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 id="2147483704" r:id="rId4"/>
  </p:sldMasterIdLst>
  <p:notesMasterIdLst>
    <p:notesMasterId r:id="rId131"/>
  </p:notesMasterIdLst>
  <p:sldIdLst>
    <p:sldId id="305" r:id="rId5"/>
    <p:sldId id="258" r:id="rId6"/>
    <p:sldId id="259" r:id="rId7"/>
    <p:sldId id="265" r:id="rId8"/>
    <p:sldId id="260" r:id="rId9"/>
    <p:sldId id="261" r:id="rId10"/>
    <p:sldId id="263" r:id="rId11"/>
    <p:sldId id="264" r:id="rId12"/>
    <p:sldId id="266" r:id="rId13"/>
    <p:sldId id="262" r:id="rId14"/>
    <p:sldId id="267" r:id="rId15"/>
    <p:sldId id="268" r:id="rId16"/>
    <p:sldId id="257" r:id="rId17"/>
    <p:sldId id="269" r:id="rId18"/>
    <p:sldId id="270" r:id="rId19"/>
    <p:sldId id="271" r:id="rId20"/>
    <p:sldId id="272" r:id="rId21"/>
    <p:sldId id="273" r:id="rId22"/>
    <p:sldId id="275" r:id="rId23"/>
    <p:sldId id="274" r:id="rId24"/>
    <p:sldId id="276" r:id="rId25"/>
    <p:sldId id="277" r:id="rId26"/>
    <p:sldId id="278" r:id="rId27"/>
    <p:sldId id="371" r:id="rId28"/>
    <p:sldId id="279" r:id="rId29"/>
    <p:sldId id="280" r:id="rId30"/>
    <p:sldId id="282" r:id="rId31"/>
    <p:sldId id="283" r:id="rId32"/>
    <p:sldId id="281" r:id="rId33"/>
    <p:sldId id="284" r:id="rId34"/>
    <p:sldId id="285" r:id="rId35"/>
    <p:sldId id="286" r:id="rId36"/>
    <p:sldId id="287" r:id="rId37"/>
    <p:sldId id="288" r:id="rId38"/>
    <p:sldId id="289" r:id="rId39"/>
    <p:sldId id="290" r:id="rId40"/>
    <p:sldId id="291" r:id="rId41"/>
    <p:sldId id="294" r:id="rId42"/>
    <p:sldId id="292" r:id="rId43"/>
    <p:sldId id="293" r:id="rId44"/>
    <p:sldId id="295" r:id="rId45"/>
    <p:sldId id="296" r:id="rId46"/>
    <p:sldId id="297" r:id="rId47"/>
    <p:sldId id="306" r:id="rId48"/>
    <p:sldId id="372" r:id="rId49"/>
    <p:sldId id="307" r:id="rId50"/>
    <p:sldId id="308" r:id="rId51"/>
    <p:sldId id="309" r:id="rId52"/>
    <p:sldId id="310" r:id="rId53"/>
    <p:sldId id="311" r:id="rId54"/>
    <p:sldId id="312" r:id="rId55"/>
    <p:sldId id="313" r:id="rId56"/>
    <p:sldId id="314" r:id="rId57"/>
    <p:sldId id="373" r:id="rId58"/>
    <p:sldId id="315" r:id="rId59"/>
    <p:sldId id="316" r:id="rId60"/>
    <p:sldId id="317" r:id="rId61"/>
    <p:sldId id="318" r:id="rId62"/>
    <p:sldId id="319" r:id="rId63"/>
    <p:sldId id="320" r:id="rId64"/>
    <p:sldId id="321" r:id="rId65"/>
    <p:sldId id="322" r:id="rId66"/>
    <p:sldId id="323" r:id="rId67"/>
    <p:sldId id="324" r:id="rId68"/>
    <p:sldId id="325" r:id="rId69"/>
    <p:sldId id="375" r:id="rId70"/>
    <p:sldId id="298" r:id="rId71"/>
    <p:sldId id="299" r:id="rId72"/>
    <p:sldId id="374" r:id="rId73"/>
    <p:sldId id="300" r:id="rId74"/>
    <p:sldId id="301" r:id="rId75"/>
    <p:sldId id="302" r:id="rId76"/>
    <p:sldId id="303" r:id="rId77"/>
    <p:sldId id="304" r:id="rId78"/>
    <p:sldId id="367" r:id="rId79"/>
    <p:sldId id="368" r:id="rId80"/>
    <p:sldId id="369" r:id="rId81"/>
    <p:sldId id="376" r:id="rId82"/>
    <p:sldId id="377" r:id="rId83"/>
    <p:sldId id="378" r:id="rId84"/>
    <p:sldId id="379" r:id="rId85"/>
    <p:sldId id="380" r:id="rId86"/>
    <p:sldId id="381" r:id="rId87"/>
    <p:sldId id="382" r:id="rId88"/>
    <p:sldId id="383" r:id="rId89"/>
    <p:sldId id="364"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26" r:id="rId128"/>
    <p:sldId id="365" r:id="rId129"/>
    <p:sldId id="366" r:id="rId1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405" autoAdjust="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B047C-0F0B-44BD-8087-CB0186D5921A}" type="datetimeFigureOut">
              <a:rPr lang="es-EC" smtClean="0"/>
              <a:t>20/05/2015</a:t>
            </a:fld>
            <a:endParaRPr lang="es-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B7B30-24FD-4F65-AAA5-F5895EE1CD87}" type="slidenum">
              <a:rPr lang="es-EC" smtClean="0"/>
              <a:t>‹#›</a:t>
            </a:fld>
            <a:endParaRPr lang="es-EC"/>
          </a:p>
        </p:txBody>
      </p:sp>
    </p:spTree>
    <p:extLst>
      <p:ext uri="{BB962C8B-B14F-4D97-AF65-F5344CB8AC3E}">
        <p14:creationId xmlns:p14="http://schemas.microsoft.com/office/powerpoint/2010/main" val="14477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A16B7B30-24FD-4F65-AAA5-F5895EE1CD87}" type="slidenum">
              <a:rPr lang="es-EC" smtClean="0"/>
              <a:t>37</a:t>
            </a:fld>
            <a:endParaRPr lang="es-EC"/>
          </a:p>
        </p:txBody>
      </p:sp>
    </p:spTree>
    <p:extLst>
      <p:ext uri="{BB962C8B-B14F-4D97-AF65-F5344CB8AC3E}">
        <p14:creationId xmlns:p14="http://schemas.microsoft.com/office/powerpoint/2010/main" val="28585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EL VALOR COMERCIAL</a:t>
            </a:r>
            <a:r>
              <a:rPr lang="es-EC" baseline="0" dirty="0" smtClean="0"/>
              <a:t> MÁS CERCANO ES DE 64 EN CUANTO A LA REDUCCIÓN</a:t>
            </a:r>
            <a:endParaRPr lang="es-EC" dirty="0"/>
          </a:p>
        </p:txBody>
      </p:sp>
      <p:sp>
        <p:nvSpPr>
          <p:cNvPr id="4" name="Slide Number Placeholder 3"/>
          <p:cNvSpPr>
            <a:spLocks noGrp="1"/>
          </p:cNvSpPr>
          <p:nvPr>
            <p:ph type="sldNum" sz="quarter" idx="10"/>
          </p:nvPr>
        </p:nvSpPr>
        <p:spPr/>
        <p:txBody>
          <a:bodyPr/>
          <a:lstStyle/>
          <a:p>
            <a:pPr>
              <a:defRPr/>
            </a:pPr>
            <a:fld id="{6445C14D-83B7-42CC-879E-423D3F967A73}" type="slidenum">
              <a:rPr lang="es-CL" smtClean="0"/>
              <a:pPr>
                <a:defRPr/>
              </a:pPr>
              <a:t>55</a:t>
            </a:fld>
            <a:endParaRPr lang="es-CL"/>
          </a:p>
        </p:txBody>
      </p:sp>
    </p:spTree>
    <p:extLst>
      <p:ext uri="{BB962C8B-B14F-4D97-AF65-F5344CB8AC3E}">
        <p14:creationId xmlns:p14="http://schemas.microsoft.com/office/powerpoint/2010/main" val="21887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CRR</a:t>
            </a:r>
            <a:r>
              <a:rPr lang="es-EC" baseline="0" dirty="0" smtClean="0"/>
              <a:t> : 0,1 SIENDO CONSERVADORES. EN REALIDAD LOS LIBROS SUGUIEREN VALORES ENTRE </a:t>
            </a:r>
            <a:r>
              <a:rPr lang="es-EC" sz="1200" kern="1200" dirty="0" smtClean="0">
                <a:solidFill>
                  <a:schemeClr val="tx1"/>
                </a:solidFill>
                <a:effectLst/>
                <a:latin typeface="+mn-lt"/>
                <a:ea typeface="+mn-ea"/>
                <a:cs typeface="+mn-cs"/>
              </a:rPr>
              <a:t>0.0010 a 0.0024 SIN</a:t>
            </a:r>
            <a:r>
              <a:rPr lang="es-EC" sz="1200" kern="1200" baseline="0" dirty="0" smtClean="0">
                <a:solidFill>
                  <a:schemeClr val="tx1"/>
                </a:solidFill>
                <a:effectLst/>
                <a:latin typeface="+mn-lt"/>
                <a:ea typeface="+mn-ea"/>
                <a:cs typeface="+mn-cs"/>
              </a:rPr>
              <a:t> EMBARGO, NO EXISTEN VALORES REALES DEFINIDOS PARA ESTA SITUACIÓN EN PARTICULAR.</a:t>
            </a:r>
          </a:p>
          <a:p>
            <a:endParaRPr lang="es-EC" dirty="0"/>
          </a:p>
        </p:txBody>
      </p:sp>
      <p:sp>
        <p:nvSpPr>
          <p:cNvPr id="4" name="Slide Number Placeholder 3"/>
          <p:cNvSpPr>
            <a:spLocks noGrp="1"/>
          </p:cNvSpPr>
          <p:nvPr>
            <p:ph type="sldNum" sz="quarter" idx="10"/>
          </p:nvPr>
        </p:nvSpPr>
        <p:spPr/>
        <p:txBody>
          <a:bodyPr/>
          <a:lstStyle/>
          <a:p>
            <a:pPr>
              <a:defRPr/>
            </a:pPr>
            <a:fld id="{6445C14D-83B7-42CC-879E-423D3F967A73}" type="slidenum">
              <a:rPr lang="es-CL" smtClean="0"/>
              <a:pPr>
                <a:defRPr/>
              </a:pPr>
              <a:t>56</a:t>
            </a:fld>
            <a:endParaRPr lang="es-CL"/>
          </a:p>
        </p:txBody>
      </p:sp>
    </p:spTree>
    <p:extLst>
      <p:ext uri="{BB962C8B-B14F-4D97-AF65-F5344CB8AC3E}">
        <p14:creationId xmlns:p14="http://schemas.microsoft.com/office/powerpoint/2010/main" val="426180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El torque promedio se lo obtiene de la suma de torques necesarios para que estando un tubo quieto (ya nivelado) el otro tubo pueda rodar. Para que este segundo tubo pueda nivelarse el torque ejercido deberá ser mayor al torque necesario para friccionar el primer tubo mientras los motores se estén ejecutando, rodar al segundo tubo por lo mismo rodillos motrices y por ultimo vencer el torque que provoque el primer tubo al tener quieto al último rodillo (“rodillo loco”), de la siguiente manera</a:t>
            </a:r>
            <a:endParaRPr lang="es-EC" dirty="0"/>
          </a:p>
        </p:txBody>
      </p:sp>
      <p:sp>
        <p:nvSpPr>
          <p:cNvPr id="4" name="Slide Number Placeholder 3"/>
          <p:cNvSpPr>
            <a:spLocks noGrp="1"/>
          </p:cNvSpPr>
          <p:nvPr>
            <p:ph type="sldNum" sz="quarter" idx="10"/>
          </p:nvPr>
        </p:nvSpPr>
        <p:spPr/>
        <p:txBody>
          <a:bodyPr/>
          <a:lstStyle/>
          <a:p>
            <a:pPr>
              <a:defRPr/>
            </a:pPr>
            <a:fld id="{6445C14D-83B7-42CC-879E-423D3F967A73}" type="slidenum">
              <a:rPr lang="es-CL" smtClean="0"/>
              <a:pPr>
                <a:defRPr/>
              </a:pPr>
              <a:t>57</a:t>
            </a:fld>
            <a:endParaRPr lang="es-CL"/>
          </a:p>
        </p:txBody>
      </p:sp>
    </p:spTree>
    <p:extLst>
      <p:ext uri="{BB962C8B-B14F-4D97-AF65-F5344CB8AC3E}">
        <p14:creationId xmlns:p14="http://schemas.microsoft.com/office/powerpoint/2010/main" val="398746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Explicar</a:t>
            </a:r>
            <a:r>
              <a:rPr lang="es-EC" baseline="0" dirty="0" smtClean="0"/>
              <a:t> porque sugiere el doble del torque</a:t>
            </a:r>
          </a:p>
          <a:p>
            <a:endParaRPr lang="es-EC" dirty="0"/>
          </a:p>
        </p:txBody>
      </p:sp>
      <p:sp>
        <p:nvSpPr>
          <p:cNvPr id="4" name="Slide Number Placeholder 3"/>
          <p:cNvSpPr>
            <a:spLocks noGrp="1"/>
          </p:cNvSpPr>
          <p:nvPr>
            <p:ph type="sldNum" sz="quarter" idx="10"/>
          </p:nvPr>
        </p:nvSpPr>
        <p:spPr/>
        <p:txBody>
          <a:bodyPr/>
          <a:lstStyle/>
          <a:p>
            <a:pPr>
              <a:defRPr/>
            </a:pPr>
            <a:fld id="{6445C14D-83B7-42CC-879E-423D3F967A73}" type="slidenum">
              <a:rPr lang="es-CL" smtClean="0"/>
              <a:pPr>
                <a:defRPr/>
              </a:pPr>
              <a:t>60</a:t>
            </a:fld>
            <a:endParaRPr lang="es-CL"/>
          </a:p>
        </p:txBody>
      </p:sp>
    </p:spTree>
    <p:extLst>
      <p:ext uri="{BB962C8B-B14F-4D97-AF65-F5344CB8AC3E}">
        <p14:creationId xmlns:p14="http://schemas.microsoft.com/office/powerpoint/2010/main" val="192467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Valor</a:t>
            </a:r>
            <a:r>
              <a:rPr lang="es-EC" baseline="0" dirty="0" smtClean="0"/>
              <a:t> muy conservativo, valores por simulación  de elementos finitos arrojan resultados cercanos a 6</a:t>
            </a:r>
            <a:endParaRPr lang="es-EC" dirty="0"/>
          </a:p>
        </p:txBody>
      </p:sp>
      <p:sp>
        <p:nvSpPr>
          <p:cNvPr id="4" name="Slide Number Placeholder 3"/>
          <p:cNvSpPr>
            <a:spLocks noGrp="1"/>
          </p:cNvSpPr>
          <p:nvPr>
            <p:ph type="sldNum" sz="quarter" idx="10"/>
          </p:nvPr>
        </p:nvSpPr>
        <p:spPr/>
        <p:txBody>
          <a:bodyPr/>
          <a:lstStyle/>
          <a:p>
            <a:pPr>
              <a:defRPr/>
            </a:pPr>
            <a:fld id="{6445C14D-83B7-42CC-879E-423D3F967A73}" type="slidenum">
              <a:rPr lang="es-CL" smtClean="0"/>
              <a:pPr>
                <a:defRPr/>
              </a:pPr>
              <a:t>65</a:t>
            </a:fld>
            <a:endParaRPr lang="es-CL"/>
          </a:p>
        </p:txBody>
      </p:sp>
    </p:spTree>
    <p:extLst>
      <p:ext uri="{BB962C8B-B14F-4D97-AF65-F5344CB8AC3E}">
        <p14:creationId xmlns:p14="http://schemas.microsoft.com/office/powerpoint/2010/main" val="37265277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3.bin"/><Relationship Id="rId7"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41"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pic>
        <p:nvPicPr>
          <p:cNvPr id="10" name="Picture 2" descr="http://blogs.espe.edu.ec/wp-content/uploads/2013/09/LOGO-PRINCIPAL7.png"/>
          <p:cNvPicPr>
            <a:picLocks noChangeAspect="1" noChangeArrowheads="1"/>
          </p:cNvPicPr>
          <p:nvPr userDrawn="1"/>
        </p:nvPicPr>
        <p:blipFill>
          <a:blip r:embed="rId5" cstate="print"/>
          <a:srcRect/>
          <a:stretch>
            <a:fillRect/>
          </a:stretch>
        </p:blipFill>
        <p:spPr bwMode="auto">
          <a:xfrm>
            <a:off x="431371" y="188640"/>
            <a:ext cx="3552395"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6" cstate="print"/>
          <a:srcRect/>
          <a:stretch>
            <a:fillRect/>
          </a:stretch>
        </p:blipFill>
        <p:spPr bwMode="auto">
          <a:xfrm>
            <a:off x="0" y="5661249"/>
            <a:ext cx="1967541"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7" cstate="print"/>
          <a:srcRect/>
          <a:stretch>
            <a:fillRect/>
          </a:stretch>
        </p:blipFill>
        <p:spPr bwMode="auto">
          <a:xfrm>
            <a:off x="1871531" y="5661248"/>
            <a:ext cx="2976331"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8" cstate="print"/>
          <a:srcRect/>
          <a:stretch>
            <a:fillRect/>
          </a:stretch>
        </p:blipFill>
        <p:spPr bwMode="auto">
          <a:xfrm>
            <a:off x="4751851" y="5661248"/>
            <a:ext cx="2784309"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9" cstate="print"/>
          <a:srcRect/>
          <a:stretch>
            <a:fillRect/>
          </a:stretch>
        </p:blipFill>
        <p:spPr bwMode="auto">
          <a:xfrm>
            <a:off x="7536160" y="5661248"/>
            <a:ext cx="2351584"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10" cstate="print"/>
          <a:srcRect/>
          <a:stretch>
            <a:fillRect/>
          </a:stretch>
        </p:blipFill>
        <p:spPr bwMode="auto">
          <a:xfrm>
            <a:off x="9840416" y="5661248"/>
            <a:ext cx="2351584" cy="1196752"/>
          </a:xfrm>
          <a:prstGeom prst="rect">
            <a:avLst/>
          </a:prstGeom>
          <a:noFill/>
        </p:spPr>
      </p:pic>
    </p:spTree>
    <p:extLst>
      <p:ext uri="{BB962C8B-B14F-4D97-AF65-F5344CB8AC3E}">
        <p14:creationId xmlns:p14="http://schemas.microsoft.com/office/powerpoint/2010/main" val="330337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15436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7703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0" fontAlgn="base" hangingPunct="0">
              <a:spcBef>
                <a:spcPct val="0"/>
              </a:spcBef>
              <a:spcAft>
                <a:spcPct val="0"/>
              </a:spcAft>
            </a:pPr>
            <a:fld id="{A478E688-2ADB-4C7E-BA0A-E8B51DE5301D}" type="datetimeFigureOut">
              <a:rPr lang="es-ES">
                <a:solidFill>
                  <a:srgbClr val="000000"/>
                </a:solidFill>
              </a:rPr>
              <a:pPr eaLnBrk="0" fontAlgn="base" hangingPunct="0">
                <a:spcBef>
                  <a:spcPct val="0"/>
                </a:spcBef>
                <a:spcAft>
                  <a:spcPct val="0"/>
                </a:spcAft>
              </a:pPr>
              <a:t>20/05/2015</a:t>
            </a:fld>
            <a:endParaRPr lang="es-E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0" fontAlgn="base" hangingPunct="0">
              <a:spcBef>
                <a:spcPct val="0"/>
              </a:spcBef>
              <a:spcAft>
                <a:spcPct val="0"/>
              </a:spcAft>
            </a:pPr>
            <a:endParaRPr lang="es-ES">
              <a:solidFill>
                <a:srgbClr val="000000"/>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6" name="Slide Number Placeholder 5"/>
          <p:cNvSpPr>
            <a:spLocks noGrp="1"/>
          </p:cNvSpPr>
          <p:nvPr>
            <p:ph type="sldNum" sz="quarter" idx="12"/>
          </p:nvPr>
        </p:nvSpPr>
        <p:spPr>
          <a:xfrm>
            <a:off x="10382435" y="4625268"/>
            <a:ext cx="1016000" cy="457200"/>
          </a:xfrm>
          <a:prstGeom prst="rect">
            <a:avLst/>
          </a:prstGeom>
        </p:spPr>
        <p:txBody>
          <a:bodyPr/>
          <a:lstStyle>
            <a:lvl1pPr algn="ctr">
              <a:defRPr sz="2800">
                <a:solidFill>
                  <a:schemeClr val="accent1">
                    <a:lumMod val="50000"/>
                  </a:schemeClr>
                </a:solidFill>
              </a:defRPr>
            </a:lvl1pPr>
          </a:lstStyle>
          <a:p>
            <a:pPr eaLnBrk="0" fontAlgn="base" hangingPunct="0">
              <a:spcBef>
                <a:spcPct val="0"/>
              </a:spcBef>
              <a:spcAft>
                <a:spcPct val="0"/>
              </a:spcAft>
            </a:pPr>
            <a:fld id="{CA3BB7FF-322E-412F-9DBD-7AB60B149057}" type="slidenum">
              <a:rPr lang="es-ES" smtClean="0">
                <a:solidFill>
                  <a:srgbClr val="BBE0E3">
                    <a:lumMod val="50000"/>
                  </a:srgbClr>
                </a:solidFill>
              </a:rPr>
              <a:pPr eaLnBrk="0" fontAlgn="base" hangingPunct="0">
                <a:spcBef>
                  <a:spcPct val="0"/>
                </a:spcBef>
                <a:spcAft>
                  <a:spcPct val="0"/>
                </a:spcAft>
              </a:pPr>
              <a:t>‹#›</a:t>
            </a:fld>
            <a:endParaRPr lang="es-ES">
              <a:solidFill>
                <a:srgbClr val="BBE0E3">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3" name="Subtitle 2"/>
          <p:cNvSpPr>
            <a:spLocks noGrp="1"/>
          </p:cNvSpPr>
          <p:nvPr>
            <p:ph type="subTitle" idx="1"/>
          </p:nvPr>
        </p:nvSpPr>
        <p:spPr>
          <a:xfrm>
            <a:off x="857073" y="4648200"/>
            <a:ext cx="8737600" cy="457200"/>
          </a:xfrm>
          <a:prstGeom prst="rect">
            <a:avLst/>
          </a:prstGeo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06273" y="3227034"/>
            <a:ext cx="8839200" cy="1219201"/>
          </a:xfrm>
          <a:prstGeom prst="rect">
            <a:avLst/>
          </a:prstGeo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1853580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94297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4654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41342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65181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61651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60429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833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063346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6535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3001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5378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86682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769413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81199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550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326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1325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5/20/2015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8152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03741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57"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pic>
        <p:nvPicPr>
          <p:cNvPr id="10" name="Picture 2" descr="http://blogs.espe.edu.ec/wp-content/uploads/2013/09/LOGO-PRINCIPAL7.png"/>
          <p:cNvPicPr>
            <a:picLocks noChangeAspect="1" noChangeArrowheads="1"/>
          </p:cNvPicPr>
          <p:nvPr userDrawn="1"/>
        </p:nvPicPr>
        <p:blipFill>
          <a:blip r:embed="rId5" cstate="print"/>
          <a:srcRect/>
          <a:stretch>
            <a:fillRect/>
          </a:stretch>
        </p:blipFill>
        <p:spPr bwMode="auto">
          <a:xfrm>
            <a:off x="431371" y="188640"/>
            <a:ext cx="3552395"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6" cstate="print"/>
          <a:srcRect/>
          <a:stretch>
            <a:fillRect/>
          </a:stretch>
        </p:blipFill>
        <p:spPr bwMode="auto">
          <a:xfrm>
            <a:off x="0" y="5661249"/>
            <a:ext cx="1967541"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7" cstate="print"/>
          <a:srcRect/>
          <a:stretch>
            <a:fillRect/>
          </a:stretch>
        </p:blipFill>
        <p:spPr bwMode="auto">
          <a:xfrm>
            <a:off x="1871531" y="5661248"/>
            <a:ext cx="2976331"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8" cstate="print"/>
          <a:srcRect/>
          <a:stretch>
            <a:fillRect/>
          </a:stretch>
        </p:blipFill>
        <p:spPr bwMode="auto">
          <a:xfrm>
            <a:off x="4751851" y="5661248"/>
            <a:ext cx="2784309"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9" cstate="print"/>
          <a:srcRect/>
          <a:stretch>
            <a:fillRect/>
          </a:stretch>
        </p:blipFill>
        <p:spPr bwMode="auto">
          <a:xfrm>
            <a:off x="7536160" y="5661248"/>
            <a:ext cx="2351584"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10" cstate="print"/>
          <a:srcRect/>
          <a:stretch>
            <a:fillRect/>
          </a:stretch>
        </p:blipFill>
        <p:spPr bwMode="auto">
          <a:xfrm>
            <a:off x="9840416" y="5661248"/>
            <a:ext cx="2351584" cy="1196752"/>
          </a:xfrm>
          <a:prstGeom prst="rect">
            <a:avLst/>
          </a:prstGeom>
          <a:noFill/>
        </p:spPr>
      </p:pic>
    </p:spTree>
    <p:extLst>
      <p:ext uri="{BB962C8B-B14F-4D97-AF65-F5344CB8AC3E}">
        <p14:creationId xmlns:p14="http://schemas.microsoft.com/office/powerpoint/2010/main" val="2816769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448981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591600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614495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96737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198066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95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472116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207249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3892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70611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235787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0" fontAlgn="base" hangingPunct="0">
              <a:spcBef>
                <a:spcPct val="0"/>
              </a:spcBef>
              <a:spcAft>
                <a:spcPct val="0"/>
              </a:spcAft>
            </a:pPr>
            <a:fld id="{A478E688-2ADB-4C7E-BA0A-E8B51DE5301D}" type="datetimeFigureOut">
              <a:rPr lang="es-ES" smtClean="0">
                <a:solidFill>
                  <a:srgbClr val="000000"/>
                </a:solidFill>
              </a:rPr>
              <a:pPr eaLnBrk="0" fontAlgn="base" hangingPunct="0">
                <a:spcBef>
                  <a:spcPct val="0"/>
                </a:spcBef>
                <a:spcAft>
                  <a:spcPct val="0"/>
                </a:spcAft>
              </a:pPr>
              <a:t>20/05/2015</a:t>
            </a:fld>
            <a:endParaRPr lang="es-E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0" fontAlgn="base" hangingPunct="0">
              <a:spcBef>
                <a:spcPct val="0"/>
              </a:spcBef>
              <a:spcAft>
                <a:spcPct val="0"/>
              </a:spcAft>
            </a:pPr>
            <a:endParaRPr lang="es-ES">
              <a:solidFill>
                <a:srgbClr val="000000"/>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6" name="Slide Number Placeholder 5"/>
          <p:cNvSpPr>
            <a:spLocks noGrp="1"/>
          </p:cNvSpPr>
          <p:nvPr>
            <p:ph type="sldNum" sz="quarter" idx="12"/>
          </p:nvPr>
        </p:nvSpPr>
        <p:spPr>
          <a:xfrm>
            <a:off x="10382435" y="4625268"/>
            <a:ext cx="1016000" cy="457200"/>
          </a:xfrm>
          <a:prstGeom prst="rect">
            <a:avLst/>
          </a:prstGeom>
        </p:spPr>
        <p:txBody>
          <a:bodyPr/>
          <a:lstStyle>
            <a:lvl1pPr algn="ctr">
              <a:defRPr sz="2800">
                <a:solidFill>
                  <a:schemeClr val="accent1">
                    <a:lumMod val="50000"/>
                  </a:schemeClr>
                </a:solidFill>
              </a:defRPr>
            </a:lvl1pPr>
          </a:lstStyle>
          <a:p>
            <a:pPr eaLnBrk="0" fontAlgn="base" hangingPunct="0">
              <a:spcBef>
                <a:spcPct val="0"/>
              </a:spcBef>
              <a:spcAft>
                <a:spcPct val="0"/>
              </a:spcAft>
            </a:pPr>
            <a:fld id="{CA3BB7FF-322E-412F-9DBD-7AB60B149057}" type="slidenum">
              <a:rPr lang="es-ES" smtClean="0">
                <a:solidFill>
                  <a:srgbClr val="BBE0E3">
                    <a:lumMod val="50000"/>
                  </a:srgbClr>
                </a:solidFill>
              </a:rPr>
              <a:pPr eaLnBrk="0" fontAlgn="base" hangingPunct="0">
                <a:spcBef>
                  <a:spcPct val="0"/>
                </a:spcBef>
                <a:spcAft>
                  <a:spcPct val="0"/>
                </a:spcAft>
              </a:pPr>
              <a:t>‹#›</a:t>
            </a:fld>
            <a:endParaRPr lang="es-ES">
              <a:solidFill>
                <a:srgbClr val="BBE0E3">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3" name="Subtitle 2"/>
          <p:cNvSpPr>
            <a:spLocks noGrp="1"/>
          </p:cNvSpPr>
          <p:nvPr>
            <p:ph type="subTitle" idx="1"/>
          </p:nvPr>
        </p:nvSpPr>
        <p:spPr>
          <a:xfrm>
            <a:off x="857073" y="4648200"/>
            <a:ext cx="8737600" cy="457200"/>
          </a:xfrm>
          <a:prstGeom prst="rect">
            <a:avLst/>
          </a:prstGeo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06273" y="3227034"/>
            <a:ext cx="8839200" cy="1219201"/>
          </a:xfrm>
          <a:prstGeom prst="rect">
            <a:avLst/>
          </a:prstGeo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048732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3081"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400" dirty="0" smtClean="0">
              <a:solidFill>
                <a:srgbClr val="000000"/>
              </a:solidFill>
            </a:endParaRPr>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s-CL" sz="1400" dirty="0" smtClean="0">
              <a:solidFill>
                <a:srgbClr val="000000"/>
              </a:solidFill>
            </a:endParaRPr>
          </a:p>
        </p:txBody>
      </p:sp>
      <p:sp>
        <p:nvSpPr>
          <p:cNvPr id="8" name="Oval 50"/>
          <p:cNvSpPr>
            <a:spLocks noChangeArrowheads="1"/>
          </p:cNvSpPr>
          <p:nvPr userDrawn="1"/>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pic>
        <p:nvPicPr>
          <p:cNvPr id="10" name="Picture 2" descr="http://blogs.espe.edu.ec/wp-content/uploads/2013/09/LOGO-PRINCIPAL7.png"/>
          <p:cNvPicPr>
            <a:picLocks noChangeAspect="1" noChangeArrowheads="1"/>
          </p:cNvPicPr>
          <p:nvPr userDrawn="1"/>
        </p:nvPicPr>
        <p:blipFill>
          <a:blip r:embed="rId5" cstate="print"/>
          <a:srcRect/>
          <a:stretch>
            <a:fillRect/>
          </a:stretch>
        </p:blipFill>
        <p:spPr bwMode="auto">
          <a:xfrm>
            <a:off x="431371" y="188640"/>
            <a:ext cx="3552395"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6" cstate="print"/>
          <a:srcRect/>
          <a:stretch>
            <a:fillRect/>
          </a:stretch>
        </p:blipFill>
        <p:spPr bwMode="auto">
          <a:xfrm>
            <a:off x="0" y="5661249"/>
            <a:ext cx="1967541"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7" cstate="print"/>
          <a:srcRect/>
          <a:stretch>
            <a:fillRect/>
          </a:stretch>
        </p:blipFill>
        <p:spPr bwMode="auto">
          <a:xfrm>
            <a:off x="1871531" y="5661248"/>
            <a:ext cx="2976331"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8" cstate="print"/>
          <a:srcRect/>
          <a:stretch>
            <a:fillRect/>
          </a:stretch>
        </p:blipFill>
        <p:spPr bwMode="auto">
          <a:xfrm>
            <a:off x="4751851" y="5661248"/>
            <a:ext cx="2784309"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9" cstate="print"/>
          <a:srcRect/>
          <a:stretch>
            <a:fillRect/>
          </a:stretch>
        </p:blipFill>
        <p:spPr bwMode="auto">
          <a:xfrm>
            <a:off x="7536160" y="5661248"/>
            <a:ext cx="2351584"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10" cstate="print"/>
          <a:srcRect/>
          <a:stretch>
            <a:fillRect/>
          </a:stretch>
        </p:blipFill>
        <p:spPr bwMode="auto">
          <a:xfrm>
            <a:off x="9840416" y="5661248"/>
            <a:ext cx="2351584" cy="1196752"/>
          </a:xfrm>
          <a:prstGeom prst="rect">
            <a:avLst/>
          </a:prstGeom>
          <a:noFill/>
        </p:spPr>
      </p:pic>
    </p:spTree>
    <p:extLst>
      <p:ext uri="{BB962C8B-B14F-4D97-AF65-F5344CB8AC3E}">
        <p14:creationId xmlns:p14="http://schemas.microsoft.com/office/powerpoint/2010/main" val="2635231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97525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052410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877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618731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646706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61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064777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843958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265769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67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55153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eaLnBrk="0" fontAlgn="base" hangingPunct="0">
              <a:spcBef>
                <a:spcPct val="0"/>
              </a:spcBef>
              <a:spcAft>
                <a:spcPct val="0"/>
              </a:spcAft>
            </a:pPr>
            <a:fld id="{A478E688-2ADB-4C7E-BA0A-E8B51DE5301D}" type="datetimeFigureOut">
              <a:rPr lang="es-ES" smtClean="0">
                <a:solidFill>
                  <a:srgbClr val="000000"/>
                </a:solidFill>
              </a:rPr>
              <a:pPr eaLnBrk="0" fontAlgn="base" hangingPunct="0">
                <a:spcBef>
                  <a:spcPct val="0"/>
                </a:spcBef>
                <a:spcAft>
                  <a:spcPct val="0"/>
                </a:spcAft>
              </a:pPr>
              <a:t>20/05/2015</a:t>
            </a:fld>
            <a:endParaRPr lang="es-E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eaLnBrk="0" fontAlgn="base" hangingPunct="0">
              <a:spcBef>
                <a:spcPct val="0"/>
              </a:spcBef>
              <a:spcAft>
                <a:spcPct val="0"/>
              </a:spcAft>
            </a:pPr>
            <a:endParaRPr lang="es-ES">
              <a:solidFill>
                <a:srgbClr val="000000"/>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6" name="Slide Number Placeholder 5"/>
          <p:cNvSpPr>
            <a:spLocks noGrp="1"/>
          </p:cNvSpPr>
          <p:nvPr>
            <p:ph type="sldNum" sz="quarter" idx="12"/>
          </p:nvPr>
        </p:nvSpPr>
        <p:spPr>
          <a:xfrm>
            <a:off x="10382435" y="4625268"/>
            <a:ext cx="1016000" cy="457200"/>
          </a:xfrm>
          <a:prstGeom prst="rect">
            <a:avLst/>
          </a:prstGeom>
        </p:spPr>
        <p:txBody>
          <a:bodyPr/>
          <a:lstStyle>
            <a:lvl1pPr algn="ctr">
              <a:defRPr sz="2800">
                <a:solidFill>
                  <a:schemeClr val="accent1">
                    <a:lumMod val="50000"/>
                  </a:schemeClr>
                </a:solidFill>
              </a:defRPr>
            </a:lvl1pPr>
          </a:lstStyle>
          <a:p>
            <a:pPr eaLnBrk="0" fontAlgn="base" hangingPunct="0">
              <a:spcBef>
                <a:spcPct val="0"/>
              </a:spcBef>
              <a:spcAft>
                <a:spcPct val="0"/>
              </a:spcAft>
            </a:pPr>
            <a:fld id="{CA3BB7FF-322E-412F-9DBD-7AB60B149057}" type="slidenum">
              <a:rPr lang="es-ES" smtClean="0">
                <a:solidFill>
                  <a:srgbClr val="BBE0E3">
                    <a:lumMod val="50000"/>
                  </a:srgbClr>
                </a:solidFill>
              </a:rPr>
              <a:pPr eaLnBrk="0" fontAlgn="base" hangingPunct="0">
                <a:spcBef>
                  <a:spcPct val="0"/>
                </a:spcBef>
                <a:spcAft>
                  <a:spcPct val="0"/>
                </a:spcAft>
              </a:pPr>
              <a:t>‹#›</a:t>
            </a:fld>
            <a:endParaRPr lang="es-ES">
              <a:solidFill>
                <a:srgbClr val="BBE0E3">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sp>
        <p:nvSpPr>
          <p:cNvPr id="3" name="Subtitle 2"/>
          <p:cNvSpPr>
            <a:spLocks noGrp="1"/>
          </p:cNvSpPr>
          <p:nvPr>
            <p:ph type="subTitle" idx="1"/>
          </p:nvPr>
        </p:nvSpPr>
        <p:spPr>
          <a:xfrm>
            <a:off x="857073" y="4648200"/>
            <a:ext cx="8737600" cy="457200"/>
          </a:xfrm>
          <a:prstGeom prst="rect">
            <a:avLst/>
          </a:prstGeo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806273" y="3227034"/>
            <a:ext cx="8839200" cy="1219201"/>
          </a:xfrm>
          <a:prstGeom prst="rect">
            <a:avLst/>
          </a:prstGeo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584987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159948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44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40659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307999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0.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pic>
        <p:nvPicPr>
          <p:cNvPr id="7" name="Picture 2" descr="http://blogs.espe.edu.ec/wp-content/uploads/2013/09/LOGO-PRINCIPAL7.png"/>
          <p:cNvPicPr>
            <a:picLocks noChangeAspect="1" noChangeArrowheads="1"/>
          </p:cNvPicPr>
          <p:nvPr userDrawn="1"/>
        </p:nvPicPr>
        <p:blipFill>
          <a:blip r:embed="rId14" cstate="print"/>
          <a:srcRect/>
          <a:stretch>
            <a:fillRect/>
          </a:stretch>
        </p:blipFill>
        <p:spPr bwMode="auto">
          <a:xfrm>
            <a:off x="8976320" y="6011404"/>
            <a:ext cx="3025013" cy="585948"/>
          </a:xfrm>
          <a:prstGeom prst="rect">
            <a:avLst/>
          </a:prstGeom>
          <a:noFill/>
        </p:spPr>
      </p:pic>
    </p:spTree>
    <p:extLst>
      <p:ext uri="{BB962C8B-B14F-4D97-AF65-F5344CB8AC3E}">
        <p14:creationId xmlns:p14="http://schemas.microsoft.com/office/powerpoint/2010/main" val="3868319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5/20/2015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04758608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pic>
        <p:nvPicPr>
          <p:cNvPr id="7" name="Picture 2" descr="http://blogs.espe.edu.ec/wp-content/uploads/2013/09/LOGO-PRINCIPAL7.png"/>
          <p:cNvPicPr>
            <a:picLocks noChangeAspect="1" noChangeArrowheads="1"/>
          </p:cNvPicPr>
          <p:nvPr userDrawn="1"/>
        </p:nvPicPr>
        <p:blipFill>
          <a:blip r:embed="rId14" cstate="print"/>
          <a:srcRect/>
          <a:stretch>
            <a:fillRect/>
          </a:stretch>
        </p:blipFill>
        <p:spPr bwMode="auto">
          <a:xfrm>
            <a:off x="8976320" y="6011404"/>
            <a:ext cx="3025013" cy="585948"/>
          </a:xfrm>
          <a:prstGeom prst="rect">
            <a:avLst/>
          </a:prstGeom>
          <a:noFill/>
        </p:spPr>
      </p:pic>
    </p:spTree>
    <p:extLst>
      <p:ext uri="{BB962C8B-B14F-4D97-AF65-F5344CB8AC3E}">
        <p14:creationId xmlns:p14="http://schemas.microsoft.com/office/powerpoint/2010/main" val="27033443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s-CL" sz="1800" dirty="0" smtClean="0">
              <a:solidFill>
                <a:srgbClr val="000000"/>
              </a:solidFill>
            </a:endParaRPr>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CL" sz="1800">
              <a:solidFill>
                <a:srgbClr val="000000"/>
              </a:solidFill>
            </a:endParaRPr>
          </a:p>
        </p:txBody>
      </p:sp>
      <p:pic>
        <p:nvPicPr>
          <p:cNvPr id="7" name="Picture 2" descr="http://blogs.espe.edu.ec/wp-content/uploads/2013/09/LOGO-PRINCIPAL7.png"/>
          <p:cNvPicPr>
            <a:picLocks noChangeAspect="1" noChangeArrowheads="1"/>
          </p:cNvPicPr>
          <p:nvPr userDrawn="1"/>
        </p:nvPicPr>
        <p:blipFill>
          <a:blip r:embed="rId14" cstate="print"/>
          <a:srcRect/>
          <a:stretch>
            <a:fillRect/>
          </a:stretch>
        </p:blipFill>
        <p:spPr bwMode="auto">
          <a:xfrm>
            <a:off x="8976320" y="6011404"/>
            <a:ext cx="3025013" cy="585948"/>
          </a:xfrm>
          <a:prstGeom prst="rect">
            <a:avLst/>
          </a:prstGeom>
          <a:noFill/>
        </p:spPr>
      </p:pic>
    </p:spTree>
    <p:extLst>
      <p:ext uri="{BB962C8B-B14F-4D97-AF65-F5344CB8AC3E}">
        <p14:creationId xmlns:p14="http://schemas.microsoft.com/office/powerpoint/2010/main" val="82857925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hyperlink" Target="documentos%20FINALES/VIDEOS/20150506_111346.mp4" TargetMode="External"/><Relationship Id="rId2" Type="http://schemas.openxmlformats.org/officeDocument/2006/relationships/image" Target="../media/image18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hyperlink" Target="ESTUDIO%20ECONOMICO%20FINANCIERO.xlsx" TargetMode="External"/><Relationship Id="rId2" Type="http://schemas.openxmlformats.org/officeDocument/2006/relationships/hyperlink" Target="documentos%20FINALES/enviados%201borrador/DOCUMENTO%20FINAL%20FINAL/COSTOS%20y%20lista%20de%20materiales.xlsx"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CONCLUSIONES%20Y%20RECOMENDACIONES.docx"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BIBLIOGRAFIA.docx"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hyperlink" Target="file:///C:\Users\Edison\Desktop\documentos%20FINALES\VIDEOS\IMPACTO\IMPACTO%20FINAL%203%20TUBOS.avi" TargetMode="External"/><Relationship Id="rId3" Type="http://schemas.openxmlformats.org/officeDocument/2006/relationships/image" Target="../media/image23.png"/><Relationship Id="rId7" Type="http://schemas.openxmlformats.org/officeDocument/2006/relationships/hyperlink" Target="file:///C:\Users\Edison\Desktop\documentos%20FINALES\VIDEOS\IMPACTO\IMPACTO%20FINAL%202%20TUBOS.avi"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file:///C:\Users\Edison\Desktop\documentos%20FINALES\VIDEOS\IMPACTO\IMPACTO%20FINAL%201%20TUBO.avi"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documentos%20FINALES/enviados%201borrador/anexos/ANEXO%201/planos%20TESIS/PARA%20IMPRIMIR/MCT-15-01%20plano%20DETALLE.PDF"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documentos%20FINALES/enviados%201borrador/anexos/ANEXO%201/planos%20TESIS/PARA%20IMPRIMIR/MCT-15-02%20plano%20CONJUNTO.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hyperlink" Target="documentos%20FINALES/VIDEOS/EXPLOSIONES/MEC%201/6trEXPLOSIONADO.avi"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documentos%20FINALES/enviados%201borrador/anexos/ANEXO%201/planos%20TESIS/PARA%20IMPRIMIR/MCT-15-05%20plano%20CONJUNTO.PDF" TargetMode="External"/><Relationship Id="rId5" Type="http://schemas.openxmlformats.org/officeDocument/2006/relationships/hyperlink" Target="documentos%20FINALES/enviados%201borrador/anexos/ANEXO%201/planos%20TESIS/PARA%20IMPRIMIR/MCT-15-04%20plano%20CONJUNTO.PDF" TargetMode="External"/><Relationship Id="rId4" Type="http://schemas.openxmlformats.org/officeDocument/2006/relationships/hyperlink" Target="documentos%20FINALES/enviados%201borrador/anexos/ANEXO%201/planos%20TESIS/PARA%20IMPRIMIR/MCT-15-03%20plano%20DETALLADO.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documentos%20FINALES/enviados%201borrador/anexos/ANEXO%201/planos%20TESIS/PARA%20IMPRIMIR/MCT-15-06%20plano%20CONJUNTO-DETALLADO.PDF" TargetMode="External"/><Relationship Id="rId1" Type="http://schemas.openxmlformats.org/officeDocument/2006/relationships/slideLayout" Target="../slideLayouts/slideLayout2.xml"/><Relationship Id="rId5" Type="http://schemas.openxmlformats.org/officeDocument/2006/relationships/hyperlink" Target="documentos%20FINALES/enviados%201borrador/anexos/ANEXO%201/planos%20TESIS/PARA%20IMPRIMIR/MCT-15-07%20plano%20CONJUNTO-DETALLADO.PDF" TargetMode="Externa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file:///C:\Users\Edison\Desktop\documentos%20FINALES\VIDEOS\MECANISMO1\17RanalisisSUBIDA.avi" TargetMode="External"/><Relationship Id="rId4" Type="http://schemas.openxmlformats.org/officeDocument/2006/relationships/hyperlink" Target="file:///C:\Users\Edison\Desktop\documentos%20FINALES\VIDEOS\MECANISMO1\17RanalisisBAJADA.av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file:///C:\Users\Edison\Desktop\documentos%20FINALES\enviados%201borrador\anexos\ANEXO%201\planos%20TESIS\PARA%20IMPRIMIR\MCT-15-08%20PLANO%20CONJUNTO%20DETALLADO.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hyperlink" Target="file:///C:\Users\Edison\Desktop\documentos%20FINALES\enviados%201borrador\anexos\ANEXO%201\planos%20TESIS\PARA%20IMPRIMIR\MCT-15-02A%20plano%20CONJUNT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file:///C:\Users\Edison\Desktop\CAUCHOS%20VIKINGO%20INFO\N1840%20Sr.%20Edison%20S&#225;nchez%20Maldonado.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documentos%20FINALES/enviados%201borrador/anexos/ANEXO%201/planos%20TESIS/PARA%20IMPRIMIR/MCT-15-10%20PLANO%20DETALLADO%20POR%20PIEZAS%201.PDF" TargetMode="External"/><Relationship Id="rId3" Type="http://schemas.openxmlformats.org/officeDocument/2006/relationships/image" Target="../media/image71.png"/><Relationship Id="rId7" Type="http://schemas.openxmlformats.org/officeDocument/2006/relationships/hyperlink" Target="documentos%20FINALES/enviados%201borrador/anexos/ANEXO%201/planos%20TESIS/PARA%20IMPRIMIR/MCT-15-09%20PLANO%20CONJUNTO.PDF" TargetMode="Externa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hyperlink" Target="documentos%20FINALES/enviados%201borrador/anexos/ANEXO%201/planos%20TESIS/PARA%20IMPRIMIR/MCT-15-12%20PLANO%20DETALLADO%20POR%20PIEZAS%203.PDF" TargetMode="External"/><Relationship Id="rId4" Type="http://schemas.openxmlformats.org/officeDocument/2006/relationships/image" Target="../media/image72.png"/><Relationship Id="rId9" Type="http://schemas.openxmlformats.org/officeDocument/2006/relationships/hyperlink" Target="documentos%20FINALES/enviados%201borrador/anexos/ANEXO%201/planos%20TESIS/PARA%20IMPRIMIR/MCT-15-11%20PLANO%20DETALLADO%20POR%20PIEZAS%202.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documentos%20FINALES/enviados%201borrador/anexos/ANEXO%201/planos%20TESIS/PARA%20IMPRIMIR/MCT-15-013.PDF" TargetMode="External"/><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hyperlink" Target="documentos%20FINALES/VIDEOS/MECANISMO%202/mov%20mec2%20tub%202pulg.avi" TargetMode="External"/><Relationship Id="rId4" Type="http://schemas.openxmlformats.org/officeDocument/2006/relationships/hyperlink" Target="documentos%20FINALES/VIDEOS/MECANISMO%202/mec2%20tub%2013%203-8%20pulg.av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hyperlink" Target="documentos%20FINALES/enviados%201borrador/anexos/ANEXO%201/planos%20TESIS/PARA%20IMPRIMIR/MCT-15-14.PDF" TargetMode="Externa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hyperlink" Target="documentos%20FINALES/enviados%201borrador/anexos/ANEXO%201/planos%20TESIS/PARA%20IMPRIMIR/MCT-15-15.PDF" TargetMode="External"/><Relationship Id="rId5" Type="http://schemas.openxmlformats.org/officeDocument/2006/relationships/hyperlink" Target="documentos%20FINALES/enviados%201borrador/anexos/ANEXO%201/planos%20TESIS/PARA%20IMPRIMIR/MCT-15-13.PDF" TargetMode="Externa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hyperlink" Target="file:///C:\Users\Edison\Desktop\MATHCAD\VIBRACIONEEES2.xmcd"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hyperlink" Target="documentos%20FINALES/enviados%201borrador/anexos/ANEXO%201/planos%20TESIS/PARA%20IMPRIMIR/MCT-15-17.PDF" TargetMode="Externa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hyperlink" Target="documentos%20FINALES/enviados%201borrador/anexos/ANEXO%201/planos%20TESIS/PARA%20IMPRIMIR/MCT-15-16.PDF" TargetMode="External"/><Relationship Id="rId5" Type="http://schemas.openxmlformats.org/officeDocument/2006/relationships/image" Target="../media/image103.jpeg"/><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documentos%20FINALES/enviados%201borrador/DOCUMENTO%20FINAL%20FINAL/criterios%20de%20seleccion.xlsx"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hyperlink" Target="documentos%20FINALES/enviados%201borrador/anexos/ANEXO%201/planos%20TESIS/PARA%20IMPRIMIR/MCT-15-24.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documentos%20FINALES/enviados%201borrador/anexos/ANEXO%201/planos%20TESIS/PARA%20IMPRIMIR/MCT-15-25.PDF" TargetMode="External"/><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hyperlink" Target="documentos%20FINALES/enviados%201borrador/anexos/ANEXO%201/planos%20TESIS/PARA%20IMPRIMIR/MCT-15-21.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hyperlink" Target="documentos%20FINALES/enviados%201borrador/anexos/ANEXO%201/planos%20TESIS/PARA%20IMPRIMIR/MCT-15-19.PDF" TargetMode="External"/><Relationship Id="rId5" Type="http://schemas.openxmlformats.org/officeDocument/2006/relationships/image" Target="../media/image125.png"/><Relationship Id="rId4" Type="http://schemas.openxmlformats.org/officeDocument/2006/relationships/hyperlink" Target="documentos%20FINALES/enviados%201borrador/anexos/ANEXO%201/planos%20TESIS/PARA%20IMPRIMIR/MCT-15-18.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hyperlink" Target="documentos%20FINALES/enviados%201borrador/anexos/ANEXO%201/planos%20TESIS/PARA%20IMPRIMIR/MCT-15-28.PDF"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hyperlink" Target="documentos%20FINALES/enviados%201borrador/anexos/ANEXO%201/planos%20TESIS/PARA%20IMPRIMIR/MCT-15-26.PDF" TargetMode="External"/><Relationship Id="rId5" Type="http://schemas.openxmlformats.org/officeDocument/2006/relationships/hyperlink" Target="documentos%20FINALES/enviados%201borrador/anexos/ANEXO%201/planos%20TESIS/PARA%20IMPRIMIR/MCT-15-27.PDF" TargetMode="Externa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3" Type="http://schemas.openxmlformats.org/officeDocument/2006/relationships/hyperlink" Target="documentos%20FINALES/enviados%201borrador/anexos/ANEXO%201/planos%20TESIS/PARA%20IMPRIMIR/MCT-15-22.PDF"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file:///C:\Users\Edison\Desktop\PLANOS%20MESA\STP-1400003-CCA-21-05-0.pdf" TargetMode="External"/><Relationship Id="rId3" Type="http://schemas.openxmlformats.org/officeDocument/2006/relationships/image" Target="../media/image15.jpg"/><Relationship Id="rId7" Type="http://schemas.openxmlformats.org/officeDocument/2006/relationships/hyperlink" Target="file:///C:\Users\Edison\Desktop\PLANOS%20MESA\ST14000003-CCA-21-04-0.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file:///C:\Users\Edison\Desktop\PLANOS%20MESA\ST14000003-CCA-21-03-0.pdf" TargetMode="External"/><Relationship Id="rId5" Type="http://schemas.openxmlformats.org/officeDocument/2006/relationships/hyperlink" Target="file:///C:\Users\Edison\Desktop\PLANOS%20MESA\ST14000003-CCA-21-02-0.pdf" TargetMode="External"/><Relationship Id="rId4" Type="http://schemas.openxmlformats.org/officeDocument/2006/relationships/hyperlink" Target="file:///C:\Users\Edison\Desktop\PLANOS%20MESA\ST14000003-CCA-21-01-1.pdf"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documentos%20FINALES/VIDEOS/capture_Tue_May_19_02.27.08.mkv" TargetMode="External"/><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4294967295"/>
          </p:nvPr>
        </p:nvSpPr>
        <p:spPr>
          <a:xfrm>
            <a:off x="4468328" y="2772668"/>
            <a:ext cx="5230925" cy="1098741"/>
          </a:xfrm>
          <a:prstGeom prst="rect">
            <a:avLst/>
          </a:prstGeom>
        </p:spPr>
        <p:txBody>
          <a:bodyPr>
            <a:normAutofit fontScale="40000" lnSpcReduction="20000"/>
          </a:bodyPr>
          <a:lstStyle/>
          <a:p>
            <a:pPr marL="0" indent="0">
              <a:buNone/>
            </a:pPr>
            <a:r>
              <a:rPr lang="es-ES" sz="4900" b="1" dirty="0">
                <a:solidFill>
                  <a:schemeClr val="tx1"/>
                </a:solidFill>
              </a:rPr>
              <a:t>AUTORES</a:t>
            </a:r>
            <a:r>
              <a:rPr lang="es-ES" sz="4900" b="1" dirty="0" smtClean="0">
                <a:solidFill>
                  <a:schemeClr val="tx1"/>
                </a:solidFill>
              </a:rPr>
              <a:t>:</a:t>
            </a:r>
            <a:endParaRPr lang="es-ES" sz="4900" dirty="0">
              <a:solidFill>
                <a:schemeClr val="tx1"/>
              </a:solidFill>
            </a:endParaRPr>
          </a:p>
          <a:p>
            <a:pPr marL="0" indent="0">
              <a:buNone/>
            </a:pPr>
            <a:r>
              <a:rPr lang="es-ES" sz="4900" b="1" dirty="0">
                <a:solidFill>
                  <a:schemeClr val="tx1"/>
                </a:solidFill>
              </a:rPr>
              <a:t>- MONTERO OROZCO, JUAN JOSÉ</a:t>
            </a:r>
            <a:endParaRPr lang="es-ES" sz="4900" dirty="0">
              <a:solidFill>
                <a:schemeClr val="tx1"/>
              </a:solidFill>
            </a:endParaRPr>
          </a:p>
          <a:p>
            <a:pPr marL="0" indent="0">
              <a:buNone/>
            </a:pPr>
            <a:r>
              <a:rPr lang="es-ES" sz="4900" b="1" dirty="0">
                <a:solidFill>
                  <a:schemeClr val="tx1"/>
                </a:solidFill>
              </a:rPr>
              <a:t>- SÁNCHEZ MALDONADO, EDISON LUIS</a:t>
            </a:r>
            <a:endParaRPr lang="es-ES" sz="4900" dirty="0">
              <a:solidFill>
                <a:schemeClr val="tx1"/>
              </a:solidFill>
            </a:endParaRPr>
          </a:p>
          <a:p>
            <a:endParaRPr lang="es-ES" dirty="0">
              <a:solidFill>
                <a:schemeClr val="tx1"/>
              </a:solidFill>
            </a:endParaRPr>
          </a:p>
        </p:txBody>
      </p:sp>
      <p:sp>
        <p:nvSpPr>
          <p:cNvPr id="2" name="1 Título"/>
          <p:cNvSpPr>
            <a:spLocks noGrp="1"/>
          </p:cNvSpPr>
          <p:nvPr>
            <p:ph type="ctrTitle" idx="4294967295"/>
          </p:nvPr>
        </p:nvSpPr>
        <p:spPr>
          <a:xfrm>
            <a:off x="3911080" y="303182"/>
            <a:ext cx="8280920" cy="1306513"/>
          </a:xfrm>
          <a:prstGeom prst="rect">
            <a:avLst/>
          </a:prstGeom>
        </p:spPr>
        <p:txBody>
          <a:bodyPr/>
          <a:lstStyle/>
          <a:p>
            <a:pPr algn="ctr"/>
            <a:r>
              <a:rPr lang="es-ES" sz="2400" dirty="0">
                <a:solidFill>
                  <a:schemeClr val="bg2"/>
                </a:solidFill>
              </a:rPr>
              <a:t>TESIS DE GRADO PREVIO A LA OBTENCIÓN DEL TÍTULO DE INGENIERO EN MECATRÓNICA</a:t>
            </a:r>
          </a:p>
        </p:txBody>
      </p:sp>
      <p:sp>
        <p:nvSpPr>
          <p:cNvPr id="4" name="3 Rectángulo"/>
          <p:cNvSpPr/>
          <p:nvPr/>
        </p:nvSpPr>
        <p:spPr>
          <a:xfrm>
            <a:off x="1630325" y="1495395"/>
            <a:ext cx="9644400" cy="1277273"/>
          </a:xfrm>
          <a:prstGeom prst="rect">
            <a:avLst/>
          </a:prstGeom>
        </p:spPr>
        <p:txBody>
          <a:bodyPr wrap="square">
            <a:spAutoFit/>
          </a:bodyPr>
          <a:lstStyle/>
          <a:p>
            <a:pPr algn="ctr"/>
            <a:r>
              <a:rPr lang="es-ES" sz="2000" b="1" dirty="0"/>
              <a:t>TEMA</a:t>
            </a:r>
            <a:r>
              <a:rPr lang="es-ES" sz="2000" b="1" dirty="0" smtClean="0"/>
              <a:t>: </a:t>
            </a:r>
            <a:r>
              <a:rPr lang="es-EC" sz="2000" b="1" dirty="0"/>
              <a:t>DISEÑO Y CONSTRUCCIÓN DE UN PROTOTIPO DE UN TREN DE RODAJE DE ALIMENTACIÓN DE TUBOS, PARA LA EMPRESA SERTECPET S.A.‏</a:t>
            </a:r>
            <a:endParaRPr lang="es-EC" sz="2000" dirty="0"/>
          </a:p>
          <a:p>
            <a:pPr algn="ctr"/>
            <a:endParaRPr lang="es-ES" sz="1700" dirty="0"/>
          </a:p>
        </p:txBody>
      </p:sp>
      <p:sp>
        <p:nvSpPr>
          <p:cNvPr id="5" name="4 Rectángulo"/>
          <p:cNvSpPr/>
          <p:nvPr/>
        </p:nvSpPr>
        <p:spPr>
          <a:xfrm>
            <a:off x="4797790" y="4111052"/>
            <a:ext cx="4572000" cy="923330"/>
          </a:xfrm>
          <a:prstGeom prst="rect">
            <a:avLst/>
          </a:prstGeom>
        </p:spPr>
        <p:txBody>
          <a:bodyPr>
            <a:spAutoFit/>
          </a:bodyPr>
          <a:lstStyle/>
          <a:p>
            <a:r>
              <a:rPr lang="es-ES" b="1" dirty="0"/>
              <a:t>DIRECTOR: ING. ECHEVERRÍA LUIS</a:t>
            </a:r>
            <a:endParaRPr lang="es-ES" dirty="0"/>
          </a:p>
          <a:p>
            <a:r>
              <a:rPr lang="es-ES" b="1" dirty="0"/>
              <a:t>CODIRECTOR: ING. OLMEDO, FERNANDO</a:t>
            </a:r>
            <a:endParaRPr lang="es-ES" dirty="0"/>
          </a:p>
        </p:txBody>
      </p:sp>
    </p:spTree>
    <p:extLst>
      <p:ext uri="{BB962C8B-B14F-4D97-AF65-F5344CB8AC3E}">
        <p14:creationId xmlns:p14="http://schemas.microsoft.com/office/powerpoint/2010/main" val="3747991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5"/>
          <p:cNvPicPr/>
          <p:nvPr/>
        </p:nvPicPr>
        <p:blipFill rotWithShape="1">
          <a:blip r:embed="rId2" cstate="print">
            <a:extLst>
              <a:ext uri="{28A0092B-C50C-407E-A947-70E740481C1C}">
                <a14:useLocalDpi xmlns:a14="http://schemas.microsoft.com/office/drawing/2010/main" val="0"/>
              </a:ext>
            </a:extLst>
          </a:blip>
          <a:srcRect l="12739" t="7251" r="1992" b="7855"/>
          <a:stretch/>
        </p:blipFill>
        <p:spPr bwMode="auto">
          <a:xfrm>
            <a:off x="1984076" y="918155"/>
            <a:ext cx="7308850" cy="4090035"/>
          </a:xfrm>
          <a:prstGeom prst="rect">
            <a:avLst/>
          </a:prstGeom>
          <a:ln>
            <a:noFill/>
          </a:ln>
          <a:extLst>
            <a:ext uri="{53640926-AAD7-44D8-BBD7-CCE9431645EC}">
              <a14:shadowObscured xmlns:a14="http://schemas.microsoft.com/office/drawing/2010/main"/>
            </a:ext>
          </a:extLst>
        </p:spPr>
      </p:pic>
      <p:pic>
        <p:nvPicPr>
          <p:cNvPr id="5" name="Imagen 26"/>
          <p:cNvPicPr/>
          <p:nvPr/>
        </p:nvPicPr>
        <p:blipFill rotWithShape="1">
          <a:blip r:embed="rId3" cstate="print">
            <a:extLst>
              <a:ext uri="{28A0092B-C50C-407E-A947-70E740481C1C}">
                <a14:useLocalDpi xmlns:a14="http://schemas.microsoft.com/office/drawing/2010/main" val="0"/>
              </a:ext>
            </a:extLst>
          </a:blip>
          <a:srcRect l="12569" t="7855" r="2502" b="6345"/>
          <a:stretch/>
        </p:blipFill>
        <p:spPr bwMode="auto">
          <a:xfrm>
            <a:off x="3654425" y="1220080"/>
            <a:ext cx="7708900" cy="437769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972330" y="5715029"/>
            <a:ext cx="1851854" cy="369332"/>
          </a:xfrm>
          <a:prstGeom prst="rect">
            <a:avLst/>
          </a:prstGeom>
        </p:spPr>
        <p:txBody>
          <a:bodyPr wrap="none">
            <a:spAutoFit/>
          </a:bodyPr>
          <a:lstStyle/>
          <a:p>
            <a:r>
              <a:rPr lang="es-EC" dirty="0" smtClean="0">
                <a:effectLst/>
                <a:latin typeface="Arial" panose="020B0604020202020204" pitchFamily="34" charset="0"/>
                <a:ea typeface="Times New Roman" panose="02020603050405020304" pitchFamily="18" charset="0"/>
              </a:rPr>
              <a:t>Acero AISI 1040</a:t>
            </a:r>
            <a:endParaRPr lang="es-EC" dirty="0"/>
          </a:p>
        </p:txBody>
      </p:sp>
    </p:spTree>
    <p:extLst>
      <p:ext uri="{BB962C8B-B14F-4D97-AF65-F5344CB8AC3E}">
        <p14:creationId xmlns:p14="http://schemas.microsoft.com/office/powerpoint/2010/main" val="2732144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14" t="31195" r="17641" b="38616"/>
          <a:stretch/>
        </p:blipFill>
        <p:spPr>
          <a:xfrm>
            <a:off x="1224950" y="2216987"/>
            <a:ext cx="9661585" cy="2070341"/>
          </a:xfrm>
          <a:prstGeom prst="rect">
            <a:avLst/>
          </a:prstGeom>
        </p:spPr>
      </p:pic>
      <p:sp>
        <p:nvSpPr>
          <p:cNvPr id="3" name="Title 1"/>
          <p:cNvSpPr txBox="1">
            <a:spLocks/>
          </p:cNvSpPr>
          <p:nvPr/>
        </p:nvSpPr>
        <p:spPr>
          <a:xfrm>
            <a:off x="4670020" y="1447460"/>
            <a:ext cx="2935737"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Primeras pruebas de impacto mecanismo tope fijo</a:t>
            </a:r>
            <a:endParaRPr lang="es-EC" sz="2000" dirty="0">
              <a:solidFill>
                <a:prstClr val="white"/>
              </a:solidFill>
            </a:endParaRPr>
          </a:p>
        </p:txBody>
      </p:sp>
    </p:spTree>
    <p:extLst>
      <p:ext uri="{BB962C8B-B14F-4D97-AF65-F5344CB8AC3E}">
        <p14:creationId xmlns:p14="http://schemas.microsoft.com/office/powerpoint/2010/main" val="19752605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793" r="22503"/>
          <a:stretch/>
        </p:blipFill>
        <p:spPr>
          <a:xfrm rot="5400000">
            <a:off x="3239696" y="1596528"/>
            <a:ext cx="5443752" cy="3880449"/>
          </a:xfrm>
          <a:prstGeom prst="rect">
            <a:avLst/>
          </a:prstGeom>
        </p:spPr>
      </p:pic>
      <p:sp>
        <p:nvSpPr>
          <p:cNvPr id="3" name="Title 1"/>
          <p:cNvSpPr txBox="1">
            <a:spLocks/>
          </p:cNvSpPr>
          <p:nvPr/>
        </p:nvSpPr>
        <p:spPr>
          <a:xfrm>
            <a:off x="918416" y="2951520"/>
            <a:ext cx="3102931"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Ensamblaje temporal de mesa de alimentación</a:t>
            </a:r>
            <a:endParaRPr lang="es-EC" sz="2000" dirty="0">
              <a:solidFill>
                <a:prstClr val="white"/>
              </a:solidFill>
            </a:endParaRPr>
          </a:p>
        </p:txBody>
      </p:sp>
    </p:spTree>
    <p:extLst>
      <p:ext uri="{BB962C8B-B14F-4D97-AF65-F5344CB8AC3E}">
        <p14:creationId xmlns:p14="http://schemas.microsoft.com/office/powerpoint/2010/main" val="31745070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373" t="9056" r="18773" b="21510"/>
          <a:stretch/>
        </p:blipFill>
        <p:spPr>
          <a:xfrm>
            <a:off x="1992701" y="974785"/>
            <a:ext cx="8272733" cy="4761781"/>
          </a:xfrm>
          <a:prstGeom prst="rect">
            <a:avLst/>
          </a:prstGeom>
        </p:spPr>
      </p:pic>
    </p:spTree>
    <p:extLst>
      <p:ext uri="{BB962C8B-B14F-4D97-AF65-F5344CB8AC3E}">
        <p14:creationId xmlns:p14="http://schemas.microsoft.com/office/powerpoint/2010/main" val="30714178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021" r="19257"/>
          <a:stretch/>
        </p:blipFill>
        <p:spPr>
          <a:xfrm rot="16200000">
            <a:off x="3443334" y="1058192"/>
            <a:ext cx="5789800" cy="4881114"/>
          </a:xfrm>
          <a:prstGeom prst="rect">
            <a:avLst/>
          </a:prstGeom>
        </p:spPr>
      </p:pic>
      <p:sp>
        <p:nvSpPr>
          <p:cNvPr id="3" name="Title 1"/>
          <p:cNvSpPr txBox="1">
            <a:spLocks/>
          </p:cNvSpPr>
          <p:nvPr/>
        </p:nvSpPr>
        <p:spPr>
          <a:xfrm>
            <a:off x="662042" y="2831879"/>
            <a:ext cx="3311752"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Construcción de la base de toda la máquina</a:t>
            </a:r>
            <a:endParaRPr lang="es-EC" sz="2000" dirty="0">
              <a:solidFill>
                <a:prstClr val="white"/>
              </a:solidFill>
            </a:endParaRPr>
          </a:p>
        </p:txBody>
      </p:sp>
    </p:spTree>
    <p:extLst>
      <p:ext uri="{BB962C8B-B14F-4D97-AF65-F5344CB8AC3E}">
        <p14:creationId xmlns:p14="http://schemas.microsoft.com/office/powerpoint/2010/main" val="37339385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779" y="762362"/>
            <a:ext cx="8264106" cy="4648560"/>
          </a:xfrm>
          <a:prstGeom prst="rect">
            <a:avLst/>
          </a:prstGeom>
        </p:spPr>
      </p:pic>
      <p:sp>
        <p:nvSpPr>
          <p:cNvPr id="3" name="Title 1"/>
          <p:cNvSpPr txBox="1">
            <a:spLocks/>
          </p:cNvSpPr>
          <p:nvPr/>
        </p:nvSpPr>
        <p:spPr>
          <a:xfrm>
            <a:off x="4234184" y="5609263"/>
            <a:ext cx="3311752"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Destrucción de la base de toda la máquina</a:t>
            </a:r>
            <a:endParaRPr lang="es-EC" sz="2000" dirty="0">
              <a:solidFill>
                <a:prstClr val="white"/>
              </a:solidFill>
            </a:endParaRPr>
          </a:p>
        </p:txBody>
      </p:sp>
    </p:spTree>
    <p:extLst>
      <p:ext uri="{BB962C8B-B14F-4D97-AF65-F5344CB8AC3E}">
        <p14:creationId xmlns:p14="http://schemas.microsoft.com/office/powerpoint/2010/main" val="17421558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316" t="6163" r="17146" b="13837"/>
          <a:stretch/>
        </p:blipFill>
        <p:spPr>
          <a:xfrm>
            <a:off x="1781076" y="672860"/>
            <a:ext cx="8704616" cy="4987510"/>
          </a:xfrm>
          <a:prstGeom prst="rect">
            <a:avLst/>
          </a:prstGeom>
        </p:spPr>
      </p:pic>
      <p:sp>
        <p:nvSpPr>
          <p:cNvPr id="3" name="Title 1"/>
          <p:cNvSpPr txBox="1">
            <a:spLocks/>
          </p:cNvSpPr>
          <p:nvPr/>
        </p:nvSpPr>
        <p:spPr>
          <a:xfrm>
            <a:off x="4379463" y="5780178"/>
            <a:ext cx="3311752"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Construcción de la base de toda la máquina 2.0</a:t>
            </a:r>
            <a:endParaRPr lang="es-EC" sz="2000" dirty="0">
              <a:solidFill>
                <a:prstClr val="white"/>
              </a:solidFill>
            </a:endParaRPr>
          </a:p>
        </p:txBody>
      </p:sp>
    </p:spTree>
    <p:extLst>
      <p:ext uri="{BB962C8B-B14F-4D97-AF65-F5344CB8AC3E}">
        <p14:creationId xmlns:p14="http://schemas.microsoft.com/office/powerpoint/2010/main" val="32278062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7039"/>
          <a:stretch/>
        </p:blipFill>
        <p:spPr>
          <a:xfrm>
            <a:off x="1578715" y="771338"/>
            <a:ext cx="9316528" cy="4347594"/>
          </a:xfrm>
          <a:prstGeom prst="rect">
            <a:avLst/>
          </a:prstGeom>
        </p:spPr>
      </p:pic>
      <p:sp>
        <p:nvSpPr>
          <p:cNvPr id="3" name="Title 1"/>
          <p:cNvSpPr txBox="1">
            <a:spLocks/>
          </p:cNvSpPr>
          <p:nvPr/>
        </p:nvSpPr>
        <p:spPr>
          <a:xfrm>
            <a:off x="4661474" y="5429800"/>
            <a:ext cx="3311752"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Ensamblaje de mesa de alimentación con base</a:t>
            </a:r>
            <a:endParaRPr lang="es-EC" sz="2000" dirty="0">
              <a:solidFill>
                <a:prstClr val="white"/>
              </a:solidFill>
            </a:endParaRPr>
          </a:p>
        </p:txBody>
      </p:sp>
    </p:spTree>
    <p:extLst>
      <p:ext uri="{BB962C8B-B14F-4D97-AF65-F5344CB8AC3E}">
        <p14:creationId xmlns:p14="http://schemas.microsoft.com/office/powerpoint/2010/main" val="15629588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9789" y="912268"/>
            <a:ext cx="8669547" cy="4876620"/>
          </a:xfrm>
          <a:prstGeom prst="rect">
            <a:avLst/>
          </a:prstGeom>
        </p:spPr>
      </p:pic>
      <p:sp>
        <p:nvSpPr>
          <p:cNvPr id="3" name="Title 1"/>
          <p:cNvSpPr txBox="1">
            <a:spLocks/>
          </p:cNvSpPr>
          <p:nvPr/>
        </p:nvSpPr>
        <p:spPr>
          <a:xfrm>
            <a:off x="3307073" y="5959640"/>
            <a:ext cx="5574977"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Conexión en </a:t>
            </a:r>
            <a:r>
              <a:rPr lang="es-EC" sz="2000" dirty="0" err="1" smtClean="0">
                <a:solidFill>
                  <a:prstClr val="white"/>
                </a:solidFill>
              </a:rPr>
              <a:t>protoboard</a:t>
            </a:r>
            <a:r>
              <a:rPr lang="es-EC" sz="2000" dirty="0" smtClean="0">
                <a:solidFill>
                  <a:prstClr val="white"/>
                </a:solidFill>
              </a:rPr>
              <a:t> del driver de motor a pasos y motor a pasos.</a:t>
            </a:r>
            <a:endParaRPr lang="es-EC" sz="2000" dirty="0">
              <a:solidFill>
                <a:prstClr val="white"/>
              </a:solidFill>
            </a:endParaRPr>
          </a:p>
        </p:txBody>
      </p:sp>
    </p:spTree>
    <p:extLst>
      <p:ext uri="{BB962C8B-B14F-4D97-AF65-F5344CB8AC3E}">
        <p14:creationId xmlns:p14="http://schemas.microsoft.com/office/powerpoint/2010/main" val="40474318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899" y="886902"/>
            <a:ext cx="8790317" cy="4944553"/>
          </a:xfrm>
          <a:prstGeom prst="rect">
            <a:avLst/>
          </a:prstGeom>
        </p:spPr>
      </p:pic>
      <p:sp>
        <p:nvSpPr>
          <p:cNvPr id="3" name="Title 1"/>
          <p:cNvSpPr txBox="1">
            <a:spLocks/>
          </p:cNvSpPr>
          <p:nvPr/>
        </p:nvSpPr>
        <p:spPr>
          <a:xfrm>
            <a:off x="3307073" y="5959640"/>
            <a:ext cx="5574977"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Conexión en </a:t>
            </a:r>
            <a:r>
              <a:rPr lang="es-EC" sz="2000" dirty="0" err="1" smtClean="0">
                <a:solidFill>
                  <a:prstClr val="white"/>
                </a:solidFill>
              </a:rPr>
              <a:t>protoboard</a:t>
            </a:r>
            <a:r>
              <a:rPr lang="es-EC" sz="2000" dirty="0" smtClean="0">
                <a:solidFill>
                  <a:prstClr val="white"/>
                </a:solidFill>
              </a:rPr>
              <a:t> del driver de motor a pasos y motor a pasos.</a:t>
            </a:r>
            <a:endParaRPr lang="es-EC" sz="2000" dirty="0">
              <a:solidFill>
                <a:prstClr val="white"/>
              </a:solidFill>
            </a:endParaRPr>
          </a:p>
        </p:txBody>
      </p:sp>
    </p:spTree>
    <p:extLst>
      <p:ext uri="{BB962C8B-B14F-4D97-AF65-F5344CB8AC3E}">
        <p14:creationId xmlns:p14="http://schemas.microsoft.com/office/powerpoint/2010/main" val="14427816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86" t="4330"/>
          <a:stretch/>
        </p:blipFill>
        <p:spPr>
          <a:xfrm>
            <a:off x="2372264" y="1112809"/>
            <a:ext cx="8091578" cy="4442603"/>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Finalizado montaje mecánico de los elementos</a:t>
            </a:r>
            <a:endParaRPr lang="es-EC" sz="2000" dirty="0">
              <a:solidFill>
                <a:prstClr val="white"/>
              </a:solidFill>
            </a:endParaRPr>
          </a:p>
        </p:txBody>
      </p:sp>
    </p:spTree>
    <p:extLst>
      <p:ext uri="{BB962C8B-B14F-4D97-AF65-F5344CB8AC3E}">
        <p14:creationId xmlns:p14="http://schemas.microsoft.com/office/powerpoint/2010/main" val="20701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94582" y="1126424"/>
                <a:ext cx="6096000" cy="4674165"/>
              </a:xfrm>
              <a:prstGeom prst="rect">
                <a:avLst/>
              </a:prstGeom>
            </p:spPr>
            <p:txBody>
              <a:bodyPr>
                <a:spAutoFit/>
              </a:bodyPr>
              <a:lstStyle/>
              <a:p>
                <a:pPr indent="252095" algn="just">
                  <a:lnSpc>
                    <a:spcPct val="150000"/>
                  </a:lnSpc>
                  <a:spcAft>
                    <a:spcPts val="0"/>
                  </a:spcAft>
                </a:pPr>
                <a:r>
                  <a:rPr lang="es-EC" dirty="0" smtClean="0">
                    <a:effectLst/>
                    <a:latin typeface="Arial" panose="020B0604020202020204" pitchFamily="34" charset="0"/>
                    <a:ea typeface="Times New Roman" panose="02020603050405020304" pitchFamily="18" charset="0"/>
                  </a:rPr>
                  <a:t> </a:t>
                </a: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m:t>
                      </m:r>
                      <m:r>
                        <a:rPr lang="es-EC">
                          <a:effectLst/>
                          <a:latin typeface="Cambria Math" panose="02040503050406030204" pitchFamily="18" charset="0"/>
                          <a:ea typeface="Times New Roman" panose="02020603050405020304" pitchFamily="18" charset="0"/>
                          <a:cs typeface="Times New Roman" panose="02020603050405020304" pitchFamily="18" charset="0"/>
                        </a:rPr>
                        <m:t>=16.8</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s-EC">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N</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mm</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Y</m:t>
                      </m:r>
                      <m:r>
                        <a:rPr lang="es-EC">
                          <a:effectLst/>
                          <a:latin typeface="Cambria Math" panose="02040503050406030204" pitchFamily="18" charset="0"/>
                          <a:ea typeface="Times New Roman" panose="02020603050405020304" pitchFamily="18" charset="0"/>
                          <a:cs typeface="Times New Roman" panose="02020603050405020304" pitchFamily="18" charset="0"/>
                        </a:rPr>
                        <m:t>=80 [</m:t>
                      </m:r>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mm</m:t>
                      </m:r>
                      <m:r>
                        <a:rPr lang="en-US">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I</m:t>
                      </m:r>
                      <m:r>
                        <a:rPr lang="es-EC">
                          <a:effectLst/>
                          <a:latin typeface="Cambria Math" panose="02040503050406030204" pitchFamily="18" charset="0"/>
                          <a:ea typeface="Times New Roman" panose="02020603050405020304" pitchFamily="18" charset="0"/>
                          <a:cs typeface="Times New Roman" panose="02020603050405020304" pitchFamily="18" charset="0"/>
                        </a:rPr>
                        <m:t>=24.8</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n-US">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a:effectLst/>
                              <a:latin typeface="Cambria Math" panose="02040503050406030204" pitchFamily="18" charset="0"/>
                              <a:ea typeface="Times New Roman" panose="02020603050405020304" pitchFamily="18" charset="0"/>
                              <a:cs typeface="Times New Roman" panose="02020603050405020304" pitchFamily="18" charset="0"/>
                            </a:rPr>
                            <m:t>mm</m:t>
                          </m:r>
                        </m:e>
                        <m:sup>
                          <m:r>
                            <a:rPr lang="en-US">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228600" algn="just">
                  <a:spcAft>
                    <a:spcPts val="0"/>
                  </a:spcAft>
                </a:pPr>
                <a:r>
                  <a:rPr lang="en-US" sz="2000" b="1" i="0" dirty="0">
                    <a:effectLst/>
                    <a:latin typeface="Times New Roman" panose="02020603050405020304" pitchFamily="18" charset="0"/>
                    <a:ea typeface="Calibri" panose="020F0502020204030204" pitchFamily="34" charset="0"/>
                  </a:rPr>
                  <a:t> </a:t>
                </a:r>
                <a:endParaRPr lang="es-EC" sz="2000" b="1" i="1" dirty="0">
                  <a:effectLst/>
                  <a:latin typeface="Times New Roman" panose="02020603050405020304" pitchFamily="18" charset="0"/>
                  <a:ea typeface="Calibri" panose="020F0502020204030204" pitchFamily="34" charset="0"/>
                </a:endParaRPr>
              </a:p>
              <a:p>
                <a:pPr indent="252095" algn="just">
                  <a:lnSpc>
                    <a:spcPct val="150000"/>
                  </a:lnSpc>
                  <a:spcAft>
                    <a:spcPts val="0"/>
                  </a:spcAft>
                </a:pPr>
                <a14:m>
                  <m:oMathPara xmlns:m="http://schemas.openxmlformats.org/officeDocument/2006/math">
                    <m:oMathParaPr>
                      <m:jc m:val="centerGroup"/>
                    </m:oMathParaPr>
                    <m:oMath xmlns:m="http://schemas.openxmlformats.org/officeDocument/2006/math">
                      <m:r>
                        <a:rPr lang="es-EC">
                          <a:effectLst/>
                          <a:latin typeface="Cambria Math" panose="02040503050406030204" pitchFamily="18" charset="0"/>
                          <a:ea typeface="Times New Roman" panose="02020603050405020304" pitchFamily="18" charset="0"/>
                        </a:rPr>
                        <m:t>ơ</m:t>
                      </m:r>
                      <m:r>
                        <m:rPr>
                          <m:sty m:val="p"/>
                        </m:rPr>
                        <a:rPr lang="es-EC">
                          <a:effectLst/>
                          <a:latin typeface="Cambria Math" panose="02040503050406030204" pitchFamily="18" charset="0"/>
                          <a:ea typeface="Times New Roman" panose="02020603050405020304" pitchFamily="18" charset="0"/>
                        </a:rPr>
                        <m:t>adm</m:t>
                      </m:r>
                      <m:r>
                        <a:rPr lang="es-EC">
                          <a:effectLst/>
                          <a:latin typeface="Cambria Math" panose="02040503050406030204" pitchFamily="18" charset="0"/>
                          <a:ea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rPr>
                          </m:ctrlPr>
                        </m:fPr>
                        <m:num>
                          <m:r>
                            <m:rPr>
                              <m:sty m:val="p"/>
                            </m:rPr>
                            <a:rPr lang="es-EC">
                              <a:effectLst/>
                              <a:latin typeface="Cambria Math" panose="02040503050406030204" pitchFamily="18" charset="0"/>
                              <a:ea typeface="Times New Roman" panose="02020603050405020304" pitchFamily="18" charset="0"/>
                            </a:rPr>
                            <m:t>M</m:t>
                          </m:r>
                          <m:r>
                            <a:rPr lang="es-EC" i="1">
                              <a:effectLst/>
                              <a:latin typeface="Cambria Math" panose="02040503050406030204" pitchFamily="18" charset="0"/>
                              <a:ea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rPr>
                            <m:t>Y</m:t>
                          </m:r>
                        </m:num>
                        <m:den>
                          <m:r>
                            <m:rPr>
                              <m:sty m:val="p"/>
                            </m:rPr>
                            <a:rPr lang="es-EC">
                              <a:effectLst/>
                              <a:latin typeface="Cambria Math" panose="02040503050406030204" pitchFamily="18" charset="0"/>
                              <a:ea typeface="Times New Roman" panose="02020603050405020304" pitchFamily="18" charset="0"/>
                            </a:rPr>
                            <m:t>I</m:t>
                          </m:r>
                        </m:den>
                      </m:f>
                    </m:oMath>
                  </m:oMathPara>
                </a14:m>
                <a:endParaRPr lang="es-EC" dirty="0">
                  <a:effectLst/>
                  <a:latin typeface="Arial" panose="020B0604020202020204" pitchFamily="34" charset="0"/>
                  <a:ea typeface="Times New Roman" panose="02020603050405020304" pitchFamily="18" charset="0"/>
                </a:endParaRPr>
              </a:p>
              <a:p>
                <a:pPr indent="252095" algn="ctr">
                  <a:lnSpc>
                    <a:spcPct val="150000"/>
                  </a:lnSpc>
                  <a:spcAft>
                    <a:spcPts val="1000"/>
                  </a:spcAft>
                </a:pPr>
                <a14:m>
                  <m:oMathPara xmlns:m="http://schemas.openxmlformats.org/officeDocument/2006/math">
                    <m:oMathParaPr>
                      <m:jc m:val="centerGroup"/>
                    </m:oMathParaPr>
                    <m:oMath xmlns:m="http://schemas.openxmlformats.org/officeDocument/2006/math">
                      <m:r>
                        <a:rPr lang="es-EC">
                          <a:effectLst/>
                          <a:latin typeface="Cambria Math" panose="02040503050406030204" pitchFamily="18" charset="0"/>
                          <a:ea typeface="Times New Roman" panose="02020603050405020304" pitchFamily="18" charset="0"/>
                          <a:cs typeface="Times New Roman" panose="02020603050405020304" pitchFamily="18" charset="0"/>
                        </a:rPr>
                        <m:t>ơ</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adm</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a:effectLst/>
                              <a:latin typeface="Cambria Math" panose="02040503050406030204" pitchFamily="18" charset="0"/>
                              <a:ea typeface="Times New Roman" panose="02020603050405020304" pitchFamily="18" charset="0"/>
                              <a:cs typeface="Times New Roman" panose="02020603050405020304" pitchFamily="18" charset="0"/>
                            </a:rPr>
                            <m:t>16.8</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s-EC">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N</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mm</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r>
                            <a:rPr lang="es-EC">
                              <a:effectLst/>
                              <a:latin typeface="Cambria Math" panose="02040503050406030204" pitchFamily="18" charset="0"/>
                              <a:ea typeface="Times New Roman" panose="02020603050405020304" pitchFamily="18" charset="0"/>
                              <a:cs typeface="Times New Roman" panose="02020603050405020304" pitchFamily="18" charset="0"/>
                            </a:rPr>
                            <m:t>80[</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mm</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C">
                              <a:effectLst/>
                              <a:latin typeface="Cambria Math" panose="02040503050406030204" pitchFamily="18" charset="0"/>
                              <a:ea typeface="Times New Roman" panose="02020603050405020304" pitchFamily="18" charset="0"/>
                              <a:cs typeface="Times New Roman" panose="02020603050405020304" pitchFamily="18" charset="0"/>
                            </a:rPr>
                            <m:t>24.8</m:t>
                          </m:r>
                          <m:r>
                            <a:rPr lang="es-EC"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s-EC">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s-EC">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mm</m:t>
                          </m:r>
                          <m:r>
                            <a:rPr lang="es-EC">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1000"/>
                  </a:spcAft>
                </a:pPr>
                <a14:m>
                  <m:oMath xmlns:m="http://schemas.openxmlformats.org/officeDocument/2006/math">
                    <m:r>
                      <a:rPr lang="es-EC">
                        <a:effectLst/>
                        <a:latin typeface="Cambria Math" panose="02040503050406030204" pitchFamily="18" charset="0"/>
                        <a:ea typeface="Times New Roman" panose="02020603050405020304" pitchFamily="18" charset="0"/>
                        <a:cs typeface="Times New Roman" panose="02020603050405020304" pitchFamily="18" charset="0"/>
                      </a:rPr>
                      <m:t>ơ</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adm</m:t>
                    </m:r>
                    <m:r>
                      <a:rPr lang="es-EC">
                        <a:effectLst/>
                        <a:latin typeface="Cambria Math" panose="02040503050406030204" pitchFamily="18" charset="0"/>
                        <a:ea typeface="Times New Roman" panose="02020603050405020304" pitchFamily="18" charset="0"/>
                        <a:cs typeface="Times New Roman" panose="02020603050405020304" pitchFamily="18" charset="0"/>
                      </a:rPr>
                      <m:t>=54.19</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r>
                  <a:rPr lang="es-EC" dirty="0" err="1">
                    <a:effectLst/>
                    <a:latin typeface="Arial" panose="020B0604020202020204" pitchFamily="34" charset="0"/>
                    <a:ea typeface="Times New Roman" panose="02020603050405020304" pitchFamily="18" charset="0"/>
                    <a:cs typeface="Times New Roman" panose="02020603050405020304" pitchFamily="18" charset="0"/>
                  </a:rPr>
                  <a:t>Mpa</a:t>
                </a:r>
                <a:r>
                  <a:rPr lang="es-EC" dirty="0">
                    <a:effectLst/>
                    <a:latin typeface="Arial" panose="020B0604020202020204" pitchFamily="34" charset="0"/>
                    <a:ea typeface="Times New Roman" panose="02020603050405020304" pitchFamily="18"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494582" y="1126424"/>
                <a:ext cx="6096000" cy="4674165"/>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43270" y="2084530"/>
                <a:ext cx="6096000" cy="3380284"/>
              </a:xfrm>
              <a:prstGeom prst="rect">
                <a:avLst/>
              </a:prstGeom>
            </p:spPr>
            <p:txBody>
              <a:bodyPr>
                <a:spAutoFit/>
              </a:bodyPr>
              <a:lstStyle/>
              <a:p>
                <a:pPr indent="252095" algn="ctr">
                  <a:lnSpc>
                    <a:spcPct val="150000"/>
                  </a:lnSpc>
                  <a:spcAft>
                    <a:spcPts val="0"/>
                  </a:spcAft>
                </a:pPr>
                <a14:m>
                  <m:oMath xmlns:m="http://schemas.openxmlformats.org/officeDocument/2006/math">
                    <m:r>
                      <a:rPr lang="es-EC" smtClean="0">
                        <a:effectLst/>
                        <a:latin typeface="Cambria Math" panose="02040503050406030204" pitchFamily="18" charset="0"/>
                        <a:ea typeface="Times New Roman" panose="02020603050405020304" pitchFamily="18" charset="0"/>
                        <a:cs typeface="Times New Roman" panose="02020603050405020304" pitchFamily="18" charset="0"/>
                      </a:rPr>
                      <m:t>ơ</m:t>
                    </m:r>
                    <m:r>
                      <m:rPr>
                        <m:sty m:val="p"/>
                      </m:rPr>
                      <a:rPr lang="es-EC" smtClean="0">
                        <a:effectLst/>
                        <a:latin typeface="Cambria Math" panose="02040503050406030204" pitchFamily="18" charset="0"/>
                        <a:ea typeface="Times New Roman" panose="02020603050405020304" pitchFamily="18" charset="0"/>
                        <a:cs typeface="Times New Roman" panose="02020603050405020304" pitchFamily="18" charset="0"/>
                      </a:rPr>
                      <m:t>fl</m:t>
                    </m:r>
                    <m:r>
                      <a:rPr lang="es-EC" smtClean="0">
                        <a:effectLst/>
                        <a:latin typeface="Cambria Math" panose="02040503050406030204" pitchFamily="18" charset="0"/>
                        <a:ea typeface="Times New Roman" panose="02020603050405020304" pitchFamily="18" charset="0"/>
                        <a:cs typeface="Times New Roman" panose="02020603050405020304" pitchFamily="18" charset="0"/>
                      </a:rPr>
                      <m:t>=290 </m:t>
                    </m:r>
                    <m:r>
                      <m:rPr>
                        <m:sty m:val="p"/>
                      </m:rPr>
                      <a:rPr lang="es-EC" smtClean="0">
                        <a:effectLst/>
                        <a:latin typeface="Cambria Math" panose="02040503050406030204" pitchFamily="18" charset="0"/>
                        <a:ea typeface="Times New Roman" panose="02020603050405020304" pitchFamily="18" charset="0"/>
                        <a:cs typeface="Times New Roman" panose="02020603050405020304" pitchFamily="18" charset="0"/>
                      </a:rPr>
                      <m:t>MPa</m:t>
                    </m:r>
                  </m:oMath>
                </a14:m>
                <a:r>
                  <a:rPr lang="es-EC" dirty="0">
                    <a:effectLst/>
                    <a:latin typeface="Arial" panose="020B0604020202020204" pitchFamily="34" charset="0"/>
                    <a:ea typeface="Times New Roman" panose="02020603050405020304" pitchFamily="18" charset="0"/>
                    <a:cs typeface="Arial" panose="020B0604020202020204" pitchFamily="34" charset="0"/>
                  </a:rPr>
                  <a:t> </a:t>
                </a:r>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0"/>
                  </a:spcAft>
                </a:pPr>
                <a:r>
                  <a:rPr lang="es-EC" dirty="0">
                    <a:effectLst/>
                    <a:latin typeface="Arial" panose="020B0604020202020204" pitchFamily="34" charset="0"/>
                    <a:ea typeface="Times New Roman" panose="02020603050405020304" pitchFamily="18" charset="0"/>
                    <a:cs typeface="Arial" panose="020B0604020202020204" pitchFamily="34" charset="0"/>
                  </a:rPr>
                  <a:t> </a:t>
                </a:r>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n</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a:effectLst/>
                              <a:latin typeface="Cambria Math" panose="02040503050406030204" pitchFamily="18" charset="0"/>
                              <a:ea typeface="Times New Roman" panose="02020603050405020304" pitchFamily="18" charset="0"/>
                              <a:cs typeface="Times New Roman" panose="02020603050405020304" pitchFamily="18" charset="0"/>
                            </a:rPr>
                            <m:t>ơ</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fl</m:t>
                          </m:r>
                        </m:num>
                        <m:den>
                          <m:r>
                            <a:rPr lang="es-EC">
                              <a:effectLst/>
                              <a:latin typeface="Cambria Math" panose="02040503050406030204" pitchFamily="18" charset="0"/>
                              <a:ea typeface="Times New Roman" panose="02020603050405020304" pitchFamily="18" charset="0"/>
                              <a:cs typeface="Times New Roman" panose="02020603050405020304" pitchFamily="18" charset="0"/>
                            </a:rPr>
                            <m:t>ơ</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adm</m:t>
                          </m:r>
                        </m:den>
                      </m:f>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n</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C">
                              <a:effectLst/>
                              <a:latin typeface="Cambria Math" panose="02040503050406030204" pitchFamily="18" charset="0"/>
                              <a:ea typeface="Times New Roman" panose="02020603050405020304" pitchFamily="18" charset="0"/>
                              <a:cs typeface="Times New Roman" panose="02020603050405020304" pitchFamily="18" charset="0"/>
                            </a:rPr>
                            <m:t>290[</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Mpa</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s-EC">
                              <a:effectLst/>
                              <a:latin typeface="Cambria Math" panose="02040503050406030204" pitchFamily="18" charset="0"/>
                              <a:ea typeface="Times New Roman" panose="02020603050405020304" pitchFamily="18" charset="0"/>
                              <a:cs typeface="Times New Roman" panose="02020603050405020304" pitchFamily="18" charset="0"/>
                            </a:rPr>
                            <m:t>54.19[</m:t>
                          </m:r>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Mpa</m:t>
                          </m:r>
                          <m:r>
                            <a:rPr lang="es-EC">
                              <a:effectLst/>
                              <a:latin typeface="Cambria Math" panose="02040503050406030204" pitchFamily="18" charset="0"/>
                              <a:ea typeface="Times New Roman" panose="02020603050405020304" pitchFamily="18" charset="0"/>
                              <a:cs typeface="Times New Roman" panose="02020603050405020304" pitchFamily="18" charset="0"/>
                            </a:rPr>
                            <m:t>]</m:t>
                          </m:r>
                        </m:den>
                      </m:f>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Times New Roman" panose="02020603050405020304" pitchFamily="18" charset="0"/>
                        </a:rPr>
                        <m:t>n</m:t>
                      </m:r>
                      <m:r>
                        <a:rPr lang="es-EC">
                          <a:effectLst/>
                          <a:latin typeface="Cambria Math" panose="02040503050406030204" pitchFamily="18" charset="0"/>
                          <a:ea typeface="Times New Roman" panose="02020603050405020304" pitchFamily="18" charset="0"/>
                          <a:cs typeface="Times New Roman" panose="02020603050405020304" pitchFamily="18" charset="0"/>
                        </a:rPr>
                        <m:t>=5.35</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43270" y="2084530"/>
                <a:ext cx="6096000" cy="3380284"/>
              </a:xfrm>
              <a:prstGeom prst="rect">
                <a:avLst/>
              </a:prstGeom>
              <a:blipFill rotWithShape="0">
                <a:blip r:embed="rId3"/>
                <a:stretch>
                  <a:fillRect/>
                </a:stretch>
              </a:blipFill>
            </p:spPr>
            <p:txBody>
              <a:bodyPr/>
              <a:lstStyle/>
              <a:p>
                <a:r>
                  <a:rPr lang="es-EC">
                    <a:noFill/>
                  </a:rPr>
                  <a:t> </a:t>
                </a:r>
              </a:p>
            </p:txBody>
          </p:sp>
        </mc:Fallback>
      </mc:AlternateContent>
      <p:sp>
        <p:nvSpPr>
          <p:cNvPr id="6" name="Title 1"/>
          <p:cNvSpPr txBox="1">
            <a:spLocks/>
          </p:cNvSpPr>
          <p:nvPr/>
        </p:nvSpPr>
        <p:spPr>
          <a:xfrm>
            <a:off x="274607" y="701532"/>
            <a:ext cx="5986733"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Cálculos, factor de seguridad.</a:t>
            </a:r>
            <a:endParaRPr lang="es-EC" kern="0" dirty="0">
              <a:solidFill>
                <a:srgbClr val="000000"/>
              </a:solidFill>
            </a:endParaRPr>
          </a:p>
        </p:txBody>
      </p:sp>
      <p:sp>
        <p:nvSpPr>
          <p:cNvPr id="7" name="Rectangle 6"/>
          <p:cNvSpPr/>
          <p:nvPr/>
        </p:nvSpPr>
        <p:spPr>
          <a:xfrm>
            <a:off x="5118341" y="1529889"/>
            <a:ext cx="6927010" cy="507831"/>
          </a:xfrm>
          <a:prstGeom prst="rect">
            <a:avLst/>
          </a:prstGeom>
        </p:spPr>
        <p:txBody>
          <a:bodyPr wrap="square">
            <a:spAutoFit/>
          </a:bodyPr>
          <a:lstStyle/>
          <a:p>
            <a:pPr indent="252095" algn="just">
              <a:lnSpc>
                <a:spcPct val="150000"/>
              </a:lnSpc>
              <a:spcAft>
                <a:spcPts val="0"/>
              </a:spcAft>
            </a:pPr>
            <a:r>
              <a:rPr lang="es-EC" dirty="0">
                <a:latin typeface="Arial" panose="020B0604020202020204" pitchFamily="34" charset="0"/>
                <a:ea typeface="Times New Roman" panose="02020603050405020304" pitchFamily="18" charset="0"/>
                <a:cs typeface="Arial" panose="020B0604020202020204" pitchFamily="34" charset="0"/>
              </a:rPr>
              <a:t>V</a:t>
            </a:r>
            <a:r>
              <a:rPr lang="es-EC" dirty="0" smtClean="0">
                <a:effectLst/>
                <a:latin typeface="Arial" panose="020B0604020202020204" pitchFamily="34" charset="0"/>
                <a:ea typeface="Times New Roman" panose="02020603050405020304" pitchFamily="18" charset="0"/>
                <a:cs typeface="Arial" panose="020B0604020202020204" pitchFamily="34" charset="0"/>
              </a:rPr>
              <a:t>alor mínimo del límite de fluencia (</a:t>
            </a:r>
            <a:r>
              <a:rPr lang="es-EC" dirty="0" err="1" smtClean="0">
                <a:effectLst/>
                <a:latin typeface="Arial" panose="020B0604020202020204" pitchFamily="34" charset="0"/>
                <a:ea typeface="Times New Roman" panose="02020603050405020304" pitchFamily="18" charset="0"/>
                <a:cs typeface="Arial" panose="020B0604020202020204" pitchFamily="34" charset="0"/>
              </a:rPr>
              <a:t>Shigley</a:t>
            </a:r>
            <a:r>
              <a:rPr lang="es-EC" dirty="0" smtClean="0">
                <a:effectLst/>
                <a:latin typeface="Arial" panose="020B0604020202020204" pitchFamily="34" charset="0"/>
                <a:ea typeface="Times New Roman" panose="02020603050405020304" pitchFamily="18" charset="0"/>
                <a:cs typeface="Arial" panose="020B0604020202020204" pitchFamily="34" charset="0"/>
              </a:rPr>
              <a:t>, 2002, pág. 1020).</a:t>
            </a:r>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3486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611" y="697660"/>
            <a:ext cx="9264770" cy="5211433"/>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s-EC" sz="2000" dirty="0" smtClean="0">
                <a:solidFill>
                  <a:prstClr val="white"/>
                </a:solidFill>
              </a:rPr>
              <a:t>Finalizado instalación neumática</a:t>
            </a:r>
            <a:endParaRPr lang="es-EC" sz="2000" dirty="0">
              <a:solidFill>
                <a:prstClr val="white"/>
              </a:solidFill>
            </a:endParaRPr>
          </a:p>
        </p:txBody>
      </p:sp>
    </p:spTree>
    <p:extLst>
      <p:ext uri="{BB962C8B-B14F-4D97-AF65-F5344CB8AC3E}">
        <p14:creationId xmlns:p14="http://schemas.microsoft.com/office/powerpoint/2010/main" val="3015623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55" r="23890"/>
          <a:stretch/>
        </p:blipFill>
        <p:spPr>
          <a:xfrm rot="5400000">
            <a:off x="3345387" y="762223"/>
            <a:ext cx="5322499" cy="5247293"/>
          </a:xfrm>
          <a:prstGeom prst="rect">
            <a:avLst/>
          </a:prstGeom>
        </p:spPr>
      </p:pic>
    </p:spTree>
    <p:extLst>
      <p:ext uri="{BB962C8B-B14F-4D97-AF65-F5344CB8AC3E}">
        <p14:creationId xmlns:p14="http://schemas.microsoft.com/office/powerpoint/2010/main" val="489248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752254" y="822021"/>
            <a:ext cx="4917528" cy="4784020"/>
          </a:xfrm>
          <a:prstGeom prst="rect">
            <a:avLst/>
          </a:prstGeom>
        </p:spPr>
      </p:pic>
      <p:pic>
        <p:nvPicPr>
          <p:cNvPr id="5" name="Picture 4"/>
          <p:cNvPicPr/>
          <p:nvPr/>
        </p:nvPicPr>
        <p:blipFill>
          <a:blip r:embed="rId3"/>
          <a:stretch>
            <a:fillRect/>
          </a:stretch>
        </p:blipFill>
        <p:spPr>
          <a:xfrm>
            <a:off x="1141412" y="822021"/>
            <a:ext cx="5040798" cy="4006353"/>
          </a:xfrm>
          <a:prstGeom prst="rect">
            <a:avLst/>
          </a:prstGeom>
        </p:spPr>
      </p:pic>
      <p:sp>
        <p:nvSpPr>
          <p:cNvPr id="8" name="Title 1"/>
          <p:cNvSpPr>
            <a:spLocks noGrp="1"/>
          </p:cNvSpPr>
          <p:nvPr>
            <p:ph type="title"/>
          </p:nvPr>
        </p:nvSpPr>
        <p:spPr>
          <a:xfrm>
            <a:off x="1662705" y="4842005"/>
            <a:ext cx="3464771" cy="1398290"/>
          </a:xfrm>
        </p:spPr>
        <p:txBody>
          <a:bodyPr>
            <a:normAutofit/>
          </a:bodyPr>
          <a:lstStyle/>
          <a:p>
            <a:r>
              <a:rPr lang="es-EC" sz="2000" dirty="0" smtClean="0"/>
              <a:t>Placas de acondicionamiento de sensores y fines de carrera</a:t>
            </a:r>
            <a:endParaRPr lang="es-EC" sz="2000" dirty="0"/>
          </a:p>
        </p:txBody>
      </p:sp>
    </p:spTree>
    <p:extLst>
      <p:ext uri="{BB962C8B-B14F-4D97-AF65-F5344CB8AC3E}">
        <p14:creationId xmlns:p14="http://schemas.microsoft.com/office/powerpoint/2010/main" val="31021650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387640"/>
            <a:ext cx="3000492" cy="1398290"/>
          </a:xfrm>
        </p:spPr>
        <p:txBody>
          <a:bodyPr>
            <a:normAutofit/>
          </a:bodyPr>
          <a:lstStyle/>
          <a:p>
            <a:r>
              <a:rPr lang="es-EC" sz="2000" dirty="0" smtClean="0"/>
              <a:t>Placas de motor a pasos y control de actuadores</a:t>
            </a:r>
            <a:endParaRPr lang="es-EC" sz="2000" dirty="0"/>
          </a:p>
        </p:txBody>
      </p:sp>
      <p:pic>
        <p:nvPicPr>
          <p:cNvPr id="4" name="Picture 3"/>
          <p:cNvPicPr/>
          <p:nvPr/>
        </p:nvPicPr>
        <p:blipFill>
          <a:blip r:embed="rId2"/>
          <a:stretch>
            <a:fillRect/>
          </a:stretch>
        </p:blipFill>
        <p:spPr>
          <a:xfrm>
            <a:off x="2413149" y="3307222"/>
            <a:ext cx="7362523" cy="3121973"/>
          </a:xfrm>
          <a:prstGeom prst="rect">
            <a:avLst/>
          </a:prstGeom>
        </p:spPr>
      </p:pic>
      <p:pic>
        <p:nvPicPr>
          <p:cNvPr id="5" name="Picture 4"/>
          <p:cNvPicPr/>
          <p:nvPr/>
        </p:nvPicPr>
        <p:blipFill>
          <a:blip r:embed="rId3"/>
          <a:stretch>
            <a:fillRect/>
          </a:stretch>
        </p:blipFill>
        <p:spPr>
          <a:xfrm>
            <a:off x="4141905" y="618518"/>
            <a:ext cx="3905013" cy="2577609"/>
          </a:xfrm>
          <a:prstGeom prst="rect">
            <a:avLst/>
          </a:prstGeom>
        </p:spPr>
      </p:pic>
    </p:spTree>
    <p:extLst>
      <p:ext uri="{BB962C8B-B14F-4D97-AF65-F5344CB8AC3E}">
        <p14:creationId xmlns:p14="http://schemas.microsoft.com/office/powerpoint/2010/main" val="1263575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887" y="898224"/>
            <a:ext cx="8754853" cy="4924605"/>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Montaje eléctrico de los elementos</a:t>
            </a:r>
            <a:endParaRPr lang="es-EC" sz="2000" dirty="0">
              <a:solidFill>
                <a:prstClr val="white"/>
              </a:solidFill>
            </a:endParaRPr>
          </a:p>
        </p:txBody>
      </p:sp>
    </p:spTree>
    <p:extLst>
      <p:ext uri="{BB962C8B-B14F-4D97-AF65-F5344CB8AC3E}">
        <p14:creationId xmlns:p14="http://schemas.microsoft.com/office/powerpoint/2010/main" val="4207919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6657" y="851857"/>
            <a:ext cx="8867955" cy="4988225"/>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Montaje eléctrico de los elementos</a:t>
            </a:r>
            <a:endParaRPr lang="es-EC" sz="2000" dirty="0">
              <a:solidFill>
                <a:prstClr val="white"/>
              </a:solidFill>
            </a:endParaRPr>
          </a:p>
        </p:txBody>
      </p:sp>
    </p:spTree>
    <p:extLst>
      <p:ext uri="{BB962C8B-B14F-4D97-AF65-F5344CB8AC3E}">
        <p14:creationId xmlns:p14="http://schemas.microsoft.com/office/powerpoint/2010/main" val="41704013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524" y="850780"/>
            <a:ext cx="9023230" cy="5075567"/>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Montaje eléctrico de los elementos</a:t>
            </a:r>
            <a:endParaRPr lang="es-EC" sz="2000" dirty="0">
              <a:solidFill>
                <a:prstClr val="white"/>
              </a:solidFill>
            </a:endParaRPr>
          </a:p>
        </p:txBody>
      </p:sp>
    </p:spTree>
    <p:extLst>
      <p:ext uri="{BB962C8B-B14F-4D97-AF65-F5344CB8AC3E}">
        <p14:creationId xmlns:p14="http://schemas.microsoft.com/office/powerpoint/2010/main" val="39780625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0440"/>
          <a:stretch/>
        </p:blipFill>
        <p:spPr>
          <a:xfrm>
            <a:off x="1345721" y="966159"/>
            <a:ext cx="9609826" cy="4841176"/>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Montaje eléctrico de los elementos</a:t>
            </a:r>
            <a:endParaRPr lang="es-EC" sz="2000" dirty="0">
              <a:solidFill>
                <a:prstClr val="white"/>
              </a:solidFill>
            </a:endParaRPr>
          </a:p>
        </p:txBody>
      </p:sp>
    </p:spTree>
    <p:extLst>
      <p:ext uri="{BB962C8B-B14F-4D97-AF65-F5344CB8AC3E}">
        <p14:creationId xmlns:p14="http://schemas.microsoft.com/office/powerpoint/2010/main" val="36915746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898" y="969932"/>
            <a:ext cx="8842075" cy="4973667"/>
          </a:xfrm>
          <a:prstGeom prst="rect">
            <a:avLst/>
          </a:prstGeom>
        </p:spPr>
      </p:pic>
      <p:sp>
        <p:nvSpPr>
          <p:cNvPr id="3" name="Title 1"/>
          <p:cNvSpPr txBox="1">
            <a:spLocks/>
          </p:cNvSpPr>
          <p:nvPr/>
        </p:nvSpPr>
        <p:spPr>
          <a:xfrm>
            <a:off x="3307073" y="5959640"/>
            <a:ext cx="6195850"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Montaje eléctrico de los elementos</a:t>
            </a:r>
            <a:endParaRPr lang="es-EC" sz="2000" dirty="0">
              <a:solidFill>
                <a:prstClr val="white"/>
              </a:solidFill>
            </a:endParaRPr>
          </a:p>
        </p:txBody>
      </p:sp>
    </p:spTree>
    <p:extLst>
      <p:ext uri="{BB962C8B-B14F-4D97-AF65-F5344CB8AC3E}">
        <p14:creationId xmlns:p14="http://schemas.microsoft.com/office/powerpoint/2010/main" val="2969627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425" t="3291" r="19010"/>
          <a:stretch/>
        </p:blipFill>
        <p:spPr>
          <a:xfrm rot="5400000">
            <a:off x="3086199" y="340096"/>
            <a:ext cx="5943431" cy="6108968"/>
          </a:xfrm>
          <a:prstGeom prst="rect">
            <a:avLst/>
          </a:prstGeom>
        </p:spPr>
      </p:pic>
      <p:sp>
        <p:nvSpPr>
          <p:cNvPr id="3" name="Title 1"/>
          <p:cNvSpPr txBox="1">
            <a:spLocks/>
          </p:cNvSpPr>
          <p:nvPr/>
        </p:nvSpPr>
        <p:spPr>
          <a:xfrm>
            <a:off x="674969" y="2438773"/>
            <a:ext cx="2222055" cy="1680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Pruebas de funcionamiento del prototipo</a:t>
            </a:r>
            <a:endParaRPr lang="es-EC" sz="2000" dirty="0">
              <a:solidFill>
                <a:prstClr val="white"/>
              </a:solidFill>
            </a:endParaRPr>
          </a:p>
        </p:txBody>
      </p:sp>
      <p:sp>
        <p:nvSpPr>
          <p:cNvPr id="2" name="TextBox 1"/>
          <p:cNvSpPr txBox="1"/>
          <p:nvPr/>
        </p:nvSpPr>
        <p:spPr>
          <a:xfrm>
            <a:off x="9989389" y="3562710"/>
            <a:ext cx="789190" cy="369332"/>
          </a:xfrm>
          <a:prstGeom prst="rect">
            <a:avLst/>
          </a:prstGeom>
          <a:noFill/>
        </p:spPr>
        <p:txBody>
          <a:bodyPr wrap="none" rtlCol="0">
            <a:spAutoFit/>
          </a:bodyPr>
          <a:lstStyle/>
          <a:p>
            <a:r>
              <a:rPr lang="es-EC" dirty="0" smtClean="0">
                <a:hlinkClick r:id="rId3" action="ppaction://hlinkfile"/>
              </a:rPr>
              <a:t>DVD 1</a:t>
            </a:r>
            <a:endParaRPr lang="es-EC" dirty="0"/>
          </a:p>
        </p:txBody>
      </p:sp>
    </p:spTree>
    <p:extLst>
      <p:ext uri="{BB962C8B-B14F-4D97-AF65-F5344CB8AC3E}">
        <p14:creationId xmlns:p14="http://schemas.microsoft.com/office/powerpoint/2010/main" val="149979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9644" y="2394465"/>
            <a:ext cx="7372709" cy="1569660"/>
          </a:xfrm>
          <a:prstGeom prst="rect">
            <a:avLst/>
          </a:prstGeom>
        </p:spPr>
        <p:txBody>
          <a:bodyPr wrap="square">
            <a:spAutoFit/>
          </a:bodyPr>
          <a:lstStyle/>
          <a:p>
            <a:r>
              <a:rPr lang="es-EC" sz="2400" dirty="0" smtClean="0">
                <a:effectLst/>
                <a:latin typeface="Arial" panose="020B0604020202020204" pitchFamily="34" charset="0"/>
                <a:ea typeface="Times New Roman" panose="02020603050405020304" pitchFamily="18" charset="0"/>
              </a:rPr>
              <a:t>Después de varios cálculos y consideraciones se obtiene que se necesitará un peso de 29 toneladas para que la mesa falle y en las peores condiciones </a:t>
            </a:r>
            <a:r>
              <a:rPr lang="es-EC" sz="2400" dirty="0" smtClean="0"/>
              <a:t>la mesa cargará 16.2 toneladas.</a:t>
            </a:r>
            <a:endParaRPr lang="es-EC" sz="2400" dirty="0"/>
          </a:p>
        </p:txBody>
      </p:sp>
      <p:sp>
        <p:nvSpPr>
          <p:cNvPr id="5" name="Title 1"/>
          <p:cNvSpPr txBox="1">
            <a:spLocks/>
          </p:cNvSpPr>
          <p:nvPr/>
        </p:nvSpPr>
        <p:spPr>
          <a:xfrm>
            <a:off x="-251604" y="1322633"/>
            <a:ext cx="5986733"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Resultado</a:t>
            </a:r>
            <a:endParaRPr lang="es-EC" kern="0" dirty="0">
              <a:solidFill>
                <a:srgbClr val="000000"/>
              </a:solidFill>
            </a:endParaRPr>
          </a:p>
        </p:txBody>
      </p:sp>
    </p:spTree>
    <p:extLst>
      <p:ext uri="{BB962C8B-B14F-4D97-AF65-F5344CB8AC3E}">
        <p14:creationId xmlns:p14="http://schemas.microsoft.com/office/powerpoint/2010/main" val="17449939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39" t="3661" r="2289" b="4460"/>
          <a:stretch/>
        </p:blipFill>
        <p:spPr>
          <a:xfrm>
            <a:off x="1230594" y="427290"/>
            <a:ext cx="9588382" cy="5281301"/>
          </a:xfrm>
        </p:spPr>
      </p:pic>
      <p:sp>
        <p:nvSpPr>
          <p:cNvPr id="6" name="Title 1"/>
          <p:cNvSpPr txBox="1">
            <a:spLocks/>
          </p:cNvSpPr>
          <p:nvPr/>
        </p:nvSpPr>
        <p:spPr>
          <a:xfrm>
            <a:off x="4756284" y="5819686"/>
            <a:ext cx="2105989" cy="50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err="1" smtClean="0">
                <a:solidFill>
                  <a:prstClr val="white"/>
                </a:solidFill>
              </a:rPr>
              <a:t>Hmi</a:t>
            </a:r>
            <a:r>
              <a:rPr lang="es-EC" sz="2000" dirty="0" smtClean="0">
                <a:solidFill>
                  <a:prstClr val="white"/>
                </a:solidFill>
              </a:rPr>
              <a:t> pantalla 1</a:t>
            </a:r>
            <a:endParaRPr lang="es-EC" sz="2000" dirty="0">
              <a:solidFill>
                <a:prstClr val="white"/>
              </a:solidFill>
            </a:endParaRPr>
          </a:p>
        </p:txBody>
      </p:sp>
    </p:spTree>
    <p:extLst>
      <p:ext uri="{BB962C8B-B14F-4D97-AF65-F5344CB8AC3E}">
        <p14:creationId xmlns:p14="http://schemas.microsoft.com/office/powerpoint/2010/main" val="685499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3" t="2471" r="1665" b="6095"/>
          <a:stretch/>
        </p:blipFill>
        <p:spPr>
          <a:xfrm>
            <a:off x="1194548" y="514358"/>
            <a:ext cx="9537107" cy="5255663"/>
          </a:xfrm>
        </p:spPr>
      </p:pic>
      <p:sp>
        <p:nvSpPr>
          <p:cNvPr id="7" name="Title 1"/>
          <p:cNvSpPr txBox="1">
            <a:spLocks/>
          </p:cNvSpPr>
          <p:nvPr/>
        </p:nvSpPr>
        <p:spPr>
          <a:xfrm>
            <a:off x="4756284" y="5819686"/>
            <a:ext cx="2105989" cy="50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err="1" smtClean="0">
                <a:solidFill>
                  <a:prstClr val="white"/>
                </a:solidFill>
              </a:rPr>
              <a:t>Hmi</a:t>
            </a:r>
            <a:r>
              <a:rPr lang="es-EC" sz="2000" dirty="0" smtClean="0">
                <a:solidFill>
                  <a:prstClr val="white"/>
                </a:solidFill>
              </a:rPr>
              <a:t> pantalla 2</a:t>
            </a:r>
            <a:endParaRPr lang="es-EC" sz="2000" dirty="0">
              <a:solidFill>
                <a:prstClr val="white"/>
              </a:solidFill>
            </a:endParaRPr>
          </a:p>
        </p:txBody>
      </p:sp>
    </p:spTree>
    <p:extLst>
      <p:ext uri="{BB962C8B-B14F-4D97-AF65-F5344CB8AC3E}">
        <p14:creationId xmlns:p14="http://schemas.microsoft.com/office/powerpoint/2010/main" val="33129672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C"/>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83" t="1880" r="1347" b="4323"/>
          <a:stretch/>
        </p:blipFill>
        <p:spPr>
          <a:xfrm>
            <a:off x="1145133" y="384560"/>
            <a:ext cx="9767843" cy="5375305"/>
          </a:xfrm>
        </p:spPr>
      </p:pic>
      <p:sp>
        <p:nvSpPr>
          <p:cNvPr id="6" name="Title 1"/>
          <p:cNvSpPr txBox="1">
            <a:spLocks/>
          </p:cNvSpPr>
          <p:nvPr/>
        </p:nvSpPr>
        <p:spPr>
          <a:xfrm>
            <a:off x="4756284" y="5819686"/>
            <a:ext cx="2105989" cy="5095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err="1" smtClean="0">
                <a:solidFill>
                  <a:prstClr val="white"/>
                </a:solidFill>
              </a:rPr>
              <a:t>Hmi</a:t>
            </a:r>
            <a:r>
              <a:rPr lang="es-EC" sz="2000" dirty="0" smtClean="0">
                <a:solidFill>
                  <a:prstClr val="white"/>
                </a:solidFill>
              </a:rPr>
              <a:t> pantalla 3</a:t>
            </a:r>
            <a:endParaRPr lang="es-EC" sz="2000" dirty="0">
              <a:solidFill>
                <a:prstClr val="white"/>
              </a:solidFill>
            </a:endParaRPr>
          </a:p>
        </p:txBody>
      </p:sp>
    </p:spTree>
    <p:extLst>
      <p:ext uri="{BB962C8B-B14F-4D97-AF65-F5344CB8AC3E}">
        <p14:creationId xmlns:p14="http://schemas.microsoft.com/office/powerpoint/2010/main" val="3965256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4591" y="1352022"/>
            <a:ext cx="8594518"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S_tradnl" dirty="0" smtClean="0">
                <a:solidFill>
                  <a:schemeClr val="tx1"/>
                </a:solidFill>
                <a:effectLst/>
              </a:rPr>
              <a:t>EVALUACION </a:t>
            </a:r>
            <a:r>
              <a:rPr lang="es-ES_tradnl" dirty="0">
                <a:solidFill>
                  <a:schemeClr val="tx1"/>
                </a:solidFill>
                <a:effectLst/>
              </a:rPr>
              <a:t>ECONÓMICA Y FINANCIERA</a:t>
            </a:r>
            <a:endParaRPr lang="es-EC" dirty="0">
              <a:solidFill>
                <a:schemeClr val="tx1"/>
              </a:solidFill>
              <a:effectLst/>
            </a:endParaRPr>
          </a:p>
        </p:txBody>
      </p:sp>
      <p:sp>
        <p:nvSpPr>
          <p:cNvPr id="5" name="Rectangle 4"/>
          <p:cNvSpPr/>
          <p:nvPr/>
        </p:nvSpPr>
        <p:spPr>
          <a:xfrm>
            <a:off x="2444262" y="2798844"/>
            <a:ext cx="7825154" cy="1477328"/>
          </a:xfrm>
          <a:prstGeom prst="rect">
            <a:avLst/>
          </a:prstGeom>
        </p:spPr>
        <p:txBody>
          <a:bodyPr wrap="square">
            <a:spAutoFit/>
          </a:bodyPr>
          <a:lstStyle/>
          <a:p>
            <a:pPr marL="742950" lvl="1" indent="-285750" algn="just">
              <a:lnSpc>
                <a:spcPct val="150000"/>
              </a:lnSpc>
              <a:buFont typeface="+mj-lt"/>
              <a:buAutoNum type="arabicPeriod"/>
            </a:pPr>
            <a:r>
              <a:rPr lang="es-EC" sz="2400" dirty="0" smtClean="0">
                <a:solidFill>
                  <a:srgbClr val="000000"/>
                </a:solidFill>
                <a:hlinkClick r:id="rId2" action="ppaction://hlinkfile"/>
              </a:rPr>
              <a:t>COSTO DE MATERIALES.</a:t>
            </a:r>
            <a:endParaRPr lang="es-EC" sz="2400" dirty="0" smtClean="0">
              <a:solidFill>
                <a:srgbClr val="000000"/>
              </a:solidFill>
            </a:endParaRPr>
          </a:p>
          <a:p>
            <a:pPr marL="742950" lvl="1" indent="-285750" algn="just">
              <a:lnSpc>
                <a:spcPct val="150000"/>
              </a:lnSpc>
              <a:buFont typeface="+mj-lt"/>
              <a:buAutoNum type="arabicPeriod"/>
            </a:pPr>
            <a:r>
              <a:rPr lang="es-EC" sz="2400" dirty="0" smtClean="0">
                <a:solidFill>
                  <a:srgbClr val="000000"/>
                </a:solidFill>
                <a:hlinkClick r:id="rId3" action="ppaction://hlinkfile"/>
              </a:rPr>
              <a:t>ESTUDIO ECONÓMICO FINANCIERO</a:t>
            </a:r>
            <a:endParaRPr lang="es-EC" sz="2400" dirty="0" smtClean="0">
              <a:solidFill>
                <a:srgbClr val="000000"/>
              </a:solidFill>
            </a:endParaRPr>
          </a:p>
          <a:p>
            <a:pPr marL="742950" lvl="1" indent="-285750" algn="just">
              <a:lnSpc>
                <a:spcPct val="150000"/>
              </a:lnSpc>
              <a:buFont typeface="+mj-lt"/>
              <a:buAutoNum type="arabicPeriod"/>
            </a:pPr>
            <a:endParaRPr lang="es-EC" sz="1200"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3030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982" y="2700067"/>
            <a:ext cx="6947085" cy="527619"/>
          </a:xfrm>
        </p:spPr>
        <p:txBody>
          <a:bodyPr/>
          <a:lstStyle/>
          <a:p>
            <a:pPr algn="ctr"/>
            <a:r>
              <a:rPr lang="es-EC" dirty="0" smtClean="0">
                <a:solidFill>
                  <a:schemeClr val="tx1"/>
                </a:solidFill>
                <a:hlinkClick r:id="rId2" action="ppaction://hlinkfile"/>
              </a:rPr>
              <a:t>CONCLUSIONES Y RECOMENDACIONES</a:t>
            </a:r>
            <a:endParaRPr lang="es-EC" dirty="0">
              <a:solidFill>
                <a:schemeClr val="tx1"/>
              </a:solidFill>
            </a:endParaRPr>
          </a:p>
        </p:txBody>
      </p:sp>
    </p:spTree>
    <p:extLst>
      <p:ext uri="{BB962C8B-B14F-4D97-AF65-F5344CB8AC3E}">
        <p14:creationId xmlns:p14="http://schemas.microsoft.com/office/powerpoint/2010/main" val="14051223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59172" y="3068678"/>
            <a:ext cx="2435258"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_tradnl" dirty="0" smtClean="0">
                <a:solidFill>
                  <a:schemeClr val="tx1"/>
                </a:solidFill>
                <a:effectLst/>
                <a:hlinkClick r:id="rId2" action="ppaction://hlinkfile"/>
              </a:rPr>
              <a:t>Bibliografía</a:t>
            </a:r>
            <a:endParaRPr lang="es-EC" dirty="0">
              <a:solidFill>
                <a:schemeClr val="tx1"/>
              </a:solidFill>
              <a:effectLst/>
            </a:endParaRPr>
          </a:p>
        </p:txBody>
      </p:sp>
    </p:spTree>
    <p:extLst>
      <p:ext uri="{BB962C8B-B14F-4D97-AF65-F5344CB8AC3E}">
        <p14:creationId xmlns:p14="http://schemas.microsoft.com/office/powerpoint/2010/main" val="410089637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2924944"/>
            <a:ext cx="8229600" cy="1143000"/>
          </a:xfrm>
        </p:spPr>
        <p:txBody>
          <a:bodyPr/>
          <a:lstStyle/>
          <a:p>
            <a:pPr algn="ctr"/>
            <a:r>
              <a:rPr lang="es-ES" sz="9600" dirty="0">
                <a:solidFill>
                  <a:schemeClr val="tx1"/>
                </a:solidFill>
              </a:rPr>
              <a:t>GRACIAS</a:t>
            </a:r>
          </a:p>
        </p:txBody>
      </p:sp>
    </p:spTree>
    <p:extLst>
      <p:ext uri="{BB962C8B-B14F-4D97-AF65-F5344CB8AC3E}">
        <p14:creationId xmlns:p14="http://schemas.microsoft.com/office/powerpoint/2010/main" val="191185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475" y="681072"/>
            <a:ext cx="7056784" cy="936104"/>
          </a:xfrm>
        </p:spPr>
        <p:txBody>
          <a:bodyPr/>
          <a:lstStyle/>
          <a:p>
            <a:pPr algn="ctr"/>
            <a:r>
              <a:rPr lang="es-ES" sz="2800" i="0" dirty="0">
                <a:solidFill>
                  <a:schemeClr val="tx1"/>
                </a:solidFill>
              </a:rPr>
              <a:t>DISEÑO MECANISMO TOPE </a:t>
            </a:r>
            <a:r>
              <a:rPr lang="es-ES" sz="2800" i="0" dirty="0" smtClean="0">
                <a:solidFill>
                  <a:schemeClr val="tx1"/>
                </a:solidFill>
              </a:rPr>
              <a:t>FIJO </a:t>
            </a:r>
            <a:endParaRPr lang="es-ES" sz="2800" i="0" dirty="0">
              <a:solidFill>
                <a:schemeClr val="tx1"/>
              </a:solidFill>
            </a:endParaRPr>
          </a:p>
        </p:txBody>
      </p:sp>
      <p:sp>
        <p:nvSpPr>
          <p:cNvPr id="8" name="1 Título"/>
          <p:cNvSpPr txBox="1">
            <a:spLocks/>
          </p:cNvSpPr>
          <p:nvPr/>
        </p:nvSpPr>
        <p:spPr>
          <a:xfrm>
            <a:off x="100575" y="1264793"/>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Análisis Fuerza de impacto</a:t>
            </a:r>
            <a:endParaRPr lang="es-ES" sz="2800" i="0" kern="0" dirty="0">
              <a:solidFill>
                <a:schemeClr val="tx1"/>
              </a:solidFill>
            </a:endParaRPr>
          </a:p>
        </p:txBody>
      </p:sp>
      <p:pic>
        <p:nvPicPr>
          <p:cNvPr id="9" name="Imagen 31"/>
          <p:cNvPicPr/>
          <p:nvPr/>
        </p:nvPicPr>
        <p:blipFill rotWithShape="1">
          <a:blip r:embed="rId2" cstate="print">
            <a:extLst>
              <a:ext uri="{28A0092B-C50C-407E-A947-70E740481C1C}">
                <a14:useLocalDpi xmlns:a14="http://schemas.microsoft.com/office/drawing/2010/main" val="0"/>
              </a:ext>
            </a:extLst>
          </a:blip>
          <a:srcRect l="29226" t="21995" r="17526" b="34711"/>
          <a:stretch/>
        </p:blipFill>
        <p:spPr bwMode="auto">
          <a:xfrm>
            <a:off x="986097" y="2416235"/>
            <a:ext cx="2642870" cy="1231900"/>
          </a:xfrm>
          <a:prstGeom prst="rect">
            <a:avLst/>
          </a:prstGeom>
          <a:ln>
            <a:noFill/>
          </a:ln>
          <a:extLst>
            <a:ext uri="{53640926-AAD7-44D8-BBD7-CCE9431645EC}">
              <a14:shadowObscured xmlns:a14="http://schemas.microsoft.com/office/drawing/2010/main"/>
            </a:ext>
          </a:extLst>
        </p:spPr>
      </p:pic>
      <p:pic>
        <p:nvPicPr>
          <p:cNvPr id="10" name="Imagen 36"/>
          <p:cNvPicPr/>
          <p:nvPr/>
        </p:nvPicPr>
        <p:blipFill rotWithShape="1">
          <a:blip r:embed="rId3" cstate="print">
            <a:extLst>
              <a:ext uri="{28A0092B-C50C-407E-A947-70E740481C1C}">
                <a14:useLocalDpi xmlns:a14="http://schemas.microsoft.com/office/drawing/2010/main" val="0"/>
              </a:ext>
            </a:extLst>
          </a:blip>
          <a:srcRect l="37189" t="25309" r="43188" b="62047"/>
          <a:stretch/>
        </p:blipFill>
        <p:spPr bwMode="auto">
          <a:xfrm>
            <a:off x="4290752" y="2342574"/>
            <a:ext cx="3295015" cy="1194435"/>
          </a:xfrm>
          <a:prstGeom prst="rect">
            <a:avLst/>
          </a:prstGeom>
          <a:ln>
            <a:noFill/>
          </a:ln>
          <a:extLst>
            <a:ext uri="{53640926-AAD7-44D8-BBD7-CCE9431645EC}">
              <a14:shadowObscured xmlns:a14="http://schemas.microsoft.com/office/drawing/2010/main"/>
            </a:ext>
          </a:extLst>
        </p:spPr>
      </p:pic>
      <p:pic>
        <p:nvPicPr>
          <p:cNvPr id="11" name="Imagen 40"/>
          <p:cNvPicPr/>
          <p:nvPr/>
        </p:nvPicPr>
        <p:blipFill rotWithShape="1">
          <a:blip r:embed="rId4" cstate="print"/>
          <a:srcRect l="25021" t="24070" r="17824" b="31903"/>
          <a:stretch/>
        </p:blipFill>
        <p:spPr bwMode="auto">
          <a:xfrm>
            <a:off x="8247553" y="2342574"/>
            <a:ext cx="3139316" cy="1305561"/>
          </a:xfrm>
          <a:prstGeom prst="rect">
            <a:avLst/>
          </a:prstGeom>
          <a:ln>
            <a:noFill/>
          </a:ln>
          <a:extLst>
            <a:ext uri="{53640926-AAD7-44D8-BBD7-CCE9431645EC}">
              <a14:shadowObscured xmlns:a14="http://schemas.microsoft.com/office/drawing/2010/main"/>
            </a:ext>
          </a:extLst>
        </p:spPr>
      </p:pic>
      <p:pic>
        <p:nvPicPr>
          <p:cNvPr id="12" name="Imagen 32"/>
          <p:cNvPicPr/>
          <p:nvPr/>
        </p:nvPicPr>
        <p:blipFill rotWithShape="1">
          <a:blip r:embed="rId5" cstate="print">
            <a:extLst>
              <a:ext uri="{28A0092B-C50C-407E-A947-70E740481C1C}">
                <a14:useLocalDpi xmlns:a14="http://schemas.microsoft.com/office/drawing/2010/main" val="0"/>
              </a:ext>
            </a:extLst>
          </a:blip>
          <a:srcRect l="2848" t="10443" r="1371" b="5220"/>
          <a:stretch/>
        </p:blipFill>
        <p:spPr bwMode="auto">
          <a:xfrm>
            <a:off x="2919544" y="3752347"/>
            <a:ext cx="5793135" cy="232047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894598" y="2046784"/>
            <a:ext cx="825867" cy="369332"/>
          </a:xfrm>
          <a:prstGeom prst="rect">
            <a:avLst/>
          </a:prstGeom>
          <a:noFill/>
        </p:spPr>
        <p:txBody>
          <a:bodyPr wrap="none" rtlCol="0">
            <a:spAutoFit/>
          </a:bodyPr>
          <a:lstStyle/>
          <a:p>
            <a:r>
              <a:rPr lang="es-EC" dirty="0" smtClean="0">
                <a:hlinkClick r:id="rId6" action="ppaction://hlinkfile"/>
              </a:rPr>
              <a:t>1 tubo</a:t>
            </a:r>
            <a:endParaRPr lang="es-EC" dirty="0"/>
          </a:p>
        </p:txBody>
      </p:sp>
      <p:sp>
        <p:nvSpPr>
          <p:cNvPr id="13" name="TextBox 12"/>
          <p:cNvSpPr txBox="1"/>
          <p:nvPr/>
        </p:nvSpPr>
        <p:spPr>
          <a:xfrm>
            <a:off x="5434480" y="2046784"/>
            <a:ext cx="941283" cy="369332"/>
          </a:xfrm>
          <a:prstGeom prst="rect">
            <a:avLst/>
          </a:prstGeom>
          <a:noFill/>
        </p:spPr>
        <p:txBody>
          <a:bodyPr wrap="none" rtlCol="0">
            <a:spAutoFit/>
          </a:bodyPr>
          <a:lstStyle/>
          <a:p>
            <a:r>
              <a:rPr lang="es-EC" dirty="0">
                <a:hlinkClick r:id="rId7" action="ppaction://hlinkfile"/>
              </a:rPr>
              <a:t>2</a:t>
            </a:r>
            <a:r>
              <a:rPr lang="es-EC" dirty="0" smtClean="0">
                <a:hlinkClick r:id="rId7" action="ppaction://hlinkfile"/>
              </a:rPr>
              <a:t> tubos</a:t>
            </a:r>
            <a:endParaRPr lang="es-EC" dirty="0"/>
          </a:p>
        </p:txBody>
      </p:sp>
      <p:sp>
        <p:nvSpPr>
          <p:cNvPr id="5" name="Rectangle 4"/>
          <p:cNvSpPr/>
          <p:nvPr/>
        </p:nvSpPr>
        <p:spPr>
          <a:xfrm>
            <a:off x="9358499" y="2046784"/>
            <a:ext cx="941283" cy="369332"/>
          </a:xfrm>
          <a:prstGeom prst="rect">
            <a:avLst/>
          </a:prstGeom>
        </p:spPr>
        <p:txBody>
          <a:bodyPr wrap="none">
            <a:spAutoFit/>
          </a:bodyPr>
          <a:lstStyle/>
          <a:p>
            <a:r>
              <a:rPr lang="es-EC" dirty="0">
                <a:hlinkClick r:id="rId8" action="ppaction://hlinkfile"/>
              </a:rPr>
              <a:t>3</a:t>
            </a:r>
            <a:r>
              <a:rPr lang="es-EC" dirty="0" smtClean="0">
                <a:hlinkClick r:id="rId8" action="ppaction://hlinkfile"/>
              </a:rPr>
              <a:t> tubos</a:t>
            </a:r>
            <a:endParaRPr lang="es-EC" dirty="0"/>
          </a:p>
        </p:txBody>
      </p:sp>
    </p:spTree>
    <p:extLst>
      <p:ext uri="{BB962C8B-B14F-4D97-AF65-F5344CB8AC3E}">
        <p14:creationId xmlns:p14="http://schemas.microsoft.com/office/powerpoint/2010/main" val="2217181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15417" y="928363"/>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Resultados Parciales</a:t>
            </a:r>
            <a:endParaRPr lang="es-ES" sz="2800" i="0" kern="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632489531"/>
              </p:ext>
            </p:extLst>
          </p:nvPr>
        </p:nvGraphicFramePr>
        <p:xfrm>
          <a:off x="992038" y="2166392"/>
          <a:ext cx="10343073" cy="2741610"/>
        </p:xfrm>
        <a:graphic>
          <a:graphicData uri="http://schemas.openxmlformats.org/drawingml/2006/table">
            <a:tbl>
              <a:tblPr firstRow="1" firstCol="1" bandRow="1">
                <a:tableStyleId>{69CF1AB2-1976-4502-BF36-3FF5EA218861}</a:tableStyleId>
              </a:tblPr>
              <a:tblGrid>
                <a:gridCol w="1491952"/>
                <a:gridCol w="1203339"/>
                <a:gridCol w="2914337"/>
                <a:gridCol w="2426419"/>
                <a:gridCol w="2307026"/>
              </a:tblGrid>
              <a:tr h="1096547">
                <a:tc>
                  <a:txBody>
                    <a:bodyPr/>
                    <a:lstStyle/>
                    <a:p>
                      <a:pPr indent="252095" algn="ctr">
                        <a:lnSpc>
                          <a:spcPct val="150000"/>
                        </a:lnSpc>
                        <a:spcAft>
                          <a:spcPts val="0"/>
                        </a:spcAft>
                      </a:pPr>
                      <a:r>
                        <a:rPr lang="es-EC" sz="1800" dirty="0">
                          <a:effectLst/>
                        </a:rPr>
                        <a:t>TUBOS</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PESO [Kg]</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FUERZA DE CONTACTO/IMPACTO [N]</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VELOCIDAD [mm/s] del tubo que impacta</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VELOCIDAD [km/h] del tubo que impacta</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34141">
                <a:tc>
                  <a:txBody>
                    <a:bodyPr/>
                    <a:lstStyle/>
                    <a:p>
                      <a:pPr indent="252095" algn="ctr">
                        <a:lnSpc>
                          <a:spcPct val="150000"/>
                        </a:lnSpc>
                        <a:spcAft>
                          <a:spcPts val="0"/>
                        </a:spcAft>
                      </a:pPr>
                      <a:r>
                        <a:rPr lang="es-EC" sz="1800">
                          <a:effectLst/>
                        </a:rPr>
                        <a:t>1TUBO</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2700</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15467</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558</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2</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7845">
                <a:tc>
                  <a:txBody>
                    <a:bodyPr/>
                    <a:lstStyle/>
                    <a:p>
                      <a:pPr indent="252095" algn="ctr">
                        <a:lnSpc>
                          <a:spcPct val="150000"/>
                        </a:lnSpc>
                        <a:spcAft>
                          <a:spcPts val="0"/>
                        </a:spcAft>
                      </a:pPr>
                      <a:r>
                        <a:rPr lang="es-EC" sz="1800">
                          <a:effectLst/>
                        </a:rPr>
                        <a:t>2TUBOS</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5400</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16202</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496</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1.79</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47845">
                <a:tc>
                  <a:txBody>
                    <a:bodyPr/>
                    <a:lstStyle/>
                    <a:p>
                      <a:pPr indent="252095" algn="ctr">
                        <a:lnSpc>
                          <a:spcPct val="150000"/>
                        </a:lnSpc>
                        <a:spcAft>
                          <a:spcPts val="0"/>
                        </a:spcAft>
                      </a:pPr>
                      <a:r>
                        <a:rPr lang="es-EC" sz="1800" dirty="0">
                          <a:effectLst/>
                        </a:rPr>
                        <a:t>3TUBOS</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8100</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11870</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432</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1.55</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096551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730304" y="755835"/>
            <a:ext cx="10613432"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S" sz="2800" i="0" kern="0" dirty="0" smtClean="0">
                <a:solidFill>
                  <a:schemeClr val="tx1"/>
                </a:solidFill>
              </a:rPr>
              <a:t>Análisis Fuerza de impacto: </a:t>
            </a:r>
            <a:r>
              <a:rPr lang="es-ES" sz="2400" b="0" i="0" kern="0" dirty="0" smtClean="0">
                <a:solidFill>
                  <a:schemeClr val="tx1"/>
                </a:solidFill>
                <a:effectLst/>
              </a:rPr>
              <a:t>para dos tubos con gran precisión del software de simulación.</a:t>
            </a:r>
            <a:endParaRPr lang="es-ES" sz="2400" b="0" i="0" kern="0" dirty="0">
              <a:solidFill>
                <a:schemeClr val="tx1"/>
              </a:solidFill>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600505833"/>
              </p:ext>
            </p:extLst>
          </p:nvPr>
        </p:nvGraphicFramePr>
        <p:xfrm>
          <a:off x="810884" y="1925600"/>
          <a:ext cx="10532851" cy="3554723"/>
        </p:xfrm>
        <a:graphic>
          <a:graphicData uri="http://schemas.openxmlformats.org/drawingml/2006/table">
            <a:tbl>
              <a:tblPr firstRow="1" firstCol="1" bandRow="1">
                <a:tableStyleId>{69CF1AB2-1976-4502-BF36-3FF5EA218861}</a:tableStyleId>
              </a:tblPr>
              <a:tblGrid>
                <a:gridCol w="1663412"/>
                <a:gridCol w="1884186"/>
                <a:gridCol w="2027198"/>
                <a:gridCol w="2027198"/>
                <a:gridCol w="2930857"/>
              </a:tblGrid>
              <a:tr h="259696">
                <a:tc>
                  <a:txBody>
                    <a:bodyPr/>
                    <a:lstStyle/>
                    <a:p>
                      <a:pPr indent="252095" algn="just"/>
                      <a:endParaRPr lang="es-EC" sz="1600" dirty="0">
                        <a:effectLst/>
                        <a:latin typeface="Calibri" panose="020F0502020204030204" pitchFamily="34" charset="0"/>
                      </a:endParaRPr>
                    </a:p>
                  </a:txBody>
                  <a:tcPr marL="68580" marR="68580" marT="0" marB="0"/>
                </a:tc>
                <a:tc>
                  <a:txBody>
                    <a:bodyPr/>
                    <a:lstStyle/>
                    <a:p>
                      <a:pPr indent="252095" algn="ctr">
                        <a:lnSpc>
                          <a:spcPct val="150000"/>
                        </a:lnSpc>
                        <a:spcAft>
                          <a:spcPts val="0"/>
                        </a:spcAft>
                      </a:pPr>
                      <a:r>
                        <a:rPr lang="es-EC" sz="1600">
                          <a:effectLst/>
                        </a:rPr>
                        <a:t>TUBO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MESA</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TOPE</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just"/>
                      <a:endParaRPr lang="es-EC" sz="1600">
                        <a:effectLst/>
                        <a:latin typeface="Calibri" panose="020F0502020204030204" pitchFamily="34" charset="0"/>
                      </a:endParaRPr>
                    </a:p>
                  </a:txBody>
                  <a:tcPr marL="68580" marR="68580" marT="0" marB="0"/>
                </a:tc>
              </a:tr>
              <a:tr h="932368">
                <a:tc>
                  <a:txBody>
                    <a:bodyPr/>
                    <a:lstStyle/>
                    <a:p>
                      <a:pPr indent="252095" algn="ctr">
                        <a:lnSpc>
                          <a:spcPct val="150000"/>
                        </a:lnSpc>
                        <a:spcAft>
                          <a:spcPts val="0"/>
                        </a:spcAft>
                      </a:pPr>
                      <a:r>
                        <a:rPr lang="es-EC" sz="1600">
                          <a:effectLst/>
                        </a:rPr>
                        <a:t>Figura de simulación</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gridSpan="3">
                  <a:txBody>
                    <a:bodyPr/>
                    <a:lstStyle/>
                    <a:p>
                      <a:pPr indent="252095" algn="ctr">
                        <a:lnSpc>
                          <a:spcPct val="200000"/>
                        </a:lnSpc>
                        <a:spcAft>
                          <a:spcPts val="0"/>
                        </a:spcAft>
                      </a:pPr>
                      <a:r>
                        <a:rPr lang="es-EC" sz="1600" dirty="0" smtClean="0">
                          <a:effectLst/>
                        </a:rPr>
                        <a:t>MATERIAL</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indent="252095" algn="ctr">
                        <a:lnSpc>
                          <a:spcPct val="150000"/>
                        </a:lnSpc>
                        <a:spcAft>
                          <a:spcPts val="0"/>
                        </a:spcAft>
                      </a:pPr>
                      <a:r>
                        <a:rPr lang="es-EC" sz="1600">
                          <a:effectLst/>
                        </a:rPr>
                        <a:t>fuerza de impacto </a:t>
                      </a:r>
                      <a:r>
                        <a:rPr lang="en-US" sz="1600">
                          <a:effectLst/>
                        </a:rPr>
                        <a:t>[N]</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51319">
                <a:tc>
                  <a:txBody>
                    <a:bodyPr/>
                    <a:lstStyle/>
                    <a:p>
                      <a:pPr indent="252095" algn="ctr">
                        <a:lnSpc>
                          <a:spcPct val="150000"/>
                        </a:lnSpc>
                        <a:spcAft>
                          <a:spcPts val="0"/>
                        </a:spcAft>
                      </a:pPr>
                      <a:r>
                        <a:rPr lang="es-EC" sz="1600">
                          <a:effectLst/>
                        </a:rPr>
                        <a:t>Figura 39</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19164</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51319">
                <a:tc>
                  <a:txBody>
                    <a:bodyPr/>
                    <a:lstStyle/>
                    <a:p>
                      <a:pPr indent="252095" algn="ctr">
                        <a:lnSpc>
                          <a:spcPct val="150000"/>
                        </a:lnSpc>
                        <a:spcAft>
                          <a:spcPts val="0"/>
                        </a:spcAft>
                      </a:pPr>
                      <a:r>
                        <a:rPr lang="es-EC" sz="1600">
                          <a:effectLst/>
                        </a:rPr>
                        <a:t>Figura 40</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19430</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51319">
                <a:tc>
                  <a:txBody>
                    <a:bodyPr/>
                    <a:lstStyle/>
                    <a:p>
                      <a:pPr indent="252095" algn="ctr">
                        <a:lnSpc>
                          <a:spcPct val="150000"/>
                        </a:lnSpc>
                        <a:spcAft>
                          <a:spcPts val="0"/>
                        </a:spcAft>
                      </a:pPr>
                      <a:r>
                        <a:rPr lang="es-EC" sz="1600">
                          <a:effectLst/>
                        </a:rPr>
                        <a:t>Figura 41</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20647 con 513 [mm/s]</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51319">
                <a:tc>
                  <a:txBody>
                    <a:bodyPr/>
                    <a:lstStyle/>
                    <a:p>
                      <a:pPr indent="252095" algn="ctr">
                        <a:lnSpc>
                          <a:spcPct val="150000"/>
                        </a:lnSpc>
                        <a:spcAft>
                          <a:spcPts val="0"/>
                        </a:spcAft>
                      </a:pPr>
                      <a:r>
                        <a:rPr lang="es-EC" sz="1600">
                          <a:effectLst/>
                        </a:rPr>
                        <a:t>Figura 42</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grasoso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caucho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13524</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51319">
                <a:tc>
                  <a:txBody>
                    <a:bodyPr/>
                    <a:lstStyle/>
                    <a:p>
                      <a:pPr indent="252095" algn="ctr">
                        <a:lnSpc>
                          <a:spcPct val="150000"/>
                        </a:lnSpc>
                        <a:spcAft>
                          <a:spcPts val="0"/>
                        </a:spcAft>
                      </a:pPr>
                      <a:r>
                        <a:rPr lang="es-EC" sz="1600" dirty="0">
                          <a:effectLst/>
                        </a:rPr>
                        <a:t>Figura 43</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acero seco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a:effectLst/>
                        </a:rPr>
                        <a:t>caucho</a:t>
                      </a:r>
                      <a:endParaRPr lang="es-EC"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600" dirty="0">
                          <a:effectLst/>
                        </a:rPr>
                        <a:t>13508</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136897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1"/>
          <p:cNvPicPr/>
          <p:nvPr/>
        </p:nvPicPr>
        <p:blipFill rotWithShape="1">
          <a:blip r:embed="rId2" cstate="print">
            <a:extLst>
              <a:ext uri="{28A0092B-C50C-407E-A947-70E740481C1C}">
                <a14:useLocalDpi xmlns:a14="http://schemas.microsoft.com/office/drawing/2010/main" val="0"/>
              </a:ext>
            </a:extLst>
          </a:blip>
          <a:srcRect l="32689" t="13033" r="1340" b="3197"/>
          <a:stretch/>
        </p:blipFill>
        <p:spPr bwMode="auto">
          <a:xfrm>
            <a:off x="4015772" y="782617"/>
            <a:ext cx="7388347" cy="4841805"/>
          </a:xfrm>
          <a:prstGeom prst="rect">
            <a:avLst/>
          </a:prstGeom>
          <a:ln>
            <a:noFill/>
          </a:ln>
          <a:extLst>
            <a:ext uri="{53640926-AAD7-44D8-BBD7-CCE9431645EC}">
              <a14:shadowObscured xmlns:a14="http://schemas.microsoft.com/office/drawing/2010/main"/>
            </a:ext>
          </a:extLst>
        </p:spPr>
      </p:pic>
      <p:sp>
        <p:nvSpPr>
          <p:cNvPr id="5" name="1 Título"/>
          <p:cNvSpPr txBox="1">
            <a:spLocks/>
          </p:cNvSpPr>
          <p:nvPr/>
        </p:nvSpPr>
        <p:spPr>
          <a:xfrm>
            <a:off x="-132338" y="2804478"/>
            <a:ext cx="4148110"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Fuerza y velocidad crítica</a:t>
            </a:r>
            <a:endParaRPr lang="es-ES" sz="2800" i="0" kern="0" dirty="0">
              <a:solidFill>
                <a:schemeClr val="tx1"/>
              </a:solidFill>
            </a:endParaRPr>
          </a:p>
        </p:txBody>
      </p:sp>
    </p:spTree>
    <p:extLst>
      <p:ext uri="{BB962C8B-B14F-4D97-AF65-F5344CB8AC3E}">
        <p14:creationId xmlns:p14="http://schemas.microsoft.com/office/powerpoint/2010/main" val="2722081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33489" y="660945"/>
            <a:ext cx="10613432"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S" sz="2800" i="0" kern="0" dirty="0" smtClean="0">
                <a:solidFill>
                  <a:schemeClr val="tx1"/>
                </a:solidFill>
              </a:rPr>
              <a:t>Análisis Fuerza de impacto</a:t>
            </a:r>
            <a:r>
              <a:rPr lang="es-ES" sz="2800" b="0" i="0" kern="0" dirty="0" smtClean="0">
                <a:solidFill>
                  <a:schemeClr val="tx1"/>
                </a:solidFill>
                <a:effectLst/>
              </a:rPr>
              <a:t>:  </a:t>
            </a:r>
            <a:r>
              <a:rPr lang="es-ES" sz="2400" b="0" i="0" kern="0" dirty="0" smtClean="0">
                <a:solidFill>
                  <a:schemeClr val="tx1"/>
                </a:solidFill>
                <a:effectLst/>
              </a:rPr>
              <a:t>para dos tubos con gran precisión del software de simulación con el mecanismo implementado.</a:t>
            </a:r>
            <a:endParaRPr lang="es-ES" sz="2400" b="0" i="0" kern="0" dirty="0">
              <a:solidFill>
                <a:schemeClr val="tx1"/>
              </a:solidFill>
              <a:effectLst/>
            </a:endParaRPr>
          </a:p>
        </p:txBody>
      </p:sp>
      <p:pic>
        <p:nvPicPr>
          <p:cNvPr id="6" name="Imagen 58"/>
          <p:cNvPicPr/>
          <p:nvPr/>
        </p:nvPicPr>
        <p:blipFill rotWithShape="1">
          <a:blip r:embed="rId2" cstate="print"/>
          <a:srcRect l="31114" t="12609" r="21967" b="40636"/>
          <a:stretch/>
        </p:blipFill>
        <p:spPr bwMode="auto">
          <a:xfrm>
            <a:off x="2323501" y="1778204"/>
            <a:ext cx="7294952" cy="40085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6195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3"/>
          <p:cNvPicPr/>
          <p:nvPr/>
        </p:nvPicPr>
        <p:blipFill rotWithShape="1">
          <a:blip r:embed="rId2" cstate="print">
            <a:extLst>
              <a:ext uri="{28A0092B-C50C-407E-A947-70E740481C1C}">
                <a14:useLocalDpi xmlns:a14="http://schemas.microsoft.com/office/drawing/2010/main" val="0"/>
              </a:ext>
            </a:extLst>
          </a:blip>
          <a:srcRect l="33911" t="12462" r="5382" b="5291"/>
          <a:stretch/>
        </p:blipFill>
        <p:spPr bwMode="auto">
          <a:xfrm>
            <a:off x="4573376" y="795924"/>
            <a:ext cx="6209641" cy="4897510"/>
          </a:xfrm>
          <a:prstGeom prst="rect">
            <a:avLst/>
          </a:prstGeom>
          <a:ln>
            <a:noFill/>
          </a:ln>
          <a:extLst>
            <a:ext uri="{53640926-AAD7-44D8-BBD7-CCE9431645EC}">
              <a14:shadowObscured xmlns:a14="http://schemas.microsoft.com/office/drawing/2010/main"/>
            </a:ext>
          </a:extLst>
        </p:spPr>
      </p:pic>
      <p:sp>
        <p:nvSpPr>
          <p:cNvPr id="6" name="1 Título"/>
          <p:cNvSpPr txBox="1">
            <a:spLocks/>
          </p:cNvSpPr>
          <p:nvPr/>
        </p:nvSpPr>
        <p:spPr>
          <a:xfrm>
            <a:off x="267419" y="2776627"/>
            <a:ext cx="4148110"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Fuerza final </a:t>
            </a:r>
          </a:p>
          <a:p>
            <a:pPr algn="ctr"/>
            <a:r>
              <a:rPr lang="es-ES" sz="2800" i="0" kern="0" dirty="0" smtClean="0">
                <a:solidFill>
                  <a:schemeClr val="tx1"/>
                </a:solidFill>
              </a:rPr>
              <a:t>de impacto</a:t>
            </a:r>
            <a:endParaRPr lang="es-ES" sz="2800" i="0" kern="0" dirty="0">
              <a:solidFill>
                <a:schemeClr val="tx1"/>
              </a:solidFill>
            </a:endParaRPr>
          </a:p>
        </p:txBody>
      </p:sp>
    </p:spTree>
    <p:extLst>
      <p:ext uri="{BB962C8B-B14F-4D97-AF65-F5344CB8AC3E}">
        <p14:creationId xmlns:p14="http://schemas.microsoft.com/office/powerpoint/2010/main" val="2107077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9644" y="2394465"/>
            <a:ext cx="7372709" cy="1569660"/>
          </a:xfrm>
          <a:prstGeom prst="rect">
            <a:avLst/>
          </a:prstGeom>
        </p:spPr>
        <p:txBody>
          <a:bodyPr wrap="square">
            <a:spAutoFit/>
          </a:bodyPr>
          <a:lstStyle/>
          <a:p>
            <a:pPr algn="just"/>
            <a:r>
              <a:rPr lang="es-EC" sz="2400" dirty="0"/>
              <a:t>El valor de la fuerza de impacto que soportará el tope, después de varias simulaciones e innumerables pruebas para obtener resultados más precisos, está en un rango de 18122 [N] a 18301 [N].</a:t>
            </a:r>
          </a:p>
        </p:txBody>
      </p:sp>
      <p:sp>
        <p:nvSpPr>
          <p:cNvPr id="5" name="Title 1"/>
          <p:cNvSpPr txBox="1">
            <a:spLocks/>
          </p:cNvSpPr>
          <p:nvPr/>
        </p:nvSpPr>
        <p:spPr>
          <a:xfrm>
            <a:off x="-251604" y="1322633"/>
            <a:ext cx="5986733"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Resultado</a:t>
            </a:r>
            <a:endParaRPr lang="es-EC" kern="0" dirty="0">
              <a:solidFill>
                <a:srgbClr val="000000"/>
              </a:solidFill>
            </a:endParaRPr>
          </a:p>
        </p:txBody>
      </p:sp>
    </p:spTree>
    <p:extLst>
      <p:ext uri="{BB962C8B-B14F-4D97-AF65-F5344CB8AC3E}">
        <p14:creationId xmlns:p14="http://schemas.microsoft.com/office/powerpoint/2010/main" val="3453413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666" y="1104179"/>
            <a:ext cx="2628181" cy="527619"/>
          </a:xfrm>
        </p:spPr>
        <p:txBody>
          <a:bodyPr/>
          <a:lstStyle/>
          <a:p>
            <a:r>
              <a:rPr lang="es-EC" dirty="0" smtClean="0">
                <a:solidFill>
                  <a:schemeClr val="tx1"/>
                </a:solidFill>
              </a:rPr>
              <a:t>OBJETIVOS</a:t>
            </a:r>
            <a:endParaRPr lang="es-EC" dirty="0">
              <a:solidFill>
                <a:schemeClr val="tx1"/>
              </a:solidFill>
            </a:endParaRPr>
          </a:p>
        </p:txBody>
      </p:sp>
      <p:sp>
        <p:nvSpPr>
          <p:cNvPr id="4" name="Title 1"/>
          <p:cNvSpPr txBox="1">
            <a:spLocks/>
          </p:cNvSpPr>
          <p:nvPr/>
        </p:nvSpPr>
        <p:spPr>
          <a:xfrm>
            <a:off x="284671" y="2225181"/>
            <a:ext cx="5049328"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sz="2800" kern="0" dirty="0" smtClean="0">
                <a:solidFill>
                  <a:schemeClr val="tx1"/>
                </a:solidFill>
              </a:rPr>
              <a:t>OBJETIVO GENERAL</a:t>
            </a:r>
            <a:endParaRPr lang="es-EC" sz="2800" kern="0" dirty="0">
              <a:solidFill>
                <a:schemeClr val="tx1"/>
              </a:solidFill>
            </a:endParaRPr>
          </a:p>
        </p:txBody>
      </p:sp>
      <p:sp>
        <p:nvSpPr>
          <p:cNvPr id="5" name="Rectangle 4"/>
          <p:cNvSpPr/>
          <p:nvPr/>
        </p:nvSpPr>
        <p:spPr>
          <a:xfrm>
            <a:off x="1362974" y="3139149"/>
            <a:ext cx="9773728" cy="1131848"/>
          </a:xfrm>
          <a:prstGeom prst="rect">
            <a:avLst/>
          </a:prstGeom>
        </p:spPr>
        <p:txBody>
          <a:bodyPr wrap="square">
            <a:spAutoFit/>
          </a:bodyPr>
          <a:lstStyle/>
          <a:p>
            <a:pPr marL="252095" indent="252095" algn="just">
              <a:lnSpc>
                <a:spcPct val="150000"/>
              </a:lnSpc>
              <a:spcAft>
                <a:spcPts val="0"/>
              </a:spcAft>
            </a:pPr>
            <a:r>
              <a:rPr lang="es-ES_tradnl"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Diseñar</a:t>
            </a:r>
            <a:r>
              <a:rPr lang="es-EC"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y construir un prototipo de un tren de rodaje de alimentación de tubos, para la empresa Sertecpet s.a.</a:t>
            </a:r>
            <a:endParaRPr lang="es-EC"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535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8123" y="692905"/>
            <a:ext cx="8192136"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DISEÑO TOPE FIJO       EVOLUCIÓN   </a:t>
            </a:r>
            <a:endParaRPr lang="es-EC" kern="0" dirty="0">
              <a:solidFill>
                <a:srgbClr val="000000"/>
              </a:solidFill>
            </a:endParaRPr>
          </a:p>
        </p:txBody>
      </p:sp>
      <p:pic>
        <p:nvPicPr>
          <p:cNvPr id="5" name="Picture 4"/>
          <p:cNvPicPr>
            <a:picLocks noChangeAspect="1"/>
          </p:cNvPicPr>
          <p:nvPr/>
        </p:nvPicPr>
        <p:blipFill rotWithShape="1">
          <a:blip r:embed="rId2"/>
          <a:srcRect l="21042" t="28035" r="17180" b="11966"/>
          <a:stretch/>
        </p:blipFill>
        <p:spPr>
          <a:xfrm>
            <a:off x="1992406" y="1498121"/>
            <a:ext cx="8214503" cy="4487612"/>
          </a:xfrm>
          <a:prstGeom prst="rect">
            <a:avLst/>
          </a:prstGeom>
        </p:spPr>
      </p:pic>
    </p:spTree>
    <p:extLst>
      <p:ext uri="{BB962C8B-B14F-4D97-AF65-F5344CB8AC3E}">
        <p14:creationId xmlns:p14="http://schemas.microsoft.com/office/powerpoint/2010/main" val="3094689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580" t="26324" r="22424" b="22368"/>
          <a:stretch/>
        </p:blipFill>
        <p:spPr>
          <a:xfrm>
            <a:off x="1768893" y="1603128"/>
            <a:ext cx="7470875" cy="3920517"/>
          </a:xfrm>
          <a:prstGeom prst="rect">
            <a:avLst/>
          </a:prstGeom>
        </p:spPr>
      </p:pic>
      <p:sp>
        <p:nvSpPr>
          <p:cNvPr id="6" name="Title 1"/>
          <p:cNvSpPr txBox="1">
            <a:spLocks/>
          </p:cNvSpPr>
          <p:nvPr/>
        </p:nvSpPr>
        <p:spPr>
          <a:xfrm>
            <a:off x="431912" y="782552"/>
            <a:ext cx="3655995"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TOPE FIJO FINAL</a:t>
            </a:r>
            <a:endParaRPr lang="es-EC" kern="0" dirty="0">
              <a:solidFill>
                <a:srgbClr val="000000"/>
              </a:solidFill>
            </a:endParaRPr>
          </a:p>
        </p:txBody>
      </p:sp>
      <p:sp>
        <p:nvSpPr>
          <p:cNvPr id="2" name="TextBox 1"/>
          <p:cNvSpPr txBox="1"/>
          <p:nvPr/>
        </p:nvSpPr>
        <p:spPr>
          <a:xfrm>
            <a:off x="2259909" y="5691405"/>
            <a:ext cx="2039854" cy="369332"/>
          </a:xfrm>
          <a:prstGeom prst="rect">
            <a:avLst/>
          </a:prstGeom>
          <a:noFill/>
        </p:spPr>
        <p:txBody>
          <a:bodyPr wrap="none" rtlCol="0">
            <a:spAutoFit/>
          </a:bodyPr>
          <a:lstStyle/>
          <a:p>
            <a:r>
              <a:rPr lang="es-EC" dirty="0" smtClean="0">
                <a:hlinkClick r:id="rId3" action="ppaction://hlinkfile"/>
              </a:rPr>
              <a:t>PLANO DETALLE</a:t>
            </a:r>
            <a:endParaRPr lang="es-EC" dirty="0"/>
          </a:p>
        </p:txBody>
      </p:sp>
      <p:sp>
        <p:nvSpPr>
          <p:cNvPr id="5" name="TextBox 4"/>
          <p:cNvSpPr txBox="1"/>
          <p:nvPr/>
        </p:nvSpPr>
        <p:spPr>
          <a:xfrm>
            <a:off x="6230224" y="5691405"/>
            <a:ext cx="2309287" cy="369332"/>
          </a:xfrm>
          <a:prstGeom prst="rect">
            <a:avLst/>
          </a:prstGeom>
          <a:noFill/>
        </p:spPr>
        <p:txBody>
          <a:bodyPr wrap="none" rtlCol="0">
            <a:spAutoFit/>
          </a:bodyPr>
          <a:lstStyle/>
          <a:p>
            <a:r>
              <a:rPr lang="es-EC" dirty="0" smtClean="0">
                <a:hlinkClick r:id="rId4" action="ppaction://hlinkfile"/>
              </a:rPr>
              <a:t>PLANO CONJUNTO</a:t>
            </a:r>
            <a:endParaRPr lang="es-EC" dirty="0"/>
          </a:p>
        </p:txBody>
      </p:sp>
    </p:spTree>
    <p:extLst>
      <p:ext uri="{BB962C8B-B14F-4D97-AF65-F5344CB8AC3E}">
        <p14:creationId xmlns:p14="http://schemas.microsoft.com/office/powerpoint/2010/main" val="3382138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1912" y="782552"/>
            <a:ext cx="9823712"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TOPE FIJO ANALISIS DE ELEMENTOS FINITOS:</a:t>
            </a:r>
            <a:endParaRPr lang="es-EC" kern="0" dirty="0">
              <a:solidFill>
                <a:srgbClr val="000000"/>
              </a:solidFill>
            </a:endParaRPr>
          </a:p>
        </p:txBody>
      </p:sp>
      <p:pic>
        <p:nvPicPr>
          <p:cNvPr id="6" name="Imagen 16"/>
          <p:cNvPicPr/>
          <p:nvPr/>
        </p:nvPicPr>
        <p:blipFill rotWithShape="1">
          <a:blip r:embed="rId2" cstate="print"/>
          <a:srcRect l="36532" t="13726" r="32931" b="12059"/>
          <a:stretch/>
        </p:blipFill>
        <p:spPr bwMode="auto">
          <a:xfrm>
            <a:off x="1510535" y="1602854"/>
            <a:ext cx="3696334" cy="4038330"/>
          </a:xfrm>
          <a:prstGeom prst="rect">
            <a:avLst/>
          </a:prstGeom>
          <a:ln>
            <a:noFill/>
          </a:ln>
          <a:extLst>
            <a:ext uri="{53640926-AAD7-44D8-BBD7-CCE9431645EC}">
              <a14:shadowObscured xmlns:a14="http://schemas.microsoft.com/office/drawing/2010/main"/>
            </a:ext>
          </a:extLst>
        </p:spPr>
      </p:pic>
      <p:pic>
        <p:nvPicPr>
          <p:cNvPr id="7" name="Imagen 25"/>
          <p:cNvPicPr/>
          <p:nvPr/>
        </p:nvPicPr>
        <p:blipFill rotWithShape="1">
          <a:blip r:embed="rId3" cstate="print">
            <a:extLst>
              <a:ext uri="{28A0092B-C50C-407E-A947-70E740481C1C}">
                <a14:useLocalDpi xmlns:a14="http://schemas.microsoft.com/office/drawing/2010/main" val="0"/>
              </a:ext>
            </a:extLst>
          </a:blip>
          <a:srcRect l="46068" t="15496" r="23298" b="12763"/>
          <a:stretch/>
        </p:blipFill>
        <p:spPr bwMode="auto">
          <a:xfrm>
            <a:off x="5568387" y="1760091"/>
            <a:ext cx="2886210" cy="3723855"/>
          </a:xfrm>
          <a:prstGeom prst="rect">
            <a:avLst/>
          </a:prstGeom>
          <a:ln>
            <a:noFill/>
          </a:ln>
          <a:extLst>
            <a:ext uri="{53640926-AAD7-44D8-BBD7-CCE9431645EC}">
              <a14:shadowObscured xmlns:a14="http://schemas.microsoft.com/office/drawing/2010/main"/>
            </a:ext>
          </a:extLst>
        </p:spPr>
      </p:pic>
      <p:pic>
        <p:nvPicPr>
          <p:cNvPr id="8" name="Imagen 60"/>
          <p:cNvPicPr/>
          <p:nvPr/>
        </p:nvPicPr>
        <p:blipFill rotWithShape="1">
          <a:blip r:embed="rId4" cstate="print">
            <a:extLst>
              <a:ext uri="{28A0092B-C50C-407E-A947-70E740481C1C}">
                <a14:useLocalDpi xmlns:a14="http://schemas.microsoft.com/office/drawing/2010/main" val="0"/>
              </a:ext>
            </a:extLst>
          </a:blip>
          <a:srcRect l="16111" t="19440" r="42061" b="10117"/>
          <a:stretch/>
        </p:blipFill>
        <p:spPr bwMode="auto">
          <a:xfrm>
            <a:off x="2687213" y="1586999"/>
            <a:ext cx="4704482" cy="4437859"/>
          </a:xfrm>
          <a:prstGeom prst="rect">
            <a:avLst/>
          </a:prstGeom>
          <a:ln>
            <a:noFill/>
          </a:ln>
          <a:extLst>
            <a:ext uri="{53640926-AAD7-44D8-BBD7-CCE9431645EC}">
              <a14:shadowObscured xmlns:a14="http://schemas.microsoft.com/office/drawing/2010/main"/>
            </a:ext>
          </a:extLst>
        </p:spPr>
      </p:pic>
      <p:pic>
        <p:nvPicPr>
          <p:cNvPr id="9" name="Imagen 29"/>
          <p:cNvPicPr/>
          <p:nvPr/>
        </p:nvPicPr>
        <p:blipFill rotWithShape="1">
          <a:blip r:embed="rId5" cstate="print">
            <a:extLst>
              <a:ext uri="{28A0092B-C50C-407E-A947-70E740481C1C}">
                <a14:useLocalDpi xmlns:a14="http://schemas.microsoft.com/office/drawing/2010/main" val="0"/>
              </a:ext>
            </a:extLst>
          </a:blip>
          <a:srcRect l="38432" t="14460" r="6934" b="8053"/>
          <a:stretch/>
        </p:blipFill>
        <p:spPr bwMode="auto">
          <a:xfrm>
            <a:off x="2503693" y="1586999"/>
            <a:ext cx="5680150" cy="4419302"/>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6" cstate="print">
            <a:extLst>
              <a:ext uri="{28A0092B-C50C-407E-A947-70E740481C1C}">
                <a14:useLocalDpi xmlns:a14="http://schemas.microsoft.com/office/drawing/2010/main" val="0"/>
              </a:ext>
            </a:extLst>
          </a:blip>
          <a:srcRect l="30628" t="18148" r="7692" b="11167"/>
          <a:stretch/>
        </p:blipFill>
        <p:spPr bwMode="auto">
          <a:xfrm>
            <a:off x="2480713" y="1586999"/>
            <a:ext cx="5907044" cy="4601449"/>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8749275" y="2605599"/>
            <a:ext cx="3172663" cy="1200329"/>
          </a:xfrm>
          <a:prstGeom prst="rect">
            <a:avLst/>
          </a:prstGeom>
          <a:noFill/>
        </p:spPr>
        <p:txBody>
          <a:bodyPr wrap="none" rtlCol="0">
            <a:spAutoFit/>
          </a:bodyPr>
          <a:lstStyle/>
          <a:p>
            <a:r>
              <a:rPr lang="es-EC" dirty="0" smtClean="0"/>
              <a:t>Resultados:</a:t>
            </a:r>
          </a:p>
          <a:p>
            <a:r>
              <a:rPr lang="es-EC" dirty="0" smtClean="0"/>
              <a:t>Factor de seguridad min 4.8.</a:t>
            </a:r>
          </a:p>
          <a:p>
            <a:r>
              <a:rPr lang="es-EC" dirty="0" smtClean="0"/>
              <a:t>Desplazamiento </a:t>
            </a:r>
            <a:r>
              <a:rPr lang="es-EC" dirty="0" err="1" smtClean="0"/>
              <a:t>máx</a:t>
            </a:r>
            <a:r>
              <a:rPr lang="es-EC" dirty="0" smtClean="0"/>
              <a:t>: 0,1393</a:t>
            </a:r>
          </a:p>
          <a:p>
            <a:r>
              <a:rPr lang="es-EC" dirty="0" smtClean="0"/>
              <a:t>Fatiga: carga min, 2.176.</a:t>
            </a:r>
            <a:endParaRPr lang="es-EC" dirty="0"/>
          </a:p>
        </p:txBody>
      </p:sp>
    </p:spTree>
    <p:extLst>
      <p:ext uri="{BB962C8B-B14F-4D97-AF65-F5344CB8AC3E}">
        <p14:creationId xmlns:p14="http://schemas.microsoft.com/office/powerpoint/2010/main" val="38517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912" y="782552"/>
            <a:ext cx="9823712"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BUJE</a:t>
            </a:r>
            <a:endParaRPr lang="es-EC" kern="0" dirty="0">
              <a:solidFill>
                <a:srgbClr val="000000"/>
              </a:solidFill>
            </a:endParaRPr>
          </a:p>
        </p:txBody>
      </p:sp>
      <p:pic>
        <p:nvPicPr>
          <p:cNvPr id="5" name="Imagen 21"/>
          <p:cNvPicPr/>
          <p:nvPr/>
        </p:nvPicPr>
        <p:blipFill rotWithShape="1">
          <a:blip r:embed="rId2" cstate="print">
            <a:extLst>
              <a:ext uri="{28A0092B-C50C-407E-A947-70E740481C1C}">
                <a14:useLocalDpi xmlns:a14="http://schemas.microsoft.com/office/drawing/2010/main" val="0"/>
              </a:ext>
            </a:extLst>
          </a:blip>
          <a:srcRect l="39530" t="32755" r="30607" b="26213"/>
          <a:stretch/>
        </p:blipFill>
        <p:spPr bwMode="auto">
          <a:xfrm>
            <a:off x="2079690" y="1922893"/>
            <a:ext cx="2945130" cy="2277110"/>
          </a:xfrm>
          <a:prstGeom prst="rect">
            <a:avLst/>
          </a:prstGeom>
          <a:ln>
            <a:noFill/>
          </a:ln>
          <a:extLst>
            <a:ext uri="{53640926-AAD7-44D8-BBD7-CCE9431645EC}">
              <a14:shadowObscured xmlns:a14="http://schemas.microsoft.com/office/drawing/2010/main"/>
            </a:ext>
          </a:extLst>
        </p:spPr>
      </p:pic>
      <p:pic>
        <p:nvPicPr>
          <p:cNvPr id="6" name="Imagen 18"/>
          <p:cNvPicPr/>
          <p:nvPr/>
        </p:nvPicPr>
        <p:blipFill rotWithShape="1">
          <a:blip r:embed="rId2" cstate="print">
            <a:extLst>
              <a:ext uri="{28A0092B-C50C-407E-A947-70E740481C1C}">
                <a14:useLocalDpi xmlns:a14="http://schemas.microsoft.com/office/drawing/2010/main" val="0"/>
              </a:ext>
            </a:extLst>
          </a:blip>
          <a:srcRect l="-332" t="60817" r="85384" b="26213"/>
          <a:stretch/>
        </p:blipFill>
        <p:spPr bwMode="auto">
          <a:xfrm>
            <a:off x="2079690" y="3990541"/>
            <a:ext cx="2909515" cy="139397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angle 6"/>
              <p:cNvSpPr/>
              <p:nvPr/>
            </p:nvSpPr>
            <p:spPr>
              <a:xfrm>
                <a:off x="4518213" y="782552"/>
                <a:ext cx="6113928" cy="5511830"/>
              </a:xfrm>
              <a:prstGeom prst="rect">
                <a:avLst/>
              </a:prstGeom>
            </p:spPr>
            <p:txBody>
              <a:bodyPr wrap="square">
                <a:spAutoFit/>
              </a:bodyPr>
              <a:lstStyle/>
              <a:p>
                <a:pPr indent="252095" algn="just">
                  <a:lnSpc>
                    <a:spcPct val="150000"/>
                  </a:lnSpc>
                  <a:spcAft>
                    <a:spcPts val="1000"/>
                  </a:spcAft>
                </a:pPr>
                <a:r>
                  <a:rPr lang="es-EC" sz="1600" dirty="0" smtClean="0">
                    <a:effectLst/>
                    <a:latin typeface="Arial" panose="020B0604020202020204" pitchFamily="34" charset="0"/>
                    <a:ea typeface="Times New Roman" panose="02020603050405020304" pitchFamily="18" charset="0"/>
                    <a:cs typeface="Arial" panose="020B0604020202020204" pitchFamily="34" charset="0"/>
                  </a:rPr>
                  <a:t>El análisis del factor de seguridad para el buje es el siguiente:</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p</m:t>
                      </m:r>
                      <m:r>
                        <a:rPr lang="es-EC" sz="1600">
                          <a:effectLst/>
                          <a:latin typeface="Cambria Math" panose="02040503050406030204" pitchFamily="18" charset="0"/>
                          <a:ea typeface="Times New Roman" panose="02020603050405020304" pitchFamily="18" charset="0"/>
                          <a:cs typeface="Arial" panose="020B0604020202020204" pitchFamily="34" charset="0"/>
                        </a:rPr>
                        <m:t>=100</m:t>
                      </m:r>
                      <m:d>
                        <m:dPr>
                          <m:begChr m:val="["/>
                          <m:end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N</m:t>
                              </m:r>
                            </m:num>
                            <m:den>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m</m:t>
                              </m:r>
                              <m:sSup>
                                <m:sSup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m</m:t>
                                  </m:r>
                                </m:e>
                                <m:sup>
                                  <m:r>
                                    <a:rPr lang="es-EC" sz="1600">
                                      <a:effectLst/>
                                      <a:latin typeface="Cambria Math" panose="02040503050406030204" pitchFamily="18" charset="0"/>
                                      <a:ea typeface="Times New Roman" panose="02020603050405020304" pitchFamily="18" charset="0"/>
                                      <a:cs typeface="Arial" panose="020B0604020202020204" pitchFamily="34" charset="0"/>
                                    </a:rPr>
                                    <m:t>2</m:t>
                                  </m:r>
                                </m:sup>
                              </m:sSup>
                            </m:den>
                          </m:f>
                        </m:e>
                      </m:d>
                      <m:r>
                        <a:rPr lang="es-EC" sz="160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carga</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espec</m:t>
                      </m:r>
                      <m:r>
                        <a:rPr lang="es-EC" sz="1600">
                          <a:effectLst/>
                          <a:latin typeface="Cambria Math" panose="02040503050406030204" pitchFamily="18" charset="0"/>
                          <a:ea typeface="Times New Roman" panose="02020603050405020304" pitchFamily="18" charset="0"/>
                          <a:cs typeface="Arial" panose="020B0604020202020204" pitchFamily="34" charset="0"/>
                        </a:rPr>
                        <m:t>í</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fica</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del</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buje</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f</m:t>
                      </m:r>
                      <m:r>
                        <a:rPr lang="es-EC" sz="1600">
                          <a:effectLst/>
                          <a:latin typeface="Cambria Math" panose="02040503050406030204" pitchFamily="18" charset="0"/>
                          <a:ea typeface="Times New Roman" panose="02020603050405020304" pitchFamily="18" charset="0"/>
                          <a:cs typeface="Arial" panose="020B0604020202020204" pitchFamily="34" charset="0"/>
                        </a:rPr>
                        <m:t>=9460.2 </m:t>
                      </m:r>
                      <m:d>
                        <m:dPr>
                          <m:begChr m:val="["/>
                          <m:end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N</m:t>
                          </m:r>
                        </m:e>
                      </m:d>
                      <m:r>
                        <a:rPr lang="es-EC" sz="160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carga</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en</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el</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buje</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m:t>
                      </m:r>
                      <m:r>
                        <a:rPr lang="es-EC" sz="1600">
                          <a:effectLst/>
                          <a:latin typeface="Cambria Math" panose="02040503050406030204" pitchFamily="18" charset="0"/>
                          <a:ea typeface="Times New Roman" panose="02020603050405020304" pitchFamily="18" charset="0"/>
                          <a:cs typeface="Arial" panose="020B0604020202020204" pitchFamily="34" charset="0"/>
                        </a:rPr>
                        <m:t>=35 </m:t>
                      </m:r>
                      <m:d>
                        <m:dPr>
                          <m:begChr m:val="["/>
                          <m:end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mm</m:t>
                          </m:r>
                        </m:e>
                      </m:d>
                      <m:r>
                        <a:rPr lang="es-EC" sz="160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di</m:t>
                      </m:r>
                      <m:r>
                        <a:rPr lang="es-EC" sz="1600">
                          <a:effectLst/>
                          <a:latin typeface="Cambria Math" panose="02040503050406030204" pitchFamily="18" charset="0"/>
                          <a:ea typeface="Times New Roman" panose="02020603050405020304" pitchFamily="18" charset="0"/>
                          <a:cs typeface="Arial" panose="020B0604020202020204" pitchFamily="34" charset="0"/>
                        </a:rPr>
                        <m:t>á</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metro</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interno</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del</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buje</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m:t>
                      </m:r>
                      <m:r>
                        <a:rPr lang="es-EC" sz="1600">
                          <a:effectLst/>
                          <a:latin typeface="Cambria Math" panose="02040503050406030204" pitchFamily="18" charset="0"/>
                          <a:ea typeface="Times New Roman" panose="02020603050405020304" pitchFamily="18" charset="0"/>
                          <a:cs typeface="Arial" panose="020B0604020202020204" pitchFamily="34" charset="0"/>
                        </a:rPr>
                        <m:t>=20 </m:t>
                      </m:r>
                      <m:d>
                        <m:dPr>
                          <m:begChr m:val="["/>
                          <m:endChr m:val="]"/>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mm</m:t>
                          </m:r>
                        </m:e>
                      </m:d>
                      <m:r>
                        <a:rPr lang="es-EC" sz="1600">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largo</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del</m:t>
                      </m:r>
                      <m:r>
                        <a:rPr lang="es-EC" sz="16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buje</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p</m:t>
                      </m:r>
                      <m:r>
                        <a:rPr lang="es-EC" sz="1600">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f</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fs</m:t>
                          </m:r>
                        </m:num>
                        <m:den>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m:t>
                          </m:r>
                        </m:den>
                      </m:f>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u="sng">
                          <a:effectLst/>
                          <a:latin typeface="Cambria Math" panose="02040503050406030204" pitchFamily="18" charset="0"/>
                          <a:ea typeface="Times New Roman" panose="02020603050405020304" pitchFamily="18" charset="0"/>
                          <a:cs typeface="Arial" panose="020B0604020202020204" pitchFamily="34" charset="0"/>
                        </a:rPr>
                        <m:t>fs</m:t>
                      </m:r>
                      <m:r>
                        <a:rPr lang="es-EC" sz="1600" u="sng">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u="sng">
                          <a:effectLst/>
                          <a:latin typeface="Cambria Math" panose="02040503050406030204" pitchFamily="18" charset="0"/>
                          <a:ea typeface="Times New Roman" panose="02020603050405020304" pitchFamily="18" charset="0"/>
                          <a:cs typeface="Arial" panose="020B0604020202020204" pitchFamily="34" charset="0"/>
                        </a:rPr>
                        <m:t>n</m:t>
                      </m:r>
                      <m:r>
                        <a:rPr lang="es-EC" sz="1600" u="sng">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u="sng">
                          <a:effectLst/>
                          <a:latin typeface="Cambria Math" panose="02040503050406030204" pitchFamily="18" charset="0"/>
                          <a:ea typeface="Times New Roman" panose="02020603050405020304" pitchFamily="18" charset="0"/>
                          <a:cs typeface="Arial" panose="020B0604020202020204" pitchFamily="34" charset="0"/>
                        </a:rPr>
                        <m:t>factor</m:t>
                      </m:r>
                      <m:r>
                        <a:rPr lang="es-EC" sz="1600" u="sng">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u="sng">
                          <a:effectLst/>
                          <a:latin typeface="Cambria Math" panose="02040503050406030204" pitchFamily="18" charset="0"/>
                          <a:ea typeface="Times New Roman" panose="02020603050405020304" pitchFamily="18" charset="0"/>
                          <a:cs typeface="Arial" panose="020B0604020202020204" pitchFamily="34" charset="0"/>
                        </a:rPr>
                        <m:t>de</m:t>
                      </m:r>
                      <m:r>
                        <a:rPr lang="es-EC" sz="1600" u="sng">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sz="1600" u="sng">
                          <a:effectLst/>
                          <a:latin typeface="Cambria Math" panose="02040503050406030204" pitchFamily="18" charset="0"/>
                          <a:ea typeface="Times New Roman" panose="02020603050405020304" pitchFamily="18" charset="0"/>
                          <a:cs typeface="Arial" panose="020B0604020202020204" pitchFamily="34" charset="0"/>
                        </a:rPr>
                        <m:t>seguridad</m:t>
                      </m:r>
                      <m:r>
                        <a:rPr lang="es-EC" sz="1600" u="sng">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n</m:t>
                      </m:r>
                      <m:r>
                        <a:rPr lang="es-EC" sz="1600">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600"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p</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d</m:t>
                          </m:r>
                          <m:r>
                            <a:rPr lang="es-EC"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B</m:t>
                          </m:r>
                        </m:num>
                        <m:den>
                          <m:r>
                            <m:rPr>
                              <m:sty m:val="p"/>
                            </m:rPr>
                            <a:rPr lang="es-EC" sz="1600">
                              <a:effectLst/>
                              <a:latin typeface="Cambria Math" panose="02040503050406030204" pitchFamily="18" charset="0"/>
                              <a:ea typeface="Times New Roman" panose="02020603050405020304" pitchFamily="18" charset="0"/>
                              <a:cs typeface="Arial" panose="020B0604020202020204" pitchFamily="34" charset="0"/>
                            </a:rPr>
                            <m:t>f</m:t>
                          </m:r>
                        </m:den>
                      </m:f>
                      <m:r>
                        <a:rPr lang="es-EC" sz="1600">
                          <a:effectLst/>
                          <a:latin typeface="Cambria Math" panose="02040503050406030204" pitchFamily="18" charset="0"/>
                          <a:ea typeface="Times New Roman" panose="02020603050405020304" pitchFamily="18" charset="0"/>
                          <a:cs typeface="Arial" panose="020B0604020202020204" pitchFamily="34" charset="0"/>
                        </a:rPr>
                        <m:t>=7.399</m:t>
                      </m:r>
                    </m:oMath>
                  </m:oMathPara>
                </a14:m>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1000"/>
                  </a:spcAft>
                </a:pPr>
                <a:r>
                  <a:rPr lang="es-EC" sz="1600" dirty="0">
                    <a:effectLst/>
                    <a:latin typeface="Arial" panose="020B0604020202020204" pitchFamily="34" charset="0"/>
                    <a:ea typeface="Times New Roman" panose="02020603050405020304" pitchFamily="18" charset="0"/>
                    <a:cs typeface="Arial" panose="020B0604020202020204" pitchFamily="34" charset="0"/>
                  </a:rPr>
                  <a:t> </a:t>
                </a:r>
                <a:endParaRPr lang="es-EC"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18213" y="782552"/>
                <a:ext cx="6113928" cy="5511830"/>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578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p:cNvPicPr/>
          <p:nvPr/>
        </p:nvPicPr>
        <p:blipFill rotWithShape="1">
          <a:blip r:embed="rId2" cstate="print">
            <a:extLst>
              <a:ext uri="{28A0092B-C50C-407E-A947-70E740481C1C}">
                <a14:useLocalDpi xmlns:a14="http://schemas.microsoft.com/office/drawing/2010/main" val="0"/>
              </a:ext>
            </a:extLst>
          </a:blip>
          <a:srcRect l="17478" t="29321" r="25647" b="18448"/>
          <a:stretch/>
        </p:blipFill>
        <p:spPr bwMode="auto">
          <a:xfrm>
            <a:off x="1156212" y="1883607"/>
            <a:ext cx="5288549" cy="2732356"/>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cstate="print">
            <a:extLst>
              <a:ext uri="{28A0092B-C50C-407E-A947-70E740481C1C}">
                <a14:useLocalDpi xmlns:a14="http://schemas.microsoft.com/office/drawing/2010/main" val="0"/>
              </a:ext>
            </a:extLst>
          </a:blip>
          <a:srcRect l="1714" t="9292" r="71807" b="13470"/>
          <a:stretch/>
        </p:blipFill>
        <p:spPr bwMode="auto">
          <a:xfrm>
            <a:off x="7772693" y="1355580"/>
            <a:ext cx="2308860" cy="3788410"/>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431912" y="782552"/>
            <a:ext cx="9823712"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Buje seleccionado</a:t>
            </a:r>
            <a:endParaRPr lang="es-EC" kern="0" dirty="0">
              <a:solidFill>
                <a:srgbClr val="000000"/>
              </a:solidFill>
            </a:endParaRPr>
          </a:p>
        </p:txBody>
      </p:sp>
    </p:spTree>
    <p:extLst>
      <p:ext uri="{BB962C8B-B14F-4D97-AF65-F5344CB8AC3E}">
        <p14:creationId xmlns:p14="http://schemas.microsoft.com/office/powerpoint/2010/main" val="1634045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84446" y="814785"/>
            <a:ext cx="3333264"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Estructura Base</a:t>
            </a:r>
            <a:endParaRPr lang="es-EC" kern="0" dirty="0">
              <a:solidFill>
                <a:srgbClr val="000000"/>
              </a:solidFill>
            </a:endParaRPr>
          </a:p>
        </p:txBody>
      </p:sp>
      <p:pic>
        <p:nvPicPr>
          <p:cNvPr id="5" name="Imagen 32"/>
          <p:cNvPicPr/>
          <p:nvPr/>
        </p:nvPicPr>
        <p:blipFill rotWithShape="1">
          <a:blip r:embed="rId2" cstate="print"/>
          <a:srcRect l="40620" t="23650" r="33271" b="14527"/>
          <a:stretch/>
        </p:blipFill>
        <p:spPr bwMode="auto">
          <a:xfrm>
            <a:off x="946009" y="1598407"/>
            <a:ext cx="2305069" cy="3106943"/>
          </a:xfrm>
          <a:prstGeom prst="rect">
            <a:avLst/>
          </a:prstGeom>
          <a:ln>
            <a:noFill/>
          </a:ln>
          <a:extLst>
            <a:ext uri="{53640926-AAD7-44D8-BBD7-CCE9431645EC}">
              <a14:shadowObscured xmlns:a14="http://schemas.microsoft.com/office/drawing/2010/main"/>
            </a:ext>
          </a:extLst>
        </p:spPr>
      </p:pic>
      <p:pic>
        <p:nvPicPr>
          <p:cNvPr id="6" name="Imagen 54"/>
          <p:cNvPicPr/>
          <p:nvPr/>
        </p:nvPicPr>
        <p:blipFill rotWithShape="1">
          <a:blip r:embed="rId3" cstate="print"/>
          <a:srcRect l="39611" t="13975" r="31559" b="14349"/>
          <a:stretch/>
        </p:blipFill>
        <p:spPr bwMode="auto">
          <a:xfrm>
            <a:off x="7832389" y="1531585"/>
            <a:ext cx="2566670" cy="358965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681318" y="5217459"/>
            <a:ext cx="2039854" cy="369332"/>
          </a:xfrm>
          <a:prstGeom prst="rect">
            <a:avLst/>
          </a:prstGeom>
          <a:noFill/>
        </p:spPr>
        <p:txBody>
          <a:bodyPr wrap="none" rtlCol="0">
            <a:spAutoFit/>
          </a:bodyPr>
          <a:lstStyle/>
          <a:p>
            <a:r>
              <a:rPr lang="es-EC" dirty="0" smtClean="0">
                <a:hlinkClick r:id="rId4" action="ppaction://hlinkfile"/>
              </a:rPr>
              <a:t>PLANO DETALLE</a:t>
            </a:r>
            <a:endParaRPr lang="es-EC" dirty="0"/>
          </a:p>
        </p:txBody>
      </p:sp>
      <p:sp>
        <p:nvSpPr>
          <p:cNvPr id="7" name="TextBox 6"/>
          <p:cNvSpPr txBox="1"/>
          <p:nvPr/>
        </p:nvSpPr>
        <p:spPr>
          <a:xfrm>
            <a:off x="2926407" y="5217459"/>
            <a:ext cx="2309287" cy="369332"/>
          </a:xfrm>
          <a:prstGeom prst="rect">
            <a:avLst/>
          </a:prstGeom>
          <a:noFill/>
        </p:spPr>
        <p:txBody>
          <a:bodyPr wrap="none" rtlCol="0">
            <a:spAutoFit/>
          </a:bodyPr>
          <a:lstStyle/>
          <a:p>
            <a:r>
              <a:rPr lang="es-EC" dirty="0" smtClean="0">
                <a:hlinkClick r:id="rId5" action="ppaction://hlinkfile"/>
              </a:rPr>
              <a:t>PLANO CONJUNTO</a:t>
            </a:r>
            <a:endParaRPr lang="es-EC" dirty="0"/>
          </a:p>
        </p:txBody>
      </p:sp>
      <p:sp>
        <p:nvSpPr>
          <p:cNvPr id="8" name="TextBox 7"/>
          <p:cNvSpPr txBox="1"/>
          <p:nvPr/>
        </p:nvSpPr>
        <p:spPr>
          <a:xfrm>
            <a:off x="6881223" y="5217459"/>
            <a:ext cx="3373744" cy="369332"/>
          </a:xfrm>
          <a:prstGeom prst="rect">
            <a:avLst/>
          </a:prstGeom>
          <a:noFill/>
        </p:spPr>
        <p:txBody>
          <a:bodyPr wrap="none" rtlCol="0">
            <a:spAutoFit/>
          </a:bodyPr>
          <a:lstStyle/>
          <a:p>
            <a:r>
              <a:rPr lang="es-EC" dirty="0" smtClean="0">
                <a:hlinkClick r:id="rId6" action="ppaction://hlinkfile"/>
              </a:rPr>
              <a:t>PLANO CONJUNTO ARMADO</a:t>
            </a:r>
            <a:endParaRPr lang="es-EC" dirty="0"/>
          </a:p>
        </p:txBody>
      </p:sp>
      <p:sp>
        <p:nvSpPr>
          <p:cNvPr id="3" name="TextBox 2"/>
          <p:cNvSpPr txBox="1"/>
          <p:nvPr/>
        </p:nvSpPr>
        <p:spPr>
          <a:xfrm>
            <a:off x="10399059" y="5217459"/>
            <a:ext cx="671979" cy="369332"/>
          </a:xfrm>
          <a:prstGeom prst="rect">
            <a:avLst/>
          </a:prstGeom>
          <a:noFill/>
        </p:spPr>
        <p:txBody>
          <a:bodyPr wrap="none" rtlCol="0">
            <a:spAutoFit/>
          </a:bodyPr>
          <a:lstStyle/>
          <a:p>
            <a:r>
              <a:rPr lang="es-EC" dirty="0" smtClean="0">
                <a:hlinkClick r:id="rId7" action="ppaction://hlinkfile"/>
              </a:rPr>
              <a:t>DVD</a:t>
            </a:r>
            <a:endParaRPr lang="es-EC" dirty="0"/>
          </a:p>
        </p:txBody>
      </p:sp>
      <p:pic>
        <p:nvPicPr>
          <p:cNvPr id="9" name="Picture 8"/>
          <p:cNvPicPr/>
          <p:nvPr/>
        </p:nvPicPr>
        <p:blipFill rotWithShape="1">
          <a:blip r:embed="rId8" cstate="print"/>
          <a:srcRect l="32285" t="27110" r="42892" b="18108"/>
          <a:stretch/>
        </p:blipFill>
        <p:spPr bwMode="auto">
          <a:xfrm>
            <a:off x="3436358" y="2050063"/>
            <a:ext cx="2056130" cy="2552700"/>
          </a:xfrm>
          <a:prstGeom prst="rect">
            <a:avLst/>
          </a:prstGeom>
          <a:ln>
            <a:noFill/>
          </a:ln>
          <a:extLst>
            <a:ext uri="{53640926-AAD7-44D8-BBD7-CCE9431645EC}">
              <a14:shadowObscured xmlns:a14="http://schemas.microsoft.com/office/drawing/2010/main"/>
            </a:ext>
          </a:extLst>
        </p:spPr>
      </p:pic>
      <p:sp>
        <p:nvSpPr>
          <p:cNvPr id="12" name="Title 1"/>
          <p:cNvSpPr txBox="1">
            <a:spLocks/>
          </p:cNvSpPr>
          <p:nvPr/>
        </p:nvSpPr>
        <p:spPr>
          <a:xfrm>
            <a:off x="8072344" y="945591"/>
            <a:ext cx="3333264"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Armado 1</a:t>
            </a:r>
            <a:endParaRPr lang="es-EC" kern="0" dirty="0">
              <a:solidFill>
                <a:srgbClr val="000000"/>
              </a:solidFill>
            </a:endParaRPr>
          </a:p>
        </p:txBody>
      </p:sp>
    </p:spTree>
    <p:extLst>
      <p:ext uri="{BB962C8B-B14F-4D97-AF65-F5344CB8AC3E}">
        <p14:creationId xmlns:p14="http://schemas.microsoft.com/office/powerpoint/2010/main" val="3399134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56"/>
          <p:cNvPicPr/>
          <p:nvPr/>
        </p:nvPicPr>
        <p:blipFill rotWithShape="1">
          <a:blip r:embed="rId2" cstate="print">
            <a:extLst>
              <a:ext uri="{28A0092B-C50C-407E-A947-70E740481C1C}">
                <a14:useLocalDpi xmlns:a14="http://schemas.microsoft.com/office/drawing/2010/main" val="0"/>
              </a:ext>
            </a:extLst>
          </a:blip>
          <a:srcRect l="44957" t="12111" r="29273" b="21064"/>
          <a:stretch/>
        </p:blipFill>
        <p:spPr bwMode="auto">
          <a:xfrm>
            <a:off x="4571869" y="1122923"/>
            <a:ext cx="2940685" cy="4289425"/>
          </a:xfrm>
          <a:prstGeom prst="rect">
            <a:avLst/>
          </a:prstGeom>
          <a:ln>
            <a:noFill/>
          </a:ln>
          <a:extLst>
            <a:ext uri="{53640926-AAD7-44D8-BBD7-CCE9431645EC}">
              <a14:shadowObscured xmlns:a14="http://schemas.microsoft.com/office/drawing/2010/main"/>
            </a:ext>
          </a:extLst>
        </p:spPr>
      </p:pic>
      <p:pic>
        <p:nvPicPr>
          <p:cNvPr id="5" name="Imagen 11"/>
          <p:cNvPicPr/>
          <p:nvPr/>
        </p:nvPicPr>
        <p:blipFill rotWithShape="1">
          <a:blip r:embed="rId3" cstate="print">
            <a:extLst>
              <a:ext uri="{28A0092B-C50C-407E-A947-70E740481C1C}">
                <a14:useLocalDpi xmlns:a14="http://schemas.microsoft.com/office/drawing/2010/main" val="0"/>
              </a:ext>
            </a:extLst>
          </a:blip>
          <a:srcRect l="25002" t="19401" r="43052" b="10924"/>
          <a:stretch/>
        </p:blipFill>
        <p:spPr bwMode="auto">
          <a:xfrm>
            <a:off x="1535299" y="1314898"/>
            <a:ext cx="3036570" cy="372618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cstate="print">
            <a:extLst>
              <a:ext uri="{28A0092B-C50C-407E-A947-70E740481C1C}">
                <a14:useLocalDpi xmlns:a14="http://schemas.microsoft.com/office/drawing/2010/main" val="0"/>
              </a:ext>
            </a:extLst>
          </a:blip>
          <a:srcRect l="27529" t="19060" r="6455" b="21029"/>
          <a:stretch/>
        </p:blipFill>
        <p:spPr bwMode="auto">
          <a:xfrm>
            <a:off x="5021281" y="2037005"/>
            <a:ext cx="4820920" cy="2461260"/>
          </a:xfrm>
          <a:prstGeom prst="rect">
            <a:avLst/>
          </a:prstGeom>
          <a:ln>
            <a:noFill/>
          </a:ln>
          <a:extLst>
            <a:ext uri="{53640926-AAD7-44D8-BBD7-CCE9431645EC}">
              <a14:shadowObscured xmlns:a14="http://schemas.microsoft.com/office/drawing/2010/main"/>
            </a:ext>
          </a:extLst>
        </p:spPr>
      </p:pic>
      <p:pic>
        <p:nvPicPr>
          <p:cNvPr id="8" name="Imagen 20"/>
          <p:cNvPicPr/>
          <p:nvPr/>
        </p:nvPicPr>
        <p:blipFill rotWithShape="1">
          <a:blip r:embed="rId5" cstate="print">
            <a:extLst>
              <a:ext uri="{28A0092B-C50C-407E-A947-70E740481C1C}">
                <a14:useLocalDpi xmlns:a14="http://schemas.microsoft.com/office/drawing/2010/main" val="0"/>
              </a:ext>
            </a:extLst>
          </a:blip>
          <a:srcRect l="44655" t="17739" r="8682" b="9341"/>
          <a:stretch/>
        </p:blipFill>
        <p:spPr bwMode="auto">
          <a:xfrm>
            <a:off x="3604486" y="1290880"/>
            <a:ext cx="4497070" cy="3953510"/>
          </a:xfrm>
          <a:prstGeom prst="rect">
            <a:avLst/>
          </a:prstGeom>
          <a:ln>
            <a:noFill/>
          </a:ln>
          <a:extLst>
            <a:ext uri="{53640926-AAD7-44D8-BBD7-CCE9431645EC}">
              <a14:shadowObscured xmlns:a14="http://schemas.microsoft.com/office/drawing/2010/main"/>
            </a:ext>
          </a:extLst>
        </p:spPr>
      </p:pic>
      <p:pic>
        <p:nvPicPr>
          <p:cNvPr id="9" name="Imagen 36"/>
          <p:cNvPicPr/>
          <p:nvPr/>
        </p:nvPicPr>
        <p:blipFill rotWithShape="1">
          <a:blip r:embed="rId6" cstate="print"/>
          <a:srcRect l="42938" t="23113" r="30349" b="7899"/>
          <a:stretch/>
        </p:blipFill>
        <p:spPr bwMode="auto">
          <a:xfrm>
            <a:off x="4146141" y="787960"/>
            <a:ext cx="3413760" cy="495935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8955463" y="4739199"/>
            <a:ext cx="3172663" cy="1200329"/>
          </a:xfrm>
          <a:prstGeom prst="rect">
            <a:avLst/>
          </a:prstGeom>
          <a:noFill/>
        </p:spPr>
        <p:txBody>
          <a:bodyPr wrap="none" rtlCol="0">
            <a:spAutoFit/>
          </a:bodyPr>
          <a:lstStyle/>
          <a:p>
            <a:r>
              <a:rPr lang="es-EC" dirty="0" smtClean="0"/>
              <a:t>Resultados:</a:t>
            </a:r>
          </a:p>
          <a:p>
            <a:r>
              <a:rPr lang="es-EC" dirty="0" smtClean="0"/>
              <a:t>Factor de seguridad min 4.2.</a:t>
            </a:r>
          </a:p>
          <a:p>
            <a:r>
              <a:rPr lang="es-EC" dirty="0" smtClean="0"/>
              <a:t>Desplazamiento </a:t>
            </a:r>
            <a:r>
              <a:rPr lang="es-EC" dirty="0" err="1" smtClean="0"/>
              <a:t>máx</a:t>
            </a:r>
            <a:r>
              <a:rPr lang="es-EC" dirty="0" smtClean="0"/>
              <a:t>: 0,1661</a:t>
            </a:r>
          </a:p>
          <a:p>
            <a:r>
              <a:rPr lang="es-EC" dirty="0" smtClean="0"/>
              <a:t>Fatiga: carga min, 1,726.</a:t>
            </a:r>
            <a:endParaRPr lang="es-EC" dirty="0"/>
          </a:p>
        </p:txBody>
      </p:sp>
    </p:spTree>
    <p:extLst>
      <p:ext uri="{BB962C8B-B14F-4D97-AF65-F5344CB8AC3E}">
        <p14:creationId xmlns:p14="http://schemas.microsoft.com/office/powerpoint/2010/main" val="15424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8123" y="692905"/>
            <a:ext cx="8192136"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Diseño Impulsador         EVOLUCIÓN   </a:t>
            </a:r>
            <a:endParaRPr lang="es-EC" kern="0" dirty="0">
              <a:solidFill>
                <a:srgbClr val="000000"/>
              </a:solidFill>
            </a:endParaRPr>
          </a:p>
        </p:txBody>
      </p:sp>
      <p:pic>
        <p:nvPicPr>
          <p:cNvPr id="2" name="Picture 1"/>
          <p:cNvPicPr>
            <a:picLocks noChangeAspect="1"/>
          </p:cNvPicPr>
          <p:nvPr/>
        </p:nvPicPr>
        <p:blipFill rotWithShape="1">
          <a:blip r:embed="rId2"/>
          <a:srcRect l="21500" t="30295" r="16000" b="7186"/>
          <a:stretch/>
        </p:blipFill>
        <p:spPr>
          <a:xfrm>
            <a:off x="2133601" y="1345721"/>
            <a:ext cx="7376160" cy="4150320"/>
          </a:xfrm>
          <a:prstGeom prst="rect">
            <a:avLst/>
          </a:prstGeom>
        </p:spPr>
      </p:pic>
    </p:spTree>
    <p:extLst>
      <p:ext uri="{BB962C8B-B14F-4D97-AF65-F5344CB8AC3E}">
        <p14:creationId xmlns:p14="http://schemas.microsoft.com/office/powerpoint/2010/main" val="246590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270282" y="989611"/>
            <a:ext cx="3655995"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Tope inferior</a:t>
            </a:r>
            <a:endParaRPr lang="es-EC" kern="0" dirty="0">
              <a:solidFill>
                <a:srgbClr val="000000"/>
              </a:solidFill>
            </a:endParaRPr>
          </a:p>
        </p:txBody>
      </p:sp>
      <p:sp>
        <p:nvSpPr>
          <p:cNvPr id="2" name="TextBox 1"/>
          <p:cNvSpPr txBox="1"/>
          <p:nvPr/>
        </p:nvSpPr>
        <p:spPr>
          <a:xfrm>
            <a:off x="1170648" y="5289599"/>
            <a:ext cx="3523272" cy="369332"/>
          </a:xfrm>
          <a:prstGeom prst="rect">
            <a:avLst/>
          </a:prstGeom>
          <a:noFill/>
        </p:spPr>
        <p:txBody>
          <a:bodyPr wrap="none" rtlCol="0">
            <a:spAutoFit/>
          </a:bodyPr>
          <a:lstStyle/>
          <a:p>
            <a:r>
              <a:rPr lang="es-EC" dirty="0" smtClean="0">
                <a:hlinkClick r:id="rId2" action="ppaction://hlinkfile"/>
              </a:rPr>
              <a:t>PLANO DETALLE</a:t>
            </a:r>
            <a:r>
              <a:rPr lang="es-EC" dirty="0">
                <a:hlinkClick r:id="rId2" action="ppaction://hlinkfile"/>
              </a:rPr>
              <a:t> </a:t>
            </a:r>
            <a:r>
              <a:rPr lang="es-EC" dirty="0" smtClean="0">
                <a:hlinkClick r:id="rId2" action="ppaction://hlinkfile"/>
              </a:rPr>
              <a:t>- CONJUNTO</a:t>
            </a:r>
            <a:endParaRPr lang="es-EC" dirty="0"/>
          </a:p>
        </p:txBody>
      </p:sp>
      <p:pic>
        <p:nvPicPr>
          <p:cNvPr id="7" name="Imagen 49"/>
          <p:cNvPicPr/>
          <p:nvPr/>
        </p:nvPicPr>
        <p:blipFill rotWithShape="1">
          <a:blip r:embed="rId3" cstate="print"/>
          <a:srcRect l="37782" t="27791" r="23584" b="18189"/>
          <a:stretch/>
        </p:blipFill>
        <p:spPr bwMode="auto">
          <a:xfrm>
            <a:off x="825043" y="1642427"/>
            <a:ext cx="3868877" cy="3440113"/>
          </a:xfrm>
          <a:prstGeom prst="rect">
            <a:avLst/>
          </a:prstGeom>
          <a:ln>
            <a:noFill/>
          </a:ln>
          <a:extLst>
            <a:ext uri="{53640926-AAD7-44D8-BBD7-CCE9431645EC}">
              <a14:shadowObscured xmlns:a14="http://schemas.microsoft.com/office/drawing/2010/main"/>
            </a:ext>
          </a:extLst>
        </p:spPr>
      </p:pic>
      <p:pic>
        <p:nvPicPr>
          <p:cNvPr id="8" name="Imagen 43"/>
          <p:cNvPicPr/>
          <p:nvPr/>
        </p:nvPicPr>
        <p:blipFill rotWithShape="1">
          <a:blip r:embed="rId4" cstate="print">
            <a:extLst>
              <a:ext uri="{28A0092B-C50C-407E-A947-70E740481C1C}">
                <a14:useLocalDpi xmlns:a14="http://schemas.microsoft.com/office/drawing/2010/main" val="0"/>
              </a:ext>
            </a:extLst>
          </a:blip>
          <a:srcRect l="31264" t="22963" r="36283" b="27258"/>
          <a:stretch/>
        </p:blipFill>
        <p:spPr bwMode="auto">
          <a:xfrm>
            <a:off x="7325360" y="2135345"/>
            <a:ext cx="2844800" cy="2454275"/>
          </a:xfrm>
          <a:prstGeom prst="rect">
            <a:avLst/>
          </a:prstGeom>
          <a:ln>
            <a:noFill/>
          </a:ln>
          <a:extLst>
            <a:ext uri="{53640926-AAD7-44D8-BBD7-CCE9431645EC}">
              <a14:shadowObscured xmlns:a14="http://schemas.microsoft.com/office/drawing/2010/main"/>
            </a:ext>
          </a:extLst>
        </p:spPr>
      </p:pic>
      <p:sp>
        <p:nvSpPr>
          <p:cNvPr id="9" name="Title 1"/>
          <p:cNvSpPr txBox="1">
            <a:spLocks/>
          </p:cNvSpPr>
          <p:nvPr/>
        </p:nvSpPr>
        <p:spPr>
          <a:xfrm>
            <a:off x="1132952" y="934952"/>
            <a:ext cx="3655995"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Impulsador final</a:t>
            </a:r>
            <a:endParaRPr lang="es-EC" kern="0" dirty="0">
              <a:solidFill>
                <a:srgbClr val="000000"/>
              </a:solidFill>
            </a:endParaRPr>
          </a:p>
        </p:txBody>
      </p:sp>
      <p:sp>
        <p:nvSpPr>
          <p:cNvPr id="10" name="TextBox 9"/>
          <p:cNvSpPr txBox="1"/>
          <p:nvPr/>
        </p:nvSpPr>
        <p:spPr>
          <a:xfrm>
            <a:off x="6986124" y="5289599"/>
            <a:ext cx="3523272" cy="369332"/>
          </a:xfrm>
          <a:prstGeom prst="rect">
            <a:avLst/>
          </a:prstGeom>
          <a:noFill/>
        </p:spPr>
        <p:txBody>
          <a:bodyPr wrap="none" rtlCol="0">
            <a:spAutoFit/>
          </a:bodyPr>
          <a:lstStyle/>
          <a:p>
            <a:r>
              <a:rPr lang="es-EC" dirty="0" smtClean="0">
                <a:hlinkClick r:id="rId5" action="ppaction://hlinkfile"/>
              </a:rPr>
              <a:t>PLANO DETALLE</a:t>
            </a:r>
            <a:r>
              <a:rPr lang="es-EC" dirty="0">
                <a:hlinkClick r:id="rId5" action="ppaction://hlinkfile"/>
              </a:rPr>
              <a:t> </a:t>
            </a:r>
            <a:r>
              <a:rPr lang="es-EC" dirty="0" smtClean="0">
                <a:hlinkClick r:id="rId5" action="ppaction://hlinkfile"/>
              </a:rPr>
              <a:t>- CONJUNTO</a:t>
            </a:r>
            <a:endParaRPr lang="es-EC" dirty="0"/>
          </a:p>
        </p:txBody>
      </p:sp>
    </p:spTree>
    <p:extLst>
      <p:ext uri="{BB962C8B-B14F-4D97-AF65-F5344CB8AC3E}">
        <p14:creationId xmlns:p14="http://schemas.microsoft.com/office/powerpoint/2010/main" val="3214726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63"/>
          <p:cNvPicPr/>
          <p:nvPr/>
        </p:nvPicPr>
        <p:blipFill rotWithShape="1">
          <a:blip r:embed="rId2" cstate="print"/>
          <a:srcRect l="44730" t="34159" r="20110" b="17417"/>
          <a:stretch/>
        </p:blipFill>
        <p:spPr bwMode="auto">
          <a:xfrm>
            <a:off x="2857500" y="2118995"/>
            <a:ext cx="3589020" cy="2846705"/>
          </a:xfrm>
          <a:prstGeom prst="rect">
            <a:avLst/>
          </a:prstGeom>
          <a:ln>
            <a:noFill/>
          </a:ln>
          <a:extLst>
            <a:ext uri="{53640926-AAD7-44D8-BBD7-CCE9431645EC}">
              <a14:shadowObscured xmlns:a14="http://schemas.microsoft.com/office/drawing/2010/main"/>
            </a:ext>
          </a:extLst>
        </p:spPr>
      </p:pic>
      <p:pic>
        <p:nvPicPr>
          <p:cNvPr id="6" name="Imagen 64"/>
          <p:cNvPicPr/>
          <p:nvPr/>
        </p:nvPicPr>
        <p:blipFill rotWithShape="1">
          <a:blip r:embed="rId3" cstate="print"/>
          <a:srcRect l="44828" t="13121" r="24774" b="7951"/>
          <a:stretch/>
        </p:blipFill>
        <p:spPr bwMode="auto">
          <a:xfrm>
            <a:off x="6598602" y="868680"/>
            <a:ext cx="3581718" cy="4876800"/>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031464" y="1052271"/>
            <a:ext cx="3333264" cy="65281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dirty="0" smtClean="0">
                <a:solidFill>
                  <a:srgbClr val="000000"/>
                </a:solidFill>
              </a:rPr>
              <a:t>Armado 2</a:t>
            </a:r>
            <a:endParaRPr lang="es-EC" kern="0" dirty="0">
              <a:solidFill>
                <a:srgbClr val="000000"/>
              </a:solidFill>
            </a:endParaRPr>
          </a:p>
        </p:txBody>
      </p:sp>
    </p:spTree>
    <p:extLst>
      <p:ext uri="{BB962C8B-B14F-4D97-AF65-F5344CB8AC3E}">
        <p14:creationId xmlns:p14="http://schemas.microsoft.com/office/powerpoint/2010/main" val="3178187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5846" y="700587"/>
            <a:ext cx="6041365"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rPr>
              <a:t>OBJETIVOS ESPECÍFICOS</a:t>
            </a:r>
            <a:endParaRPr lang="es-EC" kern="0" dirty="0">
              <a:solidFill>
                <a:schemeClr val="tx1"/>
              </a:solidFill>
            </a:endParaRPr>
          </a:p>
        </p:txBody>
      </p:sp>
      <p:sp>
        <p:nvSpPr>
          <p:cNvPr id="6" name="Rectangle 5"/>
          <p:cNvSpPr/>
          <p:nvPr/>
        </p:nvSpPr>
        <p:spPr>
          <a:xfrm>
            <a:off x="996406" y="1071691"/>
            <a:ext cx="10363256" cy="4662815"/>
          </a:xfrm>
          <a:prstGeom prst="rect">
            <a:avLst/>
          </a:prstGeom>
        </p:spPr>
        <p:txBody>
          <a:bodyPr wrap="square">
            <a:spAutoFit/>
          </a:bodyPr>
          <a:lstStyle/>
          <a:p>
            <a:pPr marL="252095" indent="252095" algn="just">
              <a:lnSpc>
                <a:spcPct val="150000"/>
              </a:lnSpc>
              <a:spcAft>
                <a:spcPts val="0"/>
              </a:spcAft>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es-MX" dirty="0" smtClean="0">
                <a:effectLst/>
                <a:latin typeface="Arial" panose="020B0604020202020204" pitchFamily="34" charset="0"/>
                <a:ea typeface="Calibri" panose="020F0502020204030204" pitchFamily="34" charset="0"/>
                <a:cs typeface="Times New Roman" panose="02020603050405020304" pitchFamily="18" charset="0"/>
              </a:rPr>
              <a:t>1. Diseñar los componentes mecánicos del sistema semi automático planteado, incluyendo una respectiva evaluación de la mesa ya construida.</a:t>
            </a:r>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es-MX" dirty="0" smtClean="0">
                <a:latin typeface="Arial" panose="020B0604020202020204" pitchFamily="34" charset="0"/>
                <a:ea typeface="Calibri" panose="020F0502020204030204" pitchFamily="34" charset="0"/>
                <a:cs typeface="Times New Roman" panose="02020603050405020304" pitchFamily="18" charset="0"/>
              </a:rPr>
              <a:t>2. </a:t>
            </a:r>
            <a:r>
              <a:rPr lang="es-MX" dirty="0" smtClean="0">
                <a:effectLst/>
                <a:latin typeface="Arial" panose="020B0604020202020204" pitchFamily="34" charset="0"/>
                <a:ea typeface="Calibri" panose="020F0502020204030204" pitchFamily="34" charset="0"/>
                <a:cs typeface="Times New Roman" panose="02020603050405020304" pitchFamily="18" charset="0"/>
              </a:rPr>
              <a:t>Diseñar los sistemas de control y la parte eléctrica-electrónica indispensables para la acción de los  mecanismos de la máquina</a:t>
            </a:r>
            <a:r>
              <a:rPr lang="es-EC" dirty="0" smtClean="0">
                <a:effectLst/>
                <a:latin typeface="Arial" panose="020B0604020202020204" pitchFamily="34" charset="0"/>
                <a:ea typeface="Times New Roman" panose="02020603050405020304" pitchFamily="18" charset="0"/>
                <a:cs typeface="Arial" panose="020B0604020202020204" pitchFamily="34" charset="0"/>
              </a:rPr>
              <a:t> </a:t>
            </a:r>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Aft>
                <a:spcPts val="0"/>
              </a:spcAft>
            </a:pPr>
            <a:r>
              <a:rPr lang="es-MX" dirty="0" smtClean="0">
                <a:effectLst/>
                <a:latin typeface="Arial" panose="020B0604020202020204" pitchFamily="34" charset="0"/>
                <a:ea typeface="Calibri" panose="020F0502020204030204" pitchFamily="34" charset="0"/>
                <a:cs typeface="Times New Roman" panose="02020603050405020304" pitchFamily="18" charset="0"/>
              </a:rPr>
              <a:t>3. Construir un prototipo de los componentes mecánicos a una escala lo suficientemente didáctica para apreciar el comportamiento funcional de la máquina.</a:t>
            </a:r>
            <a:endParaRPr lang="es-EC"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es-MX" dirty="0" smtClean="0">
                <a:effectLst/>
                <a:latin typeface="Arial" panose="020B0604020202020204" pitchFamily="34" charset="0"/>
                <a:ea typeface="Calibri" panose="020F0502020204030204" pitchFamily="34" charset="0"/>
                <a:cs typeface="Times New Roman" panose="02020603050405020304" pitchFamily="18" charset="0"/>
              </a:rPr>
              <a:t>4. Construir un prototipo de los sistemas de control y de la parte eléctrica-electrónica, en su respectiva escala para representar los mecanismos de la máquina en general</a:t>
            </a:r>
            <a:r>
              <a:rPr lang="es-MX" dirty="0" smtClean="0">
                <a:effectLst/>
                <a:latin typeface="Arial" panose="020B0604020202020204" pitchFamily="34" charset="0"/>
                <a:ea typeface="Times New Roman" panose="02020603050405020304" pitchFamily="18" charset="0"/>
                <a:cs typeface="Arial" panose="020B0604020202020204" pitchFamily="34" charset="0"/>
              </a:rPr>
              <a:t> </a:t>
            </a:r>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50000"/>
              </a:lnSpc>
              <a:spcAft>
                <a:spcPts val="0"/>
              </a:spcAft>
            </a:pPr>
            <a:r>
              <a:rPr lang="es-MX" dirty="0" smtClean="0">
                <a:effectLst/>
                <a:latin typeface="Arial" panose="020B0604020202020204" pitchFamily="34" charset="0"/>
                <a:ea typeface="Calibri" panose="020F0502020204030204" pitchFamily="34" charset="0"/>
                <a:cs typeface="Times New Roman" panose="02020603050405020304" pitchFamily="18" charset="0"/>
              </a:rPr>
              <a:t>5. Evaluar económicamente lo mejor para la empresa que auspicia el proyecto, tomando en cuenta precios en el mercado, costos directos, costos indirectos, mano de obra, tiempos y personal.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6864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9"/>
          <p:cNvPicPr/>
          <p:nvPr/>
        </p:nvPicPr>
        <p:blipFill rotWithShape="1">
          <a:blip r:embed="rId2" cstate="print"/>
          <a:srcRect l="38869" t="18699" r="34445" b="10831"/>
          <a:stretch/>
        </p:blipFill>
        <p:spPr bwMode="auto">
          <a:xfrm>
            <a:off x="4696460" y="717233"/>
            <a:ext cx="3563620" cy="5317808"/>
          </a:xfrm>
          <a:prstGeom prst="rect">
            <a:avLst/>
          </a:prstGeom>
          <a:ln>
            <a:noFill/>
          </a:ln>
          <a:extLst>
            <a:ext uri="{53640926-AAD7-44D8-BBD7-CCE9431645EC}">
              <a14:shadowObscured xmlns:a14="http://schemas.microsoft.com/office/drawing/2010/main"/>
            </a:ext>
          </a:extLst>
        </p:spPr>
      </p:pic>
      <p:pic>
        <p:nvPicPr>
          <p:cNvPr id="5" name="Imagen 65"/>
          <p:cNvPicPr/>
          <p:nvPr/>
        </p:nvPicPr>
        <p:blipFill rotWithShape="1">
          <a:blip r:embed="rId3" cstate="print">
            <a:extLst>
              <a:ext uri="{28A0092B-C50C-407E-A947-70E740481C1C}">
                <a14:useLocalDpi xmlns:a14="http://schemas.microsoft.com/office/drawing/2010/main" val="0"/>
              </a:ext>
            </a:extLst>
          </a:blip>
          <a:srcRect l="34739" t="12736" r="24343" b="7769"/>
          <a:stretch/>
        </p:blipFill>
        <p:spPr bwMode="auto">
          <a:xfrm>
            <a:off x="3998277" y="717233"/>
            <a:ext cx="4459923" cy="5317808"/>
          </a:xfrm>
          <a:prstGeom prst="rect">
            <a:avLst/>
          </a:prstGeom>
          <a:ln>
            <a:noFill/>
          </a:ln>
          <a:extLst>
            <a:ext uri="{53640926-AAD7-44D8-BBD7-CCE9431645EC}">
              <a14:shadowObscured xmlns:a14="http://schemas.microsoft.com/office/drawing/2010/main"/>
            </a:ext>
          </a:extLst>
        </p:spPr>
      </p:pic>
      <p:pic>
        <p:nvPicPr>
          <p:cNvPr id="7" name="Imagen 66"/>
          <p:cNvPicPr/>
          <p:nvPr/>
        </p:nvPicPr>
        <p:blipFill rotWithShape="1">
          <a:blip r:embed="rId4" cstate="print">
            <a:extLst>
              <a:ext uri="{28A0092B-C50C-407E-A947-70E740481C1C}">
                <a14:useLocalDpi xmlns:a14="http://schemas.microsoft.com/office/drawing/2010/main" val="0"/>
              </a:ext>
            </a:extLst>
          </a:blip>
          <a:srcRect l="45481" t="20839" r="7624" b="9693"/>
          <a:stretch/>
        </p:blipFill>
        <p:spPr bwMode="auto">
          <a:xfrm>
            <a:off x="3541076" y="610552"/>
            <a:ext cx="5374323" cy="5073967"/>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cstate="print"/>
          <a:srcRect l="38649" t="20345" r="33244" b="11242"/>
          <a:stretch/>
        </p:blipFill>
        <p:spPr bwMode="auto">
          <a:xfrm>
            <a:off x="3998277" y="610552"/>
            <a:ext cx="4261803" cy="5653088"/>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9019337" y="2836931"/>
            <a:ext cx="3236784" cy="1200329"/>
          </a:xfrm>
          <a:prstGeom prst="rect">
            <a:avLst/>
          </a:prstGeom>
          <a:noFill/>
        </p:spPr>
        <p:txBody>
          <a:bodyPr wrap="none" rtlCol="0">
            <a:spAutoFit/>
          </a:bodyPr>
          <a:lstStyle/>
          <a:p>
            <a:r>
              <a:rPr lang="es-EC" dirty="0" smtClean="0"/>
              <a:t>Resultados:</a:t>
            </a:r>
          </a:p>
          <a:p>
            <a:r>
              <a:rPr lang="es-EC" dirty="0" smtClean="0"/>
              <a:t>Factor de seguridad min 4.3.</a:t>
            </a:r>
          </a:p>
          <a:p>
            <a:r>
              <a:rPr lang="es-EC" dirty="0" smtClean="0"/>
              <a:t>Desplazamiento </a:t>
            </a:r>
            <a:r>
              <a:rPr lang="es-EC" dirty="0" err="1" smtClean="0"/>
              <a:t>máx</a:t>
            </a:r>
            <a:r>
              <a:rPr lang="es-EC" dirty="0" smtClean="0"/>
              <a:t>: 0,2012.</a:t>
            </a:r>
          </a:p>
          <a:p>
            <a:r>
              <a:rPr lang="es-EC" dirty="0" smtClean="0"/>
              <a:t>Fatiga: carga min, 2,561</a:t>
            </a:r>
            <a:endParaRPr lang="es-EC" dirty="0"/>
          </a:p>
        </p:txBody>
      </p:sp>
    </p:spTree>
    <p:extLst>
      <p:ext uri="{BB962C8B-B14F-4D97-AF65-F5344CB8AC3E}">
        <p14:creationId xmlns:p14="http://schemas.microsoft.com/office/powerpoint/2010/main" val="37138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9985872"/>
              </p:ext>
            </p:extLst>
          </p:nvPr>
        </p:nvGraphicFramePr>
        <p:xfrm>
          <a:off x="1423670" y="2187735"/>
          <a:ext cx="9411969" cy="2964820"/>
        </p:xfrm>
        <a:graphic>
          <a:graphicData uri="http://schemas.openxmlformats.org/drawingml/2006/table">
            <a:tbl>
              <a:tblPr firstRow="1" firstCol="1" bandRow="1">
                <a:tableStyleId>{5C22544A-7EE6-4342-B048-85BDC9FD1C3A}</a:tableStyleId>
              </a:tblPr>
              <a:tblGrid>
                <a:gridCol w="848696"/>
                <a:gridCol w="2433931"/>
                <a:gridCol w="1759830"/>
                <a:gridCol w="2585401"/>
                <a:gridCol w="1784111"/>
              </a:tblGrid>
              <a:tr h="907420">
                <a:tc>
                  <a:txBody>
                    <a:bodyPr/>
                    <a:lstStyle/>
                    <a:p>
                      <a:pPr indent="252095" algn="ctr">
                        <a:lnSpc>
                          <a:spcPct val="150000"/>
                        </a:lnSpc>
                        <a:spcAft>
                          <a:spcPts val="0"/>
                        </a:spcAft>
                      </a:pPr>
                      <a:r>
                        <a:rPr lang="es-EC" sz="1800">
                          <a:effectLst/>
                        </a:rPr>
                        <a:t>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FACTOR SEGURIDAD</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ANÁLISIS DE DESPLAZAMIENTO</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FATIGA</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02049">
                <a:tc>
                  <a:txBody>
                    <a:bodyPr/>
                    <a:lstStyle/>
                    <a:p>
                      <a:pPr indent="252095" algn="l">
                        <a:lnSpc>
                          <a:spcPct val="150000"/>
                        </a:lnSpc>
                        <a:spcAft>
                          <a:spcPts val="0"/>
                        </a:spcAft>
                      </a:pPr>
                      <a:r>
                        <a:rPr lang="es-EC" sz="1800">
                          <a:effectLst/>
                        </a:rPr>
                        <a:t>1</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Tope</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4.8</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0.1393</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2.176</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804098">
                <a:tc>
                  <a:txBody>
                    <a:bodyPr/>
                    <a:lstStyle/>
                    <a:p>
                      <a:pPr indent="252095" algn="l">
                        <a:lnSpc>
                          <a:spcPct val="150000"/>
                        </a:lnSpc>
                        <a:spcAft>
                          <a:spcPts val="0"/>
                        </a:spcAft>
                      </a:pPr>
                      <a:r>
                        <a:rPr lang="es-EC" sz="1800">
                          <a:effectLst/>
                        </a:rPr>
                        <a:t>2</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Tope + bujes + base</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4.2</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0.1661</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1.726</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804098">
                <a:tc>
                  <a:txBody>
                    <a:bodyPr/>
                    <a:lstStyle/>
                    <a:p>
                      <a:pPr indent="252095" algn="l">
                        <a:lnSpc>
                          <a:spcPct val="150000"/>
                        </a:lnSpc>
                        <a:spcAft>
                          <a:spcPts val="0"/>
                        </a:spcAft>
                      </a:pPr>
                      <a:r>
                        <a:rPr lang="es-EC" sz="1800">
                          <a:effectLst/>
                        </a:rPr>
                        <a:t>3</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Tope + bujes + base+ impulsador.</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a:effectLst/>
                        </a:rPr>
                        <a:t>4.3</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0.2102</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indent="252095" algn="ctr">
                        <a:lnSpc>
                          <a:spcPct val="150000"/>
                        </a:lnSpc>
                        <a:spcAft>
                          <a:spcPts val="0"/>
                        </a:spcAft>
                      </a:pPr>
                      <a:r>
                        <a:rPr lang="es-EC" sz="1800" dirty="0">
                          <a:effectLst/>
                        </a:rPr>
                        <a:t>2.561</a:t>
                      </a:r>
                      <a:endParaRPr lang="es-EC"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Title 1"/>
          <p:cNvSpPr txBox="1">
            <a:spLocks/>
          </p:cNvSpPr>
          <p:nvPr/>
        </p:nvSpPr>
        <p:spPr>
          <a:xfrm>
            <a:off x="-1028844" y="1078793"/>
            <a:ext cx="5986733"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Resultado</a:t>
            </a:r>
            <a:endParaRPr lang="es-EC" kern="0" dirty="0">
              <a:solidFill>
                <a:srgbClr val="000000"/>
              </a:solidFill>
            </a:endParaRPr>
          </a:p>
        </p:txBody>
      </p:sp>
    </p:spTree>
    <p:extLst>
      <p:ext uri="{BB962C8B-B14F-4D97-AF65-F5344CB8AC3E}">
        <p14:creationId xmlns:p14="http://schemas.microsoft.com/office/powerpoint/2010/main" val="8107267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002280" y="996970"/>
                <a:ext cx="6096000" cy="4985980"/>
              </a:xfrm>
              <a:prstGeom prst="rect">
                <a:avLst/>
              </a:prstGeom>
            </p:spPr>
            <p:txBody>
              <a:bodyPr>
                <a:spAutoFit/>
              </a:bodyPr>
              <a:lstStyle/>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Masa</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del</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tope</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mec</m:t>
                      </m:r>
                      <m:r>
                        <a:rPr lang="es-EC">
                          <a:latin typeface="Cambria Math" panose="02040503050406030204" pitchFamily="18" charset="0"/>
                          <a:ea typeface="Times New Roman" panose="02020603050405020304" pitchFamily="18" charset="0"/>
                          <a:cs typeface="Arial" panose="020B0604020202020204" pitchFamily="34" charset="0"/>
                        </a:rPr>
                        <m:t>á</m:t>
                      </m:r>
                      <m:r>
                        <m:rPr>
                          <m:sty m:val="p"/>
                        </m:rPr>
                        <a:rPr lang="es-EC">
                          <a:latin typeface="Cambria Math" panose="02040503050406030204" pitchFamily="18" charset="0"/>
                          <a:ea typeface="Times New Roman" panose="02020603050405020304" pitchFamily="18" charset="0"/>
                          <a:cs typeface="Arial" panose="020B0604020202020204" pitchFamily="34" charset="0"/>
                        </a:rPr>
                        <m:t>nico</m:t>
                      </m:r>
                      <m:r>
                        <a:rPr lang="es-EC">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mt</m:t>
                      </m:r>
                      <m:r>
                        <a:rPr lang="es-EC">
                          <a:effectLst/>
                          <a:latin typeface="Cambria Math" panose="02040503050406030204" pitchFamily="18" charset="0"/>
                          <a:ea typeface="Times New Roman" panose="02020603050405020304" pitchFamily="18" charset="0"/>
                          <a:cs typeface="Arial" panose="020B0604020202020204" pitchFamily="34" charset="0"/>
                        </a:rPr>
                        <m:t>=13.06 [</m:t>
                      </m:r>
                      <m:r>
                        <m:rPr>
                          <m:sty m:val="p"/>
                        </m:rPr>
                        <a:rPr lang="en-US">
                          <a:effectLst/>
                          <a:latin typeface="Cambria Math" panose="02040503050406030204" pitchFamily="18" charset="0"/>
                          <a:ea typeface="Times New Roman" panose="02020603050405020304" pitchFamily="18" charset="0"/>
                          <a:cs typeface="Arial" panose="020B0604020202020204" pitchFamily="34" charset="0"/>
                        </a:rPr>
                        <m:t>kg</m:t>
                      </m:r>
                      <m:r>
                        <a:rPr lang="en-US">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Normal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provocada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Ft</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mt</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g</m:t>
                      </m:r>
                      <m:r>
                        <a:rPr lang="es-EC">
                          <a:effectLst/>
                          <a:latin typeface="Cambria Math" panose="02040503050406030204" pitchFamily="18" charset="0"/>
                          <a:ea typeface="Times New Roman" panose="02020603050405020304" pitchFamily="18" charset="0"/>
                          <a:cs typeface="Arial" panose="020B0604020202020204" pitchFamily="34" charset="0"/>
                        </a:rPr>
                        <m:t>=128.075 [</m:t>
                      </m:r>
                      <m:r>
                        <m:rPr>
                          <m:sty m:val="p"/>
                        </m:rPr>
                        <a:rPr lang="en-US">
                          <a:effectLst/>
                          <a:latin typeface="Cambria Math" panose="02040503050406030204" pitchFamily="18" charset="0"/>
                          <a:ea typeface="Times New Roman" panose="02020603050405020304" pitchFamily="18" charset="0"/>
                          <a:cs typeface="Arial" panose="020B0604020202020204" pitchFamily="34" charset="0"/>
                        </a:rPr>
                        <m:t>N</m:t>
                      </m:r>
                      <m:r>
                        <a:rPr lang="en-US">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Masa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impulsador</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me</m:t>
                      </m:r>
                      <m:r>
                        <a:rPr lang="es-EC">
                          <a:effectLst/>
                          <a:latin typeface="Cambria Math" panose="02040503050406030204" pitchFamily="18" charset="0"/>
                          <a:ea typeface="Times New Roman" panose="02020603050405020304" pitchFamily="18" charset="0"/>
                          <a:cs typeface="Arial" panose="020B0604020202020204" pitchFamily="34" charset="0"/>
                        </a:rPr>
                        <m:t>=10.55 [</m:t>
                      </m:r>
                      <m:r>
                        <m:rPr>
                          <m:sty m:val="p"/>
                        </m:rPr>
                        <a:rPr lang="en-US">
                          <a:effectLst/>
                          <a:latin typeface="Cambria Math" panose="02040503050406030204" pitchFamily="18" charset="0"/>
                          <a:ea typeface="Times New Roman" panose="02020603050405020304" pitchFamily="18" charset="0"/>
                          <a:cs typeface="Arial" panose="020B0604020202020204" pitchFamily="34" charset="0"/>
                        </a:rPr>
                        <m:t>kg</m:t>
                      </m:r>
                      <m:r>
                        <a:rPr lang="en-US">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Normal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provocada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Ft</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me</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g</m:t>
                      </m:r>
                      <m:r>
                        <a:rPr lang="es-EC">
                          <a:effectLst/>
                          <a:latin typeface="Cambria Math" panose="02040503050406030204" pitchFamily="18" charset="0"/>
                          <a:ea typeface="Times New Roman" panose="02020603050405020304" pitchFamily="18" charset="0"/>
                          <a:cs typeface="Arial" panose="020B0604020202020204" pitchFamily="34" charset="0"/>
                        </a:rPr>
                        <m:t>=103.46 [</m:t>
                      </m:r>
                      <m:r>
                        <m:rPr>
                          <m:sty m:val="p"/>
                        </m:rPr>
                        <a:rPr lang="en-US">
                          <a:effectLst/>
                          <a:latin typeface="Cambria Math" panose="02040503050406030204" pitchFamily="18" charset="0"/>
                          <a:ea typeface="Times New Roman" panose="02020603050405020304" pitchFamily="18" charset="0"/>
                          <a:cs typeface="Arial" panose="020B0604020202020204" pitchFamily="34" charset="0"/>
                        </a:rPr>
                        <m:t>N</m:t>
                      </m:r>
                      <m:r>
                        <a:rPr lang="en-US">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Coeficiente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acero</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con</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acero</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seco</m:t>
                      </m:r>
                      <m:r>
                        <a:rPr lang="es-EC">
                          <a:effectLst/>
                          <a:latin typeface="Cambria Math" panose="02040503050406030204" pitchFamily="18" charset="0"/>
                          <a:ea typeface="Times New Roman" panose="02020603050405020304" pitchFamily="18" charset="0"/>
                          <a:cs typeface="Arial" panose="020B0604020202020204" pitchFamily="34" charset="0"/>
                        </a:rPr>
                        <m:t>=0.45</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provocada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1=0.45</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Nt</m:t>
                      </m:r>
                      <m:r>
                        <a:rPr lang="es-EC">
                          <a:effectLst/>
                          <a:latin typeface="Cambria Math" panose="02040503050406030204" pitchFamily="18" charset="0"/>
                          <a:ea typeface="Times New Roman" panose="02020603050405020304" pitchFamily="18" charset="0"/>
                          <a:cs typeface="Arial" panose="020B0604020202020204" pitchFamily="34" charset="0"/>
                        </a:rPr>
                        <m:t>=57.634[</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02280" y="996970"/>
                <a:ext cx="6096000" cy="4985980"/>
              </a:xfrm>
              <a:prstGeom prst="rect">
                <a:avLst/>
              </a:prstGeom>
              <a:blipFill rotWithShape="0">
                <a:blip r:embed="rId2"/>
                <a:stretch>
                  <a:fillRect/>
                </a:stretch>
              </a:blipFill>
            </p:spPr>
            <p:txBody>
              <a:bodyPr/>
              <a:lstStyle/>
              <a:p>
                <a:r>
                  <a:rPr lang="es-EC">
                    <a:noFill/>
                  </a:rPr>
                  <a:t> </a:t>
                </a:r>
              </a:p>
            </p:txBody>
          </p:sp>
        </mc:Fallback>
      </mc:AlternateContent>
      <p:sp>
        <p:nvSpPr>
          <p:cNvPr id="6" name="Title 1"/>
          <p:cNvSpPr txBox="1">
            <a:spLocks/>
          </p:cNvSpPr>
          <p:nvPr/>
        </p:nvSpPr>
        <p:spPr>
          <a:xfrm>
            <a:off x="-861204" y="118673"/>
            <a:ext cx="959372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Cálculos fuerza de empuje y retirada</a:t>
            </a:r>
            <a:endParaRPr lang="es-EC" kern="0" dirty="0">
              <a:solidFill>
                <a:srgbClr val="000000"/>
              </a:solidFill>
            </a:endParaRPr>
          </a:p>
        </p:txBody>
      </p:sp>
    </p:spTree>
    <p:extLst>
      <p:ext uri="{BB962C8B-B14F-4D97-AF65-F5344CB8AC3E}">
        <p14:creationId xmlns:p14="http://schemas.microsoft.com/office/powerpoint/2010/main" val="377129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996440" y="976096"/>
                <a:ext cx="8244840" cy="4973156"/>
              </a:xfrm>
              <a:prstGeom prst="rect">
                <a:avLst/>
              </a:prstGeom>
            </p:spPr>
            <p:txBody>
              <a:bodyPr wrap="square">
                <a:spAutoFit/>
              </a:bodyPr>
              <a:lstStyle/>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ea typeface="Times New Roman" panose="02020603050405020304" pitchFamily="18" charset="0"/>
                          <a:cs typeface="Arial" panose="020B0604020202020204" pitchFamily="34" charset="0"/>
                        </a:rPr>
                        <m:t>F</m:t>
                      </m:r>
                      <m:r>
                        <m:rPr>
                          <m:sty m:val="p"/>
                        </m:rPr>
                        <a:rPr lang="es-EC">
                          <a:latin typeface="Cambria Math" panose="02040503050406030204" pitchFamily="18" charset="0"/>
                          <a:ea typeface="Times New Roman" panose="02020603050405020304" pitchFamily="18" charset="0"/>
                          <a:cs typeface="Arial" panose="020B0604020202020204" pitchFamily="34" charset="0"/>
                        </a:rPr>
                        <m:t>riccion</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provocada</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por</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el</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impulsador</m:t>
                      </m:r>
                      <m:r>
                        <a:rPr lang="es-EC">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2=0.45</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Ne</m:t>
                      </m:r>
                      <m:r>
                        <a:rPr lang="es-EC">
                          <a:effectLst/>
                          <a:latin typeface="Cambria Math" panose="02040503050406030204" pitchFamily="18" charset="0"/>
                          <a:ea typeface="Times New Roman" panose="02020603050405020304" pitchFamily="18" charset="0"/>
                          <a:cs typeface="Arial" panose="020B0604020202020204" pitchFamily="34" charset="0"/>
                        </a:rPr>
                        <m:t>=46.557[</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FT</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1+</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2=</m:t>
                      </m:r>
                      <m:r>
                        <a:rPr lang="es-EC" b="1" i="1">
                          <a:effectLst/>
                          <a:latin typeface="Cambria Math" panose="02040503050406030204" pitchFamily="18" charset="0"/>
                          <a:ea typeface="Times New Roman" panose="02020603050405020304" pitchFamily="18" charset="0"/>
                          <a:cs typeface="Arial" panose="020B0604020202020204" pitchFamily="34" charset="0"/>
                        </a:rPr>
                        <m:t>𝟏𝟎𝟒</m:t>
                      </m:r>
                      <m:r>
                        <a:rPr lang="es-EC" b="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𝟏𝟗𝟏</m:t>
                      </m:r>
                      <m:r>
                        <a:rPr lang="es-EC" b="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𝐍</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smtClean="0">
                  <a:effectLst/>
                  <a:latin typeface="Arial" panose="020B0604020202020204" pitchFamily="34" charset="0"/>
                  <a:ea typeface="Times New Roman" panose="02020603050405020304" pitchFamily="18" charset="0"/>
                  <a:cs typeface="Times New Roman" panose="02020603050405020304" pitchFamily="18" charset="0"/>
                </a:endParaRPr>
              </a:p>
              <a:p>
                <a:pPr indent="252095">
                  <a:lnSpc>
                    <a:spcPct val="150000"/>
                  </a:lnSpc>
                  <a:spcAft>
                    <a:spcPts val="1000"/>
                  </a:spcAft>
                </a:pPr>
                <a:r>
                  <a:rPr lang="es-EC" dirty="0">
                    <a:effectLst/>
                    <a:latin typeface="Arial" panose="020B0604020202020204" pitchFamily="34" charset="0"/>
                    <a:ea typeface="Times New Roman" panose="02020603050405020304" pitchFamily="18" charset="0"/>
                    <a:cs typeface="Arial" panose="020B0604020202020204" pitchFamily="34" charset="0"/>
                  </a:rPr>
                  <a:t>Y la fuerza para </a:t>
                </a:r>
                <a:r>
                  <a:rPr lang="es-EC" dirty="0" smtClean="0">
                    <a:effectLst/>
                    <a:latin typeface="Arial" panose="020B0604020202020204" pitchFamily="34" charset="0"/>
                    <a:ea typeface="Times New Roman" panose="02020603050405020304" pitchFamily="18" charset="0"/>
                    <a:cs typeface="Arial" panose="020B0604020202020204" pitchFamily="34" charset="0"/>
                  </a:rPr>
                  <a:t>retirar: </a:t>
                </a:r>
                <a14:m>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Fuerza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contacto</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entre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y</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tubos</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obtenida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simulacion</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Fc</m:t>
                    </m:r>
                    <m:r>
                      <a:rPr lang="es-EC">
                        <a:effectLst/>
                        <a:latin typeface="Cambria Math" panose="02040503050406030204" pitchFamily="18" charset="0"/>
                        <a:ea typeface="Times New Roman" panose="02020603050405020304" pitchFamily="18" charset="0"/>
                        <a:cs typeface="Arial" panose="020B0604020202020204" pitchFamily="34" charset="0"/>
                      </a:rPr>
                      <m:t>2=229[</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r>
                      <a:rPr lang="es-EC">
                        <a:effectLst/>
                        <a:latin typeface="Cambria Math" panose="02040503050406030204" pitchFamily="18" charset="0"/>
                        <a:ea typeface="Times New Roman" panose="02020603050405020304" pitchFamily="18" charset="0"/>
                        <a:cs typeface="Arial" panose="020B0604020202020204" pitchFamily="34" charset="0"/>
                      </a:rPr>
                      <m:t>]</m:t>
                    </m:r>
                  </m:oMath>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Normal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provocada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Nt</m:t>
                      </m:r>
                      <m:r>
                        <a:rPr lang="es-EC">
                          <a:effectLst/>
                          <a:latin typeface="Cambria Math" panose="02040503050406030204" pitchFamily="18" charset="0"/>
                          <a:ea typeface="Times New Roman" panose="02020603050405020304" pitchFamily="18" charset="0"/>
                          <a:cs typeface="Arial" panose="020B0604020202020204" pitchFamily="34" charset="0"/>
                        </a:rPr>
                        <m:t>2=</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Ft</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Fc</m:t>
                      </m:r>
                      <m:r>
                        <a:rPr lang="es-EC">
                          <a:effectLst/>
                          <a:latin typeface="Cambria Math" panose="02040503050406030204" pitchFamily="18" charset="0"/>
                          <a:ea typeface="Times New Roman" panose="02020603050405020304" pitchFamily="18" charset="0"/>
                          <a:cs typeface="Arial" panose="020B0604020202020204" pitchFamily="34" charset="0"/>
                        </a:rPr>
                        <m:t>2=357.075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provocada</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por</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tope</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3=0.45</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Nt</m:t>
                      </m:r>
                      <m:r>
                        <a:rPr lang="es-EC">
                          <a:effectLst/>
                          <a:latin typeface="Cambria Math" panose="02040503050406030204" pitchFamily="18" charset="0"/>
                          <a:ea typeface="Times New Roman" panose="02020603050405020304" pitchFamily="18" charset="0"/>
                          <a:cs typeface="Arial" panose="020B0604020202020204" pitchFamily="34" charset="0"/>
                        </a:rPr>
                        <m:t>2=160.684[</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FT</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2+</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Friccion</m:t>
                      </m:r>
                      <m:r>
                        <a:rPr lang="es-EC">
                          <a:effectLst/>
                          <a:latin typeface="Cambria Math" panose="02040503050406030204" pitchFamily="18" charset="0"/>
                          <a:ea typeface="Times New Roman" panose="02020603050405020304" pitchFamily="18" charset="0"/>
                          <a:cs typeface="Arial" panose="020B0604020202020204" pitchFamily="34" charset="0"/>
                        </a:rPr>
                        <m:t>3=</m:t>
                      </m:r>
                      <m:r>
                        <a:rPr lang="es-EC" b="1" i="1">
                          <a:effectLst/>
                          <a:latin typeface="Cambria Math" panose="02040503050406030204" pitchFamily="18" charset="0"/>
                          <a:ea typeface="Times New Roman" panose="02020603050405020304" pitchFamily="18" charset="0"/>
                          <a:cs typeface="Arial" panose="020B0604020202020204" pitchFamily="34" charset="0"/>
                        </a:rPr>
                        <m:t>𝟐𝟎𝟕</m:t>
                      </m:r>
                      <m:r>
                        <a:rPr lang="es-EC" b="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𝟐𝟒𝟏</m:t>
                      </m:r>
                      <m:r>
                        <a:rPr lang="es-EC" b="1">
                          <a:effectLst/>
                          <a:latin typeface="Cambria Math" panose="02040503050406030204" pitchFamily="18" charset="0"/>
                          <a:ea typeface="Times New Roman" panose="02020603050405020304" pitchFamily="18" charset="0"/>
                          <a:cs typeface="Arial" panose="020B0604020202020204" pitchFamily="34" charset="0"/>
                        </a:rPr>
                        <m:t>[</m:t>
                      </m:r>
                      <m:r>
                        <a:rPr lang="es-EC" b="1" i="1">
                          <a:effectLst/>
                          <a:latin typeface="Cambria Math" panose="02040503050406030204" pitchFamily="18" charset="0"/>
                          <a:ea typeface="Times New Roman" panose="02020603050405020304" pitchFamily="18" charset="0"/>
                          <a:cs typeface="Arial" panose="020B0604020202020204" pitchFamily="34" charset="0"/>
                        </a:rPr>
                        <m:t>𝐍</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449580" algn="just">
                  <a:lnSpc>
                    <a:spcPct val="150000"/>
                  </a:lnSpc>
                  <a:spcAft>
                    <a:spcPts val="1000"/>
                  </a:spcAft>
                </a:pPr>
                <a:r>
                  <a:rPr lang="es-EC" sz="500" dirty="0">
                    <a:effectLst/>
                    <a:latin typeface="Arial" panose="020B0604020202020204" pitchFamily="34" charset="0"/>
                    <a:ea typeface="Times New Roman" panose="02020603050405020304" pitchFamily="18" charset="0"/>
                    <a:cs typeface="Arial" panose="020B0604020202020204" pitchFamily="34" charset="0"/>
                  </a:rPr>
                  <a:t> </a:t>
                </a:r>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96440" y="976096"/>
                <a:ext cx="8244840" cy="4973156"/>
              </a:xfrm>
              <a:prstGeom prst="rect">
                <a:avLst/>
              </a:prstGeom>
              <a:blipFill rotWithShape="0">
                <a:blip r:embed="rId2"/>
                <a:stretch>
                  <a:fillRect/>
                </a:stretch>
              </a:blipFill>
            </p:spPr>
            <p:txBody>
              <a:bodyPr/>
              <a:lstStyle/>
              <a:p>
                <a:r>
                  <a:rPr lang="es-EC">
                    <a:noFill/>
                  </a:rPr>
                  <a:t> </a:t>
                </a:r>
              </a:p>
            </p:txBody>
          </p:sp>
        </mc:Fallback>
      </mc:AlternateContent>
      <p:sp>
        <p:nvSpPr>
          <p:cNvPr id="5" name="Title 1"/>
          <p:cNvSpPr txBox="1">
            <a:spLocks/>
          </p:cNvSpPr>
          <p:nvPr/>
        </p:nvSpPr>
        <p:spPr>
          <a:xfrm>
            <a:off x="-861204" y="118673"/>
            <a:ext cx="959372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Cálculos fuerza de empuje y retirada</a:t>
            </a:r>
            <a:endParaRPr lang="es-EC" kern="0" dirty="0">
              <a:solidFill>
                <a:srgbClr val="000000"/>
              </a:solidFill>
            </a:endParaRPr>
          </a:p>
        </p:txBody>
      </p:sp>
    </p:spTree>
    <p:extLst>
      <p:ext uri="{BB962C8B-B14F-4D97-AF65-F5344CB8AC3E}">
        <p14:creationId xmlns:p14="http://schemas.microsoft.com/office/powerpoint/2010/main" val="25777988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25996" t="23646" r="32224" b="22404"/>
          <a:stretch/>
        </p:blipFill>
        <p:spPr bwMode="auto">
          <a:xfrm>
            <a:off x="6344920" y="1053345"/>
            <a:ext cx="5354320" cy="447675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24963" t="18824" r="25256" b="5276"/>
          <a:stretch/>
        </p:blipFill>
        <p:spPr bwMode="auto">
          <a:xfrm>
            <a:off x="511175" y="1053345"/>
            <a:ext cx="5734050" cy="5418455"/>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861204" y="118673"/>
            <a:ext cx="959372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Fuerza de empuje y retirada CAD/CAE</a:t>
            </a:r>
            <a:endParaRPr lang="es-EC" kern="0" dirty="0">
              <a:solidFill>
                <a:srgbClr val="000000"/>
              </a:solidFill>
            </a:endParaRPr>
          </a:p>
        </p:txBody>
      </p:sp>
      <p:sp>
        <p:nvSpPr>
          <p:cNvPr id="9" name="TextBox 8"/>
          <p:cNvSpPr txBox="1"/>
          <p:nvPr/>
        </p:nvSpPr>
        <p:spPr>
          <a:xfrm>
            <a:off x="2580545" y="6488668"/>
            <a:ext cx="1633781" cy="369332"/>
          </a:xfrm>
          <a:prstGeom prst="rect">
            <a:avLst/>
          </a:prstGeom>
          <a:noFill/>
        </p:spPr>
        <p:txBody>
          <a:bodyPr wrap="none" rtlCol="0">
            <a:spAutoFit/>
          </a:bodyPr>
          <a:lstStyle/>
          <a:p>
            <a:r>
              <a:rPr lang="es-EC" dirty="0" smtClean="0">
                <a:hlinkClick r:id="rId4" action="ppaction://hlinkfile"/>
              </a:rPr>
              <a:t>DVD</a:t>
            </a:r>
            <a:r>
              <a:rPr lang="es-EC" dirty="0" smtClean="0"/>
              <a:t> BAJADA</a:t>
            </a:r>
            <a:endParaRPr lang="es-EC" dirty="0"/>
          </a:p>
        </p:txBody>
      </p:sp>
      <p:sp>
        <p:nvSpPr>
          <p:cNvPr id="6" name="TextBox 5"/>
          <p:cNvSpPr txBox="1"/>
          <p:nvPr/>
        </p:nvSpPr>
        <p:spPr>
          <a:xfrm>
            <a:off x="8342934" y="5530095"/>
            <a:ext cx="1595309" cy="369332"/>
          </a:xfrm>
          <a:prstGeom prst="rect">
            <a:avLst/>
          </a:prstGeom>
          <a:noFill/>
        </p:spPr>
        <p:txBody>
          <a:bodyPr wrap="none" rtlCol="0">
            <a:spAutoFit/>
          </a:bodyPr>
          <a:lstStyle/>
          <a:p>
            <a:r>
              <a:rPr lang="es-EC" dirty="0" smtClean="0">
                <a:hlinkClick r:id="rId5" action="ppaction://hlinkfile"/>
              </a:rPr>
              <a:t>DVD</a:t>
            </a:r>
            <a:r>
              <a:rPr lang="es-EC" dirty="0"/>
              <a:t> </a:t>
            </a:r>
            <a:r>
              <a:rPr lang="es-EC" dirty="0" smtClean="0"/>
              <a:t>SUBIDA</a:t>
            </a:r>
            <a:endParaRPr lang="es-EC" dirty="0"/>
          </a:p>
        </p:txBody>
      </p:sp>
    </p:spTree>
    <p:extLst>
      <p:ext uri="{BB962C8B-B14F-4D97-AF65-F5344CB8AC3E}">
        <p14:creationId xmlns:p14="http://schemas.microsoft.com/office/powerpoint/2010/main" val="1785775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27592" t="12198" r="8467" b="18253"/>
          <a:stretch/>
        </p:blipFill>
        <p:spPr bwMode="auto">
          <a:xfrm>
            <a:off x="1294447" y="1726245"/>
            <a:ext cx="4694873" cy="315055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srcRect l="32993" t="19723" r="20438" b="7613"/>
          <a:stretch/>
        </p:blipFill>
        <p:spPr bwMode="auto">
          <a:xfrm>
            <a:off x="6374130" y="1160301"/>
            <a:ext cx="4674870" cy="4282439"/>
          </a:xfrm>
          <a:prstGeom prst="rect">
            <a:avLst/>
          </a:prstGeom>
          <a:ln>
            <a:noFill/>
          </a:ln>
          <a:extLst>
            <a:ext uri="{53640926-AAD7-44D8-BBD7-CCE9431645EC}">
              <a14:shadowObscured xmlns:a14="http://schemas.microsoft.com/office/drawing/2010/main"/>
            </a:ext>
          </a:extLst>
        </p:spPr>
      </p:pic>
      <p:sp>
        <p:nvSpPr>
          <p:cNvPr id="6" name="Title 1"/>
          <p:cNvSpPr txBox="1">
            <a:spLocks/>
          </p:cNvSpPr>
          <p:nvPr/>
        </p:nvSpPr>
        <p:spPr>
          <a:xfrm>
            <a:off x="-1324119" y="624385"/>
            <a:ext cx="959372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Pistón neumático implementado</a:t>
            </a:r>
            <a:endParaRPr lang="es-EC" kern="0" dirty="0">
              <a:solidFill>
                <a:srgbClr val="000000"/>
              </a:solidFill>
            </a:endParaRPr>
          </a:p>
        </p:txBody>
      </p:sp>
      <p:sp>
        <p:nvSpPr>
          <p:cNvPr id="2" name="TextBox 1"/>
          <p:cNvSpPr txBox="1"/>
          <p:nvPr/>
        </p:nvSpPr>
        <p:spPr>
          <a:xfrm>
            <a:off x="2487239" y="5736566"/>
            <a:ext cx="2309287" cy="369332"/>
          </a:xfrm>
          <a:prstGeom prst="rect">
            <a:avLst/>
          </a:prstGeom>
          <a:noFill/>
        </p:spPr>
        <p:txBody>
          <a:bodyPr wrap="none" rtlCol="0">
            <a:spAutoFit/>
          </a:bodyPr>
          <a:lstStyle/>
          <a:p>
            <a:r>
              <a:rPr lang="es-EC" dirty="0" smtClean="0">
                <a:hlinkClick r:id="rId4" action="ppaction://hlinkfile"/>
              </a:rPr>
              <a:t>PLANO CONJUNTO</a:t>
            </a:r>
            <a:endParaRPr lang="es-EC" dirty="0"/>
          </a:p>
        </p:txBody>
      </p:sp>
    </p:spTree>
    <p:extLst>
      <p:ext uri="{BB962C8B-B14F-4D97-AF65-F5344CB8AC3E}">
        <p14:creationId xmlns:p14="http://schemas.microsoft.com/office/powerpoint/2010/main" val="3695483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23"/>
          <p:cNvPicPr/>
          <p:nvPr/>
        </p:nvPicPr>
        <p:blipFill rotWithShape="1">
          <a:blip r:embed="rId2" cstate="print">
            <a:extLst>
              <a:ext uri="{28A0092B-C50C-407E-A947-70E740481C1C}">
                <a14:useLocalDpi xmlns:a14="http://schemas.microsoft.com/office/drawing/2010/main" val="0"/>
              </a:ext>
            </a:extLst>
          </a:blip>
          <a:srcRect l="24026" t="30199" r="10551" b="14584"/>
          <a:stretch/>
        </p:blipFill>
        <p:spPr bwMode="auto">
          <a:xfrm>
            <a:off x="651510" y="1306512"/>
            <a:ext cx="7486650" cy="4271328"/>
          </a:xfrm>
          <a:prstGeom prst="rect">
            <a:avLst/>
          </a:prstGeom>
          <a:ln>
            <a:noFill/>
          </a:ln>
          <a:extLst>
            <a:ext uri="{53640926-AAD7-44D8-BBD7-CCE9431645EC}">
              <a14:shadowObscured xmlns:a14="http://schemas.microsoft.com/office/drawing/2010/main"/>
            </a:ext>
          </a:extLst>
        </p:spPr>
      </p:pic>
      <p:sp>
        <p:nvSpPr>
          <p:cNvPr id="6" name="Title 1"/>
          <p:cNvSpPr txBox="1">
            <a:spLocks/>
          </p:cNvSpPr>
          <p:nvPr/>
        </p:nvSpPr>
        <p:spPr>
          <a:xfrm>
            <a:off x="236076" y="578665"/>
            <a:ext cx="959372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Valores determinantes en la elección del pistón</a:t>
            </a:r>
            <a:endParaRPr lang="es-EC" kern="0" dirty="0">
              <a:solidFill>
                <a:srgbClr val="000000"/>
              </a:solidFill>
            </a:endParaRPr>
          </a:p>
        </p:txBody>
      </p:sp>
      <p:pic>
        <p:nvPicPr>
          <p:cNvPr id="7" name="Picture 6"/>
          <p:cNvPicPr/>
          <p:nvPr/>
        </p:nvPicPr>
        <p:blipFill rotWithShape="1">
          <a:blip r:embed="rId3" cstate="print"/>
          <a:srcRect l="24769" t="23928" r="21035" b="20426"/>
          <a:stretch/>
        </p:blipFill>
        <p:spPr bwMode="auto">
          <a:xfrm>
            <a:off x="9140334" y="1306512"/>
            <a:ext cx="2209800" cy="127635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cstate="print"/>
          <a:srcRect l="33990" t="23357" r="22214" b="18251"/>
          <a:stretch/>
        </p:blipFill>
        <p:spPr bwMode="auto">
          <a:xfrm>
            <a:off x="9064134" y="2756918"/>
            <a:ext cx="2286000" cy="17145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cstate="print"/>
          <a:srcRect l="29985" t="36320" r="51752" b="40480"/>
          <a:stretch/>
        </p:blipFill>
        <p:spPr bwMode="auto">
          <a:xfrm>
            <a:off x="9445451" y="4632522"/>
            <a:ext cx="1599565"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9721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4636" y="959665"/>
            <a:ext cx="275096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Caucho</a:t>
            </a:r>
            <a:endParaRPr lang="es-EC" kern="0" dirty="0">
              <a:solidFill>
                <a:srgbClr val="000000"/>
              </a:solidFill>
            </a:endParaRPr>
          </a:p>
        </p:txBody>
      </p:sp>
      <p:sp>
        <p:nvSpPr>
          <p:cNvPr id="5" name="TextBox 4"/>
          <p:cNvSpPr txBox="1"/>
          <p:nvPr/>
        </p:nvSpPr>
        <p:spPr>
          <a:xfrm>
            <a:off x="2240280" y="2712720"/>
            <a:ext cx="4446602" cy="369332"/>
          </a:xfrm>
          <a:prstGeom prst="rect">
            <a:avLst/>
          </a:prstGeom>
          <a:noFill/>
        </p:spPr>
        <p:txBody>
          <a:bodyPr wrap="none" rtlCol="0">
            <a:spAutoFit/>
          </a:bodyPr>
          <a:lstStyle/>
          <a:p>
            <a:r>
              <a:rPr lang="es-EC" dirty="0" smtClean="0">
                <a:hlinkClick r:id="rId3" action="ppaction://hlinkfile"/>
              </a:rPr>
              <a:t>PLANO DETALLE CONJUNTO </a:t>
            </a:r>
            <a:r>
              <a:rPr lang="es-EC" dirty="0" smtClean="0"/>
              <a:t>CAUCHO</a:t>
            </a:r>
            <a:endParaRPr lang="es-EC" dirty="0"/>
          </a:p>
        </p:txBody>
      </p:sp>
      <p:sp>
        <p:nvSpPr>
          <p:cNvPr id="6" name="TextBox 5"/>
          <p:cNvSpPr txBox="1"/>
          <p:nvPr/>
        </p:nvSpPr>
        <p:spPr>
          <a:xfrm>
            <a:off x="2240280" y="3401311"/>
            <a:ext cx="1608133" cy="369332"/>
          </a:xfrm>
          <a:prstGeom prst="rect">
            <a:avLst/>
          </a:prstGeom>
          <a:noFill/>
        </p:spPr>
        <p:txBody>
          <a:bodyPr wrap="none" rtlCol="0">
            <a:spAutoFit/>
          </a:bodyPr>
          <a:lstStyle/>
          <a:p>
            <a:r>
              <a:rPr lang="es-EC" dirty="0" smtClean="0">
                <a:hlinkClick r:id="rId4" action="ppaction://hlinkfile"/>
              </a:rPr>
              <a:t>COTIZACIÓN</a:t>
            </a:r>
            <a:endParaRPr lang="es-EC" dirty="0"/>
          </a:p>
        </p:txBody>
      </p:sp>
      <p:pic>
        <p:nvPicPr>
          <p:cNvPr id="7" name="Picture 6"/>
          <p:cNvPicPr>
            <a:picLocks noChangeAspect="1"/>
          </p:cNvPicPr>
          <p:nvPr/>
        </p:nvPicPr>
        <p:blipFill rotWithShape="1">
          <a:blip r:embed="rId5"/>
          <a:srcRect l="70750" t="41407" r="15167" b="12075"/>
          <a:stretch/>
        </p:blipFill>
        <p:spPr>
          <a:xfrm>
            <a:off x="7875602" y="959665"/>
            <a:ext cx="2575560" cy="4785360"/>
          </a:xfrm>
          <a:prstGeom prst="rect">
            <a:avLst/>
          </a:prstGeom>
        </p:spPr>
      </p:pic>
    </p:spTree>
    <p:extLst>
      <p:ext uri="{BB962C8B-B14F-4D97-AF65-F5344CB8AC3E}">
        <p14:creationId xmlns:p14="http://schemas.microsoft.com/office/powerpoint/2010/main" val="3075062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62356" y="2788465"/>
            <a:ext cx="275096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MESA SOPORTE</a:t>
            </a:r>
            <a:endParaRPr lang="es-EC" kern="0" dirty="0">
              <a:solidFill>
                <a:srgbClr val="000000"/>
              </a:solidFill>
            </a:endParaRPr>
          </a:p>
        </p:txBody>
      </p:sp>
    </p:spTree>
    <p:extLst>
      <p:ext uri="{BB962C8B-B14F-4D97-AF65-F5344CB8AC3E}">
        <p14:creationId xmlns:p14="http://schemas.microsoft.com/office/powerpoint/2010/main" val="20429361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47219" t="26415" r="18974" b="38288"/>
          <a:stretch/>
        </p:blipFill>
        <p:spPr bwMode="auto">
          <a:xfrm>
            <a:off x="999243" y="1663700"/>
            <a:ext cx="4954905" cy="3075940"/>
          </a:xfrm>
          <a:prstGeom prst="rect">
            <a:avLst/>
          </a:prstGeom>
          <a:ln>
            <a:noFill/>
          </a:ln>
          <a:extLst>
            <a:ext uri="{53640926-AAD7-44D8-BBD7-CCE9431645EC}">
              <a14:shadowObscured xmlns:a14="http://schemas.microsoft.com/office/drawing/2010/main"/>
            </a:ext>
          </a:extLst>
        </p:spPr>
      </p:pic>
      <p:sp>
        <p:nvSpPr>
          <p:cNvPr id="5" name="Title 1"/>
          <p:cNvSpPr txBox="1">
            <a:spLocks/>
          </p:cNvSpPr>
          <p:nvPr/>
        </p:nvSpPr>
        <p:spPr>
          <a:xfrm>
            <a:off x="205596" y="792025"/>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Medidas fundamentales</a:t>
            </a:r>
            <a:endParaRPr lang="es-EC" kern="0" dirty="0">
              <a:solidFill>
                <a:srgbClr val="000000"/>
              </a:solidFill>
            </a:endParaRP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36506" t="25773" r="19291" b="28077"/>
          <a:stretch/>
        </p:blipFill>
        <p:spPr bwMode="auto">
          <a:xfrm>
            <a:off x="6193296" y="1663700"/>
            <a:ext cx="5145264" cy="3075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9933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93" y="791803"/>
            <a:ext cx="2628181" cy="527619"/>
          </a:xfrm>
        </p:spPr>
        <p:txBody>
          <a:bodyPr/>
          <a:lstStyle/>
          <a:p>
            <a:r>
              <a:rPr lang="es-EC" dirty="0" smtClean="0">
                <a:solidFill>
                  <a:schemeClr val="tx1"/>
                </a:solidFill>
              </a:rPr>
              <a:t>NECESIDAD</a:t>
            </a:r>
            <a:endParaRPr lang="es-EC"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362" y="1637346"/>
            <a:ext cx="2404005" cy="425605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761" t="23001" r="17355" b="32134"/>
          <a:stretch/>
        </p:blipFill>
        <p:spPr>
          <a:xfrm>
            <a:off x="3793466" y="666080"/>
            <a:ext cx="7714172" cy="271953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657" t="17820" r="16424" b="11539"/>
          <a:stretch/>
        </p:blipFill>
        <p:spPr>
          <a:xfrm>
            <a:off x="3664070" y="3464747"/>
            <a:ext cx="5257800" cy="2692424"/>
          </a:xfrm>
          <a:prstGeom prst="rect">
            <a:avLst/>
          </a:prstGeom>
        </p:spPr>
      </p:pic>
    </p:spTree>
    <p:extLst>
      <p:ext uri="{BB962C8B-B14F-4D97-AF65-F5344CB8AC3E}">
        <p14:creationId xmlns:p14="http://schemas.microsoft.com/office/powerpoint/2010/main" val="3454114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596" y="792025"/>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Fuerzas fundamentales</a:t>
            </a:r>
            <a:endParaRPr lang="es-EC" kern="0" dirty="0">
              <a:solidFill>
                <a:srgbClr val="000000"/>
              </a:solidFill>
            </a:endParaRPr>
          </a:p>
        </p:txBody>
      </p:sp>
      <p:pic>
        <p:nvPicPr>
          <p:cNvPr id="5" name="Picture 4"/>
          <p:cNvPicPr/>
          <p:nvPr/>
        </p:nvPicPr>
        <p:blipFill rotWithShape="1">
          <a:blip r:embed="rId2" cstate="print"/>
          <a:srcRect l="36934" t="12197" r="29051" b="10727"/>
          <a:stretch/>
        </p:blipFill>
        <p:spPr bwMode="auto">
          <a:xfrm>
            <a:off x="1399150" y="1670207"/>
            <a:ext cx="3640455" cy="4410553"/>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2229" y="2273617"/>
            <a:ext cx="5857731" cy="2725103"/>
          </a:xfrm>
          <a:prstGeom prst="rect">
            <a:avLst/>
          </a:prstGeom>
          <a:noFill/>
          <a:ln>
            <a:noFill/>
          </a:ln>
        </p:spPr>
      </p:pic>
    </p:spTree>
    <p:extLst>
      <p:ext uri="{BB962C8B-B14F-4D97-AF65-F5344CB8AC3E}">
        <p14:creationId xmlns:p14="http://schemas.microsoft.com/office/powerpoint/2010/main" val="259510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25365" t="14046" r="19708" b="23768"/>
          <a:stretch/>
        </p:blipFill>
        <p:spPr bwMode="auto">
          <a:xfrm>
            <a:off x="1907381" y="1011556"/>
            <a:ext cx="5877877" cy="411607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srcRect l="33029" t="17193" r="6934" b="10467"/>
          <a:stretch/>
        </p:blipFill>
        <p:spPr bwMode="auto">
          <a:xfrm>
            <a:off x="2088673" y="1011556"/>
            <a:ext cx="5748338" cy="429895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25547" t="18489" r="7482" b="26546"/>
          <a:stretch/>
        </p:blipFill>
        <p:spPr bwMode="auto">
          <a:xfrm>
            <a:off x="1907381" y="1011556"/>
            <a:ext cx="5929630" cy="429895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24817" t="20437" r="8577" b="23767"/>
          <a:stretch/>
        </p:blipFill>
        <p:spPr bwMode="auto">
          <a:xfrm>
            <a:off x="1855628" y="1011556"/>
            <a:ext cx="6846412" cy="4642484"/>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cstate="print">
            <a:extLst>
              <a:ext uri="{28A0092B-C50C-407E-A947-70E740481C1C}">
                <a14:useLocalDpi xmlns:a14="http://schemas.microsoft.com/office/drawing/2010/main" val="0"/>
              </a:ext>
            </a:extLst>
          </a:blip>
          <a:srcRect l="24818" t="16544" r="23174" b="11765"/>
          <a:stretch/>
        </p:blipFill>
        <p:spPr bwMode="auto">
          <a:xfrm>
            <a:off x="1855628" y="1011556"/>
            <a:ext cx="6846412" cy="4642484"/>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8883332" y="2732633"/>
            <a:ext cx="2980303" cy="1200329"/>
          </a:xfrm>
          <a:prstGeom prst="rect">
            <a:avLst/>
          </a:prstGeom>
          <a:noFill/>
        </p:spPr>
        <p:txBody>
          <a:bodyPr wrap="none" rtlCol="0">
            <a:spAutoFit/>
          </a:bodyPr>
          <a:lstStyle/>
          <a:p>
            <a:r>
              <a:rPr lang="es-EC" dirty="0" smtClean="0"/>
              <a:t>Resultados:</a:t>
            </a:r>
          </a:p>
          <a:p>
            <a:r>
              <a:rPr lang="es-EC" dirty="0" smtClean="0"/>
              <a:t>Factor de seguridad min 7,</a:t>
            </a:r>
          </a:p>
          <a:p>
            <a:r>
              <a:rPr lang="es-EC" dirty="0" smtClean="0"/>
              <a:t>Desplazamiento </a:t>
            </a:r>
            <a:r>
              <a:rPr lang="es-EC" dirty="0" err="1" smtClean="0"/>
              <a:t>máx</a:t>
            </a:r>
            <a:r>
              <a:rPr lang="es-EC" dirty="0" smtClean="0"/>
              <a:t>: 0,82.</a:t>
            </a:r>
          </a:p>
          <a:p>
            <a:r>
              <a:rPr lang="es-EC" dirty="0" smtClean="0"/>
              <a:t>Fatiga: carga min, 2,561</a:t>
            </a:r>
            <a:endParaRPr lang="es-EC" dirty="0"/>
          </a:p>
        </p:txBody>
      </p:sp>
      <p:sp>
        <p:nvSpPr>
          <p:cNvPr id="11" name="Title 1"/>
          <p:cNvSpPr txBox="1">
            <a:spLocks/>
          </p:cNvSpPr>
          <p:nvPr/>
        </p:nvSpPr>
        <p:spPr>
          <a:xfrm>
            <a:off x="-907487" y="0"/>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Mesa Soporte</a:t>
            </a:r>
            <a:endParaRPr lang="es-EC" kern="0" dirty="0">
              <a:solidFill>
                <a:srgbClr val="000000"/>
              </a:solidFill>
            </a:endParaRPr>
          </a:p>
        </p:txBody>
      </p:sp>
      <p:sp>
        <p:nvSpPr>
          <p:cNvPr id="2" name="TextBox 1"/>
          <p:cNvSpPr txBox="1"/>
          <p:nvPr/>
        </p:nvSpPr>
        <p:spPr>
          <a:xfrm>
            <a:off x="2088673" y="5865962"/>
            <a:ext cx="2309287" cy="369332"/>
          </a:xfrm>
          <a:prstGeom prst="rect">
            <a:avLst/>
          </a:prstGeom>
          <a:noFill/>
        </p:spPr>
        <p:txBody>
          <a:bodyPr wrap="none" rtlCol="0">
            <a:spAutoFit/>
          </a:bodyPr>
          <a:lstStyle/>
          <a:p>
            <a:r>
              <a:rPr lang="es-EC" dirty="0" smtClean="0">
                <a:hlinkClick r:id="rId7" action="ppaction://hlinkfile"/>
              </a:rPr>
              <a:t>PLANO CONJUNTO</a:t>
            </a:r>
            <a:endParaRPr lang="es-EC" dirty="0"/>
          </a:p>
        </p:txBody>
      </p:sp>
      <p:sp>
        <p:nvSpPr>
          <p:cNvPr id="3" name="TextBox 2"/>
          <p:cNvSpPr txBox="1"/>
          <p:nvPr/>
        </p:nvSpPr>
        <p:spPr>
          <a:xfrm>
            <a:off x="5115464" y="5903979"/>
            <a:ext cx="2980368" cy="369332"/>
          </a:xfrm>
          <a:prstGeom prst="rect">
            <a:avLst/>
          </a:prstGeom>
          <a:noFill/>
        </p:spPr>
        <p:txBody>
          <a:bodyPr wrap="none" rtlCol="0">
            <a:spAutoFit/>
          </a:bodyPr>
          <a:lstStyle/>
          <a:p>
            <a:r>
              <a:rPr lang="es-EC" dirty="0" smtClean="0"/>
              <a:t>PLANOS POR PIEZA </a:t>
            </a:r>
            <a:r>
              <a:rPr lang="es-EC" dirty="0" smtClean="0">
                <a:hlinkClick r:id="rId8" action="ppaction://hlinkfile"/>
              </a:rPr>
              <a:t>1</a:t>
            </a:r>
            <a:r>
              <a:rPr lang="es-EC" dirty="0" smtClean="0"/>
              <a:t> </a:t>
            </a:r>
            <a:r>
              <a:rPr lang="es-EC" dirty="0" smtClean="0">
                <a:hlinkClick r:id="rId9" action="ppaction://hlinkfile"/>
              </a:rPr>
              <a:t>2</a:t>
            </a:r>
            <a:r>
              <a:rPr lang="es-EC" dirty="0" smtClean="0"/>
              <a:t> </a:t>
            </a:r>
            <a:r>
              <a:rPr lang="es-EC" dirty="0" smtClean="0">
                <a:hlinkClick r:id="rId10" action="ppaction://hlinkfile"/>
              </a:rPr>
              <a:t>3</a:t>
            </a:r>
            <a:endParaRPr lang="es-EC" dirty="0"/>
          </a:p>
        </p:txBody>
      </p:sp>
    </p:spTree>
    <p:extLst>
      <p:ext uri="{BB962C8B-B14F-4D97-AF65-F5344CB8AC3E}">
        <p14:creationId xmlns:p14="http://schemas.microsoft.com/office/powerpoint/2010/main" val="16603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7487" y="0"/>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Análisis Pernos</a:t>
            </a:r>
            <a:endParaRPr lang="es-EC" kern="0" dirty="0">
              <a:solidFill>
                <a:srgbClr val="000000"/>
              </a:solidFill>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29458" t="30784" r="27436" b="16039"/>
          <a:stretch/>
        </p:blipFill>
        <p:spPr bwMode="auto">
          <a:xfrm>
            <a:off x="292417" y="812752"/>
            <a:ext cx="6504623" cy="5039408"/>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Rectangle 6"/>
              <p:cNvSpPr/>
              <p:nvPr/>
            </p:nvSpPr>
            <p:spPr>
              <a:xfrm>
                <a:off x="6278880" y="872936"/>
                <a:ext cx="6096000" cy="4919039"/>
              </a:xfrm>
              <a:prstGeom prst="rect">
                <a:avLst/>
              </a:prstGeom>
            </p:spPr>
            <p:txBody>
              <a:bodyPr>
                <a:spAutoFit/>
              </a:bodyPr>
              <a:lstStyle/>
              <a:p>
                <a:pPr indent="252095" algn="just">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Analisis</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en</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cortante</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del</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perno</m:t>
                      </m:r>
                      <m:r>
                        <a:rPr lang="es-EC">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AreaC</m:t>
                      </m:r>
                      <m:r>
                        <a:rPr lang="es-EC">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π</m:t>
                      </m:r>
                      <m:r>
                        <a:rPr lang="es-EC"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rperno</m:t>
                          </m:r>
                        </m:e>
                        <m:sup>
                          <m:r>
                            <a:rPr lang="es-EC">
                              <a:effectLst/>
                              <a:latin typeface="Cambria Math" panose="02040503050406030204" pitchFamily="18" charset="0"/>
                              <a:ea typeface="Times New Roman" panose="02020603050405020304" pitchFamily="18" charset="0"/>
                              <a:cs typeface="Arial" panose="020B0604020202020204" pitchFamily="34" charset="0"/>
                            </a:rPr>
                            <m:t>2</m:t>
                          </m:r>
                        </m:sup>
                      </m:sSup>
                      <m:r>
                        <a:rPr lang="es-EC">
                          <a:effectLst/>
                          <a:latin typeface="Cambria Math" panose="02040503050406030204" pitchFamily="18" charset="0"/>
                          <a:ea typeface="Times New Roman" panose="02020603050405020304" pitchFamily="18" charset="0"/>
                          <a:cs typeface="Arial" panose="020B0604020202020204" pitchFamily="34" charset="0"/>
                        </a:rPr>
                        <m:t>=157.08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mm</m:t>
                              </m:r>
                            </m:e>
                            <m:sup>
                              <m:r>
                                <a:rPr lang="es-EC">
                                  <a:effectLst/>
                                  <a:latin typeface="Cambria Math" panose="02040503050406030204" pitchFamily="18" charset="0"/>
                                  <a:ea typeface="Times New Roman" panose="02020603050405020304" pitchFamily="18" charset="0"/>
                                  <a:cs typeface="Arial" panose="020B0604020202020204" pitchFamily="34" charset="0"/>
                                </a:rPr>
                                <m:t>2</m:t>
                              </m:r>
                            </m:sup>
                          </m:sSup>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FuerzaC</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AreaC</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Ssy</m:t>
                          </m:r>
                          <m:r>
                            <a:rPr lang="es-EC">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den>
                      </m:f>
                      <m:r>
                        <a:rPr lang="es-EC">
                          <a:effectLst/>
                          <a:latin typeface="Cambria Math" panose="02040503050406030204" pitchFamily="18" charset="0"/>
                          <a:ea typeface="Times New Roman" panose="02020603050405020304" pitchFamily="18" charset="0"/>
                          <a:cs typeface="Arial" panose="020B0604020202020204" pitchFamily="34" charset="0"/>
                        </a:rPr>
                        <m:t>=14.955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kN</m:t>
                          </m:r>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Analisis</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aplastamiento</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del</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perno</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AreaA</m:t>
                      </m:r>
                      <m:r>
                        <a:rPr lang="es-EC">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derno</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m:t>
                      </m:r>
                      <m:r>
                        <a:rPr lang="es-EC">
                          <a:effectLst/>
                          <a:latin typeface="Cambria Math" panose="02040503050406030204" pitchFamily="18" charset="0"/>
                          <a:ea typeface="Times New Roman" panose="02020603050405020304" pitchFamily="18" charset="0"/>
                          <a:cs typeface="Arial" panose="020B0604020202020204" pitchFamily="34" charset="0"/>
                        </a:rPr>
                        <m:t>=240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mm</m:t>
                              </m:r>
                            </m:e>
                            <m:sup>
                              <m:r>
                                <a:rPr lang="es-EC">
                                  <a:effectLst/>
                                  <a:latin typeface="Cambria Math" panose="02040503050406030204" pitchFamily="18" charset="0"/>
                                  <a:ea typeface="Times New Roman" panose="02020603050405020304" pitchFamily="18" charset="0"/>
                                  <a:cs typeface="Arial" panose="020B0604020202020204" pitchFamily="34" charset="0"/>
                                </a:rPr>
                                <m:t>2</m:t>
                              </m:r>
                            </m:sup>
                          </m:sSup>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FuerzaA</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AreaA</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Sy</m:t>
                          </m:r>
                          <m:r>
                            <a:rPr lang="es-EC">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den>
                      </m:f>
                      <m:r>
                        <a:rPr lang="es-EC">
                          <a:effectLst/>
                          <a:latin typeface="Cambria Math" panose="02040503050406030204" pitchFamily="18" charset="0"/>
                          <a:ea typeface="Times New Roman" panose="02020603050405020304" pitchFamily="18" charset="0"/>
                          <a:cs typeface="Arial" panose="020B0604020202020204" pitchFamily="34" charset="0"/>
                        </a:rPr>
                        <m:t>=39.6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kN</m:t>
                          </m:r>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Analisis</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aplastamiento</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las</m:t>
                      </m:r>
                      <m:r>
                        <a:rPr lang="es-EC">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placas</m:t>
                      </m:r>
                      <m:r>
                        <a:rPr lang="es-EC">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AreaAP</m:t>
                      </m:r>
                      <m:r>
                        <a:rPr lang="es-EC">
                          <a:effectLst/>
                          <a:latin typeface="Cambria Math" panose="02040503050406030204" pitchFamily="18" charset="0"/>
                          <a:ea typeface="Times New Roman" panose="02020603050405020304" pitchFamily="18" charset="0"/>
                          <a:cs typeface="Arial" panose="020B0604020202020204" pitchFamily="34" charset="0"/>
                        </a:rPr>
                        <m:t>=2</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derno</m:t>
                      </m:r>
                      <m:r>
                        <a:rPr lang="es-EC"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t</m:t>
                      </m:r>
                      <m:r>
                        <a:rPr lang="es-EC">
                          <a:effectLst/>
                          <a:latin typeface="Cambria Math" panose="02040503050406030204" pitchFamily="18" charset="0"/>
                          <a:ea typeface="Times New Roman" panose="02020603050405020304" pitchFamily="18" charset="0"/>
                          <a:cs typeface="Arial" panose="020B0604020202020204" pitchFamily="34" charset="0"/>
                        </a:rPr>
                        <m:t>=240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C" i="1">
                                  <a:effectLst/>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mm</m:t>
                              </m:r>
                            </m:e>
                            <m:sup>
                              <m:r>
                                <a:rPr lang="es-EC">
                                  <a:effectLst/>
                                  <a:latin typeface="Cambria Math" panose="02040503050406030204" pitchFamily="18" charset="0"/>
                                  <a:ea typeface="Times New Roman" panose="02020603050405020304" pitchFamily="18" charset="0"/>
                                  <a:cs typeface="Arial" panose="020B0604020202020204" pitchFamily="34" charset="0"/>
                                </a:rPr>
                                <m:t>2</m:t>
                              </m:r>
                            </m:sup>
                          </m:sSup>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FuerzaA</m:t>
                      </m:r>
                      <m:r>
                        <a:rPr lang="es-EC">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AreaAP</m:t>
                      </m:r>
                      <m:r>
                        <a:rPr lang="es-EC"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C" i="1">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Sy</m:t>
                          </m:r>
                          <m:r>
                            <a:rPr lang="es-EC">
                              <a:effectLst/>
                              <a:latin typeface="Cambria Math" panose="02040503050406030204" pitchFamily="18" charset="0"/>
                              <a:ea typeface="Times New Roman" panose="02020603050405020304" pitchFamily="18" charset="0"/>
                              <a:cs typeface="Arial" panose="020B0604020202020204" pitchFamily="34" charset="0"/>
                            </a:rPr>
                            <m:t>2</m:t>
                          </m:r>
                        </m:num>
                        <m:den>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n</m:t>
                          </m:r>
                        </m:den>
                      </m:f>
                      <m:r>
                        <a:rPr lang="es-EC">
                          <a:effectLst/>
                          <a:latin typeface="Cambria Math" panose="02040503050406030204" pitchFamily="18" charset="0"/>
                          <a:ea typeface="Times New Roman" panose="02020603050405020304" pitchFamily="18" charset="0"/>
                          <a:cs typeface="Arial" panose="020B0604020202020204" pitchFamily="34" charset="0"/>
                        </a:rPr>
                        <m:t>=21.094 </m:t>
                      </m:r>
                      <m:d>
                        <m:dPr>
                          <m:begChr m:val="["/>
                          <m:endChr m:val="]"/>
                          <m:ctrlPr>
                            <a:rPr lang="es-EC" i="1">
                              <a:effectLst/>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effectLst/>
                              <a:latin typeface="Cambria Math" panose="02040503050406030204" pitchFamily="18" charset="0"/>
                              <a:ea typeface="Times New Roman" panose="02020603050405020304" pitchFamily="18" charset="0"/>
                              <a:cs typeface="Arial" panose="020B0604020202020204" pitchFamily="34" charset="0"/>
                            </a:rPr>
                            <m:t>kN</m:t>
                          </m:r>
                        </m:e>
                      </m:d>
                    </m:oMath>
                  </m:oMathPara>
                </a14:m>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278880" y="872936"/>
                <a:ext cx="6096000" cy="4919039"/>
              </a:xfrm>
              <a:prstGeom prst="rect">
                <a:avLst/>
              </a:prstGeom>
              <a:blipFill rotWithShape="0">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9423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124200" y="1934284"/>
                <a:ext cx="6096000" cy="2532232"/>
              </a:xfrm>
              <a:prstGeom prst="rect">
                <a:avLst/>
              </a:prstGeom>
            </p:spPr>
            <p:txBody>
              <a:bodyPr>
                <a:spAutoFit/>
              </a:bodyPr>
              <a:lstStyle/>
              <a:p>
                <a:pPr indent="252095" algn="just">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Analisis</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de</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tensiones</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de</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las</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placas</m:t>
                      </m:r>
                    </m:oMath>
                  </m:oMathPara>
                </a14:m>
                <a:endParaRPr lang="es-EC" dirty="0">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At</m:t>
                      </m:r>
                      <m:r>
                        <a:rPr lang="es-EC">
                          <a:latin typeface="Cambria Math" panose="02040503050406030204" pitchFamily="18" charset="0"/>
                          <a:ea typeface="Times New Roman" panose="02020603050405020304" pitchFamily="18" charset="0"/>
                          <a:cs typeface="Arial" panose="020B0604020202020204" pitchFamily="34" charset="0"/>
                        </a:rPr>
                        <m:t>=</m:t>
                      </m:r>
                      <m:d>
                        <m:dPr>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a</m:t>
                          </m:r>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dperno</m:t>
                          </m:r>
                        </m:e>
                      </m:d>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t</m:t>
                      </m:r>
                      <m:r>
                        <a:rPr lang="es-EC">
                          <a:latin typeface="Cambria Math" panose="02040503050406030204" pitchFamily="18" charset="0"/>
                          <a:ea typeface="Times New Roman" panose="02020603050405020304" pitchFamily="18" charset="0"/>
                          <a:cs typeface="Arial" panose="020B0604020202020204" pitchFamily="34" charset="0"/>
                        </a:rPr>
                        <m:t>=5.76</m:t>
                      </m:r>
                      <m:r>
                        <a:rPr lang="es-EC" i="1">
                          <a:latin typeface="Cambria Math" panose="02040503050406030204" pitchFamily="18" charset="0"/>
                          <a:ea typeface="Times New Roman" panose="02020603050405020304" pitchFamily="18" charset="0"/>
                          <a:cs typeface="Arial" panose="020B0604020202020204" pitchFamily="34" charset="0"/>
                        </a:rPr>
                        <m:t>∗</m:t>
                      </m:r>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a:latin typeface="Cambria Math" panose="02040503050406030204" pitchFamily="18" charset="0"/>
                              <a:ea typeface="Times New Roman" panose="02020603050405020304" pitchFamily="18" charset="0"/>
                              <a:cs typeface="Arial" panose="020B0604020202020204" pitchFamily="34" charset="0"/>
                            </a:rPr>
                            <m:t>10</m:t>
                          </m:r>
                        </m:e>
                        <m:sup>
                          <m:r>
                            <a:rPr lang="es-EC" i="1">
                              <a:latin typeface="Cambria Math" panose="02040503050406030204" pitchFamily="18" charset="0"/>
                              <a:ea typeface="Times New Roman" panose="02020603050405020304" pitchFamily="18" charset="0"/>
                              <a:cs typeface="Arial" panose="020B0604020202020204" pitchFamily="34" charset="0"/>
                            </a:rPr>
                            <m:t>−</m:t>
                          </m:r>
                          <m:r>
                            <a:rPr lang="es-EC">
                              <a:latin typeface="Cambria Math" panose="02040503050406030204" pitchFamily="18" charset="0"/>
                              <a:ea typeface="Times New Roman" panose="02020603050405020304" pitchFamily="18" charset="0"/>
                              <a:cs typeface="Arial" panose="020B0604020202020204" pitchFamily="34" charset="0"/>
                            </a:rPr>
                            <m:t>4</m:t>
                          </m:r>
                        </m:sup>
                      </m:sSup>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p>
                              <m:r>
                                <a:rPr lang="es-EC">
                                  <a:latin typeface="Cambria Math" panose="02040503050406030204" pitchFamily="18" charset="0"/>
                                  <a:ea typeface="Times New Roman" panose="02020603050405020304" pitchFamily="18" charset="0"/>
                                  <a:cs typeface="Arial" panose="020B0604020202020204" pitchFamily="34" charset="0"/>
                                </a:rPr>
                                <m:t>2</m:t>
                              </m:r>
                            </m:sup>
                          </m:sSup>
                        </m:e>
                      </m:d>
                    </m:oMath>
                  </m:oMathPara>
                </a14:m>
                <a:endParaRPr lang="es-EC" dirty="0">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Ft</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At</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latin typeface="Cambria Math" panose="02040503050406030204" pitchFamily="18" charset="0"/>
                              <a:ea typeface="Times New Roman" panose="02020603050405020304" pitchFamily="18" charset="0"/>
                              <a:cs typeface="Arial" panose="020B0604020202020204" pitchFamily="34" charset="0"/>
                            </a:rPr>
                            <m:t>Sy</m:t>
                          </m:r>
                          <m:r>
                            <a:rPr lang="es-EC">
                              <a:latin typeface="Cambria Math" panose="02040503050406030204" pitchFamily="18" charset="0"/>
                              <a:ea typeface="Times New Roman" panose="02020603050405020304" pitchFamily="18" charset="0"/>
                              <a:cs typeface="Arial" panose="020B0604020202020204" pitchFamily="34" charset="0"/>
                            </a:rPr>
                            <m:t>2</m:t>
                          </m:r>
                        </m:num>
                        <m:den>
                          <m:r>
                            <m:rPr>
                              <m:sty m:val="p"/>
                            </m:rPr>
                            <a:rPr lang="es-EC">
                              <a:latin typeface="Cambria Math" panose="02040503050406030204" pitchFamily="18" charset="0"/>
                              <a:ea typeface="Times New Roman" panose="02020603050405020304" pitchFamily="18" charset="0"/>
                              <a:cs typeface="Arial" panose="020B0604020202020204" pitchFamily="34" charset="0"/>
                            </a:rPr>
                            <m:t>n</m:t>
                          </m:r>
                        </m:den>
                      </m:f>
                      <m:r>
                        <a:rPr lang="es-EC">
                          <a:latin typeface="Cambria Math" panose="02040503050406030204" pitchFamily="18" charset="0"/>
                          <a:ea typeface="Times New Roman" panose="02020603050405020304" pitchFamily="18" charset="0"/>
                          <a:cs typeface="Arial" panose="020B0604020202020204" pitchFamily="34" charset="0"/>
                        </a:rPr>
                        <m:t>=5.063</m:t>
                      </m:r>
                      <m:r>
                        <a:rPr lang="es-EC" i="1">
                          <a:latin typeface="Cambria Math" panose="02040503050406030204" pitchFamily="18" charset="0"/>
                          <a:ea typeface="Times New Roman" panose="02020603050405020304" pitchFamily="18" charset="0"/>
                          <a:cs typeface="Arial" panose="020B0604020202020204" pitchFamily="34" charset="0"/>
                        </a:rPr>
                        <m:t>∗</m:t>
                      </m:r>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a:latin typeface="Cambria Math" panose="02040503050406030204" pitchFamily="18" charset="0"/>
                              <a:ea typeface="Times New Roman" panose="02020603050405020304" pitchFamily="18" charset="0"/>
                              <a:cs typeface="Arial" panose="020B0604020202020204" pitchFamily="34" charset="0"/>
                            </a:rPr>
                            <m:t>10</m:t>
                          </m:r>
                        </m:e>
                        <m:sup>
                          <m:r>
                            <a:rPr lang="es-EC">
                              <a:latin typeface="Cambria Math" panose="02040503050406030204" pitchFamily="18" charset="0"/>
                              <a:ea typeface="Times New Roman" panose="02020603050405020304" pitchFamily="18" charset="0"/>
                              <a:cs typeface="Arial" panose="020B0604020202020204" pitchFamily="34" charset="0"/>
                            </a:rPr>
                            <m:t>4</m:t>
                          </m:r>
                        </m:sup>
                      </m:sSup>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N</m:t>
                          </m:r>
                        </m:e>
                      </m:d>
                    </m:oMath>
                  </m:oMathPara>
                </a14:m>
                <a:endParaRPr lang="es-EC" dirty="0">
                  <a:latin typeface="Arial" panose="020B0604020202020204" pitchFamily="34" charset="0"/>
                  <a:ea typeface="Times New Roman" panose="02020603050405020304" pitchFamily="18" charset="0"/>
                  <a:cs typeface="Times New Roman" panose="02020603050405020304" pitchFamily="18" charset="0"/>
                </a:endParaRPr>
              </a:p>
              <a:p>
                <a:pPr indent="252095" algn="ctr">
                  <a:lnSpc>
                    <a:spcPct val="150000"/>
                  </a:lnSpc>
                  <a:spcAft>
                    <a:spcPts val="0"/>
                  </a:spcAft>
                  <a:tabLst>
                    <a:tab pos="4701540" algn="l"/>
                  </a:tabLs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Ft</m:t>
                      </m:r>
                      <m:r>
                        <a:rPr lang="es-EC">
                          <a:latin typeface="Cambria Math" panose="02040503050406030204" pitchFamily="18" charset="0"/>
                          <a:ea typeface="Times New Roman" panose="02020603050405020304" pitchFamily="18" charset="0"/>
                          <a:cs typeface="Arial" panose="020B0604020202020204" pitchFamily="34" charset="0"/>
                        </a:rPr>
                        <m:t>=</m:t>
                      </m:r>
                      <m:func>
                        <m:funcPr>
                          <m:ctrlPr>
                            <a:rPr lang="es-EC"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s-EC">
                              <a:latin typeface="Cambria Math" panose="02040503050406030204" pitchFamily="18" charset="0"/>
                              <a:ea typeface="Times New Roman" panose="02020603050405020304" pitchFamily="18" charset="0"/>
                              <a:cs typeface="Arial" panose="020B0604020202020204" pitchFamily="34" charset="0"/>
                            </a:rPr>
                            <m:t>min</m:t>
                          </m:r>
                        </m:fName>
                        <m:e>
                          <m:d>
                            <m:dPr>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FuerzaC</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FuerzaA</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FuerzaAP</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Ft</m:t>
                              </m:r>
                            </m:e>
                          </m:d>
                        </m:e>
                      </m:func>
                      <m:r>
                        <a:rPr lang="es-EC">
                          <a:latin typeface="Cambria Math" panose="02040503050406030204" pitchFamily="18" charset="0"/>
                          <a:ea typeface="Times New Roman" panose="02020603050405020304" pitchFamily="18" charset="0"/>
                          <a:cs typeface="Arial" panose="020B0604020202020204" pitchFamily="34" charset="0"/>
                        </a:rPr>
                        <m:t>=1.495</m:t>
                      </m:r>
                      <m:r>
                        <a:rPr lang="es-EC" i="1">
                          <a:latin typeface="Cambria Math" panose="02040503050406030204" pitchFamily="18" charset="0"/>
                          <a:ea typeface="Times New Roman" panose="02020603050405020304" pitchFamily="18" charset="0"/>
                          <a:cs typeface="Arial" panose="020B0604020202020204" pitchFamily="34" charset="0"/>
                        </a:rPr>
                        <m:t>∗</m:t>
                      </m:r>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a:rPr lang="es-EC">
                              <a:latin typeface="Cambria Math" panose="02040503050406030204" pitchFamily="18" charset="0"/>
                              <a:ea typeface="Times New Roman" panose="02020603050405020304" pitchFamily="18" charset="0"/>
                              <a:cs typeface="Arial" panose="020B0604020202020204" pitchFamily="34" charset="0"/>
                            </a:rPr>
                            <m:t>10</m:t>
                          </m:r>
                        </m:e>
                        <m:sup>
                          <m:r>
                            <a:rPr lang="es-EC">
                              <a:latin typeface="Cambria Math" panose="02040503050406030204" pitchFamily="18" charset="0"/>
                              <a:ea typeface="Times New Roman" panose="02020603050405020304" pitchFamily="18" charset="0"/>
                              <a:cs typeface="Arial" panose="020B0604020202020204" pitchFamily="34" charset="0"/>
                            </a:rPr>
                            <m:t>4</m:t>
                          </m:r>
                        </m:sup>
                      </m:sSup>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N</m:t>
                          </m:r>
                        </m:e>
                      </m:d>
                    </m:oMath>
                  </m:oMathPara>
                </a14:m>
                <a:endParaRPr lang="es-EC" dirty="0">
                  <a:latin typeface="Arial" panose="020B0604020202020204" pitchFamily="34" charset="0"/>
                  <a:ea typeface="Times New Roman" panose="02020603050405020304" pitchFamily="18" charset="0"/>
                  <a:cs typeface="Times New Roman" panose="02020603050405020304" pitchFamily="18" charset="0"/>
                </a:endParaRPr>
              </a:p>
              <a:p>
                <a:pPr indent="252095" algn="just">
                  <a:lnSpc>
                    <a:spcPct val="150000"/>
                  </a:lnSpc>
                  <a:spcAft>
                    <a:spcPts val="0"/>
                  </a:spcAft>
                  <a:tabLst>
                    <a:tab pos="4701540" algn="l"/>
                  </a:tabLst>
                </a:pPr>
                <a:r>
                  <a:rPr lang="es-EC" dirty="0">
                    <a:latin typeface="Arial" panose="020B0604020202020204" pitchFamily="34" charset="0"/>
                    <a:ea typeface="Times New Roman" panose="02020603050405020304" pitchFamily="18" charset="0"/>
                    <a:cs typeface="Arial" panose="020B0604020202020204" pitchFamily="34" charset="0"/>
                  </a:rPr>
                  <a:t> </a:t>
                </a:r>
                <a:endParaRPr lang="es-EC"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24200" y="1934284"/>
                <a:ext cx="6096000" cy="2532232"/>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2386347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39616" y="620688"/>
            <a:ext cx="7056784" cy="936104"/>
          </a:xfrm>
        </p:spPr>
        <p:txBody>
          <a:bodyPr/>
          <a:lstStyle/>
          <a:p>
            <a:pPr algn="ctr"/>
            <a:r>
              <a:rPr lang="es-ES" sz="2800" i="0" dirty="0">
                <a:solidFill>
                  <a:schemeClr val="tx1"/>
                </a:solidFill>
              </a:rPr>
              <a:t>DISEÑO MECANISMO TOPE MÓVIL</a:t>
            </a:r>
          </a:p>
        </p:txBody>
      </p:sp>
      <p:pic>
        <p:nvPicPr>
          <p:cNvPr id="7" name="Content Placeholder 6"/>
          <p:cNvPicPr>
            <a:picLocks noGrp="1"/>
          </p:cNvPicPr>
          <p:nvPr>
            <p:ph idx="1"/>
          </p:nvPr>
        </p:nvPicPr>
        <p:blipFill rotWithShape="1">
          <a:blip r:embed="rId2"/>
          <a:srcRect l="19332" t="17308" r="18580" b="13964"/>
          <a:stretch/>
        </p:blipFill>
        <p:spPr bwMode="auto">
          <a:xfrm>
            <a:off x="5796345" y="1556792"/>
            <a:ext cx="5909700" cy="399441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800735" y="2302388"/>
            <a:ext cx="4572000" cy="1579920"/>
          </a:xfrm>
          <a:prstGeom prst="rect">
            <a:avLst/>
          </a:prstGeom>
        </p:spPr>
        <p:txBody>
          <a:bodyPr>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Propósito: detener los tubos restantes mientras pasan solamente los seleccionados por el operador.</a:t>
            </a: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Control de posición  del tope móvil mediante motor a pasos.</a:t>
            </a:r>
          </a:p>
        </p:txBody>
      </p:sp>
      <p:sp>
        <p:nvSpPr>
          <p:cNvPr id="3" name="TextBox 2"/>
          <p:cNvSpPr txBox="1"/>
          <p:nvPr/>
        </p:nvSpPr>
        <p:spPr>
          <a:xfrm>
            <a:off x="1975449" y="4258572"/>
            <a:ext cx="1762021" cy="369332"/>
          </a:xfrm>
          <a:prstGeom prst="rect">
            <a:avLst/>
          </a:prstGeom>
          <a:noFill/>
        </p:spPr>
        <p:txBody>
          <a:bodyPr wrap="none" rtlCol="0">
            <a:spAutoFit/>
          </a:bodyPr>
          <a:lstStyle/>
          <a:p>
            <a:r>
              <a:rPr lang="es-EC" dirty="0" smtClean="0">
                <a:hlinkClick r:id="rId3" action="ppaction://hlinkfile"/>
              </a:rPr>
              <a:t>Plano Conjunto</a:t>
            </a:r>
            <a:endParaRPr lang="es-EC" dirty="0"/>
          </a:p>
        </p:txBody>
      </p:sp>
      <p:sp>
        <p:nvSpPr>
          <p:cNvPr id="4" name="TextBox 3"/>
          <p:cNvSpPr txBox="1"/>
          <p:nvPr/>
        </p:nvSpPr>
        <p:spPr>
          <a:xfrm>
            <a:off x="1609407" y="4819502"/>
            <a:ext cx="3070071" cy="369332"/>
          </a:xfrm>
          <a:prstGeom prst="rect">
            <a:avLst/>
          </a:prstGeom>
          <a:noFill/>
        </p:spPr>
        <p:txBody>
          <a:bodyPr wrap="none" rtlCol="0">
            <a:spAutoFit/>
          </a:bodyPr>
          <a:lstStyle/>
          <a:p>
            <a:r>
              <a:rPr lang="es-EC" dirty="0" smtClean="0">
                <a:hlinkClick r:id="rId4" action="ppaction://hlinkfile"/>
              </a:rPr>
              <a:t>DVD </a:t>
            </a:r>
            <a:r>
              <a:rPr lang="es-EC" dirty="0" smtClean="0"/>
              <a:t>tubos 13 3/8 pulgadas.</a:t>
            </a:r>
            <a:endParaRPr lang="es-EC" dirty="0"/>
          </a:p>
        </p:txBody>
      </p:sp>
      <p:sp>
        <p:nvSpPr>
          <p:cNvPr id="8" name="TextBox 7"/>
          <p:cNvSpPr txBox="1"/>
          <p:nvPr/>
        </p:nvSpPr>
        <p:spPr>
          <a:xfrm>
            <a:off x="1808180" y="5195766"/>
            <a:ext cx="2557110" cy="369332"/>
          </a:xfrm>
          <a:prstGeom prst="rect">
            <a:avLst/>
          </a:prstGeom>
          <a:noFill/>
        </p:spPr>
        <p:txBody>
          <a:bodyPr wrap="none" rtlCol="0">
            <a:spAutoFit/>
          </a:bodyPr>
          <a:lstStyle/>
          <a:p>
            <a:r>
              <a:rPr lang="es-EC" dirty="0" smtClean="0">
                <a:hlinkClick r:id="rId5" action="ppaction://hlinkfile"/>
              </a:rPr>
              <a:t>DVD</a:t>
            </a:r>
            <a:r>
              <a:rPr lang="es-EC" dirty="0" smtClean="0"/>
              <a:t> tubos 2 pulgadas.</a:t>
            </a:r>
            <a:endParaRPr lang="es-EC" dirty="0"/>
          </a:p>
        </p:txBody>
      </p:sp>
    </p:spTree>
    <p:extLst>
      <p:ext uri="{BB962C8B-B14F-4D97-AF65-F5344CB8AC3E}">
        <p14:creationId xmlns:p14="http://schemas.microsoft.com/office/powerpoint/2010/main" val="1984169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811480" y="1181405"/>
            <a:ext cx="2260189" cy="936104"/>
          </a:xfrm>
        </p:spPr>
        <p:txBody>
          <a:bodyPr/>
          <a:lstStyle/>
          <a:p>
            <a:pPr algn="ctr"/>
            <a:r>
              <a:rPr lang="es-ES" sz="2800" i="0" dirty="0" smtClean="0">
                <a:solidFill>
                  <a:schemeClr val="tx1"/>
                </a:solidFill>
              </a:rPr>
              <a:t>APOYO INFERIOR</a:t>
            </a:r>
            <a:endParaRPr lang="es-ES" sz="2800" i="0" dirty="0">
              <a:solidFill>
                <a:schemeClr val="tx1"/>
              </a:solidFill>
            </a:endParaRPr>
          </a:p>
        </p:txBody>
      </p:sp>
      <p:sp>
        <p:nvSpPr>
          <p:cNvPr id="5" name="1 Título"/>
          <p:cNvSpPr txBox="1">
            <a:spLocks/>
          </p:cNvSpPr>
          <p:nvPr/>
        </p:nvSpPr>
        <p:spPr>
          <a:xfrm>
            <a:off x="4793344" y="1181405"/>
            <a:ext cx="2260189"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APOYO</a:t>
            </a:r>
          </a:p>
          <a:p>
            <a:pPr algn="ctr"/>
            <a:r>
              <a:rPr lang="es-ES" sz="2800" i="0" kern="0" dirty="0" smtClean="0">
                <a:solidFill>
                  <a:schemeClr val="tx1"/>
                </a:solidFill>
              </a:rPr>
              <a:t>SUPERIOR</a:t>
            </a:r>
            <a:endParaRPr lang="es-ES" sz="2800" i="0" kern="0" dirty="0">
              <a:solidFill>
                <a:schemeClr val="tx1"/>
              </a:solidFill>
            </a:endParaRPr>
          </a:p>
        </p:txBody>
      </p:sp>
      <p:sp>
        <p:nvSpPr>
          <p:cNvPr id="6" name="1 Título"/>
          <p:cNvSpPr txBox="1">
            <a:spLocks/>
          </p:cNvSpPr>
          <p:nvPr/>
        </p:nvSpPr>
        <p:spPr>
          <a:xfrm>
            <a:off x="7602679" y="1181405"/>
            <a:ext cx="2260189"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APOYO</a:t>
            </a:r>
          </a:p>
          <a:p>
            <a:pPr algn="ctr"/>
            <a:r>
              <a:rPr lang="es-ES" sz="2800" i="0" kern="0" dirty="0" smtClean="0">
                <a:solidFill>
                  <a:schemeClr val="tx1"/>
                </a:solidFill>
              </a:rPr>
              <a:t>VERTICAL</a:t>
            </a:r>
            <a:endParaRPr lang="es-ES" sz="2800" i="0" kern="0" dirty="0">
              <a:solidFill>
                <a:schemeClr val="tx1"/>
              </a:solidFill>
            </a:endParaRPr>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l="16229" t="3704" r="10503" b="7399"/>
          <a:stretch/>
        </p:blipFill>
        <p:spPr bwMode="auto">
          <a:xfrm>
            <a:off x="1579416" y="2253531"/>
            <a:ext cx="2876550" cy="204914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t="3091" b="3734"/>
          <a:stretch/>
        </p:blipFill>
        <p:spPr bwMode="auto">
          <a:xfrm>
            <a:off x="7536342" y="2253531"/>
            <a:ext cx="2657475" cy="27305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cstate="print"/>
          <a:srcRect l="23354" t="14595" r="18262" b="12204"/>
          <a:stretch/>
        </p:blipFill>
        <p:spPr bwMode="auto">
          <a:xfrm>
            <a:off x="4564963" y="2253531"/>
            <a:ext cx="2862382" cy="2421986"/>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809511" y="4799365"/>
            <a:ext cx="2236510" cy="369332"/>
          </a:xfrm>
          <a:prstGeom prst="rect">
            <a:avLst/>
          </a:prstGeom>
          <a:noFill/>
        </p:spPr>
        <p:txBody>
          <a:bodyPr wrap="none" rtlCol="0">
            <a:spAutoFit/>
          </a:bodyPr>
          <a:lstStyle/>
          <a:p>
            <a:r>
              <a:rPr lang="es-EC" dirty="0" smtClean="0">
                <a:hlinkClick r:id="rId5" action="ppaction://hlinkfile"/>
              </a:rPr>
              <a:t>Plano</a:t>
            </a:r>
            <a:r>
              <a:rPr lang="es-EC" dirty="0" smtClean="0"/>
              <a:t> apoyo inferior</a:t>
            </a:r>
            <a:endParaRPr lang="es-EC" dirty="0"/>
          </a:p>
        </p:txBody>
      </p:sp>
      <p:sp>
        <p:nvSpPr>
          <p:cNvPr id="11" name="TextBox 10"/>
          <p:cNvSpPr txBox="1"/>
          <p:nvPr/>
        </p:nvSpPr>
        <p:spPr>
          <a:xfrm>
            <a:off x="4865075" y="4984031"/>
            <a:ext cx="2364750" cy="369332"/>
          </a:xfrm>
          <a:prstGeom prst="rect">
            <a:avLst/>
          </a:prstGeom>
          <a:noFill/>
        </p:spPr>
        <p:txBody>
          <a:bodyPr wrap="none" rtlCol="0">
            <a:spAutoFit/>
          </a:bodyPr>
          <a:lstStyle/>
          <a:p>
            <a:r>
              <a:rPr lang="es-EC" dirty="0" smtClean="0">
                <a:hlinkClick r:id="rId6" action="ppaction://hlinkfile"/>
              </a:rPr>
              <a:t>Plano</a:t>
            </a:r>
            <a:r>
              <a:rPr lang="es-EC" dirty="0" smtClean="0"/>
              <a:t> apoyo superior</a:t>
            </a:r>
            <a:endParaRPr lang="es-EC" dirty="0"/>
          </a:p>
        </p:txBody>
      </p:sp>
      <p:sp>
        <p:nvSpPr>
          <p:cNvPr id="12" name="TextBox 11"/>
          <p:cNvSpPr txBox="1"/>
          <p:nvPr/>
        </p:nvSpPr>
        <p:spPr>
          <a:xfrm>
            <a:off x="7829067" y="5168697"/>
            <a:ext cx="2262158" cy="369332"/>
          </a:xfrm>
          <a:prstGeom prst="rect">
            <a:avLst/>
          </a:prstGeom>
          <a:noFill/>
        </p:spPr>
        <p:txBody>
          <a:bodyPr wrap="none" rtlCol="0">
            <a:spAutoFit/>
          </a:bodyPr>
          <a:lstStyle/>
          <a:p>
            <a:r>
              <a:rPr lang="es-EC" dirty="0" smtClean="0">
                <a:hlinkClick r:id="rId7" action="ppaction://hlinkfile"/>
              </a:rPr>
              <a:t>Plano</a:t>
            </a:r>
            <a:r>
              <a:rPr lang="es-EC" dirty="0" smtClean="0"/>
              <a:t> apoyo vertical</a:t>
            </a:r>
            <a:endParaRPr lang="es-EC" dirty="0"/>
          </a:p>
        </p:txBody>
      </p:sp>
    </p:spTree>
    <p:extLst>
      <p:ext uri="{BB962C8B-B14F-4D97-AF65-F5344CB8AC3E}">
        <p14:creationId xmlns:p14="http://schemas.microsoft.com/office/powerpoint/2010/main" val="1750073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eview"/>
          <p:cNvPicPr/>
          <p:nvPr/>
        </p:nvPicPr>
        <p:blipFill rotWithShape="1">
          <a:blip r:embed="rId2" cstate="print">
            <a:extLst>
              <a:ext uri="{28A0092B-C50C-407E-A947-70E740481C1C}">
                <a14:useLocalDpi xmlns:a14="http://schemas.microsoft.com/office/drawing/2010/main" val="0"/>
              </a:ext>
            </a:extLst>
          </a:blip>
          <a:srcRect l="31512" r="36405"/>
          <a:stretch/>
        </p:blipFill>
        <p:spPr bwMode="auto">
          <a:xfrm>
            <a:off x="7161771" y="1777042"/>
            <a:ext cx="2793112" cy="3646435"/>
          </a:xfrm>
          <a:prstGeom prst="rect">
            <a:avLst/>
          </a:prstGeom>
          <a:noFill/>
          <a:ln>
            <a:noFill/>
          </a:ln>
          <a:extLst>
            <a:ext uri="{53640926-AAD7-44D8-BBD7-CCE9431645EC}">
              <a14:shadowObscured xmlns:a14="http://schemas.microsoft.com/office/drawing/2010/main"/>
            </a:ext>
          </a:extLst>
        </p:spPr>
      </p:pic>
      <p:sp>
        <p:nvSpPr>
          <p:cNvPr id="5"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SELECCIÓN DE CILINDRO NEUMÁTICO TOPE MÓVIL</a:t>
            </a:r>
          </a:p>
        </p:txBody>
      </p:sp>
      <p:sp>
        <p:nvSpPr>
          <p:cNvPr id="6" name="Rectangle 5"/>
          <p:cNvSpPr/>
          <p:nvPr/>
        </p:nvSpPr>
        <p:spPr>
          <a:xfrm>
            <a:off x="1275915" y="2546925"/>
            <a:ext cx="4589846" cy="1200329"/>
          </a:xfrm>
          <a:prstGeom prst="rect">
            <a:avLst/>
          </a:prstGeom>
        </p:spPr>
        <p:txBody>
          <a:bodyPr wrap="none">
            <a:spAutoFit/>
          </a:bodyPr>
          <a:lstStyle/>
          <a:p>
            <a:pPr marL="285750" indent="-285750">
              <a:buFontTx/>
              <a:buChar char="-"/>
            </a:pPr>
            <a:r>
              <a:rPr lang="es-EC" b="1" dirty="0"/>
              <a:t>555 573 DFST-63-30-DL-Y4-A (FESTO)</a:t>
            </a:r>
          </a:p>
          <a:p>
            <a:pPr marL="285750" indent="-285750">
              <a:buFontTx/>
              <a:buChar char="-"/>
            </a:pPr>
            <a:r>
              <a:rPr lang="es-EC" dirty="0"/>
              <a:t>Amortiguador hidráulico</a:t>
            </a:r>
          </a:p>
          <a:p>
            <a:pPr marL="285750" indent="-285750">
              <a:buFontTx/>
              <a:buChar char="-"/>
            </a:pPr>
            <a:r>
              <a:rPr lang="es-EC" dirty="0"/>
              <a:t>5000 [N] (impacto)</a:t>
            </a:r>
          </a:p>
          <a:p>
            <a:pPr marL="285750" indent="-285750">
              <a:buFontTx/>
              <a:buChar char="-"/>
            </a:pPr>
            <a:endParaRPr lang="es-EC" dirty="0"/>
          </a:p>
        </p:txBody>
      </p:sp>
    </p:spTree>
    <p:extLst>
      <p:ext uri="{BB962C8B-B14F-4D97-AF65-F5344CB8AC3E}">
        <p14:creationId xmlns:p14="http://schemas.microsoft.com/office/powerpoint/2010/main" val="3819738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10023" t="20400" r="29614" b="12013"/>
          <a:stretch/>
        </p:blipFill>
        <p:spPr bwMode="auto">
          <a:xfrm>
            <a:off x="6029623" y="1912927"/>
            <a:ext cx="5236475" cy="334077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angle 4"/>
              <p:cNvSpPr/>
              <p:nvPr/>
            </p:nvSpPr>
            <p:spPr>
              <a:xfrm>
                <a:off x="1207819" y="2066676"/>
                <a:ext cx="4572000" cy="318702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m:rPr>
                              <m:sty m:val="p"/>
                            </m:rPr>
                            <a:rPr lang="es-EC">
                              <a:latin typeface="Cambria Math" panose="02040503050406030204" pitchFamily="18" charset="0"/>
                            </a:rPr>
                            <m:t>max</m:t>
                          </m:r>
                          <m:r>
                            <a:rPr lang="es-EC">
                              <a:latin typeface="Cambria Math" panose="02040503050406030204" pitchFamily="18" charset="0"/>
                            </a:rPr>
                            <m:t> </m:t>
                          </m:r>
                        </m:sub>
                      </m:sSub>
                      <m:r>
                        <a:rPr lang="es-EC">
                          <a:latin typeface="Cambria Math" panose="02040503050406030204" pitchFamily="18" charset="0"/>
                        </a:rPr>
                        <m:t>=</m:t>
                      </m:r>
                      <m:r>
                        <a:rPr lang="es-EC">
                          <a:latin typeface="Cambria Math" panose="02040503050406030204" pitchFamily="18" charset="0"/>
                        </a:rPr>
                        <m:t>2700</m:t>
                      </m:r>
                      <m:r>
                        <a:rPr lang="es-EC">
                          <a:latin typeface="Cambria Math" panose="02040503050406030204" pitchFamily="18" charset="0"/>
                        </a:rPr>
                        <m:t> </m:t>
                      </m:r>
                      <m:r>
                        <m:rPr>
                          <m:sty m:val="p"/>
                        </m:rPr>
                        <a:rPr lang="es-EC">
                          <a:latin typeface="Cambria Math" panose="02040503050406030204" pitchFamily="18" charset="0"/>
                        </a:rPr>
                        <m:t>kg</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Fx</m:t>
                      </m:r>
                      <m:r>
                        <a:rPr lang="es-EC">
                          <a:latin typeface="Cambria Math" panose="02040503050406030204" pitchFamily="18" charset="0"/>
                        </a:rPr>
                        <m:t>=</m:t>
                      </m:r>
                      <m:r>
                        <a:rPr lang="es-EC">
                          <a:latin typeface="Cambria Math" panose="02040503050406030204" pitchFamily="18" charset="0"/>
                        </a:rPr>
                        <m:t>5</m:t>
                      </m:r>
                      <m:r>
                        <a:rPr lang="es-EC">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m:rPr>
                              <m:sty m:val="p"/>
                            </m:rPr>
                            <a:rPr lang="es-EC">
                              <a:latin typeface="Cambria Math" panose="02040503050406030204" pitchFamily="18" charset="0"/>
                            </a:rPr>
                            <m:t>max</m:t>
                          </m:r>
                        </m:sub>
                      </m:sSub>
                      <m:r>
                        <a:rPr lang="es-EC">
                          <a:latin typeface="Cambria Math" panose="02040503050406030204" pitchFamily="18" charset="0"/>
                        </a:rPr>
                        <m:t>∗</m:t>
                      </m:r>
                      <m:r>
                        <m:rPr>
                          <m:sty m:val="p"/>
                        </m:rPr>
                        <a:rPr lang="es-EC">
                          <a:latin typeface="Cambria Math" panose="02040503050406030204" pitchFamily="18" charset="0"/>
                        </a:rPr>
                        <m:t>g</m:t>
                      </m:r>
                      <m:r>
                        <a:rPr lang="es-EC">
                          <a:latin typeface="Cambria Math" panose="02040503050406030204" pitchFamily="18" charset="0"/>
                        </a:rPr>
                        <m:t>∗</m:t>
                      </m:r>
                      <m:func>
                        <m:funcPr>
                          <m:ctrlPr>
                            <a:rPr lang="es-EC" i="1">
                              <a:latin typeface="Cambria Math" panose="02040503050406030204" pitchFamily="18" charset="0"/>
                            </a:rPr>
                          </m:ctrlPr>
                        </m:funcPr>
                        <m:fName>
                          <m:r>
                            <m:rPr>
                              <m:sty m:val="p"/>
                            </m:rPr>
                            <a:rPr lang="es-EC">
                              <a:latin typeface="Cambria Math" panose="02040503050406030204" pitchFamily="18" charset="0"/>
                            </a:rPr>
                            <m:t>sin</m:t>
                          </m:r>
                        </m:fName>
                        <m:e>
                          <m:d>
                            <m:dPr>
                              <m:ctrlPr>
                                <a:rPr lang="es-EC" i="1">
                                  <a:latin typeface="Cambria Math" panose="02040503050406030204" pitchFamily="18" charset="0"/>
                                </a:rPr>
                              </m:ctrlPr>
                            </m:dPr>
                            <m:e>
                              <m:r>
                                <a:rPr lang="es-EC">
                                  <a:latin typeface="Cambria Math" panose="02040503050406030204" pitchFamily="18" charset="0"/>
                                </a:rPr>
                                <m:t>1</m:t>
                              </m:r>
                              <m:r>
                                <a:rPr lang="es-EC">
                                  <a:latin typeface="Cambria Math" panose="02040503050406030204" pitchFamily="18" charset="0"/>
                                </a:rPr>
                                <m:t>°</m:t>
                              </m:r>
                            </m:e>
                          </m:d>
                        </m:e>
                      </m:func>
                      <m:r>
                        <a:rPr lang="es-EC">
                          <a:latin typeface="Cambria Math" panose="02040503050406030204" pitchFamily="18" charset="0"/>
                        </a:rPr>
                        <m:t>=</m:t>
                      </m:r>
                      <m:r>
                        <a:rPr lang="es-EC">
                          <a:latin typeface="Cambria Math" panose="02040503050406030204" pitchFamily="18" charset="0"/>
                        </a:rPr>
                        <m:t>2</m:t>
                      </m:r>
                      <m:r>
                        <a:rPr lang="es-EC">
                          <a:latin typeface="Cambria Math" panose="02040503050406030204" pitchFamily="18" charset="0"/>
                        </a:rPr>
                        <m:t>.</m:t>
                      </m:r>
                      <m:r>
                        <a:rPr lang="es-EC">
                          <a:latin typeface="Cambria Math" panose="02040503050406030204" pitchFamily="18" charset="0"/>
                        </a:rPr>
                        <m:t>311</m:t>
                      </m:r>
                      <m:r>
                        <m:rPr>
                          <m:sty m:val="p"/>
                        </m:rPr>
                        <a:rPr lang="es-EC">
                          <a:latin typeface="Cambria Math" panose="02040503050406030204" pitchFamily="18" charset="0"/>
                        </a:rPr>
                        <m:t>kN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Fx</m:t>
                      </m:r>
                      <m:r>
                        <a:rPr lang="es-EC">
                          <a:latin typeface="Cambria Math" panose="02040503050406030204" pitchFamily="18" charset="0"/>
                        </a:rPr>
                        <m:t>=</m:t>
                      </m:r>
                      <m:r>
                        <m:rPr>
                          <m:sty m:val="p"/>
                        </m:rPr>
                        <a:rPr lang="es-EC">
                          <a:latin typeface="Cambria Math" panose="02040503050406030204" pitchFamily="18" charset="0"/>
                        </a:rPr>
                        <m:t>F</m:t>
                      </m:r>
                      <m:r>
                        <a:rPr lang="es-EC">
                          <a:latin typeface="Cambria Math" panose="02040503050406030204" pitchFamily="18" charset="0"/>
                        </a:rPr>
                        <m:t>∗</m:t>
                      </m:r>
                      <m:func>
                        <m:funcPr>
                          <m:ctrlPr>
                            <a:rPr lang="es-EC" i="1">
                              <a:latin typeface="Cambria Math" panose="02040503050406030204" pitchFamily="18" charset="0"/>
                            </a:rPr>
                          </m:ctrlPr>
                        </m:funcPr>
                        <m:fName>
                          <m:r>
                            <a:rPr lang="es-EC">
                              <a:latin typeface="Cambria Math" panose="02040503050406030204" pitchFamily="18" charset="0"/>
                            </a:rPr>
                            <m:t> </m:t>
                          </m:r>
                          <m:r>
                            <m:rPr>
                              <m:sty m:val="p"/>
                            </m:rPr>
                            <a:rPr lang="es-EC">
                              <a:latin typeface="Cambria Math" panose="02040503050406030204" pitchFamily="18" charset="0"/>
                            </a:rPr>
                            <m:t>sin</m:t>
                          </m:r>
                        </m:fName>
                        <m:e>
                          <m:d>
                            <m:dPr>
                              <m:ctrlPr>
                                <a:rPr lang="es-EC" i="1">
                                  <a:latin typeface="Cambria Math" panose="02040503050406030204" pitchFamily="18" charset="0"/>
                                </a:rPr>
                              </m:ctrlPr>
                            </m:dPr>
                            <m:e>
                              <m:r>
                                <a:rPr lang="es-EC">
                                  <a:latin typeface="Cambria Math" panose="02040503050406030204" pitchFamily="18" charset="0"/>
                                </a:rPr>
                                <m:t>33</m:t>
                              </m:r>
                              <m:r>
                                <a:rPr lang="es-EC">
                                  <a:latin typeface="Cambria Math" panose="02040503050406030204" pitchFamily="18" charset="0"/>
                                </a:rPr>
                                <m:t>.</m:t>
                              </m:r>
                              <m:r>
                                <a:rPr lang="es-EC">
                                  <a:latin typeface="Cambria Math" panose="02040503050406030204" pitchFamily="18" charset="0"/>
                                </a:rPr>
                                <m:t>68</m:t>
                              </m:r>
                              <m:r>
                                <a:rPr lang="es-EC">
                                  <a:latin typeface="Cambria Math" panose="02040503050406030204" pitchFamily="18" charset="0"/>
                                </a:rPr>
                                <m:t>°</m:t>
                              </m:r>
                            </m:e>
                          </m:d>
                        </m:e>
                      </m:func>
                      <m:r>
                        <a:rPr lang="es-EC">
                          <a:latin typeface="Cambria Math" panose="02040503050406030204" pitchFamily="18" charset="0"/>
                        </a:rPr>
                        <m:t>=</m:t>
                      </m:r>
                      <m:r>
                        <a:rPr lang="es-EC">
                          <a:latin typeface="Cambria Math" panose="02040503050406030204" pitchFamily="18" charset="0"/>
                        </a:rPr>
                        <m:t>4</m:t>
                      </m:r>
                      <m:r>
                        <a:rPr lang="es-EC">
                          <a:latin typeface="Cambria Math" panose="02040503050406030204" pitchFamily="18" charset="0"/>
                        </a:rPr>
                        <m:t>.</m:t>
                      </m:r>
                      <m:r>
                        <a:rPr lang="es-EC">
                          <a:latin typeface="Cambria Math" panose="02040503050406030204" pitchFamily="18" charset="0"/>
                        </a:rPr>
                        <m:t>166</m:t>
                      </m:r>
                      <m:r>
                        <a:rPr lang="es-EC">
                          <a:latin typeface="Cambria Math" panose="02040503050406030204" pitchFamily="18" charset="0"/>
                        </a:rPr>
                        <m:t> </m:t>
                      </m:r>
                      <m:r>
                        <m:rPr>
                          <m:sty m:val="p"/>
                        </m:rPr>
                        <a:rPr lang="es-EC">
                          <a:latin typeface="Cambria Math" panose="02040503050406030204" pitchFamily="18" charset="0"/>
                        </a:rPr>
                        <m:t>kN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Fy</m:t>
                      </m:r>
                      <m:r>
                        <a:rPr lang="es-EC">
                          <a:latin typeface="Cambria Math" panose="02040503050406030204" pitchFamily="18" charset="0"/>
                        </a:rPr>
                        <m:t>=</m:t>
                      </m:r>
                      <m:r>
                        <m:rPr>
                          <m:sty m:val="p"/>
                        </m:rPr>
                        <a:rPr lang="es-EC">
                          <a:latin typeface="Cambria Math" panose="02040503050406030204" pitchFamily="18" charset="0"/>
                        </a:rPr>
                        <m:t>F</m:t>
                      </m:r>
                      <m:r>
                        <a:rPr lang="es-EC">
                          <a:latin typeface="Cambria Math" panose="02040503050406030204" pitchFamily="18" charset="0"/>
                        </a:rPr>
                        <m:t>∗</m:t>
                      </m:r>
                      <m:func>
                        <m:funcPr>
                          <m:ctrlPr>
                            <a:rPr lang="es-EC" i="1">
                              <a:latin typeface="Cambria Math" panose="02040503050406030204" pitchFamily="18" charset="0"/>
                            </a:rPr>
                          </m:ctrlPr>
                        </m:funcPr>
                        <m:fName>
                          <m:r>
                            <m:rPr>
                              <m:sty m:val="p"/>
                            </m:rPr>
                            <a:rPr lang="es-EC">
                              <a:latin typeface="Cambria Math" panose="02040503050406030204" pitchFamily="18" charset="0"/>
                            </a:rPr>
                            <m:t>cos</m:t>
                          </m:r>
                        </m:fName>
                        <m:e>
                          <m:d>
                            <m:dPr>
                              <m:ctrlPr>
                                <a:rPr lang="es-EC" i="1">
                                  <a:latin typeface="Cambria Math" panose="02040503050406030204" pitchFamily="18" charset="0"/>
                                </a:rPr>
                              </m:ctrlPr>
                            </m:dPr>
                            <m:e>
                              <m:r>
                                <a:rPr lang="es-EC">
                                  <a:latin typeface="Cambria Math" panose="02040503050406030204" pitchFamily="18" charset="0"/>
                                </a:rPr>
                                <m:t>33</m:t>
                              </m:r>
                              <m:r>
                                <a:rPr lang="es-EC">
                                  <a:latin typeface="Cambria Math" panose="02040503050406030204" pitchFamily="18" charset="0"/>
                                </a:rPr>
                                <m:t>.</m:t>
                              </m:r>
                              <m:r>
                                <a:rPr lang="es-EC">
                                  <a:latin typeface="Cambria Math" panose="02040503050406030204" pitchFamily="18" charset="0"/>
                                </a:rPr>
                                <m:t>68</m:t>
                              </m:r>
                              <m:r>
                                <a:rPr lang="es-EC">
                                  <a:latin typeface="Cambria Math" panose="02040503050406030204" pitchFamily="18" charset="0"/>
                                </a:rPr>
                                <m:t>°</m:t>
                              </m:r>
                            </m:e>
                          </m:d>
                        </m:e>
                      </m:func>
                      <m:r>
                        <a:rPr lang="es-EC">
                          <a:latin typeface="Cambria Math" panose="02040503050406030204" pitchFamily="18" charset="0"/>
                        </a:rPr>
                        <m:t>=</m:t>
                      </m:r>
                      <m:r>
                        <a:rPr lang="es-EC">
                          <a:latin typeface="Cambria Math" panose="02040503050406030204" pitchFamily="18" charset="0"/>
                        </a:rPr>
                        <m:t>3</m:t>
                      </m:r>
                      <m:r>
                        <a:rPr lang="es-EC">
                          <a:latin typeface="Cambria Math" panose="02040503050406030204" pitchFamily="18" charset="0"/>
                        </a:rPr>
                        <m:t>.</m:t>
                      </m:r>
                      <m:r>
                        <a:rPr lang="es-EC">
                          <a:latin typeface="Cambria Math" panose="02040503050406030204" pitchFamily="18" charset="0"/>
                        </a:rPr>
                        <m:t>467</m:t>
                      </m:r>
                      <m:r>
                        <a:rPr lang="es-EC">
                          <a:latin typeface="Cambria Math" panose="02040503050406030204" pitchFamily="18" charset="0"/>
                        </a:rPr>
                        <m:t> </m:t>
                      </m:r>
                      <m:r>
                        <m:rPr>
                          <m:sty m:val="p"/>
                        </m:rPr>
                        <a:rPr lang="es-EC">
                          <a:latin typeface="Cambria Math" panose="02040503050406030204" pitchFamily="18" charset="0"/>
                        </a:rPr>
                        <m:t>kN</m:t>
                      </m:r>
                    </m:oMath>
                  </m:oMathPara>
                </a14:m>
                <a:endParaRPr lang="es-EC" dirty="0"/>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Fxi</m:t>
                      </m:r>
                      <m:r>
                        <a:rPr lang="es-EC">
                          <a:latin typeface="Cambria Math" panose="02040503050406030204" pitchFamily="18" charset="0"/>
                        </a:rPr>
                        <m:t>=</m:t>
                      </m:r>
                      <m:r>
                        <a:rPr lang="es-EC">
                          <a:latin typeface="Cambria Math" panose="02040503050406030204" pitchFamily="18" charset="0"/>
                        </a:rPr>
                        <m:t>770</m:t>
                      </m:r>
                      <m:r>
                        <a:rPr lang="es-EC">
                          <a:latin typeface="Cambria Math" panose="02040503050406030204" pitchFamily="18" charset="0"/>
                        </a:rPr>
                        <m:t>.</m:t>
                      </m:r>
                      <m:r>
                        <a:rPr lang="es-EC">
                          <a:latin typeface="Cambria Math" panose="02040503050406030204" pitchFamily="18" charset="0"/>
                        </a:rPr>
                        <m:t>173</m:t>
                      </m:r>
                      <m:r>
                        <a:rPr lang="es-EC">
                          <a:latin typeface="Cambria Math" panose="02040503050406030204" pitchFamily="18" charset="0"/>
                        </a:rPr>
                        <m:t> [</m:t>
                      </m:r>
                      <m:r>
                        <m:rPr>
                          <m:sty m:val="p"/>
                        </m:rPr>
                        <a:rPr lang="es-EC">
                          <a:latin typeface="Cambria Math" panose="02040503050406030204" pitchFamily="18" charset="0"/>
                        </a:rPr>
                        <m:t>N</m:t>
                      </m:r>
                      <m:r>
                        <a:rPr lang="es-EC">
                          <a:latin typeface="Cambria Math" panose="02040503050406030204" pitchFamily="18" charset="0"/>
                        </a:rPr>
                        <m:t>]</m:t>
                      </m:r>
                    </m:oMath>
                    <m:oMath xmlns:m="http://schemas.openxmlformats.org/officeDocument/2006/math">
                      <m:r>
                        <m:rPr>
                          <m:sty m:val="p"/>
                        </m:rPr>
                        <a:rPr lang="es-EC">
                          <a:latin typeface="Cambria Math" panose="02040503050406030204" pitchFamily="18" charset="0"/>
                        </a:rPr>
                        <m:t>Fyi</m:t>
                      </m:r>
                      <m:r>
                        <a:rPr lang="es-EC">
                          <a:latin typeface="Cambria Math" panose="02040503050406030204" pitchFamily="18" charset="0"/>
                        </a:rPr>
                        <m:t>=</m:t>
                      </m:r>
                      <m:r>
                        <a:rPr lang="es-EC">
                          <a:latin typeface="Cambria Math" panose="02040503050406030204" pitchFamily="18" charset="0"/>
                        </a:rPr>
                        <m:t>1156</m:t>
                      </m:r>
                      <m:r>
                        <a:rPr lang="es-EC">
                          <a:latin typeface="Cambria Math" panose="02040503050406030204" pitchFamily="18" charset="0"/>
                        </a:rPr>
                        <m:t> [</m:t>
                      </m:r>
                      <m:r>
                        <m:rPr>
                          <m:sty m:val="p"/>
                        </m:rPr>
                        <a:rPr lang="es-EC">
                          <a:latin typeface="Cambria Math" panose="02040503050406030204" pitchFamily="18" charset="0"/>
                        </a:rPr>
                        <m:t>N</m:t>
                      </m:r>
                      <m:r>
                        <a:rPr lang="es-EC">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Fsx</m:t>
                      </m:r>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5000</m:t>
                          </m:r>
                          <m:r>
                            <a:rPr lang="es-EC">
                              <a:latin typeface="Cambria Math" panose="02040503050406030204" pitchFamily="18" charset="0"/>
                            </a:rPr>
                            <m:t> [</m:t>
                          </m:r>
                          <m:r>
                            <m:rPr>
                              <m:sty m:val="p"/>
                            </m:rPr>
                            <a:rPr lang="es-EC">
                              <a:latin typeface="Cambria Math" panose="02040503050406030204" pitchFamily="18" charset="0"/>
                            </a:rPr>
                            <m:t>N</m:t>
                          </m:r>
                          <m:r>
                            <a:rPr lang="es-EC">
                              <a:latin typeface="Cambria Math" panose="02040503050406030204" pitchFamily="18" charset="0"/>
                            </a:rPr>
                            <m:t>]</m:t>
                          </m:r>
                        </m:num>
                        <m:den>
                          <m:r>
                            <a:rPr lang="es-EC">
                              <a:latin typeface="Cambria Math" panose="02040503050406030204" pitchFamily="18" charset="0"/>
                            </a:rPr>
                            <m:t>770</m:t>
                          </m:r>
                          <m:r>
                            <a:rPr lang="es-EC">
                              <a:latin typeface="Cambria Math" panose="02040503050406030204" pitchFamily="18" charset="0"/>
                            </a:rPr>
                            <m:t>.</m:t>
                          </m:r>
                          <m:r>
                            <a:rPr lang="es-EC">
                              <a:latin typeface="Cambria Math" panose="02040503050406030204" pitchFamily="18" charset="0"/>
                            </a:rPr>
                            <m:t>2</m:t>
                          </m:r>
                          <m:r>
                            <a:rPr lang="es-EC">
                              <a:latin typeface="Cambria Math" panose="02040503050406030204" pitchFamily="18" charset="0"/>
                            </a:rPr>
                            <m:t> [</m:t>
                          </m:r>
                          <m:r>
                            <m:rPr>
                              <m:sty m:val="p"/>
                            </m:rPr>
                            <a:rPr lang="es-EC">
                              <a:latin typeface="Cambria Math" panose="02040503050406030204" pitchFamily="18" charset="0"/>
                            </a:rPr>
                            <m:t>N</m:t>
                          </m:r>
                          <m:r>
                            <m:rPr>
                              <m:lit/>
                            </m:rPr>
                            <a:rPr lang="es-EC">
                              <a:latin typeface="Cambria Math" panose="02040503050406030204" pitchFamily="18" charset="0"/>
                            </a:rPr>
                            <m:t>]</m:t>
                          </m:r>
                        </m:den>
                      </m:f>
                      <m:r>
                        <a:rPr lang="es-EC">
                          <a:latin typeface="Cambria Math" panose="02040503050406030204" pitchFamily="18" charset="0"/>
                        </a:rPr>
                        <m:t>=</m:t>
                      </m:r>
                      <m:r>
                        <a:rPr lang="es-EC">
                          <a:latin typeface="Cambria Math" panose="02040503050406030204" pitchFamily="18" charset="0"/>
                        </a:rPr>
                        <m:t>6</m:t>
                      </m:r>
                      <m:r>
                        <a:rPr lang="es-EC">
                          <a:latin typeface="Cambria Math" panose="02040503050406030204" pitchFamily="18" charset="0"/>
                        </a:rPr>
                        <m:t>.</m:t>
                      </m:r>
                      <m:r>
                        <a:rPr lang="es-EC">
                          <a:latin typeface="Cambria Math" panose="02040503050406030204" pitchFamily="18" charset="0"/>
                        </a:rPr>
                        <m:t>49</m:t>
                      </m:r>
                    </m:oMath>
                  </m:oMathPara>
                </a14:m>
                <a:endParaRPr lang="es-EC" dirty="0"/>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Fsy</m:t>
                      </m:r>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1870</m:t>
                          </m:r>
                          <m:r>
                            <a:rPr lang="es-EC">
                              <a:latin typeface="Cambria Math" panose="02040503050406030204" pitchFamily="18" charset="0"/>
                            </a:rPr>
                            <m:t> [</m:t>
                          </m:r>
                          <m:r>
                            <m:rPr>
                              <m:sty m:val="p"/>
                            </m:rPr>
                            <a:rPr lang="es-EC">
                              <a:latin typeface="Cambria Math" panose="02040503050406030204" pitchFamily="18" charset="0"/>
                            </a:rPr>
                            <m:t>N</m:t>
                          </m:r>
                          <m:r>
                            <a:rPr lang="es-EC">
                              <a:latin typeface="Cambria Math" panose="02040503050406030204" pitchFamily="18" charset="0"/>
                            </a:rPr>
                            <m:t>]</m:t>
                          </m:r>
                        </m:num>
                        <m:den>
                          <m:r>
                            <a:rPr lang="es-EC">
                              <a:latin typeface="Cambria Math" panose="02040503050406030204" pitchFamily="18" charset="0"/>
                            </a:rPr>
                            <m:t>1156</m:t>
                          </m:r>
                          <m:r>
                            <a:rPr lang="es-EC">
                              <a:latin typeface="Cambria Math" panose="02040503050406030204" pitchFamily="18" charset="0"/>
                            </a:rPr>
                            <m:t> [</m:t>
                          </m:r>
                          <m:r>
                            <m:rPr>
                              <m:sty m:val="p"/>
                            </m:rPr>
                            <a:rPr lang="es-EC">
                              <a:latin typeface="Cambria Math" panose="02040503050406030204" pitchFamily="18" charset="0"/>
                            </a:rPr>
                            <m:t>N</m:t>
                          </m:r>
                          <m:r>
                            <a:rPr lang="es-EC">
                              <a:latin typeface="Cambria Math" panose="02040503050406030204" pitchFamily="18" charset="0"/>
                            </a:rPr>
                            <m:t>]</m:t>
                          </m:r>
                        </m:den>
                      </m:f>
                      <m:r>
                        <a:rPr lang="es-EC">
                          <a:latin typeface="Cambria Math" panose="02040503050406030204" pitchFamily="18" charset="0"/>
                        </a:rPr>
                        <m:t>=</m:t>
                      </m:r>
                      <m:r>
                        <a:rPr lang="es-EC">
                          <a:latin typeface="Cambria Math" panose="02040503050406030204" pitchFamily="18" charset="0"/>
                        </a:rPr>
                        <m:t>1</m:t>
                      </m:r>
                      <m:r>
                        <a:rPr lang="es-EC">
                          <a:latin typeface="Cambria Math" panose="02040503050406030204" pitchFamily="18" charset="0"/>
                        </a:rPr>
                        <m:t>.</m:t>
                      </m:r>
                      <m:r>
                        <a:rPr lang="es-EC">
                          <a:latin typeface="Cambria Math" panose="02040503050406030204" pitchFamily="18" charset="0"/>
                        </a:rPr>
                        <m:t>62</m:t>
                      </m:r>
                    </m:oMath>
                  </m:oMathPara>
                </a14:m>
                <a:endParaRPr lang="es-EC" dirty="0"/>
              </a:p>
              <a:p>
                <a:endParaRPr lang="es-EC" dirty="0"/>
              </a:p>
            </p:txBody>
          </p:sp>
        </mc:Choice>
        <mc:Fallback xmlns="">
          <p:sp>
            <p:nvSpPr>
              <p:cNvPr id="5" name="Rectangle 4"/>
              <p:cNvSpPr>
                <a:spLocks noRot="1" noChangeAspect="1" noMove="1" noResize="1" noEditPoints="1" noAdjustHandles="1" noChangeArrowheads="1" noChangeShapeType="1" noTextEdit="1"/>
              </p:cNvSpPr>
              <p:nvPr/>
            </p:nvSpPr>
            <p:spPr>
              <a:xfrm>
                <a:off x="1207819" y="2066676"/>
                <a:ext cx="4572000" cy="3187026"/>
              </a:xfrm>
              <a:prstGeom prst="rect">
                <a:avLst/>
              </a:prstGeom>
              <a:blipFill rotWithShape="0">
                <a:blip r:embed="rId3"/>
                <a:stretch>
                  <a:fillRect/>
                </a:stretch>
              </a:blipFill>
            </p:spPr>
            <p:txBody>
              <a:bodyPr/>
              <a:lstStyle/>
              <a:p>
                <a:r>
                  <a:rPr lang="es-EC">
                    <a:noFill/>
                  </a:rPr>
                  <a:t> </a:t>
                </a:r>
              </a:p>
            </p:txBody>
          </p:sp>
        </mc:Fallback>
      </mc:AlternateContent>
      <p:sp>
        <p:nvSpPr>
          <p:cNvPr id="6"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CÁLCULO DE FUERZAS SOBRE TOPE MÓVIL.</a:t>
            </a:r>
          </a:p>
        </p:txBody>
      </p:sp>
    </p:spTree>
    <p:extLst>
      <p:ext uri="{BB962C8B-B14F-4D97-AF65-F5344CB8AC3E}">
        <p14:creationId xmlns:p14="http://schemas.microsoft.com/office/powerpoint/2010/main" val="17449859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l="19191" t="16054" r="17497" b="14047"/>
          <a:stretch/>
        </p:blipFill>
        <p:spPr bwMode="auto">
          <a:xfrm>
            <a:off x="2452041" y="1600201"/>
            <a:ext cx="7287919" cy="4525963"/>
          </a:xfrm>
          <a:prstGeom prst="rect">
            <a:avLst/>
          </a:prstGeom>
          <a:ln>
            <a:noFill/>
          </a:ln>
          <a:extLst>
            <a:ext uri="{53640926-AAD7-44D8-BBD7-CCE9431645EC}">
              <a14:shadowObscured xmlns:a14="http://schemas.microsoft.com/office/drawing/2010/main"/>
            </a:ext>
          </a:extLst>
        </p:spPr>
      </p:pic>
      <p:sp>
        <p:nvSpPr>
          <p:cNvPr id="5"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DISEÑO PROPUESTO CARRO TRANSPORTADOR</a:t>
            </a:r>
          </a:p>
        </p:txBody>
      </p:sp>
    </p:spTree>
    <p:extLst>
      <p:ext uri="{BB962C8B-B14F-4D97-AF65-F5344CB8AC3E}">
        <p14:creationId xmlns:p14="http://schemas.microsoft.com/office/powerpoint/2010/main" val="3324287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473" t="15050" r="17733" b="13461"/>
          <a:stretch/>
        </p:blipFill>
        <p:spPr bwMode="auto">
          <a:xfrm>
            <a:off x="7104112" y="2564904"/>
            <a:ext cx="3390900" cy="21717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angle 5"/>
              <p:cNvSpPr/>
              <p:nvPr/>
            </p:nvSpPr>
            <p:spPr>
              <a:xfrm>
                <a:off x="1919536" y="1844825"/>
                <a:ext cx="4572000" cy="176612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paso</m:t>
                      </m:r>
                      <m:r>
                        <a:rPr lang="es-EC">
                          <a:latin typeface="Cambria Math" panose="02040503050406030204" pitchFamily="18" charset="0"/>
                        </a:rPr>
                        <m:t>=5 </m:t>
                      </m:r>
                      <m:r>
                        <m:rPr>
                          <m:sty m:val="p"/>
                        </m:rPr>
                        <a:rPr lang="es-EC">
                          <a:latin typeface="Cambria Math" panose="02040503050406030204" pitchFamily="18" charset="0"/>
                        </a:rPr>
                        <m:t>m</m:t>
                      </m:r>
                      <m:f>
                        <m:fPr>
                          <m:type m:val="lin"/>
                          <m:ctrlPr>
                            <a:rPr lang="es-EC" i="1">
                              <a:latin typeface="Cambria Math" panose="02040503050406030204" pitchFamily="18" charset="0"/>
                            </a:rPr>
                          </m:ctrlPr>
                        </m:fPr>
                        <m:num>
                          <m:r>
                            <m:rPr>
                              <m:sty m:val="p"/>
                            </m:rPr>
                            <a:rPr lang="es-EC">
                              <a:latin typeface="Cambria Math" panose="02040503050406030204" pitchFamily="18" charset="0"/>
                            </a:rPr>
                            <m:t>m</m:t>
                          </m:r>
                        </m:num>
                        <m:den>
                          <m:r>
                            <m:rPr>
                              <m:sty m:val="p"/>
                            </m:rPr>
                            <a:rPr lang="es-EC">
                              <a:latin typeface="Cambria Math" panose="02040503050406030204" pitchFamily="18" charset="0"/>
                            </a:rPr>
                            <m:t>v</m:t>
                          </m:r>
                        </m:den>
                      </m:f>
                      <m:r>
                        <m:rPr>
                          <m:sty m:val="p"/>
                        </m:rPr>
                        <a:rPr lang="es-EC">
                          <a:latin typeface="Cambria Math" panose="02040503050406030204" pitchFamily="18" charset="0"/>
                        </a:rPr>
                        <m:t>uelta</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D</m:t>
                          </m:r>
                        </m:e>
                        <m:sub>
                          <m:r>
                            <m:rPr>
                              <m:sty m:val="p"/>
                            </m:rPr>
                            <a:rPr lang="es-EC">
                              <a:latin typeface="Cambria Math" panose="02040503050406030204" pitchFamily="18" charset="0"/>
                            </a:rPr>
                            <m:t>Tornillo</m:t>
                          </m:r>
                        </m:sub>
                      </m:sSub>
                      <m:r>
                        <a:rPr lang="es-EC">
                          <a:latin typeface="Cambria Math" panose="02040503050406030204" pitchFamily="18" charset="0"/>
                        </a:rPr>
                        <m:t>=16 </m:t>
                      </m:r>
                      <m:r>
                        <m:rPr>
                          <m:sty m:val="p"/>
                        </m:rPr>
                        <a:rPr lang="es-EC">
                          <a:latin typeface="Cambria Math" panose="02040503050406030204" pitchFamily="18" charset="0"/>
                        </a:rPr>
                        <m:t>mm</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L</m:t>
                          </m:r>
                        </m:e>
                        <m:sub>
                          <m:r>
                            <m:rPr>
                              <m:sty m:val="p"/>
                            </m:rPr>
                            <a:rPr lang="es-EC">
                              <a:latin typeface="Cambria Math" panose="02040503050406030204" pitchFamily="18" charset="0"/>
                            </a:rPr>
                            <m:t>Tornillo</m:t>
                          </m:r>
                        </m:sub>
                      </m:sSub>
                      <m:r>
                        <a:rPr lang="es-EC">
                          <a:latin typeface="Cambria Math" panose="02040503050406030204" pitchFamily="18" charset="0"/>
                        </a:rPr>
                        <m:t>=704 </m:t>
                      </m:r>
                      <m:r>
                        <m:rPr>
                          <m:sty m:val="p"/>
                        </m:rPr>
                        <a:rPr lang="es-EC">
                          <a:latin typeface="Cambria Math" panose="02040503050406030204" pitchFamily="18" charset="0"/>
                        </a:rPr>
                        <m:t>mm</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t</m:t>
                          </m:r>
                        </m:e>
                        <m:sub>
                          <m:r>
                            <m:rPr>
                              <m:sty m:val="p"/>
                            </m:rPr>
                            <a:rPr lang="es-EC">
                              <a:latin typeface="Cambria Math" panose="02040503050406030204" pitchFamily="18" charset="0"/>
                            </a:rPr>
                            <m:t>Ciclo</m:t>
                          </m:r>
                        </m:sub>
                      </m:sSub>
                      <m:r>
                        <a:rPr lang="es-EC">
                          <a:latin typeface="Cambria Math" panose="02040503050406030204" pitchFamily="18" charset="0"/>
                        </a:rPr>
                        <m:t>=3 </m:t>
                      </m:r>
                      <m:r>
                        <m:rPr>
                          <m:sty m:val="p"/>
                        </m:rPr>
                        <a:rPr lang="es-EC">
                          <a:latin typeface="Cambria Math" panose="02040503050406030204" pitchFamily="18" charset="0"/>
                        </a:rPr>
                        <m:t>s</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a:latin typeface="Cambria Math" panose="02040503050406030204" pitchFamily="18" charset="0"/>
                            </a:rPr>
                            <m:t>Lineal</m:t>
                          </m:r>
                        </m:sub>
                      </m:sSub>
                      <m:r>
                        <a:rPr lang="es-EC">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a:latin typeface="Cambria Math" panose="02040503050406030204" pitchFamily="18" charset="0"/>
                                </a:rPr>
                                <m:t>L</m:t>
                              </m:r>
                            </m:e>
                            <m:sub>
                              <m:r>
                                <m:rPr>
                                  <m:sty m:val="p"/>
                                </m:rPr>
                                <a:rPr lang="es-EC">
                                  <a:latin typeface="Cambria Math" panose="02040503050406030204" pitchFamily="18" charset="0"/>
                                </a:rPr>
                                <m:t>Tornillo</m:t>
                              </m:r>
                            </m:sub>
                          </m:sSub>
                        </m:num>
                        <m:den>
                          <m:sSub>
                            <m:sSubPr>
                              <m:ctrlPr>
                                <a:rPr lang="es-EC" i="1">
                                  <a:latin typeface="Cambria Math" panose="02040503050406030204" pitchFamily="18" charset="0"/>
                                </a:rPr>
                              </m:ctrlPr>
                            </m:sSubPr>
                            <m:e>
                              <m:r>
                                <m:rPr>
                                  <m:sty m:val="p"/>
                                </m:rPr>
                                <a:rPr lang="es-EC">
                                  <a:latin typeface="Cambria Math" panose="02040503050406030204" pitchFamily="18" charset="0"/>
                                </a:rPr>
                                <m:t>t</m:t>
                              </m:r>
                            </m:e>
                            <m:sub>
                              <m:r>
                                <m:rPr>
                                  <m:sty m:val="p"/>
                                </m:rPr>
                                <a:rPr lang="es-EC">
                                  <a:latin typeface="Cambria Math" panose="02040503050406030204" pitchFamily="18" charset="0"/>
                                </a:rPr>
                                <m:t>Ciclo</m:t>
                              </m:r>
                            </m:sub>
                          </m:sSub>
                          <m:r>
                            <a:rPr lang="es-EC">
                              <a:latin typeface="Cambria Math" panose="02040503050406030204" pitchFamily="18" charset="0"/>
                            </a:rPr>
                            <m:t>∗2</m:t>
                          </m:r>
                        </m:den>
                      </m:f>
                      <m:r>
                        <a:rPr lang="es-EC">
                          <a:latin typeface="Cambria Math" panose="02040503050406030204" pitchFamily="18" charset="0"/>
                        </a:rPr>
                        <m:t>=117.3</m:t>
                      </m:r>
                      <m:f>
                        <m:fPr>
                          <m:ctrlPr>
                            <a:rPr lang="es-EC" i="1">
                              <a:latin typeface="Cambria Math" panose="02040503050406030204" pitchFamily="18" charset="0"/>
                            </a:rPr>
                          </m:ctrlPr>
                        </m:fPr>
                        <m:num>
                          <m:r>
                            <m:rPr>
                              <m:sty m:val="p"/>
                            </m:rPr>
                            <a:rPr lang="es-EC">
                              <a:latin typeface="Cambria Math" panose="02040503050406030204" pitchFamily="18" charset="0"/>
                            </a:rPr>
                            <m:t>mm</m:t>
                          </m:r>
                        </m:num>
                        <m:den>
                          <m:r>
                            <m:rPr>
                              <m:sty m:val="p"/>
                            </m:rPr>
                            <a:rPr lang="es-EC">
                              <a:latin typeface="Cambria Math" panose="02040503050406030204" pitchFamily="18" charset="0"/>
                            </a:rPr>
                            <m:t>s</m:t>
                          </m:r>
                        </m:den>
                      </m:f>
                    </m:oMath>
                  </m:oMathPara>
                </a14:m>
                <a:endParaRPr lang="es-EC" dirty="0"/>
              </a:p>
            </p:txBody>
          </p:sp>
        </mc:Choice>
        <mc:Fallback xmlns="">
          <p:sp>
            <p:nvSpPr>
              <p:cNvPr id="6" name="Rectangle 5"/>
              <p:cNvSpPr>
                <a:spLocks noRot="1" noChangeAspect="1" noMove="1" noResize="1" noEditPoints="1" noAdjustHandles="1" noChangeArrowheads="1" noChangeShapeType="1" noTextEdit="1"/>
              </p:cNvSpPr>
              <p:nvPr/>
            </p:nvSpPr>
            <p:spPr>
              <a:xfrm>
                <a:off x="1919536" y="1844825"/>
                <a:ext cx="4572000" cy="1766125"/>
              </a:xfrm>
              <a:prstGeom prst="rect">
                <a:avLst/>
              </a:prstGeom>
              <a:blipFill rotWithShape="0">
                <a:blip r:embed="rId3"/>
                <a:stretch>
                  <a:fillRect t="-2422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655849" y="3650754"/>
                <a:ext cx="3099374" cy="6574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n</m:t>
                          </m:r>
                        </m:e>
                        <m:sub>
                          <m:r>
                            <m:rPr>
                              <m:sty m:val="p"/>
                            </m:rPr>
                            <a:rPr lang="es-EC">
                              <a:latin typeface="Cambria Math" panose="02040503050406030204" pitchFamily="18" charset="0"/>
                            </a:rPr>
                            <m:t>media</m:t>
                          </m:r>
                        </m:sub>
                      </m:sSub>
                      <m:r>
                        <a:rPr lang="es-EC">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a:latin typeface="Cambria Math" panose="02040503050406030204" pitchFamily="18" charset="0"/>
                                </a:rPr>
                                <m:t>Lineal</m:t>
                              </m:r>
                            </m:sub>
                          </m:sSub>
                        </m:num>
                        <m:den>
                          <m:r>
                            <m:rPr>
                              <m:sty m:val="p"/>
                            </m:rPr>
                            <a:rPr lang="es-EC">
                              <a:latin typeface="Cambria Math" panose="02040503050406030204" pitchFamily="18" charset="0"/>
                            </a:rPr>
                            <m:t>paso</m:t>
                          </m:r>
                        </m:den>
                      </m:f>
                      <m:r>
                        <a:rPr lang="es-EC">
                          <a:latin typeface="Cambria Math" panose="02040503050406030204" pitchFamily="18" charset="0"/>
                        </a:rPr>
                        <m:t>=1408 </m:t>
                      </m:r>
                      <m:r>
                        <m:rPr>
                          <m:sty m:val="p"/>
                        </m:rPr>
                        <a:rPr lang="es-EC">
                          <a:latin typeface="Cambria Math" panose="02040503050406030204" pitchFamily="18" charset="0"/>
                        </a:rPr>
                        <m:t>rpm</m:t>
                      </m:r>
                    </m:oMath>
                  </m:oMathPara>
                </a14:m>
                <a:endParaRPr lang="es-EC" dirty="0"/>
              </a:p>
            </p:txBody>
          </p:sp>
        </mc:Choice>
        <mc:Fallback xmlns="">
          <p:sp>
            <p:nvSpPr>
              <p:cNvPr id="7" name="Rectangle 6"/>
              <p:cNvSpPr>
                <a:spLocks noRot="1" noChangeAspect="1" noMove="1" noResize="1" noEditPoints="1" noAdjustHandles="1" noChangeArrowheads="1" noChangeShapeType="1" noTextEdit="1"/>
              </p:cNvSpPr>
              <p:nvPr/>
            </p:nvSpPr>
            <p:spPr>
              <a:xfrm>
                <a:off x="2655849" y="3650754"/>
                <a:ext cx="3099374" cy="65748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19536" y="4308242"/>
                <a:ext cx="4824536"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n</m:t>
                          </m:r>
                        </m:e>
                        <m:sub>
                          <m:r>
                            <m:rPr>
                              <m:sty m:val="p"/>
                            </m:rPr>
                            <a:rPr lang="es-EC">
                              <a:latin typeface="Cambria Math" panose="02040503050406030204" pitchFamily="18" charset="0"/>
                            </a:rPr>
                            <m:t>pasosxsec</m:t>
                          </m:r>
                        </m:sub>
                      </m:sSub>
                      <m:r>
                        <a:rPr lang="es-EC">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n</m:t>
                          </m:r>
                        </m:e>
                        <m:sub>
                          <m:r>
                            <m:rPr>
                              <m:sty m:val="p"/>
                            </m:rPr>
                            <a:rPr lang="es-EC">
                              <a:latin typeface="Cambria Math" panose="02040503050406030204" pitchFamily="18" charset="0"/>
                            </a:rPr>
                            <m:t>media</m:t>
                          </m:r>
                        </m:sub>
                      </m:sSub>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360</m:t>
                          </m:r>
                        </m:num>
                        <m:den>
                          <m:r>
                            <a:rPr lang="es-EC">
                              <a:latin typeface="Cambria Math" panose="02040503050406030204" pitchFamily="18" charset="0"/>
                            </a:rPr>
                            <m:t>1.8∗60</m:t>
                          </m:r>
                        </m:den>
                      </m:f>
                      <m:r>
                        <a:rPr lang="es-EC">
                          <a:latin typeface="Cambria Math" panose="02040503050406030204" pitchFamily="18" charset="0"/>
                        </a:rPr>
                        <m:t>=4693.3</m:t>
                      </m:r>
                      <m:f>
                        <m:fPr>
                          <m:ctrlPr>
                            <a:rPr lang="es-EC" i="1">
                              <a:latin typeface="Cambria Math" panose="02040503050406030204" pitchFamily="18" charset="0"/>
                            </a:rPr>
                          </m:ctrlPr>
                        </m:fPr>
                        <m:num>
                          <m:r>
                            <m:rPr>
                              <m:sty m:val="p"/>
                            </m:rPr>
                            <a:rPr lang="es-EC">
                              <a:latin typeface="Cambria Math" panose="02040503050406030204" pitchFamily="18" charset="0"/>
                            </a:rPr>
                            <m:t>pasos</m:t>
                          </m:r>
                        </m:num>
                        <m:den>
                          <m:r>
                            <m:rPr>
                              <m:sty m:val="p"/>
                            </m:rPr>
                            <a:rPr lang="es-EC">
                              <a:latin typeface="Cambria Math" panose="02040503050406030204" pitchFamily="18" charset="0"/>
                            </a:rPr>
                            <m:t>s</m:t>
                          </m:r>
                        </m:den>
                      </m:f>
                    </m:oMath>
                  </m:oMathPara>
                </a14:m>
                <a:endParaRPr lang="es-EC" dirty="0"/>
              </a:p>
            </p:txBody>
          </p:sp>
        </mc:Choice>
        <mc:Fallback xmlns="">
          <p:sp>
            <p:nvSpPr>
              <p:cNvPr id="8" name="Rectangle 7"/>
              <p:cNvSpPr>
                <a:spLocks noRot="1" noChangeAspect="1" noMove="1" noResize="1" noEditPoints="1" noAdjustHandles="1" noChangeArrowheads="1" noChangeShapeType="1" noTextEdit="1"/>
              </p:cNvSpPr>
              <p:nvPr/>
            </p:nvSpPr>
            <p:spPr>
              <a:xfrm>
                <a:off x="1919536" y="4308242"/>
                <a:ext cx="4824536" cy="612732"/>
              </a:xfrm>
              <a:prstGeom prst="rect">
                <a:avLst/>
              </a:prstGeom>
              <a:blipFill rotWithShape="0">
                <a:blip r:embed="rId5"/>
                <a:stretch>
                  <a:fillRect/>
                </a:stretch>
              </a:blipFill>
            </p:spPr>
            <p:txBody>
              <a:bodyPr/>
              <a:lstStyle/>
              <a:p>
                <a:r>
                  <a:rPr lang="es-EC">
                    <a:noFill/>
                  </a:rPr>
                  <a:t> </a:t>
                </a:r>
              </a:p>
            </p:txBody>
          </p:sp>
        </mc:Fallback>
      </mc:AlternateContent>
      <p:sp>
        <p:nvSpPr>
          <p:cNvPr id="9"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CÁLCULOS DE HUSILLO DE BOLAS</a:t>
            </a:r>
          </a:p>
        </p:txBody>
      </p:sp>
    </p:spTree>
    <p:extLst>
      <p:ext uri="{BB962C8B-B14F-4D97-AF65-F5344CB8AC3E}">
        <p14:creationId xmlns:p14="http://schemas.microsoft.com/office/powerpoint/2010/main" val="1101425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11049" y="1218216"/>
            <a:ext cx="6041365"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rPr>
              <a:t>MARCO TEÓRICO</a:t>
            </a:r>
            <a:endParaRPr lang="es-EC" kern="0" dirty="0">
              <a:solidFill>
                <a:schemeClr val="tx1"/>
              </a:solidFill>
            </a:endParaRPr>
          </a:p>
        </p:txBody>
      </p:sp>
      <p:sp>
        <p:nvSpPr>
          <p:cNvPr id="5" name="Rectangle 4"/>
          <p:cNvSpPr/>
          <p:nvPr/>
        </p:nvSpPr>
        <p:spPr>
          <a:xfrm>
            <a:off x="2090292" y="2324059"/>
            <a:ext cx="8208594" cy="3416320"/>
          </a:xfrm>
          <a:prstGeom prst="rect">
            <a:avLst/>
          </a:prstGeom>
        </p:spPr>
        <p:txBody>
          <a:bodyPr wrap="none">
            <a:spAutoFit/>
          </a:bodyPr>
          <a:lstStyle/>
          <a:p>
            <a:pPr marL="742950" lvl="1" indent="-285750" algn="just">
              <a:lnSpc>
                <a:spcPct val="150000"/>
              </a:lnSpc>
              <a:spcAft>
                <a:spcPts val="0"/>
              </a:spcAft>
              <a:buFont typeface="+mj-lt"/>
              <a:buAutoNum type="arabicPeriod"/>
            </a:pPr>
            <a:r>
              <a:rPr lang="es-EC"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SOFTWARE PARA SIMULACIÓN DE </a:t>
            </a:r>
            <a:r>
              <a:rPr lang="es-EC" sz="2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MOVIMIENTO.</a:t>
            </a:r>
          </a:p>
          <a:p>
            <a:pPr marL="742950" lvl="1" indent="-285750" algn="just">
              <a:lnSpc>
                <a:spcPct val="150000"/>
              </a:lnSpc>
              <a:buFont typeface="+mj-lt"/>
              <a:buAutoNum type="arabicPeriod"/>
            </a:pPr>
            <a:r>
              <a:rPr lang="es-EC" sz="2400" dirty="0">
                <a:solidFill>
                  <a:srgbClr val="000000"/>
                </a:solidFill>
                <a:latin typeface="Arial" panose="020B0604020202020204" pitchFamily="34" charset="0"/>
                <a:ea typeface="Times New Roman" panose="02020603050405020304" pitchFamily="18" charset="0"/>
              </a:rPr>
              <a:t>ANÁLISIS ESTÁTICO Y DE </a:t>
            </a:r>
            <a:r>
              <a:rPr lang="es-EC" sz="2400" dirty="0" smtClean="0">
                <a:solidFill>
                  <a:srgbClr val="000000"/>
                </a:solidFill>
                <a:latin typeface="Arial" panose="020B0604020202020204" pitchFamily="34" charset="0"/>
                <a:ea typeface="Times New Roman" panose="02020603050405020304" pitchFamily="18" charset="0"/>
              </a:rPr>
              <a:t>FATIGA.</a:t>
            </a:r>
          </a:p>
          <a:p>
            <a:pPr marL="742950" lvl="1" indent="-285750" algn="just">
              <a:lnSpc>
                <a:spcPct val="150000"/>
              </a:lnSpc>
              <a:buFont typeface="+mj-lt"/>
              <a:buAutoNum type="arabicPeriod"/>
            </a:pPr>
            <a:r>
              <a:rPr lang="es-EC"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240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2" action="ppaction://hlinkfile"/>
              </a:rPr>
              <a:t>IMPACTO POR </a:t>
            </a:r>
            <a:r>
              <a:rPr lang="es-EC" sz="2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hlinkClick r:id="rId2" action="ppaction://hlinkfile"/>
              </a:rPr>
              <a:t>VIBRACIONES</a:t>
            </a:r>
            <a:endParaRPr lang="es-EC" sz="2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lnSpc>
                <a:spcPct val="150000"/>
              </a:lnSpc>
              <a:buFont typeface="+mj-lt"/>
              <a:buAutoNum type="arabicPeriod"/>
            </a:pPr>
            <a:r>
              <a:rPr lang="es-EC"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24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EMBRAGUE.</a:t>
            </a:r>
            <a:endParaRPr lang="es-EC"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lvl="1" algn="just">
              <a:lnSpc>
                <a:spcPct val="150000"/>
              </a:lnSpc>
            </a:pPr>
            <a:endParaRPr lang="es-EC"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50000"/>
              </a:lnSpc>
              <a:buFont typeface="+mj-lt"/>
              <a:buAutoNum type="arabicPeriod"/>
            </a:pPr>
            <a:endParaRPr lang="es-EC" sz="1200" dirty="0" smtClean="0"/>
          </a:p>
          <a:p>
            <a:pPr marL="742950" lvl="1" indent="-285750" algn="just">
              <a:lnSpc>
                <a:spcPct val="150000"/>
              </a:lnSpc>
              <a:spcAft>
                <a:spcPts val="0"/>
              </a:spcAft>
              <a:buFont typeface="+mj-lt"/>
              <a:buAutoNum type="arabicPeriod"/>
            </a:pP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814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18683" y="1729550"/>
                <a:ext cx="4572000" cy="3113738"/>
              </a:xfrm>
              <a:prstGeom prst="rect">
                <a:avLst/>
              </a:prstGeom>
            </p:spPr>
            <p:txBody>
              <a:bodyPr>
                <a:spAutoFit/>
              </a:bodyPr>
              <a:lstStyle/>
              <a:p>
                <a:pPr indent="252095" algn="just">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r>
                        <a:rPr lang="es-EC">
                          <a:latin typeface="Cambria Math" panose="02040503050406030204" pitchFamily="18" charset="0"/>
                          <a:ea typeface="Times New Roman" panose="02020603050405020304" pitchFamily="18" charset="0"/>
                          <a:cs typeface="Arial" panose="020B0604020202020204" pitchFamily="34" charset="0"/>
                        </a:rPr>
                        <m:t>=0.15 </m:t>
                      </m:r>
                      <m:r>
                        <m:rPr>
                          <m:sty m:val="p"/>
                        </m:rPr>
                        <a:rPr lang="es-EC">
                          <a:latin typeface="Cambria Math" panose="02040503050406030204" pitchFamily="18" charset="0"/>
                          <a:ea typeface="Times New Roman" panose="02020603050405020304" pitchFamily="18" charset="0"/>
                          <a:cs typeface="Arial" panose="020B0604020202020204" pitchFamily="34" charset="0"/>
                        </a:rPr>
                        <m:t>s</m:t>
                      </m:r>
                    </m:oMath>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α</m:t>
                      </m:r>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V</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lineal</m:t>
                              </m:r>
                            </m:sub>
                          </m:sSub>
                        </m:num>
                        <m:den>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den>
                      </m:f>
                      <m:r>
                        <a:rPr lang="es-EC">
                          <a:latin typeface="Cambria Math" panose="02040503050406030204" pitchFamily="18" charset="0"/>
                          <a:ea typeface="Times New Roman" panose="02020603050405020304" pitchFamily="18" charset="0"/>
                          <a:cs typeface="Arial" panose="020B0604020202020204" pitchFamily="34" charset="0"/>
                        </a:rPr>
                        <m:t>=0.783</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latin typeface="Cambria Math" panose="02040503050406030204" pitchFamily="18" charset="0"/>
                              <a:ea typeface="Times New Roman" panose="02020603050405020304" pitchFamily="18" charset="0"/>
                              <a:cs typeface="Arial" panose="020B0604020202020204" pitchFamily="34" charset="0"/>
                            </a:rPr>
                            <m:t>m</m:t>
                          </m:r>
                        </m:num>
                        <m:den>
                          <m:sSup>
                            <m:sSupPr>
                              <m:ctrlPr>
                                <a:rPr lang="es-EC" i="1">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s-EC">
                                  <a:latin typeface="Cambria Math" panose="02040503050406030204" pitchFamily="18" charset="0"/>
                                  <a:ea typeface="Times New Roman" panose="02020603050405020304" pitchFamily="18" charset="0"/>
                                  <a:cs typeface="Arial" panose="020B0604020202020204" pitchFamily="34" charset="0"/>
                                </a:rPr>
                                <m:t>s</m:t>
                              </m:r>
                            </m:e>
                            <m:sup>
                              <m:r>
                                <a:rPr lang="es-EC">
                                  <a:latin typeface="Cambria Math" panose="02040503050406030204" pitchFamily="18" charset="0"/>
                                  <a:ea typeface="Times New Roman" panose="02020603050405020304" pitchFamily="18" charset="0"/>
                                  <a:cs typeface="Arial" panose="020B0604020202020204" pitchFamily="34" charset="0"/>
                                </a:rPr>
                                <m:t>2</m:t>
                              </m:r>
                            </m:sup>
                          </m:sSup>
                        </m:den>
                      </m:f>
                    </m:oMath>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P</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α</m:t>
                      </m:r>
                      <m:r>
                        <a:rPr lang="es-EC" i="1">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Carrito</m:t>
                          </m:r>
                        </m:sub>
                      </m:sSub>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P</m:t>
                      </m:r>
                      <m:r>
                        <a:rPr lang="es-EC">
                          <a:latin typeface="Cambria Math" panose="02040503050406030204" pitchFamily="18" charset="0"/>
                          <a:ea typeface="Times New Roman" panose="02020603050405020304" pitchFamily="18" charset="0"/>
                          <a:cs typeface="Arial" panose="020B0604020202020204" pitchFamily="34" charset="0"/>
                        </a:rPr>
                        <m:t>=7.0 </m:t>
                      </m:r>
                      <m:r>
                        <m:rPr>
                          <m:sty m:val="p"/>
                        </m:rPr>
                        <a:rPr lang="es-EC">
                          <a:latin typeface="Cambria Math" panose="02040503050406030204" pitchFamily="18" charset="0"/>
                          <a:ea typeface="Times New Roman" panose="02020603050405020304" pitchFamily="18" charset="0"/>
                          <a:cs typeface="Arial" panose="020B0604020202020204" pitchFamily="34" charset="0"/>
                        </a:rPr>
                        <m:t>N</m:t>
                      </m:r>
                    </m:oMath>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P</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decc</m:t>
                          </m:r>
                        </m:sub>
                      </m:sSub>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α</m:t>
                      </m:r>
                      <m:r>
                        <a:rPr lang="es-EC" i="1">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Carrito</m:t>
                          </m:r>
                        </m:sub>
                      </m:sSub>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P</m:t>
                      </m:r>
                      <m:r>
                        <a:rPr lang="es-EC">
                          <a:latin typeface="Cambria Math" panose="02040503050406030204" pitchFamily="18" charset="0"/>
                          <a:ea typeface="Times New Roman" panose="02020603050405020304" pitchFamily="18" charset="0"/>
                          <a:cs typeface="Arial" panose="020B0604020202020204" pitchFamily="34" charset="0"/>
                        </a:rPr>
                        <m:t>=4.2 </m:t>
                      </m:r>
                      <m:r>
                        <m:rPr>
                          <m:sty m:val="p"/>
                        </m:rPr>
                        <a:rPr lang="es-EC">
                          <a:latin typeface="Cambria Math" panose="02040503050406030204" pitchFamily="18" charset="0"/>
                          <a:ea typeface="Times New Roman" panose="02020603050405020304" pitchFamily="18" charset="0"/>
                          <a:cs typeface="Arial" panose="020B0604020202020204" pitchFamily="34" charset="0"/>
                        </a:rPr>
                        <m:t>N</m:t>
                      </m:r>
                    </m:oMath>
                  </m:oMathPara>
                </a14:m>
                <a:endParaRPr lang="es-EC" dirty="0">
                  <a:ea typeface="Times New Roman" panose="02020603050405020304" pitchFamily="18" charset="0"/>
                  <a:cs typeface="Times New Roman" panose="02020603050405020304" pitchFamily="18" charset="0"/>
                </a:endParaRPr>
              </a:p>
              <a:p>
                <a:pPr indent="252095" algn="ctr">
                  <a:spcAft>
                    <a:spcPts val="1000"/>
                  </a:spcAft>
                </a:pPr>
                <a14:m>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n</m:t>
                    </m:r>
                    <m:r>
                      <a:rPr lang="es-EC">
                        <a:latin typeface="Cambria Math" panose="02040503050406030204" pitchFamily="18" charset="0"/>
                        <a:ea typeface="Times New Roman" panose="02020603050405020304" pitchFamily="18" charset="0"/>
                        <a:cs typeface="Arial" panose="020B0604020202020204" pitchFamily="34" charset="0"/>
                      </a:rPr>
                      <m:t>=0.93</m:t>
                    </m:r>
                  </m:oMath>
                </a14:m>
                <a:r>
                  <a:rPr lang="es-EC" dirty="0">
                    <a:ea typeface="Times New Roman" panose="02020603050405020304" pitchFamily="18" charset="0"/>
                    <a:cs typeface="Arial" panose="020B0604020202020204" pitchFamily="34" charset="0"/>
                  </a:rPr>
                  <a:t> Eficiencia de tornillo de bolas</a:t>
                </a:r>
                <a:endParaRPr lang="es-EC" dirty="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T</m:t>
                      </m:r>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cs typeface="Arial" panose="020B0604020202020204" pitchFamily="34" charset="0"/>
                            </a:rPr>
                          </m:ctrlPr>
                        </m:fPr>
                        <m:num>
                          <m:d>
                            <m:dPr>
                              <m:ctrlPr>
                                <a:rPr lang="es-EC" i="1">
                                  <a:latin typeface="Cambria Math" panose="020405030504060302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P</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Fxi</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Fyi</m:t>
                              </m:r>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μ</m:t>
                              </m:r>
                            </m:e>
                          </m:d>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paso</m:t>
                          </m:r>
                        </m:num>
                        <m:den>
                          <m:r>
                            <a:rPr lang="es-EC">
                              <a:latin typeface="Cambria Math" panose="02040503050406030204" pitchFamily="18" charset="0"/>
                              <a:ea typeface="Times New Roman" panose="02020603050405020304" pitchFamily="18" charset="0"/>
                              <a:cs typeface="Arial" panose="020B0604020202020204" pitchFamily="34" charset="0"/>
                            </a:rPr>
                            <m:t>2</m:t>
                          </m:r>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π</m:t>
                          </m:r>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n</m:t>
                          </m:r>
                        </m:den>
                      </m:f>
                      <m:r>
                        <a:rPr lang="es-EC">
                          <a:latin typeface="Cambria Math" panose="02040503050406030204" pitchFamily="18" charset="0"/>
                          <a:ea typeface="Times New Roman" panose="02020603050405020304" pitchFamily="18" charset="0"/>
                          <a:cs typeface="Arial" panose="020B0604020202020204" pitchFamily="34" charset="0"/>
                        </a:rPr>
                        <m:t>=0.682 </m:t>
                      </m:r>
                      <m:r>
                        <m:rPr>
                          <m:sty m:val="p"/>
                        </m:rPr>
                        <a:rPr lang="es-EC">
                          <a:latin typeface="Cambria Math" panose="02040503050406030204" pitchFamily="18" charset="0"/>
                          <a:ea typeface="Times New Roman" panose="02020603050405020304" pitchFamily="18" charset="0"/>
                          <a:cs typeface="Arial" panose="020B0604020202020204" pitchFamily="34" charset="0"/>
                        </a:rPr>
                        <m:t>N</m:t>
                      </m:r>
                      <m:r>
                        <a:rPr lang="es-EC" i="1">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m</m:t>
                      </m:r>
                    </m:oMath>
                    <m:oMath xmlns:m="http://schemas.openxmlformats.org/officeDocument/2006/math">
                      <m:r>
                        <m:rPr>
                          <m:sty m:val="p"/>
                        </m:rPr>
                        <a:rPr lang="es-EC">
                          <a:solidFill>
                            <a:srgbClr val="FF0000"/>
                          </a:solidFill>
                          <a:latin typeface="Cambria Math" panose="02040503050406030204" pitchFamily="18" charset="0"/>
                          <a:ea typeface="Times New Roman" panose="02020603050405020304" pitchFamily="18" charset="0"/>
                          <a:cs typeface="Arial" panose="020B0604020202020204" pitchFamily="34" charset="0"/>
                        </a:rPr>
                        <m:t>T</m:t>
                      </m:r>
                      <m:r>
                        <a:rPr lang="es-EC">
                          <a:solidFill>
                            <a:srgbClr val="FF0000"/>
                          </a:solidFill>
                          <a:latin typeface="Cambria Math" panose="02040503050406030204" pitchFamily="18" charset="0"/>
                          <a:ea typeface="Times New Roman" panose="02020603050405020304" pitchFamily="18" charset="0"/>
                          <a:cs typeface="Arial" panose="020B0604020202020204" pitchFamily="34" charset="0"/>
                        </a:rPr>
                        <m:t>=96.63 </m:t>
                      </m:r>
                      <m:r>
                        <m:rPr>
                          <m:sty m:val="p"/>
                        </m:rPr>
                        <a:rPr lang="es-EC">
                          <a:solidFill>
                            <a:srgbClr val="FF0000"/>
                          </a:solidFill>
                          <a:latin typeface="Cambria Math" panose="02040503050406030204" pitchFamily="18" charset="0"/>
                          <a:ea typeface="Times New Roman" panose="02020603050405020304" pitchFamily="18" charset="0"/>
                          <a:cs typeface="Arial" panose="020B0604020202020204" pitchFamily="34" charset="0"/>
                        </a:rPr>
                        <m:t>oz</m:t>
                      </m:r>
                      <m:r>
                        <a:rPr lang="es-EC" i="1">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m:rPr>
                          <m:sty m:val="p"/>
                        </m:rPr>
                        <a:rPr lang="es-EC">
                          <a:solidFill>
                            <a:srgbClr val="FF0000"/>
                          </a:solidFill>
                          <a:latin typeface="Cambria Math" panose="02040503050406030204" pitchFamily="18" charset="0"/>
                          <a:ea typeface="Times New Roman" panose="02020603050405020304" pitchFamily="18" charset="0"/>
                          <a:cs typeface="Arial" panose="020B0604020202020204" pitchFamily="34" charset="0"/>
                        </a:rPr>
                        <m:t>in</m:t>
                      </m:r>
                    </m:oMath>
                  </m:oMathPara>
                </a14:m>
                <a:endParaRPr lang="es-EC" dirty="0">
                  <a:solidFill>
                    <a:srgbClr val="FF0000"/>
                  </a:solidFill>
                </a:endParaRPr>
              </a:p>
              <a:p>
                <a:r>
                  <a:rPr lang="es-EC" dirty="0">
                    <a:solidFill>
                      <a:srgbClr val="FF0000"/>
                    </a:solidFill>
                  </a:rPr>
                  <a:t>- TORQUE DE RETENCIÓN.</a:t>
                </a:r>
              </a:p>
            </p:txBody>
          </p:sp>
        </mc:Choice>
        <mc:Fallback xmlns="">
          <p:sp>
            <p:nvSpPr>
              <p:cNvPr id="5" name="Rectangle 4"/>
              <p:cNvSpPr>
                <a:spLocks noRot="1" noChangeAspect="1" noMove="1" noResize="1" noEditPoints="1" noAdjustHandles="1" noChangeArrowheads="1" noChangeShapeType="1" noTextEdit="1"/>
              </p:cNvSpPr>
              <p:nvPr/>
            </p:nvSpPr>
            <p:spPr>
              <a:xfrm>
                <a:off x="1318683" y="1729550"/>
                <a:ext cx="4572000" cy="3113738"/>
              </a:xfrm>
              <a:prstGeom prst="rect">
                <a:avLst/>
              </a:prstGeom>
              <a:blipFill rotWithShape="0">
                <a:blip r:embed="rId2"/>
                <a:stretch>
                  <a:fillRect l="-1067" b="-2153"/>
                </a:stretch>
              </a:blipFill>
            </p:spPr>
            <p:txBody>
              <a:bodyPr/>
              <a:lstStyle/>
              <a:p>
                <a:r>
                  <a:rPr lang="es-EC">
                    <a:noFill/>
                  </a:rPr>
                  <a:t> </a:t>
                </a:r>
              </a:p>
            </p:txBody>
          </p:sp>
        </mc:Fallback>
      </mc:AlternateContent>
      <p:pic>
        <p:nvPicPr>
          <p:cNvPr id="6" name="Picture 5"/>
          <p:cNvPicPr/>
          <p:nvPr/>
        </p:nvPicPr>
        <p:blipFill rotWithShape="1">
          <a:blip r:embed="rId3" cstate="print">
            <a:extLst>
              <a:ext uri="{28A0092B-C50C-407E-A947-70E740481C1C}">
                <a14:useLocalDpi xmlns:a14="http://schemas.microsoft.com/office/drawing/2010/main" val="0"/>
              </a:ext>
            </a:extLst>
          </a:blip>
          <a:srcRect l="26202" t="25619" r="39049" b="18167"/>
          <a:stretch/>
        </p:blipFill>
        <p:spPr bwMode="auto">
          <a:xfrm>
            <a:off x="6960096" y="1144232"/>
            <a:ext cx="2844824" cy="258820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26528" t="19067" r="11508" b="9332"/>
          <a:stretch/>
        </p:blipFill>
        <p:spPr bwMode="auto">
          <a:xfrm>
            <a:off x="6838592" y="3809304"/>
            <a:ext cx="3182352" cy="2067968"/>
          </a:xfrm>
          <a:prstGeom prst="rect">
            <a:avLst/>
          </a:prstGeom>
          <a:ln>
            <a:noFill/>
          </a:ln>
          <a:extLst>
            <a:ext uri="{53640926-AAD7-44D8-BBD7-CCE9431645EC}">
              <a14:shadowObscured xmlns:a14="http://schemas.microsoft.com/office/drawing/2010/main"/>
            </a:ext>
          </a:extLst>
        </p:spPr>
      </p:pic>
      <p:sp>
        <p:nvSpPr>
          <p:cNvPr id="8"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SELECCIÓN DE MOTOR A PASOS</a:t>
            </a:r>
          </a:p>
        </p:txBody>
      </p:sp>
    </p:spTree>
    <p:extLst>
      <p:ext uri="{BB962C8B-B14F-4D97-AF65-F5344CB8AC3E}">
        <p14:creationId xmlns:p14="http://schemas.microsoft.com/office/powerpoint/2010/main" val="1548143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018488" y="1359808"/>
                <a:ext cx="2592288" cy="2308324"/>
              </a:xfrm>
              <a:prstGeom prst="rect">
                <a:avLst/>
              </a:prstGeom>
            </p:spPr>
            <p:txBody>
              <a:bodyPr wrap="square">
                <a:spAutoFit/>
              </a:bodyPr>
              <a:lstStyle/>
              <a:p>
                <a:r>
                  <a:rPr lang="es-EC" dirty="0">
                    <a:latin typeface="Cambria Math" panose="02040503050406030204" pitchFamily="18" charset="0"/>
                  </a:rPr>
                  <a:t>FUERZAS APLICADAS SOBRE EL CARRO</a:t>
                </a: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Fx</m:t>
                      </m:r>
                      <m:r>
                        <a:rPr lang="es-EC">
                          <a:latin typeface="Cambria Math" panose="02040503050406030204" pitchFamily="18" charset="0"/>
                        </a:rPr>
                        <m:t>=10 </m:t>
                      </m:r>
                      <m:r>
                        <m:rPr>
                          <m:sty m:val="p"/>
                        </m:rPr>
                        <a:rPr lang="es-EC">
                          <a:latin typeface="Cambria Math" panose="02040503050406030204" pitchFamily="18" charset="0"/>
                        </a:rPr>
                        <m:t>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Fy</m:t>
                      </m:r>
                      <m:r>
                        <a:rPr lang="es-EC">
                          <a:latin typeface="Cambria Math" panose="02040503050406030204" pitchFamily="18" charset="0"/>
                        </a:rPr>
                        <m:t>=1437 </m:t>
                      </m:r>
                      <m:r>
                        <m:rPr>
                          <m:sty m:val="p"/>
                        </m:rPr>
                        <a:rPr lang="es-EC">
                          <a:latin typeface="Cambria Math" panose="02040503050406030204" pitchFamily="18" charset="0"/>
                        </a:rPr>
                        <m:t>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Fz</m:t>
                      </m:r>
                      <m:r>
                        <a:rPr lang="es-EC">
                          <a:latin typeface="Cambria Math" panose="02040503050406030204" pitchFamily="18" charset="0"/>
                        </a:rPr>
                        <m:t>=0</m:t>
                      </m:r>
                      <m:r>
                        <m:rPr>
                          <m:sty m:val="p"/>
                        </m:rPr>
                        <a:rPr lang="es-EC">
                          <a:latin typeface="Cambria Math" panose="02040503050406030204" pitchFamily="18" charset="0"/>
                        </a:rPr>
                        <m:t>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Mx</m:t>
                      </m:r>
                      <m:r>
                        <a:rPr lang="es-EC">
                          <a:latin typeface="Cambria Math" panose="02040503050406030204" pitchFamily="18" charset="0"/>
                        </a:rPr>
                        <m:t>=81.5 </m:t>
                      </m:r>
                      <m:r>
                        <m:rPr>
                          <m:sty m:val="p"/>
                        </m:rPr>
                        <a:rPr lang="es-EC">
                          <a:latin typeface="Cambria Math" panose="02040503050406030204" pitchFamily="18" charset="0"/>
                        </a:rPr>
                        <m:t>N</m:t>
                      </m:r>
                      <m:r>
                        <a:rPr lang="es-EC">
                          <a:latin typeface="Cambria Math" panose="02040503050406030204" pitchFamily="18" charset="0"/>
                        </a:rPr>
                        <m:t>.</m:t>
                      </m:r>
                      <m:r>
                        <m:rPr>
                          <m:sty m:val="p"/>
                        </m:rPr>
                        <a:rPr lang="es-EC">
                          <a:latin typeface="Cambria Math" panose="02040503050406030204" pitchFamily="18" charset="0"/>
                        </a:rPr>
                        <m:t>m</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My</m:t>
                      </m:r>
                      <m:r>
                        <a:rPr lang="es-EC">
                          <a:latin typeface="Cambria Math" panose="02040503050406030204" pitchFamily="18" charset="0"/>
                        </a:rPr>
                        <m:t>=13.1 </m:t>
                      </m:r>
                      <m:r>
                        <m:rPr>
                          <m:sty m:val="p"/>
                        </m:rPr>
                        <a:rPr lang="es-EC">
                          <a:latin typeface="Cambria Math" panose="02040503050406030204" pitchFamily="18" charset="0"/>
                        </a:rPr>
                        <m:t>N</m:t>
                      </m:r>
                      <m:r>
                        <a:rPr lang="es-EC">
                          <a:latin typeface="Cambria Math" panose="02040503050406030204" pitchFamily="18" charset="0"/>
                        </a:rPr>
                        <m:t>.</m:t>
                      </m:r>
                      <m:r>
                        <m:rPr>
                          <m:sty m:val="p"/>
                        </m:rPr>
                        <a:rPr lang="es-EC">
                          <a:latin typeface="Cambria Math" panose="02040503050406030204" pitchFamily="18" charset="0"/>
                        </a:rPr>
                        <m:t>m</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Mz</m:t>
                      </m:r>
                      <m:r>
                        <a:rPr lang="es-EC">
                          <a:latin typeface="Cambria Math" panose="02040503050406030204" pitchFamily="18" charset="0"/>
                        </a:rPr>
                        <m:t>=0.65 </m:t>
                      </m:r>
                      <m:r>
                        <m:rPr>
                          <m:sty m:val="p"/>
                        </m:rPr>
                        <a:rPr lang="es-EC">
                          <a:latin typeface="Cambria Math" panose="02040503050406030204" pitchFamily="18" charset="0"/>
                        </a:rPr>
                        <m:t>N</m:t>
                      </m:r>
                      <m:r>
                        <a:rPr lang="es-EC">
                          <a:latin typeface="Cambria Math" panose="02040503050406030204" pitchFamily="18" charset="0"/>
                        </a:rPr>
                        <m:t>.</m:t>
                      </m:r>
                      <m:r>
                        <m:rPr>
                          <m:sty m:val="p"/>
                        </m:rPr>
                        <a:rPr lang="es-EC">
                          <a:latin typeface="Cambria Math" panose="02040503050406030204" pitchFamily="18" charset="0"/>
                        </a:rPr>
                        <m:t>m</m:t>
                      </m:r>
                    </m:oMath>
                  </m:oMathPara>
                </a14:m>
                <a:endParaRPr lang="es-EC" dirty="0"/>
              </a:p>
            </p:txBody>
          </p:sp>
        </mc:Choice>
        <mc:Fallback xmlns="">
          <p:sp>
            <p:nvSpPr>
              <p:cNvPr id="5" name="Rectangle 4"/>
              <p:cNvSpPr>
                <a:spLocks noRot="1" noChangeAspect="1" noMove="1" noResize="1" noEditPoints="1" noAdjustHandles="1" noChangeArrowheads="1" noChangeShapeType="1" noTextEdit="1"/>
              </p:cNvSpPr>
              <p:nvPr/>
            </p:nvSpPr>
            <p:spPr>
              <a:xfrm>
                <a:off x="2018488" y="1359808"/>
                <a:ext cx="2592288" cy="2308324"/>
              </a:xfrm>
              <a:prstGeom prst="rect">
                <a:avLst/>
              </a:prstGeom>
              <a:blipFill rotWithShape="0">
                <a:blip r:embed="rId2"/>
                <a:stretch>
                  <a:fillRect l="-1882" t="-1583"/>
                </a:stretch>
              </a:blipFill>
            </p:spPr>
            <p:txBody>
              <a:bodyPr/>
              <a:lstStyle/>
              <a:p>
                <a:r>
                  <a:rPr lang="es-EC">
                    <a:noFill/>
                  </a:rPr>
                  <a:t> </a:t>
                </a:r>
              </a:p>
            </p:txBody>
          </p:sp>
        </mc:Fallback>
      </mc:AlternateContent>
      <p:pic>
        <p:nvPicPr>
          <p:cNvPr id="6" name="Picture 5"/>
          <p:cNvPicPr/>
          <p:nvPr/>
        </p:nvPicPr>
        <p:blipFill rotWithShape="1">
          <a:blip r:embed="rId3" cstate="print">
            <a:extLst>
              <a:ext uri="{28A0092B-C50C-407E-A947-70E740481C1C}">
                <a14:useLocalDpi xmlns:a14="http://schemas.microsoft.com/office/drawing/2010/main" val="0"/>
              </a:ext>
            </a:extLst>
          </a:blip>
          <a:srcRect l="19748" t="53049" r="6471" b="14756"/>
          <a:stretch/>
        </p:blipFill>
        <p:spPr bwMode="auto">
          <a:xfrm>
            <a:off x="1991545" y="3668132"/>
            <a:ext cx="8118783" cy="1993116"/>
          </a:xfrm>
          <a:prstGeom prst="rect">
            <a:avLst/>
          </a:prstGeom>
          <a:ln>
            <a:noFill/>
          </a:ln>
          <a:extLst>
            <a:ext uri="{53640926-AAD7-44D8-BBD7-CCE9431645EC}">
              <a14:shadowObscured xmlns:a14="http://schemas.microsoft.com/office/drawing/2010/main"/>
            </a:ext>
          </a:extLst>
        </p:spPr>
      </p:pic>
      <p:sp>
        <p:nvSpPr>
          <p:cNvPr id="7" name="1 Título"/>
          <p:cNvSpPr txBox="1">
            <a:spLocks/>
          </p:cNvSpPr>
          <p:nvPr/>
        </p:nvSpPr>
        <p:spPr>
          <a:xfrm>
            <a:off x="2596484" y="49991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SELECCIÓN DE GUIA LINEAL</a:t>
            </a:r>
          </a:p>
        </p:txBody>
      </p:sp>
      <p:pic>
        <p:nvPicPr>
          <p:cNvPr id="8" name="Picture 7"/>
          <p:cNvPicPr/>
          <p:nvPr/>
        </p:nvPicPr>
        <p:blipFill rotWithShape="1">
          <a:blip r:embed="rId4"/>
          <a:srcRect l="31438" t="16191" r="17821" b="9586"/>
          <a:stretch/>
        </p:blipFill>
        <p:spPr bwMode="auto">
          <a:xfrm>
            <a:off x="6789137" y="1088740"/>
            <a:ext cx="3321191" cy="2732732"/>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963" t="56006" r="84140" b="12647"/>
          <a:stretch/>
        </p:blipFill>
        <p:spPr bwMode="auto">
          <a:xfrm>
            <a:off x="4857153" y="1276513"/>
            <a:ext cx="1991091" cy="2357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4644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52493" y="2570069"/>
                <a:ext cx="5760640" cy="17268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F</m:t>
                          </m:r>
                        </m:e>
                        <m:sub>
                          <m:r>
                            <a:rPr lang="es-EC">
                              <a:latin typeface="Cambria Math" panose="02040503050406030204" pitchFamily="18" charset="0"/>
                            </a:rPr>
                            <m:t>0</m:t>
                          </m:r>
                        </m:sub>
                      </m:sSub>
                      <m:r>
                        <a:rPr lang="es-EC">
                          <a:latin typeface="Cambria Math" panose="02040503050406030204" pitchFamily="18" charset="0"/>
                        </a:rPr>
                        <m:t>=</m:t>
                      </m:r>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C">
                                  <a:latin typeface="Cambria Math" panose="02040503050406030204" pitchFamily="18" charset="0"/>
                                </a:rPr>
                                <m:t>F</m:t>
                              </m:r>
                            </m:e>
                            <m:sub>
                              <m:r>
                                <m:rPr>
                                  <m:sty m:val="p"/>
                                </m:rPr>
                                <a:rPr lang="es-EC">
                                  <a:latin typeface="Cambria Math" panose="02040503050406030204" pitchFamily="18" charset="0"/>
                                </a:rPr>
                                <m:t>V</m:t>
                              </m:r>
                              <m:r>
                                <a:rPr lang="es-EC">
                                  <a:latin typeface="Cambria Math" panose="02040503050406030204" pitchFamily="18" charset="0"/>
                                </a:rPr>
                                <m:t>0</m:t>
                              </m:r>
                            </m:sub>
                          </m:sSub>
                        </m:e>
                      </m:d>
                      <m:r>
                        <a:rPr lang="es-EC">
                          <a:latin typeface="Cambria Math" panose="02040503050406030204" pitchFamily="18" charset="0"/>
                        </a:rPr>
                        <m:t>+</m:t>
                      </m:r>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C">
                                  <a:latin typeface="Cambria Math" panose="02040503050406030204" pitchFamily="18" charset="0"/>
                                </a:rPr>
                                <m:t>F</m:t>
                              </m:r>
                            </m:e>
                            <m:sub>
                              <m:r>
                                <m:rPr>
                                  <m:sty m:val="p"/>
                                </m:rPr>
                                <a:rPr lang="es-EC">
                                  <a:latin typeface="Cambria Math" panose="02040503050406030204" pitchFamily="18" charset="0"/>
                                </a:rPr>
                                <m:t>H</m:t>
                              </m:r>
                              <m:r>
                                <a:rPr lang="es-EC">
                                  <a:latin typeface="Cambria Math" panose="02040503050406030204" pitchFamily="18" charset="0"/>
                                </a:rPr>
                                <m:t>0</m:t>
                              </m:r>
                            </m:sub>
                          </m:sSub>
                        </m:e>
                      </m:d>
                      <m:r>
                        <a:rPr lang="es-EC">
                          <a:latin typeface="Cambria Math" panose="02040503050406030204" pitchFamily="18" charset="0"/>
                        </a:rPr>
                        <m:t>+</m:t>
                      </m:r>
                      <m:sSub>
                        <m:sSubPr>
                          <m:ctrlPr>
                            <a:rPr lang="es-EC" i="1">
                              <a:latin typeface="Cambria Math" panose="02040503050406030204" pitchFamily="18" charset="0"/>
                            </a:rPr>
                          </m:ctrlPr>
                        </m:sSubPr>
                        <m:e>
                          <m:r>
                            <m:rPr>
                              <m:sty m:val="p"/>
                            </m:rPr>
                            <a:rPr lang="es-EC">
                              <a:latin typeface="Cambria Math" panose="02040503050406030204" pitchFamily="18" charset="0"/>
                            </a:rPr>
                            <m:t>C</m:t>
                          </m:r>
                        </m:e>
                        <m:sub>
                          <m:r>
                            <a:rPr lang="es-EC">
                              <a:latin typeface="Cambria Math" panose="02040503050406030204" pitchFamily="18" charset="0"/>
                            </a:rPr>
                            <m:t>0</m:t>
                          </m:r>
                        </m:sub>
                      </m:sSub>
                      <m:r>
                        <a:rPr lang="es-EC">
                          <a:latin typeface="Cambria Math" panose="02040503050406030204" pitchFamily="18" charset="0"/>
                        </a:rPr>
                        <m:t>∗</m:t>
                      </m:r>
                      <m:f>
                        <m:fPr>
                          <m:ctrlPr>
                            <a:rPr lang="es-EC" i="1">
                              <a:latin typeface="Cambria Math" panose="02040503050406030204" pitchFamily="18" charset="0"/>
                            </a:rPr>
                          </m:ctrlPr>
                        </m:fPr>
                        <m:num>
                          <m:d>
                            <m:dPr>
                              <m:begChr m:val="|"/>
                              <m:endChr m:val="|"/>
                              <m:ctrlPr>
                                <a:rPr lang="es-EC" i="1">
                                  <a:latin typeface="Cambria Math" panose="02040503050406030204" pitchFamily="18" charset="0"/>
                                </a:rPr>
                              </m:ctrlPr>
                            </m:dPr>
                            <m:e>
                              <m:sSub>
                                <m:sSubPr>
                                  <m:ctrlPr>
                                    <a:rPr lang="es-EC" i="1">
                                      <a:latin typeface="Cambria Math" panose="02040503050406030204" pitchFamily="18" charset="0"/>
                                    </a:rPr>
                                  </m:ctrlPr>
                                </m:sSubPr>
                                <m:e>
                                  <m:r>
                                    <m:rPr>
                                      <m:sty m:val="p"/>
                                    </m:rPr>
                                    <a:rPr lang="es-EC">
                                      <a:latin typeface="Cambria Math" panose="02040503050406030204" pitchFamily="18" charset="0"/>
                                    </a:rPr>
                                    <m:t>M</m:t>
                                  </m:r>
                                </m:e>
                                <m:sub>
                                  <m:r>
                                    <a:rPr lang="es-EC">
                                      <a:latin typeface="Cambria Math" panose="02040503050406030204" pitchFamily="18" charset="0"/>
                                    </a:rPr>
                                    <m:t>0</m:t>
                                  </m:r>
                                </m:sub>
                              </m:sSub>
                            </m:e>
                          </m:d>
                        </m:num>
                        <m:den>
                          <m:sSub>
                            <m:sSubPr>
                              <m:ctrlPr>
                                <a:rPr lang="es-EC" i="1">
                                  <a:latin typeface="Cambria Math" panose="02040503050406030204" pitchFamily="18" charset="0"/>
                                </a:rPr>
                              </m:ctrlPr>
                            </m:sSubPr>
                            <m:e>
                              <m:r>
                                <m:rPr>
                                  <m:sty m:val="p"/>
                                </m:rPr>
                                <a:rPr lang="es-EC">
                                  <a:latin typeface="Cambria Math" panose="02040503050406030204" pitchFamily="18" charset="0"/>
                                </a:rPr>
                                <m:t>M</m:t>
                              </m:r>
                            </m:e>
                            <m:sub>
                              <m:r>
                                <m:rPr>
                                  <m:sty m:val="p"/>
                                </m:rPr>
                                <a:rPr lang="es-EC">
                                  <a:latin typeface="Cambria Math" panose="02040503050406030204" pitchFamily="18" charset="0"/>
                                </a:rPr>
                                <m:t>t</m:t>
                              </m:r>
                              <m:r>
                                <a:rPr lang="es-EC">
                                  <a:latin typeface="Cambria Math" panose="02040503050406030204" pitchFamily="18" charset="0"/>
                                </a:rPr>
                                <m:t>0</m:t>
                              </m:r>
                            </m:sub>
                          </m:sSub>
                        </m:den>
                      </m:f>
                    </m:oMath>
                  </m:oMathPara>
                </a14:m>
                <a:endParaRPr lang="es-EC"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F</m:t>
                          </m:r>
                        </m:e>
                        <m:sub>
                          <m:r>
                            <a:rPr lang="es-EC">
                              <a:latin typeface="Cambria Math" panose="02040503050406030204" pitchFamily="18" charset="0"/>
                            </a:rPr>
                            <m:t>0</m:t>
                          </m:r>
                        </m:sub>
                      </m:sSub>
                      <m:r>
                        <a:rPr lang="es-EC">
                          <a:latin typeface="Cambria Math" panose="02040503050406030204" pitchFamily="18" charset="0"/>
                        </a:rPr>
                        <m:t>=1437</m:t>
                      </m:r>
                      <m:r>
                        <m:rPr>
                          <m:sty m:val="p"/>
                        </m:rPr>
                        <a:rPr lang="es-EC">
                          <a:latin typeface="Cambria Math" panose="02040503050406030204" pitchFamily="18" charset="0"/>
                        </a:rPr>
                        <m:t>N</m:t>
                      </m:r>
                      <m:r>
                        <a:rPr lang="es-EC">
                          <a:latin typeface="Cambria Math" panose="02040503050406030204" pitchFamily="18" charset="0"/>
                        </a:rPr>
                        <m:t>+10</m:t>
                      </m:r>
                      <m:r>
                        <m:rPr>
                          <m:sty m:val="p"/>
                        </m:rPr>
                        <a:rPr lang="es-EC">
                          <a:latin typeface="Cambria Math" panose="02040503050406030204" pitchFamily="18" charset="0"/>
                        </a:rPr>
                        <m:t>N</m:t>
                      </m:r>
                      <m:r>
                        <a:rPr lang="es-EC">
                          <a:latin typeface="Cambria Math" panose="02040503050406030204" pitchFamily="18" charset="0"/>
                        </a:rPr>
                        <m:t>+35200</m:t>
                      </m:r>
                      <m:r>
                        <m:rPr>
                          <m:sty m:val="p"/>
                        </m:rPr>
                        <a:rPr lang="es-EC">
                          <a:latin typeface="Cambria Math" panose="02040503050406030204" pitchFamily="18" charset="0"/>
                        </a:rPr>
                        <m:t>N</m:t>
                      </m:r>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81.5</m:t>
                          </m:r>
                          <m:r>
                            <m:rPr>
                              <m:sty m:val="p"/>
                            </m:rPr>
                            <a:rPr lang="es-EC">
                              <a:latin typeface="Cambria Math" panose="02040503050406030204" pitchFamily="18" charset="0"/>
                            </a:rPr>
                            <m:t>N</m:t>
                          </m:r>
                          <m:r>
                            <a:rPr lang="es-EC">
                              <a:latin typeface="Cambria Math" panose="02040503050406030204" pitchFamily="18" charset="0"/>
                            </a:rPr>
                            <m:t> .</m:t>
                          </m:r>
                          <m:r>
                            <m:rPr>
                              <m:sty m:val="p"/>
                            </m:rPr>
                            <a:rPr lang="es-EC">
                              <a:latin typeface="Cambria Math" panose="02040503050406030204" pitchFamily="18" charset="0"/>
                            </a:rPr>
                            <m:t>m</m:t>
                          </m:r>
                        </m:num>
                        <m:den>
                          <m:r>
                            <a:rPr lang="es-EC">
                              <a:latin typeface="Cambria Math" panose="02040503050406030204" pitchFamily="18" charset="0"/>
                            </a:rPr>
                            <m:t>225</m:t>
                          </m:r>
                          <m:r>
                            <m:rPr>
                              <m:sty m:val="p"/>
                            </m:rPr>
                            <a:rPr lang="es-EC">
                              <a:latin typeface="Cambria Math" panose="02040503050406030204" pitchFamily="18" charset="0"/>
                            </a:rPr>
                            <m:t>N</m:t>
                          </m:r>
                          <m:r>
                            <a:rPr lang="es-EC">
                              <a:latin typeface="Cambria Math" panose="02040503050406030204" pitchFamily="18" charset="0"/>
                            </a:rPr>
                            <m:t>.</m:t>
                          </m:r>
                          <m:r>
                            <m:rPr>
                              <m:sty m:val="p"/>
                            </m:rPr>
                            <a:rPr lang="es-EC">
                              <a:latin typeface="Cambria Math" panose="02040503050406030204" pitchFamily="18" charset="0"/>
                            </a:rPr>
                            <m:t>m</m:t>
                          </m:r>
                        </m:den>
                      </m:f>
                      <m:r>
                        <a:rPr lang="es-EC">
                          <a:latin typeface="Cambria Math" panose="02040503050406030204" pitchFamily="18" charset="0"/>
                        </a:rPr>
                        <m:t>=14197</m:t>
                      </m:r>
                      <m:r>
                        <m:rPr>
                          <m:sty m:val="p"/>
                        </m:rPr>
                        <a:rPr lang="es-EC">
                          <a:latin typeface="Cambria Math" panose="02040503050406030204" pitchFamily="18" charset="0"/>
                        </a:rPr>
                        <m:t>N</m:t>
                      </m:r>
                    </m:oMath>
                  </m:oMathPara>
                </a14:m>
                <a:endParaRPr lang="es-EC"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Fs</m:t>
                      </m:r>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35200</m:t>
                          </m:r>
                        </m:num>
                        <m:den>
                          <m:r>
                            <a:rPr lang="es-EC">
                              <a:latin typeface="Cambria Math" panose="02040503050406030204" pitchFamily="18" charset="0"/>
                            </a:rPr>
                            <m:t>14197</m:t>
                          </m:r>
                        </m:den>
                      </m:f>
                      <m:r>
                        <a:rPr lang="es-EC">
                          <a:latin typeface="Cambria Math" panose="02040503050406030204" pitchFamily="18" charset="0"/>
                        </a:rPr>
                        <m:t>=2.5</m:t>
                      </m:r>
                    </m:oMath>
                  </m:oMathPara>
                </a14:m>
                <a:endParaRPr lang="es-EC" dirty="0"/>
              </a:p>
            </p:txBody>
          </p:sp>
        </mc:Choice>
        <mc:Fallback xmlns="">
          <p:sp>
            <p:nvSpPr>
              <p:cNvPr id="4" name="Rectangle 3"/>
              <p:cNvSpPr>
                <a:spLocks noRot="1" noChangeAspect="1" noMove="1" noResize="1" noEditPoints="1" noAdjustHandles="1" noChangeArrowheads="1" noChangeShapeType="1" noTextEdit="1"/>
              </p:cNvSpPr>
              <p:nvPr/>
            </p:nvSpPr>
            <p:spPr>
              <a:xfrm>
                <a:off x="852493" y="2570069"/>
                <a:ext cx="5760640" cy="1726883"/>
              </a:xfrm>
              <a:prstGeom prst="rect">
                <a:avLst/>
              </a:prstGeom>
              <a:blipFill rotWithShape="0">
                <a:blip r:embed="rId2"/>
                <a:stretch>
                  <a:fillRect/>
                </a:stretch>
              </a:blipFill>
            </p:spPr>
            <p:txBody>
              <a:bodyPr/>
              <a:lstStyle/>
              <a:p>
                <a:r>
                  <a:rPr lang="es-EC">
                    <a:noFill/>
                  </a:rPr>
                  <a:t> </a:t>
                </a:r>
              </a:p>
            </p:txBody>
          </p:sp>
        </mc:Fallback>
      </mc:AlternateContent>
      <p:sp>
        <p:nvSpPr>
          <p:cNvPr id="5"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CÁLCULO DE FACTOR DE SEGURIDAD GUIA LINEAL</a:t>
            </a:r>
          </a:p>
        </p:txBody>
      </p:sp>
      <p:pic>
        <p:nvPicPr>
          <p:cNvPr id="6" name="Picture 5"/>
          <p:cNvPicPr/>
          <p:nvPr/>
        </p:nvPicPr>
        <p:blipFill>
          <a:blip r:embed="rId3"/>
          <a:stretch>
            <a:fillRect/>
          </a:stretch>
        </p:blipFill>
        <p:spPr>
          <a:xfrm>
            <a:off x="7104475" y="1700807"/>
            <a:ext cx="4075358" cy="3630318"/>
          </a:xfrm>
          <a:prstGeom prst="rect">
            <a:avLst/>
          </a:prstGeom>
        </p:spPr>
      </p:pic>
    </p:spTree>
    <p:extLst>
      <p:ext uri="{BB962C8B-B14F-4D97-AF65-F5344CB8AC3E}">
        <p14:creationId xmlns:p14="http://schemas.microsoft.com/office/powerpoint/2010/main" val="34492890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920" t="15301" r="17003" b="10201"/>
          <a:stretch/>
        </p:blipFill>
        <p:spPr bwMode="auto">
          <a:xfrm>
            <a:off x="5887616" y="1846565"/>
            <a:ext cx="4472516" cy="2880000"/>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3"/>
          <a:srcRect l="424" r="10247"/>
          <a:stretch/>
        </p:blipFill>
        <p:spPr bwMode="auto">
          <a:xfrm>
            <a:off x="1823274" y="1846565"/>
            <a:ext cx="4057507" cy="2880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3143672" y="4798894"/>
            <a:ext cx="3647152" cy="646331"/>
          </a:xfrm>
          <a:prstGeom prst="rect">
            <a:avLst/>
          </a:prstGeom>
        </p:spPr>
        <p:txBody>
          <a:bodyPr wrap="none">
            <a:spAutoFit/>
          </a:bodyPr>
          <a:lstStyle/>
          <a:p>
            <a:r>
              <a:rPr lang="es-EC" dirty="0"/>
              <a:t>Factor de seguridad: 5,9</a:t>
            </a:r>
          </a:p>
          <a:p>
            <a:r>
              <a:rPr lang="es-EC" dirty="0"/>
              <a:t>Deformación máxima: 0,056 mm</a:t>
            </a:r>
          </a:p>
        </p:txBody>
      </p:sp>
      <p:sp>
        <p:nvSpPr>
          <p:cNvPr id="7" name="1 Título"/>
          <p:cNvSpPr txBox="1">
            <a:spLocks/>
          </p:cNvSpPr>
          <p:nvPr/>
        </p:nvSpPr>
        <p:spPr>
          <a:xfrm>
            <a:off x="2639616" y="620688"/>
            <a:ext cx="7272808"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COMPROBACIÓN POR ELEMENTOS FINITOS DEL CARRO TRANSPORTADOR</a:t>
            </a:r>
          </a:p>
        </p:txBody>
      </p:sp>
    </p:spTree>
    <p:extLst>
      <p:ext uri="{BB962C8B-B14F-4D97-AF65-F5344CB8AC3E}">
        <p14:creationId xmlns:p14="http://schemas.microsoft.com/office/powerpoint/2010/main" val="897576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30011" t="18014" r="6111" b="15695"/>
          <a:stretch/>
        </p:blipFill>
        <p:spPr bwMode="auto">
          <a:xfrm>
            <a:off x="760603" y="1972592"/>
            <a:ext cx="3924935" cy="2291715"/>
          </a:xfrm>
          <a:prstGeom prst="rect">
            <a:avLst/>
          </a:prstGeom>
          <a:ln>
            <a:noFill/>
          </a:ln>
          <a:extLst>
            <a:ext uri="{53640926-AAD7-44D8-BBD7-CCE9431645EC}">
              <a14:shadowObscured xmlns:a14="http://schemas.microsoft.com/office/drawing/2010/main"/>
            </a:ext>
          </a:extLst>
        </p:spPr>
      </p:pic>
      <p:pic>
        <p:nvPicPr>
          <p:cNvPr id="5" name="Picture 4" descr="http://www.suntekstore.com/gbphoto/14002023.jpg"/>
          <p:cNvPicPr/>
          <p:nvPr/>
        </p:nvPicPr>
        <p:blipFill rotWithShape="1">
          <a:blip r:embed="rId3" cstate="print">
            <a:extLst>
              <a:ext uri="{28A0092B-C50C-407E-A947-70E740481C1C}">
                <a14:useLocalDpi xmlns:a14="http://schemas.microsoft.com/office/drawing/2010/main" val="0"/>
              </a:ext>
            </a:extLst>
          </a:blip>
          <a:srcRect l="12000" t="6560" r="5280" b="10081"/>
          <a:stretch/>
        </p:blipFill>
        <p:spPr bwMode="auto">
          <a:xfrm>
            <a:off x="4902445" y="2080859"/>
            <a:ext cx="2059305" cy="2075180"/>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4" cstate="print"/>
          <a:srcRect l="37173" t="20067" r="31079" b="11323"/>
          <a:stretch/>
        </p:blipFill>
        <p:spPr bwMode="auto">
          <a:xfrm>
            <a:off x="7353354" y="1857339"/>
            <a:ext cx="2074545" cy="2522220"/>
          </a:xfrm>
          <a:prstGeom prst="rect">
            <a:avLst/>
          </a:prstGeom>
          <a:ln>
            <a:noFill/>
          </a:ln>
          <a:extLst>
            <a:ext uri="{53640926-AAD7-44D8-BBD7-CCE9431645EC}">
              <a14:shadowObscured xmlns:a14="http://schemas.microsoft.com/office/drawing/2010/main"/>
            </a:ext>
          </a:extLst>
        </p:spPr>
      </p:pic>
      <p:pic>
        <p:nvPicPr>
          <p:cNvPr id="7" name="Picture 6" descr="1pcs-57-Stepper-Motor-Mounting-Bracket-Standard-Size"/>
          <p:cNvPicPr/>
          <p:nvPr/>
        </p:nvPicPr>
        <p:blipFill rotWithShape="1">
          <a:blip r:embed="rId5" cstate="print">
            <a:extLst>
              <a:ext uri="{28A0092B-C50C-407E-A947-70E740481C1C}">
                <a14:useLocalDpi xmlns:a14="http://schemas.microsoft.com/office/drawing/2010/main" val="0"/>
              </a:ext>
            </a:extLst>
          </a:blip>
          <a:srcRect l="14431" t="12035" r="25909" b="13082"/>
          <a:stretch/>
        </p:blipFill>
        <p:spPr bwMode="auto">
          <a:xfrm>
            <a:off x="9629566" y="2171946"/>
            <a:ext cx="1758950" cy="2133600"/>
          </a:xfrm>
          <a:prstGeom prst="rect">
            <a:avLst/>
          </a:prstGeom>
          <a:noFill/>
          <a:ln>
            <a:noFill/>
          </a:ln>
          <a:extLst>
            <a:ext uri="{53640926-AAD7-44D8-BBD7-CCE9431645EC}">
              <a14:shadowObscured xmlns:a14="http://schemas.microsoft.com/office/drawing/2010/main"/>
            </a:ext>
          </a:extLst>
        </p:spPr>
      </p:pic>
      <p:sp>
        <p:nvSpPr>
          <p:cNvPr id="8" name="1 Título"/>
          <p:cNvSpPr txBox="1">
            <a:spLocks/>
          </p:cNvSpPr>
          <p:nvPr/>
        </p:nvSpPr>
        <p:spPr>
          <a:xfrm>
            <a:off x="2403705" y="767337"/>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Detalles Mecanismo 2</a:t>
            </a:r>
            <a:endParaRPr lang="es-ES" sz="2800" i="0" kern="0" dirty="0">
              <a:solidFill>
                <a:schemeClr val="tx1"/>
              </a:solidFill>
            </a:endParaRPr>
          </a:p>
        </p:txBody>
      </p:sp>
      <p:sp>
        <p:nvSpPr>
          <p:cNvPr id="9" name="TextBox 8"/>
          <p:cNvSpPr txBox="1"/>
          <p:nvPr/>
        </p:nvSpPr>
        <p:spPr>
          <a:xfrm>
            <a:off x="1052423" y="4632385"/>
            <a:ext cx="2864887" cy="369332"/>
          </a:xfrm>
          <a:prstGeom prst="rect">
            <a:avLst/>
          </a:prstGeom>
          <a:noFill/>
        </p:spPr>
        <p:txBody>
          <a:bodyPr wrap="none" rtlCol="0">
            <a:spAutoFit/>
          </a:bodyPr>
          <a:lstStyle/>
          <a:p>
            <a:r>
              <a:rPr lang="es-EC" dirty="0" smtClean="0">
                <a:hlinkClick r:id="rId6" action="ppaction://hlinkfile"/>
              </a:rPr>
              <a:t>Plano</a:t>
            </a:r>
            <a:r>
              <a:rPr lang="es-EC" dirty="0" smtClean="0"/>
              <a:t> base motor a pasos</a:t>
            </a:r>
            <a:endParaRPr lang="es-EC" dirty="0"/>
          </a:p>
        </p:txBody>
      </p:sp>
      <p:sp>
        <p:nvSpPr>
          <p:cNvPr id="10" name="TextBox 9"/>
          <p:cNvSpPr txBox="1"/>
          <p:nvPr/>
        </p:nvSpPr>
        <p:spPr>
          <a:xfrm>
            <a:off x="7118483" y="4632385"/>
            <a:ext cx="2544286" cy="369332"/>
          </a:xfrm>
          <a:prstGeom prst="rect">
            <a:avLst/>
          </a:prstGeom>
          <a:noFill/>
        </p:spPr>
        <p:txBody>
          <a:bodyPr wrap="none" rtlCol="0">
            <a:spAutoFit/>
          </a:bodyPr>
          <a:lstStyle/>
          <a:p>
            <a:r>
              <a:rPr lang="es-EC" dirty="0" smtClean="0">
                <a:hlinkClick r:id="rId7" action="ppaction://hlinkfile"/>
              </a:rPr>
              <a:t>Plano</a:t>
            </a:r>
            <a:r>
              <a:rPr lang="es-EC" dirty="0" smtClean="0"/>
              <a:t> base chumacera</a:t>
            </a:r>
            <a:endParaRPr lang="es-EC" dirty="0"/>
          </a:p>
        </p:txBody>
      </p:sp>
    </p:spTree>
    <p:extLst>
      <p:ext uri="{BB962C8B-B14F-4D97-AF65-F5344CB8AC3E}">
        <p14:creationId xmlns:p14="http://schemas.microsoft.com/office/powerpoint/2010/main" val="35098819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DIMENSIONAMIENTO DE MOTOR-REDUCTOR</a:t>
            </a:r>
          </a:p>
        </p:txBody>
      </p:sp>
      <mc:AlternateContent xmlns:mc="http://schemas.openxmlformats.org/markup-compatibility/2006" xmlns:a14="http://schemas.microsoft.com/office/drawing/2010/main">
        <mc:Choice Requires="a14">
          <p:sp>
            <p:nvSpPr>
              <p:cNvPr id="5" name="Rectangle 4"/>
              <p:cNvSpPr/>
              <p:nvPr/>
            </p:nvSpPr>
            <p:spPr>
              <a:xfrm>
                <a:off x="1596008" y="1926124"/>
                <a:ext cx="4572000" cy="2939394"/>
              </a:xfrm>
              <a:prstGeom prst="rect">
                <a:avLst/>
              </a:prstGeom>
            </p:spPr>
            <p:txBody>
              <a:bodyPr>
                <a:spAutoFit/>
              </a:bodyPr>
              <a:lstStyle/>
              <a:p>
                <a:pPr indent="449580"/>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a:latin typeface="Cambria Math" panose="02040503050406030204" pitchFamily="18" charset="0"/>
                            </a:rPr>
                            <m:t>lineal</m:t>
                          </m:r>
                        </m:sub>
                      </m:sSub>
                      <m:r>
                        <a:rPr lang="es-EC">
                          <a:latin typeface="Cambria Math" panose="02040503050406030204" pitchFamily="18" charset="0"/>
                        </a:rPr>
                        <m:t>=</m:t>
                      </m:r>
                      <m:r>
                        <a:rPr lang="es-EC">
                          <a:latin typeface="Cambria Math" panose="02040503050406030204" pitchFamily="18" charset="0"/>
                        </a:rPr>
                        <m:t>0</m:t>
                      </m:r>
                      <m:r>
                        <a:rPr lang="es-EC">
                          <a:latin typeface="Cambria Math" panose="02040503050406030204" pitchFamily="18" charset="0"/>
                        </a:rPr>
                        <m:t>.</m:t>
                      </m:r>
                      <m:r>
                        <a:rPr lang="es-EC">
                          <a:latin typeface="Cambria Math" panose="02040503050406030204" pitchFamily="18" charset="0"/>
                        </a:rPr>
                        <m:t>3</m:t>
                      </m:r>
                      <m:r>
                        <a:rPr lang="es-EC">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m:rPr>
                                  <m:sty m:val="p"/>
                                </m:rPr>
                                <a:rPr lang="es-EC">
                                  <a:latin typeface="Cambria Math" panose="02040503050406030204" pitchFamily="18" charset="0"/>
                                </a:rPr>
                                <m:t>m</m:t>
                              </m:r>
                            </m:num>
                            <m:den>
                              <m:r>
                                <m:rPr>
                                  <m:sty m:val="p"/>
                                </m:rPr>
                                <a:rPr lang="es-EC">
                                  <a:latin typeface="Cambria Math" panose="02040503050406030204" pitchFamily="18" charset="0"/>
                                </a:rPr>
                                <m:t>s</m:t>
                              </m:r>
                            </m:den>
                          </m:f>
                        </m:e>
                      </m:d>
                    </m:oMath>
                  </m:oMathPara>
                </a14:m>
                <a:endParaRPr lang="es-EC" dirty="0">
                  <a:latin typeface="Cambria Math" panose="02040503050406030204" pitchFamily="18" charset="0"/>
                </a:endParaRPr>
              </a:p>
              <a:p>
                <a:pPr indent="449580"/>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a:rPr lang="es-EC">
                              <a:latin typeface="Cambria Math" panose="02040503050406030204" pitchFamily="18" charset="0"/>
                            </a:rPr>
                            <m:t>1</m:t>
                          </m:r>
                        </m:sub>
                      </m:sSub>
                      <m:r>
                        <a:rPr lang="es-EC">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a:latin typeface="Cambria Math" panose="02040503050406030204" pitchFamily="18" charset="0"/>
                                </a:rPr>
                                <m:t>lineal</m:t>
                              </m:r>
                            </m:sub>
                          </m:sSub>
                        </m:num>
                        <m:den>
                          <m:sSub>
                            <m:sSubPr>
                              <m:ctrlPr>
                                <a:rPr lang="es-EC" i="1">
                                  <a:latin typeface="Cambria Math" panose="02040503050406030204" pitchFamily="18" charset="0"/>
                                </a:rPr>
                              </m:ctrlPr>
                            </m:sSubPr>
                            <m:e>
                              <m:r>
                                <m:rPr>
                                  <m:sty m:val="p"/>
                                </m:rPr>
                                <a:rPr lang="es-EC">
                                  <a:latin typeface="Cambria Math" panose="02040503050406030204" pitchFamily="18" charset="0"/>
                                </a:rPr>
                                <m:t>R</m:t>
                              </m:r>
                            </m:e>
                            <m:sub>
                              <m:r>
                                <m:rPr>
                                  <m:sty m:val="p"/>
                                </m:rPr>
                                <a:rPr lang="es-EC">
                                  <a:latin typeface="Cambria Math" panose="02040503050406030204" pitchFamily="18" charset="0"/>
                                </a:rPr>
                                <m:t>rodillos</m:t>
                              </m:r>
                            </m:sub>
                          </m:sSub>
                        </m:den>
                      </m:f>
                      <m:r>
                        <a:rPr lang="es-EC">
                          <a:latin typeface="Cambria Math" panose="02040503050406030204" pitchFamily="18" charset="0"/>
                        </a:rPr>
                        <m:t>=</m:t>
                      </m:r>
                      <m:r>
                        <a:rPr lang="es-EC">
                          <a:latin typeface="Cambria Math" panose="02040503050406030204" pitchFamily="18" charset="0"/>
                        </a:rPr>
                        <m:t>2</m:t>
                      </m:r>
                      <m:r>
                        <a:rPr lang="es-EC">
                          <a:latin typeface="Cambria Math" panose="02040503050406030204" pitchFamily="18" charset="0"/>
                        </a:rPr>
                        <m:t>.</m:t>
                      </m:r>
                      <m:r>
                        <a:rPr lang="es-EC">
                          <a:latin typeface="Cambria Math" panose="02040503050406030204" pitchFamily="18" charset="0"/>
                        </a:rPr>
                        <m:t>773</m:t>
                      </m:r>
                      <m:r>
                        <a:rPr lang="es-EC">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m:rPr>
                                  <m:sty m:val="p"/>
                                </m:rPr>
                                <a:rPr lang="es-EC">
                                  <a:latin typeface="Cambria Math" panose="02040503050406030204" pitchFamily="18" charset="0"/>
                                </a:rPr>
                                <m:t>rad</m:t>
                              </m:r>
                            </m:num>
                            <m:den>
                              <m:r>
                                <m:rPr>
                                  <m:sty m:val="p"/>
                                </m:rPr>
                                <a:rPr lang="es-EC">
                                  <a:latin typeface="Cambria Math" panose="02040503050406030204" pitchFamily="18" charset="0"/>
                                </a:rPr>
                                <m:t>s</m:t>
                              </m:r>
                            </m:den>
                          </m:f>
                        </m:e>
                      </m:d>
                    </m:oMath>
                  </m:oMathPara>
                </a14:m>
                <a:endParaRPr lang="es-EC" dirty="0">
                  <a:latin typeface="Cambria Math" panose="02040503050406030204" pitchFamily="18" charset="0"/>
                </a:endParaRPr>
              </a:p>
              <a:p>
                <a:pPr indent="449580"/>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a:rPr lang="es-EC">
                              <a:latin typeface="Cambria Math" panose="02040503050406030204" pitchFamily="18" charset="0"/>
                            </a:rPr>
                            <m:t>1</m:t>
                          </m:r>
                        </m:sub>
                      </m:sSub>
                      <m:r>
                        <a:rPr lang="es-EC">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m:rPr>
                                  <m:sty m:val="p"/>
                                </m:rPr>
                                <a:rPr lang="es-EC">
                                  <a:latin typeface="Cambria Math" panose="02040503050406030204" pitchFamily="18" charset="0"/>
                                </a:rPr>
                                <m:t>V</m:t>
                              </m:r>
                            </m:e>
                            <m:sub>
                              <m:r>
                                <m:rPr>
                                  <m:sty m:val="p"/>
                                </m:rPr>
                                <a:rPr lang="es-EC">
                                  <a:latin typeface="Cambria Math" panose="02040503050406030204" pitchFamily="18" charset="0"/>
                                </a:rPr>
                                <m:t>lineal</m:t>
                              </m:r>
                            </m:sub>
                          </m:sSub>
                        </m:num>
                        <m:den>
                          <m:sSub>
                            <m:sSubPr>
                              <m:ctrlPr>
                                <a:rPr lang="es-EC" i="1">
                                  <a:latin typeface="Cambria Math" panose="02040503050406030204" pitchFamily="18" charset="0"/>
                                </a:rPr>
                              </m:ctrlPr>
                            </m:sSubPr>
                            <m:e>
                              <m:r>
                                <m:rPr>
                                  <m:sty m:val="p"/>
                                </m:rPr>
                                <a:rPr lang="es-EC">
                                  <a:latin typeface="Cambria Math" panose="02040503050406030204" pitchFamily="18" charset="0"/>
                                </a:rPr>
                                <m:t>R</m:t>
                              </m:r>
                            </m:e>
                            <m:sub>
                              <m:r>
                                <m:rPr>
                                  <m:sty m:val="p"/>
                                </m:rPr>
                                <a:rPr lang="es-EC">
                                  <a:latin typeface="Cambria Math" panose="02040503050406030204" pitchFamily="18" charset="0"/>
                                </a:rPr>
                                <m:t>rodillos</m:t>
                              </m:r>
                            </m:sub>
                          </m:sSub>
                        </m:den>
                      </m:f>
                      <m:r>
                        <a:rPr lang="es-EC">
                          <a:latin typeface="Cambria Math" panose="02040503050406030204" pitchFamily="18" charset="0"/>
                        </a:rPr>
                        <m:t>=</m:t>
                      </m:r>
                      <m:r>
                        <a:rPr lang="es-EC">
                          <a:latin typeface="Cambria Math" panose="02040503050406030204" pitchFamily="18" charset="0"/>
                        </a:rPr>
                        <m:t>2</m:t>
                      </m:r>
                      <m:r>
                        <a:rPr lang="es-EC">
                          <a:latin typeface="Cambria Math" panose="02040503050406030204" pitchFamily="18" charset="0"/>
                        </a:rPr>
                        <m:t>.</m:t>
                      </m:r>
                      <m:r>
                        <a:rPr lang="es-EC">
                          <a:latin typeface="Cambria Math" panose="02040503050406030204" pitchFamily="18" charset="0"/>
                        </a:rPr>
                        <m:t>773</m:t>
                      </m:r>
                      <m:r>
                        <a:rPr lang="es-EC">
                          <a:latin typeface="Cambria Math" panose="02040503050406030204" pitchFamily="18" charset="0"/>
                        </a:rPr>
                        <m:t> </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m:rPr>
                                  <m:sty m:val="p"/>
                                </m:rPr>
                                <a:rPr lang="es-EC">
                                  <a:latin typeface="Cambria Math" panose="02040503050406030204" pitchFamily="18" charset="0"/>
                                </a:rPr>
                                <m:t>rad</m:t>
                              </m:r>
                            </m:num>
                            <m:den>
                              <m:r>
                                <m:rPr>
                                  <m:sty m:val="p"/>
                                </m:rPr>
                                <a:rPr lang="es-EC">
                                  <a:latin typeface="Cambria Math" panose="02040503050406030204" pitchFamily="18" charset="0"/>
                                </a:rPr>
                                <m:t>s</m:t>
                              </m:r>
                            </m:den>
                          </m:f>
                        </m:e>
                      </m:d>
                    </m:oMath>
                  </m:oMathPara>
                </a14:m>
                <a:endParaRPr lang="es-EC" dirty="0">
                  <a:latin typeface="Cambria Math" panose="02040503050406030204" pitchFamily="18" charset="0"/>
                </a:endParaRPr>
              </a:p>
              <a:p>
                <a:pPr indent="449580"/>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m:rPr>
                              <m:sty m:val="p"/>
                            </m:rPr>
                            <a:rPr lang="es-EC">
                              <a:latin typeface="Cambria Math" panose="02040503050406030204" pitchFamily="18" charset="0"/>
                            </a:rPr>
                            <m:t>rpm</m:t>
                          </m:r>
                        </m:sub>
                      </m:sSub>
                      <m:r>
                        <a:rPr lang="es-EC">
                          <a:latin typeface="Cambria Math" panose="02040503050406030204" pitchFamily="18" charset="0"/>
                        </a:rPr>
                        <m:t>=</m:t>
                      </m:r>
                      <m:r>
                        <a:rPr lang="es-EC">
                          <a:latin typeface="Cambria Math" panose="02040503050406030204" pitchFamily="18" charset="0"/>
                        </a:rPr>
                        <m:t>2</m:t>
                      </m:r>
                      <m:r>
                        <a:rPr lang="es-EC">
                          <a:latin typeface="Cambria Math" panose="02040503050406030204" pitchFamily="18" charset="0"/>
                        </a:rPr>
                        <m:t>.</m:t>
                      </m:r>
                      <m:r>
                        <a:rPr lang="es-EC">
                          <a:latin typeface="Cambria Math" panose="02040503050406030204" pitchFamily="18" charset="0"/>
                        </a:rPr>
                        <m:t>773</m:t>
                      </m:r>
                      <m:r>
                        <a:rPr lang="es-EC">
                          <a:latin typeface="Cambria Math" panose="02040503050406030204" pitchFamily="18" charset="0"/>
                        </a:rPr>
                        <m:t> ∗</m:t>
                      </m:r>
                      <m:f>
                        <m:fPr>
                          <m:ctrlPr>
                            <a:rPr lang="es-EC" i="1">
                              <a:latin typeface="Cambria Math" panose="02040503050406030204" pitchFamily="18" charset="0"/>
                            </a:rPr>
                          </m:ctrlPr>
                        </m:fPr>
                        <m:num>
                          <m:r>
                            <a:rPr lang="es-EC">
                              <a:latin typeface="Cambria Math" panose="02040503050406030204" pitchFamily="18" charset="0"/>
                            </a:rPr>
                            <m:t>60</m:t>
                          </m:r>
                        </m:num>
                        <m:den>
                          <m:r>
                            <a:rPr lang="es-EC">
                              <a:latin typeface="Cambria Math" panose="02040503050406030204" pitchFamily="18" charset="0"/>
                            </a:rPr>
                            <m:t>2</m:t>
                          </m:r>
                          <m:r>
                            <a:rPr lang="es-EC">
                              <a:latin typeface="Cambria Math" panose="02040503050406030204" pitchFamily="18" charset="0"/>
                            </a:rPr>
                            <m:t>∗</m:t>
                          </m:r>
                          <m:r>
                            <a:rPr lang="es-EC">
                              <a:latin typeface="Cambria Math" panose="02040503050406030204" pitchFamily="18" charset="0"/>
                            </a:rPr>
                            <m:t>3</m:t>
                          </m:r>
                          <m:r>
                            <a:rPr lang="es-EC">
                              <a:latin typeface="Cambria Math" panose="02040503050406030204" pitchFamily="18" charset="0"/>
                            </a:rPr>
                            <m:t>.</m:t>
                          </m:r>
                          <m:r>
                            <a:rPr lang="es-EC">
                              <a:latin typeface="Cambria Math" panose="02040503050406030204" pitchFamily="18" charset="0"/>
                            </a:rPr>
                            <m:t>14</m:t>
                          </m:r>
                        </m:den>
                      </m:f>
                      <m:r>
                        <a:rPr lang="es-EC">
                          <a:latin typeface="Cambria Math" panose="02040503050406030204" pitchFamily="18" charset="0"/>
                        </a:rPr>
                        <m:t>=</m:t>
                      </m:r>
                      <m:r>
                        <a:rPr lang="es-EC">
                          <a:latin typeface="Cambria Math" panose="02040503050406030204" pitchFamily="18" charset="0"/>
                        </a:rPr>
                        <m:t>26</m:t>
                      </m:r>
                      <m:r>
                        <a:rPr lang="es-EC">
                          <a:latin typeface="Cambria Math" panose="02040503050406030204" pitchFamily="18" charset="0"/>
                        </a:rPr>
                        <m:t>.</m:t>
                      </m:r>
                      <m:r>
                        <a:rPr lang="es-EC">
                          <a:latin typeface="Cambria Math" panose="02040503050406030204" pitchFamily="18" charset="0"/>
                        </a:rPr>
                        <m:t>494</m:t>
                      </m:r>
                      <m:d>
                        <m:dPr>
                          <m:begChr m:val="["/>
                          <m:endChr m:val="]"/>
                          <m:ctrlPr>
                            <a:rPr lang="es-EC" i="1">
                              <a:latin typeface="Cambria Math" panose="02040503050406030204" pitchFamily="18" charset="0"/>
                            </a:rPr>
                          </m:ctrlPr>
                        </m:dPr>
                        <m:e>
                          <m:r>
                            <m:rPr>
                              <m:sty m:val="p"/>
                            </m:rPr>
                            <a:rPr lang="es-EC">
                              <a:latin typeface="Cambria Math" panose="02040503050406030204" pitchFamily="18" charset="0"/>
                            </a:rPr>
                            <m:t>rpm</m:t>
                          </m:r>
                        </m:e>
                      </m:d>
                    </m:oMath>
                  </m:oMathPara>
                </a14:m>
                <a:endParaRPr lang="es-EC" dirty="0">
                  <a:latin typeface="Cambria Math" panose="02040503050406030204" pitchFamily="18" charset="0"/>
                </a:endParaRPr>
              </a:p>
              <a:p>
                <a:pPr indent="449580"/>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panose="02040503050406030204" pitchFamily="18" charset="0"/>
                            </a:rPr>
                            <m:t>I</m:t>
                          </m:r>
                        </m:e>
                        <m:sub>
                          <m:r>
                            <m:rPr>
                              <m:sty m:val="p"/>
                            </m:rPr>
                            <a:rPr lang="es-EC">
                              <a:latin typeface="Cambria Math" panose="02040503050406030204" pitchFamily="18" charset="0"/>
                            </a:rPr>
                            <m:t>reduccion</m:t>
                          </m:r>
                        </m:sub>
                      </m:sSub>
                      <m:r>
                        <a:rPr lang="es-EC">
                          <a:latin typeface="Cambria Math" panose="02040503050406030204" pitchFamily="18" charset="0"/>
                        </a:rPr>
                        <m:t>=</m:t>
                      </m:r>
                      <m:f>
                        <m:fPr>
                          <m:ctrlPr>
                            <a:rPr lang="es-EC" i="1">
                              <a:latin typeface="Cambria Math" panose="02040503050406030204" pitchFamily="18" charset="0"/>
                            </a:rPr>
                          </m:ctrlPr>
                        </m:fPr>
                        <m:num>
                          <m:r>
                            <a:rPr lang="es-EC">
                              <a:latin typeface="Cambria Math" panose="02040503050406030204" pitchFamily="18" charset="0"/>
                            </a:rPr>
                            <m:t>1800</m:t>
                          </m:r>
                        </m:num>
                        <m:den>
                          <m:sSub>
                            <m:sSubPr>
                              <m:ctrlPr>
                                <a:rPr lang="es-EC" i="1">
                                  <a:latin typeface="Cambria Math" panose="02040503050406030204" pitchFamily="18" charset="0"/>
                                </a:rPr>
                              </m:ctrlPr>
                            </m:sSubPr>
                            <m:e>
                              <m:r>
                                <m:rPr>
                                  <m:sty m:val="p"/>
                                </m:rPr>
                                <a:rPr lang="es-EC">
                                  <a:latin typeface="Cambria Math" panose="02040503050406030204" pitchFamily="18" charset="0"/>
                                </a:rPr>
                                <m:t>W</m:t>
                              </m:r>
                            </m:e>
                            <m:sub>
                              <m:r>
                                <m:rPr>
                                  <m:sty m:val="p"/>
                                </m:rPr>
                                <a:rPr lang="es-EC">
                                  <a:latin typeface="Cambria Math" panose="02040503050406030204" pitchFamily="18" charset="0"/>
                                </a:rPr>
                                <m:t>rpm</m:t>
                              </m:r>
                            </m:sub>
                          </m:sSub>
                        </m:den>
                      </m:f>
                      <m:r>
                        <a:rPr lang="es-EC">
                          <a:latin typeface="Cambria Math" panose="02040503050406030204" pitchFamily="18" charset="0"/>
                        </a:rPr>
                        <m:t>=</m:t>
                      </m:r>
                      <m:r>
                        <a:rPr lang="es-EC">
                          <a:latin typeface="Cambria Math" panose="02040503050406030204" pitchFamily="18" charset="0"/>
                        </a:rPr>
                        <m:t>67</m:t>
                      </m:r>
                      <m:r>
                        <a:rPr lang="es-EC">
                          <a:latin typeface="Cambria Math" panose="02040503050406030204" pitchFamily="18" charset="0"/>
                        </a:rPr>
                        <m:t>.</m:t>
                      </m:r>
                      <m:r>
                        <a:rPr lang="es-EC">
                          <a:latin typeface="Cambria Math" panose="02040503050406030204" pitchFamily="18" charset="0"/>
                        </a:rPr>
                        <m:t>941</m:t>
                      </m:r>
                    </m:oMath>
                  </m:oMathPara>
                </a14:m>
                <a:endParaRPr lang="es-EC" dirty="0">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008" y="1926124"/>
                <a:ext cx="4572000" cy="2939394"/>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96000" y="3311483"/>
                <a:ext cx="4572000" cy="1582356"/>
              </a:xfrm>
              <a:prstGeom prst="rect">
                <a:avLst/>
              </a:prstGeom>
            </p:spPr>
            <p:txBody>
              <a:bodyPr>
                <a:spAutoFit/>
              </a:bodyPr>
              <a:lstStyle/>
              <a:p>
                <a:pPr indent="449580" algn="just">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s-EC">
                              <a:latin typeface="Cambria Math" panose="02040503050406030204" pitchFamily="18" charset="0"/>
                              <a:ea typeface="Cambria Math" panose="02040503050406030204" pitchFamily="18" charset="0"/>
                              <a:cs typeface="Arial" panose="020B0604020202020204" pitchFamily="34" charset="0"/>
                            </a:rPr>
                            <m:t>W</m:t>
                          </m:r>
                        </m:e>
                        <m:sub>
                          <m:r>
                            <a:rPr lang="es-EC">
                              <a:latin typeface="Cambria Math" panose="02040503050406030204" pitchFamily="18" charset="0"/>
                              <a:ea typeface="Cambria Math" panose="02040503050406030204" pitchFamily="18" charset="0"/>
                              <a:cs typeface="Arial" panose="020B0604020202020204" pitchFamily="34" charset="0"/>
                            </a:rPr>
                            <m:t>1</m:t>
                          </m:r>
                        </m:sub>
                      </m:sSub>
                      <m:r>
                        <a:rPr lang="es-EC">
                          <a:latin typeface="Cambria Math" panose="02040503050406030204" pitchFamily="18" charset="0"/>
                          <a:ea typeface="Cambria Math" panose="02040503050406030204" pitchFamily="18" charset="0"/>
                          <a:cs typeface="Arial" panose="020B0604020202020204" pitchFamily="34" charset="0"/>
                        </a:rPr>
                        <m:t>=</m:t>
                      </m:r>
                      <m:f>
                        <m:fPr>
                          <m:ctrlPr>
                            <a:rPr lang="es-EC" i="1">
                              <a:latin typeface="Cambria Math" panose="02040503050406030204" pitchFamily="18" charset="0"/>
                              <a:ea typeface="Cambria Math" panose="02040503050406030204" pitchFamily="18" charset="0"/>
                              <a:cs typeface="Arial" panose="020B0604020202020204" pitchFamily="34" charset="0"/>
                            </a:rPr>
                          </m:ctrlPr>
                        </m:fPr>
                        <m:num>
                          <m:r>
                            <a:rPr lang="es-EC">
                              <a:latin typeface="Cambria Math" panose="02040503050406030204" pitchFamily="18" charset="0"/>
                              <a:ea typeface="Cambria Math" panose="02040503050406030204" pitchFamily="18" charset="0"/>
                              <a:cs typeface="Arial" panose="020B0604020202020204" pitchFamily="34" charset="0"/>
                            </a:rPr>
                            <m:t>1800</m:t>
                          </m:r>
                          <m:d>
                            <m:dPr>
                              <m:begChr m:val="["/>
                              <m:endChr m:val="]"/>
                              <m:ctrlPr>
                                <a:rPr lang="es-EC" i="1">
                                  <a:latin typeface="Cambria Math" panose="02040503050406030204" pitchFamily="18" charset="0"/>
                                  <a:ea typeface="Cambria Math" panose="02040503050406030204" pitchFamily="18" charset="0"/>
                                  <a:cs typeface="Arial" panose="020B0604020202020204" pitchFamily="34" charset="0"/>
                                </a:rPr>
                              </m:ctrlPr>
                            </m:dPr>
                            <m:e>
                              <m:f>
                                <m:fPr>
                                  <m:ctrlPr>
                                    <a:rPr lang="es-EC" i="1">
                                      <a:latin typeface="Cambria Math" panose="02040503050406030204" pitchFamily="18" charset="0"/>
                                      <a:ea typeface="Cambria Math" panose="02040503050406030204" pitchFamily="18" charset="0"/>
                                      <a:cs typeface="Arial" panose="020B0604020202020204" pitchFamily="34" charset="0"/>
                                    </a:rPr>
                                  </m:ctrlPr>
                                </m:fPr>
                                <m:num>
                                  <m:r>
                                    <m:rPr>
                                      <m:sty m:val="p"/>
                                    </m:rPr>
                                    <a:rPr lang="es-EC">
                                      <a:latin typeface="Cambria Math" panose="02040503050406030204" pitchFamily="18" charset="0"/>
                                      <a:ea typeface="Cambria Math" panose="02040503050406030204" pitchFamily="18" charset="0"/>
                                      <a:cs typeface="Arial" panose="020B0604020202020204" pitchFamily="34" charset="0"/>
                                    </a:rPr>
                                    <m:t>rev</m:t>
                                  </m:r>
                                </m:num>
                                <m:den>
                                  <m:r>
                                    <m:rPr>
                                      <m:sty m:val="p"/>
                                    </m:rPr>
                                    <a:rPr lang="es-EC">
                                      <a:latin typeface="Cambria Math" panose="02040503050406030204" pitchFamily="18" charset="0"/>
                                      <a:ea typeface="Cambria Math" panose="02040503050406030204" pitchFamily="18" charset="0"/>
                                      <a:cs typeface="Arial" panose="020B0604020202020204" pitchFamily="34" charset="0"/>
                                    </a:rPr>
                                    <m:t>mn</m:t>
                                  </m:r>
                                </m:den>
                              </m:f>
                            </m:e>
                          </m:d>
                        </m:num>
                        <m:den>
                          <m:r>
                            <a:rPr lang="es-EC">
                              <a:latin typeface="Cambria Math" panose="02040503050406030204" pitchFamily="18" charset="0"/>
                              <a:ea typeface="Cambria Math" panose="02040503050406030204" pitchFamily="18" charset="0"/>
                              <a:cs typeface="Arial" panose="020B0604020202020204" pitchFamily="34" charset="0"/>
                            </a:rPr>
                            <m:t>64</m:t>
                          </m:r>
                        </m:den>
                      </m:f>
                      <m:r>
                        <a:rPr lang="es-EC">
                          <a:latin typeface="Cambria Math" panose="02040503050406030204" pitchFamily="18" charset="0"/>
                          <a:ea typeface="Cambria Math" panose="02040503050406030204" pitchFamily="18" charset="0"/>
                          <a:cs typeface="Arial" panose="020B0604020202020204" pitchFamily="34" charset="0"/>
                        </a:rPr>
                        <m:t>=</m:t>
                      </m:r>
                      <m:r>
                        <a:rPr lang="es-EC">
                          <a:latin typeface="Cambria Math" panose="02040503050406030204" pitchFamily="18" charset="0"/>
                          <a:ea typeface="Cambria Math" panose="02040503050406030204" pitchFamily="18" charset="0"/>
                          <a:cs typeface="Arial" panose="020B0604020202020204" pitchFamily="34" charset="0"/>
                        </a:rPr>
                        <m:t>2</m:t>
                      </m:r>
                      <m:r>
                        <a:rPr lang="es-EC">
                          <a:latin typeface="Cambria Math" panose="02040503050406030204" pitchFamily="18" charset="0"/>
                          <a:ea typeface="Cambria Math" panose="02040503050406030204" pitchFamily="18" charset="0"/>
                          <a:cs typeface="Arial" panose="020B0604020202020204" pitchFamily="34" charset="0"/>
                        </a:rPr>
                        <m:t>.</m:t>
                      </m:r>
                      <m:r>
                        <a:rPr lang="es-EC">
                          <a:latin typeface="Cambria Math" panose="02040503050406030204" pitchFamily="18" charset="0"/>
                          <a:ea typeface="Cambria Math" panose="02040503050406030204" pitchFamily="18" charset="0"/>
                          <a:cs typeface="Arial" panose="020B0604020202020204" pitchFamily="34" charset="0"/>
                        </a:rPr>
                        <m:t>945</m:t>
                      </m:r>
                      <m:r>
                        <a:rPr lang="es-EC">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es-EC" i="1">
                              <a:latin typeface="Cambria Math" panose="02040503050406030204" pitchFamily="18" charset="0"/>
                              <a:ea typeface="Cambria Math" panose="02040503050406030204" pitchFamily="18" charset="0"/>
                              <a:cs typeface="Arial" panose="020B0604020202020204" pitchFamily="34" charset="0"/>
                            </a:rPr>
                          </m:ctrlPr>
                        </m:dPr>
                        <m:e>
                          <m:f>
                            <m:fPr>
                              <m:ctrlPr>
                                <a:rPr lang="es-EC" i="1">
                                  <a:latin typeface="Cambria Math" panose="02040503050406030204" pitchFamily="18" charset="0"/>
                                  <a:ea typeface="Cambria Math" panose="02040503050406030204" pitchFamily="18" charset="0"/>
                                  <a:cs typeface="Arial" panose="020B0604020202020204" pitchFamily="34" charset="0"/>
                                </a:rPr>
                              </m:ctrlPr>
                            </m:fPr>
                            <m:num>
                              <m:r>
                                <m:rPr>
                                  <m:sty m:val="p"/>
                                </m:rPr>
                                <a:rPr lang="es-EC">
                                  <a:latin typeface="Cambria Math" panose="02040503050406030204" pitchFamily="18" charset="0"/>
                                  <a:ea typeface="Cambria Math" panose="02040503050406030204" pitchFamily="18" charset="0"/>
                                  <a:cs typeface="Arial" panose="020B0604020202020204" pitchFamily="34" charset="0"/>
                                </a:rPr>
                                <m:t>rad</m:t>
                              </m:r>
                            </m:num>
                            <m:den>
                              <m:r>
                                <m:rPr>
                                  <m:sty m:val="p"/>
                                </m:rPr>
                                <a:rPr lang="es-EC">
                                  <a:latin typeface="Cambria Math" panose="02040503050406030204" pitchFamily="18" charset="0"/>
                                  <a:ea typeface="Cambria Math" panose="02040503050406030204" pitchFamily="18" charset="0"/>
                                  <a:cs typeface="Arial" panose="020B0604020202020204" pitchFamily="34" charset="0"/>
                                </a:rPr>
                                <m:t>s</m:t>
                              </m:r>
                            </m:den>
                          </m:f>
                        </m:e>
                      </m:d>
                    </m:oMath>
                  </m:oMathPara>
                </a14:m>
                <a:endParaRPr lang="es-EC" dirty="0">
                  <a:latin typeface="Cambria Math" panose="02040503050406030204" pitchFamily="18" charset="0"/>
                  <a:ea typeface="Cambria Math" panose="02040503050406030204" pitchFamily="18" charset="0"/>
                  <a:cs typeface="Times New Roman" panose="02020603050405020304" pitchFamily="18" charset="0"/>
                </a:endParaRPr>
              </a:p>
              <a:p>
                <a:pPr indent="449580" algn="just">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s-EC">
                              <a:latin typeface="Cambria Math" panose="02040503050406030204" pitchFamily="18" charset="0"/>
                              <a:ea typeface="Cambria Math" panose="02040503050406030204" pitchFamily="18" charset="0"/>
                              <a:cs typeface="Arial" panose="020B0604020202020204" pitchFamily="34" charset="0"/>
                            </a:rPr>
                            <m:t>V</m:t>
                          </m:r>
                        </m:e>
                        <m:sub>
                          <m:r>
                            <m:rPr>
                              <m:sty m:val="p"/>
                            </m:rPr>
                            <a:rPr lang="es-EC">
                              <a:latin typeface="Cambria Math" panose="02040503050406030204" pitchFamily="18" charset="0"/>
                              <a:ea typeface="Cambria Math" panose="02040503050406030204" pitchFamily="18" charset="0"/>
                              <a:cs typeface="Arial" panose="020B0604020202020204" pitchFamily="34" charset="0"/>
                            </a:rPr>
                            <m:t>lineal</m:t>
                          </m:r>
                          <m:r>
                            <a:rPr lang="es-EC">
                              <a:latin typeface="Cambria Math" panose="02040503050406030204" pitchFamily="18" charset="0"/>
                              <a:ea typeface="Cambria Math" panose="02040503050406030204" pitchFamily="18" charset="0"/>
                              <a:cs typeface="Arial" panose="020B0604020202020204" pitchFamily="34" charset="0"/>
                            </a:rPr>
                            <m:t>2</m:t>
                          </m:r>
                        </m:sub>
                      </m:sSub>
                      <m:r>
                        <a:rPr lang="es-EC">
                          <a:latin typeface="Cambria Math" panose="02040503050406030204" pitchFamily="18" charset="0"/>
                          <a:ea typeface="Cambria Math" panose="02040503050406030204" pitchFamily="18" charset="0"/>
                          <a:cs typeface="Arial" panose="020B0604020202020204" pitchFamily="34" charset="0"/>
                        </a:rPr>
                        <m:t>=</m:t>
                      </m:r>
                      <m:sSub>
                        <m:sSubPr>
                          <m:ctrlPr>
                            <a:rPr lang="es-EC"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s-EC">
                              <a:latin typeface="Cambria Math" panose="02040503050406030204" pitchFamily="18" charset="0"/>
                              <a:ea typeface="Cambria Math" panose="02040503050406030204" pitchFamily="18" charset="0"/>
                              <a:cs typeface="Arial" panose="020B0604020202020204" pitchFamily="34" charset="0"/>
                            </a:rPr>
                            <m:t>W</m:t>
                          </m:r>
                        </m:e>
                        <m:sub>
                          <m:r>
                            <a:rPr lang="es-EC">
                              <a:latin typeface="Cambria Math" panose="02040503050406030204" pitchFamily="18" charset="0"/>
                              <a:ea typeface="Cambria Math" panose="02040503050406030204" pitchFamily="18" charset="0"/>
                              <a:cs typeface="Arial" panose="020B0604020202020204" pitchFamily="34" charset="0"/>
                            </a:rPr>
                            <m:t>1</m:t>
                          </m:r>
                        </m:sub>
                      </m:sSub>
                      <m:r>
                        <a:rPr lang="es-EC">
                          <a:latin typeface="Cambria Math" panose="02040503050406030204" pitchFamily="18" charset="0"/>
                          <a:ea typeface="Cambria Math" panose="02040503050406030204" pitchFamily="18" charset="0"/>
                          <a:cs typeface="Arial" panose="020B0604020202020204" pitchFamily="34" charset="0"/>
                        </a:rPr>
                        <m:t>∗</m:t>
                      </m:r>
                      <m:sSub>
                        <m:sSubPr>
                          <m:ctrlPr>
                            <a:rPr lang="es-EC"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s-EC">
                              <a:latin typeface="Cambria Math" panose="02040503050406030204" pitchFamily="18" charset="0"/>
                              <a:ea typeface="Cambria Math" panose="02040503050406030204" pitchFamily="18" charset="0"/>
                              <a:cs typeface="Arial" panose="020B0604020202020204" pitchFamily="34" charset="0"/>
                            </a:rPr>
                            <m:t>R</m:t>
                          </m:r>
                        </m:e>
                        <m:sub>
                          <m:r>
                            <m:rPr>
                              <m:sty m:val="p"/>
                            </m:rPr>
                            <a:rPr lang="es-EC">
                              <a:latin typeface="Cambria Math" panose="02040503050406030204" pitchFamily="18" charset="0"/>
                              <a:ea typeface="Cambria Math" panose="02040503050406030204" pitchFamily="18" charset="0"/>
                              <a:cs typeface="Arial" panose="020B0604020202020204" pitchFamily="34" charset="0"/>
                            </a:rPr>
                            <m:t>rodillos</m:t>
                          </m:r>
                        </m:sub>
                      </m:sSub>
                      <m:r>
                        <a:rPr lang="es-EC">
                          <a:latin typeface="Cambria Math" panose="02040503050406030204" pitchFamily="18" charset="0"/>
                          <a:ea typeface="Cambria Math" panose="02040503050406030204" pitchFamily="18" charset="0"/>
                          <a:cs typeface="Arial" panose="020B0604020202020204" pitchFamily="34" charset="0"/>
                        </a:rPr>
                        <m:t>=</m:t>
                      </m:r>
                      <m:r>
                        <a:rPr lang="es-EC">
                          <a:latin typeface="Cambria Math" panose="02040503050406030204" pitchFamily="18" charset="0"/>
                          <a:ea typeface="Cambria Math" panose="02040503050406030204" pitchFamily="18" charset="0"/>
                          <a:cs typeface="Arial" panose="020B0604020202020204" pitchFamily="34" charset="0"/>
                        </a:rPr>
                        <m:t>0</m:t>
                      </m:r>
                      <m:r>
                        <a:rPr lang="es-EC">
                          <a:latin typeface="Cambria Math" panose="02040503050406030204" pitchFamily="18" charset="0"/>
                          <a:ea typeface="Cambria Math" panose="02040503050406030204" pitchFamily="18" charset="0"/>
                          <a:cs typeface="Arial" panose="020B0604020202020204" pitchFamily="34" charset="0"/>
                        </a:rPr>
                        <m:t>.</m:t>
                      </m:r>
                      <m:r>
                        <a:rPr lang="es-EC">
                          <a:latin typeface="Cambria Math" panose="02040503050406030204" pitchFamily="18" charset="0"/>
                          <a:ea typeface="Cambria Math" panose="02040503050406030204" pitchFamily="18" charset="0"/>
                          <a:cs typeface="Arial" panose="020B0604020202020204" pitchFamily="34" charset="0"/>
                        </a:rPr>
                        <m:t>319</m:t>
                      </m:r>
                      <m:d>
                        <m:dPr>
                          <m:begChr m:val="["/>
                          <m:endChr m:val="]"/>
                          <m:ctrlPr>
                            <a:rPr lang="es-EC" i="1">
                              <a:latin typeface="Cambria Math" panose="02040503050406030204" pitchFamily="18" charset="0"/>
                              <a:ea typeface="Cambria Math" panose="02040503050406030204" pitchFamily="18" charset="0"/>
                              <a:cs typeface="Arial" panose="020B0604020202020204" pitchFamily="34" charset="0"/>
                            </a:rPr>
                          </m:ctrlPr>
                        </m:dPr>
                        <m:e>
                          <m:f>
                            <m:fPr>
                              <m:ctrlPr>
                                <a:rPr lang="es-EC" i="1">
                                  <a:latin typeface="Cambria Math" panose="02040503050406030204" pitchFamily="18" charset="0"/>
                                  <a:ea typeface="Cambria Math" panose="02040503050406030204" pitchFamily="18" charset="0"/>
                                  <a:cs typeface="Arial" panose="020B0604020202020204" pitchFamily="34" charset="0"/>
                                </a:rPr>
                              </m:ctrlPr>
                            </m:fPr>
                            <m:num>
                              <m:r>
                                <m:rPr>
                                  <m:sty m:val="p"/>
                                </m:rPr>
                                <a:rPr lang="es-EC">
                                  <a:latin typeface="Cambria Math" panose="02040503050406030204" pitchFamily="18" charset="0"/>
                                  <a:ea typeface="Cambria Math" panose="02040503050406030204" pitchFamily="18" charset="0"/>
                                  <a:cs typeface="Arial" panose="020B0604020202020204" pitchFamily="34" charset="0"/>
                                </a:rPr>
                                <m:t>m</m:t>
                              </m:r>
                            </m:num>
                            <m:den>
                              <m:r>
                                <m:rPr>
                                  <m:sty m:val="p"/>
                                </m:rPr>
                                <a:rPr lang="es-EC">
                                  <a:latin typeface="Cambria Math" panose="02040503050406030204" pitchFamily="18" charset="0"/>
                                  <a:ea typeface="Cambria Math" panose="02040503050406030204" pitchFamily="18" charset="0"/>
                                  <a:cs typeface="Arial" panose="020B0604020202020204" pitchFamily="34" charset="0"/>
                                </a:rPr>
                                <m:t>s</m:t>
                              </m:r>
                            </m:den>
                          </m:f>
                        </m:e>
                      </m:d>
                    </m:oMath>
                  </m:oMathPara>
                </a14:m>
                <a:endParaRPr lang="es-EC"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0" y="3311483"/>
                <a:ext cx="4572000" cy="1582356"/>
              </a:xfrm>
              <a:prstGeom prst="rect">
                <a:avLst/>
              </a:prstGeom>
              <a:blipFill rotWithShape="0">
                <a:blip r:embed="rId4"/>
                <a:stretch>
                  <a:fillRect/>
                </a:stretch>
              </a:blipFill>
            </p:spPr>
            <p:txBody>
              <a:bodyPr/>
              <a:lstStyle/>
              <a:p>
                <a:r>
                  <a:rPr lang="es-EC">
                    <a:noFill/>
                  </a:rPr>
                  <a:t> </a:t>
                </a:r>
              </a:p>
            </p:txBody>
          </p:sp>
        </mc:Fallback>
      </mc:AlternateContent>
      <p:sp>
        <p:nvSpPr>
          <p:cNvPr id="7" name="Rectangle 6"/>
          <p:cNvSpPr/>
          <p:nvPr/>
        </p:nvSpPr>
        <p:spPr>
          <a:xfrm>
            <a:off x="6442292" y="2743741"/>
            <a:ext cx="4225709" cy="369332"/>
          </a:xfrm>
          <a:prstGeom prst="rect">
            <a:avLst/>
          </a:prstGeom>
        </p:spPr>
        <p:txBody>
          <a:bodyPr wrap="none">
            <a:spAutoFit/>
          </a:bodyPr>
          <a:lstStyle/>
          <a:p>
            <a:r>
              <a:rPr lang="es-EC" dirty="0">
                <a:latin typeface="Cambria Math" panose="02040503050406030204" pitchFamily="18" charset="0"/>
              </a:rPr>
              <a:t>Velocidad ajustada a reducción comercial</a:t>
            </a:r>
            <a:endParaRPr lang="es-EC" dirty="0"/>
          </a:p>
        </p:txBody>
      </p:sp>
    </p:spTree>
    <p:extLst>
      <p:ext uri="{BB962C8B-B14F-4D97-AF65-F5344CB8AC3E}">
        <p14:creationId xmlns:p14="http://schemas.microsoft.com/office/powerpoint/2010/main" val="6442256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639616" y="2060848"/>
                <a:ext cx="6851104" cy="2884316"/>
              </a:xfrm>
              <a:prstGeom prst="rect">
                <a:avLst/>
              </a:prstGeom>
            </p:spPr>
            <p:txBody>
              <a:bodyPr wrap="square">
                <a:spAutoFit/>
              </a:bodyPr>
              <a:lstStyle/>
              <a:p>
                <a:pPr indent="252095" algn="just">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total</m:t>
                          </m:r>
                        </m:sub>
                      </m:sSub>
                      <m:r>
                        <a:rPr lang="es-EC">
                          <a:latin typeface="Cambria Math" panose="02040503050406030204" pitchFamily="18" charset="0"/>
                          <a:ea typeface="Times New Roman" panose="02020603050405020304" pitchFamily="18" charset="0"/>
                          <a:cs typeface="Arial" panose="020B0604020202020204" pitchFamily="34" charset="0"/>
                        </a:rPr>
                        <m:t>=5400 </m:t>
                      </m:r>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kg</m:t>
                          </m:r>
                        </m:e>
                      </m:d>
                    </m:oMath>
                  </m:oMathPara>
                </a14:m>
                <a:endParaRPr lang="es-EC"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F</m:t>
                      </m:r>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a:latin typeface="Cambria Math" panose="02040503050406030204" pitchFamily="18" charset="0"/>
                              <a:ea typeface="Times New Roman" panose="02020603050405020304" pitchFamily="18" charset="0"/>
                              <a:cs typeface="Arial" panose="020B0604020202020204" pitchFamily="34" charset="0"/>
                            </a:rPr>
                            <m:t>F</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para</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acelerar</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a</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lo</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requerido</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para</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vencer</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el</m:t>
                          </m:r>
                          <m:r>
                            <a:rPr lang="es-EC">
                              <a:latin typeface="Cambria Math" panose="02040503050406030204" pitchFamily="18" charset="0"/>
                              <a:ea typeface="Times New Roman" panose="02020603050405020304" pitchFamily="18" charset="0"/>
                              <a:cs typeface="Arial" panose="020B0604020202020204" pitchFamily="34" charset="0"/>
                            </a:rPr>
                            <m:t> </m:t>
                          </m:r>
                          <m:r>
                            <m:rPr>
                              <m:sty m:val="p"/>
                            </m:rPr>
                            <a:rPr lang="es-EC">
                              <a:latin typeface="Cambria Math" panose="02040503050406030204" pitchFamily="18" charset="0"/>
                              <a:ea typeface="Times New Roman" panose="02020603050405020304" pitchFamily="18" charset="0"/>
                              <a:cs typeface="Arial" panose="020B0604020202020204" pitchFamily="34" charset="0"/>
                            </a:rPr>
                            <m:t>Crr</m:t>
                          </m:r>
                        </m:num>
                        <m:den>
                          <m:r>
                            <a:rPr lang="es-EC">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C"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F</m:t>
                      </m:r>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total</m:t>
                              </m:r>
                            </m:sub>
                          </m:sSub>
                          <m:r>
                            <a:rPr lang="es-EC">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a</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r>
                            <a:rPr lang="es-EC">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C</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rr</m:t>
                              </m:r>
                            </m:sub>
                          </m:sSub>
                          <m:r>
                            <a:rPr lang="es-EC">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total</m:t>
                              </m:r>
                            </m:sub>
                          </m:sSub>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g</m:t>
                          </m:r>
                        </m:num>
                        <m:den>
                          <m:r>
                            <a:rPr lang="es-EC">
                              <a:latin typeface="Cambria Math" panose="02040503050406030204" pitchFamily="18" charset="0"/>
                              <a:ea typeface="Times New Roman" panose="02020603050405020304" pitchFamily="18" charset="0"/>
                              <a:cs typeface="Arial" panose="020B0604020202020204" pitchFamily="34" charset="0"/>
                            </a:rPr>
                            <m:t>4</m:t>
                          </m:r>
                        </m:den>
                      </m:f>
                      <m:r>
                        <a:rPr lang="es-EC">
                          <a:latin typeface="Cambria Math" panose="02040503050406030204" pitchFamily="18" charset="0"/>
                          <a:ea typeface="Times New Roman" panose="02020603050405020304" pitchFamily="18" charset="0"/>
                          <a:cs typeface="Arial" panose="020B0604020202020204" pitchFamily="34" charset="0"/>
                        </a:rPr>
                        <m:t>=347.496 </m:t>
                      </m:r>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N</m:t>
                          </m:r>
                        </m:e>
                      </m:d>
                    </m:oMath>
                  </m:oMathPara>
                </a14:m>
                <a:endParaRPr lang="es-EC"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accT</m:t>
                          </m:r>
                        </m:sub>
                      </m:sSub>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F</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Rrodillos</m:t>
                      </m:r>
                      <m:r>
                        <a:rPr lang="es-EC">
                          <a:latin typeface="Cambria Math" panose="02040503050406030204" pitchFamily="18" charset="0"/>
                          <a:ea typeface="Times New Roman" panose="02020603050405020304" pitchFamily="18" charset="0"/>
                          <a:cs typeface="Arial" panose="020B0604020202020204" pitchFamily="34" charset="0"/>
                        </a:rPr>
                        <m:t>=37.599</m:t>
                      </m:r>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N</m:t>
                          </m:r>
                          <m:r>
                            <a:rPr lang="es-EC">
                              <a:latin typeface="Cambria Math" panose="02040503050406030204" pitchFamily="18" charset="0"/>
                              <a:ea typeface="Times New Roman" panose="02020603050405020304" pitchFamily="18" charset="0"/>
                              <a:cs typeface="Arial" panose="020B0604020202020204" pitchFamily="34" charset="0"/>
                            </a:rPr>
                            <m:t>∗</m:t>
                          </m:r>
                          <m:r>
                            <m:rPr>
                              <m:sty m:val="p"/>
                            </m:rPr>
                            <a:rPr lang="es-EC">
                              <a:latin typeface="Cambria Math" panose="02040503050406030204" pitchFamily="18" charset="0"/>
                              <a:ea typeface="Times New Roman" panose="02020603050405020304" pitchFamily="18" charset="0"/>
                              <a:cs typeface="Arial" panose="020B0604020202020204" pitchFamily="34" charset="0"/>
                            </a:rPr>
                            <m:t>m</m:t>
                          </m:r>
                        </m:e>
                      </m:d>
                    </m:oMath>
                  </m:oMathPara>
                </a14:m>
                <a:endParaRPr lang="es-EC"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P</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r>
                        <a:rPr lang="es-EC">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accT</m:t>
                          </m:r>
                        </m:sub>
                      </m:sSub>
                      <m:r>
                        <a:rPr lang="es-EC">
                          <a:latin typeface="Cambria Math" panose="02040503050406030204" pitchFamily="18" charset="0"/>
                          <a:ea typeface="Times New Roman" panose="02020603050405020304" pitchFamily="18" charset="0"/>
                          <a:cs typeface="Arial" panose="020B0604020202020204" pitchFamily="34" charset="0"/>
                        </a:rPr>
                        <m:t>∗</m:t>
                      </m:r>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W</m:t>
                          </m:r>
                        </m:e>
                        <m:sub>
                          <m:r>
                            <a:rPr lang="es-EC">
                              <a:latin typeface="Cambria Math" panose="02040503050406030204" pitchFamily="18" charset="0"/>
                              <a:ea typeface="Times New Roman" panose="02020603050405020304" pitchFamily="18" charset="0"/>
                              <a:cs typeface="Arial" panose="020B0604020202020204" pitchFamily="34" charset="0"/>
                            </a:rPr>
                            <m:t>1</m:t>
                          </m:r>
                        </m:sub>
                      </m:sSub>
                      <m:r>
                        <a:rPr lang="es-EC">
                          <a:latin typeface="Cambria Math" panose="02040503050406030204" pitchFamily="18" charset="0"/>
                          <a:ea typeface="Times New Roman" panose="02020603050405020304" pitchFamily="18" charset="0"/>
                          <a:cs typeface="Arial" panose="020B0604020202020204" pitchFamily="34" charset="0"/>
                        </a:rPr>
                        <m:t>=110.738 </m:t>
                      </m:r>
                      <m:d>
                        <m:dPr>
                          <m:begChr m:val="["/>
                          <m:endChr m:val="]"/>
                          <m:ctrlPr>
                            <a:rPr lang="es-EC"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W</m:t>
                          </m:r>
                        </m:e>
                      </m:d>
                    </m:oMath>
                  </m:oMathPara>
                </a14:m>
                <a:endParaRPr lang="es-EC" dirty="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P</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acc</m:t>
                          </m:r>
                        </m:sub>
                      </m:sSub>
                      <m:r>
                        <a:rPr lang="es-EC">
                          <a:latin typeface="Cambria Math" panose="02040503050406030204" pitchFamily="18" charset="0"/>
                          <a:ea typeface="Times New Roman" panose="02020603050405020304" pitchFamily="18" charset="0"/>
                          <a:cs typeface="Arial" panose="020B0604020202020204" pitchFamily="34" charset="0"/>
                        </a:rPr>
                        <m:t>=0.149 </m:t>
                      </m:r>
                      <m:d>
                        <m:dPr>
                          <m:begChr m:val="["/>
                          <m:endChr m:val="]"/>
                          <m:ctrlPr>
                            <a:rPr lang="es-EC" i="1">
                              <a:latin typeface="Cambria Math" panose="02040503050406030204" pitchFamily="18" charset="0"/>
                              <a:cs typeface="Arial" panose="020B0604020202020204" pitchFamily="34" charset="0"/>
                            </a:rPr>
                          </m:ctrlPr>
                        </m:dPr>
                        <m:e>
                          <m:r>
                            <m:rPr>
                              <m:sty m:val="p"/>
                            </m:rPr>
                            <a:rPr lang="es-EC">
                              <a:latin typeface="Cambria Math" panose="02040503050406030204" pitchFamily="18" charset="0"/>
                              <a:ea typeface="Times New Roman" panose="02020603050405020304" pitchFamily="18" charset="0"/>
                              <a:cs typeface="Arial" panose="020B0604020202020204" pitchFamily="34" charset="0"/>
                            </a:rPr>
                            <m:t>hp</m:t>
                          </m:r>
                        </m:e>
                      </m:d>
                    </m:oMath>
                  </m:oMathPara>
                </a14:m>
                <a:endParaRPr lang="es-EC" dirty="0"/>
              </a:p>
            </p:txBody>
          </p:sp>
        </mc:Choice>
        <mc:Fallback xmlns="">
          <p:sp>
            <p:nvSpPr>
              <p:cNvPr id="4" name="Rectangle 3"/>
              <p:cNvSpPr>
                <a:spLocks noRot="1" noChangeAspect="1" noMove="1" noResize="1" noEditPoints="1" noAdjustHandles="1" noChangeArrowheads="1" noChangeShapeType="1" noTextEdit="1"/>
              </p:cNvSpPr>
              <p:nvPr/>
            </p:nvSpPr>
            <p:spPr>
              <a:xfrm>
                <a:off x="2639616" y="2060848"/>
                <a:ext cx="6851104" cy="2884316"/>
              </a:xfrm>
              <a:prstGeom prst="rect">
                <a:avLst/>
              </a:prstGeom>
              <a:blipFill rotWithShape="0">
                <a:blip r:embed="rId3"/>
                <a:stretch>
                  <a:fillRect b="-1268"/>
                </a:stretch>
              </a:blipFill>
            </p:spPr>
            <p:txBody>
              <a:bodyPr/>
              <a:lstStyle/>
              <a:p>
                <a:r>
                  <a:rPr lang="es-EC">
                    <a:noFill/>
                  </a:rPr>
                  <a:t> </a:t>
                </a:r>
              </a:p>
            </p:txBody>
          </p:sp>
        </mc:Fallback>
      </mc:AlternateContent>
      <p:sp>
        <p:nvSpPr>
          <p:cNvPr id="5" name="1 Título"/>
          <p:cNvSpPr txBox="1">
            <a:spLocks/>
          </p:cNvSpPr>
          <p:nvPr/>
        </p:nvSpPr>
        <p:spPr>
          <a:xfrm>
            <a:off x="2125216" y="620688"/>
            <a:ext cx="80855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POTENCIA REQUERIDA PARA ACELERAR Y VENCER RESISTENCIA A RODAMIENTO</a:t>
            </a:r>
          </a:p>
        </p:txBody>
      </p:sp>
    </p:spTree>
    <p:extLst>
      <p:ext uri="{BB962C8B-B14F-4D97-AF65-F5344CB8AC3E}">
        <p14:creationId xmlns:p14="http://schemas.microsoft.com/office/powerpoint/2010/main" val="41882773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POTENCIA REQUERIDA PARA NIVELAR LOS TUBOS</a:t>
            </a:r>
          </a:p>
        </p:txBody>
      </p:sp>
      <mc:AlternateContent xmlns:mc="http://schemas.openxmlformats.org/markup-compatibility/2006" xmlns:a14="http://schemas.microsoft.com/office/drawing/2010/main">
        <mc:Choice Requires="a14">
          <p:sp>
            <p:nvSpPr>
              <p:cNvPr id="5" name="Rectangle 4"/>
              <p:cNvSpPr/>
              <p:nvPr/>
            </p:nvSpPr>
            <p:spPr>
              <a:xfrm>
                <a:off x="1631504" y="1772816"/>
                <a:ext cx="9073008" cy="3584956"/>
              </a:xfrm>
              <a:prstGeom prst="rect">
                <a:avLst/>
              </a:prstGeom>
            </p:spPr>
            <p:txBody>
              <a:bodyPr wrap="square">
                <a:spAutoFit/>
              </a:bodyPr>
              <a:lstStyle/>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R</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t>
                          </m:r>
                        </m:sub>
                      </m:sSub>
                      <m:r>
                        <a:rPr lang="es-EC" sz="1600" i="1">
                          <a:latin typeface="Cambria Math" panose="02040503050406030204" pitchFamily="18" charset="0"/>
                          <a:ea typeface="Times New Roman" panose="02020603050405020304" pitchFamily="18" charset="0"/>
                          <a:cs typeface="Arial" panose="020B0604020202020204" pitchFamily="34" charset="0"/>
                        </a:rPr>
                        <m:t>∗</m:t>
                      </m:r>
                      <m:d>
                        <m:dPr>
                          <m:ctrlPr>
                            <a:rPr lang="es-EC" sz="1600" i="1">
                              <a:latin typeface="Cambria Math" panose="02040503050406030204" pitchFamily="18" charset="0"/>
                              <a:ea typeface="Times New Roman" panose="02020603050405020304" pitchFamily="18" charset="0"/>
                              <a:cs typeface="Arial" panose="020B0604020202020204" pitchFamily="34" charset="0"/>
                            </a:rPr>
                          </m:ctrlPr>
                        </m:dPr>
                        <m:e>
                          <m:eqArr>
                            <m:eqArrPr>
                              <m:ctrlPr>
                                <a:rPr lang="es-EC" sz="1600" i="1">
                                  <a:latin typeface="Cambria Math" panose="02040503050406030204" pitchFamily="18" charset="0"/>
                                  <a:ea typeface="Times New Roman" panose="02020603050405020304" pitchFamily="18" charset="0"/>
                                  <a:cs typeface="Arial" panose="020B0604020202020204" pitchFamily="34" charset="0"/>
                                </a:rPr>
                              </m:ctrlPr>
                            </m:eqArrPr>
                            <m:e>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C</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rr</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r>
                                <a:rPr lang="es-EC" sz="1600">
                                  <a:latin typeface="Cambria Math" panose="02040503050406030204" pitchFamily="18" charset="0"/>
                                  <a:ea typeface="Times New Roman" panose="02020603050405020304" pitchFamily="18" charset="0"/>
                                  <a:cs typeface="Arial" panose="020B0604020202020204" pitchFamily="34" charset="0"/>
                                </a:rPr>
                                <m:t>+</m:t>
                              </m:r>
                            </m:e>
                            <m:e>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rodillosLocos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e>
                          </m:eqAr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sub>
                      </m:sSub>
                      <m:r>
                        <a:rPr lang="es-EC" sz="1600">
                          <a:latin typeface="Cambria Math" panose="02040503050406030204" pitchFamily="18" charset="0"/>
                          <a:ea typeface="Times New Roman" panose="02020603050405020304" pitchFamily="18" charset="0"/>
                          <a:cs typeface="Arial" panose="020B0604020202020204" pitchFamily="34" charset="0"/>
                        </a:rPr>
                        <m:t>=1.226</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E</m:t>
                      </m:r>
                      <m:r>
                        <a:rPr lang="es-EC" sz="1600">
                          <a:latin typeface="Cambria Math" panose="02040503050406030204" pitchFamily="18" charset="0"/>
                          <a:ea typeface="Times New Roman" panose="02020603050405020304" pitchFamily="18" charset="0"/>
                          <a:cs typeface="Arial" panose="020B0604020202020204" pitchFamily="34" charset="0"/>
                        </a:rPr>
                        <m:t>3 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PotenciaTotal</m:t>
                      </m:r>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W</m:t>
                          </m:r>
                        </m:e>
                        <m:sub>
                          <m:r>
                            <a:rPr lang="es-EC" sz="1600">
                              <a:latin typeface="Cambria Math" panose="02040503050406030204" pitchFamily="18" charset="0"/>
                              <a:ea typeface="Times New Roman" panose="02020603050405020304" pitchFamily="18" charset="0"/>
                              <a:cs typeface="Arial" panose="020B0604020202020204" pitchFamily="34" charset="0"/>
                            </a:rPr>
                            <m:t>1</m:t>
                          </m:r>
                        </m:sub>
                      </m:sSub>
                      <m:r>
                        <a:rPr lang="es-EC" sz="1600">
                          <a:latin typeface="Cambria Math" panose="02040503050406030204" pitchFamily="18" charset="0"/>
                          <a:ea typeface="Times New Roman" panose="02020603050405020304" pitchFamily="18" charset="0"/>
                          <a:cs typeface="Arial" panose="020B0604020202020204" pitchFamily="34" charset="0"/>
                        </a:rPr>
                        <m:t>=4.843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hp</m:t>
                          </m: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PotenciaIndividual</m:t>
                      </m:r>
                      <m:r>
                        <a:rPr lang="es-EC" sz="1600">
                          <a:latin typeface="Cambria Math" panose="02040503050406030204" pitchFamily="18" charset="0"/>
                          <a:ea typeface="Times New Roman" panose="02020603050405020304" pitchFamily="18" charset="0"/>
                          <a:cs typeface="Arial" panose="020B0604020202020204" pitchFamily="34" charset="0"/>
                        </a:rPr>
                        <m:t>= </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PotenciaTotal</m:t>
                          </m:r>
                        </m:num>
                        <m:den>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den>
                      </m:f>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PotenciaIndividual</m:t>
                      </m:r>
                      <m:r>
                        <a:rPr lang="es-EC" sz="1600">
                          <a:latin typeface="Cambria Math" panose="02040503050406030204" pitchFamily="18" charset="0"/>
                          <a:ea typeface="Times New Roman" panose="02020603050405020304" pitchFamily="18" charset="0"/>
                          <a:cs typeface="Arial" panose="020B0604020202020204" pitchFamily="34" charset="0"/>
                        </a:rPr>
                        <m:t>= 1.211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hp</m:t>
                          </m: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TorqueIndividual</m:t>
                      </m:r>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sub>
                          </m:sSub>
                        </m:num>
                        <m:den>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den>
                      </m:f>
                      <m:r>
                        <a:rPr lang="es-EC" sz="1600">
                          <a:latin typeface="Cambria Math" panose="02040503050406030204" pitchFamily="18" charset="0"/>
                          <a:ea typeface="Times New Roman" panose="02020603050405020304" pitchFamily="18" charset="0"/>
                          <a:cs typeface="Arial" panose="020B0604020202020204" pitchFamily="34" charset="0"/>
                        </a:rPr>
                        <m:t>= 306.546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d>
                      <m:r>
                        <a:rPr lang="es-EC" sz="1600">
                          <a:latin typeface="Cambria Math" panose="02040503050406030204" pitchFamily="18" charset="0"/>
                          <a:ea typeface="Times New Roman" panose="02020603050405020304" pitchFamily="18" charset="0"/>
                          <a:cs typeface="Arial" panose="020B0604020202020204" pitchFamily="34" charset="0"/>
                        </a:rPr>
                        <m:t>=226.097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lbf</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ft</m:t>
                          </m:r>
                        </m:e>
                      </m:d>
                    </m:oMath>
                  </m:oMathPara>
                </a14:m>
                <a:endParaRPr lang="es-EC" sz="1600" dirty="0">
                  <a:ea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31504" y="1772816"/>
                <a:ext cx="9073008" cy="3584956"/>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847528" y="3068960"/>
                <a:ext cx="10970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=0.42</m:t>
                      </m:r>
                    </m:oMath>
                  </m:oMathPara>
                </a14:m>
                <a:endParaRPr lang="es-EC" sz="1600" dirty="0">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847528" y="3068960"/>
                <a:ext cx="1097032" cy="338554"/>
              </a:xfrm>
              <a:prstGeom prst="rect">
                <a:avLst/>
              </a:prstGeom>
              <a:blipFill rotWithShape="0">
                <a:blip r:embed="rId4"/>
                <a:stretch>
                  <a:fillRect b="-5357"/>
                </a:stretch>
              </a:blipFill>
            </p:spPr>
            <p:txBody>
              <a:bodyPr/>
              <a:lstStyle/>
              <a:p>
                <a:r>
                  <a:rPr lang="es-EC">
                    <a:noFill/>
                  </a:rPr>
                  <a:t> </a:t>
                </a:r>
              </a:p>
            </p:txBody>
          </p:sp>
        </mc:Fallback>
      </mc:AlternateContent>
    </p:spTree>
    <p:extLst>
      <p:ext uri="{BB962C8B-B14F-4D97-AF65-F5344CB8AC3E}">
        <p14:creationId xmlns:p14="http://schemas.microsoft.com/office/powerpoint/2010/main" val="6544990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POTENCIA INSTANTÁNEA REQUERIDA PARA NIVELAR LOS TUBOS</a:t>
            </a:r>
          </a:p>
        </p:txBody>
      </p:sp>
      <mc:AlternateContent xmlns:mc="http://schemas.openxmlformats.org/markup-compatibility/2006" xmlns:a14="http://schemas.microsoft.com/office/drawing/2010/main">
        <mc:Choice Requires="a14">
          <p:sp>
            <p:nvSpPr>
              <p:cNvPr id="6" name="Rectangle 5"/>
              <p:cNvSpPr/>
              <p:nvPr/>
            </p:nvSpPr>
            <p:spPr>
              <a:xfrm>
                <a:off x="1524000" y="1844824"/>
                <a:ext cx="9144000" cy="3609386"/>
              </a:xfrm>
              <a:prstGeom prst="rect">
                <a:avLst/>
              </a:prstGeom>
            </p:spPr>
            <p:txBody>
              <a:bodyPr wrap="square">
                <a:spAutoFit/>
              </a:bodyPr>
              <a:lstStyle/>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r>
                            <a:rPr lang="es-EC" sz="1600">
                              <a:latin typeface="Cambria Math" panose="02040503050406030204" pitchFamily="18" charset="0"/>
                              <a:ea typeface="Times New Roman" panose="02020603050405020304" pitchFamily="18" charset="0"/>
                              <a:cs typeface="Arial" panose="020B0604020202020204" pitchFamily="34" charset="0"/>
                            </a:rPr>
                            <m:t>2</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R</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d>
                        <m:dPr>
                          <m:ctrlPr>
                            <a:rPr lang="es-EC" sz="1600" i="1">
                              <a:latin typeface="Cambria Math" panose="02040503050406030204" pitchFamily="18" charset="0"/>
                              <a:ea typeface="Times New Roman" panose="02020603050405020304" pitchFamily="18" charset="0"/>
                              <a:cs typeface="Arial" panose="020B0604020202020204" pitchFamily="34" charset="0"/>
                            </a:rPr>
                          </m:ctrlPr>
                        </m:dPr>
                        <m:e>
                          <m:eqArr>
                            <m:eqArrPr>
                              <m:ctrlPr>
                                <a:rPr lang="es-EC" sz="1600" i="1">
                                  <a:latin typeface="Cambria Math" panose="02040503050406030204" pitchFamily="18" charset="0"/>
                                  <a:ea typeface="Times New Roman" panose="02020603050405020304" pitchFamily="18" charset="0"/>
                                  <a:cs typeface="Arial" panose="020B0604020202020204" pitchFamily="34" charset="0"/>
                                </a:rPr>
                              </m:ctrlPr>
                            </m:eqArrPr>
                            <m:e>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C</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rr</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r>
                                <a:rPr lang="es-EC" sz="1600">
                                  <a:latin typeface="Cambria Math" panose="02040503050406030204" pitchFamily="18" charset="0"/>
                                  <a:ea typeface="Times New Roman" panose="02020603050405020304" pitchFamily="18" charset="0"/>
                                  <a:cs typeface="Arial" panose="020B0604020202020204" pitchFamily="34" charset="0"/>
                                </a:rPr>
                                <m:t>+</m:t>
                              </m:r>
                            </m:e>
                            <m:e>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rodillosLocos</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tubos</m:t>
                                      </m:r>
                                    </m:sub>
                                  </m:sSub>
                                </m:num>
                                <m:den>
                                  <m:r>
                                    <a:rPr lang="es-EC" sz="1600">
                                      <a:latin typeface="Cambria Math" panose="02040503050406030204" pitchFamily="18" charset="0"/>
                                      <a:ea typeface="Times New Roman" panose="02020603050405020304" pitchFamily="18" charset="0"/>
                                      <a:cs typeface="Arial" panose="020B0604020202020204" pitchFamily="34" charset="0"/>
                                    </a:rPr>
                                    <m:t>2</m:t>
                                  </m:r>
                                </m:den>
                              </m:f>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g</m:t>
                              </m:r>
                            </m:e>
                          </m:eqAr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r>
                            <a:rPr lang="es-EC" sz="1600">
                              <a:latin typeface="Cambria Math" panose="02040503050406030204" pitchFamily="18" charset="0"/>
                              <a:ea typeface="Times New Roman" panose="02020603050405020304" pitchFamily="18" charset="0"/>
                              <a:cs typeface="Arial" panose="020B0604020202020204" pitchFamily="34" charset="0"/>
                            </a:rPr>
                            <m:t>2</m:t>
                          </m:r>
                        </m:sub>
                      </m:sSub>
                      <m:r>
                        <a:rPr lang="es-EC" sz="1600">
                          <a:latin typeface="Cambria Math" panose="02040503050406030204" pitchFamily="18" charset="0"/>
                          <a:ea typeface="Times New Roman" panose="02020603050405020304" pitchFamily="18" charset="0"/>
                          <a:cs typeface="Arial" panose="020B0604020202020204" pitchFamily="34" charset="0"/>
                        </a:rPr>
                        <m:t>=2.172</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E</m:t>
                      </m:r>
                      <m:r>
                        <a:rPr lang="es-EC" sz="1600">
                          <a:latin typeface="Cambria Math" panose="02040503050406030204" pitchFamily="18" charset="0"/>
                          <a:ea typeface="Times New Roman" panose="02020603050405020304" pitchFamily="18" charset="0"/>
                          <a:cs typeface="Arial" panose="020B0604020202020204" pitchFamily="34" charset="0"/>
                        </a:rPr>
                        <m:t>3 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PotenciaTotal</m:t>
                      </m:r>
                      <m:r>
                        <a:rPr lang="es-EC" sz="1600">
                          <a:latin typeface="Cambria Math" panose="02040503050406030204" pitchFamily="18" charset="0"/>
                          <a:ea typeface="Times New Roman" panose="02020603050405020304" pitchFamily="18" charset="0"/>
                          <a:cs typeface="Arial" panose="020B0604020202020204" pitchFamily="34" charset="0"/>
                        </a:rPr>
                        <m:t>2=</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r>
                            <a:rPr lang="es-EC" sz="1600">
                              <a:latin typeface="Cambria Math" panose="02040503050406030204" pitchFamily="18" charset="0"/>
                              <a:ea typeface="Times New Roman" panose="02020603050405020304" pitchFamily="18" charset="0"/>
                              <a:cs typeface="Arial" panose="020B0604020202020204" pitchFamily="34" charset="0"/>
                            </a:rPr>
                            <m:t>2</m:t>
                          </m:r>
                        </m:sub>
                      </m:sSub>
                      <m:r>
                        <a:rPr lang="es-EC" sz="1600">
                          <a:latin typeface="Cambria Math" panose="02040503050406030204" pitchFamily="18" charset="0"/>
                          <a:ea typeface="Times New Roman" panose="02020603050405020304" pitchFamily="18" charset="0"/>
                          <a:cs typeface="Arial" panose="020B0604020202020204" pitchFamily="34" charset="0"/>
                        </a:rPr>
                        <m:t>∗</m:t>
                      </m:r>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W</m:t>
                          </m:r>
                        </m:e>
                        <m:sub>
                          <m:r>
                            <a:rPr lang="es-EC" sz="1600">
                              <a:latin typeface="Cambria Math" panose="02040503050406030204" pitchFamily="18" charset="0"/>
                              <a:ea typeface="Times New Roman" panose="02020603050405020304" pitchFamily="18" charset="0"/>
                              <a:cs typeface="Arial" panose="020B0604020202020204" pitchFamily="34" charset="0"/>
                            </a:rPr>
                            <m:t>1</m:t>
                          </m:r>
                        </m:sub>
                      </m:sSub>
                      <m:r>
                        <a:rPr lang="es-EC" sz="1600">
                          <a:latin typeface="Cambria Math" panose="02040503050406030204" pitchFamily="18" charset="0"/>
                          <a:ea typeface="Times New Roman" panose="02020603050405020304" pitchFamily="18" charset="0"/>
                          <a:cs typeface="Arial" panose="020B0604020202020204" pitchFamily="34" charset="0"/>
                        </a:rPr>
                        <m:t>=8.577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hp</m:t>
                          </m:r>
                        </m:e>
                      </m:d>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PotenciaIndividual</m:t>
                      </m:r>
                      <m:r>
                        <a:rPr lang="es-EC" sz="1600">
                          <a:latin typeface="Cambria Math" panose="02040503050406030204" pitchFamily="18" charset="0"/>
                          <a:ea typeface="Times New Roman" panose="02020603050405020304" pitchFamily="18" charset="0"/>
                          <a:cs typeface="Arial" panose="020B0604020202020204" pitchFamily="34" charset="0"/>
                        </a:rPr>
                        <m:t>2= </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PotenciaTotal</m:t>
                          </m:r>
                          <m:r>
                            <a:rPr lang="es-EC" sz="1600">
                              <a:latin typeface="Cambria Math" panose="02040503050406030204" pitchFamily="18" charset="0"/>
                              <a:ea typeface="Times New Roman" panose="02020603050405020304" pitchFamily="18" charset="0"/>
                              <a:cs typeface="Arial" panose="020B0604020202020204" pitchFamily="34" charset="0"/>
                            </a:rPr>
                            <m:t>2</m:t>
                          </m:r>
                        </m:num>
                        <m:den>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den>
                      </m:f>
                    </m:oMath>
                  </m:oMathPara>
                </a14:m>
                <a:endParaRPr lang="es-EC" sz="1600" dirty="0">
                  <a:ea typeface="Times New Roman" panose="02020603050405020304" pitchFamily="18" charset="0"/>
                  <a:cs typeface="Times New Roman" panose="02020603050405020304" pitchFamily="18"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PotenciaIndividual</m:t>
                      </m:r>
                      <m:r>
                        <a:rPr lang="es-EC" sz="1600">
                          <a:latin typeface="Cambria Math" panose="02040503050406030204" pitchFamily="18" charset="0"/>
                          <a:ea typeface="Times New Roman" panose="02020603050405020304" pitchFamily="18" charset="0"/>
                          <a:cs typeface="Arial" panose="020B0604020202020204" pitchFamily="34" charset="0"/>
                        </a:rPr>
                        <m:t>2= 2.144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hp</m:t>
                          </m:r>
                        </m:e>
                      </m:d>
                    </m:oMath>
                  </m:oMathPara>
                </a14:m>
                <a:endParaRPr lang="es-EC" sz="1600" dirty="0">
                  <a:latin typeface="Cambria Math" panose="02040503050406030204" pitchFamily="18" charset="0"/>
                  <a:ea typeface="Times New Roman" panose="02020603050405020304" pitchFamily="18" charset="0"/>
                  <a:cs typeface="Arial" panose="020B0604020202020204" pitchFamily="34" charset="0"/>
                </a:endParaRPr>
              </a:p>
              <a:p>
                <a:pPr indent="252095" algn="ctr">
                  <a:spcAft>
                    <a:spcPts val="1000"/>
                  </a:spcAft>
                </a:pPr>
                <a14:m>
                  <m:oMathPara xmlns:m="http://schemas.openxmlformats.org/officeDocument/2006/math">
                    <m:oMathParaPr>
                      <m:jc m:val="centerGroup"/>
                    </m:oMathParaPr>
                    <m:oMath xmlns:m="http://schemas.openxmlformats.org/officeDocument/2006/math">
                      <m:r>
                        <m:rPr>
                          <m:sty m:val="p"/>
                        </m:rPr>
                        <a:rPr lang="es-EC" sz="1600">
                          <a:latin typeface="Cambria Math" panose="02040503050406030204" pitchFamily="18" charset="0"/>
                          <a:ea typeface="Times New Roman" panose="02020603050405020304" pitchFamily="18" charset="0"/>
                          <a:cs typeface="Arial" panose="020B0604020202020204" pitchFamily="34" charset="0"/>
                        </a:rPr>
                        <m:t>TorqueIndividual</m:t>
                      </m:r>
                      <m:r>
                        <a:rPr lang="es-EC" sz="1600">
                          <a:latin typeface="Cambria Math" panose="02040503050406030204" pitchFamily="18" charset="0"/>
                          <a:ea typeface="Times New Roman" panose="02020603050405020304" pitchFamily="18" charset="0"/>
                          <a:cs typeface="Arial" panose="020B0604020202020204" pitchFamily="34" charset="0"/>
                        </a:rPr>
                        <m:t>2=</m:t>
                      </m:r>
                      <m:f>
                        <m:fPr>
                          <m:ctrlPr>
                            <a:rPr lang="es-EC" sz="1600" i="1">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promedio</m:t>
                              </m:r>
                              <m:r>
                                <a:rPr lang="es-EC" sz="1600">
                                  <a:latin typeface="Cambria Math" panose="02040503050406030204" pitchFamily="18" charset="0"/>
                                  <a:ea typeface="Times New Roman" panose="02020603050405020304" pitchFamily="18" charset="0"/>
                                  <a:cs typeface="Arial" panose="020B0604020202020204" pitchFamily="34" charset="0"/>
                                </a:rPr>
                                <m:t>2</m:t>
                              </m:r>
                            </m:sub>
                          </m:sSub>
                        </m:num>
                        <m:den>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rodillosMoviles</m:t>
                              </m:r>
                            </m:sub>
                          </m:sSub>
                        </m:den>
                      </m:f>
                      <m:r>
                        <a:rPr lang="es-EC" sz="1600">
                          <a:latin typeface="Cambria Math" panose="02040503050406030204" pitchFamily="18" charset="0"/>
                          <a:ea typeface="Times New Roman" panose="02020603050405020304" pitchFamily="18" charset="0"/>
                          <a:cs typeface="Arial" panose="020B0604020202020204" pitchFamily="34" charset="0"/>
                        </a:rPr>
                        <m:t>= 542.901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N</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m</m:t>
                          </m:r>
                        </m:e>
                      </m:d>
                      <m:r>
                        <a:rPr lang="es-EC" sz="1600">
                          <a:latin typeface="Cambria Math" panose="02040503050406030204" pitchFamily="18" charset="0"/>
                          <a:ea typeface="Times New Roman" panose="02020603050405020304" pitchFamily="18" charset="0"/>
                          <a:cs typeface="Arial" panose="020B0604020202020204" pitchFamily="34" charset="0"/>
                        </a:rPr>
                        <m:t>=400.423 </m:t>
                      </m:r>
                      <m:d>
                        <m:dPr>
                          <m:begChr m:val="["/>
                          <m:endChr m:val="]"/>
                          <m:ctrlPr>
                            <a:rPr lang="es-EC" sz="1600" i="1">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sz="1600">
                              <a:latin typeface="Cambria Math" panose="02040503050406030204" pitchFamily="18" charset="0"/>
                              <a:ea typeface="Times New Roman" panose="02020603050405020304" pitchFamily="18" charset="0"/>
                              <a:cs typeface="Arial" panose="020B0604020202020204" pitchFamily="34" charset="0"/>
                            </a:rPr>
                            <m:t>lbf</m:t>
                          </m:r>
                          <m:r>
                            <a:rPr lang="es-EC" sz="1600">
                              <a:latin typeface="Cambria Math" panose="02040503050406030204" pitchFamily="18" charset="0"/>
                              <a:ea typeface="Times New Roman" panose="02020603050405020304" pitchFamily="18" charset="0"/>
                              <a:cs typeface="Arial" panose="020B0604020202020204" pitchFamily="34" charset="0"/>
                            </a:rPr>
                            <m:t>∗</m:t>
                          </m:r>
                          <m:r>
                            <m:rPr>
                              <m:sty m:val="p"/>
                            </m:rPr>
                            <a:rPr lang="es-EC" sz="1600">
                              <a:latin typeface="Cambria Math" panose="02040503050406030204" pitchFamily="18" charset="0"/>
                              <a:ea typeface="Times New Roman" panose="02020603050405020304" pitchFamily="18" charset="0"/>
                              <a:cs typeface="Arial" panose="020B0604020202020204" pitchFamily="34" charset="0"/>
                            </a:rPr>
                            <m:t>ft</m:t>
                          </m:r>
                        </m:e>
                      </m:d>
                    </m:oMath>
                  </m:oMathPara>
                </a14:m>
                <a:endParaRPr lang="es-EC" sz="1400" dirty="0">
                  <a:ea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24000" y="1844824"/>
                <a:ext cx="9144000" cy="3609386"/>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47528" y="2852936"/>
                <a:ext cx="109703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ea typeface="Times New Roman" panose="02020603050405020304" pitchFamily="18" charset="0"/>
                              <a:cs typeface="Arial" panose="020B0604020202020204" pitchFamily="34" charset="0"/>
                            </a:rPr>
                          </m:ctrlPr>
                        </m:sSubPr>
                        <m:e>
                          <m:r>
                            <a:rPr lang="es-EC" sz="1600">
                              <a:latin typeface="Cambria Math" panose="02040503050406030204" pitchFamily="18" charset="0"/>
                              <a:ea typeface="Times New Roman" panose="02020603050405020304" pitchFamily="18" charset="0"/>
                              <a:cs typeface="Arial" panose="020B0604020202020204" pitchFamily="34" charset="0"/>
                            </a:rPr>
                            <m:t>µ</m:t>
                          </m:r>
                        </m:e>
                        <m:sub>
                          <m:r>
                            <m:rPr>
                              <m:sty m:val="p"/>
                            </m:rPr>
                            <a:rPr lang="es-EC" sz="1600">
                              <a:latin typeface="Cambria Math" panose="02040503050406030204" pitchFamily="18" charset="0"/>
                              <a:ea typeface="Times New Roman" panose="02020603050405020304" pitchFamily="18" charset="0"/>
                              <a:cs typeface="Arial" panose="020B0604020202020204" pitchFamily="34" charset="0"/>
                            </a:rPr>
                            <m:t>k</m:t>
                          </m:r>
                        </m:sub>
                      </m:sSub>
                      <m:r>
                        <a:rPr lang="es-EC" sz="1600">
                          <a:latin typeface="Cambria Math" panose="02040503050406030204" pitchFamily="18" charset="0"/>
                          <a:ea typeface="Times New Roman" panose="02020603050405020304" pitchFamily="18" charset="0"/>
                          <a:cs typeface="Arial" panose="020B0604020202020204" pitchFamily="34" charset="0"/>
                        </a:rPr>
                        <m:t>=0.75</m:t>
                      </m:r>
                    </m:oMath>
                  </m:oMathPara>
                </a14:m>
                <a:endParaRPr lang="es-EC" sz="1600" dirty="0">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47528" y="2852936"/>
                <a:ext cx="1097032" cy="338554"/>
              </a:xfrm>
              <a:prstGeom prst="rect">
                <a:avLst/>
              </a:prstGeom>
              <a:blipFill rotWithShape="0">
                <a:blip r:embed="rId3"/>
                <a:stretch>
                  <a:fillRect b="-5357"/>
                </a:stretch>
              </a:blipFill>
            </p:spPr>
            <p:txBody>
              <a:bodyPr/>
              <a:lstStyle/>
              <a:p>
                <a:r>
                  <a:rPr lang="es-EC">
                    <a:noFill/>
                  </a:rPr>
                  <a:t> </a:t>
                </a:r>
              </a:p>
            </p:txBody>
          </p:sp>
        </mc:Fallback>
      </mc:AlternateContent>
    </p:spTree>
    <p:extLst>
      <p:ext uri="{BB962C8B-B14F-4D97-AF65-F5344CB8AC3E}">
        <p14:creationId xmlns:p14="http://schemas.microsoft.com/office/powerpoint/2010/main" val="288774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81201" y="1700808"/>
          <a:ext cx="7715201" cy="621475"/>
        </p:xfrm>
        <a:graphic>
          <a:graphicData uri="http://schemas.openxmlformats.org/drawingml/2006/table">
            <a:tbl>
              <a:tblPr firstRow="1" firstCol="1" bandRow="1">
                <a:tableStyleId>{5C22544A-7EE6-4342-B048-85BDC9FD1C3A}</a:tableStyleId>
              </a:tblPr>
              <a:tblGrid>
                <a:gridCol w="1098043"/>
                <a:gridCol w="956454"/>
                <a:gridCol w="681943"/>
                <a:gridCol w="538427"/>
                <a:gridCol w="2612188"/>
                <a:gridCol w="703133"/>
                <a:gridCol w="1125013"/>
              </a:tblGrid>
              <a:tr h="193675">
                <a:tc>
                  <a:txBody>
                    <a:bodyPr/>
                    <a:lstStyle/>
                    <a:p>
                      <a:pPr indent="252095" algn="ctr">
                        <a:lnSpc>
                          <a:spcPct val="150000"/>
                        </a:lnSpc>
                        <a:spcAft>
                          <a:spcPts val="0"/>
                        </a:spcAft>
                      </a:pPr>
                      <a:r>
                        <a:rPr lang="es-EC" sz="1200">
                          <a:effectLst/>
                        </a:rPr>
                        <a:t>N [RPM]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T [Nm]</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Fs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i</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gridSpan="3">
                  <a:txBody>
                    <a:bodyPr/>
                    <a:lstStyle/>
                    <a:p>
                      <a:pPr indent="252095" algn="ctr">
                        <a:lnSpc>
                          <a:spcPct val="150000"/>
                        </a:lnSpc>
                        <a:spcAft>
                          <a:spcPts val="0"/>
                        </a:spcAft>
                      </a:pPr>
                      <a:r>
                        <a:rPr lang="es-EC" sz="1200">
                          <a:effectLst/>
                        </a:rPr>
                        <a:t>DIMENSIONES</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381000">
                <a:tc>
                  <a:txBody>
                    <a:bodyPr/>
                    <a:lstStyle/>
                    <a:p>
                      <a:pPr indent="252095" algn="ctr">
                        <a:lnSpc>
                          <a:spcPct val="150000"/>
                        </a:lnSpc>
                        <a:spcAft>
                          <a:spcPts val="0"/>
                        </a:spcAft>
                      </a:pPr>
                      <a:r>
                        <a:rPr lang="es-EC" sz="1200">
                          <a:effectLst/>
                        </a:rPr>
                        <a:t>26.4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385</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2</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64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VF130_64</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a:effectLst/>
                        </a:rPr>
                        <a:t>P90</a:t>
                      </a:r>
                      <a:endParaRPr lang="es-EC"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indent="252095" algn="ctr">
                        <a:lnSpc>
                          <a:spcPct val="150000"/>
                        </a:lnSpc>
                        <a:spcAft>
                          <a:spcPts val="0"/>
                        </a:spcAft>
                      </a:pPr>
                      <a:r>
                        <a:rPr lang="es-EC" sz="1200" dirty="0">
                          <a:effectLst/>
                        </a:rPr>
                        <a:t>BN90LA4</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r>
            </a:tbl>
          </a:graphicData>
        </a:graphic>
      </p:graphicFrame>
      <mc:AlternateContent xmlns:mc="http://schemas.openxmlformats.org/markup-compatibility/2006" xmlns:a14="http://schemas.microsoft.com/office/drawing/2010/main">
        <mc:Choice Requires="a14">
          <p:sp>
            <p:nvSpPr>
              <p:cNvPr id="5" name="Rectangle 4"/>
              <p:cNvSpPr/>
              <p:nvPr/>
            </p:nvSpPr>
            <p:spPr>
              <a:xfrm>
                <a:off x="1974028" y="2420889"/>
                <a:ext cx="5922172" cy="4176015"/>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Torque Reductor: 385 [</a:t>
                </a:r>
                <a:r>
                  <a:rPr lang="es-EC" dirty="0" err="1">
                    <a:ea typeface="Calibri" panose="020F0502020204030204" pitchFamily="34" charset="0"/>
                    <a:cs typeface="Arial" panose="020B0604020202020204" pitchFamily="34" charset="0"/>
                  </a:rPr>
                  <a:t>Nm</a:t>
                </a:r>
                <a:r>
                  <a:rPr lang="es-EC" dirty="0">
                    <a:ea typeface="Calibri" panose="020F0502020204030204" pitchFamily="34" charset="0"/>
                    <a:cs typeface="Arial" panose="020B0604020202020204" pitchFamily="34" charset="0"/>
                  </a:rPr>
                  <a:t>] </a:t>
                </a:r>
                <a:endParaRPr lang="es-EC" dirty="0">
                  <a:ea typeface="Calibri" panose="020F0502020204030204" pitchFamily="34" charset="0"/>
                  <a:cs typeface="Times New Roman" panose="02020603050405020304" pitchFamily="18" charset="0"/>
                </a:endParaRP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Torque Fricción Dinámica: 306.55 [</a:t>
                </a:r>
                <a:r>
                  <a:rPr lang="es-EC" dirty="0" err="1">
                    <a:ea typeface="Calibri" panose="020F0502020204030204" pitchFamily="34" charset="0"/>
                    <a:cs typeface="Arial" panose="020B0604020202020204" pitchFamily="34" charset="0"/>
                  </a:rPr>
                  <a:t>Nm</a:t>
                </a:r>
                <a:r>
                  <a:rPr lang="es-EC" dirty="0">
                    <a:ea typeface="Calibri" panose="020F0502020204030204" pitchFamily="34" charset="0"/>
                    <a:cs typeface="Arial" panose="020B0604020202020204" pitchFamily="34" charset="0"/>
                  </a:rPr>
                  <a:t>]</a:t>
                </a:r>
                <a:endParaRPr lang="es-EC" dirty="0">
                  <a:ea typeface="Calibri" panose="020F0502020204030204" pitchFamily="34" charset="0"/>
                  <a:cs typeface="Times New Roman" panose="02020603050405020304" pitchFamily="18" charset="0"/>
                </a:endParaRP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Torque Fricción Estática (Instantáneo): 542.9 [</a:t>
                </a:r>
                <a:r>
                  <a:rPr lang="es-EC" dirty="0" err="1">
                    <a:ea typeface="Calibri" panose="020F0502020204030204" pitchFamily="34" charset="0"/>
                    <a:cs typeface="Arial" panose="020B0604020202020204" pitchFamily="34" charset="0"/>
                  </a:rPr>
                  <a:t>Nm</a:t>
                </a:r>
                <a:r>
                  <a:rPr lang="es-EC" dirty="0">
                    <a:ea typeface="Calibri" panose="020F0502020204030204" pitchFamily="34" charset="0"/>
                    <a:cs typeface="Arial" panose="020B0604020202020204" pitchFamily="34" charset="0"/>
                  </a:rPr>
                  <a:t>]</a:t>
                </a:r>
                <a:endParaRPr lang="es-EC" dirty="0">
                  <a:ea typeface="Calibri" panose="020F0502020204030204" pitchFamily="34" charset="0"/>
                  <a:cs typeface="Times New Roman" panose="02020603050405020304" pitchFamily="18" charset="0"/>
                </a:endParaRPr>
              </a:p>
              <a:p>
                <a:pPr indent="252095" algn="just">
                  <a:spcAft>
                    <a:spcPts val="1000"/>
                  </a:spcAft>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ea typeface="Times New Roman" panose="02020603050405020304" pitchFamily="18" charset="0"/>
                          <a:cs typeface="Arial" panose="020B0604020202020204" pitchFamily="34" charset="0"/>
                        </a:rPr>
                        <m:t>Fs</m:t>
                      </m:r>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a:rPr lang="es-EC">
                              <a:latin typeface="Cambria Math" panose="02040503050406030204" pitchFamily="18" charset="0"/>
                              <a:ea typeface="Times New Roman" panose="02020603050405020304" pitchFamily="18" charset="0"/>
                              <a:cs typeface="Arial" panose="020B0604020202020204" pitchFamily="34" charset="0"/>
                            </a:rPr>
                            <m:t>385</m:t>
                          </m:r>
                        </m:num>
                        <m:den>
                          <m:r>
                            <a:rPr lang="es-EC">
                              <a:latin typeface="Cambria Math" panose="02040503050406030204" pitchFamily="18" charset="0"/>
                              <a:ea typeface="Times New Roman" panose="02020603050405020304" pitchFamily="18" charset="0"/>
                              <a:cs typeface="Arial" panose="020B0604020202020204" pitchFamily="34" charset="0"/>
                            </a:rPr>
                            <m:t>306.55</m:t>
                          </m:r>
                        </m:den>
                      </m:f>
                      <m:r>
                        <a:rPr lang="es-EC">
                          <a:latin typeface="Cambria Math" panose="02040503050406030204" pitchFamily="18" charset="0"/>
                          <a:ea typeface="Times New Roman" panose="02020603050405020304" pitchFamily="18" charset="0"/>
                          <a:cs typeface="Arial" panose="020B0604020202020204" pitchFamily="34" charset="0"/>
                        </a:rPr>
                        <m:t>=1.25</m:t>
                      </m:r>
                    </m:oMath>
                    <m:oMath xmlns:m="http://schemas.openxmlformats.org/officeDocument/2006/math">
                      <m:sSub>
                        <m:sSubPr>
                          <m:ctrlPr>
                            <a:rPr lang="es-EC" i="1">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latin typeface="Cambria Math" panose="02040503050406030204" pitchFamily="18" charset="0"/>
                              <a:ea typeface="Times New Roman" panose="02020603050405020304" pitchFamily="18" charset="0"/>
                              <a:cs typeface="Arial" panose="020B0604020202020204" pitchFamily="34" charset="0"/>
                            </a:rPr>
                            <m:t>Fs</m:t>
                          </m:r>
                        </m:e>
                        <m:sub>
                          <m:r>
                            <m:rPr>
                              <m:sty m:val="p"/>
                            </m:rPr>
                            <a:rPr lang="es-EC">
                              <a:latin typeface="Cambria Math" panose="02040503050406030204" pitchFamily="18" charset="0"/>
                              <a:ea typeface="Times New Roman" panose="02020603050405020304" pitchFamily="18" charset="0"/>
                              <a:cs typeface="Arial" panose="020B0604020202020204" pitchFamily="34" charset="0"/>
                            </a:rPr>
                            <m:t>sobrecarga</m:t>
                          </m:r>
                        </m:sub>
                      </m:sSub>
                      <m:r>
                        <a:rPr lang="es-EC">
                          <a:latin typeface="Cambria Math" panose="02040503050406030204" pitchFamily="18" charset="0"/>
                          <a:ea typeface="Times New Roman" panose="02020603050405020304" pitchFamily="18" charset="0"/>
                          <a:cs typeface="Arial" panose="020B0604020202020204" pitchFamily="34" charset="0"/>
                        </a:rPr>
                        <m:t>=</m:t>
                      </m:r>
                      <m:f>
                        <m:fPr>
                          <m:ctrlPr>
                            <a:rPr lang="es-EC" i="1">
                              <a:latin typeface="Cambria Math" panose="02040503050406030204" pitchFamily="18" charset="0"/>
                              <a:ea typeface="Times New Roman" panose="02020603050405020304" pitchFamily="18" charset="0"/>
                              <a:cs typeface="Arial" panose="020B0604020202020204" pitchFamily="34" charset="0"/>
                            </a:rPr>
                          </m:ctrlPr>
                        </m:fPr>
                        <m:num>
                          <m:r>
                            <a:rPr lang="es-EC">
                              <a:latin typeface="Cambria Math" panose="02040503050406030204" pitchFamily="18" charset="0"/>
                              <a:ea typeface="Times New Roman" panose="02020603050405020304" pitchFamily="18" charset="0"/>
                              <a:cs typeface="Arial" panose="020B0604020202020204" pitchFamily="34" charset="0"/>
                            </a:rPr>
                            <m:t>542.9</m:t>
                          </m:r>
                        </m:num>
                        <m:den>
                          <m:r>
                            <a:rPr lang="es-EC">
                              <a:latin typeface="Cambria Math" panose="02040503050406030204" pitchFamily="18" charset="0"/>
                              <a:ea typeface="Times New Roman" panose="02020603050405020304" pitchFamily="18" charset="0"/>
                              <a:cs typeface="Arial" panose="020B0604020202020204" pitchFamily="34" charset="0"/>
                            </a:rPr>
                            <m:t>385</m:t>
                          </m:r>
                        </m:den>
                      </m:f>
                      <m:r>
                        <a:rPr lang="es-EC">
                          <a:latin typeface="Cambria Math" panose="02040503050406030204" pitchFamily="18" charset="0"/>
                          <a:ea typeface="Times New Roman" panose="02020603050405020304" pitchFamily="18" charset="0"/>
                          <a:cs typeface="Arial" panose="020B0604020202020204" pitchFamily="34" charset="0"/>
                        </a:rPr>
                        <m:t>=1.41</m:t>
                      </m:r>
                    </m:oMath>
                  </m:oMathPara>
                </a14:m>
                <a:endParaRPr lang="es-EC" dirty="0">
                  <a:latin typeface="Cambria Math" panose="02040503050406030204" pitchFamily="18" charset="0"/>
                  <a:ea typeface="Times New Roman" panose="02020603050405020304" pitchFamily="18" charset="0"/>
                  <a:cs typeface="Arial" panose="020B0604020202020204" pitchFamily="34" charset="0"/>
                </a:endParaRP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Los reductores están diseñados bajo la norma </a:t>
                </a:r>
                <a:r>
                  <a:rPr lang="es-EC" dirty="0"/>
                  <a:t>DIN 60034-1 / VDE 0530 que estipula que son capaces de aguantar una sobrecarga de al menos 1.6 veces el torque nominal por 15 segundos sin sufrir ningún daño.</a:t>
                </a:r>
                <a:endParaRPr lang="es-EC" dirty="0">
                  <a:ea typeface="Calibri" panose="020F0502020204030204" pitchFamily="34" charset="0"/>
                  <a:cs typeface="Arial" panose="020B0604020202020204" pitchFamily="34" charset="0"/>
                </a:endParaRPr>
              </a:p>
              <a:p>
                <a:pPr indent="252095" algn="just">
                  <a:spcAft>
                    <a:spcPts val="1000"/>
                  </a:spcAft>
                </a:pPr>
                <a:endParaRPr lang="es-EC" dirty="0">
                  <a:ea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028" y="2420889"/>
                <a:ext cx="5922172" cy="4176015"/>
              </a:xfrm>
              <a:prstGeom prst="rect">
                <a:avLst/>
              </a:prstGeom>
              <a:blipFill rotWithShape="0">
                <a:blip r:embed="rId2"/>
                <a:stretch>
                  <a:fillRect l="-721" t="-730" r="-824"/>
                </a:stretch>
              </a:blipFill>
            </p:spPr>
            <p:txBody>
              <a:bodyPr/>
              <a:lstStyle/>
              <a:p>
                <a:r>
                  <a:rPr lang="es-EC">
                    <a:noFill/>
                  </a:rPr>
                  <a:t> </a:t>
                </a:r>
              </a:p>
            </p:txBody>
          </p:sp>
        </mc:Fallback>
      </mc:AlternateContent>
      <p:sp>
        <p:nvSpPr>
          <p:cNvPr id="6"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SELECCIÓN REDUCTOR DE VELOCIDAD ADECUADO</a:t>
            </a:r>
          </a:p>
        </p:txBody>
      </p:sp>
    </p:spTree>
    <p:extLst>
      <p:ext uri="{BB962C8B-B14F-4D97-AF65-F5344CB8AC3E}">
        <p14:creationId xmlns:p14="http://schemas.microsoft.com/office/powerpoint/2010/main" val="1277718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4591" y="1352022"/>
            <a:ext cx="6041365"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chemeClr val="tx1"/>
                </a:solidFill>
              </a:rPr>
              <a:t>ANÁLISIS DE ALTERNATIVAS</a:t>
            </a:r>
            <a:endParaRPr lang="es-EC" kern="0" dirty="0">
              <a:solidFill>
                <a:schemeClr val="tx1"/>
              </a:solidFill>
            </a:endParaRPr>
          </a:p>
        </p:txBody>
      </p:sp>
      <p:sp>
        <p:nvSpPr>
          <p:cNvPr id="5" name="Rectangle 4"/>
          <p:cNvSpPr/>
          <p:nvPr/>
        </p:nvSpPr>
        <p:spPr>
          <a:xfrm>
            <a:off x="2444262" y="2798844"/>
            <a:ext cx="7825154" cy="1477328"/>
          </a:xfrm>
          <a:prstGeom prst="rect">
            <a:avLst/>
          </a:prstGeom>
        </p:spPr>
        <p:txBody>
          <a:bodyPr wrap="square">
            <a:spAutoFit/>
          </a:bodyPr>
          <a:lstStyle/>
          <a:p>
            <a:pPr marL="742950" lvl="1" indent="-285750" algn="just">
              <a:lnSpc>
                <a:spcPct val="150000"/>
              </a:lnSpc>
              <a:buFont typeface="+mj-lt"/>
              <a:buAutoNum type="arabicPeriod"/>
            </a:pPr>
            <a:r>
              <a:rPr lang="es-EC" sz="2400" dirty="0" smtClean="0"/>
              <a:t>CONCEPTO 1, CONCEPTO 2, CONCEPTO 3.</a:t>
            </a:r>
          </a:p>
          <a:p>
            <a:pPr marL="742950" lvl="1" indent="-285750" algn="just">
              <a:lnSpc>
                <a:spcPct val="150000"/>
              </a:lnSpc>
              <a:buFont typeface="+mj-lt"/>
              <a:buAutoNum type="arabicPeriod"/>
            </a:pPr>
            <a:r>
              <a:rPr lang="es-EC" sz="2400" dirty="0" smtClean="0">
                <a:hlinkClick r:id="rId2" action="ppaction://hlinkfile"/>
              </a:rPr>
              <a:t>SELECCIÓN DE LA MEJOR ALTERNATIVA.</a:t>
            </a:r>
            <a:endParaRPr lang="es-EC" sz="2400" dirty="0" smtClean="0"/>
          </a:p>
          <a:p>
            <a:pPr marL="742950" lvl="1" indent="-285750" algn="just">
              <a:lnSpc>
                <a:spcPct val="150000"/>
              </a:lnSpc>
              <a:spcAft>
                <a:spcPts val="0"/>
              </a:spcAft>
              <a:buFont typeface="+mj-lt"/>
              <a:buAutoNum type="arabicPeriod"/>
            </a:pP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26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18283" y="2420888"/>
            <a:ext cx="3692518" cy="2808312"/>
            <a:chOff x="5448935" y="1600200"/>
            <a:chExt cx="3237865" cy="246253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t="11285" r="6363" b="2713"/>
            <a:stretch/>
          </p:blipFill>
          <p:spPr bwMode="auto">
            <a:xfrm>
              <a:off x="5448935" y="1600200"/>
              <a:ext cx="3237865" cy="246253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5503545" y="3700902"/>
              <a:ext cx="3183255" cy="16065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5"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SELECCIÓN EMBRAGUE ADECUADO</a:t>
            </a:r>
          </a:p>
        </p:txBody>
      </p:sp>
      <p:sp>
        <p:nvSpPr>
          <p:cNvPr id="7" name="Rectangle 6"/>
          <p:cNvSpPr/>
          <p:nvPr/>
        </p:nvSpPr>
        <p:spPr>
          <a:xfrm>
            <a:off x="1981200" y="1718015"/>
            <a:ext cx="5767128" cy="3580467"/>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Torque Fricción Dinámica: 306.55 [</a:t>
            </a:r>
            <a:r>
              <a:rPr lang="es-EC" dirty="0" err="1">
                <a:ea typeface="Calibri" panose="020F0502020204030204" pitchFamily="34" charset="0"/>
                <a:cs typeface="Arial" panose="020B0604020202020204" pitchFamily="34" charset="0"/>
              </a:rPr>
              <a:t>Nm</a:t>
            </a:r>
            <a:r>
              <a:rPr lang="es-EC" dirty="0">
                <a:ea typeface="Calibri" panose="020F0502020204030204" pitchFamily="34" charset="0"/>
                <a:cs typeface="Arial" panose="020B0604020202020204" pitchFamily="34" charset="0"/>
              </a:rPr>
              <a:t>] @ 28 [RPM]</a:t>
            </a: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Fabricante sugiere utilizar el doble del torque para velocidades menores a 100 [RPM].</a:t>
            </a:r>
          </a:p>
          <a:p>
            <a:pPr marL="342900" indent="-342900" algn="just">
              <a:spcAft>
                <a:spcPts val="800"/>
              </a:spcAft>
              <a:buFont typeface="Arial" panose="020B0604020202020204" pitchFamily="34" charset="0"/>
              <a:buChar char="-"/>
            </a:pPr>
            <a:r>
              <a:rPr lang="es-EC" dirty="0"/>
              <a:t>PCC-1125: 465 [</a:t>
            </a:r>
            <a:r>
              <a:rPr lang="es-EC" dirty="0" err="1"/>
              <a:t>lb.ft</a:t>
            </a:r>
            <a:r>
              <a:rPr lang="es-EC" dirty="0"/>
              <a:t>] o 630.5 [</a:t>
            </a:r>
            <a:r>
              <a:rPr lang="es-EC" dirty="0" err="1"/>
              <a:t>Nm</a:t>
            </a:r>
            <a:r>
              <a:rPr lang="es-EC" dirty="0"/>
              <a:t>].</a:t>
            </a:r>
          </a:p>
          <a:p>
            <a:pPr marL="342900" indent="-342900" algn="just">
              <a:spcAft>
                <a:spcPts val="800"/>
              </a:spcAft>
              <a:buFont typeface="Arial" panose="020B0604020202020204" pitchFamily="34" charset="0"/>
              <a:buChar char="-"/>
            </a:pPr>
            <a:r>
              <a:rPr lang="es-EC" dirty="0"/>
              <a:t>Elementos adicionales</a:t>
            </a:r>
          </a:p>
          <a:p>
            <a:pPr marL="800100" lvl="1" indent="-342900" algn="just">
              <a:spcAft>
                <a:spcPts val="800"/>
              </a:spcAft>
              <a:buFont typeface="Arial" panose="020B0604020202020204" pitchFamily="34" charset="0"/>
              <a:buChar char="-"/>
            </a:pPr>
            <a:r>
              <a:rPr lang="es-EC" dirty="0" err="1"/>
              <a:t>Bushing</a:t>
            </a:r>
            <a:r>
              <a:rPr lang="es-EC" dirty="0"/>
              <a:t> de entrada</a:t>
            </a:r>
          </a:p>
          <a:p>
            <a:pPr marL="800100" lvl="1" indent="-342900" algn="just">
              <a:spcAft>
                <a:spcPts val="800"/>
              </a:spcAft>
              <a:buFont typeface="Arial" panose="020B0604020202020204" pitchFamily="34" charset="0"/>
              <a:buChar char="-"/>
            </a:pPr>
            <a:r>
              <a:rPr lang="es-EC" dirty="0" err="1"/>
              <a:t>Bushing</a:t>
            </a:r>
            <a:r>
              <a:rPr lang="es-EC" dirty="0"/>
              <a:t> de salida</a:t>
            </a:r>
          </a:p>
          <a:p>
            <a:pPr marL="342900" indent="-342900" algn="just">
              <a:spcAft>
                <a:spcPts val="800"/>
              </a:spcAft>
              <a:buFont typeface="Arial" panose="020B0604020202020204" pitchFamily="34" charset="0"/>
              <a:buChar char="-"/>
            </a:pPr>
            <a:endParaRPr lang="es-EC" dirty="0">
              <a:ea typeface="Calibri" panose="020F0502020204030204" pitchFamily="34" charset="0"/>
              <a:cs typeface="Arial" panose="020B0604020202020204" pitchFamily="34" charset="0"/>
            </a:endParaRPr>
          </a:p>
          <a:p>
            <a:pPr marL="342900" indent="-342900" algn="just">
              <a:spcAft>
                <a:spcPts val="800"/>
              </a:spcAft>
              <a:buFont typeface="Arial" panose="020B0604020202020204" pitchFamily="34" charset="0"/>
              <a:buChar char="-"/>
            </a:pPr>
            <a:endParaRPr lang="es-EC"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1678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BUJE DE ENTRADA Y SALIDA DE EMBRAGUE</a:t>
            </a:r>
          </a:p>
        </p:txBody>
      </p:sp>
      <p:pic>
        <p:nvPicPr>
          <p:cNvPr id="5" name="Picture 4"/>
          <p:cNvPicPr/>
          <p:nvPr/>
        </p:nvPicPr>
        <p:blipFill>
          <a:blip r:embed="rId2">
            <a:biLevel thresh="75000"/>
          </a:blip>
          <a:stretch>
            <a:fillRect/>
          </a:stretch>
        </p:blipFill>
        <p:spPr>
          <a:xfrm>
            <a:off x="6661592" y="1748122"/>
            <a:ext cx="3170925" cy="2112926"/>
          </a:xfrm>
          <a:prstGeom prst="rect">
            <a:avLst/>
          </a:prstGeom>
        </p:spPr>
      </p:pic>
      <p:pic>
        <p:nvPicPr>
          <p:cNvPr id="6" name="Picture 5"/>
          <p:cNvPicPr/>
          <p:nvPr/>
        </p:nvPicPr>
        <p:blipFill rotWithShape="1">
          <a:blip r:embed="rId3"/>
          <a:srcRect l="53116" t="7885" r="5110" b="68459"/>
          <a:stretch/>
        </p:blipFill>
        <p:spPr>
          <a:xfrm>
            <a:off x="6816081" y="4149080"/>
            <a:ext cx="3523690" cy="1152128"/>
          </a:xfrm>
          <a:prstGeom prst="rect">
            <a:avLst/>
          </a:prstGeom>
        </p:spPr>
      </p:pic>
      <p:sp>
        <p:nvSpPr>
          <p:cNvPr id="10" name="Rectangle 9"/>
          <p:cNvSpPr/>
          <p:nvPr/>
        </p:nvSpPr>
        <p:spPr>
          <a:xfrm>
            <a:off x="1981200" y="1718014"/>
            <a:ext cx="4402832" cy="3754874"/>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Buje salida.</a:t>
            </a:r>
          </a:p>
          <a:p>
            <a:pPr marL="800100" lvl="1"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Diámetro 2.5” </a:t>
            </a:r>
            <a:r>
              <a:rPr lang="es-EC" dirty="0" err="1">
                <a:ea typeface="Calibri" panose="020F0502020204030204" pitchFamily="34" charset="0"/>
                <a:cs typeface="Arial" panose="020B0604020202020204" pitchFamily="34" charset="0"/>
              </a:rPr>
              <a:t>Bushing</a:t>
            </a:r>
            <a:r>
              <a:rPr lang="es-EC" dirty="0">
                <a:ea typeface="Calibri" panose="020F0502020204030204" pitchFamily="34" charset="0"/>
                <a:cs typeface="Arial" panose="020B0604020202020204" pitchFamily="34" charset="0"/>
              </a:rPr>
              <a:t> </a:t>
            </a:r>
            <a:r>
              <a:rPr lang="es-EC" dirty="0" err="1">
                <a:ea typeface="Calibri" panose="020F0502020204030204" pitchFamily="34" charset="0"/>
                <a:cs typeface="Arial" panose="020B0604020202020204" pitchFamily="34" charset="0"/>
              </a:rPr>
              <a:t>Browning</a:t>
            </a:r>
            <a:r>
              <a:rPr lang="es-EC" dirty="0">
                <a:ea typeface="Calibri" panose="020F0502020204030204" pitchFamily="34" charset="0"/>
                <a:cs typeface="Arial" panose="020B0604020202020204" pitchFamily="34" charset="0"/>
              </a:rPr>
              <a:t> Q1 tipo 2</a:t>
            </a:r>
          </a:p>
          <a:p>
            <a:pPr marL="800100" lvl="1" indent="-342900" algn="just">
              <a:spcAft>
                <a:spcPts val="800"/>
              </a:spcAft>
              <a:buFont typeface="Arial" panose="020B0604020202020204" pitchFamily="34" charset="0"/>
              <a:buChar char="-"/>
            </a:pPr>
            <a:r>
              <a:rPr lang="es-EC" dirty="0">
                <a:cs typeface="Arial" panose="020B0604020202020204" pitchFamily="34" charset="0"/>
              </a:rPr>
              <a:t>Chaveta estándar ANSI 5/8 x 5/16</a:t>
            </a:r>
            <a:endParaRPr lang="es-EC" dirty="0"/>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Buje entrada.</a:t>
            </a:r>
          </a:p>
          <a:p>
            <a:pPr marL="800100" lvl="1"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Diámetro 1 ¾” </a:t>
            </a:r>
            <a:r>
              <a:rPr lang="es-EC" dirty="0" err="1">
                <a:ea typeface="Calibri" panose="020F0502020204030204" pitchFamily="34" charset="0"/>
                <a:cs typeface="Arial" panose="020B0604020202020204" pitchFamily="34" charset="0"/>
              </a:rPr>
              <a:t>Bushing</a:t>
            </a:r>
            <a:r>
              <a:rPr lang="es-EC" dirty="0">
                <a:ea typeface="Calibri" panose="020F0502020204030204" pitchFamily="34" charset="0"/>
                <a:cs typeface="Arial" panose="020B0604020202020204" pitchFamily="34" charset="0"/>
              </a:rPr>
              <a:t> Dodge (</a:t>
            </a:r>
            <a:r>
              <a:rPr lang="es-EC" dirty="0" err="1">
                <a:ea typeface="Calibri" panose="020F0502020204030204" pitchFamily="34" charset="0"/>
                <a:cs typeface="Arial" panose="020B0604020202020204" pitchFamily="34" charset="0"/>
              </a:rPr>
              <a:t>Baldor</a:t>
            </a:r>
            <a:r>
              <a:rPr lang="es-EC" dirty="0">
                <a:ea typeface="Calibri" panose="020F0502020204030204" pitchFamily="34" charset="0"/>
                <a:cs typeface="Arial" panose="020B0604020202020204" pitchFamily="34" charset="0"/>
              </a:rPr>
              <a:t>) tipo 3030</a:t>
            </a:r>
          </a:p>
          <a:p>
            <a:pPr marL="800100" lvl="1" indent="-342900" algn="just">
              <a:spcAft>
                <a:spcPts val="800"/>
              </a:spcAft>
              <a:buFont typeface="Arial" panose="020B0604020202020204" pitchFamily="34" charset="0"/>
              <a:buChar char="-"/>
            </a:pPr>
            <a:r>
              <a:rPr lang="es-EC" dirty="0">
                <a:cs typeface="Arial" panose="020B0604020202020204" pitchFamily="34" charset="0"/>
              </a:rPr>
              <a:t>Chaveta estándar ANSI 3/8 x 3/16</a:t>
            </a:r>
            <a:endParaRPr lang="es-EC" dirty="0">
              <a:ea typeface="Calibri" panose="020F0502020204030204" pitchFamily="34" charset="0"/>
              <a:cs typeface="Arial" panose="020B0604020202020204" pitchFamily="34" charset="0"/>
            </a:endParaRPr>
          </a:p>
          <a:p>
            <a:pPr marL="342900" indent="-342900" algn="just">
              <a:spcAft>
                <a:spcPts val="800"/>
              </a:spcAft>
              <a:buFont typeface="Arial" panose="020B0604020202020204" pitchFamily="34" charset="0"/>
              <a:buChar char="-"/>
            </a:pPr>
            <a:endParaRPr lang="es-EC"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3665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DIMENSIONAMIENTO EJE REDUCTOR - EMBRAGUE</a:t>
            </a:r>
          </a:p>
        </p:txBody>
      </p:sp>
      <p:pic>
        <p:nvPicPr>
          <p:cNvPr id="5" name="Picture 4"/>
          <p:cNvPicPr/>
          <p:nvPr/>
        </p:nvPicPr>
        <p:blipFill rotWithShape="1">
          <a:blip r:embed="rId2">
            <a:extLst>
              <a:ext uri="{28A0092B-C50C-407E-A947-70E740481C1C}">
                <a14:useLocalDpi xmlns:a14="http://schemas.microsoft.com/office/drawing/2010/main" val="0"/>
              </a:ext>
            </a:extLst>
          </a:blip>
          <a:srcRect l="4142" t="8493" r="2625" b="10919"/>
          <a:stretch/>
        </p:blipFill>
        <p:spPr bwMode="auto">
          <a:xfrm>
            <a:off x="5818192" y="1728702"/>
            <a:ext cx="4526280" cy="1617345"/>
          </a:xfrm>
          <a:prstGeom prst="rect">
            <a:avLst/>
          </a:prstGeom>
          <a:ln>
            <a:noFill/>
          </a:ln>
          <a:extLst>
            <a:ext uri="{53640926-AAD7-44D8-BBD7-CCE9431645EC}">
              <a14:shadowObscured xmlns:a14="http://schemas.microsoft.com/office/drawing/2010/main"/>
            </a:ext>
          </a:extLst>
        </p:spPr>
      </p:pic>
      <p:grpSp>
        <p:nvGrpSpPr>
          <p:cNvPr id="8" name="Group 7"/>
          <p:cNvGrpSpPr/>
          <p:nvPr/>
        </p:nvGrpSpPr>
        <p:grpSpPr>
          <a:xfrm>
            <a:off x="5016440" y="3474547"/>
            <a:ext cx="5400040" cy="1008112"/>
            <a:chOff x="3330827" y="4797152"/>
            <a:chExt cx="5400040" cy="1008112"/>
          </a:xfrm>
        </p:grpSpPr>
        <p:pic>
          <p:nvPicPr>
            <p:cNvPr id="6" name="Picture 5"/>
            <p:cNvPicPr/>
            <p:nvPr/>
          </p:nvPicPr>
          <p:blipFill rotWithShape="1">
            <a:blip r:embed="rId3"/>
            <a:srcRect t="61650" b="24321"/>
            <a:stretch/>
          </p:blipFill>
          <p:spPr>
            <a:xfrm>
              <a:off x="3330827" y="5373216"/>
              <a:ext cx="5400040" cy="432048"/>
            </a:xfrm>
            <a:prstGeom prst="rect">
              <a:avLst/>
            </a:prstGeom>
          </p:spPr>
        </p:pic>
        <p:pic>
          <p:nvPicPr>
            <p:cNvPr id="7" name="Picture 6"/>
            <p:cNvPicPr/>
            <p:nvPr/>
          </p:nvPicPr>
          <p:blipFill rotWithShape="1">
            <a:blip r:embed="rId3"/>
            <a:srcRect t="1481" b="79814"/>
            <a:stretch/>
          </p:blipFill>
          <p:spPr>
            <a:xfrm>
              <a:off x="3330827" y="4797152"/>
              <a:ext cx="5400040" cy="576064"/>
            </a:xfrm>
            <a:prstGeom prst="rect">
              <a:avLst/>
            </a:prstGeom>
          </p:spPr>
        </p:pic>
      </p:grpSp>
      <p:sp>
        <p:nvSpPr>
          <p:cNvPr id="10" name="Rectangle 9"/>
          <p:cNvSpPr/>
          <p:nvPr/>
        </p:nvSpPr>
        <p:spPr>
          <a:xfrm>
            <a:off x="1981200" y="1718014"/>
            <a:ext cx="3836992" cy="2441694"/>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Basados en recomendación de fabricante de reductor.</a:t>
            </a:r>
          </a:p>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Basados en dimensión es buje de entrada de embrague.</a:t>
            </a:r>
          </a:p>
          <a:p>
            <a:pPr marL="342900" indent="-342900" algn="just">
              <a:spcAft>
                <a:spcPts val="800"/>
              </a:spcAft>
              <a:buFont typeface="Arial" panose="020B0604020202020204" pitchFamily="34" charset="0"/>
              <a:buChar char="-"/>
            </a:pPr>
            <a:endParaRPr lang="es-EC" dirty="0">
              <a:ea typeface="Calibri" panose="020F0502020204030204" pitchFamily="34" charset="0"/>
              <a:cs typeface="Arial" panose="020B0604020202020204" pitchFamily="34" charset="0"/>
            </a:endParaRPr>
          </a:p>
          <a:p>
            <a:pPr marL="342900" indent="-342900" algn="just">
              <a:spcAft>
                <a:spcPts val="800"/>
              </a:spcAft>
              <a:buFont typeface="Arial" panose="020B0604020202020204" pitchFamily="34" charset="0"/>
              <a:buChar char="-"/>
            </a:pPr>
            <a:endParaRPr lang="es-EC" dirty="0">
              <a:ea typeface="Calibri" panose="020F0502020204030204" pitchFamily="34" charset="0"/>
              <a:cs typeface="Arial" panose="020B0604020202020204" pitchFamily="34" charset="0"/>
            </a:endParaRPr>
          </a:p>
          <a:p>
            <a:pPr marL="342900" indent="-342900" algn="just">
              <a:spcAft>
                <a:spcPts val="800"/>
              </a:spcAft>
              <a:buFont typeface="Arial" panose="020B0604020202020204" pitchFamily="34" charset="0"/>
              <a:buChar char="-"/>
            </a:pPr>
            <a:endParaRPr lang="es-EC"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4541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375320" y="1340768"/>
            <a:ext cx="4292680" cy="4716524"/>
            <a:chOff x="1691680" y="1268760"/>
            <a:chExt cx="5402263" cy="5935663"/>
          </a:xfrm>
        </p:grpSpPr>
        <p:pic>
          <p:nvPicPr>
            <p:cNvPr id="87041" name="Picture 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268760"/>
              <a:ext cx="5402263" cy="5935663"/>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5060687" y="2350135"/>
              <a:ext cx="146685" cy="174625"/>
            </a:xfrm>
            <a:prstGeom prst="triangl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1" name="Isosceles Triangle 10"/>
            <p:cNvSpPr/>
            <p:nvPr/>
          </p:nvSpPr>
          <p:spPr>
            <a:xfrm>
              <a:off x="6256124" y="2360930"/>
              <a:ext cx="146685" cy="174625"/>
            </a:xfrm>
            <a:prstGeom prst="triangl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12" name="Straight Arrow Connector 11"/>
            <p:cNvCxnSpPr/>
            <p:nvPr/>
          </p:nvCxnSpPr>
          <p:spPr>
            <a:xfrm>
              <a:off x="3147080" y="1689735"/>
              <a:ext cx="0" cy="59182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sp>
          <p:nvSpPr>
            <p:cNvPr id="16" name="TextBox 15"/>
            <p:cNvSpPr txBox="1"/>
            <p:nvPr/>
          </p:nvSpPr>
          <p:spPr>
            <a:xfrm>
              <a:off x="3147080" y="4077073"/>
              <a:ext cx="272792" cy="3098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000" dirty="0"/>
                <a:t>A</a:t>
              </a:r>
              <a:endParaRPr lang="es-EC" dirty="0"/>
            </a:p>
          </p:txBody>
        </p:sp>
        <p:sp>
          <p:nvSpPr>
            <p:cNvPr id="18" name="TextBox 17"/>
            <p:cNvSpPr txBox="1"/>
            <p:nvPr/>
          </p:nvSpPr>
          <p:spPr>
            <a:xfrm>
              <a:off x="3822704" y="4077073"/>
              <a:ext cx="272792" cy="3098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000" dirty="0"/>
                <a:t>B</a:t>
              </a:r>
              <a:endParaRPr lang="es-EC" dirty="0"/>
            </a:p>
          </p:txBody>
        </p:sp>
        <p:sp>
          <p:nvSpPr>
            <p:cNvPr id="19" name="TextBox 18"/>
            <p:cNvSpPr txBox="1"/>
            <p:nvPr/>
          </p:nvSpPr>
          <p:spPr>
            <a:xfrm>
              <a:off x="4659376" y="4077073"/>
              <a:ext cx="272792" cy="3098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000" dirty="0"/>
                <a:t>C</a:t>
              </a:r>
              <a:endParaRPr lang="es-EC" dirty="0"/>
            </a:p>
          </p:txBody>
        </p:sp>
        <p:sp>
          <p:nvSpPr>
            <p:cNvPr id="20" name="TextBox 19"/>
            <p:cNvSpPr txBox="1"/>
            <p:nvPr/>
          </p:nvSpPr>
          <p:spPr>
            <a:xfrm>
              <a:off x="5086301" y="4077071"/>
              <a:ext cx="272792" cy="3098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000" dirty="0"/>
                <a:t>D</a:t>
              </a:r>
              <a:endParaRPr lang="es-EC" dirty="0"/>
            </a:p>
          </p:txBody>
        </p:sp>
        <p:sp>
          <p:nvSpPr>
            <p:cNvPr id="21" name="TextBox 20"/>
            <p:cNvSpPr txBox="1"/>
            <p:nvPr/>
          </p:nvSpPr>
          <p:spPr>
            <a:xfrm>
              <a:off x="6308443" y="4077071"/>
              <a:ext cx="272792" cy="3098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sz="1000" dirty="0"/>
                <a:t>E</a:t>
              </a:r>
              <a:endParaRPr lang="es-EC" dirty="0"/>
            </a:p>
          </p:txBody>
        </p:sp>
      </p:grpSp>
      <p:sp>
        <p:nvSpPr>
          <p:cNvPr id="4" name="1 Título"/>
          <p:cNvSpPr txBox="1">
            <a:spLocks/>
          </p:cNvSpPr>
          <p:nvPr/>
        </p:nvSpPr>
        <p:spPr>
          <a:xfrm>
            <a:off x="2639616" y="620688"/>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DIMENSIONAMIENTO EJE REDUCTOR - EMBRAGUE</a:t>
            </a:r>
          </a:p>
        </p:txBody>
      </p:sp>
      <p:sp>
        <p:nvSpPr>
          <p:cNvPr id="6" name="Rectangle 10"/>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16"/>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angle 22"/>
          <p:cNvSpPr/>
          <p:nvPr/>
        </p:nvSpPr>
        <p:spPr>
          <a:xfrm>
            <a:off x="1981200" y="1718015"/>
            <a:ext cx="4402832" cy="1959511"/>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Arial" panose="020B0604020202020204" pitchFamily="34" charset="0"/>
              </a:rPr>
              <a:t>Definición de puntos de aplicación de fuerzas, torques y apoyos.</a:t>
            </a:r>
          </a:p>
          <a:p>
            <a:pPr marL="342900" indent="-342900" algn="just">
              <a:spcAft>
                <a:spcPts val="800"/>
              </a:spcAft>
              <a:buFont typeface="Arial" panose="020B0604020202020204" pitchFamily="34" charset="0"/>
              <a:buChar char="-"/>
            </a:pPr>
            <a:r>
              <a:rPr lang="es-EC" dirty="0"/>
              <a:t>Acero AISI 4340</a:t>
            </a:r>
          </a:p>
          <a:p>
            <a:pPr marL="342900" indent="-342900" algn="just">
              <a:spcAft>
                <a:spcPts val="800"/>
              </a:spcAft>
              <a:buFont typeface="Arial" panose="020B0604020202020204" pitchFamily="34" charset="0"/>
              <a:buChar char="-"/>
            </a:pPr>
            <a:r>
              <a:rPr lang="es-EC" dirty="0"/>
              <a:t>240-380 BHN equivalente a una resistencia última a tracción de 808[</a:t>
            </a:r>
            <a:r>
              <a:rPr lang="es-EC" dirty="0" err="1"/>
              <a:t>MPa</a:t>
            </a:r>
            <a:r>
              <a:rPr lang="es-EC" dirty="0"/>
              <a:t>] a 1288[</a:t>
            </a:r>
            <a:r>
              <a:rPr lang="es-EC" dirty="0" err="1"/>
              <a:t>MPa</a:t>
            </a:r>
            <a:r>
              <a:rPr lang="es-EC" dirty="0"/>
              <a:t>].</a:t>
            </a:r>
            <a:endParaRPr lang="es-EC" dirty="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Rectangle 24"/>
              <p:cNvSpPr/>
              <p:nvPr/>
            </p:nvSpPr>
            <p:spPr>
              <a:xfrm>
                <a:off x="2482006" y="3769671"/>
                <a:ext cx="2208699" cy="2287806"/>
              </a:xfrm>
              <a:prstGeom prst="rect">
                <a:avLst/>
              </a:prstGeom>
            </p:spPr>
            <p:txBody>
              <a:bodyPr wrap="square">
                <a:spAutoFit/>
              </a:bodyPr>
              <a:lstStyle/>
              <a:p>
                <a:pPr indent="252095" algn="just">
                  <a:spcAft>
                    <a:spcPts val="1000"/>
                  </a:spcAft>
                </a:pPr>
                <a14:m>
                  <m:oMathPara xmlns:m="http://schemas.openxmlformats.org/officeDocument/2006/math">
                    <m:oMathParaPr>
                      <m:jc m:val="centerGroup"/>
                    </m:oMathParaPr>
                    <m:oMath xmlns:m="http://schemas.openxmlformats.org/officeDocument/2006/math">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d</m:t>
                      </m:r>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=45</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mm</m:t>
                          </m:r>
                        </m:e>
                      </m:d>
                    </m:oMath>
                    <m:oMath xmlns:m="http://schemas.openxmlformats.org/officeDocument/2006/math">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D</m:t>
                      </m:r>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=52</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mm</m:t>
                          </m:r>
                        </m:e>
                      </m:d>
                    </m:oMath>
                    <m:oMath xmlns:m="http://schemas.openxmlformats.org/officeDocument/2006/math">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r</m:t>
                      </m:r>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=2.5</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mm</m:t>
                          </m:r>
                        </m:e>
                      </m:d>
                    </m:oMath>
                  </m:oMathPara>
                </a14:m>
                <a:endParaRPr lang="es-EC" dirty="0">
                  <a:ea typeface="Times New Roman" panose="02020603050405020304" pitchFamily="18" charset="0"/>
                  <a:cs typeface="Times New Roman" panose="02020603050405020304" pitchFamily="18" charset="0"/>
                </a:endParaRPr>
              </a:p>
              <a:p>
                <a:pPr indent="252095" algn="just">
                  <a:spcAft>
                    <a:spcPts val="10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max</m:t>
                          </m:r>
                        </m:sub>
                      </m:sSub>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=29</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Nm</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m:t>
                          </m:r>
                        </m:e>
                        <m:sub>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min</m:t>
                          </m:r>
                        </m:sub>
                      </m:sSub>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=29</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Nm</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max</m:t>
                          </m:r>
                        </m:sub>
                      </m:sSub>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=542.9</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Nm</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T</m:t>
                          </m:r>
                        </m:e>
                        <m:sub>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min</m:t>
                          </m:r>
                        </m:sub>
                      </m:sSub>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r>
                        <m:rPr>
                          <m:sty m:val="p"/>
                        </m:rP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Nm</m:t>
                      </m:r>
                      <m:r>
                        <a:rPr lang="es-EC">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dirty="0">
                  <a:ea typeface="Times New Roman" panose="02020603050405020304" pitchFamily="18"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482006" y="3769671"/>
                <a:ext cx="2208699" cy="2287806"/>
              </a:xfrm>
              <a:prstGeom prst="rect">
                <a:avLst/>
              </a:prstGeom>
              <a:blipFill rotWithShape="0">
                <a:blip r:embed="rId3"/>
                <a:stretch>
                  <a:fillRect/>
                </a:stretch>
              </a:blipFill>
            </p:spPr>
            <p:txBody>
              <a:bodyPr/>
              <a:lstStyle/>
              <a:p>
                <a:r>
                  <a:rPr lang="es-EC">
                    <a:noFill/>
                  </a:rPr>
                  <a:t> </a:t>
                </a:r>
              </a:p>
            </p:txBody>
          </p:sp>
        </mc:Fallback>
      </mc:AlternateContent>
      <p:sp>
        <p:nvSpPr>
          <p:cNvPr id="2" name="TextBox 1"/>
          <p:cNvSpPr txBox="1"/>
          <p:nvPr/>
        </p:nvSpPr>
        <p:spPr>
          <a:xfrm>
            <a:off x="11102196" y="3079630"/>
            <a:ext cx="774571" cy="369332"/>
          </a:xfrm>
          <a:prstGeom prst="rect">
            <a:avLst/>
          </a:prstGeom>
          <a:noFill/>
        </p:spPr>
        <p:txBody>
          <a:bodyPr wrap="none" rtlCol="0">
            <a:spAutoFit/>
          </a:bodyPr>
          <a:lstStyle/>
          <a:p>
            <a:r>
              <a:rPr lang="es-EC" dirty="0">
                <a:hlinkClick r:id="rId4" action="ppaction://hlinkfile"/>
              </a:rPr>
              <a:t>P</a:t>
            </a:r>
            <a:r>
              <a:rPr lang="es-EC" dirty="0" smtClean="0">
                <a:hlinkClick r:id="rId4" action="ppaction://hlinkfile"/>
              </a:rPr>
              <a:t>lano</a:t>
            </a:r>
            <a:endParaRPr lang="es-EC" dirty="0"/>
          </a:p>
        </p:txBody>
      </p:sp>
    </p:spTree>
    <p:extLst>
      <p:ext uri="{BB962C8B-B14F-4D97-AF65-F5344CB8AC3E}">
        <p14:creationId xmlns:p14="http://schemas.microsoft.com/office/powerpoint/2010/main" val="9899265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13736" y="3450489"/>
            <a:ext cx="3363687" cy="2227695"/>
          </a:xfrm>
          <a:prstGeom prst="rect">
            <a:avLst/>
          </a:prstGeom>
        </p:spPr>
      </p:pic>
      <p:sp>
        <p:nvSpPr>
          <p:cNvPr id="4" name="1 Título"/>
          <p:cNvSpPr txBox="1">
            <a:spLocks/>
          </p:cNvSpPr>
          <p:nvPr/>
        </p:nvSpPr>
        <p:spPr>
          <a:xfrm>
            <a:off x="2639616" y="620688"/>
            <a:ext cx="7200800"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CÁLCULO EJE REDUCTOR - EMBRAGUE</a:t>
            </a:r>
          </a:p>
        </p:txBody>
      </p:sp>
      <mc:AlternateContent xmlns:mc="http://schemas.openxmlformats.org/markup-compatibility/2006" xmlns:a14="http://schemas.microsoft.com/office/drawing/2010/main">
        <mc:Choice Requires="a14">
          <p:sp>
            <p:nvSpPr>
              <p:cNvPr id="6" name="Rectangle 5"/>
              <p:cNvSpPr/>
              <p:nvPr/>
            </p:nvSpPr>
            <p:spPr>
              <a:xfrm>
                <a:off x="1703512" y="1412777"/>
                <a:ext cx="4572000" cy="482369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a:latin typeface="Cambria Math" panose="02040503050406030204" pitchFamily="18" charset="0"/>
                        </a:rPr>
                        <m:t>=</m:t>
                      </m:r>
                      <m:r>
                        <a:rPr lang="es-EC">
                          <a:latin typeface="Cambria Math" panose="02040503050406030204" pitchFamily="18" charset="0"/>
                        </a:rPr>
                        <m:t>808</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oMath>
                  </m:oMathPara>
                </a14:m>
                <a:endParaRPr lang="es-EC"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𝑦</m:t>
                          </m:r>
                        </m:sub>
                      </m:sSub>
                      <m:r>
                        <a:rPr lang="es-EC">
                          <a:latin typeface="Cambria Math" panose="02040503050406030204" pitchFamily="18" charset="0"/>
                        </a:rPr>
                        <m:t>=</m:t>
                      </m:r>
                      <m:r>
                        <a:rPr lang="es-EC">
                          <a:latin typeface="Cambria Math" panose="02040503050406030204" pitchFamily="18" charset="0"/>
                        </a:rPr>
                        <m:t>630</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oMath>
                  </m:oMathPara>
                </a14:m>
                <a:endParaRPr lang="es-EC"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s-EC" i="1">
                              <a:latin typeface="Cambria Math" panose="02040503050406030204" pitchFamily="18" charset="0"/>
                            </a:rPr>
                          </m:ctrlPr>
                        </m:sSubSupPr>
                        <m:e>
                          <m:r>
                            <a:rPr lang="es-EC" i="1">
                              <a:latin typeface="Cambria Math" panose="02040503050406030204" pitchFamily="18" charset="0"/>
                            </a:rPr>
                            <m:t>𝑆</m:t>
                          </m:r>
                        </m:e>
                        <m:sub>
                          <m:r>
                            <a:rPr lang="es-EC" i="1">
                              <a:latin typeface="Cambria Math" panose="02040503050406030204" pitchFamily="18" charset="0"/>
                            </a:rPr>
                            <m:t>𝑒</m:t>
                          </m:r>
                        </m:sub>
                        <m:sup>
                          <m:r>
                            <a:rPr lang="es-EC" i="1">
                              <a:latin typeface="Cambria Math" panose="02040503050406030204" pitchFamily="18" charset="0"/>
                            </a:rPr>
                            <m:t>′</m:t>
                          </m:r>
                        </m:sup>
                      </m:sSubSup>
                      <m:r>
                        <a:rPr lang="es-EC">
                          <a:latin typeface="Cambria Math" panose="02040503050406030204" pitchFamily="18" charset="0"/>
                        </a:rPr>
                        <m:t>=</m:t>
                      </m:r>
                      <m:r>
                        <a:rPr lang="es-EC">
                          <a:latin typeface="Cambria Math" panose="02040503050406030204" pitchFamily="18" charset="0"/>
                        </a:rPr>
                        <m:t>0</m:t>
                      </m:r>
                      <m:r>
                        <a:rPr lang="es-EC">
                          <a:latin typeface="Cambria Math" panose="02040503050406030204" pitchFamily="18" charset="0"/>
                        </a:rPr>
                        <m:t>.</m:t>
                      </m:r>
                      <m:r>
                        <a:rPr lang="es-EC">
                          <a:latin typeface="Cambria Math" panose="02040503050406030204" pitchFamily="18" charset="0"/>
                        </a:rPr>
                        <m:t>5</m:t>
                      </m:r>
                      <m:r>
                        <a:rPr lang="es-EC">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𝑢𝑡</m:t>
                          </m:r>
                        </m:sub>
                      </m:sSub>
                      <m:r>
                        <a:rPr lang="es-EC">
                          <a:latin typeface="Cambria Math" panose="02040503050406030204" pitchFamily="18" charset="0"/>
                        </a:rPr>
                        <m:t>=</m:t>
                      </m:r>
                      <m:r>
                        <a:rPr lang="es-EC">
                          <a:latin typeface="Cambria Math" panose="02040503050406030204" pitchFamily="18" charset="0"/>
                        </a:rPr>
                        <m:t>404</m:t>
                      </m:r>
                      <m:d>
                        <m:dPr>
                          <m:begChr m:val="["/>
                          <m:endChr m:val="]"/>
                          <m:ctrlPr>
                            <a:rPr lang="es-EC" i="1">
                              <a:latin typeface="Cambria Math" panose="02040503050406030204" pitchFamily="18" charset="0"/>
                            </a:rPr>
                          </m:ctrlPr>
                        </m:dPr>
                        <m:e>
                          <m:r>
                            <a:rPr lang="es-EC" i="1">
                              <a:latin typeface="Cambria Math" panose="02040503050406030204" pitchFamily="18" charset="0"/>
                            </a:rPr>
                            <m:t>𝑀𝑃𝑎</m:t>
                          </m:r>
                        </m:e>
                      </m:d>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𝐾</m:t>
                      </m:r>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𝑎</m:t>
                          </m:r>
                        </m:sub>
                      </m:sSub>
                      <m:r>
                        <a:rPr lang="es-EC" i="1">
                          <a:latin typeface="Cambria Math" panose="02040503050406030204" pitchFamily="18" charset="0"/>
                        </a:rPr>
                        <m:t>=</m:t>
                      </m:r>
                      <m:r>
                        <a:rPr lang="es-EC" i="1">
                          <a:latin typeface="Cambria Math" panose="02040503050406030204" pitchFamily="18" charset="0"/>
                        </a:rPr>
                        <m:t>4</m:t>
                      </m:r>
                      <m:r>
                        <a:rPr lang="es-EC" i="1">
                          <a:latin typeface="Cambria Math" panose="02040503050406030204" pitchFamily="18" charset="0"/>
                        </a:rPr>
                        <m:t>.</m:t>
                      </m:r>
                      <m:r>
                        <a:rPr lang="es-EC" i="1">
                          <a:latin typeface="Cambria Math" panose="02040503050406030204" pitchFamily="18" charset="0"/>
                        </a:rPr>
                        <m:t>51</m:t>
                      </m:r>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750</m:t>
                              </m:r>
                            </m:e>
                          </m:d>
                        </m:e>
                        <m:sup>
                          <m:r>
                            <a:rPr lang="es-EC" i="1">
                              <a:latin typeface="Cambria Math" panose="02040503050406030204" pitchFamily="18" charset="0"/>
                            </a:rPr>
                            <m:t>−</m:t>
                          </m:r>
                          <m:r>
                            <a:rPr lang="es-EC" i="1">
                              <a:latin typeface="Cambria Math" panose="02040503050406030204" pitchFamily="18" charset="0"/>
                            </a:rPr>
                            <m:t>0</m:t>
                          </m:r>
                          <m:r>
                            <a:rPr lang="es-EC" i="1">
                              <a:latin typeface="Cambria Math" panose="02040503050406030204" pitchFamily="18" charset="0"/>
                            </a:rPr>
                            <m:t>.</m:t>
                          </m:r>
                          <m:r>
                            <a:rPr lang="es-EC" i="1">
                              <a:latin typeface="Cambria Math" panose="02040503050406030204" pitchFamily="18" charset="0"/>
                            </a:rPr>
                            <m:t>265</m:t>
                          </m:r>
                        </m:sup>
                      </m:sSup>
                      <m:r>
                        <a:rPr lang="es-EC" i="1">
                          <a:latin typeface="Cambria Math" panose="02040503050406030204" pitchFamily="18" charset="0"/>
                        </a:rPr>
                        <m:t>=</m:t>
                      </m:r>
                      <m:r>
                        <a:rPr lang="es-EC" i="1">
                          <a:latin typeface="Cambria Math" panose="02040503050406030204" pitchFamily="18" charset="0"/>
                        </a:rPr>
                        <m:t>0</m:t>
                      </m:r>
                      <m:r>
                        <a:rPr lang="es-EC" i="1">
                          <a:latin typeface="Cambria Math" panose="02040503050406030204" pitchFamily="18" charset="0"/>
                        </a:rPr>
                        <m:t>.</m:t>
                      </m:r>
                      <m:r>
                        <a:rPr lang="es-EC" i="1">
                          <a:latin typeface="Cambria Math" panose="02040503050406030204" pitchFamily="18" charset="0"/>
                        </a:rPr>
                        <m:t>78</m:t>
                      </m:r>
                    </m:oMath>
                    <m:oMath xmlns:m="http://schemas.openxmlformats.org/officeDocument/2006/math">
                      <m:r>
                        <a:rPr lang="es-EC" i="1">
                          <a:latin typeface="Cambria Math" panose="02040503050406030204" pitchFamily="18" charset="0"/>
                        </a:rPr>
                        <m:t>𝐾</m:t>
                      </m:r>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𝑏</m:t>
                          </m:r>
                        </m:sub>
                      </m:sSub>
                      <m:r>
                        <a:rPr lang="es-EC" i="1">
                          <a:latin typeface="Cambria Math" panose="02040503050406030204" pitchFamily="18" charset="0"/>
                        </a:rPr>
                        <m:t>=</m:t>
                      </m:r>
                      <m:r>
                        <a:rPr lang="es-EC" i="1">
                          <a:latin typeface="Cambria Math" panose="02040503050406030204" pitchFamily="18" charset="0"/>
                        </a:rPr>
                        <m:t>1</m:t>
                      </m:r>
                      <m:r>
                        <a:rPr lang="es-EC" i="1">
                          <a:latin typeface="Cambria Math" panose="02040503050406030204" pitchFamily="18" charset="0"/>
                        </a:rPr>
                        <m:t>.</m:t>
                      </m:r>
                      <m:r>
                        <a:rPr lang="es-EC" i="1">
                          <a:latin typeface="Cambria Math" panose="02040503050406030204" pitchFamily="18" charset="0"/>
                        </a:rPr>
                        <m:t>24</m:t>
                      </m:r>
                      <m:r>
                        <a:rPr lang="es-EC" i="1">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45</m:t>
                              </m:r>
                            </m:e>
                          </m:d>
                        </m:e>
                        <m:sup>
                          <m:r>
                            <a:rPr lang="es-EC" i="1">
                              <a:latin typeface="Cambria Math" panose="02040503050406030204" pitchFamily="18" charset="0"/>
                            </a:rPr>
                            <m:t>−</m:t>
                          </m:r>
                          <m:r>
                            <a:rPr lang="es-EC" i="1">
                              <a:latin typeface="Cambria Math" panose="02040503050406030204" pitchFamily="18" charset="0"/>
                            </a:rPr>
                            <m:t>0</m:t>
                          </m:r>
                          <m:r>
                            <a:rPr lang="es-EC" i="1">
                              <a:latin typeface="Cambria Math" panose="02040503050406030204" pitchFamily="18" charset="0"/>
                            </a:rPr>
                            <m:t>.</m:t>
                          </m:r>
                          <m:r>
                            <a:rPr lang="es-EC" i="1">
                              <a:latin typeface="Cambria Math" panose="02040503050406030204" pitchFamily="18" charset="0"/>
                            </a:rPr>
                            <m:t>157</m:t>
                          </m:r>
                        </m:sup>
                      </m:sSup>
                      <m:r>
                        <a:rPr lang="es-EC" i="1">
                          <a:latin typeface="Cambria Math" panose="02040503050406030204" pitchFamily="18" charset="0"/>
                        </a:rPr>
                        <m:t>=</m:t>
                      </m:r>
                      <m:r>
                        <a:rPr lang="es-EC" i="1">
                          <a:latin typeface="Cambria Math" panose="02040503050406030204" pitchFamily="18" charset="0"/>
                        </a:rPr>
                        <m:t>0</m:t>
                      </m:r>
                      <m:r>
                        <a:rPr lang="es-EC" i="1">
                          <a:latin typeface="Cambria Math" panose="02040503050406030204" pitchFamily="18" charset="0"/>
                        </a:rPr>
                        <m:t>.</m:t>
                      </m:r>
                      <m:r>
                        <a:rPr lang="es-EC" i="1">
                          <a:latin typeface="Cambria Math" panose="02040503050406030204" pitchFamily="18" charset="0"/>
                        </a:rPr>
                        <m:t>682</m:t>
                      </m:r>
                      <m:r>
                        <a:rPr lang="es-EC" i="1">
                          <a:latin typeface="Cambria Math" panose="02040503050406030204" pitchFamily="18" charset="0"/>
                        </a:rPr>
                        <m:t> </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𝑆</m:t>
                      </m:r>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𝑒</m:t>
                          </m:r>
                        </m:sub>
                      </m:sSub>
                      <m:r>
                        <a:rPr lang="es-EC" i="1">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𝑆</m:t>
                          </m:r>
                        </m:e>
                        <m:sub>
                          <m:r>
                            <a:rPr lang="es-EC" i="1">
                              <a:latin typeface="Cambria Math" panose="02040503050406030204" pitchFamily="18" charset="0"/>
                            </a:rPr>
                            <m:t>𝑒</m:t>
                          </m:r>
                        </m:sub>
                        <m:sup>
                          <m:r>
                            <a:rPr lang="es-EC" i="1">
                              <a:latin typeface="Cambria Math" panose="02040503050406030204" pitchFamily="18" charset="0"/>
                            </a:rPr>
                            <m:t>′</m:t>
                          </m:r>
                        </m:sup>
                      </m:sSubSup>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𝑎</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𝑏</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𝑐</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𝑑</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𝑒</m:t>
                          </m:r>
                        </m:sub>
                      </m:sSub>
                      <m:r>
                        <a:rPr lang="es-EC" i="1">
                          <a:latin typeface="Cambria Math" panose="02040503050406030204" pitchFamily="18" charset="0"/>
                        </a:rPr>
                        <m:t>=</m:t>
                      </m:r>
                      <m:r>
                        <a:rPr lang="es-EC" i="1">
                          <a:latin typeface="Cambria Math" panose="02040503050406030204" pitchFamily="18" charset="0"/>
                        </a:rPr>
                        <m:t>192</m:t>
                      </m:r>
                      <m:r>
                        <a:rPr lang="es-EC" i="1">
                          <a:latin typeface="Cambria Math" panose="02040503050406030204" pitchFamily="18" charset="0"/>
                        </a:rPr>
                        <m:t>.</m:t>
                      </m:r>
                      <m:r>
                        <a:rPr lang="es-EC" i="1">
                          <a:latin typeface="Cambria Math" panose="02040503050406030204" pitchFamily="18" charset="0"/>
                        </a:rPr>
                        <m:t>897</m:t>
                      </m:r>
                      <m:r>
                        <a:rPr lang="es-EC" i="1">
                          <a:latin typeface="Cambria Math" panose="02040503050406030204" pitchFamily="18" charset="0"/>
                        </a:rPr>
                        <m:t>[</m:t>
                      </m:r>
                      <m:r>
                        <a:rPr lang="es-EC" i="1">
                          <a:latin typeface="Cambria Math" panose="02040503050406030204" pitchFamily="18" charset="0"/>
                        </a:rPr>
                        <m:t>𝑀𝑃𝑎</m:t>
                      </m:r>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𝐷</m:t>
                          </m:r>
                        </m:num>
                        <m:den>
                          <m:r>
                            <a:rPr lang="es-EC" i="1">
                              <a:latin typeface="Cambria Math" panose="02040503050406030204" pitchFamily="18" charset="0"/>
                            </a:rPr>
                            <m:t>𝑑</m:t>
                          </m:r>
                        </m:den>
                      </m:f>
                      <m:r>
                        <a:rPr lang="es-EC" i="1">
                          <a:latin typeface="Cambria Math" panose="02040503050406030204" pitchFamily="18" charset="0"/>
                        </a:rPr>
                        <m:t>=</m:t>
                      </m:r>
                      <m:r>
                        <a:rPr lang="es-EC" i="1">
                          <a:latin typeface="Cambria Math" panose="02040503050406030204" pitchFamily="18" charset="0"/>
                        </a:rPr>
                        <m:t>1</m:t>
                      </m:r>
                      <m:r>
                        <a:rPr lang="es-EC" i="1">
                          <a:latin typeface="Cambria Math" panose="02040503050406030204" pitchFamily="18" charset="0"/>
                        </a:rPr>
                        <m:t>.</m:t>
                      </m:r>
                      <m:r>
                        <a:rPr lang="es-EC" i="1">
                          <a:latin typeface="Cambria Math" panose="02040503050406030204" pitchFamily="18" charset="0"/>
                        </a:rPr>
                        <m:t>156</m:t>
                      </m:r>
                      <m:r>
                        <a:rPr lang="es-EC" i="1">
                          <a:latin typeface="Cambria Math" panose="02040503050406030204" pitchFamily="18" charset="0"/>
                        </a:rPr>
                        <m:t>;  </m:t>
                      </m:r>
                      <m:f>
                        <m:fPr>
                          <m:ctrlPr>
                            <a:rPr lang="es-EC" i="1">
                              <a:latin typeface="Cambria Math" panose="02040503050406030204" pitchFamily="18" charset="0"/>
                            </a:rPr>
                          </m:ctrlPr>
                        </m:fPr>
                        <m:num>
                          <m:r>
                            <a:rPr lang="es-EC" i="1">
                              <a:latin typeface="Cambria Math" panose="02040503050406030204" pitchFamily="18" charset="0"/>
                            </a:rPr>
                            <m:t>𝑟</m:t>
                          </m:r>
                        </m:num>
                        <m:den>
                          <m:r>
                            <a:rPr lang="es-EC" i="1">
                              <a:latin typeface="Cambria Math" panose="02040503050406030204" pitchFamily="18" charset="0"/>
                            </a:rPr>
                            <m:t>𝑑</m:t>
                          </m:r>
                        </m:den>
                      </m:f>
                      <m:r>
                        <a:rPr lang="es-EC" i="1">
                          <a:latin typeface="Cambria Math" panose="02040503050406030204" pitchFamily="18" charset="0"/>
                        </a:rPr>
                        <m:t>=</m:t>
                      </m:r>
                      <m:r>
                        <a:rPr lang="es-EC" i="1">
                          <a:latin typeface="Cambria Math" panose="02040503050406030204" pitchFamily="18" charset="0"/>
                        </a:rPr>
                        <m:t>0</m:t>
                      </m:r>
                      <m:r>
                        <a:rPr lang="es-EC" i="1">
                          <a:latin typeface="Cambria Math" panose="02040503050406030204" pitchFamily="18" charset="0"/>
                        </a:rPr>
                        <m:t>.</m:t>
                      </m:r>
                      <m:r>
                        <a:rPr lang="es-EC" i="1">
                          <a:latin typeface="Cambria Math" panose="02040503050406030204" pitchFamily="18" charset="0"/>
                        </a:rPr>
                        <m:t>056</m:t>
                      </m:r>
                    </m:oMath>
                    <m:oMath xmlns:m="http://schemas.openxmlformats.org/officeDocument/2006/math">
                      <m:r>
                        <a:rPr lang="es-EC" i="1">
                          <a:latin typeface="Cambria Math" panose="02040503050406030204" pitchFamily="18" charset="0"/>
                        </a:rPr>
                        <m:t>𝐾</m:t>
                      </m:r>
                      <m:sSub>
                        <m:sSubPr>
                          <m:ctrlPr>
                            <a:rPr lang="es-EC" i="1">
                              <a:latin typeface="Cambria Math" panose="02040503050406030204" pitchFamily="18" charset="0"/>
                            </a:rPr>
                          </m:ctrlPr>
                        </m:sSubPr>
                        <m:e>
                          <m:r>
                            <a:rPr lang="es-EC">
                              <a:latin typeface="Cambria Math" panose="02040503050406030204" pitchFamily="18" charset="0"/>
                            </a:rPr>
                            <m:t>­</m:t>
                          </m:r>
                        </m:e>
                        <m:sub>
                          <m:r>
                            <a:rPr lang="es-EC" i="1">
                              <a:latin typeface="Cambria Math" panose="02040503050406030204" pitchFamily="18" charset="0"/>
                            </a:rPr>
                            <m:t>𝑡𝑠</m:t>
                          </m:r>
                        </m:sub>
                      </m:sSub>
                      <m:r>
                        <a:rPr lang="es-EC" i="1">
                          <a:latin typeface="Cambria Math" panose="02040503050406030204" pitchFamily="18" charset="0"/>
                        </a:rPr>
                        <m:t>=</m:t>
                      </m:r>
                      <m:r>
                        <a:rPr lang="es-EC" i="1">
                          <a:latin typeface="Cambria Math" panose="02040503050406030204" pitchFamily="18" charset="0"/>
                        </a:rPr>
                        <m:t>1</m:t>
                      </m:r>
                      <m:r>
                        <a:rPr lang="es-EC" i="1">
                          <a:latin typeface="Cambria Math" panose="02040503050406030204" pitchFamily="18" charset="0"/>
                        </a:rPr>
                        <m:t>.</m:t>
                      </m:r>
                      <m:r>
                        <a:rPr lang="es-EC" i="1">
                          <a:latin typeface="Cambria Math" panose="02040503050406030204" pitchFamily="18" charset="0"/>
                        </a:rPr>
                        <m:t>5</m:t>
                      </m:r>
                    </m:oMath>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𝑡</m:t>
                          </m:r>
                        </m:sub>
                      </m:sSub>
                      <m:r>
                        <a:rPr lang="es-EC" i="1">
                          <a:latin typeface="Cambria Math" panose="02040503050406030204" pitchFamily="18" charset="0"/>
                        </a:rPr>
                        <m:t>=</m:t>
                      </m:r>
                      <m:r>
                        <a:rPr lang="es-EC" i="1">
                          <a:latin typeface="Cambria Math" panose="02040503050406030204" pitchFamily="18" charset="0"/>
                        </a:rPr>
                        <m:t>1</m:t>
                      </m:r>
                      <m:r>
                        <a:rPr lang="es-EC" i="1">
                          <a:latin typeface="Cambria Math" panose="02040503050406030204" pitchFamily="18" charset="0"/>
                        </a:rPr>
                        <m:t>.</m:t>
                      </m:r>
                      <m:r>
                        <a:rPr lang="es-EC" i="1">
                          <a:latin typeface="Cambria Math" panose="02040503050406030204" pitchFamily="18" charset="0"/>
                        </a:rPr>
                        <m:t>9</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𝑞</m:t>
                          </m:r>
                        </m:e>
                        <m:sub>
                          <m:r>
                            <a:rPr lang="es-MX" i="1">
                              <a:latin typeface="Cambria Math" panose="02040503050406030204" pitchFamily="18" charset="0"/>
                            </a:rPr>
                            <m:t>𝑓</m:t>
                          </m:r>
                        </m:sub>
                      </m:sSub>
                      <m:r>
                        <a:rPr lang="es-MX" i="1">
                          <a:latin typeface="Cambria Math" panose="02040503050406030204" pitchFamily="18" charset="0"/>
                        </a:rPr>
                        <m:t>=</m:t>
                      </m:r>
                      <m:r>
                        <a:rPr lang="es-MX" i="1">
                          <a:latin typeface="Cambria Math" panose="02040503050406030204" pitchFamily="18" charset="0"/>
                        </a:rPr>
                        <m:t>0</m:t>
                      </m:r>
                      <m:r>
                        <a:rPr lang="es-MX" i="1">
                          <a:latin typeface="Cambria Math" panose="02040503050406030204" pitchFamily="18" charset="0"/>
                        </a:rPr>
                        <m:t>.</m:t>
                      </m:r>
                      <m:r>
                        <a:rPr lang="es-MX" i="1">
                          <a:latin typeface="Cambria Math" panose="02040503050406030204" pitchFamily="18" charset="0"/>
                        </a:rPr>
                        <m:t>82</m:t>
                      </m:r>
                    </m:oMath>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𝐾</m:t>
                          </m:r>
                        </m:e>
                        <m:sub>
                          <m:r>
                            <a:rPr lang="es-MX" i="1">
                              <a:latin typeface="Cambria Math" panose="02040503050406030204" pitchFamily="18" charset="0"/>
                            </a:rPr>
                            <m:t>𝑓</m:t>
                          </m:r>
                        </m:sub>
                      </m:sSub>
                      <m:r>
                        <a:rPr lang="es-MX" i="1">
                          <a:latin typeface="Cambria Math" panose="02040503050406030204" pitchFamily="18" charset="0"/>
                        </a:rPr>
                        <m:t>=</m:t>
                      </m:r>
                      <m:r>
                        <a:rPr lang="es-MX" i="1">
                          <a:latin typeface="Cambria Math" panose="02040503050406030204" pitchFamily="18" charset="0"/>
                        </a:rPr>
                        <m:t>1</m:t>
                      </m:r>
                      <m:r>
                        <a:rPr lang="es-MX" i="1">
                          <a:latin typeface="Cambria Math" panose="02040503050406030204" pitchFamily="18" charset="0"/>
                        </a:rPr>
                        <m:t>+</m:t>
                      </m:r>
                      <m:sSub>
                        <m:sSubPr>
                          <m:ctrlPr>
                            <a:rPr lang="es-EC" i="1">
                              <a:latin typeface="Cambria Math" panose="02040503050406030204" pitchFamily="18" charset="0"/>
                            </a:rPr>
                          </m:ctrlPr>
                        </m:sSubPr>
                        <m:e>
                          <m:r>
                            <a:rPr lang="es-MX" i="1">
                              <a:latin typeface="Cambria Math" panose="02040503050406030204" pitchFamily="18" charset="0"/>
                            </a:rPr>
                            <m:t>𝑞</m:t>
                          </m:r>
                        </m:e>
                        <m:sub>
                          <m:r>
                            <a:rPr lang="es-MX" i="1">
                              <a:latin typeface="Cambria Math" panose="02040503050406030204" pitchFamily="18" charset="0"/>
                            </a:rPr>
                            <m:t>𝑓</m:t>
                          </m:r>
                        </m:sub>
                      </m:sSub>
                      <m:r>
                        <a:rPr lang="es-MX" i="1">
                          <a:latin typeface="Cambria Math" panose="02040503050406030204" pitchFamily="18" charset="0"/>
                        </a:rPr>
                        <m:t>∗</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MX" i="1">
                                  <a:latin typeface="Cambria Math" panose="02040503050406030204" pitchFamily="18" charset="0"/>
                                </a:rPr>
                                <m:t>𝐾</m:t>
                              </m:r>
                            </m:e>
                            <m:sub>
                              <m:r>
                                <a:rPr lang="es-MX" i="1">
                                  <a:latin typeface="Cambria Math" panose="02040503050406030204" pitchFamily="18" charset="0"/>
                                </a:rPr>
                                <m:t>𝑡</m:t>
                              </m:r>
                            </m:sub>
                          </m:sSub>
                          <m:r>
                            <a:rPr lang="es-MX" i="1">
                              <a:latin typeface="Cambria Math" panose="02040503050406030204" pitchFamily="18" charset="0"/>
                            </a:rPr>
                            <m:t>−</m:t>
                          </m:r>
                          <m:r>
                            <a:rPr lang="es-MX" i="1">
                              <a:latin typeface="Cambria Math" panose="02040503050406030204" pitchFamily="18" charset="0"/>
                            </a:rPr>
                            <m:t>1</m:t>
                          </m:r>
                        </m:e>
                      </m:d>
                      <m:r>
                        <a:rPr lang="es-MX" i="1">
                          <a:latin typeface="Cambria Math" panose="02040503050406030204" pitchFamily="18" charset="0"/>
                        </a:rPr>
                        <m:t>=</m:t>
                      </m:r>
                      <m:r>
                        <a:rPr lang="es-MX" i="1">
                          <a:latin typeface="Cambria Math" panose="02040503050406030204" pitchFamily="18" charset="0"/>
                        </a:rPr>
                        <m:t>1</m:t>
                      </m:r>
                      <m:r>
                        <a:rPr lang="es-MX" i="1">
                          <a:latin typeface="Cambria Math" panose="02040503050406030204" pitchFamily="18" charset="0"/>
                        </a:rPr>
                        <m:t>.</m:t>
                      </m:r>
                      <m:r>
                        <a:rPr lang="es-MX" i="1">
                          <a:latin typeface="Cambria Math" panose="02040503050406030204" pitchFamily="18" charset="0"/>
                        </a:rPr>
                        <m:t>738</m:t>
                      </m:r>
                    </m:oMath>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𝑞</m:t>
                          </m:r>
                        </m:e>
                        <m:sub>
                          <m:r>
                            <a:rPr lang="es-MX" i="1">
                              <a:latin typeface="Cambria Math" panose="02040503050406030204" pitchFamily="18" charset="0"/>
                            </a:rPr>
                            <m:t>𝑓𝑠</m:t>
                          </m:r>
                        </m:sub>
                      </m:sSub>
                      <m:r>
                        <a:rPr lang="es-MX" i="1">
                          <a:latin typeface="Cambria Math" panose="02040503050406030204" pitchFamily="18" charset="0"/>
                        </a:rPr>
                        <m:t>=</m:t>
                      </m:r>
                      <m:r>
                        <a:rPr lang="es-MX" i="1">
                          <a:latin typeface="Cambria Math" panose="02040503050406030204" pitchFamily="18" charset="0"/>
                        </a:rPr>
                        <m:t>0</m:t>
                      </m:r>
                      <m:r>
                        <a:rPr lang="es-MX" i="1">
                          <a:latin typeface="Cambria Math" panose="02040503050406030204" pitchFamily="18" charset="0"/>
                        </a:rPr>
                        <m:t>.</m:t>
                      </m:r>
                      <m:r>
                        <a:rPr lang="es-MX" i="1">
                          <a:latin typeface="Cambria Math" panose="02040503050406030204" pitchFamily="18" charset="0"/>
                        </a:rPr>
                        <m:t>9</m:t>
                      </m:r>
                    </m:oMath>
                    <m:oMath xmlns:m="http://schemas.openxmlformats.org/officeDocument/2006/math">
                      <m:sSub>
                        <m:sSubPr>
                          <m:ctrlPr>
                            <a:rPr lang="es-EC" i="1">
                              <a:latin typeface="Cambria Math" panose="02040503050406030204" pitchFamily="18" charset="0"/>
                            </a:rPr>
                          </m:ctrlPr>
                        </m:sSubPr>
                        <m:e>
                          <m:r>
                            <a:rPr lang="es-MX" i="1">
                              <a:latin typeface="Cambria Math" panose="02040503050406030204" pitchFamily="18" charset="0"/>
                            </a:rPr>
                            <m:t>𝐾</m:t>
                          </m:r>
                        </m:e>
                        <m:sub>
                          <m:r>
                            <a:rPr lang="es-MX" i="1">
                              <a:latin typeface="Cambria Math" panose="02040503050406030204" pitchFamily="18" charset="0"/>
                            </a:rPr>
                            <m:t>𝑓𝑠</m:t>
                          </m:r>
                        </m:sub>
                      </m:sSub>
                      <m:r>
                        <a:rPr lang="es-MX" i="1">
                          <a:latin typeface="Cambria Math" panose="02040503050406030204" pitchFamily="18" charset="0"/>
                        </a:rPr>
                        <m:t>=</m:t>
                      </m:r>
                      <m:r>
                        <a:rPr lang="es-MX" i="1">
                          <a:latin typeface="Cambria Math" panose="02040503050406030204" pitchFamily="18" charset="0"/>
                        </a:rPr>
                        <m:t>1</m:t>
                      </m:r>
                      <m:r>
                        <a:rPr lang="es-MX" i="1">
                          <a:latin typeface="Cambria Math" panose="02040503050406030204" pitchFamily="18" charset="0"/>
                        </a:rPr>
                        <m:t>+</m:t>
                      </m:r>
                      <m:sSub>
                        <m:sSubPr>
                          <m:ctrlPr>
                            <a:rPr lang="es-EC" i="1">
                              <a:latin typeface="Cambria Math" panose="02040503050406030204" pitchFamily="18" charset="0"/>
                            </a:rPr>
                          </m:ctrlPr>
                        </m:sSubPr>
                        <m:e>
                          <m:r>
                            <a:rPr lang="es-MX" i="1">
                              <a:latin typeface="Cambria Math" panose="02040503050406030204" pitchFamily="18" charset="0"/>
                            </a:rPr>
                            <m:t>𝑞</m:t>
                          </m:r>
                        </m:e>
                        <m:sub>
                          <m:r>
                            <a:rPr lang="es-MX" i="1">
                              <a:latin typeface="Cambria Math" panose="02040503050406030204" pitchFamily="18" charset="0"/>
                            </a:rPr>
                            <m:t>𝑓𝑠</m:t>
                          </m:r>
                        </m:sub>
                      </m:sSub>
                      <m:r>
                        <a:rPr lang="es-MX" i="1">
                          <a:latin typeface="Cambria Math" panose="02040503050406030204" pitchFamily="18" charset="0"/>
                        </a:rPr>
                        <m:t>∗</m:t>
                      </m:r>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MX" i="1">
                                  <a:latin typeface="Cambria Math" panose="02040503050406030204" pitchFamily="18" charset="0"/>
                                </a:rPr>
                                <m:t>𝐾</m:t>
                              </m:r>
                            </m:e>
                            <m:sub>
                              <m:r>
                                <a:rPr lang="es-MX" i="1">
                                  <a:latin typeface="Cambria Math" panose="02040503050406030204" pitchFamily="18" charset="0"/>
                                </a:rPr>
                                <m:t>𝑡𝑠</m:t>
                              </m:r>
                            </m:sub>
                          </m:sSub>
                          <m:r>
                            <a:rPr lang="es-MX" i="1">
                              <a:latin typeface="Cambria Math" panose="02040503050406030204" pitchFamily="18" charset="0"/>
                            </a:rPr>
                            <m:t>−</m:t>
                          </m:r>
                          <m:r>
                            <a:rPr lang="es-MX" i="1">
                              <a:latin typeface="Cambria Math" panose="02040503050406030204" pitchFamily="18" charset="0"/>
                            </a:rPr>
                            <m:t>1</m:t>
                          </m:r>
                        </m:e>
                      </m:d>
                      <m:r>
                        <a:rPr lang="es-MX" i="1">
                          <a:latin typeface="Cambria Math" panose="02040503050406030204" pitchFamily="18" charset="0"/>
                        </a:rPr>
                        <m:t>=</m:t>
                      </m:r>
                      <m:r>
                        <a:rPr lang="es-MX" i="1">
                          <a:latin typeface="Cambria Math" panose="02040503050406030204" pitchFamily="18" charset="0"/>
                        </a:rPr>
                        <m:t>1</m:t>
                      </m:r>
                      <m:r>
                        <a:rPr lang="es-MX" i="1">
                          <a:latin typeface="Cambria Math" panose="02040503050406030204" pitchFamily="18" charset="0"/>
                        </a:rPr>
                        <m:t>.</m:t>
                      </m:r>
                      <m:r>
                        <a:rPr lang="es-MX" i="1">
                          <a:latin typeface="Cambria Math" panose="02040503050406030204" pitchFamily="18" charset="0"/>
                        </a:rPr>
                        <m:t>45</m:t>
                      </m:r>
                    </m:oMath>
                  </m:oMathPara>
                </a14:m>
                <a:endParaRPr lang="es-EC" dirty="0"/>
              </a:p>
              <a:p>
                <a:endParaRPr lang="es-EC" sz="1400" dirty="0"/>
              </a:p>
            </p:txBody>
          </p:sp>
        </mc:Choice>
        <mc:Fallback xmlns="">
          <p:sp>
            <p:nvSpPr>
              <p:cNvPr id="6" name="Rectangle 5"/>
              <p:cNvSpPr>
                <a:spLocks noRot="1" noChangeAspect="1" noMove="1" noResize="1" noEditPoints="1" noAdjustHandles="1" noChangeArrowheads="1" noChangeShapeType="1" noTextEdit="1"/>
              </p:cNvSpPr>
              <p:nvPr/>
            </p:nvSpPr>
            <p:spPr>
              <a:xfrm>
                <a:off x="1703512" y="1412777"/>
                <a:ext cx="4572000" cy="4823693"/>
              </a:xfrm>
              <a:prstGeom prst="rect">
                <a:avLst/>
              </a:prstGeom>
              <a:blipFill rotWithShape="0">
                <a:blip r:embed="rId3"/>
                <a:stretch>
                  <a:fillRect/>
                </a:stretch>
              </a:blipFill>
            </p:spPr>
            <p:txBody>
              <a:bodyPr/>
              <a:lstStyle/>
              <a:p>
                <a:r>
                  <a:rPr lang="es-EC">
                    <a:noFill/>
                  </a:rPr>
                  <a:t> </a:t>
                </a:r>
              </a:p>
            </p:txBody>
          </p:sp>
        </mc:Fallback>
      </mc:AlternateContent>
      <p:sp>
        <p:nvSpPr>
          <p:cNvPr id="7" name="TextBox 6"/>
          <p:cNvSpPr txBox="1"/>
          <p:nvPr/>
        </p:nvSpPr>
        <p:spPr>
          <a:xfrm>
            <a:off x="5735960" y="4922004"/>
            <a:ext cx="2052736" cy="523220"/>
          </a:xfrm>
          <a:prstGeom prst="rect">
            <a:avLst/>
          </a:prstGeom>
          <a:noFill/>
        </p:spPr>
        <p:txBody>
          <a:bodyPr wrap="square" rtlCol="0">
            <a:spAutoFit/>
          </a:bodyPr>
          <a:lstStyle/>
          <a:p>
            <a:r>
              <a:rPr lang="es-EC" sz="1400" dirty="0"/>
              <a:t>Sensibilidad a la muesca por flexión</a:t>
            </a:r>
          </a:p>
        </p:txBody>
      </p:sp>
      <p:sp>
        <p:nvSpPr>
          <p:cNvPr id="8" name="TextBox 7"/>
          <p:cNvSpPr txBox="1"/>
          <p:nvPr/>
        </p:nvSpPr>
        <p:spPr>
          <a:xfrm>
            <a:off x="5735960" y="5445224"/>
            <a:ext cx="2052736" cy="523220"/>
          </a:xfrm>
          <a:prstGeom prst="rect">
            <a:avLst/>
          </a:prstGeom>
          <a:noFill/>
        </p:spPr>
        <p:txBody>
          <a:bodyPr wrap="square" rtlCol="0">
            <a:spAutoFit/>
          </a:bodyPr>
          <a:lstStyle/>
          <a:p>
            <a:r>
              <a:rPr lang="es-EC" sz="1400" dirty="0"/>
              <a:t>Sensibilidad a la muesca por torsión</a:t>
            </a:r>
          </a:p>
        </p:txBody>
      </p:sp>
      <p:pic>
        <p:nvPicPr>
          <p:cNvPr id="9" name="Picture 8"/>
          <p:cNvPicPr/>
          <p:nvPr/>
        </p:nvPicPr>
        <p:blipFill>
          <a:blip r:embed="rId4"/>
          <a:stretch>
            <a:fillRect/>
          </a:stretch>
        </p:blipFill>
        <p:spPr>
          <a:xfrm>
            <a:off x="7211617" y="1112192"/>
            <a:ext cx="3363687" cy="2338297"/>
          </a:xfrm>
          <a:prstGeom prst="rect">
            <a:avLst/>
          </a:prstGeom>
        </p:spPr>
      </p:pic>
    </p:spTree>
    <p:extLst>
      <p:ext uri="{BB962C8B-B14F-4D97-AF65-F5344CB8AC3E}">
        <p14:creationId xmlns:p14="http://schemas.microsoft.com/office/powerpoint/2010/main" val="36464416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511824" y="1916833"/>
                <a:ext cx="4176464" cy="4092339"/>
              </a:xfrm>
              <a:prstGeom prst="rect">
                <a:avLst/>
              </a:prstGeom>
            </p:spPr>
            <p:txBody>
              <a:bodyPr wrap="square">
                <a:spAutoFit/>
              </a:bodyPr>
              <a:lstStyle/>
              <a:p>
                <a:pPr indent="252095" algn="just">
                  <a:spcAft>
                    <a:spcPts val="10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𝐾</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𝑓</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∗32∗</m:t>
                      </m:r>
                      <m:f>
                        <m:f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Sub>
                        </m:num>
                        <m:den>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𝜋</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𝑑</m:t>
                              </m:r>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=0</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𝐾</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𝑓</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∗32∗</m:t>
                      </m:r>
                      <m:f>
                        <m:f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Sub>
                        </m:num>
                        <m:den>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𝜋</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𝑑</m:t>
                              </m:r>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=5.637</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𝜏</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𝐾</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𝑓𝑠</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∗16∗</m:t>
                      </m:r>
                      <m:f>
                        <m:f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𝑇</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Sub>
                        </m:num>
                        <m:den>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𝜋</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𝑑</m:t>
                              </m:r>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=21.998</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e>
                      </m:d>
                    </m:oMath>
                    <m:oMath xmlns:m="http://schemas.openxmlformats.org/officeDocument/2006/math">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𝜏</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𝐾</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𝑓𝑠</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∗16∗</m:t>
                      </m:r>
                      <m:f>
                        <m:f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𝑇</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Sub>
                        </m:num>
                        <m:den>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𝜋</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𝑑</m:t>
                              </m:r>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=21.998</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e>
                      </m:d>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dirty="0">
                  <a:ea typeface="Times New Roman" panose="02020603050405020304" pitchFamily="18" charset="0"/>
                  <a:cs typeface="Times New Roman" panose="02020603050405020304" pitchFamily="18" charset="0"/>
                </a:endParaRPr>
              </a:p>
              <a:p>
                <a:pPr indent="252095" algn="just">
                  <a:spcAft>
                    <a:spcPts val="1000"/>
                  </a:spcAft>
                </a:pPr>
                <a14:m>
                  <m:oMathPara xmlns:m="http://schemas.openxmlformats.org/officeDocument/2006/math">
                    <m:oMathParaPr>
                      <m:jc m:val="centerGroup"/>
                    </m:oMathParaPr>
                    <m:oMath xmlns:m="http://schemas.openxmlformats.org/officeDocument/2006/math">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p>
                      </m:sSub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𝜏</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e>
                          </m:d>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0.5</m:t>
                          </m:r>
                        </m:sup>
                      </m:s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=38.102</m:t>
                      </m:r>
                      <m:d>
                        <m:dPr>
                          <m:begChr m:val="["/>
                          <m:endChr m:val="]"/>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e>
                      </m:d>
                    </m:oMath>
                    <m:oMath xmlns:m="http://schemas.openxmlformats.org/officeDocument/2006/math">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p>
                      </m:sSub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bSup>
                                <m:sSubSupPr>
                                  <m:ctrlP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𝜏</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e>
                          </m:d>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0.5</m:t>
                          </m:r>
                        </m:sup>
                      </m:s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=38.517[</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𝑀𝑃𝑎</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C" dirty="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p>
                        <m:sSupPr>
                          <m:ctrlPr>
                            <a:rPr lang="es-EC" i="1">
                              <a:solidFill>
                                <a:srgbClr val="000000"/>
                              </a:solidFill>
                              <a:latin typeface="Cambria Math" panose="02040503050406030204" pitchFamily="18" charset="0"/>
                              <a:cs typeface="Arial" panose="020B0604020202020204" pitchFamily="34" charset="0"/>
                            </a:rPr>
                          </m:ctrlPr>
                        </m:sSup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e>
                        <m: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p>
                      </m:sSup>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s-EC" i="1">
                              <a:solidFill>
                                <a:srgbClr val="000000"/>
                              </a:solidFill>
                              <a:latin typeface="Cambria Math" panose="02040503050406030204" pitchFamily="18" charset="0"/>
                              <a:cs typeface="Arial" panose="020B0604020202020204" pitchFamily="34" charset="0"/>
                            </a:rPr>
                          </m:ctrlPr>
                        </m:fPr>
                        <m:num>
                          <m:sSub>
                            <m:sSubPr>
                              <m:ctrlPr>
                                <a:rPr lang="es-EC" i="1">
                                  <a:solidFill>
                                    <a:srgbClr val="000000"/>
                                  </a:solidFill>
                                  <a:latin typeface="Cambria Math" panose="020405030504060302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num>
                        <m:den>
                          <m:sSub>
                            <m:sSubPr>
                              <m:ctrlPr>
                                <a:rPr lang="es-EC" i="1">
                                  <a:solidFill>
                                    <a:srgbClr val="000000"/>
                                  </a:solidFill>
                                  <a:latin typeface="Cambria Math" panose="020405030504060302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𝑒</m:t>
                              </m:r>
                            </m:sub>
                          </m:sSub>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s-EC" i="1">
                              <a:solidFill>
                                <a:srgbClr val="000000"/>
                              </a:solidFill>
                              <a:latin typeface="Cambria Math" panose="02040503050406030204" pitchFamily="18" charset="0"/>
                              <a:cs typeface="Arial" panose="020B0604020202020204" pitchFamily="34" charset="0"/>
                            </a:rPr>
                          </m:ctrlPr>
                        </m:fPr>
                        <m:num>
                          <m:sSub>
                            <m:sSubPr>
                              <m:ctrlPr>
                                <a:rPr lang="es-EC" i="1">
                                  <a:solidFill>
                                    <a:srgbClr val="000000"/>
                                  </a:solidFill>
                                  <a:latin typeface="Cambria Math" panose="020405030504060302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𝜎</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𝑚</m:t>
                              </m:r>
                            </m:sub>
                          </m:s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num>
                        <m:den>
                          <m:sSub>
                            <m:sSubPr>
                              <m:ctrlPr>
                                <a:rPr lang="es-EC" i="1">
                                  <a:solidFill>
                                    <a:srgbClr val="000000"/>
                                  </a:solidFill>
                                  <a:latin typeface="Cambria Math" panose="02040503050406030204" pitchFamily="18" charset="0"/>
                                  <a:cs typeface="Arial" panose="020B0604020202020204" pitchFamily="34" charset="0"/>
                                </a:rPr>
                              </m:ctrlPr>
                            </m:sSubPr>
                            <m:e>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𝑆</m:t>
                              </m:r>
                            </m:e>
                            <m:sub>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𝑢𝑡</m:t>
                              </m:r>
                            </m:sub>
                          </m:sSub>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=0.245</m:t>
                      </m:r>
                    </m:oMath>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s-EC" i="1">
                              <a:solidFill>
                                <a:srgbClr val="000000"/>
                              </a:solidFill>
                              <a:latin typeface="Cambria Math" panose="02040503050406030204" pitchFamily="18" charset="0"/>
                              <a:cs typeface="Arial" panose="020B0604020202020204" pitchFamily="34" charset="0"/>
                            </a:rPr>
                          </m:ctrlPr>
                        </m:fPr>
                        <m:num>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𝑛</m:t>
                          </m:r>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en>
                      </m:f>
                      <m:r>
                        <a:rPr lang="es-EC" i="1">
                          <a:solidFill>
                            <a:srgbClr val="000000"/>
                          </a:solidFill>
                          <a:latin typeface="Cambria Math" panose="02040503050406030204" pitchFamily="18" charset="0"/>
                          <a:ea typeface="Times New Roman" panose="02020603050405020304" pitchFamily="18" charset="0"/>
                          <a:cs typeface="Arial" panose="020B0604020202020204" pitchFamily="34" charset="0"/>
                        </a:rPr>
                        <m:t>=4.078</m:t>
                      </m:r>
                    </m:oMath>
                  </m:oMathPara>
                </a14:m>
                <a:endParaRPr lang="es-EC" dirty="0"/>
              </a:p>
            </p:txBody>
          </p:sp>
        </mc:Choice>
        <mc:Fallback xmlns="">
          <p:sp>
            <p:nvSpPr>
              <p:cNvPr id="4" name="Rectangle 3"/>
              <p:cNvSpPr>
                <a:spLocks noRot="1" noChangeAspect="1" noMove="1" noResize="1" noEditPoints="1" noAdjustHandles="1" noChangeArrowheads="1" noChangeShapeType="1" noTextEdit="1"/>
              </p:cNvSpPr>
              <p:nvPr/>
            </p:nvSpPr>
            <p:spPr>
              <a:xfrm>
                <a:off x="4511824" y="1916833"/>
                <a:ext cx="4176464" cy="4092339"/>
              </a:xfrm>
              <a:prstGeom prst="rect">
                <a:avLst/>
              </a:prstGeom>
              <a:blipFill rotWithShape="0">
                <a:blip r:embed="rId3"/>
                <a:stretch>
                  <a:fillRect/>
                </a:stretch>
              </a:blipFill>
            </p:spPr>
            <p:txBody>
              <a:bodyPr/>
              <a:lstStyle/>
              <a:p>
                <a:r>
                  <a:rPr lang="es-EC">
                    <a:noFill/>
                  </a:rPr>
                  <a:t> </a:t>
                </a:r>
              </a:p>
            </p:txBody>
          </p:sp>
        </mc:Fallback>
      </mc:AlternateContent>
      <p:sp>
        <p:nvSpPr>
          <p:cNvPr id="5" name="1 Título"/>
          <p:cNvSpPr txBox="1">
            <a:spLocks/>
          </p:cNvSpPr>
          <p:nvPr/>
        </p:nvSpPr>
        <p:spPr>
          <a:xfrm>
            <a:off x="2639616" y="62068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DETERMINACIÓN FACTOR DE SEGURIDAD EJE REDUCTOR - EMBRAGUE</a:t>
            </a:r>
          </a:p>
        </p:txBody>
      </p:sp>
    </p:spTree>
    <p:extLst>
      <p:ext uri="{BB962C8B-B14F-4D97-AF65-F5344CB8AC3E}">
        <p14:creationId xmlns:p14="http://schemas.microsoft.com/office/powerpoint/2010/main" val="6081731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96748" y="844975"/>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Motor, reductor, embrague resultado final</a:t>
            </a:r>
            <a:endParaRPr lang="es-ES" sz="2800" i="0" kern="0" dirty="0">
              <a:solidFill>
                <a:schemeClr val="tx1"/>
              </a:solidFill>
            </a:endParaRPr>
          </a:p>
        </p:txBody>
      </p:sp>
      <p:pic>
        <p:nvPicPr>
          <p:cNvPr id="5" name="Picture 4"/>
          <p:cNvPicPr/>
          <p:nvPr/>
        </p:nvPicPr>
        <p:blipFill rotWithShape="1">
          <a:blip r:embed="rId2" cstate="print"/>
          <a:srcRect l="46651" t="50261" r="35406" b="10883"/>
          <a:stretch/>
        </p:blipFill>
        <p:spPr bwMode="auto">
          <a:xfrm>
            <a:off x="1640678" y="1689283"/>
            <a:ext cx="3286406" cy="356420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191109" y="5615796"/>
            <a:ext cx="1992853" cy="369332"/>
          </a:xfrm>
          <a:prstGeom prst="rect">
            <a:avLst/>
          </a:prstGeom>
          <a:noFill/>
        </p:spPr>
        <p:txBody>
          <a:bodyPr wrap="none" rtlCol="0">
            <a:spAutoFit/>
          </a:bodyPr>
          <a:lstStyle/>
          <a:p>
            <a:r>
              <a:rPr lang="es-EC" dirty="0" smtClean="0">
                <a:hlinkClick r:id="rId3" action="ppaction://hlinkfile"/>
              </a:rPr>
              <a:t>Plano</a:t>
            </a:r>
            <a:r>
              <a:rPr lang="es-EC" dirty="0" smtClean="0"/>
              <a:t> base motor</a:t>
            </a:r>
            <a:endParaRPr lang="es-EC" dirty="0"/>
          </a:p>
        </p:txBody>
      </p:sp>
      <p:pic>
        <p:nvPicPr>
          <p:cNvPr id="7" name="Picture 6"/>
          <p:cNvPicPr>
            <a:picLocks noChangeAspect="1"/>
          </p:cNvPicPr>
          <p:nvPr/>
        </p:nvPicPr>
        <p:blipFill rotWithShape="1">
          <a:blip r:embed="rId4"/>
          <a:srcRect l="16763" t="24188" r="43670" b="18461"/>
          <a:stretch/>
        </p:blipFill>
        <p:spPr>
          <a:xfrm>
            <a:off x="5909094" y="1600735"/>
            <a:ext cx="4701397" cy="3833096"/>
          </a:xfrm>
          <a:prstGeom prst="rect">
            <a:avLst/>
          </a:prstGeom>
        </p:spPr>
      </p:pic>
    </p:spTree>
    <p:extLst>
      <p:ext uri="{BB962C8B-B14F-4D97-AF65-F5344CB8AC3E}">
        <p14:creationId xmlns:p14="http://schemas.microsoft.com/office/powerpoint/2010/main" val="23966399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46527" y="0"/>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Niveladores</a:t>
            </a:r>
            <a:endParaRPr lang="es-EC" kern="0" dirty="0">
              <a:solidFill>
                <a:srgbClr val="000000"/>
              </a:solidFill>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28642" t="13542" r="16217" b="14706"/>
          <a:stretch/>
        </p:blipFill>
        <p:spPr bwMode="auto">
          <a:xfrm>
            <a:off x="0" y="1071832"/>
            <a:ext cx="5736908" cy="444504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11123" t="14898" r="39219" b="34196"/>
          <a:stretch/>
        </p:blipFill>
        <p:spPr bwMode="auto">
          <a:xfrm>
            <a:off x="5644905" y="1263614"/>
            <a:ext cx="6547095" cy="4061484"/>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095554" y="5727939"/>
            <a:ext cx="3360856" cy="369332"/>
          </a:xfrm>
          <a:prstGeom prst="rect">
            <a:avLst/>
          </a:prstGeom>
          <a:noFill/>
        </p:spPr>
        <p:txBody>
          <a:bodyPr wrap="none" rtlCol="0">
            <a:spAutoFit/>
          </a:bodyPr>
          <a:lstStyle/>
          <a:p>
            <a:r>
              <a:rPr lang="es-EC" dirty="0" smtClean="0">
                <a:hlinkClick r:id="rId4" action="ppaction://hlinkfile"/>
              </a:rPr>
              <a:t>Plano</a:t>
            </a:r>
            <a:r>
              <a:rPr lang="es-EC" dirty="0" smtClean="0"/>
              <a:t> niveladores CONJUNTO</a:t>
            </a:r>
            <a:endParaRPr lang="es-EC" dirty="0"/>
          </a:p>
        </p:txBody>
      </p:sp>
    </p:spTree>
    <p:extLst>
      <p:ext uri="{BB962C8B-B14F-4D97-AF65-F5344CB8AC3E}">
        <p14:creationId xmlns:p14="http://schemas.microsoft.com/office/powerpoint/2010/main" val="19518357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39825961"/>
              </p:ext>
            </p:extLst>
          </p:nvPr>
        </p:nvGraphicFramePr>
        <p:xfrm>
          <a:off x="1021079" y="1622238"/>
          <a:ext cx="9799322" cy="3279818"/>
        </p:xfrm>
        <a:graphic>
          <a:graphicData uri="http://schemas.openxmlformats.org/drawingml/2006/table">
            <a:tbl>
              <a:tblPr firstRow="1" firstCol="1" bandRow="1">
                <a:tableStyleId>{5C22544A-7EE6-4342-B048-85BDC9FD1C3A}</a:tableStyleId>
              </a:tblPr>
              <a:tblGrid>
                <a:gridCol w="1633898"/>
                <a:gridCol w="2636225"/>
                <a:gridCol w="1629876"/>
                <a:gridCol w="2764599"/>
                <a:gridCol w="1134724"/>
              </a:tblGrid>
              <a:tr h="1026328">
                <a:tc>
                  <a:txBody>
                    <a:bodyPr/>
                    <a:lstStyle/>
                    <a:p>
                      <a:pPr indent="252095" algn="ctr">
                        <a:lnSpc>
                          <a:spcPct val="150000"/>
                        </a:lnSpc>
                        <a:spcAft>
                          <a:spcPts val="0"/>
                        </a:spcAft>
                      </a:pPr>
                      <a:r>
                        <a:rPr lang="es-EC" sz="2000">
                          <a:effectLst/>
                        </a:rPr>
                        <a:t> </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Ubicación</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Factor de seguridad</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Desplazamientos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Fatiga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905959">
                <a:tc>
                  <a:txBody>
                    <a:bodyPr/>
                    <a:lstStyle/>
                    <a:p>
                      <a:pPr indent="252095" algn="l">
                        <a:lnSpc>
                          <a:spcPct val="150000"/>
                        </a:lnSpc>
                        <a:spcAft>
                          <a:spcPts val="0"/>
                        </a:spcAft>
                      </a:pPr>
                      <a:r>
                        <a:rPr lang="es-EC" sz="2000">
                          <a:effectLst/>
                        </a:rPr>
                        <a:t>CASO 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Tubos alineados derecha.</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3,6</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3,27E-01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1.479</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669545">
                <a:tc>
                  <a:txBody>
                    <a:bodyPr/>
                    <a:lstStyle/>
                    <a:p>
                      <a:pPr indent="252095" algn="l">
                        <a:lnSpc>
                          <a:spcPct val="150000"/>
                        </a:lnSpc>
                        <a:spcAft>
                          <a:spcPts val="0"/>
                        </a:spcAft>
                      </a:pPr>
                      <a:r>
                        <a:rPr lang="es-EC" sz="2000">
                          <a:effectLst/>
                        </a:rPr>
                        <a:t>CASO 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Tubos separados.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3,5</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3,36E-01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1,462</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r h="669545">
                <a:tc>
                  <a:txBody>
                    <a:bodyPr/>
                    <a:lstStyle/>
                    <a:p>
                      <a:pPr indent="252095" algn="l">
                        <a:lnSpc>
                          <a:spcPct val="150000"/>
                        </a:lnSpc>
                        <a:spcAft>
                          <a:spcPts val="0"/>
                        </a:spcAft>
                      </a:pPr>
                      <a:r>
                        <a:rPr lang="es-EC" sz="2000">
                          <a:effectLst/>
                        </a:rPr>
                        <a:t>CASO 3</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Tubos centrados.</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4</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a:effectLst/>
                        </a:rPr>
                        <a:t>2,134E-01</a:t>
                      </a:r>
                      <a:endParaRPr lang="es-EC" sz="20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indent="252095" algn="ctr">
                        <a:lnSpc>
                          <a:spcPct val="150000"/>
                        </a:lnSpc>
                        <a:spcAft>
                          <a:spcPts val="0"/>
                        </a:spcAft>
                      </a:pPr>
                      <a:r>
                        <a:rPr lang="es-EC" sz="2000" dirty="0">
                          <a:effectLst/>
                        </a:rPr>
                        <a:t>1,657</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5" name="Title 1"/>
          <p:cNvSpPr txBox="1">
            <a:spLocks/>
          </p:cNvSpPr>
          <p:nvPr/>
        </p:nvSpPr>
        <p:spPr>
          <a:xfrm>
            <a:off x="144072" y="731520"/>
            <a:ext cx="6302447"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Resultados elementos finitos</a:t>
            </a:r>
            <a:endParaRPr lang="es-EC" kern="0" dirty="0">
              <a:solidFill>
                <a:srgbClr val="000000"/>
              </a:solidFill>
            </a:endParaRPr>
          </a:p>
        </p:txBody>
      </p:sp>
    </p:spTree>
    <p:extLst>
      <p:ext uri="{BB962C8B-B14F-4D97-AF65-F5344CB8AC3E}">
        <p14:creationId xmlns:p14="http://schemas.microsoft.com/office/powerpoint/2010/main" val="21464248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33517" t="26811" r="23986" b="6846"/>
          <a:stretch/>
        </p:blipFill>
        <p:spPr bwMode="auto">
          <a:xfrm>
            <a:off x="678410" y="1617453"/>
            <a:ext cx="3450590" cy="303022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srcRect l="76319" t="32323" r="5187" b="29442"/>
          <a:stretch/>
        </p:blipFill>
        <p:spPr bwMode="auto">
          <a:xfrm>
            <a:off x="8477090" y="1617453"/>
            <a:ext cx="2708694" cy="3191774"/>
          </a:xfrm>
          <a:prstGeom prst="rect">
            <a:avLst/>
          </a:prstGeom>
          <a:ln>
            <a:noFill/>
          </a:ln>
          <a:extLst>
            <a:ext uri="{53640926-AAD7-44D8-BBD7-CCE9431645EC}">
              <a14:shadowObscured xmlns:a14="http://schemas.microsoft.com/office/drawing/2010/main"/>
            </a:ext>
          </a:extLst>
        </p:spPr>
      </p:pic>
      <p:sp>
        <p:nvSpPr>
          <p:cNvPr id="7" name="1 Título"/>
          <p:cNvSpPr txBox="1">
            <a:spLocks/>
          </p:cNvSpPr>
          <p:nvPr/>
        </p:nvSpPr>
        <p:spPr>
          <a:xfrm>
            <a:off x="2403705" y="767337"/>
            <a:ext cx="7056784"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smtClean="0">
                <a:solidFill>
                  <a:schemeClr val="tx1"/>
                </a:solidFill>
              </a:rPr>
              <a:t>Detalles mecanismo nivelador</a:t>
            </a:r>
            <a:endParaRPr lang="es-ES" sz="2800" i="0" kern="0" dirty="0">
              <a:solidFill>
                <a:schemeClr val="tx1"/>
              </a:solidFill>
            </a:endParaRPr>
          </a:p>
        </p:txBody>
      </p:sp>
      <p:sp>
        <p:nvSpPr>
          <p:cNvPr id="8" name="TextBox 7"/>
          <p:cNvSpPr txBox="1"/>
          <p:nvPr/>
        </p:nvSpPr>
        <p:spPr>
          <a:xfrm>
            <a:off x="8693946" y="4960189"/>
            <a:ext cx="2274982" cy="369332"/>
          </a:xfrm>
          <a:prstGeom prst="rect">
            <a:avLst/>
          </a:prstGeom>
          <a:noFill/>
        </p:spPr>
        <p:txBody>
          <a:bodyPr wrap="none" rtlCol="0">
            <a:spAutoFit/>
          </a:bodyPr>
          <a:lstStyle/>
          <a:p>
            <a:r>
              <a:rPr lang="es-EC" dirty="0" smtClean="0">
                <a:hlinkClick r:id="rId4" action="ppaction://hlinkfile"/>
              </a:rPr>
              <a:t>Plano</a:t>
            </a:r>
            <a:r>
              <a:rPr lang="es-EC" dirty="0" smtClean="0"/>
              <a:t> perfil limitador</a:t>
            </a:r>
            <a:endParaRPr lang="es-EC" dirty="0"/>
          </a:p>
        </p:txBody>
      </p:sp>
      <p:pic>
        <p:nvPicPr>
          <p:cNvPr id="9" name="Picture 8"/>
          <p:cNvPicPr/>
          <p:nvPr/>
        </p:nvPicPr>
        <p:blipFill rotWithShape="1">
          <a:blip r:embed="rId5" cstate="print">
            <a:extLst>
              <a:ext uri="{28A0092B-C50C-407E-A947-70E740481C1C}">
                <a14:useLocalDpi xmlns:a14="http://schemas.microsoft.com/office/drawing/2010/main" val="0"/>
              </a:ext>
            </a:extLst>
          </a:blip>
          <a:srcRect l="42864" t="25836" r="8004" b="7737"/>
          <a:stretch/>
        </p:blipFill>
        <p:spPr bwMode="auto">
          <a:xfrm>
            <a:off x="4684143" y="1634568"/>
            <a:ext cx="3105509" cy="3243532"/>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5035286" y="4960189"/>
            <a:ext cx="2403222" cy="369332"/>
          </a:xfrm>
          <a:prstGeom prst="rect">
            <a:avLst/>
          </a:prstGeom>
          <a:noFill/>
        </p:spPr>
        <p:txBody>
          <a:bodyPr wrap="none" rtlCol="0">
            <a:spAutoFit/>
          </a:bodyPr>
          <a:lstStyle/>
          <a:p>
            <a:r>
              <a:rPr lang="es-EC" dirty="0" smtClean="0">
                <a:hlinkClick r:id="rId6" action="ppaction://hlinkfile"/>
              </a:rPr>
              <a:t>Plano</a:t>
            </a:r>
            <a:r>
              <a:rPr lang="es-EC" dirty="0" smtClean="0"/>
              <a:t> mesa nivelador</a:t>
            </a:r>
            <a:endParaRPr lang="es-EC" dirty="0"/>
          </a:p>
        </p:txBody>
      </p:sp>
    </p:spTree>
    <p:extLst>
      <p:ext uri="{BB962C8B-B14F-4D97-AF65-F5344CB8AC3E}">
        <p14:creationId xmlns:p14="http://schemas.microsoft.com/office/powerpoint/2010/main" val="3897096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16945" y="2697625"/>
            <a:ext cx="6731855" cy="1447655"/>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chemeClr val="tx1"/>
                </a:solidFill>
              </a:rPr>
              <a:t>DISEÑO MECÁNICO DE LA MÁQUINA</a:t>
            </a:r>
            <a:endParaRPr lang="es-EC" kern="0" dirty="0">
              <a:solidFill>
                <a:schemeClr val="tx1"/>
              </a:solidFill>
            </a:endParaRPr>
          </a:p>
        </p:txBody>
      </p:sp>
    </p:spTree>
    <p:extLst>
      <p:ext uri="{BB962C8B-B14F-4D97-AF65-F5344CB8AC3E}">
        <p14:creationId xmlns:p14="http://schemas.microsoft.com/office/powerpoint/2010/main" val="20420169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7927" y="655320"/>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Protecciones</a:t>
            </a:r>
            <a:endParaRPr lang="es-EC" kern="0" dirty="0">
              <a:solidFill>
                <a:srgbClr val="000000"/>
              </a:solidFill>
            </a:endParaRPr>
          </a:p>
        </p:txBody>
      </p:sp>
      <p:pic>
        <p:nvPicPr>
          <p:cNvPr id="5" name="Picture 4"/>
          <p:cNvPicPr/>
          <p:nvPr/>
        </p:nvPicPr>
        <p:blipFill rotWithShape="1">
          <a:blip r:embed="rId2" cstate="print"/>
          <a:srcRect l="31428" t="21503" r="21111" b="37917"/>
          <a:stretch/>
        </p:blipFill>
        <p:spPr bwMode="auto">
          <a:xfrm>
            <a:off x="1099820" y="1496647"/>
            <a:ext cx="4201160" cy="202057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9901" t="27416" r="14611" b="11050"/>
          <a:stretch/>
        </p:blipFill>
        <p:spPr bwMode="auto">
          <a:xfrm>
            <a:off x="6894830" y="1266142"/>
            <a:ext cx="3980180" cy="248158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17684" t="29689" r="9461" b="25492"/>
          <a:stretch/>
        </p:blipFill>
        <p:spPr bwMode="auto">
          <a:xfrm>
            <a:off x="3200400" y="3917854"/>
            <a:ext cx="5212715" cy="180340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953079" y="3563056"/>
            <a:ext cx="966931" cy="369332"/>
          </a:xfrm>
          <a:prstGeom prst="rect">
            <a:avLst/>
          </a:prstGeom>
          <a:noFill/>
        </p:spPr>
        <p:txBody>
          <a:bodyPr wrap="none" rtlCol="0">
            <a:spAutoFit/>
          </a:bodyPr>
          <a:lstStyle/>
          <a:p>
            <a:r>
              <a:rPr lang="es-EC" dirty="0" smtClean="0">
                <a:hlinkClick r:id="rId5" action="ppaction://hlinkfile"/>
              </a:rPr>
              <a:t>PLANO</a:t>
            </a:r>
            <a:endParaRPr lang="es-EC" dirty="0"/>
          </a:p>
        </p:txBody>
      </p:sp>
      <p:sp>
        <p:nvSpPr>
          <p:cNvPr id="8" name="TextBox 7"/>
          <p:cNvSpPr txBox="1"/>
          <p:nvPr/>
        </p:nvSpPr>
        <p:spPr>
          <a:xfrm>
            <a:off x="9835411" y="3733188"/>
            <a:ext cx="966931" cy="369332"/>
          </a:xfrm>
          <a:prstGeom prst="rect">
            <a:avLst/>
          </a:prstGeom>
          <a:noFill/>
        </p:spPr>
        <p:txBody>
          <a:bodyPr wrap="none" rtlCol="0">
            <a:spAutoFit/>
          </a:bodyPr>
          <a:lstStyle/>
          <a:p>
            <a:r>
              <a:rPr lang="es-EC" dirty="0" smtClean="0">
                <a:hlinkClick r:id="rId6" action="ppaction://hlinkfile"/>
              </a:rPr>
              <a:t>PLANO</a:t>
            </a:r>
            <a:endParaRPr lang="es-EC" dirty="0"/>
          </a:p>
        </p:txBody>
      </p:sp>
      <p:sp>
        <p:nvSpPr>
          <p:cNvPr id="9" name="TextBox 8"/>
          <p:cNvSpPr txBox="1"/>
          <p:nvPr/>
        </p:nvSpPr>
        <p:spPr>
          <a:xfrm>
            <a:off x="5300980" y="5706720"/>
            <a:ext cx="966931" cy="369332"/>
          </a:xfrm>
          <a:prstGeom prst="rect">
            <a:avLst/>
          </a:prstGeom>
          <a:noFill/>
        </p:spPr>
        <p:txBody>
          <a:bodyPr wrap="none" rtlCol="0">
            <a:spAutoFit/>
          </a:bodyPr>
          <a:lstStyle/>
          <a:p>
            <a:r>
              <a:rPr lang="es-EC" dirty="0" smtClean="0">
                <a:hlinkClick r:id="rId7" action="ppaction://hlinkfile"/>
              </a:rPr>
              <a:t>PLANO</a:t>
            </a:r>
            <a:endParaRPr lang="es-EC" dirty="0"/>
          </a:p>
        </p:txBody>
      </p:sp>
    </p:spTree>
    <p:extLst>
      <p:ext uri="{BB962C8B-B14F-4D97-AF65-F5344CB8AC3E}">
        <p14:creationId xmlns:p14="http://schemas.microsoft.com/office/powerpoint/2010/main" val="22801312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17927" y="655320"/>
            <a:ext cx="544844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Resultados</a:t>
            </a:r>
            <a:endParaRPr lang="es-EC" kern="0" dirty="0">
              <a:solidFill>
                <a:srgbClr val="000000"/>
              </a:solidFill>
            </a:endParaRPr>
          </a:p>
        </p:txBody>
      </p:sp>
      <p:pic>
        <p:nvPicPr>
          <p:cNvPr id="5" name="Picture 4"/>
          <p:cNvPicPr/>
          <p:nvPr/>
        </p:nvPicPr>
        <p:blipFill rotWithShape="1">
          <a:blip r:embed="rId2" cstate="print"/>
          <a:srcRect l="29197" t="13646" r="2248" b="8391"/>
          <a:stretch/>
        </p:blipFill>
        <p:spPr bwMode="auto">
          <a:xfrm>
            <a:off x="2541270" y="1562417"/>
            <a:ext cx="6541770" cy="3969703"/>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106174" y="5702060"/>
            <a:ext cx="3121367" cy="369332"/>
          </a:xfrm>
          <a:prstGeom prst="rect">
            <a:avLst/>
          </a:prstGeom>
          <a:noFill/>
        </p:spPr>
        <p:txBody>
          <a:bodyPr wrap="none" rtlCol="0">
            <a:spAutoFit/>
          </a:bodyPr>
          <a:lstStyle/>
          <a:p>
            <a:r>
              <a:rPr lang="es-EC" dirty="0" smtClean="0">
                <a:hlinkClick r:id="rId3" action="ppaction://hlinkfile"/>
              </a:rPr>
              <a:t>Plano</a:t>
            </a:r>
            <a:r>
              <a:rPr lang="es-EC" dirty="0" smtClean="0"/>
              <a:t> Conjunto mecanismos</a:t>
            </a:r>
            <a:endParaRPr lang="es-EC" dirty="0"/>
          </a:p>
        </p:txBody>
      </p:sp>
    </p:spTree>
    <p:extLst>
      <p:ext uri="{BB962C8B-B14F-4D97-AF65-F5344CB8AC3E}">
        <p14:creationId xmlns:p14="http://schemas.microsoft.com/office/powerpoint/2010/main" val="29322864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42190" t="16349" r="18977" b="10986"/>
          <a:stretch/>
        </p:blipFill>
        <p:spPr bwMode="auto">
          <a:xfrm>
            <a:off x="3137852" y="811530"/>
            <a:ext cx="5289868" cy="49491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51761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34597" t="12834" r="2467" b="8391"/>
          <a:stretch/>
        </p:blipFill>
        <p:spPr bwMode="auto">
          <a:xfrm>
            <a:off x="2486660" y="803910"/>
            <a:ext cx="6642100" cy="4743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2547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l="15941" t="13103" r="2300" b="9498"/>
          <a:stretch/>
        </p:blipFill>
        <p:spPr bwMode="auto">
          <a:xfrm>
            <a:off x="0" y="0"/>
            <a:ext cx="12192000" cy="5897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04145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061284" y="2809440"/>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600" dirty="0">
                <a:solidFill>
                  <a:schemeClr val="tx1"/>
                </a:solidFill>
                <a:latin typeface="Arial" panose="020B0604020202020204" pitchFamily="34" charset="0"/>
                <a:ea typeface="Times New Roman" panose="02020603050405020304" pitchFamily="18" charset="0"/>
              </a:rPr>
              <a:t>DISEÑO DEL CONTROL DE LA MÁQUINA</a:t>
            </a:r>
            <a:endParaRPr lang="es-EC" sz="3600" dirty="0">
              <a:solidFill>
                <a:schemeClr val="tx1"/>
              </a:solidFill>
            </a:endParaRPr>
          </a:p>
        </p:txBody>
      </p:sp>
    </p:spTree>
    <p:extLst>
      <p:ext uri="{BB962C8B-B14F-4D97-AF65-F5344CB8AC3E}">
        <p14:creationId xmlns:p14="http://schemas.microsoft.com/office/powerpoint/2010/main" val="33450730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92869" y="704595"/>
            <a:ext cx="5055508"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600" dirty="0" smtClean="0">
                <a:solidFill>
                  <a:schemeClr val="tx1"/>
                </a:solidFill>
                <a:latin typeface="Arial" panose="020B0604020202020204" pitchFamily="34" charset="0"/>
              </a:rPr>
              <a:t>Neumática, tope fijo</a:t>
            </a:r>
            <a:endParaRPr lang="es-EC" sz="3600" dirty="0">
              <a:solidFill>
                <a:schemeClr val="tx1"/>
              </a:solidFill>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31733" t="13722" r="24047" b="9380"/>
          <a:stretch/>
        </p:blipFill>
        <p:spPr bwMode="auto">
          <a:xfrm>
            <a:off x="876599" y="1768283"/>
            <a:ext cx="2813050" cy="275209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srcRect l="41375" t="21100" r="26875" b="13607"/>
          <a:stretch/>
        </p:blipFill>
        <p:spPr bwMode="auto">
          <a:xfrm>
            <a:off x="4574304" y="1651895"/>
            <a:ext cx="2355215" cy="2724785"/>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21932" t="15085" r="14368" b="7665"/>
          <a:stretch/>
        </p:blipFill>
        <p:spPr bwMode="auto">
          <a:xfrm>
            <a:off x="8031468" y="1868346"/>
            <a:ext cx="3326765" cy="226949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687770" y="4324791"/>
            <a:ext cx="4014159" cy="646331"/>
          </a:xfrm>
          <a:prstGeom prst="rect">
            <a:avLst/>
          </a:prstGeom>
        </p:spPr>
        <p:txBody>
          <a:bodyPr wrap="square">
            <a:spAutoFit/>
          </a:bodyPr>
          <a:lstStyle/>
          <a:p>
            <a:pPr algn="ctr"/>
            <a:r>
              <a:rPr lang="es-MX" dirty="0" smtClean="0">
                <a:latin typeface="Arial" panose="020B0604020202020204" pitchFamily="34" charset="0"/>
                <a:ea typeface="Times New Roman" panose="02020603050405020304" pitchFamily="18" charset="0"/>
                <a:cs typeface="Times New Roman" panose="02020603050405020304" pitchFamily="18" charset="0"/>
              </a:rPr>
              <a:t>Sensor </a:t>
            </a:r>
            <a:r>
              <a:rPr lang="es-MX" dirty="0">
                <a:latin typeface="Arial" panose="020B0604020202020204" pitchFamily="34" charset="0"/>
                <a:ea typeface="Times New Roman" panose="02020603050405020304" pitchFamily="18" charset="0"/>
                <a:cs typeface="Times New Roman" panose="02020603050405020304" pitchFamily="18" charset="0"/>
              </a:rPr>
              <a:t>magneto resistivo SME-/SMT-8 de la misma línea de “FESTO”</a:t>
            </a:r>
            <a:endParaRPr lang="es-EC" dirty="0"/>
          </a:p>
        </p:txBody>
      </p:sp>
      <p:sp>
        <p:nvSpPr>
          <p:cNvPr id="9" name="Rectangle 8"/>
          <p:cNvSpPr/>
          <p:nvPr/>
        </p:nvSpPr>
        <p:spPr>
          <a:xfrm>
            <a:off x="621521" y="4647957"/>
            <a:ext cx="3068128" cy="923330"/>
          </a:xfrm>
          <a:prstGeom prst="rect">
            <a:avLst/>
          </a:prstGeom>
        </p:spPr>
        <p:txBody>
          <a:bodyPr wrap="square">
            <a:spAutoFit/>
          </a:bodyPr>
          <a:lstStyle/>
          <a:p>
            <a:pPr algn="ctr"/>
            <a:r>
              <a:rPr lang="es-EC" dirty="0" smtClean="0">
                <a:latin typeface="Arial" panose="020B0604020202020204" pitchFamily="34" charset="0"/>
                <a:ea typeface="Times New Roman" panose="02020603050405020304" pitchFamily="18" charset="0"/>
              </a:rPr>
              <a:t>Placa </a:t>
            </a:r>
            <a:r>
              <a:rPr lang="es-EC" dirty="0">
                <a:latin typeface="Arial" panose="020B0604020202020204" pitchFamily="34" charset="0"/>
                <a:ea typeface="Times New Roman" panose="02020603050405020304" pitchFamily="18" charset="0"/>
              </a:rPr>
              <a:t>intermedia tiene la siguiente numeración: 164 897 ZVA-2</a:t>
            </a:r>
            <a:endParaRPr lang="es-EC" dirty="0"/>
          </a:p>
        </p:txBody>
      </p:sp>
      <p:sp>
        <p:nvSpPr>
          <p:cNvPr id="10" name="Rectangle 9"/>
          <p:cNvSpPr/>
          <p:nvPr/>
        </p:nvSpPr>
        <p:spPr>
          <a:xfrm>
            <a:off x="4148027" y="4373711"/>
            <a:ext cx="3207767" cy="1754326"/>
          </a:xfrm>
          <a:prstGeom prst="rect">
            <a:avLst/>
          </a:prstGeom>
        </p:spPr>
        <p:txBody>
          <a:bodyPr wrap="square">
            <a:spAutoFit/>
          </a:bodyPr>
          <a:lstStyle/>
          <a:p>
            <a:pPr lvl="0" algn="just">
              <a:lnSpc>
                <a:spcPct val="150000"/>
              </a:lnSpc>
              <a:spcAft>
                <a:spcPts val="1000"/>
              </a:spcAft>
            </a:pPr>
            <a:r>
              <a:rPr lang="es-EC" dirty="0">
                <a:latin typeface="Arial" panose="020B0604020202020204" pitchFamily="34" charset="0"/>
                <a:ea typeface="Times New Roman" panose="02020603050405020304" pitchFamily="18" charset="0"/>
                <a:cs typeface="Arial" panose="020B0604020202020204" pitchFamily="34" charset="0"/>
              </a:rPr>
              <a:t>B</a:t>
            </a:r>
            <a:r>
              <a:rPr lang="es-EC" dirty="0" smtClean="0">
                <a:latin typeface="Arial" panose="020B0604020202020204" pitchFamily="34" charset="0"/>
                <a:ea typeface="Times New Roman" panose="02020603050405020304" pitchFamily="18" charset="0"/>
                <a:cs typeface="Arial" panose="020B0604020202020204" pitchFamily="34" charset="0"/>
              </a:rPr>
              <a:t>obina mas cable </a:t>
            </a:r>
            <a:r>
              <a:rPr lang="es-EC" dirty="0">
                <a:latin typeface="Arial" panose="020B0604020202020204" pitchFamily="34" charset="0"/>
                <a:ea typeface="Times New Roman" panose="02020603050405020304" pitchFamily="18" charset="0"/>
                <a:cs typeface="Arial" panose="020B0604020202020204" pitchFamily="34" charset="0"/>
              </a:rPr>
              <a:t>de conexión con </a:t>
            </a:r>
            <a:r>
              <a:rPr lang="es-EC" dirty="0" smtClean="0">
                <a:latin typeface="Arial" panose="020B0604020202020204" pitchFamily="34" charset="0"/>
                <a:ea typeface="Times New Roman" panose="02020603050405020304" pitchFamily="18" charset="0"/>
                <a:cs typeface="Arial" panose="020B0604020202020204" pitchFamily="34" charset="0"/>
              </a:rPr>
              <a:t>conector numeración </a:t>
            </a:r>
            <a:r>
              <a:rPr lang="es-EC" dirty="0">
                <a:latin typeface="Arial" panose="020B0604020202020204" pitchFamily="34" charset="0"/>
                <a:ea typeface="Times New Roman" panose="02020603050405020304" pitchFamily="18" charset="0"/>
                <a:cs typeface="Arial" panose="020B0604020202020204" pitchFamily="34" charset="0"/>
              </a:rPr>
              <a:t>respectiva es: 193458 </a:t>
            </a:r>
            <a:r>
              <a:rPr lang="es-EC" dirty="0" smtClean="0">
                <a:latin typeface="Arial" panose="020B0604020202020204" pitchFamily="34" charset="0"/>
                <a:ea typeface="Times New Roman" panose="02020603050405020304" pitchFamily="18" charset="0"/>
                <a:cs typeface="Arial" panose="020B0604020202020204" pitchFamily="34" charset="0"/>
              </a:rPr>
              <a:t>KMF-1-24DC-10.</a:t>
            </a:r>
            <a:endParaRPr lang="es-EC"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33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6989" y="816738"/>
            <a:ext cx="5581719"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600" dirty="0" smtClean="0">
                <a:solidFill>
                  <a:schemeClr val="tx1"/>
                </a:solidFill>
                <a:latin typeface="Arial" panose="020B0604020202020204" pitchFamily="34" charset="0"/>
              </a:rPr>
              <a:t>Neumática, tope móvil</a:t>
            </a:r>
            <a:endParaRPr lang="es-EC" sz="3600" dirty="0">
              <a:solidFill>
                <a:schemeClr val="tx1"/>
              </a:solidFill>
            </a:endParaRPr>
          </a:p>
        </p:txBody>
      </p:sp>
      <p:pic>
        <p:nvPicPr>
          <p:cNvPr id="5" name="Picture 4"/>
          <p:cNvPicPr/>
          <p:nvPr/>
        </p:nvPicPr>
        <p:blipFill rotWithShape="1">
          <a:blip r:embed="rId2" cstate="print"/>
          <a:srcRect l="27567" t="16771" r="18044" b="17898"/>
          <a:stretch/>
        </p:blipFill>
        <p:spPr bwMode="auto">
          <a:xfrm>
            <a:off x="49840" y="2145907"/>
            <a:ext cx="2838450" cy="19177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print"/>
          <a:srcRect l="34303" t="13503" r="34582" b="9406"/>
          <a:stretch/>
        </p:blipFill>
        <p:spPr bwMode="auto">
          <a:xfrm>
            <a:off x="2937931" y="1752842"/>
            <a:ext cx="2269490" cy="316357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cstate="print"/>
          <a:srcRect l="31607" t="16116" r="14000" b="18988"/>
          <a:stretch/>
        </p:blipFill>
        <p:spPr bwMode="auto">
          <a:xfrm>
            <a:off x="5421204" y="2084070"/>
            <a:ext cx="2954825" cy="221188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cstate="print"/>
          <a:srcRect l="36755" t="12851" r="13021" b="12637"/>
          <a:stretch/>
        </p:blipFill>
        <p:spPr bwMode="auto">
          <a:xfrm>
            <a:off x="8589813" y="2084070"/>
            <a:ext cx="3222625" cy="2689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531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256815" y="3121567"/>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400" i="0" kern="0" dirty="0">
                <a:solidFill>
                  <a:schemeClr val="tx1"/>
                </a:solidFill>
              </a:rPr>
              <a:t>SIMULACION EN AUTOMATION STUDIO</a:t>
            </a:r>
          </a:p>
        </p:txBody>
      </p:sp>
      <p:sp>
        <p:nvSpPr>
          <p:cNvPr id="4" name="1 Título"/>
          <p:cNvSpPr txBox="1">
            <a:spLocks/>
          </p:cNvSpPr>
          <p:nvPr/>
        </p:nvSpPr>
        <p:spPr>
          <a:xfrm>
            <a:off x="2256815" y="224584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3600" i="0" kern="0" dirty="0">
                <a:solidFill>
                  <a:schemeClr val="tx1"/>
                </a:solidFill>
              </a:rPr>
              <a:t>CONTROL DEL PROCESO</a:t>
            </a:r>
          </a:p>
        </p:txBody>
      </p:sp>
    </p:spTree>
    <p:extLst>
      <p:ext uri="{BB962C8B-B14F-4D97-AF65-F5344CB8AC3E}">
        <p14:creationId xmlns:p14="http://schemas.microsoft.com/office/powerpoint/2010/main" val="35738849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639616" y="620688"/>
            <a:ext cx="7704856" cy="64807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DIAGRAMA DE FASES</a:t>
            </a:r>
          </a:p>
        </p:txBody>
      </p:sp>
      <p:pic>
        <p:nvPicPr>
          <p:cNvPr id="8" name="Picture 7"/>
          <p:cNvPicPr>
            <a:picLocks noChangeAspect="1"/>
          </p:cNvPicPr>
          <p:nvPr/>
        </p:nvPicPr>
        <p:blipFill>
          <a:blip r:embed="rId2"/>
          <a:stretch>
            <a:fillRect/>
          </a:stretch>
        </p:blipFill>
        <p:spPr>
          <a:xfrm>
            <a:off x="2135560" y="1052736"/>
            <a:ext cx="8280920" cy="4865905"/>
          </a:xfrm>
          <a:prstGeom prst="rect">
            <a:avLst/>
          </a:prstGeom>
        </p:spPr>
      </p:pic>
    </p:spTree>
    <p:extLst>
      <p:ext uri="{BB962C8B-B14F-4D97-AF65-F5344CB8AC3E}">
        <p14:creationId xmlns:p14="http://schemas.microsoft.com/office/powerpoint/2010/main" val="1119012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1907" t="19060" r="40112" b="71942"/>
          <a:stretch/>
        </p:blipFill>
        <p:spPr>
          <a:xfrm>
            <a:off x="1531183" y="5070729"/>
            <a:ext cx="6732923" cy="897242"/>
          </a:xfrm>
          <a:prstGeom prst="rect">
            <a:avLst/>
          </a:prstGeom>
        </p:spPr>
      </p:pic>
      <p:sp>
        <p:nvSpPr>
          <p:cNvPr id="4" name="Title 1"/>
          <p:cNvSpPr txBox="1">
            <a:spLocks/>
          </p:cNvSpPr>
          <p:nvPr/>
        </p:nvSpPr>
        <p:spPr>
          <a:xfrm>
            <a:off x="636768" y="748342"/>
            <a:ext cx="3560607" cy="527619"/>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kern="0" dirty="0" smtClean="0">
                <a:solidFill>
                  <a:srgbClr val="000000"/>
                </a:solidFill>
              </a:rPr>
              <a:t>PRE INGENIERÍA</a:t>
            </a:r>
            <a:endParaRPr lang="es-EC" kern="0" dirty="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094" r="14238" b="22265"/>
          <a:stretch/>
        </p:blipFill>
        <p:spPr>
          <a:xfrm>
            <a:off x="991453" y="1470429"/>
            <a:ext cx="10412668" cy="2924355"/>
          </a:xfrm>
          <a:prstGeom prst="rect">
            <a:avLst/>
          </a:prstGeom>
        </p:spPr>
      </p:pic>
      <p:sp>
        <p:nvSpPr>
          <p:cNvPr id="3" name="TextBox 2"/>
          <p:cNvSpPr txBox="1"/>
          <p:nvPr/>
        </p:nvSpPr>
        <p:spPr>
          <a:xfrm>
            <a:off x="1690777" y="4701396"/>
            <a:ext cx="1159292" cy="369332"/>
          </a:xfrm>
          <a:prstGeom prst="rect">
            <a:avLst/>
          </a:prstGeom>
          <a:noFill/>
        </p:spPr>
        <p:txBody>
          <a:bodyPr wrap="none" rtlCol="0">
            <a:spAutoFit/>
          </a:bodyPr>
          <a:lstStyle/>
          <a:p>
            <a:r>
              <a:rPr lang="es-EC" dirty="0" smtClean="0">
                <a:hlinkClick r:id="rId4" action="ppaction://hlinkfile"/>
              </a:rPr>
              <a:t>PLANO 1</a:t>
            </a:r>
            <a:endParaRPr lang="es-EC" dirty="0"/>
          </a:p>
        </p:txBody>
      </p:sp>
      <p:sp>
        <p:nvSpPr>
          <p:cNvPr id="6" name="TextBox 5"/>
          <p:cNvSpPr txBox="1"/>
          <p:nvPr/>
        </p:nvSpPr>
        <p:spPr>
          <a:xfrm>
            <a:off x="3025769" y="4701396"/>
            <a:ext cx="1159292" cy="369332"/>
          </a:xfrm>
          <a:prstGeom prst="rect">
            <a:avLst/>
          </a:prstGeom>
          <a:noFill/>
        </p:spPr>
        <p:txBody>
          <a:bodyPr wrap="none" rtlCol="0">
            <a:spAutoFit/>
          </a:bodyPr>
          <a:lstStyle/>
          <a:p>
            <a:r>
              <a:rPr lang="es-EC" dirty="0" smtClean="0">
                <a:hlinkClick r:id="rId5" action="ppaction://hlinkfile"/>
              </a:rPr>
              <a:t>PLANO 2</a:t>
            </a:r>
            <a:endParaRPr lang="es-EC" dirty="0"/>
          </a:p>
        </p:txBody>
      </p:sp>
      <p:sp>
        <p:nvSpPr>
          <p:cNvPr id="7" name="TextBox 6"/>
          <p:cNvSpPr txBox="1"/>
          <p:nvPr/>
        </p:nvSpPr>
        <p:spPr>
          <a:xfrm>
            <a:off x="4338234" y="4701396"/>
            <a:ext cx="1159292" cy="369332"/>
          </a:xfrm>
          <a:prstGeom prst="rect">
            <a:avLst/>
          </a:prstGeom>
          <a:noFill/>
        </p:spPr>
        <p:txBody>
          <a:bodyPr wrap="none" rtlCol="0">
            <a:spAutoFit/>
          </a:bodyPr>
          <a:lstStyle/>
          <a:p>
            <a:r>
              <a:rPr lang="es-EC" dirty="0" smtClean="0">
                <a:hlinkClick r:id="rId6" action="ppaction://hlinkfile"/>
              </a:rPr>
              <a:t>PLANO 3</a:t>
            </a:r>
            <a:endParaRPr lang="es-EC" dirty="0"/>
          </a:p>
        </p:txBody>
      </p:sp>
      <p:sp>
        <p:nvSpPr>
          <p:cNvPr id="8" name="TextBox 7"/>
          <p:cNvSpPr txBox="1"/>
          <p:nvPr/>
        </p:nvSpPr>
        <p:spPr>
          <a:xfrm>
            <a:off x="5650699" y="4701396"/>
            <a:ext cx="1159292" cy="369332"/>
          </a:xfrm>
          <a:prstGeom prst="rect">
            <a:avLst/>
          </a:prstGeom>
          <a:noFill/>
        </p:spPr>
        <p:txBody>
          <a:bodyPr wrap="none" rtlCol="0">
            <a:spAutoFit/>
          </a:bodyPr>
          <a:lstStyle/>
          <a:p>
            <a:r>
              <a:rPr lang="es-EC" dirty="0" smtClean="0">
                <a:hlinkClick r:id="rId7" action="ppaction://hlinkfile"/>
              </a:rPr>
              <a:t>PLANO 4</a:t>
            </a:r>
            <a:endParaRPr lang="es-EC" dirty="0"/>
          </a:p>
        </p:txBody>
      </p:sp>
      <p:sp>
        <p:nvSpPr>
          <p:cNvPr id="9" name="TextBox 8"/>
          <p:cNvSpPr txBox="1"/>
          <p:nvPr/>
        </p:nvSpPr>
        <p:spPr>
          <a:xfrm>
            <a:off x="6963164" y="4701396"/>
            <a:ext cx="1159292" cy="369332"/>
          </a:xfrm>
          <a:prstGeom prst="rect">
            <a:avLst/>
          </a:prstGeom>
          <a:noFill/>
        </p:spPr>
        <p:txBody>
          <a:bodyPr wrap="none" rtlCol="0">
            <a:spAutoFit/>
          </a:bodyPr>
          <a:lstStyle/>
          <a:p>
            <a:r>
              <a:rPr lang="es-EC" dirty="0" smtClean="0">
                <a:hlinkClick r:id="rId8" action="ppaction://hlinkfile"/>
              </a:rPr>
              <a:t>PLANO 5</a:t>
            </a:r>
            <a:endParaRPr lang="es-EC" dirty="0"/>
          </a:p>
        </p:txBody>
      </p:sp>
    </p:spTree>
    <p:extLst>
      <p:ext uri="{BB962C8B-B14F-4D97-AF65-F5344CB8AC3E}">
        <p14:creationId xmlns:p14="http://schemas.microsoft.com/office/powerpoint/2010/main" val="38123345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tretch>
            <a:fillRect/>
          </a:stretch>
        </p:blipFill>
        <p:spPr>
          <a:xfrm>
            <a:off x="2207568" y="1052737"/>
            <a:ext cx="2448272" cy="4890797"/>
          </a:xfrm>
          <a:prstGeom prst="rect">
            <a:avLst/>
          </a:prstGeom>
        </p:spPr>
      </p:pic>
      <p:sp>
        <p:nvSpPr>
          <p:cNvPr id="5" name="1 Título"/>
          <p:cNvSpPr txBox="1">
            <a:spLocks/>
          </p:cNvSpPr>
          <p:nvPr/>
        </p:nvSpPr>
        <p:spPr>
          <a:xfrm>
            <a:off x="2639616" y="620688"/>
            <a:ext cx="7704856" cy="64807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SIMULACION INTERFAZ DE USUARIO</a:t>
            </a:r>
          </a:p>
        </p:txBody>
      </p:sp>
      <p:sp>
        <p:nvSpPr>
          <p:cNvPr id="6" name="Rectangle 5"/>
          <p:cNvSpPr/>
          <p:nvPr/>
        </p:nvSpPr>
        <p:spPr>
          <a:xfrm>
            <a:off x="4920778" y="1268204"/>
            <a:ext cx="4402832" cy="1302921"/>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Sensores externos simulados como pulsadores</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Actuadores eléctricos simulados como indicadores luminosos</a:t>
            </a:r>
          </a:p>
        </p:txBody>
      </p:sp>
      <p:sp>
        <p:nvSpPr>
          <p:cNvPr id="2" name="TextBox 1"/>
          <p:cNvSpPr txBox="1"/>
          <p:nvPr/>
        </p:nvSpPr>
        <p:spPr>
          <a:xfrm>
            <a:off x="6379689" y="3657600"/>
            <a:ext cx="2240934" cy="369332"/>
          </a:xfrm>
          <a:prstGeom prst="rect">
            <a:avLst/>
          </a:prstGeom>
          <a:noFill/>
        </p:spPr>
        <p:txBody>
          <a:bodyPr wrap="none" rtlCol="0">
            <a:spAutoFit/>
          </a:bodyPr>
          <a:lstStyle/>
          <a:p>
            <a:r>
              <a:rPr lang="es-EC" dirty="0" smtClean="0">
                <a:hlinkClick r:id="rId3" action="ppaction://hlinkfile"/>
              </a:rPr>
              <a:t>DVD</a:t>
            </a:r>
            <a:r>
              <a:rPr lang="es-EC" dirty="0" smtClean="0"/>
              <a:t> AUTOMATION</a:t>
            </a:r>
            <a:endParaRPr lang="es-EC" dirty="0"/>
          </a:p>
        </p:txBody>
      </p:sp>
    </p:spTree>
    <p:extLst>
      <p:ext uri="{BB962C8B-B14F-4D97-AF65-F5344CB8AC3E}">
        <p14:creationId xmlns:p14="http://schemas.microsoft.com/office/powerpoint/2010/main" val="23162037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639616" y="620688"/>
            <a:ext cx="7704856" cy="64807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ELEMENTOS ELÉCTRICOS</a:t>
            </a:r>
          </a:p>
        </p:txBody>
      </p:sp>
      <p:sp>
        <p:nvSpPr>
          <p:cNvPr id="9" name="Text Placeholder 8"/>
          <p:cNvSpPr>
            <a:spLocks noGrp="1"/>
          </p:cNvSpPr>
          <p:nvPr>
            <p:ph type="body" idx="1"/>
          </p:nvPr>
        </p:nvSpPr>
        <p:spPr>
          <a:xfrm>
            <a:off x="1981200" y="1340768"/>
            <a:ext cx="4040188" cy="639762"/>
          </a:xfrm>
        </p:spPr>
        <p:txBody>
          <a:bodyPr/>
          <a:lstStyle/>
          <a:p>
            <a:r>
              <a:rPr lang="es-EC" sz="2000" dirty="0">
                <a:solidFill>
                  <a:schemeClr val="tx1"/>
                </a:solidFill>
              </a:rPr>
              <a:t>ETAPA DE CONTROL</a:t>
            </a:r>
          </a:p>
        </p:txBody>
      </p:sp>
      <p:sp>
        <p:nvSpPr>
          <p:cNvPr id="10" name="Content Placeholder 9"/>
          <p:cNvSpPr>
            <a:spLocks noGrp="1"/>
          </p:cNvSpPr>
          <p:nvPr>
            <p:ph sz="half" idx="2"/>
          </p:nvPr>
        </p:nvSpPr>
        <p:spPr>
          <a:xfrm>
            <a:off x="1981200" y="1980530"/>
            <a:ext cx="4040188" cy="3951288"/>
          </a:xfrm>
        </p:spPr>
        <p:txBody>
          <a:bodyPr/>
          <a:lstStyle/>
          <a:p>
            <a:pPr marL="0" indent="0">
              <a:buNone/>
            </a:pPr>
            <a:r>
              <a:rPr lang="es-EC" sz="1800" dirty="0">
                <a:solidFill>
                  <a:schemeClr val="tx1"/>
                </a:solidFill>
              </a:rPr>
              <a:t>- PLC (Controlador lógico 	programable).</a:t>
            </a:r>
          </a:p>
          <a:p>
            <a:pPr marL="0" indent="0">
              <a:buNone/>
            </a:pPr>
            <a:r>
              <a:rPr lang="es-EC" sz="1800" dirty="0">
                <a:solidFill>
                  <a:schemeClr val="tx1"/>
                </a:solidFill>
              </a:rPr>
              <a:t>- Instrumentos de medición y   	detección.</a:t>
            </a:r>
          </a:p>
          <a:p>
            <a:pPr marL="0" indent="0">
              <a:buNone/>
            </a:pPr>
            <a:r>
              <a:rPr lang="es-EC" sz="1800" dirty="0">
                <a:solidFill>
                  <a:schemeClr val="tx1"/>
                </a:solidFill>
              </a:rPr>
              <a:t>- HMI.</a:t>
            </a:r>
          </a:p>
          <a:p>
            <a:pPr marL="0" indent="0">
              <a:buNone/>
            </a:pPr>
            <a:r>
              <a:rPr lang="es-EC" sz="1800" dirty="0">
                <a:solidFill>
                  <a:schemeClr val="tx1"/>
                </a:solidFill>
              </a:rPr>
              <a:t>- Pulsadores y selectores.</a:t>
            </a:r>
          </a:p>
          <a:p>
            <a:pPr marL="0" indent="0">
              <a:buNone/>
            </a:pPr>
            <a:r>
              <a:rPr lang="es-EC" sz="1800" dirty="0">
                <a:solidFill>
                  <a:schemeClr val="tx1"/>
                </a:solidFill>
              </a:rPr>
              <a:t>- Relés de activación de solenoides.</a:t>
            </a:r>
          </a:p>
          <a:p>
            <a:pPr marL="0" indent="0">
              <a:buNone/>
            </a:pPr>
            <a:r>
              <a:rPr lang="es-EC" sz="1800" dirty="0">
                <a:solidFill>
                  <a:schemeClr val="tx1"/>
                </a:solidFill>
              </a:rPr>
              <a:t>- Fuente de voltaje.</a:t>
            </a:r>
          </a:p>
          <a:p>
            <a:pPr marL="0" indent="0">
              <a:buNone/>
            </a:pPr>
            <a:r>
              <a:rPr lang="es-EC" sz="1800" dirty="0">
                <a:solidFill>
                  <a:schemeClr val="tx1"/>
                </a:solidFill>
              </a:rPr>
              <a:t>- </a:t>
            </a:r>
            <a:r>
              <a:rPr lang="es-EC" sz="1800" dirty="0" err="1">
                <a:solidFill>
                  <a:schemeClr val="tx1"/>
                </a:solidFill>
              </a:rPr>
              <a:t>Breakers</a:t>
            </a:r>
            <a:r>
              <a:rPr lang="es-EC" sz="1800" dirty="0">
                <a:solidFill>
                  <a:schemeClr val="tx1"/>
                </a:solidFill>
              </a:rPr>
              <a:t> y protecciones.</a:t>
            </a:r>
          </a:p>
          <a:p>
            <a:pPr marL="0" indent="0">
              <a:buNone/>
            </a:pPr>
            <a:endParaRPr lang="es-EC" sz="1800" dirty="0">
              <a:solidFill>
                <a:schemeClr val="tx1"/>
              </a:solidFill>
            </a:endParaRPr>
          </a:p>
        </p:txBody>
      </p:sp>
      <p:sp>
        <p:nvSpPr>
          <p:cNvPr id="11" name="Text Placeholder 10"/>
          <p:cNvSpPr>
            <a:spLocks noGrp="1"/>
          </p:cNvSpPr>
          <p:nvPr>
            <p:ph type="body" sz="quarter" idx="3"/>
          </p:nvPr>
        </p:nvSpPr>
        <p:spPr>
          <a:xfrm>
            <a:off x="6169026" y="1340768"/>
            <a:ext cx="4041775" cy="639762"/>
          </a:xfrm>
        </p:spPr>
        <p:txBody>
          <a:bodyPr/>
          <a:lstStyle/>
          <a:p>
            <a:r>
              <a:rPr lang="es-EC" sz="2000" dirty="0">
                <a:solidFill>
                  <a:schemeClr val="tx1"/>
                </a:solidFill>
              </a:rPr>
              <a:t>ETAPA DE POTENCIA</a:t>
            </a:r>
          </a:p>
        </p:txBody>
      </p:sp>
      <p:sp>
        <p:nvSpPr>
          <p:cNvPr id="12" name="Content Placeholder 11"/>
          <p:cNvSpPr>
            <a:spLocks noGrp="1"/>
          </p:cNvSpPr>
          <p:nvPr>
            <p:ph sz="quarter" idx="4"/>
          </p:nvPr>
        </p:nvSpPr>
        <p:spPr>
          <a:xfrm>
            <a:off x="6169026" y="1980530"/>
            <a:ext cx="4041775" cy="3951288"/>
          </a:xfrm>
        </p:spPr>
        <p:txBody>
          <a:bodyPr/>
          <a:lstStyle/>
          <a:p>
            <a:pPr marL="0" indent="0">
              <a:buNone/>
            </a:pPr>
            <a:r>
              <a:rPr lang="es-EC" sz="1800" dirty="0">
                <a:solidFill>
                  <a:schemeClr val="tx1"/>
                </a:solidFill>
              </a:rPr>
              <a:t>- </a:t>
            </a:r>
            <a:r>
              <a:rPr lang="es-EC" sz="1800" dirty="0" err="1">
                <a:solidFill>
                  <a:schemeClr val="tx1"/>
                </a:solidFill>
              </a:rPr>
              <a:t>Contactores</a:t>
            </a:r>
            <a:r>
              <a:rPr lang="es-EC" sz="1800" dirty="0">
                <a:solidFill>
                  <a:schemeClr val="tx1"/>
                </a:solidFill>
              </a:rPr>
              <a:t>.</a:t>
            </a:r>
          </a:p>
          <a:p>
            <a:pPr marL="0" indent="0">
              <a:buNone/>
            </a:pPr>
            <a:r>
              <a:rPr lang="es-EC" sz="1800" dirty="0">
                <a:solidFill>
                  <a:schemeClr val="tx1"/>
                </a:solidFill>
              </a:rPr>
              <a:t>- Disyuntores.</a:t>
            </a:r>
          </a:p>
          <a:p>
            <a:pPr marL="0" indent="0">
              <a:buNone/>
            </a:pPr>
            <a:r>
              <a:rPr lang="es-EC" sz="1800" dirty="0">
                <a:solidFill>
                  <a:schemeClr val="tx1"/>
                </a:solidFill>
              </a:rPr>
              <a:t>- Protecciones térmicas.</a:t>
            </a:r>
          </a:p>
          <a:p>
            <a:pPr marL="0" indent="0">
              <a:buNone/>
            </a:pPr>
            <a:r>
              <a:rPr lang="es-EC" sz="1800" dirty="0">
                <a:solidFill>
                  <a:schemeClr val="tx1"/>
                </a:solidFill>
              </a:rPr>
              <a:t>- Variadores de frecuencia.</a:t>
            </a:r>
          </a:p>
          <a:p>
            <a:pPr marL="0" indent="0">
              <a:buNone/>
            </a:pPr>
            <a:r>
              <a:rPr lang="es-EC" sz="1800" dirty="0">
                <a:solidFill>
                  <a:schemeClr val="tx1"/>
                </a:solidFill>
              </a:rPr>
              <a:t>- Drivers de motores a pasos.</a:t>
            </a:r>
          </a:p>
          <a:p>
            <a:endParaRPr lang="es-EC" sz="1800" dirty="0">
              <a:solidFill>
                <a:schemeClr val="tx1"/>
              </a:solidFill>
            </a:endParaRPr>
          </a:p>
        </p:txBody>
      </p:sp>
    </p:spTree>
    <p:extLst>
      <p:ext uri="{BB962C8B-B14F-4D97-AF65-F5344CB8AC3E}">
        <p14:creationId xmlns:p14="http://schemas.microsoft.com/office/powerpoint/2010/main" val="42835691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639616" y="62068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CARACTERÍSTICAS PLC</a:t>
            </a:r>
          </a:p>
        </p:txBody>
      </p:sp>
      <p:pic>
        <p:nvPicPr>
          <p:cNvPr id="6" name="Picture 5" descr="http://www.conrad.com/medias/global/ce/1000_1999/1900/1970/1974/197468_LB_00_FB.EPS_10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1699" y="1612220"/>
            <a:ext cx="2466975" cy="2466975"/>
          </a:xfrm>
          <a:prstGeom prst="rect">
            <a:avLst/>
          </a:prstGeom>
          <a:noFill/>
          <a:ln>
            <a:noFill/>
          </a:ln>
        </p:spPr>
      </p:pic>
      <p:pic>
        <p:nvPicPr>
          <p:cNvPr id="8" name="Picture 7" descr="http://www.conrad.com/medias/global/ce/1000_1999/1900/1970/1977/197708_LB_00_FB.EPS_1000.jpg"/>
          <p:cNvPicPr/>
          <p:nvPr/>
        </p:nvPicPr>
        <p:blipFill rotWithShape="1">
          <a:blip r:embed="rId3" cstate="print">
            <a:extLst>
              <a:ext uri="{28A0092B-C50C-407E-A947-70E740481C1C}">
                <a14:useLocalDpi xmlns:a14="http://schemas.microsoft.com/office/drawing/2010/main" val="0"/>
              </a:ext>
            </a:extLst>
          </a:blip>
          <a:srcRect l="16510" r="16745"/>
          <a:stretch/>
        </p:blipFill>
        <p:spPr bwMode="auto">
          <a:xfrm>
            <a:off x="5228754" y="1600201"/>
            <a:ext cx="1734493" cy="2598211"/>
          </a:xfrm>
          <a:prstGeom prst="rect">
            <a:avLst/>
          </a:prstGeom>
          <a:noFill/>
          <a:ln>
            <a:noFill/>
          </a:ln>
          <a:extLst>
            <a:ext uri="{53640926-AAD7-44D8-BBD7-CCE9431645EC}">
              <a14:shadowObscured xmlns:a14="http://schemas.microsoft.com/office/drawing/2010/main"/>
            </a:ext>
          </a:extLst>
        </p:spPr>
      </p:pic>
      <p:pic>
        <p:nvPicPr>
          <p:cNvPr id="9" name="Picture 8" descr="http://www.conrad.com/medias/global/ce/1000_1999/1900/1970/1974/197400_LB_00_FB.EPS_1000.jpg"/>
          <p:cNvPicPr/>
          <p:nvPr/>
        </p:nvPicPr>
        <p:blipFill rotWithShape="1">
          <a:blip r:embed="rId4" cstate="print">
            <a:extLst>
              <a:ext uri="{28A0092B-C50C-407E-A947-70E740481C1C}">
                <a14:useLocalDpi xmlns:a14="http://schemas.microsoft.com/office/drawing/2010/main" val="0"/>
              </a:ext>
            </a:extLst>
          </a:blip>
          <a:srcRect l="13405" t="14112" r="13076" b="16040"/>
          <a:stretch/>
        </p:blipFill>
        <p:spPr bwMode="auto">
          <a:xfrm>
            <a:off x="7713326" y="1612220"/>
            <a:ext cx="2298700" cy="2183765"/>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1775520" y="4365104"/>
            <a:ext cx="3076190" cy="1261884"/>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S7-1200 CPU1214C DC/DC/DC</a:t>
            </a:r>
          </a:p>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14 DI 24VDC</a:t>
            </a:r>
          </a:p>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10 DO 24VDC</a:t>
            </a:r>
          </a:p>
          <a:p>
            <a:pPr marL="342900" indent="-342900" algn="just">
              <a:spcAft>
                <a:spcPts val="800"/>
              </a:spcAft>
              <a:buFont typeface="Arial" panose="020B0604020202020204" pitchFamily="34" charset="0"/>
              <a:buChar char="-"/>
            </a:pPr>
            <a:endParaRPr lang="es-EC" sz="1400" dirty="0">
              <a:ea typeface="Calibri" panose="020F0502020204030204" pitchFamily="34" charset="0"/>
              <a:cs typeface="Times New Roman" panose="02020603050405020304" pitchFamily="18" charset="0"/>
            </a:endParaRPr>
          </a:p>
        </p:txBody>
      </p:sp>
      <p:sp>
        <p:nvSpPr>
          <p:cNvPr id="11" name="Rectangle 10"/>
          <p:cNvSpPr/>
          <p:nvPr/>
        </p:nvSpPr>
        <p:spPr>
          <a:xfrm>
            <a:off x="4943872" y="4365103"/>
            <a:ext cx="1629420" cy="625812"/>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SM 1221 DC</a:t>
            </a:r>
          </a:p>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16 DI 24VDC</a:t>
            </a:r>
          </a:p>
        </p:txBody>
      </p:sp>
      <p:sp>
        <p:nvSpPr>
          <p:cNvPr id="12" name="Rectangle 11"/>
          <p:cNvSpPr/>
          <p:nvPr/>
        </p:nvSpPr>
        <p:spPr>
          <a:xfrm>
            <a:off x="7608168" y="4365102"/>
            <a:ext cx="2016224" cy="943848"/>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SB 1222</a:t>
            </a:r>
          </a:p>
          <a:p>
            <a:pPr marL="342900" indent="-342900" algn="just">
              <a:spcAft>
                <a:spcPts val="800"/>
              </a:spcAft>
              <a:buFont typeface="Arial" panose="020B0604020202020204" pitchFamily="34" charset="0"/>
              <a:buChar char="-"/>
            </a:pPr>
            <a:r>
              <a:rPr lang="es-EC" sz="1400" dirty="0">
                <a:ea typeface="Calibri" panose="020F0502020204030204" pitchFamily="34" charset="0"/>
                <a:cs typeface="Times New Roman" panose="02020603050405020304" pitchFamily="18" charset="0"/>
              </a:rPr>
              <a:t>4 DO 5VDC (HS)</a:t>
            </a:r>
          </a:p>
          <a:p>
            <a:pPr marL="342900" indent="-342900" algn="just">
              <a:spcAft>
                <a:spcPts val="800"/>
              </a:spcAft>
              <a:buFont typeface="Arial" panose="020B0604020202020204" pitchFamily="34" charset="0"/>
              <a:buChar char="-"/>
            </a:pPr>
            <a:endParaRPr lang="es-EC"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71987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srcRect l="54855" t="13274" r="33622" b="62205"/>
          <a:stretch/>
        </p:blipFill>
        <p:spPr bwMode="auto">
          <a:xfrm>
            <a:off x="6492045" y="1700809"/>
            <a:ext cx="2447409" cy="2929915"/>
          </a:xfrm>
          <a:prstGeom prst="rect">
            <a:avLst/>
          </a:prstGeom>
          <a:ln>
            <a:noFill/>
          </a:ln>
          <a:extLst>
            <a:ext uri="{53640926-AAD7-44D8-BBD7-CCE9431645EC}">
              <a14:shadowObscured xmlns:a14="http://schemas.microsoft.com/office/drawing/2010/main"/>
            </a:ext>
          </a:extLst>
        </p:spPr>
      </p:pic>
      <p:sp>
        <p:nvSpPr>
          <p:cNvPr id="4" name="1 Título"/>
          <p:cNvSpPr txBox="1">
            <a:spLocks/>
          </p:cNvSpPr>
          <p:nvPr/>
        </p:nvSpPr>
        <p:spPr>
          <a:xfrm>
            <a:off x="2639616" y="62068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CARACTERÍSTICAS INSTRUMENTACIÓN</a:t>
            </a:r>
          </a:p>
        </p:txBody>
      </p:sp>
      <p:sp>
        <p:nvSpPr>
          <p:cNvPr id="8" name="Rectangle 7"/>
          <p:cNvSpPr/>
          <p:nvPr/>
        </p:nvSpPr>
        <p:spPr>
          <a:xfrm>
            <a:off x="2783632" y="2132857"/>
            <a:ext cx="3816424" cy="2585323"/>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dirty="0"/>
              <a:t>IQ-SENSE</a:t>
            </a:r>
          </a:p>
          <a:p>
            <a:pPr marL="342900" indent="-342900" algn="just">
              <a:spcAft>
                <a:spcPts val="800"/>
              </a:spcAft>
              <a:buFont typeface="Arial" panose="020B0604020202020204" pitchFamily="34" charset="0"/>
              <a:buChar char="-"/>
            </a:pPr>
            <a:r>
              <a:rPr lang="es-EC" dirty="0"/>
              <a:t>0,2 a 1[m]</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IP67</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50 [</a:t>
            </a:r>
            <a:r>
              <a:rPr lang="es-EC" dirty="0" err="1">
                <a:ea typeface="Calibri" panose="020F0502020204030204" pitchFamily="34" charset="0"/>
                <a:cs typeface="Times New Roman" panose="02020603050405020304" pitchFamily="18" charset="0"/>
              </a:rPr>
              <a:t>mA</a:t>
            </a:r>
            <a:r>
              <a:rPr lang="es-EC" dirty="0">
                <a:ea typeface="Calibri" panose="020F0502020204030204" pitchFamily="34" charset="0"/>
                <a:cs typeface="Times New Roman" panose="02020603050405020304" pitchFamily="18" charset="0"/>
              </a:rPr>
              <a:t>]</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2 [ms]</a:t>
            </a:r>
          </a:p>
          <a:p>
            <a:pPr marL="342900" indent="-342900" algn="just">
              <a:spcAft>
                <a:spcPts val="800"/>
              </a:spcAft>
              <a:buFont typeface="Arial" panose="020B0604020202020204" pitchFamily="34" charset="0"/>
              <a:buChar char="-"/>
            </a:pPr>
            <a:endParaRPr lang="es-EC" dirty="0">
              <a:ea typeface="Calibri" panose="020F0502020204030204" pitchFamily="34" charset="0"/>
              <a:cs typeface="Times New Roman" panose="02020603050405020304" pitchFamily="18" charset="0"/>
            </a:endParaRPr>
          </a:p>
          <a:p>
            <a:pPr marL="342900" indent="-342900" algn="just">
              <a:spcAft>
                <a:spcPts val="800"/>
              </a:spcAft>
              <a:buFont typeface="Arial" panose="020B0604020202020204" pitchFamily="34" charset="0"/>
              <a:buChar char="-"/>
            </a:pPr>
            <a:endParaRPr lang="es-EC"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44594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639616" y="62068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CARACTERÍSTICAS VARIADOR DE FRECUENCIA</a:t>
            </a:r>
          </a:p>
        </p:txBody>
      </p:sp>
      <p:pic>
        <p:nvPicPr>
          <p:cNvPr id="5" name="Picture 4" descr="http://www.processist.com/catalog/images/siemens/P_D011_XX_000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6432" y="1719188"/>
            <a:ext cx="2501900" cy="2501900"/>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7842696" y="1680454"/>
            <a:ext cx="2717800" cy="2540635"/>
          </a:xfrm>
          <a:prstGeom prst="rect">
            <a:avLst/>
          </a:prstGeom>
        </p:spPr>
      </p:pic>
      <p:sp>
        <p:nvSpPr>
          <p:cNvPr id="7" name="Rectangle 6"/>
          <p:cNvSpPr/>
          <p:nvPr/>
        </p:nvSpPr>
        <p:spPr>
          <a:xfrm>
            <a:off x="1847528" y="1916832"/>
            <a:ext cx="3816424" cy="2205732"/>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i="1" dirty="0"/>
              <a:t>SINAMICS G110</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2[HP]  O 1,5[KW]</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ENTRADA: 19,7 [A] @ 230 [V]</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SALIDA: 7,8 [A]</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3 DI, 1AI, 1DO</a:t>
            </a:r>
          </a:p>
          <a:p>
            <a:pPr marL="342900" indent="-342900" algn="just">
              <a:spcAft>
                <a:spcPts val="800"/>
              </a:spcAft>
              <a:buFont typeface="Arial" panose="020B0604020202020204" pitchFamily="34" charset="0"/>
              <a:buChar char="-"/>
            </a:pPr>
            <a:endParaRPr lang="es-EC"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9035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639616" y="620688"/>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2800" i="0" kern="0" dirty="0">
                <a:solidFill>
                  <a:schemeClr val="tx1"/>
                </a:solidFill>
              </a:rPr>
              <a:t>CARACTERÍSTICAS DRIVER MOTOR A PASOS</a:t>
            </a:r>
          </a:p>
        </p:txBody>
      </p:sp>
      <p:pic>
        <p:nvPicPr>
          <p:cNvPr id="6" name="Picture 5" descr="http://www.geckodrive.com/media/catalog/product/cache/1/image/9df78eab33525d08d6e5fb8d27136e95/g/2/g201x_website_picture.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6120" y="2204865"/>
            <a:ext cx="2727960" cy="2225675"/>
          </a:xfrm>
          <a:prstGeom prst="rect">
            <a:avLst/>
          </a:prstGeom>
          <a:noFill/>
          <a:ln>
            <a:noFill/>
          </a:ln>
        </p:spPr>
      </p:pic>
      <p:sp>
        <p:nvSpPr>
          <p:cNvPr id="7" name="Rectangle 6"/>
          <p:cNvSpPr/>
          <p:nvPr/>
        </p:nvSpPr>
        <p:spPr>
          <a:xfrm>
            <a:off x="2279576" y="2276872"/>
            <a:ext cx="3312368" cy="2205732"/>
          </a:xfrm>
          <a:prstGeom prst="rect">
            <a:avLst/>
          </a:prstGeom>
        </p:spPr>
        <p:txBody>
          <a:bodyPr wrap="square">
            <a:spAutoFit/>
          </a:bodyPr>
          <a:lstStyle/>
          <a:p>
            <a:pPr marL="342900" indent="-342900" algn="just">
              <a:spcAft>
                <a:spcPts val="800"/>
              </a:spcAft>
              <a:buFont typeface="Arial" panose="020B0604020202020204" pitchFamily="34" charset="0"/>
              <a:buChar char="-"/>
            </a:pPr>
            <a:r>
              <a:rPr lang="es-EC" i="1" dirty="0"/>
              <a:t>G201X DE GECKODRIVE</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NEMA 23</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6[A]</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IN 5 [V]DC @ 200 [kHz]</a:t>
            </a:r>
          </a:p>
          <a:p>
            <a:pPr marL="342900" indent="-342900" algn="just">
              <a:spcAft>
                <a:spcPts val="800"/>
              </a:spcAft>
              <a:buFont typeface="Arial" panose="020B0604020202020204" pitchFamily="34" charset="0"/>
              <a:buChar char="-"/>
            </a:pPr>
            <a:r>
              <a:rPr lang="es-EC" dirty="0">
                <a:ea typeface="Calibri" panose="020F0502020204030204" pitchFamily="34" charset="0"/>
                <a:cs typeface="Times New Roman" panose="02020603050405020304" pitchFamily="18" charset="0"/>
              </a:rPr>
              <a:t>STEP + DIR</a:t>
            </a:r>
          </a:p>
          <a:p>
            <a:pPr marL="342900" indent="-342900" algn="just">
              <a:spcAft>
                <a:spcPts val="800"/>
              </a:spcAft>
              <a:buFont typeface="Arial" panose="020B0604020202020204" pitchFamily="34" charset="0"/>
              <a:buChar char="-"/>
            </a:pPr>
            <a:endParaRPr lang="es-EC"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7595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423592" y="2636912"/>
            <a:ext cx="7704856" cy="936104"/>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S" sz="3600" i="0" kern="0" dirty="0">
                <a:solidFill>
                  <a:srgbClr val="000000"/>
                </a:solidFill>
              </a:rPr>
              <a:t>PROCESO DE DISEÑO Y CONTRUCCIÓN </a:t>
            </a:r>
            <a:r>
              <a:rPr lang="es-ES" sz="3600" i="0" kern="0" dirty="0" smtClean="0">
                <a:solidFill>
                  <a:srgbClr val="000000"/>
                </a:solidFill>
              </a:rPr>
              <a:t>DEL </a:t>
            </a:r>
            <a:r>
              <a:rPr lang="es-ES" sz="3600" i="0" kern="0" dirty="0">
                <a:solidFill>
                  <a:srgbClr val="000000"/>
                </a:solidFill>
              </a:rPr>
              <a:t>PROTOTIPO</a:t>
            </a:r>
          </a:p>
        </p:txBody>
      </p:sp>
    </p:spTree>
    <p:extLst>
      <p:ext uri="{BB962C8B-B14F-4D97-AF65-F5344CB8AC3E}">
        <p14:creationId xmlns:p14="http://schemas.microsoft.com/office/powerpoint/2010/main" val="25844818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303260"/>
            <a:ext cx="8791575" cy="1034182"/>
          </a:xfrm>
        </p:spPr>
        <p:txBody>
          <a:bodyPr/>
          <a:lstStyle/>
          <a:p>
            <a:r>
              <a:rPr lang="es-EC" dirty="0" smtClean="0"/>
              <a:t>Prototipo tren de rodaje</a:t>
            </a:r>
            <a:endParaRPr lang="es-EC" dirty="0"/>
          </a:p>
        </p:txBody>
      </p:sp>
      <p:sp>
        <p:nvSpPr>
          <p:cNvPr id="3" name="Subtitle 2"/>
          <p:cNvSpPr>
            <a:spLocks noGrp="1"/>
          </p:cNvSpPr>
          <p:nvPr>
            <p:ph type="subTitle" idx="1"/>
          </p:nvPr>
        </p:nvSpPr>
        <p:spPr>
          <a:xfrm>
            <a:off x="4459853" y="3800451"/>
            <a:ext cx="5167224" cy="1099358"/>
          </a:xfrm>
        </p:spPr>
        <p:txBody>
          <a:bodyPr>
            <a:noAutofit/>
          </a:bodyPr>
          <a:lstStyle/>
          <a:p>
            <a:r>
              <a:rPr lang="es-EC" sz="2400" dirty="0" smtClean="0">
                <a:effectLst>
                  <a:outerShdw blurRad="38100" dist="38100" dir="2700000" algn="tl">
                    <a:srgbClr val="000000">
                      <a:alpha val="43137"/>
                    </a:srgbClr>
                  </a:outerShdw>
                </a:effectLst>
              </a:rPr>
              <a:t>Edison Luis Sánchez Maldonado.</a:t>
            </a:r>
          </a:p>
          <a:p>
            <a:r>
              <a:rPr lang="es-EC" sz="2400" dirty="0" smtClean="0">
                <a:effectLst>
                  <a:outerShdw blurRad="38100" dist="38100" dir="2700000" algn="tl">
                    <a:srgbClr val="000000">
                      <a:alpha val="43137"/>
                    </a:srgbClr>
                  </a:outerShdw>
                </a:effectLst>
              </a:rPr>
              <a:t>Juan José montero Orozco.</a:t>
            </a:r>
            <a:endParaRPr lang="es-EC"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52495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928" r="9579"/>
          <a:stretch/>
        </p:blipFill>
        <p:spPr>
          <a:xfrm>
            <a:off x="615297" y="427289"/>
            <a:ext cx="11024075" cy="5709853"/>
          </a:xfrm>
          <a:prstGeom prst="rect">
            <a:avLst/>
          </a:prstGeom>
        </p:spPr>
      </p:pic>
      <p:sp>
        <p:nvSpPr>
          <p:cNvPr id="5" name="Title 1"/>
          <p:cNvSpPr txBox="1">
            <a:spLocks/>
          </p:cNvSpPr>
          <p:nvPr/>
        </p:nvSpPr>
        <p:spPr>
          <a:xfrm>
            <a:off x="1448256" y="4711954"/>
            <a:ext cx="274772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black"/>
                </a:solidFill>
              </a:rPr>
              <a:t>diseño del prototipo en software </a:t>
            </a:r>
            <a:r>
              <a:rPr lang="es-EC" sz="2000" dirty="0" err="1" smtClean="0">
                <a:solidFill>
                  <a:prstClr val="black"/>
                </a:solidFill>
              </a:rPr>
              <a:t>cad</a:t>
            </a:r>
            <a:endParaRPr lang="es-EC" sz="2000" dirty="0">
              <a:solidFill>
                <a:prstClr val="black"/>
              </a:solidFill>
            </a:endParaRPr>
          </a:p>
        </p:txBody>
      </p:sp>
    </p:spTree>
    <p:extLst>
      <p:ext uri="{BB962C8B-B14F-4D97-AF65-F5344CB8AC3E}">
        <p14:creationId xmlns:p14="http://schemas.microsoft.com/office/powerpoint/2010/main" val="879999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698" y="565970"/>
            <a:ext cx="10789222" cy="5022982"/>
          </a:xfrm>
        </p:spPr>
      </p:pic>
      <p:sp>
        <p:nvSpPr>
          <p:cNvPr id="6" name="Title 1"/>
          <p:cNvSpPr txBox="1">
            <a:spLocks/>
          </p:cNvSpPr>
          <p:nvPr/>
        </p:nvSpPr>
        <p:spPr>
          <a:xfrm>
            <a:off x="2166103" y="5703265"/>
            <a:ext cx="506363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diseño del prototipo en software </a:t>
            </a:r>
            <a:r>
              <a:rPr lang="es-EC" sz="2000" dirty="0" err="1" smtClean="0">
                <a:solidFill>
                  <a:prstClr val="white"/>
                </a:solidFill>
              </a:rPr>
              <a:t>cad</a:t>
            </a:r>
            <a:endParaRPr lang="es-EC" sz="2000" dirty="0">
              <a:solidFill>
                <a:prstClr val="white"/>
              </a:solidFill>
            </a:endParaRPr>
          </a:p>
        </p:txBody>
      </p:sp>
    </p:spTree>
    <p:extLst>
      <p:ext uri="{BB962C8B-B14F-4D97-AF65-F5344CB8AC3E}">
        <p14:creationId xmlns:p14="http://schemas.microsoft.com/office/powerpoint/2010/main" val="206099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p:cNvPicPr/>
          <p:nvPr/>
        </p:nvPicPr>
        <p:blipFill rotWithShape="1">
          <a:blip r:embed="rId2" cstate="print">
            <a:extLst>
              <a:ext uri="{28A0092B-C50C-407E-A947-70E740481C1C}">
                <a14:useLocalDpi xmlns:a14="http://schemas.microsoft.com/office/drawing/2010/main" val="0"/>
              </a:ext>
            </a:extLst>
          </a:blip>
          <a:srcRect l="5348" t="8713" r="35967" b="38438"/>
          <a:stretch/>
        </p:blipFill>
        <p:spPr bwMode="auto">
          <a:xfrm>
            <a:off x="449065" y="2189701"/>
            <a:ext cx="5347886" cy="3261402"/>
          </a:xfrm>
          <a:prstGeom prst="rect">
            <a:avLst/>
          </a:prstGeom>
          <a:ln>
            <a:noFill/>
          </a:ln>
          <a:extLst>
            <a:ext uri="{53640926-AAD7-44D8-BBD7-CCE9431645EC}">
              <a14:shadowObscured xmlns:a14="http://schemas.microsoft.com/office/drawing/2010/main"/>
            </a:ext>
          </a:extLst>
        </p:spPr>
      </p:pic>
      <p:pic>
        <p:nvPicPr>
          <p:cNvPr id="5" name="Imagen 46"/>
          <p:cNvPicPr/>
          <p:nvPr/>
        </p:nvPicPr>
        <p:blipFill rotWithShape="1">
          <a:blip r:embed="rId3" cstate="print">
            <a:extLst>
              <a:ext uri="{28A0092B-C50C-407E-A947-70E740481C1C}">
                <a14:useLocalDpi xmlns:a14="http://schemas.microsoft.com/office/drawing/2010/main" val="0"/>
              </a:ext>
            </a:extLst>
          </a:blip>
          <a:srcRect l="2222" t="17026" r="5391"/>
          <a:stretch/>
        </p:blipFill>
        <p:spPr bwMode="auto">
          <a:xfrm>
            <a:off x="5908914" y="970854"/>
            <a:ext cx="6176693" cy="1556685"/>
          </a:xfrm>
          <a:prstGeom prst="rect">
            <a:avLst/>
          </a:prstGeom>
          <a:noFill/>
          <a:ln>
            <a:noFill/>
          </a:ln>
          <a:extLst>
            <a:ext uri="{53640926-AAD7-44D8-BBD7-CCE9431645EC}">
              <a14:shadowObscured xmlns:a14="http://schemas.microsoft.com/office/drawing/2010/main"/>
            </a:ext>
          </a:extLst>
        </p:spPr>
      </p:pic>
      <p:pic>
        <p:nvPicPr>
          <p:cNvPr id="6" name="Imagen 19"/>
          <p:cNvPicPr/>
          <p:nvPr/>
        </p:nvPicPr>
        <p:blipFill rotWithShape="1">
          <a:blip r:embed="rId4" cstate="print">
            <a:extLst>
              <a:ext uri="{28A0092B-C50C-407E-A947-70E740481C1C}">
                <a14:useLocalDpi xmlns:a14="http://schemas.microsoft.com/office/drawing/2010/main" val="0"/>
              </a:ext>
            </a:extLst>
          </a:blip>
          <a:srcRect l="38898" t="30514" r="21635" b="48094"/>
          <a:stretch/>
        </p:blipFill>
        <p:spPr bwMode="auto">
          <a:xfrm>
            <a:off x="6012432" y="2631056"/>
            <a:ext cx="5429250" cy="1652905"/>
          </a:xfrm>
          <a:prstGeom prst="rect">
            <a:avLst/>
          </a:prstGeom>
          <a:ln>
            <a:noFill/>
          </a:ln>
          <a:extLst>
            <a:ext uri="{53640926-AAD7-44D8-BBD7-CCE9431645EC}">
              <a14:shadowObscured xmlns:a14="http://schemas.microsoft.com/office/drawing/2010/main"/>
            </a:ext>
          </a:extLst>
        </p:spPr>
      </p:pic>
      <p:pic>
        <p:nvPicPr>
          <p:cNvPr id="7" name="Imagen 20"/>
          <p:cNvPicPr/>
          <p:nvPr/>
        </p:nvPicPr>
        <p:blipFill rotWithShape="1">
          <a:blip r:embed="rId5" cstate="print">
            <a:extLst>
              <a:ext uri="{28A0092B-C50C-407E-A947-70E740481C1C}">
                <a14:useLocalDpi xmlns:a14="http://schemas.microsoft.com/office/drawing/2010/main" val="0"/>
              </a:ext>
            </a:extLst>
          </a:blip>
          <a:srcRect l="26837" t="33837" r="25602" b="49547"/>
          <a:stretch/>
        </p:blipFill>
        <p:spPr bwMode="auto">
          <a:xfrm>
            <a:off x="6021957" y="4387478"/>
            <a:ext cx="5419725" cy="1063625"/>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353682" y="800100"/>
            <a:ext cx="5020574" cy="1071832"/>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kern="0" dirty="0" smtClean="0">
                <a:solidFill>
                  <a:srgbClr val="000000"/>
                </a:solidFill>
              </a:rPr>
              <a:t>Análisis resistencia de la mesa.</a:t>
            </a:r>
            <a:endParaRPr lang="es-EC" kern="0" dirty="0">
              <a:solidFill>
                <a:srgbClr val="000000"/>
              </a:solidFill>
            </a:endParaRPr>
          </a:p>
        </p:txBody>
      </p:sp>
    </p:spTree>
    <p:extLst>
      <p:ext uri="{BB962C8B-B14F-4D97-AF65-F5344CB8AC3E}">
        <p14:creationId xmlns:p14="http://schemas.microsoft.com/office/powerpoint/2010/main" val="16239876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09" t="11572" r="34764" b="5283"/>
          <a:stretch/>
        </p:blipFill>
        <p:spPr>
          <a:xfrm>
            <a:off x="2656936" y="508959"/>
            <a:ext cx="6599208" cy="5702061"/>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Proceso de impresión 3d</a:t>
            </a:r>
            <a:endParaRPr lang="es-EC" sz="2000" dirty="0">
              <a:solidFill>
                <a:prstClr val="white"/>
              </a:solidFill>
            </a:endParaRPr>
          </a:p>
        </p:txBody>
      </p:sp>
    </p:spTree>
    <p:extLst>
      <p:ext uri="{BB962C8B-B14F-4D97-AF65-F5344CB8AC3E}">
        <p14:creationId xmlns:p14="http://schemas.microsoft.com/office/powerpoint/2010/main" val="10344760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405" t="3271" r="32075" b="15094"/>
          <a:stretch/>
        </p:blipFill>
        <p:spPr>
          <a:xfrm>
            <a:off x="2691442" y="569344"/>
            <a:ext cx="6159260" cy="5598544"/>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Proceso de impresión 3d</a:t>
            </a:r>
            <a:endParaRPr lang="es-EC" sz="2000" dirty="0">
              <a:solidFill>
                <a:prstClr val="white"/>
              </a:solidFill>
            </a:endParaRPr>
          </a:p>
        </p:txBody>
      </p:sp>
    </p:spTree>
    <p:extLst>
      <p:ext uri="{BB962C8B-B14F-4D97-AF65-F5344CB8AC3E}">
        <p14:creationId xmlns:p14="http://schemas.microsoft.com/office/powerpoint/2010/main" val="33187878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114" t="11446" r="13467" b="1132"/>
          <a:stretch/>
        </p:blipFill>
        <p:spPr>
          <a:xfrm>
            <a:off x="2248519" y="405442"/>
            <a:ext cx="8341744" cy="5995358"/>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Proceso de impresión 3d</a:t>
            </a:r>
            <a:endParaRPr lang="es-EC" sz="2000" dirty="0">
              <a:solidFill>
                <a:prstClr val="white"/>
              </a:solidFill>
            </a:endParaRPr>
          </a:p>
        </p:txBody>
      </p:sp>
    </p:spTree>
    <p:extLst>
      <p:ext uri="{BB962C8B-B14F-4D97-AF65-F5344CB8AC3E}">
        <p14:creationId xmlns:p14="http://schemas.microsoft.com/office/powerpoint/2010/main" val="18176761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434" t="11195" r="15519" b="4780"/>
          <a:stretch/>
        </p:blipFill>
        <p:spPr>
          <a:xfrm>
            <a:off x="2314861" y="588369"/>
            <a:ext cx="8540151" cy="5762446"/>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área de fabricación</a:t>
            </a:r>
            <a:endParaRPr lang="es-EC" sz="2000" dirty="0">
              <a:solidFill>
                <a:prstClr val="white"/>
              </a:solidFill>
            </a:endParaRPr>
          </a:p>
        </p:txBody>
      </p:sp>
    </p:spTree>
    <p:extLst>
      <p:ext uri="{BB962C8B-B14F-4D97-AF65-F5344CB8AC3E}">
        <p14:creationId xmlns:p14="http://schemas.microsoft.com/office/powerpoint/2010/main" val="373505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255" t="10943" r="31298" b="22894"/>
          <a:stretch/>
        </p:blipFill>
        <p:spPr>
          <a:xfrm>
            <a:off x="2889850" y="948906"/>
            <a:ext cx="6150634" cy="4537494"/>
          </a:xfrm>
          <a:prstGeom prst="rect">
            <a:avLst/>
          </a:prstGeom>
        </p:spPr>
      </p:pic>
    </p:spTree>
    <p:extLst>
      <p:ext uri="{BB962C8B-B14F-4D97-AF65-F5344CB8AC3E}">
        <p14:creationId xmlns:p14="http://schemas.microsoft.com/office/powerpoint/2010/main" val="39025872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472" t="9811" r="22595" b="3648"/>
          <a:stretch/>
        </p:blipFill>
        <p:spPr>
          <a:xfrm>
            <a:off x="1751161" y="396815"/>
            <a:ext cx="8160589" cy="5934974"/>
          </a:xfrm>
          <a:prstGeom prst="rect">
            <a:avLst/>
          </a:prstGeom>
        </p:spPr>
      </p:pic>
    </p:spTree>
    <p:extLst>
      <p:ext uri="{BB962C8B-B14F-4D97-AF65-F5344CB8AC3E}">
        <p14:creationId xmlns:p14="http://schemas.microsoft.com/office/powerpoint/2010/main" val="146341654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2087" t="1530" r="28314"/>
          <a:stretch/>
        </p:blipFill>
        <p:spPr>
          <a:xfrm rot="5400000">
            <a:off x="3335385" y="427173"/>
            <a:ext cx="5243748" cy="5855898"/>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Fabricación de piezas en taller de la </a:t>
            </a:r>
            <a:r>
              <a:rPr lang="es-EC" sz="2000" dirty="0" err="1" smtClean="0">
                <a:solidFill>
                  <a:prstClr val="white"/>
                </a:solidFill>
              </a:rPr>
              <a:t>espe</a:t>
            </a:r>
            <a:endParaRPr lang="es-EC" sz="2000" dirty="0">
              <a:solidFill>
                <a:prstClr val="white"/>
              </a:solidFill>
            </a:endParaRPr>
          </a:p>
        </p:txBody>
      </p:sp>
    </p:spTree>
    <p:extLst>
      <p:ext uri="{BB962C8B-B14F-4D97-AF65-F5344CB8AC3E}">
        <p14:creationId xmlns:p14="http://schemas.microsoft.com/office/powerpoint/2010/main" val="1216527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504" t="7043" r="11415" b="8052"/>
          <a:stretch/>
        </p:blipFill>
        <p:spPr>
          <a:xfrm>
            <a:off x="1526875" y="405441"/>
            <a:ext cx="9031857" cy="5822829"/>
          </a:xfrm>
          <a:prstGeom prst="rect">
            <a:avLst/>
          </a:prstGeom>
        </p:spPr>
      </p:pic>
    </p:spTree>
    <p:extLst>
      <p:ext uri="{BB962C8B-B14F-4D97-AF65-F5344CB8AC3E}">
        <p14:creationId xmlns:p14="http://schemas.microsoft.com/office/powerpoint/2010/main" val="3557183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637" t="31195" r="26910" b="36730"/>
          <a:stretch/>
        </p:blipFill>
        <p:spPr>
          <a:xfrm>
            <a:off x="2631057" y="1682150"/>
            <a:ext cx="6698156" cy="2846718"/>
          </a:xfrm>
          <a:prstGeom prst="rect">
            <a:avLst/>
          </a:prstGeom>
        </p:spPr>
      </p:pic>
    </p:spTree>
    <p:extLst>
      <p:ext uri="{BB962C8B-B14F-4D97-AF65-F5344CB8AC3E}">
        <p14:creationId xmlns:p14="http://schemas.microsoft.com/office/powerpoint/2010/main" val="13655148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717" t="2893" r="13539" b="1258"/>
          <a:stretch/>
        </p:blipFill>
        <p:spPr>
          <a:xfrm>
            <a:off x="2432650" y="845388"/>
            <a:ext cx="7002340" cy="5262113"/>
          </a:xfrm>
          <a:prstGeom prst="rect">
            <a:avLst/>
          </a:prstGeom>
        </p:spPr>
      </p:pic>
      <p:sp>
        <p:nvSpPr>
          <p:cNvPr id="3" name="Title 1"/>
          <p:cNvSpPr txBox="1">
            <a:spLocks/>
          </p:cNvSpPr>
          <p:nvPr/>
        </p:nvSpPr>
        <p:spPr>
          <a:xfrm>
            <a:off x="550947" y="2960066"/>
            <a:ext cx="2105989" cy="509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EC" sz="2000" dirty="0" smtClean="0">
                <a:solidFill>
                  <a:prstClr val="white"/>
                </a:solidFill>
              </a:rPr>
              <a:t>Primeras pruebas mecanismo de tope móvil</a:t>
            </a:r>
            <a:endParaRPr lang="es-EC" sz="2000" dirty="0">
              <a:solidFill>
                <a:prstClr val="white"/>
              </a:solidFill>
            </a:endParaRPr>
          </a:p>
        </p:txBody>
      </p:sp>
    </p:spTree>
    <p:extLst>
      <p:ext uri="{BB962C8B-B14F-4D97-AF65-F5344CB8AC3E}">
        <p14:creationId xmlns:p14="http://schemas.microsoft.com/office/powerpoint/2010/main" val="332832495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1848</Words>
  <Application>Microsoft Office PowerPoint</Application>
  <PresentationFormat>Widescreen</PresentationFormat>
  <Paragraphs>523</Paragraphs>
  <Slides>126</Slides>
  <Notes>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126</vt:i4>
      </vt:variant>
    </vt:vector>
  </HeadingPairs>
  <TitlesOfParts>
    <vt:vector size="137" baseType="lpstr">
      <vt:lpstr>Arial</vt:lpstr>
      <vt:lpstr>Calibri</vt:lpstr>
      <vt:lpstr>Cambria Math</vt:lpstr>
      <vt:lpstr>Times New Roman</vt:lpstr>
      <vt:lpstr>Trebuchet MS</vt:lpstr>
      <vt:lpstr>Tw Cen MT</vt:lpstr>
      <vt:lpstr>Diseño predeterminado</vt:lpstr>
      <vt:lpstr>Circuit</vt:lpstr>
      <vt:lpstr>1_Diseño predeterminado</vt:lpstr>
      <vt:lpstr>2_Diseño predeterminado</vt:lpstr>
      <vt:lpstr>CorelDRAW</vt:lpstr>
      <vt:lpstr>TESIS DE GRADO PREVIO A LA OBTENCIÓN DEL TÍTULO DE INGENIERO EN MECATRÓNICA</vt:lpstr>
      <vt:lpstr>OBJETIVOS</vt:lpstr>
      <vt:lpstr>PowerPoint Presentation</vt:lpstr>
      <vt:lpstr>NECESIDAD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DISEÑO MECANISMO TOPE FIJO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DISEÑO MECANISMO TOPE MÓVIL</vt:lpstr>
      <vt:lpstr>APOYO INFERIOR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Prototipo tren de rodaje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Placas de acondicionamiento de sensores y fines de carrera</vt:lpstr>
      <vt:lpstr>Placas de motor a pasos y control de actuadores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CONCLUSIONES Y RECOMENDACIONES</vt:lpstr>
      <vt:lpstr>PowerPoint Presentation</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OBJETIVOS</dc:title>
  <dc:creator>Edison Sanchez Maldonado</dc:creator>
  <cp:lastModifiedBy>Edison Sanchez Maldonado</cp:lastModifiedBy>
  <cp:revision>44</cp:revision>
  <dcterms:created xsi:type="dcterms:W3CDTF">2015-05-19T03:14:34Z</dcterms:created>
  <dcterms:modified xsi:type="dcterms:W3CDTF">2015-05-20T09:42:40Z</dcterms:modified>
</cp:coreProperties>
</file>