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6" r:id="rId2"/>
    <p:sldId id="258" r:id="rId3"/>
    <p:sldId id="259" r:id="rId4"/>
    <p:sldId id="260" r:id="rId5"/>
    <p:sldId id="300" r:id="rId6"/>
    <p:sldId id="261" r:id="rId7"/>
    <p:sldId id="262" r:id="rId8"/>
    <p:sldId id="264" r:id="rId9"/>
    <p:sldId id="301" r:id="rId10"/>
    <p:sldId id="346" r:id="rId11"/>
    <p:sldId id="265" r:id="rId12"/>
    <p:sldId id="302" r:id="rId13"/>
    <p:sldId id="303" r:id="rId14"/>
    <p:sldId id="304" r:id="rId15"/>
    <p:sldId id="305" r:id="rId16"/>
    <p:sldId id="308" r:id="rId17"/>
    <p:sldId id="307" r:id="rId18"/>
    <p:sldId id="306" r:id="rId19"/>
    <p:sldId id="309" r:id="rId20"/>
    <p:sldId id="310" r:id="rId21"/>
    <p:sldId id="311" r:id="rId22"/>
    <p:sldId id="312" r:id="rId23"/>
    <p:sldId id="266" r:id="rId24"/>
    <p:sldId id="267" r:id="rId25"/>
    <p:sldId id="268" r:id="rId26"/>
    <p:sldId id="269" r:id="rId27"/>
    <p:sldId id="270" r:id="rId28"/>
    <p:sldId id="271" r:id="rId29"/>
    <p:sldId id="272" r:id="rId30"/>
    <p:sldId id="273" r:id="rId31"/>
    <p:sldId id="317" r:id="rId32"/>
    <p:sldId id="274" r:id="rId33"/>
    <p:sldId id="275" r:id="rId34"/>
    <p:sldId id="276" r:id="rId35"/>
    <p:sldId id="277" r:id="rId36"/>
    <p:sldId id="278" r:id="rId37"/>
    <p:sldId id="31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8" r:id="rId55"/>
    <p:sldId id="263" r:id="rId56"/>
    <p:sldId id="316" r:id="rId57"/>
    <p:sldId id="319" r:id="rId58"/>
    <p:sldId id="320" r:id="rId59"/>
    <p:sldId id="324" r:id="rId60"/>
    <p:sldId id="321" r:id="rId61"/>
    <p:sldId id="322" r:id="rId62"/>
    <p:sldId id="323" r:id="rId63"/>
    <p:sldId id="330" r:id="rId64"/>
    <p:sldId id="325" r:id="rId65"/>
    <p:sldId id="329" r:id="rId66"/>
    <p:sldId id="326" r:id="rId67"/>
    <p:sldId id="327" r:id="rId68"/>
    <p:sldId id="328" r:id="rId69"/>
    <p:sldId id="333" r:id="rId70"/>
    <p:sldId id="331" r:id="rId71"/>
    <p:sldId id="336" r:id="rId72"/>
    <p:sldId id="335" r:id="rId73"/>
    <p:sldId id="334" r:id="rId74"/>
    <p:sldId id="337" r:id="rId75"/>
    <p:sldId id="332" r:id="rId76"/>
    <p:sldId id="340" r:id="rId77"/>
    <p:sldId id="338" r:id="rId78"/>
    <p:sldId id="339" r:id="rId79"/>
    <p:sldId id="341" r:id="rId80"/>
    <p:sldId id="342" r:id="rId81"/>
    <p:sldId id="343" r:id="rId82"/>
    <p:sldId id="344" r:id="rId83"/>
    <p:sldId id="345" r:id="rId8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9194D-5586-460C-8BB0-2FB94C7A291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C"/>
        </a:p>
      </dgm:t>
    </dgm:pt>
    <dgm:pt modelId="{01891AA2-F73E-4769-BB72-B7C1C5A91FD7}">
      <dgm:prSet phldrT="[Texto]"/>
      <dgm:spPr/>
      <dgm:t>
        <a:bodyPr/>
        <a:lstStyle/>
        <a:p>
          <a:r>
            <a:rPr lang="es-EC" dirty="0" smtClean="0"/>
            <a:t>HISTORIA</a:t>
          </a:r>
          <a:endParaRPr lang="es-EC" dirty="0"/>
        </a:p>
      </dgm:t>
    </dgm:pt>
    <dgm:pt modelId="{6F340058-544E-49A2-B054-F85AAB72FDD8}" type="parTrans" cxnId="{FFD3E7A1-CA3E-43FD-9CA3-FA2B1C876D48}">
      <dgm:prSet/>
      <dgm:spPr/>
      <dgm:t>
        <a:bodyPr/>
        <a:lstStyle/>
        <a:p>
          <a:endParaRPr lang="es-EC"/>
        </a:p>
      </dgm:t>
    </dgm:pt>
    <dgm:pt modelId="{A4CF9BED-0BF6-4F4A-8BF0-6937E52ADF76}" type="sibTrans" cxnId="{FFD3E7A1-CA3E-43FD-9CA3-FA2B1C876D48}">
      <dgm:prSet/>
      <dgm:spPr/>
      <dgm:t>
        <a:bodyPr/>
        <a:lstStyle/>
        <a:p>
          <a:endParaRPr lang="es-EC"/>
        </a:p>
      </dgm:t>
    </dgm:pt>
    <dgm:pt modelId="{E5FAAEEC-9508-4F76-B298-7B01CD780BEC}">
      <dgm:prSet phldrT="[Texto]"/>
      <dgm:spPr/>
      <dgm:t>
        <a:bodyPr/>
        <a:lstStyle/>
        <a:p>
          <a:r>
            <a:rPr lang="es-EC" dirty="0" smtClean="0"/>
            <a:t>TERCER SECTOR</a:t>
          </a:r>
          <a:endParaRPr lang="es-EC" dirty="0"/>
        </a:p>
      </dgm:t>
    </dgm:pt>
    <dgm:pt modelId="{AB1888DE-CD52-448B-9703-3D58EF387D64}" type="parTrans" cxnId="{093CB269-FE61-4849-8D9A-F9ECB23CE3E8}">
      <dgm:prSet/>
      <dgm:spPr/>
      <dgm:t>
        <a:bodyPr/>
        <a:lstStyle/>
        <a:p>
          <a:endParaRPr lang="es-EC"/>
        </a:p>
      </dgm:t>
    </dgm:pt>
    <dgm:pt modelId="{90F80419-3B89-404F-9532-AAB912902FFD}" type="sibTrans" cxnId="{093CB269-FE61-4849-8D9A-F9ECB23CE3E8}">
      <dgm:prSet/>
      <dgm:spPr/>
      <dgm:t>
        <a:bodyPr/>
        <a:lstStyle/>
        <a:p>
          <a:endParaRPr lang="es-EC"/>
        </a:p>
      </dgm:t>
    </dgm:pt>
    <dgm:pt modelId="{D21187DF-CD8C-41CD-A4A9-E40D01581C7B}">
      <dgm:prSet phldrT="[Texto]"/>
      <dgm:spPr/>
      <dgm:t>
        <a:bodyPr/>
        <a:lstStyle/>
        <a:p>
          <a:r>
            <a:rPr lang="es-EC" dirty="0" smtClean="0"/>
            <a:t>MARKETING SOCIAL</a:t>
          </a:r>
          <a:endParaRPr lang="es-EC" dirty="0"/>
        </a:p>
      </dgm:t>
    </dgm:pt>
    <dgm:pt modelId="{86FC32FB-2A48-42AC-AE17-5043E275C5F1}" type="parTrans" cxnId="{112F0840-282A-4F16-9982-861E691F892A}">
      <dgm:prSet/>
      <dgm:spPr/>
      <dgm:t>
        <a:bodyPr/>
        <a:lstStyle/>
        <a:p>
          <a:endParaRPr lang="es-EC"/>
        </a:p>
      </dgm:t>
    </dgm:pt>
    <dgm:pt modelId="{C0E20A2A-8085-4A26-BD3A-A71A7E09DBF4}" type="sibTrans" cxnId="{112F0840-282A-4F16-9982-861E691F892A}">
      <dgm:prSet/>
      <dgm:spPr/>
      <dgm:t>
        <a:bodyPr/>
        <a:lstStyle/>
        <a:p>
          <a:endParaRPr lang="es-EC"/>
        </a:p>
      </dgm:t>
    </dgm:pt>
    <dgm:pt modelId="{EA0ACF05-BB29-4CB4-B0A0-DB924A9557D8}">
      <dgm:prSet phldrT="[Texto]"/>
      <dgm:spPr/>
      <dgm:t>
        <a:bodyPr/>
        <a:lstStyle/>
        <a:p>
          <a:r>
            <a:rPr lang="es-EC" dirty="0" smtClean="0"/>
            <a:t>MERCADO SOCIAL</a:t>
          </a:r>
          <a:endParaRPr lang="es-EC" dirty="0"/>
        </a:p>
      </dgm:t>
    </dgm:pt>
    <dgm:pt modelId="{A7A42B74-9851-455A-9754-186528EC1880}" type="parTrans" cxnId="{0477CACB-15A2-4F65-B9F8-82B5BD7C2F3E}">
      <dgm:prSet/>
      <dgm:spPr/>
      <dgm:t>
        <a:bodyPr/>
        <a:lstStyle/>
        <a:p>
          <a:endParaRPr lang="es-EC"/>
        </a:p>
      </dgm:t>
    </dgm:pt>
    <dgm:pt modelId="{D78C0740-7538-4E03-A272-3B625C55B61C}" type="sibTrans" cxnId="{0477CACB-15A2-4F65-B9F8-82B5BD7C2F3E}">
      <dgm:prSet/>
      <dgm:spPr/>
      <dgm:t>
        <a:bodyPr/>
        <a:lstStyle/>
        <a:p>
          <a:endParaRPr lang="es-EC"/>
        </a:p>
      </dgm:t>
    </dgm:pt>
    <dgm:pt modelId="{D80FC450-58C4-46B9-B9DB-6D4116520FF1}">
      <dgm:prSet phldrT="[Texto]"/>
      <dgm:spPr/>
      <dgm:t>
        <a:bodyPr/>
        <a:lstStyle/>
        <a:p>
          <a:r>
            <a:rPr lang="es-EC" dirty="0" smtClean="0"/>
            <a:t>CADENA DEL RECICLAJE</a:t>
          </a:r>
          <a:endParaRPr lang="es-EC" dirty="0"/>
        </a:p>
      </dgm:t>
    </dgm:pt>
    <dgm:pt modelId="{49B93EE6-0FFE-47D4-9DF7-7FF80F4F59ED}" type="parTrans" cxnId="{1D7CB157-2EC1-4DCA-8BE0-BCEAD267B714}">
      <dgm:prSet/>
      <dgm:spPr/>
      <dgm:t>
        <a:bodyPr/>
        <a:lstStyle/>
        <a:p>
          <a:endParaRPr lang="es-EC"/>
        </a:p>
      </dgm:t>
    </dgm:pt>
    <dgm:pt modelId="{6BCB69C5-217B-42AD-AC91-399D044B43D2}" type="sibTrans" cxnId="{1D7CB157-2EC1-4DCA-8BE0-BCEAD267B714}">
      <dgm:prSet/>
      <dgm:spPr/>
      <dgm:t>
        <a:bodyPr/>
        <a:lstStyle/>
        <a:p>
          <a:endParaRPr lang="es-EC"/>
        </a:p>
      </dgm:t>
    </dgm:pt>
    <dgm:pt modelId="{529B4549-27F4-42DF-9B93-CCB80DAC451F}">
      <dgm:prSet/>
      <dgm:spPr/>
      <dgm:t>
        <a:bodyPr/>
        <a:lstStyle/>
        <a:p>
          <a:r>
            <a:rPr lang="es-EC" dirty="0" smtClean="0"/>
            <a:t>PAPEL DE LAS EMPRESAS</a:t>
          </a:r>
          <a:endParaRPr lang="es-EC" dirty="0"/>
        </a:p>
      </dgm:t>
    </dgm:pt>
    <dgm:pt modelId="{11F23AA9-3B06-4DBD-A1D5-A0851F5BEF50}" type="parTrans" cxnId="{DB797569-7507-4345-BCDE-61128AC3A699}">
      <dgm:prSet/>
      <dgm:spPr/>
      <dgm:t>
        <a:bodyPr/>
        <a:lstStyle/>
        <a:p>
          <a:endParaRPr lang="es-EC"/>
        </a:p>
      </dgm:t>
    </dgm:pt>
    <dgm:pt modelId="{83FBEDB9-F330-4AB0-953A-EA933F2D2982}" type="sibTrans" cxnId="{DB797569-7507-4345-BCDE-61128AC3A699}">
      <dgm:prSet/>
      <dgm:spPr/>
      <dgm:t>
        <a:bodyPr/>
        <a:lstStyle/>
        <a:p>
          <a:endParaRPr lang="es-EC"/>
        </a:p>
      </dgm:t>
    </dgm:pt>
    <dgm:pt modelId="{2C3B488C-F8E8-4FAA-A427-EDEB73CAC935}" type="pres">
      <dgm:prSet presAssocID="{31C9194D-5586-460C-8BB0-2FB94C7A2910}" presName="Name0" presStyleCnt="0">
        <dgm:presLayoutVars>
          <dgm:chMax val="1"/>
          <dgm:dir/>
          <dgm:animLvl val="ctr"/>
          <dgm:resizeHandles val="exact"/>
        </dgm:presLayoutVars>
      </dgm:prSet>
      <dgm:spPr/>
      <dgm:t>
        <a:bodyPr/>
        <a:lstStyle/>
        <a:p>
          <a:endParaRPr lang="es-EC"/>
        </a:p>
      </dgm:t>
    </dgm:pt>
    <dgm:pt modelId="{FC39FD16-FFC7-42DB-BB01-E88EAE2FB8C6}" type="pres">
      <dgm:prSet presAssocID="{01891AA2-F73E-4769-BB72-B7C1C5A91FD7}" presName="centerShape" presStyleLbl="node0" presStyleIdx="0" presStyleCnt="1"/>
      <dgm:spPr/>
      <dgm:t>
        <a:bodyPr/>
        <a:lstStyle/>
        <a:p>
          <a:endParaRPr lang="es-EC"/>
        </a:p>
      </dgm:t>
    </dgm:pt>
    <dgm:pt modelId="{F45614DD-211B-4114-9C9F-828EDDE4DC5B}" type="pres">
      <dgm:prSet presAssocID="{E5FAAEEC-9508-4F76-B298-7B01CD780BEC}" presName="node" presStyleLbl="node1" presStyleIdx="0" presStyleCnt="5">
        <dgm:presLayoutVars>
          <dgm:bulletEnabled val="1"/>
        </dgm:presLayoutVars>
      </dgm:prSet>
      <dgm:spPr/>
      <dgm:t>
        <a:bodyPr/>
        <a:lstStyle/>
        <a:p>
          <a:endParaRPr lang="es-EC"/>
        </a:p>
      </dgm:t>
    </dgm:pt>
    <dgm:pt modelId="{C41BB443-1A72-47BF-9C30-0A6445DE97C4}" type="pres">
      <dgm:prSet presAssocID="{E5FAAEEC-9508-4F76-B298-7B01CD780BEC}" presName="dummy" presStyleCnt="0"/>
      <dgm:spPr/>
    </dgm:pt>
    <dgm:pt modelId="{813633CB-341B-4D5B-B88D-6A3A4B05D4B7}" type="pres">
      <dgm:prSet presAssocID="{90F80419-3B89-404F-9532-AAB912902FFD}" presName="sibTrans" presStyleLbl="sibTrans2D1" presStyleIdx="0" presStyleCnt="5"/>
      <dgm:spPr/>
      <dgm:t>
        <a:bodyPr/>
        <a:lstStyle/>
        <a:p>
          <a:endParaRPr lang="es-EC"/>
        </a:p>
      </dgm:t>
    </dgm:pt>
    <dgm:pt modelId="{70BB3C08-8287-428D-93D7-B0EDA636CBD2}" type="pres">
      <dgm:prSet presAssocID="{D21187DF-CD8C-41CD-A4A9-E40D01581C7B}" presName="node" presStyleLbl="node1" presStyleIdx="1" presStyleCnt="5">
        <dgm:presLayoutVars>
          <dgm:bulletEnabled val="1"/>
        </dgm:presLayoutVars>
      </dgm:prSet>
      <dgm:spPr/>
      <dgm:t>
        <a:bodyPr/>
        <a:lstStyle/>
        <a:p>
          <a:endParaRPr lang="es-EC"/>
        </a:p>
      </dgm:t>
    </dgm:pt>
    <dgm:pt modelId="{520FDF4E-35DB-430A-87D0-06F2EBAF08B5}" type="pres">
      <dgm:prSet presAssocID="{D21187DF-CD8C-41CD-A4A9-E40D01581C7B}" presName="dummy" presStyleCnt="0"/>
      <dgm:spPr/>
    </dgm:pt>
    <dgm:pt modelId="{227DAF1B-256B-4E4F-8993-6AEEC459B995}" type="pres">
      <dgm:prSet presAssocID="{C0E20A2A-8085-4A26-BD3A-A71A7E09DBF4}" presName="sibTrans" presStyleLbl="sibTrans2D1" presStyleIdx="1" presStyleCnt="5"/>
      <dgm:spPr/>
      <dgm:t>
        <a:bodyPr/>
        <a:lstStyle/>
        <a:p>
          <a:endParaRPr lang="es-EC"/>
        </a:p>
      </dgm:t>
    </dgm:pt>
    <dgm:pt modelId="{9137171B-8EB2-438D-BBAD-1184E83E430E}" type="pres">
      <dgm:prSet presAssocID="{529B4549-27F4-42DF-9B93-CCB80DAC451F}" presName="node" presStyleLbl="node1" presStyleIdx="2" presStyleCnt="5">
        <dgm:presLayoutVars>
          <dgm:bulletEnabled val="1"/>
        </dgm:presLayoutVars>
      </dgm:prSet>
      <dgm:spPr/>
      <dgm:t>
        <a:bodyPr/>
        <a:lstStyle/>
        <a:p>
          <a:endParaRPr lang="es-EC"/>
        </a:p>
      </dgm:t>
    </dgm:pt>
    <dgm:pt modelId="{537721AA-796C-4810-B09B-42F09AD2391D}" type="pres">
      <dgm:prSet presAssocID="{529B4549-27F4-42DF-9B93-CCB80DAC451F}" presName="dummy" presStyleCnt="0"/>
      <dgm:spPr/>
    </dgm:pt>
    <dgm:pt modelId="{0F9A3356-D96A-4D53-A9E7-47D9161E9000}" type="pres">
      <dgm:prSet presAssocID="{83FBEDB9-F330-4AB0-953A-EA933F2D2982}" presName="sibTrans" presStyleLbl="sibTrans2D1" presStyleIdx="2" presStyleCnt="5"/>
      <dgm:spPr/>
      <dgm:t>
        <a:bodyPr/>
        <a:lstStyle/>
        <a:p>
          <a:endParaRPr lang="es-EC"/>
        </a:p>
      </dgm:t>
    </dgm:pt>
    <dgm:pt modelId="{B0485CA8-294C-4C39-B5B1-CD4C06B307D1}" type="pres">
      <dgm:prSet presAssocID="{EA0ACF05-BB29-4CB4-B0A0-DB924A9557D8}" presName="node" presStyleLbl="node1" presStyleIdx="3" presStyleCnt="5">
        <dgm:presLayoutVars>
          <dgm:bulletEnabled val="1"/>
        </dgm:presLayoutVars>
      </dgm:prSet>
      <dgm:spPr/>
      <dgm:t>
        <a:bodyPr/>
        <a:lstStyle/>
        <a:p>
          <a:endParaRPr lang="es-EC"/>
        </a:p>
      </dgm:t>
    </dgm:pt>
    <dgm:pt modelId="{FD8F5DB1-7FD4-4926-B9C6-50DC3F7C22F0}" type="pres">
      <dgm:prSet presAssocID="{EA0ACF05-BB29-4CB4-B0A0-DB924A9557D8}" presName="dummy" presStyleCnt="0"/>
      <dgm:spPr/>
    </dgm:pt>
    <dgm:pt modelId="{3F2EBAEB-C82E-4054-91B8-16AE8DFBD379}" type="pres">
      <dgm:prSet presAssocID="{D78C0740-7538-4E03-A272-3B625C55B61C}" presName="sibTrans" presStyleLbl="sibTrans2D1" presStyleIdx="3" presStyleCnt="5"/>
      <dgm:spPr/>
      <dgm:t>
        <a:bodyPr/>
        <a:lstStyle/>
        <a:p>
          <a:endParaRPr lang="es-EC"/>
        </a:p>
      </dgm:t>
    </dgm:pt>
    <dgm:pt modelId="{5E623292-2D0B-4F12-8E18-0BB6BDB546DC}" type="pres">
      <dgm:prSet presAssocID="{D80FC450-58C4-46B9-B9DB-6D4116520FF1}" presName="node" presStyleLbl="node1" presStyleIdx="4" presStyleCnt="5">
        <dgm:presLayoutVars>
          <dgm:bulletEnabled val="1"/>
        </dgm:presLayoutVars>
      </dgm:prSet>
      <dgm:spPr/>
      <dgm:t>
        <a:bodyPr/>
        <a:lstStyle/>
        <a:p>
          <a:endParaRPr lang="es-EC"/>
        </a:p>
      </dgm:t>
    </dgm:pt>
    <dgm:pt modelId="{14C59349-1CED-482F-B66A-2A967F8DFC6C}" type="pres">
      <dgm:prSet presAssocID="{D80FC450-58C4-46B9-B9DB-6D4116520FF1}" presName="dummy" presStyleCnt="0"/>
      <dgm:spPr/>
    </dgm:pt>
    <dgm:pt modelId="{1522F32D-E23E-4D22-BBAA-1846B6D1AACE}" type="pres">
      <dgm:prSet presAssocID="{6BCB69C5-217B-42AD-AC91-399D044B43D2}" presName="sibTrans" presStyleLbl="sibTrans2D1" presStyleIdx="4" presStyleCnt="5"/>
      <dgm:spPr/>
      <dgm:t>
        <a:bodyPr/>
        <a:lstStyle/>
        <a:p>
          <a:endParaRPr lang="es-EC"/>
        </a:p>
      </dgm:t>
    </dgm:pt>
  </dgm:ptLst>
  <dgm:cxnLst>
    <dgm:cxn modelId="{F760995C-A438-4857-9E6C-7ABCEB8C8C44}" type="presOf" srcId="{83FBEDB9-F330-4AB0-953A-EA933F2D2982}" destId="{0F9A3356-D96A-4D53-A9E7-47D9161E9000}" srcOrd="0" destOrd="0" presId="urn:microsoft.com/office/officeart/2005/8/layout/radial6"/>
    <dgm:cxn modelId="{CF780A7C-8415-49E9-A179-C19A591A416B}" type="presOf" srcId="{01891AA2-F73E-4769-BB72-B7C1C5A91FD7}" destId="{FC39FD16-FFC7-42DB-BB01-E88EAE2FB8C6}" srcOrd="0" destOrd="0" presId="urn:microsoft.com/office/officeart/2005/8/layout/radial6"/>
    <dgm:cxn modelId="{093CB269-FE61-4849-8D9A-F9ECB23CE3E8}" srcId="{01891AA2-F73E-4769-BB72-B7C1C5A91FD7}" destId="{E5FAAEEC-9508-4F76-B298-7B01CD780BEC}" srcOrd="0" destOrd="0" parTransId="{AB1888DE-CD52-448B-9703-3D58EF387D64}" sibTransId="{90F80419-3B89-404F-9532-AAB912902FFD}"/>
    <dgm:cxn modelId="{FFD3E7A1-CA3E-43FD-9CA3-FA2B1C876D48}" srcId="{31C9194D-5586-460C-8BB0-2FB94C7A2910}" destId="{01891AA2-F73E-4769-BB72-B7C1C5A91FD7}" srcOrd="0" destOrd="0" parTransId="{6F340058-544E-49A2-B054-F85AAB72FDD8}" sibTransId="{A4CF9BED-0BF6-4F4A-8BF0-6937E52ADF76}"/>
    <dgm:cxn modelId="{6C13273B-BF9B-4EF9-BE52-1CDE733BF6AA}" type="presOf" srcId="{529B4549-27F4-42DF-9B93-CCB80DAC451F}" destId="{9137171B-8EB2-438D-BBAD-1184E83E430E}" srcOrd="0" destOrd="0" presId="urn:microsoft.com/office/officeart/2005/8/layout/radial6"/>
    <dgm:cxn modelId="{95F855FB-83F5-4F75-9EEA-A3E5E57F117C}" type="presOf" srcId="{6BCB69C5-217B-42AD-AC91-399D044B43D2}" destId="{1522F32D-E23E-4D22-BBAA-1846B6D1AACE}" srcOrd="0" destOrd="0" presId="urn:microsoft.com/office/officeart/2005/8/layout/radial6"/>
    <dgm:cxn modelId="{112F0840-282A-4F16-9982-861E691F892A}" srcId="{01891AA2-F73E-4769-BB72-B7C1C5A91FD7}" destId="{D21187DF-CD8C-41CD-A4A9-E40D01581C7B}" srcOrd="1" destOrd="0" parTransId="{86FC32FB-2A48-42AC-AE17-5043E275C5F1}" sibTransId="{C0E20A2A-8085-4A26-BD3A-A71A7E09DBF4}"/>
    <dgm:cxn modelId="{6EE8018D-2290-4614-8C1A-0C155EDC52B2}" type="presOf" srcId="{E5FAAEEC-9508-4F76-B298-7B01CD780BEC}" destId="{F45614DD-211B-4114-9C9F-828EDDE4DC5B}" srcOrd="0" destOrd="0" presId="urn:microsoft.com/office/officeart/2005/8/layout/radial6"/>
    <dgm:cxn modelId="{47D4294F-9F2C-494F-A5B9-775EC9620267}" type="presOf" srcId="{D78C0740-7538-4E03-A272-3B625C55B61C}" destId="{3F2EBAEB-C82E-4054-91B8-16AE8DFBD379}" srcOrd="0" destOrd="0" presId="urn:microsoft.com/office/officeart/2005/8/layout/radial6"/>
    <dgm:cxn modelId="{0F66FEC5-0F0E-4D00-AB9B-7844356A5088}" type="presOf" srcId="{C0E20A2A-8085-4A26-BD3A-A71A7E09DBF4}" destId="{227DAF1B-256B-4E4F-8993-6AEEC459B995}" srcOrd="0" destOrd="0" presId="urn:microsoft.com/office/officeart/2005/8/layout/radial6"/>
    <dgm:cxn modelId="{DB797569-7507-4345-BCDE-61128AC3A699}" srcId="{01891AA2-F73E-4769-BB72-B7C1C5A91FD7}" destId="{529B4549-27F4-42DF-9B93-CCB80DAC451F}" srcOrd="2" destOrd="0" parTransId="{11F23AA9-3B06-4DBD-A1D5-A0851F5BEF50}" sibTransId="{83FBEDB9-F330-4AB0-953A-EA933F2D2982}"/>
    <dgm:cxn modelId="{2F97140A-3ABE-4A34-9F0D-C7EAD609210E}" type="presOf" srcId="{90F80419-3B89-404F-9532-AAB912902FFD}" destId="{813633CB-341B-4D5B-B88D-6A3A4B05D4B7}" srcOrd="0" destOrd="0" presId="urn:microsoft.com/office/officeart/2005/8/layout/radial6"/>
    <dgm:cxn modelId="{0477CACB-15A2-4F65-B9F8-82B5BD7C2F3E}" srcId="{01891AA2-F73E-4769-BB72-B7C1C5A91FD7}" destId="{EA0ACF05-BB29-4CB4-B0A0-DB924A9557D8}" srcOrd="3" destOrd="0" parTransId="{A7A42B74-9851-455A-9754-186528EC1880}" sibTransId="{D78C0740-7538-4E03-A272-3B625C55B61C}"/>
    <dgm:cxn modelId="{C77A71C7-7898-482F-B98A-232E617E5EBF}" type="presOf" srcId="{31C9194D-5586-460C-8BB0-2FB94C7A2910}" destId="{2C3B488C-F8E8-4FAA-A427-EDEB73CAC935}" srcOrd="0" destOrd="0" presId="urn:microsoft.com/office/officeart/2005/8/layout/radial6"/>
    <dgm:cxn modelId="{03001E22-7086-4C09-9EC9-FE023083AF75}" type="presOf" srcId="{EA0ACF05-BB29-4CB4-B0A0-DB924A9557D8}" destId="{B0485CA8-294C-4C39-B5B1-CD4C06B307D1}" srcOrd="0" destOrd="0" presId="urn:microsoft.com/office/officeart/2005/8/layout/radial6"/>
    <dgm:cxn modelId="{5E3F15C0-117C-44D2-8D3D-ACD167EBDE3E}" type="presOf" srcId="{D21187DF-CD8C-41CD-A4A9-E40D01581C7B}" destId="{70BB3C08-8287-428D-93D7-B0EDA636CBD2}" srcOrd="0" destOrd="0" presId="urn:microsoft.com/office/officeart/2005/8/layout/radial6"/>
    <dgm:cxn modelId="{9D6B7C27-B13E-4D65-8FE2-0032733ADFE5}" type="presOf" srcId="{D80FC450-58C4-46B9-B9DB-6D4116520FF1}" destId="{5E623292-2D0B-4F12-8E18-0BB6BDB546DC}" srcOrd="0" destOrd="0" presId="urn:microsoft.com/office/officeart/2005/8/layout/radial6"/>
    <dgm:cxn modelId="{1D7CB157-2EC1-4DCA-8BE0-BCEAD267B714}" srcId="{01891AA2-F73E-4769-BB72-B7C1C5A91FD7}" destId="{D80FC450-58C4-46B9-B9DB-6D4116520FF1}" srcOrd="4" destOrd="0" parTransId="{49B93EE6-0FFE-47D4-9DF7-7FF80F4F59ED}" sibTransId="{6BCB69C5-217B-42AD-AC91-399D044B43D2}"/>
    <dgm:cxn modelId="{94823158-2BB3-4EC7-A99C-8EF54F7D0720}" type="presParOf" srcId="{2C3B488C-F8E8-4FAA-A427-EDEB73CAC935}" destId="{FC39FD16-FFC7-42DB-BB01-E88EAE2FB8C6}" srcOrd="0" destOrd="0" presId="urn:microsoft.com/office/officeart/2005/8/layout/radial6"/>
    <dgm:cxn modelId="{F51DD341-E663-4079-B026-7B155DABAC42}" type="presParOf" srcId="{2C3B488C-F8E8-4FAA-A427-EDEB73CAC935}" destId="{F45614DD-211B-4114-9C9F-828EDDE4DC5B}" srcOrd="1" destOrd="0" presId="urn:microsoft.com/office/officeart/2005/8/layout/radial6"/>
    <dgm:cxn modelId="{8A968C20-8201-42A4-949C-12ED152FC903}" type="presParOf" srcId="{2C3B488C-F8E8-4FAA-A427-EDEB73CAC935}" destId="{C41BB443-1A72-47BF-9C30-0A6445DE97C4}" srcOrd="2" destOrd="0" presId="urn:microsoft.com/office/officeart/2005/8/layout/radial6"/>
    <dgm:cxn modelId="{01141693-411B-4EFC-9187-BA215238A365}" type="presParOf" srcId="{2C3B488C-F8E8-4FAA-A427-EDEB73CAC935}" destId="{813633CB-341B-4D5B-B88D-6A3A4B05D4B7}" srcOrd="3" destOrd="0" presId="urn:microsoft.com/office/officeart/2005/8/layout/radial6"/>
    <dgm:cxn modelId="{7721E68C-C17D-4399-851B-0A535D42171D}" type="presParOf" srcId="{2C3B488C-F8E8-4FAA-A427-EDEB73CAC935}" destId="{70BB3C08-8287-428D-93D7-B0EDA636CBD2}" srcOrd="4" destOrd="0" presId="urn:microsoft.com/office/officeart/2005/8/layout/radial6"/>
    <dgm:cxn modelId="{FAE5F7EA-EBA7-4D25-8C8A-4FB60135CE40}" type="presParOf" srcId="{2C3B488C-F8E8-4FAA-A427-EDEB73CAC935}" destId="{520FDF4E-35DB-430A-87D0-06F2EBAF08B5}" srcOrd="5" destOrd="0" presId="urn:microsoft.com/office/officeart/2005/8/layout/radial6"/>
    <dgm:cxn modelId="{41FBAB80-EBD9-499D-A326-B324460317AA}" type="presParOf" srcId="{2C3B488C-F8E8-4FAA-A427-EDEB73CAC935}" destId="{227DAF1B-256B-4E4F-8993-6AEEC459B995}" srcOrd="6" destOrd="0" presId="urn:microsoft.com/office/officeart/2005/8/layout/radial6"/>
    <dgm:cxn modelId="{859C3369-B7EE-4B7A-A17F-B31DC56D6FF0}" type="presParOf" srcId="{2C3B488C-F8E8-4FAA-A427-EDEB73CAC935}" destId="{9137171B-8EB2-438D-BBAD-1184E83E430E}" srcOrd="7" destOrd="0" presId="urn:microsoft.com/office/officeart/2005/8/layout/radial6"/>
    <dgm:cxn modelId="{7E23DB46-ABF7-45A3-9780-AF9200187CCB}" type="presParOf" srcId="{2C3B488C-F8E8-4FAA-A427-EDEB73CAC935}" destId="{537721AA-796C-4810-B09B-42F09AD2391D}" srcOrd="8" destOrd="0" presId="urn:microsoft.com/office/officeart/2005/8/layout/radial6"/>
    <dgm:cxn modelId="{869D9B40-2CCA-4C55-8B8E-F65601604097}" type="presParOf" srcId="{2C3B488C-F8E8-4FAA-A427-EDEB73CAC935}" destId="{0F9A3356-D96A-4D53-A9E7-47D9161E9000}" srcOrd="9" destOrd="0" presId="urn:microsoft.com/office/officeart/2005/8/layout/radial6"/>
    <dgm:cxn modelId="{ECE98F56-5A37-4FDA-B4FE-7CECA3D70B0B}" type="presParOf" srcId="{2C3B488C-F8E8-4FAA-A427-EDEB73CAC935}" destId="{B0485CA8-294C-4C39-B5B1-CD4C06B307D1}" srcOrd="10" destOrd="0" presId="urn:microsoft.com/office/officeart/2005/8/layout/radial6"/>
    <dgm:cxn modelId="{93E27B7A-962E-4D67-AE36-83A49CAF1730}" type="presParOf" srcId="{2C3B488C-F8E8-4FAA-A427-EDEB73CAC935}" destId="{FD8F5DB1-7FD4-4926-B9C6-50DC3F7C22F0}" srcOrd="11" destOrd="0" presId="urn:microsoft.com/office/officeart/2005/8/layout/radial6"/>
    <dgm:cxn modelId="{5396C7D7-D013-4CFD-9385-0517E3240376}" type="presParOf" srcId="{2C3B488C-F8E8-4FAA-A427-EDEB73CAC935}" destId="{3F2EBAEB-C82E-4054-91B8-16AE8DFBD379}" srcOrd="12" destOrd="0" presId="urn:microsoft.com/office/officeart/2005/8/layout/radial6"/>
    <dgm:cxn modelId="{0DA04FEE-9D45-4395-A552-FC051C862ECD}" type="presParOf" srcId="{2C3B488C-F8E8-4FAA-A427-EDEB73CAC935}" destId="{5E623292-2D0B-4F12-8E18-0BB6BDB546DC}" srcOrd="13" destOrd="0" presId="urn:microsoft.com/office/officeart/2005/8/layout/radial6"/>
    <dgm:cxn modelId="{BAB58114-F692-4472-9DCF-85D434E27427}" type="presParOf" srcId="{2C3B488C-F8E8-4FAA-A427-EDEB73CAC935}" destId="{14C59349-1CED-482F-B66A-2A967F8DFC6C}" srcOrd="14" destOrd="0" presId="urn:microsoft.com/office/officeart/2005/8/layout/radial6"/>
    <dgm:cxn modelId="{834F5CCE-63DB-434C-961B-E296CD33A6AC}" type="presParOf" srcId="{2C3B488C-F8E8-4FAA-A427-EDEB73CAC935}" destId="{1522F32D-E23E-4D22-BBAA-1846B6D1AAC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B3A06-E472-4977-A5C8-73F32E9E8E39}" type="doc">
      <dgm:prSet loTypeId="urn:microsoft.com/office/officeart/2005/8/layout/hList6" loCatId="list" qsTypeId="urn:microsoft.com/office/officeart/2005/8/quickstyle/simple3" qsCatId="simple" csTypeId="urn:microsoft.com/office/officeart/2005/8/colors/colorful1#1" csCatId="colorful" phldr="1"/>
      <dgm:spPr/>
      <dgm:t>
        <a:bodyPr/>
        <a:lstStyle/>
        <a:p>
          <a:endParaRPr lang="es-ES"/>
        </a:p>
      </dgm:t>
    </dgm:pt>
    <dgm:pt modelId="{A450C106-3773-45B2-BAD2-AC88C7CE5A17}">
      <dgm:prSet phldrT="[Texto]" custT="1"/>
      <dgm:spPr/>
      <dgm:t>
        <a:bodyPr/>
        <a:lstStyle/>
        <a:p>
          <a:pPr algn="ctr"/>
          <a:r>
            <a:rPr lang="es-ES" sz="2000" b="1" dirty="0" smtClean="0"/>
            <a:t>FACTOR ECONÓMICO</a:t>
          </a:r>
          <a:endParaRPr lang="es-ES" sz="2000" b="1" dirty="0"/>
        </a:p>
      </dgm:t>
    </dgm:pt>
    <dgm:pt modelId="{F9300442-88DD-47A1-8A82-56AB160B5E66}" type="parTrans" cxnId="{00A72210-67E2-483E-97CF-726747C63946}">
      <dgm:prSet/>
      <dgm:spPr/>
      <dgm:t>
        <a:bodyPr/>
        <a:lstStyle/>
        <a:p>
          <a:endParaRPr lang="es-ES"/>
        </a:p>
      </dgm:t>
    </dgm:pt>
    <dgm:pt modelId="{B6F685EF-7A2B-4B6F-B4F1-FCBF8C491757}" type="sibTrans" cxnId="{00A72210-67E2-483E-97CF-726747C63946}">
      <dgm:prSet/>
      <dgm:spPr/>
      <dgm:t>
        <a:bodyPr/>
        <a:lstStyle/>
        <a:p>
          <a:endParaRPr lang="es-ES"/>
        </a:p>
      </dgm:t>
    </dgm:pt>
    <dgm:pt modelId="{2686AAC8-635E-4240-90A0-3FCE0A0C94BB}">
      <dgm:prSet phldrT="[Texto]" custT="1"/>
      <dgm:spPr/>
      <dgm:t>
        <a:bodyPr/>
        <a:lstStyle/>
        <a:p>
          <a:pPr algn="l"/>
          <a:r>
            <a:rPr lang="es-ES" sz="1600" dirty="0" smtClean="0"/>
            <a:t>Inflación anual – mensual</a:t>
          </a:r>
          <a:endParaRPr lang="es-ES" sz="1600" dirty="0"/>
        </a:p>
      </dgm:t>
    </dgm:pt>
    <dgm:pt modelId="{47538753-60E2-426E-8FED-FC283F970D28}" type="parTrans" cxnId="{B96CDBA2-8330-49C7-A8B6-287701122663}">
      <dgm:prSet/>
      <dgm:spPr/>
      <dgm:t>
        <a:bodyPr/>
        <a:lstStyle/>
        <a:p>
          <a:endParaRPr lang="es-ES"/>
        </a:p>
      </dgm:t>
    </dgm:pt>
    <dgm:pt modelId="{B176611B-DCE2-4F23-9A89-4F84C463576F}" type="sibTrans" cxnId="{B96CDBA2-8330-49C7-A8B6-287701122663}">
      <dgm:prSet/>
      <dgm:spPr/>
      <dgm:t>
        <a:bodyPr/>
        <a:lstStyle/>
        <a:p>
          <a:endParaRPr lang="es-ES"/>
        </a:p>
      </dgm:t>
    </dgm:pt>
    <dgm:pt modelId="{5E86E21C-460B-4DEC-8C23-51F19EE1828E}">
      <dgm:prSet phldrT="[Texto]" custT="1"/>
      <dgm:spPr/>
      <dgm:t>
        <a:bodyPr/>
        <a:lstStyle/>
        <a:p>
          <a:pPr algn="l"/>
          <a:r>
            <a:rPr lang="es-ES" sz="1600" dirty="0" smtClean="0"/>
            <a:t>Tasa de desempleo</a:t>
          </a:r>
          <a:endParaRPr lang="es-ES" sz="1600" dirty="0"/>
        </a:p>
      </dgm:t>
    </dgm:pt>
    <dgm:pt modelId="{9F9BCF23-20D4-4C34-8C8C-072A0863C89B}" type="parTrans" cxnId="{5AAF6CF7-F1C1-41AA-9ED2-38CDBF386B5F}">
      <dgm:prSet/>
      <dgm:spPr/>
      <dgm:t>
        <a:bodyPr/>
        <a:lstStyle/>
        <a:p>
          <a:endParaRPr lang="es-ES"/>
        </a:p>
      </dgm:t>
    </dgm:pt>
    <dgm:pt modelId="{DE93C2F0-61D6-4DF8-9BBB-644AA2F008A9}" type="sibTrans" cxnId="{5AAF6CF7-F1C1-41AA-9ED2-38CDBF386B5F}">
      <dgm:prSet/>
      <dgm:spPr/>
      <dgm:t>
        <a:bodyPr/>
        <a:lstStyle/>
        <a:p>
          <a:endParaRPr lang="es-ES"/>
        </a:p>
      </dgm:t>
    </dgm:pt>
    <dgm:pt modelId="{3EFBF5B9-0A43-422C-9386-4A15AE10D92C}">
      <dgm:prSet phldrT="[Texto]" custT="1"/>
      <dgm:spPr/>
      <dgm:t>
        <a:bodyPr/>
        <a:lstStyle/>
        <a:p>
          <a:pPr algn="ctr"/>
          <a:r>
            <a:rPr lang="es-ES" sz="2000" b="1" dirty="0" smtClean="0"/>
            <a:t>FACTOR SOCIO - CUTURAL</a:t>
          </a:r>
          <a:endParaRPr lang="es-ES" sz="2000" b="1" dirty="0"/>
        </a:p>
      </dgm:t>
    </dgm:pt>
    <dgm:pt modelId="{1B972D92-484E-405D-AD38-289B58024A6E}" type="parTrans" cxnId="{6FFC5CF6-FBA0-44FE-996D-C5AE6736C3FB}">
      <dgm:prSet/>
      <dgm:spPr/>
      <dgm:t>
        <a:bodyPr/>
        <a:lstStyle/>
        <a:p>
          <a:endParaRPr lang="es-ES"/>
        </a:p>
      </dgm:t>
    </dgm:pt>
    <dgm:pt modelId="{E13B3050-44AE-43C0-AADF-6700DA159931}" type="sibTrans" cxnId="{6FFC5CF6-FBA0-44FE-996D-C5AE6736C3FB}">
      <dgm:prSet/>
      <dgm:spPr/>
      <dgm:t>
        <a:bodyPr/>
        <a:lstStyle/>
        <a:p>
          <a:endParaRPr lang="es-ES"/>
        </a:p>
      </dgm:t>
    </dgm:pt>
    <dgm:pt modelId="{A605335E-C781-4BB1-BDC2-90A48921EC99}">
      <dgm:prSet phldrT="[Texto]" custT="1"/>
      <dgm:spPr/>
      <dgm:t>
        <a:bodyPr/>
        <a:lstStyle/>
        <a:p>
          <a:pPr algn="l"/>
          <a:r>
            <a:rPr lang="es-ES" sz="1600" b="0" dirty="0" smtClean="0"/>
            <a:t>Tasa de desempleo</a:t>
          </a:r>
          <a:endParaRPr lang="es-ES" sz="1600" b="0" dirty="0"/>
        </a:p>
      </dgm:t>
    </dgm:pt>
    <dgm:pt modelId="{34A4142E-C69C-47BC-A166-C1A83090077E}" type="parTrans" cxnId="{3E43C82C-3BBC-4EF3-8A85-49E7D9B6F000}">
      <dgm:prSet/>
      <dgm:spPr/>
      <dgm:t>
        <a:bodyPr/>
        <a:lstStyle/>
        <a:p>
          <a:endParaRPr lang="es-ES"/>
        </a:p>
      </dgm:t>
    </dgm:pt>
    <dgm:pt modelId="{9C11EB27-F839-4A4D-BF4F-46C325874863}" type="sibTrans" cxnId="{3E43C82C-3BBC-4EF3-8A85-49E7D9B6F000}">
      <dgm:prSet/>
      <dgm:spPr/>
      <dgm:t>
        <a:bodyPr/>
        <a:lstStyle/>
        <a:p>
          <a:endParaRPr lang="es-ES"/>
        </a:p>
      </dgm:t>
    </dgm:pt>
    <dgm:pt modelId="{5D6C03D4-5D64-43CA-8608-1FDA023AC3D3}">
      <dgm:prSet phldrT="[Texto]" custT="1"/>
      <dgm:spPr/>
      <dgm:t>
        <a:bodyPr/>
        <a:lstStyle/>
        <a:p>
          <a:pPr algn="l"/>
          <a:r>
            <a:rPr lang="es-ES" sz="1600" dirty="0" smtClean="0"/>
            <a:t>Riesgo país</a:t>
          </a:r>
          <a:endParaRPr lang="es-ES" sz="1600" dirty="0"/>
        </a:p>
      </dgm:t>
    </dgm:pt>
    <dgm:pt modelId="{7026C208-68C1-40E8-9A6C-30C5EEAA0B5B}" type="parTrans" cxnId="{BFCCD7A2-C64E-4DF7-83AB-9738E1D241C2}">
      <dgm:prSet/>
      <dgm:spPr/>
      <dgm:t>
        <a:bodyPr/>
        <a:lstStyle/>
        <a:p>
          <a:endParaRPr lang="es-ES"/>
        </a:p>
      </dgm:t>
    </dgm:pt>
    <dgm:pt modelId="{98A4ADED-CF0C-4BE3-BDD9-1C932562DB13}" type="sibTrans" cxnId="{BFCCD7A2-C64E-4DF7-83AB-9738E1D241C2}">
      <dgm:prSet/>
      <dgm:spPr/>
      <dgm:t>
        <a:bodyPr/>
        <a:lstStyle/>
        <a:p>
          <a:endParaRPr lang="es-ES"/>
        </a:p>
      </dgm:t>
    </dgm:pt>
    <dgm:pt modelId="{B16FAE85-8B4E-4139-A9E3-96CC6F9D67FB}">
      <dgm:prSet phldrT="[Texto]" custT="1"/>
      <dgm:spPr/>
      <dgm:t>
        <a:bodyPr/>
        <a:lstStyle/>
        <a:p>
          <a:pPr algn="l"/>
          <a:r>
            <a:rPr lang="es-ES" sz="1600" dirty="0" smtClean="0"/>
            <a:t>Tasa de interés activa y pasiva</a:t>
          </a:r>
          <a:endParaRPr lang="es-ES" sz="1600" dirty="0"/>
        </a:p>
      </dgm:t>
    </dgm:pt>
    <dgm:pt modelId="{25CA2D33-8065-4FE5-B64E-32427A2D4A83}" type="parTrans" cxnId="{5F9497BD-74F2-4B9D-9FC5-B48E2DC7A423}">
      <dgm:prSet/>
      <dgm:spPr/>
      <dgm:t>
        <a:bodyPr/>
        <a:lstStyle/>
        <a:p>
          <a:endParaRPr lang="es-ES"/>
        </a:p>
      </dgm:t>
    </dgm:pt>
    <dgm:pt modelId="{8FCB14D1-CD38-4ED2-9526-58F5B8CBF2DE}" type="sibTrans" cxnId="{5F9497BD-74F2-4B9D-9FC5-B48E2DC7A423}">
      <dgm:prSet/>
      <dgm:spPr/>
      <dgm:t>
        <a:bodyPr/>
        <a:lstStyle/>
        <a:p>
          <a:endParaRPr lang="es-ES"/>
        </a:p>
      </dgm:t>
    </dgm:pt>
    <dgm:pt modelId="{6BD6FCAF-02E5-4D6B-9B3E-7C054A4A59E3}">
      <dgm:prSet phldrT="[Texto]" custT="1"/>
      <dgm:spPr/>
      <dgm:t>
        <a:bodyPr/>
        <a:lstStyle/>
        <a:p>
          <a:pPr algn="l"/>
          <a:r>
            <a:rPr lang="es-ES" sz="1600" dirty="0" smtClean="0"/>
            <a:t>PIB</a:t>
          </a:r>
          <a:endParaRPr lang="es-ES" sz="1600" dirty="0"/>
        </a:p>
      </dgm:t>
    </dgm:pt>
    <dgm:pt modelId="{6C3BB206-B4D8-46EB-8D1B-288444816715}" type="parTrans" cxnId="{D4ACD714-65B1-4043-9181-E40951F722AC}">
      <dgm:prSet/>
      <dgm:spPr/>
      <dgm:t>
        <a:bodyPr/>
        <a:lstStyle/>
        <a:p>
          <a:endParaRPr lang="es-ES"/>
        </a:p>
      </dgm:t>
    </dgm:pt>
    <dgm:pt modelId="{D3787526-382C-49EB-A047-26F774EC3052}" type="sibTrans" cxnId="{D4ACD714-65B1-4043-9181-E40951F722AC}">
      <dgm:prSet/>
      <dgm:spPr/>
      <dgm:t>
        <a:bodyPr/>
        <a:lstStyle/>
        <a:p>
          <a:endParaRPr lang="es-ES"/>
        </a:p>
      </dgm:t>
    </dgm:pt>
    <dgm:pt modelId="{1E6BE4B5-3837-4EF5-A5E5-A669C28C5606}">
      <dgm:prSet phldrT="[Texto]" custT="1"/>
      <dgm:spPr/>
      <dgm:t>
        <a:bodyPr/>
        <a:lstStyle/>
        <a:p>
          <a:pPr algn="l"/>
          <a:r>
            <a:rPr lang="es-ES" sz="1600" b="0" dirty="0" smtClean="0"/>
            <a:t>INEC - CIUU (Actividades económicas por procesos productivos)</a:t>
          </a:r>
          <a:endParaRPr lang="es-ES" sz="1600" b="0" dirty="0"/>
        </a:p>
      </dgm:t>
    </dgm:pt>
    <dgm:pt modelId="{6BE8977D-8AB1-4EE8-A982-FEDCBB2F2F41}" type="parTrans" cxnId="{9F8C7344-BF70-4D46-9E2E-F386AF73D548}">
      <dgm:prSet/>
      <dgm:spPr/>
      <dgm:t>
        <a:bodyPr/>
        <a:lstStyle/>
        <a:p>
          <a:endParaRPr lang="es-ES"/>
        </a:p>
      </dgm:t>
    </dgm:pt>
    <dgm:pt modelId="{C95FE152-A046-4DFC-8292-D574585AAF10}" type="sibTrans" cxnId="{9F8C7344-BF70-4D46-9E2E-F386AF73D548}">
      <dgm:prSet/>
      <dgm:spPr/>
      <dgm:t>
        <a:bodyPr/>
        <a:lstStyle/>
        <a:p>
          <a:endParaRPr lang="es-ES"/>
        </a:p>
      </dgm:t>
    </dgm:pt>
    <dgm:pt modelId="{5ED6DBDD-95B9-40B5-9AB4-74CE4025620D}">
      <dgm:prSet phldrT="[Texto]" custT="1"/>
      <dgm:spPr/>
      <dgm:t>
        <a:bodyPr/>
        <a:lstStyle/>
        <a:p>
          <a:pPr algn="l"/>
          <a:r>
            <a:rPr lang="es-EC" sz="1600" b="0" dirty="0" smtClean="0"/>
            <a:t>Población bajo el nivel de pobreza</a:t>
          </a:r>
          <a:endParaRPr lang="es-ES" sz="1600" b="0" dirty="0"/>
        </a:p>
      </dgm:t>
    </dgm:pt>
    <dgm:pt modelId="{E86C9DD8-A0C4-43B6-AC0F-A2047B9F0F4A}" type="parTrans" cxnId="{98AF859D-174C-4239-82BE-03FD6625866D}">
      <dgm:prSet/>
      <dgm:spPr/>
      <dgm:t>
        <a:bodyPr/>
        <a:lstStyle/>
        <a:p>
          <a:endParaRPr lang="es-ES"/>
        </a:p>
      </dgm:t>
    </dgm:pt>
    <dgm:pt modelId="{187A39C3-E1E0-45CA-89BC-41356396B454}" type="sibTrans" cxnId="{98AF859D-174C-4239-82BE-03FD6625866D}">
      <dgm:prSet/>
      <dgm:spPr/>
      <dgm:t>
        <a:bodyPr/>
        <a:lstStyle/>
        <a:p>
          <a:endParaRPr lang="es-ES"/>
        </a:p>
      </dgm:t>
    </dgm:pt>
    <dgm:pt modelId="{A5302464-1BA5-4F7A-83FC-03E88891AD48}">
      <dgm:prSet phldrT="[Texto]" custT="1"/>
      <dgm:spPr/>
      <dgm:t>
        <a:bodyPr/>
        <a:lstStyle/>
        <a:p>
          <a:pPr algn="ctr"/>
          <a:r>
            <a:rPr lang="es-ES" sz="2000" b="1" dirty="0" smtClean="0"/>
            <a:t>FACTOR POLÍTICO-LEGAL</a:t>
          </a:r>
        </a:p>
        <a:p>
          <a:pPr algn="l"/>
          <a:r>
            <a:rPr lang="es-ES" sz="1600" dirty="0" smtClean="0"/>
            <a:t>La constitución del Ecuador</a:t>
          </a:r>
        </a:p>
        <a:p>
          <a:pPr algn="l"/>
          <a:r>
            <a:rPr lang="es-ES" sz="1600" dirty="0" smtClean="0"/>
            <a:t>Plan nacional del buen vivir</a:t>
          </a:r>
        </a:p>
        <a:p>
          <a:pPr algn="l"/>
          <a:r>
            <a:rPr lang="es-ES" sz="2000" b="1" dirty="0" smtClean="0"/>
            <a:t>FACTORES DEMOGRAFICOS</a:t>
          </a:r>
        </a:p>
        <a:p>
          <a:pPr algn="l"/>
          <a:r>
            <a:rPr lang="es-ES" sz="1600" b="0" dirty="0" smtClean="0"/>
            <a:t>Población del Ecuador</a:t>
          </a:r>
        </a:p>
        <a:p>
          <a:pPr algn="ctr"/>
          <a:endParaRPr lang="es-ES" sz="1900" b="1" dirty="0"/>
        </a:p>
      </dgm:t>
    </dgm:pt>
    <dgm:pt modelId="{6FD54187-ADAB-4EA1-A2F7-280C426AE726}" type="sibTrans" cxnId="{E75A3EEA-7838-4599-8882-43DA9EE0E457}">
      <dgm:prSet/>
      <dgm:spPr/>
      <dgm:t>
        <a:bodyPr/>
        <a:lstStyle/>
        <a:p>
          <a:endParaRPr lang="es-ES"/>
        </a:p>
      </dgm:t>
    </dgm:pt>
    <dgm:pt modelId="{F8F66566-8A58-4DE1-9916-582AEAC92809}" type="parTrans" cxnId="{E75A3EEA-7838-4599-8882-43DA9EE0E457}">
      <dgm:prSet/>
      <dgm:spPr/>
      <dgm:t>
        <a:bodyPr/>
        <a:lstStyle/>
        <a:p>
          <a:endParaRPr lang="es-ES"/>
        </a:p>
      </dgm:t>
    </dgm:pt>
    <dgm:pt modelId="{BC16D166-9053-4AC9-8B05-7793B14259B9}">
      <dgm:prSet phldrT="[Texto]" custT="1"/>
      <dgm:spPr/>
      <dgm:t>
        <a:bodyPr/>
        <a:lstStyle/>
        <a:p>
          <a:pPr algn="ctr"/>
          <a:r>
            <a:rPr lang="es-ES" sz="1800" b="1" dirty="0" smtClean="0"/>
            <a:t>FACTOR TECNOLÓGICO Y DE IMPACTO AMBIENTAL</a:t>
          </a:r>
        </a:p>
        <a:p>
          <a:pPr algn="l"/>
          <a:r>
            <a:rPr lang="es-EC" sz="1600" b="0" dirty="0" smtClean="0"/>
            <a:t>Condiciones Tecnológicas.</a:t>
          </a:r>
          <a:endParaRPr lang="es-ES" sz="1600" b="0" dirty="0" smtClean="0"/>
        </a:p>
        <a:p>
          <a:pPr algn="l"/>
          <a:r>
            <a:rPr lang="es-EC" sz="1600" b="0" dirty="0" smtClean="0"/>
            <a:t>Condiciones Ecológicas. </a:t>
          </a:r>
          <a:endParaRPr lang="es-ES" sz="1600" b="1" dirty="0" smtClean="0"/>
        </a:p>
        <a:p>
          <a:pPr algn="ctr"/>
          <a:endParaRPr lang="es-ES" sz="1400" b="1" dirty="0" smtClean="0"/>
        </a:p>
        <a:p>
          <a:pPr algn="ctr"/>
          <a:endParaRPr lang="es-ES" sz="1400" b="1" dirty="0" smtClean="0"/>
        </a:p>
        <a:p>
          <a:pPr algn="ctr"/>
          <a:endParaRPr lang="es-ES" sz="1400" b="1" dirty="0" smtClean="0"/>
        </a:p>
        <a:p>
          <a:pPr algn="ctr"/>
          <a:endParaRPr lang="es-ES" sz="1400" b="1" dirty="0" smtClean="0"/>
        </a:p>
        <a:p>
          <a:pPr algn="ctr"/>
          <a:endParaRPr lang="es-ES" sz="1400" b="1" dirty="0" smtClean="0"/>
        </a:p>
        <a:p>
          <a:pPr algn="ctr"/>
          <a:endParaRPr lang="es-ES" sz="1400" b="1" dirty="0" smtClean="0"/>
        </a:p>
        <a:p>
          <a:pPr algn="l"/>
          <a:endParaRPr lang="es-ES" sz="1400" b="1" dirty="0"/>
        </a:p>
      </dgm:t>
    </dgm:pt>
    <dgm:pt modelId="{9F6F758F-C560-4385-8F27-B02E54B94E19}" type="parTrans" cxnId="{C0943099-082A-4B41-8535-3B2A0CCDB404}">
      <dgm:prSet/>
      <dgm:spPr/>
      <dgm:t>
        <a:bodyPr/>
        <a:lstStyle/>
        <a:p>
          <a:endParaRPr lang="es-ES"/>
        </a:p>
      </dgm:t>
    </dgm:pt>
    <dgm:pt modelId="{1F71DD79-E781-4F4D-82F7-418EF331A645}" type="sibTrans" cxnId="{C0943099-082A-4B41-8535-3B2A0CCDB404}">
      <dgm:prSet/>
      <dgm:spPr/>
      <dgm:t>
        <a:bodyPr/>
        <a:lstStyle/>
        <a:p>
          <a:endParaRPr lang="es-ES"/>
        </a:p>
      </dgm:t>
    </dgm:pt>
    <dgm:pt modelId="{0E95B6D8-CEB8-428A-AAB1-84E0122158D2}" type="pres">
      <dgm:prSet presAssocID="{007B3A06-E472-4977-A5C8-73F32E9E8E39}" presName="Name0" presStyleCnt="0">
        <dgm:presLayoutVars>
          <dgm:dir/>
          <dgm:resizeHandles val="exact"/>
        </dgm:presLayoutVars>
      </dgm:prSet>
      <dgm:spPr/>
      <dgm:t>
        <a:bodyPr/>
        <a:lstStyle/>
        <a:p>
          <a:endParaRPr lang="es-ES"/>
        </a:p>
      </dgm:t>
    </dgm:pt>
    <dgm:pt modelId="{A26E3890-DEE2-4A49-BE69-3D20EEC80D2D}" type="pres">
      <dgm:prSet presAssocID="{A450C106-3773-45B2-BAD2-AC88C7CE5A17}" presName="node" presStyleLbl="node1" presStyleIdx="0" presStyleCnt="4">
        <dgm:presLayoutVars>
          <dgm:bulletEnabled val="1"/>
        </dgm:presLayoutVars>
      </dgm:prSet>
      <dgm:spPr/>
      <dgm:t>
        <a:bodyPr/>
        <a:lstStyle/>
        <a:p>
          <a:endParaRPr lang="es-ES"/>
        </a:p>
      </dgm:t>
    </dgm:pt>
    <dgm:pt modelId="{15748B47-C788-4096-B78F-AAA35C1E87CA}" type="pres">
      <dgm:prSet presAssocID="{B6F685EF-7A2B-4B6F-B4F1-FCBF8C491757}" presName="sibTrans" presStyleCnt="0"/>
      <dgm:spPr/>
    </dgm:pt>
    <dgm:pt modelId="{7992A854-FC68-494F-8AF5-2AE6E70031B6}" type="pres">
      <dgm:prSet presAssocID="{3EFBF5B9-0A43-422C-9386-4A15AE10D92C}" presName="node" presStyleLbl="node1" presStyleIdx="1" presStyleCnt="4" custLinFactX="99347" custLinFactNeighborX="100000">
        <dgm:presLayoutVars>
          <dgm:bulletEnabled val="1"/>
        </dgm:presLayoutVars>
      </dgm:prSet>
      <dgm:spPr/>
      <dgm:t>
        <a:bodyPr/>
        <a:lstStyle/>
        <a:p>
          <a:endParaRPr lang="es-ES"/>
        </a:p>
      </dgm:t>
    </dgm:pt>
    <dgm:pt modelId="{E5407E69-B708-4C65-99A2-E79C1C27D415}" type="pres">
      <dgm:prSet presAssocID="{E13B3050-44AE-43C0-AADF-6700DA159931}" presName="sibTrans" presStyleCnt="0"/>
      <dgm:spPr/>
    </dgm:pt>
    <dgm:pt modelId="{4FE54388-8C02-4F9E-8C81-CBFE17709A52}" type="pres">
      <dgm:prSet presAssocID="{A5302464-1BA5-4F7A-83FC-03E88891AD48}" presName="node" presStyleLbl="node1" presStyleIdx="2" presStyleCnt="4" custLinFactX="-99938" custLinFactNeighborX="-100000">
        <dgm:presLayoutVars>
          <dgm:bulletEnabled val="1"/>
        </dgm:presLayoutVars>
      </dgm:prSet>
      <dgm:spPr/>
      <dgm:t>
        <a:bodyPr/>
        <a:lstStyle/>
        <a:p>
          <a:endParaRPr lang="es-ES"/>
        </a:p>
      </dgm:t>
    </dgm:pt>
    <dgm:pt modelId="{74AB075B-6E8D-413C-9643-AB85F9F68707}" type="pres">
      <dgm:prSet presAssocID="{6FD54187-ADAB-4EA1-A2F7-280C426AE726}" presName="sibTrans" presStyleCnt="0"/>
      <dgm:spPr/>
    </dgm:pt>
    <dgm:pt modelId="{8E69D3A7-6873-4D68-A084-6862B0564E03}" type="pres">
      <dgm:prSet presAssocID="{BC16D166-9053-4AC9-8B05-7793B14259B9}" presName="node" presStyleLbl="node1" presStyleIdx="3" presStyleCnt="4">
        <dgm:presLayoutVars>
          <dgm:bulletEnabled val="1"/>
        </dgm:presLayoutVars>
      </dgm:prSet>
      <dgm:spPr/>
      <dgm:t>
        <a:bodyPr/>
        <a:lstStyle/>
        <a:p>
          <a:endParaRPr lang="es-ES"/>
        </a:p>
      </dgm:t>
    </dgm:pt>
  </dgm:ptLst>
  <dgm:cxnLst>
    <dgm:cxn modelId="{D4ACD714-65B1-4043-9181-E40951F722AC}" srcId="{A450C106-3773-45B2-BAD2-AC88C7CE5A17}" destId="{6BD6FCAF-02E5-4D6B-9B3E-7C054A4A59E3}" srcOrd="4" destOrd="0" parTransId="{6C3BB206-B4D8-46EB-8D1B-288444816715}" sibTransId="{D3787526-382C-49EB-A047-26F774EC3052}"/>
    <dgm:cxn modelId="{4B31693A-85E7-4900-AF7B-3559832E2749}" type="presOf" srcId="{6BD6FCAF-02E5-4D6B-9B3E-7C054A4A59E3}" destId="{A26E3890-DEE2-4A49-BE69-3D20EEC80D2D}" srcOrd="0" destOrd="5" presId="urn:microsoft.com/office/officeart/2005/8/layout/hList6"/>
    <dgm:cxn modelId="{49A81353-A0B1-4CE8-9D00-689C02130D72}" type="presOf" srcId="{B16FAE85-8B4E-4139-A9E3-96CC6F9D67FB}" destId="{A26E3890-DEE2-4A49-BE69-3D20EEC80D2D}" srcOrd="0" destOrd="3" presId="urn:microsoft.com/office/officeart/2005/8/layout/hList6"/>
    <dgm:cxn modelId="{BFCCD7A2-C64E-4DF7-83AB-9738E1D241C2}" srcId="{A450C106-3773-45B2-BAD2-AC88C7CE5A17}" destId="{5D6C03D4-5D64-43CA-8608-1FDA023AC3D3}" srcOrd="0" destOrd="0" parTransId="{7026C208-68C1-40E8-9A6C-30C5EEAA0B5B}" sibTransId="{98A4ADED-CF0C-4BE3-BDD9-1C932562DB13}"/>
    <dgm:cxn modelId="{B96CDBA2-8330-49C7-A8B6-287701122663}" srcId="{A450C106-3773-45B2-BAD2-AC88C7CE5A17}" destId="{2686AAC8-635E-4240-90A0-3FCE0A0C94BB}" srcOrd="1" destOrd="0" parTransId="{47538753-60E2-426E-8FED-FC283F970D28}" sibTransId="{B176611B-DCE2-4F23-9A89-4F84C463576F}"/>
    <dgm:cxn modelId="{6FFC5CF6-FBA0-44FE-996D-C5AE6736C3FB}" srcId="{007B3A06-E472-4977-A5C8-73F32E9E8E39}" destId="{3EFBF5B9-0A43-422C-9386-4A15AE10D92C}" srcOrd="1" destOrd="0" parTransId="{1B972D92-484E-405D-AD38-289B58024A6E}" sibTransId="{E13B3050-44AE-43C0-AADF-6700DA159931}"/>
    <dgm:cxn modelId="{5AAF6CF7-F1C1-41AA-9ED2-38CDBF386B5F}" srcId="{A450C106-3773-45B2-BAD2-AC88C7CE5A17}" destId="{5E86E21C-460B-4DEC-8C23-51F19EE1828E}" srcOrd="3" destOrd="0" parTransId="{9F9BCF23-20D4-4C34-8C8C-072A0863C89B}" sibTransId="{DE93C2F0-61D6-4DF8-9BBB-644AA2F008A9}"/>
    <dgm:cxn modelId="{F18AC9C7-0B9F-4DCF-AB8F-68AD78DAB4E4}" type="presOf" srcId="{A605335E-C781-4BB1-BDC2-90A48921EC99}" destId="{7992A854-FC68-494F-8AF5-2AE6E70031B6}" srcOrd="0" destOrd="1" presId="urn:microsoft.com/office/officeart/2005/8/layout/hList6"/>
    <dgm:cxn modelId="{A0C3ADD5-710E-45D0-BCEA-D377ED2A5F61}" type="presOf" srcId="{007B3A06-E472-4977-A5C8-73F32E9E8E39}" destId="{0E95B6D8-CEB8-428A-AAB1-84E0122158D2}" srcOrd="0" destOrd="0" presId="urn:microsoft.com/office/officeart/2005/8/layout/hList6"/>
    <dgm:cxn modelId="{D4004E11-8C7E-46DC-8EEC-E0CA874EDEAE}" type="presOf" srcId="{5D6C03D4-5D64-43CA-8608-1FDA023AC3D3}" destId="{A26E3890-DEE2-4A49-BE69-3D20EEC80D2D}" srcOrd="0" destOrd="1" presId="urn:microsoft.com/office/officeart/2005/8/layout/hList6"/>
    <dgm:cxn modelId="{00A72210-67E2-483E-97CF-726747C63946}" srcId="{007B3A06-E472-4977-A5C8-73F32E9E8E39}" destId="{A450C106-3773-45B2-BAD2-AC88C7CE5A17}" srcOrd="0" destOrd="0" parTransId="{F9300442-88DD-47A1-8A82-56AB160B5E66}" sibTransId="{B6F685EF-7A2B-4B6F-B4F1-FCBF8C491757}"/>
    <dgm:cxn modelId="{C0943099-082A-4B41-8535-3B2A0CCDB404}" srcId="{007B3A06-E472-4977-A5C8-73F32E9E8E39}" destId="{BC16D166-9053-4AC9-8B05-7793B14259B9}" srcOrd="3" destOrd="0" parTransId="{9F6F758F-C560-4385-8F27-B02E54B94E19}" sibTransId="{1F71DD79-E781-4F4D-82F7-418EF331A645}"/>
    <dgm:cxn modelId="{FCAA826B-5441-49DF-8779-23A4FCC3EED9}" type="presOf" srcId="{A5302464-1BA5-4F7A-83FC-03E88891AD48}" destId="{4FE54388-8C02-4F9E-8C81-CBFE17709A52}" srcOrd="0" destOrd="0" presId="urn:microsoft.com/office/officeart/2005/8/layout/hList6"/>
    <dgm:cxn modelId="{BF657ADF-BEAE-44D6-939F-0E6AED00493D}" type="presOf" srcId="{2686AAC8-635E-4240-90A0-3FCE0A0C94BB}" destId="{A26E3890-DEE2-4A49-BE69-3D20EEC80D2D}" srcOrd="0" destOrd="2" presId="urn:microsoft.com/office/officeart/2005/8/layout/hList6"/>
    <dgm:cxn modelId="{3E43C82C-3BBC-4EF3-8A85-49E7D9B6F000}" srcId="{3EFBF5B9-0A43-422C-9386-4A15AE10D92C}" destId="{A605335E-C781-4BB1-BDC2-90A48921EC99}" srcOrd="0" destOrd="0" parTransId="{34A4142E-C69C-47BC-A166-C1A83090077E}" sibTransId="{9C11EB27-F839-4A4D-BF4F-46C325874863}"/>
    <dgm:cxn modelId="{98AF859D-174C-4239-82BE-03FD6625866D}" srcId="{3EFBF5B9-0A43-422C-9386-4A15AE10D92C}" destId="{5ED6DBDD-95B9-40B5-9AB4-74CE4025620D}" srcOrd="2" destOrd="0" parTransId="{E86C9DD8-A0C4-43B6-AC0F-A2047B9F0F4A}" sibTransId="{187A39C3-E1E0-45CA-89BC-41356396B454}"/>
    <dgm:cxn modelId="{5F9497BD-74F2-4B9D-9FC5-B48E2DC7A423}" srcId="{A450C106-3773-45B2-BAD2-AC88C7CE5A17}" destId="{B16FAE85-8B4E-4139-A9E3-96CC6F9D67FB}" srcOrd="2" destOrd="0" parTransId="{25CA2D33-8065-4FE5-B64E-32427A2D4A83}" sibTransId="{8FCB14D1-CD38-4ED2-9526-58F5B8CBF2DE}"/>
    <dgm:cxn modelId="{FCC7E5C1-64E7-4BBA-BC52-779A9EE226AB}" type="presOf" srcId="{5ED6DBDD-95B9-40B5-9AB4-74CE4025620D}" destId="{7992A854-FC68-494F-8AF5-2AE6E70031B6}" srcOrd="0" destOrd="3" presId="urn:microsoft.com/office/officeart/2005/8/layout/hList6"/>
    <dgm:cxn modelId="{236796C3-2575-4AFE-81C7-6F63D8592A50}" type="presOf" srcId="{1E6BE4B5-3837-4EF5-A5E5-A669C28C5606}" destId="{7992A854-FC68-494F-8AF5-2AE6E70031B6}" srcOrd="0" destOrd="2" presId="urn:microsoft.com/office/officeart/2005/8/layout/hList6"/>
    <dgm:cxn modelId="{81D6600A-9A83-4760-910D-86F47D65050E}" type="presOf" srcId="{3EFBF5B9-0A43-422C-9386-4A15AE10D92C}" destId="{7992A854-FC68-494F-8AF5-2AE6E70031B6}" srcOrd="0" destOrd="0" presId="urn:microsoft.com/office/officeart/2005/8/layout/hList6"/>
    <dgm:cxn modelId="{9F8C7344-BF70-4D46-9E2E-F386AF73D548}" srcId="{3EFBF5B9-0A43-422C-9386-4A15AE10D92C}" destId="{1E6BE4B5-3837-4EF5-A5E5-A669C28C5606}" srcOrd="1" destOrd="0" parTransId="{6BE8977D-8AB1-4EE8-A982-FEDCBB2F2F41}" sibTransId="{C95FE152-A046-4DFC-8292-D574585AAF10}"/>
    <dgm:cxn modelId="{C3B55FC4-DD59-44B5-8026-88699C25AB16}" type="presOf" srcId="{A450C106-3773-45B2-BAD2-AC88C7CE5A17}" destId="{A26E3890-DEE2-4A49-BE69-3D20EEC80D2D}" srcOrd="0" destOrd="0" presId="urn:microsoft.com/office/officeart/2005/8/layout/hList6"/>
    <dgm:cxn modelId="{2019EB69-78FA-4E6C-BBA9-693711B60CB1}" type="presOf" srcId="{5E86E21C-460B-4DEC-8C23-51F19EE1828E}" destId="{A26E3890-DEE2-4A49-BE69-3D20EEC80D2D}" srcOrd="0" destOrd="4" presId="urn:microsoft.com/office/officeart/2005/8/layout/hList6"/>
    <dgm:cxn modelId="{E75A3EEA-7838-4599-8882-43DA9EE0E457}" srcId="{007B3A06-E472-4977-A5C8-73F32E9E8E39}" destId="{A5302464-1BA5-4F7A-83FC-03E88891AD48}" srcOrd="2" destOrd="0" parTransId="{F8F66566-8A58-4DE1-9916-582AEAC92809}" sibTransId="{6FD54187-ADAB-4EA1-A2F7-280C426AE726}"/>
    <dgm:cxn modelId="{6095D21F-49BD-4500-95B5-55DC7F041DF3}" type="presOf" srcId="{BC16D166-9053-4AC9-8B05-7793B14259B9}" destId="{8E69D3A7-6873-4D68-A084-6862B0564E03}" srcOrd="0" destOrd="0" presId="urn:microsoft.com/office/officeart/2005/8/layout/hList6"/>
    <dgm:cxn modelId="{6BF0EF3D-81E7-457F-8C61-BAD3112865F8}" type="presParOf" srcId="{0E95B6D8-CEB8-428A-AAB1-84E0122158D2}" destId="{A26E3890-DEE2-4A49-BE69-3D20EEC80D2D}" srcOrd="0" destOrd="0" presId="urn:microsoft.com/office/officeart/2005/8/layout/hList6"/>
    <dgm:cxn modelId="{9FE422A7-BDA9-420C-8550-4512207D8385}" type="presParOf" srcId="{0E95B6D8-CEB8-428A-AAB1-84E0122158D2}" destId="{15748B47-C788-4096-B78F-AAA35C1E87CA}" srcOrd="1" destOrd="0" presId="urn:microsoft.com/office/officeart/2005/8/layout/hList6"/>
    <dgm:cxn modelId="{8D2F550D-84F7-43EC-85C4-DBB612BE6751}" type="presParOf" srcId="{0E95B6D8-CEB8-428A-AAB1-84E0122158D2}" destId="{7992A854-FC68-494F-8AF5-2AE6E70031B6}" srcOrd="2" destOrd="0" presId="urn:microsoft.com/office/officeart/2005/8/layout/hList6"/>
    <dgm:cxn modelId="{515D502D-1FFC-4D31-9707-B2BB12B01946}" type="presParOf" srcId="{0E95B6D8-CEB8-428A-AAB1-84E0122158D2}" destId="{E5407E69-B708-4C65-99A2-E79C1C27D415}" srcOrd="3" destOrd="0" presId="urn:microsoft.com/office/officeart/2005/8/layout/hList6"/>
    <dgm:cxn modelId="{AB624D89-B76C-49DC-9C13-F3361A9A4288}" type="presParOf" srcId="{0E95B6D8-CEB8-428A-AAB1-84E0122158D2}" destId="{4FE54388-8C02-4F9E-8C81-CBFE17709A52}" srcOrd="4" destOrd="0" presId="urn:microsoft.com/office/officeart/2005/8/layout/hList6"/>
    <dgm:cxn modelId="{4123566D-5FC1-4546-BF77-D5232781824B}" type="presParOf" srcId="{0E95B6D8-CEB8-428A-AAB1-84E0122158D2}" destId="{74AB075B-6E8D-413C-9643-AB85F9F68707}" srcOrd="5" destOrd="0" presId="urn:microsoft.com/office/officeart/2005/8/layout/hList6"/>
    <dgm:cxn modelId="{0AE38B65-3959-4225-B9BE-CFD30D88F232}" type="presParOf" srcId="{0E95B6D8-CEB8-428A-AAB1-84E0122158D2}" destId="{8E69D3A7-6873-4D68-A084-6862B0564E03}" srcOrd="6"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B245E-C617-418C-8473-05593EBFC1A9}" type="doc">
      <dgm:prSet loTypeId="urn:microsoft.com/office/officeart/2005/8/layout/cycle8" loCatId="cycle" qsTypeId="urn:microsoft.com/office/officeart/2005/8/quickstyle/simple3" qsCatId="simple" csTypeId="urn:microsoft.com/office/officeart/2005/8/colors/colorful2" csCatId="colorful" phldr="1"/>
      <dgm:spPr/>
      <dgm:t>
        <a:bodyPr/>
        <a:lstStyle/>
        <a:p>
          <a:endParaRPr lang="es-ES"/>
        </a:p>
      </dgm:t>
    </dgm:pt>
    <dgm:pt modelId="{2056B750-5F63-43A5-85DE-8157AFF541A0}">
      <dgm:prSet phldrT="[Texto]" custT="1"/>
      <dgm:spPr/>
      <dgm:t>
        <a:bodyPr/>
        <a:lstStyle/>
        <a:p>
          <a:pPr algn="ctr"/>
          <a:r>
            <a:rPr lang="es-ES" sz="1100" b="1" dirty="0" smtClean="0"/>
            <a:t>CLIENTES</a:t>
          </a:r>
        </a:p>
        <a:p>
          <a:pPr algn="l"/>
          <a:r>
            <a:rPr lang="es-ES" sz="1100" b="0" dirty="0" smtClean="0"/>
            <a:t>Personas naturales</a:t>
          </a:r>
        </a:p>
        <a:p>
          <a:pPr algn="l"/>
          <a:r>
            <a:rPr lang="es-ES" sz="1100" b="0" dirty="0" smtClean="0"/>
            <a:t>Entidades públicas y privadas</a:t>
          </a:r>
        </a:p>
        <a:p>
          <a:pPr algn="l"/>
          <a:r>
            <a:rPr lang="es-ES" sz="1100" b="0" dirty="0" smtClean="0"/>
            <a:t>Escuelas, Colegios, Universidades</a:t>
          </a:r>
        </a:p>
        <a:p>
          <a:pPr algn="ctr"/>
          <a:endParaRPr lang="es-ES" sz="1100" b="1" dirty="0"/>
        </a:p>
      </dgm:t>
    </dgm:pt>
    <dgm:pt modelId="{6E8A93D9-4375-4903-990D-AAB14C413FCD}" type="parTrans" cxnId="{12B6EA88-DEC5-41A7-9EF9-E8A8AAB0207B}">
      <dgm:prSet/>
      <dgm:spPr/>
      <dgm:t>
        <a:bodyPr/>
        <a:lstStyle/>
        <a:p>
          <a:endParaRPr lang="es-ES"/>
        </a:p>
      </dgm:t>
    </dgm:pt>
    <dgm:pt modelId="{390080E9-7C93-4B55-A7A5-E0BE06C197BC}" type="sibTrans" cxnId="{12B6EA88-DEC5-41A7-9EF9-E8A8AAB0207B}">
      <dgm:prSet/>
      <dgm:spPr/>
      <dgm:t>
        <a:bodyPr/>
        <a:lstStyle/>
        <a:p>
          <a:endParaRPr lang="es-ES"/>
        </a:p>
      </dgm:t>
    </dgm:pt>
    <dgm:pt modelId="{89C9B1FB-8501-45F7-83ED-D7E2272DCF43}">
      <dgm:prSet phldrT="[Texto]" custT="1"/>
      <dgm:spPr/>
      <dgm:t>
        <a:bodyPr/>
        <a:lstStyle/>
        <a:p>
          <a:pPr algn="ctr"/>
          <a:r>
            <a:rPr lang="es-CR" sz="1100" b="1" dirty="0" smtClean="0"/>
            <a:t>PRODUCTOS SUSTITUTOS</a:t>
          </a:r>
        </a:p>
        <a:p>
          <a:pPr algn="l"/>
          <a:endParaRPr lang="es-ES" sz="1100" dirty="0" smtClean="0"/>
        </a:p>
      </dgm:t>
    </dgm:pt>
    <dgm:pt modelId="{553A99BD-7D41-4756-A346-41F80B5DF217}" type="parTrans" cxnId="{9E7A08FC-0BD3-4058-A334-1BBE77E180F2}">
      <dgm:prSet/>
      <dgm:spPr/>
      <dgm:t>
        <a:bodyPr/>
        <a:lstStyle/>
        <a:p>
          <a:endParaRPr lang="es-ES"/>
        </a:p>
      </dgm:t>
    </dgm:pt>
    <dgm:pt modelId="{B59CD5DA-CDAA-47B1-90FD-1B46E39896EE}" type="sibTrans" cxnId="{9E7A08FC-0BD3-4058-A334-1BBE77E180F2}">
      <dgm:prSet/>
      <dgm:spPr/>
      <dgm:t>
        <a:bodyPr/>
        <a:lstStyle/>
        <a:p>
          <a:endParaRPr lang="es-ES"/>
        </a:p>
      </dgm:t>
    </dgm:pt>
    <dgm:pt modelId="{3EDDD763-D6FC-4214-90DA-2AD4A72E76CA}">
      <dgm:prSet phldrT="[Texto]" custT="1"/>
      <dgm:spPr/>
      <dgm:t>
        <a:bodyPr/>
        <a:lstStyle/>
        <a:p>
          <a:pPr algn="ctr"/>
          <a:r>
            <a:rPr lang="es-ES" sz="1100" b="1" dirty="0" smtClean="0"/>
            <a:t>PROVEEDORES</a:t>
          </a:r>
        </a:p>
        <a:p>
          <a:pPr algn="l"/>
          <a:r>
            <a:rPr lang="es-ES" sz="1100" smtClean="0"/>
            <a:t>Empresa</a:t>
          </a:r>
          <a:endParaRPr lang="es-ES" sz="1100" dirty="0" smtClean="0"/>
        </a:p>
        <a:p>
          <a:pPr algn="l"/>
          <a:endParaRPr lang="es-ES" sz="1100" dirty="0" smtClean="0"/>
        </a:p>
        <a:p>
          <a:pPr algn="l"/>
          <a:endParaRPr lang="es-ES" sz="1100" dirty="0" smtClean="0"/>
        </a:p>
        <a:p>
          <a:pPr algn="l"/>
          <a:endParaRPr lang="es-ES" sz="1100" dirty="0" smtClean="0"/>
        </a:p>
        <a:p>
          <a:pPr algn="l"/>
          <a:endParaRPr lang="es-ES" sz="1100" dirty="0" smtClean="0"/>
        </a:p>
      </dgm:t>
    </dgm:pt>
    <dgm:pt modelId="{F0D1CC3D-3A63-4745-AC09-47C324B6447B}" type="parTrans" cxnId="{CF85DC8B-FD39-4E58-9CEA-2460C2D70E94}">
      <dgm:prSet/>
      <dgm:spPr/>
      <dgm:t>
        <a:bodyPr/>
        <a:lstStyle/>
        <a:p>
          <a:endParaRPr lang="es-ES"/>
        </a:p>
      </dgm:t>
    </dgm:pt>
    <dgm:pt modelId="{51D01517-0E26-49FD-820F-E03BAE1B40DF}" type="sibTrans" cxnId="{CF85DC8B-FD39-4E58-9CEA-2460C2D70E94}">
      <dgm:prSet/>
      <dgm:spPr/>
      <dgm:t>
        <a:bodyPr/>
        <a:lstStyle/>
        <a:p>
          <a:endParaRPr lang="es-ES"/>
        </a:p>
      </dgm:t>
    </dgm:pt>
    <dgm:pt modelId="{3202FDC5-564E-464C-AFB6-20E103E0477C}">
      <dgm:prSet phldrT="[Texto]" custT="1"/>
      <dgm:spPr/>
      <dgm:t>
        <a:bodyPr/>
        <a:lstStyle/>
        <a:p>
          <a:pPr algn="ctr"/>
          <a:r>
            <a:rPr lang="es-ES" sz="1100" b="1" dirty="0" smtClean="0"/>
            <a:t>BARRERAS DE ENTRADA</a:t>
          </a:r>
        </a:p>
        <a:p>
          <a:pPr algn="l"/>
          <a:r>
            <a:rPr lang="es-ES" sz="1100" b="0" dirty="0" smtClean="0"/>
            <a:t>Idiosincrasia</a:t>
          </a:r>
        </a:p>
        <a:p>
          <a:pPr algn="l"/>
          <a:r>
            <a:rPr lang="es-ES" sz="1100" b="0" dirty="0" smtClean="0"/>
            <a:t>Conocimiento del material</a:t>
          </a:r>
        </a:p>
        <a:p>
          <a:pPr algn="l"/>
          <a:endParaRPr lang="es-ES" sz="1100" dirty="0" smtClean="0"/>
        </a:p>
        <a:p>
          <a:pPr algn="l"/>
          <a:endParaRPr lang="es-ES" sz="1100" dirty="0"/>
        </a:p>
      </dgm:t>
    </dgm:pt>
    <dgm:pt modelId="{B322255F-7A8D-4DB9-A833-76A42AB6C9C8}" type="parTrans" cxnId="{27B84371-C356-4F0C-B8BA-EE29871EB341}">
      <dgm:prSet/>
      <dgm:spPr/>
      <dgm:t>
        <a:bodyPr/>
        <a:lstStyle/>
        <a:p>
          <a:endParaRPr lang="es-ES"/>
        </a:p>
      </dgm:t>
    </dgm:pt>
    <dgm:pt modelId="{A052568B-7751-415A-B6F7-055178AC6234}" type="sibTrans" cxnId="{27B84371-C356-4F0C-B8BA-EE29871EB341}">
      <dgm:prSet/>
      <dgm:spPr/>
      <dgm:t>
        <a:bodyPr/>
        <a:lstStyle/>
        <a:p>
          <a:endParaRPr lang="es-ES"/>
        </a:p>
      </dgm:t>
    </dgm:pt>
    <dgm:pt modelId="{DD38401D-6CFE-409B-9382-FEA36AC318EE}">
      <dgm:prSet phldrT="[Texto]" custT="1"/>
      <dgm:spPr/>
      <dgm:t>
        <a:bodyPr/>
        <a:lstStyle/>
        <a:p>
          <a:pPr algn="ctr"/>
          <a:r>
            <a:rPr lang="es-ES" sz="1100" b="1" dirty="0" smtClean="0"/>
            <a:t>COMPETIDORES</a:t>
          </a:r>
        </a:p>
        <a:p>
          <a:pPr algn="l"/>
          <a:r>
            <a:rPr lang="es-ES" sz="1100" b="0" dirty="0" smtClean="0"/>
            <a:t>Intercia S.A.</a:t>
          </a:r>
        </a:p>
        <a:p>
          <a:pPr algn="l"/>
          <a:r>
            <a:rPr lang="es-ES" sz="1100" b="0" dirty="0" smtClean="0"/>
            <a:t>Recinter</a:t>
          </a:r>
        </a:p>
        <a:p>
          <a:pPr algn="l"/>
          <a:r>
            <a:rPr lang="es-ES" sz="1100" b="0" dirty="0" smtClean="0"/>
            <a:t>Reciclar Cía. Ltda.</a:t>
          </a:r>
        </a:p>
        <a:p>
          <a:pPr algn="l"/>
          <a:r>
            <a:rPr lang="es-ES" sz="1100" b="0" dirty="0" smtClean="0"/>
            <a:t>Grupo Mario Bravo</a:t>
          </a:r>
        </a:p>
        <a:p>
          <a:pPr algn="l"/>
          <a:r>
            <a:rPr lang="es-ES" sz="1100" b="0" dirty="0" smtClean="0"/>
            <a:t>Maprina S.A.</a:t>
          </a:r>
        </a:p>
        <a:p>
          <a:pPr algn="ctr"/>
          <a:endParaRPr lang="es-ES" sz="1100" b="1" dirty="0"/>
        </a:p>
      </dgm:t>
    </dgm:pt>
    <dgm:pt modelId="{1B6AA375-CE6E-4292-BC59-9F724A8843CA}" type="parTrans" cxnId="{BC5C5DBF-BAF8-4D8F-96F4-3AED3C7CCE81}">
      <dgm:prSet/>
      <dgm:spPr/>
      <dgm:t>
        <a:bodyPr/>
        <a:lstStyle/>
        <a:p>
          <a:endParaRPr lang="es-ES"/>
        </a:p>
      </dgm:t>
    </dgm:pt>
    <dgm:pt modelId="{C2967F3F-76CD-4202-8D31-BC0A9644042B}" type="sibTrans" cxnId="{BC5C5DBF-BAF8-4D8F-96F4-3AED3C7CCE81}">
      <dgm:prSet/>
      <dgm:spPr/>
      <dgm:t>
        <a:bodyPr/>
        <a:lstStyle/>
        <a:p>
          <a:endParaRPr lang="es-ES"/>
        </a:p>
      </dgm:t>
    </dgm:pt>
    <dgm:pt modelId="{15DB12CD-CA5A-4F4A-A9FD-E8EF0DF5E5EB}" type="pres">
      <dgm:prSet presAssocID="{557B245E-C617-418C-8473-05593EBFC1A9}" presName="compositeShape" presStyleCnt="0">
        <dgm:presLayoutVars>
          <dgm:chMax val="7"/>
          <dgm:dir/>
          <dgm:resizeHandles val="exact"/>
        </dgm:presLayoutVars>
      </dgm:prSet>
      <dgm:spPr/>
      <dgm:t>
        <a:bodyPr/>
        <a:lstStyle/>
        <a:p>
          <a:endParaRPr lang="es-EC"/>
        </a:p>
      </dgm:t>
    </dgm:pt>
    <dgm:pt modelId="{40BD0FCD-92FF-4413-B34D-AA0F37C45CC1}" type="pres">
      <dgm:prSet presAssocID="{557B245E-C617-418C-8473-05593EBFC1A9}" presName="wedge1" presStyleLbl="node1" presStyleIdx="0" presStyleCnt="5"/>
      <dgm:spPr/>
      <dgm:t>
        <a:bodyPr/>
        <a:lstStyle/>
        <a:p>
          <a:endParaRPr lang="es-EC"/>
        </a:p>
      </dgm:t>
    </dgm:pt>
    <dgm:pt modelId="{FEA01319-CC65-46F6-A53F-A53531D266F2}" type="pres">
      <dgm:prSet presAssocID="{557B245E-C617-418C-8473-05593EBFC1A9}" presName="dummy1a" presStyleCnt="0"/>
      <dgm:spPr/>
    </dgm:pt>
    <dgm:pt modelId="{E748D7CC-4701-4B0A-9B04-1EC53A044BC6}" type="pres">
      <dgm:prSet presAssocID="{557B245E-C617-418C-8473-05593EBFC1A9}" presName="dummy1b" presStyleCnt="0"/>
      <dgm:spPr/>
    </dgm:pt>
    <dgm:pt modelId="{9CC02505-F3F3-4078-A463-0F5FB988A8EA}" type="pres">
      <dgm:prSet presAssocID="{557B245E-C617-418C-8473-05593EBFC1A9}" presName="wedge1Tx" presStyleLbl="node1" presStyleIdx="0" presStyleCnt="5">
        <dgm:presLayoutVars>
          <dgm:chMax val="0"/>
          <dgm:chPref val="0"/>
          <dgm:bulletEnabled val="1"/>
        </dgm:presLayoutVars>
      </dgm:prSet>
      <dgm:spPr/>
      <dgm:t>
        <a:bodyPr/>
        <a:lstStyle/>
        <a:p>
          <a:endParaRPr lang="es-EC"/>
        </a:p>
      </dgm:t>
    </dgm:pt>
    <dgm:pt modelId="{7BE95A67-FFEB-4745-A70B-BB98C643AFCB}" type="pres">
      <dgm:prSet presAssocID="{557B245E-C617-418C-8473-05593EBFC1A9}" presName="wedge2" presStyleLbl="node1" presStyleIdx="1" presStyleCnt="5"/>
      <dgm:spPr/>
      <dgm:t>
        <a:bodyPr/>
        <a:lstStyle/>
        <a:p>
          <a:endParaRPr lang="es-ES"/>
        </a:p>
      </dgm:t>
    </dgm:pt>
    <dgm:pt modelId="{011D4CD3-75A4-40AD-B8BE-312B900E900F}" type="pres">
      <dgm:prSet presAssocID="{557B245E-C617-418C-8473-05593EBFC1A9}" presName="dummy2a" presStyleCnt="0"/>
      <dgm:spPr/>
    </dgm:pt>
    <dgm:pt modelId="{BB9F2059-2B48-4A39-88D7-E8EFE4068185}" type="pres">
      <dgm:prSet presAssocID="{557B245E-C617-418C-8473-05593EBFC1A9}" presName="dummy2b" presStyleCnt="0"/>
      <dgm:spPr/>
    </dgm:pt>
    <dgm:pt modelId="{5A278BA6-BFB5-4826-89F2-16111A4FEDD5}" type="pres">
      <dgm:prSet presAssocID="{557B245E-C617-418C-8473-05593EBFC1A9}" presName="wedge2Tx" presStyleLbl="node1" presStyleIdx="1" presStyleCnt="5">
        <dgm:presLayoutVars>
          <dgm:chMax val="0"/>
          <dgm:chPref val="0"/>
          <dgm:bulletEnabled val="1"/>
        </dgm:presLayoutVars>
      </dgm:prSet>
      <dgm:spPr/>
      <dgm:t>
        <a:bodyPr/>
        <a:lstStyle/>
        <a:p>
          <a:endParaRPr lang="es-ES"/>
        </a:p>
      </dgm:t>
    </dgm:pt>
    <dgm:pt modelId="{CCAC099A-C776-4B61-8D19-9EE92CC58237}" type="pres">
      <dgm:prSet presAssocID="{557B245E-C617-418C-8473-05593EBFC1A9}" presName="wedge3" presStyleLbl="node1" presStyleIdx="2" presStyleCnt="5"/>
      <dgm:spPr/>
      <dgm:t>
        <a:bodyPr/>
        <a:lstStyle/>
        <a:p>
          <a:endParaRPr lang="es-ES"/>
        </a:p>
      </dgm:t>
    </dgm:pt>
    <dgm:pt modelId="{5F4AF742-44F3-48FE-B6FC-5052CCF088CC}" type="pres">
      <dgm:prSet presAssocID="{557B245E-C617-418C-8473-05593EBFC1A9}" presName="dummy3a" presStyleCnt="0"/>
      <dgm:spPr/>
    </dgm:pt>
    <dgm:pt modelId="{6ECA20FE-FBA8-4F7E-B750-2C2411098442}" type="pres">
      <dgm:prSet presAssocID="{557B245E-C617-418C-8473-05593EBFC1A9}" presName="dummy3b" presStyleCnt="0"/>
      <dgm:spPr/>
    </dgm:pt>
    <dgm:pt modelId="{C1D5789F-6625-405F-9F26-6BF5345716F2}" type="pres">
      <dgm:prSet presAssocID="{557B245E-C617-418C-8473-05593EBFC1A9}" presName="wedge3Tx" presStyleLbl="node1" presStyleIdx="2" presStyleCnt="5">
        <dgm:presLayoutVars>
          <dgm:chMax val="0"/>
          <dgm:chPref val="0"/>
          <dgm:bulletEnabled val="1"/>
        </dgm:presLayoutVars>
      </dgm:prSet>
      <dgm:spPr/>
      <dgm:t>
        <a:bodyPr/>
        <a:lstStyle/>
        <a:p>
          <a:endParaRPr lang="es-ES"/>
        </a:p>
      </dgm:t>
    </dgm:pt>
    <dgm:pt modelId="{FEF80BCE-4653-44CC-ADBC-187B1891C022}" type="pres">
      <dgm:prSet presAssocID="{557B245E-C617-418C-8473-05593EBFC1A9}" presName="wedge4" presStyleLbl="node1" presStyleIdx="3" presStyleCnt="5"/>
      <dgm:spPr/>
      <dgm:t>
        <a:bodyPr/>
        <a:lstStyle/>
        <a:p>
          <a:endParaRPr lang="es-ES"/>
        </a:p>
      </dgm:t>
    </dgm:pt>
    <dgm:pt modelId="{2ECFBD74-B05D-4022-A559-A19511F412ED}" type="pres">
      <dgm:prSet presAssocID="{557B245E-C617-418C-8473-05593EBFC1A9}" presName="dummy4a" presStyleCnt="0"/>
      <dgm:spPr/>
    </dgm:pt>
    <dgm:pt modelId="{90D1A0E2-F9BF-4C18-9D58-FC88BEA981F6}" type="pres">
      <dgm:prSet presAssocID="{557B245E-C617-418C-8473-05593EBFC1A9}" presName="dummy4b" presStyleCnt="0"/>
      <dgm:spPr/>
    </dgm:pt>
    <dgm:pt modelId="{CDDA39C1-6E1B-4C34-A424-EB1DCFAE2BB1}" type="pres">
      <dgm:prSet presAssocID="{557B245E-C617-418C-8473-05593EBFC1A9}" presName="wedge4Tx" presStyleLbl="node1" presStyleIdx="3" presStyleCnt="5">
        <dgm:presLayoutVars>
          <dgm:chMax val="0"/>
          <dgm:chPref val="0"/>
          <dgm:bulletEnabled val="1"/>
        </dgm:presLayoutVars>
      </dgm:prSet>
      <dgm:spPr/>
      <dgm:t>
        <a:bodyPr/>
        <a:lstStyle/>
        <a:p>
          <a:endParaRPr lang="es-ES"/>
        </a:p>
      </dgm:t>
    </dgm:pt>
    <dgm:pt modelId="{3C541442-3FBB-4330-9EE9-6D16B95E7F12}" type="pres">
      <dgm:prSet presAssocID="{557B245E-C617-418C-8473-05593EBFC1A9}" presName="wedge5" presStyleLbl="node1" presStyleIdx="4" presStyleCnt="5"/>
      <dgm:spPr/>
      <dgm:t>
        <a:bodyPr/>
        <a:lstStyle/>
        <a:p>
          <a:endParaRPr lang="es-ES"/>
        </a:p>
      </dgm:t>
    </dgm:pt>
    <dgm:pt modelId="{84075C52-3D9C-439E-9514-86219173C19E}" type="pres">
      <dgm:prSet presAssocID="{557B245E-C617-418C-8473-05593EBFC1A9}" presName="dummy5a" presStyleCnt="0"/>
      <dgm:spPr/>
    </dgm:pt>
    <dgm:pt modelId="{5E7ED990-90D5-4489-B678-63FCAEE3CABD}" type="pres">
      <dgm:prSet presAssocID="{557B245E-C617-418C-8473-05593EBFC1A9}" presName="dummy5b" presStyleCnt="0"/>
      <dgm:spPr/>
    </dgm:pt>
    <dgm:pt modelId="{05D03E00-6758-4B8B-9AA3-0F77D8CACD3B}" type="pres">
      <dgm:prSet presAssocID="{557B245E-C617-418C-8473-05593EBFC1A9}" presName="wedge5Tx" presStyleLbl="node1" presStyleIdx="4" presStyleCnt="5">
        <dgm:presLayoutVars>
          <dgm:chMax val="0"/>
          <dgm:chPref val="0"/>
          <dgm:bulletEnabled val="1"/>
        </dgm:presLayoutVars>
      </dgm:prSet>
      <dgm:spPr/>
      <dgm:t>
        <a:bodyPr/>
        <a:lstStyle/>
        <a:p>
          <a:endParaRPr lang="es-ES"/>
        </a:p>
      </dgm:t>
    </dgm:pt>
    <dgm:pt modelId="{772AB9B2-B24A-4065-9228-F7DA16B50C52}" type="pres">
      <dgm:prSet presAssocID="{390080E9-7C93-4B55-A7A5-E0BE06C197BC}" presName="arrowWedge1" presStyleLbl="fgSibTrans2D1" presStyleIdx="0" presStyleCnt="5"/>
      <dgm:spPr/>
    </dgm:pt>
    <dgm:pt modelId="{26F2A352-1C6A-4066-B71B-8EF7BE3EE838}" type="pres">
      <dgm:prSet presAssocID="{B59CD5DA-CDAA-47B1-90FD-1B46E39896EE}" presName="arrowWedge2" presStyleLbl="fgSibTrans2D1" presStyleIdx="1" presStyleCnt="5"/>
      <dgm:spPr/>
    </dgm:pt>
    <dgm:pt modelId="{10C655D4-AAEA-4EF5-ADF8-0A09B809BAFF}" type="pres">
      <dgm:prSet presAssocID="{51D01517-0E26-49FD-820F-E03BAE1B40DF}" presName="arrowWedge3" presStyleLbl="fgSibTrans2D1" presStyleIdx="2" presStyleCnt="5"/>
      <dgm:spPr/>
    </dgm:pt>
    <dgm:pt modelId="{1F0A874E-35C6-44ED-8A55-7B0D520A8EDE}" type="pres">
      <dgm:prSet presAssocID="{A052568B-7751-415A-B6F7-055178AC6234}" presName="arrowWedge4" presStyleLbl="fgSibTrans2D1" presStyleIdx="3" presStyleCnt="5"/>
      <dgm:spPr/>
    </dgm:pt>
    <dgm:pt modelId="{E5A8E61A-5B27-4D92-A73A-6D60CB9A48CA}" type="pres">
      <dgm:prSet presAssocID="{C2967F3F-76CD-4202-8D31-BC0A9644042B}" presName="arrowWedge5" presStyleLbl="fgSibTrans2D1" presStyleIdx="4" presStyleCnt="5"/>
      <dgm:spPr/>
    </dgm:pt>
  </dgm:ptLst>
  <dgm:cxnLst>
    <dgm:cxn modelId="{03D25671-6822-4A53-B494-0CA04D2FB9AD}" type="presOf" srcId="{89C9B1FB-8501-45F7-83ED-D7E2272DCF43}" destId="{7BE95A67-FFEB-4745-A70B-BB98C643AFCB}" srcOrd="0" destOrd="0" presId="urn:microsoft.com/office/officeart/2005/8/layout/cycle8"/>
    <dgm:cxn modelId="{072CB9F0-BECB-4A09-AC12-35A6C6AEC9A6}" type="presOf" srcId="{557B245E-C617-418C-8473-05593EBFC1A9}" destId="{15DB12CD-CA5A-4F4A-A9FD-E8EF0DF5E5EB}" srcOrd="0" destOrd="0" presId="urn:microsoft.com/office/officeart/2005/8/layout/cycle8"/>
    <dgm:cxn modelId="{D91BEEF7-A35E-4254-9F2F-71E240545B6E}" type="presOf" srcId="{3202FDC5-564E-464C-AFB6-20E103E0477C}" destId="{CDDA39C1-6E1B-4C34-A424-EB1DCFAE2BB1}" srcOrd="1" destOrd="0" presId="urn:microsoft.com/office/officeart/2005/8/layout/cycle8"/>
    <dgm:cxn modelId="{12B6EA88-DEC5-41A7-9EF9-E8A8AAB0207B}" srcId="{557B245E-C617-418C-8473-05593EBFC1A9}" destId="{2056B750-5F63-43A5-85DE-8157AFF541A0}" srcOrd="0" destOrd="0" parTransId="{6E8A93D9-4375-4903-990D-AAB14C413FCD}" sibTransId="{390080E9-7C93-4B55-A7A5-E0BE06C197BC}"/>
    <dgm:cxn modelId="{D15FB918-5AAF-46E1-AE74-D133ABDD00AD}" type="presOf" srcId="{89C9B1FB-8501-45F7-83ED-D7E2272DCF43}" destId="{5A278BA6-BFB5-4826-89F2-16111A4FEDD5}" srcOrd="1" destOrd="0" presId="urn:microsoft.com/office/officeart/2005/8/layout/cycle8"/>
    <dgm:cxn modelId="{9E9631DE-E57A-4479-BE42-44E874A9CCDB}" type="presOf" srcId="{2056B750-5F63-43A5-85DE-8157AFF541A0}" destId="{9CC02505-F3F3-4078-A463-0F5FB988A8EA}" srcOrd="1" destOrd="0" presId="urn:microsoft.com/office/officeart/2005/8/layout/cycle8"/>
    <dgm:cxn modelId="{ADD895FB-C737-46BB-92D2-A11616195461}" type="presOf" srcId="{DD38401D-6CFE-409B-9382-FEA36AC318EE}" destId="{3C541442-3FBB-4330-9EE9-6D16B95E7F12}" srcOrd="0" destOrd="0" presId="urn:microsoft.com/office/officeart/2005/8/layout/cycle8"/>
    <dgm:cxn modelId="{E3FF98DB-B46B-45CC-BFFC-5F272A1EA33B}" type="presOf" srcId="{DD38401D-6CFE-409B-9382-FEA36AC318EE}" destId="{05D03E00-6758-4B8B-9AA3-0F77D8CACD3B}" srcOrd="1" destOrd="0" presId="urn:microsoft.com/office/officeart/2005/8/layout/cycle8"/>
    <dgm:cxn modelId="{E447F4A9-FC1B-428F-8DDA-17FDEE72A91A}" type="presOf" srcId="{3202FDC5-564E-464C-AFB6-20E103E0477C}" destId="{FEF80BCE-4653-44CC-ADBC-187B1891C022}" srcOrd="0" destOrd="0" presId="urn:microsoft.com/office/officeart/2005/8/layout/cycle8"/>
    <dgm:cxn modelId="{BC5C5DBF-BAF8-4D8F-96F4-3AED3C7CCE81}" srcId="{557B245E-C617-418C-8473-05593EBFC1A9}" destId="{DD38401D-6CFE-409B-9382-FEA36AC318EE}" srcOrd="4" destOrd="0" parTransId="{1B6AA375-CE6E-4292-BC59-9F724A8843CA}" sibTransId="{C2967F3F-76CD-4202-8D31-BC0A9644042B}"/>
    <dgm:cxn modelId="{E42E1E9B-46FA-45C4-BFF5-0968ED8E206E}" type="presOf" srcId="{2056B750-5F63-43A5-85DE-8157AFF541A0}" destId="{40BD0FCD-92FF-4413-B34D-AA0F37C45CC1}" srcOrd="0" destOrd="0" presId="urn:microsoft.com/office/officeart/2005/8/layout/cycle8"/>
    <dgm:cxn modelId="{9E7A08FC-0BD3-4058-A334-1BBE77E180F2}" srcId="{557B245E-C617-418C-8473-05593EBFC1A9}" destId="{89C9B1FB-8501-45F7-83ED-D7E2272DCF43}" srcOrd="1" destOrd="0" parTransId="{553A99BD-7D41-4756-A346-41F80B5DF217}" sibTransId="{B59CD5DA-CDAA-47B1-90FD-1B46E39896EE}"/>
    <dgm:cxn modelId="{6FBC7C4A-E05C-415F-A7DE-72CE87E8B1D5}" type="presOf" srcId="{3EDDD763-D6FC-4214-90DA-2AD4A72E76CA}" destId="{C1D5789F-6625-405F-9F26-6BF5345716F2}" srcOrd="1" destOrd="0" presId="urn:microsoft.com/office/officeart/2005/8/layout/cycle8"/>
    <dgm:cxn modelId="{5B0DC7F0-243D-45E5-8A99-206CD69B558C}" type="presOf" srcId="{3EDDD763-D6FC-4214-90DA-2AD4A72E76CA}" destId="{CCAC099A-C776-4B61-8D19-9EE92CC58237}" srcOrd="0" destOrd="0" presId="urn:microsoft.com/office/officeart/2005/8/layout/cycle8"/>
    <dgm:cxn modelId="{27B84371-C356-4F0C-B8BA-EE29871EB341}" srcId="{557B245E-C617-418C-8473-05593EBFC1A9}" destId="{3202FDC5-564E-464C-AFB6-20E103E0477C}" srcOrd="3" destOrd="0" parTransId="{B322255F-7A8D-4DB9-A833-76A42AB6C9C8}" sibTransId="{A052568B-7751-415A-B6F7-055178AC6234}"/>
    <dgm:cxn modelId="{CF85DC8B-FD39-4E58-9CEA-2460C2D70E94}" srcId="{557B245E-C617-418C-8473-05593EBFC1A9}" destId="{3EDDD763-D6FC-4214-90DA-2AD4A72E76CA}" srcOrd="2" destOrd="0" parTransId="{F0D1CC3D-3A63-4745-AC09-47C324B6447B}" sibTransId="{51D01517-0E26-49FD-820F-E03BAE1B40DF}"/>
    <dgm:cxn modelId="{EB515164-BC4B-45B7-B42A-9A9928F80AAF}" type="presParOf" srcId="{15DB12CD-CA5A-4F4A-A9FD-E8EF0DF5E5EB}" destId="{40BD0FCD-92FF-4413-B34D-AA0F37C45CC1}" srcOrd="0" destOrd="0" presId="urn:microsoft.com/office/officeart/2005/8/layout/cycle8"/>
    <dgm:cxn modelId="{0CCFD803-9235-4E13-B272-F056589C1134}" type="presParOf" srcId="{15DB12CD-CA5A-4F4A-A9FD-E8EF0DF5E5EB}" destId="{FEA01319-CC65-46F6-A53F-A53531D266F2}" srcOrd="1" destOrd="0" presId="urn:microsoft.com/office/officeart/2005/8/layout/cycle8"/>
    <dgm:cxn modelId="{FBD83D46-5A40-40C0-AE4D-4B1479373278}" type="presParOf" srcId="{15DB12CD-CA5A-4F4A-A9FD-E8EF0DF5E5EB}" destId="{E748D7CC-4701-4B0A-9B04-1EC53A044BC6}" srcOrd="2" destOrd="0" presId="urn:microsoft.com/office/officeart/2005/8/layout/cycle8"/>
    <dgm:cxn modelId="{2429C184-BE6C-4671-9F4F-192E9D641C8E}" type="presParOf" srcId="{15DB12CD-CA5A-4F4A-A9FD-E8EF0DF5E5EB}" destId="{9CC02505-F3F3-4078-A463-0F5FB988A8EA}" srcOrd="3" destOrd="0" presId="urn:microsoft.com/office/officeart/2005/8/layout/cycle8"/>
    <dgm:cxn modelId="{6D41AC86-7F80-44E1-8814-6CB04DEBB464}" type="presParOf" srcId="{15DB12CD-CA5A-4F4A-A9FD-E8EF0DF5E5EB}" destId="{7BE95A67-FFEB-4745-A70B-BB98C643AFCB}" srcOrd="4" destOrd="0" presId="urn:microsoft.com/office/officeart/2005/8/layout/cycle8"/>
    <dgm:cxn modelId="{9A9C686F-7742-4E01-AEC1-4D0BE726BC34}" type="presParOf" srcId="{15DB12CD-CA5A-4F4A-A9FD-E8EF0DF5E5EB}" destId="{011D4CD3-75A4-40AD-B8BE-312B900E900F}" srcOrd="5" destOrd="0" presId="urn:microsoft.com/office/officeart/2005/8/layout/cycle8"/>
    <dgm:cxn modelId="{67CA00D0-4658-4C15-9D07-81A6B7652A6D}" type="presParOf" srcId="{15DB12CD-CA5A-4F4A-A9FD-E8EF0DF5E5EB}" destId="{BB9F2059-2B48-4A39-88D7-E8EFE4068185}" srcOrd="6" destOrd="0" presId="urn:microsoft.com/office/officeart/2005/8/layout/cycle8"/>
    <dgm:cxn modelId="{28189581-3AF5-4274-8CE0-A1BD212259BE}" type="presParOf" srcId="{15DB12CD-CA5A-4F4A-A9FD-E8EF0DF5E5EB}" destId="{5A278BA6-BFB5-4826-89F2-16111A4FEDD5}" srcOrd="7" destOrd="0" presId="urn:microsoft.com/office/officeart/2005/8/layout/cycle8"/>
    <dgm:cxn modelId="{1BA4B779-1110-4D22-9700-DC8AF372CF13}" type="presParOf" srcId="{15DB12CD-CA5A-4F4A-A9FD-E8EF0DF5E5EB}" destId="{CCAC099A-C776-4B61-8D19-9EE92CC58237}" srcOrd="8" destOrd="0" presId="urn:microsoft.com/office/officeart/2005/8/layout/cycle8"/>
    <dgm:cxn modelId="{A37788BC-E48F-4A0D-9833-793B3B29323B}" type="presParOf" srcId="{15DB12CD-CA5A-4F4A-A9FD-E8EF0DF5E5EB}" destId="{5F4AF742-44F3-48FE-B6FC-5052CCF088CC}" srcOrd="9" destOrd="0" presId="urn:microsoft.com/office/officeart/2005/8/layout/cycle8"/>
    <dgm:cxn modelId="{50E577AF-CBD6-4763-82B9-47B8B9A480BB}" type="presParOf" srcId="{15DB12CD-CA5A-4F4A-A9FD-E8EF0DF5E5EB}" destId="{6ECA20FE-FBA8-4F7E-B750-2C2411098442}" srcOrd="10" destOrd="0" presId="urn:microsoft.com/office/officeart/2005/8/layout/cycle8"/>
    <dgm:cxn modelId="{82151762-F957-4F06-92EB-3EE90FF8DF2A}" type="presParOf" srcId="{15DB12CD-CA5A-4F4A-A9FD-E8EF0DF5E5EB}" destId="{C1D5789F-6625-405F-9F26-6BF5345716F2}" srcOrd="11" destOrd="0" presId="urn:microsoft.com/office/officeart/2005/8/layout/cycle8"/>
    <dgm:cxn modelId="{E4A556CD-6F62-4D0C-A976-3D7588D962AE}" type="presParOf" srcId="{15DB12CD-CA5A-4F4A-A9FD-E8EF0DF5E5EB}" destId="{FEF80BCE-4653-44CC-ADBC-187B1891C022}" srcOrd="12" destOrd="0" presId="urn:microsoft.com/office/officeart/2005/8/layout/cycle8"/>
    <dgm:cxn modelId="{9D20D555-89D7-42E2-9FD1-6DF630069D2E}" type="presParOf" srcId="{15DB12CD-CA5A-4F4A-A9FD-E8EF0DF5E5EB}" destId="{2ECFBD74-B05D-4022-A559-A19511F412ED}" srcOrd="13" destOrd="0" presId="urn:microsoft.com/office/officeart/2005/8/layout/cycle8"/>
    <dgm:cxn modelId="{3010C67D-2D22-4E9B-AC1C-8BD9A475C603}" type="presParOf" srcId="{15DB12CD-CA5A-4F4A-A9FD-E8EF0DF5E5EB}" destId="{90D1A0E2-F9BF-4C18-9D58-FC88BEA981F6}" srcOrd="14" destOrd="0" presId="urn:microsoft.com/office/officeart/2005/8/layout/cycle8"/>
    <dgm:cxn modelId="{0A2BF60B-D0CF-4A40-B436-96F651BA9C99}" type="presParOf" srcId="{15DB12CD-CA5A-4F4A-A9FD-E8EF0DF5E5EB}" destId="{CDDA39C1-6E1B-4C34-A424-EB1DCFAE2BB1}" srcOrd="15" destOrd="0" presId="urn:microsoft.com/office/officeart/2005/8/layout/cycle8"/>
    <dgm:cxn modelId="{C51A6108-A974-4CA7-B3E4-E3E846E2195A}" type="presParOf" srcId="{15DB12CD-CA5A-4F4A-A9FD-E8EF0DF5E5EB}" destId="{3C541442-3FBB-4330-9EE9-6D16B95E7F12}" srcOrd="16" destOrd="0" presId="urn:microsoft.com/office/officeart/2005/8/layout/cycle8"/>
    <dgm:cxn modelId="{8DC7D0E9-6FC6-4367-AB4A-32DAF7A284D1}" type="presParOf" srcId="{15DB12CD-CA5A-4F4A-A9FD-E8EF0DF5E5EB}" destId="{84075C52-3D9C-439E-9514-86219173C19E}" srcOrd="17" destOrd="0" presId="urn:microsoft.com/office/officeart/2005/8/layout/cycle8"/>
    <dgm:cxn modelId="{3783027B-E998-4650-B898-E16188D0FF2C}" type="presParOf" srcId="{15DB12CD-CA5A-4F4A-A9FD-E8EF0DF5E5EB}" destId="{5E7ED990-90D5-4489-B678-63FCAEE3CABD}" srcOrd="18" destOrd="0" presId="urn:microsoft.com/office/officeart/2005/8/layout/cycle8"/>
    <dgm:cxn modelId="{224BA93D-D1F9-45B7-AB3B-12D30FEB533D}" type="presParOf" srcId="{15DB12CD-CA5A-4F4A-A9FD-E8EF0DF5E5EB}" destId="{05D03E00-6758-4B8B-9AA3-0F77D8CACD3B}" srcOrd="19" destOrd="0" presId="urn:microsoft.com/office/officeart/2005/8/layout/cycle8"/>
    <dgm:cxn modelId="{3BA4A3D3-0344-4634-8FA2-8EC92EB41605}" type="presParOf" srcId="{15DB12CD-CA5A-4F4A-A9FD-E8EF0DF5E5EB}" destId="{772AB9B2-B24A-4065-9228-F7DA16B50C52}" srcOrd="20" destOrd="0" presId="urn:microsoft.com/office/officeart/2005/8/layout/cycle8"/>
    <dgm:cxn modelId="{88AAACE4-ABC4-4A86-9A28-18839DA87117}" type="presParOf" srcId="{15DB12CD-CA5A-4F4A-A9FD-E8EF0DF5E5EB}" destId="{26F2A352-1C6A-4066-B71B-8EF7BE3EE838}" srcOrd="21" destOrd="0" presId="urn:microsoft.com/office/officeart/2005/8/layout/cycle8"/>
    <dgm:cxn modelId="{66809E7A-4F0B-4427-B1AB-642F6435F7BB}" type="presParOf" srcId="{15DB12CD-CA5A-4F4A-A9FD-E8EF0DF5E5EB}" destId="{10C655D4-AAEA-4EF5-ADF8-0A09B809BAFF}" srcOrd="22" destOrd="0" presId="urn:microsoft.com/office/officeart/2005/8/layout/cycle8"/>
    <dgm:cxn modelId="{2615092A-9816-42F0-83B3-FCE2CA02A5F2}" type="presParOf" srcId="{15DB12CD-CA5A-4F4A-A9FD-E8EF0DF5E5EB}" destId="{1F0A874E-35C6-44ED-8A55-7B0D520A8EDE}" srcOrd="23" destOrd="0" presId="urn:microsoft.com/office/officeart/2005/8/layout/cycle8"/>
    <dgm:cxn modelId="{E65B5960-3B7F-499F-B864-FD409FDE2278}" type="presParOf" srcId="{15DB12CD-CA5A-4F4A-A9FD-E8EF0DF5E5EB}" destId="{E5A8E61A-5B27-4D92-A73A-6D60CB9A48CA}" srcOrd="2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F5F79-E8DD-4F76-9A9F-7CEA340FA9FE}"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EC"/>
        </a:p>
      </dgm:t>
    </dgm:pt>
    <dgm:pt modelId="{8B5135BD-C5E4-4441-91F1-EDA3CFBF423F}">
      <dgm:prSet phldrT="[Texto]"/>
      <dgm:spPr/>
      <dgm:t>
        <a:bodyPr/>
        <a:lstStyle/>
        <a:p>
          <a:r>
            <a:rPr lang="es-EC" dirty="0" smtClean="0"/>
            <a:t>La localidad dispone del tiempo necesario para reciclar.</a:t>
          </a:r>
          <a:endParaRPr lang="es-EC" dirty="0"/>
        </a:p>
      </dgm:t>
    </dgm:pt>
    <dgm:pt modelId="{DE4CAF3A-99D8-42B8-BDD5-4E2503561473}" type="parTrans" cxnId="{14F893E7-321F-4E7C-B498-E776DD85B46A}">
      <dgm:prSet/>
      <dgm:spPr/>
      <dgm:t>
        <a:bodyPr/>
        <a:lstStyle/>
        <a:p>
          <a:endParaRPr lang="es-EC"/>
        </a:p>
      </dgm:t>
    </dgm:pt>
    <dgm:pt modelId="{1F6EB909-7BA9-4590-A7A8-2A77204EFA64}" type="sibTrans" cxnId="{14F893E7-321F-4E7C-B498-E776DD85B46A}">
      <dgm:prSet/>
      <dgm:spPr/>
      <dgm:t>
        <a:bodyPr/>
        <a:lstStyle/>
        <a:p>
          <a:endParaRPr lang="es-EC"/>
        </a:p>
      </dgm:t>
    </dgm:pt>
    <dgm:pt modelId="{70C9167F-0D3B-4BF9-9B12-7AC46091675C}">
      <dgm:prSet phldrT="[Texto]"/>
      <dgm:spPr/>
      <dgm:t>
        <a:bodyPr/>
        <a:lstStyle/>
        <a:p>
          <a:r>
            <a:rPr lang="es-EC" dirty="0" smtClean="0"/>
            <a:t>Existe un grado de concienciación alto en la población del Cantón Rumiñahui en relación a reciclar.</a:t>
          </a:r>
          <a:endParaRPr lang="es-EC" dirty="0"/>
        </a:p>
      </dgm:t>
    </dgm:pt>
    <dgm:pt modelId="{F6D70B60-AE54-4E34-9434-E1C0106B792A}" type="parTrans" cxnId="{ED229AEB-D460-4002-933D-89062F8175BC}">
      <dgm:prSet/>
      <dgm:spPr/>
      <dgm:t>
        <a:bodyPr/>
        <a:lstStyle/>
        <a:p>
          <a:endParaRPr lang="es-EC"/>
        </a:p>
      </dgm:t>
    </dgm:pt>
    <dgm:pt modelId="{11E9C646-0D7E-4353-B1B2-DAAE1E0BC673}" type="sibTrans" cxnId="{ED229AEB-D460-4002-933D-89062F8175BC}">
      <dgm:prSet/>
      <dgm:spPr/>
      <dgm:t>
        <a:bodyPr/>
        <a:lstStyle/>
        <a:p>
          <a:endParaRPr lang="es-EC"/>
        </a:p>
      </dgm:t>
    </dgm:pt>
    <dgm:pt modelId="{03ACABBB-43D1-4CA7-B92D-F5E5DD023600}">
      <dgm:prSet phldrT="[Texto]"/>
      <dgm:spPr/>
      <dgm:t>
        <a:bodyPr/>
        <a:lstStyle/>
        <a:p>
          <a:r>
            <a:rPr lang="es-EC" dirty="0" smtClean="0"/>
            <a:t>El desempeño de la población de Rumiñahui aporta a la recuperación de los procesos de reciclaje. </a:t>
          </a:r>
          <a:endParaRPr lang="es-EC" dirty="0"/>
        </a:p>
      </dgm:t>
    </dgm:pt>
    <dgm:pt modelId="{EC062D66-D997-4F35-AB1E-8B3BAF64F5D5}" type="parTrans" cxnId="{6429E45B-52B7-4374-AC4D-7DB1932B84FB}">
      <dgm:prSet/>
      <dgm:spPr/>
      <dgm:t>
        <a:bodyPr/>
        <a:lstStyle/>
        <a:p>
          <a:endParaRPr lang="es-EC"/>
        </a:p>
      </dgm:t>
    </dgm:pt>
    <dgm:pt modelId="{F78F524C-EC3A-4399-8B69-E9AF370214E4}" type="sibTrans" cxnId="{6429E45B-52B7-4374-AC4D-7DB1932B84FB}">
      <dgm:prSet/>
      <dgm:spPr/>
      <dgm:t>
        <a:bodyPr/>
        <a:lstStyle/>
        <a:p>
          <a:endParaRPr lang="es-EC"/>
        </a:p>
      </dgm:t>
    </dgm:pt>
    <dgm:pt modelId="{C6B04229-1F71-404F-9EB4-9DEF29085639}" type="pres">
      <dgm:prSet presAssocID="{387F5F79-E8DD-4F76-9A9F-7CEA340FA9FE}" presName="outerComposite" presStyleCnt="0">
        <dgm:presLayoutVars>
          <dgm:chMax val="5"/>
          <dgm:dir/>
          <dgm:resizeHandles val="exact"/>
        </dgm:presLayoutVars>
      </dgm:prSet>
      <dgm:spPr/>
      <dgm:t>
        <a:bodyPr/>
        <a:lstStyle/>
        <a:p>
          <a:endParaRPr lang="es-EC"/>
        </a:p>
      </dgm:t>
    </dgm:pt>
    <dgm:pt modelId="{BF55314A-D025-4EED-92A1-56297E28489D}" type="pres">
      <dgm:prSet presAssocID="{387F5F79-E8DD-4F76-9A9F-7CEA340FA9FE}" presName="dummyMaxCanvas" presStyleCnt="0">
        <dgm:presLayoutVars/>
      </dgm:prSet>
      <dgm:spPr/>
    </dgm:pt>
    <dgm:pt modelId="{D8795E4B-3378-42E4-9BAB-DACB814ACFCD}" type="pres">
      <dgm:prSet presAssocID="{387F5F79-E8DD-4F76-9A9F-7CEA340FA9FE}" presName="ThreeNodes_1" presStyleLbl="node1" presStyleIdx="0" presStyleCnt="3">
        <dgm:presLayoutVars>
          <dgm:bulletEnabled val="1"/>
        </dgm:presLayoutVars>
      </dgm:prSet>
      <dgm:spPr/>
      <dgm:t>
        <a:bodyPr/>
        <a:lstStyle/>
        <a:p>
          <a:endParaRPr lang="es-EC"/>
        </a:p>
      </dgm:t>
    </dgm:pt>
    <dgm:pt modelId="{AB271E8A-EC23-432B-83B0-ACC7AB81DE75}" type="pres">
      <dgm:prSet presAssocID="{387F5F79-E8DD-4F76-9A9F-7CEA340FA9FE}" presName="ThreeNodes_2" presStyleLbl="node1" presStyleIdx="1" presStyleCnt="3">
        <dgm:presLayoutVars>
          <dgm:bulletEnabled val="1"/>
        </dgm:presLayoutVars>
      </dgm:prSet>
      <dgm:spPr/>
      <dgm:t>
        <a:bodyPr/>
        <a:lstStyle/>
        <a:p>
          <a:endParaRPr lang="es-EC"/>
        </a:p>
      </dgm:t>
    </dgm:pt>
    <dgm:pt modelId="{8EC7AAE5-3E51-4880-97EE-A632FF7B335F}" type="pres">
      <dgm:prSet presAssocID="{387F5F79-E8DD-4F76-9A9F-7CEA340FA9FE}" presName="ThreeNodes_3" presStyleLbl="node1" presStyleIdx="2" presStyleCnt="3">
        <dgm:presLayoutVars>
          <dgm:bulletEnabled val="1"/>
        </dgm:presLayoutVars>
      </dgm:prSet>
      <dgm:spPr/>
      <dgm:t>
        <a:bodyPr/>
        <a:lstStyle/>
        <a:p>
          <a:endParaRPr lang="es-EC"/>
        </a:p>
      </dgm:t>
    </dgm:pt>
    <dgm:pt modelId="{26ADF74D-5405-49E7-9990-4BD45FE7DAC8}" type="pres">
      <dgm:prSet presAssocID="{387F5F79-E8DD-4F76-9A9F-7CEA340FA9FE}" presName="ThreeConn_1-2" presStyleLbl="fgAccFollowNode1" presStyleIdx="0" presStyleCnt="2">
        <dgm:presLayoutVars>
          <dgm:bulletEnabled val="1"/>
        </dgm:presLayoutVars>
      </dgm:prSet>
      <dgm:spPr/>
      <dgm:t>
        <a:bodyPr/>
        <a:lstStyle/>
        <a:p>
          <a:endParaRPr lang="es-EC"/>
        </a:p>
      </dgm:t>
    </dgm:pt>
    <dgm:pt modelId="{F6C3D60B-6F6A-4513-B73F-5D90CB9DC8CF}" type="pres">
      <dgm:prSet presAssocID="{387F5F79-E8DD-4F76-9A9F-7CEA340FA9FE}" presName="ThreeConn_2-3" presStyleLbl="fgAccFollowNode1" presStyleIdx="1" presStyleCnt="2">
        <dgm:presLayoutVars>
          <dgm:bulletEnabled val="1"/>
        </dgm:presLayoutVars>
      </dgm:prSet>
      <dgm:spPr/>
      <dgm:t>
        <a:bodyPr/>
        <a:lstStyle/>
        <a:p>
          <a:endParaRPr lang="es-EC"/>
        </a:p>
      </dgm:t>
    </dgm:pt>
    <dgm:pt modelId="{726E21F7-37C7-4112-96B0-EAA7522AA80C}" type="pres">
      <dgm:prSet presAssocID="{387F5F79-E8DD-4F76-9A9F-7CEA340FA9FE}" presName="ThreeNodes_1_text" presStyleLbl="node1" presStyleIdx="2" presStyleCnt="3">
        <dgm:presLayoutVars>
          <dgm:bulletEnabled val="1"/>
        </dgm:presLayoutVars>
      </dgm:prSet>
      <dgm:spPr/>
      <dgm:t>
        <a:bodyPr/>
        <a:lstStyle/>
        <a:p>
          <a:endParaRPr lang="es-EC"/>
        </a:p>
      </dgm:t>
    </dgm:pt>
    <dgm:pt modelId="{0FF89AC0-0F79-4241-A705-0C33DA11EB2D}" type="pres">
      <dgm:prSet presAssocID="{387F5F79-E8DD-4F76-9A9F-7CEA340FA9FE}" presName="ThreeNodes_2_text" presStyleLbl="node1" presStyleIdx="2" presStyleCnt="3">
        <dgm:presLayoutVars>
          <dgm:bulletEnabled val="1"/>
        </dgm:presLayoutVars>
      </dgm:prSet>
      <dgm:spPr/>
      <dgm:t>
        <a:bodyPr/>
        <a:lstStyle/>
        <a:p>
          <a:endParaRPr lang="es-EC"/>
        </a:p>
      </dgm:t>
    </dgm:pt>
    <dgm:pt modelId="{34EDD3F8-6E9E-45FA-9F13-067D795F7338}" type="pres">
      <dgm:prSet presAssocID="{387F5F79-E8DD-4F76-9A9F-7CEA340FA9FE}" presName="ThreeNodes_3_text" presStyleLbl="node1" presStyleIdx="2" presStyleCnt="3">
        <dgm:presLayoutVars>
          <dgm:bulletEnabled val="1"/>
        </dgm:presLayoutVars>
      </dgm:prSet>
      <dgm:spPr/>
      <dgm:t>
        <a:bodyPr/>
        <a:lstStyle/>
        <a:p>
          <a:endParaRPr lang="es-EC"/>
        </a:p>
      </dgm:t>
    </dgm:pt>
  </dgm:ptLst>
  <dgm:cxnLst>
    <dgm:cxn modelId="{97A2D589-585C-4913-B11A-F75DA6F08AB4}" type="presOf" srcId="{1F6EB909-7BA9-4590-A7A8-2A77204EFA64}" destId="{26ADF74D-5405-49E7-9990-4BD45FE7DAC8}" srcOrd="0" destOrd="0" presId="urn:microsoft.com/office/officeart/2005/8/layout/vProcess5"/>
    <dgm:cxn modelId="{C772BD16-7B9E-4586-9420-B13737F9E29C}" type="presOf" srcId="{11E9C646-0D7E-4353-B1B2-DAAE1E0BC673}" destId="{F6C3D60B-6F6A-4513-B73F-5D90CB9DC8CF}" srcOrd="0" destOrd="0" presId="urn:microsoft.com/office/officeart/2005/8/layout/vProcess5"/>
    <dgm:cxn modelId="{DA9FF0E2-34B2-4938-96AF-2CD28F0360C1}" type="presOf" srcId="{70C9167F-0D3B-4BF9-9B12-7AC46091675C}" destId="{0FF89AC0-0F79-4241-A705-0C33DA11EB2D}" srcOrd="1" destOrd="0" presId="urn:microsoft.com/office/officeart/2005/8/layout/vProcess5"/>
    <dgm:cxn modelId="{ED229AEB-D460-4002-933D-89062F8175BC}" srcId="{387F5F79-E8DD-4F76-9A9F-7CEA340FA9FE}" destId="{70C9167F-0D3B-4BF9-9B12-7AC46091675C}" srcOrd="1" destOrd="0" parTransId="{F6D70B60-AE54-4E34-9434-E1C0106B792A}" sibTransId="{11E9C646-0D7E-4353-B1B2-DAAE1E0BC673}"/>
    <dgm:cxn modelId="{4FB75FC3-76E0-4FEA-8DB0-81F481694C42}" type="presOf" srcId="{8B5135BD-C5E4-4441-91F1-EDA3CFBF423F}" destId="{726E21F7-37C7-4112-96B0-EAA7522AA80C}" srcOrd="1" destOrd="0" presId="urn:microsoft.com/office/officeart/2005/8/layout/vProcess5"/>
    <dgm:cxn modelId="{1A4BFBB1-6D42-4957-B3C6-9681F67A87F6}" type="presOf" srcId="{03ACABBB-43D1-4CA7-B92D-F5E5DD023600}" destId="{34EDD3F8-6E9E-45FA-9F13-067D795F7338}" srcOrd="1" destOrd="0" presId="urn:microsoft.com/office/officeart/2005/8/layout/vProcess5"/>
    <dgm:cxn modelId="{7F292B3C-B5BA-4830-9704-A85762E01579}" type="presOf" srcId="{8B5135BD-C5E4-4441-91F1-EDA3CFBF423F}" destId="{D8795E4B-3378-42E4-9BAB-DACB814ACFCD}" srcOrd="0" destOrd="0" presId="urn:microsoft.com/office/officeart/2005/8/layout/vProcess5"/>
    <dgm:cxn modelId="{4C83F702-2BA1-477F-9857-C374123AAFF1}" type="presOf" srcId="{70C9167F-0D3B-4BF9-9B12-7AC46091675C}" destId="{AB271E8A-EC23-432B-83B0-ACC7AB81DE75}" srcOrd="0" destOrd="0" presId="urn:microsoft.com/office/officeart/2005/8/layout/vProcess5"/>
    <dgm:cxn modelId="{DC1F2DA3-B93D-4736-AF0D-C482FDE5F8E9}" type="presOf" srcId="{387F5F79-E8DD-4F76-9A9F-7CEA340FA9FE}" destId="{C6B04229-1F71-404F-9EB4-9DEF29085639}" srcOrd="0" destOrd="0" presId="urn:microsoft.com/office/officeart/2005/8/layout/vProcess5"/>
    <dgm:cxn modelId="{6429E45B-52B7-4374-AC4D-7DB1932B84FB}" srcId="{387F5F79-E8DD-4F76-9A9F-7CEA340FA9FE}" destId="{03ACABBB-43D1-4CA7-B92D-F5E5DD023600}" srcOrd="2" destOrd="0" parTransId="{EC062D66-D997-4F35-AB1E-8B3BAF64F5D5}" sibTransId="{F78F524C-EC3A-4399-8B69-E9AF370214E4}"/>
    <dgm:cxn modelId="{14F893E7-321F-4E7C-B498-E776DD85B46A}" srcId="{387F5F79-E8DD-4F76-9A9F-7CEA340FA9FE}" destId="{8B5135BD-C5E4-4441-91F1-EDA3CFBF423F}" srcOrd="0" destOrd="0" parTransId="{DE4CAF3A-99D8-42B8-BDD5-4E2503561473}" sibTransId="{1F6EB909-7BA9-4590-A7A8-2A77204EFA64}"/>
    <dgm:cxn modelId="{73CD1AC2-022A-4D52-BE81-47CC451C14C0}" type="presOf" srcId="{03ACABBB-43D1-4CA7-B92D-F5E5DD023600}" destId="{8EC7AAE5-3E51-4880-97EE-A632FF7B335F}" srcOrd="0" destOrd="0" presId="urn:microsoft.com/office/officeart/2005/8/layout/vProcess5"/>
    <dgm:cxn modelId="{7F217E42-2598-40C7-A82B-87E3C733DBFC}" type="presParOf" srcId="{C6B04229-1F71-404F-9EB4-9DEF29085639}" destId="{BF55314A-D025-4EED-92A1-56297E28489D}" srcOrd="0" destOrd="0" presId="urn:microsoft.com/office/officeart/2005/8/layout/vProcess5"/>
    <dgm:cxn modelId="{53AD240B-64AD-48E0-867C-3E28AB4FCA79}" type="presParOf" srcId="{C6B04229-1F71-404F-9EB4-9DEF29085639}" destId="{D8795E4B-3378-42E4-9BAB-DACB814ACFCD}" srcOrd="1" destOrd="0" presId="urn:microsoft.com/office/officeart/2005/8/layout/vProcess5"/>
    <dgm:cxn modelId="{9CFE1D74-836F-45EC-B59A-7423A279A9FB}" type="presParOf" srcId="{C6B04229-1F71-404F-9EB4-9DEF29085639}" destId="{AB271E8A-EC23-432B-83B0-ACC7AB81DE75}" srcOrd="2" destOrd="0" presId="urn:microsoft.com/office/officeart/2005/8/layout/vProcess5"/>
    <dgm:cxn modelId="{8A70CD12-C8C4-48C6-A0C2-0C855D944171}" type="presParOf" srcId="{C6B04229-1F71-404F-9EB4-9DEF29085639}" destId="{8EC7AAE5-3E51-4880-97EE-A632FF7B335F}" srcOrd="3" destOrd="0" presId="urn:microsoft.com/office/officeart/2005/8/layout/vProcess5"/>
    <dgm:cxn modelId="{2F4EEF92-21B4-4D5C-8903-B916052C895B}" type="presParOf" srcId="{C6B04229-1F71-404F-9EB4-9DEF29085639}" destId="{26ADF74D-5405-49E7-9990-4BD45FE7DAC8}" srcOrd="4" destOrd="0" presId="urn:microsoft.com/office/officeart/2005/8/layout/vProcess5"/>
    <dgm:cxn modelId="{10AB4F6D-7EAD-443B-B94A-F78F1E738A3A}" type="presParOf" srcId="{C6B04229-1F71-404F-9EB4-9DEF29085639}" destId="{F6C3D60B-6F6A-4513-B73F-5D90CB9DC8CF}" srcOrd="5" destOrd="0" presId="urn:microsoft.com/office/officeart/2005/8/layout/vProcess5"/>
    <dgm:cxn modelId="{4CC0F3D4-DAFE-4FED-BE30-803DF76C2AD0}" type="presParOf" srcId="{C6B04229-1F71-404F-9EB4-9DEF29085639}" destId="{726E21F7-37C7-4112-96B0-EAA7522AA80C}" srcOrd="6" destOrd="0" presId="urn:microsoft.com/office/officeart/2005/8/layout/vProcess5"/>
    <dgm:cxn modelId="{F77B2130-B91F-4FE1-B9BB-339BD366F450}" type="presParOf" srcId="{C6B04229-1F71-404F-9EB4-9DEF29085639}" destId="{0FF89AC0-0F79-4241-A705-0C33DA11EB2D}" srcOrd="7" destOrd="0" presId="urn:microsoft.com/office/officeart/2005/8/layout/vProcess5"/>
    <dgm:cxn modelId="{A1150A78-78BA-4253-9441-FB449CBA9214}" type="presParOf" srcId="{C6B04229-1F71-404F-9EB4-9DEF29085639}" destId="{34EDD3F8-6E9E-45FA-9F13-067D795F7338}"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503787-D809-4560-86BE-97780C42506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0A744317-3304-4654-A32F-8288E28F8586}">
      <dgm:prSet phldrT="[Texto]"/>
      <dgm:spPr/>
      <dgm:t>
        <a:bodyPr/>
        <a:lstStyle/>
        <a:p>
          <a:r>
            <a:rPr lang="es-EC" dirty="0" smtClean="0"/>
            <a:t>EXPLORATORIA</a:t>
          </a:r>
          <a:endParaRPr lang="es-EC" dirty="0"/>
        </a:p>
      </dgm:t>
    </dgm:pt>
    <dgm:pt modelId="{D5053551-7A5A-403E-B1B0-89F4A74432C6}" type="parTrans" cxnId="{84DF71DC-1DA5-489D-B05B-30F246F69D2B}">
      <dgm:prSet/>
      <dgm:spPr/>
      <dgm:t>
        <a:bodyPr/>
        <a:lstStyle/>
        <a:p>
          <a:endParaRPr lang="es-EC"/>
        </a:p>
      </dgm:t>
    </dgm:pt>
    <dgm:pt modelId="{4E4F427B-6896-4435-B488-126910EB88BB}" type="sibTrans" cxnId="{84DF71DC-1DA5-489D-B05B-30F246F69D2B}">
      <dgm:prSet/>
      <dgm:spPr/>
      <dgm:t>
        <a:bodyPr/>
        <a:lstStyle/>
        <a:p>
          <a:endParaRPr lang="es-EC"/>
        </a:p>
      </dgm:t>
    </dgm:pt>
    <dgm:pt modelId="{D2534D09-6EC9-45FC-84D1-4D7787452C67}">
      <dgm:prSet phldrT="[Texto]"/>
      <dgm:spPr/>
      <dgm:t>
        <a:bodyPr/>
        <a:lstStyle/>
        <a:p>
          <a:pPr algn="just"/>
          <a:r>
            <a:rPr lang="es-EC" dirty="0" smtClean="0"/>
            <a:t>Este tipo de investigación nos permite establecer un escenario general de la oferta social existente, despejar dudas acerca de la competitividad existente, así como de la situación general del mercado en el Cantón Rumiñahui, es decir una estimación de quienes demandan una mejor manejo de los materiales reutilizables, posibles competidores que son las demás empresas con el similar giro de negocio. De esta manera identificar además oportunidades donde se destaca la ausencia o escaza cultura social al momento de reciclar. </a:t>
          </a:r>
          <a:endParaRPr lang="es-EC" dirty="0"/>
        </a:p>
      </dgm:t>
    </dgm:pt>
    <dgm:pt modelId="{D594E03A-3410-457F-A603-E3F1E4CC2D95}" type="parTrans" cxnId="{78A3604F-98FC-4663-9AAC-2715148259CB}">
      <dgm:prSet/>
      <dgm:spPr/>
      <dgm:t>
        <a:bodyPr/>
        <a:lstStyle/>
        <a:p>
          <a:endParaRPr lang="es-EC"/>
        </a:p>
      </dgm:t>
    </dgm:pt>
    <dgm:pt modelId="{08A313A9-5FA3-458E-8353-20D364CFAAE0}" type="sibTrans" cxnId="{78A3604F-98FC-4663-9AAC-2715148259CB}">
      <dgm:prSet/>
      <dgm:spPr/>
      <dgm:t>
        <a:bodyPr/>
        <a:lstStyle/>
        <a:p>
          <a:endParaRPr lang="es-EC"/>
        </a:p>
      </dgm:t>
    </dgm:pt>
    <dgm:pt modelId="{EF143327-E267-46B8-BE55-A11562D0CCCD}">
      <dgm:prSet phldrT="[Texto]"/>
      <dgm:spPr/>
      <dgm:t>
        <a:bodyPr/>
        <a:lstStyle/>
        <a:p>
          <a:r>
            <a:rPr lang="es-EC" dirty="0" smtClean="0"/>
            <a:t>DESCRIPTIVA</a:t>
          </a:r>
          <a:endParaRPr lang="es-EC" dirty="0"/>
        </a:p>
      </dgm:t>
    </dgm:pt>
    <dgm:pt modelId="{ACE019F9-3C4E-4D02-8475-D7F3745152B9}" type="parTrans" cxnId="{4889D42A-7321-4DC1-84ED-AE700FC14B3F}">
      <dgm:prSet/>
      <dgm:spPr/>
      <dgm:t>
        <a:bodyPr/>
        <a:lstStyle/>
        <a:p>
          <a:endParaRPr lang="es-EC"/>
        </a:p>
      </dgm:t>
    </dgm:pt>
    <dgm:pt modelId="{1AD5C3EA-461B-47C9-9F2D-B97C1BF1E9B8}" type="sibTrans" cxnId="{4889D42A-7321-4DC1-84ED-AE700FC14B3F}">
      <dgm:prSet/>
      <dgm:spPr/>
      <dgm:t>
        <a:bodyPr/>
        <a:lstStyle/>
        <a:p>
          <a:endParaRPr lang="es-EC"/>
        </a:p>
      </dgm:t>
    </dgm:pt>
    <dgm:pt modelId="{E464A6D7-0A13-4F3A-A7BD-CDC1CD36F7FD}">
      <dgm:prSet phldrT="[Texto]"/>
      <dgm:spPr/>
      <dgm:t>
        <a:bodyPr/>
        <a:lstStyle/>
        <a:p>
          <a:pPr algn="just"/>
          <a:r>
            <a:rPr lang="es-EC" dirty="0" smtClean="0"/>
            <a:t>Se realiza este tipo de investigación porque se describirá las características que el mercado social está buscando en las posibles alternativas de fomentar una cultura de reciclaje.</a:t>
          </a:r>
          <a:endParaRPr lang="es-EC" dirty="0"/>
        </a:p>
      </dgm:t>
    </dgm:pt>
    <dgm:pt modelId="{DC51CFFC-74EC-4FFA-A958-7D9F8D0B5386}" type="parTrans" cxnId="{13C0A137-44AA-45E2-B7B0-79C43039DFA0}">
      <dgm:prSet/>
      <dgm:spPr/>
      <dgm:t>
        <a:bodyPr/>
        <a:lstStyle/>
        <a:p>
          <a:endParaRPr lang="es-EC"/>
        </a:p>
      </dgm:t>
    </dgm:pt>
    <dgm:pt modelId="{B4C6B074-3332-4FF7-927F-774DBDC405EA}" type="sibTrans" cxnId="{13C0A137-44AA-45E2-B7B0-79C43039DFA0}">
      <dgm:prSet/>
      <dgm:spPr/>
      <dgm:t>
        <a:bodyPr/>
        <a:lstStyle/>
        <a:p>
          <a:endParaRPr lang="es-EC"/>
        </a:p>
      </dgm:t>
    </dgm:pt>
    <dgm:pt modelId="{2C01C077-B641-4245-8D40-FCC28FEF2BFA}" type="pres">
      <dgm:prSet presAssocID="{38503787-D809-4560-86BE-97780C42506A}" presName="linear" presStyleCnt="0">
        <dgm:presLayoutVars>
          <dgm:dir/>
          <dgm:animLvl val="lvl"/>
          <dgm:resizeHandles val="exact"/>
        </dgm:presLayoutVars>
      </dgm:prSet>
      <dgm:spPr/>
      <dgm:t>
        <a:bodyPr/>
        <a:lstStyle/>
        <a:p>
          <a:endParaRPr lang="es-EC"/>
        </a:p>
      </dgm:t>
    </dgm:pt>
    <dgm:pt modelId="{915B215C-77D3-428A-9E24-46FDE711DD3D}" type="pres">
      <dgm:prSet presAssocID="{0A744317-3304-4654-A32F-8288E28F8586}" presName="parentLin" presStyleCnt="0"/>
      <dgm:spPr/>
    </dgm:pt>
    <dgm:pt modelId="{05DA5157-6D95-478B-8F63-2347B64041D1}" type="pres">
      <dgm:prSet presAssocID="{0A744317-3304-4654-A32F-8288E28F8586}" presName="parentLeftMargin" presStyleLbl="node1" presStyleIdx="0" presStyleCnt="2"/>
      <dgm:spPr/>
      <dgm:t>
        <a:bodyPr/>
        <a:lstStyle/>
        <a:p>
          <a:endParaRPr lang="es-EC"/>
        </a:p>
      </dgm:t>
    </dgm:pt>
    <dgm:pt modelId="{B0CA68D8-1522-4C77-ADBD-8E66E80A6173}" type="pres">
      <dgm:prSet presAssocID="{0A744317-3304-4654-A32F-8288E28F8586}" presName="parentText" presStyleLbl="node1" presStyleIdx="0" presStyleCnt="2">
        <dgm:presLayoutVars>
          <dgm:chMax val="0"/>
          <dgm:bulletEnabled val="1"/>
        </dgm:presLayoutVars>
      </dgm:prSet>
      <dgm:spPr/>
      <dgm:t>
        <a:bodyPr/>
        <a:lstStyle/>
        <a:p>
          <a:endParaRPr lang="es-EC"/>
        </a:p>
      </dgm:t>
    </dgm:pt>
    <dgm:pt modelId="{C921E32A-4B4B-433B-840D-4CA780302905}" type="pres">
      <dgm:prSet presAssocID="{0A744317-3304-4654-A32F-8288E28F8586}" presName="negativeSpace" presStyleCnt="0"/>
      <dgm:spPr/>
    </dgm:pt>
    <dgm:pt modelId="{7DA4175F-D0FE-4D32-A6B5-0A09F61A5F53}" type="pres">
      <dgm:prSet presAssocID="{0A744317-3304-4654-A32F-8288E28F8586}" presName="childText" presStyleLbl="conFgAcc1" presStyleIdx="0" presStyleCnt="2">
        <dgm:presLayoutVars>
          <dgm:bulletEnabled val="1"/>
        </dgm:presLayoutVars>
      </dgm:prSet>
      <dgm:spPr/>
      <dgm:t>
        <a:bodyPr/>
        <a:lstStyle/>
        <a:p>
          <a:endParaRPr lang="es-EC"/>
        </a:p>
      </dgm:t>
    </dgm:pt>
    <dgm:pt modelId="{6585A4BD-CF07-4034-ADC8-4F3971CFEDF8}" type="pres">
      <dgm:prSet presAssocID="{4E4F427B-6896-4435-B488-126910EB88BB}" presName="spaceBetweenRectangles" presStyleCnt="0"/>
      <dgm:spPr/>
    </dgm:pt>
    <dgm:pt modelId="{2E0174EF-F691-414A-BA5A-185E7B0FBFD9}" type="pres">
      <dgm:prSet presAssocID="{EF143327-E267-46B8-BE55-A11562D0CCCD}" presName="parentLin" presStyleCnt="0"/>
      <dgm:spPr/>
    </dgm:pt>
    <dgm:pt modelId="{466546E5-8A43-4F5D-912F-B065A31B23AD}" type="pres">
      <dgm:prSet presAssocID="{EF143327-E267-46B8-BE55-A11562D0CCCD}" presName="parentLeftMargin" presStyleLbl="node1" presStyleIdx="0" presStyleCnt="2"/>
      <dgm:spPr/>
      <dgm:t>
        <a:bodyPr/>
        <a:lstStyle/>
        <a:p>
          <a:endParaRPr lang="es-EC"/>
        </a:p>
      </dgm:t>
    </dgm:pt>
    <dgm:pt modelId="{839D01F1-41CE-4CC2-A89C-BF09A52BA2CE}" type="pres">
      <dgm:prSet presAssocID="{EF143327-E267-46B8-BE55-A11562D0CCCD}" presName="parentText" presStyleLbl="node1" presStyleIdx="1" presStyleCnt="2">
        <dgm:presLayoutVars>
          <dgm:chMax val="0"/>
          <dgm:bulletEnabled val="1"/>
        </dgm:presLayoutVars>
      </dgm:prSet>
      <dgm:spPr/>
      <dgm:t>
        <a:bodyPr/>
        <a:lstStyle/>
        <a:p>
          <a:endParaRPr lang="es-EC"/>
        </a:p>
      </dgm:t>
    </dgm:pt>
    <dgm:pt modelId="{96D1C7A6-2812-4817-B929-C74EFC0C426C}" type="pres">
      <dgm:prSet presAssocID="{EF143327-E267-46B8-BE55-A11562D0CCCD}" presName="negativeSpace" presStyleCnt="0"/>
      <dgm:spPr/>
    </dgm:pt>
    <dgm:pt modelId="{40D04D85-7B6E-4D55-8FCE-D98CBF156823}" type="pres">
      <dgm:prSet presAssocID="{EF143327-E267-46B8-BE55-A11562D0CCCD}" presName="childText" presStyleLbl="conFgAcc1" presStyleIdx="1" presStyleCnt="2">
        <dgm:presLayoutVars>
          <dgm:bulletEnabled val="1"/>
        </dgm:presLayoutVars>
      </dgm:prSet>
      <dgm:spPr/>
      <dgm:t>
        <a:bodyPr/>
        <a:lstStyle/>
        <a:p>
          <a:endParaRPr lang="es-EC"/>
        </a:p>
      </dgm:t>
    </dgm:pt>
  </dgm:ptLst>
  <dgm:cxnLst>
    <dgm:cxn modelId="{84DF71DC-1DA5-489D-B05B-30F246F69D2B}" srcId="{38503787-D809-4560-86BE-97780C42506A}" destId="{0A744317-3304-4654-A32F-8288E28F8586}" srcOrd="0" destOrd="0" parTransId="{D5053551-7A5A-403E-B1B0-89F4A74432C6}" sibTransId="{4E4F427B-6896-4435-B488-126910EB88BB}"/>
    <dgm:cxn modelId="{9ECEC9C9-A633-4FBB-BE04-7CB4D91B2D2B}" type="presOf" srcId="{0A744317-3304-4654-A32F-8288E28F8586}" destId="{B0CA68D8-1522-4C77-ADBD-8E66E80A6173}" srcOrd="1" destOrd="0" presId="urn:microsoft.com/office/officeart/2005/8/layout/list1"/>
    <dgm:cxn modelId="{13C0A137-44AA-45E2-B7B0-79C43039DFA0}" srcId="{EF143327-E267-46B8-BE55-A11562D0CCCD}" destId="{E464A6D7-0A13-4F3A-A7BD-CDC1CD36F7FD}" srcOrd="0" destOrd="0" parTransId="{DC51CFFC-74EC-4FFA-A958-7D9F8D0B5386}" sibTransId="{B4C6B074-3332-4FF7-927F-774DBDC405EA}"/>
    <dgm:cxn modelId="{78A3604F-98FC-4663-9AAC-2715148259CB}" srcId="{0A744317-3304-4654-A32F-8288E28F8586}" destId="{D2534D09-6EC9-45FC-84D1-4D7787452C67}" srcOrd="0" destOrd="0" parTransId="{D594E03A-3410-457F-A603-E3F1E4CC2D95}" sibTransId="{08A313A9-5FA3-458E-8353-20D364CFAAE0}"/>
    <dgm:cxn modelId="{4889D42A-7321-4DC1-84ED-AE700FC14B3F}" srcId="{38503787-D809-4560-86BE-97780C42506A}" destId="{EF143327-E267-46B8-BE55-A11562D0CCCD}" srcOrd="1" destOrd="0" parTransId="{ACE019F9-3C4E-4D02-8475-D7F3745152B9}" sibTransId="{1AD5C3EA-461B-47C9-9F2D-B97C1BF1E9B8}"/>
    <dgm:cxn modelId="{9FCD68FC-19D8-4229-A85A-9CED2DA3E199}" type="presOf" srcId="{38503787-D809-4560-86BE-97780C42506A}" destId="{2C01C077-B641-4245-8D40-FCC28FEF2BFA}" srcOrd="0" destOrd="0" presId="urn:microsoft.com/office/officeart/2005/8/layout/list1"/>
    <dgm:cxn modelId="{50A0BF92-4297-45E0-BA72-B4BB356B8700}" type="presOf" srcId="{D2534D09-6EC9-45FC-84D1-4D7787452C67}" destId="{7DA4175F-D0FE-4D32-A6B5-0A09F61A5F53}" srcOrd="0" destOrd="0" presId="urn:microsoft.com/office/officeart/2005/8/layout/list1"/>
    <dgm:cxn modelId="{B768C913-6B56-4DC6-A7C0-5BC5EE7E5038}" type="presOf" srcId="{EF143327-E267-46B8-BE55-A11562D0CCCD}" destId="{466546E5-8A43-4F5D-912F-B065A31B23AD}" srcOrd="0" destOrd="0" presId="urn:microsoft.com/office/officeart/2005/8/layout/list1"/>
    <dgm:cxn modelId="{A7D6152B-69AE-4240-9D74-D87FFC7BBEBB}" type="presOf" srcId="{0A744317-3304-4654-A32F-8288E28F8586}" destId="{05DA5157-6D95-478B-8F63-2347B64041D1}" srcOrd="0" destOrd="0" presId="urn:microsoft.com/office/officeart/2005/8/layout/list1"/>
    <dgm:cxn modelId="{E41057A6-CDDB-4B4A-93A9-9EB634A04076}" type="presOf" srcId="{EF143327-E267-46B8-BE55-A11562D0CCCD}" destId="{839D01F1-41CE-4CC2-A89C-BF09A52BA2CE}" srcOrd="1" destOrd="0" presId="urn:microsoft.com/office/officeart/2005/8/layout/list1"/>
    <dgm:cxn modelId="{C3569864-18C7-4EA4-B010-2A0C2A8D2504}" type="presOf" srcId="{E464A6D7-0A13-4F3A-A7BD-CDC1CD36F7FD}" destId="{40D04D85-7B6E-4D55-8FCE-D98CBF156823}" srcOrd="0" destOrd="0" presId="urn:microsoft.com/office/officeart/2005/8/layout/list1"/>
    <dgm:cxn modelId="{C64B6D07-F68D-4EDE-B2E1-EE9E2BEEAF27}" type="presParOf" srcId="{2C01C077-B641-4245-8D40-FCC28FEF2BFA}" destId="{915B215C-77D3-428A-9E24-46FDE711DD3D}" srcOrd="0" destOrd="0" presId="urn:microsoft.com/office/officeart/2005/8/layout/list1"/>
    <dgm:cxn modelId="{9B920405-57DE-439D-B95F-8B08C6F4590E}" type="presParOf" srcId="{915B215C-77D3-428A-9E24-46FDE711DD3D}" destId="{05DA5157-6D95-478B-8F63-2347B64041D1}" srcOrd="0" destOrd="0" presId="urn:microsoft.com/office/officeart/2005/8/layout/list1"/>
    <dgm:cxn modelId="{749A0E81-0318-4601-93DD-55F5EA8CD596}" type="presParOf" srcId="{915B215C-77D3-428A-9E24-46FDE711DD3D}" destId="{B0CA68D8-1522-4C77-ADBD-8E66E80A6173}" srcOrd="1" destOrd="0" presId="urn:microsoft.com/office/officeart/2005/8/layout/list1"/>
    <dgm:cxn modelId="{F036DDB3-2E4D-4C66-BD3E-E9729D617C79}" type="presParOf" srcId="{2C01C077-B641-4245-8D40-FCC28FEF2BFA}" destId="{C921E32A-4B4B-433B-840D-4CA780302905}" srcOrd="1" destOrd="0" presId="urn:microsoft.com/office/officeart/2005/8/layout/list1"/>
    <dgm:cxn modelId="{E75A6E88-9A6F-4D71-B5C9-D8503B10A64E}" type="presParOf" srcId="{2C01C077-B641-4245-8D40-FCC28FEF2BFA}" destId="{7DA4175F-D0FE-4D32-A6B5-0A09F61A5F53}" srcOrd="2" destOrd="0" presId="urn:microsoft.com/office/officeart/2005/8/layout/list1"/>
    <dgm:cxn modelId="{E083057D-A3E2-4CE6-B68D-A46D043C485E}" type="presParOf" srcId="{2C01C077-B641-4245-8D40-FCC28FEF2BFA}" destId="{6585A4BD-CF07-4034-ADC8-4F3971CFEDF8}" srcOrd="3" destOrd="0" presId="urn:microsoft.com/office/officeart/2005/8/layout/list1"/>
    <dgm:cxn modelId="{E1D309B7-1646-4F8E-A9D6-F3259978F3A4}" type="presParOf" srcId="{2C01C077-B641-4245-8D40-FCC28FEF2BFA}" destId="{2E0174EF-F691-414A-BA5A-185E7B0FBFD9}" srcOrd="4" destOrd="0" presId="urn:microsoft.com/office/officeart/2005/8/layout/list1"/>
    <dgm:cxn modelId="{A985B19B-35B4-4EEE-AE92-5C578D7716B0}" type="presParOf" srcId="{2E0174EF-F691-414A-BA5A-185E7B0FBFD9}" destId="{466546E5-8A43-4F5D-912F-B065A31B23AD}" srcOrd="0" destOrd="0" presId="urn:microsoft.com/office/officeart/2005/8/layout/list1"/>
    <dgm:cxn modelId="{175F2530-EA0E-4FD3-8E15-6CCA30DF5979}" type="presParOf" srcId="{2E0174EF-F691-414A-BA5A-185E7B0FBFD9}" destId="{839D01F1-41CE-4CC2-A89C-BF09A52BA2CE}" srcOrd="1" destOrd="0" presId="urn:microsoft.com/office/officeart/2005/8/layout/list1"/>
    <dgm:cxn modelId="{6741AE5E-4B67-4EA7-8C8A-D34B7F8EB741}" type="presParOf" srcId="{2C01C077-B641-4245-8D40-FCC28FEF2BFA}" destId="{96D1C7A6-2812-4817-B929-C74EFC0C426C}" srcOrd="5" destOrd="0" presId="urn:microsoft.com/office/officeart/2005/8/layout/list1"/>
    <dgm:cxn modelId="{855239DC-97C6-4B1C-AFB8-8BB4D89A51F0}" type="presParOf" srcId="{2C01C077-B641-4245-8D40-FCC28FEF2BFA}" destId="{40D04D85-7B6E-4D55-8FCE-D98CBF156823}"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BBDC5-02BA-436F-BE88-C12A95CEC468}"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es-EC"/>
        </a:p>
      </dgm:t>
    </dgm:pt>
    <dgm:pt modelId="{A45A9562-84E8-4E04-9EC0-D5324B09338E}">
      <dgm:prSet phldrT="[Texto]"/>
      <dgm:spPr/>
      <dgm:t>
        <a:bodyPr/>
        <a:lstStyle/>
        <a:p>
          <a:r>
            <a:rPr lang="es-EC" dirty="0" smtClean="0"/>
            <a:t>Entrevista a Profundidad</a:t>
          </a:r>
          <a:endParaRPr lang="es-EC" dirty="0"/>
        </a:p>
      </dgm:t>
    </dgm:pt>
    <dgm:pt modelId="{8CCA15AF-19A5-4431-9F75-E1A09088F4A7}" type="parTrans" cxnId="{DE84E787-DDB1-4905-9D1B-CCCDADBB592A}">
      <dgm:prSet/>
      <dgm:spPr/>
      <dgm:t>
        <a:bodyPr/>
        <a:lstStyle/>
        <a:p>
          <a:endParaRPr lang="es-EC"/>
        </a:p>
      </dgm:t>
    </dgm:pt>
    <dgm:pt modelId="{925884BB-2FE2-41F8-BE22-B1BD8A006814}" type="sibTrans" cxnId="{DE84E787-DDB1-4905-9D1B-CCCDADBB592A}">
      <dgm:prSet/>
      <dgm:spPr/>
      <dgm:t>
        <a:bodyPr/>
        <a:lstStyle/>
        <a:p>
          <a:endParaRPr lang="es-EC"/>
        </a:p>
      </dgm:t>
    </dgm:pt>
    <dgm:pt modelId="{845E371A-41AF-4780-A0D1-19E057EF5AA3}">
      <dgm:prSet phldrT="[Texto]"/>
      <dgm:spPr/>
      <dgm:t>
        <a:bodyPr/>
        <a:lstStyle/>
        <a:p>
          <a:pPr algn="just"/>
          <a:r>
            <a:rPr lang="es-EC" dirty="0" smtClean="0"/>
            <a:t>Se entablará una entrevista con el gerente general de la Proveedora de reciclaje JIREHCICLAR para obtener información en base al entorno interno actual que tiene la organización. </a:t>
          </a:r>
          <a:endParaRPr lang="es-EC" dirty="0"/>
        </a:p>
      </dgm:t>
    </dgm:pt>
    <dgm:pt modelId="{25C3AA57-1289-4428-B1E7-50EAE3EAC8FB}" type="parTrans" cxnId="{67B2F47C-2F6C-4681-8E46-DE5D6D539DF5}">
      <dgm:prSet/>
      <dgm:spPr/>
      <dgm:t>
        <a:bodyPr/>
        <a:lstStyle/>
        <a:p>
          <a:endParaRPr lang="es-EC"/>
        </a:p>
      </dgm:t>
    </dgm:pt>
    <dgm:pt modelId="{171EE161-F74C-4F86-996D-39D0EAFBEDBD}" type="sibTrans" cxnId="{67B2F47C-2F6C-4681-8E46-DE5D6D539DF5}">
      <dgm:prSet/>
      <dgm:spPr/>
      <dgm:t>
        <a:bodyPr/>
        <a:lstStyle/>
        <a:p>
          <a:endParaRPr lang="es-EC"/>
        </a:p>
      </dgm:t>
    </dgm:pt>
    <dgm:pt modelId="{3D157BEB-095F-4C9B-978B-E767C8F15192}">
      <dgm:prSet phldrT="[Texto]"/>
      <dgm:spPr/>
      <dgm:t>
        <a:bodyPr/>
        <a:lstStyle/>
        <a:p>
          <a:r>
            <a:rPr lang="es-EC" dirty="0" smtClean="0"/>
            <a:t>Encuestas</a:t>
          </a:r>
          <a:endParaRPr lang="es-EC" dirty="0"/>
        </a:p>
      </dgm:t>
    </dgm:pt>
    <dgm:pt modelId="{29440255-D05A-414E-B5C6-8033AA4A33C9}" type="parTrans" cxnId="{C18C9F44-002A-49C9-8550-F57F5A7A976C}">
      <dgm:prSet/>
      <dgm:spPr/>
      <dgm:t>
        <a:bodyPr/>
        <a:lstStyle/>
        <a:p>
          <a:endParaRPr lang="es-EC"/>
        </a:p>
      </dgm:t>
    </dgm:pt>
    <dgm:pt modelId="{6A8DCACE-A6FA-4A0B-ADBA-7E5F517E9FDD}" type="sibTrans" cxnId="{C18C9F44-002A-49C9-8550-F57F5A7A976C}">
      <dgm:prSet/>
      <dgm:spPr/>
      <dgm:t>
        <a:bodyPr/>
        <a:lstStyle/>
        <a:p>
          <a:endParaRPr lang="es-EC"/>
        </a:p>
      </dgm:t>
    </dgm:pt>
    <dgm:pt modelId="{4865D756-050C-4C64-A556-9C38F4D2E4AC}">
      <dgm:prSet phldrT="[Texto]"/>
      <dgm:spPr/>
      <dgm:t>
        <a:bodyPr/>
        <a:lstStyle/>
        <a:p>
          <a:pPr algn="just"/>
          <a:r>
            <a:rPr lang="es-EC" dirty="0" smtClean="0"/>
            <a:t>El tipo de encuestas a realizarse serán personales y estructuradas referidas principalmente a la demanda que tienen la población del Cantón Rumiñahui hacia la manera de reciclar de la localidad determinada, analizando el impacto social y la incidencia en la misma. Logrando información en base al entorno externo y cultural.</a:t>
          </a:r>
          <a:endParaRPr lang="es-EC" dirty="0"/>
        </a:p>
      </dgm:t>
    </dgm:pt>
    <dgm:pt modelId="{4E670109-5B95-49C8-A907-595F7DC10580}" type="parTrans" cxnId="{8ECA6028-0A7C-41A4-B455-2F6628DF5383}">
      <dgm:prSet/>
      <dgm:spPr/>
      <dgm:t>
        <a:bodyPr/>
        <a:lstStyle/>
        <a:p>
          <a:endParaRPr lang="es-EC"/>
        </a:p>
      </dgm:t>
    </dgm:pt>
    <dgm:pt modelId="{8E737759-3160-419A-9565-E43463FF6D87}" type="sibTrans" cxnId="{8ECA6028-0A7C-41A4-B455-2F6628DF5383}">
      <dgm:prSet/>
      <dgm:spPr/>
      <dgm:t>
        <a:bodyPr/>
        <a:lstStyle/>
        <a:p>
          <a:endParaRPr lang="es-EC"/>
        </a:p>
      </dgm:t>
    </dgm:pt>
    <dgm:pt modelId="{BF86DAFD-2EFA-42EC-A7CF-C732FB7CD44C}" type="pres">
      <dgm:prSet presAssocID="{EE5BBDC5-02BA-436F-BE88-C12A95CEC468}" presName="linearFlow" presStyleCnt="0">
        <dgm:presLayoutVars>
          <dgm:dir/>
          <dgm:animLvl val="lvl"/>
          <dgm:resizeHandles val="exact"/>
        </dgm:presLayoutVars>
      </dgm:prSet>
      <dgm:spPr/>
      <dgm:t>
        <a:bodyPr/>
        <a:lstStyle/>
        <a:p>
          <a:endParaRPr lang="es-EC"/>
        </a:p>
      </dgm:t>
    </dgm:pt>
    <dgm:pt modelId="{54D5E4BD-B58A-4769-894D-9FD7E91A8772}" type="pres">
      <dgm:prSet presAssocID="{A45A9562-84E8-4E04-9EC0-D5324B09338E}" presName="composite" presStyleCnt="0"/>
      <dgm:spPr/>
    </dgm:pt>
    <dgm:pt modelId="{CBF1EF92-ADDE-47E3-AD69-8BB46BFED661}" type="pres">
      <dgm:prSet presAssocID="{A45A9562-84E8-4E04-9EC0-D5324B09338E}" presName="parentText" presStyleLbl="alignNode1" presStyleIdx="0" presStyleCnt="2">
        <dgm:presLayoutVars>
          <dgm:chMax val="1"/>
          <dgm:bulletEnabled val="1"/>
        </dgm:presLayoutVars>
      </dgm:prSet>
      <dgm:spPr/>
      <dgm:t>
        <a:bodyPr/>
        <a:lstStyle/>
        <a:p>
          <a:endParaRPr lang="es-EC"/>
        </a:p>
      </dgm:t>
    </dgm:pt>
    <dgm:pt modelId="{F3101739-8D00-4C78-B95F-EFE26618F906}" type="pres">
      <dgm:prSet presAssocID="{A45A9562-84E8-4E04-9EC0-D5324B09338E}" presName="descendantText" presStyleLbl="alignAcc1" presStyleIdx="0" presStyleCnt="2">
        <dgm:presLayoutVars>
          <dgm:bulletEnabled val="1"/>
        </dgm:presLayoutVars>
      </dgm:prSet>
      <dgm:spPr/>
      <dgm:t>
        <a:bodyPr/>
        <a:lstStyle/>
        <a:p>
          <a:endParaRPr lang="es-EC"/>
        </a:p>
      </dgm:t>
    </dgm:pt>
    <dgm:pt modelId="{B926DB57-1453-430A-A701-8504E6486264}" type="pres">
      <dgm:prSet presAssocID="{925884BB-2FE2-41F8-BE22-B1BD8A006814}" presName="sp" presStyleCnt="0"/>
      <dgm:spPr/>
    </dgm:pt>
    <dgm:pt modelId="{91D0C23A-AF28-4E70-911A-0D0C5045F6B7}" type="pres">
      <dgm:prSet presAssocID="{3D157BEB-095F-4C9B-978B-E767C8F15192}" presName="composite" presStyleCnt="0"/>
      <dgm:spPr/>
    </dgm:pt>
    <dgm:pt modelId="{4F661FCC-EC97-407D-B58C-1AA78F0B4CEC}" type="pres">
      <dgm:prSet presAssocID="{3D157BEB-095F-4C9B-978B-E767C8F15192}" presName="parentText" presStyleLbl="alignNode1" presStyleIdx="1" presStyleCnt="2">
        <dgm:presLayoutVars>
          <dgm:chMax val="1"/>
          <dgm:bulletEnabled val="1"/>
        </dgm:presLayoutVars>
      </dgm:prSet>
      <dgm:spPr/>
      <dgm:t>
        <a:bodyPr/>
        <a:lstStyle/>
        <a:p>
          <a:endParaRPr lang="es-EC"/>
        </a:p>
      </dgm:t>
    </dgm:pt>
    <dgm:pt modelId="{D72D3AFA-3C06-4F33-A1B4-46082E740F71}" type="pres">
      <dgm:prSet presAssocID="{3D157BEB-095F-4C9B-978B-E767C8F15192}" presName="descendantText" presStyleLbl="alignAcc1" presStyleIdx="1" presStyleCnt="2">
        <dgm:presLayoutVars>
          <dgm:bulletEnabled val="1"/>
        </dgm:presLayoutVars>
      </dgm:prSet>
      <dgm:spPr/>
      <dgm:t>
        <a:bodyPr/>
        <a:lstStyle/>
        <a:p>
          <a:endParaRPr lang="es-EC"/>
        </a:p>
      </dgm:t>
    </dgm:pt>
  </dgm:ptLst>
  <dgm:cxnLst>
    <dgm:cxn modelId="{A30A453A-1F7E-4119-82B1-FE30CB67793E}" type="presOf" srcId="{4865D756-050C-4C64-A556-9C38F4D2E4AC}" destId="{D72D3AFA-3C06-4F33-A1B4-46082E740F71}" srcOrd="0" destOrd="0" presId="urn:microsoft.com/office/officeart/2005/8/layout/chevron2"/>
    <dgm:cxn modelId="{E44F58EF-88D4-4FE3-BD5B-3B490DB7A19D}" type="presOf" srcId="{EE5BBDC5-02BA-436F-BE88-C12A95CEC468}" destId="{BF86DAFD-2EFA-42EC-A7CF-C732FB7CD44C}" srcOrd="0" destOrd="0" presId="urn:microsoft.com/office/officeart/2005/8/layout/chevron2"/>
    <dgm:cxn modelId="{47631209-7F38-426A-A82F-69121470F05A}" type="presOf" srcId="{845E371A-41AF-4780-A0D1-19E057EF5AA3}" destId="{F3101739-8D00-4C78-B95F-EFE26618F906}" srcOrd="0" destOrd="0" presId="urn:microsoft.com/office/officeart/2005/8/layout/chevron2"/>
    <dgm:cxn modelId="{A1C999FD-8799-4724-BE44-DB700AB4F5F0}" type="presOf" srcId="{A45A9562-84E8-4E04-9EC0-D5324B09338E}" destId="{CBF1EF92-ADDE-47E3-AD69-8BB46BFED661}" srcOrd="0" destOrd="0" presId="urn:microsoft.com/office/officeart/2005/8/layout/chevron2"/>
    <dgm:cxn modelId="{67B2F47C-2F6C-4681-8E46-DE5D6D539DF5}" srcId="{A45A9562-84E8-4E04-9EC0-D5324B09338E}" destId="{845E371A-41AF-4780-A0D1-19E057EF5AA3}" srcOrd="0" destOrd="0" parTransId="{25C3AA57-1289-4428-B1E7-50EAE3EAC8FB}" sibTransId="{171EE161-F74C-4F86-996D-39D0EAFBEDBD}"/>
    <dgm:cxn modelId="{C18C9F44-002A-49C9-8550-F57F5A7A976C}" srcId="{EE5BBDC5-02BA-436F-BE88-C12A95CEC468}" destId="{3D157BEB-095F-4C9B-978B-E767C8F15192}" srcOrd="1" destOrd="0" parTransId="{29440255-D05A-414E-B5C6-8033AA4A33C9}" sibTransId="{6A8DCACE-A6FA-4A0B-ADBA-7E5F517E9FDD}"/>
    <dgm:cxn modelId="{DE84E787-DDB1-4905-9D1B-CCCDADBB592A}" srcId="{EE5BBDC5-02BA-436F-BE88-C12A95CEC468}" destId="{A45A9562-84E8-4E04-9EC0-D5324B09338E}" srcOrd="0" destOrd="0" parTransId="{8CCA15AF-19A5-4431-9F75-E1A09088F4A7}" sibTransId="{925884BB-2FE2-41F8-BE22-B1BD8A006814}"/>
    <dgm:cxn modelId="{8ECA6028-0A7C-41A4-B455-2F6628DF5383}" srcId="{3D157BEB-095F-4C9B-978B-E767C8F15192}" destId="{4865D756-050C-4C64-A556-9C38F4D2E4AC}" srcOrd="0" destOrd="0" parTransId="{4E670109-5B95-49C8-A907-595F7DC10580}" sibTransId="{8E737759-3160-419A-9565-E43463FF6D87}"/>
    <dgm:cxn modelId="{05F3DCCA-B822-41F6-A959-0CD53A667AA1}" type="presOf" srcId="{3D157BEB-095F-4C9B-978B-E767C8F15192}" destId="{4F661FCC-EC97-407D-B58C-1AA78F0B4CEC}" srcOrd="0" destOrd="0" presId="urn:microsoft.com/office/officeart/2005/8/layout/chevron2"/>
    <dgm:cxn modelId="{9E7D27C3-0BBF-4010-830E-406B353B9095}" type="presParOf" srcId="{BF86DAFD-2EFA-42EC-A7CF-C732FB7CD44C}" destId="{54D5E4BD-B58A-4769-894D-9FD7E91A8772}" srcOrd="0" destOrd="0" presId="urn:microsoft.com/office/officeart/2005/8/layout/chevron2"/>
    <dgm:cxn modelId="{4F472C84-F542-4E41-B4AD-6B024A31CF92}" type="presParOf" srcId="{54D5E4BD-B58A-4769-894D-9FD7E91A8772}" destId="{CBF1EF92-ADDE-47E3-AD69-8BB46BFED661}" srcOrd="0" destOrd="0" presId="urn:microsoft.com/office/officeart/2005/8/layout/chevron2"/>
    <dgm:cxn modelId="{D4960D32-DB02-4C95-A6D9-6F9D666EB177}" type="presParOf" srcId="{54D5E4BD-B58A-4769-894D-9FD7E91A8772}" destId="{F3101739-8D00-4C78-B95F-EFE26618F906}" srcOrd="1" destOrd="0" presId="urn:microsoft.com/office/officeart/2005/8/layout/chevron2"/>
    <dgm:cxn modelId="{13EB02DA-51F9-4CE5-B7C8-D610B5069D0F}" type="presParOf" srcId="{BF86DAFD-2EFA-42EC-A7CF-C732FB7CD44C}" destId="{B926DB57-1453-430A-A701-8504E6486264}" srcOrd="1" destOrd="0" presId="urn:microsoft.com/office/officeart/2005/8/layout/chevron2"/>
    <dgm:cxn modelId="{7263410B-BF1D-48D5-B6CE-9F0DE23FF4DF}" type="presParOf" srcId="{BF86DAFD-2EFA-42EC-A7CF-C732FB7CD44C}" destId="{91D0C23A-AF28-4E70-911A-0D0C5045F6B7}" srcOrd="2" destOrd="0" presId="urn:microsoft.com/office/officeart/2005/8/layout/chevron2"/>
    <dgm:cxn modelId="{D2250AE8-5089-4C96-A0B2-5316DF5FCEE2}" type="presParOf" srcId="{91D0C23A-AF28-4E70-911A-0D0C5045F6B7}" destId="{4F661FCC-EC97-407D-B58C-1AA78F0B4CEC}" srcOrd="0" destOrd="0" presId="urn:microsoft.com/office/officeart/2005/8/layout/chevron2"/>
    <dgm:cxn modelId="{735F8C09-E6F9-4F47-8A02-E3EEBD5ECB23}" type="presParOf" srcId="{91D0C23A-AF28-4E70-911A-0D0C5045F6B7}" destId="{D72D3AFA-3C06-4F33-A1B4-46082E740F71}"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BFF00A-EB6B-4586-85AD-A27AF2628A7F}"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1A349322-367E-4C74-B996-E51BABFA2523}">
      <dgm:prSet phldrT="[Texto]"/>
      <dgm:spPr/>
      <dgm:t>
        <a:bodyPr/>
        <a:lstStyle/>
        <a:p>
          <a:r>
            <a:rPr lang="es-EC" dirty="0" smtClean="0"/>
            <a:t>Elementos </a:t>
          </a:r>
          <a:endParaRPr lang="es-EC" dirty="0"/>
        </a:p>
      </dgm:t>
    </dgm:pt>
    <dgm:pt modelId="{AF1AC5FA-2792-46DE-A542-3121699D4E62}" type="parTrans" cxnId="{F3C38F8F-358A-47F4-B5C4-2B896EFB09BB}">
      <dgm:prSet/>
      <dgm:spPr/>
      <dgm:t>
        <a:bodyPr/>
        <a:lstStyle/>
        <a:p>
          <a:endParaRPr lang="es-EC"/>
        </a:p>
      </dgm:t>
    </dgm:pt>
    <dgm:pt modelId="{4549EE4C-C8AC-4B4A-98A7-1A6F321F0D1F}" type="sibTrans" cxnId="{F3C38F8F-358A-47F4-B5C4-2B896EFB09BB}">
      <dgm:prSet/>
      <dgm:spPr/>
      <dgm:t>
        <a:bodyPr/>
        <a:lstStyle/>
        <a:p>
          <a:endParaRPr lang="es-EC"/>
        </a:p>
      </dgm:t>
    </dgm:pt>
    <dgm:pt modelId="{D7A5AE65-2E93-4B51-9B53-ABE97A0CF03C}">
      <dgm:prSet phldrT="[Texto]"/>
      <dgm:spPr/>
      <dgm:t>
        <a:bodyPr/>
        <a:lstStyle/>
        <a:p>
          <a:r>
            <a:rPr lang="es-EC" dirty="0" smtClean="0"/>
            <a:t>Serán los pobladores del Cantón Rumiñahui para analizar la demanda social al momento en que ellos reciclan.</a:t>
          </a:r>
          <a:endParaRPr lang="es-EC" dirty="0"/>
        </a:p>
      </dgm:t>
    </dgm:pt>
    <dgm:pt modelId="{AD519BC6-E9D3-4FB9-A56E-C5E8E9681B75}" type="parTrans" cxnId="{0BE7DE04-FB0E-4CD9-B11C-F98C769A1583}">
      <dgm:prSet/>
      <dgm:spPr/>
      <dgm:t>
        <a:bodyPr/>
        <a:lstStyle/>
        <a:p>
          <a:endParaRPr lang="es-EC"/>
        </a:p>
      </dgm:t>
    </dgm:pt>
    <dgm:pt modelId="{1E9144D6-AF49-4EAE-94C3-84F4A4F9923E}" type="sibTrans" cxnId="{0BE7DE04-FB0E-4CD9-B11C-F98C769A1583}">
      <dgm:prSet/>
      <dgm:spPr/>
      <dgm:t>
        <a:bodyPr/>
        <a:lstStyle/>
        <a:p>
          <a:endParaRPr lang="es-EC"/>
        </a:p>
      </dgm:t>
    </dgm:pt>
    <dgm:pt modelId="{F9FE8913-03B6-4F41-BB95-E9978746C7AC}">
      <dgm:prSet phldrT="[Texto]"/>
      <dgm:spPr/>
      <dgm:t>
        <a:bodyPr/>
        <a:lstStyle/>
        <a:p>
          <a:r>
            <a:rPr lang="es-EC" dirty="0" smtClean="0"/>
            <a:t>Unidades</a:t>
          </a:r>
          <a:endParaRPr lang="es-EC" dirty="0"/>
        </a:p>
      </dgm:t>
    </dgm:pt>
    <dgm:pt modelId="{3543A242-D576-4395-83E0-6CC924562620}" type="parTrans" cxnId="{5FD4252D-1179-4CB8-9317-3519DE0F353B}">
      <dgm:prSet/>
      <dgm:spPr/>
      <dgm:t>
        <a:bodyPr/>
        <a:lstStyle/>
        <a:p>
          <a:endParaRPr lang="es-EC"/>
        </a:p>
      </dgm:t>
    </dgm:pt>
    <dgm:pt modelId="{B857C0F5-2C3F-48D5-9FE3-B49F897A864C}" type="sibTrans" cxnId="{5FD4252D-1179-4CB8-9317-3519DE0F353B}">
      <dgm:prSet/>
      <dgm:spPr/>
      <dgm:t>
        <a:bodyPr/>
        <a:lstStyle/>
        <a:p>
          <a:endParaRPr lang="es-EC"/>
        </a:p>
      </dgm:t>
    </dgm:pt>
    <dgm:pt modelId="{EA51D28C-39A1-4F22-A304-78193E251E1B}">
      <dgm:prSet phldrT="[Texto]"/>
      <dgm:spPr/>
      <dgm:t>
        <a:bodyPr/>
        <a:lstStyle/>
        <a:p>
          <a:r>
            <a:rPr lang="es-EC" dirty="0" smtClean="0"/>
            <a:t>Los habitantes del Cantón Rumiñahui que se dedican o no al reciclaje.</a:t>
          </a:r>
          <a:endParaRPr lang="es-EC" dirty="0"/>
        </a:p>
      </dgm:t>
    </dgm:pt>
    <dgm:pt modelId="{BA4606D1-DE28-426C-BA09-A014563249A8}" type="parTrans" cxnId="{B9751980-62A6-446E-9421-68DDDF22CB9E}">
      <dgm:prSet/>
      <dgm:spPr/>
      <dgm:t>
        <a:bodyPr/>
        <a:lstStyle/>
        <a:p>
          <a:endParaRPr lang="es-EC"/>
        </a:p>
      </dgm:t>
    </dgm:pt>
    <dgm:pt modelId="{96553A86-74AE-4F6D-B5E8-A36FA2BA8977}" type="sibTrans" cxnId="{B9751980-62A6-446E-9421-68DDDF22CB9E}">
      <dgm:prSet/>
      <dgm:spPr/>
      <dgm:t>
        <a:bodyPr/>
        <a:lstStyle/>
        <a:p>
          <a:endParaRPr lang="es-EC"/>
        </a:p>
      </dgm:t>
    </dgm:pt>
    <dgm:pt modelId="{99AB7B21-B483-4A17-97B8-89FF6006A181}">
      <dgm:prSet phldrT="[Texto]"/>
      <dgm:spPr/>
      <dgm:t>
        <a:bodyPr/>
        <a:lstStyle/>
        <a:p>
          <a:r>
            <a:rPr lang="es-EC" dirty="0" smtClean="0"/>
            <a:t>Tipo de Muestreo</a:t>
          </a:r>
          <a:endParaRPr lang="es-EC" dirty="0"/>
        </a:p>
      </dgm:t>
    </dgm:pt>
    <dgm:pt modelId="{2264E913-8F42-440E-8B12-0A32764FD5A9}" type="parTrans" cxnId="{4C0ECEC1-3BC3-4EAB-893B-70A96D7152BA}">
      <dgm:prSet/>
      <dgm:spPr/>
      <dgm:t>
        <a:bodyPr/>
        <a:lstStyle/>
        <a:p>
          <a:endParaRPr lang="es-EC"/>
        </a:p>
      </dgm:t>
    </dgm:pt>
    <dgm:pt modelId="{DC94175F-97E4-4DFB-A8B0-C0C94CAAAEE7}" type="sibTrans" cxnId="{4C0ECEC1-3BC3-4EAB-893B-70A96D7152BA}">
      <dgm:prSet/>
      <dgm:spPr/>
      <dgm:t>
        <a:bodyPr/>
        <a:lstStyle/>
        <a:p>
          <a:endParaRPr lang="es-EC"/>
        </a:p>
      </dgm:t>
    </dgm:pt>
    <dgm:pt modelId="{A37FCFD1-16FD-479C-8CD7-5DA1D1DE0811}">
      <dgm:prSet phldrT="[Texto]"/>
      <dgm:spPr/>
      <dgm:t>
        <a:bodyPr/>
        <a:lstStyle/>
        <a:p>
          <a:r>
            <a:rPr lang="es-EC" dirty="0" smtClean="0"/>
            <a:t>Probabilística Aleatoria Simple y Muestreo No Aleatorio o de Juicio.</a:t>
          </a:r>
          <a:endParaRPr lang="es-EC" dirty="0"/>
        </a:p>
      </dgm:t>
    </dgm:pt>
    <dgm:pt modelId="{39310E36-462A-4840-99CC-88961D538340}" type="parTrans" cxnId="{0EBB1FFE-1EEA-40DA-81AB-EB707C4F0A56}">
      <dgm:prSet/>
      <dgm:spPr/>
      <dgm:t>
        <a:bodyPr/>
        <a:lstStyle/>
        <a:p>
          <a:endParaRPr lang="es-EC"/>
        </a:p>
      </dgm:t>
    </dgm:pt>
    <dgm:pt modelId="{3FA4FE10-C6A2-4737-A3BD-C4877D258C29}" type="sibTrans" cxnId="{0EBB1FFE-1EEA-40DA-81AB-EB707C4F0A56}">
      <dgm:prSet/>
      <dgm:spPr/>
      <dgm:t>
        <a:bodyPr/>
        <a:lstStyle/>
        <a:p>
          <a:endParaRPr lang="es-EC"/>
        </a:p>
      </dgm:t>
    </dgm:pt>
    <dgm:pt modelId="{835AFE7D-4533-4839-88A9-DA1CD5572F87}">
      <dgm:prSet/>
      <dgm:spPr/>
      <dgm:t>
        <a:bodyPr/>
        <a:lstStyle/>
        <a:p>
          <a:r>
            <a:rPr lang="es-EC" dirty="0" smtClean="0"/>
            <a:t>Se toma referencia de las recicladoras del Cantón en donde los pobladores desempañan procesos de reutilización de materiales orgánicos.</a:t>
          </a:r>
          <a:endParaRPr lang="es-EC" dirty="0"/>
        </a:p>
      </dgm:t>
    </dgm:pt>
    <dgm:pt modelId="{1C725DD4-90CB-4BE2-BA60-7B8F7885F850}" type="parTrans" cxnId="{3856699F-76C3-4AD6-9AF1-23186790E713}">
      <dgm:prSet/>
      <dgm:spPr/>
      <dgm:t>
        <a:bodyPr/>
        <a:lstStyle/>
        <a:p>
          <a:endParaRPr lang="es-EC"/>
        </a:p>
      </dgm:t>
    </dgm:pt>
    <dgm:pt modelId="{BBF216AC-4105-4B81-A01E-87961988BC4A}" type="sibTrans" cxnId="{3856699F-76C3-4AD6-9AF1-23186790E713}">
      <dgm:prSet/>
      <dgm:spPr/>
      <dgm:t>
        <a:bodyPr/>
        <a:lstStyle/>
        <a:p>
          <a:endParaRPr lang="es-EC"/>
        </a:p>
      </dgm:t>
    </dgm:pt>
    <dgm:pt modelId="{BACACAD6-7737-49D0-ADE9-6F430593651F}" type="pres">
      <dgm:prSet presAssocID="{98BFF00A-EB6B-4586-85AD-A27AF2628A7F}" presName="linearFlow" presStyleCnt="0">
        <dgm:presLayoutVars>
          <dgm:dir/>
          <dgm:animLvl val="lvl"/>
          <dgm:resizeHandles val="exact"/>
        </dgm:presLayoutVars>
      </dgm:prSet>
      <dgm:spPr/>
      <dgm:t>
        <a:bodyPr/>
        <a:lstStyle/>
        <a:p>
          <a:endParaRPr lang="es-EC"/>
        </a:p>
      </dgm:t>
    </dgm:pt>
    <dgm:pt modelId="{6BEB3AFB-41A1-4C53-9BDD-9408BD043BBA}" type="pres">
      <dgm:prSet presAssocID="{1A349322-367E-4C74-B996-E51BABFA2523}" presName="composite" presStyleCnt="0"/>
      <dgm:spPr/>
    </dgm:pt>
    <dgm:pt modelId="{DE439508-DB81-4DF2-AB5F-FA3B19176382}" type="pres">
      <dgm:prSet presAssocID="{1A349322-367E-4C74-B996-E51BABFA2523}" presName="parentText" presStyleLbl="alignNode1" presStyleIdx="0" presStyleCnt="3">
        <dgm:presLayoutVars>
          <dgm:chMax val="1"/>
          <dgm:bulletEnabled val="1"/>
        </dgm:presLayoutVars>
      </dgm:prSet>
      <dgm:spPr/>
      <dgm:t>
        <a:bodyPr/>
        <a:lstStyle/>
        <a:p>
          <a:endParaRPr lang="es-EC"/>
        </a:p>
      </dgm:t>
    </dgm:pt>
    <dgm:pt modelId="{5EAA5061-13C2-45DD-99C9-310FF67635A2}" type="pres">
      <dgm:prSet presAssocID="{1A349322-367E-4C74-B996-E51BABFA2523}" presName="descendantText" presStyleLbl="alignAcc1" presStyleIdx="0" presStyleCnt="3">
        <dgm:presLayoutVars>
          <dgm:bulletEnabled val="1"/>
        </dgm:presLayoutVars>
      </dgm:prSet>
      <dgm:spPr/>
      <dgm:t>
        <a:bodyPr/>
        <a:lstStyle/>
        <a:p>
          <a:endParaRPr lang="es-EC"/>
        </a:p>
      </dgm:t>
    </dgm:pt>
    <dgm:pt modelId="{6E4A4E26-47E9-44D1-BD4B-2708D1405F1E}" type="pres">
      <dgm:prSet presAssocID="{4549EE4C-C8AC-4B4A-98A7-1A6F321F0D1F}" presName="sp" presStyleCnt="0"/>
      <dgm:spPr/>
    </dgm:pt>
    <dgm:pt modelId="{FBDB8F48-D2DA-4522-9B92-5D2E4D779E93}" type="pres">
      <dgm:prSet presAssocID="{F9FE8913-03B6-4F41-BB95-E9978746C7AC}" presName="composite" presStyleCnt="0"/>
      <dgm:spPr/>
    </dgm:pt>
    <dgm:pt modelId="{7EF4E0A7-74A1-4C7D-B4FA-ABD29BF632AB}" type="pres">
      <dgm:prSet presAssocID="{F9FE8913-03B6-4F41-BB95-E9978746C7AC}" presName="parentText" presStyleLbl="alignNode1" presStyleIdx="1" presStyleCnt="3">
        <dgm:presLayoutVars>
          <dgm:chMax val="1"/>
          <dgm:bulletEnabled val="1"/>
        </dgm:presLayoutVars>
      </dgm:prSet>
      <dgm:spPr/>
      <dgm:t>
        <a:bodyPr/>
        <a:lstStyle/>
        <a:p>
          <a:endParaRPr lang="es-EC"/>
        </a:p>
      </dgm:t>
    </dgm:pt>
    <dgm:pt modelId="{8FD3CECC-2671-4B77-82D0-A223804BD15A}" type="pres">
      <dgm:prSet presAssocID="{F9FE8913-03B6-4F41-BB95-E9978746C7AC}" presName="descendantText" presStyleLbl="alignAcc1" presStyleIdx="1" presStyleCnt="3">
        <dgm:presLayoutVars>
          <dgm:bulletEnabled val="1"/>
        </dgm:presLayoutVars>
      </dgm:prSet>
      <dgm:spPr/>
      <dgm:t>
        <a:bodyPr/>
        <a:lstStyle/>
        <a:p>
          <a:endParaRPr lang="es-EC"/>
        </a:p>
      </dgm:t>
    </dgm:pt>
    <dgm:pt modelId="{3A7B59EF-125C-407D-8AFC-8690F9811C56}" type="pres">
      <dgm:prSet presAssocID="{B857C0F5-2C3F-48D5-9FE3-B49F897A864C}" presName="sp" presStyleCnt="0"/>
      <dgm:spPr/>
    </dgm:pt>
    <dgm:pt modelId="{8507C602-1ABE-49B2-9EF4-F4A71B0EB296}" type="pres">
      <dgm:prSet presAssocID="{99AB7B21-B483-4A17-97B8-89FF6006A181}" presName="composite" presStyleCnt="0"/>
      <dgm:spPr/>
    </dgm:pt>
    <dgm:pt modelId="{6092FD39-D182-41D4-AFA2-9395BB6C4AF4}" type="pres">
      <dgm:prSet presAssocID="{99AB7B21-B483-4A17-97B8-89FF6006A181}" presName="parentText" presStyleLbl="alignNode1" presStyleIdx="2" presStyleCnt="3">
        <dgm:presLayoutVars>
          <dgm:chMax val="1"/>
          <dgm:bulletEnabled val="1"/>
        </dgm:presLayoutVars>
      </dgm:prSet>
      <dgm:spPr/>
      <dgm:t>
        <a:bodyPr/>
        <a:lstStyle/>
        <a:p>
          <a:endParaRPr lang="es-EC"/>
        </a:p>
      </dgm:t>
    </dgm:pt>
    <dgm:pt modelId="{912DDED5-35CE-486D-9C95-602834A20CF5}" type="pres">
      <dgm:prSet presAssocID="{99AB7B21-B483-4A17-97B8-89FF6006A181}" presName="descendantText" presStyleLbl="alignAcc1" presStyleIdx="2" presStyleCnt="3">
        <dgm:presLayoutVars>
          <dgm:bulletEnabled val="1"/>
        </dgm:presLayoutVars>
      </dgm:prSet>
      <dgm:spPr/>
      <dgm:t>
        <a:bodyPr/>
        <a:lstStyle/>
        <a:p>
          <a:endParaRPr lang="es-EC"/>
        </a:p>
      </dgm:t>
    </dgm:pt>
  </dgm:ptLst>
  <dgm:cxnLst>
    <dgm:cxn modelId="{4C0ECEC1-3BC3-4EAB-893B-70A96D7152BA}" srcId="{98BFF00A-EB6B-4586-85AD-A27AF2628A7F}" destId="{99AB7B21-B483-4A17-97B8-89FF6006A181}" srcOrd="2" destOrd="0" parTransId="{2264E913-8F42-440E-8B12-0A32764FD5A9}" sibTransId="{DC94175F-97E4-4DFB-A8B0-C0C94CAAAEE7}"/>
    <dgm:cxn modelId="{2377BB0B-8BE0-4728-BFAA-F20626264D6B}" type="presOf" srcId="{D7A5AE65-2E93-4B51-9B53-ABE97A0CF03C}" destId="{5EAA5061-13C2-45DD-99C9-310FF67635A2}" srcOrd="0" destOrd="0" presId="urn:microsoft.com/office/officeart/2005/8/layout/chevron2"/>
    <dgm:cxn modelId="{0BE7DE04-FB0E-4CD9-B11C-F98C769A1583}" srcId="{1A349322-367E-4C74-B996-E51BABFA2523}" destId="{D7A5AE65-2E93-4B51-9B53-ABE97A0CF03C}" srcOrd="0" destOrd="0" parTransId="{AD519BC6-E9D3-4FB9-A56E-C5E8E9681B75}" sibTransId="{1E9144D6-AF49-4EAE-94C3-84F4A4F9923E}"/>
    <dgm:cxn modelId="{0EBB1FFE-1EEA-40DA-81AB-EB707C4F0A56}" srcId="{99AB7B21-B483-4A17-97B8-89FF6006A181}" destId="{A37FCFD1-16FD-479C-8CD7-5DA1D1DE0811}" srcOrd="0" destOrd="0" parTransId="{39310E36-462A-4840-99CC-88961D538340}" sibTransId="{3FA4FE10-C6A2-4737-A3BD-C4877D258C29}"/>
    <dgm:cxn modelId="{B9751980-62A6-446E-9421-68DDDF22CB9E}" srcId="{F9FE8913-03B6-4F41-BB95-E9978746C7AC}" destId="{EA51D28C-39A1-4F22-A304-78193E251E1B}" srcOrd="0" destOrd="0" parTransId="{BA4606D1-DE28-426C-BA09-A014563249A8}" sibTransId="{96553A86-74AE-4F6D-B5E8-A36FA2BA8977}"/>
    <dgm:cxn modelId="{5E1E6E5D-886C-4069-ACC5-B4017411AAB1}" type="presOf" srcId="{A37FCFD1-16FD-479C-8CD7-5DA1D1DE0811}" destId="{912DDED5-35CE-486D-9C95-602834A20CF5}" srcOrd="0" destOrd="0" presId="urn:microsoft.com/office/officeart/2005/8/layout/chevron2"/>
    <dgm:cxn modelId="{AE8624AA-2A63-4B14-BBAA-6E0B1C744AE1}" type="presOf" srcId="{835AFE7D-4533-4839-88A9-DA1CD5572F87}" destId="{8FD3CECC-2671-4B77-82D0-A223804BD15A}" srcOrd="0" destOrd="1" presId="urn:microsoft.com/office/officeart/2005/8/layout/chevron2"/>
    <dgm:cxn modelId="{5FD4252D-1179-4CB8-9317-3519DE0F353B}" srcId="{98BFF00A-EB6B-4586-85AD-A27AF2628A7F}" destId="{F9FE8913-03B6-4F41-BB95-E9978746C7AC}" srcOrd="1" destOrd="0" parTransId="{3543A242-D576-4395-83E0-6CC924562620}" sibTransId="{B857C0F5-2C3F-48D5-9FE3-B49F897A864C}"/>
    <dgm:cxn modelId="{3856699F-76C3-4AD6-9AF1-23186790E713}" srcId="{F9FE8913-03B6-4F41-BB95-E9978746C7AC}" destId="{835AFE7D-4533-4839-88A9-DA1CD5572F87}" srcOrd="1" destOrd="0" parTransId="{1C725DD4-90CB-4BE2-BA60-7B8F7885F850}" sibTransId="{BBF216AC-4105-4B81-A01E-87961988BC4A}"/>
    <dgm:cxn modelId="{53E825AE-396C-414A-8695-9C6EE65458F8}" type="presOf" srcId="{1A349322-367E-4C74-B996-E51BABFA2523}" destId="{DE439508-DB81-4DF2-AB5F-FA3B19176382}" srcOrd="0" destOrd="0" presId="urn:microsoft.com/office/officeart/2005/8/layout/chevron2"/>
    <dgm:cxn modelId="{963203D2-4BF8-46B4-AAC7-44FD05988F3B}" type="presOf" srcId="{98BFF00A-EB6B-4586-85AD-A27AF2628A7F}" destId="{BACACAD6-7737-49D0-ADE9-6F430593651F}" srcOrd="0" destOrd="0" presId="urn:microsoft.com/office/officeart/2005/8/layout/chevron2"/>
    <dgm:cxn modelId="{F3C38F8F-358A-47F4-B5C4-2B896EFB09BB}" srcId="{98BFF00A-EB6B-4586-85AD-A27AF2628A7F}" destId="{1A349322-367E-4C74-B996-E51BABFA2523}" srcOrd="0" destOrd="0" parTransId="{AF1AC5FA-2792-46DE-A542-3121699D4E62}" sibTransId="{4549EE4C-C8AC-4B4A-98A7-1A6F321F0D1F}"/>
    <dgm:cxn modelId="{079E0699-899B-46FF-9157-057CC1226D0E}" type="presOf" srcId="{99AB7B21-B483-4A17-97B8-89FF6006A181}" destId="{6092FD39-D182-41D4-AFA2-9395BB6C4AF4}" srcOrd="0" destOrd="0" presId="urn:microsoft.com/office/officeart/2005/8/layout/chevron2"/>
    <dgm:cxn modelId="{6037E9B9-8EBC-4A4D-9C20-94A880B7A5D0}" type="presOf" srcId="{EA51D28C-39A1-4F22-A304-78193E251E1B}" destId="{8FD3CECC-2671-4B77-82D0-A223804BD15A}" srcOrd="0" destOrd="0" presId="urn:microsoft.com/office/officeart/2005/8/layout/chevron2"/>
    <dgm:cxn modelId="{D489BDE8-AB39-4D37-B8D6-ADC440E6387B}" type="presOf" srcId="{F9FE8913-03B6-4F41-BB95-E9978746C7AC}" destId="{7EF4E0A7-74A1-4C7D-B4FA-ABD29BF632AB}" srcOrd="0" destOrd="0" presId="urn:microsoft.com/office/officeart/2005/8/layout/chevron2"/>
    <dgm:cxn modelId="{BF2CFC9A-3194-4AE2-A7D0-95B42F69F71D}" type="presParOf" srcId="{BACACAD6-7737-49D0-ADE9-6F430593651F}" destId="{6BEB3AFB-41A1-4C53-9BDD-9408BD043BBA}" srcOrd="0" destOrd="0" presId="urn:microsoft.com/office/officeart/2005/8/layout/chevron2"/>
    <dgm:cxn modelId="{D23B2060-4879-4FC0-A7D4-F99396376348}" type="presParOf" srcId="{6BEB3AFB-41A1-4C53-9BDD-9408BD043BBA}" destId="{DE439508-DB81-4DF2-AB5F-FA3B19176382}" srcOrd="0" destOrd="0" presId="urn:microsoft.com/office/officeart/2005/8/layout/chevron2"/>
    <dgm:cxn modelId="{D870E49C-5507-471B-9016-841AC02C6E6A}" type="presParOf" srcId="{6BEB3AFB-41A1-4C53-9BDD-9408BD043BBA}" destId="{5EAA5061-13C2-45DD-99C9-310FF67635A2}" srcOrd="1" destOrd="0" presId="urn:microsoft.com/office/officeart/2005/8/layout/chevron2"/>
    <dgm:cxn modelId="{6519D142-A19A-43F9-B504-48D59B90B563}" type="presParOf" srcId="{BACACAD6-7737-49D0-ADE9-6F430593651F}" destId="{6E4A4E26-47E9-44D1-BD4B-2708D1405F1E}" srcOrd="1" destOrd="0" presId="urn:microsoft.com/office/officeart/2005/8/layout/chevron2"/>
    <dgm:cxn modelId="{A6353EF7-A0D0-43F0-8763-005DB2BD883E}" type="presParOf" srcId="{BACACAD6-7737-49D0-ADE9-6F430593651F}" destId="{FBDB8F48-D2DA-4522-9B92-5D2E4D779E93}" srcOrd="2" destOrd="0" presId="urn:microsoft.com/office/officeart/2005/8/layout/chevron2"/>
    <dgm:cxn modelId="{1E133023-FD24-41A6-BDA5-657EF1C4AF35}" type="presParOf" srcId="{FBDB8F48-D2DA-4522-9B92-5D2E4D779E93}" destId="{7EF4E0A7-74A1-4C7D-B4FA-ABD29BF632AB}" srcOrd="0" destOrd="0" presId="urn:microsoft.com/office/officeart/2005/8/layout/chevron2"/>
    <dgm:cxn modelId="{1A93DB46-BA6E-40AB-80AE-266E12FB7D28}" type="presParOf" srcId="{FBDB8F48-D2DA-4522-9B92-5D2E4D779E93}" destId="{8FD3CECC-2671-4B77-82D0-A223804BD15A}" srcOrd="1" destOrd="0" presId="urn:microsoft.com/office/officeart/2005/8/layout/chevron2"/>
    <dgm:cxn modelId="{1EF1F70A-3DD1-42C8-A98B-47B295A2717C}" type="presParOf" srcId="{BACACAD6-7737-49D0-ADE9-6F430593651F}" destId="{3A7B59EF-125C-407D-8AFC-8690F9811C56}" srcOrd="3" destOrd="0" presId="urn:microsoft.com/office/officeart/2005/8/layout/chevron2"/>
    <dgm:cxn modelId="{8DB1C3E1-A7BA-4789-9A4D-9A7FC9AF1973}" type="presParOf" srcId="{BACACAD6-7737-49D0-ADE9-6F430593651F}" destId="{8507C602-1ABE-49B2-9EF4-F4A71B0EB296}" srcOrd="4" destOrd="0" presId="urn:microsoft.com/office/officeart/2005/8/layout/chevron2"/>
    <dgm:cxn modelId="{446E9200-6732-4C76-9E14-A117F07C29C4}" type="presParOf" srcId="{8507C602-1ABE-49B2-9EF4-F4A71B0EB296}" destId="{6092FD39-D182-41D4-AFA2-9395BB6C4AF4}" srcOrd="0" destOrd="0" presId="urn:microsoft.com/office/officeart/2005/8/layout/chevron2"/>
    <dgm:cxn modelId="{8F8213B2-3D6F-42BE-88D8-4354CD19C8FC}" type="presParOf" srcId="{8507C602-1ABE-49B2-9EF4-F4A71B0EB296}" destId="{912DDED5-35CE-486D-9C95-602834A20C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B64593-19A4-45C9-9068-41A9179B0DC4}" type="doc">
      <dgm:prSet loTypeId="urn:microsoft.com/office/officeart/2005/8/layout/lProcess1" loCatId="process" qsTypeId="urn:microsoft.com/office/officeart/2005/8/quickstyle/simple3" qsCatId="simple" csTypeId="urn:microsoft.com/office/officeart/2005/8/colors/colorful3" csCatId="colorful" phldr="1"/>
      <dgm:spPr/>
      <dgm:t>
        <a:bodyPr/>
        <a:lstStyle/>
        <a:p>
          <a:endParaRPr lang="es-EC"/>
        </a:p>
      </dgm:t>
    </dgm:pt>
    <dgm:pt modelId="{63E860BD-808C-4D19-B323-A9EE79F35AB0}">
      <dgm:prSet phldrT="[Texto]"/>
      <dgm:spPr/>
      <dgm:t>
        <a:bodyPr/>
        <a:lstStyle/>
        <a:p>
          <a:r>
            <a:rPr lang="es-EC" dirty="0" smtClean="0"/>
            <a:t>CÁLCULO DEL UNIVERSO</a:t>
          </a:r>
          <a:endParaRPr lang="es-EC" dirty="0"/>
        </a:p>
      </dgm:t>
    </dgm:pt>
    <dgm:pt modelId="{D6794D66-0FF3-47B8-BCCD-20B8C0A4BDE0}" type="parTrans" cxnId="{6489C715-87EC-4DF7-8C22-712654636E51}">
      <dgm:prSet/>
      <dgm:spPr/>
      <dgm:t>
        <a:bodyPr/>
        <a:lstStyle/>
        <a:p>
          <a:endParaRPr lang="es-EC"/>
        </a:p>
      </dgm:t>
    </dgm:pt>
    <dgm:pt modelId="{9D415E95-3ACA-404D-BE92-969D6BEC6EE2}" type="sibTrans" cxnId="{6489C715-87EC-4DF7-8C22-712654636E51}">
      <dgm:prSet/>
      <dgm:spPr/>
      <dgm:t>
        <a:bodyPr/>
        <a:lstStyle/>
        <a:p>
          <a:endParaRPr lang="es-EC"/>
        </a:p>
      </dgm:t>
    </dgm:pt>
    <dgm:pt modelId="{CA4A4D90-CF33-43F5-8FD9-3F85E6BC8965}">
      <dgm:prSet phldrT="[Texto]"/>
      <dgm:spPr/>
      <dgm:t>
        <a:bodyPr/>
        <a:lstStyle/>
        <a:p>
          <a:r>
            <a:rPr lang="es-EC" dirty="0" smtClean="0"/>
            <a:t>POBLACION: Habitantes del Cantón Rumiñahui</a:t>
          </a:r>
          <a:endParaRPr lang="es-EC" dirty="0"/>
        </a:p>
      </dgm:t>
    </dgm:pt>
    <dgm:pt modelId="{652FAA36-7DDC-4FEB-8FBE-F85B89BE0E17}" type="parTrans" cxnId="{0AAB8641-C524-4451-A5A2-AA2D1A692B13}">
      <dgm:prSet/>
      <dgm:spPr/>
      <dgm:t>
        <a:bodyPr/>
        <a:lstStyle/>
        <a:p>
          <a:endParaRPr lang="es-EC"/>
        </a:p>
      </dgm:t>
    </dgm:pt>
    <dgm:pt modelId="{957DBFCB-2BAF-4B10-9DF5-12D9F8864F05}" type="sibTrans" cxnId="{0AAB8641-C524-4451-A5A2-AA2D1A692B13}">
      <dgm:prSet/>
      <dgm:spPr/>
      <dgm:t>
        <a:bodyPr/>
        <a:lstStyle/>
        <a:p>
          <a:endParaRPr lang="es-EC"/>
        </a:p>
      </dgm:t>
    </dgm:pt>
    <dgm:pt modelId="{C89775C7-5146-4ADC-A9CB-EEB2DA7A8033}">
      <dgm:prSet phldrT="[Texto]"/>
      <dgm:spPr/>
      <dgm:t>
        <a:bodyPr/>
        <a:lstStyle/>
        <a:p>
          <a:r>
            <a:rPr lang="es-EC" b="1" dirty="0" smtClean="0"/>
            <a:t>Población = </a:t>
          </a:r>
          <a:r>
            <a:rPr lang="es-EC" dirty="0" smtClean="0"/>
            <a:t>85852</a:t>
          </a:r>
          <a:endParaRPr lang="es-EC" dirty="0"/>
        </a:p>
      </dgm:t>
    </dgm:pt>
    <dgm:pt modelId="{2C8FD622-2880-4F64-B9E2-B1D03A68FDC7}" type="parTrans" cxnId="{2FE33FC9-0A64-4EF3-AC6A-38FC1924AB15}">
      <dgm:prSet/>
      <dgm:spPr/>
      <dgm:t>
        <a:bodyPr/>
        <a:lstStyle/>
        <a:p>
          <a:endParaRPr lang="es-EC"/>
        </a:p>
      </dgm:t>
    </dgm:pt>
    <dgm:pt modelId="{9C0D0DFD-DD6C-4C43-8ED5-E0E2BDEB50C4}" type="sibTrans" cxnId="{2FE33FC9-0A64-4EF3-AC6A-38FC1924AB15}">
      <dgm:prSet/>
      <dgm:spPr/>
      <dgm:t>
        <a:bodyPr/>
        <a:lstStyle/>
        <a:p>
          <a:endParaRPr lang="es-EC"/>
        </a:p>
      </dgm:t>
    </dgm:pt>
    <dgm:pt modelId="{29C26061-61F6-4FED-B5D1-55B5A0F37149}">
      <dgm:prSet phldrT="[Texto]"/>
      <dgm:spPr/>
      <dgm:t>
        <a:bodyPr/>
        <a:lstStyle/>
        <a:p>
          <a:r>
            <a:rPr lang="es-EC" dirty="0" smtClean="0"/>
            <a:t>PREGUNTA BASE</a:t>
          </a:r>
          <a:endParaRPr lang="es-EC" dirty="0"/>
        </a:p>
      </dgm:t>
    </dgm:pt>
    <dgm:pt modelId="{B706EF19-10E0-4656-94C2-EC38FE575AF4}" type="parTrans" cxnId="{575073D2-E4CD-4A08-871F-597F26052478}">
      <dgm:prSet/>
      <dgm:spPr/>
      <dgm:t>
        <a:bodyPr/>
        <a:lstStyle/>
        <a:p>
          <a:endParaRPr lang="es-EC"/>
        </a:p>
      </dgm:t>
    </dgm:pt>
    <dgm:pt modelId="{932905EC-CA4B-4E94-960F-BE8082D9A416}" type="sibTrans" cxnId="{575073D2-E4CD-4A08-871F-597F26052478}">
      <dgm:prSet/>
      <dgm:spPr/>
      <dgm:t>
        <a:bodyPr/>
        <a:lstStyle/>
        <a:p>
          <a:endParaRPr lang="es-EC"/>
        </a:p>
      </dgm:t>
    </dgm:pt>
    <dgm:pt modelId="{84848278-4513-4214-B427-8DA7290C779D}">
      <dgm:prSet phldrT="[Texto]"/>
      <dgm:spPr/>
      <dgm:t>
        <a:bodyPr/>
        <a:lstStyle/>
        <a:p>
          <a:r>
            <a:rPr lang="es-EC" dirty="0" smtClean="0"/>
            <a:t>En base a la encuesta piloto sacamos nuestro p y q.</a:t>
          </a:r>
          <a:endParaRPr lang="es-EC" dirty="0"/>
        </a:p>
      </dgm:t>
    </dgm:pt>
    <dgm:pt modelId="{20C13514-C55A-4138-BA29-B8262E78B89C}" type="parTrans" cxnId="{C46B41F9-C4AC-404D-9A39-1FD8CD3096F9}">
      <dgm:prSet/>
      <dgm:spPr/>
      <dgm:t>
        <a:bodyPr/>
        <a:lstStyle/>
        <a:p>
          <a:endParaRPr lang="es-EC"/>
        </a:p>
      </dgm:t>
    </dgm:pt>
    <dgm:pt modelId="{4123B7F2-BA74-4BB4-8A74-E14FCF52C7A6}" type="sibTrans" cxnId="{C46B41F9-C4AC-404D-9A39-1FD8CD3096F9}">
      <dgm:prSet/>
      <dgm:spPr/>
      <dgm:t>
        <a:bodyPr/>
        <a:lstStyle/>
        <a:p>
          <a:endParaRPr lang="es-EC"/>
        </a:p>
      </dgm:t>
    </dgm:pt>
    <dgm:pt modelId="{EE88F16C-494B-483C-B62F-82D2F261482F}">
      <dgm:prSet phldrT="[Texto]"/>
      <dgm:spPr/>
      <dgm:t>
        <a:bodyPr/>
        <a:lstStyle/>
        <a:p>
          <a:r>
            <a:rPr lang="es-EC" dirty="0" smtClean="0"/>
            <a:t>SI p =7/10 = 0,7</a:t>
          </a:r>
        </a:p>
        <a:p>
          <a:r>
            <a:rPr lang="es-EC" dirty="0" smtClean="0"/>
            <a:t>NO q = 3/10 = 0,3</a:t>
          </a:r>
          <a:endParaRPr lang="es-EC" dirty="0"/>
        </a:p>
      </dgm:t>
    </dgm:pt>
    <dgm:pt modelId="{E9F1D337-EC61-4F97-9D7C-EA57D5FD9FB7}" type="parTrans" cxnId="{D0C63DEE-098E-4709-9FFF-AA416C63A8AD}">
      <dgm:prSet/>
      <dgm:spPr/>
      <dgm:t>
        <a:bodyPr/>
        <a:lstStyle/>
        <a:p>
          <a:endParaRPr lang="es-EC"/>
        </a:p>
      </dgm:t>
    </dgm:pt>
    <dgm:pt modelId="{C8123606-1F6B-4B93-83A7-F80E7FA593A5}" type="sibTrans" cxnId="{D0C63DEE-098E-4709-9FFF-AA416C63A8AD}">
      <dgm:prSet/>
      <dgm:spPr/>
      <dgm:t>
        <a:bodyPr/>
        <a:lstStyle/>
        <a:p>
          <a:endParaRPr lang="es-EC"/>
        </a:p>
      </dgm:t>
    </dgm:pt>
    <dgm:pt modelId="{5C8A26A5-81BC-48B1-906A-E309E1D7452E}" type="pres">
      <dgm:prSet presAssocID="{C8B64593-19A4-45C9-9068-41A9179B0DC4}" presName="Name0" presStyleCnt="0">
        <dgm:presLayoutVars>
          <dgm:dir/>
          <dgm:animLvl val="lvl"/>
          <dgm:resizeHandles val="exact"/>
        </dgm:presLayoutVars>
      </dgm:prSet>
      <dgm:spPr/>
      <dgm:t>
        <a:bodyPr/>
        <a:lstStyle/>
        <a:p>
          <a:endParaRPr lang="es-EC"/>
        </a:p>
      </dgm:t>
    </dgm:pt>
    <dgm:pt modelId="{301683E5-5BBF-4511-A49D-6A20C5ED1A97}" type="pres">
      <dgm:prSet presAssocID="{63E860BD-808C-4D19-B323-A9EE79F35AB0}" presName="vertFlow" presStyleCnt="0"/>
      <dgm:spPr/>
    </dgm:pt>
    <dgm:pt modelId="{0B702321-E3BC-4B8A-919C-BC85AECBD28A}" type="pres">
      <dgm:prSet presAssocID="{63E860BD-808C-4D19-B323-A9EE79F35AB0}" presName="header" presStyleLbl="node1" presStyleIdx="0" presStyleCnt="2"/>
      <dgm:spPr/>
      <dgm:t>
        <a:bodyPr/>
        <a:lstStyle/>
        <a:p>
          <a:endParaRPr lang="es-EC"/>
        </a:p>
      </dgm:t>
    </dgm:pt>
    <dgm:pt modelId="{5ED90D0F-9A8F-4190-B290-963A23BB2CAD}" type="pres">
      <dgm:prSet presAssocID="{652FAA36-7DDC-4FEB-8FBE-F85B89BE0E17}" presName="parTrans" presStyleLbl="sibTrans2D1" presStyleIdx="0" presStyleCnt="4"/>
      <dgm:spPr/>
      <dgm:t>
        <a:bodyPr/>
        <a:lstStyle/>
        <a:p>
          <a:endParaRPr lang="es-EC"/>
        </a:p>
      </dgm:t>
    </dgm:pt>
    <dgm:pt modelId="{63E3C5EB-1D3F-4951-996B-2FD79E6E41C2}" type="pres">
      <dgm:prSet presAssocID="{CA4A4D90-CF33-43F5-8FD9-3F85E6BC8965}" presName="child" presStyleLbl="alignAccFollowNode1" presStyleIdx="0" presStyleCnt="4">
        <dgm:presLayoutVars>
          <dgm:chMax val="0"/>
          <dgm:bulletEnabled val="1"/>
        </dgm:presLayoutVars>
      </dgm:prSet>
      <dgm:spPr/>
      <dgm:t>
        <a:bodyPr/>
        <a:lstStyle/>
        <a:p>
          <a:endParaRPr lang="es-EC"/>
        </a:p>
      </dgm:t>
    </dgm:pt>
    <dgm:pt modelId="{7C91838D-55DC-401B-AFE4-F082B66B0D00}" type="pres">
      <dgm:prSet presAssocID="{957DBFCB-2BAF-4B10-9DF5-12D9F8864F05}" presName="sibTrans" presStyleLbl="sibTrans2D1" presStyleIdx="1" presStyleCnt="4"/>
      <dgm:spPr/>
      <dgm:t>
        <a:bodyPr/>
        <a:lstStyle/>
        <a:p>
          <a:endParaRPr lang="es-EC"/>
        </a:p>
      </dgm:t>
    </dgm:pt>
    <dgm:pt modelId="{55538E89-06ED-4124-820A-76D3BDA8F52B}" type="pres">
      <dgm:prSet presAssocID="{C89775C7-5146-4ADC-A9CB-EEB2DA7A8033}" presName="child" presStyleLbl="alignAccFollowNode1" presStyleIdx="1" presStyleCnt="4">
        <dgm:presLayoutVars>
          <dgm:chMax val="0"/>
          <dgm:bulletEnabled val="1"/>
        </dgm:presLayoutVars>
      </dgm:prSet>
      <dgm:spPr/>
      <dgm:t>
        <a:bodyPr/>
        <a:lstStyle/>
        <a:p>
          <a:endParaRPr lang="es-EC"/>
        </a:p>
      </dgm:t>
    </dgm:pt>
    <dgm:pt modelId="{DB5B1490-95F1-4F13-BB78-4AC2466F5FE1}" type="pres">
      <dgm:prSet presAssocID="{63E860BD-808C-4D19-B323-A9EE79F35AB0}" presName="hSp" presStyleCnt="0"/>
      <dgm:spPr/>
    </dgm:pt>
    <dgm:pt modelId="{44A8BC98-0590-4AD5-B78C-C83E1E5CB6B9}" type="pres">
      <dgm:prSet presAssocID="{29C26061-61F6-4FED-B5D1-55B5A0F37149}" presName="vertFlow" presStyleCnt="0"/>
      <dgm:spPr/>
    </dgm:pt>
    <dgm:pt modelId="{1A312045-C7BA-45D1-BD30-6BA964000E7B}" type="pres">
      <dgm:prSet presAssocID="{29C26061-61F6-4FED-B5D1-55B5A0F37149}" presName="header" presStyleLbl="node1" presStyleIdx="1" presStyleCnt="2"/>
      <dgm:spPr/>
      <dgm:t>
        <a:bodyPr/>
        <a:lstStyle/>
        <a:p>
          <a:endParaRPr lang="es-EC"/>
        </a:p>
      </dgm:t>
    </dgm:pt>
    <dgm:pt modelId="{10ED3995-41FC-43D2-B51B-FEBACDF15AED}" type="pres">
      <dgm:prSet presAssocID="{20C13514-C55A-4138-BA29-B8262E78B89C}" presName="parTrans" presStyleLbl="sibTrans2D1" presStyleIdx="2" presStyleCnt="4"/>
      <dgm:spPr/>
      <dgm:t>
        <a:bodyPr/>
        <a:lstStyle/>
        <a:p>
          <a:endParaRPr lang="es-EC"/>
        </a:p>
      </dgm:t>
    </dgm:pt>
    <dgm:pt modelId="{4034831E-3E12-487F-97E6-B9D6CEF21007}" type="pres">
      <dgm:prSet presAssocID="{84848278-4513-4214-B427-8DA7290C779D}" presName="child" presStyleLbl="alignAccFollowNode1" presStyleIdx="2" presStyleCnt="4">
        <dgm:presLayoutVars>
          <dgm:chMax val="0"/>
          <dgm:bulletEnabled val="1"/>
        </dgm:presLayoutVars>
      </dgm:prSet>
      <dgm:spPr/>
      <dgm:t>
        <a:bodyPr/>
        <a:lstStyle/>
        <a:p>
          <a:endParaRPr lang="es-EC"/>
        </a:p>
      </dgm:t>
    </dgm:pt>
    <dgm:pt modelId="{91F4DC65-140C-49DD-8298-DCBF6175EA07}" type="pres">
      <dgm:prSet presAssocID="{4123B7F2-BA74-4BB4-8A74-E14FCF52C7A6}" presName="sibTrans" presStyleLbl="sibTrans2D1" presStyleIdx="3" presStyleCnt="4"/>
      <dgm:spPr/>
      <dgm:t>
        <a:bodyPr/>
        <a:lstStyle/>
        <a:p>
          <a:endParaRPr lang="es-EC"/>
        </a:p>
      </dgm:t>
    </dgm:pt>
    <dgm:pt modelId="{F6E944AA-6068-41F5-8627-55BE6E43E393}" type="pres">
      <dgm:prSet presAssocID="{EE88F16C-494B-483C-B62F-82D2F261482F}" presName="child" presStyleLbl="alignAccFollowNode1" presStyleIdx="3" presStyleCnt="4">
        <dgm:presLayoutVars>
          <dgm:chMax val="0"/>
          <dgm:bulletEnabled val="1"/>
        </dgm:presLayoutVars>
      </dgm:prSet>
      <dgm:spPr/>
      <dgm:t>
        <a:bodyPr/>
        <a:lstStyle/>
        <a:p>
          <a:endParaRPr lang="es-EC"/>
        </a:p>
      </dgm:t>
    </dgm:pt>
  </dgm:ptLst>
  <dgm:cxnLst>
    <dgm:cxn modelId="{2FE33FC9-0A64-4EF3-AC6A-38FC1924AB15}" srcId="{63E860BD-808C-4D19-B323-A9EE79F35AB0}" destId="{C89775C7-5146-4ADC-A9CB-EEB2DA7A8033}" srcOrd="1" destOrd="0" parTransId="{2C8FD622-2880-4F64-B9E2-B1D03A68FDC7}" sibTransId="{9C0D0DFD-DD6C-4C43-8ED5-E0E2BDEB50C4}"/>
    <dgm:cxn modelId="{C46B41F9-C4AC-404D-9A39-1FD8CD3096F9}" srcId="{29C26061-61F6-4FED-B5D1-55B5A0F37149}" destId="{84848278-4513-4214-B427-8DA7290C779D}" srcOrd="0" destOrd="0" parTransId="{20C13514-C55A-4138-BA29-B8262E78B89C}" sibTransId="{4123B7F2-BA74-4BB4-8A74-E14FCF52C7A6}"/>
    <dgm:cxn modelId="{0AAB8641-C524-4451-A5A2-AA2D1A692B13}" srcId="{63E860BD-808C-4D19-B323-A9EE79F35AB0}" destId="{CA4A4D90-CF33-43F5-8FD9-3F85E6BC8965}" srcOrd="0" destOrd="0" parTransId="{652FAA36-7DDC-4FEB-8FBE-F85B89BE0E17}" sibTransId="{957DBFCB-2BAF-4B10-9DF5-12D9F8864F05}"/>
    <dgm:cxn modelId="{8740EE44-D72C-4146-94A6-42EA904AF71E}" type="presOf" srcId="{C8B64593-19A4-45C9-9068-41A9179B0DC4}" destId="{5C8A26A5-81BC-48B1-906A-E309E1D7452E}" srcOrd="0" destOrd="0" presId="urn:microsoft.com/office/officeart/2005/8/layout/lProcess1"/>
    <dgm:cxn modelId="{6489C715-87EC-4DF7-8C22-712654636E51}" srcId="{C8B64593-19A4-45C9-9068-41A9179B0DC4}" destId="{63E860BD-808C-4D19-B323-A9EE79F35AB0}" srcOrd="0" destOrd="0" parTransId="{D6794D66-0FF3-47B8-BCCD-20B8C0A4BDE0}" sibTransId="{9D415E95-3ACA-404D-BE92-969D6BEC6EE2}"/>
    <dgm:cxn modelId="{EAF9322F-8D0A-434D-92A0-4DEADC7B91C9}" type="presOf" srcId="{63E860BD-808C-4D19-B323-A9EE79F35AB0}" destId="{0B702321-E3BC-4B8A-919C-BC85AECBD28A}" srcOrd="0" destOrd="0" presId="urn:microsoft.com/office/officeart/2005/8/layout/lProcess1"/>
    <dgm:cxn modelId="{D0C63DEE-098E-4709-9FFF-AA416C63A8AD}" srcId="{29C26061-61F6-4FED-B5D1-55B5A0F37149}" destId="{EE88F16C-494B-483C-B62F-82D2F261482F}" srcOrd="1" destOrd="0" parTransId="{E9F1D337-EC61-4F97-9D7C-EA57D5FD9FB7}" sibTransId="{C8123606-1F6B-4B93-83A7-F80E7FA593A5}"/>
    <dgm:cxn modelId="{C8A8B674-4493-4108-BB07-2D8702AC670A}" type="presOf" srcId="{EE88F16C-494B-483C-B62F-82D2F261482F}" destId="{F6E944AA-6068-41F5-8627-55BE6E43E393}" srcOrd="0" destOrd="0" presId="urn:microsoft.com/office/officeart/2005/8/layout/lProcess1"/>
    <dgm:cxn modelId="{CF5832E5-E3C5-4D11-B963-A259075B779E}" type="presOf" srcId="{4123B7F2-BA74-4BB4-8A74-E14FCF52C7A6}" destId="{91F4DC65-140C-49DD-8298-DCBF6175EA07}" srcOrd="0" destOrd="0" presId="urn:microsoft.com/office/officeart/2005/8/layout/lProcess1"/>
    <dgm:cxn modelId="{BCEA669D-EF00-47BF-91E5-876E660AC9BB}" type="presOf" srcId="{84848278-4513-4214-B427-8DA7290C779D}" destId="{4034831E-3E12-487F-97E6-B9D6CEF21007}" srcOrd="0" destOrd="0" presId="urn:microsoft.com/office/officeart/2005/8/layout/lProcess1"/>
    <dgm:cxn modelId="{575073D2-E4CD-4A08-871F-597F26052478}" srcId="{C8B64593-19A4-45C9-9068-41A9179B0DC4}" destId="{29C26061-61F6-4FED-B5D1-55B5A0F37149}" srcOrd="1" destOrd="0" parTransId="{B706EF19-10E0-4656-94C2-EC38FE575AF4}" sibTransId="{932905EC-CA4B-4E94-960F-BE8082D9A416}"/>
    <dgm:cxn modelId="{A44D3FAF-E1E9-422B-8803-3ED4B5BB8E0F}" type="presOf" srcId="{957DBFCB-2BAF-4B10-9DF5-12D9F8864F05}" destId="{7C91838D-55DC-401B-AFE4-F082B66B0D00}" srcOrd="0" destOrd="0" presId="urn:microsoft.com/office/officeart/2005/8/layout/lProcess1"/>
    <dgm:cxn modelId="{B55B68D1-CBF6-4D05-BEB5-E8E15C9A9E5D}" type="presOf" srcId="{652FAA36-7DDC-4FEB-8FBE-F85B89BE0E17}" destId="{5ED90D0F-9A8F-4190-B290-963A23BB2CAD}" srcOrd="0" destOrd="0" presId="urn:microsoft.com/office/officeart/2005/8/layout/lProcess1"/>
    <dgm:cxn modelId="{5710419A-A430-4919-A7F4-F947C200247B}" type="presOf" srcId="{C89775C7-5146-4ADC-A9CB-EEB2DA7A8033}" destId="{55538E89-06ED-4124-820A-76D3BDA8F52B}" srcOrd="0" destOrd="0" presId="urn:microsoft.com/office/officeart/2005/8/layout/lProcess1"/>
    <dgm:cxn modelId="{CFAE3117-EC13-402A-8A5F-09DD531549C4}" type="presOf" srcId="{CA4A4D90-CF33-43F5-8FD9-3F85E6BC8965}" destId="{63E3C5EB-1D3F-4951-996B-2FD79E6E41C2}" srcOrd="0" destOrd="0" presId="urn:microsoft.com/office/officeart/2005/8/layout/lProcess1"/>
    <dgm:cxn modelId="{0E52269F-B499-413E-83B5-CD22F415231B}" type="presOf" srcId="{20C13514-C55A-4138-BA29-B8262E78B89C}" destId="{10ED3995-41FC-43D2-B51B-FEBACDF15AED}" srcOrd="0" destOrd="0" presId="urn:microsoft.com/office/officeart/2005/8/layout/lProcess1"/>
    <dgm:cxn modelId="{6653D78A-C45C-491B-B959-D6DD7C39D3BA}" type="presOf" srcId="{29C26061-61F6-4FED-B5D1-55B5A0F37149}" destId="{1A312045-C7BA-45D1-BD30-6BA964000E7B}" srcOrd="0" destOrd="0" presId="urn:microsoft.com/office/officeart/2005/8/layout/lProcess1"/>
    <dgm:cxn modelId="{BA823012-B345-44DA-A15E-5E45465B1881}" type="presParOf" srcId="{5C8A26A5-81BC-48B1-906A-E309E1D7452E}" destId="{301683E5-5BBF-4511-A49D-6A20C5ED1A97}" srcOrd="0" destOrd="0" presId="urn:microsoft.com/office/officeart/2005/8/layout/lProcess1"/>
    <dgm:cxn modelId="{0334D5A7-9ECD-4B44-BB52-4EEA9358231F}" type="presParOf" srcId="{301683E5-5BBF-4511-A49D-6A20C5ED1A97}" destId="{0B702321-E3BC-4B8A-919C-BC85AECBD28A}" srcOrd="0" destOrd="0" presId="urn:microsoft.com/office/officeart/2005/8/layout/lProcess1"/>
    <dgm:cxn modelId="{A724ADD3-1FB3-4DC4-9F47-5D0949672A75}" type="presParOf" srcId="{301683E5-5BBF-4511-A49D-6A20C5ED1A97}" destId="{5ED90D0F-9A8F-4190-B290-963A23BB2CAD}" srcOrd="1" destOrd="0" presId="urn:microsoft.com/office/officeart/2005/8/layout/lProcess1"/>
    <dgm:cxn modelId="{91E8C375-4910-4393-85FE-67D8739BFF21}" type="presParOf" srcId="{301683E5-5BBF-4511-A49D-6A20C5ED1A97}" destId="{63E3C5EB-1D3F-4951-996B-2FD79E6E41C2}" srcOrd="2" destOrd="0" presId="urn:microsoft.com/office/officeart/2005/8/layout/lProcess1"/>
    <dgm:cxn modelId="{30F610D0-509B-4D14-91D0-72E7BEF7D954}" type="presParOf" srcId="{301683E5-5BBF-4511-A49D-6A20C5ED1A97}" destId="{7C91838D-55DC-401B-AFE4-F082B66B0D00}" srcOrd="3" destOrd="0" presId="urn:microsoft.com/office/officeart/2005/8/layout/lProcess1"/>
    <dgm:cxn modelId="{A3CC877A-5E74-4AAE-BC24-4C4B9F8C7543}" type="presParOf" srcId="{301683E5-5BBF-4511-A49D-6A20C5ED1A97}" destId="{55538E89-06ED-4124-820A-76D3BDA8F52B}" srcOrd="4" destOrd="0" presId="urn:microsoft.com/office/officeart/2005/8/layout/lProcess1"/>
    <dgm:cxn modelId="{A65F44EF-0F59-49B6-A445-EB14E6452ED9}" type="presParOf" srcId="{5C8A26A5-81BC-48B1-906A-E309E1D7452E}" destId="{DB5B1490-95F1-4F13-BB78-4AC2466F5FE1}" srcOrd="1" destOrd="0" presId="urn:microsoft.com/office/officeart/2005/8/layout/lProcess1"/>
    <dgm:cxn modelId="{7FBBDEA0-7CFE-4256-B0DE-0FC8671AAAA2}" type="presParOf" srcId="{5C8A26A5-81BC-48B1-906A-E309E1D7452E}" destId="{44A8BC98-0590-4AD5-B78C-C83E1E5CB6B9}" srcOrd="2" destOrd="0" presId="urn:microsoft.com/office/officeart/2005/8/layout/lProcess1"/>
    <dgm:cxn modelId="{62C41C0F-3811-478C-9F56-ED44F20656EC}" type="presParOf" srcId="{44A8BC98-0590-4AD5-B78C-C83E1E5CB6B9}" destId="{1A312045-C7BA-45D1-BD30-6BA964000E7B}" srcOrd="0" destOrd="0" presId="urn:microsoft.com/office/officeart/2005/8/layout/lProcess1"/>
    <dgm:cxn modelId="{4EC6BD8A-21B4-4DBA-843B-722623F58153}" type="presParOf" srcId="{44A8BC98-0590-4AD5-B78C-C83E1E5CB6B9}" destId="{10ED3995-41FC-43D2-B51B-FEBACDF15AED}" srcOrd="1" destOrd="0" presId="urn:microsoft.com/office/officeart/2005/8/layout/lProcess1"/>
    <dgm:cxn modelId="{34915522-D1DB-4B94-84DD-D27F179FA398}" type="presParOf" srcId="{44A8BC98-0590-4AD5-B78C-C83E1E5CB6B9}" destId="{4034831E-3E12-487F-97E6-B9D6CEF21007}" srcOrd="2" destOrd="0" presId="urn:microsoft.com/office/officeart/2005/8/layout/lProcess1"/>
    <dgm:cxn modelId="{82505944-03CB-45B7-BBE2-D4696656CEB0}" type="presParOf" srcId="{44A8BC98-0590-4AD5-B78C-C83E1E5CB6B9}" destId="{91F4DC65-140C-49DD-8298-DCBF6175EA07}" srcOrd="3" destOrd="0" presId="urn:microsoft.com/office/officeart/2005/8/layout/lProcess1"/>
    <dgm:cxn modelId="{DCB20430-1377-49C4-911A-6FCA86EEC377}" type="presParOf" srcId="{44A8BC98-0590-4AD5-B78C-C83E1E5CB6B9}" destId="{F6E944AA-6068-41F5-8627-55BE6E43E393}" srcOrd="4"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982D96-8DE0-4006-A5F8-079EB19CF2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0623C5B-5471-4AC6-8129-23F73E3C0436}">
      <dgm:prSet phldrT="[Texto]"/>
      <dgm:spPr/>
      <dgm:t>
        <a:bodyPr/>
        <a:lstStyle/>
        <a:p>
          <a:r>
            <a:rPr lang="es-ES" dirty="0" smtClean="0"/>
            <a:t>El mensaje a comunicar proyecta a la conciencia de reciclar a nivel de cantón, empezando por cada persona, luego la familia, la sociedad y por ultimo todo el Cantón y ser de ejemplo para los demás Cantones.</a:t>
          </a:r>
          <a:endParaRPr lang="es-ES" dirty="0"/>
        </a:p>
      </dgm:t>
    </dgm:pt>
    <dgm:pt modelId="{248B1CE4-F537-466F-BD2D-A23D022DC306}" type="parTrans" cxnId="{D8F6B10B-124E-470C-8B03-6AB57B8387A2}">
      <dgm:prSet/>
      <dgm:spPr/>
      <dgm:t>
        <a:bodyPr/>
        <a:lstStyle/>
        <a:p>
          <a:endParaRPr lang="es-ES"/>
        </a:p>
      </dgm:t>
    </dgm:pt>
    <dgm:pt modelId="{B308B081-5D56-4874-81BB-EE2BD5E61CF6}" type="sibTrans" cxnId="{D8F6B10B-124E-470C-8B03-6AB57B8387A2}">
      <dgm:prSet/>
      <dgm:spPr/>
      <dgm:t>
        <a:bodyPr/>
        <a:lstStyle/>
        <a:p>
          <a:endParaRPr lang="es-ES"/>
        </a:p>
      </dgm:t>
    </dgm:pt>
    <dgm:pt modelId="{1CE0B710-A087-438E-BC66-7C2EB5007C62}">
      <dgm:prSet phldrT="[Texto]"/>
      <dgm:spPr/>
      <dgm:t>
        <a:bodyPr/>
        <a:lstStyle/>
        <a:p>
          <a:r>
            <a:rPr lang="es-ES" dirty="0" smtClean="0"/>
            <a:t>¿LO QUE SE QUIERE COMUNICAR?</a:t>
          </a:r>
          <a:endParaRPr lang="es-ES" dirty="0"/>
        </a:p>
      </dgm:t>
    </dgm:pt>
    <dgm:pt modelId="{C41FE2AB-EC49-46C3-BBBD-2AE1D9FA8358}" type="parTrans" cxnId="{AA727470-4E08-4CFA-BE4D-8DFB07FBDA51}">
      <dgm:prSet/>
      <dgm:spPr/>
      <dgm:t>
        <a:bodyPr/>
        <a:lstStyle/>
        <a:p>
          <a:endParaRPr lang="es-ES"/>
        </a:p>
      </dgm:t>
    </dgm:pt>
    <dgm:pt modelId="{9EBDBF80-8EF3-4CBA-9817-5E7A786D67CF}" type="sibTrans" cxnId="{AA727470-4E08-4CFA-BE4D-8DFB07FBDA51}">
      <dgm:prSet/>
      <dgm:spPr/>
      <dgm:t>
        <a:bodyPr/>
        <a:lstStyle/>
        <a:p>
          <a:endParaRPr lang="es-ES"/>
        </a:p>
      </dgm:t>
    </dgm:pt>
    <dgm:pt modelId="{B0088C9B-67AD-4D2A-91D8-8ADB3419EC15}">
      <dgm:prSet phldrT="[Texto]"/>
      <dgm:spPr/>
      <dgm:t>
        <a:bodyPr/>
        <a:lstStyle/>
        <a:p>
          <a:r>
            <a:rPr lang="es-ES" dirty="0" smtClean="0"/>
            <a:t>Se pretende utilizar el estilo asertivo para otorgar un mensaje claro ya que el mensaje asertivo pretende implantar: persona efectiva, que sabe escuchar, considera a los demás, clarifica, establece observaciones, no críticas, decisivo y proactivo. (Pyme, 2007) </a:t>
          </a:r>
          <a:endParaRPr lang="es-ES" dirty="0"/>
        </a:p>
      </dgm:t>
    </dgm:pt>
    <dgm:pt modelId="{EE9D316C-454D-4CEE-A5FB-C3ABEABDF9A0}" type="parTrans" cxnId="{EC0E112D-7005-4025-9483-B9C38CF73D76}">
      <dgm:prSet/>
      <dgm:spPr/>
      <dgm:t>
        <a:bodyPr/>
        <a:lstStyle/>
        <a:p>
          <a:endParaRPr lang="es-ES"/>
        </a:p>
      </dgm:t>
    </dgm:pt>
    <dgm:pt modelId="{9B2343CA-4CE3-4B73-AA30-2A7109DB1403}" type="sibTrans" cxnId="{EC0E112D-7005-4025-9483-B9C38CF73D76}">
      <dgm:prSet/>
      <dgm:spPr/>
      <dgm:t>
        <a:bodyPr/>
        <a:lstStyle/>
        <a:p>
          <a:endParaRPr lang="es-ES"/>
        </a:p>
      </dgm:t>
    </dgm:pt>
    <dgm:pt modelId="{8E8C8544-F92D-49F1-B748-C5C83FBA5DBA}">
      <dgm:prSet phldrT="[Texto]"/>
      <dgm:spPr/>
      <dgm:t>
        <a:bodyPr/>
        <a:lstStyle/>
        <a:p>
          <a:r>
            <a:rPr lang="es-ES" dirty="0" smtClean="0"/>
            <a:t>ESTILO DE LA COMUNICACIÓN</a:t>
          </a:r>
          <a:endParaRPr lang="es-ES" dirty="0"/>
        </a:p>
      </dgm:t>
    </dgm:pt>
    <dgm:pt modelId="{37680BE5-FABD-4FEE-88A1-06DA5C660B69}" type="parTrans" cxnId="{0E96BF36-B4FA-4B37-B8EC-C193481590A9}">
      <dgm:prSet/>
      <dgm:spPr/>
      <dgm:t>
        <a:bodyPr/>
        <a:lstStyle/>
        <a:p>
          <a:endParaRPr lang="es-ES"/>
        </a:p>
      </dgm:t>
    </dgm:pt>
    <dgm:pt modelId="{42909A1F-63D7-4C93-B34B-E124F93EED60}" type="sibTrans" cxnId="{0E96BF36-B4FA-4B37-B8EC-C193481590A9}">
      <dgm:prSet/>
      <dgm:spPr/>
      <dgm:t>
        <a:bodyPr/>
        <a:lstStyle/>
        <a:p>
          <a:endParaRPr lang="es-ES"/>
        </a:p>
      </dgm:t>
    </dgm:pt>
    <dgm:pt modelId="{D2FA8BB2-8743-4415-BF83-CA414213E810}" type="pres">
      <dgm:prSet presAssocID="{31982D96-8DE0-4006-A5F8-079EB19CF229}" presName="linear" presStyleCnt="0">
        <dgm:presLayoutVars>
          <dgm:animLvl val="lvl"/>
          <dgm:resizeHandles val="exact"/>
        </dgm:presLayoutVars>
      </dgm:prSet>
      <dgm:spPr/>
    </dgm:pt>
    <dgm:pt modelId="{75273786-0C4C-4B45-BB36-B9BB0D0EFEB6}" type="pres">
      <dgm:prSet presAssocID="{10623C5B-5471-4AC6-8129-23F73E3C0436}" presName="parentText" presStyleLbl="node1" presStyleIdx="0" presStyleCnt="2">
        <dgm:presLayoutVars>
          <dgm:chMax val="0"/>
          <dgm:bulletEnabled val="1"/>
        </dgm:presLayoutVars>
      </dgm:prSet>
      <dgm:spPr/>
      <dgm:t>
        <a:bodyPr/>
        <a:lstStyle/>
        <a:p>
          <a:endParaRPr lang="es-ES"/>
        </a:p>
      </dgm:t>
    </dgm:pt>
    <dgm:pt modelId="{A8AB97B0-E33E-4A93-A38E-81D848598762}" type="pres">
      <dgm:prSet presAssocID="{10623C5B-5471-4AC6-8129-23F73E3C0436}" presName="childText" presStyleLbl="revTx" presStyleIdx="0" presStyleCnt="2">
        <dgm:presLayoutVars>
          <dgm:bulletEnabled val="1"/>
        </dgm:presLayoutVars>
      </dgm:prSet>
      <dgm:spPr/>
      <dgm:t>
        <a:bodyPr/>
        <a:lstStyle/>
        <a:p>
          <a:endParaRPr lang="es-ES"/>
        </a:p>
      </dgm:t>
    </dgm:pt>
    <dgm:pt modelId="{95792DC1-CBA3-4F80-817F-542413D5A1F1}" type="pres">
      <dgm:prSet presAssocID="{B0088C9B-67AD-4D2A-91D8-8ADB3419EC15}" presName="parentText" presStyleLbl="node1" presStyleIdx="1" presStyleCnt="2">
        <dgm:presLayoutVars>
          <dgm:chMax val="0"/>
          <dgm:bulletEnabled val="1"/>
        </dgm:presLayoutVars>
      </dgm:prSet>
      <dgm:spPr/>
      <dgm:t>
        <a:bodyPr/>
        <a:lstStyle/>
        <a:p>
          <a:endParaRPr lang="es-ES"/>
        </a:p>
      </dgm:t>
    </dgm:pt>
    <dgm:pt modelId="{2E483A4A-78F9-42F4-B267-FAC6E8C272DE}" type="pres">
      <dgm:prSet presAssocID="{B0088C9B-67AD-4D2A-91D8-8ADB3419EC15}" presName="childText" presStyleLbl="revTx" presStyleIdx="1" presStyleCnt="2">
        <dgm:presLayoutVars>
          <dgm:bulletEnabled val="1"/>
        </dgm:presLayoutVars>
      </dgm:prSet>
      <dgm:spPr/>
      <dgm:t>
        <a:bodyPr/>
        <a:lstStyle/>
        <a:p>
          <a:endParaRPr lang="es-ES"/>
        </a:p>
      </dgm:t>
    </dgm:pt>
  </dgm:ptLst>
  <dgm:cxnLst>
    <dgm:cxn modelId="{45D1229B-5D72-4B4A-A1DF-38B9C9F84DF8}" type="presOf" srcId="{1CE0B710-A087-438E-BC66-7C2EB5007C62}" destId="{A8AB97B0-E33E-4A93-A38E-81D848598762}" srcOrd="0" destOrd="0" presId="urn:microsoft.com/office/officeart/2005/8/layout/vList2"/>
    <dgm:cxn modelId="{AA727470-4E08-4CFA-BE4D-8DFB07FBDA51}" srcId="{10623C5B-5471-4AC6-8129-23F73E3C0436}" destId="{1CE0B710-A087-438E-BC66-7C2EB5007C62}" srcOrd="0" destOrd="0" parTransId="{C41FE2AB-EC49-46C3-BBBD-2AE1D9FA8358}" sibTransId="{9EBDBF80-8EF3-4CBA-9817-5E7A786D67CF}"/>
    <dgm:cxn modelId="{EC0E112D-7005-4025-9483-B9C38CF73D76}" srcId="{31982D96-8DE0-4006-A5F8-079EB19CF229}" destId="{B0088C9B-67AD-4D2A-91D8-8ADB3419EC15}" srcOrd="1" destOrd="0" parTransId="{EE9D316C-454D-4CEE-A5FB-C3ABEABDF9A0}" sibTransId="{9B2343CA-4CE3-4B73-AA30-2A7109DB1403}"/>
    <dgm:cxn modelId="{3C84CD1C-3548-43C0-B2EF-14D106C63D03}" type="presOf" srcId="{8E8C8544-F92D-49F1-B748-C5C83FBA5DBA}" destId="{2E483A4A-78F9-42F4-B267-FAC6E8C272DE}" srcOrd="0" destOrd="0" presId="urn:microsoft.com/office/officeart/2005/8/layout/vList2"/>
    <dgm:cxn modelId="{C3735000-7204-4F79-A7F2-0FB87695B718}" type="presOf" srcId="{31982D96-8DE0-4006-A5F8-079EB19CF229}" destId="{D2FA8BB2-8743-4415-BF83-CA414213E810}" srcOrd="0" destOrd="0" presId="urn:microsoft.com/office/officeart/2005/8/layout/vList2"/>
    <dgm:cxn modelId="{56F62E9D-0653-4E57-97B0-0F40BE938D7C}" type="presOf" srcId="{B0088C9B-67AD-4D2A-91D8-8ADB3419EC15}" destId="{95792DC1-CBA3-4F80-817F-542413D5A1F1}" srcOrd="0" destOrd="0" presId="urn:microsoft.com/office/officeart/2005/8/layout/vList2"/>
    <dgm:cxn modelId="{0E96BF36-B4FA-4B37-B8EC-C193481590A9}" srcId="{B0088C9B-67AD-4D2A-91D8-8ADB3419EC15}" destId="{8E8C8544-F92D-49F1-B748-C5C83FBA5DBA}" srcOrd="0" destOrd="0" parTransId="{37680BE5-FABD-4FEE-88A1-06DA5C660B69}" sibTransId="{42909A1F-63D7-4C93-B34B-E124F93EED60}"/>
    <dgm:cxn modelId="{D8F6B10B-124E-470C-8B03-6AB57B8387A2}" srcId="{31982D96-8DE0-4006-A5F8-079EB19CF229}" destId="{10623C5B-5471-4AC6-8129-23F73E3C0436}" srcOrd="0" destOrd="0" parTransId="{248B1CE4-F537-466F-BD2D-A23D022DC306}" sibTransId="{B308B081-5D56-4874-81BB-EE2BD5E61CF6}"/>
    <dgm:cxn modelId="{AD47F3F1-3280-4A15-BBA3-61F06C960668}" type="presOf" srcId="{10623C5B-5471-4AC6-8129-23F73E3C0436}" destId="{75273786-0C4C-4B45-BB36-B9BB0D0EFEB6}" srcOrd="0" destOrd="0" presId="urn:microsoft.com/office/officeart/2005/8/layout/vList2"/>
    <dgm:cxn modelId="{2E457D75-06B0-4E64-9D7D-E050CE432D08}" type="presParOf" srcId="{D2FA8BB2-8743-4415-BF83-CA414213E810}" destId="{75273786-0C4C-4B45-BB36-B9BB0D0EFEB6}" srcOrd="0" destOrd="0" presId="urn:microsoft.com/office/officeart/2005/8/layout/vList2"/>
    <dgm:cxn modelId="{E9D55715-2BEA-4823-B01F-AC34B691E1D9}" type="presParOf" srcId="{D2FA8BB2-8743-4415-BF83-CA414213E810}" destId="{A8AB97B0-E33E-4A93-A38E-81D848598762}" srcOrd="1" destOrd="0" presId="urn:microsoft.com/office/officeart/2005/8/layout/vList2"/>
    <dgm:cxn modelId="{996E2F70-9BD7-409F-B0DB-A85753BC9E23}" type="presParOf" srcId="{D2FA8BB2-8743-4415-BF83-CA414213E810}" destId="{95792DC1-CBA3-4F80-817F-542413D5A1F1}" srcOrd="2" destOrd="0" presId="urn:microsoft.com/office/officeart/2005/8/layout/vList2"/>
    <dgm:cxn modelId="{00249991-4F76-4D3C-81BC-2676B5E7ACC6}" type="presParOf" srcId="{D2FA8BB2-8743-4415-BF83-CA414213E810}" destId="{2E483A4A-78F9-42F4-B267-FAC6E8C272DE}"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2F32D-E23E-4D22-BBAA-1846B6D1AACE}">
      <dsp:nvSpPr>
        <dsp:cNvPr id="0" name=""/>
        <dsp:cNvSpPr/>
      </dsp:nvSpPr>
      <dsp:spPr>
        <a:xfrm>
          <a:off x="2576665" y="560793"/>
          <a:ext cx="3735887" cy="3735887"/>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EBAEB-C82E-4054-91B8-16AE8DFBD379}">
      <dsp:nvSpPr>
        <dsp:cNvPr id="0" name=""/>
        <dsp:cNvSpPr/>
      </dsp:nvSpPr>
      <dsp:spPr>
        <a:xfrm>
          <a:off x="2576665" y="560793"/>
          <a:ext cx="3735887" cy="3735887"/>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A3356-D96A-4D53-A9E7-47D9161E9000}">
      <dsp:nvSpPr>
        <dsp:cNvPr id="0" name=""/>
        <dsp:cNvSpPr/>
      </dsp:nvSpPr>
      <dsp:spPr>
        <a:xfrm>
          <a:off x="2576665" y="560793"/>
          <a:ext cx="3735887" cy="3735887"/>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DAF1B-256B-4E4F-8993-6AEEC459B995}">
      <dsp:nvSpPr>
        <dsp:cNvPr id="0" name=""/>
        <dsp:cNvSpPr/>
      </dsp:nvSpPr>
      <dsp:spPr>
        <a:xfrm>
          <a:off x="2576665" y="560793"/>
          <a:ext cx="3735887" cy="3735887"/>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633CB-341B-4D5B-B88D-6A3A4B05D4B7}">
      <dsp:nvSpPr>
        <dsp:cNvPr id="0" name=""/>
        <dsp:cNvSpPr/>
      </dsp:nvSpPr>
      <dsp:spPr>
        <a:xfrm>
          <a:off x="2576665" y="560793"/>
          <a:ext cx="3735887" cy="3735887"/>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9FD16-FFC7-42DB-BB01-E88EAE2FB8C6}">
      <dsp:nvSpPr>
        <dsp:cNvPr id="0" name=""/>
        <dsp:cNvSpPr/>
      </dsp:nvSpPr>
      <dsp:spPr>
        <a:xfrm>
          <a:off x="3584117" y="1568245"/>
          <a:ext cx="1720983" cy="17209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HISTORIA</a:t>
          </a:r>
          <a:endParaRPr lang="es-EC" sz="2200" kern="1200" dirty="0"/>
        </a:p>
      </dsp:txBody>
      <dsp:txXfrm>
        <a:off x="3836149" y="1820277"/>
        <a:ext cx="1216919" cy="1216919"/>
      </dsp:txXfrm>
    </dsp:sp>
    <dsp:sp modelId="{F45614DD-211B-4114-9C9F-828EDDE4DC5B}">
      <dsp:nvSpPr>
        <dsp:cNvPr id="0" name=""/>
        <dsp:cNvSpPr/>
      </dsp:nvSpPr>
      <dsp:spPr>
        <a:xfrm>
          <a:off x="3842264" y="1818"/>
          <a:ext cx="1204688" cy="120468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TERCER SECTOR</a:t>
          </a:r>
          <a:endParaRPr lang="es-EC" sz="1200" kern="1200" dirty="0"/>
        </a:p>
      </dsp:txBody>
      <dsp:txXfrm>
        <a:off x="4018686" y="178240"/>
        <a:ext cx="851844" cy="851844"/>
      </dsp:txXfrm>
    </dsp:sp>
    <dsp:sp modelId="{70BB3C08-8287-428D-93D7-B0EDA636CBD2}">
      <dsp:nvSpPr>
        <dsp:cNvPr id="0" name=""/>
        <dsp:cNvSpPr/>
      </dsp:nvSpPr>
      <dsp:spPr>
        <a:xfrm>
          <a:off x="5577538" y="1262568"/>
          <a:ext cx="1204688" cy="120468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MARKETING SOCIAL</a:t>
          </a:r>
          <a:endParaRPr lang="es-EC" sz="1200" kern="1200" dirty="0"/>
        </a:p>
      </dsp:txBody>
      <dsp:txXfrm>
        <a:off x="5753960" y="1438990"/>
        <a:ext cx="851844" cy="851844"/>
      </dsp:txXfrm>
    </dsp:sp>
    <dsp:sp modelId="{9137171B-8EB2-438D-BBAD-1184E83E430E}">
      <dsp:nvSpPr>
        <dsp:cNvPr id="0" name=""/>
        <dsp:cNvSpPr/>
      </dsp:nvSpPr>
      <dsp:spPr>
        <a:xfrm>
          <a:off x="4914722" y="3302505"/>
          <a:ext cx="1204688" cy="120468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PAPEL DE LAS EMPRESAS</a:t>
          </a:r>
          <a:endParaRPr lang="es-EC" sz="1200" kern="1200" dirty="0"/>
        </a:p>
      </dsp:txBody>
      <dsp:txXfrm>
        <a:off x="5091144" y="3478927"/>
        <a:ext cx="851844" cy="851844"/>
      </dsp:txXfrm>
    </dsp:sp>
    <dsp:sp modelId="{B0485CA8-294C-4C39-B5B1-CD4C06B307D1}">
      <dsp:nvSpPr>
        <dsp:cNvPr id="0" name=""/>
        <dsp:cNvSpPr/>
      </dsp:nvSpPr>
      <dsp:spPr>
        <a:xfrm>
          <a:off x="2769806" y="3302505"/>
          <a:ext cx="1204688" cy="120468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MERCADO SOCIAL</a:t>
          </a:r>
          <a:endParaRPr lang="es-EC" sz="1200" kern="1200" dirty="0"/>
        </a:p>
      </dsp:txBody>
      <dsp:txXfrm>
        <a:off x="2946228" y="3478927"/>
        <a:ext cx="851844" cy="851844"/>
      </dsp:txXfrm>
    </dsp:sp>
    <dsp:sp modelId="{5E623292-2D0B-4F12-8E18-0BB6BDB546DC}">
      <dsp:nvSpPr>
        <dsp:cNvPr id="0" name=""/>
        <dsp:cNvSpPr/>
      </dsp:nvSpPr>
      <dsp:spPr>
        <a:xfrm>
          <a:off x="2106990" y="1262568"/>
          <a:ext cx="1204688" cy="120468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CADENA DEL RECICLAJE</a:t>
          </a:r>
          <a:endParaRPr lang="es-EC" sz="1200" kern="1200" dirty="0"/>
        </a:p>
      </dsp:txBody>
      <dsp:txXfrm>
        <a:off x="2283412" y="1438990"/>
        <a:ext cx="851844" cy="851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E3890-DEE2-4A49-BE69-3D20EEC80D2D}">
      <dsp:nvSpPr>
        <dsp:cNvPr id="0" name=""/>
        <dsp:cNvSpPr/>
      </dsp:nvSpPr>
      <dsp:spPr>
        <a:xfrm rot="16200000">
          <a:off x="-1869731" y="1871935"/>
          <a:ext cx="5907087" cy="2163216"/>
        </a:xfrm>
        <a:prstGeom prst="flowChartManualOperation">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FACTOR ECONÓMICO</a:t>
          </a:r>
          <a:endParaRPr lang="es-ES" sz="2000" b="1" kern="1200" dirty="0"/>
        </a:p>
        <a:p>
          <a:pPr marL="171450" lvl="1" indent="-171450" algn="l" defTabSz="711200">
            <a:lnSpc>
              <a:spcPct val="90000"/>
            </a:lnSpc>
            <a:spcBef>
              <a:spcPct val="0"/>
            </a:spcBef>
            <a:spcAft>
              <a:spcPct val="15000"/>
            </a:spcAft>
            <a:buChar char="••"/>
          </a:pPr>
          <a:r>
            <a:rPr lang="es-ES" sz="1600" kern="1200" dirty="0" smtClean="0"/>
            <a:t>Riesgo país</a:t>
          </a:r>
          <a:endParaRPr lang="es-ES" sz="1600" kern="1200" dirty="0"/>
        </a:p>
        <a:p>
          <a:pPr marL="171450" lvl="1" indent="-171450" algn="l" defTabSz="711200">
            <a:lnSpc>
              <a:spcPct val="90000"/>
            </a:lnSpc>
            <a:spcBef>
              <a:spcPct val="0"/>
            </a:spcBef>
            <a:spcAft>
              <a:spcPct val="15000"/>
            </a:spcAft>
            <a:buChar char="••"/>
          </a:pPr>
          <a:r>
            <a:rPr lang="es-ES" sz="1600" kern="1200" dirty="0" smtClean="0"/>
            <a:t>Inflación anual – mensual</a:t>
          </a:r>
          <a:endParaRPr lang="es-ES" sz="1600" kern="1200" dirty="0"/>
        </a:p>
        <a:p>
          <a:pPr marL="171450" lvl="1" indent="-171450" algn="l" defTabSz="711200">
            <a:lnSpc>
              <a:spcPct val="90000"/>
            </a:lnSpc>
            <a:spcBef>
              <a:spcPct val="0"/>
            </a:spcBef>
            <a:spcAft>
              <a:spcPct val="15000"/>
            </a:spcAft>
            <a:buChar char="••"/>
          </a:pPr>
          <a:r>
            <a:rPr lang="es-ES" sz="1600" kern="1200" dirty="0" smtClean="0"/>
            <a:t>Tasa de interés activa y pasiva</a:t>
          </a:r>
          <a:endParaRPr lang="es-ES" sz="1600" kern="1200" dirty="0"/>
        </a:p>
        <a:p>
          <a:pPr marL="171450" lvl="1" indent="-171450" algn="l" defTabSz="711200">
            <a:lnSpc>
              <a:spcPct val="90000"/>
            </a:lnSpc>
            <a:spcBef>
              <a:spcPct val="0"/>
            </a:spcBef>
            <a:spcAft>
              <a:spcPct val="15000"/>
            </a:spcAft>
            <a:buChar char="••"/>
          </a:pPr>
          <a:r>
            <a:rPr lang="es-ES" sz="1600" kern="1200" dirty="0" smtClean="0"/>
            <a:t>Tasa de desempleo</a:t>
          </a:r>
          <a:endParaRPr lang="es-ES" sz="1600" kern="1200" dirty="0"/>
        </a:p>
        <a:p>
          <a:pPr marL="171450" lvl="1" indent="-171450" algn="l" defTabSz="711200">
            <a:lnSpc>
              <a:spcPct val="90000"/>
            </a:lnSpc>
            <a:spcBef>
              <a:spcPct val="0"/>
            </a:spcBef>
            <a:spcAft>
              <a:spcPct val="15000"/>
            </a:spcAft>
            <a:buChar char="••"/>
          </a:pPr>
          <a:r>
            <a:rPr lang="es-ES" sz="1600" kern="1200" dirty="0" smtClean="0"/>
            <a:t>PIB</a:t>
          </a:r>
          <a:endParaRPr lang="es-ES" sz="1600" kern="1200" dirty="0"/>
        </a:p>
      </dsp:txBody>
      <dsp:txXfrm rot="5400000">
        <a:off x="2204" y="1181417"/>
        <a:ext cx="2163216" cy="3544253"/>
      </dsp:txXfrm>
    </dsp:sp>
    <dsp:sp modelId="{7992A854-FC68-494F-8AF5-2AE6E70031B6}">
      <dsp:nvSpPr>
        <dsp:cNvPr id="0" name=""/>
        <dsp:cNvSpPr/>
      </dsp:nvSpPr>
      <dsp:spPr>
        <a:xfrm rot="16200000">
          <a:off x="2767059" y="1871935"/>
          <a:ext cx="5907087" cy="2163216"/>
        </a:xfrm>
        <a:prstGeom prst="flowChartManualOperation">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FACTOR SOCIO - CUTURAL</a:t>
          </a:r>
          <a:endParaRPr lang="es-ES" sz="2000" b="1" kern="1200" dirty="0"/>
        </a:p>
        <a:p>
          <a:pPr marL="171450" lvl="1" indent="-171450" algn="l" defTabSz="711200">
            <a:lnSpc>
              <a:spcPct val="90000"/>
            </a:lnSpc>
            <a:spcBef>
              <a:spcPct val="0"/>
            </a:spcBef>
            <a:spcAft>
              <a:spcPct val="15000"/>
            </a:spcAft>
            <a:buChar char="••"/>
          </a:pPr>
          <a:r>
            <a:rPr lang="es-ES" sz="1600" b="0" kern="1200" dirty="0" smtClean="0"/>
            <a:t>Tasa de desempleo</a:t>
          </a:r>
          <a:endParaRPr lang="es-ES" sz="1600" b="0" kern="1200" dirty="0"/>
        </a:p>
        <a:p>
          <a:pPr marL="171450" lvl="1" indent="-171450" algn="l" defTabSz="711200">
            <a:lnSpc>
              <a:spcPct val="90000"/>
            </a:lnSpc>
            <a:spcBef>
              <a:spcPct val="0"/>
            </a:spcBef>
            <a:spcAft>
              <a:spcPct val="15000"/>
            </a:spcAft>
            <a:buChar char="••"/>
          </a:pPr>
          <a:r>
            <a:rPr lang="es-ES" sz="1600" b="0" kern="1200" dirty="0" smtClean="0"/>
            <a:t>INEC - CIUU (Actividades económicas por procesos productivos)</a:t>
          </a:r>
          <a:endParaRPr lang="es-ES" sz="1600" b="0" kern="1200" dirty="0"/>
        </a:p>
        <a:p>
          <a:pPr marL="171450" lvl="1" indent="-171450" algn="l" defTabSz="711200">
            <a:lnSpc>
              <a:spcPct val="90000"/>
            </a:lnSpc>
            <a:spcBef>
              <a:spcPct val="0"/>
            </a:spcBef>
            <a:spcAft>
              <a:spcPct val="15000"/>
            </a:spcAft>
            <a:buChar char="••"/>
          </a:pPr>
          <a:r>
            <a:rPr lang="es-EC" sz="1600" b="0" kern="1200" dirty="0" smtClean="0"/>
            <a:t>Población bajo el nivel de pobreza</a:t>
          </a:r>
          <a:endParaRPr lang="es-ES" sz="1600" b="0" kern="1200" dirty="0"/>
        </a:p>
      </dsp:txBody>
      <dsp:txXfrm rot="5400000">
        <a:off x="4638994" y="1181417"/>
        <a:ext cx="2163216" cy="3544253"/>
      </dsp:txXfrm>
    </dsp:sp>
    <dsp:sp modelId="{4FE54388-8C02-4F9E-8C81-CBFE17709A52}">
      <dsp:nvSpPr>
        <dsp:cNvPr id="0" name=""/>
        <dsp:cNvSpPr/>
      </dsp:nvSpPr>
      <dsp:spPr>
        <a:xfrm rot="16200000">
          <a:off x="457068" y="1871935"/>
          <a:ext cx="5907087" cy="2163216"/>
        </a:xfrm>
        <a:prstGeom prst="flowChartManualOperation">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S" sz="2000" b="1" kern="1200" dirty="0" smtClean="0"/>
            <a:t>FACTOR POLÍTICO-LEGAL</a:t>
          </a:r>
        </a:p>
        <a:p>
          <a:pPr lvl="0" algn="l" defTabSz="889000">
            <a:lnSpc>
              <a:spcPct val="90000"/>
            </a:lnSpc>
            <a:spcBef>
              <a:spcPct val="0"/>
            </a:spcBef>
            <a:spcAft>
              <a:spcPct val="35000"/>
            </a:spcAft>
          </a:pPr>
          <a:r>
            <a:rPr lang="es-ES" sz="1600" kern="1200" dirty="0" smtClean="0"/>
            <a:t>La constitución del Ecuador</a:t>
          </a:r>
        </a:p>
        <a:p>
          <a:pPr lvl="0" algn="l" defTabSz="889000">
            <a:lnSpc>
              <a:spcPct val="90000"/>
            </a:lnSpc>
            <a:spcBef>
              <a:spcPct val="0"/>
            </a:spcBef>
            <a:spcAft>
              <a:spcPct val="35000"/>
            </a:spcAft>
          </a:pPr>
          <a:r>
            <a:rPr lang="es-ES" sz="1600" kern="1200" dirty="0" smtClean="0"/>
            <a:t>Plan nacional del buen vivir</a:t>
          </a:r>
        </a:p>
        <a:p>
          <a:pPr lvl="0" algn="l" defTabSz="889000">
            <a:lnSpc>
              <a:spcPct val="90000"/>
            </a:lnSpc>
            <a:spcBef>
              <a:spcPct val="0"/>
            </a:spcBef>
            <a:spcAft>
              <a:spcPct val="35000"/>
            </a:spcAft>
          </a:pPr>
          <a:r>
            <a:rPr lang="es-ES" sz="2000" b="1" kern="1200" dirty="0" smtClean="0"/>
            <a:t>FACTORES DEMOGRAFICOS</a:t>
          </a:r>
        </a:p>
        <a:p>
          <a:pPr lvl="0" algn="l" defTabSz="889000">
            <a:lnSpc>
              <a:spcPct val="90000"/>
            </a:lnSpc>
            <a:spcBef>
              <a:spcPct val="0"/>
            </a:spcBef>
            <a:spcAft>
              <a:spcPct val="35000"/>
            </a:spcAft>
          </a:pPr>
          <a:r>
            <a:rPr lang="es-ES" sz="1600" b="0" kern="1200" dirty="0" smtClean="0"/>
            <a:t>Población del Ecuador</a:t>
          </a:r>
        </a:p>
        <a:p>
          <a:pPr lvl="0" algn="ctr" defTabSz="889000">
            <a:lnSpc>
              <a:spcPct val="90000"/>
            </a:lnSpc>
            <a:spcBef>
              <a:spcPct val="0"/>
            </a:spcBef>
            <a:spcAft>
              <a:spcPct val="35000"/>
            </a:spcAft>
          </a:pPr>
          <a:endParaRPr lang="es-ES" sz="1900" b="1" kern="1200" dirty="0"/>
        </a:p>
      </dsp:txBody>
      <dsp:txXfrm rot="5400000">
        <a:off x="2329003" y="1181417"/>
        <a:ext cx="2163216" cy="3544253"/>
      </dsp:txXfrm>
    </dsp:sp>
    <dsp:sp modelId="{8E69D3A7-6873-4D68-A084-6862B0564E03}">
      <dsp:nvSpPr>
        <dsp:cNvPr id="0" name=""/>
        <dsp:cNvSpPr/>
      </dsp:nvSpPr>
      <dsp:spPr>
        <a:xfrm rot="16200000">
          <a:off x="5106643" y="1871935"/>
          <a:ext cx="5907087" cy="2163216"/>
        </a:xfrm>
        <a:prstGeom prst="flowChartManualOperation">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1" kern="1200" dirty="0" smtClean="0"/>
            <a:t>FACTOR TECNOLÓGICO Y DE IMPACTO AMBIENTAL</a:t>
          </a:r>
        </a:p>
        <a:p>
          <a:pPr lvl="0" algn="l" defTabSz="800100">
            <a:lnSpc>
              <a:spcPct val="90000"/>
            </a:lnSpc>
            <a:spcBef>
              <a:spcPct val="0"/>
            </a:spcBef>
            <a:spcAft>
              <a:spcPct val="35000"/>
            </a:spcAft>
          </a:pPr>
          <a:r>
            <a:rPr lang="es-EC" sz="1600" b="0" kern="1200" dirty="0" smtClean="0"/>
            <a:t>Condiciones Tecnológicas.</a:t>
          </a:r>
          <a:endParaRPr lang="es-ES" sz="1600" b="0" kern="1200" dirty="0" smtClean="0"/>
        </a:p>
        <a:p>
          <a:pPr lvl="0" algn="l" defTabSz="800100">
            <a:lnSpc>
              <a:spcPct val="90000"/>
            </a:lnSpc>
            <a:spcBef>
              <a:spcPct val="0"/>
            </a:spcBef>
            <a:spcAft>
              <a:spcPct val="35000"/>
            </a:spcAft>
          </a:pPr>
          <a:r>
            <a:rPr lang="es-EC" sz="1600" b="0" kern="1200" dirty="0" smtClean="0"/>
            <a:t>Condiciones Ecológicas. </a:t>
          </a:r>
          <a:endParaRPr lang="es-ES" sz="1600" b="1" kern="1200" dirty="0" smtClean="0"/>
        </a:p>
        <a:p>
          <a:pPr lvl="0" algn="ctr" defTabSz="800100">
            <a:lnSpc>
              <a:spcPct val="90000"/>
            </a:lnSpc>
            <a:spcBef>
              <a:spcPct val="0"/>
            </a:spcBef>
            <a:spcAft>
              <a:spcPct val="35000"/>
            </a:spcAft>
          </a:pPr>
          <a:endParaRPr lang="es-ES" sz="1400" b="1" kern="1200" dirty="0" smtClean="0"/>
        </a:p>
        <a:p>
          <a:pPr lvl="0" algn="ctr" defTabSz="800100">
            <a:lnSpc>
              <a:spcPct val="90000"/>
            </a:lnSpc>
            <a:spcBef>
              <a:spcPct val="0"/>
            </a:spcBef>
            <a:spcAft>
              <a:spcPct val="35000"/>
            </a:spcAft>
          </a:pPr>
          <a:endParaRPr lang="es-ES" sz="1400" b="1" kern="1200" dirty="0" smtClean="0"/>
        </a:p>
        <a:p>
          <a:pPr lvl="0" algn="ctr" defTabSz="800100">
            <a:lnSpc>
              <a:spcPct val="90000"/>
            </a:lnSpc>
            <a:spcBef>
              <a:spcPct val="0"/>
            </a:spcBef>
            <a:spcAft>
              <a:spcPct val="35000"/>
            </a:spcAft>
          </a:pPr>
          <a:endParaRPr lang="es-ES" sz="1400" b="1" kern="1200" dirty="0" smtClean="0"/>
        </a:p>
        <a:p>
          <a:pPr lvl="0" algn="ctr" defTabSz="800100">
            <a:lnSpc>
              <a:spcPct val="90000"/>
            </a:lnSpc>
            <a:spcBef>
              <a:spcPct val="0"/>
            </a:spcBef>
            <a:spcAft>
              <a:spcPct val="35000"/>
            </a:spcAft>
          </a:pPr>
          <a:endParaRPr lang="es-ES" sz="1400" b="1" kern="1200" dirty="0" smtClean="0"/>
        </a:p>
        <a:p>
          <a:pPr lvl="0" algn="ctr" defTabSz="800100">
            <a:lnSpc>
              <a:spcPct val="90000"/>
            </a:lnSpc>
            <a:spcBef>
              <a:spcPct val="0"/>
            </a:spcBef>
            <a:spcAft>
              <a:spcPct val="35000"/>
            </a:spcAft>
          </a:pPr>
          <a:endParaRPr lang="es-ES" sz="1400" b="1" kern="1200" dirty="0" smtClean="0"/>
        </a:p>
        <a:p>
          <a:pPr lvl="0" algn="ctr" defTabSz="800100">
            <a:lnSpc>
              <a:spcPct val="90000"/>
            </a:lnSpc>
            <a:spcBef>
              <a:spcPct val="0"/>
            </a:spcBef>
            <a:spcAft>
              <a:spcPct val="35000"/>
            </a:spcAft>
          </a:pPr>
          <a:endParaRPr lang="es-ES" sz="1400" b="1" kern="1200" dirty="0" smtClean="0"/>
        </a:p>
        <a:p>
          <a:pPr lvl="0" algn="l" defTabSz="800100">
            <a:lnSpc>
              <a:spcPct val="90000"/>
            </a:lnSpc>
            <a:spcBef>
              <a:spcPct val="0"/>
            </a:spcBef>
            <a:spcAft>
              <a:spcPct val="35000"/>
            </a:spcAft>
          </a:pPr>
          <a:endParaRPr lang="es-ES" sz="1400" b="1" kern="1200" dirty="0"/>
        </a:p>
      </dsp:txBody>
      <dsp:txXfrm rot="5400000">
        <a:off x="6978578" y="1181417"/>
        <a:ext cx="2163216" cy="3544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0FCD-92FF-4413-B34D-AA0F37C45CC1}">
      <dsp:nvSpPr>
        <dsp:cNvPr id="0" name=""/>
        <dsp:cNvSpPr/>
      </dsp:nvSpPr>
      <dsp:spPr>
        <a:xfrm>
          <a:off x="2084908" y="377145"/>
          <a:ext cx="5117973" cy="5117973"/>
        </a:xfrm>
        <a:prstGeom prst="pie">
          <a:avLst>
            <a:gd name="adj1" fmla="val 16200000"/>
            <a:gd name="adj2" fmla="val 2052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CLIENTES</a:t>
          </a:r>
        </a:p>
        <a:p>
          <a:pPr lvl="0" algn="l" defTabSz="488950">
            <a:lnSpc>
              <a:spcPct val="90000"/>
            </a:lnSpc>
            <a:spcBef>
              <a:spcPct val="0"/>
            </a:spcBef>
            <a:spcAft>
              <a:spcPct val="35000"/>
            </a:spcAft>
          </a:pPr>
          <a:r>
            <a:rPr lang="es-ES" sz="1100" b="0" kern="1200" dirty="0" smtClean="0"/>
            <a:t>Personas naturales</a:t>
          </a:r>
        </a:p>
        <a:p>
          <a:pPr lvl="0" algn="l" defTabSz="488950">
            <a:lnSpc>
              <a:spcPct val="90000"/>
            </a:lnSpc>
            <a:spcBef>
              <a:spcPct val="0"/>
            </a:spcBef>
            <a:spcAft>
              <a:spcPct val="35000"/>
            </a:spcAft>
          </a:pPr>
          <a:r>
            <a:rPr lang="es-ES" sz="1100" b="0" kern="1200" dirty="0" smtClean="0"/>
            <a:t>Entidades públicas y privadas</a:t>
          </a:r>
        </a:p>
        <a:p>
          <a:pPr lvl="0" algn="l" defTabSz="488950">
            <a:lnSpc>
              <a:spcPct val="90000"/>
            </a:lnSpc>
            <a:spcBef>
              <a:spcPct val="0"/>
            </a:spcBef>
            <a:spcAft>
              <a:spcPct val="35000"/>
            </a:spcAft>
          </a:pPr>
          <a:r>
            <a:rPr lang="es-ES" sz="1100" b="0" kern="1200" dirty="0" smtClean="0"/>
            <a:t>Escuelas, Colegios, Universidades</a:t>
          </a:r>
        </a:p>
        <a:p>
          <a:pPr lvl="0" algn="ctr" defTabSz="488950">
            <a:lnSpc>
              <a:spcPct val="90000"/>
            </a:lnSpc>
            <a:spcBef>
              <a:spcPct val="0"/>
            </a:spcBef>
            <a:spcAft>
              <a:spcPct val="35000"/>
            </a:spcAft>
          </a:pPr>
          <a:endParaRPr lang="es-ES" sz="1100" b="1" kern="1200" dirty="0"/>
        </a:p>
      </dsp:txBody>
      <dsp:txXfrm>
        <a:off x="4754784" y="1237452"/>
        <a:ext cx="1645062" cy="1096708"/>
      </dsp:txXfrm>
    </dsp:sp>
    <dsp:sp modelId="{7BE95A67-FFEB-4745-A70B-BB98C643AFCB}">
      <dsp:nvSpPr>
        <dsp:cNvPr id="0" name=""/>
        <dsp:cNvSpPr/>
      </dsp:nvSpPr>
      <dsp:spPr>
        <a:xfrm>
          <a:off x="2128777" y="513625"/>
          <a:ext cx="5117973" cy="5117973"/>
        </a:xfrm>
        <a:prstGeom prst="pie">
          <a:avLst>
            <a:gd name="adj1" fmla="val 20520000"/>
            <a:gd name="adj2" fmla="val 3240000"/>
          </a:avLst>
        </a:prstGeom>
        <a:gradFill rotWithShape="0">
          <a:gsLst>
            <a:gs pos="0">
              <a:schemeClr val="accent2">
                <a:hueOff val="-741071"/>
                <a:satOff val="3550"/>
                <a:lumOff val="3284"/>
                <a:alphaOff val="0"/>
                <a:tint val="65000"/>
                <a:lumMod val="110000"/>
              </a:schemeClr>
            </a:gs>
            <a:gs pos="88000">
              <a:schemeClr val="accent2">
                <a:hueOff val="-741071"/>
                <a:satOff val="3550"/>
                <a:lumOff val="328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R" sz="1100" b="1" kern="1200" dirty="0" smtClean="0"/>
            <a:t>PRODUCTOS SUSTITUTOS</a:t>
          </a:r>
        </a:p>
        <a:p>
          <a:pPr lvl="0" algn="l" defTabSz="488950">
            <a:lnSpc>
              <a:spcPct val="90000"/>
            </a:lnSpc>
            <a:spcBef>
              <a:spcPct val="0"/>
            </a:spcBef>
            <a:spcAft>
              <a:spcPct val="35000"/>
            </a:spcAft>
          </a:pPr>
          <a:endParaRPr lang="es-ES" sz="1100" kern="1200" dirty="0" smtClean="0"/>
        </a:p>
      </dsp:txBody>
      <dsp:txXfrm>
        <a:off x="5424995" y="2852051"/>
        <a:ext cx="1523206" cy="1218565"/>
      </dsp:txXfrm>
    </dsp:sp>
    <dsp:sp modelId="{CCAC099A-C776-4B61-8D19-9EE92CC58237}">
      <dsp:nvSpPr>
        <dsp:cNvPr id="0" name=""/>
        <dsp:cNvSpPr/>
      </dsp:nvSpPr>
      <dsp:spPr>
        <a:xfrm>
          <a:off x="2013013" y="597706"/>
          <a:ext cx="5117973" cy="5117973"/>
        </a:xfrm>
        <a:prstGeom prst="pie">
          <a:avLst>
            <a:gd name="adj1" fmla="val 3240000"/>
            <a:gd name="adj2" fmla="val 7560000"/>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PROVEEDORES</a:t>
          </a:r>
        </a:p>
        <a:p>
          <a:pPr lvl="0" algn="l" defTabSz="488950">
            <a:lnSpc>
              <a:spcPct val="90000"/>
            </a:lnSpc>
            <a:spcBef>
              <a:spcPct val="0"/>
            </a:spcBef>
            <a:spcAft>
              <a:spcPct val="35000"/>
            </a:spcAft>
          </a:pPr>
          <a:r>
            <a:rPr lang="es-ES" sz="1100" kern="1200" smtClean="0"/>
            <a:t>Empresa</a:t>
          </a:r>
          <a:endParaRPr lang="es-ES" sz="1100" kern="1200" dirty="0" smtClean="0"/>
        </a:p>
        <a:p>
          <a:pPr lvl="0" algn="l" defTabSz="488950">
            <a:lnSpc>
              <a:spcPct val="90000"/>
            </a:lnSpc>
            <a:spcBef>
              <a:spcPct val="0"/>
            </a:spcBef>
            <a:spcAft>
              <a:spcPct val="35000"/>
            </a:spcAft>
          </a:pPr>
          <a:endParaRPr lang="es-ES" sz="1100" kern="1200" dirty="0" smtClean="0"/>
        </a:p>
        <a:p>
          <a:pPr lvl="0" algn="l" defTabSz="488950">
            <a:lnSpc>
              <a:spcPct val="90000"/>
            </a:lnSpc>
            <a:spcBef>
              <a:spcPct val="0"/>
            </a:spcBef>
            <a:spcAft>
              <a:spcPct val="35000"/>
            </a:spcAft>
          </a:pPr>
          <a:endParaRPr lang="es-ES" sz="1100" kern="1200" dirty="0" smtClean="0"/>
        </a:p>
        <a:p>
          <a:pPr lvl="0" algn="l" defTabSz="488950">
            <a:lnSpc>
              <a:spcPct val="90000"/>
            </a:lnSpc>
            <a:spcBef>
              <a:spcPct val="0"/>
            </a:spcBef>
            <a:spcAft>
              <a:spcPct val="35000"/>
            </a:spcAft>
          </a:pPr>
          <a:endParaRPr lang="es-ES" sz="1100" kern="1200" dirty="0" smtClean="0"/>
        </a:p>
        <a:p>
          <a:pPr lvl="0" algn="l" defTabSz="488950">
            <a:lnSpc>
              <a:spcPct val="90000"/>
            </a:lnSpc>
            <a:spcBef>
              <a:spcPct val="0"/>
            </a:spcBef>
            <a:spcAft>
              <a:spcPct val="35000"/>
            </a:spcAft>
          </a:pPr>
          <a:endParaRPr lang="es-ES" sz="1100" kern="1200" dirty="0" smtClean="0"/>
        </a:p>
      </dsp:txBody>
      <dsp:txXfrm>
        <a:off x="3840860" y="4192472"/>
        <a:ext cx="1462278" cy="1340421"/>
      </dsp:txXfrm>
    </dsp:sp>
    <dsp:sp modelId="{FEF80BCE-4653-44CC-ADBC-187B1891C022}">
      <dsp:nvSpPr>
        <dsp:cNvPr id="0" name=""/>
        <dsp:cNvSpPr/>
      </dsp:nvSpPr>
      <dsp:spPr>
        <a:xfrm>
          <a:off x="1897249" y="513625"/>
          <a:ext cx="5117973" cy="5117973"/>
        </a:xfrm>
        <a:prstGeom prst="pie">
          <a:avLst>
            <a:gd name="adj1" fmla="val 7560000"/>
            <a:gd name="adj2" fmla="val 11880000"/>
          </a:avLst>
        </a:prstGeom>
        <a:gradFill rotWithShape="0">
          <a:gsLst>
            <a:gs pos="0">
              <a:schemeClr val="accent2">
                <a:hueOff val="-2223214"/>
                <a:satOff val="10650"/>
                <a:lumOff val="9853"/>
                <a:alphaOff val="0"/>
                <a:tint val="65000"/>
                <a:lumMod val="110000"/>
              </a:schemeClr>
            </a:gs>
            <a:gs pos="88000">
              <a:schemeClr val="accent2">
                <a:hueOff val="-2223214"/>
                <a:satOff val="10650"/>
                <a:lumOff val="985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BARRERAS DE ENTRADA</a:t>
          </a:r>
        </a:p>
        <a:p>
          <a:pPr lvl="0" algn="l" defTabSz="488950">
            <a:lnSpc>
              <a:spcPct val="90000"/>
            </a:lnSpc>
            <a:spcBef>
              <a:spcPct val="0"/>
            </a:spcBef>
            <a:spcAft>
              <a:spcPct val="35000"/>
            </a:spcAft>
          </a:pPr>
          <a:r>
            <a:rPr lang="es-ES" sz="1100" b="0" kern="1200" dirty="0" smtClean="0"/>
            <a:t>Idiosincrasia</a:t>
          </a:r>
        </a:p>
        <a:p>
          <a:pPr lvl="0" algn="l" defTabSz="488950">
            <a:lnSpc>
              <a:spcPct val="90000"/>
            </a:lnSpc>
            <a:spcBef>
              <a:spcPct val="0"/>
            </a:spcBef>
            <a:spcAft>
              <a:spcPct val="35000"/>
            </a:spcAft>
          </a:pPr>
          <a:r>
            <a:rPr lang="es-ES" sz="1100" b="0" kern="1200" dirty="0" smtClean="0"/>
            <a:t>Conocimiento del material</a:t>
          </a:r>
        </a:p>
        <a:p>
          <a:pPr lvl="0" algn="l" defTabSz="488950">
            <a:lnSpc>
              <a:spcPct val="90000"/>
            </a:lnSpc>
            <a:spcBef>
              <a:spcPct val="0"/>
            </a:spcBef>
            <a:spcAft>
              <a:spcPct val="35000"/>
            </a:spcAft>
          </a:pPr>
          <a:endParaRPr lang="es-ES" sz="1100" kern="1200" dirty="0" smtClean="0"/>
        </a:p>
        <a:p>
          <a:pPr lvl="0" algn="l" defTabSz="488950">
            <a:lnSpc>
              <a:spcPct val="90000"/>
            </a:lnSpc>
            <a:spcBef>
              <a:spcPct val="0"/>
            </a:spcBef>
            <a:spcAft>
              <a:spcPct val="35000"/>
            </a:spcAft>
          </a:pPr>
          <a:endParaRPr lang="es-ES" sz="1100" kern="1200" dirty="0"/>
        </a:p>
      </dsp:txBody>
      <dsp:txXfrm>
        <a:off x="2195798" y="2852051"/>
        <a:ext cx="1523206" cy="1218565"/>
      </dsp:txXfrm>
    </dsp:sp>
    <dsp:sp modelId="{3C541442-3FBB-4330-9EE9-6D16B95E7F12}">
      <dsp:nvSpPr>
        <dsp:cNvPr id="0" name=""/>
        <dsp:cNvSpPr/>
      </dsp:nvSpPr>
      <dsp:spPr>
        <a:xfrm>
          <a:off x="1941118" y="377145"/>
          <a:ext cx="5117973" cy="5117973"/>
        </a:xfrm>
        <a:prstGeom prst="pie">
          <a:avLst>
            <a:gd name="adj1" fmla="val 11880000"/>
            <a:gd name="adj2" fmla="val 1620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COMPETIDORES</a:t>
          </a:r>
        </a:p>
        <a:p>
          <a:pPr lvl="0" algn="l" defTabSz="488950">
            <a:lnSpc>
              <a:spcPct val="90000"/>
            </a:lnSpc>
            <a:spcBef>
              <a:spcPct val="0"/>
            </a:spcBef>
            <a:spcAft>
              <a:spcPct val="35000"/>
            </a:spcAft>
          </a:pPr>
          <a:r>
            <a:rPr lang="es-ES" sz="1100" b="0" kern="1200" dirty="0" smtClean="0"/>
            <a:t>Intercia S.A.</a:t>
          </a:r>
        </a:p>
        <a:p>
          <a:pPr lvl="0" algn="l" defTabSz="488950">
            <a:lnSpc>
              <a:spcPct val="90000"/>
            </a:lnSpc>
            <a:spcBef>
              <a:spcPct val="0"/>
            </a:spcBef>
            <a:spcAft>
              <a:spcPct val="35000"/>
            </a:spcAft>
          </a:pPr>
          <a:r>
            <a:rPr lang="es-ES" sz="1100" b="0" kern="1200" dirty="0" smtClean="0"/>
            <a:t>Recinter</a:t>
          </a:r>
        </a:p>
        <a:p>
          <a:pPr lvl="0" algn="l" defTabSz="488950">
            <a:lnSpc>
              <a:spcPct val="90000"/>
            </a:lnSpc>
            <a:spcBef>
              <a:spcPct val="0"/>
            </a:spcBef>
            <a:spcAft>
              <a:spcPct val="35000"/>
            </a:spcAft>
          </a:pPr>
          <a:r>
            <a:rPr lang="es-ES" sz="1100" b="0" kern="1200" dirty="0" smtClean="0"/>
            <a:t>Reciclar Cía. Ltda.</a:t>
          </a:r>
        </a:p>
        <a:p>
          <a:pPr lvl="0" algn="l" defTabSz="488950">
            <a:lnSpc>
              <a:spcPct val="90000"/>
            </a:lnSpc>
            <a:spcBef>
              <a:spcPct val="0"/>
            </a:spcBef>
            <a:spcAft>
              <a:spcPct val="35000"/>
            </a:spcAft>
          </a:pPr>
          <a:r>
            <a:rPr lang="es-ES" sz="1100" b="0" kern="1200" dirty="0" smtClean="0"/>
            <a:t>Grupo Mario Bravo</a:t>
          </a:r>
        </a:p>
        <a:p>
          <a:pPr lvl="0" algn="l" defTabSz="488950">
            <a:lnSpc>
              <a:spcPct val="90000"/>
            </a:lnSpc>
            <a:spcBef>
              <a:spcPct val="0"/>
            </a:spcBef>
            <a:spcAft>
              <a:spcPct val="35000"/>
            </a:spcAft>
          </a:pPr>
          <a:r>
            <a:rPr lang="es-ES" sz="1100" b="0" kern="1200" dirty="0" smtClean="0"/>
            <a:t>Maprina S.A.</a:t>
          </a:r>
        </a:p>
        <a:p>
          <a:pPr lvl="0" algn="ctr" defTabSz="488950">
            <a:lnSpc>
              <a:spcPct val="90000"/>
            </a:lnSpc>
            <a:spcBef>
              <a:spcPct val="0"/>
            </a:spcBef>
            <a:spcAft>
              <a:spcPct val="35000"/>
            </a:spcAft>
          </a:pPr>
          <a:endParaRPr lang="es-ES" sz="1100" b="1" kern="1200" dirty="0"/>
        </a:p>
      </dsp:txBody>
      <dsp:txXfrm>
        <a:off x="2744152" y="1237452"/>
        <a:ext cx="1645062" cy="1096708"/>
      </dsp:txXfrm>
    </dsp:sp>
    <dsp:sp modelId="{772AB9B2-B24A-4065-9228-F7DA16B50C52}">
      <dsp:nvSpPr>
        <dsp:cNvPr id="0" name=""/>
        <dsp:cNvSpPr/>
      </dsp:nvSpPr>
      <dsp:spPr>
        <a:xfrm>
          <a:off x="1767840" y="60318"/>
          <a:ext cx="5751626" cy="5751626"/>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6F2A352-1C6A-4066-B71B-8EF7BE3EE838}">
      <dsp:nvSpPr>
        <dsp:cNvPr id="0" name=""/>
        <dsp:cNvSpPr/>
      </dsp:nvSpPr>
      <dsp:spPr>
        <a:xfrm>
          <a:off x="1812303" y="196753"/>
          <a:ext cx="5751626" cy="5751626"/>
        </a:xfrm>
        <a:prstGeom prst="circularArrow">
          <a:avLst>
            <a:gd name="adj1" fmla="val 5085"/>
            <a:gd name="adj2" fmla="val 327528"/>
            <a:gd name="adj3" fmla="val 2912753"/>
            <a:gd name="adj4" fmla="val 20519953"/>
            <a:gd name="adj5" fmla="val 5932"/>
          </a:avLst>
        </a:prstGeom>
        <a:gradFill rotWithShape="0">
          <a:gsLst>
            <a:gs pos="0">
              <a:schemeClr val="accent2">
                <a:hueOff val="-741071"/>
                <a:satOff val="3550"/>
                <a:lumOff val="3284"/>
                <a:alphaOff val="0"/>
                <a:tint val="65000"/>
                <a:lumMod val="110000"/>
              </a:schemeClr>
            </a:gs>
            <a:gs pos="88000">
              <a:schemeClr val="accent2">
                <a:hueOff val="-741071"/>
                <a:satOff val="3550"/>
                <a:lumOff val="3284"/>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0C655D4-AAEA-4EF5-ADF8-0A09B809BAFF}">
      <dsp:nvSpPr>
        <dsp:cNvPr id="0" name=""/>
        <dsp:cNvSpPr/>
      </dsp:nvSpPr>
      <dsp:spPr>
        <a:xfrm>
          <a:off x="1696186" y="281091"/>
          <a:ext cx="5751626" cy="5751626"/>
        </a:xfrm>
        <a:prstGeom prst="circularArrow">
          <a:avLst>
            <a:gd name="adj1" fmla="val 5085"/>
            <a:gd name="adj2" fmla="val 327528"/>
            <a:gd name="adj3" fmla="val 7232777"/>
            <a:gd name="adj4" fmla="val 3239695"/>
            <a:gd name="adj5" fmla="val 5932"/>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F0A874E-35C6-44ED-8A55-7B0D520A8EDE}">
      <dsp:nvSpPr>
        <dsp:cNvPr id="0" name=""/>
        <dsp:cNvSpPr/>
      </dsp:nvSpPr>
      <dsp:spPr>
        <a:xfrm>
          <a:off x="1580069" y="196753"/>
          <a:ext cx="5751626" cy="5751626"/>
        </a:xfrm>
        <a:prstGeom prst="circularArrow">
          <a:avLst>
            <a:gd name="adj1" fmla="val 5085"/>
            <a:gd name="adj2" fmla="val 327528"/>
            <a:gd name="adj3" fmla="val 11552519"/>
            <a:gd name="adj4" fmla="val 7559718"/>
            <a:gd name="adj5" fmla="val 5932"/>
          </a:avLst>
        </a:prstGeom>
        <a:gradFill rotWithShape="0">
          <a:gsLst>
            <a:gs pos="0">
              <a:schemeClr val="accent2">
                <a:hueOff val="-2223214"/>
                <a:satOff val="10650"/>
                <a:lumOff val="9853"/>
                <a:alphaOff val="0"/>
                <a:tint val="65000"/>
                <a:lumMod val="110000"/>
              </a:schemeClr>
            </a:gs>
            <a:gs pos="88000">
              <a:schemeClr val="accent2">
                <a:hueOff val="-2223214"/>
                <a:satOff val="10650"/>
                <a:lumOff val="9853"/>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5A8E61A-5B27-4D92-A73A-6D60CB9A48CA}">
      <dsp:nvSpPr>
        <dsp:cNvPr id="0" name=""/>
        <dsp:cNvSpPr/>
      </dsp:nvSpPr>
      <dsp:spPr>
        <a:xfrm>
          <a:off x="1624532" y="60318"/>
          <a:ext cx="5751626" cy="5751626"/>
        </a:xfrm>
        <a:prstGeom prst="circularArrow">
          <a:avLst>
            <a:gd name="adj1" fmla="val 5085"/>
            <a:gd name="adj2" fmla="val 327528"/>
            <a:gd name="adj3" fmla="val 15872148"/>
            <a:gd name="adj4" fmla="val 11880111"/>
            <a:gd name="adj5" fmla="val 5932"/>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95E4B-3378-42E4-9BAB-DACB814ACFCD}">
      <dsp:nvSpPr>
        <dsp:cNvPr id="0" name=""/>
        <dsp:cNvSpPr/>
      </dsp:nvSpPr>
      <dsp:spPr>
        <a:xfrm>
          <a:off x="0" y="0"/>
          <a:ext cx="7526993" cy="1153114"/>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La localidad dispone del tiempo necesario para reciclar.</a:t>
          </a:r>
          <a:endParaRPr lang="es-EC" sz="2200" kern="1200" dirty="0"/>
        </a:p>
      </dsp:txBody>
      <dsp:txXfrm>
        <a:off x="33774" y="33774"/>
        <a:ext cx="6282692" cy="1085566"/>
      </dsp:txXfrm>
    </dsp:sp>
    <dsp:sp modelId="{AB271E8A-EC23-432B-83B0-ACC7AB81DE75}">
      <dsp:nvSpPr>
        <dsp:cNvPr id="0" name=""/>
        <dsp:cNvSpPr/>
      </dsp:nvSpPr>
      <dsp:spPr>
        <a:xfrm>
          <a:off x="664146" y="1345299"/>
          <a:ext cx="7526993" cy="1153114"/>
        </a:xfrm>
        <a:prstGeom prst="roundRect">
          <a:avLst>
            <a:gd name="adj" fmla="val 10000"/>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Existe un grado de concienciación alto en la población del Cantón Rumiñahui en relación a reciclar.</a:t>
          </a:r>
          <a:endParaRPr lang="es-EC" sz="2200" kern="1200" dirty="0"/>
        </a:p>
      </dsp:txBody>
      <dsp:txXfrm>
        <a:off x="697920" y="1379073"/>
        <a:ext cx="6045774" cy="1085566"/>
      </dsp:txXfrm>
    </dsp:sp>
    <dsp:sp modelId="{8EC7AAE5-3E51-4880-97EE-A632FF7B335F}">
      <dsp:nvSpPr>
        <dsp:cNvPr id="0" name=""/>
        <dsp:cNvSpPr/>
      </dsp:nvSpPr>
      <dsp:spPr>
        <a:xfrm>
          <a:off x="1328292" y="2690599"/>
          <a:ext cx="7526993" cy="1153114"/>
        </a:xfrm>
        <a:prstGeom prst="roundRect">
          <a:avLst>
            <a:gd name="adj" fmla="val 1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El desempeño de la población de Rumiñahui aporta a la recuperación de los procesos de reciclaje. </a:t>
          </a:r>
          <a:endParaRPr lang="es-EC" sz="2200" kern="1200" dirty="0"/>
        </a:p>
      </dsp:txBody>
      <dsp:txXfrm>
        <a:off x="1362066" y="2724373"/>
        <a:ext cx="6045774" cy="1085566"/>
      </dsp:txXfrm>
    </dsp:sp>
    <dsp:sp modelId="{26ADF74D-5405-49E7-9990-4BD45FE7DAC8}">
      <dsp:nvSpPr>
        <dsp:cNvPr id="0" name=""/>
        <dsp:cNvSpPr/>
      </dsp:nvSpPr>
      <dsp:spPr>
        <a:xfrm>
          <a:off x="6777468" y="874444"/>
          <a:ext cx="749524" cy="749524"/>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6946111" y="874444"/>
        <a:ext cx="412238" cy="564017"/>
      </dsp:txXfrm>
    </dsp:sp>
    <dsp:sp modelId="{F6C3D60B-6F6A-4513-B73F-5D90CB9DC8CF}">
      <dsp:nvSpPr>
        <dsp:cNvPr id="0" name=""/>
        <dsp:cNvSpPr/>
      </dsp:nvSpPr>
      <dsp:spPr>
        <a:xfrm>
          <a:off x="7441615" y="2212057"/>
          <a:ext cx="749524" cy="749524"/>
        </a:xfrm>
        <a:prstGeom prst="downArrow">
          <a:avLst>
            <a:gd name="adj1" fmla="val 55000"/>
            <a:gd name="adj2" fmla="val 45000"/>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7610258" y="2212057"/>
        <a:ext cx="412238" cy="564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4175F-D0FE-4D32-A6B5-0A09F61A5F53}">
      <dsp:nvSpPr>
        <dsp:cNvPr id="0" name=""/>
        <dsp:cNvSpPr/>
      </dsp:nvSpPr>
      <dsp:spPr>
        <a:xfrm>
          <a:off x="0" y="301956"/>
          <a:ext cx="8128000" cy="2516849"/>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Este tipo de investigación nos permite establecer un escenario general de la oferta social existente, despejar dudas acerca de la competitividad existente, así como de la situación general del mercado en el Cantón Rumiñahui, es decir una estimación de quienes demandan una mejor manejo de los materiales reutilizables, posibles competidores que son las demás empresas con el similar giro de negocio. De esta manera identificar además oportunidades donde se destaca la ausencia o escaza cultura social al momento de reciclar. </a:t>
          </a:r>
          <a:endParaRPr lang="es-EC" sz="1700" kern="1200" dirty="0"/>
        </a:p>
      </dsp:txBody>
      <dsp:txXfrm>
        <a:off x="0" y="301956"/>
        <a:ext cx="8128000" cy="2516849"/>
      </dsp:txXfrm>
    </dsp:sp>
    <dsp:sp modelId="{B0CA68D8-1522-4C77-ADBD-8E66E80A6173}">
      <dsp:nvSpPr>
        <dsp:cNvPr id="0" name=""/>
        <dsp:cNvSpPr/>
      </dsp:nvSpPr>
      <dsp:spPr>
        <a:xfrm>
          <a:off x="406400" y="51036"/>
          <a:ext cx="5689600" cy="5018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55650">
            <a:lnSpc>
              <a:spcPct val="90000"/>
            </a:lnSpc>
            <a:spcBef>
              <a:spcPct val="0"/>
            </a:spcBef>
            <a:spcAft>
              <a:spcPct val="35000"/>
            </a:spcAft>
          </a:pPr>
          <a:r>
            <a:rPr lang="es-EC" sz="1700" kern="1200" dirty="0" smtClean="0"/>
            <a:t>EXPLORATORIA</a:t>
          </a:r>
          <a:endParaRPr lang="es-EC" sz="1700" kern="1200" dirty="0"/>
        </a:p>
      </dsp:txBody>
      <dsp:txXfrm>
        <a:off x="430898" y="75534"/>
        <a:ext cx="5640604" cy="452844"/>
      </dsp:txXfrm>
    </dsp:sp>
    <dsp:sp modelId="{40D04D85-7B6E-4D55-8FCE-D98CBF156823}">
      <dsp:nvSpPr>
        <dsp:cNvPr id="0" name=""/>
        <dsp:cNvSpPr/>
      </dsp:nvSpPr>
      <dsp:spPr>
        <a:xfrm>
          <a:off x="0" y="3161526"/>
          <a:ext cx="8128000" cy="1178100"/>
        </a:xfrm>
        <a:prstGeom prst="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Se realiza este tipo de investigación porque se describirá las características que el mercado social está buscando en las posibles alternativas de fomentar una cultura de reciclaje.</a:t>
          </a:r>
          <a:endParaRPr lang="es-EC" sz="1700" kern="1200" dirty="0"/>
        </a:p>
      </dsp:txBody>
      <dsp:txXfrm>
        <a:off x="0" y="3161526"/>
        <a:ext cx="8128000" cy="1178100"/>
      </dsp:txXfrm>
    </dsp:sp>
    <dsp:sp modelId="{839D01F1-41CE-4CC2-A89C-BF09A52BA2CE}">
      <dsp:nvSpPr>
        <dsp:cNvPr id="0" name=""/>
        <dsp:cNvSpPr/>
      </dsp:nvSpPr>
      <dsp:spPr>
        <a:xfrm>
          <a:off x="406400" y="2910606"/>
          <a:ext cx="5689600" cy="501840"/>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55650">
            <a:lnSpc>
              <a:spcPct val="90000"/>
            </a:lnSpc>
            <a:spcBef>
              <a:spcPct val="0"/>
            </a:spcBef>
            <a:spcAft>
              <a:spcPct val="35000"/>
            </a:spcAft>
          </a:pPr>
          <a:r>
            <a:rPr lang="es-EC" sz="1700" kern="1200" dirty="0" smtClean="0"/>
            <a:t>DESCRIPTIVA</a:t>
          </a:r>
          <a:endParaRPr lang="es-EC" sz="1700" kern="1200" dirty="0"/>
        </a:p>
      </dsp:txBody>
      <dsp:txXfrm>
        <a:off x="430898" y="2935104"/>
        <a:ext cx="5640604"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1EF92-ADDE-47E3-AD69-8BB46BFED661}">
      <dsp:nvSpPr>
        <dsp:cNvPr id="0" name=""/>
        <dsp:cNvSpPr/>
      </dsp:nvSpPr>
      <dsp:spPr>
        <a:xfrm rot="5400000">
          <a:off x="-347389" y="349710"/>
          <a:ext cx="2315933" cy="1621153"/>
        </a:xfrm>
        <a:prstGeom prst="chevron">
          <a:avLst/>
        </a:prstGeom>
        <a:solidFill>
          <a:schemeClr val="accent3">
            <a:alpha val="9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Entrevista a Profundidad</a:t>
          </a:r>
          <a:endParaRPr lang="es-EC" sz="2300" kern="1200" dirty="0"/>
        </a:p>
      </dsp:txBody>
      <dsp:txXfrm rot="-5400000">
        <a:off x="2" y="812897"/>
        <a:ext cx="1621153" cy="694780"/>
      </dsp:txXfrm>
    </dsp:sp>
    <dsp:sp modelId="{F3101739-8D00-4C78-B95F-EFE26618F906}">
      <dsp:nvSpPr>
        <dsp:cNvPr id="0" name=""/>
        <dsp:cNvSpPr/>
      </dsp:nvSpPr>
      <dsp:spPr>
        <a:xfrm rot="5400000">
          <a:off x="4375898" y="-2752424"/>
          <a:ext cx="1505356" cy="7014846"/>
        </a:xfrm>
        <a:prstGeom prst="round2SameRect">
          <a:avLst/>
        </a:prstGeom>
        <a:solidFill>
          <a:schemeClr val="lt1">
            <a:alpha val="9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t>Se entablará una entrevista con el gerente general de la Proveedora de reciclaje JIREHCICLAR para obtener información en base al entorno interno actual que tiene la organización. </a:t>
          </a:r>
          <a:endParaRPr lang="es-EC" sz="1700" kern="1200" dirty="0"/>
        </a:p>
      </dsp:txBody>
      <dsp:txXfrm rot="-5400000">
        <a:off x="1621154" y="75805"/>
        <a:ext cx="6941361" cy="1358386"/>
      </dsp:txXfrm>
    </dsp:sp>
    <dsp:sp modelId="{4F661FCC-EC97-407D-B58C-1AA78F0B4CEC}">
      <dsp:nvSpPr>
        <dsp:cNvPr id="0" name=""/>
        <dsp:cNvSpPr/>
      </dsp:nvSpPr>
      <dsp:spPr>
        <a:xfrm rot="5400000">
          <a:off x="-347389" y="2380540"/>
          <a:ext cx="2315933" cy="1621153"/>
        </a:xfrm>
        <a:prstGeom prst="chevron">
          <a:avLst/>
        </a:prstGeom>
        <a:solidFill>
          <a:schemeClr val="accent3">
            <a:alpha val="90000"/>
            <a:hueOff val="0"/>
            <a:satOff val="0"/>
            <a:lumOff val="0"/>
            <a:alphaOff val="-40000"/>
          </a:schemeClr>
        </a:solidFill>
        <a:ln w="19050" cap="rnd"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Encuestas</a:t>
          </a:r>
          <a:endParaRPr lang="es-EC" sz="2300" kern="1200" dirty="0"/>
        </a:p>
      </dsp:txBody>
      <dsp:txXfrm rot="-5400000">
        <a:off x="2" y="2843727"/>
        <a:ext cx="1621153" cy="694780"/>
      </dsp:txXfrm>
    </dsp:sp>
    <dsp:sp modelId="{D72D3AFA-3C06-4F33-A1B4-46082E740F71}">
      <dsp:nvSpPr>
        <dsp:cNvPr id="0" name=""/>
        <dsp:cNvSpPr/>
      </dsp:nvSpPr>
      <dsp:spPr>
        <a:xfrm rot="5400000">
          <a:off x="4375898" y="-721594"/>
          <a:ext cx="1505356" cy="7014846"/>
        </a:xfrm>
        <a:prstGeom prst="round2SameRect">
          <a:avLst/>
        </a:prstGeom>
        <a:solidFill>
          <a:schemeClr val="lt1">
            <a:alpha val="90000"/>
            <a:hueOff val="0"/>
            <a:satOff val="0"/>
            <a:lumOff val="0"/>
            <a:alphaOff val="0"/>
          </a:schemeClr>
        </a:solidFill>
        <a:ln w="19050" cap="rnd"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t>El tipo de encuestas a realizarse serán personales y estructuradas referidas principalmente a la demanda que tienen la población del Cantón Rumiñahui hacia la manera de reciclar de la localidad determinada, analizando el impacto social y la incidencia en la misma. Logrando información en base al entorno externo y cultural.</a:t>
          </a:r>
          <a:endParaRPr lang="es-EC" sz="1700" kern="1200" dirty="0"/>
        </a:p>
      </dsp:txBody>
      <dsp:txXfrm rot="-5400000">
        <a:off x="1621154" y="2106635"/>
        <a:ext cx="6941361" cy="1358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39508-DB81-4DF2-AB5F-FA3B19176382}">
      <dsp:nvSpPr>
        <dsp:cNvPr id="0" name=""/>
        <dsp:cNvSpPr/>
      </dsp:nvSpPr>
      <dsp:spPr>
        <a:xfrm rot="5400000">
          <a:off x="-213497" y="215670"/>
          <a:ext cx="1423319" cy="996323"/>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Elementos </a:t>
          </a:r>
          <a:endParaRPr lang="es-EC" sz="1500" kern="1200" dirty="0"/>
        </a:p>
      </dsp:txBody>
      <dsp:txXfrm rot="-5400000">
        <a:off x="2" y="500334"/>
        <a:ext cx="996323" cy="426996"/>
      </dsp:txXfrm>
    </dsp:sp>
    <dsp:sp modelId="{5EAA5061-13C2-45DD-99C9-310FF67635A2}">
      <dsp:nvSpPr>
        <dsp:cNvPr id="0" name=""/>
        <dsp:cNvSpPr/>
      </dsp:nvSpPr>
      <dsp:spPr>
        <a:xfrm rot="5400000">
          <a:off x="4333738" y="-3335242"/>
          <a:ext cx="925157" cy="7599988"/>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Serán los pobladores del Cantón Rumiñahui para analizar la demanda social al momento en que ellos reciclan.</a:t>
          </a:r>
          <a:endParaRPr lang="es-EC" sz="1700" kern="1200" dirty="0"/>
        </a:p>
      </dsp:txBody>
      <dsp:txXfrm rot="-5400000">
        <a:off x="996323" y="47335"/>
        <a:ext cx="7554826" cy="834833"/>
      </dsp:txXfrm>
    </dsp:sp>
    <dsp:sp modelId="{7EF4E0A7-74A1-4C7D-B4FA-ABD29BF632AB}">
      <dsp:nvSpPr>
        <dsp:cNvPr id="0" name=""/>
        <dsp:cNvSpPr/>
      </dsp:nvSpPr>
      <dsp:spPr>
        <a:xfrm rot="5400000">
          <a:off x="-213497" y="1442556"/>
          <a:ext cx="1423319" cy="996323"/>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Unidades</a:t>
          </a:r>
          <a:endParaRPr lang="es-EC" sz="1500" kern="1200" dirty="0"/>
        </a:p>
      </dsp:txBody>
      <dsp:txXfrm rot="-5400000">
        <a:off x="2" y="1727220"/>
        <a:ext cx="996323" cy="426996"/>
      </dsp:txXfrm>
    </dsp:sp>
    <dsp:sp modelId="{8FD3CECC-2671-4B77-82D0-A223804BD15A}">
      <dsp:nvSpPr>
        <dsp:cNvPr id="0" name=""/>
        <dsp:cNvSpPr/>
      </dsp:nvSpPr>
      <dsp:spPr>
        <a:xfrm rot="5400000">
          <a:off x="4333738" y="-2108356"/>
          <a:ext cx="925157" cy="7599988"/>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Los habitantes del Cantón Rumiñahui que se dedican o no al reciclaje.</a:t>
          </a:r>
          <a:endParaRPr lang="es-EC" sz="1700" kern="1200" dirty="0"/>
        </a:p>
        <a:p>
          <a:pPr marL="171450" lvl="1" indent="-171450" algn="l" defTabSz="755650">
            <a:lnSpc>
              <a:spcPct val="90000"/>
            </a:lnSpc>
            <a:spcBef>
              <a:spcPct val="0"/>
            </a:spcBef>
            <a:spcAft>
              <a:spcPct val="15000"/>
            </a:spcAft>
            <a:buChar char="••"/>
          </a:pPr>
          <a:r>
            <a:rPr lang="es-EC" sz="1700" kern="1200" dirty="0" smtClean="0"/>
            <a:t>Se toma referencia de las recicladoras del Cantón en donde los pobladores desempañan procesos de reutilización de materiales orgánicos.</a:t>
          </a:r>
          <a:endParaRPr lang="es-EC" sz="1700" kern="1200" dirty="0"/>
        </a:p>
      </dsp:txBody>
      <dsp:txXfrm rot="-5400000">
        <a:off x="996323" y="1274221"/>
        <a:ext cx="7554826" cy="834833"/>
      </dsp:txXfrm>
    </dsp:sp>
    <dsp:sp modelId="{6092FD39-D182-41D4-AFA2-9395BB6C4AF4}">
      <dsp:nvSpPr>
        <dsp:cNvPr id="0" name=""/>
        <dsp:cNvSpPr/>
      </dsp:nvSpPr>
      <dsp:spPr>
        <a:xfrm rot="5400000">
          <a:off x="-213497" y="2669443"/>
          <a:ext cx="1423319" cy="996323"/>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Tipo de Muestreo</a:t>
          </a:r>
          <a:endParaRPr lang="es-EC" sz="1500" kern="1200" dirty="0"/>
        </a:p>
      </dsp:txBody>
      <dsp:txXfrm rot="-5400000">
        <a:off x="2" y="2954107"/>
        <a:ext cx="996323" cy="426996"/>
      </dsp:txXfrm>
    </dsp:sp>
    <dsp:sp modelId="{912DDED5-35CE-486D-9C95-602834A20CF5}">
      <dsp:nvSpPr>
        <dsp:cNvPr id="0" name=""/>
        <dsp:cNvSpPr/>
      </dsp:nvSpPr>
      <dsp:spPr>
        <a:xfrm rot="5400000">
          <a:off x="4333738" y="-881470"/>
          <a:ext cx="925157" cy="7599988"/>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Probabilística Aleatoria Simple y Muestreo No Aleatorio o de Juicio.</a:t>
          </a:r>
          <a:endParaRPr lang="es-EC" sz="1700" kern="1200" dirty="0"/>
        </a:p>
      </dsp:txBody>
      <dsp:txXfrm rot="-5400000">
        <a:off x="996323" y="2501107"/>
        <a:ext cx="7554826" cy="834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02321-E3BC-4B8A-919C-BC85AECBD28A}">
      <dsp:nvSpPr>
        <dsp:cNvPr id="0" name=""/>
        <dsp:cNvSpPr/>
      </dsp:nvSpPr>
      <dsp:spPr>
        <a:xfrm>
          <a:off x="4286" y="954550"/>
          <a:ext cx="3794125" cy="94853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kern="1200" dirty="0" smtClean="0"/>
            <a:t>CÁLCULO DEL UNIVERSO</a:t>
          </a:r>
          <a:endParaRPr lang="es-EC" sz="3000" kern="1200" dirty="0"/>
        </a:p>
      </dsp:txBody>
      <dsp:txXfrm>
        <a:off x="32068" y="982332"/>
        <a:ext cx="3738561" cy="892967"/>
      </dsp:txXfrm>
    </dsp:sp>
    <dsp:sp modelId="{5ED90D0F-9A8F-4190-B290-963A23BB2CAD}">
      <dsp:nvSpPr>
        <dsp:cNvPr id="0" name=""/>
        <dsp:cNvSpPr/>
      </dsp:nvSpPr>
      <dsp:spPr>
        <a:xfrm rot="5400000">
          <a:off x="1818352" y="1986078"/>
          <a:ext cx="165992" cy="165992"/>
        </a:xfrm>
        <a:prstGeom prst="rightArrow">
          <a:avLst>
            <a:gd name="adj1" fmla="val 667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3E3C5EB-1D3F-4951-996B-2FD79E6E41C2}">
      <dsp:nvSpPr>
        <dsp:cNvPr id="0" name=""/>
        <dsp:cNvSpPr/>
      </dsp:nvSpPr>
      <dsp:spPr>
        <a:xfrm>
          <a:off x="4286" y="2235067"/>
          <a:ext cx="3794125" cy="948531"/>
        </a:xfrm>
        <a:prstGeom prst="roundRect">
          <a:avLst>
            <a:gd name="adj" fmla="val 1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POBLACION: Habitantes del Cantón Rumiñahui</a:t>
          </a:r>
          <a:endParaRPr lang="es-EC" sz="2300" kern="1200" dirty="0"/>
        </a:p>
      </dsp:txBody>
      <dsp:txXfrm>
        <a:off x="32068" y="2262849"/>
        <a:ext cx="3738561" cy="892967"/>
      </dsp:txXfrm>
    </dsp:sp>
    <dsp:sp modelId="{7C91838D-55DC-401B-AFE4-F082B66B0D00}">
      <dsp:nvSpPr>
        <dsp:cNvPr id="0" name=""/>
        <dsp:cNvSpPr/>
      </dsp:nvSpPr>
      <dsp:spPr>
        <a:xfrm rot="5400000">
          <a:off x="1818352" y="3266595"/>
          <a:ext cx="165992" cy="165992"/>
        </a:xfrm>
        <a:prstGeom prst="rightArrow">
          <a:avLst>
            <a:gd name="adj1" fmla="val 66700"/>
            <a:gd name="adj2" fmla="val 50000"/>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5538E89-06ED-4124-820A-76D3BDA8F52B}">
      <dsp:nvSpPr>
        <dsp:cNvPr id="0" name=""/>
        <dsp:cNvSpPr/>
      </dsp:nvSpPr>
      <dsp:spPr>
        <a:xfrm>
          <a:off x="4286" y="3515585"/>
          <a:ext cx="3794125" cy="948531"/>
        </a:xfrm>
        <a:prstGeom prst="roundRect">
          <a:avLst>
            <a:gd name="adj" fmla="val 10000"/>
          </a:avLst>
        </a:prstGeom>
        <a:solidFill>
          <a:schemeClr val="accent3">
            <a:tint val="40000"/>
            <a:alpha val="90000"/>
            <a:hueOff val="-552724"/>
            <a:satOff val="383"/>
            <a:lumOff val="9"/>
            <a:alphaOff val="0"/>
          </a:schemeClr>
        </a:solidFill>
        <a:ln w="12700" cap="rnd" cmpd="sng" algn="ctr">
          <a:solidFill>
            <a:schemeClr val="accent3">
              <a:tint val="40000"/>
              <a:alpha val="90000"/>
              <a:hueOff val="-552724"/>
              <a:satOff val="383"/>
              <a:lumOff val="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b="1" kern="1200" dirty="0" smtClean="0"/>
            <a:t>Población = </a:t>
          </a:r>
          <a:r>
            <a:rPr lang="es-EC" sz="2300" kern="1200" dirty="0" smtClean="0"/>
            <a:t>85852</a:t>
          </a:r>
          <a:endParaRPr lang="es-EC" sz="2300" kern="1200" dirty="0"/>
        </a:p>
      </dsp:txBody>
      <dsp:txXfrm>
        <a:off x="32068" y="3543367"/>
        <a:ext cx="3738561" cy="892967"/>
      </dsp:txXfrm>
    </dsp:sp>
    <dsp:sp modelId="{1A312045-C7BA-45D1-BD30-6BA964000E7B}">
      <dsp:nvSpPr>
        <dsp:cNvPr id="0" name=""/>
        <dsp:cNvSpPr/>
      </dsp:nvSpPr>
      <dsp:spPr>
        <a:xfrm>
          <a:off x="4329588" y="954550"/>
          <a:ext cx="3794125" cy="948531"/>
        </a:xfrm>
        <a:prstGeom prst="roundRect">
          <a:avLst>
            <a:gd name="adj" fmla="val 10000"/>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kern="1200" dirty="0" smtClean="0"/>
            <a:t>PREGUNTA BASE</a:t>
          </a:r>
          <a:endParaRPr lang="es-EC" sz="3000" kern="1200" dirty="0"/>
        </a:p>
      </dsp:txBody>
      <dsp:txXfrm>
        <a:off x="4357370" y="982332"/>
        <a:ext cx="3738561" cy="892967"/>
      </dsp:txXfrm>
    </dsp:sp>
    <dsp:sp modelId="{10ED3995-41FC-43D2-B51B-FEBACDF15AED}">
      <dsp:nvSpPr>
        <dsp:cNvPr id="0" name=""/>
        <dsp:cNvSpPr/>
      </dsp:nvSpPr>
      <dsp:spPr>
        <a:xfrm rot="5400000">
          <a:off x="6143654" y="1986078"/>
          <a:ext cx="165992" cy="165992"/>
        </a:xfrm>
        <a:prstGeom prst="rightArrow">
          <a:avLst>
            <a:gd name="adj1" fmla="val 66700"/>
            <a:gd name="adj2" fmla="val 50000"/>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034831E-3E12-487F-97E6-B9D6CEF21007}">
      <dsp:nvSpPr>
        <dsp:cNvPr id="0" name=""/>
        <dsp:cNvSpPr/>
      </dsp:nvSpPr>
      <dsp:spPr>
        <a:xfrm>
          <a:off x="4329588" y="2235067"/>
          <a:ext cx="3794125" cy="948531"/>
        </a:xfrm>
        <a:prstGeom prst="roundRect">
          <a:avLst>
            <a:gd name="adj" fmla="val 10000"/>
          </a:avLst>
        </a:prstGeom>
        <a:solidFill>
          <a:schemeClr val="accent3">
            <a:tint val="40000"/>
            <a:alpha val="90000"/>
            <a:hueOff val="-1105448"/>
            <a:satOff val="766"/>
            <a:lumOff val="17"/>
            <a:alphaOff val="0"/>
          </a:schemeClr>
        </a:solidFill>
        <a:ln w="12700" cap="rnd" cmpd="sng" algn="ctr">
          <a:solidFill>
            <a:schemeClr val="accent3">
              <a:tint val="40000"/>
              <a:alpha val="90000"/>
              <a:hueOff val="-1105448"/>
              <a:satOff val="766"/>
              <a:lumOff val="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En base a la encuesta piloto sacamos nuestro p y q.</a:t>
          </a:r>
          <a:endParaRPr lang="es-EC" sz="2300" kern="1200" dirty="0"/>
        </a:p>
      </dsp:txBody>
      <dsp:txXfrm>
        <a:off x="4357370" y="2262849"/>
        <a:ext cx="3738561" cy="892967"/>
      </dsp:txXfrm>
    </dsp:sp>
    <dsp:sp modelId="{91F4DC65-140C-49DD-8298-DCBF6175EA07}">
      <dsp:nvSpPr>
        <dsp:cNvPr id="0" name=""/>
        <dsp:cNvSpPr/>
      </dsp:nvSpPr>
      <dsp:spPr>
        <a:xfrm rot="5400000">
          <a:off x="6143654" y="3266595"/>
          <a:ext cx="165992" cy="165992"/>
        </a:xfrm>
        <a:prstGeom prst="rightArrow">
          <a:avLst>
            <a:gd name="adj1" fmla="val 66700"/>
            <a:gd name="adj2" fmla="val 50000"/>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6E944AA-6068-41F5-8627-55BE6E43E393}">
      <dsp:nvSpPr>
        <dsp:cNvPr id="0" name=""/>
        <dsp:cNvSpPr/>
      </dsp:nvSpPr>
      <dsp:spPr>
        <a:xfrm>
          <a:off x="4329588" y="3515585"/>
          <a:ext cx="3794125" cy="948531"/>
        </a:xfrm>
        <a:prstGeom prst="roundRect">
          <a:avLst>
            <a:gd name="adj" fmla="val 10000"/>
          </a:avLst>
        </a:prstGeom>
        <a:solidFill>
          <a:schemeClr val="accent3">
            <a:tint val="40000"/>
            <a:alpha val="90000"/>
            <a:hueOff val="-1658172"/>
            <a:satOff val="1149"/>
            <a:lumOff val="26"/>
            <a:alphaOff val="0"/>
          </a:schemeClr>
        </a:solidFill>
        <a:ln w="12700" cap="rnd" cmpd="sng" algn="ctr">
          <a:solidFill>
            <a:schemeClr val="accent3">
              <a:tint val="40000"/>
              <a:alpha val="90000"/>
              <a:hueOff val="-1658172"/>
              <a:satOff val="1149"/>
              <a:lumOff val="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SI p =7/10 = 0,7</a:t>
          </a:r>
        </a:p>
        <a:p>
          <a:pPr lvl="0" algn="ctr" defTabSz="1022350">
            <a:lnSpc>
              <a:spcPct val="90000"/>
            </a:lnSpc>
            <a:spcBef>
              <a:spcPct val="0"/>
            </a:spcBef>
            <a:spcAft>
              <a:spcPct val="35000"/>
            </a:spcAft>
          </a:pPr>
          <a:r>
            <a:rPr lang="es-EC" sz="2300" kern="1200" dirty="0" smtClean="0"/>
            <a:t>NO q = 3/10 = 0,3</a:t>
          </a:r>
          <a:endParaRPr lang="es-EC" sz="2300" kern="1200" dirty="0"/>
        </a:p>
      </dsp:txBody>
      <dsp:txXfrm>
        <a:off x="4357370" y="3543367"/>
        <a:ext cx="3738561" cy="892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73786-0C4C-4B45-BB36-B9BB0D0EFEB6}">
      <dsp:nvSpPr>
        <dsp:cNvPr id="0" name=""/>
        <dsp:cNvSpPr/>
      </dsp:nvSpPr>
      <dsp:spPr>
        <a:xfrm>
          <a:off x="0" y="358416"/>
          <a:ext cx="8128000"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El mensaje a comunicar proyecta a la conciencia de reciclar a nivel de cantón, empezando por cada persona, luego la familia, la sociedad y por ultimo todo el Cantón y ser de ejemplo para los demás Cantones.</a:t>
          </a:r>
          <a:endParaRPr lang="es-ES" sz="2000" kern="1200" dirty="0"/>
        </a:p>
      </dsp:txBody>
      <dsp:txXfrm>
        <a:off x="66253" y="424669"/>
        <a:ext cx="7995494" cy="1224694"/>
      </dsp:txXfrm>
    </dsp:sp>
    <dsp:sp modelId="{A8AB97B0-E33E-4A93-A38E-81D848598762}">
      <dsp:nvSpPr>
        <dsp:cNvPr id="0" name=""/>
        <dsp:cNvSpPr/>
      </dsp:nvSpPr>
      <dsp:spPr>
        <a:xfrm>
          <a:off x="0" y="1715616"/>
          <a:ext cx="812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¿LO QUE SE QUIERE COMUNICAR?</a:t>
          </a:r>
          <a:endParaRPr lang="es-ES" sz="1600" kern="1200" dirty="0"/>
        </a:p>
      </dsp:txBody>
      <dsp:txXfrm>
        <a:off x="0" y="1715616"/>
        <a:ext cx="8128000" cy="331200"/>
      </dsp:txXfrm>
    </dsp:sp>
    <dsp:sp modelId="{95792DC1-CBA3-4F80-817F-542413D5A1F1}">
      <dsp:nvSpPr>
        <dsp:cNvPr id="0" name=""/>
        <dsp:cNvSpPr/>
      </dsp:nvSpPr>
      <dsp:spPr>
        <a:xfrm>
          <a:off x="0" y="2046816"/>
          <a:ext cx="8128000"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Se pretende utilizar el estilo asertivo para otorgar un mensaje claro ya que el mensaje asertivo pretende implantar: persona efectiva, que sabe escuchar, considera a los demás, clarifica, establece observaciones, no críticas, decisivo y proactivo. (Pyme, 2007) </a:t>
          </a:r>
          <a:endParaRPr lang="es-ES" sz="2000" kern="1200" dirty="0"/>
        </a:p>
      </dsp:txBody>
      <dsp:txXfrm>
        <a:off x="66253" y="2113069"/>
        <a:ext cx="7995494" cy="1224694"/>
      </dsp:txXfrm>
    </dsp:sp>
    <dsp:sp modelId="{2E483A4A-78F9-42F4-B267-FAC6E8C272DE}">
      <dsp:nvSpPr>
        <dsp:cNvPr id="0" name=""/>
        <dsp:cNvSpPr/>
      </dsp:nvSpPr>
      <dsp:spPr>
        <a:xfrm>
          <a:off x="0" y="3404016"/>
          <a:ext cx="812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ESTILO DE LA COMUNICACIÓN</a:t>
          </a:r>
          <a:endParaRPr lang="es-ES" sz="1600" kern="1200" dirty="0"/>
        </a:p>
      </dsp:txBody>
      <dsp:txXfrm>
        <a:off x="0" y="3404016"/>
        <a:ext cx="8128000" cy="331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7AAC1-0281-4C6E-9A5B-C9E7F1798EFA}" type="datetimeFigureOut">
              <a:rPr lang="es-EC" smtClean="0"/>
              <a:t>17/08/2015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7EB54-0B1E-4102-B177-65F59375105D}" type="slidenum">
              <a:rPr lang="es-EC" smtClean="0"/>
              <a:t>‹Nº›</a:t>
            </a:fld>
            <a:endParaRPr lang="es-EC"/>
          </a:p>
        </p:txBody>
      </p:sp>
    </p:spTree>
    <p:extLst>
      <p:ext uri="{BB962C8B-B14F-4D97-AF65-F5344CB8AC3E}">
        <p14:creationId xmlns:p14="http://schemas.microsoft.com/office/powerpoint/2010/main" val="219015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CAPITULO</a:t>
            </a:r>
            <a:r>
              <a:rPr lang="es-EC" baseline="0" dirty="0" smtClean="0"/>
              <a:t> 3</a:t>
            </a:r>
            <a:endParaRPr lang="es-EC" dirty="0"/>
          </a:p>
        </p:txBody>
      </p:sp>
      <p:sp>
        <p:nvSpPr>
          <p:cNvPr id="4" name="Marcador de número de diapositiva 3"/>
          <p:cNvSpPr>
            <a:spLocks noGrp="1"/>
          </p:cNvSpPr>
          <p:nvPr>
            <p:ph type="sldNum" sz="quarter" idx="10"/>
          </p:nvPr>
        </p:nvSpPr>
        <p:spPr/>
        <p:txBody>
          <a:bodyPr/>
          <a:lstStyle/>
          <a:p>
            <a:fld id="{1B07EB54-0B1E-4102-B177-65F59375105D}" type="slidenum">
              <a:rPr lang="es-EC" smtClean="0"/>
              <a:t>23</a:t>
            </a:fld>
            <a:endParaRPr lang="es-EC"/>
          </a:p>
        </p:txBody>
      </p:sp>
    </p:spTree>
    <p:extLst>
      <p:ext uri="{BB962C8B-B14F-4D97-AF65-F5344CB8AC3E}">
        <p14:creationId xmlns:p14="http://schemas.microsoft.com/office/powerpoint/2010/main" val="142127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137127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94131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117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276611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486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261642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265917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165926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36453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EBD27-C755-4AB1-B02D-895DFFC0F18D}" type="datetimeFigureOut">
              <a:rPr lang="es-EC" smtClean="0"/>
              <a:t>17/08/2015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359431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27EBD27-C755-4AB1-B02D-895DFFC0F18D}" type="datetimeFigureOut">
              <a:rPr lang="es-EC" smtClean="0"/>
              <a:t>17/08/2015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89932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7EBD27-C755-4AB1-B02D-895DFFC0F18D}" type="datetimeFigureOut">
              <a:rPr lang="es-EC" smtClean="0"/>
              <a:t>17/08/2015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204033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27EBD27-C755-4AB1-B02D-895DFFC0F18D}" type="datetimeFigureOut">
              <a:rPr lang="es-EC" smtClean="0"/>
              <a:t>17/08/2015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13297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EBD27-C755-4AB1-B02D-895DFFC0F18D}" type="datetimeFigureOut">
              <a:rPr lang="es-EC" smtClean="0"/>
              <a:t>17/08/2015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405932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7EBD27-C755-4AB1-B02D-895DFFC0F18D}" type="datetimeFigureOut">
              <a:rPr lang="es-EC" smtClean="0"/>
              <a:t>17/08/2015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193659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7EBD27-C755-4AB1-B02D-895DFFC0F18D}" type="datetimeFigureOut">
              <a:rPr lang="es-EC" smtClean="0"/>
              <a:t>17/08/2015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8B25F7D-DB9A-4405-8D4A-6649BC271941}" type="slidenum">
              <a:rPr lang="es-EC" smtClean="0"/>
              <a:t>‹Nº›</a:t>
            </a:fld>
            <a:endParaRPr lang="es-EC"/>
          </a:p>
        </p:txBody>
      </p:sp>
    </p:spTree>
    <p:extLst>
      <p:ext uri="{BB962C8B-B14F-4D97-AF65-F5344CB8AC3E}">
        <p14:creationId xmlns:p14="http://schemas.microsoft.com/office/powerpoint/2010/main" val="724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7EBD27-C755-4AB1-B02D-895DFFC0F18D}" type="datetimeFigureOut">
              <a:rPr lang="es-EC" smtClean="0"/>
              <a:t>17/08/2015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B25F7D-DB9A-4405-8D4A-6649BC271941}" type="slidenum">
              <a:rPr lang="es-EC" smtClean="0"/>
              <a:t>‹Nº›</a:t>
            </a:fld>
            <a:endParaRPr lang="es-EC"/>
          </a:p>
        </p:txBody>
      </p:sp>
    </p:spTree>
    <p:extLst>
      <p:ext uri="{BB962C8B-B14F-4D97-AF65-F5344CB8AC3E}">
        <p14:creationId xmlns:p14="http://schemas.microsoft.com/office/powerpoint/2010/main" val="1810140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diagramLayout" Target="../diagrams/layout3.xml"/><Relationship Id="rId12"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0.jpeg"/><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1.wdp"/><Relationship Id="rId7" Type="http://schemas.openxmlformats.org/officeDocument/2006/relationships/diagramLayout" Target="../diagrams/layout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1.wdp"/><Relationship Id="rId7" Type="http://schemas.openxmlformats.org/officeDocument/2006/relationships/diagramLayout" Target="../diagrams/layout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3.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microsoft.com/office/2007/relationships/hdphoto" Target="../media/hdphoto1.wdp"/><Relationship Id="rId7" Type="http://schemas.openxmlformats.org/officeDocument/2006/relationships/diagramLayout" Target="../diagrams/layout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png"/><Relationship Id="rId4" Type="http://schemas.openxmlformats.org/officeDocument/2006/relationships/diagramQuickStyle" Target="../diagrams/quickStyle7.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microsoft.com/office/2007/relationships/hdphoto" Target="../media/hdphoto1.wdp"/><Relationship Id="rId7" Type="http://schemas.openxmlformats.org/officeDocument/2006/relationships/diagramLayout" Target="../diagrams/layout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3.png"/><Relationship Id="rId10" Type="http://schemas.microsoft.com/office/2007/relationships/diagramDrawing" Target="../diagrams/drawing8.xml"/><Relationship Id="rId4" Type="http://schemas.openxmlformats.org/officeDocument/2006/relationships/image" Target="../media/image2.png"/><Relationship Id="rId9" Type="http://schemas.openxmlformats.org/officeDocument/2006/relationships/diagramColors" Target="../diagrams/colors8.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microsoft.com/office/2007/relationships/hdphoto" Target="../media/hdphoto1.wdp"/><Relationship Id="rId7" Type="http://schemas.openxmlformats.org/officeDocument/2006/relationships/diagramLayout" Target="../diagrams/layout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36041" y="491640"/>
            <a:ext cx="7549555" cy="1518513"/>
          </a:xfrm>
          <a:prstGeom prst="rect">
            <a:avLst/>
          </a:prstGeom>
        </p:spPr>
      </p:pic>
      <p:sp>
        <p:nvSpPr>
          <p:cNvPr id="5" name="Rectángulo 4"/>
          <p:cNvSpPr/>
          <p:nvPr/>
        </p:nvSpPr>
        <p:spPr>
          <a:xfrm>
            <a:off x="2176462" y="2092670"/>
            <a:ext cx="7293166" cy="707886"/>
          </a:xfrm>
          <a:prstGeom prst="rect">
            <a:avLst/>
          </a:prstGeom>
          <a:noFill/>
        </p:spPr>
        <p:txBody>
          <a:bodyPr wrap="square" lIns="91440" tIns="45720" rIns="91440" bIns="45720">
            <a:spAutoFit/>
          </a:bodyPr>
          <a:lstStyle/>
          <a:p>
            <a:pPr algn="ctr"/>
            <a:r>
              <a:rPr lang="es-ES" sz="2000" b="1" dirty="0" smtClean="0">
                <a:ln w="6600">
                  <a:solidFill>
                    <a:schemeClr val="accent2"/>
                  </a:solidFill>
                  <a:prstDash val="solid"/>
                </a:ln>
                <a:solidFill>
                  <a:srgbClr val="FFFFFF"/>
                </a:solidFill>
                <a:effectLst>
                  <a:outerShdw dist="38100" dir="2700000" algn="tl" rotWithShape="0">
                    <a:schemeClr val="accent2"/>
                  </a:outerShdw>
                </a:effectLst>
              </a:rPr>
              <a:t>DEPARTAMENTO DE CIENCIAS ECONOMICAS ADMINISTRATIVAS Y DE COMERCIO</a:t>
            </a:r>
            <a:endParaRPr lang="es-E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ángulo 5"/>
          <p:cNvSpPr/>
          <p:nvPr/>
        </p:nvSpPr>
        <p:spPr>
          <a:xfrm>
            <a:off x="2604449" y="3088128"/>
            <a:ext cx="6865179" cy="461665"/>
          </a:xfrm>
          <a:prstGeom prst="rect">
            <a:avLst/>
          </a:prstGeom>
        </p:spPr>
        <p:txBody>
          <a:bodyPr wrap="square">
            <a:spAutoFit/>
          </a:bodyPr>
          <a:lstStyle/>
          <a:p>
            <a:r>
              <a:rPr lang="es-ES" sz="2400" b="1" dirty="0">
                <a:ln w="6600">
                  <a:solidFill>
                    <a:schemeClr val="accent2"/>
                  </a:solidFill>
                  <a:prstDash val="solid"/>
                </a:ln>
                <a:solidFill>
                  <a:srgbClr val="FFFFFF"/>
                </a:solidFill>
                <a:effectLst>
                  <a:outerShdw dist="38100" dir="2700000" algn="tl" rotWithShape="0">
                    <a:schemeClr val="accent2"/>
                  </a:outerShdw>
                </a:effectLst>
              </a:rPr>
              <a:t>CARRERA DE INGENIERIA EN </a:t>
            </a:r>
            <a:r>
              <a:rPr lang="es-ES" sz="2400" b="1" dirty="0" smtClean="0">
                <a:ln w="6600">
                  <a:solidFill>
                    <a:schemeClr val="accent2"/>
                  </a:solidFill>
                  <a:prstDash val="solid"/>
                </a:ln>
                <a:solidFill>
                  <a:srgbClr val="FFFFFF"/>
                </a:solidFill>
                <a:effectLst>
                  <a:outerShdw dist="38100" dir="2700000" algn="tl" rotWithShape="0">
                    <a:schemeClr val="accent2"/>
                  </a:outerShdw>
                </a:effectLst>
              </a:rPr>
              <a:t>MERCADOTECNIA</a:t>
            </a:r>
            <a:endParaRPr lang="es-EC"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ángulo 6"/>
          <p:cNvSpPr/>
          <p:nvPr/>
        </p:nvSpPr>
        <p:spPr>
          <a:xfrm>
            <a:off x="359570" y="3771470"/>
            <a:ext cx="11354936" cy="1477328"/>
          </a:xfrm>
          <a:prstGeom prst="rect">
            <a:avLst/>
          </a:prstGeom>
        </p:spPr>
        <p:txBody>
          <a:bodyPr wrap="square">
            <a:spAutoFit/>
          </a:bodyPr>
          <a:lstStyle/>
          <a:p>
            <a:pPr indent="252095" algn="ctr">
              <a:lnSpc>
                <a:spcPct val="150000"/>
              </a:lnSpc>
              <a:spcAft>
                <a:spcPts val="0"/>
              </a:spcAft>
            </a:pPr>
            <a:r>
              <a:rPr lang="es-ES" sz="2000" b="1" dirty="0" smtClean="0">
                <a:ln w="6600">
                  <a:solidFill>
                    <a:schemeClr val="tx1"/>
                  </a:solidFill>
                  <a:prstDash val="solid"/>
                </a:ln>
                <a:solidFill>
                  <a:schemeClr val="accent1">
                    <a:lumMod val="60000"/>
                    <a:lumOff val="40000"/>
                  </a:schemeClr>
                </a:solidFill>
                <a:effectLst>
                  <a:outerShdw dist="38100" dir="2700000" algn="tl" rotWithShape="0">
                    <a:schemeClr val="accent2"/>
                  </a:outerShdw>
                  <a:reflection blurRad="6350" stA="60000" endA="900" endPos="60000" dist="29997" dir="5400000" sy="-100000" algn="bl" rotWithShape="0"/>
                </a:effectLst>
                <a:latin typeface="Arial" panose="020B0604020202020204" pitchFamily="34" charset="0"/>
                <a:ea typeface="Calibri" panose="020F0502020204030204" pitchFamily="34" charset="0"/>
                <a:cs typeface="Times New Roman" panose="02020603050405020304" pitchFamily="18" charset="0"/>
              </a:rPr>
              <a:t>DISEÑO DE UNA CAMPAÑA DE MARKETING SOCIAL CORPORATIVO A CARGO DE LA ORGANIZACIÓN JIREHCICLAR PARA INCENTIVAR A LA COMUNIDAD DEL CANTÓN RUMIÑAHUI A LA CONCIENCIACIÓN DE RECICLAR</a:t>
            </a:r>
            <a:endParaRPr lang="es-EC" sz="1400" b="1" dirty="0">
              <a:ln w="6600">
                <a:solidFill>
                  <a:schemeClr val="tx1"/>
                </a:solidFill>
                <a:prstDash val="solid"/>
              </a:ln>
              <a:solidFill>
                <a:schemeClr val="accent1">
                  <a:lumMod val="60000"/>
                  <a:lumOff val="40000"/>
                </a:schemeClr>
              </a:solidFill>
              <a:effectLst>
                <a:outerShdw dist="38100" dir="2700000" algn="tl" rotWithShape="0">
                  <a:schemeClr val="accent2"/>
                </a:outerShdw>
                <a:reflection blurRad="6350" stA="60000" endA="900" endPos="60000" dist="29997" dir="5400000" sy="-10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254449" y="5572672"/>
            <a:ext cx="5565178" cy="461665"/>
          </a:xfrm>
          <a:prstGeom prst="rect">
            <a:avLst/>
          </a:prstGeom>
        </p:spPr>
        <p:txBody>
          <a:bodyPr wrap="none">
            <a:spAutoFit/>
          </a:bodyPr>
          <a:lstStyle/>
          <a:p>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ea typeface="Calibri" panose="020F0502020204030204" pitchFamily="34" charset="0"/>
              </a:rPr>
              <a:t>EDISON GHILMAR MARMOL RUANO</a:t>
            </a:r>
            <a:endParaRPr lang="es-EC"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9" name="Rectángulo 8"/>
          <p:cNvSpPr/>
          <p:nvPr/>
        </p:nvSpPr>
        <p:spPr>
          <a:xfrm>
            <a:off x="202509" y="6219712"/>
            <a:ext cx="4803879" cy="507831"/>
          </a:xfrm>
          <a:prstGeom prst="rect">
            <a:avLst/>
          </a:prstGeom>
        </p:spPr>
        <p:txBody>
          <a:bodyPr wrap="none">
            <a:spAutoFit/>
          </a:bodyPr>
          <a:lstStyle/>
          <a:p>
            <a:pPr indent="252095" algn="ctr">
              <a:lnSpc>
                <a:spcPct val="150000"/>
              </a:lnSpc>
              <a:spcAft>
                <a:spcPts val="0"/>
              </a:spcAft>
            </a:pPr>
            <a:r>
              <a:rPr lang="es-ES"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ea typeface="Calibri" panose="020F0502020204030204" pitchFamily="34" charset="0"/>
                <a:cs typeface="Times New Roman" panose="02020603050405020304" pitchFamily="18" charset="0"/>
              </a:rPr>
              <a:t>DIRECTOR: ING. MACHADO, ROBERTO</a:t>
            </a:r>
            <a:endParaRPr lang="es-EC" sz="12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7147029" y="6358211"/>
            <a:ext cx="4882427"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ea typeface="Calibri" panose="020F0502020204030204" pitchFamily="34" charset="0"/>
              </a:rPr>
              <a:t>OPONENTE: DRA. ATIENCIA, ALEXANDRA</a:t>
            </a:r>
            <a:endParaRPr lang="es-EC"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63965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5021610" y="3819988"/>
            <a:ext cx="3893790" cy="3038012"/>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0" y="10964"/>
            <a:ext cx="3347864" cy="2247900"/>
          </a:xfrm>
          <a:prstGeom prst="rect">
            <a:avLst/>
          </a:prstGeom>
          <a:noFill/>
          <a:ln w="9525">
            <a:noFill/>
            <a:miter lim="800000"/>
            <a:headEnd/>
            <a:tailEnd/>
          </a:ln>
        </p:spPr>
      </p:pic>
      <p:sp>
        <p:nvSpPr>
          <p:cNvPr id="9" name="1 Título"/>
          <p:cNvSpPr>
            <a:spLocks noGrp="1"/>
          </p:cNvSpPr>
          <p:nvPr>
            <p:ph type="title"/>
          </p:nvPr>
        </p:nvSpPr>
        <p:spPr>
          <a:xfrm rot="19540075">
            <a:off x="-502161" y="2758141"/>
            <a:ext cx="9464966" cy="1143000"/>
          </a:xfrm>
        </p:spPr>
        <p:txBody>
          <a:bodyPr>
            <a:noAutofit/>
          </a:bodyPr>
          <a:lstStyle/>
          <a:p>
            <a:pPr algn="ctr"/>
            <a:r>
              <a:rPr lang="es-ES" sz="8000" b="1" dirty="0" smtClean="0">
                <a:solidFill>
                  <a:schemeClr val="tx1"/>
                </a:solidFill>
                <a:effectLst>
                  <a:outerShdw blurRad="38100" dist="38100" dir="2700000" algn="tl">
                    <a:srgbClr val="000000">
                      <a:alpha val="43137"/>
                    </a:srgbClr>
                  </a:outerShdw>
                </a:effectLst>
                <a:latin typeface="Algerian" pitchFamily="82" charset="0"/>
              </a:rPr>
              <a:t>MACROAMBIENTE</a:t>
            </a:r>
            <a:endParaRPr lang="es-ES" sz="8000" b="1" dirty="0">
              <a:solidFill>
                <a:schemeClr val="tx1"/>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602786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3 Marcador de contenido"/>
          <p:cNvGraphicFramePr>
            <a:graphicFrameLocks noGrp="1"/>
          </p:cNvGraphicFramePr>
          <p:nvPr>
            <p:ph idx="1"/>
            <p:extLst>
              <p:ext uri="{D42A27DB-BD31-4B8C-83A1-F6EECF244321}">
                <p14:modId xmlns:p14="http://schemas.microsoft.com/office/powerpoint/2010/main" val="3965620583"/>
              </p:ext>
            </p:extLst>
          </p:nvPr>
        </p:nvGraphicFramePr>
        <p:xfrm>
          <a:off x="0" y="3175"/>
          <a:ext cx="9144000" cy="5907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8167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7" name="1 Título"/>
          <p:cNvSpPr>
            <a:spLocks noGrp="1"/>
          </p:cNvSpPr>
          <p:nvPr>
            <p:ph type="title"/>
          </p:nvPr>
        </p:nvSpPr>
        <p:spPr>
          <a:xfrm rot="19409745">
            <a:off x="219211" y="2541145"/>
            <a:ext cx="8942936" cy="1143000"/>
          </a:xfrm>
        </p:spPr>
        <p:txBody>
          <a:bodyPr>
            <a:noAutofit/>
          </a:bodyPr>
          <a:lstStyle/>
          <a:p>
            <a:pPr algn="ctr"/>
            <a:r>
              <a:rPr lang="es-ES" sz="8800" b="1" dirty="0" smtClean="0">
                <a:solidFill>
                  <a:schemeClr val="tx1"/>
                </a:solidFill>
                <a:effectLst>
                  <a:outerShdw blurRad="38100" dist="38100" dir="2700000" algn="tl">
                    <a:srgbClr val="000000">
                      <a:alpha val="43137"/>
                    </a:srgbClr>
                  </a:outerShdw>
                </a:effectLst>
                <a:latin typeface="Algerian" pitchFamily="82" charset="0"/>
              </a:rPr>
              <a:t>microambiente</a:t>
            </a:r>
            <a:endParaRPr lang="es-ES" sz="8800" b="1" dirty="0">
              <a:solidFill>
                <a:schemeClr val="tx1"/>
              </a:solidFill>
              <a:effectLst>
                <a:outerShdw blurRad="38100" dist="38100" dir="2700000" algn="tl">
                  <a:srgbClr val="000000">
                    <a:alpha val="43137"/>
                  </a:srgbClr>
                </a:outerShdw>
              </a:effectLst>
              <a:latin typeface="Algerian" pitchFamily="82" charset="0"/>
            </a:endParaRPr>
          </a:p>
        </p:txBody>
      </p:sp>
      <p:pic>
        <p:nvPicPr>
          <p:cNvPr id="8" name="Picture 2"/>
          <p:cNvPicPr>
            <a:picLocks noChangeAspect="1" noChangeArrowheads="1"/>
          </p:cNvPicPr>
          <p:nvPr/>
        </p:nvPicPr>
        <p:blipFill>
          <a:blip r:embed="rId6" cstate="print"/>
          <a:srcRect/>
          <a:stretch>
            <a:fillRect/>
          </a:stretch>
        </p:blipFill>
        <p:spPr bwMode="auto">
          <a:xfrm>
            <a:off x="0" y="0"/>
            <a:ext cx="3419872" cy="2091766"/>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5511800" y="4321535"/>
            <a:ext cx="3386311" cy="2536465"/>
          </a:xfrm>
          <a:prstGeom prst="rect">
            <a:avLst/>
          </a:prstGeom>
          <a:noFill/>
          <a:ln w="9525">
            <a:noFill/>
            <a:miter lim="800000"/>
            <a:headEnd/>
            <a:tailEnd/>
          </a:ln>
        </p:spPr>
      </p:pic>
    </p:spTree>
    <p:extLst>
      <p:ext uri="{BB962C8B-B14F-4D97-AF65-F5344CB8AC3E}">
        <p14:creationId xmlns:p14="http://schemas.microsoft.com/office/powerpoint/2010/main" val="169989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3 Marcador de contenido"/>
          <p:cNvGraphicFramePr>
            <a:graphicFrameLocks noGrp="1"/>
          </p:cNvGraphicFramePr>
          <p:nvPr>
            <p:ph idx="1"/>
            <p:extLst>
              <p:ext uri="{D42A27DB-BD31-4B8C-83A1-F6EECF244321}">
                <p14:modId xmlns:p14="http://schemas.microsoft.com/office/powerpoint/2010/main" val="1197515142"/>
              </p:ext>
            </p:extLst>
          </p:nvPr>
        </p:nvGraphicFramePr>
        <p:xfrm>
          <a:off x="0" y="574675"/>
          <a:ext cx="9144000" cy="60928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2" descr="http://t0.gstatic.com/images?q=tbn:ANd9GcTpe2tSpDcUeSC9dpnUrsyKaAOEtBA5ewXTmyPzAsaUySyujnyj"/>
          <p:cNvPicPr>
            <a:picLocks noChangeAspect="1" noChangeArrowheads="1"/>
          </p:cNvPicPr>
          <p:nvPr/>
        </p:nvPicPr>
        <p:blipFill>
          <a:blip r:embed="rId11" cstate="print"/>
          <a:srcRect/>
          <a:stretch>
            <a:fillRect/>
          </a:stretch>
        </p:blipFill>
        <p:spPr bwMode="auto">
          <a:xfrm>
            <a:off x="7178675" y="0"/>
            <a:ext cx="2143125" cy="2143125"/>
          </a:xfrm>
          <a:prstGeom prst="rect">
            <a:avLst/>
          </a:prstGeom>
          <a:noFill/>
        </p:spPr>
      </p:pic>
      <p:pic>
        <p:nvPicPr>
          <p:cNvPr id="9" name="Picture 8" descr="http://www.gestion.org/wp-content/uploads/2011/04/gestion0193.jpg"/>
          <p:cNvPicPr>
            <a:picLocks noChangeAspect="1" noChangeArrowheads="1"/>
          </p:cNvPicPr>
          <p:nvPr/>
        </p:nvPicPr>
        <p:blipFill>
          <a:blip r:embed="rId12" cstate="print"/>
          <a:srcRect/>
          <a:stretch>
            <a:fillRect/>
          </a:stretch>
        </p:blipFill>
        <p:spPr bwMode="auto">
          <a:xfrm>
            <a:off x="0" y="0"/>
            <a:ext cx="2214546" cy="1660910"/>
          </a:xfrm>
          <a:prstGeom prst="rect">
            <a:avLst/>
          </a:prstGeom>
          <a:noFill/>
        </p:spPr>
      </p:pic>
      <p:pic>
        <p:nvPicPr>
          <p:cNvPr id="10" name="Picture 10" descr="http://t2.gstatic.com/images?q=tbn:ANd9GcQOnwG5kRH3QSMnmfrDX8jRcftL-UuA9h-bw3_Tq3XMHilttL8T"/>
          <p:cNvPicPr>
            <a:picLocks noChangeAspect="1" noChangeArrowheads="1"/>
          </p:cNvPicPr>
          <p:nvPr/>
        </p:nvPicPr>
        <p:blipFill>
          <a:blip r:embed="rId13" cstate="print"/>
          <a:srcRect/>
          <a:stretch>
            <a:fillRect/>
          </a:stretch>
        </p:blipFill>
        <p:spPr bwMode="auto">
          <a:xfrm>
            <a:off x="7272358" y="5025375"/>
            <a:ext cx="1643042" cy="1832625"/>
          </a:xfrm>
          <a:prstGeom prst="rect">
            <a:avLst/>
          </a:prstGeom>
          <a:noFill/>
        </p:spPr>
      </p:pic>
    </p:spTree>
    <p:extLst>
      <p:ext uri="{BB962C8B-B14F-4D97-AF65-F5344CB8AC3E}">
        <p14:creationId xmlns:p14="http://schemas.microsoft.com/office/powerpoint/2010/main" val="91759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18" name="1 Título"/>
          <p:cNvSpPr>
            <a:spLocks noGrp="1"/>
          </p:cNvSpPr>
          <p:nvPr>
            <p:ph type="title"/>
          </p:nvPr>
        </p:nvSpPr>
        <p:spPr>
          <a:xfrm>
            <a:off x="457200" y="752088"/>
            <a:ext cx="4618856" cy="732696"/>
          </a:xfrm>
        </p:spPr>
        <p:style>
          <a:lnRef idx="0">
            <a:schemeClr val="accent1"/>
          </a:lnRef>
          <a:fillRef idx="3">
            <a:schemeClr val="accent1"/>
          </a:fillRef>
          <a:effectRef idx="3">
            <a:schemeClr val="accent1"/>
          </a:effectRef>
          <a:fontRef idx="minor">
            <a:schemeClr val="lt1"/>
          </a:fontRef>
        </p:style>
        <p:txBody>
          <a:bodyPr>
            <a:normAutofit/>
          </a:bodyPr>
          <a:lstStyle/>
          <a:p>
            <a:r>
              <a:rPr lang="es-ES" sz="3200" b="1" dirty="0" smtClean="0">
                <a:solidFill>
                  <a:schemeClr val="tx1"/>
                </a:solidFill>
                <a:effectLst>
                  <a:outerShdw blurRad="38100" dist="38100" dir="2700000" algn="tl">
                    <a:srgbClr val="000000">
                      <a:alpha val="43137"/>
                    </a:srgbClr>
                  </a:outerShdw>
                </a:effectLst>
              </a:rPr>
              <a:t>AMBIENTE INTERNO</a:t>
            </a:r>
            <a:endParaRPr lang="es-ES" sz="3200" b="1" dirty="0">
              <a:solidFill>
                <a:schemeClr val="tx1"/>
              </a:solidFill>
              <a:effectLst>
                <a:outerShdw blurRad="38100" dist="38100" dir="2700000" algn="tl">
                  <a:srgbClr val="000000">
                    <a:alpha val="43137"/>
                  </a:srgbClr>
                </a:outerShdw>
              </a:effectLst>
            </a:endParaRPr>
          </a:p>
        </p:txBody>
      </p:sp>
      <p:sp>
        <p:nvSpPr>
          <p:cNvPr id="19" name="3 Rectángulo"/>
          <p:cNvSpPr/>
          <p:nvPr/>
        </p:nvSpPr>
        <p:spPr>
          <a:xfrm>
            <a:off x="2555776" y="1982291"/>
            <a:ext cx="518457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Capacidad de gestión o administración</a:t>
            </a:r>
            <a:endParaRPr lang="es-ES" dirty="0"/>
          </a:p>
        </p:txBody>
      </p:sp>
      <p:sp>
        <p:nvSpPr>
          <p:cNvPr id="20" name="7 Rectángulo"/>
          <p:cNvSpPr/>
          <p:nvPr/>
        </p:nvSpPr>
        <p:spPr>
          <a:xfrm>
            <a:off x="3584476" y="3528024"/>
            <a:ext cx="518457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Administrativo</a:t>
            </a:r>
            <a:endParaRPr lang="es-ES" dirty="0"/>
          </a:p>
        </p:txBody>
      </p:sp>
      <p:sp>
        <p:nvSpPr>
          <p:cNvPr id="21" name="8 Rectángulo"/>
          <p:cNvSpPr/>
          <p:nvPr/>
        </p:nvSpPr>
        <p:spPr>
          <a:xfrm>
            <a:off x="3584476" y="5358343"/>
            <a:ext cx="518457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Talento humano</a:t>
            </a:r>
            <a:endParaRPr lang="es-ES" dirty="0"/>
          </a:p>
        </p:txBody>
      </p:sp>
      <p:cxnSp>
        <p:nvCxnSpPr>
          <p:cNvPr id="24" name="13 Conector recto"/>
          <p:cNvCxnSpPr/>
          <p:nvPr/>
        </p:nvCxnSpPr>
        <p:spPr>
          <a:xfrm>
            <a:off x="1187624" y="1484784"/>
            <a:ext cx="0" cy="4248472"/>
          </a:xfrm>
          <a:prstGeom prst="line">
            <a:avLst/>
          </a:prstGeom>
        </p:spPr>
        <p:style>
          <a:lnRef idx="3">
            <a:schemeClr val="dk1"/>
          </a:lnRef>
          <a:fillRef idx="0">
            <a:schemeClr val="dk1"/>
          </a:fillRef>
          <a:effectRef idx="2">
            <a:schemeClr val="dk1"/>
          </a:effectRef>
          <a:fontRef idx="minor">
            <a:schemeClr val="tx1"/>
          </a:fontRef>
        </p:style>
      </p:cxnSp>
      <p:cxnSp>
        <p:nvCxnSpPr>
          <p:cNvPr id="25" name="15 Conector recto de flecha"/>
          <p:cNvCxnSpPr/>
          <p:nvPr/>
        </p:nvCxnSpPr>
        <p:spPr>
          <a:xfrm>
            <a:off x="1187624" y="2343820"/>
            <a:ext cx="13681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16 Conector recto de flecha"/>
          <p:cNvCxnSpPr/>
          <p:nvPr/>
        </p:nvCxnSpPr>
        <p:spPr>
          <a:xfrm flipV="1">
            <a:off x="1187624" y="3995128"/>
            <a:ext cx="2396852" cy="39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17 Conector recto de flecha"/>
          <p:cNvCxnSpPr/>
          <p:nvPr/>
        </p:nvCxnSpPr>
        <p:spPr>
          <a:xfrm>
            <a:off x="1187624" y="5710371"/>
            <a:ext cx="2396852" cy="228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26086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050812691"/>
              </p:ext>
            </p:extLst>
          </p:nvPr>
        </p:nvGraphicFramePr>
        <p:xfrm>
          <a:off x="2369343" y="174466"/>
          <a:ext cx="5213350" cy="2194560"/>
        </p:xfrm>
        <a:graphic>
          <a:graphicData uri="http://schemas.openxmlformats.org/drawingml/2006/table">
            <a:tbl>
              <a:tblPr firstRow="1" firstCol="1" bandRow="1">
                <a:tableStyleId>{5C22544A-7EE6-4342-B048-85BDC9FD1C3A}</a:tableStyleId>
              </a:tblPr>
              <a:tblGrid>
                <a:gridCol w="330835"/>
                <a:gridCol w="3086735"/>
                <a:gridCol w="622935"/>
                <a:gridCol w="636905"/>
                <a:gridCol w="535940"/>
              </a:tblGrid>
              <a:tr h="0">
                <a:tc gridSpan="2">
                  <a:txBody>
                    <a:bodyPr/>
                    <a:lstStyle/>
                    <a:p>
                      <a:pPr algn="ctr">
                        <a:lnSpc>
                          <a:spcPct val="150000"/>
                        </a:lnSpc>
                        <a:spcAft>
                          <a:spcPts val="0"/>
                        </a:spcAft>
                      </a:pPr>
                      <a:r>
                        <a:rPr lang="es-EC" sz="1200">
                          <a:effectLst/>
                        </a:rPr>
                        <a:t>MATRIZ FODA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3">
                  <a:txBody>
                    <a:bodyPr/>
                    <a:lstStyle/>
                    <a:p>
                      <a:pPr algn="ctr">
                        <a:lnSpc>
                          <a:spcPct val="150000"/>
                        </a:lnSpc>
                        <a:spcAft>
                          <a:spcPts val="0"/>
                        </a:spcAft>
                      </a:pPr>
                      <a:r>
                        <a:rPr lang="es-EC" sz="1200">
                          <a:effectLst/>
                        </a:rPr>
                        <a:t>IMPACTO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0">
                <a:tc>
                  <a:txBody>
                    <a:bodyPr/>
                    <a:lstStyle/>
                    <a:p>
                      <a:pPr algn="just">
                        <a:lnSpc>
                          <a:spcPct val="150000"/>
                        </a:lnSpc>
                        <a:spcAft>
                          <a:spcPts val="0"/>
                        </a:spcAft>
                      </a:pPr>
                      <a:r>
                        <a:rPr lang="es-EC" sz="12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FORTALEZAS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ALTO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MEDIO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BAJO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Nuevas alternativas de captación de clientes y proveedores.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Fácil acceso por parte de las personas a reciclar.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Escaso sustituto a reciclar.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Capital humano pequeño y manejable.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17154095"/>
              </p:ext>
            </p:extLst>
          </p:nvPr>
        </p:nvGraphicFramePr>
        <p:xfrm>
          <a:off x="2369341" y="2385064"/>
          <a:ext cx="5213351" cy="3979009"/>
        </p:xfrm>
        <a:graphic>
          <a:graphicData uri="http://schemas.openxmlformats.org/drawingml/2006/table">
            <a:tbl>
              <a:tblPr firstRow="1" firstCol="1" bandRow="1">
                <a:tableStyleId>{5C22544A-7EE6-4342-B048-85BDC9FD1C3A}</a:tableStyleId>
              </a:tblPr>
              <a:tblGrid>
                <a:gridCol w="330200"/>
                <a:gridCol w="3078959"/>
                <a:gridCol w="631346"/>
                <a:gridCol w="636905"/>
                <a:gridCol w="535941"/>
              </a:tblGrid>
              <a:tr h="485180">
                <a:tc>
                  <a:txBody>
                    <a:bodyPr/>
                    <a:lstStyle/>
                    <a:p>
                      <a:pPr algn="just">
                        <a:lnSpc>
                          <a:spcPct val="150000"/>
                        </a:lnSpc>
                        <a:spcAft>
                          <a:spcPts val="0"/>
                        </a:spcAft>
                      </a:pPr>
                      <a:r>
                        <a:rPr lang="es-EC" sz="1100" dirty="0">
                          <a:effectLst/>
                        </a:rPr>
                        <a:t>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C" sz="1100" dirty="0">
                          <a:effectLst/>
                        </a:rPr>
                        <a:t>OPORTUNIDADES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C" sz="1100">
                          <a:effectLst/>
                        </a:rPr>
                        <a:t>ALTO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C" sz="1100">
                          <a:effectLst/>
                        </a:rPr>
                        <a:t>MEDIO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C" sz="1100">
                          <a:effectLst/>
                        </a:rPr>
                        <a:t>BAJO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485180">
                <a:tc>
                  <a:txBody>
                    <a:bodyPr/>
                    <a:lstStyle/>
                    <a:p>
                      <a:pPr algn="just">
                        <a:lnSpc>
                          <a:spcPct val="150000"/>
                        </a:lnSpc>
                        <a:spcAft>
                          <a:spcPts val="0"/>
                        </a:spcAft>
                      </a:pPr>
                      <a:r>
                        <a:rPr lang="es-EC" sz="11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Mayor inversión en la parte interna del Ecuador.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485180">
                <a:tc>
                  <a:txBody>
                    <a:bodyPr/>
                    <a:lstStyle/>
                    <a:p>
                      <a:pPr algn="just">
                        <a:lnSpc>
                          <a:spcPct val="150000"/>
                        </a:lnSpc>
                        <a:spcAft>
                          <a:spcPts val="0"/>
                        </a:spcAft>
                      </a:pPr>
                      <a:r>
                        <a:rPr lang="es-EC" sz="11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Estabilidad en la variación, permitiendo planificar operaciones.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727769">
                <a:tc>
                  <a:txBody>
                    <a:bodyPr/>
                    <a:lstStyle/>
                    <a:p>
                      <a:pPr algn="just">
                        <a:lnSpc>
                          <a:spcPct val="150000"/>
                        </a:lnSpc>
                        <a:spcAft>
                          <a:spcPts val="0"/>
                        </a:spcAft>
                      </a:pPr>
                      <a:r>
                        <a:rPr lang="es-EC" sz="11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Impulso de manera apropiada a la industria del reciclaje con valores del estado y la sociedad.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485180">
                <a:tc>
                  <a:txBody>
                    <a:bodyPr/>
                    <a:lstStyle/>
                    <a:p>
                      <a:pPr algn="just">
                        <a:lnSpc>
                          <a:spcPct val="150000"/>
                        </a:lnSpc>
                        <a:spcAft>
                          <a:spcPts val="0"/>
                        </a:spcAft>
                      </a:pPr>
                      <a:r>
                        <a:rPr lang="es-EC" sz="1100" dirty="0">
                          <a:effectLst/>
                        </a:rPr>
                        <a:t>4</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La población ecuatoriana es relativamente joven para ejercer labores productivas.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242590">
                <a:tc>
                  <a:txBody>
                    <a:bodyPr/>
                    <a:lstStyle/>
                    <a:p>
                      <a:pPr algn="just">
                        <a:lnSpc>
                          <a:spcPct val="150000"/>
                        </a:lnSpc>
                        <a:spcAft>
                          <a:spcPts val="0"/>
                        </a:spcAft>
                      </a:pPr>
                      <a:r>
                        <a:rPr lang="es-EC" sz="1100" dirty="0">
                          <a:effectLst/>
                        </a:rPr>
                        <a:t>5</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Más plazas de empleo.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485180">
                <a:tc>
                  <a:txBody>
                    <a:bodyPr/>
                    <a:lstStyle/>
                    <a:p>
                      <a:pPr algn="just">
                        <a:lnSpc>
                          <a:spcPct val="150000"/>
                        </a:lnSpc>
                        <a:spcAft>
                          <a:spcPts val="0"/>
                        </a:spcAft>
                      </a:pPr>
                      <a:r>
                        <a:rPr lang="es-EC" sz="1100" dirty="0">
                          <a:effectLst/>
                        </a:rPr>
                        <a:t>6</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En las áreas rurales se incentiva más a la producción.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485180">
                <a:tc>
                  <a:txBody>
                    <a:bodyPr/>
                    <a:lstStyle/>
                    <a:p>
                      <a:pPr algn="just">
                        <a:lnSpc>
                          <a:spcPct val="150000"/>
                        </a:lnSpc>
                        <a:spcAft>
                          <a:spcPts val="0"/>
                        </a:spcAft>
                      </a:pPr>
                      <a:r>
                        <a:rPr lang="es-EC" sz="1100" dirty="0">
                          <a:effectLst/>
                        </a:rPr>
                        <a:t>7</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Menos migración de zonas rurales y aptas para la productividad.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X</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just">
                        <a:lnSpc>
                          <a:spcPct val="150000"/>
                        </a:lnSpc>
                        <a:spcAft>
                          <a:spcPts val="0"/>
                        </a:spcAft>
                      </a:pPr>
                      <a:r>
                        <a:rPr lang="es-EC" sz="11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bl>
          </a:graphicData>
        </a:graphic>
      </p:graphicFrame>
    </p:spTree>
    <p:extLst>
      <p:ext uri="{BB962C8B-B14F-4D97-AF65-F5344CB8AC3E}">
        <p14:creationId xmlns:p14="http://schemas.microsoft.com/office/powerpoint/2010/main" val="3014609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278872969"/>
              </p:ext>
            </p:extLst>
          </p:nvPr>
        </p:nvGraphicFramePr>
        <p:xfrm>
          <a:off x="2496344" y="425926"/>
          <a:ext cx="5213350" cy="1920240"/>
        </p:xfrm>
        <a:graphic>
          <a:graphicData uri="http://schemas.openxmlformats.org/drawingml/2006/table">
            <a:tbl>
              <a:tblPr firstRow="1" firstCol="1" bandRow="1">
                <a:tableStyleId>{5C22544A-7EE6-4342-B048-85BDC9FD1C3A}</a:tableStyleId>
              </a:tblPr>
              <a:tblGrid>
                <a:gridCol w="333375"/>
                <a:gridCol w="3171825"/>
                <a:gridCol w="535305"/>
                <a:gridCol w="636905"/>
                <a:gridCol w="535940"/>
              </a:tblGrid>
              <a:tr h="0">
                <a:tc>
                  <a:txBody>
                    <a:bodyPr/>
                    <a:lstStyle/>
                    <a:p>
                      <a:pPr algn="just">
                        <a:lnSpc>
                          <a:spcPct val="150000"/>
                        </a:lnSpc>
                        <a:spcAft>
                          <a:spcPts val="0"/>
                        </a:spcAft>
                      </a:pPr>
                      <a:r>
                        <a:rPr lang="es-EC" sz="12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DEBILIDADES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ALTO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MEDIO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BAJO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Mercado que aún falta por conocer y explotar.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Idiosincrasia de nuestra población.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Capacitación al capital humano.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Compromiso de cada empleado con la organización limitado.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91629280"/>
              </p:ext>
            </p:extLst>
          </p:nvPr>
        </p:nvGraphicFramePr>
        <p:xfrm>
          <a:off x="2496343" y="2363788"/>
          <a:ext cx="5213351" cy="3881437"/>
        </p:xfrm>
        <a:graphic>
          <a:graphicData uri="http://schemas.openxmlformats.org/drawingml/2006/table">
            <a:tbl>
              <a:tblPr firstRow="1" firstCol="1" bandRow="1">
                <a:tableStyleId>{5C22544A-7EE6-4342-B048-85BDC9FD1C3A}</a:tableStyleId>
              </a:tblPr>
              <a:tblGrid>
                <a:gridCol w="346076"/>
                <a:gridCol w="3159125"/>
                <a:gridCol w="535305"/>
                <a:gridCol w="636905"/>
                <a:gridCol w="535940"/>
              </a:tblGrid>
              <a:tr h="460603">
                <a:tc>
                  <a:txBody>
                    <a:bodyPr/>
                    <a:lstStyle/>
                    <a:p>
                      <a:pPr algn="just">
                        <a:lnSpc>
                          <a:spcPct val="150000"/>
                        </a:lnSpc>
                        <a:spcAft>
                          <a:spcPts val="0"/>
                        </a:spcAft>
                      </a:pPr>
                      <a:r>
                        <a:rPr lang="es-EC" sz="1000" dirty="0">
                          <a:effectLst/>
                        </a:rPr>
                        <a:t>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ctr">
                        <a:lnSpc>
                          <a:spcPct val="150000"/>
                        </a:lnSpc>
                        <a:spcAft>
                          <a:spcPts val="0"/>
                        </a:spcAft>
                      </a:pPr>
                      <a:r>
                        <a:rPr lang="es-EC" sz="1000" dirty="0">
                          <a:effectLst/>
                        </a:rPr>
                        <a:t>AMENAZAS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ctr">
                        <a:lnSpc>
                          <a:spcPct val="150000"/>
                        </a:lnSpc>
                        <a:spcAft>
                          <a:spcPts val="0"/>
                        </a:spcAft>
                      </a:pPr>
                      <a:r>
                        <a:rPr lang="es-EC" sz="1000">
                          <a:effectLst/>
                        </a:rPr>
                        <a:t>ALTO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ctr">
                        <a:lnSpc>
                          <a:spcPct val="150000"/>
                        </a:lnSpc>
                        <a:spcAft>
                          <a:spcPts val="0"/>
                        </a:spcAft>
                      </a:pPr>
                      <a:r>
                        <a:rPr lang="es-EC" sz="1000">
                          <a:effectLst/>
                        </a:rPr>
                        <a:t>MEDIO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ctr">
                        <a:lnSpc>
                          <a:spcPct val="150000"/>
                        </a:lnSpc>
                        <a:spcAft>
                          <a:spcPts val="0"/>
                        </a:spcAft>
                      </a:pPr>
                      <a:r>
                        <a:rPr lang="es-EC" sz="1000">
                          <a:effectLst/>
                        </a:rPr>
                        <a:t>BAJO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328606">
                <a:tc>
                  <a:txBody>
                    <a:bodyPr/>
                    <a:lstStyle/>
                    <a:p>
                      <a:pPr algn="just">
                        <a:lnSpc>
                          <a:spcPct val="150000"/>
                        </a:lnSpc>
                        <a:spcAft>
                          <a:spcPts val="0"/>
                        </a:spcAft>
                      </a:pPr>
                      <a:r>
                        <a:rPr lang="es-EC" sz="1000">
                          <a:effectLst/>
                        </a:rPr>
                        <a:t>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dirty="0">
                          <a:effectLst/>
                        </a:rPr>
                        <a:t>Exportaciones con un nivel porcentual demasiadamente alto.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a:effectLst/>
                        </a:rPr>
                        <a:t>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dirty="0">
                          <a:effectLst/>
                        </a:rPr>
                        <a:t>Alta restricción en la producción nacional.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328606">
                <a:tc>
                  <a:txBody>
                    <a:bodyPr/>
                    <a:lstStyle/>
                    <a:p>
                      <a:pPr algn="just">
                        <a:lnSpc>
                          <a:spcPct val="150000"/>
                        </a:lnSpc>
                        <a:spcAft>
                          <a:spcPts val="0"/>
                        </a:spcAft>
                      </a:pPr>
                      <a:r>
                        <a:rPr lang="es-EC" sz="1000">
                          <a:effectLst/>
                        </a:rPr>
                        <a:t>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dirty="0">
                          <a:effectLst/>
                        </a:rPr>
                        <a:t>La variación  en la inflación, va a generar cambio en los precios.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nSpc>
                          <a:spcPct val="107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a:effectLst/>
                        </a:rPr>
                        <a:t>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Disminución de clientes.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921207">
                <a:tc>
                  <a:txBody>
                    <a:bodyPr/>
                    <a:lstStyle/>
                    <a:p>
                      <a:pPr algn="just">
                        <a:lnSpc>
                          <a:spcPct val="150000"/>
                        </a:lnSpc>
                        <a:spcAft>
                          <a:spcPts val="0"/>
                        </a:spcAft>
                      </a:pPr>
                      <a:r>
                        <a:rPr lang="es-EC" sz="1000">
                          <a:effectLst/>
                        </a:rPr>
                        <a:t>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Marco normativo y la aplicación de los requisitos, obligaciones y condiciones necesarios para el otorgamiento de licencias ambientales para actividades industriales.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a:effectLst/>
                        </a:rPr>
                        <a:t>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Mecanismos de regulación y control.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460603">
                <a:tc>
                  <a:txBody>
                    <a:bodyPr/>
                    <a:lstStyle/>
                    <a:p>
                      <a:pPr algn="just">
                        <a:lnSpc>
                          <a:spcPct val="150000"/>
                        </a:lnSpc>
                        <a:spcAft>
                          <a:spcPts val="0"/>
                        </a:spcAft>
                      </a:pPr>
                      <a:r>
                        <a:rPr lang="es-EC" sz="1000">
                          <a:effectLst/>
                        </a:rPr>
                        <a:t>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El aumento de la población a la larga requerirá de más demanda laboral.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a:effectLst/>
                        </a:rPr>
                        <a:t>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Costo de vida relativamente alto.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a:effectLst/>
                        </a:rPr>
                        <a:t>9</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Existe todavía el subempleo.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r h="230302">
                <a:tc>
                  <a:txBody>
                    <a:bodyPr/>
                    <a:lstStyle/>
                    <a:p>
                      <a:pPr algn="just">
                        <a:lnSpc>
                          <a:spcPct val="150000"/>
                        </a:lnSpc>
                        <a:spcAft>
                          <a:spcPts val="0"/>
                        </a:spcAft>
                      </a:pPr>
                      <a:r>
                        <a:rPr lang="es-EC" sz="1000" dirty="0">
                          <a:effectLst/>
                        </a:rPr>
                        <a:t>10</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Se da más cabida al empleo informal.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X</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c>
                  <a:txBody>
                    <a:bodyPr/>
                    <a:lstStyle/>
                    <a:p>
                      <a:pPr algn="just">
                        <a:lnSpc>
                          <a:spcPct val="150000"/>
                        </a:lnSpc>
                        <a:spcAft>
                          <a:spcPts val="0"/>
                        </a:spcAft>
                      </a:pPr>
                      <a:r>
                        <a:rPr lang="es-EC" sz="10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75" marR="57575" marT="0" marB="0"/>
                </a:tc>
              </a:tr>
            </a:tbl>
          </a:graphicData>
        </a:graphic>
      </p:graphicFrame>
    </p:spTree>
    <p:extLst>
      <p:ext uri="{BB962C8B-B14F-4D97-AF65-F5344CB8AC3E}">
        <p14:creationId xmlns:p14="http://schemas.microsoft.com/office/powerpoint/2010/main" val="3881217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10" name="Imagen 9"/>
          <p:cNvPicPr>
            <a:picLocks noChangeAspect="1"/>
          </p:cNvPicPr>
          <p:nvPr/>
        </p:nvPicPr>
        <p:blipFill>
          <a:blip r:embed="rId6"/>
          <a:stretch>
            <a:fillRect/>
          </a:stretch>
        </p:blipFill>
        <p:spPr>
          <a:xfrm>
            <a:off x="1730375" y="1622561"/>
            <a:ext cx="7273522" cy="3984625"/>
          </a:xfrm>
          <a:prstGeom prst="rect">
            <a:avLst/>
          </a:prstGeom>
        </p:spPr>
      </p:pic>
      <p:sp>
        <p:nvSpPr>
          <p:cNvPr id="11" name="Título 1"/>
          <p:cNvSpPr>
            <a:spLocks noGrp="1"/>
          </p:cNvSpPr>
          <p:nvPr>
            <p:ph type="title"/>
          </p:nvPr>
        </p:nvSpPr>
        <p:spPr>
          <a:xfrm>
            <a:off x="677334" y="609600"/>
            <a:ext cx="8596668" cy="1320800"/>
          </a:xfrm>
        </p:spPr>
        <p:txBody>
          <a:bodyPr/>
          <a:lstStyle/>
          <a:p>
            <a:r>
              <a:rPr lang="es-EC" dirty="0" smtClean="0"/>
              <a:t>Matriz de evaluación factores internos</a:t>
            </a:r>
            <a:endParaRPr lang="es-EC" dirty="0"/>
          </a:p>
        </p:txBody>
      </p:sp>
    </p:spTree>
    <p:extLst>
      <p:ext uri="{BB962C8B-B14F-4D97-AF65-F5344CB8AC3E}">
        <p14:creationId xmlns:p14="http://schemas.microsoft.com/office/powerpoint/2010/main" val="3618348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740504" y="2512535"/>
            <a:ext cx="5681302" cy="1320800"/>
          </a:xfrm>
        </p:spPr>
        <p:txBody>
          <a:bodyPr/>
          <a:lstStyle/>
          <a:p>
            <a:r>
              <a:rPr lang="es-EC" dirty="0"/>
              <a:t>Matriz evaluación factores externos</a:t>
            </a:r>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2304877" y="333375"/>
            <a:ext cx="6638925" cy="3371850"/>
          </a:xfrm>
          <a:prstGeom prst="rect">
            <a:avLst/>
          </a:prstGeom>
        </p:spPr>
      </p:pic>
      <p:pic>
        <p:nvPicPr>
          <p:cNvPr id="8" name="Imagen 7"/>
          <p:cNvPicPr>
            <a:picLocks noChangeAspect="1"/>
          </p:cNvPicPr>
          <p:nvPr/>
        </p:nvPicPr>
        <p:blipFill>
          <a:blip r:embed="rId7"/>
          <a:stretch>
            <a:fillRect/>
          </a:stretch>
        </p:blipFill>
        <p:spPr>
          <a:xfrm>
            <a:off x="2323927" y="3705225"/>
            <a:ext cx="6619875" cy="3057525"/>
          </a:xfrm>
          <a:prstGeom prst="rect">
            <a:avLst/>
          </a:prstGeom>
        </p:spPr>
      </p:pic>
    </p:spTree>
    <p:extLst>
      <p:ext uri="{BB962C8B-B14F-4D97-AF65-F5344CB8AC3E}">
        <p14:creationId xmlns:p14="http://schemas.microsoft.com/office/powerpoint/2010/main" val="2622810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Matriz interna – externa</a:t>
            </a:r>
          </a:p>
        </p:txBody>
      </p:sp>
      <p:sp>
        <p:nvSpPr>
          <p:cNvPr id="3" name="Marcador de contenido 2"/>
          <p:cNvSpPr>
            <a:spLocks noGrp="1"/>
          </p:cNvSpPr>
          <p:nvPr>
            <p:ph idx="1"/>
          </p:nvPr>
        </p:nvSpPr>
        <p:spPr>
          <a:xfrm>
            <a:off x="677334" y="4491175"/>
            <a:ext cx="8596668" cy="1522411"/>
          </a:xfrm>
        </p:spPr>
        <p:txBody>
          <a:bodyPr/>
          <a:lstStyle/>
          <a:p>
            <a:r>
              <a:rPr lang="es-ES" dirty="0"/>
              <a:t>La matriz Interna y Externa se encuentra distribuida por zonas, al tener la proveedora de reciclaje JIREHCICLAR una puntuación de (2,4 : 1,9), se encuentra en la Zona (color rojo), “Coseche o Retírese”, es necesario aplicar estrategias agresivas de permanencia en el mercado para fortalecer a la empresa.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1755775" y="1490345"/>
            <a:ext cx="5759450" cy="2835910"/>
          </a:xfrm>
          <a:prstGeom prst="rect">
            <a:avLst/>
          </a:prstGeom>
          <a:noFill/>
          <a:ln>
            <a:noFill/>
          </a:ln>
        </p:spPr>
      </p:pic>
    </p:spTree>
    <p:extLst>
      <p:ext uri="{BB962C8B-B14F-4D97-AF65-F5344CB8AC3E}">
        <p14:creationId xmlns:p14="http://schemas.microsoft.com/office/powerpoint/2010/main" val="387947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Arial" panose="020B0604020202020204" pitchFamily="34" charset="0"/>
                <a:ea typeface="Calibri" panose="020F0502020204030204" pitchFamily="34" charset="0"/>
                <a:cs typeface="Times New Roman" panose="02020603050405020304" pitchFamily="18" charset="0"/>
              </a:rPr>
              <a:t>EMPRESA JIREHCICLAR</a:t>
            </a:r>
            <a:endParaRPr lang="es-EC" dirty="0"/>
          </a:p>
        </p:txBody>
      </p:sp>
      <p:sp>
        <p:nvSpPr>
          <p:cNvPr id="3" name="Marcador de contenido 2"/>
          <p:cNvSpPr>
            <a:spLocks noGrp="1"/>
          </p:cNvSpPr>
          <p:nvPr>
            <p:ph idx="1"/>
          </p:nvPr>
        </p:nvSpPr>
        <p:spPr/>
        <p:txBody>
          <a:bodyPr>
            <a:normAutofit fontScale="92500" lnSpcReduction="10000"/>
          </a:bodyPr>
          <a:lstStyle/>
          <a:p>
            <a:pPr marL="285750" indent="-285750" algn="just">
              <a:lnSpc>
                <a:spcPct val="150000"/>
              </a:lnSpc>
              <a:buFont typeface="Courier New" panose="02070309020205020404" pitchFamily="49" charset="0"/>
              <a:buChar char="o"/>
            </a:pPr>
            <a:r>
              <a:rPr lang="es-ES" dirty="0">
                <a:latin typeface="Arial" panose="020B0604020202020204" pitchFamily="34" charset="0"/>
                <a:ea typeface="Calibri" panose="020F0502020204030204" pitchFamily="34" charset="0"/>
                <a:cs typeface="Times New Roman" panose="02020603050405020304" pitchFamily="18" charset="0"/>
              </a:rPr>
              <a:t>Organización de carácter privada</a:t>
            </a:r>
          </a:p>
          <a:p>
            <a:pPr marL="285750" indent="-285750" algn="just">
              <a:lnSpc>
                <a:spcPct val="150000"/>
              </a:lnSpc>
              <a:buFont typeface="Courier New" panose="02070309020205020404" pitchFamily="49" charset="0"/>
              <a:buChar char="o"/>
            </a:pPr>
            <a:r>
              <a:rPr lang="es-ES" dirty="0">
                <a:latin typeface="Arial" panose="020B0604020202020204" pitchFamily="34" charset="0"/>
                <a:ea typeface="Calibri" panose="020F0502020204030204" pitchFamily="34" charset="0"/>
                <a:cs typeface="Times New Roman" panose="02020603050405020304" pitchFamily="18" charset="0"/>
              </a:rPr>
              <a:t>Ubicada en la parroquia de Conocoto, Cantón Quito</a:t>
            </a:r>
          </a:p>
          <a:p>
            <a:pPr marL="285750" indent="-285750" algn="just">
              <a:lnSpc>
                <a:spcPct val="150000"/>
              </a:lnSpc>
              <a:buFont typeface="Courier New" panose="02070309020205020404" pitchFamily="49" charset="0"/>
              <a:buChar char="o"/>
            </a:pPr>
            <a:r>
              <a:rPr lang="es-ES" dirty="0">
                <a:latin typeface="Arial" panose="020B0604020202020204" pitchFamily="34" charset="0"/>
                <a:ea typeface="Calibri" panose="020F0502020204030204" pitchFamily="34" charset="0"/>
                <a:cs typeface="Times New Roman" panose="02020603050405020304" pitchFamily="18" charset="0"/>
              </a:rPr>
              <a:t>Su negocio es recuperar el medioambiente reciclando materia orgánica, plásticos, aluminio recobrando papel, cartón y materiales ferrosos de los RSU (Residuos Sólidos Urbanos)</a:t>
            </a:r>
          </a:p>
          <a:p>
            <a:pPr marL="285750" indent="-285750" algn="just">
              <a:lnSpc>
                <a:spcPct val="150000"/>
              </a:lnSpc>
              <a:buFont typeface="Courier New" panose="02070309020205020404" pitchFamily="49" charset="0"/>
              <a:buChar char="o"/>
            </a:pPr>
            <a:r>
              <a:rPr lang="es-ES" dirty="0">
                <a:latin typeface="Arial" panose="020B0604020202020204" pitchFamily="34" charset="0"/>
                <a:ea typeface="Calibri" panose="020F0502020204030204" pitchFamily="34" charset="0"/>
                <a:cs typeface="Times New Roman" panose="02020603050405020304" pitchFamily="18" charset="0"/>
              </a:rPr>
              <a:t>Dedicada a la compra y venta de materiales de reciclaje (clasificación y embalaje) para </a:t>
            </a:r>
            <a:r>
              <a:rPr lang="es-ES" dirty="0" smtClean="0">
                <a:latin typeface="Arial" panose="020B0604020202020204" pitchFamily="34" charset="0"/>
                <a:ea typeface="Calibri" panose="020F0502020204030204" pitchFamily="34" charset="0"/>
                <a:cs typeface="Times New Roman" panose="02020603050405020304" pitchFamily="18" charset="0"/>
              </a:rPr>
              <a:t>así </a:t>
            </a:r>
            <a:r>
              <a:rPr lang="es-ES" dirty="0">
                <a:latin typeface="Arial" panose="020B0604020202020204" pitchFamily="34" charset="0"/>
                <a:ea typeface="Calibri" panose="020F0502020204030204" pitchFamily="34" charset="0"/>
                <a:cs typeface="Times New Roman" panose="02020603050405020304" pitchFamily="18" charset="0"/>
              </a:rPr>
              <a:t>obtener una rentabilidad tanto empresarial como medioambiental.</a:t>
            </a:r>
          </a:p>
          <a:p>
            <a:pPr marL="285750" indent="-285750" algn="just">
              <a:lnSpc>
                <a:spcPct val="150000"/>
              </a:lnSpc>
              <a:buFont typeface="Courier New" panose="02070309020205020404" pitchFamily="49" charset="0"/>
              <a:buChar char="o"/>
            </a:pPr>
            <a:r>
              <a:rPr lang="es-ES" dirty="0">
                <a:latin typeface="Arial" panose="020B0604020202020204" pitchFamily="34" charset="0"/>
                <a:ea typeface="Calibri" panose="020F0502020204030204" pitchFamily="34" charset="0"/>
                <a:cs typeface="Times New Roman" panose="02020603050405020304" pitchFamily="18" charset="0"/>
              </a:rPr>
              <a:t>Organización con ideas base en mejorar la situación de la comunidad generando cultura de reutilización de materiales.</a:t>
            </a:r>
          </a:p>
          <a:p>
            <a:endParaRPr lang="es-EC" dirty="0"/>
          </a:p>
        </p:txBody>
      </p:sp>
      <p:pic>
        <p:nvPicPr>
          <p:cNvPr id="4" name="Imagen 3"/>
          <p:cNvPicPr>
            <a:picLocks noChangeAspect="1"/>
          </p:cNvPicPr>
          <p:nvPr/>
        </p:nvPicPr>
        <p:blipFill>
          <a:blip r:embed="rId2"/>
          <a:stretch>
            <a:fillRect/>
          </a:stretch>
        </p:blipFill>
        <p:spPr>
          <a:xfrm>
            <a:off x="6190401" y="1262786"/>
            <a:ext cx="3349384" cy="1335227"/>
          </a:xfrm>
          <a:prstGeom prst="rect">
            <a:avLst/>
          </a:prstGeom>
        </p:spPr>
      </p:pic>
      <p:pic>
        <p:nvPicPr>
          <p:cNvPr id="5" name="Imagen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7" name="Imagen 6"/>
          <p:cNvPicPr>
            <a:picLocks noChangeAspect="1"/>
          </p:cNvPicPr>
          <p:nvPr/>
        </p:nvPicPr>
        <p:blipFill>
          <a:blip r:embed="rId2"/>
          <a:stretch>
            <a:fillRect/>
          </a:stretch>
        </p:blipFill>
        <p:spPr>
          <a:xfrm>
            <a:off x="387828" y="6111114"/>
            <a:ext cx="1809466" cy="721341"/>
          </a:xfrm>
          <a:prstGeom prst="rect">
            <a:avLst/>
          </a:prstGeom>
        </p:spPr>
      </p:pic>
    </p:spTree>
    <p:extLst>
      <p:ext uri="{BB962C8B-B14F-4D97-AF65-F5344CB8AC3E}">
        <p14:creationId xmlns:p14="http://schemas.microsoft.com/office/powerpoint/2010/main" val="18842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Hoja de Trabajo</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a:picLocks noChangeAspect="1"/>
          </p:cNvPicPr>
          <p:nvPr/>
        </p:nvPicPr>
        <p:blipFill>
          <a:blip r:embed="rId6"/>
          <a:stretch>
            <a:fillRect/>
          </a:stretch>
        </p:blipFill>
        <p:spPr>
          <a:xfrm>
            <a:off x="867236" y="1930400"/>
            <a:ext cx="8406766" cy="3479436"/>
          </a:xfrm>
          <a:prstGeom prst="rect">
            <a:avLst/>
          </a:prstGeom>
        </p:spPr>
      </p:pic>
    </p:spTree>
    <p:extLst>
      <p:ext uri="{BB962C8B-B14F-4D97-AF65-F5344CB8AC3E}">
        <p14:creationId xmlns:p14="http://schemas.microsoft.com/office/powerpoint/2010/main" val="1536235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a:picLocks noChangeAspect="1"/>
          </p:cNvPicPr>
          <p:nvPr/>
        </p:nvPicPr>
        <p:blipFill>
          <a:blip r:embed="rId6"/>
          <a:stretch>
            <a:fillRect/>
          </a:stretch>
        </p:blipFill>
        <p:spPr>
          <a:xfrm>
            <a:off x="61912" y="330336"/>
            <a:ext cx="10544175" cy="5429250"/>
          </a:xfrm>
          <a:prstGeom prst="rect">
            <a:avLst/>
          </a:prstGeom>
        </p:spPr>
      </p:pic>
    </p:spTree>
    <p:extLst>
      <p:ext uri="{BB962C8B-B14F-4D97-AF65-F5344CB8AC3E}">
        <p14:creationId xmlns:p14="http://schemas.microsoft.com/office/powerpoint/2010/main" val="199328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s-ES" dirty="0" smtClean="0"/>
              <a:t>INVESTIGACIÓN DE MERCADOS</a:t>
            </a:r>
            <a:endParaRPr lang="es-ES" dirty="0"/>
          </a:p>
        </p:txBody>
      </p:sp>
      <p:sp>
        <p:nvSpPr>
          <p:cNvPr id="11" name="Marcador de texto 10"/>
          <p:cNvSpPr>
            <a:spLocks noGrp="1"/>
          </p:cNvSpPr>
          <p:nvPr>
            <p:ph type="body" idx="1"/>
          </p:nvPr>
        </p:nvSpPr>
        <p:spPr/>
        <p:txBody>
          <a:bodyPr/>
          <a:lstStyle/>
          <a:p>
            <a:endParaRPr lang="es-ES"/>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2186306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DEL PROBLEMA</a:t>
            </a:r>
            <a:endParaRPr lang="es-EC" dirty="0"/>
          </a:p>
        </p:txBody>
      </p:sp>
      <p:pic>
        <p:nvPicPr>
          <p:cNvPr id="4" name="Imagen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5"/>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6"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8" name="Rectángulo redondeado 7"/>
          <p:cNvSpPr/>
          <p:nvPr/>
        </p:nvSpPr>
        <p:spPr>
          <a:xfrm>
            <a:off x="795130" y="2093843"/>
            <a:ext cx="8786192" cy="24914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3200" dirty="0"/>
              <a:t>Determinar la demanda social de la población del Cantón Rumiñahui ante el nivel cultural que poseen al momento de reciclar</a:t>
            </a:r>
            <a:r>
              <a:rPr lang="es-EC" sz="3200" dirty="0" smtClean="0"/>
              <a:t>.</a:t>
            </a:r>
            <a:endParaRPr lang="es-EC" sz="3200" dirty="0"/>
          </a:p>
        </p:txBody>
      </p:sp>
    </p:spTree>
    <p:extLst>
      <p:ext uri="{BB962C8B-B14F-4D97-AF65-F5344CB8AC3E}">
        <p14:creationId xmlns:p14="http://schemas.microsoft.com/office/powerpoint/2010/main" val="54541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PLANTEAMIENTO DEL PROBLEMA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7" name="Rectángulo redondeado 6"/>
          <p:cNvSpPr/>
          <p:nvPr/>
        </p:nvSpPr>
        <p:spPr>
          <a:xfrm>
            <a:off x="677334" y="1930399"/>
            <a:ext cx="8596668" cy="35016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2400" dirty="0"/>
              <a:t>Se plantea este problema en base a la necesidad que la población del Cantón Rumiñahui, al no contar con toda la información de la población del Cantón que no puede establecer una comunicación efectiva con la localidad, ante las demandas de la sociedad con respecto a la gran dificultad cultural que tienen sus habitantes al momento de reciclar o reutilizar algún bien material, si responde o no a las exigencias de la vida laboral y con la comunidad.</a:t>
            </a:r>
          </a:p>
        </p:txBody>
      </p:sp>
    </p:spTree>
    <p:extLst>
      <p:ext uri="{BB962C8B-B14F-4D97-AF65-F5344CB8AC3E}">
        <p14:creationId xmlns:p14="http://schemas.microsoft.com/office/powerpoint/2010/main" val="197545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823249605"/>
              </p:ext>
            </p:extLst>
          </p:nvPr>
        </p:nvGraphicFramePr>
        <p:xfrm>
          <a:off x="677334" y="1422400"/>
          <a:ext cx="9106746" cy="1330960"/>
        </p:xfrm>
        <a:graphic>
          <a:graphicData uri="http://schemas.openxmlformats.org/drawingml/2006/table">
            <a:tbl>
              <a:tblPr firstRow="1" bandRow="1">
                <a:tableStyleId>{0E3FDE45-AF77-4B5C-9715-49D594BDF05E}</a:tableStyleId>
              </a:tblPr>
              <a:tblGrid>
                <a:gridCol w="9106746"/>
              </a:tblGrid>
              <a:tr h="538922">
                <a:tc>
                  <a:txBody>
                    <a:bodyPr/>
                    <a:lstStyle/>
                    <a:p>
                      <a:pPr algn="ctr"/>
                      <a:r>
                        <a:rPr lang="es-EC" sz="3200" dirty="0" smtClean="0"/>
                        <a:t>OBJETIVO</a:t>
                      </a:r>
                      <a:r>
                        <a:rPr lang="es-EC" sz="3200" baseline="0" dirty="0" smtClean="0"/>
                        <a:t> GENERAL</a:t>
                      </a:r>
                      <a:endParaRPr lang="es-EC" sz="3200" dirty="0"/>
                    </a:p>
                  </a:txBody>
                  <a:tcPr/>
                </a:tc>
              </a:tr>
              <a:tr h="751840">
                <a:tc>
                  <a:txBody>
                    <a:bodyPr/>
                    <a:lstStyle/>
                    <a:p>
                      <a:r>
                        <a:rPr lang="es-EC" sz="2000" b="0" kern="1200" dirty="0" smtClean="0">
                          <a:solidFill>
                            <a:schemeClr val="tx1"/>
                          </a:solidFill>
                          <a:effectLst/>
                          <a:latin typeface="+mn-lt"/>
                          <a:ea typeface="+mn-ea"/>
                          <a:cs typeface="+mn-cs"/>
                        </a:rPr>
                        <a:t>Analizar la demanda social de las personas del Cantón Rumiñahui de acuerdo al nivel cultural que asumen al momento de reciclar.</a:t>
                      </a:r>
                      <a:endParaRPr lang="es-EC" sz="2000" b="0" dirty="0"/>
                    </a:p>
                  </a:txBody>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423354577"/>
              </p:ext>
            </p:extLst>
          </p:nvPr>
        </p:nvGraphicFramePr>
        <p:xfrm>
          <a:off x="677334" y="3468772"/>
          <a:ext cx="9152466" cy="1996425"/>
        </p:xfrm>
        <a:graphic>
          <a:graphicData uri="http://schemas.openxmlformats.org/drawingml/2006/table">
            <a:tbl>
              <a:tblPr firstRow="1" bandRow="1">
                <a:tableStyleId>{8799B23B-EC83-4686-B30A-512413B5E67A}</a:tableStyleId>
              </a:tblPr>
              <a:tblGrid>
                <a:gridCol w="3050822"/>
                <a:gridCol w="3050822"/>
                <a:gridCol w="3050822"/>
              </a:tblGrid>
              <a:tr h="533385">
                <a:tc gridSpan="3">
                  <a:txBody>
                    <a:bodyPr/>
                    <a:lstStyle/>
                    <a:p>
                      <a:pPr algn="ctr"/>
                      <a:r>
                        <a:rPr lang="es-EC" sz="2800" dirty="0" smtClean="0"/>
                        <a:t>OBJETIVOS</a:t>
                      </a:r>
                      <a:r>
                        <a:rPr lang="es-EC" sz="2800" baseline="0" dirty="0" smtClean="0"/>
                        <a:t> ESPECÍFICOS</a:t>
                      </a:r>
                      <a:endParaRPr lang="es-EC" sz="2800" dirty="0"/>
                    </a:p>
                  </a:txBody>
                  <a:tcPr/>
                </a:tc>
                <a:tc hMerge="1">
                  <a:txBody>
                    <a:bodyPr/>
                    <a:lstStyle/>
                    <a:p>
                      <a:endParaRPr lang="es-EC" dirty="0"/>
                    </a:p>
                  </a:txBody>
                  <a:tcPr/>
                </a:tc>
                <a:tc hMerge="1">
                  <a:txBody>
                    <a:bodyPr/>
                    <a:lstStyle/>
                    <a:p>
                      <a:endParaRPr lang="es-EC" dirty="0"/>
                    </a:p>
                  </a:txBody>
                  <a:tcPr/>
                </a:tc>
              </a:tr>
              <a:tr h="1326604">
                <a:tc>
                  <a:txBody>
                    <a:bodyPr/>
                    <a:lstStyle/>
                    <a:p>
                      <a:pPr lvl="0" algn="just"/>
                      <a:r>
                        <a:rPr lang="es-EC" sz="1800" kern="1200" dirty="0" smtClean="0">
                          <a:effectLst/>
                        </a:rPr>
                        <a:t>Determinar las características de las personas encuestadas, que disponen de tiempo para reciclar.</a:t>
                      </a:r>
                      <a:endParaRPr lang="es-EC" sz="1800" kern="1200" dirty="0">
                        <a:solidFill>
                          <a:schemeClr val="tx1"/>
                        </a:solidFill>
                        <a:effectLst/>
                        <a:latin typeface="+mn-lt"/>
                        <a:ea typeface="+mn-ea"/>
                        <a:cs typeface="+mn-cs"/>
                      </a:endParaRPr>
                    </a:p>
                  </a:txBody>
                  <a:tcPr/>
                </a:tc>
                <a:tc>
                  <a:txBody>
                    <a:bodyPr/>
                    <a:lstStyle/>
                    <a:p>
                      <a:pPr lvl="0" algn="just"/>
                      <a:r>
                        <a:rPr lang="es-EC" sz="1800" kern="1200" dirty="0" smtClean="0">
                          <a:effectLst/>
                        </a:rPr>
                        <a:t>Delimitar el grado de concienciación, que tienen los habitantes del Cantón Rumiñahui ante el reciclaje y su manejo.</a:t>
                      </a:r>
                      <a:endParaRPr lang="es-EC" sz="1800" kern="1200" dirty="0">
                        <a:solidFill>
                          <a:schemeClr val="tx1"/>
                        </a:solidFill>
                        <a:effectLst/>
                        <a:latin typeface="+mn-lt"/>
                        <a:ea typeface="+mn-ea"/>
                        <a:cs typeface="+mn-cs"/>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C" sz="1800" kern="1200" dirty="0" smtClean="0">
                          <a:effectLst/>
                        </a:rPr>
                        <a:t>Evaluar el desempeño de las personas del Cantón Rumiñahui, para poder recuperar procesos de reciclaje.</a:t>
                      </a:r>
                      <a:endParaRPr lang="es-EC" sz="180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58222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HIPÓTESIS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Diagrama 6"/>
          <p:cNvGraphicFramePr/>
          <p:nvPr>
            <p:extLst>
              <p:ext uri="{D42A27DB-BD31-4B8C-83A1-F6EECF244321}">
                <p14:modId xmlns:p14="http://schemas.microsoft.com/office/powerpoint/2010/main" val="1744930098"/>
              </p:ext>
            </p:extLst>
          </p:nvPr>
        </p:nvGraphicFramePr>
        <p:xfrm>
          <a:off x="677334" y="1588347"/>
          <a:ext cx="8855286" cy="38437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27899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MATRIZ DE PLANTEAMIENTO DE DATOS SECUNDARIOS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814623" y="1908049"/>
            <a:ext cx="8083550" cy="4203065"/>
          </a:xfrm>
          <a:prstGeom prst="rect">
            <a:avLst/>
          </a:prstGeom>
          <a:noFill/>
          <a:ln>
            <a:noFill/>
          </a:ln>
        </p:spPr>
      </p:pic>
    </p:spTree>
    <p:extLst>
      <p:ext uri="{BB962C8B-B14F-4D97-AF65-F5344CB8AC3E}">
        <p14:creationId xmlns:p14="http://schemas.microsoft.com/office/powerpoint/2010/main" val="3384751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 DE INVESTIGACIÓN</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8" name="Diagrama 7"/>
          <p:cNvGraphicFramePr/>
          <p:nvPr>
            <p:extLst>
              <p:ext uri="{D42A27DB-BD31-4B8C-83A1-F6EECF244321}">
                <p14:modId xmlns:p14="http://schemas.microsoft.com/office/powerpoint/2010/main" val="1999803106"/>
              </p:ext>
            </p:extLst>
          </p:nvPr>
        </p:nvGraphicFramePr>
        <p:xfrm>
          <a:off x="879061" y="1413788"/>
          <a:ext cx="8128000" cy="43906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8746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TÉCNICA DE INVESTIGACIÓN</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8" name="Diagrama 7"/>
          <p:cNvGraphicFramePr/>
          <p:nvPr>
            <p:extLst>
              <p:ext uri="{D42A27DB-BD31-4B8C-83A1-F6EECF244321}">
                <p14:modId xmlns:p14="http://schemas.microsoft.com/office/powerpoint/2010/main" val="700239814"/>
              </p:ext>
            </p:extLst>
          </p:nvPr>
        </p:nvGraphicFramePr>
        <p:xfrm>
          <a:off x="971826" y="1519307"/>
          <a:ext cx="8636000" cy="43514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2348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1528"/>
          </a:xfrm>
        </p:spPr>
        <p:txBody>
          <a:bodyPr/>
          <a:lstStyle/>
          <a:p>
            <a:r>
              <a:rPr lang="es-EC" b="1" dirty="0" smtClean="0"/>
              <a:t>DESCRIPCIÓN DEL PROBLEMA</a:t>
            </a:r>
            <a:endParaRPr lang="es-EC" b="1" dirty="0"/>
          </a:p>
        </p:txBody>
      </p:sp>
      <p:sp>
        <p:nvSpPr>
          <p:cNvPr id="3" name="Marcador de contenido 2"/>
          <p:cNvSpPr>
            <a:spLocks noGrp="1"/>
          </p:cNvSpPr>
          <p:nvPr>
            <p:ph idx="1"/>
          </p:nvPr>
        </p:nvSpPr>
        <p:spPr/>
        <p:txBody>
          <a:bodyPr>
            <a:normAutofit fontScale="92500" lnSpcReduction="10000"/>
          </a:bodyPr>
          <a:lstStyle/>
          <a:p>
            <a:pPr marL="0" indent="0">
              <a:buNone/>
            </a:pPr>
            <a:r>
              <a:rPr lang="es-ES" b="1" dirty="0" smtClean="0"/>
              <a:t>ESCASEZ CULTURAL QUE SE GENERA AL MOMENTO DE REUTILIZAR MATERIALES QUE TODAVÍA TIENEN LA CAPACIDAD DE VOLVÉRSELOS A REMANO FACTURAR. </a:t>
            </a:r>
          </a:p>
          <a:p>
            <a:pPr lvl="1"/>
            <a:r>
              <a:rPr lang="es-ES" dirty="0" smtClean="0"/>
              <a:t>PBV </a:t>
            </a:r>
            <a:r>
              <a:rPr lang="es-ES" dirty="0"/>
              <a:t>2013-2017 </a:t>
            </a:r>
            <a:r>
              <a:rPr lang="es-ES" dirty="0" smtClean="0"/>
              <a:t>plantea:</a:t>
            </a:r>
          </a:p>
          <a:p>
            <a:pPr marL="914400" lvl="2" indent="0">
              <a:buNone/>
            </a:pPr>
            <a:r>
              <a:rPr lang="es-ES" dirty="0" smtClean="0"/>
              <a:t>Objetivo 7</a:t>
            </a:r>
            <a:endParaRPr lang="es-ES" dirty="0"/>
          </a:p>
          <a:p>
            <a:pPr marL="914400" lvl="2" indent="0">
              <a:buNone/>
            </a:pPr>
            <a:r>
              <a:rPr lang="es-ES" dirty="0" smtClean="0"/>
              <a:t>“Garantizar </a:t>
            </a:r>
            <a:r>
              <a:rPr lang="es-ES" dirty="0"/>
              <a:t>los derechos de la naturaleza y promover la sostenibilidad ambiental territorial y global</a:t>
            </a:r>
            <a:r>
              <a:rPr lang="es-ES" dirty="0" smtClean="0"/>
              <a:t>”.</a:t>
            </a:r>
          </a:p>
          <a:p>
            <a:pPr marL="914400" lvl="2" indent="0">
              <a:buNone/>
            </a:pPr>
            <a:r>
              <a:rPr lang="es-ES" dirty="0" smtClean="0"/>
              <a:t>Para cumplir </a:t>
            </a:r>
            <a:r>
              <a:rPr lang="es-ES" dirty="0"/>
              <a:t>este objetivo se toma en cuenta tres ejes </a:t>
            </a:r>
            <a:r>
              <a:rPr lang="es-ES" dirty="0" smtClean="0"/>
              <a:t>fundamentales: </a:t>
            </a:r>
          </a:p>
          <a:p>
            <a:pPr marL="1714500" lvl="3" indent="-342900">
              <a:buFont typeface="+mj-lt"/>
              <a:buAutoNum type="arabicPeriod"/>
            </a:pPr>
            <a:r>
              <a:rPr lang="es-ES" dirty="0"/>
              <a:t>E</a:t>
            </a:r>
            <a:r>
              <a:rPr lang="es-ES" dirty="0" smtClean="0"/>
              <a:t>l </a:t>
            </a:r>
            <a:r>
              <a:rPr lang="es-ES" dirty="0"/>
              <a:t>ente </a:t>
            </a:r>
            <a:r>
              <a:rPr lang="es-ES" dirty="0" smtClean="0"/>
              <a:t>gubernamental</a:t>
            </a:r>
          </a:p>
          <a:p>
            <a:pPr marL="1714500" lvl="3" indent="-342900">
              <a:buFont typeface="+mj-lt"/>
              <a:buAutoNum type="arabicPeriod"/>
            </a:pPr>
            <a:r>
              <a:rPr lang="es-ES" dirty="0"/>
              <a:t>L</a:t>
            </a:r>
            <a:r>
              <a:rPr lang="es-ES" dirty="0" smtClean="0"/>
              <a:t>a </a:t>
            </a:r>
            <a:r>
              <a:rPr lang="es-ES" dirty="0"/>
              <a:t>parte </a:t>
            </a:r>
            <a:r>
              <a:rPr lang="es-ES" dirty="0" smtClean="0"/>
              <a:t>privada</a:t>
            </a:r>
          </a:p>
          <a:p>
            <a:pPr marL="1714500" lvl="3" indent="-342900">
              <a:buFont typeface="+mj-lt"/>
              <a:buAutoNum type="arabicPeriod"/>
            </a:pPr>
            <a:r>
              <a:rPr lang="es-ES" dirty="0"/>
              <a:t>L</a:t>
            </a:r>
            <a:r>
              <a:rPr lang="es-ES" dirty="0" smtClean="0"/>
              <a:t>a sociedad</a:t>
            </a:r>
          </a:p>
          <a:p>
            <a:pPr marL="800100" lvl="1"/>
            <a:r>
              <a:rPr lang="es-ES" dirty="0" smtClean="0"/>
              <a:t>El </a:t>
            </a:r>
            <a:r>
              <a:rPr lang="es-ES" dirty="0"/>
              <a:t>enfoque </a:t>
            </a:r>
            <a:r>
              <a:rPr lang="es-ES" dirty="0" smtClean="0"/>
              <a:t>maximiza </a:t>
            </a:r>
            <a:r>
              <a:rPr lang="es-ES" dirty="0"/>
              <a:t>el beneficio de la </a:t>
            </a:r>
            <a:r>
              <a:rPr lang="es-ES" dirty="0" smtClean="0"/>
              <a:t>sociedad</a:t>
            </a:r>
          </a:p>
          <a:p>
            <a:pPr marL="800100" lvl="1"/>
            <a:r>
              <a:rPr lang="es-ES" dirty="0" smtClean="0"/>
              <a:t>Promueve </a:t>
            </a:r>
            <a:r>
              <a:rPr lang="es-ES" dirty="0"/>
              <a:t>sostenibilidad ambiental </a:t>
            </a:r>
            <a:r>
              <a:rPr lang="es-ES" dirty="0" smtClean="0"/>
              <a:t>con </a:t>
            </a:r>
            <a:r>
              <a:rPr lang="es-ES" dirty="0"/>
              <a:t>estrategias de cumplimiento </a:t>
            </a:r>
            <a:r>
              <a:rPr lang="es-ES" dirty="0" smtClean="0"/>
              <a:t>a </a:t>
            </a:r>
            <a:r>
              <a:rPr lang="es-ES" dirty="0"/>
              <a:t>cargo de la empresa y la vinculación de la </a:t>
            </a:r>
            <a:r>
              <a:rPr lang="es-ES" dirty="0" smtClean="0"/>
              <a:t>colectividad</a:t>
            </a:r>
            <a:endParaRPr lang="es-EC" dirty="0"/>
          </a:p>
          <a:p>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6" name="Imagen 5"/>
          <p:cNvPicPr>
            <a:picLocks noChangeAspect="1"/>
          </p:cNvPicPr>
          <p:nvPr/>
        </p:nvPicPr>
        <p:blipFill>
          <a:blip r:embed="rId4"/>
          <a:stretch>
            <a:fillRect/>
          </a:stretch>
        </p:blipFill>
        <p:spPr>
          <a:xfrm>
            <a:off x="387828" y="6111114"/>
            <a:ext cx="1809466" cy="721341"/>
          </a:xfrm>
          <a:prstGeom prst="rect">
            <a:avLst/>
          </a:prstGeom>
        </p:spPr>
      </p:pic>
      <p:pic>
        <p:nvPicPr>
          <p:cNvPr id="7" name="Imagen 6"/>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83340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MUESTREO ESTADÍSTICO</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10401826"/>
              </p:ext>
            </p:extLst>
          </p:nvPr>
        </p:nvGraphicFramePr>
        <p:xfrm>
          <a:off x="677690" y="1930400"/>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9"/>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10"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846431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623461" y="2868874"/>
            <a:ext cx="5060198" cy="647700"/>
          </a:xfrm>
        </p:spPr>
        <p:txBody>
          <a:bodyPr/>
          <a:lstStyle/>
          <a:p>
            <a:r>
              <a:rPr lang="es-EC" dirty="0" smtClean="0"/>
              <a:t>SEGMENTACIÓN</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220740664"/>
              </p:ext>
            </p:extLst>
          </p:nvPr>
        </p:nvGraphicFramePr>
        <p:xfrm>
          <a:off x="2428702" y="288671"/>
          <a:ext cx="6248400" cy="6239510"/>
        </p:xfrm>
        <a:graphic>
          <a:graphicData uri="http://schemas.openxmlformats.org/drawingml/2006/table">
            <a:tbl>
              <a:tblPr firstRow="1" firstCol="1" bandRow="1">
                <a:tableStyleId>{E929F9F4-4A8F-4326-A1B4-22849713DDAB}</a:tableStyleId>
              </a:tblPr>
              <a:tblGrid>
                <a:gridCol w="1679774"/>
                <a:gridCol w="2284313"/>
                <a:gridCol w="2284313"/>
              </a:tblGrid>
              <a:tr h="118955">
                <a:tc gridSpan="3">
                  <a:txBody>
                    <a:bodyPr/>
                    <a:lstStyle/>
                    <a:p>
                      <a:pPr algn="ctr">
                        <a:lnSpc>
                          <a:spcPct val="150000"/>
                        </a:lnSpc>
                        <a:spcAft>
                          <a:spcPts val="0"/>
                        </a:spcAft>
                      </a:pPr>
                      <a:r>
                        <a:rPr lang="es-EC" sz="1200" dirty="0">
                          <a:effectLst/>
                        </a:rPr>
                        <a:t>SEGMENTACIÓN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tc>
                <a:tc hMerge="1">
                  <a:txBody>
                    <a:bodyPr/>
                    <a:lstStyle/>
                    <a:p>
                      <a:endParaRPr lang="es-ES"/>
                    </a:p>
                  </a:txBody>
                  <a:tcPr/>
                </a:tc>
                <a:tc hMerge="1">
                  <a:txBody>
                    <a:bodyPr/>
                    <a:lstStyle/>
                    <a:p>
                      <a:endParaRPr lang="es-ES"/>
                    </a:p>
                  </a:txBody>
                  <a:tcPr/>
                </a:tc>
              </a:tr>
              <a:tr h="203922">
                <a:tc rowSpan="4">
                  <a:txBody>
                    <a:bodyPr/>
                    <a:lstStyle/>
                    <a:p>
                      <a:pPr algn="ctr">
                        <a:lnSpc>
                          <a:spcPct val="150000"/>
                        </a:lnSpc>
                        <a:spcAft>
                          <a:spcPts val="0"/>
                        </a:spcAft>
                      </a:pPr>
                      <a:r>
                        <a:rPr lang="es-EC" sz="1200" dirty="0">
                          <a:effectLst/>
                        </a:rPr>
                        <a:t>SEGMENTACIÓN</a:t>
                      </a:r>
                      <a:endParaRPr lang="es-ES" sz="1200" dirty="0">
                        <a:effectLst/>
                      </a:endParaRPr>
                    </a:p>
                    <a:p>
                      <a:pPr algn="ctr">
                        <a:lnSpc>
                          <a:spcPct val="150000"/>
                        </a:lnSpc>
                        <a:spcAft>
                          <a:spcPts val="0"/>
                        </a:spcAft>
                      </a:pPr>
                      <a:r>
                        <a:rPr lang="es-EC" sz="1200" dirty="0">
                          <a:effectLst/>
                        </a:rPr>
                        <a:t>GEOGRÁFICA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País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Ecuador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a:effectLst/>
                        </a:rPr>
                        <a:t>Cantón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Rumiñahui</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407845">
                <a:tc vMerge="1">
                  <a:txBody>
                    <a:bodyPr/>
                    <a:lstStyle/>
                    <a:p>
                      <a:endParaRPr lang="es-ES"/>
                    </a:p>
                  </a:txBody>
                  <a:tcPr/>
                </a:tc>
                <a:tc>
                  <a:txBody>
                    <a:bodyPr/>
                    <a:lstStyle/>
                    <a:p>
                      <a:pPr algn="ctr">
                        <a:lnSpc>
                          <a:spcPct val="150000"/>
                        </a:lnSpc>
                        <a:spcAft>
                          <a:spcPts val="0"/>
                        </a:spcAft>
                      </a:pPr>
                      <a:r>
                        <a:rPr lang="es-EC" sz="1200" dirty="0">
                          <a:effectLst/>
                        </a:rPr>
                        <a:t>Densidad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Pobladores del Cantón Rumiñahui por sectores.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dirty="0">
                          <a:effectLst/>
                        </a:rPr>
                        <a:t>Tamaño de la población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85852 habitantes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rowSpan="4">
                  <a:txBody>
                    <a:bodyPr/>
                    <a:lstStyle/>
                    <a:p>
                      <a:pPr algn="ctr">
                        <a:lnSpc>
                          <a:spcPct val="150000"/>
                        </a:lnSpc>
                        <a:spcAft>
                          <a:spcPts val="0"/>
                        </a:spcAft>
                      </a:pPr>
                      <a:r>
                        <a:rPr lang="es-EC" sz="1200">
                          <a:effectLst/>
                        </a:rPr>
                        <a:t>SEGMENTACIÓN</a:t>
                      </a:r>
                      <a:endParaRPr lang="es-ES" sz="1200">
                        <a:effectLst/>
                      </a:endParaRPr>
                    </a:p>
                    <a:p>
                      <a:pPr algn="ctr">
                        <a:lnSpc>
                          <a:spcPct val="150000"/>
                        </a:lnSpc>
                        <a:spcAft>
                          <a:spcPts val="0"/>
                        </a:spcAft>
                      </a:pPr>
                      <a:r>
                        <a:rPr lang="es-EC" sz="1200">
                          <a:effectLst/>
                        </a:rPr>
                        <a:t>DEMOGRÁFICA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Sexo - Genero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Masculino y Femenino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dirty="0">
                          <a:effectLst/>
                        </a:rPr>
                        <a:t>Edad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16 años hasta 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dirty="0">
                          <a:effectLst/>
                        </a:rPr>
                        <a:t>Nacionalidad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Ecuatoriana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dirty="0">
                          <a:effectLst/>
                        </a:rPr>
                        <a:t>Estatus Socioeconómico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Medio – Bajo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rowSpan="4">
                  <a:txBody>
                    <a:bodyPr/>
                    <a:lstStyle/>
                    <a:p>
                      <a:pPr algn="ctr">
                        <a:lnSpc>
                          <a:spcPct val="150000"/>
                        </a:lnSpc>
                        <a:spcAft>
                          <a:spcPts val="0"/>
                        </a:spcAft>
                      </a:pPr>
                      <a:r>
                        <a:rPr lang="es-EC" sz="1200">
                          <a:effectLst/>
                        </a:rPr>
                        <a:t>SEGMENTACIÓN</a:t>
                      </a:r>
                      <a:endParaRPr lang="es-ES" sz="1200">
                        <a:effectLst/>
                      </a:endParaRPr>
                    </a:p>
                    <a:p>
                      <a:pPr algn="ctr">
                        <a:lnSpc>
                          <a:spcPct val="150000"/>
                        </a:lnSpc>
                        <a:spcAft>
                          <a:spcPts val="0"/>
                        </a:spcAft>
                      </a:pPr>
                      <a:r>
                        <a:rPr lang="es-EC" sz="1200">
                          <a:effectLst/>
                        </a:rPr>
                        <a:t>PSICOGRÁFICA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Clase Social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Media – Baja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vMerge="1">
                  <a:txBody>
                    <a:bodyPr/>
                    <a:lstStyle/>
                    <a:p>
                      <a:endParaRPr lang="es-ES"/>
                    </a:p>
                  </a:txBody>
                  <a:tcPr/>
                </a:tc>
                <a:tc>
                  <a:txBody>
                    <a:bodyPr/>
                    <a:lstStyle/>
                    <a:p>
                      <a:pPr algn="ctr">
                        <a:lnSpc>
                          <a:spcPct val="150000"/>
                        </a:lnSpc>
                        <a:spcAft>
                          <a:spcPts val="0"/>
                        </a:spcAft>
                      </a:pPr>
                      <a:r>
                        <a:rPr lang="es-EC" sz="1200">
                          <a:effectLst/>
                        </a:rPr>
                        <a:t>Estilo de vida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Progresista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611767">
                <a:tc vMerge="1">
                  <a:txBody>
                    <a:bodyPr/>
                    <a:lstStyle/>
                    <a:p>
                      <a:endParaRPr lang="es-ES"/>
                    </a:p>
                  </a:txBody>
                  <a:tcPr/>
                </a:tc>
                <a:tc>
                  <a:txBody>
                    <a:bodyPr/>
                    <a:lstStyle/>
                    <a:p>
                      <a:pPr algn="ctr">
                        <a:lnSpc>
                          <a:spcPct val="150000"/>
                        </a:lnSpc>
                        <a:spcAft>
                          <a:spcPts val="0"/>
                        </a:spcAft>
                      </a:pPr>
                      <a:r>
                        <a:rPr lang="es-EC" sz="1200">
                          <a:effectLst/>
                        </a:rPr>
                        <a:t>Valores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Honestidad – Justicia y Responsabilidad con el medio ambiente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302844">
                <a:tc vMerge="1">
                  <a:txBody>
                    <a:bodyPr/>
                    <a:lstStyle/>
                    <a:p>
                      <a:endParaRPr lang="es-ES"/>
                    </a:p>
                  </a:txBody>
                  <a:tcPr/>
                </a:tc>
                <a:tc>
                  <a:txBody>
                    <a:bodyPr/>
                    <a:lstStyle/>
                    <a:p>
                      <a:pPr algn="ctr">
                        <a:lnSpc>
                          <a:spcPct val="150000"/>
                        </a:lnSpc>
                        <a:spcAft>
                          <a:spcPts val="0"/>
                        </a:spcAft>
                      </a:pPr>
                      <a:r>
                        <a:rPr lang="es-EC" sz="1200">
                          <a:effectLst/>
                        </a:rPr>
                        <a:t>Interés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Ayuda al medio ambiente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203922">
                <a:tc rowSpan="4">
                  <a:txBody>
                    <a:bodyPr/>
                    <a:lstStyle/>
                    <a:p>
                      <a:pPr algn="ctr">
                        <a:lnSpc>
                          <a:spcPct val="150000"/>
                        </a:lnSpc>
                        <a:spcAft>
                          <a:spcPts val="0"/>
                        </a:spcAft>
                      </a:pPr>
                      <a:r>
                        <a:rPr lang="es-EC" sz="1200" dirty="0">
                          <a:effectLst/>
                        </a:rPr>
                        <a:t>SEGMENTACIÓN</a:t>
                      </a:r>
                      <a:endParaRPr lang="es-ES" sz="1200" dirty="0">
                        <a:effectLst/>
                      </a:endParaRPr>
                    </a:p>
                    <a:p>
                      <a:pPr algn="ctr">
                        <a:lnSpc>
                          <a:spcPct val="150000"/>
                        </a:lnSpc>
                        <a:spcAft>
                          <a:spcPts val="0"/>
                        </a:spcAft>
                      </a:pPr>
                      <a:r>
                        <a:rPr lang="es-EC" sz="1200" dirty="0">
                          <a:effectLst/>
                        </a:rPr>
                        <a:t>CONDUCTUAL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a:effectLst/>
                        </a:rPr>
                        <a:t>Ocasión de uso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Frecuente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302844">
                <a:tc vMerge="1">
                  <a:txBody>
                    <a:bodyPr/>
                    <a:lstStyle/>
                    <a:p>
                      <a:endParaRPr lang="es-ES"/>
                    </a:p>
                  </a:txBody>
                  <a:tcPr/>
                </a:tc>
                <a:tc>
                  <a:txBody>
                    <a:bodyPr/>
                    <a:lstStyle/>
                    <a:p>
                      <a:pPr algn="ctr">
                        <a:lnSpc>
                          <a:spcPct val="150000"/>
                        </a:lnSpc>
                        <a:spcAft>
                          <a:spcPts val="0"/>
                        </a:spcAft>
                      </a:pPr>
                      <a:r>
                        <a:rPr lang="es-EC" sz="1200">
                          <a:effectLst/>
                        </a:rPr>
                        <a:t>Beneficios Buscados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Nivel de cultura poblacional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407845">
                <a:tc vMerge="1">
                  <a:txBody>
                    <a:bodyPr/>
                    <a:lstStyle/>
                    <a:p>
                      <a:endParaRPr lang="es-ES"/>
                    </a:p>
                  </a:txBody>
                  <a:tcPr/>
                </a:tc>
                <a:tc>
                  <a:txBody>
                    <a:bodyPr/>
                    <a:lstStyle/>
                    <a:p>
                      <a:pPr algn="ctr">
                        <a:lnSpc>
                          <a:spcPct val="150000"/>
                        </a:lnSpc>
                        <a:spcAft>
                          <a:spcPts val="0"/>
                        </a:spcAft>
                      </a:pPr>
                      <a:r>
                        <a:rPr lang="es-EC" sz="1200">
                          <a:effectLst/>
                        </a:rPr>
                        <a:t>Fidelidad de la marca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Posicionamiento en la mente del consumidor.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r h="1108558">
                <a:tc vMerge="1">
                  <a:txBody>
                    <a:bodyPr/>
                    <a:lstStyle/>
                    <a:p>
                      <a:endParaRPr lang="es-ES"/>
                    </a:p>
                  </a:txBody>
                  <a:tcPr/>
                </a:tc>
                <a:tc>
                  <a:txBody>
                    <a:bodyPr/>
                    <a:lstStyle/>
                    <a:p>
                      <a:pPr algn="ctr">
                        <a:lnSpc>
                          <a:spcPct val="150000"/>
                        </a:lnSpc>
                        <a:spcAft>
                          <a:spcPts val="0"/>
                        </a:spcAft>
                      </a:pPr>
                      <a:r>
                        <a:rPr lang="es-EC" sz="1200" dirty="0">
                          <a:effectLst/>
                        </a:rPr>
                        <a:t>Toma de decisión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c>
                  <a:txBody>
                    <a:bodyPr/>
                    <a:lstStyle/>
                    <a:p>
                      <a:pPr algn="ctr">
                        <a:lnSpc>
                          <a:spcPct val="150000"/>
                        </a:lnSpc>
                        <a:spcAft>
                          <a:spcPts val="0"/>
                        </a:spcAft>
                      </a:pPr>
                      <a:r>
                        <a:rPr lang="es-EC" sz="1200" dirty="0">
                          <a:effectLst/>
                        </a:rPr>
                        <a:t>Cuando escuchen de reciclaje la empresa Jirehciclar sea lo primero que se le venga a la mente del consumidor.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322" marR="37322" marT="0" marB="0" anchor="ctr"/>
                </a:tc>
              </a:tr>
            </a:tbl>
          </a:graphicData>
        </a:graphic>
      </p:graphicFrame>
    </p:spTree>
    <p:extLst>
      <p:ext uri="{BB962C8B-B14F-4D97-AF65-F5344CB8AC3E}">
        <p14:creationId xmlns:p14="http://schemas.microsoft.com/office/powerpoint/2010/main" val="2319874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9" name="Diagrama 8"/>
          <p:cNvGraphicFramePr/>
          <p:nvPr>
            <p:extLst>
              <p:ext uri="{D42A27DB-BD31-4B8C-83A1-F6EECF244321}">
                <p14:modId xmlns:p14="http://schemas.microsoft.com/office/powerpoint/2010/main" val="3194176733"/>
              </p:ext>
            </p:extLst>
          </p:nvPr>
        </p:nvGraphicFramePr>
        <p:xfrm>
          <a:off x="1038088" y="594919"/>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247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CÁLCULO DEL TAMAÑO DE LA MUESTRA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2197294" y="1370486"/>
                <a:ext cx="6096000" cy="4904804"/>
              </a:xfrm>
              <a:prstGeom prst="rect">
                <a:avLst/>
              </a:prstGeom>
            </p:spPr>
            <p:txBody>
              <a:bodyPr>
                <a:spAutoFit/>
              </a:bodyPr>
              <a:lstStyle/>
              <a:p>
                <a:pPr marL="449580" indent="449580">
                  <a:lnSpc>
                    <a:spcPct val="107000"/>
                  </a:lnSpc>
                  <a:spcAft>
                    <a:spcPts val="800"/>
                  </a:spcAft>
                </a:pPr>
                <a14:m>
                  <m:oMathPara xmlns:m="http://schemas.openxmlformats.org/officeDocument/2006/math">
                    <m:oMathParaPr>
                      <m:jc m:val="left"/>
                    </m:oMathParaPr>
                    <m:oMath xmlns:m="http://schemas.openxmlformats.org/officeDocument/2006/math">
                      <m:r>
                        <a:rPr lang="es-EC" i="1" smtClean="0">
                          <a:latin typeface="Cambria Math" panose="02040503050406030204" pitchFamily="18" charset="0"/>
                          <a:ea typeface="Calibri" panose="020F0502020204030204" pitchFamily="34" charset="0"/>
                          <a:cs typeface="Arial" panose="020B0604020202020204" pitchFamily="34" charset="0"/>
                        </a:rPr>
                        <m:t>𝑛</m:t>
                      </m:r>
                      <m:r>
                        <a:rPr lang="es-EC" i="1" smtClean="0">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𝑁</m:t>
                          </m:r>
                          <m:r>
                            <a:rPr lang="es-EC"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𝑍</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r>
                            <a:rPr lang="es-EC" i="1">
                              <a:effectLst/>
                              <a:latin typeface="Cambria Math" panose="02040503050406030204" pitchFamily="18" charset="0"/>
                              <a:ea typeface="Calibri" panose="020F0502020204030204" pitchFamily="34" charset="0"/>
                              <a:cs typeface="Arial" panose="020B0604020202020204" pitchFamily="34" charset="0"/>
                            </a:rPr>
                            <m:t>𝑝𝑞</m:t>
                          </m:r>
                        </m:num>
                        <m:den>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𝑒</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C" i="1">
                                  <a:effectLst/>
                                  <a:latin typeface="Cambria Math" panose="02040503050406030204" pitchFamily="18" charset="0"/>
                                  <a:ea typeface="Calibri" panose="020F0502020204030204" pitchFamily="34" charset="0"/>
                                  <a:cs typeface="Arial" panose="020B0604020202020204" pitchFamily="34" charset="0"/>
                                </a:rPr>
                                <m:t>𝑁</m:t>
                              </m:r>
                              <m:r>
                                <a:rPr lang="es-EC" i="1">
                                  <a:effectLst/>
                                  <a:latin typeface="Cambria Math" panose="02040503050406030204" pitchFamily="18" charset="0"/>
                                  <a:ea typeface="Calibri" panose="020F0502020204030204" pitchFamily="34" charset="0"/>
                                  <a:cs typeface="Times New Roman" panose="02020603050405020304" pitchFamily="18" charset="0"/>
                                </a:rPr>
                                <m:t>−</m:t>
                              </m:r>
                              <m:r>
                                <a:rPr lang="es-EC" i="1">
                                  <a:effectLst/>
                                  <a:latin typeface="Cambria Math" panose="02040503050406030204" pitchFamily="18" charset="0"/>
                                  <a:ea typeface="Calibri" panose="020F0502020204030204" pitchFamily="34" charset="0"/>
                                  <a:cs typeface="Arial" panose="020B0604020202020204" pitchFamily="34" charset="0"/>
                                </a:rPr>
                                <m:t>1</m:t>
                              </m:r>
                            </m:e>
                          </m:d>
                          <m:r>
                            <a:rPr lang="es-EC"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𝑍</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r>
                            <a:rPr lang="es-EC" i="1">
                              <a:effectLst/>
                              <a:latin typeface="Cambria Math" panose="02040503050406030204" pitchFamily="18" charset="0"/>
                              <a:ea typeface="Calibri" panose="020F0502020204030204" pitchFamily="34" charset="0"/>
                              <a:cs typeface="Arial" panose="020B0604020202020204" pitchFamily="34" charset="0"/>
                            </a:rPr>
                            <m:t>𝑝𝑞</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pPr>
                <a14:m>
                  <m:oMathPara xmlns:m="http://schemas.openxmlformats.org/officeDocument/2006/math">
                    <m:oMathParaPr>
                      <m:jc m:val="left"/>
                    </m:oMathParaPr>
                    <m:oMath xmlns:m="http://schemas.openxmlformats.org/officeDocument/2006/math">
                      <m:r>
                        <a:rPr lang="es-EC" b="0" i="1" smtClean="0">
                          <a:effectLst/>
                          <a:latin typeface="Cambria Math" panose="02040503050406030204" pitchFamily="18" charset="0"/>
                          <a:ea typeface="Calibri" panose="020F0502020204030204" pitchFamily="34" charset="0"/>
                          <a:cs typeface="Arial" panose="020B0604020202020204" pitchFamily="34" charset="0"/>
                        </a:rPr>
                        <m:t>         </m:t>
                      </m:r>
                      <m:r>
                        <a:rPr lang="es-EC" i="1" smtClean="0">
                          <a:effectLst/>
                          <a:latin typeface="Cambria Math" panose="02040503050406030204" pitchFamily="18" charset="0"/>
                          <a:ea typeface="Calibri" panose="020F0502020204030204" pitchFamily="34" charset="0"/>
                          <a:cs typeface="Arial" panose="020B0604020202020204" pitchFamily="34" charset="0"/>
                        </a:rPr>
                        <m:t>𝑛</m:t>
                      </m:r>
                      <m:r>
                        <a:rPr lang="es-EC"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C">
                              <a:effectLst/>
                              <a:latin typeface="Cambria Math" panose="02040503050406030204" pitchFamily="18" charset="0"/>
                              <a:ea typeface="Calibri" panose="020F0502020204030204" pitchFamily="34" charset="0"/>
                              <a:cs typeface="Arial" panose="020B0604020202020204" pitchFamily="34" charset="0"/>
                            </a:rPr>
                            <m:t>85852</m:t>
                          </m:r>
                          <m:r>
                            <a:rPr lang="es-EC"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1,96</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r>
                            <a:rPr lang="es-EC" i="1">
                              <a:effectLst/>
                              <a:latin typeface="Cambria Math" panose="02040503050406030204" pitchFamily="18" charset="0"/>
                              <a:ea typeface="Calibri" panose="020F0502020204030204" pitchFamily="34" charset="0"/>
                              <a:cs typeface="Arial" panose="020B0604020202020204" pitchFamily="34" charset="0"/>
                            </a:rPr>
                            <m:t> 0,7∗0,3</m:t>
                          </m:r>
                        </m:num>
                        <m:den>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0.05</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C" i="1">
                                  <a:effectLst/>
                                  <a:latin typeface="Cambria Math" panose="02040503050406030204" pitchFamily="18" charset="0"/>
                                  <a:ea typeface="Calibri" panose="020F0502020204030204" pitchFamily="34" charset="0"/>
                                  <a:cs typeface="Arial" panose="020B0604020202020204" pitchFamily="34" charset="0"/>
                                </a:rPr>
                                <m:t>85851</m:t>
                              </m:r>
                            </m:e>
                          </m:d>
                          <m:r>
                            <a:rPr lang="es-EC" i="0">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1,96</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r>
                            <a:rPr lang="es-EC" i="1">
                              <a:effectLst/>
                              <a:latin typeface="Cambria Math" panose="02040503050406030204" pitchFamily="18" charset="0"/>
                              <a:ea typeface="Calibri" panose="020F0502020204030204" pitchFamily="34" charset="0"/>
                              <a:cs typeface="Arial" panose="020B0604020202020204" pitchFamily="34" charset="0"/>
                            </a:rPr>
                            <m:t> 0,7∗0,3</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          n </a:t>
                </a:r>
                <a:r>
                  <a:rPr lang="es-EC" dirty="0">
                    <a:effectLst/>
                    <a:latin typeface="Arial" panose="020B0604020202020204" pitchFamily="34" charset="0"/>
                    <a:ea typeface="Calibri" panose="020F0502020204030204" pitchFamily="34" charset="0"/>
                    <a:cs typeface="Times New Roman" panose="02020603050405020304" pitchFamily="18" charset="0"/>
                  </a:rPr>
                  <a:t>= 321,48975185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          n </a:t>
                </a:r>
                <a:r>
                  <a:rPr lang="es-EC" dirty="0">
                    <a:effectLst/>
                    <a:latin typeface="Arial" panose="020B0604020202020204" pitchFamily="34" charset="0"/>
                    <a:ea typeface="Calibri" panose="020F0502020204030204" pitchFamily="34" charset="0"/>
                    <a:cs typeface="Times New Roman" panose="02020603050405020304" pitchFamily="18" charset="0"/>
                  </a:rPr>
                  <a:t>= 322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          n </a:t>
                </a:r>
                <a:r>
                  <a:rPr lang="es-EC" dirty="0">
                    <a:effectLst/>
                    <a:latin typeface="Arial" panose="020B0604020202020204" pitchFamily="34" charset="0"/>
                    <a:ea typeface="Calibri" panose="020F0502020204030204" pitchFamily="34" charset="0"/>
                    <a:cs typeface="Times New Roman" panose="02020603050405020304" pitchFamily="18" charset="0"/>
                  </a:rPr>
                  <a:t>= 322 + 5% = 338.1 = 338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r>
                  <a:rPr lang="es-EC" dirty="0">
                    <a:effectLst/>
                    <a:latin typeface="Arial" panose="020B0604020202020204" pitchFamily="34" charset="0"/>
                    <a:ea typeface="Calibri" panose="020F0502020204030204" pitchFamily="34" charset="0"/>
                    <a:cs typeface="Times New Roman" panose="02020603050405020304" pitchFamily="18" charset="0"/>
                  </a:rPr>
                  <a:t> </a:t>
                </a:r>
                <a:r>
                  <a:rPr lang="es-EC" dirty="0" smtClean="0">
                    <a:effectLst/>
                    <a:latin typeface="Arial" panose="020B0604020202020204" pitchFamily="34" charset="0"/>
                    <a:ea typeface="Calibri" panose="020F0502020204030204" pitchFamily="34" charset="0"/>
                    <a:cs typeface="Times New Roman" panose="02020603050405020304" pitchFamily="18" charset="0"/>
                  </a:rPr>
                  <a:t>   Prueba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14:m>
                  <m:oMathPara xmlns:m="http://schemas.openxmlformats.org/officeDocument/2006/math">
                    <m:oMathParaPr>
                      <m:jc m:val="left"/>
                    </m:oMathParaPr>
                    <m:oMath xmlns:m="http://schemas.openxmlformats.org/officeDocument/2006/math">
                      <m:r>
                        <a:rPr lang="es-EC" b="0" i="1" smtClean="0">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𝑇𝑀</m:t>
                      </m:r>
                      <m:r>
                        <a:rPr lang="es-EC"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1,96</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r>
                            <a:rPr lang="es-EC" i="1">
                              <a:effectLst/>
                              <a:latin typeface="Cambria Math" panose="02040503050406030204" pitchFamily="18" charset="0"/>
                              <a:ea typeface="Calibri" panose="020F0502020204030204" pitchFamily="34" charset="0"/>
                              <a:cs typeface="Arial" panose="020B0604020202020204" pitchFamily="34" charset="0"/>
                            </a:rPr>
                            <m:t>∗0,7∗0,3</m:t>
                          </m:r>
                        </m:num>
                        <m:den>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C" i="1">
                                  <a:effectLst/>
                                  <a:latin typeface="Cambria Math" panose="02040503050406030204" pitchFamily="18" charset="0"/>
                                  <a:ea typeface="Calibri" panose="020F0502020204030204" pitchFamily="34" charset="0"/>
                                  <a:cs typeface="Arial" panose="020B0604020202020204" pitchFamily="34" charset="0"/>
                                </a:rPr>
                                <m:t>0,05</m:t>
                              </m:r>
                            </m:e>
                            <m:sup>
                              <m:r>
                                <a:rPr lang="es-EC" i="1">
                                  <a:effectLst/>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s-EC" dirty="0" smtClean="0">
                  <a:effectLst/>
                  <a:latin typeface="Arial" panose="020B0604020202020204" pitchFamily="34" charset="0"/>
                  <a:ea typeface="Calibri" panose="020F0502020204030204" pitchFamily="34" charset="0"/>
                  <a:cs typeface="Arial" panose="020B0604020202020204" pitchFamily="34" charset="0"/>
                </a:endParaRPr>
              </a:p>
              <a:p>
                <a:pPr indent="252095">
                  <a:lnSpc>
                    <a:spcPct val="15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        TM </a:t>
                </a:r>
                <a:r>
                  <a:rPr lang="es-EC" dirty="0">
                    <a:effectLst/>
                    <a:latin typeface="Arial" panose="020B0604020202020204" pitchFamily="34" charset="0"/>
                    <a:ea typeface="Calibri" panose="020F0502020204030204" pitchFamily="34" charset="0"/>
                    <a:cs typeface="Times New Roman" panose="02020603050405020304" pitchFamily="18" charset="0"/>
                  </a:rPr>
                  <a:t>= 322,6944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5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        TM </a:t>
                </a:r>
                <a:r>
                  <a:rPr lang="es-EC" dirty="0">
                    <a:effectLst/>
                    <a:latin typeface="Arial" panose="020B0604020202020204" pitchFamily="34" charset="0"/>
                    <a:ea typeface="Calibri" panose="020F0502020204030204" pitchFamily="34" charset="0"/>
                    <a:cs typeface="Times New Roman" panose="02020603050405020304" pitchFamily="18" charset="0"/>
                  </a:rPr>
                  <a:t>= 323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197294" y="1370486"/>
                <a:ext cx="6096000" cy="4904804"/>
              </a:xfrm>
              <a:prstGeom prst="rect">
                <a:avLst/>
              </a:prstGeom>
              <a:blipFill rotWithShape="0">
                <a:blip r:embed="rId6"/>
                <a:stretch>
                  <a:fillRect b="-995"/>
                </a:stretch>
              </a:blipFill>
            </p:spPr>
            <p:txBody>
              <a:bodyPr/>
              <a:lstStyle/>
              <a:p>
                <a:r>
                  <a:rPr lang="es-EC">
                    <a:noFill/>
                  </a:rPr>
                  <a:t> </a:t>
                </a:r>
              </a:p>
            </p:txBody>
          </p:sp>
        </mc:Fallback>
      </mc:AlternateContent>
    </p:spTree>
    <p:extLst>
      <p:ext uri="{BB962C8B-B14F-4D97-AF65-F5344CB8AC3E}">
        <p14:creationId xmlns:p14="http://schemas.microsoft.com/office/powerpoint/2010/main" val="1569494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ENCUESTA DE LA DEMANDA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1951714" y="1168641"/>
            <a:ext cx="7152530" cy="4953339"/>
          </a:xfrm>
          <a:prstGeom prst="rect">
            <a:avLst/>
          </a:prstGeom>
          <a:noFill/>
          <a:ln>
            <a:noFill/>
          </a:ln>
        </p:spPr>
      </p:pic>
    </p:spTree>
    <p:extLst>
      <p:ext uri="{BB962C8B-B14F-4D97-AF65-F5344CB8AC3E}">
        <p14:creationId xmlns:p14="http://schemas.microsoft.com/office/powerpoint/2010/main" val="3641196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ENCUESTA DE LA DEMANDA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2197294" y="1291433"/>
            <a:ext cx="6741712" cy="5056128"/>
          </a:xfrm>
          <a:prstGeom prst="rect">
            <a:avLst/>
          </a:prstGeom>
          <a:noFill/>
          <a:ln>
            <a:noFill/>
          </a:ln>
        </p:spPr>
      </p:pic>
    </p:spTree>
    <p:extLst>
      <p:ext uri="{BB962C8B-B14F-4D97-AF65-F5344CB8AC3E}">
        <p14:creationId xmlns:p14="http://schemas.microsoft.com/office/powerpoint/2010/main" val="1335502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3900"/>
          </a:xfrm>
        </p:spPr>
        <p:txBody>
          <a:bodyPr>
            <a:normAutofit fontScale="90000"/>
          </a:bodyPr>
          <a:lstStyle/>
          <a:p>
            <a:r>
              <a:rPr lang="es-EC" dirty="0" smtClean="0"/>
              <a:t>MATRIZ DE PLANTEAMIENTO DE CUESTIONARIO</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923752" y="1563572"/>
            <a:ext cx="8350250" cy="4450014"/>
          </a:xfrm>
          <a:prstGeom prst="rect">
            <a:avLst/>
          </a:prstGeom>
          <a:noFill/>
          <a:ln>
            <a:noFill/>
          </a:ln>
        </p:spPr>
      </p:pic>
    </p:spTree>
    <p:extLst>
      <p:ext uri="{BB962C8B-B14F-4D97-AF65-F5344CB8AC3E}">
        <p14:creationId xmlns:p14="http://schemas.microsoft.com/office/powerpoint/2010/main" val="162736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VISTA DE VARIABLES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334" y="1370843"/>
            <a:ext cx="8596668" cy="4642743"/>
          </a:xfrm>
          <a:prstGeom prst="rect">
            <a:avLst/>
          </a:prstGeom>
          <a:noFill/>
          <a:ln>
            <a:noFill/>
          </a:ln>
        </p:spPr>
      </p:pic>
    </p:spTree>
    <p:extLst>
      <p:ext uri="{BB962C8B-B14F-4D97-AF65-F5344CB8AC3E}">
        <p14:creationId xmlns:p14="http://schemas.microsoft.com/office/powerpoint/2010/main" val="43043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VISTA DE VARIABLES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334" y="1270000"/>
            <a:ext cx="8596668" cy="4841114"/>
          </a:xfrm>
          <a:prstGeom prst="rect">
            <a:avLst/>
          </a:prstGeom>
          <a:noFill/>
          <a:ln>
            <a:noFill/>
          </a:ln>
        </p:spPr>
      </p:pic>
    </p:spTree>
    <p:extLst>
      <p:ext uri="{BB962C8B-B14F-4D97-AF65-F5344CB8AC3E}">
        <p14:creationId xmlns:p14="http://schemas.microsoft.com/office/powerpoint/2010/main" val="2216558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VISTA DE VARIABLES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334" y="1270000"/>
            <a:ext cx="8596668" cy="4743586"/>
          </a:xfrm>
          <a:prstGeom prst="rect">
            <a:avLst/>
          </a:prstGeom>
          <a:noFill/>
          <a:ln>
            <a:noFill/>
          </a:ln>
        </p:spPr>
      </p:pic>
    </p:spTree>
    <p:extLst>
      <p:ext uri="{BB962C8B-B14F-4D97-AF65-F5344CB8AC3E}">
        <p14:creationId xmlns:p14="http://schemas.microsoft.com/office/powerpoint/2010/main" val="228315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CAUSA – EFECTO PROBLEMA</a:t>
            </a:r>
            <a:endParaRPr lang="es-EC" b="1"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289" y="1555845"/>
            <a:ext cx="7753938" cy="4899545"/>
          </a:xfrm>
          <a:prstGeom prst="rect">
            <a:avLst/>
          </a:prstGeom>
          <a:noFill/>
          <a:ln>
            <a:noFill/>
          </a:ln>
        </p:spPr>
      </p:pic>
      <p:pic>
        <p:nvPicPr>
          <p:cNvPr id="5" name="Imagen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6" name="Imagen 5"/>
          <p:cNvPicPr>
            <a:picLocks noChangeAspect="1"/>
          </p:cNvPicPr>
          <p:nvPr/>
        </p:nvPicPr>
        <p:blipFill>
          <a:blip r:embed="rId5"/>
          <a:stretch>
            <a:fillRect/>
          </a:stretch>
        </p:blipFill>
        <p:spPr>
          <a:xfrm>
            <a:off x="387828" y="6111114"/>
            <a:ext cx="1809466" cy="721341"/>
          </a:xfrm>
          <a:prstGeom prst="rect">
            <a:avLst/>
          </a:prstGeom>
        </p:spPr>
      </p:pic>
      <p:pic>
        <p:nvPicPr>
          <p:cNvPr id="7" name="Imagen 6"/>
          <p:cNvPicPr>
            <a:picLocks noChangeAspect="1"/>
          </p:cNvPicPr>
          <p:nvPr/>
        </p:nvPicPr>
        <p:blipFill rotWithShape="1">
          <a:blip r:embed="rId6"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4285341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8" name="Título 7"/>
          <p:cNvSpPr>
            <a:spLocks noGrp="1"/>
          </p:cNvSpPr>
          <p:nvPr>
            <p:ph type="title"/>
          </p:nvPr>
        </p:nvSpPr>
        <p:spPr/>
        <p:txBody>
          <a:bodyPr>
            <a:noAutofit/>
          </a:bodyPr>
          <a:lstStyle/>
          <a:p>
            <a:r>
              <a:rPr lang="es-EC" sz="9600" dirty="0" smtClean="0"/>
              <a:t>RESULTADOS UNIVARIADOS</a:t>
            </a:r>
            <a:endParaRPr lang="es-EC" sz="9600" dirty="0"/>
          </a:p>
        </p:txBody>
      </p:sp>
      <p:sp>
        <p:nvSpPr>
          <p:cNvPr id="9" name="Marcador de texto 8"/>
          <p:cNvSpPr>
            <a:spLocks noGrp="1"/>
          </p:cNvSpPr>
          <p:nvPr>
            <p:ph type="body" idx="1"/>
          </p:nvPr>
        </p:nvSpPr>
        <p:spPr/>
        <p:txBody>
          <a:bodyPr/>
          <a:lstStyle/>
          <a:p>
            <a:r>
              <a:rPr lang="es-EC" dirty="0" smtClean="0"/>
              <a:t>ANALISIS DE RESULTADOS</a:t>
            </a:r>
            <a:endParaRPr lang="es-EC" dirty="0"/>
          </a:p>
        </p:txBody>
      </p:sp>
    </p:spTree>
    <p:extLst>
      <p:ext uri="{BB962C8B-B14F-4D97-AF65-F5344CB8AC3E}">
        <p14:creationId xmlns:p14="http://schemas.microsoft.com/office/powerpoint/2010/main" val="885220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TABLAS DE FRECUENCIA - GÉNERO</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851350043"/>
              </p:ext>
            </p:extLst>
          </p:nvPr>
        </p:nvGraphicFramePr>
        <p:xfrm>
          <a:off x="3129445" y="1372362"/>
          <a:ext cx="4686299" cy="1219200"/>
        </p:xfrm>
        <a:graphic>
          <a:graphicData uri="http://schemas.openxmlformats.org/drawingml/2006/table">
            <a:tbl>
              <a:tblPr firstRow="1" firstCol="1" lastRow="1" bandRow="1">
                <a:tableStyleId>{EB344D84-9AFB-497E-A393-DC336BA19D2E}</a:tableStyleId>
              </a:tblPr>
              <a:tblGrid>
                <a:gridCol w="666788"/>
                <a:gridCol w="711984"/>
                <a:gridCol w="711984"/>
                <a:gridCol w="865181"/>
                <a:gridCol w="865181"/>
                <a:gridCol w="865181"/>
              </a:tblGrid>
              <a:tr h="0">
                <a:tc gridSpan="6">
                  <a:txBody>
                    <a:bodyPr/>
                    <a:lstStyle/>
                    <a:p>
                      <a:pPr marL="38100" marR="38100" algn="ctr">
                        <a:lnSpc>
                          <a:spcPts val="1600"/>
                        </a:lnSpc>
                        <a:spcAft>
                          <a:spcPts val="800"/>
                        </a:spcAft>
                      </a:pPr>
                      <a:r>
                        <a:rPr lang="es-EC" sz="900" dirty="0">
                          <a:effectLst/>
                        </a:rPr>
                        <a:t>Género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rowSpan="3">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Masculino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800"/>
                        </a:spcAft>
                      </a:pPr>
                      <a:r>
                        <a:rPr lang="es-EC" sz="900">
                          <a:effectLst/>
                        </a:rPr>
                        <a:t>Femenino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dirty="0">
                          <a:effectLst/>
                        </a:rPr>
                        <a:t>338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814842" y="2772082"/>
            <a:ext cx="4657753" cy="3349898"/>
          </a:xfrm>
          <a:prstGeom prst="rect">
            <a:avLst/>
          </a:prstGeom>
          <a:noFill/>
          <a:ln>
            <a:noFill/>
          </a:ln>
        </p:spPr>
      </p:pic>
      <p:sp>
        <p:nvSpPr>
          <p:cNvPr id="11" name="Recortar rectángulo de esquina diagonal 10"/>
          <p:cNvSpPr/>
          <p:nvPr/>
        </p:nvSpPr>
        <p:spPr>
          <a:xfrm>
            <a:off x="5676343" y="4233431"/>
            <a:ext cx="3080824" cy="1877683"/>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Análisis</a:t>
            </a:r>
          </a:p>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Del total de los encuestados el 52,66 % son hombres y el 47,34 son mujeres.</a:t>
            </a:r>
          </a:p>
        </p:txBody>
      </p:sp>
    </p:spTree>
    <p:extLst>
      <p:ext uri="{BB962C8B-B14F-4D97-AF65-F5344CB8AC3E}">
        <p14:creationId xmlns:p14="http://schemas.microsoft.com/office/powerpoint/2010/main" val="3745438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2486"/>
          </a:xfrm>
        </p:spPr>
        <p:txBody>
          <a:bodyPr/>
          <a:lstStyle/>
          <a:p>
            <a:r>
              <a:rPr lang="es-EC" dirty="0"/>
              <a:t>TABLAS DE </a:t>
            </a:r>
            <a:r>
              <a:rPr lang="es-EC" dirty="0" smtClean="0"/>
              <a:t>FRECUENCIA - EDAD</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330769" y="1214109"/>
            <a:ext cx="5621175" cy="4187687"/>
          </a:xfrm>
          <a:prstGeom prst="rect">
            <a:avLst/>
          </a:prstGeom>
          <a:noFill/>
          <a:ln>
            <a:noFill/>
          </a:ln>
        </p:spPr>
      </p:pic>
      <p:sp>
        <p:nvSpPr>
          <p:cNvPr id="9" name="Recortar rectángulo de esquina diagonal 8"/>
          <p:cNvSpPr/>
          <p:nvPr/>
        </p:nvSpPr>
        <p:spPr>
          <a:xfrm>
            <a:off x="4729582" y="2269533"/>
            <a:ext cx="4560357" cy="4562922"/>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Análisis</a:t>
            </a:r>
            <a:endPar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De los encuestados la edad más predominante es de 19 – 25 años con un 28,7%, seguido de 26 – 40 años con un 24,56%, en tercer lugar con un 20,41% las personas con edades comprendidas entre 41-60 años, muy de cerca con un 19,53% las personas con edades de 13 – 18 años y finalmente las personas de la tercera edad de 61 años o más con un 5,325% y los niños de 1 -12 años con un 1,479%.</a:t>
            </a:r>
          </a:p>
        </p:txBody>
      </p:sp>
      <p:graphicFrame>
        <p:nvGraphicFramePr>
          <p:cNvPr id="7" name="Tabla 6"/>
          <p:cNvGraphicFramePr>
            <a:graphicFrameLocks noGrp="1"/>
          </p:cNvGraphicFramePr>
          <p:nvPr>
            <p:extLst>
              <p:ext uri="{D42A27DB-BD31-4B8C-83A1-F6EECF244321}">
                <p14:modId xmlns:p14="http://schemas.microsoft.com/office/powerpoint/2010/main" val="2639020360"/>
              </p:ext>
            </p:extLst>
          </p:nvPr>
        </p:nvGraphicFramePr>
        <p:xfrm>
          <a:off x="7240546" y="264646"/>
          <a:ext cx="4824171" cy="2457480"/>
        </p:xfrm>
        <a:graphic>
          <a:graphicData uri="http://schemas.openxmlformats.org/drawingml/2006/table">
            <a:tbl>
              <a:tblPr firstRow="1" lastRow="1" bandRow="1">
                <a:tableStyleId>{EB344D84-9AFB-497E-A393-DC336BA19D2E}</a:tableStyleId>
              </a:tblPr>
              <a:tblGrid>
                <a:gridCol w="856463"/>
                <a:gridCol w="856463"/>
                <a:gridCol w="669578"/>
                <a:gridCol w="813889"/>
                <a:gridCol w="813889"/>
                <a:gridCol w="813889"/>
              </a:tblGrid>
              <a:tr h="209533">
                <a:tc gridSpan="6">
                  <a:txBody>
                    <a:bodyPr/>
                    <a:lstStyle/>
                    <a:p>
                      <a:pPr marL="38100" marR="38100" algn="ctr">
                        <a:lnSpc>
                          <a:spcPts val="1600"/>
                        </a:lnSpc>
                        <a:spcAft>
                          <a:spcPts val="800"/>
                        </a:spcAft>
                      </a:pPr>
                      <a:r>
                        <a:rPr lang="es-EC" sz="900" dirty="0">
                          <a:effectLst/>
                        </a:rPr>
                        <a:t>Edad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20871">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rowSpan="7">
                  <a:txBody>
                    <a:bodyPr/>
                    <a:lstStyle/>
                    <a:p>
                      <a:pPr marL="38100" marR="38100">
                        <a:lnSpc>
                          <a:spcPts val="1600"/>
                        </a:lnSpc>
                        <a:spcAft>
                          <a:spcPts val="800"/>
                        </a:spcAft>
                      </a:pPr>
                      <a:r>
                        <a:rPr lang="es-EC" sz="900" dirty="0">
                          <a:effectLst/>
                        </a:rPr>
                        <a:t>Válidos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1-12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vMerge="1">
                  <a:txBody>
                    <a:bodyPr/>
                    <a:lstStyle/>
                    <a:p>
                      <a:endParaRPr lang="es-EC"/>
                    </a:p>
                  </a:txBody>
                  <a:tcPr/>
                </a:tc>
                <a:tc>
                  <a:txBody>
                    <a:bodyPr/>
                    <a:lstStyle/>
                    <a:p>
                      <a:pPr marL="38100" marR="38100">
                        <a:lnSpc>
                          <a:spcPts val="1600"/>
                        </a:lnSpc>
                        <a:spcAft>
                          <a:spcPts val="800"/>
                        </a:spcAft>
                      </a:pPr>
                      <a:r>
                        <a:rPr lang="es-EC" sz="900">
                          <a:effectLst/>
                        </a:rPr>
                        <a:t>13-18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vMerge="1">
                  <a:txBody>
                    <a:bodyPr/>
                    <a:lstStyle/>
                    <a:p>
                      <a:endParaRPr lang="es-EC"/>
                    </a:p>
                  </a:txBody>
                  <a:tcPr/>
                </a:tc>
                <a:tc>
                  <a:txBody>
                    <a:bodyPr/>
                    <a:lstStyle/>
                    <a:p>
                      <a:pPr marL="38100" marR="38100">
                        <a:lnSpc>
                          <a:spcPts val="1600"/>
                        </a:lnSpc>
                        <a:spcAft>
                          <a:spcPts val="800"/>
                        </a:spcAft>
                      </a:pPr>
                      <a:r>
                        <a:rPr lang="es-EC" sz="900">
                          <a:effectLst/>
                        </a:rPr>
                        <a:t>19-25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vMerge="1">
                  <a:txBody>
                    <a:bodyPr/>
                    <a:lstStyle/>
                    <a:p>
                      <a:endParaRPr lang="es-EC"/>
                    </a:p>
                  </a:txBody>
                  <a:tcPr/>
                </a:tc>
                <a:tc>
                  <a:txBody>
                    <a:bodyPr/>
                    <a:lstStyle/>
                    <a:p>
                      <a:pPr marL="38100" marR="38100">
                        <a:lnSpc>
                          <a:spcPts val="1600"/>
                        </a:lnSpc>
                        <a:spcAft>
                          <a:spcPts val="800"/>
                        </a:spcAft>
                      </a:pPr>
                      <a:r>
                        <a:rPr lang="es-EC" sz="900">
                          <a:effectLst/>
                        </a:rPr>
                        <a:t>26-40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74,3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vMerge="1">
                  <a:txBody>
                    <a:bodyPr/>
                    <a:lstStyle/>
                    <a:p>
                      <a:endParaRPr lang="es-EC"/>
                    </a:p>
                  </a:txBody>
                  <a:tcPr/>
                </a:tc>
                <a:tc>
                  <a:txBody>
                    <a:bodyPr/>
                    <a:lstStyle/>
                    <a:p>
                      <a:pPr marL="38100" marR="38100">
                        <a:lnSpc>
                          <a:spcPts val="1600"/>
                        </a:lnSpc>
                        <a:spcAft>
                          <a:spcPts val="800"/>
                        </a:spcAft>
                      </a:pPr>
                      <a:r>
                        <a:rPr lang="es-EC" sz="900" dirty="0">
                          <a:effectLst/>
                        </a:rPr>
                        <a:t>41-60 años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94,7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5915">
                <a:tc vMerge="1">
                  <a:txBody>
                    <a:bodyPr/>
                    <a:lstStyle/>
                    <a:p>
                      <a:endParaRPr lang="es-EC"/>
                    </a:p>
                  </a:txBody>
                  <a:tcPr/>
                </a:tc>
                <a:tc>
                  <a:txBody>
                    <a:bodyPr/>
                    <a:lstStyle/>
                    <a:p>
                      <a:pPr marL="38100" marR="38100">
                        <a:lnSpc>
                          <a:spcPts val="1600"/>
                        </a:lnSpc>
                        <a:spcAft>
                          <a:spcPts val="800"/>
                        </a:spcAft>
                      </a:pPr>
                      <a:r>
                        <a:rPr lang="es-EC" sz="900">
                          <a:effectLst/>
                        </a:rPr>
                        <a:t>61 o más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dirty="0">
                          <a:effectLst/>
                        </a:rPr>
                        <a:t>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dirty="0">
                          <a:effectLst/>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1586">
                <a:tc vMerge="1">
                  <a:txBody>
                    <a:bodyPr/>
                    <a:lstStyle/>
                    <a:p>
                      <a:endParaRPr lang="es-EC"/>
                    </a:p>
                  </a:txBody>
                  <a:tcPr/>
                </a:tc>
                <a:tc>
                  <a:txBody>
                    <a:bodyPr/>
                    <a:lstStyle/>
                    <a:p>
                      <a:pPr marL="38100" marR="38100">
                        <a:lnSpc>
                          <a:spcPts val="1600"/>
                        </a:lnSpc>
                        <a:spcAft>
                          <a:spcPts val="800"/>
                        </a:spcAft>
                      </a:pPr>
                      <a:r>
                        <a:rPr lang="es-EC" sz="9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862777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¿SECTOR DONDE VIVE? </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571514366"/>
              </p:ext>
            </p:extLst>
          </p:nvPr>
        </p:nvGraphicFramePr>
        <p:xfrm>
          <a:off x="1862837" y="1309583"/>
          <a:ext cx="7181596" cy="3477710"/>
        </p:xfrm>
        <a:graphic>
          <a:graphicData uri="http://schemas.openxmlformats.org/drawingml/2006/table">
            <a:tbl>
              <a:tblPr firstRow="1" bandRow="1">
                <a:tableStyleId>{5C22544A-7EE6-4342-B048-85BDC9FD1C3A}</a:tableStyleId>
              </a:tblPr>
              <a:tblGrid>
                <a:gridCol w="2230712"/>
                <a:gridCol w="1064924"/>
                <a:gridCol w="1295320"/>
                <a:gridCol w="1295320"/>
                <a:gridCol w="1295320"/>
              </a:tblGrid>
              <a:tr h="204754">
                <a:tc gridSpan="5">
                  <a:txBody>
                    <a:bodyPr/>
                    <a:lstStyle/>
                    <a:p>
                      <a:pPr marL="38100" marR="38100" algn="ctr">
                        <a:lnSpc>
                          <a:spcPts val="1600"/>
                        </a:lnSpc>
                        <a:spcAft>
                          <a:spcPts val="800"/>
                        </a:spcAft>
                      </a:pPr>
                      <a:r>
                        <a:rPr lang="es-EC" sz="1400" dirty="0">
                          <a:effectLst/>
                        </a:rPr>
                        <a:t>¿Sector donde vive?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4754">
                <a:tc>
                  <a:txBody>
                    <a:bodyPr/>
                    <a:lstStyle/>
                    <a:p>
                      <a:pPr>
                        <a:lnSpc>
                          <a:spcPct val="107000"/>
                        </a:lnSpc>
                        <a:spcAft>
                          <a:spcPts val="800"/>
                        </a:spcAft>
                      </a:pPr>
                      <a:r>
                        <a:rPr lang="es-EC" sz="2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Frecuencia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 válido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 acumulado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a:effectLst/>
                        </a:rPr>
                        <a:t>Quito - Otros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85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25,1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25,1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25,1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a:effectLst/>
                        </a:rPr>
                        <a:t>Fajardo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3,3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28,4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a:effectLst/>
                        </a:rPr>
                        <a:t>Tingo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29,3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err="1">
                          <a:effectLst/>
                        </a:rPr>
                        <a:t>Sangolqui</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63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18,6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18,6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47,9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Cashapamba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48,8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Colibrí</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2,1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50,9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Albornoz</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52,7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a:effectLst/>
                        </a:rPr>
                        <a:t>San Jorge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53,0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Cotogchoa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54,4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Santa Teresa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55,0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San Sebastián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55,6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dirty="0">
                          <a:effectLst/>
                        </a:rPr>
                        <a:t>El Choclo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55,9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Inchalillo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59,5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4754">
                <a:tc>
                  <a:txBody>
                    <a:bodyPr/>
                    <a:lstStyle/>
                    <a:p>
                      <a:pPr marL="38100" marR="38100">
                        <a:lnSpc>
                          <a:spcPts val="1600"/>
                        </a:lnSpc>
                        <a:spcAft>
                          <a:spcPts val="800"/>
                        </a:spcAft>
                      </a:pPr>
                      <a:r>
                        <a:rPr lang="es-EC" sz="1400">
                          <a:effectLst/>
                        </a:rPr>
                        <a:t>La Armenia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60,1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4154626729"/>
              </p:ext>
            </p:extLst>
          </p:nvPr>
        </p:nvGraphicFramePr>
        <p:xfrm>
          <a:off x="1876927" y="4786365"/>
          <a:ext cx="7170822" cy="1219200"/>
        </p:xfrm>
        <a:graphic>
          <a:graphicData uri="http://schemas.openxmlformats.org/drawingml/2006/table">
            <a:tbl>
              <a:tblPr bandRow="1">
                <a:tableStyleId>{5C22544A-7EE6-4342-B048-85BDC9FD1C3A}</a:tableStyleId>
              </a:tblPr>
              <a:tblGrid>
                <a:gridCol w="2201778"/>
                <a:gridCol w="1105974"/>
                <a:gridCol w="1264247"/>
                <a:gridCol w="1311442"/>
                <a:gridCol w="1287381"/>
              </a:tblGrid>
              <a:tr h="0">
                <a:tc>
                  <a:txBody>
                    <a:bodyPr/>
                    <a:lstStyle/>
                    <a:p>
                      <a:pPr marL="38100" marR="38100">
                        <a:lnSpc>
                          <a:spcPts val="1600"/>
                        </a:lnSpc>
                        <a:spcAft>
                          <a:spcPts val="800"/>
                        </a:spcAft>
                      </a:pPr>
                      <a:r>
                        <a:rPr lang="es-EC" sz="1400" dirty="0" err="1">
                          <a:effectLst/>
                        </a:rPr>
                        <a:t>Amaguaña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11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3,3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3,3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63,3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err="1">
                          <a:effectLst/>
                        </a:rPr>
                        <a:t>Chaupitena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63,6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a:effectLst/>
                        </a:rPr>
                        <a:t>La Merced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64,8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err="1">
                          <a:effectLst/>
                        </a:rPr>
                        <a:t>Pintag</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dirty="0">
                          <a:effectLst/>
                        </a:rPr>
                        <a:t>31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9,2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74,0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San Pedro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38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85,2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a:effectLst/>
                        </a:rPr>
                        <a:t>La Concepción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85,8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771229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¿SECTOR DONDE VIVE?</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300742130"/>
              </p:ext>
            </p:extLst>
          </p:nvPr>
        </p:nvGraphicFramePr>
        <p:xfrm>
          <a:off x="1776189" y="1342911"/>
          <a:ext cx="7391874" cy="816776"/>
        </p:xfrm>
        <a:graphic>
          <a:graphicData uri="http://schemas.openxmlformats.org/drawingml/2006/table">
            <a:tbl>
              <a:tblPr firstRow="1" lastRow="1">
                <a:tableStyleId>{6E25E649-3F16-4E02-A733-19D2CDBF48F0}</a:tableStyleId>
              </a:tblPr>
              <a:tblGrid>
                <a:gridCol w="1663388"/>
                <a:gridCol w="1299587"/>
                <a:gridCol w="1267393"/>
                <a:gridCol w="1580753"/>
                <a:gridCol w="1580753"/>
              </a:tblGrid>
              <a:tr h="261947">
                <a:tc gridSpan="5">
                  <a:txBody>
                    <a:bodyPr/>
                    <a:lstStyle/>
                    <a:p>
                      <a:pPr marL="38100" marR="38100" algn="ctr">
                        <a:lnSpc>
                          <a:spcPts val="1600"/>
                        </a:lnSpc>
                        <a:spcAft>
                          <a:spcPts val="800"/>
                        </a:spcAft>
                      </a:pPr>
                      <a:r>
                        <a:rPr lang="es-EC" sz="1400" dirty="0">
                          <a:effectLst/>
                        </a:rPr>
                        <a:t>¿Sector donde vive?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829">
                <a:tc>
                  <a:txBody>
                    <a:bodyPr/>
                    <a:lstStyle/>
                    <a:p>
                      <a:pPr>
                        <a:lnSpc>
                          <a:spcPct val="107000"/>
                        </a:lnSpc>
                        <a:spcAft>
                          <a:spcPts val="800"/>
                        </a:spcAft>
                      </a:pPr>
                      <a:r>
                        <a:rPr lang="es-EC" sz="2800">
                          <a:effectLst/>
                        </a:rPr>
                        <a:t>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Frecuencia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 válido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400" dirty="0">
                          <a:effectLst/>
                        </a:rPr>
                        <a:t>Porcentaje acumulado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81258290"/>
              </p:ext>
            </p:extLst>
          </p:nvPr>
        </p:nvGraphicFramePr>
        <p:xfrm>
          <a:off x="1776186" y="2152786"/>
          <a:ext cx="7379845" cy="4048951"/>
        </p:xfrm>
        <a:graphic>
          <a:graphicData uri="http://schemas.openxmlformats.org/drawingml/2006/table">
            <a:tbl>
              <a:tblPr firstRow="1" lastRow="1" bandRow="1">
                <a:tableStyleId>{3B4B98B0-60AC-42C2-AFA5-B58CD77FA1E5}</a:tableStyleId>
              </a:tblPr>
              <a:tblGrid>
                <a:gridCol w="1660679"/>
                <a:gridCol w="1297472"/>
                <a:gridCol w="1298007"/>
                <a:gridCol w="1568324"/>
                <a:gridCol w="1555363"/>
              </a:tblGrid>
              <a:tr h="0">
                <a:tc>
                  <a:txBody>
                    <a:bodyPr/>
                    <a:lstStyle/>
                    <a:p>
                      <a:pPr marL="38100" marR="38100">
                        <a:lnSpc>
                          <a:spcPts val="1600"/>
                        </a:lnSpc>
                        <a:spcAft>
                          <a:spcPts val="800"/>
                        </a:spcAft>
                      </a:pPr>
                      <a:r>
                        <a:rPr lang="es-EC" sz="1400" b="0" dirty="0">
                          <a:effectLst/>
                        </a:rPr>
                        <a:t>Selva Alegre</a:t>
                      </a:r>
                      <a:endParaRPr lang="es-EC"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b="0" dirty="0">
                          <a:effectLst/>
                        </a:rPr>
                        <a:t>6</a:t>
                      </a:r>
                      <a:endParaRPr lang="es-EC"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b="0" dirty="0">
                          <a:effectLst/>
                        </a:rPr>
                        <a:t>1,8</a:t>
                      </a:r>
                      <a:endParaRPr lang="es-EC"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b="0" dirty="0">
                          <a:effectLst/>
                        </a:rPr>
                        <a:t>1,8</a:t>
                      </a:r>
                      <a:endParaRPr lang="es-EC"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b="0" dirty="0">
                          <a:effectLst/>
                        </a:rPr>
                        <a:t>87,6</a:t>
                      </a:r>
                      <a:endParaRPr lang="es-EC"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err="1">
                          <a:effectLst/>
                        </a:rPr>
                        <a:t>Rumipamba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87,9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Capelo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89,3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a:effectLst/>
                        </a:rPr>
                        <a:t>Salgado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89,6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a:effectLst/>
                        </a:rPr>
                        <a:t>La Palma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89,9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San Rafael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92,9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Alangasí</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93,5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El Cabré</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95,3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San Vicente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95,6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Autopista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97,0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Rumiloma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97,6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Miranda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97,9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Luis Cordero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98,2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El Aguacate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98,5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Santa Isabel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99,1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Loreto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99,4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San Marcos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99,7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a:effectLst/>
                        </a:rPr>
                        <a:t>La Isla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dirty="0">
                          <a:effectLst/>
                        </a:rPr>
                        <a:t>100,0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800"/>
                        </a:spcAft>
                      </a:pPr>
                      <a:r>
                        <a:rPr lang="es-EC" sz="1400" dirty="0">
                          <a:effectLst/>
                        </a:rPr>
                        <a:t>Total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400">
                          <a:effectLst/>
                        </a:rPr>
                        <a:t>338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2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05808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¿SECTOR DONDE VIVE?</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685991" y="1368528"/>
            <a:ext cx="5907313" cy="4731482"/>
          </a:xfrm>
          <a:prstGeom prst="rect">
            <a:avLst/>
          </a:prstGeom>
          <a:noFill/>
          <a:ln>
            <a:noFill/>
          </a:ln>
        </p:spPr>
      </p:pic>
      <p:sp>
        <p:nvSpPr>
          <p:cNvPr id="8" name="Recortar rectángulo de esquina diagonal 7"/>
          <p:cNvSpPr/>
          <p:nvPr/>
        </p:nvSpPr>
        <p:spPr>
          <a:xfrm>
            <a:off x="6793992" y="1368527"/>
            <a:ext cx="3264408" cy="5116494"/>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Análisis</a:t>
            </a:r>
          </a:p>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just"/>
            <a:r>
              <a:rPr lang="es-EC"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Del total de los encuestados el 25,15% vive en Quito y sus alrededores, con el 18,64% viven en </a:t>
            </a:r>
            <a:r>
              <a:rPr lang="es-EC" sz="1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Sangolquí</a:t>
            </a:r>
            <a:r>
              <a:rPr lang="es-EC"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el 11,24% vive en San Pedro, el 9,17% vive en </a:t>
            </a:r>
            <a:r>
              <a:rPr lang="es-EC" sz="1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Pintag</a:t>
            </a:r>
            <a:r>
              <a:rPr lang="es-EC"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En un rango de 3 a 4 % se encuentra las personas que viven en San Rafael, </a:t>
            </a:r>
            <a:r>
              <a:rPr lang="es-EC" sz="1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Amaguaña</a:t>
            </a:r>
            <a:r>
              <a:rPr lang="es-EC"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Fajardo e </a:t>
            </a:r>
            <a:r>
              <a:rPr lang="es-EC" sz="1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Inchalillo</a:t>
            </a:r>
            <a:r>
              <a:rPr lang="es-EC"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Y los demás porcentajes son Sectores aledaños al cantón Rumiñahui con una incidencia mínima</a:t>
            </a:r>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endPar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35942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¿HAS RECICLADO ALGUNA VEZ?</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697771784"/>
              </p:ext>
            </p:extLst>
          </p:nvPr>
        </p:nvGraphicFramePr>
        <p:xfrm>
          <a:off x="677334" y="1188278"/>
          <a:ext cx="6439082" cy="1219200"/>
        </p:xfrm>
        <a:graphic>
          <a:graphicData uri="http://schemas.openxmlformats.org/drawingml/2006/table">
            <a:tbl>
              <a:tblPr firstRow="1" lastRow="1" bandRow="1">
                <a:tableStyleId>{91EBBBCC-DAD2-459C-BE2E-F6DE35CF9A28}</a:tableStyleId>
              </a:tblPr>
              <a:tblGrid>
                <a:gridCol w="751143"/>
                <a:gridCol w="1007611"/>
                <a:gridCol w="1007611"/>
                <a:gridCol w="1224239"/>
                <a:gridCol w="1224239"/>
                <a:gridCol w="1224239"/>
              </a:tblGrid>
              <a:tr h="0">
                <a:tc gridSpan="6">
                  <a:txBody>
                    <a:bodyPr/>
                    <a:lstStyle/>
                    <a:p>
                      <a:pPr marL="38100" marR="38100" algn="ctr">
                        <a:lnSpc>
                          <a:spcPts val="1600"/>
                        </a:lnSpc>
                        <a:spcAft>
                          <a:spcPts val="800"/>
                        </a:spcAft>
                      </a:pPr>
                      <a:r>
                        <a:rPr lang="es-EC" sz="900" dirty="0">
                          <a:effectLst/>
                        </a:rPr>
                        <a:t>¿Ha reciclado alguna vez?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rowSpan="3">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dirty="0">
                          <a:effectLst/>
                        </a:rPr>
                        <a:t>85,8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800"/>
                        </a:spcAft>
                      </a:pPr>
                      <a:r>
                        <a:rPr lang="es-EC" sz="9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2365818" y="2496281"/>
            <a:ext cx="5219700" cy="4171315"/>
          </a:xfrm>
          <a:prstGeom prst="rect">
            <a:avLst/>
          </a:prstGeom>
          <a:noFill/>
          <a:ln>
            <a:noFill/>
          </a:ln>
        </p:spPr>
      </p:pic>
      <p:sp>
        <p:nvSpPr>
          <p:cNvPr id="9" name="Recortar rectángulo de esquina diagonal 8"/>
          <p:cNvSpPr/>
          <p:nvPr/>
        </p:nvSpPr>
        <p:spPr>
          <a:xfrm>
            <a:off x="6727731" y="3237083"/>
            <a:ext cx="3264408" cy="2302325"/>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Análisis</a:t>
            </a:r>
          </a:p>
          <a:p>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just"/>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Del total de los encuestados el 85,80% si ha reciclado alguna vez mientras que el 14,20% no realiza esta acción</a:t>
            </a:r>
          </a:p>
          <a:p>
            <a:endPar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1775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60400"/>
          </a:xfrm>
        </p:spPr>
        <p:txBody>
          <a:bodyPr>
            <a:normAutofit/>
          </a:bodyPr>
          <a:lstStyle/>
          <a:p>
            <a:r>
              <a:rPr lang="es-EC" sz="2400" dirty="0" smtClean="0"/>
              <a:t>¿CUÁL HA SIDO EL MOTIVO POR EL CUÁL USTED RECICLA?</a:t>
            </a:r>
            <a:endParaRPr lang="es-EC"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84847091"/>
              </p:ext>
            </p:extLst>
          </p:nvPr>
        </p:nvGraphicFramePr>
        <p:xfrm>
          <a:off x="232834" y="1373500"/>
          <a:ext cx="4530769" cy="2846070"/>
        </p:xfrm>
        <a:graphic>
          <a:graphicData uri="http://schemas.openxmlformats.org/drawingml/2006/table">
            <a:tbl>
              <a:tblPr firstRow="1" lastRow="1" bandRow="1">
                <a:tableStyleId>{0660B408-B3CF-4A94-85FC-2B1E0A45F4A2}</a:tableStyleId>
              </a:tblPr>
              <a:tblGrid>
                <a:gridCol w="1044229"/>
                <a:gridCol w="1044229"/>
                <a:gridCol w="524763"/>
                <a:gridCol w="637900"/>
                <a:gridCol w="639824"/>
                <a:gridCol w="639824"/>
              </a:tblGrid>
              <a:tr h="228600">
                <a:tc gridSpan="6">
                  <a:txBody>
                    <a:bodyPr/>
                    <a:lstStyle/>
                    <a:p>
                      <a:pPr marL="38100" marR="38100" algn="ctr">
                        <a:lnSpc>
                          <a:spcPts val="1600"/>
                        </a:lnSpc>
                        <a:spcAft>
                          <a:spcPts val="800"/>
                        </a:spcAft>
                      </a:pPr>
                      <a:r>
                        <a:rPr lang="es-EC" sz="900" dirty="0">
                          <a:effectLst/>
                        </a:rPr>
                        <a:t>¿Cuál ha sido el motivo por el cuál usted recicla?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3700">
                <a:tc gridSpan="2">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8600">
                <a:tc rowSpan="6">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Ayuda al medio ambiente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dirty="0">
                          <a:effectLst/>
                        </a:rPr>
                        <a:t>36,7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7490">
                <a:tc vMerge="1">
                  <a:txBody>
                    <a:bodyPr/>
                    <a:lstStyle/>
                    <a:p>
                      <a:endParaRPr lang="es-EC"/>
                    </a:p>
                  </a:txBody>
                  <a:tcPr/>
                </a:tc>
                <a:tc>
                  <a:txBody>
                    <a:bodyPr/>
                    <a:lstStyle/>
                    <a:p>
                      <a:pPr marL="38100" marR="38100">
                        <a:lnSpc>
                          <a:spcPts val="1600"/>
                        </a:lnSpc>
                        <a:spcAft>
                          <a:spcPts val="800"/>
                        </a:spcAft>
                      </a:pPr>
                      <a:r>
                        <a:rPr lang="es-EC" sz="900">
                          <a:effectLst/>
                        </a:rPr>
                        <a:t>Por dinero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7490">
                <a:tc vMerge="1">
                  <a:txBody>
                    <a:bodyPr/>
                    <a:lstStyle/>
                    <a:p>
                      <a:endParaRPr lang="es-EC"/>
                    </a:p>
                  </a:txBody>
                  <a:tcPr/>
                </a:tc>
                <a:tc>
                  <a:txBody>
                    <a:bodyPr/>
                    <a:lstStyle/>
                    <a:p>
                      <a:pPr marL="38100" marR="38100">
                        <a:lnSpc>
                          <a:spcPts val="1600"/>
                        </a:lnSpc>
                        <a:spcAft>
                          <a:spcPts val="800"/>
                        </a:spcAft>
                      </a:pPr>
                      <a:r>
                        <a:rPr lang="es-EC" sz="900">
                          <a:effectLst/>
                        </a:rPr>
                        <a:t>Cultura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65,9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8600">
                <a:tc vMerge="1">
                  <a:txBody>
                    <a:bodyPr/>
                    <a:lstStyle/>
                    <a:p>
                      <a:endParaRPr lang="es-EC"/>
                    </a:p>
                  </a:txBody>
                  <a:tcPr/>
                </a:tc>
                <a:tc>
                  <a:txBody>
                    <a:bodyPr/>
                    <a:lstStyle/>
                    <a:p>
                      <a:pPr marL="38100" marR="38100">
                        <a:lnSpc>
                          <a:spcPts val="1600"/>
                        </a:lnSpc>
                        <a:spcAft>
                          <a:spcPts val="800"/>
                        </a:spcAft>
                      </a:pPr>
                      <a:r>
                        <a:rPr lang="es-EC" sz="900">
                          <a:effectLst/>
                        </a:rPr>
                        <a:t>Exigencia Laboral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71,0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7490">
                <a:tc vMerge="1">
                  <a:txBody>
                    <a:bodyPr/>
                    <a:lstStyle/>
                    <a:p>
                      <a:endParaRPr lang="es-EC"/>
                    </a:p>
                  </a:txBody>
                  <a:tcPr/>
                </a:tc>
                <a:tc>
                  <a:txBody>
                    <a:bodyPr/>
                    <a:lstStyle/>
                    <a:p>
                      <a:pPr marL="38100" marR="38100">
                        <a:lnSpc>
                          <a:spcPts val="1600"/>
                        </a:lnSpc>
                        <a:spcAft>
                          <a:spcPts val="800"/>
                        </a:spcAft>
                      </a:pPr>
                      <a:r>
                        <a:rPr lang="es-EC" sz="900">
                          <a:effectLst/>
                        </a:rPr>
                        <a:t>Exigencia Estudiantil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7490">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8600">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8600">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6297204" y="1231900"/>
            <a:ext cx="4843780" cy="3870960"/>
          </a:xfrm>
          <a:prstGeom prst="rect">
            <a:avLst/>
          </a:prstGeom>
          <a:noFill/>
          <a:ln>
            <a:noFill/>
          </a:ln>
        </p:spPr>
      </p:pic>
      <p:sp>
        <p:nvSpPr>
          <p:cNvPr id="9" name="Recortar rectángulo de esquina diagonal 8"/>
          <p:cNvSpPr/>
          <p:nvPr/>
        </p:nvSpPr>
        <p:spPr>
          <a:xfrm>
            <a:off x="2226734" y="4272270"/>
            <a:ext cx="4040386" cy="2509385"/>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C" sz="1400" dirty="0">
                <a:ln w="0"/>
                <a:solidFill>
                  <a:schemeClr val="tx1"/>
                </a:solidFill>
                <a:effectLst>
                  <a:outerShdw blurRad="38100" dist="19050" dir="2700000" algn="tl" rotWithShape="0">
                    <a:schemeClr val="dk1">
                      <a:alpha val="40000"/>
                    </a:schemeClr>
                  </a:outerShdw>
                </a:effectLst>
              </a:rPr>
              <a:t>Del total de los encuestados el motivo por el cual las personas del Cantón Rumiñahui reciclan resulta que el 42,76% lo hace por ayuda al medio ambiente, 28,97% lo realiza por exigencia estudiantil, el 11,72% lo hace por dinero, el 11,38% lo ejecuta por cultura y finalmente con el 5,17% lo realiza por exigencia laboral.</a:t>
            </a:r>
          </a:p>
          <a:p>
            <a:endParaRPr lang="es-EC"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3109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82845"/>
          </a:xfrm>
        </p:spPr>
        <p:txBody>
          <a:bodyPr>
            <a:normAutofit/>
          </a:bodyPr>
          <a:lstStyle/>
          <a:p>
            <a:r>
              <a:rPr lang="es-EC" sz="2800" b="1" dirty="0" smtClean="0"/>
              <a:t>¿ESPECIFIQUE QUE MATERIAL LE ES MÁS CONVENIENTE RECICLAR?</a:t>
            </a:r>
            <a:endParaRPr lang="es-EC" sz="28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7089224" y="1052879"/>
            <a:ext cx="4903470" cy="3918585"/>
          </a:xfrm>
          <a:prstGeom prst="rect">
            <a:avLst/>
          </a:prstGeom>
          <a:noFill/>
          <a:ln>
            <a:noFill/>
          </a:ln>
        </p:spPr>
      </p:pic>
      <p:sp>
        <p:nvSpPr>
          <p:cNvPr id="9" name="Recortar rectángulo de esquina diagonal 8"/>
          <p:cNvSpPr/>
          <p:nvPr/>
        </p:nvSpPr>
        <p:spPr>
          <a:xfrm>
            <a:off x="3637156" y="4348615"/>
            <a:ext cx="4040386" cy="2509385"/>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pPr algn="just"/>
            <a:r>
              <a:rPr lang="es-EC" sz="1400" dirty="0">
                <a:ln w="0"/>
                <a:solidFill>
                  <a:schemeClr val="tx1"/>
                </a:solidFill>
                <a:effectLst>
                  <a:outerShdw blurRad="38100" dist="19050" dir="2700000" algn="tl" rotWithShape="0">
                    <a:schemeClr val="dk1">
                      <a:alpha val="40000"/>
                    </a:schemeClr>
                  </a:outerShdw>
                </a:effectLst>
              </a:rPr>
              <a:t>Del total de los encuestados al especificar que material le es más conveniente reciclar e resultado es que el 61,72% recicla PET(Botellas plásticas), el 18,28% recicla plásticos, el 12,07% recicla papel, el 5,52% recicla cartón y finalmente el 2,41% recicla materiales ferrosos (chatarra, metales</a:t>
            </a:r>
            <a:r>
              <a:rPr lang="es-EC" sz="1400" dirty="0" smtClean="0">
                <a:ln w="0"/>
                <a:solidFill>
                  <a:schemeClr val="tx1"/>
                </a:solidFill>
                <a:effectLst>
                  <a:outerShdw blurRad="38100" dist="19050" dir="2700000" algn="tl" rotWithShape="0">
                    <a:schemeClr val="dk1">
                      <a:alpha val="40000"/>
                    </a:schemeClr>
                  </a:outerShdw>
                </a:effectLst>
              </a:rPr>
              <a:t>).</a:t>
            </a:r>
            <a:endParaRPr lang="es-EC" sz="1400" dirty="0">
              <a:ln w="0"/>
              <a:solidFill>
                <a:schemeClr val="tx1"/>
              </a:solidFill>
              <a:effectLst>
                <a:outerShdw blurRad="38100" dist="19050" dir="2700000" algn="tl" rotWithShape="0">
                  <a:schemeClr val="dk1">
                    <a:alpha val="40000"/>
                  </a:schemeClr>
                </a:outerShdw>
              </a:effectLst>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56629337"/>
              </p:ext>
            </p:extLst>
          </p:nvPr>
        </p:nvGraphicFramePr>
        <p:xfrm>
          <a:off x="131234" y="1524000"/>
          <a:ext cx="4867121" cy="2997544"/>
        </p:xfrm>
        <a:graphic>
          <a:graphicData uri="http://schemas.openxmlformats.org/drawingml/2006/table">
            <a:tbl>
              <a:tblPr firstRow="1" lastRow="1" bandRow="1">
                <a:tableStyleId>{00A15C55-8517-42AA-B614-E9B94910E393}</a:tableStyleId>
              </a:tblPr>
              <a:tblGrid>
                <a:gridCol w="999598"/>
                <a:gridCol w="999598"/>
                <a:gridCol w="616570"/>
                <a:gridCol w="749699"/>
                <a:gridCol w="750828"/>
                <a:gridCol w="750828"/>
              </a:tblGrid>
              <a:tr h="263497">
                <a:tc gridSpan="6">
                  <a:txBody>
                    <a:bodyPr/>
                    <a:lstStyle/>
                    <a:p>
                      <a:pPr marL="38100" marR="38100" algn="ctr">
                        <a:lnSpc>
                          <a:spcPts val="1600"/>
                        </a:lnSpc>
                        <a:spcAft>
                          <a:spcPts val="800"/>
                        </a:spcAft>
                      </a:pPr>
                      <a:r>
                        <a:rPr lang="es-EC" sz="900" dirty="0">
                          <a:effectLst/>
                        </a:rPr>
                        <a:t>¿Especifique que material, le es más conveniente reciclar?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2832">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3497">
                <a:tc rowSpan="6">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Cartón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3609">
                <a:tc vMerge="1">
                  <a:txBody>
                    <a:bodyPr/>
                    <a:lstStyle/>
                    <a:p>
                      <a:endParaRPr lang="es-EC"/>
                    </a:p>
                  </a:txBody>
                  <a:tcPr/>
                </a:tc>
                <a:tc>
                  <a:txBody>
                    <a:bodyPr/>
                    <a:lstStyle/>
                    <a:p>
                      <a:pPr marL="38100" marR="38100">
                        <a:lnSpc>
                          <a:spcPts val="1600"/>
                        </a:lnSpc>
                        <a:spcAft>
                          <a:spcPts val="800"/>
                        </a:spcAft>
                      </a:pPr>
                      <a:r>
                        <a:rPr lang="es-EC" sz="900">
                          <a:effectLst/>
                        </a:rPr>
                        <a:t>Papel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9767">
                <a:tc vMerge="1">
                  <a:txBody>
                    <a:bodyPr/>
                    <a:lstStyle/>
                    <a:p>
                      <a:endParaRPr lang="es-EC"/>
                    </a:p>
                  </a:txBody>
                  <a:tcPr/>
                </a:tc>
                <a:tc>
                  <a:txBody>
                    <a:bodyPr/>
                    <a:lstStyle/>
                    <a:p>
                      <a:pPr marL="38100" marR="38100">
                        <a:lnSpc>
                          <a:spcPts val="1600"/>
                        </a:lnSpc>
                        <a:spcAft>
                          <a:spcPts val="800"/>
                        </a:spcAft>
                      </a:pPr>
                      <a:r>
                        <a:rPr lang="es-EC" sz="900">
                          <a:effectLst/>
                        </a:rPr>
                        <a:t>Materiales Ferrosos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dirty="0">
                          <a:effectLst/>
                        </a:rPr>
                        <a:t>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3497">
                <a:tc vMerge="1">
                  <a:txBody>
                    <a:bodyPr/>
                    <a:lstStyle/>
                    <a:p>
                      <a:endParaRPr lang="es-EC"/>
                    </a:p>
                  </a:txBody>
                  <a:tcPr/>
                </a:tc>
                <a:tc>
                  <a:txBody>
                    <a:bodyPr/>
                    <a:lstStyle/>
                    <a:p>
                      <a:pPr marL="38100" marR="38100">
                        <a:lnSpc>
                          <a:spcPts val="1600"/>
                        </a:lnSpc>
                        <a:spcAft>
                          <a:spcPts val="800"/>
                        </a:spcAft>
                      </a:pPr>
                      <a:r>
                        <a:rPr lang="es-EC" sz="900">
                          <a:effectLst/>
                        </a:rPr>
                        <a:t>PET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61,7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3609">
                <a:tc vMerge="1">
                  <a:txBody>
                    <a:bodyPr/>
                    <a:lstStyle/>
                    <a:p>
                      <a:endParaRPr lang="es-EC"/>
                    </a:p>
                  </a:txBody>
                  <a:tcPr/>
                </a:tc>
                <a:tc>
                  <a:txBody>
                    <a:bodyPr/>
                    <a:lstStyle/>
                    <a:p>
                      <a:pPr marL="38100" marR="38100">
                        <a:lnSpc>
                          <a:spcPts val="1600"/>
                        </a:lnSpc>
                        <a:spcAft>
                          <a:spcPts val="800"/>
                        </a:spcAft>
                      </a:pPr>
                      <a:r>
                        <a:rPr lang="es-EC" sz="900">
                          <a:effectLst/>
                        </a:rPr>
                        <a:t>Plásticos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3609">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dirty="0">
                          <a:effectLst/>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3497">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3497">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91035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 QUE FRECUENCIA USTED RECICLA?</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955572427"/>
              </p:ext>
            </p:extLst>
          </p:nvPr>
        </p:nvGraphicFramePr>
        <p:xfrm>
          <a:off x="825613" y="1930400"/>
          <a:ext cx="5488100" cy="2336800"/>
        </p:xfrm>
        <a:graphic>
          <a:graphicData uri="http://schemas.openxmlformats.org/drawingml/2006/table">
            <a:tbl>
              <a:tblPr firstRow="1" lastRow="1" bandRow="1">
                <a:tableStyleId>{21E4AEA4-8DFA-4A89-87EB-49C32662AFE0}</a:tableStyleId>
              </a:tblPr>
              <a:tblGrid>
                <a:gridCol w="923093"/>
                <a:gridCol w="923093"/>
                <a:gridCol w="783367"/>
                <a:gridCol w="952849"/>
                <a:gridCol w="952849"/>
                <a:gridCol w="952849"/>
              </a:tblGrid>
              <a:tr h="229384">
                <a:tc gridSpan="6">
                  <a:txBody>
                    <a:bodyPr/>
                    <a:lstStyle/>
                    <a:p>
                      <a:pPr marL="38100" marR="38100" algn="ctr">
                        <a:lnSpc>
                          <a:spcPts val="1600"/>
                        </a:lnSpc>
                        <a:spcAft>
                          <a:spcPts val="800"/>
                        </a:spcAft>
                      </a:pPr>
                      <a:r>
                        <a:rPr lang="es-EC" sz="900">
                          <a:effectLst/>
                        </a:rPr>
                        <a:t>¿Con que frecuencia usted recicla?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5858">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9384">
                <a:tc rowSpan="5">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Siempre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34,6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9384">
                <a:tc vMerge="1">
                  <a:txBody>
                    <a:bodyPr/>
                    <a:lstStyle/>
                    <a:p>
                      <a:endParaRPr lang="es-EC"/>
                    </a:p>
                  </a:txBody>
                  <a:tcPr/>
                </a:tc>
                <a:tc>
                  <a:txBody>
                    <a:bodyPr/>
                    <a:lstStyle/>
                    <a:p>
                      <a:pPr marL="38100" marR="38100">
                        <a:lnSpc>
                          <a:spcPts val="1600"/>
                        </a:lnSpc>
                        <a:spcAft>
                          <a:spcPts val="800"/>
                        </a:spcAft>
                      </a:pPr>
                      <a:r>
                        <a:rPr lang="es-EC" sz="900">
                          <a:effectLst/>
                        </a:rPr>
                        <a:t>Casi siempre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9384">
                <a:tc vMerge="1">
                  <a:txBody>
                    <a:bodyPr/>
                    <a:lstStyle/>
                    <a:p>
                      <a:endParaRPr lang="es-EC"/>
                    </a:p>
                  </a:txBody>
                  <a:tcPr/>
                </a:tc>
                <a:tc>
                  <a:txBody>
                    <a:bodyPr/>
                    <a:lstStyle/>
                    <a:p>
                      <a:pPr marL="38100" marR="38100">
                        <a:lnSpc>
                          <a:spcPts val="1600"/>
                        </a:lnSpc>
                        <a:spcAft>
                          <a:spcPts val="800"/>
                        </a:spcAft>
                      </a:pPr>
                      <a:r>
                        <a:rPr lang="es-EC" sz="900">
                          <a:effectLst/>
                        </a:rPr>
                        <a:t>A veces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9384">
                <a:tc vMerge="1">
                  <a:txBody>
                    <a:bodyPr/>
                    <a:lstStyle/>
                    <a:p>
                      <a:endParaRPr lang="es-EC"/>
                    </a:p>
                  </a:txBody>
                  <a:tcPr/>
                </a:tc>
                <a:tc>
                  <a:txBody>
                    <a:bodyPr/>
                    <a:lstStyle/>
                    <a:p>
                      <a:pPr marL="38100" marR="38100">
                        <a:lnSpc>
                          <a:spcPts val="1600"/>
                        </a:lnSpc>
                        <a:spcAft>
                          <a:spcPts val="800"/>
                        </a:spcAft>
                      </a:pPr>
                      <a:r>
                        <a:rPr lang="es-EC" sz="900">
                          <a:effectLst/>
                        </a:rPr>
                        <a:t>Rara vez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674">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674">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4674">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6626557" y="1152352"/>
            <a:ext cx="5219700" cy="4171315"/>
          </a:xfrm>
          <a:prstGeom prst="rect">
            <a:avLst/>
          </a:prstGeom>
          <a:noFill/>
          <a:ln>
            <a:noFill/>
          </a:ln>
        </p:spPr>
      </p:pic>
      <p:sp>
        <p:nvSpPr>
          <p:cNvPr id="9" name="Recortar rectángulo de esquina diagonal 8"/>
          <p:cNvSpPr/>
          <p:nvPr/>
        </p:nvSpPr>
        <p:spPr>
          <a:xfrm>
            <a:off x="2511101" y="4484429"/>
            <a:ext cx="3750615" cy="2207142"/>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pPr algn="just"/>
            <a:r>
              <a:rPr lang="es-EC" sz="1400" dirty="0">
                <a:ln w="0"/>
                <a:solidFill>
                  <a:schemeClr val="tx1"/>
                </a:solidFill>
                <a:effectLst>
                  <a:outerShdw blurRad="38100" dist="19050" dir="2700000" algn="tl" rotWithShape="0">
                    <a:schemeClr val="dk1">
                      <a:alpha val="40000"/>
                    </a:schemeClr>
                  </a:outerShdw>
                </a:effectLst>
              </a:rPr>
              <a:t>Del total de los encuestados al determinar la frecuencia con la cual reciclan el 40,34% lo hace siempre, el 26,55% lo realiza a veces, el 17,59% Casi siempre y finalmente el 15,52% lo hace rara vez.</a:t>
            </a:r>
          </a:p>
        </p:txBody>
      </p:sp>
    </p:spTree>
    <p:extLst>
      <p:ext uri="{BB962C8B-B14F-4D97-AF65-F5344CB8AC3E}">
        <p14:creationId xmlns:p14="http://schemas.microsoft.com/office/powerpoint/2010/main" val="253711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3" name="Marcador de contenido 2"/>
          <p:cNvSpPr>
            <a:spLocks noGrp="1"/>
          </p:cNvSpPr>
          <p:nvPr>
            <p:ph idx="1"/>
          </p:nvPr>
        </p:nvSpPr>
        <p:spPr>
          <a:xfrm>
            <a:off x="677334" y="2160589"/>
            <a:ext cx="8596668" cy="4294802"/>
          </a:xfrm>
        </p:spPr>
        <p:txBody>
          <a:bodyPr>
            <a:normAutofit fontScale="70000" lnSpcReduction="20000"/>
          </a:bodyPr>
          <a:lstStyle/>
          <a:p>
            <a:pPr marL="0" indent="0" algn="just">
              <a:buNone/>
            </a:pPr>
            <a:r>
              <a:rPr lang="es-ES" sz="2600" b="1" dirty="0" smtClean="0"/>
              <a:t>GENERAL</a:t>
            </a:r>
          </a:p>
          <a:p>
            <a:pPr algn="just">
              <a:buFont typeface="Courier New" panose="02070309020205020404" pitchFamily="49" charset="0"/>
              <a:buChar char="o"/>
            </a:pPr>
            <a:r>
              <a:rPr lang="es-ES" sz="2500" dirty="0" smtClean="0"/>
              <a:t>Elaborar </a:t>
            </a:r>
            <a:r>
              <a:rPr lang="es-ES" sz="2500" dirty="0"/>
              <a:t>una campaña social corporativa de la organización </a:t>
            </a:r>
            <a:r>
              <a:rPr lang="es-ES" sz="2500" dirty="0" smtClean="0"/>
              <a:t>JIREHCICLAR  </a:t>
            </a:r>
            <a:r>
              <a:rPr lang="es-ES" sz="2500" dirty="0"/>
              <a:t>para incentivar y fortalecer la participación de la comunidad del cantón Rumiñahui en la reutilización de material </a:t>
            </a:r>
            <a:r>
              <a:rPr lang="es-ES" sz="2500" dirty="0" smtClean="0"/>
              <a:t>reciclable.</a:t>
            </a:r>
          </a:p>
          <a:p>
            <a:pPr algn="just">
              <a:buFont typeface="Courier New" panose="02070309020205020404" pitchFamily="49" charset="0"/>
              <a:buChar char="o"/>
            </a:pPr>
            <a:endParaRPr lang="es-ES" sz="2400" dirty="0" smtClean="0"/>
          </a:p>
          <a:p>
            <a:pPr marL="0" indent="0" algn="just">
              <a:buNone/>
            </a:pPr>
            <a:r>
              <a:rPr lang="es-ES" sz="2600" b="1" dirty="0" smtClean="0"/>
              <a:t>ESPECIFICOS</a:t>
            </a:r>
          </a:p>
          <a:p>
            <a:pPr algn="just">
              <a:buFont typeface="Courier New" panose="02070309020205020404" pitchFamily="49" charset="0"/>
              <a:buChar char="o"/>
            </a:pPr>
            <a:r>
              <a:rPr lang="es-ES" sz="2900" dirty="0" smtClean="0"/>
              <a:t>Determinar </a:t>
            </a:r>
            <a:r>
              <a:rPr lang="es-ES" sz="2900" dirty="0"/>
              <a:t>la teoría de reciclaje que sustente el proyecto a través de información obtenida de investigaciones, publicaciones y conceptos.</a:t>
            </a:r>
            <a:endParaRPr lang="es-EC" sz="2600" dirty="0"/>
          </a:p>
          <a:p>
            <a:pPr algn="just">
              <a:buFont typeface="Courier New" panose="02070309020205020404" pitchFamily="49" charset="0"/>
              <a:buChar char="o"/>
            </a:pPr>
            <a:r>
              <a:rPr lang="es-ES" sz="2900" dirty="0"/>
              <a:t>Realizar una investigación que permita conocer los factores críticos que influyen en la participación de la comunidad del cantón Rumiñahui en la reutilización de material reciclable.</a:t>
            </a:r>
            <a:endParaRPr lang="es-EC" sz="2600" dirty="0"/>
          </a:p>
          <a:p>
            <a:pPr algn="just">
              <a:buFont typeface="Courier New" panose="02070309020205020404" pitchFamily="49" charset="0"/>
              <a:buChar char="o"/>
            </a:pPr>
            <a:r>
              <a:rPr lang="es-ES" sz="2900" dirty="0"/>
              <a:t>Investigar el medio y canal de comunicación más adecuada para los clientes </a:t>
            </a:r>
            <a:r>
              <a:rPr lang="es-ES" sz="2900" dirty="0" smtClean="0"/>
              <a:t>externos </a:t>
            </a:r>
            <a:r>
              <a:rPr lang="es-ES" sz="2900" dirty="0"/>
              <a:t>de la organización </a:t>
            </a:r>
            <a:r>
              <a:rPr lang="es-ES" sz="2900" dirty="0" smtClean="0"/>
              <a:t>JIREHCICLAR.</a:t>
            </a:r>
            <a:endParaRPr lang="es-EC" sz="2600" dirty="0" smtClean="0"/>
          </a:p>
        </p:txBody>
      </p:sp>
    </p:spTree>
    <p:extLst>
      <p:ext uri="{BB962C8B-B14F-4D97-AF65-F5344CB8AC3E}">
        <p14:creationId xmlns:p14="http://schemas.microsoft.com/office/powerpoint/2010/main" val="2222791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¿CREE USTED QUE EL PRECIO DE COMPRA DE LOS MATERIALES RECICLABLES ES EL ADECUADO ACTUALMENTE? </a:t>
            </a:r>
            <a:br>
              <a:rPr lang="es-EC" b="1" dirty="0" smtClean="0"/>
            </a:b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40990251"/>
              </p:ext>
            </p:extLst>
          </p:nvPr>
        </p:nvGraphicFramePr>
        <p:xfrm>
          <a:off x="847104" y="2219118"/>
          <a:ext cx="5244497" cy="2270468"/>
        </p:xfrm>
        <a:graphic>
          <a:graphicData uri="http://schemas.openxmlformats.org/drawingml/2006/table">
            <a:tbl>
              <a:tblPr firstRow="1" lastRow="1" bandRow="1">
                <a:tableStyleId>{17292A2E-F333-43FB-9621-5CBBE7FDCDCB}</a:tableStyleId>
              </a:tblPr>
              <a:tblGrid>
                <a:gridCol w="693196"/>
                <a:gridCol w="806180"/>
                <a:gridCol w="806180"/>
                <a:gridCol w="979647"/>
                <a:gridCol w="979647"/>
                <a:gridCol w="979647"/>
              </a:tblGrid>
              <a:tr h="516806">
                <a:tc gridSpan="6">
                  <a:txBody>
                    <a:bodyPr/>
                    <a:lstStyle/>
                    <a:p>
                      <a:pPr marL="38100" marR="38100" algn="ctr">
                        <a:lnSpc>
                          <a:spcPts val="1600"/>
                        </a:lnSpc>
                        <a:spcAft>
                          <a:spcPts val="800"/>
                        </a:spcAft>
                      </a:pPr>
                      <a:r>
                        <a:rPr lang="es-EC" sz="900" dirty="0">
                          <a:effectLst/>
                        </a:rPr>
                        <a:t>¿Cree usted que el precio de compra de los materiales reciclables es el adecuado actualmente?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6806">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3995">
                <a:tc rowSpan="3">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32,8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32,8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3995">
                <a:tc vMerge="1">
                  <a:txBody>
                    <a:bodyPr/>
                    <a:lstStyle/>
                    <a:p>
                      <a:endParaRPr lang="es-EC"/>
                    </a:p>
                  </a:txBody>
                  <a:tcPr/>
                </a:tc>
                <a:tc>
                  <a:txBody>
                    <a:bodyPr/>
                    <a:lstStyle/>
                    <a:p>
                      <a:pPr marL="38100" marR="38100">
                        <a:lnSpc>
                          <a:spcPts val="1600"/>
                        </a:lnSpc>
                        <a:spcAft>
                          <a:spcPts val="800"/>
                        </a:spcAft>
                      </a:pPr>
                      <a:r>
                        <a:rPr lang="es-EC" sz="9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67,2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9622">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9622">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9622">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7573010" y="1577432"/>
            <a:ext cx="4618990" cy="3691255"/>
          </a:xfrm>
          <a:prstGeom prst="rect">
            <a:avLst/>
          </a:prstGeom>
          <a:noFill/>
          <a:ln>
            <a:noFill/>
          </a:ln>
        </p:spPr>
      </p:pic>
      <p:sp>
        <p:nvSpPr>
          <p:cNvPr id="9" name="Recortar rectángulo de esquina diagonal 8"/>
          <p:cNvSpPr/>
          <p:nvPr/>
        </p:nvSpPr>
        <p:spPr>
          <a:xfrm>
            <a:off x="4216293" y="4591763"/>
            <a:ext cx="3750615" cy="2207142"/>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pPr algn="just"/>
            <a:r>
              <a:rPr lang="es-EC" sz="1400" dirty="0">
                <a:ln w="0"/>
                <a:solidFill>
                  <a:schemeClr val="tx1"/>
                </a:solidFill>
                <a:effectLst>
                  <a:outerShdw blurRad="38100" dist="19050" dir="2700000" algn="tl" rotWithShape="0">
                    <a:schemeClr val="dk1">
                      <a:alpha val="40000"/>
                    </a:schemeClr>
                  </a:outerShdw>
                </a:effectLst>
              </a:rPr>
              <a:t>Del total de los encuestados al preguntar si ¿creen que el precio de compra de los materiales es el adecuado? El resultado denota que el 67,24% cree que No y el 32,76% cree que </a:t>
            </a:r>
            <a:r>
              <a:rPr lang="es-EC" sz="1400" dirty="0" smtClean="0">
                <a:ln w="0"/>
                <a:solidFill>
                  <a:schemeClr val="tx1"/>
                </a:solidFill>
                <a:effectLst>
                  <a:outerShdw blurRad="38100" dist="19050" dir="2700000" algn="tl" rotWithShape="0">
                    <a:schemeClr val="dk1">
                      <a:alpha val="40000"/>
                    </a:schemeClr>
                  </a:outerShdw>
                </a:effectLst>
              </a:rPr>
              <a:t>Sí.</a:t>
            </a:r>
            <a:endParaRPr lang="es-EC"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930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¿PRODUCTO DEL RECICLAJE, CONSIDERA QUE? </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732369996"/>
              </p:ext>
            </p:extLst>
          </p:nvPr>
        </p:nvGraphicFramePr>
        <p:xfrm>
          <a:off x="297884" y="1706404"/>
          <a:ext cx="5928745" cy="4020384"/>
        </p:xfrm>
        <a:graphic>
          <a:graphicData uri="http://schemas.openxmlformats.org/drawingml/2006/table">
            <a:tbl>
              <a:tblPr firstRow="1" lastRow="1" bandRow="1">
                <a:tableStyleId>{91EBBBCC-DAD2-459C-BE2E-F6DE35CF9A28}</a:tableStyleId>
              </a:tblPr>
              <a:tblGrid>
                <a:gridCol w="1381124"/>
                <a:gridCol w="1381124"/>
                <a:gridCol w="681243"/>
                <a:gridCol w="828418"/>
                <a:gridCol w="828418"/>
                <a:gridCol w="828418"/>
              </a:tblGrid>
              <a:tr h="308795">
                <a:tc gridSpan="6">
                  <a:txBody>
                    <a:bodyPr/>
                    <a:lstStyle/>
                    <a:p>
                      <a:pPr marL="38100" marR="38100" algn="ctr">
                        <a:lnSpc>
                          <a:spcPts val="1600"/>
                        </a:lnSpc>
                        <a:spcAft>
                          <a:spcPts val="800"/>
                        </a:spcAft>
                      </a:pPr>
                      <a:r>
                        <a:rPr lang="es-EC" sz="900" dirty="0">
                          <a:effectLst/>
                        </a:rPr>
                        <a:t>¿Producto del reciclaje, Considera que?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0997">
                <a:tc gridSpan="2">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756630">
                <a:tc rowSpan="4">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Ayuda a cambiar el medio ambiente en su domicilio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65,7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76,6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76,6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756630">
                <a:tc vMerge="1">
                  <a:txBody>
                    <a:bodyPr/>
                    <a:lstStyle/>
                    <a:p>
                      <a:endParaRPr lang="es-EC"/>
                    </a:p>
                  </a:txBody>
                  <a:tcPr/>
                </a:tc>
                <a:tc>
                  <a:txBody>
                    <a:bodyPr/>
                    <a:lstStyle/>
                    <a:p>
                      <a:pPr marL="38100" marR="38100">
                        <a:lnSpc>
                          <a:spcPts val="1600"/>
                        </a:lnSpc>
                        <a:spcAft>
                          <a:spcPts val="800"/>
                        </a:spcAft>
                      </a:pPr>
                      <a:r>
                        <a:rPr lang="es-EC" sz="900">
                          <a:effectLst/>
                        </a:rPr>
                        <a:t>Aspira a recibir compensación monetaria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97,2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18744">
                <a:tc vMerge="1">
                  <a:txBody>
                    <a:bodyPr/>
                    <a:lstStyle/>
                    <a:p>
                      <a:endParaRPr lang="es-EC"/>
                    </a:p>
                  </a:txBody>
                  <a:tcPr/>
                </a:tc>
                <a:tc>
                  <a:txBody>
                    <a:bodyPr/>
                    <a:lstStyle/>
                    <a:p>
                      <a:pPr marL="38100" marR="38100">
                        <a:lnSpc>
                          <a:spcPts val="1600"/>
                        </a:lnSpc>
                        <a:spcAft>
                          <a:spcPts val="800"/>
                        </a:spcAft>
                      </a:pPr>
                      <a:r>
                        <a:rPr lang="es-EC" sz="900">
                          <a:effectLst/>
                        </a:rPr>
                        <a:t>Compone incentivo publicitario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18744">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1049">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8795">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7146441" y="178878"/>
            <a:ext cx="4799602" cy="3875314"/>
          </a:xfrm>
          <a:prstGeom prst="rect">
            <a:avLst/>
          </a:prstGeom>
          <a:noFill/>
          <a:ln>
            <a:noFill/>
          </a:ln>
        </p:spPr>
      </p:pic>
      <p:sp>
        <p:nvSpPr>
          <p:cNvPr id="9" name="Recortar rectángulo de esquina diagonal 8"/>
          <p:cNvSpPr/>
          <p:nvPr/>
        </p:nvSpPr>
        <p:spPr>
          <a:xfrm>
            <a:off x="6320577" y="4256546"/>
            <a:ext cx="3750615" cy="2207142"/>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C" sz="1400" dirty="0">
                <a:ln w="0"/>
                <a:solidFill>
                  <a:schemeClr val="tx1"/>
                </a:solidFill>
                <a:effectLst>
                  <a:outerShdw blurRad="38100" dist="19050" dir="2700000" algn="tl" rotWithShape="0">
                    <a:schemeClr val="dk1">
                      <a:alpha val="40000"/>
                    </a:schemeClr>
                  </a:outerShdw>
                </a:effectLst>
              </a:rPr>
              <a:t>Del total de los encuestados al referirse en que ¿producto del reciclaje, considera que? el 76,55% dice que ayuda a cambiar el medio ambiente en su domicilio, el 20,69% aspira a recibir una compensación monetaria y el 2,76% considera que más compone un incentivo publicitario.</a:t>
            </a:r>
          </a:p>
        </p:txBody>
      </p:sp>
    </p:spTree>
    <p:extLst>
      <p:ext uri="{BB962C8B-B14F-4D97-AF65-F5344CB8AC3E}">
        <p14:creationId xmlns:p14="http://schemas.microsoft.com/office/powerpoint/2010/main" val="1306574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5466"/>
          </a:xfrm>
        </p:spPr>
        <p:txBody>
          <a:bodyPr>
            <a:normAutofit fontScale="90000"/>
          </a:bodyPr>
          <a:lstStyle/>
          <a:p>
            <a:r>
              <a:rPr lang="es-EC" sz="2000" b="1" dirty="0" smtClean="0"/>
              <a:t>¿CÓMO CALIFICA LA DIFUSIÓN DE LOS SERVICIOS DE LAS EMPRESAS DE RECICLAJE DEL CANTÓN?</a:t>
            </a:r>
            <a:endParaRPr lang="es-EC" sz="20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97050226"/>
              </p:ext>
            </p:extLst>
          </p:nvPr>
        </p:nvGraphicFramePr>
        <p:xfrm>
          <a:off x="207622" y="1462129"/>
          <a:ext cx="6133306" cy="2981666"/>
        </p:xfrm>
        <a:graphic>
          <a:graphicData uri="http://schemas.openxmlformats.org/drawingml/2006/table">
            <a:tbl>
              <a:tblPr>
                <a:tableStyleId>{5C22544A-7EE6-4342-B048-85BDC9FD1C3A}</a:tableStyleId>
              </a:tblPr>
              <a:tblGrid>
                <a:gridCol w="841735"/>
                <a:gridCol w="936807"/>
                <a:gridCol w="936807"/>
                <a:gridCol w="1139319"/>
                <a:gridCol w="1139319"/>
                <a:gridCol w="1139319"/>
              </a:tblGrid>
              <a:tr h="266523">
                <a:tc gridSpan="6">
                  <a:txBody>
                    <a:bodyPr/>
                    <a:lstStyle/>
                    <a:p>
                      <a:pPr marL="38100" marR="38100" algn="ctr">
                        <a:lnSpc>
                          <a:spcPts val="1600"/>
                        </a:lnSpc>
                        <a:spcAft>
                          <a:spcPts val="800"/>
                        </a:spcAft>
                      </a:pPr>
                      <a:r>
                        <a:rPr lang="es-EC" sz="900" dirty="0">
                          <a:effectLst/>
                        </a:rPr>
                        <a:t>¿Cómo califica la difusión de los servicios de las empresas de reciclaje del cantón?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64521">
                <a:tc gridSpan="2">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6523">
                <a:tc rowSpan="6">
                  <a:txBody>
                    <a:bodyPr/>
                    <a:lstStyle/>
                    <a:p>
                      <a:pPr marL="38100" marR="38100">
                        <a:lnSpc>
                          <a:spcPts val="1600"/>
                        </a:lnSpc>
                        <a:spcAft>
                          <a:spcPts val="800"/>
                        </a:spcAft>
                      </a:pPr>
                      <a:r>
                        <a:rPr lang="es-EC" sz="900">
                          <a:effectLst/>
                        </a:rPr>
                        <a:t>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6523">
                <a:tc vMerge="1">
                  <a:txBody>
                    <a:bodyPr/>
                    <a:lstStyle/>
                    <a:p>
                      <a:endParaRPr lang="es-EC"/>
                    </a:p>
                  </a:txBody>
                  <a:tcPr/>
                </a:tc>
                <a:tc>
                  <a:txBody>
                    <a:bodyPr/>
                    <a:lstStyle/>
                    <a:p>
                      <a:pPr marL="38100" marR="38100">
                        <a:lnSpc>
                          <a:spcPts val="1600"/>
                        </a:lnSpc>
                        <a:spcAft>
                          <a:spcPts val="800"/>
                        </a:spcAft>
                      </a:pPr>
                      <a:r>
                        <a:rPr lang="es-EC" sz="9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129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38,2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44,5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56,6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6523">
                <a:tc vMerge="1">
                  <a:txBody>
                    <a:bodyPr/>
                    <a:lstStyle/>
                    <a:p>
                      <a:endParaRPr lang="es-EC"/>
                    </a:p>
                  </a:txBody>
                  <a:tcPr/>
                </a:tc>
                <a:tc>
                  <a:txBody>
                    <a:bodyPr/>
                    <a:lstStyle/>
                    <a:p>
                      <a:pPr marL="38100" marR="38100">
                        <a:lnSpc>
                          <a:spcPts val="1600"/>
                        </a:lnSpc>
                        <a:spcAft>
                          <a:spcPts val="800"/>
                        </a:spcAft>
                      </a:pPr>
                      <a:r>
                        <a:rPr lang="es-EC" sz="9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6523">
                <a:tc vMerge="1">
                  <a:txBody>
                    <a:bodyPr/>
                    <a:lstStyle/>
                    <a:p>
                      <a:endParaRPr lang="es-EC"/>
                    </a:p>
                  </a:txBody>
                  <a:tcPr/>
                </a:tc>
                <a:tc>
                  <a:txBody>
                    <a:bodyPr/>
                    <a:lstStyle/>
                    <a:p>
                      <a:pPr marL="38100" marR="38100">
                        <a:lnSpc>
                          <a:spcPts val="1600"/>
                        </a:lnSpc>
                        <a:spcAft>
                          <a:spcPts val="800"/>
                        </a:spcAft>
                      </a:pPr>
                      <a:r>
                        <a:rPr lang="es-EC" sz="900">
                          <a:effectLst/>
                        </a:rPr>
                        <a:t>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97,9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6523">
                <a:tc vMerge="1">
                  <a:txBody>
                    <a:bodyPr/>
                    <a:lstStyle/>
                    <a:p>
                      <a:endParaRPr lang="es-EC"/>
                    </a:p>
                  </a:txBody>
                  <a:tcPr/>
                </a:tc>
                <a:tc>
                  <a:txBody>
                    <a:bodyPr/>
                    <a:lstStyle/>
                    <a:p>
                      <a:pPr marL="38100" marR="38100">
                        <a:lnSpc>
                          <a:spcPts val="1600"/>
                        </a:lnSpc>
                        <a:spcAft>
                          <a:spcPts val="800"/>
                        </a:spcAft>
                      </a:pPr>
                      <a:r>
                        <a:rPr lang="es-EC" sz="900">
                          <a:effectLst/>
                        </a:rPr>
                        <a:t>Pésima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2669">
                <a:tc vMerge="1">
                  <a:txBody>
                    <a:bodyPr/>
                    <a:lstStyle/>
                    <a:p>
                      <a:endParaRPr lang="es-EC"/>
                    </a:p>
                  </a:txBody>
                  <a:tcPr/>
                </a:tc>
                <a:tc>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2669">
                <a:tc>
                  <a:txBody>
                    <a:bodyPr/>
                    <a:lstStyle/>
                    <a:p>
                      <a:pPr marL="38100" marR="38100">
                        <a:lnSpc>
                          <a:spcPts val="1600"/>
                        </a:lnSpc>
                        <a:spcAft>
                          <a:spcPts val="800"/>
                        </a:spcAft>
                      </a:pPr>
                      <a:r>
                        <a:rPr lang="es-EC" sz="900">
                          <a:effectLst/>
                        </a:rPr>
                        <a:t>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800"/>
                        </a:spcAft>
                      </a:pPr>
                      <a:r>
                        <a:rPr lang="es-EC" sz="9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9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2669">
                <a:tc gridSpan="2">
                  <a:txBody>
                    <a:bodyPr/>
                    <a:lstStyle/>
                    <a:p>
                      <a:pPr marL="38100" marR="38100">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800"/>
                        </a:spcAft>
                      </a:pPr>
                      <a:r>
                        <a:rPr lang="es-EC" sz="900">
                          <a:effectLst/>
                        </a:rPr>
                        <a:t>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7132591" y="1542464"/>
            <a:ext cx="4799330" cy="3835400"/>
          </a:xfrm>
          <a:prstGeom prst="rect">
            <a:avLst/>
          </a:prstGeom>
          <a:noFill/>
          <a:ln>
            <a:noFill/>
          </a:ln>
        </p:spPr>
      </p:pic>
      <p:sp>
        <p:nvSpPr>
          <p:cNvPr id="9" name="Recortar rectángulo de esquina diagonal 8"/>
          <p:cNvSpPr/>
          <p:nvPr/>
        </p:nvSpPr>
        <p:spPr>
          <a:xfrm>
            <a:off x="3381976" y="4561691"/>
            <a:ext cx="3750615" cy="2207142"/>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C" sz="1400" dirty="0">
                <a:ln w="0"/>
                <a:solidFill>
                  <a:schemeClr val="tx1"/>
                </a:solidFill>
                <a:effectLst>
                  <a:outerShdw blurRad="38100" dist="19050" dir="2700000" algn="tl" rotWithShape="0">
                    <a:schemeClr val="dk1">
                      <a:alpha val="40000"/>
                    </a:schemeClr>
                  </a:outerShdw>
                </a:effectLst>
              </a:rPr>
              <a:t>Del total de encuestados al preguntar ¿Cómo califica la difusión de la empresas de reciclaje del cantón? El 44,48% califica de Buena, el 29,66% califica Regular, el 12,07% califica como excelente, el 11,72% califica como mala y finalmente el 2,07% califica como pésima.</a:t>
            </a:r>
          </a:p>
        </p:txBody>
      </p:sp>
    </p:spTree>
    <p:extLst>
      <p:ext uri="{BB962C8B-B14F-4D97-AF65-F5344CB8AC3E}">
        <p14:creationId xmlns:p14="http://schemas.microsoft.com/office/powerpoint/2010/main" val="1220462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r>
              <a:rPr lang="es-EC" sz="11500" dirty="0" smtClean="0"/>
              <a:t>ANÁLISIS BIVARIADO</a:t>
            </a:r>
            <a:endParaRPr lang="es-EC" sz="11500" dirty="0"/>
          </a:p>
        </p:txBody>
      </p:sp>
      <p:sp>
        <p:nvSpPr>
          <p:cNvPr id="8" name="Marcador de texto 7"/>
          <p:cNvSpPr>
            <a:spLocks noGrp="1"/>
          </p:cNvSpPr>
          <p:nvPr>
            <p:ph type="body" idx="1"/>
          </p:nvPr>
        </p:nvSpPr>
        <p:spPr/>
        <p:txBody>
          <a:bodyPr/>
          <a:lstStyle/>
          <a:p>
            <a:r>
              <a:rPr lang="es-EC" dirty="0" smtClean="0"/>
              <a:t>RESULTADOS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3155417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1168923" cy="1320800"/>
          </a:xfrm>
        </p:spPr>
        <p:txBody>
          <a:bodyPr>
            <a:normAutofit/>
          </a:bodyPr>
          <a:lstStyle/>
          <a:p>
            <a:r>
              <a:rPr lang="es-EC" sz="2800" b="1" dirty="0" smtClean="0"/>
              <a:t>¿CON QUE FRECUENCIA USTED RECICLA? - ¿CUÁL HA SIDO EL MOTIVO POR EL CUÁL USTED RECICLA?</a:t>
            </a:r>
            <a:endParaRPr lang="es-EC" sz="28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30409994"/>
              </p:ext>
            </p:extLst>
          </p:nvPr>
        </p:nvGraphicFramePr>
        <p:xfrm>
          <a:off x="936854" y="1749175"/>
          <a:ext cx="9218028" cy="5080000"/>
        </p:xfrm>
        <a:graphic>
          <a:graphicData uri="http://schemas.openxmlformats.org/drawingml/2006/table">
            <a:tbl>
              <a:tblPr>
                <a:tableStyleId>{5C22544A-7EE6-4342-B048-85BDC9FD1C3A}</a:tableStyleId>
              </a:tblPr>
              <a:tblGrid>
                <a:gridCol w="895507"/>
                <a:gridCol w="719041"/>
                <a:gridCol w="2187721"/>
                <a:gridCol w="1009717"/>
                <a:gridCol w="856730"/>
                <a:gridCol w="780237"/>
                <a:gridCol w="902625"/>
                <a:gridCol w="1009717"/>
                <a:gridCol w="856733"/>
              </a:tblGrid>
              <a:tr h="166849">
                <a:tc gridSpan="9">
                  <a:txBody>
                    <a:bodyPr/>
                    <a:lstStyle/>
                    <a:p>
                      <a:pPr marL="38100" marR="38100" algn="ctr">
                        <a:lnSpc>
                          <a:spcPts val="1600"/>
                        </a:lnSpc>
                        <a:spcAft>
                          <a:spcPts val="0"/>
                        </a:spcAft>
                      </a:pPr>
                      <a:r>
                        <a:rPr lang="es-EC" sz="1200" dirty="0">
                          <a:effectLst/>
                        </a:rPr>
                        <a:t>Tabla de contingencia ¿Con que frecuencia usted recicla? * ¿Cuál ha sido el motivo por el cuál usted recicla?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6849">
                <a:tc rowSpan="2" gridSpan="3">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hMerge="1">
                  <a:txBody>
                    <a:bodyPr/>
                    <a:lstStyle/>
                    <a:p>
                      <a:endParaRPr lang="es-EC"/>
                    </a:p>
                  </a:txBody>
                  <a:tcPr/>
                </a:tc>
                <a:tc rowSpan="2" hMerge="1">
                  <a:txBody>
                    <a:bodyPr/>
                    <a:lstStyle/>
                    <a:p>
                      <a:endParaRPr lang="es-EC"/>
                    </a:p>
                  </a:txBody>
                  <a:tcPr/>
                </a:tc>
                <a:tc gridSpan="5">
                  <a:txBody>
                    <a:bodyPr/>
                    <a:lstStyle/>
                    <a:p>
                      <a:pPr marL="38100" marR="38100" algn="ctr">
                        <a:lnSpc>
                          <a:spcPts val="1600"/>
                        </a:lnSpc>
                        <a:spcAft>
                          <a:spcPts val="0"/>
                        </a:spcAft>
                      </a:pPr>
                      <a:r>
                        <a:rPr lang="es-EC" sz="1200">
                          <a:effectLst/>
                        </a:rPr>
                        <a:t>¿Cuál ha sido el motivo por el cuál usted recicla?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2090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effectLst/>
                        </a:rPr>
                        <a:t>Ayuda al medio ambiente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Por dinero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Cultura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Exigencia Laboral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dirty="0">
                          <a:effectLst/>
                        </a:rPr>
                        <a:t>Exigencia Estudiantil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s-EC"/>
                    </a:p>
                  </a:txBody>
                  <a:tcPr/>
                </a:tc>
              </a:tr>
              <a:tr h="166849">
                <a:tc rowSpan="16">
                  <a:txBody>
                    <a:bodyPr/>
                    <a:lstStyle/>
                    <a:p>
                      <a:pPr marL="38100" marR="38100">
                        <a:lnSpc>
                          <a:spcPts val="1600"/>
                        </a:lnSpc>
                        <a:spcAft>
                          <a:spcPts val="0"/>
                        </a:spcAft>
                      </a:pPr>
                      <a:r>
                        <a:rPr lang="es-EC" sz="1200" dirty="0">
                          <a:effectLst/>
                        </a:rPr>
                        <a:t>¿Con que frecuencia usted recicla?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4">
                  <a:txBody>
                    <a:bodyPr/>
                    <a:lstStyle/>
                    <a:p>
                      <a:pPr marL="38100" marR="38100">
                        <a:lnSpc>
                          <a:spcPts val="1600"/>
                        </a:lnSpc>
                        <a:spcAft>
                          <a:spcPts val="0"/>
                        </a:spcAft>
                      </a:pPr>
                      <a:r>
                        <a:rPr lang="es-EC" sz="1200">
                          <a:effectLst/>
                        </a:rPr>
                        <a:t>Siempre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a:effectLst/>
                        </a:rPr>
                        <a:t>Recuento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frecuencia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52,1%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motivo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49,2%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del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rowSpan="4">
                  <a:txBody>
                    <a:bodyPr/>
                    <a:lstStyle/>
                    <a:p>
                      <a:pPr marL="38100" marR="38100">
                        <a:lnSpc>
                          <a:spcPts val="1600"/>
                        </a:lnSpc>
                        <a:spcAft>
                          <a:spcPts val="0"/>
                        </a:spcAft>
                      </a:pPr>
                      <a:r>
                        <a:rPr lang="es-EC" sz="1200" dirty="0">
                          <a:effectLst/>
                        </a:rPr>
                        <a:t>Casi siempre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a:effectLst/>
                        </a:rPr>
                        <a:t>Recuento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frecuencia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47,1%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motivo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del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rowSpan="4">
                  <a:txBody>
                    <a:bodyPr/>
                    <a:lstStyle/>
                    <a:p>
                      <a:pPr marL="38100" marR="38100">
                        <a:lnSpc>
                          <a:spcPts val="1600"/>
                        </a:lnSpc>
                        <a:spcAft>
                          <a:spcPts val="0"/>
                        </a:spcAft>
                      </a:pPr>
                      <a:r>
                        <a:rPr lang="es-EC" sz="1200" dirty="0">
                          <a:effectLst/>
                        </a:rPr>
                        <a:t>A veces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dirty="0">
                          <a:effectLst/>
                        </a:rPr>
                        <a:t>Recuento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dirty="0">
                          <a:effectLst/>
                        </a:rPr>
                        <a:t>22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34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frecuencia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dirty="0">
                          <a:effectLst/>
                        </a:rPr>
                        <a:t>28,6%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13,0%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9,1%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5,2%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44,2%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motivo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40,5%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del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rowSpan="4">
                  <a:txBody>
                    <a:bodyPr/>
                    <a:lstStyle/>
                    <a:p>
                      <a:pPr marL="38100" marR="38100">
                        <a:lnSpc>
                          <a:spcPts val="1600"/>
                        </a:lnSpc>
                        <a:spcAft>
                          <a:spcPts val="0"/>
                        </a:spcAft>
                      </a:pPr>
                      <a:r>
                        <a:rPr lang="es-EC" sz="1200">
                          <a:effectLst/>
                        </a:rPr>
                        <a:t>Rara vez</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a:effectLst/>
                        </a:rPr>
                        <a:t>Recuento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frecuencia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37,8%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dentro de motivo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15,5%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200">
                          <a:effectLst/>
                        </a:rPr>
                        <a:t>% del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15,5%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rowSpan="4" gridSpan="2">
                  <a:txBody>
                    <a:bodyPr/>
                    <a:lstStyle/>
                    <a:p>
                      <a:pPr marL="38100" marR="38100">
                        <a:lnSpc>
                          <a:spcPts val="16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4" hMerge="1">
                  <a:txBody>
                    <a:bodyPr/>
                    <a:lstStyle/>
                    <a:p>
                      <a:endParaRPr lang="es-EC"/>
                    </a:p>
                  </a:txBody>
                  <a:tcPr/>
                </a:tc>
                <a:tc>
                  <a:txBody>
                    <a:bodyPr/>
                    <a:lstStyle/>
                    <a:p>
                      <a:pPr marL="38100" marR="38100">
                        <a:lnSpc>
                          <a:spcPts val="1600"/>
                        </a:lnSpc>
                        <a:spcAft>
                          <a:spcPts val="0"/>
                        </a:spcAft>
                      </a:pPr>
                      <a:r>
                        <a:rPr lang="es-EC" sz="1200">
                          <a:effectLst/>
                        </a:rPr>
                        <a:t>Recuento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290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200">
                          <a:effectLst/>
                        </a:rPr>
                        <a:t>% dentro de frecuencia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42,8%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200">
                          <a:effectLst/>
                        </a:rPr>
                        <a:t>% dentro de motivo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6849">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200">
                          <a:effectLst/>
                        </a:rPr>
                        <a:t>% del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42,8%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2279913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¿CON QUE FRECUENCIA USTED RECICLA? - ¿CUÁL HA SIDO EL MOTIVO POR EL CUÁL USTED RECICLA?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213945313"/>
              </p:ext>
            </p:extLst>
          </p:nvPr>
        </p:nvGraphicFramePr>
        <p:xfrm>
          <a:off x="626534" y="1676400"/>
          <a:ext cx="3762374" cy="1682750"/>
        </p:xfrm>
        <a:graphic>
          <a:graphicData uri="http://schemas.openxmlformats.org/drawingml/2006/table">
            <a:tbl>
              <a:tblPr>
                <a:tableStyleId>{5C22544A-7EE6-4342-B048-85BDC9FD1C3A}</a:tableStyleId>
              </a:tblPr>
              <a:tblGrid>
                <a:gridCol w="1588601"/>
                <a:gridCol w="625158"/>
                <a:gridCol w="625158"/>
                <a:gridCol w="923457"/>
              </a:tblGrid>
              <a:tr h="0">
                <a:tc gridSpan="4">
                  <a:txBody>
                    <a:bodyPr/>
                    <a:lstStyle/>
                    <a:p>
                      <a:pPr marL="38100" marR="38100" algn="ctr">
                        <a:lnSpc>
                          <a:spcPts val="1600"/>
                        </a:lnSpc>
                        <a:spcAft>
                          <a:spcPts val="0"/>
                        </a:spcAft>
                      </a:pPr>
                      <a:r>
                        <a:rPr lang="es-EC" sz="900" dirty="0">
                          <a:effectLst/>
                        </a:rPr>
                        <a:t>Pruebas de </a:t>
                      </a:r>
                      <a:r>
                        <a:rPr lang="es-EC" sz="900" dirty="0" err="1">
                          <a:effectLst/>
                        </a:rPr>
                        <a:t>chi</a:t>
                      </a:r>
                      <a:r>
                        <a:rPr lang="es-EC" sz="900" dirty="0">
                          <a:effectLst/>
                        </a:rPr>
                        <a:t>-cuadrado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nSpc>
                          <a:spcPct val="107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Valor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gl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Sig. asintótica (bilateral)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900">
                          <a:effectLst/>
                        </a:rPr>
                        <a:t>Chi-cuadrado de Pearson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28,388</a:t>
                      </a:r>
                      <a:r>
                        <a:rPr lang="es-EC" sz="900" baseline="30000">
                          <a:effectLst/>
                        </a:rPr>
                        <a: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,005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900">
                          <a:effectLst/>
                        </a:rPr>
                        <a:t>Razón de verosimilitudes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30,053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900">
                          <a:effectLst/>
                        </a:rPr>
                        <a:t>Asociación lineal por lineal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18,579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900">
                          <a:effectLst/>
                        </a:rPr>
                        <a:t>N de casos válidos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gridSpan="4">
                  <a:txBody>
                    <a:bodyPr/>
                    <a:lstStyle/>
                    <a:p>
                      <a:pPr marL="38100" marR="38100">
                        <a:lnSpc>
                          <a:spcPts val="1600"/>
                        </a:lnSpc>
                        <a:spcAft>
                          <a:spcPts val="0"/>
                        </a:spcAft>
                      </a:pPr>
                      <a:r>
                        <a:rPr lang="es-EC" sz="900" dirty="0">
                          <a:effectLst/>
                        </a:rPr>
                        <a:t>a. 3 casillas (15,0%) tienen una frecuencia esperada inferior a 5. La frecuencia mínima esperada es 2,33.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5957532" y="1675765"/>
            <a:ext cx="4210050" cy="3366770"/>
          </a:xfrm>
          <a:prstGeom prst="rect">
            <a:avLst/>
          </a:prstGeom>
          <a:noFill/>
          <a:ln>
            <a:noFill/>
          </a:ln>
        </p:spPr>
      </p:pic>
      <p:sp>
        <p:nvSpPr>
          <p:cNvPr id="9" name="Recortar rectángulo de esquina diagonal 8"/>
          <p:cNvSpPr/>
          <p:nvPr/>
        </p:nvSpPr>
        <p:spPr>
          <a:xfrm>
            <a:off x="1866901" y="3468918"/>
            <a:ext cx="4038600" cy="3147233"/>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S" sz="1400" dirty="0">
                <a:ln w="0"/>
                <a:solidFill>
                  <a:schemeClr val="tx1"/>
                </a:solidFill>
                <a:effectLst>
                  <a:outerShdw blurRad="38100" dist="19050" dir="2700000" algn="tl" rotWithShape="0">
                    <a:schemeClr val="dk1">
                      <a:alpha val="40000"/>
                    </a:schemeClr>
                  </a:outerShdw>
                </a:effectLst>
              </a:rPr>
              <a:t>Al relacionar la variable ¿Con que frecuencia usted recicla? * ¿Cuál ha sido el motivo por el cuál usted recicla? Los datos de las personas reflejan que siempre que reciclan es el 21,03% por ayudar al medio ambiente, casi siempre 8,28% por ayudar al medio ambiente, a veces el 11,72% lo hacen por exigencia estudiantil y finalmente rara vez el 6,55 % lo realizan por exigencia </a:t>
            </a:r>
            <a:r>
              <a:rPr lang="es-ES" sz="1400" dirty="0" smtClean="0">
                <a:ln w="0"/>
                <a:solidFill>
                  <a:schemeClr val="tx1"/>
                </a:solidFill>
                <a:effectLst>
                  <a:outerShdw blurRad="38100" dist="19050" dir="2700000" algn="tl" rotWithShape="0">
                    <a:schemeClr val="dk1">
                      <a:alpha val="40000"/>
                    </a:schemeClr>
                  </a:outerShdw>
                </a:effectLst>
              </a:rPr>
              <a:t>estudiantil</a:t>
            </a:r>
            <a:r>
              <a:rPr lang="es-EC" sz="1400" dirty="0" smtClean="0">
                <a:ln w="0"/>
                <a:solidFill>
                  <a:schemeClr val="tx1"/>
                </a:solidFill>
                <a:effectLst>
                  <a:outerShdw blurRad="38100" dist="19050" dir="2700000" algn="tl" rotWithShape="0">
                    <a:schemeClr val="dk1">
                      <a:alpha val="40000"/>
                    </a:schemeClr>
                  </a:outerShdw>
                </a:effectLst>
              </a:rPr>
              <a:t>.</a:t>
            </a:r>
            <a:endParaRPr lang="es-EC"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99275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394240" y="2470901"/>
            <a:ext cx="5373601" cy="1320800"/>
          </a:xfrm>
        </p:spPr>
        <p:txBody>
          <a:bodyPr>
            <a:normAutofit fontScale="90000"/>
          </a:bodyPr>
          <a:lstStyle/>
          <a:p>
            <a:r>
              <a:rPr lang="es-ES" sz="2400" dirty="0"/>
              <a:t>¿Producto del reciclaje, Considera que? * ¿Cómo califica la difusión de los servicios de las empresas de reciclaje del cantón?</a:t>
            </a:r>
            <a:endParaRPr lang="es-EC" sz="24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10" name="Imagen 9"/>
          <p:cNvPicPr>
            <a:picLocks noChangeAspect="1"/>
          </p:cNvPicPr>
          <p:nvPr/>
        </p:nvPicPr>
        <p:blipFill>
          <a:blip r:embed="rId6"/>
          <a:stretch>
            <a:fillRect/>
          </a:stretch>
        </p:blipFill>
        <p:spPr>
          <a:xfrm>
            <a:off x="3381374" y="241300"/>
            <a:ext cx="4911726" cy="6428250"/>
          </a:xfrm>
          <a:prstGeom prst="rect">
            <a:avLst/>
          </a:prstGeom>
        </p:spPr>
      </p:pic>
    </p:spTree>
    <p:extLst>
      <p:ext uri="{BB962C8B-B14F-4D97-AF65-F5344CB8AC3E}">
        <p14:creationId xmlns:p14="http://schemas.microsoft.com/office/powerpoint/2010/main" val="967219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2400"/>
            <a:ext cx="8596668" cy="1320800"/>
          </a:xfrm>
        </p:spPr>
        <p:txBody>
          <a:bodyPr>
            <a:normAutofit fontScale="90000"/>
          </a:bodyPr>
          <a:lstStyle/>
          <a:p>
            <a:r>
              <a:rPr lang="es-ES" dirty="0"/>
              <a:t>¿</a:t>
            </a:r>
            <a:r>
              <a:rPr lang="es-ES" sz="2700" dirty="0"/>
              <a:t>Producto del reciclaje, Considera que? * ¿Cómo califica la difusión de los servicios de las empresas de reciclaje del cantón?</a:t>
            </a:r>
            <a:endParaRPr lang="es-EC" sz="27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677335" y="1350582"/>
            <a:ext cx="4148666" cy="2200050"/>
          </a:xfrm>
          <a:prstGeom prst="rect">
            <a:avLst/>
          </a:prstGeom>
        </p:spPr>
      </p:pic>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6788581" y="1331975"/>
            <a:ext cx="4839335" cy="3869690"/>
          </a:xfrm>
          <a:prstGeom prst="rect">
            <a:avLst/>
          </a:prstGeom>
          <a:noFill/>
          <a:ln>
            <a:noFill/>
          </a:ln>
        </p:spPr>
      </p:pic>
      <p:sp>
        <p:nvSpPr>
          <p:cNvPr id="9" name="Recortar rectángulo de esquina diagonal 8"/>
          <p:cNvSpPr/>
          <p:nvPr/>
        </p:nvSpPr>
        <p:spPr>
          <a:xfrm>
            <a:off x="2108200" y="3481618"/>
            <a:ext cx="4870881" cy="3312737"/>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S" sz="1400" dirty="0">
                <a:ln w="0"/>
                <a:solidFill>
                  <a:schemeClr val="tx1"/>
                </a:solidFill>
                <a:effectLst>
                  <a:outerShdw blurRad="38100" dist="19050" dir="2700000" algn="tl" rotWithShape="0">
                    <a:schemeClr val="dk1">
                      <a:alpha val="40000"/>
                    </a:schemeClr>
                  </a:outerShdw>
                </a:effectLst>
              </a:rPr>
              <a:t>Al relacionar la variable ¿Producto del reciclaje, Considera que? * ¿Cómo califica la difusión de los servicios de las empresas de reciclaje del cantón? Los datos de las personas reflejan que debido a reciclar para ayudar a cambiar el medio ambiente en su domicilio el 34,48% califica de bueno la difusión de empresas de reciclaje del cantón mientras que cuando aspiran a recibir una compensación monetaria el 8,6% califica de buena la difusión de las empresas en el cantón y finalmente, cuando reciclar compone un incentivo publicitario el 1,4% de la difusión de las empresas de reciclaje es buena.</a:t>
            </a:r>
            <a:endParaRPr lang="es-EC"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634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202254" y="2323275"/>
            <a:ext cx="5262202" cy="1536894"/>
          </a:xfrm>
        </p:spPr>
        <p:txBody>
          <a:bodyPr>
            <a:normAutofit/>
          </a:bodyPr>
          <a:lstStyle/>
          <a:p>
            <a:r>
              <a:rPr lang="es-ES" dirty="0"/>
              <a:t>¿</a:t>
            </a:r>
            <a:r>
              <a:rPr lang="es-ES" sz="2700" dirty="0"/>
              <a:t>Especifique que material, le es más conveniente reciclar? * ¿Con que frecuencia usted recicla?</a:t>
            </a:r>
            <a:endParaRPr lang="es-EC" sz="27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a:picLocks noChangeAspect="1"/>
          </p:cNvPicPr>
          <p:nvPr/>
        </p:nvPicPr>
        <p:blipFill>
          <a:blip r:embed="rId6"/>
          <a:stretch>
            <a:fillRect/>
          </a:stretch>
        </p:blipFill>
        <p:spPr>
          <a:xfrm>
            <a:off x="3668711" y="60255"/>
            <a:ext cx="4327011" cy="6746800"/>
          </a:xfrm>
          <a:prstGeom prst="rect">
            <a:avLst/>
          </a:prstGeom>
        </p:spPr>
      </p:pic>
    </p:spTree>
    <p:extLst>
      <p:ext uri="{BB962C8B-B14F-4D97-AF65-F5344CB8AC3E}">
        <p14:creationId xmlns:p14="http://schemas.microsoft.com/office/powerpoint/2010/main" val="3617969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6300"/>
          </a:xfrm>
        </p:spPr>
        <p:txBody>
          <a:bodyPr>
            <a:normAutofit/>
          </a:bodyPr>
          <a:lstStyle/>
          <a:p>
            <a:r>
              <a:rPr lang="es-ES" sz="2400" dirty="0"/>
              <a:t>Especifique que material, le es más conveniente reciclar? * ¿Con que frecuencia usted recicla?</a:t>
            </a:r>
            <a:endParaRPr lang="es-EC" sz="24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677333" y="1692275"/>
            <a:ext cx="3644073" cy="1876426"/>
          </a:xfrm>
          <a:prstGeom prst="rect">
            <a:avLst/>
          </a:prstGeom>
        </p:spPr>
      </p:pic>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6560502" y="1047750"/>
            <a:ext cx="5065395" cy="4050665"/>
          </a:xfrm>
          <a:prstGeom prst="rect">
            <a:avLst/>
          </a:prstGeom>
          <a:noFill/>
          <a:ln>
            <a:noFill/>
          </a:ln>
        </p:spPr>
      </p:pic>
      <p:sp>
        <p:nvSpPr>
          <p:cNvPr id="9" name="Recortar rectángulo de esquina diagonal 8"/>
          <p:cNvSpPr/>
          <p:nvPr/>
        </p:nvSpPr>
        <p:spPr>
          <a:xfrm>
            <a:off x="2451101" y="3673476"/>
            <a:ext cx="4064000" cy="3019279"/>
          </a:xfrm>
          <a:prstGeom prst="snip2DiagRect">
            <a:avLst/>
          </a:prstGeom>
        </p:spPr>
        <p:style>
          <a:lnRef idx="1">
            <a:schemeClr val="dk1"/>
          </a:lnRef>
          <a:fillRef idx="1003">
            <a:schemeClr val="lt2"/>
          </a:fillRef>
          <a:effectRef idx="1">
            <a:schemeClr val="dk1"/>
          </a:effectRef>
          <a:fontRef idx="minor">
            <a:schemeClr val="dk1"/>
          </a:fontRef>
        </p:style>
        <p:txBody>
          <a:bodyPr rtlCol="0" anchor="ctr"/>
          <a:lstStyle/>
          <a:p>
            <a:r>
              <a:rPr lang="es-EC" sz="1400" dirty="0">
                <a:ln w="0"/>
                <a:solidFill>
                  <a:schemeClr val="tx1"/>
                </a:solidFill>
                <a:effectLst>
                  <a:outerShdw blurRad="38100" dist="19050" dir="2700000" algn="tl" rotWithShape="0">
                    <a:schemeClr val="dk1">
                      <a:alpha val="40000"/>
                    </a:schemeClr>
                  </a:outerShdw>
                </a:effectLst>
              </a:rPr>
              <a:t>Análisis</a:t>
            </a:r>
          </a:p>
          <a:p>
            <a:r>
              <a:rPr lang="es-EC" sz="1400" dirty="0">
                <a:ln w="0"/>
                <a:solidFill>
                  <a:schemeClr val="tx1"/>
                </a:solidFill>
                <a:effectLst>
                  <a:outerShdw blurRad="38100" dist="19050" dir="2700000" algn="tl" rotWithShape="0">
                    <a:schemeClr val="dk1">
                      <a:alpha val="40000"/>
                    </a:schemeClr>
                  </a:outerShdw>
                </a:effectLst>
              </a:rPr>
              <a:t> </a:t>
            </a:r>
          </a:p>
          <a:p>
            <a:r>
              <a:rPr lang="es-ES" sz="1400" dirty="0">
                <a:ln w="0"/>
                <a:solidFill>
                  <a:schemeClr val="tx1"/>
                </a:solidFill>
                <a:effectLst>
                  <a:outerShdw blurRad="38100" dist="19050" dir="2700000" algn="tl" rotWithShape="0">
                    <a:schemeClr val="dk1">
                      <a:alpha val="40000"/>
                    </a:schemeClr>
                  </a:outerShdw>
                </a:effectLst>
              </a:rPr>
              <a:t>Al relacionar la variable ¿Especifique que material, le es más conveniente reciclar? * ¿Con que frecuencia usted recicla? Los datos de las personas reflejan que las personas reciclan cartón el 4,14% siempre, reciclan papel el 3,10% siempre, reciclan Materiales ferrosos 1,03% siempre, reciclan PET 23,10% siempre, reciclan  plásticos 8,97% siempre.</a:t>
            </a:r>
            <a:endParaRPr lang="es-EC"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575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PREGUNTAS DE INVESTIGACIÓN</a:t>
            </a:r>
            <a:endParaRPr lang="es-EC" b="1" dirty="0"/>
          </a:p>
        </p:txBody>
      </p:sp>
      <p:sp>
        <p:nvSpPr>
          <p:cNvPr id="3" name="Marcador de contenido 2"/>
          <p:cNvSpPr>
            <a:spLocks noGrp="1"/>
          </p:cNvSpPr>
          <p:nvPr>
            <p:ph idx="1"/>
          </p:nvPr>
        </p:nvSpPr>
        <p:spPr/>
        <p:txBody>
          <a:bodyPr>
            <a:normAutofit fontScale="92500" lnSpcReduction="10000"/>
          </a:bodyPr>
          <a:lstStyle/>
          <a:p>
            <a:pPr algn="just">
              <a:buFont typeface="Courier New" panose="02070309020205020404" pitchFamily="49" charset="0"/>
              <a:buChar char="o"/>
            </a:pPr>
            <a:r>
              <a:rPr lang="es-ES" sz="2800" dirty="0"/>
              <a:t>¿Está preparado el Cantón Rumiñahui, para este cambio cultural en relación a la industria del </a:t>
            </a:r>
            <a:r>
              <a:rPr lang="es-ES" sz="2800" dirty="0" smtClean="0"/>
              <a:t>reciclaje?</a:t>
            </a:r>
            <a:endParaRPr lang="es-EC" sz="2800" dirty="0"/>
          </a:p>
          <a:p>
            <a:pPr marL="0" indent="0" algn="just">
              <a:buNone/>
            </a:pPr>
            <a:r>
              <a:rPr lang="es-ES" sz="2800" dirty="0"/>
              <a:t> </a:t>
            </a:r>
            <a:endParaRPr lang="es-EC" sz="2800" dirty="0"/>
          </a:p>
          <a:p>
            <a:pPr algn="just">
              <a:buFont typeface="Courier New" panose="02070309020205020404" pitchFamily="49" charset="0"/>
              <a:buChar char="o"/>
            </a:pPr>
            <a:r>
              <a:rPr lang="es-ES" sz="2800" dirty="0"/>
              <a:t>¿Se cumplirán los objetivos propuestos de manera global?</a:t>
            </a:r>
            <a:endParaRPr lang="es-EC" sz="2800" dirty="0"/>
          </a:p>
          <a:p>
            <a:pPr marL="0" indent="0" algn="just">
              <a:buNone/>
            </a:pPr>
            <a:r>
              <a:rPr lang="es-ES" sz="2800" dirty="0"/>
              <a:t> </a:t>
            </a:r>
            <a:endParaRPr lang="es-EC" sz="2800" dirty="0"/>
          </a:p>
          <a:p>
            <a:pPr algn="just">
              <a:buFont typeface="Courier New" panose="02070309020205020404" pitchFamily="49" charset="0"/>
              <a:buChar char="o"/>
            </a:pPr>
            <a:r>
              <a:rPr lang="es-ES" sz="2800" dirty="0"/>
              <a:t>¿Qué tan factible/viable es el proyecto para llevarlo a la realidad y se podrá asumir el costo del mismo?</a:t>
            </a:r>
            <a:endParaRPr lang="es-EC" sz="2800" dirty="0"/>
          </a:p>
          <a:p>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3529257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DE HIPOTESIS</a:t>
            </a:r>
            <a:endParaRPr lang="es-EC" dirty="0"/>
          </a:p>
        </p:txBody>
      </p:sp>
      <p:sp>
        <p:nvSpPr>
          <p:cNvPr id="3" name="Marcador de contenido 2"/>
          <p:cNvSpPr>
            <a:spLocks noGrp="1"/>
          </p:cNvSpPr>
          <p:nvPr>
            <p:ph idx="1"/>
          </p:nvPr>
        </p:nvSpPr>
        <p:spPr>
          <a:xfrm>
            <a:off x="677334" y="1347789"/>
            <a:ext cx="8596668" cy="1370011"/>
          </a:xfrm>
        </p:spPr>
        <p:txBody>
          <a:bodyPr/>
          <a:lstStyle/>
          <a:p>
            <a:r>
              <a:rPr lang="es-ES" dirty="0"/>
              <a:t>Se realiza la prueba de hipótesis para poder identificar la existencia de la relación entre las variables, es decir si existe independencia o asociación entre 2 variables. </a:t>
            </a:r>
          </a:p>
          <a:p>
            <a:r>
              <a:rPr lang="es-ES" dirty="0"/>
              <a:t>Para el estudio se tiene 3 hipótesis a ser evaluadas en la investigación.</a:t>
            </a:r>
          </a:p>
          <a:p>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1321790" y="3225936"/>
            <a:ext cx="3275610" cy="2466987"/>
          </a:xfrm>
          <a:prstGeom prst="rect">
            <a:avLst/>
          </a:prstGeom>
        </p:spPr>
      </p:pic>
      <p:pic>
        <p:nvPicPr>
          <p:cNvPr id="8" name="Imagen 7"/>
          <p:cNvPicPr>
            <a:picLocks noChangeAspect="1"/>
          </p:cNvPicPr>
          <p:nvPr/>
        </p:nvPicPr>
        <p:blipFill>
          <a:blip r:embed="rId7"/>
          <a:stretch>
            <a:fillRect/>
          </a:stretch>
        </p:blipFill>
        <p:spPr>
          <a:xfrm>
            <a:off x="4890566" y="3225936"/>
            <a:ext cx="4913834" cy="2623018"/>
          </a:xfrm>
          <a:prstGeom prst="rect">
            <a:avLst/>
          </a:prstGeom>
        </p:spPr>
      </p:pic>
    </p:spTree>
    <p:extLst>
      <p:ext uri="{BB962C8B-B14F-4D97-AF65-F5344CB8AC3E}">
        <p14:creationId xmlns:p14="http://schemas.microsoft.com/office/powerpoint/2010/main" val="42370565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a:t>
            </a:r>
            <a:endParaRPr lang="es-EC" dirty="0"/>
          </a:p>
        </p:txBody>
      </p:sp>
      <p:sp>
        <p:nvSpPr>
          <p:cNvPr id="3" name="Marcador de contenido 2"/>
          <p:cNvSpPr>
            <a:spLocks noGrp="1"/>
          </p:cNvSpPr>
          <p:nvPr>
            <p:ph idx="1"/>
          </p:nvPr>
        </p:nvSpPr>
        <p:spPr/>
        <p:txBody>
          <a:bodyPr/>
          <a:lstStyle/>
          <a:p>
            <a:r>
              <a:rPr lang="es-ES" dirty="0"/>
              <a:t>La localidad dispone del tiempo necesario para reciclar, se asocia porque siempre y casi siempre se lo realiza por ayuda al medio ambiente y a veces  y muy rara vez se lo realiza por una exigencia de carácter más estudiantil.</a:t>
            </a:r>
          </a:p>
          <a:p>
            <a:r>
              <a:rPr lang="es-ES" dirty="0"/>
              <a:t>El grado de concienciación de la población del cantón Rumiñahui no es alto aun en relación a reciclar.</a:t>
            </a:r>
          </a:p>
          <a:p>
            <a:r>
              <a:rPr lang="es-ES" dirty="0"/>
              <a:t>El desempeño de la población de Rumiñahui aporta a la recuperación de los procesos de reciclaje, cuando reciclan siempre PET, plásticos y cartón, a veces reciclan papel y materiales ferrosos.</a:t>
            </a:r>
          </a:p>
          <a:p>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3214411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CAMPAÑA DE MARKETING SOCIAL</a:t>
            </a:r>
            <a:endParaRPr lang="es-ES" dirty="0"/>
          </a:p>
        </p:txBody>
      </p:sp>
      <p:sp>
        <p:nvSpPr>
          <p:cNvPr id="8" name="Marcador de texto 7"/>
          <p:cNvSpPr>
            <a:spLocks noGrp="1"/>
          </p:cNvSpPr>
          <p:nvPr>
            <p:ph type="body" idx="1"/>
          </p:nvPr>
        </p:nvSpPr>
        <p:spPr/>
        <p:txBody>
          <a:bodyPr/>
          <a:lstStyle/>
          <a:p>
            <a:r>
              <a:rPr lang="es-ES" dirty="0" smtClean="0"/>
              <a:t>PROPUESTA</a:t>
            </a:r>
            <a:endParaRPr lang="es-ES"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4056685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697694630"/>
              </p:ext>
            </p:extLst>
          </p:nvPr>
        </p:nvGraphicFramePr>
        <p:xfrm>
          <a:off x="677334" y="1422400"/>
          <a:ext cx="9106746" cy="1584960"/>
        </p:xfrm>
        <a:graphic>
          <a:graphicData uri="http://schemas.openxmlformats.org/drawingml/2006/table">
            <a:tbl>
              <a:tblPr firstRow="1" bandRow="1">
                <a:tableStyleId>{0E3FDE45-AF77-4B5C-9715-49D594BDF05E}</a:tableStyleId>
              </a:tblPr>
              <a:tblGrid>
                <a:gridCol w="9106746"/>
              </a:tblGrid>
              <a:tr h="538922">
                <a:tc>
                  <a:txBody>
                    <a:bodyPr/>
                    <a:lstStyle/>
                    <a:p>
                      <a:pPr algn="ctr"/>
                      <a:r>
                        <a:rPr lang="es-EC" sz="3200" dirty="0" smtClean="0"/>
                        <a:t>OBJETIVO</a:t>
                      </a:r>
                      <a:r>
                        <a:rPr lang="es-EC" sz="3200" baseline="0" dirty="0" smtClean="0"/>
                        <a:t> GENERAL</a:t>
                      </a:r>
                      <a:endParaRPr lang="es-EC" sz="3200" dirty="0"/>
                    </a:p>
                  </a:txBody>
                  <a:tcPr/>
                </a:tc>
              </a:tr>
              <a:tr h="751840">
                <a:tc>
                  <a:txBody>
                    <a:bodyPr/>
                    <a:lstStyle/>
                    <a:p>
                      <a:r>
                        <a:rPr lang="es-ES" sz="2000" b="0" dirty="0" smtClean="0"/>
                        <a:t>Plantear estrategias que aporten a la participación de la comunidad del cantón Rumiñahui a cargo de la organización Jirehciclar, en la reutilización de material reciclable.</a:t>
                      </a:r>
                      <a:endParaRPr lang="es-EC" sz="2000" b="0" dirty="0"/>
                    </a:p>
                  </a:txBody>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770224878"/>
              </p:ext>
            </p:extLst>
          </p:nvPr>
        </p:nvGraphicFramePr>
        <p:xfrm>
          <a:off x="766234" y="3621652"/>
          <a:ext cx="9152466" cy="1412502"/>
        </p:xfrm>
        <a:graphic>
          <a:graphicData uri="http://schemas.openxmlformats.org/drawingml/2006/table">
            <a:tbl>
              <a:tblPr firstRow="1" bandRow="1">
                <a:tableStyleId>{8799B23B-EC83-4686-B30A-512413B5E67A}</a:tableStyleId>
              </a:tblPr>
              <a:tblGrid>
                <a:gridCol w="9152466"/>
              </a:tblGrid>
              <a:tr h="359586">
                <a:tc>
                  <a:txBody>
                    <a:bodyPr/>
                    <a:lstStyle/>
                    <a:p>
                      <a:pPr algn="ctr"/>
                      <a:r>
                        <a:rPr lang="es-EC" sz="2800" dirty="0" smtClean="0"/>
                        <a:t>OBJETIVOS</a:t>
                      </a:r>
                      <a:r>
                        <a:rPr lang="es-EC" sz="2800" baseline="0" dirty="0" smtClean="0"/>
                        <a:t> ESPECÍFICOS</a:t>
                      </a:r>
                      <a:endParaRPr lang="es-EC" sz="2800" dirty="0"/>
                    </a:p>
                  </a:txBody>
                  <a:tcPr/>
                </a:tc>
              </a:tr>
              <a:tr h="894342">
                <a:tc>
                  <a:txBody>
                    <a:bodyPr/>
                    <a:lstStyle/>
                    <a:p>
                      <a:pPr lvl="0" algn="just"/>
                      <a:r>
                        <a:rPr lang="es-ES" sz="1800" kern="1200" dirty="0" smtClean="0">
                          <a:solidFill>
                            <a:schemeClr val="tx1"/>
                          </a:solidFill>
                          <a:effectLst/>
                          <a:latin typeface="+mn-lt"/>
                          <a:ea typeface="+mn-ea"/>
                          <a:cs typeface="+mn-cs"/>
                        </a:rPr>
                        <a:t>Los objetivos específicos se plantean directamente en la matriz de objetivos junto con sus estrategias, tiempo y al público dirigido, para una comprensión más didáctica.</a:t>
                      </a:r>
                      <a:endParaRPr lang="es-EC" sz="180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8521983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11200"/>
          </a:xfrm>
        </p:spPr>
        <p:txBody>
          <a:bodyPr/>
          <a:lstStyle/>
          <a:p>
            <a:r>
              <a:rPr lang="es-EC" dirty="0" smtClean="0"/>
              <a:t>MATRIZ DE OBJETIVOS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2362200" y="1463489"/>
            <a:ext cx="5842000" cy="4658491"/>
          </a:xfrm>
          <a:prstGeom prst="rect">
            <a:avLst/>
          </a:prstGeom>
        </p:spPr>
      </p:pic>
    </p:spTree>
    <p:extLst>
      <p:ext uri="{BB962C8B-B14F-4D97-AF65-F5344CB8AC3E}">
        <p14:creationId xmlns:p14="http://schemas.microsoft.com/office/powerpoint/2010/main" val="1684176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3100"/>
          </a:xfrm>
        </p:spPr>
        <p:txBody>
          <a:bodyPr/>
          <a:lstStyle/>
          <a:p>
            <a:r>
              <a:rPr lang="es-EC" dirty="0" smtClean="0"/>
              <a:t>PUBLICO OBJETIVO</a:t>
            </a:r>
            <a:endParaRPr lang="es-EC" dirty="0"/>
          </a:p>
        </p:txBody>
      </p:sp>
      <p:sp>
        <p:nvSpPr>
          <p:cNvPr id="3" name="Marcador de contenido 2"/>
          <p:cNvSpPr>
            <a:spLocks noGrp="1"/>
          </p:cNvSpPr>
          <p:nvPr>
            <p:ph idx="1"/>
          </p:nvPr>
        </p:nvSpPr>
        <p:spPr>
          <a:xfrm>
            <a:off x="677334" y="1728789"/>
            <a:ext cx="8596668" cy="3880773"/>
          </a:xfrm>
        </p:spPr>
        <p:txBody>
          <a:bodyPr>
            <a:normAutofit/>
          </a:bodyPr>
          <a:lstStyle/>
          <a:p>
            <a:r>
              <a:rPr lang="es-ES" sz="2000" dirty="0"/>
              <a:t>Con datos de la investigación realizada la campaña comunicacional se va a realizar a 2 grupos específicamente grupo 1 hombres y mujeres de 19 – 25 </a:t>
            </a:r>
            <a:r>
              <a:rPr lang="es-ES" sz="2000" dirty="0" smtClean="0"/>
              <a:t>años. </a:t>
            </a:r>
          </a:p>
          <a:p>
            <a:r>
              <a:rPr lang="es-ES" sz="2000" dirty="0"/>
              <a:t>G</a:t>
            </a:r>
            <a:r>
              <a:rPr lang="es-ES" sz="2000" dirty="0" smtClean="0"/>
              <a:t>rupo </a:t>
            </a:r>
            <a:r>
              <a:rPr lang="es-ES" sz="2000" dirty="0"/>
              <a:t>2 hombres y mujeres de 26 – 40 años. Ya que son las personas que más interés mostraron en nuestra encuesta realizada. </a:t>
            </a:r>
            <a:endParaRPr lang="es-ES" sz="2000" dirty="0" smtClean="0"/>
          </a:p>
          <a:p>
            <a:r>
              <a:rPr lang="es-ES" sz="2000" dirty="0" smtClean="0"/>
              <a:t>Sin </a:t>
            </a:r>
            <a:r>
              <a:rPr lang="es-ES" sz="2000" dirty="0"/>
              <a:t>embargo cabe recalcar se tiene la referencia del Gobierno de Rumiñahui en sus datos estadísticos como Cantón el cual destaca que</a:t>
            </a:r>
            <a:r>
              <a:rPr lang="es-ES" sz="2000" dirty="0" smtClean="0"/>
              <a:t>: “</a:t>
            </a:r>
            <a:r>
              <a:rPr lang="es-ES" sz="2000" dirty="0"/>
              <a:t>La población de Rumiñahui en su conjunto es relativamente joven. El 50.6 por ciento de los habitantes tiene un promedio entre 20 y 54 años; el 37 por ciento tiene menos de 20 y, el 13 por ciento, 55 años en adelante.” </a:t>
            </a:r>
            <a:endParaRPr lang="es-EC" sz="20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364065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134" y="673100"/>
            <a:ext cx="8596668" cy="711200"/>
          </a:xfrm>
        </p:spPr>
        <p:txBody>
          <a:bodyPr/>
          <a:lstStyle/>
          <a:p>
            <a:r>
              <a:rPr lang="es-EC" dirty="0" smtClean="0"/>
              <a:t>Mensaje</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Diagrama 6"/>
          <p:cNvGraphicFramePr/>
          <p:nvPr>
            <p:extLst>
              <p:ext uri="{D42A27DB-BD31-4B8C-83A1-F6EECF244321}">
                <p14:modId xmlns:p14="http://schemas.microsoft.com/office/powerpoint/2010/main" val="950132492"/>
              </p:ext>
            </p:extLst>
          </p:nvPr>
        </p:nvGraphicFramePr>
        <p:xfrm>
          <a:off x="1292561" y="1629190"/>
          <a:ext cx="8128000" cy="40936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45985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9600"/>
          </a:xfrm>
        </p:spPr>
        <p:txBody>
          <a:bodyPr>
            <a:normAutofit fontScale="90000"/>
          </a:bodyPr>
          <a:lstStyle/>
          <a:p>
            <a:r>
              <a:rPr lang="es-EC" dirty="0" smtClean="0"/>
              <a:t>ESTRATEGIAS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363537" y="1443037"/>
            <a:ext cx="9167487" cy="4398963"/>
          </a:xfrm>
          <a:prstGeom prst="rect">
            <a:avLst/>
          </a:prstGeom>
        </p:spPr>
      </p:pic>
    </p:spTree>
    <p:extLst>
      <p:ext uri="{BB962C8B-B14F-4D97-AF65-F5344CB8AC3E}">
        <p14:creationId xmlns:p14="http://schemas.microsoft.com/office/powerpoint/2010/main" val="4678642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7700"/>
          </a:xfrm>
        </p:spPr>
        <p:txBody>
          <a:bodyPr/>
          <a:lstStyle/>
          <a:p>
            <a:r>
              <a:rPr lang="es-EC" dirty="0" smtClean="0"/>
              <a:t>ACCIONES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547687" y="1547812"/>
            <a:ext cx="8735377" cy="4465774"/>
          </a:xfrm>
          <a:prstGeom prst="rect">
            <a:avLst/>
          </a:prstGeom>
        </p:spPr>
      </p:pic>
    </p:spTree>
    <p:extLst>
      <p:ext uri="{BB962C8B-B14F-4D97-AF65-F5344CB8AC3E}">
        <p14:creationId xmlns:p14="http://schemas.microsoft.com/office/powerpoint/2010/main" val="93123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7700"/>
          </a:xfrm>
        </p:spPr>
        <p:txBody>
          <a:bodyPr/>
          <a:lstStyle/>
          <a:p>
            <a:r>
              <a:rPr lang="es-EC" dirty="0" smtClean="0"/>
              <a:t>ACCIONES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3" name="Imagen 2"/>
          <p:cNvPicPr>
            <a:picLocks noChangeAspect="1"/>
          </p:cNvPicPr>
          <p:nvPr/>
        </p:nvPicPr>
        <p:blipFill>
          <a:blip r:embed="rId6"/>
          <a:stretch>
            <a:fillRect/>
          </a:stretch>
        </p:blipFill>
        <p:spPr>
          <a:xfrm>
            <a:off x="842434" y="1457771"/>
            <a:ext cx="8596668" cy="4653343"/>
          </a:xfrm>
          <a:prstGeom prst="rect">
            <a:avLst/>
          </a:prstGeom>
        </p:spPr>
      </p:pic>
    </p:spTree>
    <p:extLst>
      <p:ext uri="{BB962C8B-B14F-4D97-AF65-F5344CB8AC3E}">
        <p14:creationId xmlns:p14="http://schemas.microsoft.com/office/powerpoint/2010/main" val="402607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HIPÓTESIS</a:t>
            </a:r>
            <a:endParaRPr lang="es-EC" dirty="0"/>
          </a:p>
        </p:txBody>
      </p:sp>
      <p:sp>
        <p:nvSpPr>
          <p:cNvPr id="3" name="Marcador de contenido 2"/>
          <p:cNvSpPr>
            <a:spLocks noGrp="1"/>
          </p:cNvSpPr>
          <p:nvPr>
            <p:ph idx="1"/>
          </p:nvPr>
        </p:nvSpPr>
        <p:spPr/>
        <p:txBody>
          <a:bodyPr>
            <a:noAutofit/>
          </a:bodyPr>
          <a:lstStyle/>
          <a:p>
            <a:pPr lvl="0" algn="just">
              <a:buFont typeface="Courier New" panose="02070309020205020404" pitchFamily="49" charset="0"/>
              <a:buChar char="o"/>
            </a:pPr>
            <a:r>
              <a:rPr lang="es-ES" sz="2400" dirty="0"/>
              <a:t>La ubicación geográfica de su residencia, incide en la toma de decisión para la recolección de material reciclable.</a:t>
            </a:r>
            <a:endParaRPr lang="es-EC" sz="2400" dirty="0"/>
          </a:p>
          <a:p>
            <a:pPr algn="just">
              <a:buFont typeface="Courier New" panose="02070309020205020404" pitchFamily="49" charset="0"/>
              <a:buChar char="o"/>
            </a:pPr>
            <a:endParaRPr lang="es-EC" sz="2400" dirty="0"/>
          </a:p>
          <a:p>
            <a:pPr lvl="0" algn="just">
              <a:buFont typeface="Courier New" panose="02070309020205020404" pitchFamily="49" charset="0"/>
              <a:buChar char="o"/>
            </a:pPr>
            <a:r>
              <a:rPr lang="es-ES" sz="2400" dirty="0"/>
              <a:t>La comunicación de la organización es efectiva al momento de dar a conocer la imagen para el público objetivo en el Cantón Rumiñahui.</a:t>
            </a:r>
            <a:endParaRPr lang="es-EC" sz="2400" dirty="0"/>
          </a:p>
          <a:p>
            <a:pPr marL="0" indent="0" algn="just">
              <a:buNone/>
            </a:pPr>
            <a:r>
              <a:rPr lang="es-ES" sz="2400" dirty="0"/>
              <a:t> </a:t>
            </a:r>
            <a:endParaRPr lang="es-EC" sz="2400" dirty="0"/>
          </a:p>
          <a:p>
            <a:pPr algn="just">
              <a:buFont typeface="Courier New" panose="02070309020205020404" pitchFamily="49" charset="0"/>
              <a:buChar char="o"/>
            </a:pPr>
            <a:r>
              <a:rPr lang="es-ES" sz="2400" dirty="0"/>
              <a:t>El manejo de precios de la Proveedora de reciclaje es competitivo con relación al mercado.</a:t>
            </a:r>
            <a:endParaRPr lang="es-EC" sz="24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Tree>
    <p:extLst>
      <p:ext uri="{BB962C8B-B14F-4D97-AF65-F5344CB8AC3E}">
        <p14:creationId xmlns:p14="http://schemas.microsoft.com/office/powerpoint/2010/main" val="1036854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11200"/>
          </a:xfrm>
        </p:spPr>
        <p:txBody>
          <a:bodyPr/>
          <a:lstStyle/>
          <a:p>
            <a:r>
              <a:rPr lang="es-EC" dirty="0" smtClean="0"/>
              <a:t>CRONOGRAMA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387828" y="1320800"/>
            <a:ext cx="9116274" cy="4111261"/>
          </a:xfrm>
          <a:prstGeom prst="rect">
            <a:avLst/>
          </a:prstGeom>
        </p:spPr>
      </p:pic>
    </p:spTree>
    <p:extLst>
      <p:ext uri="{BB962C8B-B14F-4D97-AF65-F5344CB8AC3E}">
        <p14:creationId xmlns:p14="http://schemas.microsoft.com/office/powerpoint/2010/main" val="3087397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162528" y="5353186"/>
            <a:ext cx="8331784" cy="605887"/>
          </a:xfrm>
          <a:prstGeom prst="rect">
            <a:avLst/>
          </a:prstGeom>
        </p:spPr>
      </p:pic>
      <p:sp>
        <p:nvSpPr>
          <p:cNvPr id="2" name="Título 1"/>
          <p:cNvSpPr>
            <a:spLocks noGrp="1"/>
          </p:cNvSpPr>
          <p:nvPr>
            <p:ph type="title"/>
          </p:nvPr>
        </p:nvSpPr>
        <p:spPr>
          <a:xfrm rot="16200000">
            <a:off x="-892755" y="2614083"/>
            <a:ext cx="3424766" cy="711200"/>
          </a:xfrm>
        </p:spPr>
        <p:txBody>
          <a:bodyPr/>
          <a:lstStyle/>
          <a:p>
            <a:r>
              <a:rPr lang="es-EC" dirty="0" smtClean="0"/>
              <a:t>CRONOGRAMA</a:t>
            </a:r>
            <a:endParaRPr lang="es-EC" dirty="0"/>
          </a:p>
        </p:txBody>
      </p:sp>
      <p:pic>
        <p:nvPicPr>
          <p:cNvPr id="4" name="Imagen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5"/>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6"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3" name="Imagen 2"/>
          <p:cNvPicPr>
            <a:picLocks noChangeAspect="1"/>
          </p:cNvPicPr>
          <p:nvPr/>
        </p:nvPicPr>
        <p:blipFill>
          <a:blip r:embed="rId7"/>
          <a:stretch>
            <a:fillRect/>
          </a:stretch>
        </p:blipFill>
        <p:spPr>
          <a:xfrm>
            <a:off x="1251428" y="800100"/>
            <a:ext cx="8242884" cy="4692786"/>
          </a:xfrm>
          <a:prstGeom prst="rect">
            <a:avLst/>
          </a:prstGeom>
        </p:spPr>
      </p:pic>
    </p:spTree>
    <p:extLst>
      <p:ext uri="{BB962C8B-B14F-4D97-AF65-F5344CB8AC3E}">
        <p14:creationId xmlns:p14="http://schemas.microsoft.com/office/powerpoint/2010/main" val="37984569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22300"/>
          </a:xfrm>
        </p:spPr>
        <p:txBody>
          <a:bodyPr>
            <a:normAutofit fontScale="90000"/>
          </a:bodyPr>
          <a:lstStyle/>
          <a:p>
            <a:r>
              <a:rPr lang="es-EC" dirty="0" smtClean="0"/>
              <a:t>PRESUPUESTO CAMPAÑA</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739698099"/>
              </p:ext>
            </p:extLst>
          </p:nvPr>
        </p:nvGraphicFramePr>
        <p:xfrm>
          <a:off x="1939935" y="1371599"/>
          <a:ext cx="6759565" cy="4426086"/>
        </p:xfrm>
        <a:graphic>
          <a:graphicData uri="http://schemas.openxmlformats.org/drawingml/2006/table">
            <a:tbl>
              <a:tblPr firstRow="1" firstCol="1" bandRow="1">
                <a:tableStyleId>{2A488322-F2BA-4B5B-9748-0D474271808F}</a:tableStyleId>
              </a:tblPr>
              <a:tblGrid>
                <a:gridCol w="2118288"/>
                <a:gridCol w="847440"/>
                <a:gridCol w="692793"/>
                <a:gridCol w="1656842"/>
                <a:gridCol w="1444202"/>
              </a:tblGrid>
              <a:tr h="260358">
                <a:tc>
                  <a:txBody>
                    <a:bodyPr/>
                    <a:lstStyle/>
                    <a:p>
                      <a:pPr algn="just">
                        <a:lnSpc>
                          <a:spcPct val="150000"/>
                        </a:lnSpc>
                        <a:spcAft>
                          <a:spcPts val="0"/>
                        </a:spcAft>
                      </a:pPr>
                      <a:r>
                        <a:rPr lang="es-EC" sz="1000" dirty="0">
                          <a:effectLst/>
                        </a:rPr>
                        <a:t>Materiales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Medida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Unidad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Precio Unitario (USD)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Precio Total (USD)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r>
              <a:tr h="3645012">
                <a:tc>
                  <a:txBody>
                    <a:bodyPr/>
                    <a:lstStyle/>
                    <a:p>
                      <a:pPr algn="just">
                        <a:lnSpc>
                          <a:spcPct val="150000"/>
                        </a:lnSpc>
                        <a:spcAft>
                          <a:spcPts val="0"/>
                        </a:spcAft>
                      </a:pPr>
                      <a:r>
                        <a:rPr lang="es-EC" sz="1000">
                          <a:effectLst/>
                        </a:rPr>
                        <a:t>Movilización </a:t>
                      </a:r>
                      <a:endParaRPr lang="es-ES" sz="1000">
                        <a:effectLst/>
                      </a:endParaRPr>
                    </a:p>
                    <a:p>
                      <a:pPr algn="just">
                        <a:lnSpc>
                          <a:spcPct val="150000"/>
                        </a:lnSpc>
                        <a:spcAft>
                          <a:spcPts val="0"/>
                        </a:spcAft>
                      </a:pPr>
                      <a:r>
                        <a:rPr lang="es-EC" sz="1000">
                          <a:effectLst/>
                        </a:rPr>
                        <a:t>Espacio medio impreso</a:t>
                      </a:r>
                      <a:endParaRPr lang="es-ES" sz="1000">
                        <a:effectLst/>
                      </a:endParaRPr>
                    </a:p>
                    <a:p>
                      <a:pPr algn="just">
                        <a:lnSpc>
                          <a:spcPct val="150000"/>
                        </a:lnSpc>
                        <a:spcAft>
                          <a:spcPts val="0"/>
                        </a:spcAft>
                      </a:pPr>
                      <a:r>
                        <a:rPr lang="es-EC" sz="1000">
                          <a:effectLst/>
                        </a:rPr>
                        <a:t>Alquiler equipo técnico</a:t>
                      </a:r>
                      <a:endParaRPr lang="es-ES" sz="1000">
                        <a:effectLst/>
                      </a:endParaRPr>
                    </a:p>
                    <a:p>
                      <a:pPr algn="just">
                        <a:lnSpc>
                          <a:spcPct val="150000"/>
                        </a:lnSpc>
                        <a:spcAft>
                          <a:spcPts val="0"/>
                        </a:spcAft>
                      </a:pPr>
                      <a:r>
                        <a:rPr lang="es-EC" sz="1000">
                          <a:effectLst/>
                        </a:rPr>
                        <a:t>Creación pág. web</a:t>
                      </a:r>
                      <a:endParaRPr lang="es-ES" sz="1000">
                        <a:effectLst/>
                      </a:endParaRPr>
                    </a:p>
                    <a:p>
                      <a:pPr algn="just">
                        <a:lnSpc>
                          <a:spcPct val="150000"/>
                        </a:lnSpc>
                        <a:spcAft>
                          <a:spcPts val="0"/>
                        </a:spcAft>
                      </a:pPr>
                      <a:r>
                        <a:rPr lang="es-EC" sz="1000">
                          <a:effectLst/>
                        </a:rPr>
                        <a:t>Material publicidad</a:t>
                      </a:r>
                      <a:endParaRPr lang="es-ES" sz="1000">
                        <a:effectLst/>
                      </a:endParaRPr>
                    </a:p>
                    <a:p>
                      <a:pPr algn="just">
                        <a:lnSpc>
                          <a:spcPct val="150000"/>
                        </a:lnSpc>
                        <a:spcAft>
                          <a:spcPts val="0"/>
                        </a:spcAft>
                      </a:pPr>
                      <a:r>
                        <a:rPr lang="es-EC" sz="1000">
                          <a:effectLst/>
                        </a:rPr>
                        <a:t>Confección dummies</a:t>
                      </a:r>
                      <a:endParaRPr lang="es-ES" sz="1000">
                        <a:effectLst/>
                      </a:endParaRPr>
                    </a:p>
                    <a:p>
                      <a:pPr algn="just">
                        <a:lnSpc>
                          <a:spcPct val="150000"/>
                        </a:lnSpc>
                        <a:spcAft>
                          <a:spcPts val="0"/>
                        </a:spcAft>
                      </a:pPr>
                      <a:r>
                        <a:rPr lang="es-EC" sz="1000">
                          <a:effectLst/>
                        </a:rPr>
                        <a:t>Personal de promoción</a:t>
                      </a:r>
                      <a:endParaRPr lang="es-ES" sz="1000">
                        <a:effectLst/>
                      </a:endParaRPr>
                    </a:p>
                    <a:p>
                      <a:pPr algn="just">
                        <a:lnSpc>
                          <a:spcPct val="150000"/>
                        </a:lnSpc>
                        <a:spcAft>
                          <a:spcPts val="0"/>
                        </a:spcAft>
                      </a:pPr>
                      <a:r>
                        <a:rPr lang="es-EC" sz="1000">
                          <a:effectLst/>
                        </a:rPr>
                        <a:t>Manual de capacitación</a:t>
                      </a:r>
                      <a:endParaRPr lang="es-ES" sz="1000">
                        <a:effectLst/>
                      </a:endParaRPr>
                    </a:p>
                    <a:p>
                      <a:pPr algn="just">
                        <a:lnSpc>
                          <a:spcPct val="150000"/>
                        </a:lnSpc>
                        <a:spcAft>
                          <a:spcPts val="0"/>
                        </a:spcAft>
                      </a:pPr>
                      <a:r>
                        <a:rPr lang="es-EC" sz="1000">
                          <a:effectLst/>
                        </a:rPr>
                        <a:t>Certificados de capacitación</a:t>
                      </a:r>
                      <a:endParaRPr lang="es-ES" sz="1000">
                        <a:effectLst/>
                      </a:endParaRPr>
                    </a:p>
                    <a:p>
                      <a:pPr algn="just">
                        <a:lnSpc>
                          <a:spcPct val="150000"/>
                        </a:lnSpc>
                        <a:spcAft>
                          <a:spcPts val="0"/>
                        </a:spcAft>
                      </a:pPr>
                      <a:r>
                        <a:rPr lang="es-EC" sz="1000">
                          <a:effectLst/>
                        </a:rPr>
                        <a:t>Adquisición contenedores</a:t>
                      </a:r>
                      <a:endParaRPr lang="es-ES" sz="1000">
                        <a:effectLst/>
                      </a:endParaRPr>
                    </a:p>
                    <a:p>
                      <a:pPr algn="just">
                        <a:lnSpc>
                          <a:spcPct val="150000"/>
                        </a:lnSpc>
                        <a:spcAft>
                          <a:spcPts val="0"/>
                        </a:spcAft>
                      </a:pPr>
                      <a:r>
                        <a:rPr lang="es-EC" sz="1000">
                          <a:effectLst/>
                        </a:rPr>
                        <a:t>Pancartas empresa</a:t>
                      </a:r>
                      <a:endParaRPr lang="es-ES" sz="1000">
                        <a:effectLst/>
                      </a:endParaRPr>
                    </a:p>
                    <a:p>
                      <a:pPr algn="just">
                        <a:lnSpc>
                          <a:spcPct val="150000"/>
                        </a:lnSpc>
                        <a:spcAft>
                          <a:spcPts val="0"/>
                        </a:spcAft>
                      </a:pPr>
                      <a:r>
                        <a:rPr lang="es-EC" sz="1000">
                          <a:effectLst/>
                        </a:rPr>
                        <a:t>Invitaciones </a:t>
                      </a:r>
                      <a:endParaRPr lang="es-ES" sz="1000">
                        <a:effectLst/>
                      </a:endParaRPr>
                    </a:p>
                    <a:p>
                      <a:pPr algn="just">
                        <a:lnSpc>
                          <a:spcPct val="150000"/>
                        </a:lnSpc>
                        <a:spcAft>
                          <a:spcPts val="0"/>
                        </a:spcAft>
                      </a:pPr>
                      <a:r>
                        <a:rPr lang="es-EC" sz="1000">
                          <a:effectLst/>
                        </a:rPr>
                        <a:t>Formularios</a:t>
                      </a:r>
                      <a:endParaRPr lang="es-ES" sz="1000">
                        <a:effectLst/>
                      </a:endParaRPr>
                    </a:p>
                    <a:p>
                      <a:pPr algn="just">
                        <a:lnSpc>
                          <a:spcPct val="150000"/>
                        </a:lnSpc>
                        <a:spcAft>
                          <a:spcPts val="0"/>
                        </a:spcAft>
                      </a:pPr>
                      <a:r>
                        <a:rPr lang="es-EC" sz="1000">
                          <a:effectLst/>
                        </a:rPr>
                        <a:t>Internet</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Días</a:t>
                      </a:r>
                      <a:endParaRPr lang="es-ES" sz="1000">
                        <a:effectLst/>
                      </a:endParaRPr>
                    </a:p>
                    <a:p>
                      <a:pPr algn="just">
                        <a:lnSpc>
                          <a:spcPct val="150000"/>
                        </a:lnSpc>
                        <a:spcAft>
                          <a:spcPts val="0"/>
                        </a:spcAft>
                      </a:pPr>
                      <a:r>
                        <a:rPr lang="es-EC" sz="1000">
                          <a:effectLst/>
                        </a:rPr>
                        <a:t>Contrato</a:t>
                      </a:r>
                      <a:endParaRPr lang="es-ES" sz="1000">
                        <a:effectLst/>
                      </a:endParaRPr>
                    </a:p>
                    <a:p>
                      <a:pPr algn="just">
                        <a:lnSpc>
                          <a:spcPct val="150000"/>
                        </a:lnSpc>
                        <a:spcAft>
                          <a:spcPts val="0"/>
                        </a:spcAft>
                      </a:pPr>
                      <a:r>
                        <a:rPr lang="es-EC" sz="1000">
                          <a:effectLst/>
                        </a:rPr>
                        <a:t>Días</a:t>
                      </a:r>
                      <a:endParaRPr lang="es-ES" sz="1000">
                        <a:effectLst/>
                      </a:endParaRPr>
                    </a:p>
                    <a:p>
                      <a:pPr algn="just">
                        <a:lnSpc>
                          <a:spcPct val="150000"/>
                        </a:lnSpc>
                        <a:spcAft>
                          <a:spcPts val="0"/>
                        </a:spcAft>
                      </a:pPr>
                      <a:r>
                        <a:rPr lang="es-EC" sz="1000">
                          <a:effectLst/>
                        </a:rPr>
                        <a:t>Mes</a:t>
                      </a:r>
                      <a:endParaRPr lang="es-ES" sz="1000">
                        <a:effectLst/>
                      </a:endParaRPr>
                    </a:p>
                    <a:p>
                      <a:pPr algn="just">
                        <a:lnSpc>
                          <a:spcPct val="150000"/>
                        </a:lnSpc>
                        <a:spcAft>
                          <a:spcPts val="0"/>
                        </a:spcAft>
                      </a:pPr>
                      <a:r>
                        <a:rPr lang="es-EC" sz="1000">
                          <a:effectLst/>
                        </a:rPr>
                        <a:t>Millar</a:t>
                      </a:r>
                      <a:endParaRPr lang="es-ES" sz="1000">
                        <a:effectLst/>
                      </a:endParaRPr>
                    </a:p>
                    <a:p>
                      <a:pPr algn="just">
                        <a:lnSpc>
                          <a:spcPct val="150000"/>
                        </a:lnSpc>
                        <a:spcAft>
                          <a:spcPts val="0"/>
                        </a:spcAft>
                      </a:pPr>
                      <a:r>
                        <a:rPr lang="es-EC" sz="1000">
                          <a:effectLst/>
                        </a:rPr>
                        <a:t>Unidad</a:t>
                      </a:r>
                      <a:endParaRPr lang="es-ES" sz="1000">
                        <a:effectLst/>
                      </a:endParaRPr>
                    </a:p>
                    <a:p>
                      <a:pPr algn="just">
                        <a:lnSpc>
                          <a:spcPct val="150000"/>
                        </a:lnSpc>
                        <a:spcAft>
                          <a:spcPts val="0"/>
                        </a:spcAft>
                      </a:pPr>
                      <a:r>
                        <a:rPr lang="es-EC" sz="1000">
                          <a:effectLst/>
                        </a:rPr>
                        <a:t>Personas</a:t>
                      </a:r>
                      <a:endParaRPr lang="es-ES" sz="1000">
                        <a:effectLst/>
                      </a:endParaRPr>
                    </a:p>
                    <a:p>
                      <a:pPr algn="just">
                        <a:lnSpc>
                          <a:spcPct val="150000"/>
                        </a:lnSpc>
                        <a:spcAft>
                          <a:spcPts val="0"/>
                        </a:spcAft>
                      </a:pPr>
                      <a:r>
                        <a:rPr lang="es-EC" sz="1000">
                          <a:effectLst/>
                        </a:rPr>
                        <a:t>Manual</a:t>
                      </a:r>
                      <a:endParaRPr lang="es-ES" sz="1000">
                        <a:effectLst/>
                      </a:endParaRPr>
                    </a:p>
                    <a:p>
                      <a:pPr algn="just">
                        <a:lnSpc>
                          <a:spcPct val="150000"/>
                        </a:lnSpc>
                        <a:spcAft>
                          <a:spcPts val="0"/>
                        </a:spcAft>
                      </a:pPr>
                      <a:r>
                        <a:rPr lang="es-EC" sz="1000">
                          <a:effectLst/>
                        </a:rPr>
                        <a:t>Cartulinas</a:t>
                      </a:r>
                      <a:endParaRPr lang="es-ES" sz="1000">
                        <a:effectLst/>
                      </a:endParaRPr>
                    </a:p>
                    <a:p>
                      <a:pPr algn="just">
                        <a:lnSpc>
                          <a:spcPct val="150000"/>
                        </a:lnSpc>
                        <a:spcAft>
                          <a:spcPts val="0"/>
                        </a:spcAft>
                      </a:pPr>
                      <a:r>
                        <a:rPr lang="es-EC" sz="1000">
                          <a:effectLst/>
                        </a:rPr>
                        <a:t>Unidades</a:t>
                      </a:r>
                      <a:endParaRPr lang="es-ES" sz="1000">
                        <a:effectLst/>
                      </a:endParaRPr>
                    </a:p>
                    <a:p>
                      <a:pPr algn="just">
                        <a:lnSpc>
                          <a:spcPct val="150000"/>
                        </a:lnSpc>
                        <a:spcAft>
                          <a:spcPts val="0"/>
                        </a:spcAft>
                      </a:pPr>
                      <a:r>
                        <a:rPr lang="es-EC" sz="1000">
                          <a:effectLst/>
                        </a:rPr>
                        <a:t>Unidad</a:t>
                      </a:r>
                      <a:endParaRPr lang="es-ES" sz="1000">
                        <a:effectLst/>
                      </a:endParaRPr>
                    </a:p>
                    <a:p>
                      <a:pPr algn="just">
                        <a:lnSpc>
                          <a:spcPct val="150000"/>
                        </a:lnSpc>
                        <a:spcAft>
                          <a:spcPts val="0"/>
                        </a:spcAft>
                      </a:pPr>
                      <a:r>
                        <a:rPr lang="es-EC" sz="1000">
                          <a:effectLst/>
                        </a:rPr>
                        <a:t>Unidad</a:t>
                      </a:r>
                      <a:endParaRPr lang="es-ES" sz="1000">
                        <a:effectLst/>
                      </a:endParaRPr>
                    </a:p>
                    <a:p>
                      <a:pPr algn="just">
                        <a:lnSpc>
                          <a:spcPct val="150000"/>
                        </a:lnSpc>
                        <a:spcAft>
                          <a:spcPts val="0"/>
                        </a:spcAft>
                      </a:pPr>
                      <a:r>
                        <a:rPr lang="es-EC" sz="1000">
                          <a:effectLst/>
                        </a:rPr>
                        <a:t>Unidad</a:t>
                      </a:r>
                      <a:endParaRPr lang="es-ES" sz="1000">
                        <a:effectLst/>
                      </a:endParaRPr>
                    </a:p>
                    <a:p>
                      <a:pPr algn="just">
                        <a:lnSpc>
                          <a:spcPct val="150000"/>
                        </a:lnSpc>
                        <a:spcAft>
                          <a:spcPts val="0"/>
                        </a:spcAft>
                      </a:pPr>
                      <a:r>
                        <a:rPr lang="es-EC" sz="1000">
                          <a:effectLst/>
                        </a:rPr>
                        <a:t>Horas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4</a:t>
                      </a:r>
                      <a:endParaRPr lang="es-ES" sz="1000">
                        <a:effectLst/>
                      </a:endParaRPr>
                    </a:p>
                    <a:p>
                      <a:pPr algn="just">
                        <a:lnSpc>
                          <a:spcPct val="150000"/>
                        </a:lnSpc>
                        <a:spcAft>
                          <a:spcPts val="0"/>
                        </a:spcAft>
                      </a:pPr>
                      <a:r>
                        <a:rPr lang="es-EC" sz="1000">
                          <a:effectLst/>
                        </a:rPr>
                        <a:t>1</a:t>
                      </a:r>
                      <a:endParaRPr lang="es-ES" sz="1000">
                        <a:effectLst/>
                      </a:endParaRPr>
                    </a:p>
                    <a:p>
                      <a:pPr algn="just">
                        <a:lnSpc>
                          <a:spcPct val="150000"/>
                        </a:lnSpc>
                        <a:spcAft>
                          <a:spcPts val="0"/>
                        </a:spcAft>
                      </a:pPr>
                      <a:r>
                        <a:rPr lang="es-EC" sz="1000">
                          <a:effectLst/>
                        </a:rPr>
                        <a:t>4</a:t>
                      </a:r>
                      <a:endParaRPr lang="es-ES" sz="1000">
                        <a:effectLst/>
                      </a:endParaRPr>
                    </a:p>
                    <a:p>
                      <a:pPr algn="just">
                        <a:lnSpc>
                          <a:spcPct val="150000"/>
                        </a:lnSpc>
                        <a:spcAft>
                          <a:spcPts val="0"/>
                        </a:spcAft>
                      </a:pPr>
                      <a:r>
                        <a:rPr lang="es-EC" sz="1000">
                          <a:effectLst/>
                        </a:rPr>
                        <a:t>1</a:t>
                      </a:r>
                      <a:endParaRPr lang="es-ES" sz="1000">
                        <a:effectLst/>
                      </a:endParaRPr>
                    </a:p>
                    <a:p>
                      <a:pPr algn="just">
                        <a:lnSpc>
                          <a:spcPct val="150000"/>
                        </a:lnSpc>
                        <a:spcAft>
                          <a:spcPts val="0"/>
                        </a:spcAft>
                      </a:pPr>
                      <a:r>
                        <a:rPr lang="es-EC" sz="1000">
                          <a:effectLst/>
                        </a:rPr>
                        <a:t>4</a:t>
                      </a:r>
                      <a:endParaRPr lang="es-ES" sz="1000">
                        <a:effectLst/>
                      </a:endParaRPr>
                    </a:p>
                    <a:p>
                      <a:pPr algn="just">
                        <a:lnSpc>
                          <a:spcPct val="150000"/>
                        </a:lnSpc>
                        <a:spcAft>
                          <a:spcPts val="0"/>
                        </a:spcAft>
                      </a:pPr>
                      <a:r>
                        <a:rPr lang="es-EC" sz="1000">
                          <a:effectLst/>
                        </a:rPr>
                        <a:t>3</a:t>
                      </a:r>
                      <a:endParaRPr lang="es-ES" sz="1000">
                        <a:effectLst/>
                      </a:endParaRPr>
                    </a:p>
                    <a:p>
                      <a:pPr algn="just">
                        <a:lnSpc>
                          <a:spcPct val="150000"/>
                        </a:lnSpc>
                        <a:spcAft>
                          <a:spcPts val="0"/>
                        </a:spcAft>
                      </a:pPr>
                      <a:r>
                        <a:rPr lang="es-EC" sz="1000">
                          <a:effectLst/>
                        </a:rPr>
                        <a:t>4</a:t>
                      </a:r>
                      <a:endParaRPr lang="es-ES" sz="1000">
                        <a:effectLst/>
                      </a:endParaRPr>
                    </a:p>
                    <a:p>
                      <a:pPr algn="just">
                        <a:lnSpc>
                          <a:spcPct val="150000"/>
                        </a:lnSpc>
                        <a:spcAft>
                          <a:spcPts val="0"/>
                        </a:spcAft>
                      </a:pPr>
                      <a:r>
                        <a:rPr lang="es-EC" sz="1000">
                          <a:effectLst/>
                        </a:rPr>
                        <a:t>200</a:t>
                      </a:r>
                      <a:endParaRPr lang="es-ES" sz="1000">
                        <a:effectLst/>
                      </a:endParaRPr>
                    </a:p>
                    <a:p>
                      <a:pPr algn="just">
                        <a:lnSpc>
                          <a:spcPct val="150000"/>
                        </a:lnSpc>
                        <a:spcAft>
                          <a:spcPts val="0"/>
                        </a:spcAft>
                      </a:pPr>
                      <a:r>
                        <a:rPr lang="es-EC" sz="1000">
                          <a:effectLst/>
                        </a:rPr>
                        <a:t>200</a:t>
                      </a:r>
                      <a:endParaRPr lang="es-ES" sz="1000">
                        <a:effectLst/>
                      </a:endParaRPr>
                    </a:p>
                    <a:p>
                      <a:pPr algn="just">
                        <a:lnSpc>
                          <a:spcPct val="150000"/>
                        </a:lnSpc>
                        <a:spcAft>
                          <a:spcPts val="0"/>
                        </a:spcAft>
                      </a:pPr>
                      <a:r>
                        <a:rPr lang="es-EC" sz="1000">
                          <a:effectLst/>
                        </a:rPr>
                        <a:t>3</a:t>
                      </a:r>
                      <a:endParaRPr lang="es-ES" sz="1000">
                        <a:effectLst/>
                      </a:endParaRPr>
                    </a:p>
                    <a:p>
                      <a:pPr algn="just">
                        <a:lnSpc>
                          <a:spcPct val="150000"/>
                        </a:lnSpc>
                        <a:spcAft>
                          <a:spcPts val="0"/>
                        </a:spcAft>
                      </a:pPr>
                      <a:r>
                        <a:rPr lang="es-EC" sz="1000">
                          <a:effectLst/>
                        </a:rPr>
                        <a:t>2</a:t>
                      </a:r>
                      <a:endParaRPr lang="es-ES" sz="1000">
                        <a:effectLst/>
                      </a:endParaRPr>
                    </a:p>
                    <a:p>
                      <a:pPr algn="just">
                        <a:lnSpc>
                          <a:spcPct val="150000"/>
                        </a:lnSpc>
                        <a:spcAft>
                          <a:spcPts val="0"/>
                        </a:spcAft>
                      </a:pPr>
                      <a:r>
                        <a:rPr lang="es-EC" sz="1000">
                          <a:effectLst/>
                        </a:rPr>
                        <a:t>500</a:t>
                      </a:r>
                      <a:endParaRPr lang="es-ES" sz="1000">
                        <a:effectLst/>
                      </a:endParaRPr>
                    </a:p>
                    <a:p>
                      <a:pPr algn="just">
                        <a:lnSpc>
                          <a:spcPct val="150000"/>
                        </a:lnSpc>
                        <a:spcAft>
                          <a:spcPts val="0"/>
                        </a:spcAft>
                      </a:pPr>
                      <a:r>
                        <a:rPr lang="es-EC" sz="1000">
                          <a:effectLst/>
                        </a:rPr>
                        <a:t>500</a:t>
                      </a:r>
                      <a:endParaRPr lang="es-ES" sz="1000">
                        <a:effectLst/>
                      </a:endParaRPr>
                    </a:p>
                    <a:p>
                      <a:pPr algn="just">
                        <a:lnSpc>
                          <a:spcPct val="150000"/>
                        </a:lnSpc>
                        <a:spcAft>
                          <a:spcPts val="0"/>
                        </a:spcAft>
                      </a:pPr>
                      <a:r>
                        <a:rPr lang="es-EC" sz="1000">
                          <a:effectLst/>
                        </a:rPr>
                        <a:t>60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dirty="0">
                          <a:effectLst/>
                        </a:rPr>
                        <a:t>50.00</a:t>
                      </a:r>
                      <a:endParaRPr lang="es-ES" sz="1000" dirty="0">
                        <a:effectLst/>
                      </a:endParaRPr>
                    </a:p>
                    <a:p>
                      <a:pPr algn="just">
                        <a:lnSpc>
                          <a:spcPct val="150000"/>
                        </a:lnSpc>
                        <a:spcAft>
                          <a:spcPts val="0"/>
                        </a:spcAft>
                      </a:pPr>
                      <a:r>
                        <a:rPr lang="es-EC" sz="1000" dirty="0">
                          <a:effectLst/>
                        </a:rPr>
                        <a:t>120.00</a:t>
                      </a:r>
                      <a:endParaRPr lang="es-ES" sz="1000" dirty="0">
                        <a:effectLst/>
                      </a:endParaRPr>
                    </a:p>
                    <a:p>
                      <a:pPr algn="just">
                        <a:lnSpc>
                          <a:spcPct val="150000"/>
                        </a:lnSpc>
                        <a:spcAft>
                          <a:spcPts val="0"/>
                        </a:spcAft>
                      </a:pPr>
                      <a:r>
                        <a:rPr lang="es-EC" sz="1000" dirty="0">
                          <a:effectLst/>
                        </a:rPr>
                        <a:t>250.00</a:t>
                      </a:r>
                      <a:endParaRPr lang="es-ES" sz="1000" dirty="0">
                        <a:effectLst/>
                      </a:endParaRPr>
                    </a:p>
                    <a:p>
                      <a:pPr algn="just">
                        <a:lnSpc>
                          <a:spcPct val="150000"/>
                        </a:lnSpc>
                        <a:spcAft>
                          <a:spcPts val="0"/>
                        </a:spcAft>
                      </a:pPr>
                      <a:r>
                        <a:rPr lang="es-EC" sz="1000" dirty="0">
                          <a:effectLst/>
                        </a:rPr>
                        <a:t>150.00</a:t>
                      </a:r>
                      <a:endParaRPr lang="es-ES" sz="1000" dirty="0">
                        <a:effectLst/>
                      </a:endParaRPr>
                    </a:p>
                    <a:p>
                      <a:pPr algn="just">
                        <a:lnSpc>
                          <a:spcPct val="150000"/>
                        </a:lnSpc>
                        <a:spcAft>
                          <a:spcPts val="0"/>
                        </a:spcAft>
                      </a:pPr>
                      <a:r>
                        <a:rPr lang="es-EC" sz="1000" dirty="0">
                          <a:effectLst/>
                        </a:rPr>
                        <a:t>50.00</a:t>
                      </a:r>
                      <a:endParaRPr lang="es-ES" sz="1000" dirty="0">
                        <a:effectLst/>
                      </a:endParaRPr>
                    </a:p>
                    <a:p>
                      <a:pPr algn="just">
                        <a:lnSpc>
                          <a:spcPct val="150000"/>
                        </a:lnSpc>
                        <a:spcAft>
                          <a:spcPts val="0"/>
                        </a:spcAft>
                      </a:pPr>
                      <a:r>
                        <a:rPr lang="es-EC" sz="1000" dirty="0">
                          <a:effectLst/>
                        </a:rPr>
                        <a:t>120.00</a:t>
                      </a:r>
                      <a:endParaRPr lang="es-ES" sz="1000" dirty="0">
                        <a:effectLst/>
                      </a:endParaRPr>
                    </a:p>
                    <a:p>
                      <a:pPr algn="just">
                        <a:lnSpc>
                          <a:spcPct val="150000"/>
                        </a:lnSpc>
                        <a:spcAft>
                          <a:spcPts val="0"/>
                        </a:spcAft>
                      </a:pPr>
                      <a:r>
                        <a:rPr lang="es-EC" sz="1000" dirty="0">
                          <a:effectLst/>
                        </a:rPr>
                        <a:t>50.00</a:t>
                      </a:r>
                      <a:endParaRPr lang="es-ES" sz="1000" dirty="0">
                        <a:effectLst/>
                      </a:endParaRPr>
                    </a:p>
                    <a:p>
                      <a:pPr algn="just">
                        <a:lnSpc>
                          <a:spcPct val="150000"/>
                        </a:lnSpc>
                        <a:spcAft>
                          <a:spcPts val="0"/>
                        </a:spcAft>
                      </a:pPr>
                      <a:r>
                        <a:rPr lang="es-EC" sz="1000" dirty="0">
                          <a:effectLst/>
                        </a:rPr>
                        <a:t>5.00</a:t>
                      </a:r>
                      <a:endParaRPr lang="es-ES" sz="1000" dirty="0">
                        <a:effectLst/>
                      </a:endParaRPr>
                    </a:p>
                    <a:p>
                      <a:pPr algn="just">
                        <a:lnSpc>
                          <a:spcPct val="150000"/>
                        </a:lnSpc>
                        <a:spcAft>
                          <a:spcPts val="0"/>
                        </a:spcAft>
                      </a:pPr>
                      <a:r>
                        <a:rPr lang="es-EC" sz="1000" dirty="0">
                          <a:effectLst/>
                        </a:rPr>
                        <a:t>0.50</a:t>
                      </a:r>
                      <a:endParaRPr lang="es-ES" sz="1000" dirty="0">
                        <a:effectLst/>
                      </a:endParaRPr>
                    </a:p>
                    <a:p>
                      <a:pPr algn="just">
                        <a:lnSpc>
                          <a:spcPct val="150000"/>
                        </a:lnSpc>
                        <a:spcAft>
                          <a:spcPts val="0"/>
                        </a:spcAft>
                      </a:pPr>
                      <a:r>
                        <a:rPr lang="es-EC" sz="1000" dirty="0">
                          <a:effectLst/>
                        </a:rPr>
                        <a:t>50.00</a:t>
                      </a:r>
                      <a:endParaRPr lang="es-ES" sz="1000" dirty="0">
                        <a:effectLst/>
                      </a:endParaRPr>
                    </a:p>
                    <a:p>
                      <a:pPr algn="just">
                        <a:lnSpc>
                          <a:spcPct val="150000"/>
                        </a:lnSpc>
                        <a:spcAft>
                          <a:spcPts val="0"/>
                        </a:spcAft>
                      </a:pPr>
                      <a:r>
                        <a:rPr lang="es-EC" sz="1000" dirty="0">
                          <a:effectLst/>
                        </a:rPr>
                        <a:t>120.00</a:t>
                      </a:r>
                      <a:endParaRPr lang="es-ES" sz="1000" dirty="0">
                        <a:effectLst/>
                      </a:endParaRPr>
                    </a:p>
                    <a:p>
                      <a:pPr algn="just">
                        <a:lnSpc>
                          <a:spcPct val="150000"/>
                        </a:lnSpc>
                        <a:spcAft>
                          <a:spcPts val="0"/>
                        </a:spcAft>
                      </a:pPr>
                      <a:r>
                        <a:rPr lang="es-EC" sz="1000" dirty="0">
                          <a:effectLst/>
                        </a:rPr>
                        <a:t>0.08</a:t>
                      </a:r>
                      <a:endParaRPr lang="es-ES" sz="1000" dirty="0">
                        <a:effectLst/>
                      </a:endParaRPr>
                    </a:p>
                    <a:p>
                      <a:pPr algn="just">
                        <a:lnSpc>
                          <a:spcPct val="150000"/>
                        </a:lnSpc>
                        <a:spcAft>
                          <a:spcPts val="0"/>
                        </a:spcAft>
                      </a:pPr>
                      <a:r>
                        <a:rPr lang="es-EC" sz="1000" dirty="0">
                          <a:effectLst/>
                        </a:rPr>
                        <a:t>0.10</a:t>
                      </a:r>
                      <a:endParaRPr lang="es-ES" sz="1000" dirty="0">
                        <a:effectLst/>
                      </a:endParaRPr>
                    </a:p>
                    <a:p>
                      <a:pPr algn="just">
                        <a:lnSpc>
                          <a:spcPct val="150000"/>
                        </a:lnSpc>
                        <a:spcAft>
                          <a:spcPts val="0"/>
                        </a:spcAft>
                      </a:pPr>
                      <a:r>
                        <a:rPr lang="es-EC" sz="1000" dirty="0">
                          <a:effectLst/>
                        </a:rPr>
                        <a:t>1.00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200.00</a:t>
                      </a:r>
                      <a:endParaRPr lang="es-ES" sz="1000">
                        <a:effectLst/>
                      </a:endParaRPr>
                    </a:p>
                    <a:p>
                      <a:pPr algn="just">
                        <a:lnSpc>
                          <a:spcPct val="150000"/>
                        </a:lnSpc>
                        <a:spcAft>
                          <a:spcPts val="0"/>
                        </a:spcAft>
                      </a:pPr>
                      <a:r>
                        <a:rPr lang="es-EC" sz="1000">
                          <a:effectLst/>
                        </a:rPr>
                        <a:t>120.00</a:t>
                      </a:r>
                      <a:endParaRPr lang="es-ES" sz="1000">
                        <a:effectLst/>
                      </a:endParaRPr>
                    </a:p>
                    <a:p>
                      <a:pPr algn="just">
                        <a:lnSpc>
                          <a:spcPct val="150000"/>
                        </a:lnSpc>
                        <a:spcAft>
                          <a:spcPts val="0"/>
                        </a:spcAft>
                      </a:pPr>
                      <a:r>
                        <a:rPr lang="es-EC" sz="1000">
                          <a:effectLst/>
                        </a:rPr>
                        <a:t>1000.00</a:t>
                      </a:r>
                      <a:endParaRPr lang="es-ES" sz="1000">
                        <a:effectLst/>
                      </a:endParaRPr>
                    </a:p>
                    <a:p>
                      <a:pPr algn="just">
                        <a:lnSpc>
                          <a:spcPct val="150000"/>
                        </a:lnSpc>
                        <a:spcAft>
                          <a:spcPts val="0"/>
                        </a:spcAft>
                      </a:pPr>
                      <a:r>
                        <a:rPr lang="es-EC" sz="1000">
                          <a:effectLst/>
                        </a:rPr>
                        <a:t>150.00</a:t>
                      </a:r>
                      <a:endParaRPr lang="es-ES" sz="1000">
                        <a:effectLst/>
                      </a:endParaRPr>
                    </a:p>
                    <a:p>
                      <a:pPr algn="just">
                        <a:lnSpc>
                          <a:spcPct val="150000"/>
                        </a:lnSpc>
                        <a:spcAft>
                          <a:spcPts val="0"/>
                        </a:spcAft>
                      </a:pPr>
                      <a:r>
                        <a:rPr lang="es-EC" sz="1000">
                          <a:effectLst/>
                        </a:rPr>
                        <a:t>200.00</a:t>
                      </a:r>
                      <a:endParaRPr lang="es-ES" sz="1000">
                        <a:effectLst/>
                      </a:endParaRPr>
                    </a:p>
                    <a:p>
                      <a:pPr algn="just">
                        <a:lnSpc>
                          <a:spcPct val="150000"/>
                        </a:lnSpc>
                        <a:spcAft>
                          <a:spcPts val="0"/>
                        </a:spcAft>
                      </a:pPr>
                      <a:r>
                        <a:rPr lang="es-EC" sz="1000">
                          <a:effectLst/>
                        </a:rPr>
                        <a:t>360.00</a:t>
                      </a:r>
                      <a:endParaRPr lang="es-ES" sz="1000">
                        <a:effectLst/>
                      </a:endParaRPr>
                    </a:p>
                    <a:p>
                      <a:pPr algn="just">
                        <a:lnSpc>
                          <a:spcPct val="150000"/>
                        </a:lnSpc>
                        <a:spcAft>
                          <a:spcPts val="0"/>
                        </a:spcAft>
                      </a:pPr>
                      <a:r>
                        <a:rPr lang="es-EC" sz="1000">
                          <a:effectLst/>
                        </a:rPr>
                        <a:t>200.00</a:t>
                      </a:r>
                      <a:endParaRPr lang="es-ES" sz="1000">
                        <a:effectLst/>
                      </a:endParaRPr>
                    </a:p>
                    <a:p>
                      <a:pPr algn="just">
                        <a:lnSpc>
                          <a:spcPct val="150000"/>
                        </a:lnSpc>
                        <a:spcAft>
                          <a:spcPts val="0"/>
                        </a:spcAft>
                      </a:pPr>
                      <a:r>
                        <a:rPr lang="es-EC" sz="1000">
                          <a:effectLst/>
                        </a:rPr>
                        <a:t>1000.00</a:t>
                      </a:r>
                      <a:endParaRPr lang="es-ES" sz="1000">
                        <a:effectLst/>
                      </a:endParaRPr>
                    </a:p>
                    <a:p>
                      <a:pPr algn="just">
                        <a:lnSpc>
                          <a:spcPct val="150000"/>
                        </a:lnSpc>
                        <a:spcAft>
                          <a:spcPts val="0"/>
                        </a:spcAft>
                      </a:pPr>
                      <a:r>
                        <a:rPr lang="es-EC" sz="1000">
                          <a:effectLst/>
                        </a:rPr>
                        <a:t>100.00</a:t>
                      </a:r>
                      <a:endParaRPr lang="es-ES" sz="1000">
                        <a:effectLst/>
                      </a:endParaRPr>
                    </a:p>
                    <a:p>
                      <a:pPr algn="just">
                        <a:lnSpc>
                          <a:spcPct val="150000"/>
                        </a:lnSpc>
                        <a:spcAft>
                          <a:spcPts val="0"/>
                        </a:spcAft>
                      </a:pPr>
                      <a:r>
                        <a:rPr lang="es-EC" sz="1000">
                          <a:effectLst/>
                        </a:rPr>
                        <a:t>150.00</a:t>
                      </a:r>
                      <a:endParaRPr lang="es-ES" sz="1000">
                        <a:effectLst/>
                      </a:endParaRPr>
                    </a:p>
                    <a:p>
                      <a:pPr algn="just">
                        <a:lnSpc>
                          <a:spcPct val="150000"/>
                        </a:lnSpc>
                        <a:spcAft>
                          <a:spcPts val="0"/>
                        </a:spcAft>
                      </a:pPr>
                      <a:r>
                        <a:rPr lang="es-EC" sz="1000">
                          <a:effectLst/>
                        </a:rPr>
                        <a:t>240.00</a:t>
                      </a:r>
                      <a:endParaRPr lang="es-ES" sz="1000">
                        <a:effectLst/>
                      </a:endParaRPr>
                    </a:p>
                    <a:p>
                      <a:pPr algn="just">
                        <a:lnSpc>
                          <a:spcPct val="150000"/>
                        </a:lnSpc>
                        <a:spcAft>
                          <a:spcPts val="0"/>
                        </a:spcAft>
                      </a:pPr>
                      <a:r>
                        <a:rPr lang="es-EC" sz="1000">
                          <a:effectLst/>
                        </a:rPr>
                        <a:t>40.00</a:t>
                      </a:r>
                      <a:endParaRPr lang="es-ES" sz="1000">
                        <a:effectLst/>
                      </a:endParaRPr>
                    </a:p>
                    <a:p>
                      <a:pPr algn="just">
                        <a:lnSpc>
                          <a:spcPct val="150000"/>
                        </a:lnSpc>
                        <a:spcAft>
                          <a:spcPts val="0"/>
                        </a:spcAft>
                      </a:pPr>
                      <a:r>
                        <a:rPr lang="es-EC" sz="1000">
                          <a:effectLst/>
                        </a:rPr>
                        <a:t>50.00</a:t>
                      </a:r>
                      <a:endParaRPr lang="es-ES" sz="1000">
                        <a:effectLst/>
                      </a:endParaRPr>
                    </a:p>
                    <a:p>
                      <a:pPr algn="just">
                        <a:lnSpc>
                          <a:spcPct val="150000"/>
                        </a:lnSpc>
                        <a:spcAft>
                          <a:spcPts val="0"/>
                        </a:spcAft>
                      </a:pPr>
                      <a:r>
                        <a:rPr lang="es-EC" sz="1000">
                          <a:effectLst/>
                        </a:rPr>
                        <a:t>60.00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r>
              <a:tr h="260358">
                <a:tc gridSpan="3">
                  <a:txBody>
                    <a:bodyPr/>
                    <a:lstStyle/>
                    <a:p>
                      <a:pPr algn="just">
                        <a:lnSpc>
                          <a:spcPct val="150000"/>
                        </a:lnSpc>
                        <a:spcAft>
                          <a:spcPts val="0"/>
                        </a:spcAft>
                      </a:pPr>
                      <a:r>
                        <a:rPr lang="es-EC" sz="1000">
                          <a:effectLst/>
                        </a:rPr>
                        <a:t>TOTAL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r>
                        <a:rPr lang="es-EC" sz="1000">
                          <a:effectLst/>
                        </a:rPr>
                        <a:t>966.68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a:txBody>
                    <a:bodyPr/>
                    <a:lstStyle/>
                    <a:p>
                      <a:pPr algn="just">
                        <a:lnSpc>
                          <a:spcPct val="150000"/>
                        </a:lnSpc>
                        <a:spcAft>
                          <a:spcPts val="0"/>
                        </a:spcAft>
                      </a:pPr>
                      <a:r>
                        <a:rPr lang="es-EC" sz="1000">
                          <a:effectLst/>
                        </a:rPr>
                        <a:t>3870.00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r>
              <a:tr h="260358">
                <a:tc gridSpan="4">
                  <a:txBody>
                    <a:bodyPr/>
                    <a:lstStyle/>
                    <a:p>
                      <a:pPr algn="just">
                        <a:lnSpc>
                          <a:spcPct val="150000"/>
                        </a:lnSpc>
                        <a:spcAft>
                          <a:spcPts val="0"/>
                        </a:spcAft>
                      </a:pPr>
                      <a:r>
                        <a:rPr lang="es-EC" sz="1000">
                          <a:effectLst/>
                        </a:rPr>
                        <a:t>PRESUPUESTO A UTILIZAR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r>
                        <a:rPr lang="es-EC" sz="1000" dirty="0">
                          <a:effectLst/>
                        </a:rPr>
                        <a:t>3870.00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9" marR="62269" marT="0" marB="0"/>
                </a:tc>
              </a:tr>
            </a:tbl>
          </a:graphicData>
        </a:graphic>
      </p:graphicFrame>
    </p:spTree>
    <p:extLst>
      <p:ext uri="{BB962C8B-B14F-4D97-AF65-F5344CB8AC3E}">
        <p14:creationId xmlns:p14="http://schemas.microsoft.com/office/powerpoint/2010/main" val="38053840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8500"/>
          </a:xfrm>
        </p:spPr>
        <p:txBody>
          <a:bodyPr/>
          <a:lstStyle/>
          <a:p>
            <a:r>
              <a:rPr lang="es-EC" dirty="0" smtClean="0"/>
              <a:t>CONTROL Y SEGUIMIENTO</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511174" y="1506537"/>
            <a:ext cx="8188379" cy="4507049"/>
          </a:xfrm>
          <a:prstGeom prst="rect">
            <a:avLst/>
          </a:prstGeom>
        </p:spPr>
      </p:pic>
    </p:spTree>
    <p:extLst>
      <p:ext uri="{BB962C8B-B14F-4D97-AF65-F5344CB8AC3E}">
        <p14:creationId xmlns:p14="http://schemas.microsoft.com/office/powerpoint/2010/main" val="3950769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559479" y="2924064"/>
            <a:ext cx="5005580" cy="698500"/>
          </a:xfrm>
        </p:spPr>
        <p:txBody>
          <a:bodyPr>
            <a:normAutofit fontScale="90000"/>
          </a:bodyPr>
          <a:lstStyle/>
          <a:p>
            <a:r>
              <a:rPr lang="es-EC" dirty="0" smtClean="0"/>
              <a:t>CONTROL Y SEGUIMIENTO</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a:picLocks noChangeAspect="1"/>
          </p:cNvPicPr>
          <p:nvPr/>
        </p:nvPicPr>
        <p:blipFill>
          <a:blip r:embed="rId6"/>
          <a:stretch>
            <a:fillRect/>
          </a:stretch>
        </p:blipFill>
        <p:spPr>
          <a:xfrm>
            <a:off x="1600393" y="719724"/>
            <a:ext cx="7810105" cy="4543061"/>
          </a:xfrm>
          <a:prstGeom prst="rect">
            <a:avLst/>
          </a:prstGeom>
        </p:spPr>
      </p:pic>
      <p:pic>
        <p:nvPicPr>
          <p:cNvPr id="9" name="Imagen 8"/>
          <p:cNvPicPr>
            <a:picLocks noChangeAspect="1"/>
          </p:cNvPicPr>
          <p:nvPr/>
        </p:nvPicPr>
        <p:blipFill>
          <a:blip r:embed="rId7"/>
          <a:stretch>
            <a:fillRect/>
          </a:stretch>
        </p:blipFill>
        <p:spPr>
          <a:xfrm>
            <a:off x="1600393" y="5224685"/>
            <a:ext cx="7799629" cy="794751"/>
          </a:xfrm>
          <a:prstGeom prst="rect">
            <a:avLst/>
          </a:prstGeom>
        </p:spPr>
      </p:pic>
    </p:spTree>
    <p:extLst>
      <p:ext uri="{BB962C8B-B14F-4D97-AF65-F5344CB8AC3E}">
        <p14:creationId xmlns:p14="http://schemas.microsoft.com/office/powerpoint/2010/main" val="19169678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7" name="Imagen 6"/>
          <p:cNvPicPr>
            <a:picLocks noChangeAspect="1"/>
          </p:cNvPicPr>
          <p:nvPr/>
        </p:nvPicPr>
        <p:blipFill>
          <a:blip r:embed="rId6"/>
          <a:stretch>
            <a:fillRect/>
          </a:stretch>
        </p:blipFill>
        <p:spPr>
          <a:xfrm>
            <a:off x="468707" y="1390786"/>
            <a:ext cx="9039321" cy="4470400"/>
          </a:xfrm>
          <a:prstGeom prst="rect">
            <a:avLst/>
          </a:prstGeom>
        </p:spPr>
      </p:pic>
    </p:spTree>
    <p:extLst>
      <p:ext uri="{BB962C8B-B14F-4D97-AF65-F5344CB8AC3E}">
        <p14:creationId xmlns:p14="http://schemas.microsoft.com/office/powerpoint/2010/main" val="113835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8" name="Imagen 7"/>
          <p:cNvPicPr>
            <a:picLocks noChangeAspect="1"/>
          </p:cNvPicPr>
          <p:nvPr/>
        </p:nvPicPr>
        <p:blipFill>
          <a:blip r:embed="rId6"/>
          <a:stretch>
            <a:fillRect/>
          </a:stretch>
        </p:blipFill>
        <p:spPr>
          <a:xfrm>
            <a:off x="677333" y="1295400"/>
            <a:ext cx="8489743" cy="4743586"/>
          </a:xfrm>
          <a:prstGeom prst="rect">
            <a:avLst/>
          </a:prstGeom>
        </p:spPr>
      </p:pic>
    </p:spTree>
    <p:extLst>
      <p:ext uri="{BB962C8B-B14F-4D97-AF65-F5344CB8AC3E}">
        <p14:creationId xmlns:p14="http://schemas.microsoft.com/office/powerpoint/2010/main" val="869404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540472" y="3599028"/>
            <a:ext cx="3005666" cy="660400"/>
          </a:xfrm>
        </p:spPr>
        <p:txBody>
          <a:bodyPr/>
          <a:lstStyle/>
          <a:p>
            <a:r>
              <a:rPr lang="es-EC" dirty="0" smtClean="0"/>
              <a:t>INDICADORES</a:t>
            </a:r>
            <a:endParaRPr lang="es-EC"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pic>
        <p:nvPicPr>
          <p:cNvPr id="3" name="Imagen 2"/>
          <p:cNvPicPr>
            <a:picLocks noChangeAspect="1"/>
          </p:cNvPicPr>
          <p:nvPr/>
        </p:nvPicPr>
        <p:blipFill>
          <a:blip r:embed="rId6"/>
          <a:stretch>
            <a:fillRect/>
          </a:stretch>
        </p:blipFill>
        <p:spPr>
          <a:xfrm>
            <a:off x="1473393" y="759267"/>
            <a:ext cx="8205885" cy="4546352"/>
          </a:xfrm>
          <a:prstGeom prst="rect">
            <a:avLst/>
          </a:prstGeom>
        </p:spPr>
      </p:pic>
      <p:pic>
        <p:nvPicPr>
          <p:cNvPr id="9" name="Imagen 8"/>
          <p:cNvPicPr>
            <a:picLocks noChangeAspect="1"/>
          </p:cNvPicPr>
          <p:nvPr/>
        </p:nvPicPr>
        <p:blipFill>
          <a:blip r:embed="rId7"/>
          <a:stretch>
            <a:fillRect/>
          </a:stretch>
        </p:blipFill>
        <p:spPr>
          <a:xfrm>
            <a:off x="1473393" y="5280219"/>
            <a:ext cx="8205885" cy="516376"/>
          </a:xfrm>
          <a:prstGeom prst="rect">
            <a:avLst/>
          </a:prstGeom>
        </p:spPr>
      </p:pic>
    </p:spTree>
    <p:extLst>
      <p:ext uri="{BB962C8B-B14F-4D97-AF65-F5344CB8AC3E}">
        <p14:creationId xmlns:p14="http://schemas.microsoft.com/office/powerpoint/2010/main" val="42380062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8" name="Título 7"/>
          <p:cNvSpPr>
            <a:spLocks noGrp="1"/>
          </p:cNvSpPr>
          <p:nvPr>
            <p:ph type="title"/>
          </p:nvPr>
        </p:nvSpPr>
        <p:spPr/>
        <p:txBody>
          <a:bodyPr/>
          <a:lstStyle/>
          <a:p>
            <a:r>
              <a:rPr lang="es-ES" dirty="0" smtClean="0"/>
              <a:t>CONCLUSIONES Y RECOMENDACIONES</a:t>
            </a:r>
            <a:endParaRPr lang="es-ES" dirty="0"/>
          </a:p>
        </p:txBody>
      </p:sp>
      <p:sp>
        <p:nvSpPr>
          <p:cNvPr id="9" name="Marcador de texto 8"/>
          <p:cNvSpPr>
            <a:spLocks noGrp="1"/>
          </p:cNvSpPr>
          <p:nvPr>
            <p:ph type="body" idx="1"/>
          </p:nvPr>
        </p:nvSpPr>
        <p:spPr/>
        <p:txBody>
          <a:bodyPr/>
          <a:lstStyle/>
          <a:p>
            <a:r>
              <a:rPr lang="es-ES" dirty="0" smtClean="0"/>
              <a:t>Campaña de Marketing Social</a:t>
            </a:r>
            <a:endParaRPr lang="es-ES" dirty="0"/>
          </a:p>
        </p:txBody>
      </p:sp>
    </p:spTree>
    <p:extLst>
      <p:ext uri="{BB962C8B-B14F-4D97-AF65-F5344CB8AC3E}">
        <p14:creationId xmlns:p14="http://schemas.microsoft.com/office/powerpoint/2010/main" val="20294919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8" name="Título 7"/>
          <p:cNvSpPr>
            <a:spLocks noGrp="1"/>
          </p:cNvSpPr>
          <p:nvPr>
            <p:ph type="title"/>
          </p:nvPr>
        </p:nvSpPr>
        <p:spPr/>
        <p:txBody>
          <a:bodyPr/>
          <a:lstStyle/>
          <a:p>
            <a:r>
              <a:rPr lang="es-ES" dirty="0" smtClean="0"/>
              <a:t>CONCLUSIONES</a:t>
            </a:r>
            <a:endParaRPr lang="es-ES" dirty="0"/>
          </a:p>
        </p:txBody>
      </p:sp>
      <p:sp>
        <p:nvSpPr>
          <p:cNvPr id="9" name="Marcador de texto 8"/>
          <p:cNvSpPr>
            <a:spLocks noGrp="1"/>
          </p:cNvSpPr>
          <p:nvPr>
            <p:ph idx="1"/>
          </p:nvPr>
        </p:nvSpPr>
        <p:spPr/>
        <p:txBody>
          <a:bodyPr>
            <a:normAutofit lnSpcReduction="10000"/>
          </a:bodyPr>
          <a:lstStyle/>
          <a:p>
            <a:r>
              <a:rPr lang="es-ES" dirty="0"/>
              <a:t>Referente a la parte teórica del desarrollo del proyecto se enfoca en el tercer sector, el cual busca que la empresa beneficie a la comunidad, que su enfoque no sea netamente lucrativo, sino que lo que se logre económicamente sea más de benéfico a la comunidad y que por ende salga beneficiada la empresa.</a:t>
            </a:r>
          </a:p>
          <a:p>
            <a:endParaRPr lang="es-ES" dirty="0"/>
          </a:p>
          <a:p>
            <a:r>
              <a:rPr lang="es-ES" dirty="0"/>
              <a:t>Es necesario entender en el ámbito político-social, el poder ejecutivo y las diferentes entidades gubernamentales, municipales, etc. </a:t>
            </a:r>
            <a:r>
              <a:rPr lang="es-ES" dirty="0" smtClean="0"/>
              <a:t>Han </a:t>
            </a:r>
            <a:r>
              <a:rPr lang="es-ES" dirty="0"/>
              <a:t>tomado la iniciativa de hacer del reciclaje su fuerte en cuanto se involucra a la </a:t>
            </a:r>
            <a:r>
              <a:rPr lang="es-ES" dirty="0" smtClean="0"/>
              <a:t>sociedad, </a:t>
            </a:r>
            <a:r>
              <a:rPr lang="es-ES" dirty="0"/>
              <a:t>lo que hace que las industrias generen nuevas estrategias de captación de clientes, debido a que se está restringiendo por parte de los diferentes ministerios y secretarias la gestión de funcionamiento de las empresas de reciclaje</a:t>
            </a:r>
            <a:r>
              <a:rPr lang="es-ES" dirty="0" smtClean="0"/>
              <a:t>.</a:t>
            </a:r>
            <a:endParaRPr lang="es-ES" dirty="0"/>
          </a:p>
        </p:txBody>
      </p:sp>
    </p:spTree>
    <p:extLst>
      <p:ext uri="{BB962C8B-B14F-4D97-AF65-F5344CB8AC3E}">
        <p14:creationId xmlns:p14="http://schemas.microsoft.com/office/powerpoint/2010/main" val="257567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TEMAS RELEVANTES DEL ESTUDIO</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75188728"/>
              </p:ext>
            </p:extLst>
          </p:nvPr>
        </p:nvGraphicFramePr>
        <p:xfrm>
          <a:off x="677863" y="1501254"/>
          <a:ext cx="8889218" cy="454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9"/>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10"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9" name="Rectángulo 8"/>
          <p:cNvSpPr/>
          <p:nvPr/>
        </p:nvSpPr>
        <p:spPr>
          <a:xfrm>
            <a:off x="6182436" y="2295520"/>
            <a:ext cx="3558464" cy="2809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C" dirty="0" smtClean="0"/>
              <a:t>El reciclaje ha estado presente desde el comienzo de la historia del ser humano.</a:t>
            </a:r>
          </a:p>
          <a:p>
            <a:pPr marL="285750" indent="-285750">
              <a:buFont typeface="Arial" panose="020B0604020202020204" pitchFamily="34" charset="0"/>
              <a:buChar char="•"/>
            </a:pPr>
            <a:r>
              <a:rPr lang="es-EC" dirty="0" smtClean="0"/>
              <a:t>El origen del reciclaje se sabe que ya se practicaba alrededor de 400 A.C.</a:t>
            </a:r>
          </a:p>
          <a:p>
            <a:pPr marL="285750" indent="-285750">
              <a:buFont typeface="Arial" panose="020B0604020202020204" pitchFamily="34" charset="0"/>
              <a:buChar char="•"/>
            </a:pPr>
            <a:r>
              <a:rPr lang="es-EC" dirty="0" smtClean="0"/>
              <a:t>El  reciclaje como hoy lo conocemos se produce después de la segunda guerra mundial.</a:t>
            </a:r>
            <a:endParaRPr lang="es-EC" dirty="0"/>
          </a:p>
        </p:txBody>
      </p:sp>
      <p:sp>
        <p:nvSpPr>
          <p:cNvPr id="10" name="Rectángulo 9"/>
          <p:cNvSpPr/>
          <p:nvPr/>
        </p:nvSpPr>
        <p:spPr>
          <a:xfrm>
            <a:off x="1103005" y="1164438"/>
            <a:ext cx="3418195" cy="1032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200" dirty="0"/>
              <a:t>Se denomina el tercer sector por constituir un estado diferente al sector estatal o público y a sector empresarial o privado, se puede definir como el formado por el conjunto de entidades u organizaciones sin ánimo de </a:t>
            </a:r>
            <a:r>
              <a:rPr lang="es-ES" sz="1200" dirty="0" smtClean="0"/>
              <a:t>lucro.</a:t>
            </a:r>
            <a:endParaRPr lang="es-EC" sz="1200" dirty="0"/>
          </a:p>
        </p:txBody>
      </p:sp>
      <p:sp>
        <p:nvSpPr>
          <p:cNvPr id="11" name="Rectángulo 10"/>
          <p:cNvSpPr/>
          <p:nvPr/>
        </p:nvSpPr>
        <p:spPr>
          <a:xfrm>
            <a:off x="6785213" y="5455908"/>
            <a:ext cx="3534770" cy="6945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200" dirty="0"/>
              <a:t>La valoración social de la empresa como ente generador de riqueza y, por su puesto, de beneficios </a:t>
            </a:r>
            <a:endParaRPr lang="es-EC" sz="1200" dirty="0"/>
          </a:p>
        </p:txBody>
      </p:sp>
      <p:sp>
        <p:nvSpPr>
          <p:cNvPr id="12" name="Rectángulo 11"/>
          <p:cNvSpPr/>
          <p:nvPr/>
        </p:nvSpPr>
        <p:spPr>
          <a:xfrm>
            <a:off x="4080680" y="6013586"/>
            <a:ext cx="3831419" cy="7756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200" dirty="0" smtClean="0"/>
              <a:t>Son las </a:t>
            </a:r>
            <a:r>
              <a:rPr lang="es-ES" sz="1200" dirty="0"/>
              <a:t>empresas y las entidades no lucrativas (ENL</a:t>
            </a:r>
            <a:r>
              <a:rPr lang="es-ES" sz="1200" dirty="0" smtClean="0"/>
              <a:t>), que participan </a:t>
            </a:r>
            <a:r>
              <a:rPr lang="es-ES" sz="1200" dirty="0"/>
              <a:t>de forma muy activa junto a las administraciones públicas en el desarrollo del denominado mercado social.</a:t>
            </a:r>
            <a:endParaRPr lang="es-EC" sz="1200" dirty="0"/>
          </a:p>
        </p:txBody>
      </p:sp>
      <p:sp>
        <p:nvSpPr>
          <p:cNvPr id="13" name="Rectángulo 12"/>
          <p:cNvSpPr/>
          <p:nvPr/>
        </p:nvSpPr>
        <p:spPr>
          <a:xfrm>
            <a:off x="288878" y="4080861"/>
            <a:ext cx="3534770" cy="7959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es-ES" sz="1200" dirty="0" smtClean="0"/>
              <a:t>Recuperación:</a:t>
            </a:r>
            <a:endParaRPr lang="es-ES" sz="1200" dirty="0"/>
          </a:p>
          <a:p>
            <a:pPr marL="171450" indent="-171450">
              <a:buFont typeface="Arial" panose="020B0604020202020204" pitchFamily="34" charset="0"/>
              <a:buChar char="•"/>
            </a:pPr>
            <a:r>
              <a:rPr lang="es-ES" sz="1200" dirty="0" smtClean="0"/>
              <a:t>Plantas </a:t>
            </a:r>
            <a:r>
              <a:rPr lang="es-ES" sz="1200" dirty="0"/>
              <a:t>de </a:t>
            </a:r>
            <a:r>
              <a:rPr lang="es-ES" sz="1200" dirty="0" smtClean="0"/>
              <a:t>transferencia</a:t>
            </a:r>
            <a:endParaRPr lang="es-ES" sz="1200" dirty="0"/>
          </a:p>
          <a:p>
            <a:pPr marL="171450" indent="-171450">
              <a:buFont typeface="Arial" panose="020B0604020202020204" pitchFamily="34" charset="0"/>
              <a:buChar char="•"/>
            </a:pPr>
            <a:r>
              <a:rPr lang="es-ES" sz="1200" dirty="0" smtClean="0"/>
              <a:t>Plantas </a:t>
            </a:r>
            <a:r>
              <a:rPr lang="es-ES" sz="1200" dirty="0"/>
              <a:t>de clasificación (o </a:t>
            </a:r>
            <a:r>
              <a:rPr lang="es-ES" sz="1200" dirty="0" smtClean="0"/>
              <a:t>separación</a:t>
            </a:r>
            <a:endParaRPr lang="es-ES" sz="1200" dirty="0"/>
          </a:p>
          <a:p>
            <a:pPr marL="171450" indent="-171450">
              <a:buFont typeface="Arial" panose="020B0604020202020204" pitchFamily="34" charset="0"/>
              <a:buChar char="•"/>
            </a:pPr>
            <a:r>
              <a:rPr lang="es-ES" sz="1200" dirty="0" smtClean="0"/>
              <a:t>Reciclador </a:t>
            </a:r>
            <a:r>
              <a:rPr lang="es-ES" sz="1200" dirty="0"/>
              <a:t>final (o planta de valoración</a:t>
            </a:r>
            <a:r>
              <a:rPr lang="es-ES" sz="1200" dirty="0" smtClean="0"/>
              <a:t>)</a:t>
            </a:r>
            <a:endParaRPr lang="es-EC" sz="1200" dirty="0"/>
          </a:p>
        </p:txBody>
      </p:sp>
      <p:sp>
        <p:nvSpPr>
          <p:cNvPr id="14" name="Rectángulo 13"/>
          <p:cNvSpPr/>
          <p:nvPr/>
        </p:nvSpPr>
        <p:spPr>
          <a:xfrm>
            <a:off x="5956300" y="1548267"/>
            <a:ext cx="3784600" cy="11763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200" dirty="0"/>
              <a:t>Acciones de marketing que realiza una empresa con el objeto de asociar su imagen corporativa de forma permanente voluntaria y no lucrativa a acciones sociales, culturales, también denominadas acciones de mecenazgo </a:t>
            </a:r>
            <a:endParaRPr lang="es-EC" sz="1200" dirty="0"/>
          </a:p>
        </p:txBody>
      </p:sp>
    </p:spTree>
    <p:extLst>
      <p:ext uri="{BB962C8B-B14F-4D97-AF65-F5344CB8AC3E}">
        <p14:creationId xmlns:p14="http://schemas.microsoft.com/office/powerpoint/2010/main" val="2805033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750"/>
                                  </p:stCondLst>
                                  <p:childTnLst>
                                    <p:set>
                                      <p:cBhvr>
                                        <p:cTn id="6" dur="1" fill="hold">
                                          <p:stCondLst>
                                            <p:cond delay="0"/>
                                          </p:stCondLst>
                                        </p:cTn>
                                        <p:tgtEl>
                                          <p:spTgt spid="7">
                                            <p:graphicEl>
                                              <a:dgm id="{FC39FD16-FFC7-42DB-BB01-E88EAE2FB8C6}"/>
                                            </p:graphicEl>
                                          </p:spTgt>
                                        </p:tgtEl>
                                        <p:attrNameLst>
                                          <p:attrName>style.visibility</p:attrName>
                                        </p:attrNameLst>
                                      </p:cBhvr>
                                      <p:to>
                                        <p:strVal val="visible"/>
                                      </p:to>
                                    </p:set>
                                    <p:animEffect transition="in" filter="wipe(down)">
                                      <p:cBhvr>
                                        <p:cTn id="7" dur="500"/>
                                        <p:tgtEl>
                                          <p:spTgt spid="7">
                                            <p:graphicEl>
                                              <a:dgm id="{FC39FD16-FFC7-42DB-BB01-E88EAE2FB8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8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750"/>
                                  </p:stCondLst>
                                  <p:childTnLst>
                                    <p:set>
                                      <p:cBhvr>
                                        <p:cTn id="23" dur="1" fill="hold">
                                          <p:stCondLst>
                                            <p:cond delay="0"/>
                                          </p:stCondLst>
                                        </p:cTn>
                                        <p:tgtEl>
                                          <p:spTgt spid="7">
                                            <p:graphicEl>
                                              <a:dgm id="{F45614DD-211B-4114-9C9F-828EDDE4DC5B}"/>
                                            </p:graphicEl>
                                          </p:spTgt>
                                        </p:tgtEl>
                                        <p:attrNameLst>
                                          <p:attrName>style.visibility</p:attrName>
                                        </p:attrNameLst>
                                      </p:cBhvr>
                                      <p:to>
                                        <p:strVal val="visible"/>
                                      </p:to>
                                    </p:set>
                                    <p:animEffect transition="in" filter="wipe(down)">
                                      <p:cBhvr>
                                        <p:cTn id="24" dur="500"/>
                                        <p:tgtEl>
                                          <p:spTgt spid="7">
                                            <p:graphicEl>
                                              <a:dgm id="{F45614DD-211B-4114-9C9F-828EDDE4DC5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7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600"/>
                                        <p:tgtEl>
                                          <p:spTgt spid="10"/>
                                        </p:tgtEl>
                                      </p:cBhvr>
                                    </p:animEffect>
                                    <p:anim calcmode="lin" valueType="num">
                                      <p:cBhvr>
                                        <p:cTn id="30" dur="600" fill="hold"/>
                                        <p:tgtEl>
                                          <p:spTgt spid="10"/>
                                        </p:tgtEl>
                                        <p:attrNameLst>
                                          <p:attrName>ppt_x</p:attrName>
                                        </p:attrNameLst>
                                      </p:cBhvr>
                                      <p:tavLst>
                                        <p:tav tm="0">
                                          <p:val>
                                            <p:strVal val="#ppt_x"/>
                                          </p:val>
                                        </p:tav>
                                        <p:tav tm="100000">
                                          <p:val>
                                            <p:strVal val="#ppt_x"/>
                                          </p:val>
                                        </p:tav>
                                      </p:tavLst>
                                    </p:anim>
                                    <p:anim calcmode="lin" valueType="num">
                                      <p:cBhvr>
                                        <p:cTn id="31" dur="6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750"/>
                                  </p:stCondLst>
                                  <p:childTnLst>
                                    <p:set>
                                      <p:cBhvr>
                                        <p:cTn id="40" dur="1" fill="hold">
                                          <p:stCondLst>
                                            <p:cond delay="0"/>
                                          </p:stCondLst>
                                        </p:cTn>
                                        <p:tgtEl>
                                          <p:spTgt spid="7">
                                            <p:graphicEl>
                                              <a:dgm id="{813633CB-341B-4D5B-B88D-6A3A4B05D4B7}"/>
                                            </p:graphicEl>
                                          </p:spTgt>
                                        </p:tgtEl>
                                        <p:attrNameLst>
                                          <p:attrName>style.visibility</p:attrName>
                                        </p:attrNameLst>
                                      </p:cBhvr>
                                      <p:to>
                                        <p:strVal val="visible"/>
                                      </p:to>
                                    </p:set>
                                    <p:animEffect transition="in" filter="wipe(down)">
                                      <p:cBhvr>
                                        <p:cTn id="41" dur="500"/>
                                        <p:tgtEl>
                                          <p:spTgt spid="7">
                                            <p:graphicEl>
                                              <a:dgm id="{813633CB-341B-4D5B-B88D-6A3A4B05D4B7}"/>
                                            </p:graphicEl>
                                          </p:spTgt>
                                        </p:tgtEl>
                                      </p:cBhvr>
                                    </p:animEffect>
                                  </p:childTnLst>
                                </p:cTn>
                              </p:par>
                              <p:par>
                                <p:cTn id="42" presetID="22" presetClass="entr" presetSubtype="4" fill="hold" grpId="0" nodeType="withEffect">
                                  <p:stCondLst>
                                    <p:cond delay="800"/>
                                  </p:stCondLst>
                                  <p:childTnLst>
                                    <p:set>
                                      <p:cBhvr>
                                        <p:cTn id="43" dur="1" fill="hold">
                                          <p:stCondLst>
                                            <p:cond delay="0"/>
                                          </p:stCondLst>
                                        </p:cTn>
                                        <p:tgtEl>
                                          <p:spTgt spid="7">
                                            <p:graphicEl>
                                              <a:dgm id="{70BB3C08-8287-428D-93D7-B0EDA636CBD2}"/>
                                            </p:graphicEl>
                                          </p:spTgt>
                                        </p:tgtEl>
                                        <p:attrNameLst>
                                          <p:attrName>style.visibility</p:attrName>
                                        </p:attrNameLst>
                                      </p:cBhvr>
                                      <p:to>
                                        <p:strVal val="visible"/>
                                      </p:to>
                                    </p:set>
                                    <p:animEffect transition="in" filter="wipe(down)">
                                      <p:cBhvr>
                                        <p:cTn id="44" dur="500"/>
                                        <p:tgtEl>
                                          <p:spTgt spid="7">
                                            <p:graphicEl>
                                              <a:dgm id="{70BB3C08-8287-428D-93D7-B0EDA636CBD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800"/>
                                  </p:stCondLst>
                                  <p:childTnLst>
                                    <p:set>
                                      <p:cBhvr>
                                        <p:cTn id="60" dur="1" fill="hold">
                                          <p:stCondLst>
                                            <p:cond delay="0"/>
                                          </p:stCondLst>
                                        </p:cTn>
                                        <p:tgtEl>
                                          <p:spTgt spid="7">
                                            <p:graphicEl>
                                              <a:dgm id="{227DAF1B-256B-4E4F-8993-6AEEC459B995}"/>
                                            </p:graphicEl>
                                          </p:spTgt>
                                        </p:tgtEl>
                                        <p:attrNameLst>
                                          <p:attrName>style.visibility</p:attrName>
                                        </p:attrNameLst>
                                      </p:cBhvr>
                                      <p:to>
                                        <p:strVal val="visible"/>
                                      </p:to>
                                    </p:set>
                                    <p:animEffect transition="in" filter="wipe(down)">
                                      <p:cBhvr>
                                        <p:cTn id="61" dur="500"/>
                                        <p:tgtEl>
                                          <p:spTgt spid="7">
                                            <p:graphicEl>
                                              <a:dgm id="{227DAF1B-256B-4E4F-8993-6AEEC459B995}"/>
                                            </p:graphicEl>
                                          </p:spTgt>
                                        </p:tgtEl>
                                      </p:cBhvr>
                                    </p:animEffect>
                                  </p:childTnLst>
                                </p:cTn>
                              </p:par>
                              <p:par>
                                <p:cTn id="62" presetID="22" presetClass="entr" presetSubtype="4" fill="hold" grpId="0" nodeType="withEffect">
                                  <p:stCondLst>
                                    <p:cond delay="800"/>
                                  </p:stCondLst>
                                  <p:childTnLst>
                                    <p:set>
                                      <p:cBhvr>
                                        <p:cTn id="63" dur="1" fill="hold">
                                          <p:stCondLst>
                                            <p:cond delay="0"/>
                                          </p:stCondLst>
                                        </p:cTn>
                                        <p:tgtEl>
                                          <p:spTgt spid="7">
                                            <p:graphicEl>
                                              <a:dgm id="{9137171B-8EB2-438D-BBAD-1184E83E430E}"/>
                                            </p:graphicEl>
                                          </p:spTgt>
                                        </p:tgtEl>
                                        <p:attrNameLst>
                                          <p:attrName>style.visibility</p:attrName>
                                        </p:attrNameLst>
                                      </p:cBhvr>
                                      <p:to>
                                        <p:strVal val="visible"/>
                                      </p:to>
                                    </p:set>
                                    <p:animEffect transition="in" filter="wipe(down)">
                                      <p:cBhvr>
                                        <p:cTn id="64" dur="500"/>
                                        <p:tgtEl>
                                          <p:spTgt spid="7">
                                            <p:graphicEl>
                                              <a:dgm id="{9137171B-8EB2-438D-BBAD-1184E83E430E}"/>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750"/>
                                  </p:stCondLst>
                                  <p:childTnLst>
                                    <p:set>
                                      <p:cBhvr>
                                        <p:cTn id="80" dur="1" fill="hold">
                                          <p:stCondLst>
                                            <p:cond delay="0"/>
                                          </p:stCondLst>
                                        </p:cTn>
                                        <p:tgtEl>
                                          <p:spTgt spid="7">
                                            <p:graphicEl>
                                              <a:dgm id="{0F9A3356-D96A-4D53-A9E7-47D9161E9000}"/>
                                            </p:graphicEl>
                                          </p:spTgt>
                                        </p:tgtEl>
                                        <p:attrNameLst>
                                          <p:attrName>style.visibility</p:attrName>
                                        </p:attrNameLst>
                                      </p:cBhvr>
                                      <p:to>
                                        <p:strVal val="visible"/>
                                      </p:to>
                                    </p:set>
                                    <p:animEffect transition="in" filter="wipe(down)">
                                      <p:cBhvr>
                                        <p:cTn id="81" dur="500"/>
                                        <p:tgtEl>
                                          <p:spTgt spid="7">
                                            <p:graphicEl>
                                              <a:dgm id="{0F9A3356-D96A-4D53-A9E7-47D9161E9000}"/>
                                            </p:graphicEl>
                                          </p:spTgt>
                                        </p:tgtEl>
                                      </p:cBhvr>
                                    </p:animEffect>
                                  </p:childTnLst>
                                </p:cTn>
                              </p:par>
                              <p:par>
                                <p:cTn id="82" presetID="22" presetClass="entr" presetSubtype="4" fill="hold" grpId="0" nodeType="withEffect">
                                  <p:stCondLst>
                                    <p:cond delay="750"/>
                                  </p:stCondLst>
                                  <p:childTnLst>
                                    <p:set>
                                      <p:cBhvr>
                                        <p:cTn id="83" dur="1" fill="hold">
                                          <p:stCondLst>
                                            <p:cond delay="0"/>
                                          </p:stCondLst>
                                        </p:cTn>
                                        <p:tgtEl>
                                          <p:spTgt spid="7">
                                            <p:graphicEl>
                                              <a:dgm id="{B0485CA8-294C-4C39-B5B1-CD4C06B307D1}"/>
                                            </p:graphicEl>
                                          </p:spTgt>
                                        </p:tgtEl>
                                        <p:attrNameLst>
                                          <p:attrName>style.visibility</p:attrName>
                                        </p:attrNameLst>
                                      </p:cBhvr>
                                      <p:to>
                                        <p:strVal val="visible"/>
                                      </p:to>
                                    </p:set>
                                    <p:animEffect transition="in" filter="wipe(down)">
                                      <p:cBhvr>
                                        <p:cTn id="84" dur="500"/>
                                        <p:tgtEl>
                                          <p:spTgt spid="7">
                                            <p:graphicEl>
                                              <a:dgm id="{B0485CA8-294C-4C39-B5B1-CD4C06B307D1}"/>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750"/>
                                  </p:stCondLst>
                                  <p:childTnLst>
                                    <p:set>
                                      <p:cBhvr>
                                        <p:cTn id="100" dur="1" fill="hold">
                                          <p:stCondLst>
                                            <p:cond delay="0"/>
                                          </p:stCondLst>
                                        </p:cTn>
                                        <p:tgtEl>
                                          <p:spTgt spid="7">
                                            <p:graphicEl>
                                              <a:dgm id="{3F2EBAEB-C82E-4054-91B8-16AE8DFBD379}"/>
                                            </p:graphicEl>
                                          </p:spTgt>
                                        </p:tgtEl>
                                        <p:attrNameLst>
                                          <p:attrName>style.visibility</p:attrName>
                                        </p:attrNameLst>
                                      </p:cBhvr>
                                      <p:to>
                                        <p:strVal val="visible"/>
                                      </p:to>
                                    </p:set>
                                    <p:animEffect transition="in" filter="wipe(down)">
                                      <p:cBhvr>
                                        <p:cTn id="101" dur="500"/>
                                        <p:tgtEl>
                                          <p:spTgt spid="7">
                                            <p:graphicEl>
                                              <a:dgm id="{3F2EBAEB-C82E-4054-91B8-16AE8DFBD379}"/>
                                            </p:graphicEl>
                                          </p:spTgt>
                                        </p:tgtEl>
                                      </p:cBhvr>
                                    </p:animEffect>
                                  </p:childTnLst>
                                </p:cTn>
                              </p:par>
                              <p:par>
                                <p:cTn id="102" presetID="22" presetClass="entr" presetSubtype="4" fill="hold" grpId="0" nodeType="withEffect">
                                  <p:stCondLst>
                                    <p:cond delay="750"/>
                                  </p:stCondLst>
                                  <p:childTnLst>
                                    <p:set>
                                      <p:cBhvr>
                                        <p:cTn id="103" dur="1" fill="hold">
                                          <p:stCondLst>
                                            <p:cond delay="0"/>
                                          </p:stCondLst>
                                        </p:cTn>
                                        <p:tgtEl>
                                          <p:spTgt spid="7">
                                            <p:graphicEl>
                                              <a:dgm id="{5E623292-2D0B-4F12-8E18-0BB6BDB546DC}"/>
                                            </p:graphicEl>
                                          </p:spTgt>
                                        </p:tgtEl>
                                        <p:attrNameLst>
                                          <p:attrName>style.visibility</p:attrName>
                                        </p:attrNameLst>
                                      </p:cBhvr>
                                      <p:to>
                                        <p:strVal val="visible"/>
                                      </p:to>
                                    </p:set>
                                    <p:animEffect transition="in" filter="wipe(down)">
                                      <p:cBhvr>
                                        <p:cTn id="104" dur="500"/>
                                        <p:tgtEl>
                                          <p:spTgt spid="7">
                                            <p:graphicEl>
                                              <a:dgm id="{5E623292-2D0B-4F12-8E18-0BB6BDB546D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anim calcmode="lin" valueType="num">
                                      <p:cBhvr>
                                        <p:cTn id="110" dur="1000" fill="hold"/>
                                        <p:tgtEl>
                                          <p:spTgt spid="13"/>
                                        </p:tgtEl>
                                        <p:attrNameLst>
                                          <p:attrName>ppt_x</p:attrName>
                                        </p:attrNameLst>
                                      </p:cBhvr>
                                      <p:tavLst>
                                        <p:tav tm="0">
                                          <p:val>
                                            <p:strVal val="#ppt_x"/>
                                          </p:val>
                                        </p:tav>
                                        <p:tav tm="100000">
                                          <p:val>
                                            <p:strVal val="#ppt_x"/>
                                          </p:val>
                                        </p:tav>
                                      </p:tavLst>
                                    </p:anim>
                                    <p:anim calcmode="lin" valueType="num">
                                      <p:cBhvr>
                                        <p:cTn id="1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22" presetClass="entr" presetSubtype="4" fill="hold" grpId="0" nodeType="withEffect">
                                  <p:stCondLst>
                                    <p:cond delay="750"/>
                                  </p:stCondLst>
                                  <p:childTnLst>
                                    <p:set>
                                      <p:cBhvr>
                                        <p:cTn id="118" dur="1" fill="hold">
                                          <p:stCondLst>
                                            <p:cond delay="0"/>
                                          </p:stCondLst>
                                        </p:cTn>
                                        <p:tgtEl>
                                          <p:spTgt spid="7">
                                            <p:graphicEl>
                                              <a:dgm id="{1522F32D-E23E-4D22-BBAA-1846B6D1AACE}"/>
                                            </p:graphicEl>
                                          </p:spTgt>
                                        </p:tgtEl>
                                        <p:attrNameLst>
                                          <p:attrName>style.visibility</p:attrName>
                                        </p:attrNameLst>
                                      </p:cBhvr>
                                      <p:to>
                                        <p:strVal val="visible"/>
                                      </p:to>
                                    </p:set>
                                    <p:animEffect transition="in" filter="wipe(down)">
                                      <p:cBhvr>
                                        <p:cTn id="119" dur="500"/>
                                        <p:tgtEl>
                                          <p:spTgt spid="7">
                                            <p:graphicEl>
                                              <a:dgm id="{1522F32D-E23E-4D22-BBAA-1846B6D1AA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8" name="Título 7"/>
          <p:cNvSpPr>
            <a:spLocks noGrp="1"/>
          </p:cNvSpPr>
          <p:nvPr>
            <p:ph type="title"/>
          </p:nvPr>
        </p:nvSpPr>
        <p:spPr/>
        <p:txBody>
          <a:bodyPr/>
          <a:lstStyle/>
          <a:p>
            <a:r>
              <a:rPr lang="es-ES" dirty="0" smtClean="0"/>
              <a:t>CONCLUSIONES</a:t>
            </a:r>
            <a:endParaRPr lang="es-ES" dirty="0"/>
          </a:p>
        </p:txBody>
      </p:sp>
      <p:sp>
        <p:nvSpPr>
          <p:cNvPr id="9" name="Marcador de texto 8"/>
          <p:cNvSpPr>
            <a:spLocks noGrp="1"/>
          </p:cNvSpPr>
          <p:nvPr>
            <p:ph idx="1"/>
          </p:nvPr>
        </p:nvSpPr>
        <p:spPr/>
        <p:txBody>
          <a:bodyPr>
            <a:normAutofit fontScale="92500" lnSpcReduction="10000"/>
          </a:bodyPr>
          <a:lstStyle/>
          <a:p>
            <a:r>
              <a:rPr lang="es-ES" dirty="0"/>
              <a:t>La investigación de mercados reflejo datos interesantes del cantón, los más notables es que tanto hombres como mujeres si reciclan por igual, el sector de más interés es Sangolquí y existen muchas personas que laboran en el cantón pero residen en Quito, las personas por lo general tienen más motivación a reciclar botellas plásticas y plásticos por su precio, asumen que el precio de los materiales es el adecuado en el mercado para reciclar, pero que la información no es la suficiente o se encuentra muy distorsionada por las empresas, las personas siempre reciclan más por un apoyo al medio ambiente pero no les desagrada recibir un incentivo económico. </a:t>
            </a:r>
          </a:p>
          <a:p>
            <a:r>
              <a:rPr lang="es-ES" dirty="0"/>
              <a:t> Determinando el medio o los medios más eficientes para comunicar a la comunidad, debido a que el presupuesto de la empresa no es tan alto para la parte de campaña se utiliza medios BTL, ya que ellos no representaran mayor gasto a la organización y como parte cultural son recursos que ayudan a interactuar con la comunidad, que es uno de los objetivos como parte de culturizar a los potenciales interesados.</a:t>
            </a:r>
          </a:p>
          <a:p>
            <a:endParaRPr lang="es-ES" dirty="0"/>
          </a:p>
        </p:txBody>
      </p:sp>
    </p:spTree>
    <p:extLst>
      <p:ext uri="{BB962C8B-B14F-4D97-AF65-F5344CB8AC3E}">
        <p14:creationId xmlns:p14="http://schemas.microsoft.com/office/powerpoint/2010/main" val="28833503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lstStyle/>
          <a:p>
            <a:r>
              <a:rPr lang="es-ES" dirty="0"/>
              <a:t>Poner en marcha la actual campaña, para poder evaluar los resultados reales para la organización Jirehciclar en el Cantón Rumiñahui.</a:t>
            </a:r>
          </a:p>
          <a:p>
            <a:endParaRPr lang="es-ES" dirty="0"/>
          </a:p>
          <a:p>
            <a:r>
              <a:rPr lang="es-ES" dirty="0"/>
              <a:t>Entablar diálogos con las entidades gubernamentales de la Municipalidad de Rumiñahui y proponer acuerdos entre el gobierno y la empresa para dar beneficio a la comunidad en donde puedan ganar todos.</a:t>
            </a:r>
          </a:p>
          <a:p>
            <a:endParaRPr lang="es-ES" dirty="0"/>
          </a:p>
          <a:p>
            <a:r>
              <a:rPr lang="es-ES" dirty="0"/>
              <a:t>Realizar una campaña a largo plazo si se tiene mejores recursos en cuanto a la campaña, no solo realizarla en los sectores del cantón que más aceptación tiene el cantón sino en cada una de las parroquias y así las zonas urbanas y más las rurales pueden estar mejor informadas.</a:t>
            </a:r>
          </a:p>
          <a:p>
            <a:endParaRPr lang="es-ES" dirty="0"/>
          </a:p>
        </p:txBody>
      </p:sp>
    </p:spTree>
    <p:extLst>
      <p:ext uri="{BB962C8B-B14F-4D97-AF65-F5344CB8AC3E}">
        <p14:creationId xmlns:p14="http://schemas.microsoft.com/office/powerpoint/2010/main" val="2027693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Buscar una estrategia de carácter empresarial en la cual no influya demasiado en la perspectiva del cliente respecto al precio de los materiales de compra reutilizables, ya que el mercado es muy fluctuante logrando mantener una estabilidad referente a manejo de precios con relación a la competencia y al mercado.</a:t>
            </a:r>
          </a:p>
          <a:p>
            <a:endParaRPr lang="es-ES" dirty="0"/>
          </a:p>
          <a:p>
            <a:r>
              <a:rPr lang="es-ES" dirty="0"/>
              <a:t>El control y seguimiento de la campaña se la debe realizar de manera secuencial, poniendo en funcionamiento los indicadores, evaluando el rendimiento que cada uno de estos están generando a la campaña, de ser necesario tomar acciones sobre la marcha si es necesario realizar diversos ajustes. </a:t>
            </a:r>
            <a:endParaRPr lang="es-ES" dirty="0" smtClean="0"/>
          </a:p>
          <a:p>
            <a:pPr marL="0" indent="0">
              <a:buNone/>
            </a:pPr>
            <a:endParaRPr lang="es-ES" dirty="0"/>
          </a:p>
          <a:p>
            <a:r>
              <a:rPr lang="es-ES" dirty="0"/>
              <a:t>Va a ser estrictamente necesario realizar una evaluación del ROI (Retorno de la Inversión realizada en la campaña). </a:t>
            </a:r>
          </a:p>
          <a:p>
            <a:endParaRPr lang="es-ES" dirty="0"/>
          </a:p>
        </p:txBody>
      </p:sp>
    </p:spTree>
    <p:extLst>
      <p:ext uri="{BB962C8B-B14F-4D97-AF65-F5344CB8AC3E}">
        <p14:creationId xmlns:p14="http://schemas.microsoft.com/office/powerpoint/2010/main" val="39112767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24648" y="317500"/>
            <a:ext cx="6276171" cy="6248400"/>
          </a:xfrm>
          <a:prstGeom prst="rect">
            <a:avLst/>
          </a:prstGeom>
        </p:spPr>
      </p:pic>
    </p:spTree>
    <p:extLst>
      <p:ext uri="{BB962C8B-B14F-4D97-AF65-F5344CB8AC3E}">
        <p14:creationId xmlns:p14="http://schemas.microsoft.com/office/powerpoint/2010/main" val="3957504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61"/>
          <a:stretch/>
        </p:blipFill>
        <p:spPr>
          <a:xfrm>
            <a:off x="10167582" y="6121980"/>
            <a:ext cx="1678675" cy="451163"/>
          </a:xfrm>
          <a:prstGeom prst="rect">
            <a:avLst/>
          </a:prstGeom>
        </p:spPr>
      </p:pic>
      <p:pic>
        <p:nvPicPr>
          <p:cNvPr id="5" name="Imagen 4"/>
          <p:cNvPicPr>
            <a:picLocks noChangeAspect="1"/>
          </p:cNvPicPr>
          <p:nvPr/>
        </p:nvPicPr>
        <p:blipFill>
          <a:blip r:embed="rId4"/>
          <a:stretch>
            <a:fillRect/>
          </a:stretch>
        </p:blipFill>
        <p:spPr>
          <a:xfrm>
            <a:off x="387828" y="6111114"/>
            <a:ext cx="1809466" cy="721341"/>
          </a:xfrm>
          <a:prstGeom prst="rect">
            <a:avLst/>
          </a:prstGeom>
        </p:spPr>
      </p:pic>
      <p:pic>
        <p:nvPicPr>
          <p:cNvPr id="6" name="Imagen 5"/>
          <p:cNvPicPr>
            <a:picLocks noChangeAspect="1"/>
          </p:cNvPicPr>
          <p:nvPr/>
        </p:nvPicPr>
        <p:blipFill rotWithShape="1">
          <a:blip r:embed="rId5"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367"/>
          <a:stretch/>
        </p:blipFill>
        <p:spPr>
          <a:xfrm>
            <a:off x="10650016" y="5432061"/>
            <a:ext cx="741101" cy="581525"/>
          </a:xfrm>
          <a:prstGeom prst="rect">
            <a:avLst/>
          </a:prstGeom>
        </p:spPr>
      </p:pic>
      <p:sp>
        <p:nvSpPr>
          <p:cNvPr id="3" name="Título 2"/>
          <p:cNvSpPr>
            <a:spLocks noGrp="1"/>
          </p:cNvSpPr>
          <p:nvPr>
            <p:ph type="title"/>
          </p:nvPr>
        </p:nvSpPr>
        <p:spPr/>
        <p:txBody>
          <a:bodyPr/>
          <a:lstStyle/>
          <a:p>
            <a:r>
              <a:rPr lang="es-ES" dirty="0" smtClean="0"/>
              <a:t>ANÁLISIS DEL ENTORNO</a:t>
            </a:r>
            <a:endParaRPr lang="es-ES" dirty="0"/>
          </a:p>
        </p:txBody>
      </p:sp>
      <p:sp>
        <p:nvSpPr>
          <p:cNvPr id="10" name="Marcador de texto 9"/>
          <p:cNvSpPr>
            <a:spLocks noGrp="1"/>
          </p:cNvSpPr>
          <p:nvPr>
            <p:ph type="body" idx="1"/>
          </p:nvPr>
        </p:nvSpPr>
        <p:spPr/>
        <p:txBody>
          <a:bodyPr/>
          <a:lstStyle/>
          <a:p>
            <a:endParaRPr lang="es-ES"/>
          </a:p>
        </p:txBody>
      </p:sp>
    </p:spTree>
    <p:extLst>
      <p:ext uri="{BB962C8B-B14F-4D97-AF65-F5344CB8AC3E}">
        <p14:creationId xmlns:p14="http://schemas.microsoft.com/office/powerpoint/2010/main" val="352518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1166</TotalTime>
  <Words>4384</Words>
  <Application>Microsoft Office PowerPoint</Application>
  <PresentationFormat>Panorámica</PresentationFormat>
  <Paragraphs>1287</Paragraphs>
  <Slides>83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83</vt:i4>
      </vt:variant>
    </vt:vector>
  </HeadingPairs>
  <TitlesOfParts>
    <vt:vector size="92" baseType="lpstr">
      <vt:lpstr>Algerian</vt:lpstr>
      <vt:lpstr>Arial</vt:lpstr>
      <vt:lpstr>Calibri</vt:lpstr>
      <vt:lpstr>Cambria Math</vt:lpstr>
      <vt:lpstr>Courier New</vt:lpstr>
      <vt:lpstr>Times New Roman</vt:lpstr>
      <vt:lpstr>Trebuchet MS</vt:lpstr>
      <vt:lpstr>Wingdings 3</vt:lpstr>
      <vt:lpstr>Faceta</vt:lpstr>
      <vt:lpstr>Presentación de PowerPoint</vt:lpstr>
      <vt:lpstr>EMPRESA JIREHCICLAR</vt:lpstr>
      <vt:lpstr>DESCRIPCIÓN DEL PROBLEMA</vt:lpstr>
      <vt:lpstr>CAUSA – EFECTO PROBLEMA</vt:lpstr>
      <vt:lpstr>OBJETIVOS</vt:lpstr>
      <vt:lpstr>PREGUNTAS DE INVESTIGACIÓN</vt:lpstr>
      <vt:lpstr>HIPÓTESIS</vt:lpstr>
      <vt:lpstr>TEMAS RELEVANTES DEL ESTUDIO</vt:lpstr>
      <vt:lpstr>ANÁLISIS DEL ENTORNO</vt:lpstr>
      <vt:lpstr>MACROAMBIENTE</vt:lpstr>
      <vt:lpstr>Presentación de PowerPoint</vt:lpstr>
      <vt:lpstr>microambiente</vt:lpstr>
      <vt:lpstr>Presentación de PowerPoint</vt:lpstr>
      <vt:lpstr>AMBIENTE INTERNO</vt:lpstr>
      <vt:lpstr>Presentación de PowerPoint</vt:lpstr>
      <vt:lpstr>Presentación de PowerPoint</vt:lpstr>
      <vt:lpstr>Matriz de evaluación factores internos</vt:lpstr>
      <vt:lpstr>Matriz evaluación factores externos</vt:lpstr>
      <vt:lpstr>Matriz interna – externa</vt:lpstr>
      <vt:lpstr>Hoja de Trabajo</vt:lpstr>
      <vt:lpstr>Presentación de PowerPoint</vt:lpstr>
      <vt:lpstr>INVESTIGACIÓN DE MERCADOS</vt:lpstr>
      <vt:lpstr>DEFINICIÓN DEL PROBLEMA</vt:lpstr>
      <vt:lpstr>PLANTEAMIENTO DEL PROBLEMA</vt:lpstr>
      <vt:lpstr>OBJETIVOS</vt:lpstr>
      <vt:lpstr>HIPÓTESIS</vt:lpstr>
      <vt:lpstr>MATRIZ DE PLANTEAMIENTO DE DATOS SECUNDARIOS</vt:lpstr>
      <vt:lpstr>TIPO DE INVESTIGACIÓN</vt:lpstr>
      <vt:lpstr>TÉCNICA DE INVESTIGACIÓN</vt:lpstr>
      <vt:lpstr>MUESTREO ESTADÍSTICO</vt:lpstr>
      <vt:lpstr>SEGMENTACIÓN</vt:lpstr>
      <vt:lpstr>Presentación de PowerPoint</vt:lpstr>
      <vt:lpstr>CÁLCULO DEL TAMAÑO DE LA MUESTRA</vt:lpstr>
      <vt:lpstr>ENCUESTA DE LA DEMANDA</vt:lpstr>
      <vt:lpstr>ENCUESTA DE LA DEMANDA</vt:lpstr>
      <vt:lpstr>MATRIZ DE PLANTEAMIENTO DE CUESTIONARIO</vt:lpstr>
      <vt:lpstr>VISTA DE VARIABLES</vt:lpstr>
      <vt:lpstr>VISTA DE VARIABLES</vt:lpstr>
      <vt:lpstr>VISTA DE VARIABLES</vt:lpstr>
      <vt:lpstr>RESULTADOS UNIVARIADOS</vt:lpstr>
      <vt:lpstr>TABLAS DE FRECUENCIA - GÉNERO</vt:lpstr>
      <vt:lpstr>TABLAS DE FRECUENCIA - EDAD</vt:lpstr>
      <vt:lpstr>¿SECTOR DONDE VIVE? </vt:lpstr>
      <vt:lpstr>¿SECTOR DONDE VIVE?</vt:lpstr>
      <vt:lpstr>¿SECTOR DONDE VIVE?</vt:lpstr>
      <vt:lpstr>¿HAS RECICLADO ALGUNA VEZ?</vt:lpstr>
      <vt:lpstr>¿CUÁL HA SIDO EL MOTIVO POR EL CUÁL USTED RECICLA?</vt:lpstr>
      <vt:lpstr>¿ESPECIFIQUE QUE MATERIAL LE ES MÁS CONVENIENTE RECICLAR?</vt:lpstr>
      <vt:lpstr>¿CON QUE FRECUENCIA USTED RECICLA?</vt:lpstr>
      <vt:lpstr>¿CREE USTED QUE EL PRECIO DE COMPRA DE LOS MATERIALES RECICLABLES ES EL ADECUADO ACTUALMENTE?  </vt:lpstr>
      <vt:lpstr>¿PRODUCTO DEL RECICLAJE, CONSIDERA QUE? </vt:lpstr>
      <vt:lpstr>¿CÓMO CALIFICA LA DIFUSIÓN DE LOS SERVICIOS DE LAS EMPRESAS DE RECICLAJE DEL CANTÓN?</vt:lpstr>
      <vt:lpstr>ANÁLISIS BIVARIADO</vt:lpstr>
      <vt:lpstr>¿CON QUE FRECUENCIA USTED RECICLA? - ¿CUÁL HA SIDO EL MOTIVO POR EL CUÁL USTED RECICLA?</vt:lpstr>
      <vt:lpstr>¿CON QUE FRECUENCIA USTED RECICLA? - ¿CUÁL HA SIDO EL MOTIVO POR EL CUÁL USTED RECICLA?</vt:lpstr>
      <vt:lpstr>¿Producto del reciclaje, Considera que? * ¿Cómo califica la difusión de los servicios de las empresas de reciclaje del cantón?</vt:lpstr>
      <vt:lpstr>¿Producto del reciclaje, Considera que? * ¿Cómo califica la difusión de los servicios de las empresas de reciclaje del cantón?</vt:lpstr>
      <vt:lpstr>¿Especifique que material, le es más conveniente reciclar? * ¿Con que frecuencia usted recicla?</vt:lpstr>
      <vt:lpstr>Especifique que material, le es más conveniente reciclar? * ¿Con que frecuencia usted recicla?</vt:lpstr>
      <vt:lpstr>PRUEBA DE HIPOTESIS</vt:lpstr>
      <vt:lpstr>ANÁLISIS</vt:lpstr>
      <vt:lpstr>CAMPAÑA DE MARKETING SOCIAL</vt:lpstr>
      <vt:lpstr>OBJETIVOS</vt:lpstr>
      <vt:lpstr>MATRIZ DE OBJETIVOS</vt:lpstr>
      <vt:lpstr>PUBLICO OBJETIVO</vt:lpstr>
      <vt:lpstr>Mensaje</vt:lpstr>
      <vt:lpstr>ESTRATEGIAS</vt:lpstr>
      <vt:lpstr>ACCIONES</vt:lpstr>
      <vt:lpstr>ACCIONES</vt:lpstr>
      <vt:lpstr>CRONOGRAMA</vt:lpstr>
      <vt:lpstr>CRONOGRAMA</vt:lpstr>
      <vt:lpstr>PRESUPUESTO CAMPAÑA</vt:lpstr>
      <vt:lpstr>CONTROL Y SEGUIMIENTO</vt:lpstr>
      <vt:lpstr>CONTROL Y SEGUIMIENTO</vt:lpstr>
      <vt:lpstr>INDICADORES</vt:lpstr>
      <vt:lpstr>INDICADORES</vt:lpstr>
      <vt:lpstr>INDICADORES</vt:lpstr>
      <vt:lpstr>CONCLUSIONES Y RECOMENDACIONES</vt:lpstr>
      <vt:lpstr>CONCLUSIONES</vt:lpstr>
      <vt:lpstr>CONCLUSIONES</vt:lpstr>
      <vt:lpstr>RECOMENDACIONES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dmoses88@hotmail.com</dc:creator>
  <cp:lastModifiedBy>GH!LMAR</cp:lastModifiedBy>
  <cp:revision>89</cp:revision>
  <dcterms:created xsi:type="dcterms:W3CDTF">2015-07-03T17:28:55Z</dcterms:created>
  <dcterms:modified xsi:type="dcterms:W3CDTF">2015-08-18T09:27:33Z</dcterms:modified>
</cp:coreProperties>
</file>