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912" r:id="rId2"/>
  </p:sldMasterIdLst>
  <p:notesMasterIdLst>
    <p:notesMasterId r:id="rId52"/>
  </p:notesMasterIdLst>
  <p:sldIdLst>
    <p:sldId id="257" r:id="rId3"/>
    <p:sldId id="258" r:id="rId4"/>
    <p:sldId id="259" r:id="rId5"/>
    <p:sldId id="260" r:id="rId6"/>
    <p:sldId id="265" r:id="rId7"/>
    <p:sldId id="266" r:id="rId8"/>
    <p:sldId id="267" r:id="rId9"/>
    <p:sldId id="268" r:id="rId10"/>
    <p:sldId id="269" r:id="rId11"/>
    <p:sldId id="270"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5B9BD5"/>
    <a:srgbClr val="9DC3E6"/>
    <a:srgbClr val="87A0B6"/>
    <a:srgbClr val="99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snapToGrid="0">
      <p:cViewPr varScale="1">
        <p:scale>
          <a:sx n="98" d="100"/>
          <a:sy n="98"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8B7CB-110C-4099-90DB-AB321309AB1A}" type="datetimeFigureOut">
              <a:rPr lang="es-EC" smtClean="0"/>
              <a:t>18/10/2015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8B50F-6F80-448F-B0D1-D550481B1DFF}" type="slidenum">
              <a:rPr lang="es-EC" smtClean="0"/>
              <a:t>‹Nº›</a:t>
            </a:fld>
            <a:endParaRPr lang="es-EC"/>
          </a:p>
        </p:txBody>
      </p:sp>
    </p:spTree>
    <p:extLst>
      <p:ext uri="{BB962C8B-B14F-4D97-AF65-F5344CB8AC3E}">
        <p14:creationId xmlns:p14="http://schemas.microsoft.com/office/powerpoint/2010/main" val="423713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modelo determinista es un modelo matemático donde las mismas entradas producirán invariablemente las mismas salidas, no contemplándose la existencia del azar ni el principio de incertidumbre</a:t>
            </a:r>
            <a:endParaRPr lang="es-EC" dirty="0"/>
          </a:p>
        </p:txBody>
      </p:sp>
      <p:sp>
        <p:nvSpPr>
          <p:cNvPr id="4" name="Marcador de número de diapositiva 3"/>
          <p:cNvSpPr>
            <a:spLocks noGrp="1"/>
          </p:cNvSpPr>
          <p:nvPr>
            <p:ph type="sldNum" sz="quarter" idx="10"/>
          </p:nvPr>
        </p:nvSpPr>
        <p:spPr/>
        <p:txBody>
          <a:bodyPr/>
          <a:lstStyle/>
          <a:p>
            <a:fld id="{B988B50F-6F80-448F-B0D1-D550481B1DFF}" type="slidenum">
              <a:rPr lang="es-EC" smtClean="0"/>
              <a:t>15</a:t>
            </a:fld>
            <a:endParaRPr lang="es-EC"/>
          </a:p>
        </p:txBody>
      </p:sp>
    </p:spTree>
    <p:extLst>
      <p:ext uri="{BB962C8B-B14F-4D97-AF65-F5344CB8AC3E}">
        <p14:creationId xmlns:p14="http://schemas.microsoft.com/office/powerpoint/2010/main" val="8732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14603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68759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70018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3110"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a:latin typeface="Arial" charset="0"/>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latin typeface="Arial"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pPr>
              <a:defRPr/>
            </a:pPr>
            <a:endParaRPr lang="es-ES" sz="1800">
              <a:latin typeface="Arial" charset="0"/>
            </a:endParaRPr>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6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83ADBCB9-D097-4A76-8D86-A36255FFDF0F}" type="datetimeFigureOut">
              <a:rPr lang="es-EC" smtClean="0"/>
              <a:t>18/10/2015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274730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515629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smtClean="0"/>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93255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459999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ADBCB9-D097-4A76-8D86-A36255FFDF0F}" type="datetimeFigureOut">
              <a:rPr lang="es-EC" smtClean="0"/>
              <a:t>18/10/2015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3656531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3ADBCB9-D097-4A76-8D86-A36255FFDF0F}" type="datetimeFigureOut">
              <a:rPr lang="es-EC" smtClean="0"/>
              <a:t>18/10/2015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84984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DBCB9-D097-4A76-8D86-A36255FFDF0F}" type="datetimeFigureOut">
              <a:rPr lang="es-EC" smtClean="0"/>
              <a:t>18/10/2015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68825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393580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705990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226512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52394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663485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55853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768634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smtClean="0"/>
              <a:t>Haga clic para modificar el estilo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3ADBCB9-D097-4A76-8D86-A36255FFDF0F}" type="datetimeFigureOut">
              <a:rPr lang="es-EC" smtClean="0"/>
              <a:t>18/10/2015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3152619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3ADBCB9-D097-4A76-8D86-A36255FFDF0F}" type="datetimeFigureOut">
              <a:rPr lang="es-EC" smtClean="0"/>
              <a:t>18/10/2015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178295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3039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321953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ADBCB9-D097-4A76-8D86-A36255FFDF0F}" type="datetimeFigureOut">
              <a:rPr lang="es-EC" smtClean="0"/>
              <a:t>18/10/2015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269227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27841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ADBCB9-D097-4A76-8D86-A36255FFDF0F}" type="datetimeFigureOut">
              <a:rPr lang="es-EC" smtClean="0"/>
              <a:t>18/10/2015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111360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3ADBCB9-D097-4A76-8D86-A36255FFDF0F}" type="datetimeFigureOut">
              <a:rPr lang="es-EC" smtClean="0"/>
              <a:t>18/10/2015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44571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DBCB9-D097-4A76-8D86-A36255FFDF0F}" type="datetimeFigureOut">
              <a:rPr lang="es-EC" smtClean="0"/>
              <a:t>18/10/2015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397809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265728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ADBCB9-D097-4A76-8D86-A36255FFDF0F}" type="datetimeFigureOut">
              <a:rPr lang="es-EC" smtClean="0"/>
              <a:t>18/10/2015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B2112FA-6D37-4CAD-A5A9-EDA0C9C6692D}" type="slidenum">
              <a:rPr lang="es-EC" smtClean="0"/>
              <a:t>‹Nº›</a:t>
            </a:fld>
            <a:endParaRPr lang="es-EC"/>
          </a:p>
        </p:txBody>
      </p:sp>
    </p:spTree>
    <p:extLst>
      <p:ext uri="{BB962C8B-B14F-4D97-AF65-F5344CB8AC3E}">
        <p14:creationId xmlns:p14="http://schemas.microsoft.com/office/powerpoint/2010/main" val="306657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DBCB9-D097-4A76-8D86-A36255FFDF0F}" type="datetimeFigureOut">
              <a:rPr lang="es-EC" smtClean="0"/>
              <a:t>18/10/2015</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112FA-6D37-4CAD-A5A9-EDA0C9C6692D}" type="slidenum">
              <a:rPr lang="es-EC" smtClean="0"/>
              <a:t>‹Nº›</a:t>
            </a:fld>
            <a:endParaRPr lang="es-EC"/>
          </a:p>
        </p:txBody>
      </p:sp>
    </p:spTree>
    <p:extLst>
      <p:ext uri="{BB962C8B-B14F-4D97-AF65-F5344CB8AC3E}">
        <p14:creationId xmlns:p14="http://schemas.microsoft.com/office/powerpoint/2010/main" val="40803543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3ADBCB9-D097-4A76-8D86-A36255FFDF0F}" type="datetimeFigureOut">
              <a:rPr lang="es-EC" smtClean="0"/>
              <a:t>18/10/2015</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2112FA-6D37-4CAD-A5A9-EDA0C9C6692D}" type="slidenum">
              <a:rPr lang="es-EC" smtClean="0"/>
              <a:t>‹Nº›</a:t>
            </a:fld>
            <a:endParaRPr lang="es-EC"/>
          </a:p>
        </p:txBody>
      </p:sp>
    </p:spTree>
    <p:extLst>
      <p:ext uri="{BB962C8B-B14F-4D97-AF65-F5344CB8AC3E}">
        <p14:creationId xmlns:p14="http://schemas.microsoft.com/office/powerpoint/2010/main" val="3650781133"/>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207569" y="1111092"/>
            <a:ext cx="829926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spAutoFit/>
          </a:bodyPr>
          <a:lstStyle>
            <a:lvl1pPr eaLnBrk="0" hangingPunct="0">
              <a:tabLst>
                <a:tab pos="1962150" algn="l"/>
                <a:tab pos="2879725" algn="ctr"/>
              </a:tabLst>
              <a:defRPr>
                <a:solidFill>
                  <a:schemeClr val="tx1"/>
                </a:solidFill>
                <a:latin typeface="Arial" panose="020B0604020202020204" pitchFamily="34" charset="0"/>
              </a:defRPr>
            </a:lvl1pPr>
            <a:lvl2pPr marL="742950" indent="-285750" eaLnBrk="0" hangingPunct="0">
              <a:tabLst>
                <a:tab pos="1962150" algn="l"/>
                <a:tab pos="2879725" algn="ctr"/>
              </a:tabLst>
              <a:defRPr>
                <a:solidFill>
                  <a:schemeClr val="tx1"/>
                </a:solidFill>
                <a:latin typeface="Arial" panose="020B0604020202020204" pitchFamily="34" charset="0"/>
              </a:defRPr>
            </a:lvl2pPr>
            <a:lvl3pPr marL="1143000" indent="-228600" eaLnBrk="0" hangingPunct="0">
              <a:tabLst>
                <a:tab pos="1962150" algn="l"/>
                <a:tab pos="2879725" algn="ctr"/>
              </a:tabLst>
              <a:defRPr>
                <a:solidFill>
                  <a:schemeClr val="tx1"/>
                </a:solidFill>
                <a:latin typeface="Arial" panose="020B0604020202020204" pitchFamily="34" charset="0"/>
              </a:defRPr>
            </a:lvl3pPr>
            <a:lvl4pPr marL="1600200" indent="-228600" eaLnBrk="0" hangingPunct="0">
              <a:tabLst>
                <a:tab pos="1962150" algn="l"/>
                <a:tab pos="2879725" algn="ctr"/>
              </a:tabLst>
              <a:defRPr>
                <a:solidFill>
                  <a:schemeClr val="tx1"/>
                </a:solidFill>
                <a:latin typeface="Arial" panose="020B0604020202020204" pitchFamily="34" charset="0"/>
              </a:defRPr>
            </a:lvl4pPr>
            <a:lvl5pPr marL="2057400" indent="-228600" eaLnBrk="0" hangingPunct="0">
              <a:tabLst>
                <a:tab pos="1962150" algn="l"/>
                <a:tab pos="2879725"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962150" algn="l"/>
                <a:tab pos="2879725"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962150" algn="l"/>
                <a:tab pos="2879725"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962150" algn="l"/>
                <a:tab pos="2879725"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962150" algn="l"/>
                <a:tab pos="2879725" algn="ctr"/>
              </a:tabLst>
              <a:defRPr>
                <a:solidFill>
                  <a:schemeClr val="tx1"/>
                </a:solidFill>
                <a:latin typeface="Arial" panose="020B0604020202020204" pitchFamily="34" charset="0"/>
              </a:defRPr>
            </a:lvl9pPr>
          </a:lstStyle>
          <a:p>
            <a:pPr algn="ctr" eaLnBrk="1" hangingPunct="1"/>
            <a:r>
              <a:rPr lang="es-ES" b="1" dirty="0">
                <a:ea typeface="Times New Roman" panose="02020603050405020304" pitchFamily="18" charset="0"/>
                <a:cs typeface="Arial" panose="020B0604020202020204" pitchFamily="34" charset="0"/>
              </a:rPr>
              <a:t>DEPARTAMENTO DE SEGURIDAD Y DEFENSA</a:t>
            </a:r>
          </a:p>
          <a:p>
            <a:pPr algn="ctr" eaLnBrk="1" hangingPunct="1"/>
            <a:r>
              <a:rPr lang="es-ES" b="1" dirty="0">
                <a:ea typeface="Times New Roman" panose="02020603050405020304" pitchFamily="18" charset="0"/>
                <a:cs typeface="Arial" panose="020B0604020202020204" pitchFamily="34" charset="0"/>
              </a:rPr>
              <a:t>CARRERA DE INGENIERÍA EN SEGURIDAD – MENCIÓN SEGURIDAD PÚBLICA Y PRIVADA</a:t>
            </a:r>
          </a:p>
          <a:p>
            <a:pPr algn="ctr" eaLnBrk="1" hangingPunct="1"/>
            <a:endParaRPr lang="es-ES" sz="1600" b="1" dirty="0">
              <a:ea typeface="Times New Roman" panose="02020603050405020304" pitchFamily="18" charset="0"/>
              <a:cs typeface="Arial" panose="020B0604020202020204" pitchFamily="34" charset="0"/>
            </a:endParaRPr>
          </a:p>
          <a:p>
            <a:pPr algn="ctr" eaLnBrk="1" hangingPunct="1"/>
            <a:r>
              <a:rPr lang="es-EC" sz="1600" b="1" dirty="0">
                <a:ea typeface="Times New Roman" panose="02020603050405020304" pitchFamily="18" charset="0"/>
                <a:cs typeface="Arial" panose="020B0604020202020204" pitchFamily="34" charset="0"/>
              </a:rPr>
              <a:t>TESIS PRESENTADA COMO REQUISITO PREVIO A LA OBTENCIÓN DEL TÍTULO DE </a:t>
            </a:r>
            <a:r>
              <a:rPr lang="es-ES" sz="1600" b="1" dirty="0">
                <a:ea typeface="Times New Roman" panose="02020603050405020304" pitchFamily="18" charset="0"/>
                <a:cs typeface="Arial" panose="020B0604020202020204" pitchFamily="34" charset="0"/>
              </a:rPr>
              <a:t>INGENIERO EN SEGURIDAD – MENCIÓN SEGURIDAD PÚBLICA Y PRIVADA</a:t>
            </a:r>
            <a:endParaRPr lang="es-ES" sz="1600" dirty="0">
              <a:ea typeface="Times New Roman" panose="02020603050405020304" pitchFamily="18" charset="0"/>
              <a:cs typeface="Arial" panose="020B0604020202020204" pitchFamily="34" charset="0"/>
            </a:endParaRPr>
          </a:p>
          <a:p>
            <a:pPr algn="ctr"/>
            <a:endParaRPr lang="es-EC" sz="900" dirty="0">
              <a:ea typeface="Times New Roman" panose="02020603050405020304" pitchFamily="18" charset="0"/>
              <a:cs typeface="Arial" panose="020B0604020202020204" pitchFamily="34" charset="0"/>
            </a:endParaRPr>
          </a:p>
          <a:p>
            <a:pPr algn="ctr"/>
            <a:endParaRPr lang="es-EC" sz="900" dirty="0">
              <a:ea typeface="Times New Roman" panose="02020603050405020304" pitchFamily="18" charset="0"/>
              <a:cs typeface="Arial" panose="020B0604020202020204" pitchFamily="34" charset="0"/>
            </a:endParaRPr>
          </a:p>
          <a:p>
            <a:pPr algn="ctr"/>
            <a:r>
              <a:rPr lang="es-EC" b="1" dirty="0">
                <a:ea typeface="Calibri" panose="020F0502020204030204" pitchFamily="34" charset="0"/>
                <a:cs typeface="Arial" panose="020B0604020202020204" pitchFamily="34" charset="0"/>
              </a:rPr>
              <a:t>“</a:t>
            </a:r>
            <a:r>
              <a:rPr lang="es-EC" sz="2000" b="1" dirty="0">
                <a:cs typeface="Arial" panose="020B0604020202020204" pitchFamily="34" charset="0"/>
              </a:rPr>
              <a:t>LA SEGURIDAD ELECTRÓNICA EN EL FUERTE MILITAR RUMIÑAHUI</a:t>
            </a:r>
            <a:r>
              <a:rPr lang="es-EC" sz="2000" b="1" dirty="0">
                <a:ea typeface="Calibri" panose="020F0502020204030204" pitchFamily="34" charset="0"/>
                <a:cs typeface="Arial" panose="020B0604020202020204" pitchFamily="34" charset="0"/>
              </a:rPr>
              <a:t>”</a:t>
            </a:r>
          </a:p>
          <a:p>
            <a:pPr algn="ctr"/>
            <a:endParaRPr lang="es-EC" sz="1600" b="1" dirty="0">
              <a:cs typeface="Arial" panose="020B0604020202020204" pitchFamily="34" charset="0"/>
            </a:endParaRPr>
          </a:p>
          <a:p>
            <a:pPr algn="ctr"/>
            <a:endParaRPr lang="es-EC" sz="1600" dirty="0">
              <a:cs typeface="Arial" panose="020B0604020202020204" pitchFamily="34" charset="0"/>
            </a:endParaRPr>
          </a:p>
          <a:p>
            <a:pPr algn="ctr"/>
            <a:r>
              <a:rPr lang="es-EC" sz="1600" b="1" dirty="0">
                <a:ea typeface="Calibri" panose="020F0502020204030204" pitchFamily="34" charset="0"/>
                <a:cs typeface="Arial" panose="020B0604020202020204" pitchFamily="34" charset="0"/>
              </a:rPr>
              <a:t>AUTOR: MAYO. DE COM. ANGEL GUSTAVO ENRÍQUEZ ALULEMA</a:t>
            </a:r>
          </a:p>
          <a:p>
            <a:pPr algn="ctr"/>
            <a:endParaRPr lang="es-EC" sz="1600" b="1" dirty="0">
              <a:cs typeface="Arial" panose="020B0604020202020204" pitchFamily="34" charset="0"/>
            </a:endParaRPr>
          </a:p>
          <a:p>
            <a:pPr algn="ctr"/>
            <a:r>
              <a:rPr lang="es-EC" sz="1600" b="1" dirty="0">
                <a:cs typeface="Arial" panose="020B0604020202020204" pitchFamily="34" charset="0"/>
              </a:rPr>
              <a:t>CRNL. (S.P.) EDGAR ARÁUZ S.</a:t>
            </a:r>
          </a:p>
          <a:p>
            <a:pPr algn="ctr"/>
            <a:r>
              <a:rPr lang="es-EC" sz="1600" b="1" dirty="0">
                <a:ea typeface="Calibri" panose="020F0502020204030204" pitchFamily="34" charset="0"/>
                <a:cs typeface="Arial" panose="020B0604020202020204" pitchFamily="34" charset="0"/>
              </a:rPr>
              <a:t>DIRECTOR</a:t>
            </a:r>
            <a:endParaRPr lang="es-EC" sz="1600" dirty="0">
              <a:cs typeface="Arial" panose="020B0604020202020204" pitchFamily="34" charset="0"/>
            </a:endParaRPr>
          </a:p>
          <a:p>
            <a:pPr algn="ctr"/>
            <a:endParaRPr lang="es-EC" sz="1600" dirty="0">
              <a:cs typeface="Arial" panose="020B0604020202020204" pitchFamily="34" charset="0"/>
            </a:endParaRPr>
          </a:p>
          <a:p>
            <a:pPr algn="ctr"/>
            <a:r>
              <a:rPr lang="es-EC" sz="1600" b="1" dirty="0">
                <a:ea typeface="Calibri" panose="020F0502020204030204" pitchFamily="34" charset="0"/>
                <a:cs typeface="Arial" panose="020B0604020202020204" pitchFamily="34" charset="0"/>
              </a:rPr>
              <a:t>SANGOLQUÍ, OCTUBRE </a:t>
            </a:r>
            <a:r>
              <a:rPr lang="es-EC" sz="1600" b="1" dirty="0" smtClean="0">
                <a:ea typeface="Calibri" panose="020F0502020204030204" pitchFamily="34" charset="0"/>
                <a:cs typeface="Arial" panose="020B0604020202020204" pitchFamily="34" charset="0"/>
              </a:rPr>
              <a:t>2015</a:t>
            </a:r>
            <a:endParaRPr lang="es-EC" sz="1600" dirty="0">
              <a:cs typeface="Arial" panose="020B06040202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7944" y="4544"/>
            <a:ext cx="888890" cy="1120200"/>
          </a:xfrm>
          <a:prstGeom prst="rect">
            <a:avLst/>
          </a:prstGeom>
        </p:spPr>
      </p:pic>
    </p:spTree>
    <p:extLst>
      <p:ext uri="{BB962C8B-B14F-4D97-AF65-F5344CB8AC3E}">
        <p14:creationId xmlns:p14="http://schemas.microsoft.com/office/powerpoint/2010/main" val="3681808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3868615" cy="6858000"/>
          </a:xfrm>
          <a:noFill/>
          <a:ln/>
        </p:spPr>
        <p:style>
          <a:lnRef idx="2">
            <a:schemeClr val="accent1"/>
          </a:lnRef>
          <a:fillRef idx="1">
            <a:schemeClr val="lt1"/>
          </a:fillRef>
          <a:effectRef idx="0">
            <a:schemeClr val="accent1"/>
          </a:effectRef>
          <a:fontRef idx="minor">
            <a:schemeClr val="dk1"/>
          </a:fontRef>
        </p:style>
        <p:txBody>
          <a:bodyPr>
            <a:noAutofit/>
          </a:bodyPr>
          <a:lstStyle/>
          <a:p>
            <a:pPr marL="0" lvl="2" indent="0" algn="just">
              <a:lnSpc>
                <a:spcPct val="100000"/>
              </a:lnSpc>
              <a:buNone/>
            </a:pPr>
            <a:r>
              <a:rPr lang="es-EC" sz="1600" b="1" dirty="0">
                <a:solidFill>
                  <a:schemeClr val="tx1"/>
                </a:solidFill>
                <a:latin typeface="Arial" panose="020B0604020202020204" pitchFamily="34" charset="0"/>
                <a:cs typeface="Arial" panose="020B0604020202020204" pitchFamily="34" charset="0"/>
              </a:rPr>
              <a:t>La constitución del </a:t>
            </a:r>
            <a:r>
              <a:rPr lang="es-EC" sz="1600" b="1" dirty="0" smtClean="0">
                <a:solidFill>
                  <a:schemeClr val="tx1"/>
                </a:solidFill>
                <a:latin typeface="Arial" panose="020B0604020202020204" pitchFamily="34" charset="0"/>
                <a:cs typeface="Arial" panose="020B0604020202020204" pitchFamily="34" charset="0"/>
              </a:rPr>
              <a:t>2008:</a:t>
            </a:r>
            <a:endParaRPr lang="es-EC" sz="1600" b="1" dirty="0">
              <a:solidFill>
                <a:schemeClr val="tx1"/>
              </a:solidFill>
              <a:latin typeface="Arial" panose="020B0604020202020204" pitchFamily="34" charset="0"/>
              <a:cs typeface="Arial" panose="020B0604020202020204" pitchFamily="34" charset="0"/>
            </a:endParaRPr>
          </a:p>
          <a:p>
            <a:pPr marL="0" lvl="2" indent="0" algn="just">
              <a:lnSpc>
                <a:spcPct val="100000"/>
              </a:lnSpc>
              <a:buNone/>
            </a:pPr>
            <a:endParaRPr lang="es-EC" sz="1200" dirty="0">
              <a:solidFill>
                <a:schemeClr val="tx1"/>
              </a:solidFill>
              <a:latin typeface="Arial" panose="020B0604020202020204" pitchFamily="34" charset="0"/>
              <a:cs typeface="Arial" panose="020B0604020202020204" pitchFamily="34" charset="0"/>
            </a:endParaRPr>
          </a:p>
          <a:p>
            <a:pPr marL="0" indent="0" algn="just">
              <a:lnSpc>
                <a:spcPct val="100000"/>
              </a:lnSpc>
              <a:buNone/>
            </a:pPr>
            <a:r>
              <a:rPr lang="es-EC" sz="1200" dirty="0">
                <a:solidFill>
                  <a:schemeClr val="tx1"/>
                </a:solidFill>
                <a:latin typeface="Arial" panose="020B0604020202020204" pitchFamily="34" charset="0"/>
                <a:cs typeface="Arial" panose="020B0604020202020204" pitchFamily="34" charset="0"/>
              </a:rPr>
              <a:t>Art. 3.- Son deberes primordiales del Estado:</a:t>
            </a:r>
          </a:p>
          <a:p>
            <a:pPr lvl="1" algn="just">
              <a:lnSpc>
                <a:spcPct val="100000"/>
              </a:lnSpc>
            </a:pPr>
            <a:r>
              <a:rPr lang="es-EC" sz="1200" dirty="0">
                <a:solidFill>
                  <a:schemeClr val="tx1"/>
                </a:solidFill>
                <a:latin typeface="Arial" panose="020B0604020202020204" pitchFamily="34" charset="0"/>
                <a:cs typeface="Arial" panose="020B0604020202020204" pitchFamily="34" charset="0"/>
              </a:rPr>
              <a:t>2. Garantizar y defender la soberanía nacional.</a:t>
            </a:r>
          </a:p>
          <a:p>
            <a:pPr lvl="1" algn="just">
              <a:lnSpc>
                <a:spcPct val="100000"/>
              </a:lnSpc>
            </a:pPr>
            <a:r>
              <a:rPr lang="es-EC" sz="1200" dirty="0">
                <a:solidFill>
                  <a:schemeClr val="tx1"/>
                </a:solidFill>
                <a:latin typeface="Arial" panose="020B0604020202020204" pitchFamily="34" charset="0"/>
                <a:cs typeface="Arial" panose="020B0604020202020204" pitchFamily="34" charset="0"/>
              </a:rPr>
              <a:t>8. Garantizar a sus habitantes el derecho a una cultura de paz, a la seguridad integral y a vivir en una sociedad democrática y libre de corrupción</a:t>
            </a:r>
          </a:p>
          <a:p>
            <a:pPr marL="57150" indent="0" algn="just">
              <a:lnSpc>
                <a:spcPct val="100000"/>
              </a:lnSpc>
              <a:buNone/>
            </a:pPr>
            <a:r>
              <a:rPr lang="es-CO" sz="1200" dirty="0" smtClean="0">
                <a:solidFill>
                  <a:schemeClr val="tx1"/>
                </a:solidFill>
                <a:latin typeface="Arial" panose="020B0604020202020204" pitchFamily="34" charset="0"/>
                <a:cs typeface="Arial" panose="020B0604020202020204" pitchFamily="34" charset="0"/>
              </a:rPr>
              <a:t>Art</a:t>
            </a:r>
            <a:r>
              <a:rPr lang="es-CO" sz="1200" dirty="0">
                <a:solidFill>
                  <a:schemeClr val="tx1"/>
                </a:solidFill>
                <a:latin typeface="Arial" panose="020B0604020202020204" pitchFamily="34" charset="0"/>
                <a:cs typeface="Arial" panose="020B0604020202020204" pitchFamily="34" charset="0"/>
              </a:rPr>
              <a:t>. 158.- “Las Fuerzas Armadas y la Policía Nacional son instituciones de protección de los derechos, libertades y garantías de los ciudadanos. La protección interna y el mantenimiento del orden público son funciones privativas del Estado y responsabilidad de la Policía Nacional” </a:t>
            </a:r>
          </a:p>
          <a:p>
            <a:pPr marL="57150" indent="0" algn="just">
              <a:lnSpc>
                <a:spcPct val="100000"/>
              </a:lnSpc>
              <a:buNone/>
            </a:pPr>
            <a:r>
              <a:rPr lang="es-CO" sz="1200" dirty="0" smtClean="0">
                <a:solidFill>
                  <a:schemeClr val="tx1"/>
                </a:solidFill>
                <a:latin typeface="Arial" panose="020B0604020202020204" pitchFamily="34" charset="0"/>
                <a:cs typeface="Arial" panose="020B0604020202020204" pitchFamily="34" charset="0"/>
              </a:rPr>
              <a:t>Art</a:t>
            </a:r>
            <a:r>
              <a:rPr lang="es-CO" sz="1200" dirty="0">
                <a:solidFill>
                  <a:schemeClr val="tx1"/>
                </a:solidFill>
                <a:latin typeface="Arial" panose="020B0604020202020204" pitchFamily="34" charset="0"/>
                <a:cs typeface="Arial" panose="020B0604020202020204" pitchFamily="34" charset="0"/>
              </a:rPr>
              <a:t>. 326.- El derecho al trabajo se sustenta en los siguientes principios:</a:t>
            </a:r>
          </a:p>
          <a:p>
            <a:pPr lvl="1" algn="just">
              <a:lnSpc>
                <a:spcPct val="100000"/>
              </a:lnSpc>
            </a:pPr>
            <a:r>
              <a:rPr lang="es-CO" sz="1200" dirty="0">
                <a:solidFill>
                  <a:schemeClr val="tx1"/>
                </a:solidFill>
                <a:latin typeface="Arial" panose="020B0604020202020204" pitchFamily="34" charset="0"/>
                <a:cs typeface="Arial" panose="020B0604020202020204" pitchFamily="34" charset="0"/>
              </a:rPr>
              <a:t>5. Toda persona tendrá derecho a desarrollar sus labores en un ambiente adecuado y propicio, que garantice su salud, integridad, seguridad, higiene y bienestar. </a:t>
            </a:r>
          </a:p>
          <a:p>
            <a:pPr marL="57150" indent="0" algn="just">
              <a:lnSpc>
                <a:spcPct val="100000"/>
              </a:lnSpc>
              <a:buNone/>
            </a:pPr>
            <a:r>
              <a:rPr lang="es-CO" sz="1200" dirty="0" smtClean="0">
                <a:solidFill>
                  <a:schemeClr val="tx1"/>
                </a:solidFill>
                <a:latin typeface="Arial" panose="020B0604020202020204" pitchFamily="34" charset="0"/>
                <a:cs typeface="Arial" panose="020B0604020202020204" pitchFamily="34" charset="0"/>
              </a:rPr>
              <a:t>Art</a:t>
            </a:r>
            <a:r>
              <a:rPr lang="es-CO" sz="1200" dirty="0">
                <a:solidFill>
                  <a:schemeClr val="tx1"/>
                </a:solidFill>
                <a:latin typeface="Arial" panose="020B0604020202020204" pitchFamily="34" charset="0"/>
                <a:cs typeface="Arial" panose="020B0604020202020204" pitchFamily="34" charset="0"/>
              </a:rPr>
              <a:t>. 389.- “El </a:t>
            </a:r>
            <a:r>
              <a:rPr lang="es-CO" sz="1200" u="sng" dirty="0">
                <a:solidFill>
                  <a:schemeClr val="tx1"/>
                </a:solidFill>
                <a:latin typeface="Arial" panose="020B0604020202020204" pitchFamily="34" charset="0"/>
                <a:cs typeface="Arial" panose="020B0604020202020204" pitchFamily="34" charset="0"/>
              </a:rPr>
              <a:t>Estado protegerá a las personas, las colectividades y la naturaleza frente a los efectos negativos</a:t>
            </a:r>
            <a:r>
              <a:rPr lang="es-CO" sz="1200" dirty="0">
                <a:solidFill>
                  <a:schemeClr val="tx1"/>
                </a:solidFill>
                <a:latin typeface="Arial" panose="020B0604020202020204" pitchFamily="34" charset="0"/>
                <a:cs typeface="Arial" panose="020B0604020202020204" pitchFamily="34" charset="0"/>
              </a:rPr>
              <a:t> de los desastres de origen natural o antrópico mediante la prevención ante el riesgo, la mitigación de desastres, la recuperación y mejoramiento de las condiciones sociales, económicas y ambientales, con el objetivo de minimizar la condición de vulnerabilidad </a:t>
            </a:r>
            <a:endParaRPr lang="es-EC" sz="1200" dirty="0">
              <a:solidFill>
                <a:schemeClr val="tx1"/>
              </a:solidFill>
              <a:latin typeface="Arial" panose="020B0604020202020204" pitchFamily="34" charset="0"/>
              <a:cs typeface="Arial" panose="020B0604020202020204" pitchFamily="34" charset="0"/>
            </a:endParaRPr>
          </a:p>
        </p:txBody>
      </p:sp>
      <p:sp>
        <p:nvSpPr>
          <p:cNvPr id="4" name="Marcador de contenido 2"/>
          <p:cNvSpPr txBox="1">
            <a:spLocks/>
          </p:cNvSpPr>
          <p:nvPr/>
        </p:nvSpPr>
        <p:spPr>
          <a:xfrm>
            <a:off x="3963459" y="0"/>
            <a:ext cx="4026877" cy="6858000"/>
          </a:xfrm>
          <a:prstGeom prst="rect">
            <a:avLst/>
          </a:prstGeom>
          <a:noFill/>
          <a:ln>
            <a:solidFill>
              <a:schemeClr val="tx2">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600" b="1" dirty="0" smtClean="0">
                <a:latin typeface="Arial" panose="020B0604020202020204" pitchFamily="34" charset="0"/>
                <a:cs typeface="Arial" panose="020B0604020202020204" pitchFamily="34" charset="0"/>
              </a:rPr>
              <a:t>Ley de Seguridad Pública y del Estado</a:t>
            </a:r>
          </a:p>
          <a:p>
            <a:pPr marL="0" indent="0" algn="just">
              <a:buNone/>
            </a:pPr>
            <a:endParaRPr lang="es-CO" sz="1300" dirty="0" smtClean="0">
              <a:latin typeface="Arial" panose="020B0604020202020204" pitchFamily="34" charset="0"/>
              <a:cs typeface="Arial" panose="020B0604020202020204" pitchFamily="34" charset="0"/>
            </a:endParaRPr>
          </a:p>
          <a:p>
            <a:pPr marL="0" indent="0" algn="just">
              <a:buNone/>
            </a:pPr>
            <a:r>
              <a:rPr lang="es-CO" sz="1300" dirty="0" smtClean="0">
                <a:latin typeface="Arial" panose="020B0604020202020204" pitchFamily="34" charset="0"/>
                <a:cs typeface="Arial" panose="020B0604020202020204" pitchFamily="34" charset="0"/>
              </a:rPr>
              <a:t>En las Zonas de Seguridad del Estado, Áreas Estratégicas de Seguridad o Zonas de Seguridad de Fronteras que señala la Ley de Seguridad Pública y del Estado, y </a:t>
            </a:r>
            <a:r>
              <a:rPr lang="es-CO" sz="1300" u="sng" dirty="0" smtClean="0">
                <a:latin typeface="Arial" panose="020B0604020202020204" pitchFamily="34" charset="0"/>
                <a:cs typeface="Arial" panose="020B0604020202020204" pitchFamily="34" charset="0"/>
              </a:rPr>
              <a:t>el Decreto Ejecutivo 433 de junio 2007</a:t>
            </a:r>
            <a:r>
              <a:rPr lang="es-CO" sz="1300" dirty="0" smtClean="0">
                <a:latin typeface="Arial" panose="020B0604020202020204" pitchFamily="34" charset="0"/>
                <a:cs typeface="Arial" panose="020B0604020202020204" pitchFamily="34" charset="0"/>
              </a:rPr>
              <a:t>, por el cual se delimitan  los espacios geográficos nacionales reservados bajo control de Fuerzas Armadas, se aplicarán RESTRICCIONES DE SEGURIDAD en protección de las instalaciones estratégicas, la población y sus recursos y las actividades productivas, restricciones necesarias para la seguridad local y nacional, todo lo cual está contemplado en la legislación de seguridad vigente, a fin de garantizar la seguridad del personal civil y militar, así como de los bienes nacionales.</a:t>
            </a:r>
          </a:p>
          <a:p>
            <a:pPr marL="0" indent="0" algn="just">
              <a:buNone/>
            </a:pPr>
            <a:endParaRPr lang="es-CO" sz="1300" b="1" u="sng" dirty="0">
              <a:latin typeface="Arial" panose="020B0604020202020204" pitchFamily="34" charset="0"/>
              <a:cs typeface="Arial" panose="020B0604020202020204" pitchFamily="34" charset="0"/>
            </a:endParaRPr>
          </a:p>
          <a:p>
            <a:pPr marL="0" indent="0" algn="just">
              <a:buNone/>
            </a:pPr>
            <a:r>
              <a:rPr lang="es-CO" sz="1300" b="1" u="sng" dirty="0" smtClean="0">
                <a:latin typeface="Arial" panose="020B0604020202020204" pitchFamily="34" charset="0"/>
                <a:cs typeface="Arial" panose="020B0604020202020204" pitchFamily="34" charset="0"/>
              </a:rPr>
              <a:t>El estado garantiza que las instalaciones bajo control de las FFAA, deberán aplicar restricciones de seguridad debido a la importancia estratégica o al contenido de las mismas</a:t>
            </a:r>
            <a:r>
              <a:rPr lang="es-CO" sz="1300" u="sng" dirty="0" smtClean="0">
                <a:latin typeface="Arial" panose="020B0604020202020204" pitchFamily="34" charset="0"/>
                <a:cs typeface="Arial" panose="020B0604020202020204" pitchFamily="34" charset="0"/>
              </a:rPr>
              <a:t> </a:t>
            </a:r>
            <a:r>
              <a:rPr lang="es-CO" sz="1300" dirty="0" smtClean="0">
                <a:latin typeface="Arial" panose="020B0604020202020204" pitchFamily="34" charset="0"/>
                <a:cs typeface="Arial" panose="020B0604020202020204" pitchFamily="34" charset="0"/>
              </a:rPr>
              <a:t>es decir, que dentro de las unidades militares existe documentación secreta así como material y equipo que no es de acceso del personal civil</a:t>
            </a:r>
          </a:p>
          <a:p>
            <a:pPr algn="just"/>
            <a:endParaRPr lang="es-EC" sz="1300" dirty="0">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8088922" y="0"/>
            <a:ext cx="4103077" cy="6858000"/>
          </a:xfrm>
          <a:prstGeom prst="rect">
            <a:avLst/>
          </a:prstGeom>
          <a:noFill/>
          <a:ln>
            <a:solidFill>
              <a:schemeClr val="tx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1600" b="1" dirty="0" smtClean="0">
                <a:latin typeface="Arial" panose="020B0604020202020204" pitchFamily="34" charset="0"/>
                <a:cs typeface="Arial" panose="020B0604020202020204" pitchFamily="34" charset="0"/>
              </a:rPr>
              <a:t>Ámbito militar</a:t>
            </a:r>
            <a:endParaRPr lang="es-EC" sz="1600" b="1" dirty="0" smtClean="0">
              <a:latin typeface="Arial" panose="020B0604020202020204" pitchFamily="34" charset="0"/>
              <a:cs typeface="Arial" panose="020B0604020202020204" pitchFamily="34" charset="0"/>
            </a:endParaRPr>
          </a:p>
          <a:p>
            <a:pPr marL="0" indent="0" algn="just">
              <a:buNone/>
            </a:pPr>
            <a:endParaRPr lang="es-EC" sz="1300" dirty="0" smtClean="0">
              <a:latin typeface="Arial" panose="020B0604020202020204" pitchFamily="34" charset="0"/>
              <a:cs typeface="Arial" panose="020B0604020202020204" pitchFamily="34" charset="0"/>
            </a:endParaRPr>
          </a:p>
          <a:p>
            <a:pPr marL="0" indent="0" algn="just">
              <a:buNone/>
            </a:pPr>
            <a:r>
              <a:rPr lang="es-EC" sz="1300" dirty="0" smtClean="0">
                <a:latin typeface="Arial" panose="020B0604020202020204" pitchFamily="34" charset="0"/>
                <a:cs typeface="Arial" panose="020B0604020202020204" pitchFamily="34" charset="0"/>
              </a:rPr>
              <a:t>En base a los sinnúmeros de acontecimientos sobre pérdidas, robos, desaparición de material bélico, comunicaciones, intendencia y transportes, se han elaborado varios instructivos y directivas que abalan la necesidad de realizar instalaciones electrónicas con el fin de proporcionar seguridad en los campamentos militares de esto tenemos los siguientes:</a:t>
            </a:r>
          </a:p>
          <a:p>
            <a:pPr marL="0" indent="0" algn="just">
              <a:buNone/>
            </a:pPr>
            <a:r>
              <a:rPr lang="es-EC" sz="1300" u="sng" dirty="0" smtClean="0">
                <a:latin typeface="Arial" panose="020B0604020202020204" pitchFamily="34" charset="0"/>
                <a:cs typeface="Arial" panose="020B0604020202020204" pitchFamily="34" charset="0"/>
              </a:rPr>
              <a:t>Directiva "BUNKER</a:t>
            </a:r>
            <a:r>
              <a:rPr lang="es-EC" sz="1300" dirty="0" smtClean="0">
                <a:latin typeface="Arial" panose="020B0604020202020204" pitchFamily="34" charset="0"/>
                <a:cs typeface="Arial" panose="020B0604020202020204" pitchFamily="34" charset="0"/>
              </a:rPr>
              <a:t> II" No. 04-2013, remitida por el COMACO con fecha 10-DIC-2013, para la correcta </a:t>
            </a:r>
            <a:r>
              <a:rPr lang="es-EC" sz="1300" u="sng" dirty="0" smtClean="0">
                <a:latin typeface="Arial" panose="020B0604020202020204" pitchFamily="34" charset="0"/>
                <a:cs typeface="Arial" panose="020B0604020202020204" pitchFamily="34" charset="0"/>
              </a:rPr>
              <a:t>administración, custodia y utilización de material bélico, equipo de intendencia y telecomunicaciones </a:t>
            </a:r>
            <a:r>
              <a:rPr lang="es-EC" sz="1300" dirty="0" smtClean="0">
                <a:latin typeface="Arial" panose="020B0604020202020204" pitchFamily="34" charset="0"/>
                <a:cs typeface="Arial" panose="020B0604020202020204" pitchFamily="34" charset="0"/>
              </a:rPr>
              <a:t>de las FF.AA, a fin de evitar accidentes, pérdida, hurto, robo, sustracción y/o comercialización ilícita.</a:t>
            </a:r>
          </a:p>
          <a:p>
            <a:pPr marL="0" indent="0" algn="just">
              <a:buNone/>
            </a:pPr>
            <a:r>
              <a:rPr lang="es-EC" sz="1300" u="sng" dirty="0" smtClean="0">
                <a:latin typeface="Arial" panose="020B0604020202020204" pitchFamily="34" charset="0"/>
                <a:cs typeface="Arial" panose="020B0604020202020204" pitchFamily="34" charset="0"/>
              </a:rPr>
              <a:t>Instructivo FT-DPTOINT-2013-01 "ESCUDO" </a:t>
            </a:r>
            <a:r>
              <a:rPr lang="es-EC" sz="1300" dirty="0" smtClean="0">
                <a:latin typeface="Arial" panose="020B0604020202020204" pitchFamily="34" charset="0"/>
                <a:cs typeface="Arial" panose="020B0604020202020204" pitchFamily="34" charset="0"/>
              </a:rPr>
              <a:t>para </a:t>
            </a:r>
            <a:r>
              <a:rPr lang="es-EC" sz="1300" u="sng" dirty="0" smtClean="0">
                <a:latin typeface="Arial" panose="020B0604020202020204" pitchFamily="34" charset="0"/>
                <a:cs typeface="Arial" panose="020B0604020202020204" pitchFamily="34" charset="0"/>
              </a:rPr>
              <a:t>evitar la pérdida, sustracción y/o venta ilícita de material bélico, intendencia y/o comunicaciones </a:t>
            </a:r>
            <a:r>
              <a:rPr lang="es-EC" sz="1300" dirty="0" smtClean="0">
                <a:latin typeface="Arial" panose="020B0604020202020204" pitchFamily="34" charset="0"/>
                <a:cs typeface="Arial" panose="020B0604020202020204" pitchFamily="34" charset="0"/>
              </a:rPr>
              <a:t>en las unidades de la F.T.</a:t>
            </a:r>
          </a:p>
          <a:p>
            <a:pPr algn="just"/>
            <a:endParaRPr lang="es-EC"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514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05128" y="1152144"/>
            <a:ext cx="9144000" cy="4425696"/>
          </a:xfrm>
          <a:noFill/>
        </p:spPr>
        <p:txBody>
          <a:bodyPr>
            <a:noAutofit/>
          </a:bodyPr>
          <a:lstStyle/>
          <a:p>
            <a:pPr algn="just"/>
            <a:r>
              <a:rPr lang="es-EC" sz="3000" b="1" dirty="0">
                <a:latin typeface="Arial" panose="020B0604020202020204" pitchFamily="34" charset="0"/>
                <a:cs typeface="Arial" panose="020B0604020202020204" pitchFamily="34" charset="0"/>
              </a:rPr>
              <a:t>Hipótesis / preguntas de investigación</a:t>
            </a:r>
            <a:r>
              <a:rPr lang="es-EC" sz="3000" b="1" dirty="0" smtClean="0">
                <a:latin typeface="Arial" panose="020B0604020202020204" pitchFamily="34" charset="0"/>
                <a:cs typeface="Arial" panose="020B0604020202020204" pitchFamily="34" charset="0"/>
              </a:rPr>
              <a:t>.</a:t>
            </a:r>
          </a:p>
          <a:p>
            <a:pPr algn="just"/>
            <a:endParaRPr lang="es-EC" sz="3000" dirty="0" smtClean="0">
              <a:latin typeface="Arial" panose="020B0604020202020204" pitchFamily="34" charset="0"/>
              <a:cs typeface="Arial" panose="020B0604020202020204" pitchFamily="34" charset="0"/>
            </a:endParaRPr>
          </a:p>
          <a:p>
            <a:pPr lvl="1" algn="just"/>
            <a:r>
              <a:rPr lang="es-EC" sz="3000" dirty="0" smtClean="0">
                <a:latin typeface="Arial" panose="020B0604020202020204" pitchFamily="34" charset="0"/>
                <a:cs typeface="Arial" panose="020B0604020202020204" pitchFamily="34" charset="0"/>
              </a:rPr>
              <a:t>¿</a:t>
            </a:r>
            <a:r>
              <a:rPr lang="es-EC" sz="3000" dirty="0">
                <a:latin typeface="Arial" panose="020B0604020202020204" pitchFamily="34" charset="0"/>
                <a:cs typeface="Arial" panose="020B0604020202020204" pitchFamily="34" charset="0"/>
              </a:rPr>
              <a:t>Cuáles son </a:t>
            </a:r>
            <a:r>
              <a:rPr lang="es-EC" sz="3000" dirty="0" smtClean="0">
                <a:latin typeface="Arial" panose="020B0604020202020204" pitchFamily="34" charset="0"/>
                <a:cs typeface="Arial" panose="020B0604020202020204" pitchFamily="34" charset="0"/>
              </a:rPr>
              <a:t>las </a:t>
            </a:r>
            <a:r>
              <a:rPr lang="es-EC" sz="3000" dirty="0">
                <a:latin typeface="Arial" panose="020B0604020202020204" pitchFamily="34" charset="0"/>
                <a:cs typeface="Arial" panose="020B0604020202020204" pitchFamily="34" charset="0"/>
              </a:rPr>
              <a:t>principales amenazas, que podrían afectar al personal, bienes, instalaciones e información del Fuerte Militar Rumiñahui?</a:t>
            </a:r>
          </a:p>
          <a:p>
            <a:pPr lvl="1" algn="just"/>
            <a:r>
              <a:rPr lang="es-EC" sz="3000" dirty="0">
                <a:latin typeface="Arial" panose="020B0604020202020204" pitchFamily="34" charset="0"/>
                <a:cs typeface="Arial" panose="020B0604020202020204" pitchFamily="34" charset="0"/>
              </a:rPr>
              <a:t>¿Cuáles son los principales riesgos que pueden convertirse en un desastre en la unidad?</a:t>
            </a:r>
          </a:p>
          <a:p>
            <a:pPr lvl="1" algn="just"/>
            <a:r>
              <a:rPr lang="es-EC" sz="3000" dirty="0">
                <a:latin typeface="Arial" panose="020B0604020202020204" pitchFamily="34" charset="0"/>
                <a:cs typeface="Arial" panose="020B0604020202020204" pitchFamily="34" charset="0"/>
              </a:rPr>
              <a:t>¿Qué tipo de CCTV es el más adecuado para instalar en el Fuerte Militar Rumiñahui?</a:t>
            </a:r>
          </a:p>
        </p:txBody>
      </p:sp>
    </p:spTree>
    <p:extLst>
      <p:ext uri="{BB962C8B-B14F-4D97-AF65-F5344CB8AC3E}">
        <p14:creationId xmlns:p14="http://schemas.microsoft.com/office/powerpoint/2010/main" val="421831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100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METODOLOGÍA DE LA INVESTIGACIÓN</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511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995122" y="2231693"/>
            <a:ext cx="3024336"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b="1" dirty="0"/>
              <a:t>Investigación exploratoria</a:t>
            </a:r>
            <a:endParaRPr lang="es-EC" dirty="0"/>
          </a:p>
        </p:txBody>
      </p:sp>
      <p:sp>
        <p:nvSpPr>
          <p:cNvPr id="10" name="CuadroTexto 9"/>
          <p:cNvSpPr txBox="1"/>
          <p:nvPr/>
        </p:nvSpPr>
        <p:spPr>
          <a:xfrm>
            <a:off x="7618606" y="2225705"/>
            <a:ext cx="3024336"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b="1" dirty="0"/>
              <a:t>Investigación descriptiva</a:t>
            </a:r>
            <a:endParaRPr lang="es-EC" dirty="0"/>
          </a:p>
        </p:txBody>
      </p:sp>
      <p:sp>
        <p:nvSpPr>
          <p:cNvPr id="11" name="CuadroTexto 10"/>
          <p:cNvSpPr txBox="1"/>
          <p:nvPr/>
        </p:nvSpPr>
        <p:spPr>
          <a:xfrm>
            <a:off x="983431" y="3072987"/>
            <a:ext cx="5047718" cy="2585323"/>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EC" dirty="0"/>
              <a:t>No existen investigaciones previas sobre el objeto de estudio.</a:t>
            </a:r>
          </a:p>
          <a:p>
            <a:pPr marL="285750" indent="-285750">
              <a:buFont typeface="Arial" panose="020B0604020202020204" pitchFamily="34" charset="0"/>
              <a:buChar char="•"/>
            </a:pPr>
            <a:r>
              <a:rPr lang="es-EC" dirty="0"/>
              <a:t>Para explorar un tema desconocido se dispone de medios y técnicas para recolectar datos. </a:t>
            </a:r>
          </a:p>
          <a:p>
            <a:pPr marL="285750" indent="-285750">
              <a:buFont typeface="Arial" panose="020B0604020202020204" pitchFamily="34" charset="0"/>
              <a:buChar char="•"/>
            </a:pPr>
            <a:r>
              <a:rPr lang="es-EC" dirty="0"/>
              <a:t>La investigación exploratoria finaliza cuando, de los datos recolectados, se ha creado un marco </a:t>
            </a:r>
            <a:r>
              <a:rPr lang="es-EC" dirty="0" smtClean="0"/>
              <a:t>teórico </a:t>
            </a:r>
            <a:r>
              <a:rPr lang="es-EC" dirty="0"/>
              <a:t>suficientemente como para determinar  los factores relevantes al problema y por lo tanto deben ser </a:t>
            </a:r>
            <a:r>
              <a:rPr lang="es-EC" dirty="0" smtClean="0"/>
              <a:t>investigados.</a:t>
            </a:r>
            <a:endParaRPr lang="es-EC" dirty="0"/>
          </a:p>
        </p:txBody>
      </p:sp>
      <p:sp>
        <p:nvSpPr>
          <p:cNvPr id="12" name="CuadroTexto 11"/>
          <p:cNvSpPr txBox="1"/>
          <p:nvPr/>
        </p:nvSpPr>
        <p:spPr>
          <a:xfrm>
            <a:off x="6422986" y="3072987"/>
            <a:ext cx="5415576" cy="2585323"/>
          </a:xfrm>
          <a:prstGeom prst="rect">
            <a:avLst/>
          </a:prstGeom>
          <a:solidFill>
            <a:schemeClr val="accent6">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s-EC" dirty="0"/>
              <a:t>Se utiliza para la obtención de datos en las relaciones de causa–efecto.</a:t>
            </a:r>
          </a:p>
          <a:p>
            <a:pPr marL="285750" indent="-285750">
              <a:buFont typeface="Arial" panose="020B0604020202020204" pitchFamily="34" charset="0"/>
              <a:buChar char="•"/>
            </a:pPr>
            <a:r>
              <a:rPr lang="es-EC" dirty="0"/>
              <a:t>En éste caso de estudio el objetivo es obtener los lineamientos para iniciar con la investigación sobre los principales problemas de seguridad, los riesgos, las amenazas, los sistemas electrónicos de seguridad y los demás elementos que puedan convergen en la culminación de éste proyecto y las futuras aplicaciones para éste efecto</a:t>
            </a:r>
            <a:r>
              <a:rPr lang="es-EC" dirty="0" smtClean="0"/>
              <a:t>.</a:t>
            </a:r>
            <a:endParaRPr lang="es-EC" dirty="0"/>
          </a:p>
        </p:txBody>
      </p:sp>
      <p:sp>
        <p:nvSpPr>
          <p:cNvPr id="3" name="Flecha abajo 2"/>
          <p:cNvSpPr/>
          <p:nvPr/>
        </p:nvSpPr>
        <p:spPr>
          <a:xfrm>
            <a:off x="3300671" y="2675109"/>
            <a:ext cx="413238" cy="397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bajo 12"/>
          <p:cNvSpPr/>
          <p:nvPr/>
        </p:nvSpPr>
        <p:spPr>
          <a:xfrm>
            <a:off x="8924155" y="2637748"/>
            <a:ext cx="413238" cy="397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Flecha izquierda, derecha y arriba 3"/>
          <p:cNvSpPr/>
          <p:nvPr/>
        </p:nvSpPr>
        <p:spPr>
          <a:xfrm>
            <a:off x="5019458" y="1498060"/>
            <a:ext cx="2599148" cy="113433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5418932" y="1156214"/>
            <a:ext cx="1800200" cy="64633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a:t>Alcance de la Investigación</a:t>
            </a:r>
            <a:endParaRPr lang="es-EC" dirty="0"/>
          </a:p>
        </p:txBody>
      </p:sp>
    </p:spTree>
    <p:extLst>
      <p:ext uri="{BB962C8B-B14F-4D97-AF65-F5344CB8AC3E}">
        <p14:creationId xmlns:p14="http://schemas.microsoft.com/office/powerpoint/2010/main" val="3966631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27619" y="3143309"/>
            <a:ext cx="1512168" cy="646331"/>
          </a:xfrm>
          <a:prstGeom prst="rect">
            <a:avLst/>
          </a:prstGeom>
          <a:solidFill>
            <a:srgbClr val="FFFF00"/>
          </a:solidFill>
        </p:spPr>
        <p:txBody>
          <a:bodyPr wrap="square" rtlCol="0">
            <a:spAutoFit/>
          </a:bodyPr>
          <a:lstStyle/>
          <a:p>
            <a:pPr algn="ctr"/>
            <a:r>
              <a:rPr lang="es-EC" b="1" dirty="0">
                <a:solidFill>
                  <a:schemeClr val="bg1"/>
                </a:solidFill>
                <a:latin typeface="Arial" panose="020B0604020202020204" pitchFamily="34" charset="0"/>
                <a:cs typeface="Arial" panose="020B0604020202020204" pitchFamily="34" charset="0"/>
              </a:rPr>
              <a:t>Tipo de Estudio</a:t>
            </a:r>
          </a:p>
        </p:txBody>
      </p:sp>
      <p:sp>
        <p:nvSpPr>
          <p:cNvPr id="5" name="CuadroTexto 4"/>
          <p:cNvSpPr txBox="1"/>
          <p:nvPr/>
        </p:nvSpPr>
        <p:spPr>
          <a:xfrm>
            <a:off x="1605576" y="2778170"/>
            <a:ext cx="1732720" cy="646331"/>
          </a:xfrm>
          <a:prstGeom prst="rect">
            <a:avLst/>
          </a:prstGeom>
          <a:solidFill>
            <a:srgbClr val="92D050"/>
          </a:solidFill>
        </p:spPr>
        <p:txBody>
          <a:bodyPr wrap="square" rtlCol="0">
            <a:spAutoFit/>
          </a:bodyPr>
          <a:lstStyle/>
          <a:p>
            <a:pPr algn="ctr"/>
            <a:r>
              <a:rPr lang="es-EC" b="1" dirty="0">
                <a:solidFill>
                  <a:schemeClr val="bg1"/>
                </a:solidFill>
                <a:latin typeface="Arial" panose="020B0604020202020204" pitchFamily="34" charset="0"/>
                <a:cs typeface="Arial" panose="020B0604020202020204" pitchFamily="34" charset="0"/>
              </a:rPr>
              <a:t>Por los objetivos</a:t>
            </a:r>
          </a:p>
        </p:txBody>
      </p:sp>
      <p:sp>
        <p:nvSpPr>
          <p:cNvPr id="6" name="CuadroTexto 5"/>
          <p:cNvSpPr txBox="1"/>
          <p:nvPr/>
        </p:nvSpPr>
        <p:spPr>
          <a:xfrm>
            <a:off x="0" y="246176"/>
            <a:ext cx="4943872" cy="1815882"/>
          </a:xfrm>
          <a:prstGeom prst="rect">
            <a:avLst/>
          </a:prstGeom>
          <a:solidFill>
            <a:srgbClr val="00B0F0"/>
          </a:solidFill>
        </p:spPr>
        <p:txBody>
          <a:bodyPr wrap="square" rtlCol="0">
            <a:spAutoFit/>
          </a:bodyPr>
          <a:lstStyle/>
          <a:p>
            <a:pPr algn="just"/>
            <a:r>
              <a:rPr lang="es-EC" sz="1400" dirty="0">
                <a:solidFill>
                  <a:schemeClr val="bg1"/>
                </a:solidFill>
                <a:latin typeface="Arial" panose="020B0604020202020204" pitchFamily="34" charset="0"/>
                <a:cs typeface="Arial" panose="020B0604020202020204" pitchFamily="34" charset="0"/>
              </a:rPr>
              <a:t>Determinar cuáles son las principales amenazas y/o factores de riesgos que enfrenta la seguridad física del Fuerte Militar </a:t>
            </a:r>
            <a:r>
              <a:rPr lang="es-EC" sz="1400" dirty="0" smtClean="0">
                <a:solidFill>
                  <a:schemeClr val="bg1"/>
                </a:solidFill>
                <a:latin typeface="Arial" panose="020B0604020202020204" pitchFamily="34" charset="0"/>
                <a:cs typeface="Arial" panose="020B0604020202020204" pitchFamily="34" charset="0"/>
              </a:rPr>
              <a:t>Rumiñahui:</a:t>
            </a:r>
          </a:p>
          <a:p>
            <a:pPr marL="285750" indent="-285750" algn="just">
              <a:buFont typeface="Arial" panose="020B0604020202020204" pitchFamily="34" charset="0"/>
              <a:buChar char="•"/>
            </a:pPr>
            <a:r>
              <a:rPr lang="es-EC" sz="1400" dirty="0" smtClean="0">
                <a:solidFill>
                  <a:schemeClr val="bg1"/>
                </a:solidFill>
                <a:latin typeface="Arial" panose="020B0604020202020204" pitchFamily="34" charset="0"/>
                <a:cs typeface="Arial" panose="020B0604020202020204" pitchFamily="34" charset="0"/>
              </a:rPr>
              <a:t>Realizar </a:t>
            </a:r>
            <a:r>
              <a:rPr lang="es-EC" sz="1400" dirty="0">
                <a:solidFill>
                  <a:schemeClr val="bg1"/>
                </a:solidFill>
                <a:latin typeface="Arial" panose="020B0604020202020204" pitchFamily="34" charset="0"/>
                <a:cs typeface="Arial" panose="020B0604020202020204" pitchFamily="34" charset="0"/>
              </a:rPr>
              <a:t>el estudio de seguridad </a:t>
            </a:r>
            <a:endParaRPr lang="es-EC" sz="1400" dirty="0" smtClean="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1400" dirty="0" smtClean="0">
                <a:solidFill>
                  <a:schemeClr val="bg1"/>
                </a:solidFill>
                <a:latin typeface="Arial" panose="020B0604020202020204" pitchFamily="34" charset="0"/>
                <a:cs typeface="Arial" panose="020B0604020202020204" pitchFamily="34" charset="0"/>
              </a:rPr>
              <a:t>Elaborar </a:t>
            </a:r>
            <a:r>
              <a:rPr lang="es-EC" sz="1400" dirty="0">
                <a:solidFill>
                  <a:schemeClr val="bg1"/>
                </a:solidFill>
                <a:latin typeface="Arial" panose="020B0604020202020204" pitchFamily="34" charset="0"/>
                <a:cs typeface="Arial" panose="020B0604020202020204" pitchFamily="34" charset="0"/>
              </a:rPr>
              <a:t>un mapa de riesgos </a:t>
            </a:r>
            <a:r>
              <a:rPr lang="es-EC" sz="1400" dirty="0" smtClean="0">
                <a:solidFill>
                  <a:schemeClr val="bg1"/>
                </a:solidFill>
                <a:latin typeface="Arial" panose="020B0604020202020204" pitchFamily="34" charset="0"/>
                <a:cs typeface="Arial" panose="020B0604020202020204" pitchFamily="34" charset="0"/>
              </a:rPr>
              <a:t>y </a:t>
            </a:r>
          </a:p>
          <a:p>
            <a:pPr marL="285750" indent="-285750" algn="just">
              <a:buFont typeface="Arial" panose="020B0604020202020204" pitchFamily="34" charset="0"/>
              <a:buChar char="•"/>
            </a:pPr>
            <a:r>
              <a:rPr lang="es-EC" sz="1400" dirty="0" smtClean="0">
                <a:solidFill>
                  <a:schemeClr val="bg1"/>
                </a:solidFill>
                <a:latin typeface="Arial" panose="020B0604020202020204" pitchFamily="34" charset="0"/>
                <a:cs typeface="Arial" panose="020B0604020202020204" pitchFamily="34" charset="0"/>
              </a:rPr>
              <a:t>Proponer </a:t>
            </a:r>
            <a:r>
              <a:rPr lang="es-EC" sz="1400" dirty="0">
                <a:solidFill>
                  <a:schemeClr val="bg1"/>
                </a:solidFill>
                <a:latin typeface="Arial" panose="020B0604020202020204" pitchFamily="34" charset="0"/>
                <a:cs typeface="Arial" panose="020B0604020202020204" pitchFamily="34" charset="0"/>
              </a:rPr>
              <a:t>alternativas de solución que permita neutralizar o eliminar la incidencia de las amenazas encontradas</a:t>
            </a:r>
          </a:p>
        </p:txBody>
      </p:sp>
      <p:sp>
        <p:nvSpPr>
          <p:cNvPr id="7" name="CuadroTexto 6"/>
          <p:cNvSpPr txBox="1"/>
          <p:nvPr/>
        </p:nvSpPr>
        <p:spPr>
          <a:xfrm>
            <a:off x="8829110" y="2773977"/>
            <a:ext cx="1421868" cy="646331"/>
          </a:xfrm>
          <a:prstGeom prst="rect">
            <a:avLst/>
          </a:prstGeom>
          <a:solidFill>
            <a:srgbClr val="92D050"/>
          </a:solidFill>
        </p:spPr>
        <p:txBody>
          <a:bodyPr wrap="square" rtlCol="0">
            <a:spAutoFit/>
          </a:bodyPr>
          <a:lstStyle/>
          <a:p>
            <a:pPr algn="ctr"/>
            <a:r>
              <a:rPr lang="es-EC" b="1" dirty="0">
                <a:solidFill>
                  <a:schemeClr val="bg1"/>
                </a:solidFill>
                <a:latin typeface="Arial" panose="020B0604020202020204" pitchFamily="34" charset="0"/>
                <a:cs typeface="Arial" panose="020B0604020202020204" pitchFamily="34" charset="0"/>
              </a:rPr>
              <a:t>Por el lugar</a:t>
            </a:r>
          </a:p>
        </p:txBody>
      </p:sp>
      <p:sp>
        <p:nvSpPr>
          <p:cNvPr id="8" name="CuadroTexto 7"/>
          <p:cNvSpPr txBox="1"/>
          <p:nvPr/>
        </p:nvSpPr>
        <p:spPr>
          <a:xfrm>
            <a:off x="6888088" y="246176"/>
            <a:ext cx="5303912" cy="954107"/>
          </a:xfrm>
          <a:prstGeom prst="rect">
            <a:avLst/>
          </a:prstGeom>
          <a:solidFill>
            <a:srgbClr val="00B0F0"/>
          </a:solidFill>
        </p:spPr>
        <p:txBody>
          <a:bodyPr wrap="square" rtlCol="0">
            <a:spAutoFit/>
          </a:bodyPr>
          <a:lstStyle/>
          <a:p>
            <a:pPr algn="just"/>
            <a:r>
              <a:rPr lang="es-EC" sz="1400" dirty="0">
                <a:solidFill>
                  <a:schemeClr val="bg1"/>
                </a:solidFill>
                <a:latin typeface="Arial" panose="020B0604020202020204" pitchFamily="34" charset="0"/>
                <a:cs typeface="Arial" panose="020B0604020202020204" pitchFamily="34" charset="0"/>
              </a:rPr>
              <a:t>De campo.- básicamente  la investigación se centra en realizar el estudio dentro de las instalaciones del Fuerte Militar Rumiñahui; para conseguir un resultado real de las vulnerabilidades de seguridad</a:t>
            </a:r>
          </a:p>
        </p:txBody>
      </p:sp>
      <p:sp>
        <p:nvSpPr>
          <p:cNvPr id="9" name="CuadroTexto 8"/>
          <p:cNvSpPr txBox="1"/>
          <p:nvPr/>
        </p:nvSpPr>
        <p:spPr>
          <a:xfrm>
            <a:off x="1526445" y="3858776"/>
            <a:ext cx="1890982" cy="646331"/>
          </a:xfrm>
          <a:prstGeom prst="rect">
            <a:avLst/>
          </a:prstGeom>
          <a:solidFill>
            <a:srgbClr val="92D050"/>
          </a:solidFill>
        </p:spPr>
        <p:txBody>
          <a:bodyPr wrap="square" rtlCol="0">
            <a:spAutoFit/>
          </a:bodyPr>
          <a:lstStyle/>
          <a:p>
            <a:pPr marL="0" lvl="2" algn="ctr"/>
            <a:r>
              <a:rPr lang="es-EC" b="1" dirty="0">
                <a:solidFill>
                  <a:schemeClr val="bg1"/>
                </a:solidFill>
                <a:latin typeface="Arial" panose="020B0604020202020204" pitchFamily="34" charset="0"/>
                <a:cs typeface="Arial" panose="020B0604020202020204" pitchFamily="34" charset="0"/>
              </a:rPr>
              <a:t>Por la </a:t>
            </a:r>
            <a:r>
              <a:rPr lang="es-EC" b="1" dirty="0" smtClean="0">
                <a:solidFill>
                  <a:schemeClr val="bg1"/>
                </a:solidFill>
                <a:latin typeface="Arial" panose="020B0604020202020204" pitchFamily="34" charset="0"/>
                <a:cs typeface="Arial" panose="020B0604020202020204" pitchFamily="34" charset="0"/>
              </a:rPr>
              <a:t>naturaleza</a:t>
            </a:r>
            <a:endParaRPr lang="es-EC"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0" y="5004713"/>
            <a:ext cx="4943872" cy="1384995"/>
          </a:xfrm>
          <a:prstGeom prst="rect">
            <a:avLst/>
          </a:prstGeom>
          <a:solidFill>
            <a:srgbClr val="00B0F0"/>
          </a:solidFill>
        </p:spPr>
        <p:txBody>
          <a:bodyPr wrap="square" rtlCol="0">
            <a:spAutoFit/>
          </a:bodyPr>
          <a:lstStyle/>
          <a:p>
            <a:pPr algn="just"/>
            <a:r>
              <a:rPr lang="es-EC" sz="1400" dirty="0">
                <a:solidFill>
                  <a:schemeClr val="bg1"/>
                </a:solidFill>
                <a:latin typeface="Arial" panose="020B0604020202020204" pitchFamily="34" charset="0"/>
                <a:cs typeface="Arial" panose="020B0604020202020204" pitchFamily="34" charset="0"/>
              </a:rPr>
              <a:t>Toma de decisiones, </a:t>
            </a:r>
            <a:r>
              <a:rPr lang="es-EC" sz="1400" dirty="0" smtClean="0">
                <a:solidFill>
                  <a:schemeClr val="bg1"/>
                </a:solidFill>
                <a:latin typeface="Arial" panose="020B0604020202020204" pitchFamily="34" charset="0"/>
                <a:cs typeface="Arial" panose="020B0604020202020204" pitchFamily="34" charset="0"/>
              </a:rPr>
              <a:t>realiza </a:t>
            </a:r>
            <a:r>
              <a:rPr lang="es-EC" sz="1400" dirty="0">
                <a:solidFill>
                  <a:schemeClr val="bg1"/>
                </a:solidFill>
                <a:latin typeface="Arial" panose="020B0604020202020204" pitchFamily="34" charset="0"/>
                <a:cs typeface="Arial" panose="020B0604020202020204" pitchFamily="34" charset="0"/>
              </a:rPr>
              <a:t>una elección de los factores de riesgo, amenazas y otros factores naturales o antrópicos para resolver los problemas de seguridad dentro de las instalaciones del Fuerte Militar Rumiñahui y  de ésta manera tomar las decisiones para elegir una opción en el método de proporcionar </a:t>
            </a:r>
            <a:r>
              <a:rPr lang="es-EC" sz="1400" dirty="0" smtClean="0">
                <a:solidFill>
                  <a:schemeClr val="bg1"/>
                </a:solidFill>
                <a:latin typeface="Arial" panose="020B0604020202020204" pitchFamily="34" charset="0"/>
                <a:cs typeface="Arial" panose="020B0604020202020204" pitchFamily="34" charset="0"/>
              </a:rPr>
              <a:t>seguridad.</a:t>
            </a:r>
            <a:endParaRPr lang="es-EC" sz="1400"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8783960" y="3858776"/>
            <a:ext cx="1512168" cy="646331"/>
          </a:xfrm>
          <a:prstGeom prst="rect">
            <a:avLst/>
          </a:prstGeom>
          <a:solidFill>
            <a:srgbClr val="92D050"/>
          </a:solidFill>
        </p:spPr>
        <p:txBody>
          <a:bodyPr wrap="square" rtlCol="0">
            <a:spAutoFit/>
          </a:bodyPr>
          <a:lstStyle/>
          <a:p>
            <a:pPr marL="0" lvl="2" algn="ctr"/>
            <a:r>
              <a:rPr lang="es-EC" b="1" dirty="0">
                <a:solidFill>
                  <a:schemeClr val="bg1"/>
                </a:solidFill>
                <a:latin typeface="Arial" panose="020B0604020202020204" pitchFamily="34" charset="0"/>
                <a:cs typeface="Arial" panose="020B0604020202020204" pitchFamily="34" charset="0"/>
              </a:rPr>
              <a:t>Por el </a:t>
            </a:r>
            <a:r>
              <a:rPr lang="es-EC" b="1" dirty="0" smtClean="0">
                <a:solidFill>
                  <a:schemeClr val="bg1"/>
                </a:solidFill>
                <a:latin typeface="Arial" panose="020B0604020202020204" pitchFamily="34" charset="0"/>
                <a:cs typeface="Arial" panose="020B0604020202020204" pitchFamily="34" charset="0"/>
              </a:rPr>
              <a:t>alcance</a:t>
            </a:r>
            <a:endParaRPr lang="es-EC" b="1" dirty="0">
              <a:solidFill>
                <a:schemeClr val="bg1"/>
              </a:solidFill>
              <a:latin typeface="Arial" panose="020B0604020202020204" pitchFamily="34" charset="0"/>
              <a:cs typeface="Arial" panose="020B0604020202020204" pitchFamily="34" charset="0"/>
            </a:endParaRPr>
          </a:p>
        </p:txBody>
      </p:sp>
      <p:sp>
        <p:nvSpPr>
          <p:cNvPr id="12" name="CuadroTexto 11"/>
          <p:cNvSpPr txBox="1"/>
          <p:nvPr/>
        </p:nvSpPr>
        <p:spPr>
          <a:xfrm>
            <a:off x="6888088" y="4958547"/>
            <a:ext cx="5303912" cy="1169551"/>
          </a:xfrm>
          <a:prstGeom prst="rect">
            <a:avLst/>
          </a:prstGeom>
          <a:solidFill>
            <a:srgbClr val="00B0F0"/>
          </a:solidFill>
        </p:spPr>
        <p:txBody>
          <a:bodyPr wrap="square" rtlCol="0">
            <a:spAutoFit/>
          </a:bodyPr>
          <a:lstStyle/>
          <a:p>
            <a:pPr algn="just"/>
            <a:r>
              <a:rPr lang="es-EC" sz="1400" dirty="0" smtClean="0">
                <a:solidFill>
                  <a:schemeClr val="bg1"/>
                </a:solidFill>
                <a:latin typeface="Arial" panose="020B0604020202020204" pitchFamily="34" charset="0"/>
                <a:cs typeface="Arial" panose="020B0604020202020204" pitchFamily="34" charset="0"/>
              </a:rPr>
              <a:t>Es inicialmente exploratoria </a:t>
            </a:r>
            <a:r>
              <a:rPr lang="es-EC" sz="1400" dirty="0">
                <a:solidFill>
                  <a:schemeClr val="bg1"/>
                </a:solidFill>
                <a:latin typeface="Arial" panose="020B0604020202020204" pitchFamily="34" charset="0"/>
                <a:cs typeface="Arial" panose="020B0604020202020204" pitchFamily="34" charset="0"/>
              </a:rPr>
              <a:t>por la búsqueda de información con respecto a las vulnerabilidades de seguridad y después descriptiva por la delimitación de los factores que afectaría a la seguridad del F.M.R.</a:t>
            </a:r>
          </a:p>
          <a:p>
            <a:endParaRPr lang="es-EC" sz="1400" dirty="0">
              <a:solidFill>
                <a:schemeClr val="bg1"/>
              </a:solidFill>
              <a:latin typeface="Arial" panose="020B0604020202020204" pitchFamily="34" charset="0"/>
              <a:cs typeface="Arial" panose="020B0604020202020204" pitchFamily="34" charset="0"/>
            </a:endParaRPr>
          </a:p>
        </p:txBody>
      </p:sp>
      <p:cxnSp>
        <p:nvCxnSpPr>
          <p:cNvPr id="3" name="Conector recto de flecha 2"/>
          <p:cNvCxnSpPr>
            <a:endCxn id="5" idx="3"/>
          </p:cNvCxnSpPr>
          <p:nvPr/>
        </p:nvCxnSpPr>
        <p:spPr>
          <a:xfrm flipH="1" flipV="1">
            <a:off x="3338296" y="3101336"/>
            <a:ext cx="1989323" cy="36513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a:endCxn id="9" idx="3"/>
          </p:cNvCxnSpPr>
          <p:nvPr/>
        </p:nvCxnSpPr>
        <p:spPr>
          <a:xfrm flipH="1">
            <a:off x="3417427" y="3466475"/>
            <a:ext cx="1910192" cy="7154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endCxn id="7" idx="1"/>
          </p:cNvCxnSpPr>
          <p:nvPr/>
        </p:nvCxnSpPr>
        <p:spPr>
          <a:xfrm flipV="1">
            <a:off x="6839787" y="3097143"/>
            <a:ext cx="1989323" cy="3693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p:cNvCxnSpPr>
            <a:endCxn id="11" idx="1"/>
          </p:cNvCxnSpPr>
          <p:nvPr/>
        </p:nvCxnSpPr>
        <p:spPr>
          <a:xfrm>
            <a:off x="6839787" y="3466475"/>
            <a:ext cx="1944173" cy="71546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p:cNvCxnSpPr>
            <a:stCxn id="5" idx="0"/>
            <a:endCxn id="6" idx="2"/>
          </p:cNvCxnSpPr>
          <p:nvPr/>
        </p:nvCxnSpPr>
        <p:spPr>
          <a:xfrm flipV="1">
            <a:off x="2471936" y="2062058"/>
            <a:ext cx="0" cy="7161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p:cNvCxnSpPr>
            <a:stCxn id="7" idx="0"/>
            <a:endCxn id="8" idx="2"/>
          </p:cNvCxnSpPr>
          <p:nvPr/>
        </p:nvCxnSpPr>
        <p:spPr>
          <a:xfrm flipV="1">
            <a:off x="9540044" y="1200283"/>
            <a:ext cx="0" cy="15736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p:cNvCxnSpPr>
            <a:stCxn id="9" idx="2"/>
            <a:endCxn id="10" idx="0"/>
          </p:cNvCxnSpPr>
          <p:nvPr/>
        </p:nvCxnSpPr>
        <p:spPr>
          <a:xfrm>
            <a:off x="2471936" y="4505107"/>
            <a:ext cx="0" cy="4996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p:cNvCxnSpPr>
            <a:stCxn id="11" idx="2"/>
            <a:endCxn id="12" idx="0"/>
          </p:cNvCxnSpPr>
          <p:nvPr/>
        </p:nvCxnSpPr>
        <p:spPr>
          <a:xfrm>
            <a:off x="9540044" y="4505107"/>
            <a:ext cx="0" cy="4534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64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1949" y="1926789"/>
            <a:ext cx="10272408" cy="2674393"/>
          </a:xfrm>
          <a:noFill/>
        </p:spPr>
        <p:txBody>
          <a:bodyPr/>
          <a:lstStyle/>
          <a:p>
            <a:pPr marL="0" indent="0" algn="just">
              <a:buNone/>
            </a:pPr>
            <a:r>
              <a:rPr lang="es-EC" b="1" dirty="0" smtClean="0"/>
              <a:t>Factibilidad de </a:t>
            </a:r>
            <a:r>
              <a:rPr lang="es-EC" b="1" dirty="0"/>
              <a:t>la aplicación.</a:t>
            </a:r>
            <a:endParaRPr lang="es-EC" dirty="0"/>
          </a:p>
          <a:p>
            <a:pPr algn="just"/>
            <a:endParaRPr lang="es-EC" dirty="0"/>
          </a:p>
          <a:p>
            <a:pPr lvl="1" algn="just"/>
            <a:r>
              <a:rPr lang="es-EC" dirty="0" smtClean="0"/>
              <a:t>Para </a:t>
            </a:r>
            <a:r>
              <a:rPr lang="es-EC" dirty="0" smtClean="0"/>
              <a:t>este </a:t>
            </a:r>
            <a:r>
              <a:rPr lang="es-EC" dirty="0"/>
              <a:t>trabajo de investigación se va a utilizar un tipo de estudio relacionado o que sigue los pasos de un modelo determinístico de la investigación científica, que se le conoce como el método de Mosler.</a:t>
            </a:r>
          </a:p>
        </p:txBody>
      </p:sp>
    </p:spTree>
    <p:extLst>
      <p:ext uri="{BB962C8B-B14F-4D97-AF65-F5344CB8AC3E}">
        <p14:creationId xmlns:p14="http://schemas.microsoft.com/office/powerpoint/2010/main" val="4106488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Cuadro de texto"/>
          <p:cNvSpPr txBox="1"/>
          <p:nvPr/>
        </p:nvSpPr>
        <p:spPr>
          <a:xfrm>
            <a:off x="5164772" y="2453573"/>
            <a:ext cx="1799590" cy="539750"/>
          </a:xfrm>
          <a:prstGeom prst="rect">
            <a:avLst/>
          </a:prstGeom>
          <a:solidFill>
            <a:schemeClr val="accent1">
              <a:lumMod val="40000"/>
              <a:lumOff val="60000"/>
            </a:schemeClr>
          </a:solidFill>
          <a:ln w="6350">
            <a:solidFill>
              <a:prstClr val="black"/>
            </a:solidFill>
          </a:ln>
          <a:effectLst>
            <a:innerShdw blurRad="114300">
              <a:prstClr val="black"/>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a:latin typeface="Arial" panose="020B0604020202020204" pitchFamily="34" charset="0"/>
                <a:ea typeface="Calibri" panose="020F0502020204030204" pitchFamily="34" charset="0"/>
                <a:cs typeface="Times New Roman" panose="02020603050405020304" pitchFamily="18" charset="0"/>
              </a:rPr>
              <a:t>MÉTODO MÓSLER</a:t>
            </a:r>
            <a:endParaRPr lang="es-EC" sz="1200">
              <a:ea typeface="Calibri" panose="020F0502020204030204" pitchFamily="34" charset="0"/>
              <a:cs typeface="Times New Roman" panose="02020603050405020304" pitchFamily="18" charset="0"/>
            </a:endParaRPr>
          </a:p>
        </p:txBody>
      </p:sp>
      <p:sp>
        <p:nvSpPr>
          <p:cNvPr id="5" name="9 Cuadro de texto"/>
          <p:cNvSpPr txBox="1"/>
          <p:nvPr/>
        </p:nvSpPr>
        <p:spPr>
          <a:xfrm>
            <a:off x="4016692" y="1574098"/>
            <a:ext cx="1799590" cy="539750"/>
          </a:xfrm>
          <a:prstGeom prst="rect">
            <a:avLst/>
          </a:prstGeom>
          <a:solidFill>
            <a:srgbClr val="9999FF"/>
          </a:solidFill>
          <a:ln w="6350">
            <a:solidFill>
              <a:prstClr val="black"/>
            </a:solidFill>
          </a:ln>
          <a:effectLst>
            <a:innerShdw blurRad="63500" dist="50800" dir="27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a:latin typeface="Arial" panose="020B0604020202020204" pitchFamily="34" charset="0"/>
                <a:ea typeface="Calibri" panose="020F0502020204030204" pitchFamily="34" charset="0"/>
                <a:cs typeface="Times New Roman" panose="02020603050405020304" pitchFamily="18" charset="0"/>
              </a:rPr>
              <a:t>Definición del riesgo</a:t>
            </a:r>
            <a:endParaRPr lang="es-EC" sz="1100">
              <a:ea typeface="Calibri" panose="020F0502020204030204" pitchFamily="34" charset="0"/>
              <a:cs typeface="Times New Roman" panose="02020603050405020304" pitchFamily="18" charset="0"/>
            </a:endParaRPr>
          </a:p>
        </p:txBody>
      </p:sp>
      <p:sp>
        <p:nvSpPr>
          <p:cNvPr id="6" name="10 Cuadro de texto"/>
          <p:cNvSpPr txBox="1"/>
          <p:nvPr/>
        </p:nvSpPr>
        <p:spPr>
          <a:xfrm>
            <a:off x="6481762" y="1580448"/>
            <a:ext cx="1799590" cy="539750"/>
          </a:xfrm>
          <a:prstGeom prst="rect">
            <a:avLst/>
          </a:prstGeom>
          <a:solidFill>
            <a:srgbClr val="92D050"/>
          </a:solidFill>
          <a:ln w="6350">
            <a:solidFill>
              <a:prstClr val="black"/>
            </a:solidFill>
          </a:ln>
          <a:effectLst>
            <a:innerShdw blurRad="63500" dist="50800" dir="81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a:latin typeface="Arial" panose="020B0604020202020204" pitchFamily="34" charset="0"/>
                <a:ea typeface="Calibri" panose="020F0502020204030204" pitchFamily="34" charset="0"/>
                <a:cs typeface="Times New Roman" panose="02020603050405020304" pitchFamily="18" charset="0"/>
              </a:rPr>
              <a:t>Análisis del riesgo.</a:t>
            </a:r>
            <a:endParaRPr lang="es-EC" sz="1100">
              <a:ea typeface="Calibri" panose="020F0502020204030204" pitchFamily="34" charset="0"/>
              <a:cs typeface="Times New Roman" panose="02020603050405020304" pitchFamily="18" charset="0"/>
            </a:endParaRPr>
          </a:p>
        </p:txBody>
      </p:sp>
      <p:sp>
        <p:nvSpPr>
          <p:cNvPr id="7" name="11 Cuadro de texto"/>
          <p:cNvSpPr txBox="1"/>
          <p:nvPr/>
        </p:nvSpPr>
        <p:spPr>
          <a:xfrm>
            <a:off x="3910647" y="3296218"/>
            <a:ext cx="1799590" cy="539750"/>
          </a:xfrm>
          <a:prstGeom prst="rect">
            <a:avLst/>
          </a:prstGeom>
          <a:solidFill>
            <a:srgbClr val="002060"/>
          </a:solidFill>
          <a:ln w="6350">
            <a:solidFill>
              <a:prstClr val="black"/>
            </a:solidFill>
          </a:ln>
          <a:effectLst>
            <a:innerShdw blurRad="63500" dist="50800" dir="189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Evaluación del riesgo</a:t>
            </a:r>
            <a:endParaRPr lang="es-EC" sz="1100" dirty="0">
              <a:solidFill>
                <a:schemeClr val="tx1"/>
              </a:solidFill>
              <a:ea typeface="Calibri" panose="020F0502020204030204" pitchFamily="34" charset="0"/>
              <a:cs typeface="Times New Roman" panose="02020603050405020304" pitchFamily="18" charset="0"/>
            </a:endParaRPr>
          </a:p>
        </p:txBody>
      </p:sp>
      <p:sp>
        <p:nvSpPr>
          <p:cNvPr id="8" name="12 Cuadro de texto"/>
          <p:cNvSpPr txBox="1"/>
          <p:nvPr/>
        </p:nvSpPr>
        <p:spPr>
          <a:xfrm>
            <a:off x="6451282" y="3347653"/>
            <a:ext cx="1799590" cy="539750"/>
          </a:xfrm>
          <a:prstGeom prst="rect">
            <a:avLst/>
          </a:prstGeom>
          <a:solidFill>
            <a:srgbClr val="FFFF00"/>
          </a:solidFill>
          <a:ln w="6350">
            <a:solidFill>
              <a:prstClr val="black"/>
            </a:solidFill>
          </a:ln>
          <a:effectLst>
            <a:innerShdw blurRad="63500" dist="50800" dir="135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200" b="1">
                <a:latin typeface="Arial" panose="020B0604020202020204" pitchFamily="34" charset="0"/>
                <a:ea typeface="Calibri" panose="020F0502020204030204" pitchFamily="34" charset="0"/>
                <a:cs typeface="Times New Roman" panose="02020603050405020304" pitchFamily="18" charset="0"/>
              </a:rPr>
              <a:t>Cálculo de la clase de riesgo.</a:t>
            </a:r>
            <a:endParaRPr lang="es-EC" sz="1100">
              <a:ea typeface="Calibri" panose="020F0502020204030204" pitchFamily="34" charset="0"/>
              <a:cs typeface="Times New Roman" panose="02020603050405020304" pitchFamily="18" charset="0"/>
            </a:endParaRPr>
          </a:p>
        </p:txBody>
      </p:sp>
      <p:sp>
        <p:nvSpPr>
          <p:cNvPr id="9" name="CuadroTexto 8"/>
          <p:cNvSpPr txBox="1"/>
          <p:nvPr/>
        </p:nvSpPr>
        <p:spPr>
          <a:xfrm>
            <a:off x="422031" y="83136"/>
            <a:ext cx="11333284" cy="954107"/>
          </a:xfrm>
          <a:prstGeom prst="rect">
            <a:avLst/>
          </a:prstGeom>
          <a:noFill/>
        </p:spPr>
        <p:txBody>
          <a:bodyPr wrap="square" rtlCol="0">
            <a:spAutoFit/>
          </a:bodyPr>
          <a:lstStyle/>
          <a:p>
            <a:pPr algn="ctr"/>
            <a:r>
              <a:rPr lang="es-EC" sz="1400" b="1" dirty="0">
                <a:latin typeface="Arial" panose="020B0604020202020204" pitchFamily="34" charset="0"/>
                <a:cs typeface="Arial" panose="020B0604020202020204" pitchFamily="34" charset="0"/>
              </a:rPr>
              <a:t>MÉTODO MOSLER PARA ANÁLISIS Y EVALUACIÓN DE RIESGOS </a:t>
            </a:r>
            <a:endParaRPr lang="es-EC" sz="1400" dirty="0">
              <a:latin typeface="Arial" panose="020B0604020202020204" pitchFamily="34" charset="0"/>
              <a:cs typeface="Arial" panose="020B0604020202020204" pitchFamily="34" charset="0"/>
            </a:endParaRPr>
          </a:p>
          <a:p>
            <a:pPr algn="just"/>
            <a:endParaRPr lang="es-EC" sz="1400" dirty="0" smtClean="0">
              <a:latin typeface="Arial" panose="020B0604020202020204" pitchFamily="34" charset="0"/>
              <a:cs typeface="Arial" panose="020B0604020202020204" pitchFamily="34" charset="0"/>
            </a:endParaRPr>
          </a:p>
          <a:p>
            <a:pPr algn="just"/>
            <a:r>
              <a:rPr lang="es-EC" sz="1400" dirty="0" smtClean="0">
                <a:latin typeface="Arial" panose="020B0604020202020204" pitchFamily="34" charset="0"/>
                <a:cs typeface="Arial" panose="020B0604020202020204" pitchFamily="34" charset="0"/>
              </a:rPr>
              <a:t>Identifica, analiza </a:t>
            </a:r>
            <a:r>
              <a:rPr lang="es-EC" sz="1400" dirty="0">
                <a:latin typeface="Arial" panose="020B0604020202020204" pitchFamily="34" charset="0"/>
                <a:cs typeface="Arial" panose="020B0604020202020204" pitchFamily="34" charset="0"/>
              </a:rPr>
              <a:t>y </a:t>
            </a:r>
            <a:r>
              <a:rPr lang="es-EC" sz="1400" dirty="0" smtClean="0">
                <a:latin typeface="Arial" panose="020B0604020202020204" pitchFamily="34" charset="0"/>
                <a:cs typeface="Arial" panose="020B0604020202020204" pitchFamily="34" charset="0"/>
              </a:rPr>
              <a:t>evalúa </a:t>
            </a:r>
            <a:r>
              <a:rPr lang="es-EC" sz="1400" dirty="0">
                <a:latin typeface="Arial" panose="020B0604020202020204" pitchFamily="34" charset="0"/>
                <a:cs typeface="Arial" panose="020B0604020202020204" pitchFamily="34" charset="0"/>
              </a:rPr>
              <a:t>de los factores que pueden influir en la manifestación y materialización de riesgos o amenazas, y con la información obtenida se pueda evaluar la clase y dimensión de ese riesgo para cuantificarlo, contrarrestarlo o asumirlo</a:t>
            </a:r>
          </a:p>
        </p:txBody>
      </p:sp>
      <p:sp>
        <p:nvSpPr>
          <p:cNvPr id="10" name="13 Cuadro de texto"/>
          <p:cNvSpPr txBox="1"/>
          <p:nvPr/>
        </p:nvSpPr>
        <p:spPr>
          <a:xfrm>
            <a:off x="8761909" y="1157825"/>
            <a:ext cx="2486735" cy="1384995"/>
          </a:xfrm>
          <a:prstGeom prst="rect">
            <a:avLst/>
          </a:prstGeom>
          <a:solidFill>
            <a:srgbClr val="92D050"/>
          </a:solidFill>
          <a:ln w="6350">
            <a:solidFill>
              <a:prstClr val="black"/>
            </a:solidFill>
          </a:ln>
          <a:effectLst>
            <a:innerShdw blurRad="63500" dist="50800" dir="13500000">
              <a:prstClr val="black">
                <a:alpha val="50000"/>
              </a:prstClr>
            </a:inn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C" sz="1400" dirty="0" smtClean="0">
                <a:latin typeface="Arial" panose="020B0604020202020204" pitchFamily="34" charset="0"/>
                <a:ea typeface="Calibri" panose="020F0502020204030204" pitchFamily="34" charset="0"/>
                <a:cs typeface="Arial" panose="020B0604020202020204" pitchFamily="34" charset="0"/>
              </a:rPr>
              <a:t>1. Función</a:t>
            </a:r>
            <a:endParaRPr lang="es-EC" sz="1400" dirty="0">
              <a:latin typeface="Arial" panose="020B0604020202020204" pitchFamily="34" charset="0"/>
              <a:ea typeface="Calibri" panose="020F0502020204030204" pitchFamily="34" charset="0"/>
              <a:cs typeface="Arial" panose="020B0604020202020204" pitchFamily="34" charset="0"/>
            </a:endParaRPr>
          </a:p>
          <a:p>
            <a:pPr algn="just"/>
            <a:r>
              <a:rPr lang="es-EC" sz="1400" dirty="0" smtClean="0">
                <a:latin typeface="Arial" panose="020B0604020202020204" pitchFamily="34" charset="0"/>
                <a:ea typeface="Calibri" panose="020F0502020204030204" pitchFamily="34" charset="0"/>
                <a:cs typeface="Arial" panose="020B0604020202020204" pitchFamily="34" charset="0"/>
              </a:rPr>
              <a:t>2. Sustitución</a:t>
            </a:r>
            <a:endParaRPr lang="es-EC" sz="1400" dirty="0">
              <a:latin typeface="Arial" panose="020B0604020202020204" pitchFamily="34" charset="0"/>
              <a:ea typeface="Calibri" panose="020F0502020204030204" pitchFamily="34" charset="0"/>
              <a:cs typeface="Arial" panose="020B0604020202020204" pitchFamily="34" charset="0"/>
            </a:endParaRPr>
          </a:p>
          <a:p>
            <a:pPr algn="just"/>
            <a:r>
              <a:rPr lang="es-EC" sz="1400" dirty="0" smtClean="0">
                <a:latin typeface="Arial" panose="020B0604020202020204" pitchFamily="34" charset="0"/>
                <a:ea typeface="Calibri" panose="020F0502020204030204" pitchFamily="34" charset="0"/>
                <a:cs typeface="Arial" panose="020B0604020202020204" pitchFamily="34" charset="0"/>
              </a:rPr>
              <a:t>3. </a:t>
            </a:r>
            <a:r>
              <a:rPr lang="es-EC" sz="1400" dirty="0" smtClean="0">
                <a:latin typeface="Arial" panose="020B0604020202020204" pitchFamily="34" charset="0"/>
                <a:ea typeface="Calibri" panose="020F0502020204030204" pitchFamily="34" charset="0"/>
                <a:cs typeface="Arial" panose="020B0604020202020204" pitchFamily="34" charset="0"/>
              </a:rPr>
              <a:t>Profundidad</a:t>
            </a:r>
            <a:r>
              <a:rPr lang="es-EC" sz="1400" dirty="0">
                <a:latin typeface="Arial" panose="020B0604020202020204" pitchFamily="34" charset="0"/>
                <a:ea typeface="Calibri" panose="020F0502020204030204" pitchFamily="34" charset="0"/>
                <a:cs typeface="Arial" panose="020B0604020202020204" pitchFamily="34" charset="0"/>
              </a:rPr>
              <a:t>.</a:t>
            </a:r>
          </a:p>
          <a:p>
            <a:pPr algn="just"/>
            <a:r>
              <a:rPr lang="es-EC" sz="1400" dirty="0" smtClean="0">
                <a:latin typeface="Arial" panose="020B0604020202020204" pitchFamily="34" charset="0"/>
                <a:ea typeface="Calibri" panose="020F0502020204030204" pitchFamily="34" charset="0"/>
                <a:cs typeface="Arial" panose="020B0604020202020204" pitchFamily="34" charset="0"/>
              </a:rPr>
              <a:t>4. Extensión</a:t>
            </a:r>
            <a:r>
              <a:rPr lang="es-EC" sz="1400" dirty="0">
                <a:latin typeface="Arial" panose="020B0604020202020204" pitchFamily="34" charset="0"/>
                <a:ea typeface="Calibri" panose="020F0502020204030204" pitchFamily="34" charset="0"/>
                <a:cs typeface="Arial" panose="020B0604020202020204" pitchFamily="34" charset="0"/>
              </a:rPr>
              <a:t>.</a:t>
            </a:r>
          </a:p>
          <a:p>
            <a:pPr algn="just"/>
            <a:r>
              <a:rPr lang="es-EC" sz="1400" dirty="0" smtClean="0">
                <a:latin typeface="Arial" panose="020B0604020202020204" pitchFamily="34" charset="0"/>
                <a:ea typeface="Calibri" panose="020F0502020204030204" pitchFamily="34" charset="0"/>
                <a:cs typeface="Arial" panose="020B0604020202020204" pitchFamily="34" charset="0"/>
              </a:rPr>
              <a:t>5. Agresión</a:t>
            </a:r>
            <a:r>
              <a:rPr lang="es-EC" sz="1400" dirty="0">
                <a:latin typeface="Arial" panose="020B0604020202020204" pitchFamily="34" charset="0"/>
                <a:ea typeface="Calibri" panose="020F0502020204030204" pitchFamily="34" charset="0"/>
                <a:cs typeface="Arial" panose="020B0604020202020204" pitchFamily="34" charset="0"/>
              </a:rPr>
              <a:t>. </a:t>
            </a:r>
          </a:p>
          <a:p>
            <a:pPr algn="just"/>
            <a:r>
              <a:rPr lang="es-EC" sz="1400" dirty="0" smtClean="0">
                <a:latin typeface="Arial" panose="020B0604020202020204" pitchFamily="34" charset="0"/>
                <a:ea typeface="Calibri" panose="020F0502020204030204" pitchFamily="34" charset="0"/>
                <a:cs typeface="Arial" panose="020B0604020202020204" pitchFamily="34" charset="0"/>
              </a:rPr>
              <a:t>6. Vulnerabilidad</a:t>
            </a:r>
            <a:r>
              <a:rPr lang="es-EC" sz="1400" dirty="0">
                <a:latin typeface="Arial" panose="020B0604020202020204" pitchFamily="34" charset="0"/>
                <a:ea typeface="Calibri" panose="020F0502020204030204" pitchFamily="34" charset="0"/>
                <a:cs typeface="Arial" panose="020B0604020202020204" pitchFamily="34" charset="0"/>
              </a:rPr>
              <a:t>.</a:t>
            </a:r>
          </a:p>
          <a:p>
            <a:pPr algn="just"/>
            <a:r>
              <a:rPr lang="es-EC" sz="1400" dirty="0">
                <a:latin typeface="Arial" panose="020B0604020202020204" pitchFamily="34" charset="0"/>
                <a:ea typeface="Calibri" panose="020F0502020204030204" pitchFamily="34" charset="0"/>
                <a:cs typeface="Arial" panose="020B0604020202020204" pitchFamily="34" charset="0"/>
              </a:rPr>
              <a:t> </a:t>
            </a:r>
          </a:p>
        </p:txBody>
      </p:sp>
      <p:sp>
        <p:nvSpPr>
          <p:cNvPr id="11" name="CuadroTexto 10"/>
          <p:cNvSpPr txBox="1"/>
          <p:nvPr/>
        </p:nvSpPr>
        <p:spPr>
          <a:xfrm>
            <a:off x="166422" y="1151475"/>
            <a:ext cx="3369713" cy="954107"/>
          </a:xfrm>
          <a:prstGeom prst="rect">
            <a:avLst/>
          </a:prstGeom>
          <a:solidFill>
            <a:srgbClr val="9999FF"/>
          </a:solidFill>
        </p:spPr>
        <p:txBody>
          <a:bodyPr wrap="square" rtlCol="0">
            <a:spAutoFit/>
          </a:bodyPr>
          <a:lstStyle/>
          <a:p>
            <a:pPr algn="just"/>
            <a:r>
              <a:rPr lang="es-EC" sz="1400" dirty="0" smtClean="0">
                <a:solidFill>
                  <a:schemeClr val="bg1"/>
                </a:solidFill>
                <a:latin typeface="Arial" panose="020B0604020202020204" pitchFamily="34" charset="0"/>
                <a:cs typeface="Arial" panose="020B0604020202020204" pitchFamily="34" charset="0"/>
              </a:rPr>
              <a:t>Identificación del </a:t>
            </a:r>
            <a:r>
              <a:rPr lang="es-EC" sz="1400" dirty="0">
                <a:solidFill>
                  <a:schemeClr val="bg1"/>
                </a:solidFill>
                <a:latin typeface="Arial" panose="020B0604020202020204" pitchFamily="34" charset="0"/>
                <a:cs typeface="Arial" panose="020B0604020202020204" pitchFamily="34" charset="0"/>
              </a:rPr>
              <a:t>riesgo, delimitando su contenido y </a:t>
            </a:r>
            <a:r>
              <a:rPr lang="es-EC" sz="1400" dirty="0" smtClean="0">
                <a:solidFill>
                  <a:schemeClr val="bg1"/>
                </a:solidFill>
                <a:latin typeface="Arial" panose="020B0604020202020204" pitchFamily="34" charset="0"/>
                <a:cs typeface="Arial" panose="020B0604020202020204" pitchFamily="34" charset="0"/>
              </a:rPr>
              <a:t>alcance. </a:t>
            </a:r>
          </a:p>
          <a:p>
            <a:pPr algn="just"/>
            <a:r>
              <a:rPr lang="es-EC" sz="1400" dirty="0" smtClean="0">
                <a:solidFill>
                  <a:schemeClr val="bg1"/>
                </a:solidFill>
                <a:latin typeface="Arial" panose="020B0604020202020204" pitchFamily="34" charset="0"/>
                <a:cs typeface="Arial" panose="020B0604020202020204" pitchFamily="34" charset="0"/>
              </a:rPr>
              <a:t>Identifica los </a:t>
            </a:r>
            <a:r>
              <a:rPr lang="es-EC" sz="1400" dirty="0">
                <a:solidFill>
                  <a:schemeClr val="bg1"/>
                </a:solidFill>
                <a:latin typeface="Arial" panose="020B0604020202020204" pitchFamily="34" charset="0"/>
                <a:cs typeface="Arial" panose="020B0604020202020204" pitchFamily="34" charset="0"/>
              </a:rPr>
              <a:t>elementos característicos tales como el bien y de daño</a:t>
            </a:r>
          </a:p>
        </p:txBody>
      </p:sp>
      <p:sp>
        <p:nvSpPr>
          <p:cNvPr id="12" name="CuadroTexto 11"/>
          <p:cNvSpPr txBox="1"/>
          <p:nvPr/>
        </p:nvSpPr>
        <p:spPr>
          <a:xfrm>
            <a:off x="166422" y="4002675"/>
            <a:ext cx="4239323" cy="1384995"/>
          </a:xfrm>
          <a:prstGeom prst="rect">
            <a:avLst/>
          </a:prstGeom>
          <a:solidFill>
            <a:srgbClr val="002060"/>
          </a:solidFill>
        </p:spPr>
        <p:txBody>
          <a:bodyPr wrap="square" rtlCol="0">
            <a:spAutoFit/>
          </a:bodyPr>
          <a:lstStyle/>
          <a:p>
            <a:r>
              <a:rPr lang="es-EC" sz="1400" dirty="0" smtClean="0">
                <a:latin typeface="Arial" panose="020B0604020202020204" pitchFamily="34" charset="0"/>
                <a:cs typeface="Arial" panose="020B0604020202020204" pitchFamily="34" charset="0"/>
              </a:rPr>
              <a:t>Cuantifica el </a:t>
            </a:r>
            <a:r>
              <a:rPr lang="es-EC" sz="1400" dirty="0">
                <a:latin typeface="Arial" panose="020B0604020202020204" pitchFamily="34" charset="0"/>
                <a:cs typeface="Arial" panose="020B0604020202020204" pitchFamily="34" charset="0"/>
              </a:rPr>
              <a:t>riesgo después que éste ha sido definido y </a:t>
            </a:r>
            <a:r>
              <a:rPr lang="es-EC" sz="1400" dirty="0" smtClean="0">
                <a:latin typeface="Arial" panose="020B0604020202020204" pitchFamily="34" charset="0"/>
                <a:cs typeface="Arial" panose="020B0604020202020204" pitchFamily="34" charset="0"/>
              </a:rPr>
              <a:t>analizado consta </a:t>
            </a:r>
            <a:r>
              <a:rPr lang="es-EC" sz="1400" dirty="0">
                <a:latin typeface="Arial" panose="020B0604020202020204" pitchFamily="34" charset="0"/>
                <a:cs typeface="Arial" panose="020B0604020202020204" pitchFamily="34" charset="0"/>
              </a:rPr>
              <a:t>de:</a:t>
            </a:r>
          </a:p>
          <a:p>
            <a:r>
              <a:rPr lang="es-EC" sz="1400" dirty="0">
                <a:latin typeface="Arial" panose="020B0604020202020204" pitchFamily="34" charset="0"/>
                <a:cs typeface="Arial" panose="020B0604020202020204" pitchFamily="34" charset="0"/>
              </a:rPr>
              <a:t> </a:t>
            </a:r>
          </a:p>
          <a:p>
            <a:pPr lvl="0"/>
            <a:r>
              <a:rPr lang="es-EC" sz="1400" dirty="0">
                <a:latin typeface="Arial" panose="020B0604020202020204" pitchFamily="34" charset="0"/>
                <a:cs typeface="Arial" panose="020B0604020202020204" pitchFamily="34" charset="0"/>
              </a:rPr>
              <a:t>Cálculo del carácter del riesgo</a:t>
            </a:r>
            <a:r>
              <a:rPr lang="es-EC" sz="1400" dirty="0" smtClean="0">
                <a:latin typeface="Arial" panose="020B0604020202020204" pitchFamily="34" charset="0"/>
                <a:cs typeface="Arial" panose="020B0604020202020204" pitchFamily="34" charset="0"/>
              </a:rPr>
              <a:t>. </a:t>
            </a:r>
            <a:r>
              <a:rPr lang="es-EC" sz="1400" dirty="0"/>
              <a:t>C = I + D</a:t>
            </a:r>
            <a:endParaRPr lang="es-EC" sz="1400" dirty="0">
              <a:latin typeface="Arial" panose="020B0604020202020204" pitchFamily="34" charset="0"/>
              <a:cs typeface="Arial" panose="020B0604020202020204" pitchFamily="34" charset="0"/>
            </a:endParaRPr>
          </a:p>
          <a:p>
            <a:pPr lvl="0"/>
            <a:r>
              <a:rPr lang="es-EC" sz="1400" dirty="0">
                <a:latin typeface="Arial" panose="020B0604020202020204" pitchFamily="34" charset="0"/>
                <a:cs typeface="Arial" panose="020B0604020202020204" pitchFamily="34" charset="0"/>
              </a:rPr>
              <a:t>Cálculos de la probabilidad</a:t>
            </a:r>
            <a:r>
              <a:rPr lang="es-EC" sz="1400" dirty="0" smtClean="0">
                <a:latin typeface="Arial" panose="020B0604020202020204" pitchFamily="34" charset="0"/>
                <a:cs typeface="Arial" panose="020B0604020202020204" pitchFamily="34" charset="0"/>
              </a:rPr>
              <a:t>. </a:t>
            </a:r>
            <a:r>
              <a:rPr lang="es-EC" sz="1400" dirty="0"/>
              <a:t>Pb = A x V</a:t>
            </a:r>
            <a:endParaRPr lang="es-EC" sz="1400" dirty="0">
              <a:latin typeface="Arial" panose="020B0604020202020204" pitchFamily="34" charset="0"/>
              <a:cs typeface="Arial" panose="020B0604020202020204" pitchFamily="34" charset="0"/>
            </a:endParaRPr>
          </a:p>
          <a:p>
            <a:pPr lvl="0"/>
            <a:r>
              <a:rPr lang="es-EC" sz="1400" dirty="0">
                <a:latin typeface="Arial" panose="020B0604020202020204" pitchFamily="34" charset="0"/>
                <a:cs typeface="Arial" panose="020B0604020202020204" pitchFamily="34" charset="0"/>
              </a:rPr>
              <a:t>Cuantificación del riesgo considerado</a:t>
            </a:r>
            <a:r>
              <a:rPr lang="es-EC" sz="1400" dirty="0" smtClean="0">
                <a:latin typeface="Arial" panose="020B0604020202020204" pitchFamily="34" charset="0"/>
                <a:cs typeface="Arial" panose="020B0604020202020204" pitchFamily="34" charset="0"/>
              </a:rPr>
              <a:t>. </a:t>
            </a:r>
            <a:r>
              <a:rPr lang="es-EC" sz="1400" dirty="0"/>
              <a:t>ER = C x Pb</a:t>
            </a:r>
            <a:endParaRPr lang="es-EC" sz="1400" dirty="0">
              <a:latin typeface="Arial" panose="020B0604020202020204" pitchFamily="34" charset="0"/>
              <a:cs typeface="Arial" panose="020B0604020202020204" pitchFamily="34" charset="0"/>
            </a:endParaRPr>
          </a:p>
        </p:txBody>
      </p:sp>
      <p:sp>
        <p:nvSpPr>
          <p:cNvPr id="13" name="CuadroTexto 12"/>
          <p:cNvSpPr txBox="1"/>
          <p:nvPr/>
        </p:nvSpPr>
        <p:spPr>
          <a:xfrm>
            <a:off x="8761909" y="4241733"/>
            <a:ext cx="3336306" cy="738664"/>
          </a:xfrm>
          <a:prstGeom prst="rect">
            <a:avLst/>
          </a:prstGeom>
          <a:solidFill>
            <a:srgbClr val="FFFF00"/>
          </a:solidFill>
        </p:spPr>
        <p:txBody>
          <a:bodyPr wrap="square" rtlCol="0">
            <a:spAutoFit/>
          </a:bodyPr>
          <a:lstStyle/>
          <a:p>
            <a:r>
              <a:rPr lang="es-EC" sz="1400" dirty="0">
                <a:solidFill>
                  <a:schemeClr val="bg1"/>
                </a:solidFill>
                <a:latin typeface="Arial" panose="020B0604020202020204" pitchFamily="34" charset="0"/>
                <a:cs typeface="Arial" panose="020B0604020202020204" pitchFamily="34" charset="0"/>
              </a:rPr>
              <a:t>Refiere al resultado de la suma la importancia del suceso (I</a:t>
            </a:r>
            <a:r>
              <a:rPr lang="es-EC" sz="1400" dirty="0" smtClean="0">
                <a:solidFill>
                  <a:schemeClr val="bg1"/>
                </a:solidFill>
                <a:latin typeface="Arial" panose="020B0604020202020204" pitchFamily="34" charset="0"/>
                <a:cs typeface="Arial" panose="020B0604020202020204" pitchFamily="34" charset="0"/>
              </a:rPr>
              <a:t>) = (</a:t>
            </a:r>
            <a:r>
              <a:rPr lang="es-EC" sz="1400" dirty="0">
                <a:solidFill>
                  <a:schemeClr val="bg1"/>
                </a:solidFill>
                <a:latin typeface="Arial" panose="020B0604020202020204" pitchFamily="34" charset="0"/>
                <a:cs typeface="Arial" panose="020B0604020202020204" pitchFamily="34" charset="0"/>
              </a:rPr>
              <a:t>F x S) más </a:t>
            </a:r>
            <a:r>
              <a:rPr lang="es-EC" sz="1400" dirty="0" smtClean="0">
                <a:solidFill>
                  <a:schemeClr val="bg1"/>
                </a:solidFill>
                <a:latin typeface="Arial" panose="020B0604020202020204" pitchFamily="34" charset="0"/>
                <a:cs typeface="Arial" panose="020B0604020202020204" pitchFamily="34" charset="0"/>
              </a:rPr>
              <a:t>los </a:t>
            </a:r>
            <a:r>
              <a:rPr lang="es-EC" sz="1400" dirty="0">
                <a:solidFill>
                  <a:schemeClr val="bg1"/>
                </a:solidFill>
                <a:latin typeface="Arial" panose="020B0604020202020204" pitchFamily="34" charset="0"/>
                <a:cs typeface="Arial" panose="020B0604020202020204" pitchFamily="34" charset="0"/>
              </a:rPr>
              <a:t>daños ocasionados (D) </a:t>
            </a:r>
            <a:r>
              <a:rPr lang="es-EC" sz="1400" dirty="0" smtClean="0">
                <a:solidFill>
                  <a:schemeClr val="bg1"/>
                </a:solidFill>
                <a:latin typeface="Arial" panose="020B0604020202020204" pitchFamily="34" charset="0"/>
                <a:cs typeface="Arial" panose="020B0604020202020204" pitchFamily="34" charset="0"/>
              </a:rPr>
              <a:t>= (</a:t>
            </a:r>
            <a:r>
              <a:rPr lang="es-EC" sz="1400" dirty="0">
                <a:solidFill>
                  <a:schemeClr val="bg1"/>
                </a:solidFill>
                <a:latin typeface="Arial" panose="020B0604020202020204" pitchFamily="34" charset="0"/>
                <a:cs typeface="Arial" panose="020B0604020202020204" pitchFamily="34" charset="0"/>
              </a:rPr>
              <a:t>P x E</a:t>
            </a:r>
            <a:r>
              <a:rPr lang="es-EC" sz="1400" dirty="0" smtClean="0">
                <a:solidFill>
                  <a:schemeClr val="bg1"/>
                </a:solidFill>
                <a:latin typeface="Arial" panose="020B0604020202020204" pitchFamily="34" charset="0"/>
                <a:cs typeface="Arial" panose="020B0604020202020204" pitchFamily="34" charset="0"/>
              </a:rPr>
              <a:t>).</a:t>
            </a:r>
            <a:endParaRPr lang="es-EC" sz="1400" dirty="0">
              <a:solidFill>
                <a:schemeClr val="bg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145867364"/>
              </p:ext>
            </p:extLst>
          </p:nvPr>
        </p:nvGraphicFramePr>
        <p:xfrm>
          <a:off x="4902741" y="4937760"/>
          <a:ext cx="3530593" cy="1848740"/>
        </p:xfrm>
        <a:graphic>
          <a:graphicData uri="http://schemas.openxmlformats.org/drawingml/2006/table">
            <a:tbl>
              <a:tblPr firstRow="1" firstCol="1" bandRow="1">
                <a:tableStyleId>{5C22544A-7EE6-4342-B048-85BDC9FD1C3A}</a:tableStyleId>
              </a:tblPr>
              <a:tblGrid>
                <a:gridCol w="1634246"/>
                <a:gridCol w="1896347"/>
              </a:tblGrid>
              <a:tr h="477140">
                <a:tc>
                  <a:txBody>
                    <a:bodyPr/>
                    <a:lstStyle/>
                    <a:p>
                      <a:pPr marL="457200" algn="ctr">
                        <a:lnSpc>
                          <a:spcPct val="150000"/>
                        </a:lnSpc>
                        <a:spcAft>
                          <a:spcPts val="0"/>
                        </a:spcAft>
                      </a:pPr>
                      <a:r>
                        <a:rPr lang="es-EC" sz="1200" dirty="0" smtClean="0">
                          <a:solidFill>
                            <a:schemeClr val="tx1"/>
                          </a:solidFill>
                          <a:effectLst/>
                        </a:rPr>
                        <a:t>VALOR ENTRE</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457200" algn="ctr">
                        <a:lnSpc>
                          <a:spcPct val="150000"/>
                        </a:lnSpc>
                        <a:spcAft>
                          <a:spcPts val="0"/>
                        </a:spcAft>
                      </a:pPr>
                      <a:r>
                        <a:rPr lang="es-EC" sz="1200" dirty="0">
                          <a:solidFill>
                            <a:schemeClr val="tx1"/>
                          </a:solidFill>
                          <a:effectLst/>
                        </a:rPr>
                        <a:t>CLASE DE RIESGO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25585">
                <a:tc>
                  <a:txBody>
                    <a:bodyPr/>
                    <a:lstStyle/>
                    <a:p>
                      <a:pPr marL="457200" algn="ctr">
                        <a:lnSpc>
                          <a:spcPct val="150000"/>
                        </a:lnSpc>
                        <a:spcAft>
                          <a:spcPts val="0"/>
                        </a:spcAft>
                      </a:pPr>
                      <a:r>
                        <a:rPr lang="es-EC" sz="1200">
                          <a:solidFill>
                            <a:schemeClr val="tx1"/>
                          </a:solidFill>
                          <a:effectLst/>
                        </a:rPr>
                        <a:t>2 Y 250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457200" algn="just">
                        <a:lnSpc>
                          <a:spcPct val="150000"/>
                        </a:lnSpc>
                        <a:spcAft>
                          <a:spcPts val="0"/>
                        </a:spcAft>
                      </a:pPr>
                      <a:r>
                        <a:rPr lang="es-EC" sz="1200" dirty="0">
                          <a:solidFill>
                            <a:schemeClr val="tx1"/>
                          </a:solidFill>
                          <a:effectLst/>
                        </a:rPr>
                        <a:t>Muy reducido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25585">
                <a:tc>
                  <a:txBody>
                    <a:bodyPr/>
                    <a:lstStyle/>
                    <a:p>
                      <a:pPr marL="457200" algn="ctr">
                        <a:lnSpc>
                          <a:spcPct val="150000"/>
                        </a:lnSpc>
                        <a:spcAft>
                          <a:spcPts val="0"/>
                        </a:spcAft>
                      </a:pPr>
                      <a:r>
                        <a:rPr lang="es-EC" sz="1200">
                          <a:solidFill>
                            <a:schemeClr val="tx1"/>
                          </a:solidFill>
                          <a:effectLst/>
                        </a:rPr>
                        <a:t>251 y 500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457200" algn="just">
                        <a:lnSpc>
                          <a:spcPct val="150000"/>
                        </a:lnSpc>
                        <a:spcAft>
                          <a:spcPts val="0"/>
                        </a:spcAft>
                      </a:pPr>
                      <a:r>
                        <a:rPr lang="es-EC" sz="1200">
                          <a:solidFill>
                            <a:schemeClr val="tx1"/>
                          </a:solidFill>
                          <a:effectLst/>
                        </a:rPr>
                        <a:t>Reducido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25585">
                <a:tc>
                  <a:txBody>
                    <a:bodyPr/>
                    <a:lstStyle/>
                    <a:p>
                      <a:pPr marL="457200" algn="ctr">
                        <a:lnSpc>
                          <a:spcPct val="150000"/>
                        </a:lnSpc>
                        <a:spcAft>
                          <a:spcPts val="0"/>
                        </a:spcAft>
                      </a:pPr>
                      <a:r>
                        <a:rPr lang="es-EC" sz="1200">
                          <a:solidFill>
                            <a:schemeClr val="tx1"/>
                          </a:solidFill>
                          <a:effectLst/>
                        </a:rPr>
                        <a:t>501 y 750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457200" algn="just">
                        <a:lnSpc>
                          <a:spcPct val="150000"/>
                        </a:lnSpc>
                        <a:spcAft>
                          <a:spcPts val="0"/>
                        </a:spcAft>
                      </a:pPr>
                      <a:r>
                        <a:rPr lang="es-EC" sz="1200">
                          <a:solidFill>
                            <a:schemeClr val="tx1"/>
                          </a:solidFill>
                          <a:effectLst/>
                        </a:rPr>
                        <a:t>Normal</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25585">
                <a:tc>
                  <a:txBody>
                    <a:bodyPr/>
                    <a:lstStyle/>
                    <a:p>
                      <a:pPr marL="457200" algn="ctr">
                        <a:lnSpc>
                          <a:spcPct val="150000"/>
                        </a:lnSpc>
                        <a:spcAft>
                          <a:spcPts val="0"/>
                        </a:spcAft>
                      </a:pPr>
                      <a:r>
                        <a:rPr lang="es-EC" sz="1200">
                          <a:solidFill>
                            <a:schemeClr val="tx1"/>
                          </a:solidFill>
                          <a:effectLst/>
                        </a:rPr>
                        <a:t>751 y 1000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457200" algn="just">
                        <a:lnSpc>
                          <a:spcPct val="150000"/>
                        </a:lnSpc>
                        <a:spcAft>
                          <a:spcPts val="0"/>
                        </a:spcAft>
                      </a:pPr>
                      <a:r>
                        <a:rPr lang="es-EC" sz="1200">
                          <a:solidFill>
                            <a:schemeClr val="tx1"/>
                          </a:solidFill>
                          <a:effectLst/>
                        </a:rPr>
                        <a:t>Elevado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225585">
                <a:tc>
                  <a:txBody>
                    <a:bodyPr/>
                    <a:lstStyle/>
                    <a:p>
                      <a:pPr marL="457200" algn="ctr">
                        <a:lnSpc>
                          <a:spcPct val="150000"/>
                        </a:lnSpc>
                        <a:spcAft>
                          <a:spcPts val="0"/>
                        </a:spcAft>
                      </a:pPr>
                      <a:r>
                        <a:rPr lang="es-EC" sz="1200" dirty="0">
                          <a:solidFill>
                            <a:schemeClr val="tx1"/>
                          </a:solidFill>
                          <a:effectLst/>
                        </a:rPr>
                        <a:t>1001 y 1250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457200" algn="just">
                        <a:lnSpc>
                          <a:spcPct val="150000"/>
                        </a:lnSpc>
                        <a:spcAft>
                          <a:spcPts val="0"/>
                        </a:spcAft>
                      </a:pPr>
                      <a:r>
                        <a:rPr lang="es-EC" sz="1200" dirty="0">
                          <a:solidFill>
                            <a:schemeClr val="tx1"/>
                          </a:solidFill>
                          <a:effectLst/>
                        </a:rPr>
                        <a:t>Muy elevado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
        <p:nvSpPr>
          <p:cNvPr id="3" name="CuadroTexto 2"/>
          <p:cNvSpPr txBox="1"/>
          <p:nvPr/>
        </p:nvSpPr>
        <p:spPr>
          <a:xfrm>
            <a:off x="1678136" y="5733061"/>
            <a:ext cx="2727609" cy="276999"/>
          </a:xfrm>
          <a:prstGeom prst="rect">
            <a:avLst/>
          </a:prstGeom>
          <a:noFill/>
        </p:spPr>
        <p:txBody>
          <a:bodyPr wrap="square" rtlCol="0">
            <a:spAutoFit/>
          </a:bodyPr>
          <a:lstStyle/>
          <a:p>
            <a:r>
              <a:rPr lang="es-EC" sz="1200" b="1" dirty="0">
                <a:latin typeface="Arial" panose="020B0604020202020204" pitchFamily="34" charset="0"/>
                <a:cs typeface="Arial" panose="020B0604020202020204" pitchFamily="34" charset="0"/>
              </a:rPr>
              <a:t>Cálculo de la clase de riesgo</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4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100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ANÁLISIS E INTERPRETACIÓN DE RESULTADOS</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10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4000" y="624254"/>
            <a:ext cx="9144000" cy="5328138"/>
          </a:xfrm>
          <a:noFill/>
        </p:spPr>
        <p:txBody>
          <a:bodyPr>
            <a:normAutofit/>
          </a:bodyPr>
          <a:lstStyle/>
          <a:p>
            <a:pPr marL="0" indent="0" algn="just">
              <a:buNone/>
            </a:pPr>
            <a:r>
              <a:rPr lang="es-EC" b="1" dirty="0">
                <a:latin typeface="Arial" panose="020B0604020202020204" pitchFamily="34" charset="0"/>
                <a:cs typeface="Arial" panose="020B0604020202020204" pitchFamily="34" charset="0"/>
              </a:rPr>
              <a:t>Datos generales de personal:</a:t>
            </a:r>
            <a:endParaRPr lang="es-EC" dirty="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El AGRUCOMGE, </a:t>
            </a:r>
            <a:r>
              <a:rPr lang="es-EC" sz="2000" dirty="0" smtClean="0">
                <a:latin typeface="Arial" panose="020B0604020202020204" pitchFamily="34" charset="0"/>
                <a:cs typeface="Arial" panose="020B0604020202020204" pitchFamily="34" charset="0"/>
              </a:rPr>
              <a:t>cuenta </a:t>
            </a:r>
            <a:r>
              <a:rPr lang="es-EC" sz="2000" dirty="0">
                <a:latin typeface="Arial" panose="020B0604020202020204" pitchFamily="34" charset="0"/>
                <a:cs typeface="Arial" panose="020B0604020202020204" pitchFamily="34" charset="0"/>
              </a:rPr>
              <a:t>con aproximadamente 300 integrantes, entre personal militar y servidores públicos; hombres y mujeres, que están distribuidos en las diferentes unidades. </a:t>
            </a:r>
          </a:p>
          <a:p>
            <a:pPr algn="just"/>
            <a:r>
              <a:rPr lang="es-EC" sz="2000" dirty="0">
                <a:latin typeface="Arial" panose="020B0604020202020204" pitchFamily="34" charset="0"/>
                <a:cs typeface="Arial" panose="020B0604020202020204" pitchFamily="34" charset="0"/>
              </a:rPr>
              <a:t>El 95% </a:t>
            </a:r>
            <a:r>
              <a:rPr lang="es-EC" sz="2000" dirty="0" smtClean="0">
                <a:latin typeface="Arial" panose="020B0604020202020204" pitchFamily="34" charset="0"/>
                <a:cs typeface="Arial" panose="020B0604020202020204" pitchFamily="34" charset="0"/>
              </a:rPr>
              <a:t>pertenece </a:t>
            </a:r>
            <a:r>
              <a:rPr lang="es-EC" sz="2000" dirty="0">
                <a:latin typeface="Arial" panose="020B0604020202020204" pitchFamily="34" charset="0"/>
                <a:cs typeface="Arial" panose="020B0604020202020204" pitchFamily="34" charset="0"/>
              </a:rPr>
              <a:t>al arma de comunicaciones y el porcentaje restante son de otras armas, servicios, especialidades y servidores </a:t>
            </a:r>
            <a:r>
              <a:rPr lang="es-EC" sz="2000" dirty="0" smtClean="0">
                <a:latin typeface="Arial" panose="020B0604020202020204" pitchFamily="34" charset="0"/>
                <a:cs typeface="Arial" panose="020B0604020202020204" pitchFamily="34" charset="0"/>
              </a:rPr>
              <a:t>públicos.</a:t>
            </a:r>
            <a:endParaRPr lang="es-EC" sz="2000" dirty="0">
              <a:latin typeface="Arial" panose="020B0604020202020204" pitchFamily="34" charset="0"/>
              <a:cs typeface="Arial" panose="020B0604020202020204" pitchFamily="34" charset="0"/>
            </a:endParaRPr>
          </a:p>
          <a:p>
            <a:pPr algn="just"/>
            <a:r>
              <a:rPr lang="es-EC" sz="2000" dirty="0">
                <a:latin typeface="Arial" panose="020B0604020202020204" pitchFamily="34" charset="0"/>
                <a:cs typeface="Arial" panose="020B0604020202020204" pitchFamily="34" charset="0"/>
              </a:rPr>
              <a:t>La Escuela de Comunicaciones, recibe al personal de alumnos que vienen a realizar los cursos de especialidad, con </a:t>
            </a:r>
            <a:r>
              <a:rPr lang="es-EC" sz="2000" dirty="0" smtClean="0">
                <a:latin typeface="Arial" panose="020B0604020202020204" pitchFamily="34" charset="0"/>
                <a:cs typeface="Arial" panose="020B0604020202020204" pitchFamily="34" charset="0"/>
              </a:rPr>
              <a:t>aspirantes </a:t>
            </a:r>
            <a:r>
              <a:rPr lang="es-EC" sz="2000" dirty="0">
                <a:latin typeface="Arial" panose="020B0604020202020204" pitchFamily="34" charset="0"/>
                <a:cs typeface="Arial" panose="020B0604020202020204" pitchFamily="34" charset="0"/>
              </a:rPr>
              <a:t>a soldados, </a:t>
            </a:r>
            <a:r>
              <a:rPr lang="es-EC" sz="2000" dirty="0" smtClean="0">
                <a:latin typeface="Arial" panose="020B0604020202020204" pitchFamily="34" charset="0"/>
                <a:cs typeface="Arial" panose="020B0604020202020204" pitchFamily="34" charset="0"/>
              </a:rPr>
              <a:t>soldados </a:t>
            </a:r>
            <a:r>
              <a:rPr lang="es-EC" sz="2000" dirty="0">
                <a:latin typeface="Arial" panose="020B0604020202020204" pitchFamily="34" charset="0"/>
                <a:cs typeface="Arial" panose="020B0604020202020204" pitchFamily="34" charset="0"/>
              </a:rPr>
              <a:t>a cabos y cabos a sargentos, en la especialidad de comunicaciones con aproximadamente 400 alumnos, distribuidos en diferentes fechas del año.</a:t>
            </a:r>
          </a:p>
          <a:p>
            <a:pPr algn="just"/>
            <a:r>
              <a:rPr lang="es-EC" sz="2000" dirty="0" smtClean="0">
                <a:latin typeface="Arial" panose="020B0604020202020204" pitchFamily="34" charset="0"/>
                <a:cs typeface="Arial" panose="020B0604020202020204" pitchFamily="34" charset="0"/>
              </a:rPr>
              <a:t>El personal que labora en el Comando de Apoyo Logístico Electrónico, tiene diferentes especialidades tales como ingenieros electrónicos y sistemas, tecnólogos en electrónica y sistemas, técnicos electrónicos, y personal de comunicaciones.</a:t>
            </a:r>
          </a:p>
          <a:p>
            <a:pPr algn="just"/>
            <a:r>
              <a:rPr lang="es-EC" sz="2000" dirty="0" smtClean="0">
                <a:latin typeface="Arial" panose="020B0604020202020204" pitchFamily="34" charset="0"/>
                <a:cs typeface="Arial" panose="020B0604020202020204" pitchFamily="34" charset="0"/>
              </a:rPr>
              <a:t>El </a:t>
            </a:r>
            <a:r>
              <a:rPr lang="es-EC" sz="2000" dirty="0">
                <a:latin typeface="Arial" panose="020B0604020202020204" pitchFamily="34" charset="0"/>
                <a:cs typeface="Arial" panose="020B0604020202020204" pitchFamily="34" charset="0"/>
              </a:rPr>
              <a:t>Centro de Metrología, tiene personal especializado en calibración de las diferentes magnitudes tales como presión, temperatura, tiempo y voltaje</a:t>
            </a:r>
            <a:r>
              <a:rPr lang="es-EC" sz="2000" dirty="0" smtClean="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798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4000" y="1134209"/>
            <a:ext cx="9144000" cy="4448908"/>
          </a:xfrm>
          <a:noFill/>
        </p:spPr>
        <p:txBody>
          <a:bodyPr>
            <a:normAutofit/>
          </a:bodyPr>
          <a:lstStyle/>
          <a:p>
            <a:pPr marL="0" indent="0">
              <a:buNone/>
            </a:pPr>
            <a:r>
              <a:rPr lang="es-EC" b="1" dirty="0">
                <a:latin typeface="Arial" panose="020B0604020202020204" pitchFamily="34" charset="0"/>
                <a:cs typeface="Arial" panose="020B0604020202020204" pitchFamily="34" charset="0"/>
              </a:rPr>
              <a:t>Identificación de </a:t>
            </a:r>
            <a:r>
              <a:rPr lang="es-EC" b="1" dirty="0" smtClean="0">
                <a:latin typeface="Arial" panose="020B0604020202020204" pitchFamily="34" charset="0"/>
                <a:cs typeface="Arial" panose="020B0604020202020204" pitchFamily="34" charset="0"/>
              </a:rPr>
              <a:t>riesgos</a:t>
            </a:r>
          </a:p>
          <a:p>
            <a:pPr marL="0" indent="0">
              <a:buNone/>
            </a:pPr>
            <a:endParaRPr lang="es-EC" dirty="0">
              <a:latin typeface="Arial" panose="020B0604020202020204" pitchFamily="34" charset="0"/>
              <a:cs typeface="Arial" panose="020B0604020202020204" pitchFamily="34" charset="0"/>
            </a:endParaRPr>
          </a:p>
          <a:p>
            <a:pPr lvl="1"/>
            <a:r>
              <a:rPr lang="es-EC" dirty="0" smtClean="0">
                <a:latin typeface="Arial" panose="020B0604020202020204" pitchFamily="34" charset="0"/>
                <a:cs typeface="Arial" panose="020B0604020202020204" pitchFamily="34" charset="0"/>
              </a:rPr>
              <a:t>Robo </a:t>
            </a:r>
            <a:r>
              <a:rPr lang="es-EC" dirty="0">
                <a:latin typeface="Arial" panose="020B0604020202020204" pitchFamily="34" charset="0"/>
                <a:cs typeface="Arial" panose="020B0604020202020204" pitchFamily="34" charset="0"/>
              </a:rPr>
              <a:t>de armamento y equipo militar</a:t>
            </a:r>
          </a:p>
          <a:p>
            <a:pPr lvl="1"/>
            <a:r>
              <a:rPr lang="es-EC" dirty="0">
                <a:latin typeface="Arial" panose="020B0604020202020204" pitchFamily="34" charset="0"/>
                <a:cs typeface="Arial" panose="020B0604020202020204" pitchFamily="34" charset="0"/>
              </a:rPr>
              <a:t>Robo de equipos de comunicaciones</a:t>
            </a:r>
          </a:p>
          <a:p>
            <a:pPr lvl="1"/>
            <a:r>
              <a:rPr lang="es-EC" dirty="0">
                <a:latin typeface="Arial" panose="020B0604020202020204" pitchFamily="34" charset="0"/>
                <a:cs typeface="Arial" panose="020B0604020202020204" pitchFamily="34" charset="0"/>
              </a:rPr>
              <a:t>Hurto de bienes</a:t>
            </a:r>
          </a:p>
          <a:p>
            <a:pPr lvl="1"/>
            <a:r>
              <a:rPr lang="es-EC" dirty="0">
                <a:latin typeface="Arial" panose="020B0604020202020204" pitchFamily="34" charset="0"/>
                <a:cs typeface="Arial" panose="020B0604020202020204" pitchFamily="34" charset="0"/>
              </a:rPr>
              <a:t>Incendios de instalaciones</a:t>
            </a:r>
          </a:p>
          <a:p>
            <a:pPr lvl="1"/>
            <a:r>
              <a:rPr lang="es-EC" dirty="0" smtClean="0">
                <a:latin typeface="Arial" panose="020B0604020202020204" pitchFamily="34" charset="0"/>
                <a:cs typeface="Arial" panose="020B0604020202020204" pitchFamily="34" charset="0"/>
              </a:rPr>
              <a:t>Explosiones </a:t>
            </a:r>
            <a:r>
              <a:rPr lang="es-EC" dirty="0">
                <a:latin typeface="Arial" panose="020B0604020202020204" pitchFamily="34" charset="0"/>
                <a:cs typeface="Arial" panose="020B0604020202020204" pitchFamily="34" charset="0"/>
              </a:rPr>
              <a:t>de tanques de gas o </a:t>
            </a:r>
            <a:r>
              <a:rPr lang="es-EC" dirty="0" smtClean="0">
                <a:latin typeface="Arial" panose="020B0604020202020204" pitchFamily="34" charset="0"/>
                <a:cs typeface="Arial" panose="020B0604020202020204" pitchFamily="34" charset="0"/>
              </a:rPr>
              <a:t>calderas</a:t>
            </a:r>
            <a:endParaRPr lang="es-EC" dirty="0">
              <a:latin typeface="Arial" panose="020B0604020202020204" pitchFamily="34" charset="0"/>
              <a:cs typeface="Arial" panose="020B0604020202020204" pitchFamily="34" charset="0"/>
            </a:endParaRPr>
          </a:p>
          <a:p>
            <a:pPr lvl="1"/>
            <a:r>
              <a:rPr lang="es-EC" dirty="0">
                <a:latin typeface="Arial" panose="020B0604020202020204" pitchFamily="34" charset="0"/>
                <a:cs typeface="Arial" panose="020B0604020202020204" pitchFamily="34" charset="0"/>
              </a:rPr>
              <a:t>Responsabilidad civil</a:t>
            </a:r>
          </a:p>
          <a:p>
            <a:pPr lvl="1"/>
            <a:r>
              <a:rPr lang="es-EC" dirty="0">
                <a:latin typeface="Arial" panose="020B0604020202020204" pitchFamily="34" charset="0"/>
                <a:cs typeface="Arial" panose="020B0604020202020204" pitchFamily="34" charset="0"/>
              </a:rPr>
              <a:t>Robo de información calificada</a:t>
            </a:r>
          </a:p>
          <a:p>
            <a:pPr lvl="1"/>
            <a:r>
              <a:rPr lang="es-EC" dirty="0">
                <a:latin typeface="Arial" panose="020B0604020202020204" pitchFamily="34" charset="0"/>
                <a:cs typeface="Arial" panose="020B0604020202020204" pitchFamily="34" charset="0"/>
              </a:rPr>
              <a:t>Infiltración de bandas criminales y </a:t>
            </a:r>
            <a:r>
              <a:rPr lang="es-EC" dirty="0" smtClean="0">
                <a:latin typeface="Arial" panose="020B0604020202020204" pitchFamily="34" charset="0"/>
                <a:cs typeface="Arial" panose="020B0604020202020204" pitchFamily="34" charset="0"/>
              </a:rPr>
              <a:t>delincuencia común.</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45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63552" y="188641"/>
            <a:ext cx="7772400" cy="684234"/>
          </a:xfrm>
        </p:spPr>
        <p:txBody>
          <a:bodyPr>
            <a:normAutofit fontScale="90000"/>
          </a:bodyPr>
          <a:lstStyle/>
          <a:p>
            <a:r>
              <a:rPr lang="es-EC" b="1" dirty="0" smtClean="0">
                <a:latin typeface="Arial" panose="020B0604020202020204" pitchFamily="34" charset="0"/>
                <a:cs typeface="Arial" panose="020B0604020202020204" pitchFamily="34" charset="0"/>
              </a:rPr>
              <a:t>SUMARIO</a:t>
            </a:r>
            <a:endParaRPr lang="es-EC"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063552" y="1871928"/>
            <a:ext cx="7200000" cy="768941"/>
          </a:xfr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457200" indent="-457200" algn="l">
              <a:buFont typeface="Arial" panose="020B0604020202020204" pitchFamily="34" charset="0"/>
              <a:buChar char="•"/>
            </a:pPr>
            <a:r>
              <a:rPr lang="es-EC" sz="2800" b="1" dirty="0" smtClean="0">
                <a:solidFill>
                  <a:schemeClr val="tx1"/>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INTRODUCCIÓN</a:t>
            </a:r>
          </a:p>
        </p:txBody>
      </p:sp>
      <p:sp>
        <p:nvSpPr>
          <p:cNvPr id="4" name="Subtítulo 2"/>
          <p:cNvSpPr txBox="1">
            <a:spLocks/>
          </p:cNvSpPr>
          <p:nvPr/>
        </p:nvSpPr>
        <p:spPr>
          <a:xfrm>
            <a:off x="2063552" y="2863019"/>
            <a:ext cx="7200000" cy="613117"/>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s-EC" sz="2800"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MARCO TEÓRICO</a:t>
            </a:r>
          </a:p>
        </p:txBody>
      </p:sp>
      <p:sp>
        <p:nvSpPr>
          <p:cNvPr id="5" name="Subtítulo 2"/>
          <p:cNvSpPr txBox="1">
            <a:spLocks/>
          </p:cNvSpPr>
          <p:nvPr/>
        </p:nvSpPr>
        <p:spPr>
          <a:xfrm>
            <a:off x="2063552" y="3752453"/>
            <a:ext cx="7200000" cy="67749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s-EC" sz="2800"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METODOLOGÍA DE LA INVESTIGACIÓN</a:t>
            </a:r>
          </a:p>
        </p:txBody>
      </p:sp>
      <p:sp>
        <p:nvSpPr>
          <p:cNvPr id="6" name="Subtítulo 2"/>
          <p:cNvSpPr txBox="1">
            <a:spLocks/>
          </p:cNvSpPr>
          <p:nvPr/>
        </p:nvSpPr>
        <p:spPr>
          <a:xfrm>
            <a:off x="2063552" y="4670275"/>
            <a:ext cx="7200000" cy="83689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s-EC" sz="2800"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ANÁLISIS E INTERPETACIÓN DE RESULTADOS</a:t>
            </a:r>
          </a:p>
        </p:txBody>
      </p:sp>
      <p:sp>
        <p:nvSpPr>
          <p:cNvPr id="7" name="Subtítulo 2"/>
          <p:cNvSpPr txBox="1">
            <a:spLocks/>
          </p:cNvSpPr>
          <p:nvPr/>
        </p:nvSpPr>
        <p:spPr>
          <a:xfrm>
            <a:off x="2063552" y="5738694"/>
            <a:ext cx="7200000" cy="69165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s-EC" sz="2800"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PROPUESTA (PROYECTO)</a:t>
            </a:r>
            <a:endParaRPr lang="es-EC" sz="2800"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94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07054841"/>
              </p:ext>
            </p:extLst>
          </p:nvPr>
        </p:nvGraphicFramePr>
        <p:xfrm>
          <a:off x="1524002" y="2"/>
          <a:ext cx="9143999" cy="6858001"/>
        </p:xfrm>
        <a:graphic>
          <a:graphicData uri="http://schemas.openxmlformats.org/drawingml/2006/table">
            <a:tbl>
              <a:tblPr firstRow="1" firstCol="1" bandRow="1">
                <a:tableStyleId>{5C22544A-7EE6-4342-B048-85BDC9FD1C3A}</a:tableStyleId>
              </a:tblPr>
              <a:tblGrid>
                <a:gridCol w="1589853"/>
                <a:gridCol w="670181"/>
                <a:gridCol w="735739"/>
                <a:gridCol w="431610"/>
                <a:gridCol w="639221"/>
                <a:gridCol w="143333"/>
                <a:gridCol w="610080"/>
                <a:gridCol w="639221"/>
                <a:gridCol w="639221"/>
                <a:gridCol w="639221"/>
                <a:gridCol w="639221"/>
                <a:gridCol w="639221"/>
                <a:gridCol w="639221"/>
                <a:gridCol w="488656"/>
              </a:tblGrid>
              <a:tr h="156118">
                <a:tc gridSpan="14">
                  <a:txBody>
                    <a:bodyPr/>
                    <a:lstStyle/>
                    <a:p>
                      <a:pPr algn="ctr">
                        <a:lnSpc>
                          <a:spcPct val="115000"/>
                        </a:lnSpc>
                        <a:spcAft>
                          <a:spcPts val="1000"/>
                        </a:spcAft>
                      </a:pPr>
                      <a:r>
                        <a:rPr lang="es-EC" sz="900" dirty="0">
                          <a:solidFill>
                            <a:schemeClr val="tx1"/>
                          </a:solidFill>
                          <a:effectLst/>
                          <a:latin typeface="Arial" panose="020B0604020202020204" pitchFamily="34" charset="0"/>
                          <a:cs typeface="Arial" panose="020B0604020202020204" pitchFamily="34" charset="0"/>
                        </a:rPr>
                        <a:t>RIESGOS ANTISOCIALES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13956">
                <a:tc>
                  <a:txBody>
                    <a:bodyPr/>
                    <a:lstStyle/>
                    <a:p>
                      <a:pP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ESCENARIO Y BIENES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Atraco/Robo con intimidación/violencia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Hurto/pérdida desconocido</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Fraude/estafa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Manipulación de datos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Agresión personal</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Acción vandálica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Acción terrorista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Amenaza de bomba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Incendio provocado</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Delitos sexuales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Falsificación cheque/moneda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Tráfico consumo drogas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ÁREAS EXTERIORES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Vecindario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Entradas y acceso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 </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Cerramientos perimetrales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 </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Locales comerciales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 </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ÁREAS INTERIORES.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3">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Parqueaderos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Oficinas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1316">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Bodegas de comunicaciones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Bodega de Material Bélico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a:solidFill>
                            <a:schemeClr val="tx1"/>
                          </a:solidFill>
                          <a:effectLst/>
                          <a:latin typeface="Arial" panose="020B0604020202020204" pitchFamily="34" charset="0"/>
                          <a:cs typeface="Arial" panose="020B0604020202020204" pitchFamily="34" charset="0"/>
                        </a:rPr>
                        <a:t>Bodega de intendencia</a:t>
                      </a:r>
                      <a:endParaRPr lang="es-EC" sz="9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Policlínico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 </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Unidad financiera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Cocinas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Laboratorios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trasformadores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Mtto. Y limpieza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Bombas impulsoras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Cámaras frigoríficas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Puestos de guardia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7">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Áreas de seguridad</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Puesto de mando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2953">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Central de procesamiento de datos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Dormitorios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Áreas deportivas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782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Comedores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118">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Casinos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193" marR="291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52230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48813605"/>
              </p:ext>
            </p:extLst>
          </p:nvPr>
        </p:nvGraphicFramePr>
        <p:xfrm>
          <a:off x="1524000" y="1"/>
          <a:ext cx="9144000" cy="6743043"/>
        </p:xfrm>
        <a:graphic>
          <a:graphicData uri="http://schemas.openxmlformats.org/drawingml/2006/table">
            <a:tbl>
              <a:tblPr firstRow="1" firstCol="1" bandRow="1">
                <a:tableStyleId>{5C22544A-7EE6-4342-B048-85BDC9FD1C3A}</a:tableStyleId>
              </a:tblPr>
              <a:tblGrid>
                <a:gridCol w="1708099"/>
                <a:gridCol w="1024128"/>
                <a:gridCol w="1073505"/>
                <a:gridCol w="936347"/>
                <a:gridCol w="1011326"/>
                <a:gridCol w="824788"/>
                <a:gridCol w="733349"/>
                <a:gridCol w="1009498"/>
                <a:gridCol w="822960"/>
              </a:tblGrid>
              <a:tr h="144600">
                <a:tc gridSpan="9">
                  <a:txBody>
                    <a:bodyPr/>
                    <a:lstStyle/>
                    <a:p>
                      <a:pPr algn="ctr">
                        <a:lnSpc>
                          <a:spcPct val="115000"/>
                        </a:lnSpc>
                        <a:spcAft>
                          <a:spcPts val="1000"/>
                        </a:spcAft>
                      </a:pPr>
                      <a:r>
                        <a:rPr lang="es-EC" sz="900" dirty="0">
                          <a:solidFill>
                            <a:schemeClr val="tx1"/>
                          </a:solidFill>
                          <a:effectLst/>
                          <a:latin typeface="Arial" panose="020B0604020202020204" pitchFamily="34" charset="0"/>
                          <a:cs typeface="Arial" panose="020B0604020202020204" pitchFamily="34" charset="0"/>
                        </a:rPr>
                        <a:t>RIESGOS TÉCNICOS Y LABORALES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93239">
                <a:tc>
                  <a:txBody>
                    <a:bodyPr/>
                    <a:lstStyle/>
                    <a:p>
                      <a:pP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Escenario y bienes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Incendio o combustión</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Funcionamiento de sistemas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Avería de instalaciones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Accidentes fortuitos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Golpes, caídas quemaduras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Explosión fortuita</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Riesgo en la manipulación de productos químicos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Riesgo en la manipulación de máquinas.</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dirty="0" smtClean="0">
                          <a:solidFill>
                            <a:schemeClr val="tx1"/>
                          </a:solidFill>
                          <a:effectLst/>
                          <a:latin typeface="Arial" panose="020B0604020202020204" pitchFamily="34" charset="0"/>
                          <a:cs typeface="Arial" panose="020B0604020202020204" pitchFamily="34" charset="0"/>
                        </a:rPr>
                        <a:t>ÁREAS EXTERIORES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nSpc>
                          <a:spcPct val="115000"/>
                        </a:lnSpc>
                        <a:spcAft>
                          <a:spcPts val="1000"/>
                        </a:spcAft>
                      </a:pPr>
                      <a:r>
                        <a:rPr lang="es-EC" sz="900" dirty="0">
                          <a:solidFill>
                            <a:schemeClr val="tx1"/>
                          </a:solidFill>
                          <a:effectLst/>
                          <a:latin typeface="Arial" panose="020B0604020202020204" pitchFamily="34" charset="0"/>
                          <a:cs typeface="Arial" panose="020B0604020202020204" pitchFamily="34" charset="0"/>
                        </a:rPr>
                        <a:t>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Vecindarios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Entradas y acceso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Cerramientos perimetrales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Almacenes comerciales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Vías, calles avenidas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5316">
                <a:tc>
                  <a:txBody>
                    <a:bodyPr/>
                    <a:lstStyle/>
                    <a:p>
                      <a:pP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ÁREAS INTERIORES.</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nSpc>
                          <a:spcPct val="115000"/>
                        </a:lnSpc>
                        <a:spcAft>
                          <a:spcPts val="1000"/>
                        </a:spcAft>
                      </a:pPr>
                      <a:r>
                        <a:rPr lang="es-EC" sz="900" dirty="0">
                          <a:solidFill>
                            <a:schemeClr val="tx1"/>
                          </a:solidFill>
                          <a:effectLst/>
                          <a:latin typeface="Arial" panose="020B0604020202020204" pitchFamily="34" charset="0"/>
                          <a:cs typeface="Arial" panose="020B0604020202020204" pitchFamily="34" charset="0"/>
                        </a:rPr>
                        <a:t> </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34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Parqueaderos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Oficinas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XX</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Bodegas de comunicaciones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Bodega de Material Bélico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Bodega de intendencia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Policlínico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a:solidFill>
                            <a:schemeClr val="tx1"/>
                          </a:solidFill>
                          <a:effectLst/>
                          <a:latin typeface="Arial" panose="020B0604020202020204" pitchFamily="34" charset="0"/>
                          <a:cs typeface="Arial" panose="020B0604020202020204" pitchFamily="34" charset="0"/>
                        </a:rPr>
                        <a:t>Unidad financiera</a:t>
                      </a:r>
                      <a:endParaRPr lang="es-EC" sz="9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Cocinas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Laboratorios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trasformadores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Mtto. Y limpieza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Bombas impulsoras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Cámaras frigoríficas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Puestos de guardia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Áreas de seguridad</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Puesto de mando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38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Central de procesamiento de datos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Dormitorios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Áreas deportivas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Comedores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600">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Casinos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02">
                <a:tc>
                  <a:txBody>
                    <a:bodyPr/>
                    <a:lstStyle/>
                    <a:p>
                      <a:pPr>
                        <a:lnSpc>
                          <a:spcPct val="115000"/>
                        </a:lnSpc>
                        <a:spcAft>
                          <a:spcPts val="0"/>
                        </a:spcAft>
                      </a:pPr>
                      <a:r>
                        <a:rPr lang="es-EC" sz="900" b="0" dirty="0">
                          <a:solidFill>
                            <a:schemeClr val="tx1"/>
                          </a:solidFill>
                          <a:effectLst/>
                          <a:latin typeface="Arial" panose="020B0604020202020204" pitchFamily="34" charset="0"/>
                          <a:cs typeface="Arial" panose="020B0604020202020204" pitchFamily="34" charset="0"/>
                        </a:rPr>
                        <a:t>Áreas de evacuación</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XXX</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a:solidFill>
                            <a:schemeClr val="tx1"/>
                          </a:solidFill>
                          <a:effectLst/>
                          <a:latin typeface="Arial" panose="020B0604020202020204" pitchFamily="34" charset="0"/>
                          <a:cs typeface="Arial" panose="020B0604020202020204" pitchFamily="34" charset="0"/>
                        </a:rPr>
                        <a:t>-</a:t>
                      </a:r>
                      <a:endParaRPr lang="es-EC" sz="9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900" dirty="0">
                          <a:solidFill>
                            <a:schemeClr val="tx1"/>
                          </a:solidFill>
                          <a:effectLst/>
                          <a:latin typeface="Arial" panose="020B0604020202020204" pitchFamily="34" charset="0"/>
                          <a:cs typeface="Arial" panose="020B0604020202020204" pitchFamily="34" charset="0"/>
                        </a:rPr>
                        <a:t>-</a:t>
                      </a:r>
                      <a:endParaRPr lang="es-EC"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31" marR="31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42576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p:cNvGraphicFramePr>
            <a:graphicFrameLocks noChangeAspect="1"/>
          </p:cNvGraphicFramePr>
          <p:nvPr>
            <p:extLst>
              <p:ext uri="{D42A27DB-BD31-4B8C-83A1-F6EECF244321}">
                <p14:modId xmlns:p14="http://schemas.microsoft.com/office/powerpoint/2010/main" val="3559281517"/>
              </p:ext>
            </p:extLst>
          </p:nvPr>
        </p:nvGraphicFramePr>
        <p:xfrm>
          <a:off x="2476500" y="1352550"/>
          <a:ext cx="7126288" cy="5386388"/>
        </p:xfrm>
        <a:graphic>
          <a:graphicData uri="http://schemas.openxmlformats.org/presentationml/2006/ole">
            <mc:AlternateContent xmlns:mc="http://schemas.openxmlformats.org/markup-compatibility/2006">
              <mc:Choice xmlns:v="urn:schemas-microsoft-com:vml" Requires="v">
                <p:oleObj spid="_x0000_s2152" name="Documento" r:id="rId3" imgW="6199493" imgH="5952012" progId="Word.Document.12">
                  <p:embed/>
                </p:oleObj>
              </mc:Choice>
              <mc:Fallback>
                <p:oleObj name="Documento" r:id="rId3" imgW="6199493" imgH="5952012" progId="Word.Document.12">
                  <p:embed/>
                  <p:pic>
                    <p:nvPicPr>
                      <p:cNvPr id="0" name=""/>
                      <p:cNvPicPr/>
                      <p:nvPr/>
                    </p:nvPicPr>
                    <p:blipFill>
                      <a:blip r:embed="rId4"/>
                      <a:stretch>
                        <a:fillRect/>
                      </a:stretch>
                    </p:blipFill>
                    <p:spPr>
                      <a:xfrm>
                        <a:off x="2476500" y="1352550"/>
                        <a:ext cx="7126288" cy="5386388"/>
                      </a:xfrm>
                      <a:prstGeom prst="rect">
                        <a:avLst/>
                      </a:prstGeom>
                    </p:spPr>
                  </p:pic>
                </p:oleObj>
              </mc:Fallback>
            </mc:AlternateContent>
          </a:graphicData>
        </a:graphic>
      </p:graphicFrame>
      <p:sp>
        <p:nvSpPr>
          <p:cNvPr id="8" name="CuadroTexto 7"/>
          <p:cNvSpPr txBox="1"/>
          <p:nvPr/>
        </p:nvSpPr>
        <p:spPr>
          <a:xfrm>
            <a:off x="538652" y="380748"/>
            <a:ext cx="11001983" cy="646331"/>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Matriz de probabilidad que se produzca toda la secuencia del </a:t>
            </a:r>
            <a:r>
              <a:rPr lang="es-EC" b="1" dirty="0" smtClean="0">
                <a:latin typeface="Arial" panose="020B0604020202020204" pitchFamily="34" charset="0"/>
                <a:cs typeface="Arial" panose="020B0604020202020204" pitchFamily="34" charset="0"/>
              </a:rPr>
              <a:t>accidente</a:t>
            </a:r>
          </a:p>
          <a:p>
            <a:pPr algn="ctr"/>
            <a:r>
              <a:rPr lang="es-EC" b="1" dirty="0" smtClean="0">
                <a:latin typeface="Arial" panose="020B0604020202020204" pitchFamily="34" charset="0"/>
                <a:cs typeface="Arial" panose="020B0604020202020204" pitchFamily="34" charset="0"/>
              </a:rPr>
              <a:t>en </a:t>
            </a:r>
            <a:r>
              <a:rPr lang="es-EC" b="1" dirty="0">
                <a:latin typeface="Arial" panose="020B0604020202020204" pitchFamily="34" charset="0"/>
                <a:cs typeface="Arial" panose="020B0604020202020204" pitchFamily="34" charset="0"/>
              </a:rPr>
              <a:t>el Fuerte Militar Rumiñahui</a:t>
            </a:r>
            <a:endParaRPr lang="es-EC" dirty="0">
              <a:latin typeface="Arial" panose="020B0604020202020204" pitchFamily="34" charset="0"/>
              <a:cs typeface="Arial" panose="020B0604020202020204" pitchFamily="34" charset="0"/>
            </a:endParaRPr>
          </a:p>
        </p:txBody>
      </p:sp>
      <p:cxnSp>
        <p:nvCxnSpPr>
          <p:cNvPr id="3" name="Conector recto 2"/>
          <p:cNvCxnSpPr/>
          <p:nvPr/>
        </p:nvCxnSpPr>
        <p:spPr>
          <a:xfrm>
            <a:off x="3073940" y="1361872"/>
            <a:ext cx="6536988" cy="9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9602788" y="1352550"/>
            <a:ext cx="8140" cy="5087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9610928" y="1352550"/>
            <a:ext cx="0" cy="50871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78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959548518"/>
              </p:ext>
            </p:extLst>
          </p:nvPr>
        </p:nvGraphicFramePr>
        <p:xfrm>
          <a:off x="1303506" y="523941"/>
          <a:ext cx="8982600" cy="6215292"/>
        </p:xfrm>
        <a:graphic>
          <a:graphicData uri="http://schemas.openxmlformats.org/drawingml/2006/table">
            <a:tbl>
              <a:tblPr firstRow="1" firstCol="1" bandRow="1">
                <a:tableStyleId>{5C22544A-7EE6-4342-B048-85BDC9FD1C3A}</a:tableStyleId>
              </a:tblPr>
              <a:tblGrid>
                <a:gridCol w="628907"/>
                <a:gridCol w="2995398"/>
                <a:gridCol w="1592037"/>
                <a:gridCol w="1717818"/>
                <a:gridCol w="409688"/>
                <a:gridCol w="409688"/>
                <a:gridCol w="409688"/>
                <a:gridCol w="409688"/>
                <a:gridCol w="409688"/>
              </a:tblGrid>
              <a:tr h="343896">
                <a:tc rowSpan="2">
                  <a:txBody>
                    <a:bodyPr/>
                    <a:lstStyle/>
                    <a:p>
                      <a:pPr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N.</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RIESGOS OBSERVADOS</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PROBABILIDAD</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CONSECUENCIA</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GRADO DE PELIGROCIDAD</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185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MB</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B</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M</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A</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MA</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406">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Lesiones del personal</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9</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5844">
                <a:tc>
                  <a:txBody>
                    <a:bodyPr/>
                    <a:lstStyle/>
                    <a:p>
                      <a:pPr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2</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Lesiones del personal en oficinas / bodegas / laboratorios</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16</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5844">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Lesiones del personal en las cocinas / comedores / casinos</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16</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896">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Lesiones del personal en el interior de las instalaciones</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16</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896">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Cortocircuitos en las instalaciones</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896">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6</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Robo/hurto de material bélico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896">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7</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Robo/hurto de material de intendencia</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12</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0834">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8</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Robo/hurto de equipos de comunicaciones e informática</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8889">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9</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Robo/hurto de información</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5844">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10</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Ingreso al campamento de personal ajenas al Fuerte militar.</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20</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007">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11</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Accidentes de tránsito dentro de la unidad</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6</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793">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12</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Robo/hurto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20</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273">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Vandalismo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2</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9655">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14</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Exposición a ondas electromagnéticas.</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9</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700">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Terrorismo</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3</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15</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a:solidFill>
                            <a:schemeClr val="tx1"/>
                          </a:solidFill>
                          <a:effectLst/>
                          <a:latin typeface="Arial" panose="020B0604020202020204" pitchFamily="34" charset="0"/>
                          <a:cs typeface="Arial" panose="020B0604020202020204" pitchFamily="34" charset="0"/>
                        </a:rPr>
                        <a:t> </a:t>
                      </a:r>
                      <a:endParaRPr lang="es-EC"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lnSpc>
                          <a:spcPct val="150000"/>
                        </a:lnSpc>
                        <a:spcAft>
                          <a:spcPts val="0"/>
                        </a:spcAft>
                      </a:pPr>
                      <a:r>
                        <a:rPr lang="es-EC" sz="1100" dirty="0">
                          <a:solidFill>
                            <a:schemeClr val="tx1"/>
                          </a:solidFill>
                          <a:effectLst/>
                          <a:latin typeface="Arial" panose="020B0604020202020204" pitchFamily="34" charset="0"/>
                          <a:cs typeface="Arial" panose="020B0604020202020204" pitchFamily="34" charset="0"/>
                        </a:rPr>
                        <a:t> </a:t>
                      </a:r>
                      <a:endParaRPr lang="es-EC"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2925" marR="3292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CuadroTexto 4"/>
          <p:cNvSpPr txBox="1"/>
          <p:nvPr/>
        </p:nvSpPr>
        <p:spPr>
          <a:xfrm>
            <a:off x="2286000" y="76787"/>
            <a:ext cx="6926094" cy="369332"/>
          </a:xfrm>
          <a:prstGeom prst="rect">
            <a:avLst/>
          </a:prstGeom>
          <a:noFill/>
        </p:spPr>
        <p:txBody>
          <a:bodyPr wrap="square" rtlCol="0">
            <a:spAutoFit/>
          </a:bodyPr>
          <a:lstStyle/>
          <a:p>
            <a:r>
              <a:rPr lang="es-EC" b="1" dirty="0">
                <a:latin typeface="Arial" panose="020B0604020202020204" pitchFamily="34" charset="0"/>
                <a:cs typeface="Arial" panose="020B0604020202020204" pitchFamily="34" charset="0"/>
              </a:rPr>
              <a:t>Matriz de evaluación y delimitación de los riesgos detectados</a:t>
            </a:r>
          </a:p>
        </p:txBody>
      </p:sp>
    </p:spTree>
    <p:extLst>
      <p:ext uri="{BB962C8B-B14F-4D97-AF65-F5344CB8AC3E}">
        <p14:creationId xmlns:p14="http://schemas.microsoft.com/office/powerpoint/2010/main" val="3968473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2740971559"/>
              </p:ext>
            </p:extLst>
          </p:nvPr>
        </p:nvGraphicFramePr>
        <p:xfrm>
          <a:off x="1580024" y="960541"/>
          <a:ext cx="9114025" cy="5646888"/>
        </p:xfrm>
        <a:graphic>
          <a:graphicData uri="http://schemas.openxmlformats.org/drawingml/2006/table">
            <a:tbl>
              <a:tblPr firstRow="1" firstCol="1" bandRow="1">
                <a:tableStyleId>{5C22544A-7EE6-4342-B048-85BDC9FD1C3A}</a:tableStyleId>
              </a:tblPr>
              <a:tblGrid>
                <a:gridCol w="1403648"/>
                <a:gridCol w="864096"/>
                <a:gridCol w="2088232"/>
                <a:gridCol w="1944216"/>
                <a:gridCol w="2813833"/>
              </a:tblGrid>
              <a:tr h="151686">
                <a:tc rowSpan="2" gridSpan="2">
                  <a:txBody>
                    <a:bodyPr/>
                    <a:lstStyle/>
                    <a:p>
                      <a:pPr algn="ctr">
                        <a:lnSpc>
                          <a:spcPct val="100000"/>
                        </a:lnSpc>
                        <a:spcAft>
                          <a:spcPts val="0"/>
                        </a:spcAft>
                      </a:pPr>
                      <a:r>
                        <a:rPr lang="es-EC" sz="1200" dirty="0">
                          <a:solidFill>
                            <a:schemeClr val="tx1"/>
                          </a:solidFill>
                          <a:effectLst/>
                          <a:latin typeface="Arial" panose="020B0604020202020204" pitchFamily="34" charset="0"/>
                          <a:cs typeface="Arial" panose="020B0604020202020204" pitchFamily="34" charset="0"/>
                        </a:rPr>
                        <a:t> </a:t>
                      </a:r>
                    </a:p>
                    <a:p>
                      <a:pPr algn="ctr">
                        <a:lnSpc>
                          <a:spcPct val="100000"/>
                        </a:lnSpc>
                        <a:spcAft>
                          <a:spcPts val="0"/>
                        </a:spcAft>
                      </a:pPr>
                      <a:r>
                        <a:rPr lang="es-EC" sz="1200" dirty="0">
                          <a:solidFill>
                            <a:schemeClr val="tx1"/>
                          </a:solidFill>
                          <a:effectLst/>
                          <a:latin typeface="Arial" panose="020B0604020202020204" pitchFamily="34" charset="0"/>
                          <a:cs typeface="Arial" panose="020B0604020202020204" pitchFamily="34" charset="0"/>
                        </a:rPr>
                        <a:t> </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rowSpan="2" hMerge="1">
                  <a:txBody>
                    <a:bodyPr/>
                    <a:lstStyle/>
                    <a:p>
                      <a:endParaRPr lang="es-EC"/>
                    </a:p>
                  </a:txBody>
                  <a:tcPr/>
                </a:tc>
                <a:tc gridSpan="3">
                  <a:txBody>
                    <a:bodyPr/>
                    <a:lstStyle/>
                    <a:p>
                      <a:pPr algn="ctr">
                        <a:lnSpc>
                          <a:spcPct val="100000"/>
                        </a:lnSpc>
                        <a:spcAft>
                          <a:spcPts val="0"/>
                        </a:spcAft>
                      </a:pPr>
                      <a:r>
                        <a:rPr lang="es-EC" sz="1200">
                          <a:solidFill>
                            <a:schemeClr val="tx1"/>
                          </a:solidFill>
                          <a:effectLst/>
                          <a:latin typeface="Arial" panose="020B0604020202020204" pitchFamily="34" charset="0"/>
                          <a:cs typeface="Arial" panose="020B0604020202020204" pitchFamily="34" charset="0"/>
                        </a:rPr>
                        <a:t>CONSECUENCIA</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hMerge="1">
                  <a:txBody>
                    <a:bodyPr/>
                    <a:lstStyle/>
                    <a:p>
                      <a:endParaRPr lang="es-EC"/>
                    </a:p>
                  </a:txBody>
                  <a:tcPr/>
                </a:tc>
                <a:tc hMerge="1">
                  <a:txBody>
                    <a:bodyPr/>
                    <a:lstStyle/>
                    <a:p>
                      <a:endParaRPr lang="es-EC"/>
                    </a:p>
                  </a:txBody>
                  <a:tcPr/>
                </a:tc>
              </a:tr>
              <a:tr h="151686">
                <a:tc gridSpan="2" vMerge="1">
                  <a:txBody>
                    <a:bodyPr/>
                    <a:lstStyle/>
                    <a:p>
                      <a:endParaRPr lang="es-EC"/>
                    </a:p>
                  </a:txBody>
                  <a:tcPr/>
                </a:tc>
                <a:tc hMerge="1" vMerge="1">
                  <a:txBody>
                    <a:bodyPr/>
                    <a:lstStyle/>
                    <a:p>
                      <a:endParaRPr lang="es-EC"/>
                    </a:p>
                  </a:txBody>
                  <a:tcPr/>
                </a:tc>
                <a:tc>
                  <a:txBody>
                    <a:bodyPr/>
                    <a:lstStyle/>
                    <a:p>
                      <a:pPr algn="ctr">
                        <a:lnSpc>
                          <a:spcPct val="100000"/>
                        </a:lnSpc>
                        <a:spcAft>
                          <a:spcPts val="0"/>
                        </a:spcAft>
                      </a:pPr>
                      <a:r>
                        <a:rPr lang="es-EC" sz="1200">
                          <a:solidFill>
                            <a:schemeClr val="tx1"/>
                          </a:solidFill>
                          <a:effectLst/>
                          <a:latin typeface="Arial" panose="020B0604020202020204" pitchFamily="34" charset="0"/>
                          <a:cs typeface="Arial" panose="020B0604020202020204" pitchFamily="34" charset="0"/>
                        </a:rPr>
                        <a:t>1 Bajo</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a:txBody>
                    <a:bodyPr/>
                    <a:lstStyle/>
                    <a:p>
                      <a:pPr algn="ctr">
                        <a:lnSpc>
                          <a:spcPct val="100000"/>
                        </a:lnSpc>
                        <a:spcAft>
                          <a:spcPts val="0"/>
                        </a:spcAft>
                      </a:pPr>
                      <a:r>
                        <a:rPr lang="es-EC" sz="1200">
                          <a:solidFill>
                            <a:schemeClr val="tx1"/>
                          </a:solidFill>
                          <a:effectLst/>
                          <a:latin typeface="Arial" panose="020B0604020202020204" pitchFamily="34" charset="0"/>
                          <a:cs typeface="Arial" panose="020B0604020202020204" pitchFamily="34" charset="0"/>
                        </a:rPr>
                        <a:t>2 Medio</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a:txBody>
                    <a:bodyPr/>
                    <a:lstStyle/>
                    <a:p>
                      <a:pPr algn="ctr">
                        <a:lnSpc>
                          <a:spcPct val="100000"/>
                        </a:lnSpc>
                        <a:spcAft>
                          <a:spcPts val="0"/>
                        </a:spcAft>
                      </a:pPr>
                      <a:r>
                        <a:rPr lang="es-EC" sz="1200">
                          <a:solidFill>
                            <a:schemeClr val="tx1"/>
                          </a:solidFill>
                          <a:effectLst/>
                          <a:latin typeface="Arial" panose="020B0604020202020204" pitchFamily="34" charset="0"/>
                          <a:cs typeface="Arial" panose="020B0604020202020204" pitchFamily="34" charset="0"/>
                        </a:rPr>
                        <a:t>3 Alto</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r>
              <a:tr h="1857171">
                <a:tc rowSpan="3">
                  <a:txBody>
                    <a:bodyPr/>
                    <a:lstStyle/>
                    <a:p>
                      <a:pPr algn="ctr">
                        <a:lnSpc>
                          <a:spcPct val="100000"/>
                        </a:lnSpc>
                        <a:spcAft>
                          <a:spcPts val="0"/>
                        </a:spcAft>
                      </a:pPr>
                      <a:r>
                        <a:rPr lang="es-EC" sz="1200" dirty="0">
                          <a:solidFill>
                            <a:schemeClr val="tx1"/>
                          </a:solidFill>
                          <a:effectLst/>
                          <a:latin typeface="Arial" panose="020B0604020202020204" pitchFamily="34" charset="0"/>
                          <a:cs typeface="Arial" panose="020B0604020202020204" pitchFamily="34" charset="0"/>
                        </a:rPr>
                        <a:t>PROBABILIDAD</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a:txBody>
                    <a:bodyPr/>
                    <a:lstStyle/>
                    <a:p>
                      <a:pPr algn="ctr">
                        <a:lnSpc>
                          <a:spcPct val="100000"/>
                        </a:lnSpc>
                        <a:spcAft>
                          <a:spcPts val="0"/>
                        </a:spcAft>
                      </a:pPr>
                      <a:r>
                        <a:rPr lang="es-EC" sz="1200" dirty="0">
                          <a:solidFill>
                            <a:schemeClr val="tx1"/>
                          </a:solidFill>
                          <a:effectLst/>
                          <a:latin typeface="Arial" panose="020B0604020202020204" pitchFamily="34" charset="0"/>
                          <a:cs typeface="Arial" panose="020B0604020202020204" pitchFamily="34" charset="0"/>
                        </a:rPr>
                        <a:t>1 Bajo</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a:txBody>
                    <a:bodyPr/>
                    <a:lstStyle/>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111 Lesiones del personal.</a:t>
                      </a:r>
                    </a:p>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112 Vandalismo.</a:t>
                      </a:r>
                    </a:p>
                    <a:p>
                      <a:pPr marL="290195" indent="-290195">
                        <a:lnSpc>
                          <a:spcPct val="100000"/>
                        </a:lnSpc>
                        <a:spcAft>
                          <a:spcPts val="0"/>
                        </a:spcAft>
                      </a:pPr>
                      <a:r>
                        <a:rPr lang="es-EC" sz="1200" dirty="0">
                          <a:solidFill>
                            <a:schemeClr val="bg1"/>
                          </a:solidFill>
                          <a:effectLst/>
                          <a:latin typeface="Arial" panose="020B0604020202020204" pitchFamily="34" charset="0"/>
                          <a:cs typeface="Arial" panose="020B0604020202020204" pitchFamily="34" charset="0"/>
                        </a:rPr>
                        <a:t>113 Exposición a ondas electromagnéticas.</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00B050"/>
                    </a:solidFill>
                  </a:tcPr>
                </a:tc>
                <a:tc>
                  <a:txBody>
                    <a:bodyPr/>
                    <a:lstStyle/>
                    <a:p>
                      <a:pPr marL="290195" indent="-290195">
                        <a:lnSpc>
                          <a:spcPct val="100000"/>
                        </a:lnSpc>
                        <a:spcAft>
                          <a:spcPts val="0"/>
                        </a:spcAft>
                      </a:pPr>
                      <a:r>
                        <a:rPr lang="es-EC" sz="1200" dirty="0">
                          <a:solidFill>
                            <a:schemeClr val="bg1"/>
                          </a:solidFill>
                          <a:effectLst/>
                          <a:latin typeface="Arial" panose="020B0604020202020204" pitchFamily="34" charset="0"/>
                          <a:cs typeface="Arial" panose="020B0604020202020204" pitchFamily="34" charset="0"/>
                        </a:rPr>
                        <a:t> </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00B050"/>
                    </a:solidFill>
                  </a:tcPr>
                </a:tc>
                <a:tc>
                  <a:txBody>
                    <a:bodyPr/>
                    <a:lstStyle/>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131 Lesiones del personal en las oficinas/bodegas/laboratorios</a:t>
                      </a:r>
                    </a:p>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132 Lesiones del personal en las cocinas/comedores/casinos</a:t>
                      </a:r>
                    </a:p>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133 Lesiones del personal en el interior de las instalaciones</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FFFF00"/>
                    </a:solidFill>
                  </a:tcPr>
                </a:tc>
              </a:tr>
              <a:tr h="1583012">
                <a:tc vMerge="1">
                  <a:txBody>
                    <a:bodyPr/>
                    <a:lstStyle/>
                    <a:p>
                      <a:endParaRPr lang="es-EC"/>
                    </a:p>
                  </a:txBody>
                  <a:tcPr/>
                </a:tc>
                <a:tc>
                  <a:txBody>
                    <a:bodyPr/>
                    <a:lstStyle/>
                    <a:p>
                      <a:pPr algn="ctr">
                        <a:lnSpc>
                          <a:spcPct val="100000"/>
                        </a:lnSpc>
                        <a:spcAft>
                          <a:spcPts val="0"/>
                        </a:spcAft>
                      </a:pPr>
                      <a:r>
                        <a:rPr lang="es-EC" sz="1200">
                          <a:solidFill>
                            <a:schemeClr val="tx1"/>
                          </a:solidFill>
                          <a:effectLst/>
                          <a:latin typeface="Arial" panose="020B0604020202020204" pitchFamily="34" charset="0"/>
                          <a:cs typeface="Arial" panose="020B0604020202020204" pitchFamily="34" charset="0"/>
                        </a:rPr>
                        <a:t>2 Medio</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a:txBody>
                    <a:bodyPr/>
                    <a:lstStyle/>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211 Accidentes de tránsito dentro de la unidad.</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00B050"/>
                    </a:solidFill>
                  </a:tcPr>
                </a:tc>
                <a:tc>
                  <a:txBody>
                    <a:bodyPr/>
                    <a:lstStyle/>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221 Cortocircuitos en las instalaciones </a:t>
                      </a:r>
                    </a:p>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222 Robo/hurto de material de intendencia</a:t>
                      </a:r>
                    </a:p>
                    <a:p>
                      <a:pPr marL="290195" indent="-290195">
                        <a:lnSpc>
                          <a:spcPct val="100000"/>
                        </a:lnSpc>
                        <a:spcAft>
                          <a:spcPts val="1000"/>
                        </a:spcAft>
                      </a:pPr>
                      <a:r>
                        <a:rPr lang="es-EC" sz="1200" dirty="0">
                          <a:solidFill>
                            <a:schemeClr val="bg1"/>
                          </a:solidFill>
                          <a:effectLst/>
                          <a:latin typeface="Arial" panose="020B0604020202020204" pitchFamily="34" charset="0"/>
                          <a:cs typeface="Arial" panose="020B0604020202020204" pitchFamily="34" charset="0"/>
                        </a:rPr>
                        <a:t>223 Terrorismo.</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FFFF00"/>
                    </a:solidFill>
                  </a:tcPr>
                </a:tc>
                <a:tc>
                  <a:txBody>
                    <a:bodyPr/>
                    <a:lstStyle/>
                    <a:p>
                      <a:pPr marL="290195" indent="-290195">
                        <a:lnSpc>
                          <a:spcPct val="100000"/>
                        </a:lnSpc>
                        <a:spcAft>
                          <a:spcPts val="1000"/>
                        </a:spcAft>
                      </a:pPr>
                      <a:r>
                        <a:rPr lang="es-EC" sz="1200" dirty="0">
                          <a:solidFill>
                            <a:schemeClr val="tx1"/>
                          </a:solidFill>
                          <a:effectLst/>
                          <a:latin typeface="Arial" panose="020B0604020202020204" pitchFamily="34" charset="0"/>
                          <a:cs typeface="Arial" panose="020B0604020202020204" pitchFamily="34" charset="0"/>
                        </a:rPr>
                        <a:t>231 Robo/hurto.</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FF0000"/>
                    </a:solidFill>
                  </a:tcPr>
                </a:tc>
              </a:tr>
              <a:tr h="1840945">
                <a:tc vMerge="1">
                  <a:txBody>
                    <a:bodyPr/>
                    <a:lstStyle/>
                    <a:p>
                      <a:endParaRPr lang="es-EC"/>
                    </a:p>
                  </a:txBody>
                  <a:tcPr/>
                </a:tc>
                <a:tc>
                  <a:txBody>
                    <a:bodyPr/>
                    <a:lstStyle/>
                    <a:p>
                      <a:pPr algn="ctr">
                        <a:lnSpc>
                          <a:spcPct val="100000"/>
                        </a:lnSpc>
                        <a:spcAft>
                          <a:spcPts val="0"/>
                        </a:spcAft>
                      </a:pPr>
                      <a:r>
                        <a:rPr lang="es-EC" sz="1200">
                          <a:solidFill>
                            <a:schemeClr val="tx1"/>
                          </a:solidFill>
                          <a:effectLst/>
                          <a:latin typeface="Arial" panose="020B0604020202020204" pitchFamily="34" charset="0"/>
                          <a:cs typeface="Arial" panose="020B0604020202020204" pitchFamily="34" charset="0"/>
                        </a:rPr>
                        <a:t>3 Alto</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noFill/>
                  </a:tcPr>
                </a:tc>
                <a:tc>
                  <a:txBody>
                    <a:bodyPr/>
                    <a:lstStyle/>
                    <a:p>
                      <a:pPr>
                        <a:lnSpc>
                          <a:spcPct val="100000"/>
                        </a:lnSpc>
                        <a:spcAft>
                          <a:spcPts val="0"/>
                        </a:spcAft>
                      </a:pPr>
                      <a:r>
                        <a:rPr lang="es-EC" sz="1200" dirty="0">
                          <a:solidFill>
                            <a:schemeClr val="tx1"/>
                          </a:solidFill>
                          <a:effectLst/>
                          <a:latin typeface="Arial" panose="020B0604020202020204" pitchFamily="34" charset="0"/>
                          <a:cs typeface="Arial" panose="020B0604020202020204" pitchFamily="34" charset="0"/>
                        </a:rPr>
                        <a:t> </a:t>
                      </a:r>
                      <a:endParaRPr lang="es-EC"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FFFF00"/>
                    </a:solidFill>
                  </a:tcPr>
                </a:tc>
                <a:tc>
                  <a:txBody>
                    <a:bodyPr/>
                    <a:lstStyle/>
                    <a:p>
                      <a:pPr marL="290195" indent="-290195">
                        <a:lnSpc>
                          <a:spcPct val="100000"/>
                        </a:lnSpc>
                        <a:spcAft>
                          <a:spcPts val="1000"/>
                        </a:spcAft>
                      </a:pPr>
                      <a:r>
                        <a:rPr lang="es-EC" sz="1200" dirty="0">
                          <a:solidFill>
                            <a:schemeClr val="tx1"/>
                          </a:solidFill>
                          <a:effectLst/>
                          <a:latin typeface="Arial" panose="020B0604020202020204" pitchFamily="34" charset="0"/>
                          <a:cs typeface="Arial" panose="020B0604020202020204" pitchFamily="34" charset="0"/>
                        </a:rPr>
                        <a:t>321 Ingreso al campamento de personal ajenas al Fuerte militar.</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FF0000"/>
                    </a:solidFill>
                  </a:tcPr>
                </a:tc>
                <a:tc>
                  <a:txBody>
                    <a:bodyPr/>
                    <a:lstStyle/>
                    <a:p>
                      <a:pPr marL="290195" indent="-290195">
                        <a:lnSpc>
                          <a:spcPct val="100000"/>
                        </a:lnSpc>
                        <a:spcAft>
                          <a:spcPts val="1000"/>
                        </a:spcAft>
                      </a:pPr>
                      <a:r>
                        <a:rPr lang="es-EC" sz="1200" dirty="0">
                          <a:solidFill>
                            <a:schemeClr val="tx1"/>
                          </a:solidFill>
                          <a:effectLst/>
                          <a:latin typeface="Arial" panose="020B0604020202020204" pitchFamily="34" charset="0"/>
                          <a:cs typeface="Arial" panose="020B0604020202020204" pitchFamily="34" charset="0"/>
                        </a:rPr>
                        <a:t>331 Robo/hurto de material bélico</a:t>
                      </a:r>
                    </a:p>
                    <a:p>
                      <a:pPr marL="290195" indent="-290195">
                        <a:lnSpc>
                          <a:spcPct val="100000"/>
                        </a:lnSpc>
                        <a:spcAft>
                          <a:spcPts val="1000"/>
                        </a:spcAft>
                      </a:pPr>
                      <a:r>
                        <a:rPr lang="es-EC" sz="1200" dirty="0">
                          <a:solidFill>
                            <a:schemeClr val="tx1"/>
                          </a:solidFill>
                          <a:effectLst/>
                          <a:latin typeface="Arial" panose="020B0604020202020204" pitchFamily="34" charset="0"/>
                          <a:cs typeface="Arial" panose="020B0604020202020204" pitchFamily="34" charset="0"/>
                        </a:rPr>
                        <a:t>332 Robo/hurto de equipos de comunicaciones e informática</a:t>
                      </a:r>
                    </a:p>
                    <a:p>
                      <a:pPr marL="290195" indent="-290195">
                        <a:lnSpc>
                          <a:spcPct val="100000"/>
                        </a:lnSpc>
                        <a:spcAft>
                          <a:spcPts val="1000"/>
                        </a:spcAft>
                      </a:pPr>
                      <a:r>
                        <a:rPr lang="es-EC" sz="1200" dirty="0">
                          <a:solidFill>
                            <a:schemeClr val="tx1"/>
                          </a:solidFill>
                          <a:effectLst/>
                          <a:latin typeface="Arial" panose="020B0604020202020204" pitchFamily="34" charset="0"/>
                          <a:cs typeface="Arial" panose="020B0604020202020204" pitchFamily="34" charset="0"/>
                        </a:rPr>
                        <a:t>333 Robo/hurto de información.</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9" marR="5099" marT="0" marB="0" anchor="ctr">
                    <a:solidFill>
                      <a:srgbClr val="FF0000"/>
                    </a:solidFill>
                  </a:tcPr>
                </a:tc>
              </a:tr>
            </a:tbl>
          </a:graphicData>
        </a:graphic>
      </p:graphicFrame>
      <p:sp>
        <p:nvSpPr>
          <p:cNvPr id="10" name="CuadroTexto 9"/>
          <p:cNvSpPr txBox="1"/>
          <p:nvPr/>
        </p:nvSpPr>
        <p:spPr>
          <a:xfrm>
            <a:off x="2081718" y="206053"/>
            <a:ext cx="8352928" cy="646331"/>
          </a:xfrm>
          <a:prstGeom prst="rect">
            <a:avLst/>
          </a:prstGeom>
          <a:noFill/>
        </p:spPr>
        <p:txBody>
          <a:bodyPr wrap="square" rtlCol="0">
            <a:spAutoFit/>
          </a:bodyPr>
          <a:lstStyle/>
          <a:p>
            <a:pPr algn="ctr"/>
            <a:r>
              <a:rPr lang="es-EC" b="1" dirty="0">
                <a:latin typeface="Arial" panose="020B0604020202020204" pitchFamily="34" charset="0"/>
                <a:cs typeface="Arial" panose="020B0604020202020204" pitchFamily="34" charset="0"/>
              </a:rPr>
              <a:t>ESTIMACIÓN DEL VALOR DEL RIESGO EN LAS INSTALACIONES </a:t>
            </a:r>
            <a:endParaRPr lang="es-EC" b="1" dirty="0" smtClean="0">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DEL </a:t>
            </a:r>
            <a:r>
              <a:rPr lang="es-EC" b="1" dirty="0">
                <a:latin typeface="Arial" panose="020B0604020202020204" pitchFamily="34" charset="0"/>
                <a:cs typeface="Arial" panose="020B0604020202020204" pitchFamily="34" charset="0"/>
              </a:rPr>
              <a:t>FUERTE MILITAR RUMIÑAHUI</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894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5287" y="619818"/>
            <a:ext cx="8196783" cy="6238183"/>
          </a:xfrm>
          <a:prstGeom prst="rect">
            <a:avLst/>
          </a:prstGeom>
        </p:spPr>
      </p:pic>
      <p:sp>
        <p:nvSpPr>
          <p:cNvPr id="5" name="CuadroTexto 4"/>
          <p:cNvSpPr txBox="1"/>
          <p:nvPr/>
        </p:nvSpPr>
        <p:spPr>
          <a:xfrm>
            <a:off x="885218" y="162939"/>
            <a:ext cx="9591472" cy="369332"/>
          </a:xfrm>
          <a:prstGeom prst="rect">
            <a:avLst/>
          </a:prstGeom>
          <a:noFill/>
        </p:spPr>
        <p:txBody>
          <a:bodyPr wrap="square" rtlCol="0">
            <a:spAutoFit/>
          </a:bodyPr>
          <a:lstStyle/>
          <a:p>
            <a:pPr marL="0" lvl="1"/>
            <a:r>
              <a:rPr lang="es-EC" b="1" dirty="0"/>
              <a:t>INSTALACIONES DEL FUERTE MILITAR RUMIÑAHUI CON EL NIVEL DE RIESGO </a:t>
            </a:r>
            <a:r>
              <a:rPr lang="es-EC" b="1" dirty="0" smtClean="0"/>
              <a:t>DETECTADO</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414760046"/>
              </p:ext>
            </p:extLst>
          </p:nvPr>
        </p:nvGraphicFramePr>
        <p:xfrm>
          <a:off x="8705173" y="619818"/>
          <a:ext cx="3269575" cy="6238182"/>
        </p:xfrm>
        <a:graphic>
          <a:graphicData uri="http://schemas.openxmlformats.org/drawingml/2006/table">
            <a:tbl>
              <a:tblPr firstRow="1" bandRow="1">
                <a:tableStyleId>{5C22544A-7EE6-4342-B048-85BDC9FD1C3A}</a:tableStyleId>
              </a:tblPr>
              <a:tblGrid>
                <a:gridCol w="3269575"/>
              </a:tblGrid>
              <a:tr h="2079394">
                <a:tc>
                  <a:txBody>
                    <a:bodyPr/>
                    <a:lstStyle/>
                    <a:p>
                      <a:pPr marL="290195" indent="-290195" algn="l">
                        <a:lnSpc>
                          <a:spcPct val="100000"/>
                        </a:lnSpc>
                        <a:spcAft>
                          <a:spcPts val="1000"/>
                        </a:spcAft>
                      </a:pPr>
                      <a:r>
                        <a:rPr lang="es-EC" sz="1200" b="0" dirty="0" smtClean="0">
                          <a:solidFill>
                            <a:schemeClr val="bg1"/>
                          </a:solidFill>
                          <a:effectLst/>
                          <a:latin typeface="Arial" panose="020B0604020202020204" pitchFamily="34" charset="0"/>
                          <a:cs typeface="Arial" panose="020B0604020202020204" pitchFamily="34" charset="0"/>
                        </a:rPr>
                        <a:t>111 Lesiones del personal.</a:t>
                      </a:r>
                    </a:p>
                    <a:p>
                      <a:pPr marL="290195" indent="-290195" algn="l">
                        <a:lnSpc>
                          <a:spcPct val="100000"/>
                        </a:lnSpc>
                        <a:spcAft>
                          <a:spcPts val="1000"/>
                        </a:spcAft>
                      </a:pPr>
                      <a:r>
                        <a:rPr lang="es-EC" sz="1200" b="0" dirty="0" smtClean="0">
                          <a:solidFill>
                            <a:schemeClr val="bg1"/>
                          </a:solidFill>
                          <a:effectLst/>
                          <a:latin typeface="Arial" panose="020B0604020202020204" pitchFamily="34" charset="0"/>
                          <a:cs typeface="Arial" panose="020B0604020202020204" pitchFamily="34" charset="0"/>
                        </a:rPr>
                        <a:t>112 Vandalismo.</a:t>
                      </a:r>
                    </a:p>
                    <a:p>
                      <a:pPr marL="290195" marR="0" indent="-290195" algn="l" defTabSz="914400" rtl="0" eaLnBrk="1" fontAlgn="auto" latinLnBrk="0" hangingPunct="1">
                        <a:lnSpc>
                          <a:spcPct val="100000"/>
                        </a:lnSpc>
                        <a:spcBef>
                          <a:spcPts val="0"/>
                        </a:spcBef>
                        <a:spcAft>
                          <a:spcPts val="0"/>
                        </a:spcAft>
                        <a:buClrTx/>
                        <a:buSzTx/>
                        <a:buFontTx/>
                        <a:buNone/>
                        <a:tabLst/>
                        <a:defRPr/>
                      </a:pPr>
                      <a:r>
                        <a:rPr lang="es-EC" sz="1200" b="0" dirty="0" smtClean="0">
                          <a:solidFill>
                            <a:schemeClr val="bg1"/>
                          </a:solidFill>
                          <a:effectLst/>
                          <a:latin typeface="Arial" panose="020B0604020202020204" pitchFamily="34" charset="0"/>
                          <a:cs typeface="Arial" panose="020B0604020202020204" pitchFamily="34" charset="0"/>
                        </a:rPr>
                        <a:t>113 Exposición a ondas electromagnéticas.</a:t>
                      </a:r>
                    </a:p>
                    <a:p>
                      <a:pPr marL="290195" marR="0" indent="-290195" algn="l" defTabSz="914400" rtl="0" eaLnBrk="1" fontAlgn="auto" latinLnBrk="0" hangingPunct="1">
                        <a:lnSpc>
                          <a:spcPct val="100000"/>
                        </a:lnSpc>
                        <a:spcBef>
                          <a:spcPts val="0"/>
                        </a:spcBef>
                        <a:spcAft>
                          <a:spcPts val="0"/>
                        </a:spcAft>
                        <a:buClrTx/>
                        <a:buSzTx/>
                        <a:buFontTx/>
                        <a:buNone/>
                        <a:tabLst/>
                        <a:defRPr/>
                      </a:pPr>
                      <a:r>
                        <a:rPr lang="es-EC" sz="1200" b="0" dirty="0" smtClean="0">
                          <a:solidFill>
                            <a:schemeClr val="bg1"/>
                          </a:solidFill>
                          <a:effectLst/>
                          <a:latin typeface="Arial" panose="020B0604020202020204" pitchFamily="34" charset="0"/>
                          <a:cs typeface="Arial" panose="020B0604020202020204" pitchFamily="34" charset="0"/>
                        </a:rPr>
                        <a:t>211 Accidentes de tránsito dentro de la unidad.</a:t>
                      </a:r>
                      <a:endParaRPr lang="es-EC" sz="1200" b="0" dirty="0">
                        <a:solidFill>
                          <a:schemeClr val="bg1"/>
                        </a:solidFill>
                        <a:latin typeface="Arial" panose="020B0604020202020204" pitchFamily="34" charset="0"/>
                        <a:cs typeface="Arial" panose="020B0604020202020204" pitchFamily="34" charset="0"/>
                      </a:endParaRPr>
                    </a:p>
                  </a:txBody>
                  <a:tcPr anchor="ctr">
                    <a:solidFill>
                      <a:srgbClr val="92D050"/>
                    </a:solidFill>
                  </a:tcPr>
                </a:tc>
              </a:tr>
              <a:tr h="2079394">
                <a:tc>
                  <a:txBody>
                    <a:bodyPr/>
                    <a:lstStyle/>
                    <a:p>
                      <a:pPr marL="288925" indent="-288925" algn="l">
                        <a:lnSpc>
                          <a:spcPct val="100000"/>
                        </a:lnSpc>
                      </a:pPr>
                      <a:r>
                        <a:rPr lang="es-CO" sz="1200" b="0" dirty="0" smtClean="0">
                          <a:solidFill>
                            <a:schemeClr val="bg1"/>
                          </a:solidFill>
                          <a:latin typeface="Arial" panose="020B0604020202020204" pitchFamily="34" charset="0"/>
                          <a:cs typeface="Arial" panose="020B0604020202020204" pitchFamily="34" charset="0"/>
                        </a:rPr>
                        <a:t>131 Lesiones del personal en las oficinas/bodegas/laboratorios</a:t>
                      </a:r>
                    </a:p>
                    <a:p>
                      <a:pPr marL="288925" indent="-288925" algn="l">
                        <a:lnSpc>
                          <a:spcPct val="100000"/>
                        </a:lnSpc>
                      </a:pPr>
                      <a:r>
                        <a:rPr lang="es-CO" sz="1200" b="0" dirty="0" smtClean="0">
                          <a:solidFill>
                            <a:schemeClr val="bg1"/>
                          </a:solidFill>
                          <a:latin typeface="Arial" panose="020B0604020202020204" pitchFamily="34" charset="0"/>
                          <a:cs typeface="Arial" panose="020B0604020202020204" pitchFamily="34" charset="0"/>
                        </a:rPr>
                        <a:t>132 Lesiones del personal en las cocinas/comedores/casinos</a:t>
                      </a:r>
                    </a:p>
                    <a:p>
                      <a:pPr marL="288925" indent="-288925" algn="l">
                        <a:lnSpc>
                          <a:spcPct val="100000"/>
                        </a:lnSpc>
                      </a:pPr>
                      <a:r>
                        <a:rPr lang="es-CO" sz="1200" b="0" dirty="0" smtClean="0">
                          <a:solidFill>
                            <a:schemeClr val="bg1"/>
                          </a:solidFill>
                          <a:latin typeface="Arial" panose="020B0604020202020204" pitchFamily="34" charset="0"/>
                          <a:cs typeface="Arial" panose="020B0604020202020204" pitchFamily="34" charset="0"/>
                        </a:rPr>
                        <a:t>133 Lesiones del personal en el interior de las instalaciones</a:t>
                      </a:r>
                    </a:p>
                    <a:p>
                      <a:pPr marL="288925" indent="-288925" algn="l">
                        <a:lnSpc>
                          <a:spcPct val="100000"/>
                        </a:lnSpc>
                        <a:spcAft>
                          <a:spcPts val="1000"/>
                        </a:spcAft>
                      </a:pPr>
                      <a:r>
                        <a:rPr lang="es-EC" sz="1200" b="0" dirty="0" smtClean="0">
                          <a:solidFill>
                            <a:schemeClr val="bg1"/>
                          </a:solidFill>
                          <a:effectLst/>
                          <a:latin typeface="Arial" panose="020B0604020202020204" pitchFamily="34" charset="0"/>
                          <a:cs typeface="Arial" panose="020B0604020202020204" pitchFamily="34" charset="0"/>
                        </a:rPr>
                        <a:t>221 Cortocircuitos en las instalaciones </a:t>
                      </a:r>
                    </a:p>
                    <a:p>
                      <a:pPr marL="288925" indent="-288925" algn="l">
                        <a:lnSpc>
                          <a:spcPct val="100000"/>
                        </a:lnSpc>
                        <a:spcAft>
                          <a:spcPts val="1000"/>
                        </a:spcAft>
                      </a:pPr>
                      <a:r>
                        <a:rPr lang="es-EC" sz="1200" b="0" dirty="0" smtClean="0">
                          <a:solidFill>
                            <a:schemeClr val="bg1"/>
                          </a:solidFill>
                          <a:effectLst/>
                          <a:latin typeface="Arial" panose="020B0604020202020204" pitchFamily="34" charset="0"/>
                          <a:cs typeface="Arial" panose="020B0604020202020204" pitchFamily="34" charset="0"/>
                        </a:rPr>
                        <a:t>222 Robo/hurto de material de intendencia</a:t>
                      </a:r>
                    </a:p>
                    <a:p>
                      <a:pPr marL="288925" indent="-288925" algn="l">
                        <a:lnSpc>
                          <a:spcPct val="100000"/>
                        </a:lnSpc>
                        <a:spcAft>
                          <a:spcPts val="1000"/>
                        </a:spcAft>
                      </a:pPr>
                      <a:r>
                        <a:rPr lang="es-EC" sz="1200" b="0" dirty="0" smtClean="0">
                          <a:solidFill>
                            <a:schemeClr val="bg1"/>
                          </a:solidFill>
                          <a:effectLst/>
                          <a:latin typeface="Arial" panose="020B0604020202020204" pitchFamily="34" charset="0"/>
                          <a:cs typeface="Arial" panose="020B0604020202020204" pitchFamily="34" charset="0"/>
                        </a:rPr>
                        <a:t>223 Terrorismo.</a:t>
                      </a:r>
                      <a:endParaRPr lang="es-EC" sz="1200" b="0" dirty="0">
                        <a:solidFill>
                          <a:schemeClr val="bg1"/>
                        </a:solidFill>
                        <a:latin typeface="Arial" panose="020B0604020202020204" pitchFamily="34" charset="0"/>
                        <a:cs typeface="Arial" panose="020B0604020202020204" pitchFamily="34" charset="0"/>
                      </a:endParaRPr>
                    </a:p>
                  </a:txBody>
                  <a:tcPr anchor="ctr">
                    <a:solidFill>
                      <a:srgbClr val="FFFF00"/>
                    </a:solidFill>
                  </a:tcPr>
                </a:tc>
              </a:tr>
              <a:tr h="2079394">
                <a:tc>
                  <a:txBody>
                    <a:bodyPr/>
                    <a:lstStyle/>
                    <a:p>
                      <a:pPr marL="288925" indent="-288925" algn="l">
                        <a:lnSpc>
                          <a:spcPct val="100000"/>
                        </a:lnSpc>
                      </a:pPr>
                      <a:r>
                        <a:rPr lang="es-EC" sz="1200" b="0" dirty="0" smtClean="0">
                          <a:solidFill>
                            <a:schemeClr val="tx1"/>
                          </a:solidFill>
                          <a:effectLst/>
                          <a:latin typeface="Arial" panose="020B0604020202020204" pitchFamily="34" charset="0"/>
                          <a:cs typeface="Arial" panose="020B0604020202020204" pitchFamily="34" charset="0"/>
                        </a:rPr>
                        <a:t>231 Robo/hurto</a:t>
                      </a:r>
                    </a:p>
                    <a:p>
                      <a:pPr marL="288925" marR="0" indent="-288925" algn="l" defTabSz="914400" rtl="0" eaLnBrk="1" fontAlgn="auto" latinLnBrk="0" hangingPunct="1">
                        <a:lnSpc>
                          <a:spcPct val="100000"/>
                        </a:lnSpc>
                        <a:spcBef>
                          <a:spcPts val="0"/>
                        </a:spcBef>
                        <a:spcAft>
                          <a:spcPts val="0"/>
                        </a:spcAft>
                        <a:buClrTx/>
                        <a:buSzTx/>
                        <a:buFontTx/>
                        <a:buNone/>
                        <a:tabLst/>
                        <a:defRPr/>
                      </a:pPr>
                      <a:r>
                        <a:rPr lang="es-EC" sz="1200" b="0" dirty="0" smtClean="0">
                          <a:solidFill>
                            <a:schemeClr val="tx1"/>
                          </a:solidFill>
                          <a:effectLst/>
                          <a:latin typeface="Arial" panose="020B0604020202020204" pitchFamily="34" charset="0"/>
                          <a:cs typeface="Arial" panose="020B0604020202020204" pitchFamily="34" charset="0"/>
                        </a:rPr>
                        <a:t>321 Ingreso al campamento de personal ajenas al Fuerte militar.</a:t>
                      </a:r>
                    </a:p>
                    <a:p>
                      <a:pPr marL="288925" indent="-288925" algn="l">
                        <a:lnSpc>
                          <a:spcPct val="100000"/>
                        </a:lnSpc>
                        <a:spcAft>
                          <a:spcPts val="1000"/>
                        </a:spcAft>
                      </a:pPr>
                      <a:r>
                        <a:rPr lang="es-EC" sz="1200" b="0" dirty="0" smtClean="0">
                          <a:solidFill>
                            <a:schemeClr val="tx1"/>
                          </a:solidFill>
                          <a:effectLst/>
                          <a:latin typeface="Arial" panose="020B0604020202020204" pitchFamily="34" charset="0"/>
                          <a:cs typeface="Arial" panose="020B0604020202020204" pitchFamily="34" charset="0"/>
                        </a:rPr>
                        <a:t>331 Robo/hurto de material bélico</a:t>
                      </a:r>
                    </a:p>
                    <a:p>
                      <a:pPr marL="288925" indent="-288925" algn="l">
                        <a:lnSpc>
                          <a:spcPct val="100000"/>
                        </a:lnSpc>
                        <a:spcAft>
                          <a:spcPts val="1000"/>
                        </a:spcAft>
                      </a:pPr>
                      <a:r>
                        <a:rPr lang="es-EC" sz="1200" b="0" dirty="0" smtClean="0">
                          <a:solidFill>
                            <a:schemeClr val="tx1"/>
                          </a:solidFill>
                          <a:effectLst/>
                          <a:latin typeface="Arial" panose="020B0604020202020204" pitchFamily="34" charset="0"/>
                          <a:cs typeface="Arial" panose="020B0604020202020204" pitchFamily="34" charset="0"/>
                        </a:rPr>
                        <a:t>332 Robo/hurto de equipos de comunicaciones e informática</a:t>
                      </a:r>
                    </a:p>
                    <a:p>
                      <a:pPr marL="288925" indent="-288925" algn="l">
                        <a:lnSpc>
                          <a:spcPct val="100000"/>
                        </a:lnSpc>
                        <a:spcAft>
                          <a:spcPts val="1000"/>
                        </a:spcAft>
                      </a:pPr>
                      <a:r>
                        <a:rPr lang="es-EC" sz="1200" b="0" dirty="0" smtClean="0">
                          <a:solidFill>
                            <a:schemeClr val="tx1"/>
                          </a:solidFill>
                          <a:effectLst/>
                          <a:latin typeface="Arial" panose="020B0604020202020204" pitchFamily="34" charset="0"/>
                          <a:cs typeface="Arial" panose="020B0604020202020204" pitchFamily="34" charset="0"/>
                        </a:rPr>
                        <a:t>333 Robo/hurto de información.</a:t>
                      </a:r>
                      <a:endParaRPr lang="es-EC" sz="1200" b="0" dirty="0">
                        <a:latin typeface="Arial" panose="020B0604020202020204" pitchFamily="34" charset="0"/>
                        <a:cs typeface="Arial" panose="020B0604020202020204" pitchFamily="34" charset="0"/>
                      </a:endParaRPr>
                    </a:p>
                  </a:txBody>
                  <a:tcPr anchor="ctr">
                    <a:solidFill>
                      <a:srgbClr val="FF0000"/>
                    </a:solidFill>
                  </a:tcPr>
                </a:tc>
              </a:tr>
            </a:tbl>
          </a:graphicData>
        </a:graphic>
      </p:graphicFrame>
    </p:spTree>
    <p:extLst>
      <p:ext uri="{BB962C8B-B14F-4D97-AF65-F5344CB8AC3E}">
        <p14:creationId xmlns:p14="http://schemas.microsoft.com/office/powerpoint/2010/main" val="3772239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12000" y="3084470"/>
            <a:ext cx="6480000" cy="3773530"/>
          </a:xfrm>
          <a:prstGeom prst="rect">
            <a:avLst/>
          </a:prstGeom>
        </p:spPr>
      </p:pic>
      <p:pic>
        <p:nvPicPr>
          <p:cNvPr id="4" name="Imagen 3"/>
          <p:cNvPicPr>
            <a:picLocks noChangeAspect="1"/>
          </p:cNvPicPr>
          <p:nvPr/>
        </p:nvPicPr>
        <p:blipFill>
          <a:blip r:embed="rId3"/>
          <a:stretch>
            <a:fillRect/>
          </a:stretch>
        </p:blipFill>
        <p:spPr>
          <a:xfrm>
            <a:off x="0" y="0"/>
            <a:ext cx="6480000" cy="3965339"/>
          </a:xfrm>
          <a:prstGeom prst="rect">
            <a:avLst/>
          </a:prstGeom>
        </p:spPr>
      </p:pic>
      <p:sp>
        <p:nvSpPr>
          <p:cNvPr id="2" name="CuadroTexto 1"/>
          <p:cNvSpPr txBox="1"/>
          <p:nvPr/>
        </p:nvSpPr>
        <p:spPr>
          <a:xfrm>
            <a:off x="8454715" y="1070042"/>
            <a:ext cx="1955259" cy="1477328"/>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Oficinas</a:t>
            </a:r>
          </a:p>
          <a:p>
            <a:r>
              <a:rPr lang="es-EC" dirty="0" smtClean="0">
                <a:latin typeface="Arial" panose="020B0604020202020204" pitchFamily="34" charset="0"/>
                <a:cs typeface="Arial" panose="020B0604020202020204" pitchFamily="34" charset="0"/>
              </a:rPr>
              <a:t>Aulas</a:t>
            </a:r>
          </a:p>
          <a:p>
            <a:r>
              <a:rPr lang="es-EC" dirty="0" smtClean="0">
                <a:latin typeface="Arial" panose="020B0604020202020204" pitchFamily="34" charset="0"/>
                <a:cs typeface="Arial" panose="020B0604020202020204" pitchFamily="34" charset="0"/>
              </a:rPr>
              <a:t>Ingreso</a:t>
            </a:r>
          </a:p>
          <a:p>
            <a:r>
              <a:rPr lang="es-EC" dirty="0" smtClean="0">
                <a:latin typeface="Arial" panose="020B0604020202020204" pitchFamily="34" charset="0"/>
                <a:cs typeface="Arial" panose="020B0604020202020204" pitchFamily="34" charset="0"/>
              </a:rPr>
              <a:t>Patios</a:t>
            </a:r>
          </a:p>
          <a:p>
            <a:r>
              <a:rPr lang="es-EC" dirty="0" smtClean="0">
                <a:latin typeface="Arial" panose="020B0604020202020204" pitchFamily="34" charset="0"/>
                <a:cs typeface="Arial" panose="020B0604020202020204" pitchFamily="34" charset="0"/>
              </a:rPr>
              <a:t>Parqueaderos.</a:t>
            </a:r>
            <a:endParaRPr lang="es-EC" dirty="0">
              <a:latin typeface="Arial" panose="020B0604020202020204" pitchFamily="34" charset="0"/>
              <a:cs typeface="Arial" panose="020B0604020202020204" pitchFamily="34" charset="0"/>
            </a:endParaRPr>
          </a:p>
        </p:txBody>
      </p:sp>
      <p:sp>
        <p:nvSpPr>
          <p:cNvPr id="6" name="CuadroTexto 5"/>
          <p:cNvSpPr txBox="1"/>
          <p:nvPr/>
        </p:nvSpPr>
        <p:spPr>
          <a:xfrm>
            <a:off x="1257422" y="4478451"/>
            <a:ext cx="2859242" cy="2031325"/>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Bodegas</a:t>
            </a:r>
          </a:p>
          <a:p>
            <a:r>
              <a:rPr lang="es-EC" dirty="0" smtClean="0">
                <a:latin typeface="Arial" panose="020B0604020202020204" pitchFamily="34" charset="0"/>
                <a:cs typeface="Arial" panose="020B0604020202020204" pitchFamily="34" charset="0"/>
              </a:rPr>
              <a:t>Laboratorios</a:t>
            </a:r>
          </a:p>
          <a:p>
            <a:r>
              <a:rPr lang="es-EC" dirty="0" smtClean="0">
                <a:latin typeface="Arial" panose="020B0604020202020204" pitchFamily="34" charset="0"/>
                <a:cs typeface="Arial" panose="020B0604020202020204" pitchFamily="34" charset="0"/>
              </a:rPr>
              <a:t>Garitas</a:t>
            </a:r>
          </a:p>
          <a:p>
            <a:r>
              <a:rPr lang="es-EC" dirty="0" smtClean="0">
                <a:latin typeface="Arial" panose="020B0604020202020204" pitchFamily="34" charset="0"/>
                <a:cs typeface="Arial" panose="020B0604020202020204" pitchFamily="34" charset="0"/>
              </a:rPr>
              <a:t>Cerramiento</a:t>
            </a:r>
          </a:p>
          <a:p>
            <a:r>
              <a:rPr lang="es-EC" dirty="0" smtClean="0">
                <a:latin typeface="Arial" panose="020B0604020202020204" pitchFamily="34" charset="0"/>
                <a:cs typeface="Arial" panose="020B0604020202020204" pitchFamily="34" charset="0"/>
              </a:rPr>
              <a:t>Avenidas y calles aledañas</a:t>
            </a:r>
          </a:p>
          <a:p>
            <a:endParaRPr lang="es-EC" dirty="0">
              <a:latin typeface="Arial" panose="020B0604020202020204" pitchFamily="34" charset="0"/>
              <a:cs typeface="Arial" panose="020B0604020202020204" pitchFamily="34" charset="0"/>
            </a:endParaRPr>
          </a:p>
        </p:txBody>
      </p:sp>
      <p:sp>
        <p:nvSpPr>
          <p:cNvPr id="8" name="CuadroTexto 7"/>
          <p:cNvSpPr txBox="1"/>
          <p:nvPr/>
        </p:nvSpPr>
        <p:spPr>
          <a:xfrm>
            <a:off x="6480001" y="53015"/>
            <a:ext cx="5712000" cy="646331"/>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Áreas y zonas de riesgo </a:t>
            </a:r>
          </a:p>
          <a:p>
            <a:pPr algn="ctr"/>
            <a:r>
              <a:rPr lang="es-EC" b="1" dirty="0" smtClean="0">
                <a:latin typeface="Arial" panose="020B0604020202020204" pitchFamily="34" charset="0"/>
                <a:cs typeface="Arial" panose="020B0604020202020204" pitchFamily="34" charset="0"/>
              </a:rPr>
              <a:t>en el Fuerte Militar Rumiñahui</a:t>
            </a:r>
            <a:endParaRPr lang="es-EC" b="1" dirty="0">
              <a:latin typeface="Arial" panose="020B0604020202020204" pitchFamily="34" charset="0"/>
              <a:cs typeface="Arial" panose="020B0604020202020204" pitchFamily="34" charset="0"/>
            </a:endParaRPr>
          </a:p>
        </p:txBody>
      </p:sp>
      <p:sp>
        <p:nvSpPr>
          <p:cNvPr id="9" name="Flecha derecha 8"/>
          <p:cNvSpPr/>
          <p:nvPr/>
        </p:nvSpPr>
        <p:spPr>
          <a:xfrm rot="10800000">
            <a:off x="6955275" y="1382366"/>
            <a:ext cx="1371601" cy="603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3404681" y="4971235"/>
            <a:ext cx="1838528" cy="64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73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7668" y="961767"/>
            <a:ext cx="9870332" cy="4320352"/>
          </a:xfrm>
          <a:noFill/>
        </p:spPr>
        <p:txBody>
          <a:bodyPr>
            <a:noAutofit/>
          </a:bodyPr>
          <a:lstStyle/>
          <a:p>
            <a:pPr marL="0" indent="0" algn="just">
              <a:buNone/>
            </a:pPr>
            <a:r>
              <a:rPr lang="es-EC" sz="2400" b="1" dirty="0">
                <a:latin typeface="Arial" panose="020B0604020202020204" pitchFamily="34" charset="0"/>
                <a:cs typeface="Arial" panose="020B0604020202020204" pitchFamily="34" charset="0"/>
              </a:rPr>
              <a:t>Fases del Análisis de </a:t>
            </a:r>
            <a:r>
              <a:rPr lang="es-EC" sz="2400" b="1" dirty="0" smtClean="0">
                <a:latin typeface="Arial" panose="020B0604020202020204" pitchFamily="34" charset="0"/>
                <a:cs typeface="Arial" panose="020B0604020202020204" pitchFamily="34" charset="0"/>
              </a:rPr>
              <a:t>Riesgo</a:t>
            </a:r>
          </a:p>
          <a:p>
            <a:pPr marL="400050" lvl="1" indent="0" algn="just">
              <a:buNone/>
            </a:pPr>
            <a:endParaRPr lang="es-EC" dirty="0">
              <a:latin typeface="Arial" panose="020B0604020202020204" pitchFamily="34" charset="0"/>
              <a:cs typeface="Arial" panose="020B0604020202020204" pitchFamily="34" charset="0"/>
            </a:endParaRPr>
          </a:p>
          <a:p>
            <a:pPr marL="0" indent="-57150" algn="just">
              <a:buNone/>
            </a:pPr>
            <a:r>
              <a:rPr lang="es-EC" sz="2400" dirty="0" smtClean="0">
                <a:latin typeface="Arial" panose="020B0604020202020204" pitchFamily="34" charset="0"/>
                <a:cs typeface="Arial" panose="020B0604020202020204" pitchFamily="34" charset="0"/>
              </a:rPr>
              <a:t>Realizando el </a:t>
            </a:r>
            <a:r>
              <a:rPr lang="es-EC" sz="2400" dirty="0">
                <a:latin typeface="Arial" panose="020B0604020202020204" pitchFamily="34" charset="0"/>
                <a:cs typeface="Arial" panose="020B0604020202020204" pitchFamily="34" charset="0"/>
              </a:rPr>
              <a:t>análisis y evaluación de riesgos del Fuerte militar Rumiñahui, </a:t>
            </a:r>
            <a:r>
              <a:rPr lang="es-EC" sz="2400" dirty="0" smtClean="0">
                <a:latin typeface="Arial" panose="020B0604020202020204" pitchFamily="34" charset="0"/>
                <a:cs typeface="Arial" panose="020B0604020202020204" pitchFamily="34" charset="0"/>
              </a:rPr>
              <a:t>se </a:t>
            </a:r>
            <a:r>
              <a:rPr lang="es-EC" sz="2400" dirty="0">
                <a:latin typeface="Arial" panose="020B0604020202020204" pitchFamily="34" charset="0"/>
                <a:cs typeface="Arial" panose="020B0604020202020204" pitchFamily="34" charset="0"/>
              </a:rPr>
              <a:t>ha extraído los riesgos más importantes que </a:t>
            </a:r>
            <a:r>
              <a:rPr lang="es-EC" sz="2400" dirty="0" smtClean="0">
                <a:latin typeface="Arial" panose="020B0604020202020204" pitchFamily="34" charset="0"/>
                <a:cs typeface="Arial" panose="020B0604020202020204" pitchFamily="34" charset="0"/>
              </a:rPr>
              <a:t>son:</a:t>
            </a:r>
          </a:p>
          <a:p>
            <a:pPr marL="0" indent="-57150" algn="just">
              <a:buNone/>
            </a:pPr>
            <a:endParaRPr lang="es-EC" sz="2400" dirty="0" smtClean="0">
              <a:latin typeface="Arial" panose="020B0604020202020204" pitchFamily="34" charset="0"/>
              <a:cs typeface="Arial" panose="020B0604020202020204" pitchFamily="34" charset="0"/>
            </a:endParaRPr>
          </a:p>
          <a:p>
            <a:pPr lvl="1" algn="just"/>
            <a:r>
              <a:rPr lang="es-EC" dirty="0" smtClean="0">
                <a:latin typeface="Arial" panose="020B0604020202020204" pitchFamily="34" charset="0"/>
                <a:cs typeface="Arial" panose="020B0604020202020204" pitchFamily="34" charset="0"/>
              </a:rPr>
              <a:t>Robo/hurto de material bélico,</a:t>
            </a:r>
          </a:p>
          <a:p>
            <a:pPr lvl="1" algn="just"/>
            <a:r>
              <a:rPr lang="es-EC" dirty="0" smtClean="0">
                <a:latin typeface="Arial" panose="020B0604020202020204" pitchFamily="34" charset="0"/>
                <a:cs typeface="Arial" panose="020B0604020202020204" pitchFamily="34" charset="0"/>
              </a:rPr>
              <a:t>Robo/hurto </a:t>
            </a:r>
            <a:r>
              <a:rPr lang="es-EC" dirty="0">
                <a:latin typeface="Arial" panose="020B0604020202020204" pitchFamily="34" charset="0"/>
                <a:cs typeface="Arial" panose="020B0604020202020204" pitchFamily="34" charset="0"/>
              </a:rPr>
              <a:t>de equipos de comunicaciones e informática,</a:t>
            </a:r>
          </a:p>
          <a:p>
            <a:pPr lvl="1" algn="just"/>
            <a:r>
              <a:rPr lang="es-EC" dirty="0">
                <a:latin typeface="Arial" panose="020B0604020202020204" pitchFamily="34" charset="0"/>
                <a:cs typeface="Arial" panose="020B0604020202020204" pitchFamily="34" charset="0"/>
              </a:rPr>
              <a:t>Robo/hurto de información,</a:t>
            </a:r>
          </a:p>
          <a:p>
            <a:pPr lvl="1" algn="just"/>
            <a:r>
              <a:rPr lang="es-EC" dirty="0">
                <a:latin typeface="Arial" panose="020B0604020202020204" pitchFamily="34" charset="0"/>
                <a:cs typeface="Arial" panose="020B0604020202020204" pitchFamily="34" charset="0"/>
              </a:rPr>
              <a:t>Ingreso al campamento de personal ajenas al Fuerte militar,</a:t>
            </a:r>
          </a:p>
          <a:p>
            <a:pPr lvl="1" algn="just"/>
            <a:r>
              <a:rPr lang="es-EC" dirty="0">
                <a:latin typeface="Arial" panose="020B0604020202020204" pitchFamily="34" charset="0"/>
                <a:cs typeface="Arial" panose="020B0604020202020204" pitchFamily="34" charset="0"/>
              </a:rPr>
              <a:t>Robo/hurto</a:t>
            </a:r>
          </a:p>
        </p:txBody>
      </p:sp>
    </p:spTree>
    <p:extLst>
      <p:ext uri="{BB962C8B-B14F-4D97-AF65-F5344CB8AC3E}">
        <p14:creationId xmlns:p14="http://schemas.microsoft.com/office/powerpoint/2010/main" val="2934676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9376" y="188640"/>
            <a:ext cx="9001120" cy="6552728"/>
          </a:xfrm>
        </p:spPr>
        <p:txBody>
          <a:bodyPr/>
          <a:lstStyle/>
          <a:p>
            <a:pPr marL="0" indent="0">
              <a:buNone/>
            </a:pPr>
            <a:r>
              <a:rPr lang="es-EC" dirty="0" smtClean="0"/>
              <a:t>Realizado los pasos del método de Mosler, se ha obtenido los siguientes resultados:</a:t>
            </a: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286560337"/>
              </p:ext>
            </p:extLst>
          </p:nvPr>
        </p:nvGraphicFramePr>
        <p:xfrm>
          <a:off x="2927648" y="1085793"/>
          <a:ext cx="6192688" cy="3011935"/>
        </p:xfrm>
        <a:graphic>
          <a:graphicData uri="http://schemas.openxmlformats.org/drawingml/2006/table">
            <a:tbl>
              <a:tblPr firstRow="1" firstCol="1" bandRow="1">
                <a:tableStyleId>{5C22544A-7EE6-4342-B048-85BDC9FD1C3A}</a:tableStyleId>
              </a:tblPr>
              <a:tblGrid>
                <a:gridCol w="4655060"/>
                <a:gridCol w="1537628"/>
              </a:tblGrid>
              <a:tr h="544719">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RIESGO</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VALOR TOTAL</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44719">
                <a:tc>
                  <a:txBody>
                    <a:bodyPr/>
                    <a:lstStyle/>
                    <a:p>
                      <a:pPr marL="457200" algn="just">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Robo/hurto de material bélico, equipos de comunicaciones e informática</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dirty="0" smtClean="0">
                          <a:solidFill>
                            <a:schemeClr val="bg1"/>
                          </a:solidFill>
                          <a:effectLst/>
                          <a:latin typeface="Arial" panose="020B0604020202020204" pitchFamily="34" charset="0"/>
                          <a:cs typeface="Arial" panose="020B0604020202020204" pitchFamily="34" charset="0"/>
                        </a:rPr>
                        <a:t>840</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7535">
                <a:tc>
                  <a:txBody>
                    <a:bodyPr/>
                    <a:lstStyle/>
                    <a:p>
                      <a:pPr marL="457200" algn="just">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Robo / hurto</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800</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7535">
                <a:tc>
                  <a:txBody>
                    <a:bodyPr/>
                    <a:lstStyle/>
                    <a:p>
                      <a:pPr marL="457200" algn="just">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Robo / hurto de información</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700</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544719">
                <a:tc>
                  <a:txBody>
                    <a:bodyPr/>
                    <a:lstStyle/>
                    <a:p>
                      <a:pPr marL="457200" algn="just">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Ingreso al campamento de personas ajenas al Fuerte Militar</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700</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7535">
                <a:tc>
                  <a:txBody>
                    <a:bodyPr/>
                    <a:lstStyle/>
                    <a:p>
                      <a:pPr marL="457200" algn="just">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Total</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3040</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57535">
                <a:tc>
                  <a:txBody>
                    <a:bodyPr/>
                    <a:lstStyle/>
                    <a:p>
                      <a:pPr marL="457200" algn="just">
                        <a:lnSpc>
                          <a:spcPct val="150000"/>
                        </a:lnSpc>
                        <a:spcAft>
                          <a:spcPts val="0"/>
                        </a:spcAft>
                      </a:pPr>
                      <a:r>
                        <a:rPr lang="es-EC" b="1" dirty="0">
                          <a:solidFill>
                            <a:schemeClr val="bg1"/>
                          </a:solidFill>
                        </a:rPr>
                        <a:t>Promedio</a:t>
                      </a:r>
                    </a:p>
                  </a:txBody>
                  <a:tcPr marL="68580" marR="68580" marT="0" marB="0">
                    <a:solidFill>
                      <a:srgbClr val="FF0000"/>
                    </a:solidFill>
                  </a:tcPr>
                </a:tc>
                <a:tc>
                  <a:txBody>
                    <a:bodyPr/>
                    <a:lstStyle/>
                    <a:p>
                      <a:pPr marL="457200" algn="ctr">
                        <a:lnSpc>
                          <a:spcPct val="150000"/>
                        </a:lnSpc>
                        <a:spcAft>
                          <a:spcPts val="0"/>
                        </a:spcAft>
                      </a:pPr>
                      <a:r>
                        <a:rPr lang="es-EC" sz="1400" b="1" dirty="0">
                          <a:solidFill>
                            <a:schemeClr val="bg1"/>
                          </a:solidFill>
                          <a:effectLst/>
                          <a:highlight>
                            <a:srgbClr val="FFFF00"/>
                          </a:highlight>
                          <a:latin typeface="Arial" panose="020B0604020202020204" pitchFamily="34" charset="0"/>
                          <a:cs typeface="Arial" panose="020B0604020202020204" pitchFamily="34" charset="0"/>
                        </a:rPr>
                        <a:t>760</a:t>
                      </a:r>
                      <a:endParaRPr lang="es-EC"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76959207"/>
              </p:ext>
            </p:extLst>
          </p:nvPr>
        </p:nvGraphicFramePr>
        <p:xfrm>
          <a:off x="3719736" y="4581129"/>
          <a:ext cx="4608512" cy="1989115"/>
        </p:xfrm>
        <a:graphic>
          <a:graphicData uri="http://schemas.openxmlformats.org/drawingml/2006/table">
            <a:tbl>
              <a:tblPr firstRow="1" firstCol="1" bandRow="1">
                <a:tableStyleId>{5C22544A-7EE6-4342-B048-85BDC9FD1C3A}</a:tableStyleId>
              </a:tblPr>
              <a:tblGrid>
                <a:gridCol w="2338436"/>
                <a:gridCol w="2270076"/>
              </a:tblGrid>
              <a:tr h="324036">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VALOR ENTRE</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CLASE DE RIESGO</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24036">
                <a:tc>
                  <a:txBody>
                    <a:bodyPr/>
                    <a:lstStyle/>
                    <a:p>
                      <a:pPr marL="457200" algn="ctr">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2 Y 250</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Muy reducido</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24036">
                <a:tc>
                  <a:txBody>
                    <a:bodyPr/>
                    <a:lstStyle/>
                    <a:p>
                      <a:pPr marL="457200" algn="ctr">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251 y 500</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Reducido</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24036">
                <a:tc>
                  <a:txBody>
                    <a:bodyPr/>
                    <a:lstStyle/>
                    <a:p>
                      <a:pPr marL="457200" algn="ctr">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501 y 750</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a:lnSpc>
                          <a:spcPct val="150000"/>
                        </a:lnSpc>
                        <a:spcAft>
                          <a:spcPts val="0"/>
                        </a:spcAft>
                      </a:pPr>
                      <a:r>
                        <a:rPr lang="es-EC" sz="1400">
                          <a:solidFill>
                            <a:schemeClr val="bg1"/>
                          </a:solidFill>
                          <a:effectLst/>
                          <a:latin typeface="Arial" panose="020B0604020202020204" pitchFamily="34" charset="0"/>
                          <a:cs typeface="Arial" panose="020B0604020202020204" pitchFamily="34" charset="0"/>
                        </a:rPr>
                        <a:t>Normal</a:t>
                      </a:r>
                      <a:endParaRPr lang="es-EC"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24036">
                <a:tc>
                  <a:txBody>
                    <a:bodyPr/>
                    <a:lstStyle/>
                    <a:p>
                      <a:pPr marL="457200" algn="ctr">
                        <a:lnSpc>
                          <a:spcPct val="150000"/>
                        </a:lnSpc>
                        <a:spcAft>
                          <a:spcPts val="0"/>
                        </a:spcAft>
                      </a:pPr>
                      <a:r>
                        <a:rPr lang="es-EC" b="1" dirty="0">
                          <a:solidFill>
                            <a:schemeClr val="bg1"/>
                          </a:solidFill>
                        </a:rPr>
                        <a:t>751 y 1000</a:t>
                      </a:r>
                    </a:p>
                  </a:txBody>
                  <a:tcPr marL="68580" marR="68580" marT="0" marB="0">
                    <a:solidFill>
                      <a:srgbClr val="FF0000"/>
                    </a:solidFill>
                  </a:tcPr>
                </a:tc>
                <a:tc>
                  <a:txBody>
                    <a:bodyPr/>
                    <a:lstStyle/>
                    <a:p>
                      <a:pPr marL="457200" algn="just">
                        <a:lnSpc>
                          <a:spcPct val="150000"/>
                        </a:lnSpc>
                        <a:spcAft>
                          <a:spcPts val="0"/>
                        </a:spcAft>
                      </a:pPr>
                      <a:r>
                        <a:rPr lang="es-EC" b="1" dirty="0">
                          <a:solidFill>
                            <a:schemeClr val="bg1"/>
                          </a:solidFill>
                        </a:rPr>
                        <a:t>Elevado</a:t>
                      </a:r>
                    </a:p>
                  </a:txBody>
                  <a:tcPr marL="68580" marR="68580" marT="0" marB="0">
                    <a:solidFill>
                      <a:srgbClr val="FF0000"/>
                    </a:solidFill>
                  </a:tcPr>
                </a:tc>
              </a:tr>
              <a:tr h="324036">
                <a:tc>
                  <a:txBody>
                    <a:bodyPr/>
                    <a:lstStyle/>
                    <a:p>
                      <a:pPr marL="457200" algn="ctr">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1001 y 1250</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just">
                        <a:lnSpc>
                          <a:spcPct val="150000"/>
                        </a:lnSpc>
                        <a:spcAft>
                          <a:spcPts val="0"/>
                        </a:spcAft>
                      </a:pPr>
                      <a:r>
                        <a:rPr lang="es-EC" sz="1400" dirty="0">
                          <a:solidFill>
                            <a:schemeClr val="bg1"/>
                          </a:solidFill>
                          <a:effectLst/>
                          <a:latin typeface="Arial" panose="020B0604020202020204" pitchFamily="34" charset="0"/>
                          <a:cs typeface="Arial" panose="020B0604020202020204" pitchFamily="34" charset="0"/>
                        </a:rPr>
                        <a:t>Muy elevado </a:t>
                      </a:r>
                      <a:endParaRPr lang="es-EC"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756921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66553" y="4172154"/>
            <a:ext cx="2976664" cy="676672"/>
          </a:xfrm>
        </p:spPr>
        <p:txBody>
          <a:bodyPr>
            <a:normAutofit/>
          </a:bodyPr>
          <a:lstStyle/>
          <a:p>
            <a:pPr marL="0" lvl="1" indent="0">
              <a:buNone/>
            </a:pPr>
            <a:r>
              <a:rPr lang="es-EC" sz="3000" b="1" dirty="0">
                <a:latin typeface="Arial" panose="020B0604020202020204" pitchFamily="34" charset="0"/>
                <a:cs typeface="Arial" panose="020B0604020202020204" pitchFamily="34" charset="0"/>
              </a:rPr>
              <a:t>Conclusiones</a:t>
            </a:r>
          </a:p>
          <a:p>
            <a:endParaRPr lang="es-EC" sz="3000" dirty="0"/>
          </a:p>
        </p:txBody>
      </p:sp>
      <p:sp>
        <p:nvSpPr>
          <p:cNvPr id="5"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100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CONCLUSIONES Y RECOMENDACIONES</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93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560" y="2636912"/>
            <a:ext cx="8125063" cy="1143000"/>
          </a:xfr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INTRODUCCIÓN</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72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7472" y="77260"/>
            <a:ext cx="11060349" cy="6780740"/>
          </a:xfrm>
          <a:noFill/>
        </p:spPr>
        <p:txBody>
          <a:bodyPr>
            <a:noAutofit/>
          </a:bodyPr>
          <a:lstStyle/>
          <a:p>
            <a:pPr lvl="0" algn="just">
              <a:lnSpc>
                <a:spcPct val="150000"/>
              </a:lnSpc>
            </a:pPr>
            <a:r>
              <a:rPr lang="es-EC" sz="1800" dirty="0">
                <a:solidFill>
                  <a:schemeClr val="tx1"/>
                </a:solidFill>
                <a:latin typeface="Arial" panose="020B0604020202020204" pitchFamily="34" charset="0"/>
                <a:cs typeface="Arial" panose="020B0604020202020204" pitchFamily="34" charset="0"/>
              </a:rPr>
              <a:t>El AGRUCOMGE dispone de bodegas de material bélico, en el cual se </a:t>
            </a:r>
            <a:r>
              <a:rPr lang="es-EC" sz="1800" dirty="0" smtClean="0">
                <a:solidFill>
                  <a:schemeClr val="tx1"/>
                </a:solidFill>
                <a:latin typeface="Arial" panose="020B0604020202020204" pitchFamily="34" charset="0"/>
                <a:cs typeface="Arial" panose="020B0604020202020204" pitchFamily="34" charset="0"/>
              </a:rPr>
              <a:t>encuentran: </a:t>
            </a:r>
            <a:r>
              <a:rPr lang="es-EC" sz="1800" dirty="0">
                <a:solidFill>
                  <a:schemeClr val="tx1"/>
                </a:solidFill>
                <a:latin typeface="Arial" panose="020B0604020202020204" pitchFamily="34" charset="0"/>
                <a:cs typeface="Arial" panose="020B0604020202020204" pitchFamily="34" charset="0"/>
              </a:rPr>
              <a:t>fusiles, pistolas, munición, cascos, </a:t>
            </a:r>
            <a:r>
              <a:rPr lang="es-EC" sz="1800" dirty="0" smtClean="0">
                <a:solidFill>
                  <a:schemeClr val="tx1"/>
                </a:solidFill>
                <a:latin typeface="Arial" panose="020B0604020202020204" pitchFamily="34" charset="0"/>
                <a:cs typeface="Arial" panose="020B0604020202020204" pitchFamily="34" charset="0"/>
              </a:rPr>
              <a:t>material </a:t>
            </a:r>
            <a:r>
              <a:rPr lang="es-EC" sz="1800" dirty="0">
                <a:solidFill>
                  <a:schemeClr val="tx1"/>
                </a:solidFill>
                <a:latin typeface="Arial" panose="020B0604020202020204" pitchFamily="34" charset="0"/>
                <a:cs typeface="Arial" panose="020B0604020202020204" pitchFamily="34" charset="0"/>
              </a:rPr>
              <a:t>AC (contra disturbios y motines), chalecos antibalas, etc.</a:t>
            </a:r>
          </a:p>
          <a:p>
            <a:pPr lvl="0" algn="just">
              <a:lnSpc>
                <a:spcPct val="150000"/>
              </a:lnSpc>
            </a:pPr>
            <a:r>
              <a:rPr lang="es-EC" sz="1800" dirty="0">
                <a:solidFill>
                  <a:schemeClr val="tx1"/>
                </a:solidFill>
                <a:latin typeface="Arial" panose="020B0604020202020204" pitchFamily="34" charset="0"/>
                <a:cs typeface="Arial" panose="020B0604020202020204" pitchFamily="34" charset="0"/>
              </a:rPr>
              <a:t>El CALE </a:t>
            </a:r>
            <a:r>
              <a:rPr lang="es-EC" sz="1800" dirty="0" smtClean="0">
                <a:solidFill>
                  <a:schemeClr val="tx1"/>
                </a:solidFill>
                <a:latin typeface="Arial" panose="020B0604020202020204" pitchFamily="34" charset="0"/>
                <a:cs typeface="Arial" panose="020B0604020202020204" pitchFamily="34" charset="0"/>
              </a:rPr>
              <a:t>dispone de 8 </a:t>
            </a:r>
            <a:r>
              <a:rPr lang="es-EC" sz="1800" dirty="0">
                <a:solidFill>
                  <a:schemeClr val="tx1"/>
                </a:solidFill>
                <a:latin typeface="Arial" panose="020B0604020202020204" pitchFamily="34" charset="0"/>
                <a:cs typeface="Arial" panose="020B0604020202020204" pitchFamily="34" charset="0"/>
              </a:rPr>
              <a:t>bodegas </a:t>
            </a:r>
            <a:r>
              <a:rPr lang="es-EC" sz="1800" dirty="0" smtClean="0">
                <a:solidFill>
                  <a:schemeClr val="tx1"/>
                </a:solidFill>
                <a:latin typeface="Arial" panose="020B0604020202020204" pitchFamily="34" charset="0"/>
                <a:cs typeface="Arial" panose="020B0604020202020204" pitchFamily="34" charset="0"/>
              </a:rPr>
              <a:t>(material </a:t>
            </a:r>
            <a:r>
              <a:rPr lang="es-EC" sz="1800" dirty="0">
                <a:solidFill>
                  <a:schemeClr val="tx1"/>
                </a:solidFill>
                <a:latin typeface="Arial" panose="020B0604020202020204" pitchFamily="34" charset="0"/>
                <a:cs typeface="Arial" panose="020B0604020202020204" pitchFamily="34" charset="0"/>
              </a:rPr>
              <a:t>de comunicaciones HF, VHF, UHF, Instrumentación y </a:t>
            </a:r>
            <a:r>
              <a:rPr lang="es-EC" sz="1800" dirty="0" smtClean="0">
                <a:solidFill>
                  <a:schemeClr val="tx1"/>
                </a:solidFill>
                <a:latin typeface="Arial" panose="020B0604020202020204" pitchFamily="34" charset="0"/>
                <a:cs typeface="Arial" panose="020B0604020202020204" pitchFamily="34" charset="0"/>
              </a:rPr>
              <a:t>herramientas) </a:t>
            </a:r>
            <a:r>
              <a:rPr lang="es-EC" sz="1800" dirty="0">
                <a:solidFill>
                  <a:schemeClr val="tx1"/>
                </a:solidFill>
                <a:latin typeface="Arial" panose="020B0604020202020204" pitchFamily="34" charset="0"/>
                <a:cs typeface="Arial" panose="020B0604020202020204" pitchFamily="34" charset="0"/>
              </a:rPr>
              <a:t>y 6 laboratorios electrónicos.</a:t>
            </a:r>
          </a:p>
          <a:p>
            <a:pPr lvl="0" algn="just">
              <a:lnSpc>
                <a:spcPct val="150000"/>
              </a:lnSpc>
            </a:pPr>
            <a:r>
              <a:rPr lang="es-EC" sz="1800" dirty="0">
                <a:solidFill>
                  <a:schemeClr val="tx1"/>
                </a:solidFill>
                <a:latin typeface="Arial" panose="020B0604020202020204" pitchFamily="34" charset="0"/>
                <a:cs typeface="Arial" panose="020B0604020202020204" pitchFamily="34" charset="0"/>
              </a:rPr>
              <a:t>En el Centro de Metrología del Ejército existe equipamiento </a:t>
            </a:r>
            <a:r>
              <a:rPr lang="es-EC" sz="1800" dirty="0" smtClean="0">
                <a:solidFill>
                  <a:schemeClr val="tx1"/>
                </a:solidFill>
                <a:latin typeface="Arial" panose="020B0604020202020204" pitchFamily="34" charset="0"/>
                <a:cs typeface="Arial" panose="020B0604020202020204" pitchFamily="34" charset="0"/>
              </a:rPr>
              <a:t>costoso de precisión. </a:t>
            </a:r>
            <a:endParaRPr lang="es-EC" sz="1800" dirty="0">
              <a:solidFill>
                <a:schemeClr val="tx1"/>
              </a:solidFill>
              <a:latin typeface="Arial" panose="020B0604020202020204" pitchFamily="34" charset="0"/>
              <a:cs typeface="Arial" panose="020B0604020202020204" pitchFamily="34" charset="0"/>
            </a:endParaRPr>
          </a:p>
          <a:p>
            <a:pPr lvl="0" algn="just">
              <a:lnSpc>
                <a:spcPct val="150000"/>
              </a:lnSpc>
            </a:pPr>
            <a:r>
              <a:rPr lang="es-EC" sz="1800" dirty="0">
                <a:solidFill>
                  <a:schemeClr val="tx1"/>
                </a:solidFill>
                <a:latin typeface="Arial" panose="020B0604020202020204" pitchFamily="34" charset="0"/>
                <a:cs typeface="Arial" panose="020B0604020202020204" pitchFamily="34" charset="0"/>
              </a:rPr>
              <a:t>En las diferentes oficinas existe información y documentación </a:t>
            </a:r>
            <a:r>
              <a:rPr lang="es-EC" sz="1800" dirty="0" smtClean="0">
                <a:solidFill>
                  <a:schemeClr val="tx1"/>
                </a:solidFill>
                <a:latin typeface="Arial" panose="020B0604020202020204" pitchFamily="34" charset="0"/>
                <a:cs typeface="Arial" panose="020B0604020202020204" pitchFamily="34" charset="0"/>
              </a:rPr>
              <a:t>calificada, </a:t>
            </a:r>
            <a:r>
              <a:rPr lang="es-EC" sz="1800" dirty="0">
                <a:solidFill>
                  <a:schemeClr val="tx1"/>
                </a:solidFill>
                <a:latin typeface="Arial" panose="020B0604020202020204" pitchFamily="34" charset="0"/>
                <a:cs typeface="Arial" panose="020B0604020202020204" pitchFamily="34" charset="0"/>
              </a:rPr>
              <a:t>(planes de defensa, ordenes de operaciones, documentos</a:t>
            </a:r>
            <a:r>
              <a:rPr lang="es-EC" sz="1800" dirty="0" smtClean="0">
                <a:solidFill>
                  <a:schemeClr val="tx1"/>
                </a:solidFill>
                <a:latin typeface="Arial" panose="020B0604020202020204" pitchFamily="34" charset="0"/>
                <a:cs typeface="Arial" panose="020B0604020202020204" pitchFamily="34" charset="0"/>
              </a:rPr>
              <a:t>).</a:t>
            </a:r>
            <a:endParaRPr lang="es-EC" sz="1800" dirty="0">
              <a:solidFill>
                <a:schemeClr val="tx1"/>
              </a:solidFill>
              <a:latin typeface="Arial" panose="020B0604020202020204" pitchFamily="34" charset="0"/>
              <a:cs typeface="Arial" panose="020B0604020202020204" pitchFamily="34" charset="0"/>
            </a:endParaRPr>
          </a:p>
          <a:p>
            <a:pPr lvl="0" algn="just">
              <a:lnSpc>
                <a:spcPct val="150000"/>
              </a:lnSpc>
            </a:pPr>
            <a:r>
              <a:rPr lang="es-EC" sz="1800" dirty="0">
                <a:solidFill>
                  <a:schemeClr val="tx1"/>
                </a:solidFill>
                <a:latin typeface="Arial" panose="020B0604020202020204" pitchFamily="34" charset="0"/>
                <a:cs typeface="Arial" panose="020B0604020202020204" pitchFamily="34" charset="0"/>
              </a:rPr>
              <a:t>Las principales amenazas son elementos delincuenciales y vandálicos, que </a:t>
            </a:r>
            <a:r>
              <a:rPr lang="es-EC" sz="1800" dirty="0" smtClean="0">
                <a:solidFill>
                  <a:schemeClr val="tx1"/>
                </a:solidFill>
                <a:latin typeface="Arial" panose="020B0604020202020204" pitchFamily="34" charset="0"/>
                <a:cs typeface="Arial" panose="020B0604020202020204" pitchFamily="34" charset="0"/>
              </a:rPr>
              <a:t>podrían </a:t>
            </a:r>
            <a:r>
              <a:rPr lang="es-EC" sz="1800" dirty="0">
                <a:solidFill>
                  <a:schemeClr val="tx1"/>
                </a:solidFill>
                <a:latin typeface="Arial" panose="020B0604020202020204" pitchFamily="34" charset="0"/>
                <a:cs typeface="Arial" panose="020B0604020202020204" pitchFamily="34" charset="0"/>
              </a:rPr>
              <a:t>afectar al personal, los bienes e información.</a:t>
            </a:r>
          </a:p>
          <a:p>
            <a:pPr lvl="0" algn="just">
              <a:lnSpc>
                <a:spcPct val="150000"/>
              </a:lnSpc>
            </a:pPr>
            <a:r>
              <a:rPr lang="es-EC" sz="1800" dirty="0">
                <a:solidFill>
                  <a:schemeClr val="tx1"/>
                </a:solidFill>
                <a:latin typeface="Arial" panose="020B0604020202020204" pitchFamily="34" charset="0"/>
                <a:cs typeface="Arial" panose="020B0604020202020204" pitchFamily="34" charset="0"/>
              </a:rPr>
              <a:t>Los principales riesgos determinados son: Robo/hurto de material bélico, equipos de comunicaciones e informática; Robo / hurto; Robo / hurto de información y el ingreso al campamento de personas ajenas al Fuerte Militar.</a:t>
            </a:r>
          </a:p>
          <a:p>
            <a:pPr lvl="0" algn="just">
              <a:lnSpc>
                <a:spcPct val="150000"/>
              </a:lnSpc>
            </a:pPr>
            <a:r>
              <a:rPr lang="es-EC" sz="1800" dirty="0">
                <a:solidFill>
                  <a:schemeClr val="tx1"/>
                </a:solidFill>
                <a:latin typeface="Arial" panose="020B0604020202020204" pitchFamily="34" charset="0"/>
                <a:cs typeface="Arial" panose="020B0604020202020204" pitchFamily="34" charset="0"/>
              </a:rPr>
              <a:t>La seguridad física es insuficiente y requiere de un sistema de seguridad electrónico que puede ser el CCTV</a:t>
            </a:r>
            <a:r>
              <a:rPr lang="es-EC" sz="1800" dirty="0" smtClean="0">
                <a:solidFill>
                  <a:schemeClr val="tx1"/>
                </a:solidFill>
                <a:latin typeface="Arial" panose="020B0604020202020204" pitchFamily="34" charset="0"/>
                <a:cs typeface="Arial" panose="020B0604020202020204" pitchFamily="34" charset="0"/>
              </a:rPr>
              <a:t>.</a:t>
            </a:r>
            <a:endParaRPr lang="es-EC"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522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81790" y="4148209"/>
            <a:ext cx="3628417" cy="676672"/>
          </a:xfrm>
        </p:spPr>
        <p:txBody>
          <a:bodyPr>
            <a:normAutofit/>
          </a:bodyPr>
          <a:lstStyle/>
          <a:p>
            <a:pPr marL="0" lvl="1" indent="0">
              <a:buNone/>
            </a:pPr>
            <a:r>
              <a:rPr lang="es-EC" sz="3000" b="1" dirty="0" smtClean="0">
                <a:latin typeface="Arial" panose="020B0604020202020204" pitchFamily="34" charset="0"/>
                <a:cs typeface="Arial" panose="020B0604020202020204" pitchFamily="34" charset="0"/>
              </a:rPr>
              <a:t>Recomendaciones</a:t>
            </a:r>
            <a:endParaRPr lang="es-EC" sz="3000" b="1" dirty="0">
              <a:latin typeface="Arial" panose="020B0604020202020204" pitchFamily="34" charset="0"/>
              <a:cs typeface="Arial" panose="020B0604020202020204" pitchFamily="34" charset="0"/>
            </a:endParaRPr>
          </a:p>
          <a:p>
            <a:endParaRPr lang="es-EC" sz="3000" dirty="0"/>
          </a:p>
        </p:txBody>
      </p:sp>
      <p:sp>
        <p:nvSpPr>
          <p:cNvPr id="5"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10000"/>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CONCLUSIONES Y RECOMENDACIONES</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283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18492" y="1265701"/>
            <a:ext cx="9144000" cy="4018476"/>
          </a:xfrm>
          <a:noFill/>
        </p:spPr>
        <p:txBody>
          <a:bodyPr>
            <a:normAutofit/>
          </a:bodyPr>
          <a:lstStyle/>
          <a:p>
            <a:pPr lvl="0" algn="just"/>
            <a:r>
              <a:rPr lang="es-EC" sz="2000" dirty="0" smtClean="0">
                <a:latin typeface="Arial" panose="020B0604020202020204" pitchFamily="34" charset="0"/>
                <a:cs typeface="Arial" panose="020B0604020202020204" pitchFamily="34" charset="0"/>
              </a:rPr>
              <a:t>Instalar </a:t>
            </a:r>
            <a:r>
              <a:rPr lang="es-EC" sz="2000" dirty="0" smtClean="0">
                <a:latin typeface="Arial" panose="020B0604020202020204" pitchFamily="34" charset="0"/>
                <a:cs typeface="Arial" panose="020B0604020202020204" pitchFamily="34" charset="0"/>
              </a:rPr>
              <a:t>un </a:t>
            </a:r>
            <a:r>
              <a:rPr lang="es-EC" sz="2000" dirty="0">
                <a:latin typeface="Arial" panose="020B0604020202020204" pitchFamily="34" charset="0"/>
                <a:cs typeface="Arial" panose="020B0604020202020204" pitchFamily="34" charset="0"/>
              </a:rPr>
              <a:t>sistema de CCTV., al interior de las oficinas, bodegas, laboratorios, dormitorios, áreas comunales, parqueaderos.</a:t>
            </a:r>
          </a:p>
          <a:p>
            <a:pPr lvl="0" algn="just"/>
            <a:endParaRPr lang="es-EC" sz="2000" dirty="0">
              <a:latin typeface="Arial" panose="020B0604020202020204" pitchFamily="34" charset="0"/>
              <a:cs typeface="Arial" panose="020B0604020202020204" pitchFamily="34" charset="0"/>
            </a:endParaRPr>
          </a:p>
          <a:p>
            <a:pPr lvl="0" algn="just"/>
            <a:r>
              <a:rPr lang="es-EC" sz="2000" dirty="0">
                <a:latin typeface="Arial" panose="020B0604020202020204" pitchFamily="34" charset="0"/>
                <a:cs typeface="Arial" panose="020B0604020202020204" pitchFamily="34" charset="0"/>
              </a:rPr>
              <a:t>Instalar un CCTV para proporcionar seguridad perimetral del FMR.</a:t>
            </a:r>
          </a:p>
          <a:p>
            <a:pPr lvl="0" algn="just"/>
            <a:endParaRPr lang="es-EC" sz="2000" dirty="0">
              <a:latin typeface="Arial" panose="020B0604020202020204" pitchFamily="34" charset="0"/>
              <a:cs typeface="Arial" panose="020B0604020202020204" pitchFamily="34" charset="0"/>
            </a:endParaRPr>
          </a:p>
          <a:p>
            <a:pPr lvl="0" algn="just"/>
            <a:r>
              <a:rPr lang="es-EC" sz="2000" dirty="0">
                <a:latin typeface="Arial" panose="020B0604020202020204" pitchFamily="34" charset="0"/>
                <a:cs typeface="Arial" panose="020B0604020202020204" pitchFamily="34" charset="0"/>
              </a:rPr>
              <a:t>Designar un área para la instalación del centro de control en donde se pueda visualizar el CCTV y desde donde se pueda proporcionar la </a:t>
            </a:r>
            <a:r>
              <a:rPr lang="es-EC" sz="2000" dirty="0" smtClean="0">
                <a:latin typeface="Arial" panose="020B0604020202020204" pitchFamily="34" charset="0"/>
                <a:cs typeface="Arial" panose="020B0604020202020204" pitchFamily="34" charset="0"/>
              </a:rPr>
              <a:t>alerta </a:t>
            </a:r>
            <a:r>
              <a:rPr lang="es-EC" sz="2000" dirty="0">
                <a:latin typeface="Arial" panose="020B0604020202020204" pitchFamily="34" charset="0"/>
                <a:cs typeface="Arial" panose="020B0604020202020204" pitchFamily="34" charset="0"/>
              </a:rPr>
              <a:t>ante el ingreso de intrusos.</a:t>
            </a:r>
          </a:p>
          <a:p>
            <a:pPr lvl="0" algn="just"/>
            <a:endParaRPr lang="es-EC" sz="2000" dirty="0">
              <a:latin typeface="Arial" panose="020B0604020202020204" pitchFamily="34" charset="0"/>
              <a:cs typeface="Arial" panose="020B0604020202020204" pitchFamily="34" charset="0"/>
            </a:endParaRPr>
          </a:p>
          <a:p>
            <a:pPr lvl="0" algn="just"/>
            <a:r>
              <a:rPr lang="es-EC" sz="2000" dirty="0">
                <a:latin typeface="Arial" panose="020B0604020202020204" pitchFamily="34" charset="0"/>
                <a:cs typeface="Arial" panose="020B0604020202020204" pitchFamily="34" charset="0"/>
              </a:rPr>
              <a:t>Crear un área en donde permanecerá un grupo de seguridad </a:t>
            </a:r>
            <a:r>
              <a:rPr lang="es-EC" sz="2000" dirty="0" smtClean="0">
                <a:latin typeface="Arial" panose="020B0604020202020204" pitchFamily="34" charset="0"/>
                <a:cs typeface="Arial" panose="020B0604020202020204" pitchFamily="34" charset="0"/>
              </a:rPr>
              <a:t>armado </a:t>
            </a:r>
            <a:r>
              <a:rPr lang="es-EC" sz="2000" dirty="0">
                <a:latin typeface="Arial" panose="020B0604020202020204" pitchFamily="34" charset="0"/>
                <a:cs typeface="Arial" panose="020B0604020202020204" pitchFamily="34" charset="0"/>
              </a:rPr>
              <a:t>desde donde saldrán en </a:t>
            </a:r>
            <a:r>
              <a:rPr lang="es-EC" sz="2000" dirty="0" smtClean="0">
                <a:latin typeface="Arial" panose="020B0604020202020204" pitchFamily="34" charset="0"/>
                <a:cs typeface="Arial" panose="020B0604020202020204" pitchFamily="34" charset="0"/>
              </a:rPr>
              <a:t>caso </a:t>
            </a:r>
            <a:r>
              <a:rPr lang="es-EC" sz="2000" dirty="0">
                <a:latin typeface="Arial" panose="020B0604020202020204" pitchFamily="34" charset="0"/>
                <a:cs typeface="Arial" panose="020B0604020202020204" pitchFamily="34" charset="0"/>
              </a:rPr>
              <a:t>que existan intrusos.</a:t>
            </a:r>
          </a:p>
        </p:txBody>
      </p:sp>
    </p:spTree>
    <p:extLst>
      <p:ext uri="{BB962C8B-B14F-4D97-AF65-F5344CB8AC3E}">
        <p14:creationId xmlns:p14="http://schemas.microsoft.com/office/powerpoint/2010/main" val="1651329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62664" y="3996823"/>
            <a:ext cx="2354093" cy="553998"/>
          </a:xfrm>
          <a:prstGeom prst="rect">
            <a:avLst/>
          </a:prstGeom>
          <a:noFill/>
        </p:spPr>
        <p:txBody>
          <a:bodyPr wrap="square" rtlCol="0">
            <a:spAutoFit/>
          </a:bodyPr>
          <a:lstStyle/>
          <a:p>
            <a:r>
              <a:rPr lang="es-EC" sz="3000" b="1" dirty="0">
                <a:latin typeface="Arial" panose="020B0604020202020204" pitchFamily="34" charset="0"/>
                <a:cs typeface="Arial" panose="020B0604020202020204" pitchFamily="34" charset="0"/>
              </a:rPr>
              <a:t>PROYECTO</a:t>
            </a:r>
          </a:p>
        </p:txBody>
      </p:sp>
      <p:sp>
        <p:nvSpPr>
          <p:cNvPr id="5"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PROPUESTA</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998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8481" y="99049"/>
            <a:ext cx="5602896" cy="4525963"/>
          </a:xfrm>
          <a:noFill/>
        </p:spPr>
        <p:txBody>
          <a:bodyPr>
            <a:normAutofit/>
          </a:bodyPr>
          <a:lstStyle/>
          <a:p>
            <a:pPr marL="0" indent="0">
              <a:buNone/>
            </a:pPr>
            <a:r>
              <a:rPr lang="es-EC" sz="2400" b="1" dirty="0">
                <a:latin typeface="Arial" panose="020B0604020202020204" pitchFamily="34" charset="0"/>
                <a:cs typeface="Arial" panose="020B0604020202020204" pitchFamily="34" charset="0"/>
              </a:rPr>
              <a:t>Nombre del proyecto</a:t>
            </a:r>
            <a:endParaRPr lang="es-EC" sz="2400" dirty="0">
              <a:latin typeface="Arial" panose="020B0604020202020204" pitchFamily="34" charset="0"/>
              <a:cs typeface="Arial" panose="020B0604020202020204" pitchFamily="34" charset="0"/>
            </a:endParaRPr>
          </a:p>
          <a:p>
            <a:pPr marL="265113" lvl="1"/>
            <a:r>
              <a:rPr lang="es-EC" sz="1600" b="1" dirty="0">
                <a:latin typeface="Arial" panose="020B0604020202020204" pitchFamily="34" charset="0"/>
                <a:cs typeface="Arial" panose="020B0604020202020204" pitchFamily="34" charset="0"/>
              </a:rPr>
              <a:t>LA SEGURIDAD ELECTRÓNICA EN EL FUERTE MILITAR RUMIÑAHUI</a:t>
            </a:r>
            <a:r>
              <a:rPr lang="es-EC" sz="1600" dirty="0">
                <a:latin typeface="Arial" panose="020B0604020202020204" pitchFamily="34" charset="0"/>
                <a:cs typeface="Arial" panose="020B0604020202020204" pitchFamily="34" charset="0"/>
              </a:rPr>
              <a:t>.</a:t>
            </a:r>
          </a:p>
          <a:p>
            <a:pPr marL="0" indent="0">
              <a:buNone/>
            </a:pPr>
            <a:r>
              <a:rPr lang="es-EC" sz="2400" b="1" dirty="0">
                <a:latin typeface="Arial" panose="020B0604020202020204" pitchFamily="34" charset="0"/>
                <a:cs typeface="Arial" panose="020B0604020202020204" pitchFamily="34" charset="0"/>
              </a:rPr>
              <a:t>Entidad Ejecutora</a:t>
            </a:r>
            <a:endParaRPr lang="es-EC" sz="2400" dirty="0">
              <a:latin typeface="Arial" panose="020B0604020202020204" pitchFamily="34" charset="0"/>
              <a:cs typeface="Arial" panose="020B0604020202020204" pitchFamily="34" charset="0"/>
            </a:endParaRPr>
          </a:p>
          <a:p>
            <a:pPr marL="265113" lvl="1"/>
            <a:r>
              <a:rPr lang="es-EC" sz="1600" b="1" dirty="0">
                <a:latin typeface="Arial" panose="020B0604020202020204" pitchFamily="34" charset="0"/>
                <a:cs typeface="Arial" panose="020B0604020202020204" pitchFamily="34" charset="0"/>
              </a:rPr>
              <a:t>El Agrupamiento de Comunicaciones y Guerra Electrónica</a:t>
            </a:r>
            <a:endParaRPr lang="es-EC" sz="1600" dirty="0">
              <a:latin typeface="Arial" panose="020B0604020202020204" pitchFamily="34" charset="0"/>
              <a:cs typeface="Arial" panose="020B0604020202020204" pitchFamily="34" charset="0"/>
            </a:endParaRPr>
          </a:p>
          <a:p>
            <a:pPr marL="0" indent="0">
              <a:buNone/>
            </a:pPr>
            <a:r>
              <a:rPr lang="es-EC" sz="2400" b="1" dirty="0">
                <a:latin typeface="Arial" panose="020B0604020202020204" pitchFamily="34" charset="0"/>
                <a:cs typeface="Arial" panose="020B0604020202020204" pitchFamily="34" charset="0"/>
              </a:rPr>
              <a:t>Localización geográfica</a:t>
            </a:r>
            <a:endParaRPr lang="es-EC" sz="2400" dirty="0">
              <a:latin typeface="Arial" panose="020B0604020202020204" pitchFamily="34" charset="0"/>
              <a:cs typeface="Arial" panose="020B0604020202020204" pitchFamily="34" charset="0"/>
            </a:endParaRPr>
          </a:p>
          <a:p>
            <a:pPr marL="265113" lvl="1"/>
            <a:r>
              <a:rPr lang="es-EC" sz="1600" b="1" dirty="0" smtClean="0">
                <a:latin typeface="Arial" panose="020B0604020202020204" pitchFamily="34" charset="0"/>
                <a:cs typeface="Arial" panose="020B0604020202020204" pitchFamily="34" charset="0"/>
              </a:rPr>
              <a:t>Cobertura:	</a:t>
            </a:r>
            <a:r>
              <a:rPr lang="es-EC" sz="1600" dirty="0" smtClean="0">
                <a:latin typeface="Arial" panose="020B0604020202020204" pitchFamily="34" charset="0"/>
                <a:cs typeface="Arial" panose="020B0604020202020204" pitchFamily="34" charset="0"/>
              </a:rPr>
              <a:t>Local</a:t>
            </a:r>
            <a:r>
              <a:rPr lang="es-EC" sz="1600" dirty="0">
                <a:latin typeface="Arial" panose="020B0604020202020204" pitchFamily="34" charset="0"/>
                <a:cs typeface="Arial" panose="020B0604020202020204" pitchFamily="34" charset="0"/>
              </a:rPr>
              <a:t>.  </a:t>
            </a:r>
          </a:p>
          <a:p>
            <a:pPr marL="265113" lvl="1"/>
            <a:r>
              <a:rPr lang="es-EC" sz="1600" b="1" dirty="0">
                <a:latin typeface="Arial" panose="020B0604020202020204" pitchFamily="34" charset="0"/>
                <a:cs typeface="Arial" panose="020B0604020202020204" pitchFamily="34" charset="0"/>
              </a:rPr>
              <a:t>Localización: 	</a:t>
            </a:r>
            <a:r>
              <a:rPr lang="es-EC" sz="1600" dirty="0">
                <a:latin typeface="Arial" panose="020B0604020202020204" pitchFamily="34" charset="0"/>
                <a:cs typeface="Arial" panose="020B0604020202020204" pitchFamily="34" charset="0"/>
              </a:rPr>
              <a:t>Fuerte Militar “RUMIÑAHUI”</a:t>
            </a:r>
          </a:p>
          <a:p>
            <a:pPr marL="265113" lvl="1"/>
            <a:r>
              <a:rPr lang="es-EC" sz="1600" b="1" dirty="0">
                <a:latin typeface="Arial" panose="020B0604020202020204" pitchFamily="34" charset="0"/>
                <a:cs typeface="Arial" panose="020B0604020202020204" pitchFamily="34" charset="0"/>
              </a:rPr>
              <a:t>Provincia:	</a:t>
            </a:r>
            <a:r>
              <a:rPr lang="es-EC" sz="1600" dirty="0" smtClean="0">
                <a:latin typeface="Arial" panose="020B0604020202020204" pitchFamily="34" charset="0"/>
                <a:cs typeface="Arial" panose="020B0604020202020204" pitchFamily="34" charset="0"/>
              </a:rPr>
              <a:t>Pichincha</a:t>
            </a:r>
            <a:endParaRPr lang="es-EC" sz="1600" dirty="0">
              <a:latin typeface="Arial" panose="020B0604020202020204" pitchFamily="34" charset="0"/>
              <a:cs typeface="Arial" panose="020B0604020202020204" pitchFamily="34" charset="0"/>
            </a:endParaRPr>
          </a:p>
          <a:p>
            <a:pPr marL="265113" lvl="1"/>
            <a:r>
              <a:rPr lang="es-EC" sz="1600" b="1" dirty="0">
                <a:latin typeface="Arial" panose="020B0604020202020204" pitchFamily="34" charset="0"/>
                <a:cs typeface="Arial" panose="020B0604020202020204" pitchFamily="34" charset="0"/>
              </a:rPr>
              <a:t>Cantón:	</a:t>
            </a:r>
            <a:r>
              <a:rPr lang="es-EC" sz="1600" dirty="0" smtClean="0">
                <a:latin typeface="Arial" panose="020B0604020202020204" pitchFamily="34" charset="0"/>
                <a:cs typeface="Arial" panose="020B0604020202020204" pitchFamily="34" charset="0"/>
              </a:rPr>
              <a:t>Quito</a:t>
            </a:r>
            <a:endParaRPr lang="es-EC" sz="1600" dirty="0">
              <a:latin typeface="Arial" panose="020B0604020202020204" pitchFamily="34" charset="0"/>
              <a:cs typeface="Arial" panose="020B0604020202020204" pitchFamily="34" charset="0"/>
            </a:endParaRPr>
          </a:p>
          <a:p>
            <a:pPr marL="265113" lvl="1"/>
            <a:r>
              <a:rPr lang="es-EC" sz="1600" b="1" dirty="0">
                <a:latin typeface="Arial" panose="020B0604020202020204" pitchFamily="34" charset="0"/>
                <a:cs typeface="Arial" panose="020B0604020202020204" pitchFamily="34" charset="0"/>
              </a:rPr>
              <a:t>Parroquia:	</a:t>
            </a:r>
            <a:r>
              <a:rPr lang="es-EC" sz="1600" dirty="0" smtClean="0">
                <a:latin typeface="Arial" panose="020B0604020202020204" pitchFamily="34" charset="0"/>
                <a:cs typeface="Arial" panose="020B0604020202020204" pitchFamily="34" charset="0"/>
              </a:rPr>
              <a:t>Kennedy</a:t>
            </a:r>
            <a:endParaRPr lang="es-EC" sz="1600" dirty="0">
              <a:latin typeface="Arial" panose="020B0604020202020204" pitchFamily="34" charset="0"/>
              <a:cs typeface="Arial" panose="020B0604020202020204" pitchFamily="34" charset="0"/>
            </a:endParaRPr>
          </a:p>
          <a:p>
            <a:pPr marL="265113" lvl="1"/>
            <a:r>
              <a:rPr lang="es-EC" sz="1600" b="1" dirty="0">
                <a:latin typeface="Arial" panose="020B0604020202020204" pitchFamily="34" charset="0"/>
                <a:cs typeface="Arial" panose="020B0604020202020204" pitchFamily="34" charset="0"/>
              </a:rPr>
              <a:t>Dirección:</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Av</a:t>
            </a:r>
            <a:r>
              <a:rPr lang="es-EC" sz="1600" dirty="0">
                <a:latin typeface="Arial" panose="020B0604020202020204" pitchFamily="34" charset="0"/>
                <a:cs typeface="Arial" panose="020B0604020202020204" pitchFamily="34" charset="0"/>
              </a:rPr>
              <a:t>. Los Pinos </a:t>
            </a:r>
            <a:r>
              <a:rPr lang="es-EC" sz="1600" dirty="0" smtClean="0">
                <a:latin typeface="Arial" panose="020B0604020202020204" pitchFamily="34" charset="0"/>
                <a:cs typeface="Arial" panose="020B0604020202020204" pitchFamily="34" charset="0"/>
              </a:rPr>
              <a:t>3- </a:t>
            </a:r>
            <a:r>
              <a:rPr lang="es-EC" sz="1600" dirty="0">
                <a:latin typeface="Arial" panose="020B0604020202020204" pitchFamily="34" charset="0"/>
                <a:cs typeface="Arial" panose="020B0604020202020204" pitchFamily="34" charset="0"/>
              </a:rPr>
              <a:t>30 y Manuel Cabeza de Vaca</a:t>
            </a:r>
          </a:p>
        </p:txBody>
      </p:sp>
      <p:pic>
        <p:nvPicPr>
          <p:cNvPr id="5" name="0 Imagen"/>
          <p:cNvPicPr/>
          <p:nvPr/>
        </p:nvPicPr>
        <p:blipFill>
          <a:blip r:embed="rId2">
            <a:extLst>
              <a:ext uri="{28A0092B-C50C-407E-A947-70E740481C1C}">
                <a14:useLocalDpi xmlns:a14="http://schemas.microsoft.com/office/drawing/2010/main" val="0"/>
              </a:ext>
            </a:extLst>
          </a:blip>
          <a:stretch>
            <a:fillRect/>
          </a:stretch>
        </p:blipFill>
        <p:spPr>
          <a:xfrm>
            <a:off x="5741377" y="958362"/>
            <a:ext cx="6450623" cy="5899638"/>
          </a:xfrm>
          <a:prstGeom prst="rect">
            <a:avLst/>
          </a:prstGeom>
        </p:spPr>
      </p:pic>
      <p:sp>
        <p:nvSpPr>
          <p:cNvPr id="6" name="Elipse 5"/>
          <p:cNvSpPr/>
          <p:nvPr/>
        </p:nvSpPr>
        <p:spPr>
          <a:xfrm>
            <a:off x="9075102" y="2461402"/>
            <a:ext cx="557302" cy="432048"/>
          </a:xfrm>
          <a:prstGeom prst="ellipse">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19556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148219856"/>
              </p:ext>
            </p:extLst>
          </p:nvPr>
        </p:nvGraphicFramePr>
        <p:xfrm>
          <a:off x="1975080" y="1227019"/>
          <a:ext cx="7056784" cy="1324157"/>
        </p:xfrm>
        <a:graphic>
          <a:graphicData uri="http://schemas.openxmlformats.org/drawingml/2006/table">
            <a:tbl>
              <a:tblPr firstRow="1" firstCol="1" bandRow="1">
                <a:tableStyleId>{5C22544A-7EE6-4342-B048-85BDC9FD1C3A}</a:tableStyleId>
              </a:tblPr>
              <a:tblGrid>
                <a:gridCol w="4450495"/>
                <a:gridCol w="2606289"/>
              </a:tblGrid>
              <a:tr h="609600">
                <a:tc>
                  <a:txBody>
                    <a:bodyPr/>
                    <a:lstStyle/>
                    <a:p>
                      <a:pPr algn="ctr">
                        <a:lnSpc>
                          <a:spcPct val="150000"/>
                        </a:lnSpc>
                        <a:spcBef>
                          <a:spcPts val="1200"/>
                        </a:spcBef>
                        <a:spcAft>
                          <a:spcPts val="1200"/>
                        </a:spcAft>
                      </a:pPr>
                      <a:r>
                        <a:rPr lang="es-EC" sz="1200" dirty="0">
                          <a:solidFill>
                            <a:schemeClr val="bg1"/>
                          </a:solidFill>
                          <a:effectLst/>
                          <a:latin typeface="Arial" panose="020B0604020202020204" pitchFamily="34" charset="0"/>
                          <a:cs typeface="Arial" panose="020B0604020202020204" pitchFamily="34" charset="0"/>
                        </a:rPr>
                        <a:t>INVOLUCRADOS</a:t>
                      </a:r>
                      <a:endParaRPr lang="es-EC"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FFFF00"/>
                    </a:solidFill>
                  </a:tcPr>
                </a:tc>
                <a:tc>
                  <a:txBody>
                    <a:bodyPr/>
                    <a:lstStyle/>
                    <a:p>
                      <a:pPr algn="ctr">
                        <a:lnSpc>
                          <a:spcPct val="150000"/>
                        </a:lnSpc>
                        <a:spcBef>
                          <a:spcPts val="1200"/>
                        </a:spcBef>
                        <a:spcAft>
                          <a:spcPts val="1200"/>
                        </a:spcAft>
                      </a:pPr>
                      <a:r>
                        <a:rPr lang="es-EC" sz="1200" dirty="0">
                          <a:solidFill>
                            <a:schemeClr val="bg1"/>
                          </a:solidFill>
                          <a:effectLst/>
                          <a:latin typeface="Arial" panose="020B0604020202020204" pitchFamily="34" charset="0"/>
                          <a:cs typeface="Arial" panose="020B0604020202020204" pitchFamily="34" charset="0"/>
                        </a:rPr>
                        <a:t>INVERSION</a:t>
                      </a:r>
                      <a:endParaRPr lang="es-EC"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FFFF00"/>
                    </a:solidFill>
                  </a:tcPr>
                </a:tc>
              </a:tr>
              <a:tr h="714557">
                <a:tc>
                  <a:txBody>
                    <a:bodyPr/>
                    <a:lstStyle/>
                    <a:p>
                      <a:pPr>
                        <a:lnSpc>
                          <a:spcPct val="150000"/>
                        </a:lnSpc>
                        <a:spcBef>
                          <a:spcPts val="1200"/>
                        </a:spcBef>
                        <a:spcAft>
                          <a:spcPts val="1200"/>
                        </a:spcAft>
                      </a:pPr>
                      <a:r>
                        <a:rPr lang="es-EC" sz="1200" dirty="0">
                          <a:solidFill>
                            <a:schemeClr val="bg1"/>
                          </a:solidFill>
                          <a:effectLst/>
                          <a:latin typeface="Arial" panose="020B0604020202020204" pitchFamily="34" charset="0"/>
                          <a:cs typeface="Arial" panose="020B0604020202020204" pitchFamily="34" charset="0"/>
                        </a:rPr>
                        <a:t>AGRUPAMIENTO DE COMUNICACIONES Y GUERRA ELECTRÓNICA</a:t>
                      </a:r>
                      <a:endParaRPr lang="es-EC"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5B9BD5"/>
                    </a:solidFill>
                  </a:tcPr>
                </a:tc>
                <a:tc>
                  <a:txBody>
                    <a:bodyPr/>
                    <a:lstStyle/>
                    <a:p>
                      <a:pPr algn="ctr">
                        <a:lnSpc>
                          <a:spcPct val="150000"/>
                        </a:lnSpc>
                        <a:spcBef>
                          <a:spcPts val="1200"/>
                        </a:spcBef>
                        <a:spcAft>
                          <a:spcPts val="1200"/>
                        </a:spcAft>
                      </a:pPr>
                      <a:r>
                        <a:rPr lang="es-EC" sz="1200" b="1" dirty="0" smtClean="0">
                          <a:solidFill>
                            <a:schemeClr val="bg1"/>
                          </a:solidFill>
                          <a:effectLst/>
                          <a:latin typeface="Arial" panose="020B0604020202020204" pitchFamily="34" charset="0"/>
                          <a:cs typeface="Arial" panose="020B0604020202020204" pitchFamily="34" charset="0"/>
                        </a:rPr>
                        <a:t>186.701,76 </a:t>
                      </a:r>
                      <a:r>
                        <a:rPr lang="es-EC" sz="1200" b="1" dirty="0">
                          <a:solidFill>
                            <a:schemeClr val="bg1"/>
                          </a:solidFill>
                          <a:effectLst/>
                          <a:latin typeface="Arial" panose="020B0604020202020204" pitchFamily="34" charset="0"/>
                          <a:cs typeface="Arial" panose="020B0604020202020204" pitchFamily="34" charset="0"/>
                        </a:rPr>
                        <a:t>USD.</a:t>
                      </a:r>
                      <a:endParaRPr lang="es-EC"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rgbClr val="5B9BD5"/>
                    </a:solidFill>
                  </a:tcPr>
                </a:tc>
              </a:tr>
            </a:tbl>
          </a:graphicData>
        </a:graphic>
      </p:graphicFrame>
      <p:sp>
        <p:nvSpPr>
          <p:cNvPr id="8" name="CuadroTexto 7"/>
          <p:cNvSpPr txBox="1"/>
          <p:nvPr/>
        </p:nvSpPr>
        <p:spPr>
          <a:xfrm>
            <a:off x="246888" y="210312"/>
            <a:ext cx="1728192" cy="477054"/>
          </a:xfrm>
          <a:prstGeom prst="rect">
            <a:avLst/>
          </a:prstGeom>
          <a:noFill/>
        </p:spPr>
        <p:txBody>
          <a:bodyPr wrap="square" rtlCol="0">
            <a:spAutoFit/>
          </a:bodyPr>
          <a:lstStyle/>
          <a:p>
            <a:pPr marL="0" lvl="1"/>
            <a:r>
              <a:rPr lang="es-EC" sz="2500" b="1" dirty="0" smtClean="0">
                <a:latin typeface="Arial" panose="020B0604020202020204" pitchFamily="34" charset="0"/>
                <a:cs typeface="Arial" panose="020B0604020202020204" pitchFamily="34" charset="0"/>
              </a:rPr>
              <a:t>Monto</a:t>
            </a:r>
            <a:endParaRPr lang="es-EC" sz="2500" dirty="0">
              <a:latin typeface="Arial" panose="020B0604020202020204" pitchFamily="34" charset="0"/>
              <a:cs typeface="Arial" panose="020B0604020202020204" pitchFamily="34" charset="0"/>
            </a:endParaRPr>
          </a:p>
        </p:txBody>
      </p:sp>
      <p:sp>
        <p:nvSpPr>
          <p:cNvPr id="9" name="CuadroTexto 8"/>
          <p:cNvSpPr txBox="1"/>
          <p:nvPr/>
        </p:nvSpPr>
        <p:spPr>
          <a:xfrm>
            <a:off x="246888" y="3506737"/>
            <a:ext cx="7776864" cy="3170099"/>
          </a:xfrm>
          <a:prstGeom prst="rect">
            <a:avLst/>
          </a:prstGeom>
          <a:noFill/>
        </p:spPr>
        <p:txBody>
          <a:bodyPr wrap="square" rtlCol="0">
            <a:spAutoFit/>
          </a:bodyPr>
          <a:lstStyle/>
          <a:p>
            <a:pPr eaLnBrk="0" hangingPunct="0"/>
            <a:r>
              <a:rPr lang="es-EC" sz="2500" b="1" dirty="0">
                <a:latin typeface="Arial" panose="020B0604020202020204" pitchFamily="34" charset="0"/>
                <a:cs typeface="Arial" panose="020B0604020202020204" pitchFamily="34" charset="0"/>
              </a:rPr>
              <a:t>Plazo de Ejecución</a:t>
            </a:r>
            <a:endParaRPr lang="es-EC" sz="25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C" sz="2500" b="1" dirty="0" smtClean="0">
                <a:latin typeface="Arial" panose="020B0604020202020204" pitchFamily="34" charset="0"/>
                <a:cs typeface="Arial" panose="020B0604020202020204" pitchFamily="34" charset="0"/>
              </a:rPr>
              <a:t>Inicia</a:t>
            </a:r>
            <a:r>
              <a:rPr lang="es-EC" sz="2500" dirty="0" smtClean="0">
                <a:latin typeface="Arial" panose="020B0604020202020204" pitchFamily="34" charset="0"/>
                <a:cs typeface="Arial" panose="020B0604020202020204" pitchFamily="34" charset="0"/>
              </a:rPr>
              <a:t>:	2016</a:t>
            </a:r>
          </a:p>
          <a:p>
            <a:pPr marL="457200" indent="-457200">
              <a:buFont typeface="Arial" panose="020B0604020202020204" pitchFamily="34" charset="0"/>
              <a:buChar char="•"/>
            </a:pPr>
            <a:r>
              <a:rPr lang="es-EC" sz="2500" b="1" dirty="0" smtClean="0">
                <a:latin typeface="Arial" panose="020B0604020202020204" pitchFamily="34" charset="0"/>
                <a:cs typeface="Arial" panose="020B0604020202020204" pitchFamily="34" charset="0"/>
              </a:rPr>
              <a:t>Termina</a:t>
            </a:r>
            <a:r>
              <a:rPr lang="es-EC" sz="2500" dirty="0">
                <a:latin typeface="Arial" panose="020B0604020202020204" pitchFamily="34" charset="0"/>
                <a:cs typeface="Arial" panose="020B0604020202020204" pitchFamily="34" charset="0"/>
              </a:rPr>
              <a:t>:	2016</a:t>
            </a:r>
          </a:p>
          <a:p>
            <a:pPr eaLnBrk="0" hangingPunct="0"/>
            <a:r>
              <a:rPr lang="es-EC" sz="2500" b="1" dirty="0">
                <a:latin typeface="Arial" panose="020B0604020202020204" pitchFamily="34" charset="0"/>
                <a:cs typeface="Arial" panose="020B0604020202020204" pitchFamily="34" charset="0"/>
              </a:rPr>
              <a:t>Sector y tipo de proyecto</a:t>
            </a:r>
          </a:p>
          <a:p>
            <a:pPr eaLnBrk="0" hangingPunct="0"/>
            <a:endParaRPr lang="es-EC" sz="2500" dirty="0">
              <a:latin typeface="Arial" panose="020B0604020202020204" pitchFamily="34" charset="0"/>
              <a:cs typeface="Arial" panose="020B0604020202020204" pitchFamily="34" charset="0"/>
            </a:endParaRPr>
          </a:p>
          <a:p>
            <a:pPr marL="457200" indent="-457200" eaLnBrk="0" hangingPunct="0">
              <a:buFont typeface="Arial" panose="020B0604020202020204" pitchFamily="34" charset="0"/>
              <a:buChar char="•"/>
            </a:pPr>
            <a:r>
              <a:rPr lang="es-EC" sz="2500" b="1" dirty="0" smtClean="0">
                <a:latin typeface="Arial" panose="020B0604020202020204" pitchFamily="34" charset="0"/>
                <a:cs typeface="Arial" panose="020B0604020202020204" pitchFamily="34" charset="0"/>
              </a:rPr>
              <a:t>Sector:	</a:t>
            </a:r>
            <a:r>
              <a:rPr lang="es-EC" sz="2500" dirty="0" smtClean="0">
                <a:latin typeface="Arial" panose="020B0604020202020204" pitchFamily="34" charset="0"/>
                <a:cs typeface="Arial" panose="020B0604020202020204" pitchFamily="34" charset="0"/>
              </a:rPr>
              <a:t>16 </a:t>
            </a:r>
            <a:r>
              <a:rPr lang="es-EC" sz="2500" dirty="0">
                <a:latin typeface="Arial" panose="020B0604020202020204" pitchFamily="34" charset="0"/>
                <a:cs typeface="Arial" panose="020B0604020202020204" pitchFamily="34" charset="0"/>
              </a:rPr>
              <a:t>Justicia y </a:t>
            </a:r>
            <a:r>
              <a:rPr lang="es-EC" sz="2500" dirty="0" smtClean="0">
                <a:latin typeface="Arial" panose="020B0604020202020204" pitchFamily="34" charset="0"/>
                <a:cs typeface="Arial" panose="020B0604020202020204" pitchFamily="34" charset="0"/>
              </a:rPr>
              <a:t>Seguridad</a:t>
            </a:r>
          </a:p>
          <a:p>
            <a:pPr marL="457200" indent="-457200" eaLnBrk="0" hangingPunct="0">
              <a:buFont typeface="Arial" panose="020B0604020202020204" pitchFamily="34" charset="0"/>
              <a:buChar char="•"/>
            </a:pPr>
            <a:r>
              <a:rPr lang="es-EC" sz="2500" b="1" dirty="0" smtClean="0">
                <a:latin typeface="Arial" panose="020B0604020202020204" pitchFamily="34" charset="0"/>
                <a:cs typeface="Arial" panose="020B0604020202020204" pitchFamily="34" charset="0"/>
              </a:rPr>
              <a:t>Tipo:	</a:t>
            </a:r>
            <a:r>
              <a:rPr lang="es-EC" sz="2500" dirty="0" smtClean="0">
                <a:latin typeface="Arial" panose="020B0604020202020204" pitchFamily="34" charset="0"/>
                <a:cs typeface="Arial" panose="020B0604020202020204" pitchFamily="34" charset="0"/>
              </a:rPr>
              <a:t>16.2 </a:t>
            </a:r>
            <a:r>
              <a:rPr lang="es-EC" sz="2500" dirty="0">
                <a:latin typeface="Arial" panose="020B0604020202020204" pitchFamily="34" charset="0"/>
                <a:cs typeface="Arial" panose="020B0604020202020204" pitchFamily="34" charset="0"/>
              </a:rPr>
              <a:t>Seguridad Ciudadana</a:t>
            </a:r>
          </a:p>
          <a:p>
            <a:r>
              <a:rPr lang="es-EC" sz="2500" dirty="0">
                <a:latin typeface="Arial" panose="020B0604020202020204" pitchFamily="34" charset="0"/>
                <a:cs typeface="Arial" panose="020B0604020202020204" pitchFamily="34" charset="0"/>
              </a:rPr>
              <a:t>		16.3 Seguridad interna y externa</a:t>
            </a:r>
          </a:p>
        </p:txBody>
      </p:sp>
    </p:spTree>
    <p:extLst>
      <p:ext uri="{BB962C8B-B14F-4D97-AF65-F5344CB8AC3E}">
        <p14:creationId xmlns:p14="http://schemas.microsoft.com/office/powerpoint/2010/main" val="2689247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76" y="420624"/>
            <a:ext cx="9970008" cy="6144768"/>
          </a:xfrm>
          <a:noFill/>
        </p:spPr>
        <p:txBody>
          <a:bodyPr>
            <a:noAutofit/>
          </a:bodyPr>
          <a:lstStyle/>
          <a:p>
            <a:pPr marL="0" indent="0" algn="just">
              <a:buNone/>
            </a:pPr>
            <a:r>
              <a:rPr lang="es-EC" sz="2500" b="1" dirty="0">
                <a:latin typeface="Arial" panose="020B0604020202020204" pitchFamily="34" charset="0"/>
                <a:cs typeface="Arial" panose="020B0604020202020204" pitchFamily="34" charset="0"/>
              </a:rPr>
              <a:t>DIAGNÓSTICO Y </a:t>
            </a:r>
            <a:r>
              <a:rPr lang="es-EC" sz="2500" b="1" dirty="0" smtClean="0">
                <a:latin typeface="Arial" panose="020B0604020202020204" pitchFamily="34" charset="0"/>
                <a:cs typeface="Arial" panose="020B0604020202020204" pitchFamily="34" charset="0"/>
              </a:rPr>
              <a:t>PROBLEMA</a:t>
            </a:r>
          </a:p>
          <a:p>
            <a:pPr marL="0" indent="0" algn="just">
              <a:buNone/>
            </a:pPr>
            <a:endParaRPr lang="es-EC" sz="2500" dirty="0">
              <a:latin typeface="Arial" panose="020B0604020202020204" pitchFamily="34" charset="0"/>
              <a:cs typeface="Arial" panose="020B0604020202020204" pitchFamily="34" charset="0"/>
            </a:endParaRPr>
          </a:p>
          <a:p>
            <a:pPr algn="just"/>
            <a:r>
              <a:rPr lang="es-EC" sz="2500" b="1" dirty="0">
                <a:latin typeface="Arial" panose="020B0604020202020204" pitchFamily="34" charset="0"/>
                <a:cs typeface="Arial" panose="020B0604020202020204" pitchFamily="34" charset="0"/>
              </a:rPr>
              <a:t>Descripción de la situación actual del área de intervención del </a:t>
            </a:r>
            <a:r>
              <a:rPr lang="es-EC" sz="2500" b="1" dirty="0" smtClean="0">
                <a:latin typeface="Arial" panose="020B0604020202020204" pitchFamily="34" charset="0"/>
                <a:cs typeface="Arial" panose="020B0604020202020204" pitchFamily="34" charset="0"/>
              </a:rPr>
              <a:t>proyecto</a:t>
            </a:r>
          </a:p>
          <a:p>
            <a:pPr algn="just"/>
            <a:endParaRPr lang="es-EC" sz="2500" dirty="0">
              <a:latin typeface="Arial" panose="020B0604020202020204" pitchFamily="34" charset="0"/>
              <a:cs typeface="Arial" panose="020B0604020202020204" pitchFamily="34" charset="0"/>
            </a:endParaRPr>
          </a:p>
          <a:p>
            <a:pPr marL="447675" lvl="1" algn="just"/>
            <a:r>
              <a:rPr lang="es-EC" sz="2500" dirty="0">
                <a:latin typeface="Arial" panose="020B0604020202020204" pitchFamily="34" charset="0"/>
                <a:cs typeface="Arial" panose="020B0604020202020204" pitchFamily="34" charset="0"/>
              </a:rPr>
              <a:t>En todas las unidades militares de la Fuerza Terrestre se dispone de material bélico, bienes, información, la misma que debe ser protegida a través de seguridad física y electrónica para evitar que grupos delincuenciales puedan obtener información así como atentar contra las personas y los bienes.</a:t>
            </a:r>
          </a:p>
          <a:p>
            <a:pPr marL="447675" lvl="1" algn="just"/>
            <a:r>
              <a:rPr lang="es-EC" sz="2500" dirty="0">
                <a:latin typeface="Arial" panose="020B0604020202020204" pitchFamily="34" charset="0"/>
                <a:cs typeface="Arial" panose="020B0604020202020204" pitchFamily="34" charset="0"/>
              </a:rPr>
              <a:t>En el interior del Fuerte Militar Rumiñahui, están las tres principales unidades de comunicaciones del Ejército ecuatoriano y cada una de ellas tiene características especiales en sus misiones, que las hacen vulnerables a amenazas de carácter táctico operacional y </a:t>
            </a:r>
            <a:r>
              <a:rPr lang="es-EC" sz="2500" dirty="0" smtClean="0">
                <a:latin typeface="Arial" panose="020B0604020202020204" pitchFamily="34" charset="0"/>
                <a:cs typeface="Arial" panose="020B0604020202020204" pitchFamily="34" charset="0"/>
              </a:rPr>
              <a:t>estratégico.</a:t>
            </a:r>
            <a:endParaRPr lang="es-EC"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325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2920" y="0"/>
            <a:ext cx="10616184" cy="6858000"/>
          </a:xfrm>
          <a:noFill/>
        </p:spPr>
        <p:txBody>
          <a:bodyPr>
            <a:noAutofit/>
          </a:bodyPr>
          <a:lstStyle/>
          <a:p>
            <a:pPr marL="0" lvl="1" indent="0" algn="just">
              <a:buNone/>
            </a:pPr>
            <a:r>
              <a:rPr lang="es-EC" sz="1800" b="1" dirty="0">
                <a:latin typeface="Arial" panose="020B0604020202020204" pitchFamily="34" charset="0"/>
                <a:cs typeface="Arial" panose="020B0604020202020204" pitchFamily="34" charset="0"/>
              </a:rPr>
              <a:t>IDENTIFICACIÓN, DESCRIPCIÓN Y DIAGNÓSTICO EL PROBLEMA</a:t>
            </a:r>
          </a:p>
          <a:p>
            <a:pPr marL="0" lvl="1" indent="0" algn="just">
              <a:buNone/>
            </a:pPr>
            <a:endParaRPr lang="es-EC" sz="1800" b="1" dirty="0">
              <a:latin typeface="Arial" panose="020B0604020202020204" pitchFamily="34" charset="0"/>
              <a:cs typeface="Arial" panose="020B0604020202020204" pitchFamily="34" charset="0"/>
            </a:endParaRPr>
          </a:p>
          <a:p>
            <a:pPr algn="just"/>
            <a:r>
              <a:rPr lang="es-EC" sz="1800" b="1" dirty="0" smtClean="0">
                <a:latin typeface="Arial" panose="020B0604020202020204" pitchFamily="34" charset="0"/>
                <a:cs typeface="Arial" panose="020B0604020202020204" pitchFamily="34" charset="0"/>
              </a:rPr>
              <a:t>Identificación</a:t>
            </a:r>
          </a:p>
          <a:p>
            <a:pPr marL="447675" lvl="1" algn="just"/>
            <a:endParaRPr lang="es-EC" sz="1800" dirty="0" smtClean="0">
              <a:latin typeface="Arial" panose="020B0604020202020204" pitchFamily="34" charset="0"/>
              <a:cs typeface="Arial" panose="020B0604020202020204" pitchFamily="34" charset="0"/>
            </a:endParaRPr>
          </a:p>
          <a:p>
            <a:pPr marL="447675" lvl="1" algn="just"/>
            <a:r>
              <a:rPr lang="es-EC" sz="1800" dirty="0" smtClean="0">
                <a:latin typeface="Arial" panose="020B0604020202020204" pitchFamily="34" charset="0"/>
                <a:cs typeface="Arial" panose="020B0604020202020204" pitchFamily="34" charset="0"/>
              </a:rPr>
              <a:t>La </a:t>
            </a:r>
            <a:r>
              <a:rPr lang="es-EC" sz="1800" dirty="0">
                <a:latin typeface="Arial" panose="020B0604020202020204" pitchFamily="34" charset="0"/>
                <a:cs typeface="Arial" panose="020B0604020202020204" pitchFamily="34" charset="0"/>
              </a:rPr>
              <a:t>Fuerza Terrestre no dispone de recursos necesarios para cambiar o reponer constantemente los diferentes componentes de los sistemas de comunicaciones que se dispone en la actualidad, por tal motivo en todas las unidades militares del país se debe proteger éste tipo de material que además es considerado como material </a:t>
            </a:r>
            <a:r>
              <a:rPr lang="es-EC" sz="1800" dirty="0" smtClean="0">
                <a:latin typeface="Arial" panose="020B0604020202020204" pitchFamily="34" charset="0"/>
                <a:cs typeface="Arial" panose="020B0604020202020204" pitchFamily="34" charset="0"/>
              </a:rPr>
              <a:t>bélico.</a:t>
            </a:r>
          </a:p>
          <a:p>
            <a:pPr marL="447675" lvl="1" algn="just"/>
            <a:r>
              <a:rPr lang="es-EC" sz="1800" dirty="0" smtClean="0">
                <a:latin typeface="Arial" panose="020B0604020202020204" pitchFamily="34" charset="0"/>
                <a:cs typeface="Arial" panose="020B0604020202020204" pitchFamily="34" charset="0"/>
              </a:rPr>
              <a:t>El </a:t>
            </a:r>
            <a:r>
              <a:rPr lang="es-EC" sz="1800" dirty="0">
                <a:latin typeface="Arial" panose="020B0604020202020204" pitchFamily="34" charset="0"/>
                <a:cs typeface="Arial" panose="020B0604020202020204" pitchFamily="34" charset="0"/>
              </a:rPr>
              <a:t>Fuerte Militar Rumiñahui, al momento dispone de seguridad física proporcionado por el personal </a:t>
            </a:r>
            <a:r>
              <a:rPr lang="es-EC" sz="1800" dirty="0" smtClean="0">
                <a:latin typeface="Arial" panose="020B0604020202020204" pitchFamily="34" charset="0"/>
                <a:cs typeface="Arial" panose="020B0604020202020204" pitchFamily="34" charset="0"/>
              </a:rPr>
              <a:t>militar, </a:t>
            </a:r>
            <a:r>
              <a:rPr lang="es-EC" sz="1800" dirty="0">
                <a:latin typeface="Arial" panose="020B0604020202020204" pitchFamily="34" charset="0"/>
                <a:cs typeface="Arial" panose="020B0604020202020204" pitchFamily="34" charset="0"/>
              </a:rPr>
              <a:t>ubicado en los diferentes puestos de guardia; además dispone de un pequeño sistema de CCTV, con el cual vigila algunos sectores del campamento.</a:t>
            </a:r>
          </a:p>
          <a:p>
            <a:pPr algn="just"/>
            <a:endParaRPr lang="es-CO" sz="1800" b="1" dirty="0" smtClean="0">
              <a:latin typeface="Arial" panose="020B0604020202020204" pitchFamily="34" charset="0"/>
              <a:cs typeface="Arial" panose="020B0604020202020204" pitchFamily="34" charset="0"/>
            </a:endParaRPr>
          </a:p>
          <a:p>
            <a:pPr algn="just"/>
            <a:r>
              <a:rPr lang="es-CO" sz="1800" b="1" dirty="0" smtClean="0">
                <a:latin typeface="Arial" panose="020B0604020202020204" pitchFamily="34" charset="0"/>
                <a:cs typeface="Arial" panose="020B0604020202020204" pitchFamily="34" charset="0"/>
              </a:rPr>
              <a:t>Descripción </a:t>
            </a:r>
            <a:r>
              <a:rPr lang="es-CO" sz="1800" b="1" dirty="0">
                <a:latin typeface="Arial" panose="020B0604020202020204" pitchFamily="34" charset="0"/>
                <a:cs typeface="Arial" panose="020B0604020202020204" pitchFamily="34" charset="0"/>
              </a:rPr>
              <a:t>y Diagnóstico del </a:t>
            </a:r>
            <a:r>
              <a:rPr lang="es-CO" sz="1800" b="1" dirty="0" smtClean="0">
                <a:latin typeface="Arial" panose="020B0604020202020204" pitchFamily="34" charset="0"/>
                <a:cs typeface="Arial" panose="020B0604020202020204" pitchFamily="34" charset="0"/>
              </a:rPr>
              <a:t>problema</a:t>
            </a:r>
          </a:p>
          <a:p>
            <a:pPr algn="just"/>
            <a:endParaRPr lang="es-CO" sz="1800" b="1" dirty="0">
              <a:latin typeface="Arial" panose="020B0604020202020204" pitchFamily="34" charset="0"/>
              <a:cs typeface="Arial" panose="020B0604020202020204" pitchFamily="34" charset="0"/>
            </a:endParaRPr>
          </a:p>
          <a:p>
            <a:pPr marL="447675" lvl="1" algn="just"/>
            <a:r>
              <a:rPr lang="es-CO" sz="1800" dirty="0">
                <a:latin typeface="Arial" panose="020B0604020202020204" pitchFamily="34" charset="0"/>
                <a:cs typeface="Arial" panose="020B0604020202020204" pitchFamily="34" charset="0"/>
              </a:rPr>
              <a:t>En la actualidad la amenaza es difusa, </a:t>
            </a:r>
            <a:r>
              <a:rPr lang="es-CO" sz="1800" dirty="0" smtClean="0">
                <a:latin typeface="Arial" panose="020B0604020202020204" pitchFamily="34" charset="0"/>
                <a:cs typeface="Arial" panose="020B0604020202020204" pitchFamily="34" charset="0"/>
              </a:rPr>
              <a:t>(grupo </a:t>
            </a:r>
            <a:r>
              <a:rPr lang="es-CO" sz="1800" dirty="0">
                <a:latin typeface="Arial" panose="020B0604020202020204" pitchFamily="34" charset="0"/>
                <a:cs typeface="Arial" panose="020B0604020202020204" pitchFamily="34" charset="0"/>
              </a:rPr>
              <a:t>delincuencial, la guerrilla o el </a:t>
            </a:r>
            <a:r>
              <a:rPr lang="es-CO" sz="1800" dirty="0" smtClean="0">
                <a:latin typeface="Arial" panose="020B0604020202020204" pitchFamily="34" charset="0"/>
                <a:cs typeface="Arial" panose="020B0604020202020204" pitchFamily="34" charset="0"/>
              </a:rPr>
              <a:t>narcotráfico) </a:t>
            </a:r>
            <a:r>
              <a:rPr lang="es-CO" sz="1800" dirty="0">
                <a:latin typeface="Arial" panose="020B0604020202020204" pitchFamily="34" charset="0"/>
                <a:cs typeface="Arial" panose="020B0604020202020204" pitchFamily="34" charset="0"/>
              </a:rPr>
              <a:t>que exploten las vulnerabilidades de las instalaciones militares, bajo esa perspectiva es importante realizar un estudio de seguridad, para implementar un sistema electrónico </a:t>
            </a:r>
            <a:r>
              <a:rPr lang="es-CO" sz="1800" dirty="0" smtClean="0">
                <a:latin typeface="Arial" panose="020B0604020202020204" pitchFamily="34" charset="0"/>
                <a:cs typeface="Arial" panose="020B0604020202020204" pitchFamily="34" charset="0"/>
              </a:rPr>
              <a:t>integrado de alarmas y </a:t>
            </a:r>
            <a:r>
              <a:rPr lang="es-CO" sz="1800" dirty="0">
                <a:latin typeface="Arial" panose="020B0604020202020204" pitchFamily="34" charset="0"/>
                <a:cs typeface="Arial" panose="020B0604020202020204" pitchFamily="34" charset="0"/>
              </a:rPr>
              <a:t>CCTV, que permita mantener el control y vigilancia de todas las instalaciones </a:t>
            </a:r>
            <a:r>
              <a:rPr lang="es-CO" sz="1800" dirty="0" smtClean="0">
                <a:latin typeface="Arial" panose="020B0604020202020204" pitchFamily="34" charset="0"/>
                <a:cs typeface="Arial" panose="020B0604020202020204" pitchFamily="34" charset="0"/>
              </a:rPr>
              <a:t>y </a:t>
            </a:r>
            <a:r>
              <a:rPr lang="es-CO" sz="1800" dirty="0">
                <a:latin typeface="Arial" panose="020B0604020202020204" pitchFamily="34" charset="0"/>
                <a:cs typeface="Arial" panose="020B0604020202020204" pitchFamily="34" charset="0"/>
              </a:rPr>
              <a:t>perímetro del Fuerte Militar Rumiñahui, y optimizar la seguridad física </a:t>
            </a:r>
            <a:r>
              <a:rPr lang="es-CO" sz="1800" dirty="0" smtClean="0">
                <a:latin typeface="Arial" panose="020B0604020202020204" pitchFamily="34" charset="0"/>
                <a:cs typeface="Arial" panose="020B0604020202020204" pitchFamily="34" charset="0"/>
              </a:rPr>
              <a:t>tradicional.</a:t>
            </a:r>
          </a:p>
          <a:p>
            <a:pPr marL="447675" lvl="1" algn="just"/>
            <a:r>
              <a:rPr lang="es-CO" sz="1800" dirty="0" smtClean="0">
                <a:latin typeface="Arial" panose="020B0604020202020204" pitchFamily="34" charset="0"/>
                <a:cs typeface="Arial" panose="020B0604020202020204" pitchFamily="34" charset="0"/>
              </a:rPr>
              <a:t>Con </a:t>
            </a:r>
            <a:r>
              <a:rPr lang="es-CO" sz="1800" dirty="0">
                <a:latin typeface="Arial" panose="020B0604020202020204" pitchFamily="34" charset="0"/>
                <a:cs typeface="Arial" panose="020B0604020202020204" pitchFamily="34" charset="0"/>
              </a:rPr>
              <a:t>este sistema se protegerá a las personas los bienes y la información, elementos básicos de la seguridad, en nuestro caso al personal militar, equipos de comunicaciones, material bélico </a:t>
            </a:r>
            <a:r>
              <a:rPr lang="es-CO" sz="1800" dirty="0" smtClean="0">
                <a:latin typeface="Arial" panose="020B0604020202020204" pitchFamily="34" charset="0"/>
                <a:cs typeface="Arial" panose="020B0604020202020204" pitchFamily="34" charset="0"/>
              </a:rPr>
              <a:t>y </a:t>
            </a:r>
            <a:r>
              <a:rPr lang="es-CO" sz="1800" dirty="0">
                <a:latin typeface="Arial" panose="020B0604020202020204" pitchFamily="34" charset="0"/>
                <a:cs typeface="Arial" panose="020B0604020202020204" pitchFamily="34" charset="0"/>
              </a:rPr>
              <a:t>la información militar calificada en cada una de las oficinas y </a:t>
            </a:r>
            <a:r>
              <a:rPr lang="es-CO" sz="1800" dirty="0" smtClean="0">
                <a:latin typeface="Arial" panose="020B0604020202020204" pitchFamily="34" charset="0"/>
                <a:cs typeface="Arial" panose="020B0604020202020204" pitchFamily="34" charset="0"/>
              </a:rPr>
              <a:t>dependencias.</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947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0704" y="502920"/>
            <a:ext cx="9530258" cy="2642616"/>
          </a:xfrm>
          <a:noFill/>
        </p:spPr>
        <p:txBody>
          <a:bodyPr>
            <a:noAutofit/>
          </a:bodyPr>
          <a:lstStyle/>
          <a:p>
            <a:pPr algn="just"/>
            <a:r>
              <a:rPr lang="es-EC" sz="2000" b="1" dirty="0">
                <a:latin typeface="Arial" panose="020B0604020202020204" pitchFamily="34" charset="0"/>
                <a:cs typeface="Arial" panose="020B0604020202020204" pitchFamily="34" charset="0"/>
              </a:rPr>
              <a:t>Población demandante potencial</a:t>
            </a:r>
            <a:endParaRPr lang="es-EC" sz="2000" dirty="0">
              <a:latin typeface="Arial" panose="020B0604020202020204" pitchFamily="34" charset="0"/>
              <a:cs typeface="Arial" panose="020B0604020202020204" pitchFamily="34" charset="0"/>
            </a:endParaRPr>
          </a:p>
          <a:p>
            <a:pPr lvl="1" algn="just"/>
            <a:r>
              <a:rPr lang="es-EC" sz="2000" dirty="0">
                <a:latin typeface="Arial" panose="020B0604020202020204" pitchFamily="34" charset="0"/>
                <a:cs typeface="Arial" panose="020B0604020202020204" pitchFamily="34" charset="0"/>
              </a:rPr>
              <a:t>La inversión en seguridad fortalece al personal militar y servidores públicos que laboran en el Fuerte militar Rumiñahui, ya que se garantiza mejorar la seguridad y defensa del territorio nacional, debido </a:t>
            </a:r>
            <a:r>
              <a:rPr lang="es-EC" sz="2000" dirty="0" smtClean="0">
                <a:latin typeface="Arial" panose="020B0604020202020204" pitchFamily="34" charset="0"/>
                <a:cs typeface="Arial" panose="020B0604020202020204" pitchFamily="34" charset="0"/>
              </a:rPr>
              <a:t>a que </a:t>
            </a:r>
            <a:r>
              <a:rPr lang="es-EC" sz="2000" dirty="0">
                <a:latin typeface="Arial" panose="020B0604020202020204" pitchFamily="34" charset="0"/>
                <a:cs typeface="Arial" panose="020B0604020202020204" pitchFamily="34" charset="0"/>
              </a:rPr>
              <a:t>en el interior de las instalaciones se cuenta con el controlador maestro del sistema Troncalizado, el data center del ejército y a futuro se </a:t>
            </a:r>
            <a:r>
              <a:rPr lang="es-EC" sz="2000" dirty="0" smtClean="0">
                <a:latin typeface="Arial" panose="020B0604020202020204" pitchFamily="34" charset="0"/>
                <a:cs typeface="Arial" panose="020B0604020202020204" pitchFamily="34" charset="0"/>
              </a:rPr>
              <a:t>prevé </a:t>
            </a:r>
            <a:r>
              <a:rPr lang="es-EC" sz="2000" dirty="0">
                <a:latin typeface="Arial" panose="020B0604020202020204" pitchFamily="34" charset="0"/>
                <a:cs typeface="Arial" panose="020B0604020202020204" pitchFamily="34" charset="0"/>
              </a:rPr>
              <a:t>las instalaciones de la unidad de ciber defensa, por </a:t>
            </a:r>
            <a:r>
              <a:rPr lang="es-EC" sz="2000" dirty="0" smtClean="0">
                <a:latin typeface="Arial" panose="020B0604020202020204" pitchFamily="34" charset="0"/>
                <a:cs typeface="Arial" panose="020B0604020202020204" pitchFamily="34" charset="0"/>
              </a:rPr>
              <a:t>lo </a:t>
            </a:r>
            <a:r>
              <a:rPr lang="es-EC" sz="2000" dirty="0">
                <a:latin typeface="Arial" panose="020B0604020202020204" pitchFamily="34" charset="0"/>
                <a:cs typeface="Arial" panose="020B0604020202020204" pitchFamily="34" charset="0"/>
              </a:rPr>
              <a:t>que se traduce en la protección a la sociedad ecuatoriana en su conjunto; el personal que labora es el siguiente:</a:t>
            </a:r>
          </a:p>
        </p:txBody>
      </p:sp>
      <p:graphicFrame>
        <p:nvGraphicFramePr>
          <p:cNvPr id="4" name="Tabla 3"/>
          <p:cNvGraphicFramePr>
            <a:graphicFrameLocks noGrp="1"/>
          </p:cNvGraphicFramePr>
          <p:nvPr>
            <p:extLst>
              <p:ext uri="{D42A27DB-BD31-4B8C-83A1-F6EECF244321}">
                <p14:modId xmlns:p14="http://schemas.microsoft.com/office/powerpoint/2010/main" val="894181179"/>
              </p:ext>
            </p:extLst>
          </p:nvPr>
        </p:nvGraphicFramePr>
        <p:xfrm>
          <a:off x="2587752" y="3255265"/>
          <a:ext cx="7516368" cy="3273550"/>
        </p:xfrm>
        <a:graphic>
          <a:graphicData uri="http://schemas.openxmlformats.org/drawingml/2006/table">
            <a:tbl>
              <a:tblPr firstRow="1" firstCol="1" bandRow="1">
                <a:tableStyleId>{5C22544A-7EE6-4342-B048-85BDC9FD1C3A}</a:tableStyleId>
              </a:tblPr>
              <a:tblGrid>
                <a:gridCol w="1416615"/>
                <a:gridCol w="1413077"/>
                <a:gridCol w="2030303"/>
                <a:gridCol w="919650"/>
                <a:gridCol w="434181"/>
                <a:gridCol w="1302542"/>
              </a:tblGrid>
              <a:tr h="301424">
                <a:tc gridSpan="6">
                  <a:txBody>
                    <a:bodyPr/>
                    <a:lstStyle/>
                    <a:p>
                      <a:pPr algn="ct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RESUMEN PERSONAL </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81791">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 </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effectLst/>
                          <a:latin typeface="Arial" panose="020B0604020202020204" pitchFamily="34" charset="0"/>
                          <a:cs typeface="Arial" panose="020B0604020202020204" pitchFamily="34" charset="0"/>
                        </a:rPr>
                        <a:t>OFICIALES</a:t>
                      </a:r>
                      <a:endParaRPr lang="es-EC"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effectLst/>
                          <a:latin typeface="Arial" panose="020B0604020202020204" pitchFamily="34" charset="0"/>
                          <a:cs typeface="Arial" panose="020B0604020202020204" pitchFamily="34" charset="0"/>
                        </a:rPr>
                        <a:t>VOLUNTARIOS</a:t>
                      </a:r>
                      <a:endParaRPr lang="es-EC"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effectLst/>
                          <a:latin typeface="Arial" panose="020B0604020202020204" pitchFamily="34" charset="0"/>
                          <a:cs typeface="Arial" panose="020B0604020202020204" pitchFamily="34" charset="0"/>
                        </a:rPr>
                        <a:t>CPTOS</a:t>
                      </a:r>
                      <a:endParaRPr lang="es-EC"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200" b="1">
                          <a:solidFill>
                            <a:schemeClr val="tx1"/>
                          </a:solidFill>
                          <a:effectLst/>
                          <a:latin typeface="Arial" panose="020B0604020202020204" pitchFamily="34" charset="0"/>
                          <a:cs typeface="Arial" panose="020B0604020202020204" pitchFamily="34" charset="0"/>
                        </a:rPr>
                        <a:t>S.P</a:t>
                      </a:r>
                      <a:endParaRPr lang="es-EC" sz="12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s-EC" sz="1200" b="1" dirty="0">
                          <a:solidFill>
                            <a:schemeClr val="tx1"/>
                          </a:solidFill>
                          <a:effectLst/>
                          <a:latin typeface="Arial" panose="020B0604020202020204" pitchFamily="34" charset="0"/>
                          <a:cs typeface="Arial" panose="020B0604020202020204" pitchFamily="34" charset="0"/>
                        </a:rPr>
                        <a:t>TOTAL</a:t>
                      </a:r>
                      <a:endParaRPr lang="es-EC"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581791">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AGRUCOMGE</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13</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33</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4</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50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01424">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B.C 1</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13</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210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0</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14</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237</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01424">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CALE</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8</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101</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0</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3</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112</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01424">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CME</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38</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1</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43</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01424">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CIA G.E</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37</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0</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41</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01424">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CIA P.M</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73</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18</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0</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95</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01424">
                <a:tc>
                  <a:txBody>
                    <a:bodyPr/>
                    <a:lstStyle/>
                    <a:p>
                      <a:pP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TOTALES</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46</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a:solidFill>
                            <a:schemeClr val="tx1"/>
                          </a:solidFill>
                          <a:effectLst/>
                          <a:latin typeface="Arial" panose="020B0604020202020204" pitchFamily="34" charset="0"/>
                          <a:cs typeface="Arial" panose="020B0604020202020204" pitchFamily="34" charset="0"/>
                        </a:rPr>
                        <a:t>492</a:t>
                      </a:r>
                      <a:endParaRPr lang="es-EC"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18</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22</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a:lnSpc>
                          <a:spcPct val="115000"/>
                        </a:lnSpc>
                        <a:spcAft>
                          <a:spcPts val="0"/>
                        </a:spcAft>
                      </a:pPr>
                      <a:r>
                        <a:rPr lang="es-EC" sz="1200" dirty="0">
                          <a:solidFill>
                            <a:schemeClr val="tx1"/>
                          </a:solidFill>
                          <a:effectLst/>
                          <a:latin typeface="Arial" panose="020B0604020202020204" pitchFamily="34" charset="0"/>
                          <a:cs typeface="Arial" panose="020B0604020202020204" pitchFamily="34" charset="0"/>
                        </a:rPr>
                        <a:t>578</a:t>
                      </a:r>
                      <a:endParaRPr lang="es-EC"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59211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64901" y="859536"/>
            <a:ext cx="9156795" cy="4809744"/>
          </a:xfrm>
          <a:noFill/>
        </p:spPr>
        <p:txBody>
          <a:bodyPr>
            <a:normAutofit fontScale="92500" lnSpcReduction="10000"/>
          </a:bodyPr>
          <a:lstStyle/>
          <a:p>
            <a:pPr marL="0" indent="0" algn="just">
              <a:buNone/>
            </a:pPr>
            <a:r>
              <a:rPr lang="es-EC" sz="2000" b="1" dirty="0">
                <a:latin typeface="Arial" panose="020B0604020202020204" pitchFamily="34" charset="0"/>
                <a:cs typeface="Arial" panose="020B0604020202020204" pitchFamily="34" charset="0"/>
              </a:rPr>
              <a:t>OBJETIVOS DEL PROYECTO</a:t>
            </a:r>
          </a:p>
          <a:p>
            <a:pPr marL="0" indent="0" algn="just">
              <a:buNone/>
            </a:pPr>
            <a:endParaRPr lang="es-EC" sz="2000" dirty="0">
              <a:latin typeface="Arial" panose="020B0604020202020204" pitchFamily="34" charset="0"/>
              <a:cs typeface="Arial" panose="020B0604020202020204" pitchFamily="34" charset="0"/>
            </a:endParaRPr>
          </a:p>
          <a:p>
            <a:pPr algn="just"/>
            <a:r>
              <a:rPr lang="es-EC" sz="2000" b="1" dirty="0">
                <a:latin typeface="Arial" panose="020B0604020202020204" pitchFamily="34" charset="0"/>
                <a:cs typeface="Arial" panose="020B0604020202020204" pitchFamily="34" charset="0"/>
              </a:rPr>
              <a:t>Objetivo </a:t>
            </a:r>
            <a:r>
              <a:rPr lang="es-EC" sz="2000" b="1" dirty="0" smtClean="0">
                <a:latin typeface="Arial" panose="020B0604020202020204" pitchFamily="34" charset="0"/>
                <a:cs typeface="Arial" panose="020B0604020202020204" pitchFamily="34" charset="0"/>
              </a:rPr>
              <a:t>General</a:t>
            </a:r>
          </a:p>
          <a:p>
            <a:pPr marL="0" indent="0" algn="just">
              <a:buNone/>
            </a:pPr>
            <a:endParaRPr lang="es-EC" sz="2000" dirty="0">
              <a:latin typeface="Arial" panose="020B0604020202020204" pitchFamily="34" charset="0"/>
              <a:cs typeface="Arial" panose="020B0604020202020204" pitchFamily="34" charset="0"/>
            </a:endParaRPr>
          </a:p>
          <a:p>
            <a:pPr marL="447675" lvl="1" algn="just"/>
            <a:r>
              <a:rPr lang="es-EC" sz="2000" dirty="0">
                <a:latin typeface="Arial" panose="020B0604020202020204" pitchFamily="34" charset="0"/>
                <a:cs typeface="Arial" panose="020B0604020202020204" pitchFamily="34" charset="0"/>
              </a:rPr>
              <a:t>Mejorar la seguridad en las instalaciones del Fuerte Militar Rumiñahui, a través del CCTV, lo que permitirá el cumplimiento de la misión de cada una </a:t>
            </a:r>
            <a:r>
              <a:rPr lang="es-EC" sz="2000" dirty="0" smtClean="0">
                <a:latin typeface="Arial" panose="020B0604020202020204" pitchFamily="34" charset="0"/>
                <a:cs typeface="Arial" panose="020B0604020202020204" pitchFamily="34" charset="0"/>
              </a:rPr>
              <a:t>de </a:t>
            </a:r>
            <a:r>
              <a:rPr lang="es-EC" sz="2000" dirty="0">
                <a:latin typeface="Arial" panose="020B0604020202020204" pitchFamily="34" charset="0"/>
                <a:cs typeface="Arial" panose="020B0604020202020204" pitchFamily="34" charset="0"/>
              </a:rPr>
              <a:t>las unidades y que garanticen la soberanía y la paz, así como el apoyo a las instituciones públicas colaborando en el desarrollo nacional.</a:t>
            </a:r>
          </a:p>
          <a:p>
            <a:pPr algn="just"/>
            <a:endParaRPr lang="es-EC" sz="2000" dirty="0">
              <a:latin typeface="Arial" panose="020B0604020202020204" pitchFamily="34" charset="0"/>
              <a:cs typeface="Arial" panose="020B0604020202020204" pitchFamily="34" charset="0"/>
            </a:endParaRPr>
          </a:p>
          <a:p>
            <a:pPr algn="just"/>
            <a:r>
              <a:rPr lang="es-EC" sz="2000" b="1" dirty="0">
                <a:latin typeface="Arial" panose="020B0604020202020204" pitchFamily="34" charset="0"/>
                <a:cs typeface="Arial" panose="020B0604020202020204" pitchFamily="34" charset="0"/>
              </a:rPr>
              <a:t>Objetivos </a:t>
            </a:r>
            <a:r>
              <a:rPr lang="es-EC" sz="2000" b="1" dirty="0" smtClean="0">
                <a:latin typeface="Arial" panose="020B0604020202020204" pitchFamily="34" charset="0"/>
                <a:cs typeface="Arial" panose="020B0604020202020204" pitchFamily="34" charset="0"/>
              </a:rPr>
              <a:t>Específicos</a:t>
            </a:r>
          </a:p>
          <a:p>
            <a:pPr marL="0" indent="0" algn="just">
              <a:buNone/>
            </a:pPr>
            <a:endParaRPr lang="es-EC" sz="2000" dirty="0">
              <a:latin typeface="Arial" panose="020B0604020202020204" pitchFamily="34" charset="0"/>
              <a:cs typeface="Arial" panose="020B0604020202020204" pitchFamily="34" charset="0"/>
            </a:endParaRPr>
          </a:p>
          <a:p>
            <a:pPr marL="447675" lvl="1" algn="just"/>
            <a:r>
              <a:rPr lang="es-EC" sz="2000" dirty="0">
                <a:latin typeface="Arial" panose="020B0604020202020204" pitchFamily="34" charset="0"/>
                <a:cs typeface="Arial" panose="020B0604020202020204" pitchFamily="34" charset="0"/>
              </a:rPr>
              <a:t>Diseño del CCTV, para el Fuerte Militar Rumiñahui.</a:t>
            </a:r>
          </a:p>
          <a:p>
            <a:pPr marL="447675" lvl="1" algn="just"/>
            <a:r>
              <a:rPr lang="es-EC" sz="2000" dirty="0">
                <a:latin typeface="Arial" panose="020B0604020202020204" pitchFamily="34" charset="0"/>
                <a:cs typeface="Arial" panose="020B0604020202020204" pitchFamily="34" charset="0"/>
              </a:rPr>
              <a:t>Adquisición de un sistema de CCTV conforme a especificaciones técnicas. </a:t>
            </a:r>
          </a:p>
          <a:p>
            <a:pPr marL="447675" lvl="1" algn="just"/>
            <a:r>
              <a:rPr lang="es-EC" sz="2000" dirty="0">
                <a:latin typeface="Arial" panose="020B0604020202020204" pitchFamily="34" charset="0"/>
                <a:cs typeface="Arial" panose="020B0604020202020204" pitchFamily="34" charset="0"/>
              </a:rPr>
              <a:t>Implementar el sistema de seguridad electrónica en las instalaciones del Fuerte Militar Rumiñahui.</a:t>
            </a:r>
          </a:p>
        </p:txBody>
      </p:sp>
    </p:spTree>
    <p:extLst>
      <p:ext uri="{BB962C8B-B14F-4D97-AF65-F5344CB8AC3E}">
        <p14:creationId xmlns:p14="http://schemas.microsoft.com/office/powerpoint/2010/main" val="3704908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6601" y="9221"/>
            <a:ext cx="10332720" cy="761209"/>
          </a:xfrm>
        </p:spPr>
        <p:txBody>
          <a:bodyPr>
            <a:normAutofit/>
          </a:bodyPr>
          <a:lstStyle/>
          <a:p>
            <a:pPr algn="ctr"/>
            <a:r>
              <a:rPr lang="es-EC" sz="3600" b="1" dirty="0" smtClean="0">
                <a:latin typeface="Arial" panose="020B0604020202020204" pitchFamily="34" charset="0"/>
                <a:cs typeface="Arial" panose="020B0604020202020204" pitchFamily="34" charset="0"/>
              </a:rPr>
              <a:t>El Fuerte Militar “Rumiñahui”</a:t>
            </a:r>
            <a:endParaRPr lang="es-EC"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3261" y="632961"/>
            <a:ext cx="3596994" cy="1390418"/>
          </a:xfrm>
          <a:noFill/>
        </p:spPr>
        <p:txBody>
          <a:bodyPr>
            <a:noAutofit/>
          </a:bodyPr>
          <a:lstStyle/>
          <a:p>
            <a:pPr marL="0" indent="0" algn="just">
              <a:buNone/>
            </a:pPr>
            <a:r>
              <a:rPr lang="es-EC" sz="1500" dirty="0" smtClean="0">
                <a:latin typeface="Arial" panose="020B0604020202020204" pitchFamily="34" charset="0"/>
                <a:cs typeface="Arial" panose="020B0604020202020204" pitchFamily="34" charset="0"/>
              </a:rPr>
              <a:t>Sector norte </a:t>
            </a:r>
            <a:r>
              <a:rPr lang="es-EC" sz="1500" dirty="0">
                <a:latin typeface="Arial" panose="020B0604020202020204" pitchFamily="34" charset="0"/>
                <a:cs typeface="Arial" panose="020B0604020202020204" pitchFamily="34" charset="0"/>
              </a:rPr>
              <a:t>de Quito, dentro de la zona urbana, rodeada por instituciones educativas, sanitarias, viviendas, fábricas, mercados y otras áreas civiles, que permiten el desenvolvimiento cotidiano del sector</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255" y="2013946"/>
            <a:ext cx="1800000" cy="1350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255" y="2000264"/>
            <a:ext cx="1800000" cy="1350000"/>
          </a:xfrm>
          <a:prstGeom prst="rect">
            <a:avLst/>
          </a:prstGeom>
        </p:spPr>
      </p:pic>
      <p:sp>
        <p:nvSpPr>
          <p:cNvPr id="6" name="Título 1"/>
          <p:cNvSpPr txBox="1">
            <a:spLocks/>
          </p:cNvSpPr>
          <p:nvPr/>
        </p:nvSpPr>
        <p:spPr>
          <a:xfrm>
            <a:off x="3952372" y="1775889"/>
            <a:ext cx="4052185" cy="6401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latin typeface="Arial" panose="020B0604020202020204" pitchFamily="34" charset="0"/>
                <a:cs typeface="Arial" panose="020B0604020202020204" pitchFamily="34" charset="0"/>
              </a:rPr>
              <a:t>El Batallón de Comunicaciones</a:t>
            </a:r>
            <a:endParaRPr lang="es-EC" sz="2000" b="1" dirty="0">
              <a:latin typeface="Arial" panose="020B0604020202020204" pitchFamily="34" charset="0"/>
              <a:cs typeface="Arial" panose="020B0604020202020204" pitchFamily="34" charset="0"/>
            </a:endParaRPr>
          </a:p>
        </p:txBody>
      </p:sp>
      <p:sp>
        <p:nvSpPr>
          <p:cNvPr id="7" name="Marcador de contenido 2"/>
          <p:cNvSpPr txBox="1">
            <a:spLocks/>
          </p:cNvSpPr>
          <p:nvPr/>
        </p:nvSpPr>
        <p:spPr>
          <a:xfrm>
            <a:off x="4012822" y="2416042"/>
            <a:ext cx="4052185" cy="196393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1500" dirty="0" smtClean="0">
                <a:latin typeface="Arial" panose="020B0604020202020204" pitchFamily="34" charset="0"/>
                <a:cs typeface="Arial" panose="020B0604020202020204" pitchFamily="34" charset="0"/>
              </a:rPr>
              <a:t>Tiene la administración del sistema de comunicaciones Troncalizadas, controlador maestro, permitiendo los enlaces de comunicaciones en todo el país, a través de la infraestructura instalada y que a través de radioenlaces se puede comunicar las unidades del callejón interandino y parte del perfil costaneo</a:t>
            </a:r>
            <a:endParaRPr lang="es-EC" sz="15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914" y="4408828"/>
            <a:ext cx="1800000" cy="1350000"/>
          </a:xfrm>
          <a:prstGeom prst="rect">
            <a:avLst/>
          </a:prstGeom>
        </p:spPr>
      </p:pic>
      <p:sp>
        <p:nvSpPr>
          <p:cNvPr id="9" name="Título 1"/>
          <p:cNvSpPr txBox="1">
            <a:spLocks/>
          </p:cNvSpPr>
          <p:nvPr/>
        </p:nvSpPr>
        <p:spPr>
          <a:xfrm>
            <a:off x="190256" y="3420882"/>
            <a:ext cx="3600000" cy="4231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latin typeface="Arial" panose="020B0604020202020204" pitchFamily="34" charset="0"/>
                <a:cs typeface="Arial" panose="020B0604020202020204" pitchFamily="34" charset="0"/>
              </a:rPr>
              <a:t>El C.A.L.E</a:t>
            </a:r>
            <a:endParaRPr lang="es-EC" sz="2000" b="1" dirty="0">
              <a:latin typeface="Arial" panose="020B0604020202020204" pitchFamily="34" charset="0"/>
              <a:cs typeface="Arial" panose="020B0604020202020204" pitchFamily="34" charset="0"/>
            </a:endParaRPr>
          </a:p>
        </p:txBody>
      </p:sp>
      <p:sp>
        <p:nvSpPr>
          <p:cNvPr id="10" name="Marcador de contenido 2"/>
          <p:cNvSpPr txBox="1">
            <a:spLocks/>
          </p:cNvSpPr>
          <p:nvPr/>
        </p:nvSpPr>
        <p:spPr>
          <a:xfrm>
            <a:off x="190255" y="3844061"/>
            <a:ext cx="3600000" cy="159764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1500" dirty="0" smtClean="0">
                <a:latin typeface="Arial" panose="020B0604020202020204" pitchFamily="34" charset="0"/>
                <a:cs typeface="Arial" panose="020B0604020202020204" pitchFamily="34" charset="0"/>
              </a:rPr>
              <a:t>Proporciona el abast. y mtto. de todos los equipos de comunicaciones del Ejército, con bodegas y laboratorios en diferentes gamas, HF, VHF, UHF, sistemas alámbricos y fotovoltaico</a:t>
            </a:r>
            <a:endParaRPr lang="es-EC" sz="1500"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0255" y="5441707"/>
            <a:ext cx="1800000" cy="1350000"/>
          </a:xfrm>
          <a:prstGeom prst="rect">
            <a:avLst/>
          </a:prstGeom>
        </p:spPr>
      </p:pic>
      <p:sp>
        <p:nvSpPr>
          <p:cNvPr id="14" name="Título 1"/>
          <p:cNvSpPr txBox="1">
            <a:spLocks/>
          </p:cNvSpPr>
          <p:nvPr/>
        </p:nvSpPr>
        <p:spPr>
          <a:xfrm>
            <a:off x="8400288" y="3632471"/>
            <a:ext cx="3600000" cy="3374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latin typeface="Arial" panose="020B0604020202020204" pitchFamily="34" charset="0"/>
                <a:cs typeface="Arial" panose="020B0604020202020204" pitchFamily="34" charset="0"/>
              </a:rPr>
              <a:t>El Centro de Metrología</a:t>
            </a:r>
            <a:endParaRPr lang="es-EC" sz="2000" b="1" dirty="0">
              <a:latin typeface="Arial" panose="020B0604020202020204" pitchFamily="34" charset="0"/>
              <a:cs typeface="Arial" panose="020B0604020202020204" pitchFamily="34" charset="0"/>
            </a:endParaRPr>
          </a:p>
        </p:txBody>
      </p:sp>
      <p:sp>
        <p:nvSpPr>
          <p:cNvPr id="15" name="Marcador de contenido 2"/>
          <p:cNvSpPr txBox="1">
            <a:spLocks/>
          </p:cNvSpPr>
          <p:nvPr/>
        </p:nvSpPr>
        <p:spPr>
          <a:xfrm>
            <a:off x="8391144" y="3969889"/>
            <a:ext cx="3600000" cy="197726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1500" dirty="0" smtClean="0">
                <a:latin typeface="Arial" panose="020B0604020202020204" pitchFamily="34" charset="0"/>
                <a:cs typeface="Arial" panose="020B0604020202020204" pitchFamily="34" charset="0"/>
              </a:rPr>
              <a:t>Misión la medición y calibración de equipos y sistemas electromecánicos y digitales, magnitudes de tiempo, presión, temperatura y frecuencia, disponen de equipos de medición y calibración sensibles cumplen con los estándares de las normas ISO 9000-2008</a:t>
            </a:r>
            <a:endParaRPr lang="es-EC" sz="1500" dirty="0">
              <a:latin typeface="Arial" panose="020B0604020202020204" pitchFamily="34" charset="0"/>
              <a:cs typeface="Arial" panose="020B0604020202020204" pitchFamily="34" charset="0"/>
            </a:endParaRPr>
          </a:p>
        </p:txBody>
      </p:sp>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9804" y="5514072"/>
            <a:ext cx="1800000" cy="1350000"/>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255" y="5441707"/>
            <a:ext cx="1800000" cy="1350000"/>
          </a:xfrm>
          <a:prstGeom prst="rect">
            <a:avLst/>
          </a:prstGeom>
        </p:spPr>
      </p:pic>
      <p:sp>
        <p:nvSpPr>
          <p:cNvPr id="18" name="Título 1"/>
          <p:cNvSpPr txBox="1">
            <a:spLocks/>
          </p:cNvSpPr>
          <p:nvPr/>
        </p:nvSpPr>
        <p:spPr>
          <a:xfrm>
            <a:off x="8391144" y="713232"/>
            <a:ext cx="3800856" cy="418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b="1" dirty="0" smtClean="0">
                <a:latin typeface="Arial" panose="020B0604020202020204" pitchFamily="34" charset="0"/>
                <a:cs typeface="Arial" panose="020B0604020202020204" pitchFamily="34" charset="0"/>
              </a:rPr>
              <a:t>ESCOME</a:t>
            </a:r>
            <a:endParaRPr lang="es-EC" sz="2000" b="1" dirty="0">
              <a:latin typeface="Arial" panose="020B0604020202020204" pitchFamily="34" charset="0"/>
              <a:cs typeface="Arial" panose="020B0604020202020204" pitchFamily="34" charset="0"/>
            </a:endParaRPr>
          </a:p>
        </p:txBody>
      </p:sp>
      <p:pic>
        <p:nvPicPr>
          <p:cNvPr id="20" name="Imagen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00288" y="2206788"/>
            <a:ext cx="1800000" cy="1350000"/>
          </a:xfrm>
          <a:prstGeom prst="rect">
            <a:avLst/>
          </a:prstGeom>
        </p:spPr>
      </p:pic>
      <p:pic>
        <p:nvPicPr>
          <p:cNvPr id="21" name="Imagen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1145" y="2221525"/>
            <a:ext cx="1800000" cy="1350000"/>
          </a:xfrm>
          <a:prstGeom prst="rect">
            <a:avLst/>
          </a:prstGeom>
        </p:spPr>
      </p:pic>
      <p:sp>
        <p:nvSpPr>
          <p:cNvPr id="19" name="Marcador de contenido 2"/>
          <p:cNvSpPr txBox="1">
            <a:spLocks/>
          </p:cNvSpPr>
          <p:nvPr/>
        </p:nvSpPr>
        <p:spPr>
          <a:xfrm>
            <a:off x="8400288" y="1131966"/>
            <a:ext cx="3600000" cy="1089559"/>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1500" dirty="0" smtClean="0">
                <a:latin typeface="Arial" panose="020B0604020202020204" pitchFamily="34" charset="0"/>
                <a:cs typeface="Arial" panose="020B0604020202020204" pitchFamily="34" charset="0"/>
              </a:rPr>
              <a:t>Instalaciones en las cuales se dictan los diferentes cursos y capacitaciones para el personal militar en el campo de las comunicaciones</a:t>
            </a:r>
            <a:endParaRPr lang="es-EC"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363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3085970"/>
              </p:ext>
            </p:extLst>
          </p:nvPr>
        </p:nvGraphicFramePr>
        <p:xfrm>
          <a:off x="246888" y="480252"/>
          <a:ext cx="11777472" cy="6182043"/>
        </p:xfrm>
        <a:graphic>
          <a:graphicData uri="http://schemas.openxmlformats.org/drawingml/2006/table">
            <a:tbl>
              <a:tblPr firstRow="1" firstCol="1" bandRow="1">
                <a:tableStyleId>{5C22544A-7EE6-4342-B048-85BDC9FD1C3A}</a:tableStyleId>
              </a:tblPr>
              <a:tblGrid>
                <a:gridCol w="3539785"/>
                <a:gridCol w="2951803"/>
                <a:gridCol w="2543293"/>
                <a:gridCol w="2742591"/>
              </a:tblGrid>
              <a:tr h="188759">
                <a:tc>
                  <a:txBody>
                    <a:bodyPr/>
                    <a:lstStyle/>
                    <a:p>
                      <a:pPr algn="ctr">
                        <a:lnSpc>
                          <a:spcPct val="150000"/>
                        </a:lnSpc>
                      </a:pPr>
                      <a:r>
                        <a:rPr lang="es-EC" sz="900" dirty="0">
                          <a:solidFill>
                            <a:schemeClr val="tx1"/>
                          </a:solidFill>
                          <a:effectLst/>
                          <a:latin typeface="Arial" panose="020B0604020202020204" pitchFamily="34" charset="0"/>
                          <a:cs typeface="Arial" panose="020B0604020202020204" pitchFamily="34" charset="0"/>
                        </a:rPr>
                        <a:t>ESTRATEGIA DEL PROYECTO</a:t>
                      </a:r>
                    </a:p>
                  </a:txBody>
                  <a:tcPr marL="20573" marR="20573" marT="10286" marB="10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lnSpc>
                          <a:spcPct val="150000"/>
                        </a:lnSpc>
                      </a:pPr>
                      <a:r>
                        <a:rPr lang="es-EC" sz="900" dirty="0">
                          <a:solidFill>
                            <a:schemeClr val="tx1"/>
                          </a:solidFill>
                          <a:effectLst/>
                          <a:latin typeface="Arial" panose="020B0604020202020204" pitchFamily="34" charset="0"/>
                          <a:cs typeface="Arial" panose="020B0604020202020204" pitchFamily="34" charset="0"/>
                        </a:rPr>
                        <a:t>INDICADORES</a:t>
                      </a:r>
                    </a:p>
                  </a:txBody>
                  <a:tcPr marL="20573" marR="20573" marT="10286" marB="10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lnSpc>
                          <a:spcPct val="150000"/>
                        </a:lnSpc>
                      </a:pPr>
                      <a:r>
                        <a:rPr lang="es-EC" sz="900" dirty="0">
                          <a:solidFill>
                            <a:schemeClr val="tx1"/>
                          </a:solidFill>
                          <a:effectLst/>
                          <a:latin typeface="Arial" panose="020B0604020202020204" pitchFamily="34" charset="0"/>
                          <a:cs typeface="Arial" panose="020B0604020202020204" pitchFamily="34" charset="0"/>
                        </a:rPr>
                        <a:t>MEDIOS DE VERIFICACIÓN</a:t>
                      </a:r>
                    </a:p>
                  </a:txBody>
                  <a:tcPr marL="20573" marR="20573" marT="10286" marB="10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lnSpc>
                          <a:spcPct val="150000"/>
                        </a:lnSpc>
                      </a:pPr>
                      <a:r>
                        <a:rPr lang="es-EC" sz="900" dirty="0">
                          <a:solidFill>
                            <a:schemeClr val="tx1"/>
                          </a:solidFill>
                          <a:effectLst/>
                          <a:latin typeface="Arial" panose="020B0604020202020204" pitchFamily="34" charset="0"/>
                          <a:cs typeface="Arial" panose="020B0604020202020204" pitchFamily="34" charset="0"/>
                        </a:rPr>
                        <a:t>SUPUESTOS</a:t>
                      </a:r>
                    </a:p>
                  </a:txBody>
                  <a:tcPr marL="20573" marR="20573" marT="10286" marB="10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2372965">
                <a:tc>
                  <a:txBody>
                    <a:bodyPr/>
                    <a:lstStyle/>
                    <a:p>
                      <a:pPr>
                        <a:lnSpc>
                          <a:spcPct val="150000"/>
                        </a:lnSpc>
                      </a:pPr>
                      <a:r>
                        <a:rPr lang="es-EC" sz="900" b="0" u="sng" dirty="0">
                          <a:solidFill>
                            <a:schemeClr val="tx1"/>
                          </a:solidFill>
                          <a:effectLst/>
                          <a:latin typeface="Arial" panose="020B0604020202020204" pitchFamily="34" charset="0"/>
                          <a:cs typeface="Arial" panose="020B0604020202020204" pitchFamily="34" charset="0"/>
                        </a:rPr>
                        <a:t>FINALIDAD: </a:t>
                      </a:r>
                      <a:endParaRPr lang="es-EC" sz="900" b="0" dirty="0">
                        <a:solidFill>
                          <a:schemeClr val="tx1"/>
                        </a:solidFill>
                        <a:effectLst/>
                        <a:latin typeface="Arial" panose="020B0604020202020204" pitchFamily="34" charset="0"/>
                        <a:cs typeface="Arial" panose="020B0604020202020204" pitchFamily="34" charset="0"/>
                      </a:endParaRPr>
                    </a:p>
                    <a:p>
                      <a:pPr>
                        <a:lnSpc>
                          <a:spcPct val="150000"/>
                        </a:lnSpc>
                        <a:spcAft>
                          <a:spcPts val="1000"/>
                        </a:spcAft>
                      </a:pPr>
                      <a:r>
                        <a:rPr lang="es-EC" sz="900" b="0" dirty="0">
                          <a:solidFill>
                            <a:schemeClr val="tx1"/>
                          </a:solidFill>
                          <a:effectLst/>
                          <a:latin typeface="Arial" panose="020B0604020202020204" pitchFamily="34" charset="0"/>
                          <a:cs typeface="Arial" panose="020B0604020202020204" pitchFamily="34" charset="0"/>
                        </a:rPr>
                        <a:t>MEJORAR LAS CONDICIONES DE SEGURIDAD FÍSICA DEL FUERTE MILITAR RUMIÑAHUI, APOYANDO AL CUMPLIMIENTO DE SU MISION INSTITUCIONAL.</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A partir de mayo del 2016 la seguridad perimetral e instalaciones se lo realizará por medio del CCTV </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Cada 6 meses será necesario realizar el mantenimiento del sistema electrónico de seguridad</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Registros de actividades de riesgo y novedades.</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Plan anual de mantenimiento del sistema </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la política para la Seguridad Interna del País se mantenga estable.</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se genera el marco legal que respalde las tareas de las Fuerzas Armadas para la Seguridad Interna.</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haya estabilidad política. </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el sistema de seguridad electrónico permita incrementar el control de todas las instalaciones del FMR.</a:t>
                      </a:r>
                    </a:p>
                    <a:p>
                      <a:pPr marL="342900" lvl="0" indent="-342900">
                        <a:lnSpc>
                          <a:spcPct val="150000"/>
                        </a:lnSpc>
                        <a:spcAft>
                          <a:spcPts val="100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el C.G.E asigne el presupuesto necesario para el mantenimiento del sistema.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8620">
                <a:tc>
                  <a:txBody>
                    <a:bodyPr/>
                    <a:lstStyle/>
                    <a:p>
                      <a:pPr>
                        <a:lnSpc>
                          <a:spcPct val="150000"/>
                        </a:lnSpc>
                        <a:spcAft>
                          <a:spcPts val="1000"/>
                        </a:spcAft>
                      </a:pPr>
                      <a:r>
                        <a:rPr lang="es-EC" sz="900" b="0" u="sng" dirty="0">
                          <a:solidFill>
                            <a:schemeClr val="tx1"/>
                          </a:solidFill>
                          <a:effectLst/>
                          <a:latin typeface="Arial" panose="020B0604020202020204" pitchFamily="34" charset="0"/>
                          <a:cs typeface="Arial" panose="020B0604020202020204" pitchFamily="34" charset="0"/>
                        </a:rPr>
                        <a:t>PROPÓSITO:</a:t>
                      </a:r>
                      <a:r>
                        <a:rPr lang="es-EC" sz="900" b="0" dirty="0">
                          <a:solidFill>
                            <a:schemeClr val="tx1"/>
                          </a:solidFill>
                          <a:effectLst/>
                          <a:latin typeface="Arial" panose="020B0604020202020204" pitchFamily="34" charset="0"/>
                          <a:cs typeface="Arial" panose="020B0604020202020204" pitchFamily="34" charset="0"/>
                        </a:rPr>
                        <a:t> </a:t>
                      </a:r>
                    </a:p>
                    <a:p>
                      <a:pPr>
                        <a:lnSpc>
                          <a:spcPct val="150000"/>
                        </a:lnSpc>
                        <a:spcAft>
                          <a:spcPts val="1000"/>
                        </a:spcAft>
                      </a:pPr>
                      <a:r>
                        <a:rPr lang="es-EC" sz="900" b="0" dirty="0">
                          <a:solidFill>
                            <a:schemeClr val="tx1"/>
                          </a:solidFill>
                          <a:effectLst/>
                          <a:latin typeface="Arial" panose="020B0604020202020204" pitchFamily="34" charset="0"/>
                          <a:cs typeface="Arial" panose="020B0604020202020204" pitchFamily="34" charset="0"/>
                        </a:rPr>
                        <a:t>IMPLEMENTAR SISTEMAS DE SEGURIDAD ELECTRONICO. </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a:solidFill>
                            <a:schemeClr val="tx1"/>
                          </a:solidFill>
                          <a:effectLst/>
                          <a:latin typeface="Arial" panose="020B0604020202020204" pitchFamily="34" charset="0"/>
                          <a:cs typeface="Arial" panose="020B0604020202020204" pitchFamily="34" charset="0"/>
                        </a:rPr>
                        <a:t>A partir del mes de mayo el sistema estará instalado y funcionado al 100%</a:t>
                      </a:r>
                      <a:endParaRPr lang="es-EC" sz="9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Contrato del proyecto.</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Informe del diagnóstico del sistema.</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Informe de la encuesta de usuario.</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Nómina del personal de apoyo del sistema capacitado.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100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los desembolsos parciales se ejecuten conforme a lo planificado.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759">
                <a:tc>
                  <a:txBody>
                    <a:bodyPr/>
                    <a:lstStyle/>
                    <a:p>
                      <a:pPr algn="ctr">
                        <a:lnSpc>
                          <a:spcPct val="150000"/>
                        </a:lnSpc>
                      </a:pPr>
                      <a:r>
                        <a:rPr lang="es-EC" sz="900" b="1" dirty="0">
                          <a:solidFill>
                            <a:schemeClr val="tx1"/>
                          </a:solidFill>
                          <a:effectLst/>
                          <a:latin typeface="Arial" panose="020B0604020202020204" pitchFamily="34" charset="0"/>
                          <a:cs typeface="Arial" panose="020B0604020202020204" pitchFamily="34" charset="0"/>
                        </a:rPr>
                        <a:t>ACTIVIDADES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lnSpc>
                          <a:spcPct val="150000"/>
                        </a:lnSpc>
                      </a:pPr>
                      <a:r>
                        <a:rPr lang="es-EC" sz="900" b="1" dirty="0">
                          <a:solidFill>
                            <a:schemeClr val="tx1"/>
                          </a:solidFill>
                          <a:effectLst/>
                          <a:latin typeface="Arial" panose="020B0604020202020204" pitchFamily="34" charset="0"/>
                          <a:cs typeface="Arial" panose="020B0604020202020204" pitchFamily="34" charset="0"/>
                        </a:rPr>
                        <a:t>COSTOS ECONOMICOS</a:t>
                      </a: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lnSpc>
                          <a:spcPct val="150000"/>
                        </a:lnSpc>
                      </a:pPr>
                      <a:r>
                        <a:rPr lang="es-EC" sz="900" b="1" dirty="0">
                          <a:solidFill>
                            <a:schemeClr val="tx1"/>
                          </a:solidFill>
                          <a:effectLst/>
                          <a:latin typeface="Arial" panose="020B0604020202020204" pitchFamily="34" charset="0"/>
                          <a:cs typeface="Arial" panose="020B0604020202020204" pitchFamily="34" charset="0"/>
                        </a:rPr>
                        <a:t>FUENTES DE VERIFICACIÓN</a:t>
                      </a: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indent="3810" algn="ctr">
                        <a:lnSpc>
                          <a:spcPct val="150000"/>
                        </a:lnSpc>
                      </a:pPr>
                      <a:r>
                        <a:rPr lang="es-EC" sz="900" b="1" dirty="0">
                          <a:solidFill>
                            <a:schemeClr val="tx1"/>
                          </a:solidFill>
                          <a:effectLst/>
                          <a:latin typeface="Arial" panose="020B0604020202020204" pitchFamily="34" charset="0"/>
                          <a:cs typeface="Arial" panose="020B0604020202020204" pitchFamily="34" charset="0"/>
                        </a:rPr>
                        <a:t>SUPUESTOS</a:t>
                      </a: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512345">
                <a:tc>
                  <a:txBody>
                    <a:bodyPr/>
                    <a:lstStyle/>
                    <a:p>
                      <a:pPr marL="0" lvl="0" indent="0">
                        <a:lnSpc>
                          <a:spcPct val="150000"/>
                        </a:lnSpc>
                        <a:spcAft>
                          <a:spcPts val="0"/>
                        </a:spcAft>
                        <a:buFont typeface="+mj-lt"/>
                        <a:buNone/>
                      </a:pPr>
                      <a:r>
                        <a:rPr lang="es-EC" sz="900" b="0" dirty="0">
                          <a:solidFill>
                            <a:schemeClr val="tx1"/>
                          </a:solidFill>
                          <a:effectLst/>
                          <a:latin typeface="Arial" panose="020B0604020202020204" pitchFamily="34" charset="0"/>
                          <a:cs typeface="Arial" panose="020B0604020202020204" pitchFamily="34" charset="0"/>
                        </a:rPr>
                        <a:t>Diseño y planificación del proyecto.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Análisis y comparación de propuestas.</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Requerimientos.</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necesidades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Documentos de valor relacionados con el proceso.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los técnicos identifiquen claramente las necesidades del sistema.</a:t>
                      </a:r>
                    </a:p>
                    <a:p>
                      <a:pPr marL="105410">
                        <a:lnSpc>
                          <a:spcPct val="150000"/>
                        </a:lnSpc>
                        <a:spcAft>
                          <a:spcPts val="1000"/>
                        </a:spcAft>
                      </a:pPr>
                      <a:r>
                        <a:rPr lang="es-EC" sz="900" b="0" dirty="0">
                          <a:solidFill>
                            <a:schemeClr val="tx1"/>
                          </a:solidFill>
                          <a:effectLst/>
                          <a:latin typeface="Arial" panose="020B0604020202020204" pitchFamily="34" charset="0"/>
                          <a:cs typeface="Arial" panose="020B0604020202020204" pitchFamily="34" charset="0"/>
                        </a:rPr>
                        <a:t> </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345">
                <a:tc>
                  <a:txBody>
                    <a:bodyPr/>
                    <a:lstStyle/>
                    <a:p>
                      <a:pPr marL="0" lvl="0" indent="0">
                        <a:lnSpc>
                          <a:spcPct val="150000"/>
                        </a:lnSpc>
                        <a:spcAft>
                          <a:spcPts val="0"/>
                        </a:spcAft>
                        <a:buFont typeface="+mj-lt"/>
                        <a:buNone/>
                      </a:pPr>
                      <a:r>
                        <a:rPr lang="es-EC" sz="900" b="0" dirty="0">
                          <a:solidFill>
                            <a:schemeClr val="tx1"/>
                          </a:solidFill>
                          <a:effectLst/>
                          <a:latin typeface="Arial" panose="020B0604020202020204" pitchFamily="34" charset="0"/>
                          <a:cs typeface="Arial" panose="020B0604020202020204" pitchFamily="34" charset="0"/>
                        </a:rPr>
                        <a:t>Adquisición de materiales.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1000"/>
                        </a:spcAft>
                      </a:pPr>
                      <a:r>
                        <a:rPr lang="es-EC" sz="900" b="0" dirty="0">
                          <a:solidFill>
                            <a:schemeClr val="tx1"/>
                          </a:solidFill>
                          <a:effectLst/>
                          <a:latin typeface="Arial" panose="020B0604020202020204" pitchFamily="34" charset="0"/>
                          <a:cs typeface="Arial" panose="020B0604020202020204" pitchFamily="34" charset="0"/>
                        </a:rPr>
                        <a:t>$. 155.061,76</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a:solidFill>
                            <a:schemeClr val="tx1"/>
                          </a:solidFill>
                          <a:effectLst/>
                          <a:latin typeface="Arial" panose="020B0604020202020204" pitchFamily="34" charset="0"/>
                          <a:cs typeface="Arial" panose="020B0604020202020204" pitchFamily="34" charset="0"/>
                        </a:rPr>
                        <a:t>Recibos, facturas, notas de venta que se vayan produciendo en el proyecto.</a:t>
                      </a:r>
                      <a:endParaRPr lang="es-EC" sz="9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1000"/>
                        </a:spcAft>
                        <a:buFont typeface="Wingdings" panose="05000000000000000000" pitchFamily="2" charset="2"/>
                        <a:buChar char=""/>
                      </a:pPr>
                      <a:r>
                        <a:rPr lang="es-EC" sz="900" b="0">
                          <a:solidFill>
                            <a:schemeClr val="tx1"/>
                          </a:solidFill>
                          <a:effectLst/>
                          <a:latin typeface="Arial" panose="020B0604020202020204" pitchFamily="34" charset="0"/>
                          <a:cs typeface="Arial" panose="020B0604020202020204" pitchFamily="34" charset="0"/>
                        </a:rPr>
                        <a:t>Que se cuente con los recursos suficientes.</a:t>
                      </a:r>
                      <a:endParaRPr lang="es-EC" sz="9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587">
                <a:tc>
                  <a:txBody>
                    <a:bodyPr/>
                    <a:lstStyle/>
                    <a:p>
                      <a:pPr marL="0" lvl="0" indent="0">
                        <a:lnSpc>
                          <a:spcPct val="150000"/>
                        </a:lnSpc>
                        <a:spcAft>
                          <a:spcPts val="0"/>
                        </a:spcAft>
                        <a:buFont typeface="+mj-lt"/>
                        <a:buNone/>
                      </a:pPr>
                      <a:r>
                        <a:rPr lang="es-EC" sz="900" b="0" dirty="0">
                          <a:solidFill>
                            <a:schemeClr val="tx1"/>
                          </a:solidFill>
                          <a:effectLst/>
                          <a:latin typeface="Arial" panose="020B0604020202020204" pitchFamily="34" charset="0"/>
                          <a:cs typeface="Arial" panose="020B0604020202020204" pitchFamily="34" charset="0"/>
                        </a:rPr>
                        <a:t>Instalación, programación, capacitación, configuración de equipos y accesorios de red.</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1000"/>
                        </a:spcAft>
                      </a:pPr>
                      <a:r>
                        <a:rPr lang="es-EC" sz="900" b="0" dirty="0">
                          <a:solidFill>
                            <a:schemeClr val="tx1"/>
                          </a:solidFill>
                          <a:effectLst/>
                          <a:latin typeface="Arial" panose="020B0604020202020204" pitchFamily="34" charset="0"/>
                          <a:cs typeface="Arial" panose="020B0604020202020204" pitchFamily="34" charset="0"/>
                        </a:rPr>
                        <a:t>$. 31.640,00</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a:solidFill>
                            <a:schemeClr val="tx1"/>
                          </a:solidFill>
                          <a:effectLst/>
                          <a:latin typeface="Arial" panose="020B0604020202020204" pitchFamily="34" charset="0"/>
                          <a:cs typeface="Arial" panose="020B0604020202020204" pitchFamily="34" charset="0"/>
                        </a:rPr>
                        <a:t>Recibos y facturas</a:t>
                      </a:r>
                      <a:endParaRPr lang="es-EC" sz="9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100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se cuente con los recursos suficientes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4138">
                <a:tc>
                  <a:txBody>
                    <a:bodyPr/>
                    <a:lstStyle/>
                    <a:p>
                      <a:pPr marL="0" lvl="0" indent="0">
                        <a:lnSpc>
                          <a:spcPct val="150000"/>
                        </a:lnSpc>
                        <a:spcAft>
                          <a:spcPts val="0"/>
                        </a:spcAft>
                        <a:buFont typeface="+mj-lt"/>
                        <a:buNone/>
                      </a:pPr>
                      <a:r>
                        <a:rPr lang="es-EC" sz="900" b="0" dirty="0">
                          <a:solidFill>
                            <a:schemeClr val="tx1"/>
                          </a:solidFill>
                          <a:effectLst/>
                          <a:latin typeface="Arial" panose="020B0604020202020204" pitchFamily="34" charset="0"/>
                          <a:cs typeface="Arial" panose="020B0604020202020204" pitchFamily="34" charset="0"/>
                        </a:rPr>
                        <a:t>Puesta en marcha del sistema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Verificación de los equipos instalados</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Funcionamiento de los sistemas.</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Lista de chequeo.</a:t>
                      </a:r>
                    </a:p>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Pruebas de funcionamiento</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50000"/>
                        </a:lnSpc>
                        <a:spcAft>
                          <a:spcPts val="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existan fallas en cualquiera de los puntos instalados.</a:t>
                      </a:r>
                    </a:p>
                    <a:p>
                      <a:pPr marL="342900" lvl="0" indent="-342900">
                        <a:lnSpc>
                          <a:spcPct val="150000"/>
                        </a:lnSpc>
                        <a:spcAft>
                          <a:spcPts val="1000"/>
                        </a:spcAft>
                        <a:buFont typeface="Wingdings" panose="05000000000000000000" pitchFamily="2" charset="2"/>
                        <a:buChar char=""/>
                      </a:pPr>
                      <a:r>
                        <a:rPr lang="es-EC" sz="900" b="0" dirty="0">
                          <a:solidFill>
                            <a:schemeClr val="tx1"/>
                          </a:solidFill>
                          <a:effectLst/>
                          <a:latin typeface="Arial" panose="020B0604020202020204" pitchFamily="34" charset="0"/>
                          <a:cs typeface="Arial" panose="020B0604020202020204" pitchFamily="34" charset="0"/>
                        </a:rPr>
                        <a:t>Que las fallas detectadas tengan solución inmediata.</a:t>
                      </a:r>
                      <a:endParaRPr lang="es-EC" sz="9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573" marR="20573" marT="10286" marB="10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CuadroTexto 4"/>
          <p:cNvSpPr txBox="1"/>
          <p:nvPr/>
        </p:nvSpPr>
        <p:spPr>
          <a:xfrm>
            <a:off x="0" y="0"/>
            <a:ext cx="12192000" cy="477054"/>
          </a:xfrm>
          <a:prstGeom prst="rect">
            <a:avLst/>
          </a:prstGeom>
          <a:noFill/>
        </p:spPr>
        <p:txBody>
          <a:bodyPr wrap="square" rtlCol="0">
            <a:spAutoFit/>
          </a:bodyPr>
          <a:lstStyle/>
          <a:p>
            <a:pPr algn="ctr"/>
            <a:r>
              <a:rPr lang="es-EC" sz="2500" b="1" dirty="0">
                <a:latin typeface="Arial" panose="020B0604020202020204" pitchFamily="34" charset="0"/>
                <a:cs typeface="Arial" panose="020B0604020202020204" pitchFamily="34" charset="0"/>
              </a:rPr>
              <a:t>MATRIZ DE MARCO LÓGICO</a:t>
            </a:r>
          </a:p>
        </p:txBody>
      </p:sp>
    </p:spTree>
    <p:extLst>
      <p:ext uri="{BB962C8B-B14F-4D97-AF65-F5344CB8AC3E}">
        <p14:creationId xmlns:p14="http://schemas.microsoft.com/office/powerpoint/2010/main" val="322395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5616" y="928161"/>
            <a:ext cx="9112072" cy="4525963"/>
          </a:xfrm>
          <a:noFill/>
        </p:spPr>
        <p:txBody>
          <a:bodyPr>
            <a:normAutofit lnSpcReduction="10000"/>
          </a:bodyPr>
          <a:lstStyle/>
          <a:p>
            <a:pPr marL="0" lvl="0" indent="0" algn="just">
              <a:buNone/>
            </a:pPr>
            <a:r>
              <a:rPr lang="es-EC" sz="2000" b="1" dirty="0">
                <a:latin typeface="Arial" panose="020B0604020202020204" pitchFamily="34" charset="0"/>
                <a:cs typeface="Arial" panose="020B0604020202020204" pitchFamily="34" charset="0"/>
              </a:rPr>
              <a:t>VIABILIDAD Y PLAN DE SOSTENIBILIDAD</a:t>
            </a:r>
            <a:endParaRPr lang="es-EC" sz="2000" dirty="0">
              <a:latin typeface="Arial" panose="020B0604020202020204" pitchFamily="34" charset="0"/>
              <a:cs typeface="Arial" panose="020B0604020202020204" pitchFamily="34" charset="0"/>
            </a:endParaRPr>
          </a:p>
          <a:p>
            <a:pPr algn="just"/>
            <a:r>
              <a:rPr lang="es-EC" sz="2000" b="1" dirty="0">
                <a:latin typeface="Arial" panose="020B0604020202020204" pitchFamily="34" charset="0"/>
                <a:cs typeface="Arial" panose="020B0604020202020204" pitchFamily="34" charset="0"/>
              </a:rPr>
              <a:t>Viabilidad </a:t>
            </a:r>
            <a:r>
              <a:rPr lang="es-EC" sz="2000" b="1" dirty="0" smtClean="0">
                <a:latin typeface="Arial" panose="020B0604020202020204" pitchFamily="34" charset="0"/>
                <a:cs typeface="Arial" panose="020B0604020202020204" pitchFamily="34" charset="0"/>
              </a:rPr>
              <a:t>Técnica</a:t>
            </a:r>
          </a:p>
          <a:p>
            <a:pPr marL="0" indent="0" algn="just">
              <a:buNone/>
            </a:pPr>
            <a:endParaRPr lang="es-EC" sz="2000" dirty="0">
              <a:latin typeface="Arial" panose="020B0604020202020204" pitchFamily="34" charset="0"/>
              <a:cs typeface="Arial" panose="020B0604020202020204" pitchFamily="34" charset="0"/>
            </a:endParaRPr>
          </a:p>
          <a:p>
            <a:pPr lvl="1" algn="just"/>
            <a:r>
              <a:rPr lang="es-EC" sz="2000" dirty="0">
                <a:latin typeface="Arial" panose="020B0604020202020204" pitchFamily="34" charset="0"/>
                <a:cs typeface="Arial" panose="020B0604020202020204" pitchFamily="34" charset="0"/>
              </a:rPr>
              <a:t>La viabilidad técnica del componente se sustenta en la necesidad de disponer de un sistema de seguridad electrónico, que proporcione protección a las personas, los bienes e información clasificada</a:t>
            </a:r>
            <a:r>
              <a:rPr lang="es-EC" sz="2000" dirty="0" smtClean="0">
                <a:latin typeface="Arial" panose="020B0604020202020204" pitchFamily="34" charset="0"/>
                <a:cs typeface="Arial" panose="020B0604020202020204" pitchFamily="34" charset="0"/>
              </a:rPr>
              <a:t>.</a:t>
            </a:r>
          </a:p>
          <a:p>
            <a:pPr marL="457200" lvl="1" indent="0" algn="just">
              <a:buNone/>
            </a:pPr>
            <a:endParaRPr lang="es-EC" sz="2000" dirty="0">
              <a:latin typeface="Arial" panose="020B0604020202020204" pitchFamily="34" charset="0"/>
              <a:cs typeface="Arial" panose="020B0604020202020204" pitchFamily="34" charset="0"/>
            </a:endParaRPr>
          </a:p>
          <a:p>
            <a:pPr algn="just"/>
            <a:r>
              <a:rPr lang="es-EC" sz="2000" b="1" dirty="0">
                <a:latin typeface="Arial" panose="020B0604020202020204" pitchFamily="34" charset="0"/>
                <a:cs typeface="Arial" panose="020B0604020202020204" pitchFamily="34" charset="0"/>
              </a:rPr>
              <a:t>Viabilidad financiera y/o </a:t>
            </a:r>
            <a:r>
              <a:rPr lang="es-EC" sz="2000" b="1" dirty="0" smtClean="0">
                <a:latin typeface="Arial" panose="020B0604020202020204" pitchFamily="34" charset="0"/>
                <a:cs typeface="Arial" panose="020B0604020202020204" pitchFamily="34" charset="0"/>
              </a:rPr>
              <a:t>económica</a:t>
            </a:r>
          </a:p>
          <a:p>
            <a:pPr marL="0" indent="0" algn="just">
              <a:buNone/>
            </a:pPr>
            <a:endParaRPr lang="es-EC" sz="2000" dirty="0">
              <a:latin typeface="Arial" panose="020B0604020202020204" pitchFamily="34" charset="0"/>
              <a:cs typeface="Arial" panose="020B0604020202020204" pitchFamily="34" charset="0"/>
            </a:endParaRPr>
          </a:p>
          <a:p>
            <a:pPr lvl="1" algn="just"/>
            <a:r>
              <a:rPr lang="es-EC" sz="2000" dirty="0">
                <a:latin typeface="Arial" panose="020B0604020202020204" pitchFamily="34" charset="0"/>
                <a:cs typeface="Arial" panose="020B0604020202020204" pitchFamily="34" charset="0"/>
              </a:rPr>
              <a:t>La inversión total referencial para la implementación del CCTV es de: 186.701,76 dólares americanos.</a:t>
            </a:r>
          </a:p>
          <a:p>
            <a:pPr lvl="1" algn="just"/>
            <a:r>
              <a:rPr lang="es-EC" sz="2000" dirty="0">
                <a:latin typeface="Arial" panose="020B0604020202020204" pitchFamily="34" charset="0"/>
                <a:cs typeface="Arial" panose="020B0604020202020204" pitchFamily="34" charset="0"/>
              </a:rPr>
              <a:t>El proyecto permitirá apoyar la seguridad de las instalaciones del Fuerte Militar Rumiñahui, permitiendo un apoyo de comunicaciones más seguro a las actividades de apoyo al desarrollo.</a:t>
            </a:r>
          </a:p>
          <a:p>
            <a:pPr lvl="1" algn="just"/>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533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568" y="576072"/>
            <a:ext cx="10149839" cy="5678424"/>
          </a:xfrm>
          <a:noFill/>
        </p:spPr>
        <p:txBody>
          <a:bodyPr>
            <a:noAutofit/>
          </a:bodyPr>
          <a:lstStyle/>
          <a:p>
            <a:pPr marL="0" indent="0" algn="just">
              <a:buNone/>
            </a:pPr>
            <a:r>
              <a:rPr lang="es-EC" sz="2000" b="1" dirty="0">
                <a:latin typeface="Arial" panose="020B0604020202020204" pitchFamily="34" charset="0"/>
                <a:cs typeface="Arial" panose="020B0604020202020204" pitchFamily="34" charset="0"/>
              </a:rPr>
              <a:t>Análisis de sostenibilidad</a:t>
            </a:r>
            <a:endParaRPr lang="es-EC" sz="2000" dirty="0">
              <a:latin typeface="Arial" panose="020B0604020202020204" pitchFamily="34" charset="0"/>
              <a:cs typeface="Arial" panose="020B0604020202020204" pitchFamily="34" charset="0"/>
            </a:endParaRPr>
          </a:p>
          <a:p>
            <a:pPr marL="0" indent="0" algn="just">
              <a:buNone/>
            </a:pPr>
            <a:r>
              <a:rPr lang="es-EC" sz="2000" b="1" dirty="0">
                <a:latin typeface="Arial" panose="020B0604020202020204" pitchFamily="34" charset="0"/>
                <a:cs typeface="Arial" panose="020B0604020202020204" pitchFamily="34" charset="0"/>
              </a:rPr>
              <a:t>Análisis de impacto ambiental y de riesgo</a:t>
            </a:r>
            <a:endParaRPr lang="es-EC" sz="2000" dirty="0">
              <a:latin typeface="Arial" panose="020B0604020202020204" pitchFamily="34" charset="0"/>
              <a:cs typeface="Arial" panose="020B0604020202020204" pitchFamily="34" charset="0"/>
            </a:endParaRPr>
          </a:p>
          <a:p>
            <a:pPr algn="just"/>
            <a:r>
              <a:rPr lang="es-EC" sz="2000" b="1" i="1" dirty="0">
                <a:latin typeface="Arial" panose="020B0604020202020204" pitchFamily="34" charset="0"/>
                <a:cs typeface="Arial" panose="020B0604020202020204" pitchFamily="34" charset="0"/>
              </a:rPr>
              <a:t>Categoría 1:</a:t>
            </a:r>
            <a:r>
              <a:rPr lang="es-EC" sz="2000" dirty="0">
                <a:latin typeface="Arial" panose="020B0604020202020204" pitchFamily="34" charset="0"/>
                <a:cs typeface="Arial" panose="020B0604020202020204" pitchFamily="34" charset="0"/>
              </a:rPr>
              <a:t> Este Proyecto genera un notable beneficio que producirá una evidente mejora al medio ambiente, por lo que no requieren un Estudio de Impacto Ambiental, considerando:</a:t>
            </a:r>
          </a:p>
          <a:p>
            <a:pPr marL="447675" lvl="2" algn="just">
              <a:buFont typeface="Wingdings" panose="05000000000000000000" pitchFamily="2" charset="2"/>
              <a:buChar char="§"/>
            </a:pPr>
            <a:r>
              <a:rPr lang="es-EC" dirty="0">
                <a:latin typeface="Arial" panose="020B0604020202020204" pitchFamily="34" charset="0"/>
                <a:cs typeface="Arial" panose="020B0604020202020204" pitchFamily="34" charset="0"/>
              </a:rPr>
              <a:t>Para la implementación y operación del sistema de seguridad electrónico CCTV, no se requiere el consumo de combustibles fósiles y </a:t>
            </a:r>
            <a:r>
              <a:rPr lang="es-EC" dirty="0" smtClean="0">
                <a:latin typeface="Arial" panose="020B0604020202020204" pitchFamily="34" charset="0"/>
                <a:cs typeface="Arial" panose="020B0604020202020204" pitchFamily="34" charset="0"/>
              </a:rPr>
              <a:t>lubricantes. </a:t>
            </a:r>
            <a:endParaRPr lang="es-EC" dirty="0">
              <a:latin typeface="Arial" panose="020B0604020202020204" pitchFamily="34" charset="0"/>
              <a:cs typeface="Arial" panose="020B0604020202020204" pitchFamily="34" charset="0"/>
            </a:endParaRPr>
          </a:p>
          <a:p>
            <a:pPr marL="447675" lvl="2" algn="just">
              <a:buFont typeface="Wingdings" panose="05000000000000000000" pitchFamily="2" charset="2"/>
              <a:buChar char="§"/>
            </a:pPr>
            <a:r>
              <a:rPr lang="es-EC" dirty="0" smtClean="0">
                <a:latin typeface="Arial" panose="020B0604020202020204" pitchFamily="34" charset="0"/>
                <a:cs typeface="Arial" panose="020B0604020202020204" pitchFamily="34" charset="0"/>
              </a:rPr>
              <a:t>No producen </a:t>
            </a:r>
            <a:r>
              <a:rPr lang="es-EC" dirty="0">
                <a:latin typeface="Arial" panose="020B0604020202020204" pitchFamily="34" charset="0"/>
                <a:cs typeface="Arial" panose="020B0604020202020204" pitchFamily="34" charset="0"/>
              </a:rPr>
              <a:t>residuos sólidos en ninguna de las etapas del proyecto, a más del consumo de materiales primarios como plástico, papel y cartón en cantidades mínimas. No existe tampoco manipulación de aceites, grasas para el mantenimiento de los equipos electrónicos.</a:t>
            </a:r>
          </a:p>
          <a:p>
            <a:pPr algn="just"/>
            <a:r>
              <a:rPr lang="es-EC" sz="2000" b="1" dirty="0">
                <a:latin typeface="Arial" panose="020B0604020202020204" pitchFamily="34" charset="0"/>
                <a:cs typeface="Arial" panose="020B0604020202020204" pitchFamily="34" charset="0"/>
              </a:rPr>
              <a:t>Sostenibilidad social</a:t>
            </a:r>
            <a:endParaRPr lang="es-EC" sz="2000" dirty="0">
              <a:latin typeface="Arial" panose="020B0604020202020204" pitchFamily="34" charset="0"/>
              <a:cs typeface="Arial" panose="020B0604020202020204" pitchFamily="34" charset="0"/>
            </a:endParaRPr>
          </a:p>
          <a:p>
            <a:pPr lvl="1" algn="just"/>
            <a:r>
              <a:rPr lang="es-EC" sz="2000" dirty="0">
                <a:latin typeface="Arial" panose="020B0604020202020204" pitchFamily="34" charset="0"/>
                <a:cs typeface="Arial" panose="020B0604020202020204" pitchFamily="34" charset="0"/>
              </a:rPr>
              <a:t>Este proyecto está contemplado bajo el Sector de Justicia y Seguridad, en el que su principal beneficiario es toda la población del país, </a:t>
            </a:r>
            <a:r>
              <a:rPr lang="es-EC" sz="2000" dirty="0" smtClean="0">
                <a:latin typeface="Arial" panose="020B0604020202020204" pitchFamily="34" charset="0"/>
                <a:cs typeface="Arial" panose="020B0604020202020204" pitchFamily="34" charset="0"/>
              </a:rPr>
              <a:t>por </a:t>
            </a:r>
            <a:r>
              <a:rPr lang="es-EC" sz="2000" dirty="0">
                <a:latin typeface="Arial" panose="020B0604020202020204" pitchFamily="34" charset="0"/>
                <a:cs typeface="Arial" panose="020B0604020202020204" pitchFamily="34" charset="0"/>
              </a:rPr>
              <a:t>lo que se garantiza una sostenibilidad social, al mejorar la seguridad del país esto permitirá que todas las actividades económicas se desarrollen y permitan el crecimiento económico del estado ecuatoriano.</a:t>
            </a:r>
          </a:p>
        </p:txBody>
      </p:sp>
    </p:spTree>
    <p:extLst>
      <p:ext uri="{BB962C8B-B14F-4D97-AF65-F5344CB8AC3E}">
        <p14:creationId xmlns:p14="http://schemas.microsoft.com/office/powerpoint/2010/main" val="1604958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560" y="116580"/>
            <a:ext cx="11698224" cy="4007356"/>
          </a:xfrm>
        </p:spPr>
        <p:txBody>
          <a:bodyPr>
            <a:noAutofit/>
          </a:bodyPr>
          <a:lstStyle/>
          <a:p>
            <a:pPr marL="0" indent="0">
              <a:buNone/>
            </a:pPr>
            <a:r>
              <a:rPr lang="es-CO" sz="1800" b="1" dirty="0">
                <a:latin typeface="Arial" panose="020B0604020202020204" pitchFamily="34" charset="0"/>
                <a:cs typeface="Arial" panose="020B0604020202020204" pitchFamily="34" charset="0"/>
              </a:rPr>
              <a:t>PRESUPUESTO</a:t>
            </a:r>
          </a:p>
          <a:p>
            <a:r>
              <a:rPr lang="es-CO" sz="1800" b="1" dirty="0">
                <a:latin typeface="Arial" panose="020B0604020202020204" pitchFamily="34" charset="0"/>
                <a:cs typeface="Arial" panose="020B0604020202020204" pitchFamily="34" charset="0"/>
              </a:rPr>
              <a:t>Financiamiento</a:t>
            </a:r>
          </a:p>
          <a:p>
            <a:pPr lvl="1"/>
            <a:r>
              <a:rPr lang="es-CO" sz="1800" dirty="0">
                <a:latin typeface="Arial" panose="020B0604020202020204" pitchFamily="34" charset="0"/>
                <a:cs typeface="Arial" panose="020B0604020202020204" pitchFamily="34" charset="0"/>
              </a:rPr>
              <a:t>El proyecto tendrá el siguiente financiamiento:</a:t>
            </a:r>
          </a:p>
          <a:p>
            <a:pPr lvl="1"/>
            <a:r>
              <a:rPr lang="es-CO" sz="1800" dirty="0">
                <a:latin typeface="Arial" panose="020B0604020202020204" pitchFamily="34" charset="0"/>
                <a:cs typeface="Arial" panose="020B0604020202020204" pitchFamily="34" charset="0"/>
              </a:rPr>
              <a:t>Fuerza Terrestre: 186.701,76 USD.</a:t>
            </a:r>
          </a:p>
          <a:p>
            <a:pPr marL="0" indent="0">
              <a:buNone/>
            </a:pPr>
            <a:r>
              <a:rPr lang="es-CO" sz="1800" b="1" dirty="0">
                <a:latin typeface="Arial" panose="020B0604020202020204" pitchFamily="34" charset="0"/>
                <a:cs typeface="Arial" panose="020B0604020202020204" pitchFamily="34" charset="0"/>
              </a:rPr>
              <a:t>ESTRATEGIA DE EJECUCIÓN</a:t>
            </a:r>
          </a:p>
          <a:p>
            <a:r>
              <a:rPr lang="es-CO" sz="1800" b="1" dirty="0">
                <a:latin typeface="Arial" panose="020B0604020202020204" pitchFamily="34" charset="0"/>
                <a:cs typeface="Arial" panose="020B0604020202020204" pitchFamily="34" charset="0"/>
              </a:rPr>
              <a:t>Estructura Operativa</a:t>
            </a:r>
          </a:p>
          <a:p>
            <a:pPr lvl="1" algn="just"/>
            <a:r>
              <a:rPr lang="es-CO" sz="1800" dirty="0">
                <a:latin typeface="Arial" panose="020B0604020202020204" pitchFamily="34" charset="0"/>
                <a:cs typeface="Arial" panose="020B0604020202020204" pitchFamily="34" charset="0"/>
              </a:rPr>
              <a:t>El Agrupamiento de Comunicaciones y Guerra Electrónica, cuenta con una organización y estructura suficiente para poder cumplir con el Proyecto instalación de un sistema de seguridad electrónica, en los campos técnico, legal, financiero y administrativo.</a:t>
            </a:r>
          </a:p>
          <a:p>
            <a:pPr lvl="1"/>
            <a:r>
              <a:rPr lang="es-CO" sz="1800" dirty="0">
                <a:latin typeface="Arial" panose="020B0604020202020204" pitchFamily="34" charset="0"/>
                <a:cs typeface="Arial" panose="020B0604020202020204" pitchFamily="34" charset="0"/>
              </a:rPr>
              <a:t>La información será cotejada con el cronograma de desembolsos establecido en el proyecto, así como también a través de inspecciones físicas planificadas a las instalaciones donde se ejecutan el proyecto.</a:t>
            </a:r>
          </a:p>
          <a:p>
            <a:r>
              <a:rPr lang="es-CO" sz="1800" b="1" dirty="0">
                <a:latin typeface="Arial" panose="020B0604020202020204" pitchFamily="34" charset="0"/>
                <a:cs typeface="Arial" panose="020B0604020202020204" pitchFamily="34" charset="0"/>
              </a:rPr>
              <a:t>Cronograma valorado por componentes y actividades</a:t>
            </a:r>
          </a:p>
          <a:p>
            <a:endParaRPr lang="es-EC" sz="18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220115299"/>
              </p:ext>
            </p:extLst>
          </p:nvPr>
        </p:nvGraphicFramePr>
        <p:xfrm>
          <a:off x="3252256" y="4387215"/>
          <a:ext cx="5941060" cy="2399538"/>
        </p:xfrm>
        <a:graphic>
          <a:graphicData uri="http://schemas.openxmlformats.org/drawingml/2006/table">
            <a:tbl>
              <a:tblPr firstRow="1" firstCol="1" bandRow="1">
                <a:tableStyleId>{5C22544A-7EE6-4342-B048-85BDC9FD1C3A}</a:tableStyleId>
              </a:tblPr>
              <a:tblGrid>
                <a:gridCol w="2945765"/>
                <a:gridCol w="1464945"/>
                <a:gridCol w="1530350"/>
              </a:tblGrid>
              <a:tr h="209550">
                <a:tc>
                  <a:txBody>
                    <a:bodyPr/>
                    <a:lstStyle/>
                    <a:p>
                      <a:pPr algn="ctr">
                        <a:lnSpc>
                          <a:spcPct val="150000"/>
                        </a:lnSpc>
                        <a:spcAft>
                          <a:spcPts val="0"/>
                        </a:spcAft>
                      </a:pPr>
                      <a:r>
                        <a:rPr lang="es-EC" sz="1200" dirty="0">
                          <a:solidFill>
                            <a:schemeClr val="tx1"/>
                          </a:solidFill>
                          <a:effectLst/>
                        </a:rPr>
                        <a:t>ETAPA</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200" dirty="0">
                          <a:solidFill>
                            <a:schemeClr val="tx1"/>
                          </a:solidFill>
                          <a:effectLst/>
                        </a:rPr>
                        <a:t>COSTO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200" dirty="0">
                          <a:solidFill>
                            <a:schemeClr val="tx1"/>
                          </a:solidFill>
                          <a:effectLst/>
                        </a:rPr>
                        <a:t>PERÍODO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715">
                <a:tc>
                  <a:txBody>
                    <a:bodyPr/>
                    <a:lstStyle/>
                    <a:p>
                      <a:pPr>
                        <a:lnSpc>
                          <a:spcPct val="150000"/>
                        </a:lnSpc>
                        <a:spcAft>
                          <a:spcPts val="0"/>
                        </a:spcAft>
                      </a:pPr>
                      <a:r>
                        <a:rPr lang="es-EC" sz="1200" dirty="0">
                          <a:solidFill>
                            <a:schemeClr val="tx1"/>
                          </a:solidFill>
                          <a:effectLst/>
                        </a:rPr>
                        <a:t>1. Diseño y planificación del proyecto.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2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s-EC" sz="12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550">
                <a:tc>
                  <a:txBody>
                    <a:bodyPr/>
                    <a:lstStyle/>
                    <a:p>
                      <a:pPr algn="just">
                        <a:lnSpc>
                          <a:spcPct val="150000"/>
                        </a:lnSpc>
                        <a:spcAft>
                          <a:spcPts val="0"/>
                        </a:spcAft>
                      </a:pPr>
                      <a:r>
                        <a:rPr lang="es-EC" sz="1200" dirty="0">
                          <a:solidFill>
                            <a:schemeClr val="tx1"/>
                          </a:solidFill>
                          <a:effectLst/>
                        </a:rPr>
                        <a:t>Desembolso del 50% del valor del contrato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r">
                        <a:lnSpc>
                          <a:spcPct val="150000"/>
                        </a:lnSpc>
                        <a:spcAft>
                          <a:spcPts val="0"/>
                        </a:spcAft>
                      </a:pPr>
                      <a:r>
                        <a:rPr lang="es-EC" sz="1200" dirty="0">
                          <a:solidFill>
                            <a:schemeClr val="tx1"/>
                          </a:solidFill>
                          <a:effectLst/>
                        </a:rPr>
                        <a:t>$. 93.350,88</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Aft>
                          <a:spcPts val="0"/>
                        </a:spcAft>
                      </a:pPr>
                      <a:r>
                        <a:rPr lang="es-EC" sz="1200" dirty="0">
                          <a:solidFill>
                            <a:schemeClr val="tx1"/>
                          </a:solidFill>
                          <a:effectLst/>
                        </a:rPr>
                        <a:t>01/02/2016</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9125">
                <a:tc>
                  <a:txBody>
                    <a:bodyPr/>
                    <a:lstStyle/>
                    <a:p>
                      <a:pPr algn="just">
                        <a:lnSpc>
                          <a:spcPct val="150000"/>
                        </a:lnSpc>
                        <a:spcAft>
                          <a:spcPts val="0"/>
                        </a:spcAft>
                      </a:pPr>
                      <a:r>
                        <a:rPr lang="es-EC" sz="1200" dirty="0">
                          <a:solidFill>
                            <a:schemeClr val="tx1"/>
                          </a:solidFill>
                          <a:effectLst/>
                        </a:rPr>
                        <a:t>Desembolso del 50% restante del valor del contrato.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r">
                        <a:lnSpc>
                          <a:spcPct val="150000"/>
                        </a:lnSpc>
                        <a:spcAft>
                          <a:spcPts val="0"/>
                        </a:spcAft>
                      </a:pPr>
                      <a:r>
                        <a:rPr lang="es-EC" sz="1200" dirty="0">
                          <a:solidFill>
                            <a:schemeClr val="tx1"/>
                          </a:solidFill>
                          <a:effectLst/>
                        </a:rPr>
                        <a:t>$. 93.350,88</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50000"/>
                        </a:lnSpc>
                        <a:spcAft>
                          <a:spcPts val="0"/>
                        </a:spcAft>
                      </a:pPr>
                      <a:r>
                        <a:rPr lang="es-EC" sz="1200" dirty="0">
                          <a:solidFill>
                            <a:schemeClr val="tx1"/>
                          </a:solidFill>
                          <a:effectLst/>
                        </a:rPr>
                        <a:t>30/05/2016</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915">
                <a:tc>
                  <a:txBody>
                    <a:bodyPr/>
                    <a:lstStyle/>
                    <a:p>
                      <a:pPr>
                        <a:lnSpc>
                          <a:spcPct val="150000"/>
                        </a:lnSpc>
                        <a:spcAft>
                          <a:spcPts val="0"/>
                        </a:spcAft>
                      </a:pPr>
                      <a:r>
                        <a:rPr lang="es-EC" sz="1200" dirty="0">
                          <a:solidFill>
                            <a:schemeClr val="tx1"/>
                          </a:solidFill>
                          <a:effectLst/>
                        </a:rPr>
                        <a:t>2. Proceso precontractual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r">
                        <a:lnSpc>
                          <a:spcPct val="150000"/>
                        </a:lnSpc>
                        <a:spcAft>
                          <a:spcPts val="0"/>
                        </a:spcAft>
                      </a:pPr>
                      <a:r>
                        <a:rPr lang="es-EC" sz="12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s-EC" sz="12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8150">
                <a:tc>
                  <a:txBody>
                    <a:bodyPr/>
                    <a:lstStyle/>
                    <a:p>
                      <a:pPr>
                        <a:lnSpc>
                          <a:spcPct val="150000"/>
                        </a:lnSpc>
                        <a:spcAft>
                          <a:spcPts val="0"/>
                        </a:spcAft>
                      </a:pPr>
                      <a:r>
                        <a:rPr lang="es-EC" sz="1200" dirty="0">
                          <a:solidFill>
                            <a:schemeClr val="tx1"/>
                          </a:solidFill>
                          <a:effectLst/>
                        </a:rPr>
                        <a:t>Total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52400" algn="r">
                        <a:lnSpc>
                          <a:spcPct val="150000"/>
                        </a:lnSpc>
                        <a:spcAft>
                          <a:spcPts val="0"/>
                        </a:spcAft>
                      </a:pPr>
                      <a:r>
                        <a:rPr lang="es-EC" sz="1200" dirty="0">
                          <a:solidFill>
                            <a:schemeClr val="tx1"/>
                          </a:solidFill>
                          <a:effectLst/>
                        </a:rPr>
                        <a:t>186.701,76</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s-EC" sz="1200" dirty="0">
                          <a:solidFill>
                            <a:schemeClr val="tx1"/>
                          </a:solidFill>
                          <a:effectLst/>
                        </a:rPr>
                        <a:t> </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1714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488" y="532470"/>
            <a:ext cx="9631680" cy="5840897"/>
          </a:xfrm>
          <a:noFill/>
        </p:spPr>
        <p:txBody>
          <a:bodyPr>
            <a:noAutofit/>
          </a:bodyPr>
          <a:lstStyle/>
          <a:p>
            <a:pPr marL="0" indent="0" algn="just">
              <a:buNone/>
            </a:pPr>
            <a:r>
              <a:rPr lang="es-CO" sz="1800" b="1" dirty="0">
                <a:latin typeface="Arial" panose="020B0604020202020204" pitchFamily="34" charset="0"/>
                <a:cs typeface="Arial" panose="020B0604020202020204" pitchFamily="34" charset="0"/>
              </a:rPr>
              <a:t>ESTRATEGIA DE SEGUIMIENTO Y EVALUACION</a:t>
            </a:r>
          </a:p>
          <a:p>
            <a:pPr algn="just"/>
            <a:r>
              <a:rPr lang="es-CO" sz="1800" b="1" dirty="0">
                <a:latin typeface="Arial" panose="020B0604020202020204" pitchFamily="34" charset="0"/>
                <a:cs typeface="Arial" panose="020B0604020202020204" pitchFamily="34" charset="0"/>
              </a:rPr>
              <a:t>Monitoreo de la ejecución</a:t>
            </a:r>
          </a:p>
          <a:p>
            <a:pPr lvl="1" algn="just"/>
            <a:r>
              <a:rPr lang="es-CO" sz="1800" dirty="0">
                <a:latin typeface="Arial" panose="020B0604020202020204" pitchFamily="34" charset="0"/>
                <a:cs typeface="Arial" panose="020B0604020202020204" pitchFamily="34" charset="0"/>
              </a:rPr>
              <a:t>El departamento de logística del Agrupamiento de comunicaciones y Guerra electrónica, y el Comando de Apoyo Logístico Electrónico, serán los encargados de realizar el monitoreo y seguimiento de la ejecución de acuerdo a la planificación presentada.</a:t>
            </a:r>
          </a:p>
          <a:p>
            <a:pPr algn="just"/>
            <a:r>
              <a:rPr lang="es-CO" sz="1800" b="1" dirty="0">
                <a:latin typeface="Arial" panose="020B0604020202020204" pitchFamily="34" charset="0"/>
                <a:cs typeface="Arial" panose="020B0604020202020204" pitchFamily="34" charset="0"/>
              </a:rPr>
              <a:t>Plazo de Planificación:</a:t>
            </a:r>
          </a:p>
          <a:p>
            <a:pPr lvl="1" algn="just"/>
            <a:r>
              <a:rPr lang="es-CO" sz="1800" dirty="0">
                <a:latin typeface="Arial" panose="020B0604020202020204" pitchFamily="34" charset="0"/>
                <a:cs typeface="Arial" panose="020B0604020202020204" pitchFamily="34" charset="0"/>
              </a:rPr>
              <a:t>El plazo de planificación será de dos (02) meses </a:t>
            </a:r>
          </a:p>
          <a:p>
            <a:pPr lvl="1" algn="just"/>
            <a:r>
              <a:rPr lang="es-CO" sz="1800" dirty="0">
                <a:latin typeface="Arial" panose="020B0604020202020204" pitchFamily="34" charset="0"/>
                <a:cs typeface="Arial" panose="020B0604020202020204" pitchFamily="34" charset="0"/>
              </a:rPr>
              <a:t>INICIA:		Enero del 2016</a:t>
            </a:r>
          </a:p>
          <a:p>
            <a:pPr lvl="1" algn="just"/>
            <a:r>
              <a:rPr lang="es-CO" sz="1800" dirty="0">
                <a:latin typeface="Arial" panose="020B0604020202020204" pitchFamily="34" charset="0"/>
                <a:cs typeface="Arial" panose="020B0604020202020204" pitchFamily="34" charset="0"/>
              </a:rPr>
              <a:t>TERMINA:		Febrero del 2016</a:t>
            </a:r>
          </a:p>
          <a:p>
            <a:pPr algn="just"/>
            <a:r>
              <a:rPr lang="es-CO" sz="1800" b="1" dirty="0">
                <a:latin typeface="Arial" panose="020B0604020202020204" pitchFamily="34" charset="0"/>
                <a:cs typeface="Arial" panose="020B0604020202020204" pitchFamily="34" charset="0"/>
              </a:rPr>
              <a:t>Plazo de Ejecución</a:t>
            </a:r>
          </a:p>
          <a:p>
            <a:pPr lvl="1" algn="just"/>
            <a:r>
              <a:rPr lang="es-CO" sz="1800" dirty="0">
                <a:latin typeface="Arial" panose="020B0604020202020204" pitchFamily="34" charset="0"/>
                <a:cs typeface="Arial" panose="020B0604020202020204" pitchFamily="34" charset="0"/>
              </a:rPr>
              <a:t>El plazo de ejecución será de tres (3) meses </a:t>
            </a:r>
          </a:p>
          <a:p>
            <a:pPr lvl="1" algn="just"/>
            <a:r>
              <a:rPr lang="es-CO" sz="1800" dirty="0">
                <a:latin typeface="Arial" panose="020B0604020202020204" pitchFamily="34" charset="0"/>
                <a:cs typeface="Arial" panose="020B0604020202020204" pitchFamily="34" charset="0"/>
              </a:rPr>
              <a:t>INICIA:		Marzo del 2016</a:t>
            </a:r>
          </a:p>
          <a:p>
            <a:pPr lvl="1" algn="just"/>
            <a:r>
              <a:rPr lang="es-CO" sz="1800" dirty="0">
                <a:latin typeface="Arial" panose="020B0604020202020204" pitchFamily="34" charset="0"/>
                <a:cs typeface="Arial" panose="020B0604020202020204" pitchFamily="34" charset="0"/>
              </a:rPr>
              <a:t>TERMINA:		Mayo del 2016</a:t>
            </a:r>
          </a:p>
          <a:p>
            <a:pPr algn="just"/>
            <a:r>
              <a:rPr lang="es-CO" sz="1800" b="1" dirty="0">
                <a:latin typeface="Arial" panose="020B0604020202020204" pitchFamily="34" charset="0"/>
                <a:cs typeface="Arial" panose="020B0604020202020204" pitchFamily="34" charset="0"/>
              </a:rPr>
              <a:t>Vida tecnológica Útil</a:t>
            </a:r>
          </a:p>
          <a:p>
            <a:pPr lvl="1" algn="just"/>
            <a:r>
              <a:rPr lang="es-CO" sz="1800" dirty="0">
                <a:latin typeface="Arial" panose="020B0604020202020204" pitchFamily="34" charset="0"/>
                <a:cs typeface="Arial" panose="020B0604020202020204" pitchFamily="34" charset="0"/>
              </a:rPr>
              <a:t>El plazo de Operación será de Diez (10) años </a:t>
            </a:r>
          </a:p>
          <a:p>
            <a:pPr lvl="1" algn="just"/>
            <a:r>
              <a:rPr lang="es-CO" sz="1800" dirty="0">
                <a:latin typeface="Arial" panose="020B0604020202020204" pitchFamily="34" charset="0"/>
                <a:cs typeface="Arial" panose="020B0604020202020204" pitchFamily="34" charset="0"/>
              </a:rPr>
              <a:t>INICIA:		Septiembre del 2016</a:t>
            </a:r>
          </a:p>
          <a:p>
            <a:pPr lvl="1" algn="just"/>
            <a:r>
              <a:rPr lang="es-CO" sz="1800" dirty="0">
                <a:latin typeface="Arial" panose="020B0604020202020204" pitchFamily="34" charset="0"/>
                <a:cs typeface="Arial" panose="020B0604020202020204" pitchFamily="34" charset="0"/>
              </a:rPr>
              <a:t>TERMINA:		Septiembre del </a:t>
            </a:r>
            <a:r>
              <a:rPr lang="es-CO" sz="1800" dirty="0" smtClean="0">
                <a:latin typeface="Arial" panose="020B0604020202020204" pitchFamily="34" charset="0"/>
                <a:cs typeface="Arial" panose="020B0604020202020204" pitchFamily="34" charset="0"/>
              </a:rPr>
              <a:t>2026</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915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4360" y="420625"/>
            <a:ext cx="10981944" cy="2132856"/>
          </a:xfrm>
          <a:noFill/>
        </p:spPr>
        <p:txBody>
          <a:bodyPr>
            <a:normAutofit/>
          </a:bodyPr>
          <a:lstStyle/>
          <a:p>
            <a:pPr marL="0" indent="0" algn="just">
              <a:buNone/>
            </a:pPr>
            <a:r>
              <a:rPr lang="es-CO" sz="1800" b="1" dirty="0">
                <a:latin typeface="Arial" panose="020B0604020202020204" pitchFamily="34" charset="0"/>
                <a:cs typeface="Arial" panose="020B0604020202020204" pitchFamily="34" charset="0"/>
              </a:rPr>
              <a:t>Evaluación de resultados e impactos</a:t>
            </a:r>
          </a:p>
          <a:p>
            <a:pPr marL="357188" lvl="1" algn="just"/>
            <a:r>
              <a:rPr lang="es-CO" sz="1800" dirty="0">
                <a:latin typeface="Arial" panose="020B0604020202020204" pitchFamily="34" charset="0"/>
                <a:cs typeface="Arial" panose="020B0604020202020204" pitchFamily="34" charset="0"/>
              </a:rPr>
              <a:t>Los resultados e impactos descritos en la Matriz de Marco Lógico, serán evaluados de acuerdo a la descripción en cronograma cantidad y calidad expresadas en cada medición de resultado, teniendo en cuenta que en las actividades proyectadas estará presente la evaluación de los costos proyectados.</a:t>
            </a:r>
          </a:p>
          <a:p>
            <a:pPr marL="357188" lvl="1" algn="just"/>
            <a:r>
              <a:rPr lang="es-CO" sz="1800" dirty="0">
                <a:latin typeface="Arial" panose="020B0604020202020204" pitchFamily="34" charset="0"/>
                <a:cs typeface="Arial" panose="020B0604020202020204" pitchFamily="34" charset="0"/>
              </a:rPr>
              <a:t>A continuación presentaremos los indicadores que permitirán evaluar y hacer el seguimiento de la implementación del proyecto</a:t>
            </a:r>
          </a:p>
          <a:p>
            <a:pPr algn="just"/>
            <a:endParaRPr lang="es-EC" sz="18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11270103"/>
              </p:ext>
            </p:extLst>
          </p:nvPr>
        </p:nvGraphicFramePr>
        <p:xfrm>
          <a:off x="2064696" y="2924775"/>
          <a:ext cx="8424936" cy="3401635"/>
        </p:xfrm>
        <a:graphic>
          <a:graphicData uri="http://schemas.openxmlformats.org/drawingml/2006/table">
            <a:tbl>
              <a:tblPr firstRow="1" firstCol="1" bandRow="1">
                <a:tableStyleId>{5C22544A-7EE6-4342-B048-85BDC9FD1C3A}</a:tableStyleId>
              </a:tblPr>
              <a:tblGrid>
                <a:gridCol w="3937580"/>
                <a:gridCol w="4487356"/>
              </a:tblGrid>
              <a:tr h="319915">
                <a:tc>
                  <a:txBody>
                    <a:bodyPr/>
                    <a:lstStyle/>
                    <a:p>
                      <a:pPr algn="ctr">
                        <a:lnSpc>
                          <a:spcPct val="150000"/>
                        </a:lnSpc>
                        <a:spcAft>
                          <a:spcPts val="0"/>
                        </a:spcAft>
                      </a:pPr>
                      <a:r>
                        <a:rPr lang="es-EC" sz="1400" dirty="0">
                          <a:solidFill>
                            <a:schemeClr val="tx1"/>
                          </a:solidFill>
                          <a:effectLst/>
                          <a:latin typeface="Arial" panose="020B0604020202020204" pitchFamily="34" charset="0"/>
                          <a:cs typeface="Arial" panose="020B0604020202020204" pitchFamily="34" charset="0"/>
                        </a:rPr>
                        <a:t>INDICADORES  OBJETIVOS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MEDIOS DE VERIFICACIÓN</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r>
              <a:tr h="639831">
                <a:tc>
                  <a:txBody>
                    <a:bodyPr/>
                    <a:lstStyle/>
                    <a:p>
                      <a:pPr marL="342900" lvl="0" indent="-342900" algn="just">
                        <a:lnSpc>
                          <a:spcPct val="150000"/>
                        </a:lnSpc>
                        <a:spcAft>
                          <a:spcPts val="0"/>
                        </a:spcAft>
                        <a:buFont typeface="Symbol" panose="05050102010706020507" pitchFamily="18" charset="2"/>
                        <a:buChar char=""/>
                      </a:pPr>
                      <a:r>
                        <a:rPr lang="es-EC" sz="1400" dirty="0">
                          <a:solidFill>
                            <a:schemeClr val="tx1"/>
                          </a:solidFill>
                          <a:effectLst/>
                          <a:latin typeface="Arial" panose="020B0604020202020204" pitchFamily="34" charset="0"/>
                          <a:cs typeface="Arial" panose="020B0604020202020204" pitchFamily="34" charset="0"/>
                        </a:rPr>
                        <a:t>A partir de mayo del 2016 la seguridad perimetral e instalaciones se lo realizará por medio del CCTV. </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342900" lvl="0" indent="-342900" algn="just">
                        <a:lnSpc>
                          <a:spcPct val="150000"/>
                        </a:lnSpc>
                        <a:spcAft>
                          <a:spcPts val="0"/>
                        </a:spcAft>
                        <a:buFont typeface="Symbol" panose="05050102010706020507" pitchFamily="18" charset="2"/>
                        <a:buChar char=""/>
                      </a:pPr>
                      <a:r>
                        <a:rPr lang="es-EC" sz="1400">
                          <a:solidFill>
                            <a:schemeClr val="tx1"/>
                          </a:solidFill>
                          <a:effectLst/>
                          <a:latin typeface="Arial" panose="020B0604020202020204" pitchFamily="34" charset="0"/>
                          <a:cs typeface="Arial" panose="020B0604020202020204" pitchFamily="34" charset="0"/>
                        </a:rPr>
                        <a:t>Registros de actividades de riesgo y novedades.</a:t>
                      </a:r>
                    </a:p>
                    <a:p>
                      <a:pPr marL="342900" lvl="0" indent="-342900" algn="just">
                        <a:lnSpc>
                          <a:spcPct val="150000"/>
                        </a:lnSpc>
                        <a:spcAft>
                          <a:spcPts val="0"/>
                        </a:spcAft>
                        <a:buFont typeface="Symbol" panose="05050102010706020507" pitchFamily="18" charset="2"/>
                        <a:buChar char=""/>
                      </a:pPr>
                      <a:r>
                        <a:rPr lang="es-EC" sz="1400">
                          <a:solidFill>
                            <a:schemeClr val="tx1"/>
                          </a:solidFill>
                          <a:effectLst/>
                          <a:latin typeface="Arial" panose="020B0604020202020204" pitchFamily="34" charset="0"/>
                          <a:cs typeface="Arial" panose="020B0604020202020204" pitchFamily="34" charset="0"/>
                        </a:rPr>
                        <a:t>Plan anual de mantenimiento del sistema</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r>
              <a:tr h="639831">
                <a:tc>
                  <a:txBody>
                    <a:bodyPr/>
                    <a:lstStyle/>
                    <a:p>
                      <a:pPr marL="342900" lvl="0" indent="-342900" algn="just">
                        <a:lnSpc>
                          <a:spcPct val="150000"/>
                        </a:lnSpc>
                        <a:spcAft>
                          <a:spcPts val="0"/>
                        </a:spcAft>
                        <a:buFont typeface="Symbol" panose="05050102010706020507" pitchFamily="18" charset="2"/>
                        <a:buChar char=""/>
                      </a:pPr>
                      <a:r>
                        <a:rPr lang="es-EC" sz="1400" dirty="0">
                          <a:solidFill>
                            <a:schemeClr val="tx1"/>
                          </a:solidFill>
                          <a:effectLst/>
                          <a:latin typeface="Arial" panose="020B0604020202020204" pitchFamily="34" charset="0"/>
                          <a:cs typeface="Arial" panose="020B0604020202020204" pitchFamily="34" charset="0"/>
                        </a:rPr>
                        <a:t>Cada 6 meses será necesario realizar el mantenimiento del sistema electrónico de seguridad. </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342900" lvl="0" indent="-342900" algn="just">
                        <a:lnSpc>
                          <a:spcPct val="150000"/>
                        </a:lnSpc>
                        <a:spcAft>
                          <a:spcPts val="0"/>
                        </a:spcAft>
                        <a:buFont typeface="Symbol" panose="05050102010706020507" pitchFamily="18" charset="2"/>
                        <a:buChar char=""/>
                      </a:pPr>
                      <a:r>
                        <a:rPr lang="es-EC" sz="1400">
                          <a:solidFill>
                            <a:schemeClr val="tx1"/>
                          </a:solidFill>
                          <a:effectLst/>
                          <a:latin typeface="Arial" panose="020B0604020202020204" pitchFamily="34" charset="0"/>
                          <a:cs typeface="Arial" panose="020B0604020202020204" pitchFamily="34" charset="0"/>
                        </a:rPr>
                        <a:t>El personal técnico del CALE, será el encargado de realizar el mantenimiento con el personal de alarmas.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r>
              <a:tr h="959746">
                <a:tc>
                  <a:txBody>
                    <a:bodyPr/>
                    <a:lstStyle/>
                    <a:p>
                      <a:pPr marL="342900" lvl="0" indent="-342900" algn="just">
                        <a:lnSpc>
                          <a:spcPct val="150000"/>
                        </a:lnSpc>
                        <a:spcAft>
                          <a:spcPts val="0"/>
                        </a:spcAft>
                        <a:buFont typeface="Symbol" panose="05050102010706020507" pitchFamily="18" charset="2"/>
                        <a:buChar char=""/>
                      </a:pPr>
                      <a:r>
                        <a:rPr lang="es-EC" sz="1400">
                          <a:solidFill>
                            <a:schemeClr val="tx1"/>
                          </a:solidFill>
                          <a:effectLst/>
                          <a:latin typeface="Arial" panose="020B0604020202020204" pitchFamily="34" charset="0"/>
                          <a:cs typeface="Arial" panose="020B0604020202020204" pitchFamily="34" charset="0"/>
                        </a:rPr>
                        <a:t>Anualmente se incrementará otros sistemas de seguridad en las instalaciones</a:t>
                      </a:r>
                    </a:p>
                    <a:p>
                      <a:pPr marL="95885" algn="just">
                        <a:lnSpc>
                          <a:spcPct val="150000"/>
                        </a:lnSpc>
                        <a:spcAft>
                          <a:spcPts val="0"/>
                        </a:spcAft>
                      </a:pPr>
                      <a:r>
                        <a:rPr lang="es-EC" sz="1400">
                          <a:solidFill>
                            <a:schemeClr val="tx1"/>
                          </a:solidFill>
                          <a:effectLst/>
                          <a:latin typeface="Arial" panose="020B0604020202020204" pitchFamily="34" charset="0"/>
                          <a:cs typeface="Arial" panose="020B0604020202020204" pitchFamily="34" charset="0"/>
                        </a:rPr>
                        <a:t> </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342900" lvl="0" indent="-342900" algn="just">
                        <a:lnSpc>
                          <a:spcPct val="150000"/>
                        </a:lnSpc>
                        <a:spcAft>
                          <a:spcPts val="0"/>
                        </a:spcAft>
                        <a:buFont typeface="Symbol" panose="05050102010706020507" pitchFamily="18" charset="2"/>
                        <a:buChar char=""/>
                      </a:pPr>
                      <a:r>
                        <a:rPr lang="es-EC" sz="1400" dirty="0">
                          <a:solidFill>
                            <a:schemeClr val="tx1"/>
                          </a:solidFill>
                          <a:effectLst/>
                          <a:latin typeface="Arial" panose="020B0604020202020204" pitchFamily="34" charset="0"/>
                          <a:cs typeface="Arial" panose="020B0604020202020204" pitchFamily="34" charset="0"/>
                        </a:rPr>
                        <a:t>Realizar el proyector para la instalación de periféricos de seguridad tales como ingresos biorítmicos hacia las instalaciones críticas.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r>
            </a:tbl>
          </a:graphicData>
        </a:graphic>
      </p:graphicFrame>
    </p:spTree>
    <p:extLst>
      <p:ext uri="{BB962C8B-B14F-4D97-AF65-F5344CB8AC3E}">
        <p14:creationId xmlns:p14="http://schemas.microsoft.com/office/powerpoint/2010/main" val="3255968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996" y="583944"/>
            <a:ext cx="10080000" cy="6092193"/>
          </a:xfrm>
          <a:prstGeom prst="rect">
            <a:avLst/>
          </a:prstGeom>
        </p:spPr>
      </p:pic>
      <p:sp>
        <p:nvSpPr>
          <p:cNvPr id="5" name="CuadroTexto 4"/>
          <p:cNvSpPr txBox="1"/>
          <p:nvPr/>
        </p:nvSpPr>
        <p:spPr>
          <a:xfrm>
            <a:off x="-1" y="150604"/>
            <a:ext cx="12042843" cy="369332"/>
          </a:xfrm>
          <a:prstGeom prst="rect">
            <a:avLst/>
          </a:prstGeom>
          <a:noFill/>
        </p:spPr>
        <p:txBody>
          <a:bodyPr wrap="square" rtlCol="0">
            <a:spAutoFit/>
          </a:bodyPr>
          <a:lstStyle/>
          <a:p>
            <a:pPr algn="ctr"/>
            <a:r>
              <a:rPr lang="es-EC" b="1" dirty="0"/>
              <a:t>DIAGRAMA DEL CCTV DEL FUERTE MILITAR RUMIÑAHUI</a:t>
            </a:r>
            <a:endParaRPr lang="es-EC" dirty="0"/>
          </a:p>
        </p:txBody>
      </p:sp>
      <p:pic>
        <p:nvPicPr>
          <p:cNvPr id="3074" name="Picture 2" descr="http://img02.bibliocad.com/biblioteca/image/00000000/2000/norte_207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2288">
            <a:off x="152929" y="987551"/>
            <a:ext cx="790042" cy="987552"/>
          </a:xfrm>
          <a:prstGeom prst="rect">
            <a:avLst/>
          </a:prstGeom>
          <a:noFill/>
          <a:extLst/>
        </p:spPr>
      </p:pic>
    </p:spTree>
    <p:extLst>
      <p:ext uri="{BB962C8B-B14F-4D97-AF65-F5344CB8AC3E}">
        <p14:creationId xmlns:p14="http://schemas.microsoft.com/office/powerpoint/2010/main" val="1912907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8229600" cy="527974"/>
          </a:xfrm>
        </p:spPr>
        <p:txBody>
          <a:bodyPr>
            <a:normAutofit fontScale="90000"/>
          </a:bodyPr>
          <a:lstStyle/>
          <a:p>
            <a:r>
              <a:rPr lang="es-EC" sz="2000" b="1" dirty="0">
                <a:latin typeface="Arial" panose="020B0604020202020204" pitchFamily="34" charset="0"/>
                <a:cs typeface="Arial" panose="020B0604020202020204" pitchFamily="34" charset="0"/>
              </a:rPr>
              <a:t>ESPECIFICACIONES TÉCNICAS DE LOS EQUIPOS</a:t>
            </a:r>
            <a:br>
              <a:rPr lang="es-EC" sz="2000" b="1" dirty="0">
                <a:latin typeface="Arial" panose="020B0604020202020204" pitchFamily="34" charset="0"/>
                <a:cs typeface="Arial" panose="020B0604020202020204" pitchFamily="34" charset="0"/>
              </a:rPr>
            </a:br>
            <a:endParaRPr lang="es-EC" sz="2000" b="1" dirty="0"/>
          </a:p>
        </p:txBody>
      </p:sp>
      <p:pic>
        <p:nvPicPr>
          <p:cNvPr id="4" name="Imagen 3"/>
          <p:cNvPicPr>
            <a:picLocks noChangeAspect="1"/>
          </p:cNvPicPr>
          <p:nvPr/>
        </p:nvPicPr>
        <p:blipFill>
          <a:blip r:embed="rId2"/>
          <a:stretch>
            <a:fillRect/>
          </a:stretch>
        </p:blipFill>
        <p:spPr>
          <a:xfrm>
            <a:off x="3418406" y="944397"/>
            <a:ext cx="1800000" cy="801608"/>
          </a:xfrm>
          <a:prstGeom prst="rect">
            <a:avLst/>
          </a:prstGeom>
        </p:spPr>
      </p:pic>
      <p:pic>
        <p:nvPicPr>
          <p:cNvPr id="5" name="Imagen 4"/>
          <p:cNvPicPr>
            <a:picLocks noChangeAspect="1"/>
          </p:cNvPicPr>
          <p:nvPr/>
        </p:nvPicPr>
        <p:blipFill>
          <a:blip r:embed="rId3"/>
          <a:stretch>
            <a:fillRect/>
          </a:stretch>
        </p:blipFill>
        <p:spPr>
          <a:xfrm>
            <a:off x="3376253" y="2943080"/>
            <a:ext cx="1800000" cy="776541"/>
          </a:xfrm>
          <a:prstGeom prst="rect">
            <a:avLst/>
          </a:prstGeom>
        </p:spPr>
      </p:pic>
      <p:pic>
        <p:nvPicPr>
          <p:cNvPr id="6" name="Imagen 5"/>
          <p:cNvPicPr>
            <a:picLocks noChangeAspect="1"/>
          </p:cNvPicPr>
          <p:nvPr/>
        </p:nvPicPr>
        <p:blipFill>
          <a:blip r:embed="rId4"/>
          <a:stretch>
            <a:fillRect/>
          </a:stretch>
        </p:blipFill>
        <p:spPr>
          <a:xfrm>
            <a:off x="9588168" y="1417637"/>
            <a:ext cx="1800000" cy="2565354"/>
          </a:xfrm>
          <a:prstGeom prst="rect">
            <a:avLst/>
          </a:prstGeom>
        </p:spPr>
      </p:pic>
      <p:pic>
        <p:nvPicPr>
          <p:cNvPr id="7" name="Imagen 6"/>
          <p:cNvPicPr>
            <a:picLocks noChangeAspect="1"/>
          </p:cNvPicPr>
          <p:nvPr/>
        </p:nvPicPr>
        <p:blipFill>
          <a:blip r:embed="rId5"/>
          <a:stretch>
            <a:fillRect/>
          </a:stretch>
        </p:blipFill>
        <p:spPr>
          <a:xfrm>
            <a:off x="3990218" y="4434006"/>
            <a:ext cx="7200000" cy="2193867"/>
          </a:xfrm>
          <a:prstGeom prst="rect">
            <a:avLst/>
          </a:prstGeom>
        </p:spPr>
      </p:pic>
      <p:pic>
        <p:nvPicPr>
          <p:cNvPr id="8" name="Imagen 7"/>
          <p:cNvPicPr>
            <a:picLocks noChangeAspect="1"/>
          </p:cNvPicPr>
          <p:nvPr/>
        </p:nvPicPr>
        <p:blipFill>
          <a:blip r:embed="rId6"/>
          <a:stretch>
            <a:fillRect/>
          </a:stretch>
        </p:blipFill>
        <p:spPr>
          <a:xfrm>
            <a:off x="5713674" y="1942115"/>
            <a:ext cx="3600000" cy="1516398"/>
          </a:xfrm>
          <a:prstGeom prst="rect">
            <a:avLst/>
          </a:prstGeom>
        </p:spPr>
      </p:pic>
      <p:pic>
        <p:nvPicPr>
          <p:cNvPr id="9" name="Imagen 8"/>
          <p:cNvPicPr>
            <a:picLocks noChangeAspect="1"/>
          </p:cNvPicPr>
          <p:nvPr/>
        </p:nvPicPr>
        <p:blipFill>
          <a:blip r:embed="rId7"/>
          <a:stretch>
            <a:fillRect/>
          </a:stretch>
        </p:blipFill>
        <p:spPr>
          <a:xfrm>
            <a:off x="623912" y="737372"/>
            <a:ext cx="2520000" cy="1457647"/>
          </a:xfrm>
          <a:prstGeom prst="rect">
            <a:avLst/>
          </a:prstGeom>
        </p:spPr>
      </p:pic>
      <p:pic>
        <p:nvPicPr>
          <p:cNvPr id="10" name="Imagen 9"/>
          <p:cNvPicPr>
            <a:picLocks noChangeAspect="1"/>
          </p:cNvPicPr>
          <p:nvPr/>
        </p:nvPicPr>
        <p:blipFill>
          <a:blip r:embed="rId8"/>
          <a:stretch>
            <a:fillRect/>
          </a:stretch>
        </p:blipFill>
        <p:spPr>
          <a:xfrm>
            <a:off x="581759" y="2639320"/>
            <a:ext cx="2520000" cy="1794686"/>
          </a:xfrm>
          <a:prstGeom prst="rect">
            <a:avLst/>
          </a:prstGeom>
        </p:spPr>
      </p:pic>
    </p:spTree>
    <p:extLst>
      <p:ext uri="{BB962C8B-B14F-4D97-AF65-F5344CB8AC3E}">
        <p14:creationId xmlns:p14="http://schemas.microsoft.com/office/powerpoint/2010/main" val="3462242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1200" y="1600200"/>
            <a:ext cx="8229600" cy="3196952"/>
          </a:xfrm>
        </p:spPr>
        <p:txBody>
          <a:bodyPr/>
          <a:lstStyle/>
          <a:p>
            <a:pPr marL="0" indent="0" algn="just">
              <a:buNone/>
            </a:pPr>
            <a:r>
              <a:rPr lang="es-CO" b="1" dirty="0" smtClean="0">
                <a:latin typeface="Arial" panose="020B0604020202020204" pitchFamily="34" charset="0"/>
                <a:cs typeface="Arial" panose="020B0604020202020204" pitchFamily="34" charset="0"/>
              </a:rPr>
              <a:t>LA SEGURIDAD ES LA ACTIVIDAD QUE ENLAZA VARIOS SISTEMAS PARA DAR PROTECCIÓN A SU ENTORNO Y DE ÉSTA MANERA, EVITAR PONER EN PELIGRO A LAS PERSONAS, RECURSOS E INFORMACIÓN.</a:t>
            </a:r>
            <a:endParaRPr lang="es-EC" b="1" dirty="0">
              <a:latin typeface="Arial" panose="020B0604020202020204" pitchFamily="34" charset="0"/>
              <a:cs typeface="Arial" panose="020B0604020202020204" pitchFamily="34" charset="0"/>
            </a:endParaRPr>
          </a:p>
        </p:txBody>
      </p:sp>
      <p:sp>
        <p:nvSpPr>
          <p:cNvPr id="5" name="CuadroTexto 4"/>
          <p:cNvSpPr txBox="1"/>
          <p:nvPr/>
        </p:nvSpPr>
        <p:spPr>
          <a:xfrm>
            <a:off x="6388725" y="5373216"/>
            <a:ext cx="3816424" cy="369332"/>
          </a:xfrm>
          <a:prstGeom prst="rect">
            <a:avLst/>
          </a:prstGeom>
          <a:noFill/>
        </p:spPr>
        <p:txBody>
          <a:bodyPr wrap="square" rtlCol="0">
            <a:spAutoFit/>
          </a:bodyPr>
          <a:lstStyle/>
          <a:p>
            <a:r>
              <a:rPr lang="es-EC" b="1" dirty="0"/>
              <a:t>MAYOR ANGEL ENRÍQUEZ</a:t>
            </a:r>
          </a:p>
        </p:txBody>
      </p:sp>
    </p:spTree>
    <p:extLst>
      <p:ext uri="{BB962C8B-B14F-4D97-AF65-F5344CB8AC3E}">
        <p14:creationId xmlns:p14="http://schemas.microsoft.com/office/powerpoint/2010/main" val="2617256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2698" y="282477"/>
            <a:ext cx="3646597" cy="4525963"/>
          </a:xfrm>
        </p:spPr>
      </p:pic>
      <p:sp>
        <p:nvSpPr>
          <p:cNvPr id="5" name="Título 1"/>
          <p:cNvSpPr txBox="1">
            <a:spLocks/>
          </p:cNvSpPr>
          <p:nvPr/>
        </p:nvSpPr>
        <p:spPr>
          <a:xfrm>
            <a:off x="2033466" y="496858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GRACIAS</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67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ormAutofit fontScale="90000"/>
          </a:bodyPr>
          <a:lstStyle/>
          <a:p>
            <a:pPr algn="l"/>
            <a:r>
              <a:rPr lang="es-EC" b="1" dirty="0">
                <a:latin typeface="Arial" panose="020B0604020202020204" pitchFamily="34" charset="0"/>
                <a:cs typeface="Arial" panose="020B0604020202020204" pitchFamily="34" charset="0"/>
              </a:rPr>
              <a:t>Formulación del problema</a:t>
            </a:r>
          </a:p>
        </p:txBody>
      </p:sp>
      <p:sp>
        <p:nvSpPr>
          <p:cNvPr id="3" name="Marcador de contenido 2"/>
          <p:cNvSpPr>
            <a:spLocks noGrp="1"/>
          </p:cNvSpPr>
          <p:nvPr>
            <p:ph idx="1"/>
          </p:nvPr>
        </p:nvSpPr>
        <p:spPr>
          <a:xfrm>
            <a:off x="1524000" y="980728"/>
            <a:ext cx="9131643" cy="1270103"/>
          </a:xfrm>
          <a:noFill/>
        </p:spPr>
        <p:txBody>
          <a:bodyPr/>
          <a:lstStyle/>
          <a:p>
            <a:pPr algn="just"/>
            <a:r>
              <a:rPr lang="es-EC" dirty="0">
                <a:latin typeface="Arial" panose="020B0604020202020204" pitchFamily="34" charset="0"/>
                <a:cs typeface="Arial" panose="020B0604020202020204" pitchFamily="34" charset="0"/>
              </a:rPr>
              <a:t>¿Cuáles son las principales amenazas y factores de riesgo que enfrenta la seguridad física del Fuerte Militar Rumiñahui</a:t>
            </a:r>
            <a:r>
              <a:rPr lang="es-EC" dirty="0" smtClean="0">
                <a:latin typeface="Arial" panose="020B0604020202020204" pitchFamily="34" charset="0"/>
                <a:cs typeface="Arial" panose="020B0604020202020204" pitchFamily="34" charset="0"/>
              </a:rPr>
              <a:t>?</a:t>
            </a:r>
            <a:endParaRPr lang="es-EC" dirty="0">
              <a:latin typeface="Arial" panose="020B0604020202020204" pitchFamily="34" charset="0"/>
              <a:cs typeface="Arial" panose="020B0604020202020204" pitchFamily="34" charset="0"/>
            </a:endParaRPr>
          </a:p>
        </p:txBody>
      </p:sp>
      <p:sp>
        <p:nvSpPr>
          <p:cNvPr id="4" name="Título 1"/>
          <p:cNvSpPr txBox="1">
            <a:spLocks/>
          </p:cNvSpPr>
          <p:nvPr/>
        </p:nvSpPr>
        <p:spPr bwMode="auto">
          <a:xfrm>
            <a:off x="0" y="2374241"/>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C" b="1" dirty="0">
                <a:latin typeface="Arial" panose="020B0604020202020204" pitchFamily="34" charset="0"/>
                <a:cs typeface="Arial" panose="020B0604020202020204" pitchFamily="34" charset="0"/>
              </a:rPr>
              <a:t>Justificación</a:t>
            </a:r>
          </a:p>
        </p:txBody>
      </p:sp>
      <p:sp>
        <p:nvSpPr>
          <p:cNvPr id="5" name="Marcador de contenido 2"/>
          <p:cNvSpPr txBox="1">
            <a:spLocks/>
          </p:cNvSpPr>
          <p:nvPr/>
        </p:nvSpPr>
        <p:spPr bwMode="auto">
          <a:xfrm>
            <a:off x="1523999" y="3574232"/>
            <a:ext cx="9153348" cy="275623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2800" dirty="0">
                <a:latin typeface="Arial" panose="020B0604020202020204" pitchFamily="34" charset="0"/>
                <a:cs typeface="Arial" panose="020B0604020202020204" pitchFamily="34" charset="0"/>
              </a:rPr>
              <a:t>En la actualidad la amenaza es difusa, pues puede </a:t>
            </a:r>
            <a:r>
              <a:rPr lang="es-EC" sz="2800" dirty="0" smtClean="0">
                <a:latin typeface="Arial" panose="020B0604020202020204" pitchFamily="34" charset="0"/>
                <a:cs typeface="Arial" panose="020B0604020202020204" pitchFamily="34" charset="0"/>
              </a:rPr>
              <a:t>ser: </a:t>
            </a:r>
            <a:r>
              <a:rPr lang="es-EC" sz="2800" dirty="0">
                <a:latin typeface="Arial" panose="020B0604020202020204" pitchFamily="34" charset="0"/>
                <a:cs typeface="Arial" panose="020B0604020202020204" pitchFamily="34" charset="0"/>
              </a:rPr>
              <a:t>un grupo delincuencial, la guerrilla o el </a:t>
            </a:r>
            <a:r>
              <a:rPr lang="es-EC" sz="2800" dirty="0" smtClean="0">
                <a:latin typeface="Arial" panose="020B0604020202020204" pitchFamily="34" charset="0"/>
                <a:cs typeface="Arial" panose="020B0604020202020204" pitchFamily="34" charset="0"/>
              </a:rPr>
              <a:t>narcotráfico, </a:t>
            </a:r>
            <a:r>
              <a:rPr lang="es-EC" sz="2800" dirty="0">
                <a:latin typeface="Arial" panose="020B0604020202020204" pitchFamily="34" charset="0"/>
                <a:cs typeface="Arial" panose="020B0604020202020204" pitchFamily="34" charset="0"/>
              </a:rPr>
              <a:t>que exploten las vulnerabilidades de las instalaciones </a:t>
            </a:r>
            <a:r>
              <a:rPr lang="es-EC" sz="2800" dirty="0" smtClean="0">
                <a:latin typeface="Arial" panose="020B0604020202020204" pitchFamily="34" charset="0"/>
                <a:cs typeface="Arial" panose="020B0604020202020204" pitchFamily="34" charset="0"/>
              </a:rPr>
              <a:t>militares; </a:t>
            </a:r>
            <a:r>
              <a:rPr lang="es-EC" sz="2800" dirty="0">
                <a:latin typeface="Arial" panose="020B0604020202020204" pitchFamily="34" charset="0"/>
                <a:cs typeface="Arial" panose="020B0604020202020204" pitchFamily="34" charset="0"/>
              </a:rPr>
              <a:t>bajo esa perspectiva es importante realizar un estudio de seguridad, que determine, cuales son las principales vulnerabilidades</a:t>
            </a:r>
          </a:p>
        </p:txBody>
      </p:sp>
    </p:spTree>
    <p:extLst>
      <p:ext uri="{BB962C8B-B14F-4D97-AF65-F5344CB8AC3E}">
        <p14:creationId xmlns:p14="http://schemas.microsoft.com/office/powerpoint/2010/main" val="2829134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817685"/>
          </a:xfrm>
        </p:spPr>
        <p:txBody>
          <a:bodyPr>
            <a:normAutofit/>
          </a:bodyPr>
          <a:lstStyle/>
          <a:p>
            <a:pPr lvl="1"/>
            <a:r>
              <a:rPr lang="es-EC" sz="4400" b="1" dirty="0" smtClean="0">
                <a:solidFill>
                  <a:schemeClr val="tx1"/>
                </a:solidFill>
                <a:latin typeface="Arial" panose="020B0604020202020204" pitchFamily="34" charset="0"/>
                <a:cs typeface="Arial" panose="020B0604020202020204" pitchFamily="34" charset="0"/>
              </a:rPr>
              <a:t>Objetivos de la Investigación</a:t>
            </a:r>
            <a:endParaRPr lang="es-EC" sz="4400" b="1" dirty="0">
              <a:solidFill>
                <a:schemeClr val="tx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41485" y="945560"/>
            <a:ext cx="10424746" cy="5543163"/>
          </a:xfrm>
          <a:noFill/>
        </p:spPr>
        <p:txBody>
          <a:bodyPr>
            <a:normAutofit/>
          </a:bodyPr>
          <a:lstStyle/>
          <a:p>
            <a:pPr algn="just"/>
            <a:r>
              <a:rPr lang="es-EC" sz="2400" b="1" dirty="0">
                <a:latin typeface="Arial" panose="020B0604020202020204" pitchFamily="34" charset="0"/>
                <a:cs typeface="Arial" panose="020B0604020202020204" pitchFamily="34" charset="0"/>
              </a:rPr>
              <a:t>Objetivo general</a:t>
            </a:r>
            <a:r>
              <a:rPr lang="es-EC" sz="2400" b="1" dirty="0" smtClean="0">
                <a:latin typeface="Arial" panose="020B0604020202020204" pitchFamily="34" charset="0"/>
                <a:cs typeface="Arial" panose="020B0604020202020204" pitchFamily="34" charset="0"/>
              </a:rPr>
              <a:t>.</a:t>
            </a:r>
          </a:p>
          <a:p>
            <a:pPr algn="just"/>
            <a:endParaRPr lang="es-EC" sz="2400" dirty="0">
              <a:latin typeface="Arial" panose="020B0604020202020204" pitchFamily="34" charset="0"/>
              <a:cs typeface="Arial" panose="020B0604020202020204" pitchFamily="34" charset="0"/>
            </a:endParaRPr>
          </a:p>
          <a:p>
            <a:pPr lvl="1" algn="just"/>
            <a:r>
              <a:rPr lang="es-EC" dirty="0" smtClean="0">
                <a:latin typeface="Arial" panose="020B0604020202020204" pitchFamily="34" charset="0"/>
                <a:cs typeface="Arial" panose="020B0604020202020204" pitchFamily="34" charset="0"/>
              </a:rPr>
              <a:t>Determinar </a:t>
            </a:r>
            <a:r>
              <a:rPr lang="es-EC" dirty="0">
                <a:latin typeface="Arial" panose="020B0604020202020204" pitchFamily="34" charset="0"/>
                <a:cs typeface="Arial" panose="020B0604020202020204" pitchFamily="34" charset="0"/>
              </a:rPr>
              <a:t>cuáles son las principales amenazas y/o factores de riesgos que enfrenta la seguridad física del Fuerte Militar Rumiñahui</a:t>
            </a:r>
            <a:r>
              <a:rPr lang="es-EC" dirty="0" smtClean="0">
                <a:latin typeface="Arial" panose="020B0604020202020204" pitchFamily="34" charset="0"/>
                <a:cs typeface="Arial" panose="020B0604020202020204" pitchFamily="34" charset="0"/>
              </a:rPr>
              <a:t>.</a:t>
            </a:r>
          </a:p>
          <a:p>
            <a:pPr lvl="1" algn="just"/>
            <a:endParaRPr lang="es-EC" dirty="0">
              <a:latin typeface="Arial" panose="020B0604020202020204" pitchFamily="34" charset="0"/>
              <a:cs typeface="Arial" panose="020B0604020202020204" pitchFamily="34" charset="0"/>
            </a:endParaRPr>
          </a:p>
          <a:p>
            <a:pPr algn="just"/>
            <a:r>
              <a:rPr lang="es-EC" sz="2400" b="1" dirty="0">
                <a:latin typeface="Arial" panose="020B0604020202020204" pitchFamily="34" charset="0"/>
                <a:cs typeface="Arial" panose="020B0604020202020204" pitchFamily="34" charset="0"/>
              </a:rPr>
              <a:t>Objetivos </a:t>
            </a:r>
            <a:r>
              <a:rPr lang="es-EC" sz="2400" b="1" dirty="0" smtClean="0">
                <a:latin typeface="Arial" panose="020B0604020202020204" pitchFamily="34" charset="0"/>
                <a:cs typeface="Arial" panose="020B0604020202020204" pitchFamily="34" charset="0"/>
              </a:rPr>
              <a:t>específicos</a:t>
            </a:r>
          </a:p>
          <a:p>
            <a:pPr algn="just"/>
            <a:endParaRPr lang="es-EC" sz="2400" b="1" dirty="0">
              <a:latin typeface="Arial" panose="020B0604020202020204" pitchFamily="34" charset="0"/>
              <a:cs typeface="Arial" panose="020B0604020202020204" pitchFamily="34" charset="0"/>
            </a:endParaRPr>
          </a:p>
          <a:p>
            <a:pPr lvl="1" algn="just"/>
            <a:r>
              <a:rPr lang="es-EC" dirty="0" smtClean="0">
                <a:latin typeface="Arial" panose="020B0604020202020204" pitchFamily="34" charset="0"/>
                <a:cs typeface="Arial" panose="020B0604020202020204" pitchFamily="34" charset="0"/>
              </a:rPr>
              <a:t>Identificar </a:t>
            </a:r>
            <a:r>
              <a:rPr lang="es-EC" dirty="0">
                <a:latin typeface="Arial" panose="020B0604020202020204" pitchFamily="34" charset="0"/>
                <a:cs typeface="Arial" panose="020B0604020202020204" pitchFamily="34" charset="0"/>
              </a:rPr>
              <a:t>las principales amenazas y factores de riesgo que enfrenta el Fuerte Militar Rumiñahui (FMR).</a:t>
            </a:r>
          </a:p>
          <a:p>
            <a:pPr lvl="1" algn="just"/>
            <a:r>
              <a:rPr lang="es-EC" dirty="0">
                <a:latin typeface="Arial" panose="020B0604020202020204" pitchFamily="34" charset="0"/>
                <a:cs typeface="Arial" panose="020B0604020202020204" pitchFamily="34" charset="0"/>
              </a:rPr>
              <a:t>Realizar el estudio de seguridad de las instalaciones del Fuerte Militar Rumiñahui (FMR).</a:t>
            </a:r>
          </a:p>
          <a:p>
            <a:pPr lvl="1" algn="just"/>
            <a:r>
              <a:rPr lang="es-EC" dirty="0">
                <a:latin typeface="Arial" panose="020B0604020202020204" pitchFamily="34" charset="0"/>
                <a:cs typeface="Arial" panose="020B0604020202020204" pitchFamily="34" charset="0"/>
              </a:rPr>
              <a:t>Elaborar un mapa de riesgos del Fuerte Militar Rumiñahui (FMR).</a:t>
            </a:r>
          </a:p>
          <a:p>
            <a:pPr lvl="1" algn="just"/>
            <a:r>
              <a:rPr lang="es-EC" dirty="0">
                <a:latin typeface="Arial" panose="020B0604020202020204" pitchFamily="34" charset="0"/>
                <a:cs typeface="Arial" panose="020B0604020202020204" pitchFamily="34" charset="0"/>
              </a:rPr>
              <a:t>Proponer alternativas de solución que permita neutralizar o eliminar la incidencia de las amenazas encontradas.</a:t>
            </a:r>
          </a:p>
          <a:p>
            <a:pPr algn="just"/>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69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31786" y="4076113"/>
            <a:ext cx="6128426" cy="527210"/>
          </a:xfrm>
        </p:spPr>
        <p:txBody>
          <a:bodyPr>
            <a:normAutofit/>
          </a:bodyPr>
          <a:lstStyle/>
          <a:p>
            <a:pPr marL="0" indent="0">
              <a:buNone/>
            </a:pPr>
            <a:r>
              <a:rPr lang="es-EC" sz="3000" b="1" dirty="0" smtClean="0">
                <a:latin typeface="Arial" panose="020B0604020202020204" pitchFamily="34" charset="0"/>
                <a:cs typeface="Arial" panose="020B0604020202020204" pitchFamily="34" charset="0"/>
              </a:rPr>
              <a:t>CONCEPTOS Y FUNDAMENTOS</a:t>
            </a:r>
            <a:endParaRPr lang="es-EC" sz="3000" b="1" dirty="0">
              <a:latin typeface="Arial" panose="020B0604020202020204" pitchFamily="34" charset="0"/>
              <a:cs typeface="Arial" panose="020B0604020202020204" pitchFamily="34" charset="0"/>
            </a:endParaRPr>
          </a:p>
        </p:txBody>
      </p:sp>
      <p:sp>
        <p:nvSpPr>
          <p:cNvPr id="4"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MARCO TEÓRICO</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51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24000" y="620688"/>
            <a:ext cx="9144000" cy="5700981"/>
          </a:xfrm>
          <a:noFill/>
        </p:spPr>
        <p:txBody>
          <a:bodyPr>
            <a:noAutofit/>
          </a:bodyPr>
          <a:lstStyle/>
          <a:p>
            <a:pPr marL="0" indent="0" algn="just">
              <a:buNone/>
            </a:pPr>
            <a:r>
              <a:rPr lang="es-EC" sz="1800" b="1" dirty="0">
                <a:latin typeface="Arial" panose="020B0604020202020204" pitchFamily="34" charset="0"/>
                <a:cs typeface="Arial" panose="020B0604020202020204" pitchFamily="34" charset="0"/>
              </a:rPr>
              <a:t>SEGURIDAD</a:t>
            </a:r>
            <a:endParaRPr lang="es-EC" sz="1800" dirty="0">
              <a:latin typeface="Arial" panose="020B0604020202020204" pitchFamily="34" charset="0"/>
              <a:cs typeface="Arial" panose="020B0604020202020204" pitchFamily="34" charset="0"/>
            </a:endParaRPr>
          </a:p>
          <a:p>
            <a:pPr algn="just"/>
            <a:r>
              <a:rPr lang="es-EC" sz="1800" dirty="0">
                <a:latin typeface="Arial" panose="020B0604020202020204" pitchFamily="34" charset="0"/>
                <a:cs typeface="Arial" panose="020B0604020202020204" pitchFamily="34" charset="0"/>
              </a:rPr>
              <a:t>Es el conjunto de situaciones mentales y físicas que un individuo utiliza para </a:t>
            </a:r>
            <a:r>
              <a:rPr lang="es-EC" sz="1800" dirty="0" smtClean="0">
                <a:latin typeface="Arial" panose="020B0604020202020204" pitchFamily="34" charset="0"/>
                <a:cs typeface="Arial" panose="020B0604020202020204" pitchFamily="34" charset="0"/>
              </a:rPr>
              <a:t>proteger </a:t>
            </a:r>
            <a:r>
              <a:rPr lang="es-EC" sz="1800" dirty="0">
                <a:latin typeface="Arial" panose="020B0604020202020204" pitchFamily="34" charset="0"/>
                <a:cs typeface="Arial" panose="020B0604020202020204" pitchFamily="34" charset="0"/>
              </a:rPr>
              <a:t>personas, bienes </a:t>
            </a:r>
            <a:r>
              <a:rPr lang="es-EC" sz="1800" dirty="0" smtClean="0">
                <a:latin typeface="Arial" panose="020B0604020202020204" pitchFamily="34" charset="0"/>
                <a:cs typeface="Arial" panose="020B0604020202020204" pitchFamily="34" charset="0"/>
              </a:rPr>
              <a:t>tangibles, </a:t>
            </a:r>
            <a:r>
              <a:rPr lang="es-EC" sz="1800" dirty="0">
                <a:latin typeface="Arial" panose="020B0604020202020204" pitchFamily="34" charset="0"/>
                <a:cs typeface="Arial" panose="020B0604020202020204" pitchFamily="34" charset="0"/>
              </a:rPr>
              <a:t>intangibles y </a:t>
            </a:r>
            <a:r>
              <a:rPr lang="es-EC" sz="1800" dirty="0" smtClean="0">
                <a:latin typeface="Arial" panose="020B0604020202020204" pitchFamily="34" charset="0"/>
                <a:cs typeface="Arial" panose="020B0604020202020204" pitchFamily="34" charset="0"/>
              </a:rPr>
              <a:t>servicios.</a:t>
            </a:r>
            <a:endParaRPr lang="es-EC" sz="1800" dirty="0">
              <a:latin typeface="Arial" panose="020B0604020202020204" pitchFamily="34" charset="0"/>
              <a:cs typeface="Arial" panose="020B0604020202020204" pitchFamily="34" charset="0"/>
            </a:endParaRPr>
          </a:p>
          <a:p>
            <a:pPr marL="0" indent="0" algn="just">
              <a:buNone/>
            </a:pPr>
            <a:r>
              <a:rPr lang="es-CO" sz="1800" b="1" dirty="0">
                <a:latin typeface="Arial" panose="020B0604020202020204" pitchFamily="34" charset="0"/>
                <a:cs typeface="Arial" panose="020B0604020202020204" pitchFamily="34" charset="0"/>
              </a:rPr>
              <a:t>SEGURIDAD INTEGRAL</a:t>
            </a:r>
          </a:p>
          <a:p>
            <a:pPr algn="just"/>
            <a:r>
              <a:rPr lang="es-CO" sz="1800" dirty="0">
                <a:latin typeface="Arial" panose="020B0604020202020204" pitchFamily="34" charset="0"/>
                <a:cs typeface="Arial" panose="020B0604020202020204" pitchFamily="34" charset="0"/>
              </a:rPr>
              <a:t>Es el conjunto de medidas, acciones y procedimientos, tendientes a resguardar en forma total los recursos humanos, físicos y materiales de una empresa de cualquier tipo o género, contra agresiones a </a:t>
            </a:r>
            <a:r>
              <a:rPr lang="es-CO" sz="1800" dirty="0" smtClean="0">
                <a:latin typeface="Arial" panose="020B0604020202020204" pitchFamily="34" charset="0"/>
                <a:cs typeface="Arial" panose="020B0604020202020204" pitchFamily="34" charset="0"/>
              </a:rPr>
              <a:t>ellas.</a:t>
            </a:r>
            <a:endParaRPr lang="es-CO" sz="1800" dirty="0">
              <a:latin typeface="Arial" panose="020B0604020202020204" pitchFamily="34" charset="0"/>
              <a:cs typeface="Arial" panose="020B0604020202020204" pitchFamily="34" charset="0"/>
            </a:endParaRPr>
          </a:p>
          <a:p>
            <a:pPr marL="0" indent="0" algn="just">
              <a:buNone/>
            </a:pPr>
            <a:r>
              <a:rPr lang="es-CO" sz="1800" b="1" dirty="0">
                <a:latin typeface="Arial" panose="020B0604020202020204" pitchFamily="34" charset="0"/>
                <a:cs typeface="Arial" panose="020B0604020202020204" pitchFamily="34" charset="0"/>
              </a:rPr>
              <a:t>SEGURIDAD ELECTRÓNICA</a:t>
            </a:r>
          </a:p>
          <a:p>
            <a:pPr algn="just"/>
            <a:r>
              <a:rPr lang="es-CO" sz="1800" dirty="0">
                <a:latin typeface="Arial" panose="020B0604020202020204" pitchFamily="34" charset="0"/>
                <a:cs typeface="Arial" panose="020B0604020202020204" pitchFamily="34" charset="0"/>
              </a:rPr>
              <a:t>Conjunto  de materiales, equipos y dispositivos electrónicos interconectados entre si empleando las </a:t>
            </a:r>
            <a:r>
              <a:rPr lang="es-CO" sz="1800" dirty="0" smtClean="0">
                <a:latin typeface="Arial" panose="020B0604020202020204" pitchFamily="34" charset="0"/>
                <a:cs typeface="Arial" panose="020B0604020202020204" pitchFamily="34" charset="0"/>
              </a:rPr>
              <a:t>T.I.C., </a:t>
            </a:r>
            <a:r>
              <a:rPr lang="es-CO" sz="1800" dirty="0">
                <a:latin typeface="Arial" panose="020B0604020202020204" pitchFamily="34" charset="0"/>
                <a:cs typeface="Arial" panose="020B0604020202020204" pitchFamily="34" charset="0"/>
              </a:rPr>
              <a:t>y una vez activados proteger personas bienes y </a:t>
            </a:r>
            <a:r>
              <a:rPr lang="es-CO" sz="1800" dirty="0" smtClean="0">
                <a:latin typeface="Arial" panose="020B0604020202020204" pitchFamily="34" charset="0"/>
                <a:cs typeface="Arial" panose="020B0604020202020204" pitchFamily="34" charset="0"/>
              </a:rPr>
              <a:t>servicios.</a:t>
            </a:r>
            <a:endParaRPr lang="es-CO" sz="1800" dirty="0">
              <a:latin typeface="Arial" panose="020B0604020202020204" pitchFamily="34" charset="0"/>
              <a:cs typeface="Arial" panose="020B0604020202020204" pitchFamily="34" charset="0"/>
            </a:endParaRPr>
          </a:p>
          <a:p>
            <a:pPr marL="0" indent="0" algn="just">
              <a:buNone/>
            </a:pPr>
            <a:r>
              <a:rPr lang="es-CO" sz="1800" b="1" dirty="0">
                <a:latin typeface="Arial" panose="020B0604020202020204" pitchFamily="34" charset="0"/>
                <a:cs typeface="Arial" panose="020B0604020202020204" pitchFamily="34" charset="0"/>
              </a:rPr>
              <a:t>CCTV</a:t>
            </a:r>
          </a:p>
          <a:p>
            <a:pPr algn="just"/>
            <a:r>
              <a:rPr lang="es-CO" sz="1800" dirty="0">
                <a:latin typeface="Arial" panose="020B0604020202020204" pitchFamily="34" charset="0"/>
                <a:cs typeface="Arial" panose="020B0604020202020204" pitchFamily="34" charset="0"/>
              </a:rPr>
              <a:t>Sistema de cámaras de video sean éstas digitales o analógicas ubicadas en sitios estratégicos que permiten a través de una red de datos, mantener el control de determinadas </a:t>
            </a:r>
            <a:r>
              <a:rPr lang="es-CO" sz="1800" dirty="0" smtClean="0">
                <a:latin typeface="Arial" panose="020B0604020202020204" pitchFamily="34" charset="0"/>
                <a:cs typeface="Arial" panose="020B0604020202020204" pitchFamily="34" charset="0"/>
              </a:rPr>
              <a:t>áreas.</a:t>
            </a:r>
            <a:endParaRPr lang="es-CO" sz="1800" dirty="0">
              <a:latin typeface="Arial" panose="020B0604020202020204" pitchFamily="34" charset="0"/>
              <a:cs typeface="Arial" panose="020B0604020202020204" pitchFamily="34" charset="0"/>
            </a:endParaRPr>
          </a:p>
          <a:p>
            <a:pPr marL="0" indent="0" algn="just">
              <a:buNone/>
            </a:pPr>
            <a:r>
              <a:rPr lang="es-CO" sz="1800" b="1" dirty="0">
                <a:latin typeface="Arial" panose="020B0604020202020204" pitchFamily="34" charset="0"/>
                <a:cs typeface="Arial" panose="020B0604020202020204" pitchFamily="34" charset="0"/>
              </a:rPr>
              <a:t>ESTUDIO DE SEGURIDAD.</a:t>
            </a:r>
          </a:p>
          <a:p>
            <a:pPr algn="just"/>
            <a:r>
              <a:rPr lang="es-CO" sz="1800" dirty="0">
                <a:latin typeface="Arial" panose="020B0604020202020204" pitchFamily="34" charset="0"/>
                <a:cs typeface="Arial" panose="020B0604020202020204" pitchFamily="34" charset="0"/>
              </a:rPr>
              <a:t>Conjunto se actividades que permiten visualizar los riesgos y amenazas que pueden ser objeto las personas o los bienes y las posibles medidas que puedan </a:t>
            </a:r>
            <a:r>
              <a:rPr lang="es-CO" sz="1800" dirty="0" smtClean="0">
                <a:latin typeface="Arial" panose="020B0604020202020204" pitchFamily="34" charset="0"/>
                <a:cs typeface="Arial" panose="020B0604020202020204" pitchFamily="34" charset="0"/>
              </a:rPr>
              <a:t>mitigar.</a:t>
            </a:r>
            <a:endParaRPr lang="es-EC"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76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77447" y="4093225"/>
            <a:ext cx="3725694" cy="538114"/>
          </a:xfrm>
        </p:spPr>
        <p:txBody>
          <a:bodyPr>
            <a:normAutofit/>
          </a:bodyPr>
          <a:lstStyle/>
          <a:p>
            <a:pPr marL="0" indent="0">
              <a:buNone/>
            </a:pPr>
            <a:r>
              <a:rPr lang="es-EC" sz="3000" b="1" dirty="0" smtClean="0">
                <a:latin typeface="Arial" panose="020B0604020202020204" pitchFamily="34" charset="0"/>
                <a:cs typeface="Arial" panose="020B0604020202020204" pitchFamily="34" charset="0"/>
              </a:rPr>
              <a:t>ASPECTO LEGAL</a:t>
            </a:r>
            <a:endParaRPr lang="es-EC" sz="3000" b="1" dirty="0">
              <a:latin typeface="Arial" panose="020B0604020202020204" pitchFamily="34" charset="0"/>
              <a:cs typeface="Arial" panose="020B0604020202020204" pitchFamily="34" charset="0"/>
            </a:endParaRPr>
          </a:p>
        </p:txBody>
      </p:sp>
      <p:sp>
        <p:nvSpPr>
          <p:cNvPr id="5" name="Título 1"/>
          <p:cNvSpPr txBox="1">
            <a:spLocks/>
          </p:cNvSpPr>
          <p:nvPr/>
        </p:nvSpPr>
        <p:spPr>
          <a:xfrm>
            <a:off x="2033468" y="2552773"/>
            <a:ext cx="8125063" cy="1143000"/>
          </a:xfrm>
          <a:prstGeom prst="rect">
            <a:avLst/>
          </a:prstGeom>
          <a:solidFill>
            <a:srgbClr val="5B9BD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b="1" dirty="0" smtClean="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MARCO TEÓRICO</a:t>
            </a:r>
            <a:endParaRPr lang="es-EC"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15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5155</Words>
  <Application>Microsoft Office PowerPoint</Application>
  <PresentationFormat>Panorámica</PresentationFormat>
  <Paragraphs>1254</Paragraphs>
  <Slides>49</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2</vt:i4>
      </vt:variant>
      <vt:variant>
        <vt:lpstr>Títulos de diapositiva</vt:lpstr>
      </vt:variant>
      <vt:variant>
        <vt:i4>49</vt:i4>
      </vt:variant>
    </vt:vector>
  </HeadingPairs>
  <TitlesOfParts>
    <vt:vector size="60" baseType="lpstr">
      <vt:lpstr>Arial</vt:lpstr>
      <vt:lpstr>Calibri</vt:lpstr>
      <vt:lpstr>Calibri Light</vt:lpstr>
      <vt:lpstr>Corbel</vt:lpstr>
      <vt:lpstr>Symbol</vt:lpstr>
      <vt:lpstr>Times New Roman</vt:lpstr>
      <vt:lpstr>Wingdings</vt:lpstr>
      <vt:lpstr>Office Theme</vt:lpstr>
      <vt:lpstr>Profundidad</vt:lpstr>
      <vt:lpstr>Documento</vt:lpstr>
      <vt:lpstr>CorelDRAW</vt:lpstr>
      <vt:lpstr>Presentación de PowerPoint</vt:lpstr>
      <vt:lpstr>SUMARIO</vt:lpstr>
      <vt:lpstr>INTRODUCCIÓN</vt:lpstr>
      <vt:lpstr>El Fuerte Militar “Rumiñahui”</vt:lpstr>
      <vt:lpstr>Formulación del problema</vt:lpstr>
      <vt:lpstr>Objetivos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ESPECIFICACIONES TÉCNICAS DE LOS EQUIPOS </vt:lpstr>
      <vt:lpstr>Presentación de PowerPoint</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Full name</dc:creator>
  <cp:lastModifiedBy>Full name</cp:lastModifiedBy>
  <cp:revision>88</cp:revision>
  <dcterms:created xsi:type="dcterms:W3CDTF">2015-10-17T21:05:58Z</dcterms:created>
  <dcterms:modified xsi:type="dcterms:W3CDTF">2015-10-19T01:04:08Z</dcterms:modified>
</cp:coreProperties>
</file>