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64" r:id="rId3"/>
    <p:sldId id="362" r:id="rId4"/>
    <p:sldId id="265" r:id="rId5"/>
    <p:sldId id="266" r:id="rId6"/>
    <p:sldId id="258" r:id="rId7"/>
    <p:sldId id="259" r:id="rId8"/>
    <p:sldId id="261" r:id="rId9"/>
    <p:sldId id="267" r:id="rId10"/>
    <p:sldId id="268" r:id="rId11"/>
    <p:sldId id="269" r:id="rId12"/>
    <p:sldId id="271" r:id="rId13"/>
    <p:sldId id="270" r:id="rId14"/>
    <p:sldId id="272" r:id="rId15"/>
    <p:sldId id="282" r:id="rId16"/>
    <p:sldId id="281" r:id="rId17"/>
    <p:sldId id="283" r:id="rId18"/>
    <p:sldId id="284" r:id="rId19"/>
    <p:sldId id="275" r:id="rId20"/>
    <p:sldId id="274" r:id="rId21"/>
    <p:sldId id="285" r:id="rId22"/>
    <p:sldId id="286" r:id="rId23"/>
    <p:sldId id="287" r:id="rId24"/>
    <p:sldId id="288" r:id="rId25"/>
    <p:sldId id="276" r:id="rId26"/>
    <p:sldId id="289" r:id="rId27"/>
    <p:sldId id="290" r:id="rId28"/>
    <p:sldId id="291" r:id="rId29"/>
    <p:sldId id="277" r:id="rId30"/>
    <p:sldId id="293" r:id="rId31"/>
    <p:sldId id="297" r:id="rId32"/>
    <p:sldId id="298" r:id="rId33"/>
    <p:sldId id="294" r:id="rId34"/>
    <p:sldId id="295" r:id="rId35"/>
    <p:sldId id="296" r:id="rId36"/>
    <p:sldId id="302" r:id="rId37"/>
    <p:sldId id="299" r:id="rId38"/>
    <p:sldId id="300" r:id="rId39"/>
    <p:sldId id="301" r:id="rId40"/>
    <p:sldId id="303" r:id="rId41"/>
    <p:sldId id="292" r:id="rId42"/>
    <p:sldId id="278" r:id="rId43"/>
    <p:sldId id="279" r:id="rId44"/>
    <p:sldId id="304" r:id="rId45"/>
    <p:sldId id="305" r:id="rId46"/>
    <p:sldId id="306" r:id="rId47"/>
    <p:sldId id="307" r:id="rId48"/>
    <p:sldId id="308" r:id="rId49"/>
    <p:sldId id="309" r:id="rId50"/>
    <p:sldId id="310" r:id="rId51"/>
    <p:sldId id="311" r:id="rId52"/>
    <p:sldId id="312" r:id="rId53"/>
    <p:sldId id="313" r:id="rId54"/>
    <p:sldId id="314" r:id="rId55"/>
    <p:sldId id="316" r:id="rId56"/>
    <p:sldId id="317" r:id="rId57"/>
    <p:sldId id="318" r:id="rId58"/>
    <p:sldId id="319" r:id="rId59"/>
    <p:sldId id="320" r:id="rId60"/>
    <p:sldId id="325" r:id="rId61"/>
    <p:sldId id="321" r:id="rId62"/>
    <p:sldId id="323" r:id="rId63"/>
    <p:sldId id="324" r:id="rId64"/>
    <p:sldId id="315" r:id="rId65"/>
    <p:sldId id="326" r:id="rId66"/>
    <p:sldId id="327" r:id="rId67"/>
    <p:sldId id="328" r:id="rId68"/>
    <p:sldId id="329" r:id="rId69"/>
    <p:sldId id="330" r:id="rId70"/>
    <p:sldId id="331" r:id="rId71"/>
    <p:sldId id="332" r:id="rId72"/>
    <p:sldId id="333" r:id="rId73"/>
    <p:sldId id="334" r:id="rId74"/>
    <p:sldId id="335" r:id="rId75"/>
    <p:sldId id="336" r:id="rId76"/>
    <p:sldId id="338" r:id="rId77"/>
    <p:sldId id="339" r:id="rId78"/>
    <p:sldId id="340" r:id="rId79"/>
    <p:sldId id="341" r:id="rId80"/>
    <p:sldId id="342"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5"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Javier\TESIS\Analisis%20sismico\aceleraciones%20sismic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Javier\TESIS\Analisis%20sismico\aceleraciones%20sismic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69939006851963"/>
          <c:y val="5.5784497889556139E-2"/>
          <c:w val="0.76609751284105165"/>
          <c:h val="0.71808428149200754"/>
        </c:manualLayout>
      </c:layout>
      <c:lineChart>
        <c:grouping val="standard"/>
        <c:varyColors val="0"/>
        <c:ser>
          <c:idx val="1"/>
          <c:order val="0"/>
          <c:tx>
            <c:strRef>
              <c:f>'Edif  '!$F$9</c:f>
              <c:strCache>
                <c:ptCount val="1"/>
                <c:pt idx="0">
                  <c:v>Sa</c:v>
                </c:pt>
              </c:strCache>
            </c:strRef>
          </c:tx>
          <c:marker>
            <c:symbol val="none"/>
          </c:marker>
          <c:cat>
            <c:numRef>
              <c:f>'Edif  '!$E$10:$E$171</c:f>
              <c:numCache>
                <c:formatCode>General</c:formatCode>
                <c:ptCount val="162"/>
                <c:pt idx="0">
                  <c:v>0</c:v>
                </c:pt>
                <c:pt idx="1">
                  <c:v>0.05</c:v>
                </c:pt>
                <c:pt idx="2">
                  <c:v>0.1</c:v>
                </c:pt>
                <c:pt idx="3">
                  <c:v>0.15000000000000002</c:v>
                </c:pt>
                <c:pt idx="4">
                  <c:v>0.2</c:v>
                </c:pt>
                <c:pt idx="5">
                  <c:v>0.25</c:v>
                </c:pt>
                <c:pt idx="6">
                  <c:v>0.3</c:v>
                </c:pt>
                <c:pt idx="7">
                  <c:v>0.35</c:v>
                </c:pt>
                <c:pt idx="8">
                  <c:v>0.39999999999999997</c:v>
                </c:pt>
                <c:pt idx="9">
                  <c:v>0.44999999999999996</c:v>
                </c:pt>
                <c:pt idx="10">
                  <c:v>0.49999999999999994</c:v>
                </c:pt>
                <c:pt idx="11">
                  <c:v>0.54999999999999993</c:v>
                </c:pt>
                <c:pt idx="12">
                  <c:v>0.6</c:v>
                </c:pt>
                <c:pt idx="13">
                  <c:v>0.65</c:v>
                </c:pt>
                <c:pt idx="14">
                  <c:v>0.70000000000000007</c:v>
                </c:pt>
                <c:pt idx="15">
                  <c:v>0.75000000000000011</c:v>
                </c:pt>
                <c:pt idx="16">
                  <c:v>0.80000000000000016</c:v>
                </c:pt>
                <c:pt idx="17">
                  <c:v>0.8500000000000002</c:v>
                </c:pt>
                <c:pt idx="18">
                  <c:v>0.90000000000000024</c:v>
                </c:pt>
                <c:pt idx="19">
                  <c:v>0.95000000000000029</c:v>
                </c:pt>
                <c:pt idx="20">
                  <c:v>0.96250000000000013</c:v>
                </c:pt>
                <c:pt idx="21">
                  <c:v>1</c:v>
                </c:pt>
                <c:pt idx="22">
                  <c:v>1.05</c:v>
                </c:pt>
                <c:pt idx="23">
                  <c:v>1.1000000000000001</c:v>
                </c:pt>
                <c:pt idx="24">
                  <c:v>1.1500000000000001</c:v>
                </c:pt>
                <c:pt idx="25">
                  <c:v>1.2000000000000002</c:v>
                </c:pt>
                <c:pt idx="26">
                  <c:v>1.2500000000000002</c:v>
                </c:pt>
                <c:pt idx="27">
                  <c:v>1.3000000000000003</c:v>
                </c:pt>
                <c:pt idx="28">
                  <c:v>1.3500000000000003</c:v>
                </c:pt>
                <c:pt idx="29">
                  <c:v>1.4000000000000004</c:v>
                </c:pt>
                <c:pt idx="30">
                  <c:v>1.4500000000000004</c:v>
                </c:pt>
                <c:pt idx="31">
                  <c:v>1.5000000000000004</c:v>
                </c:pt>
                <c:pt idx="32">
                  <c:v>1.5500000000000005</c:v>
                </c:pt>
                <c:pt idx="33">
                  <c:v>1.6000000000000005</c:v>
                </c:pt>
                <c:pt idx="34">
                  <c:v>1.6500000000000006</c:v>
                </c:pt>
                <c:pt idx="35">
                  <c:v>1.7000000000000006</c:v>
                </c:pt>
                <c:pt idx="36">
                  <c:v>1.7500000000000007</c:v>
                </c:pt>
                <c:pt idx="37">
                  <c:v>1.8000000000000007</c:v>
                </c:pt>
                <c:pt idx="38">
                  <c:v>1.8500000000000008</c:v>
                </c:pt>
                <c:pt idx="39">
                  <c:v>1.9000000000000008</c:v>
                </c:pt>
                <c:pt idx="40">
                  <c:v>1.9500000000000008</c:v>
                </c:pt>
                <c:pt idx="41">
                  <c:v>2.0000000000000009</c:v>
                </c:pt>
                <c:pt idx="42">
                  <c:v>2.0500000000000007</c:v>
                </c:pt>
                <c:pt idx="43">
                  <c:v>2.1000000000000005</c:v>
                </c:pt>
                <c:pt idx="44">
                  <c:v>2.1500000000000004</c:v>
                </c:pt>
                <c:pt idx="45">
                  <c:v>2.2000000000000002</c:v>
                </c:pt>
                <c:pt idx="46">
                  <c:v>2.25</c:v>
                </c:pt>
                <c:pt idx="47">
                  <c:v>2.2999999999999998</c:v>
                </c:pt>
                <c:pt idx="48">
                  <c:v>2.3499999999999996</c:v>
                </c:pt>
                <c:pt idx="49">
                  <c:v>2.3999999999999995</c:v>
                </c:pt>
                <c:pt idx="50">
                  <c:v>2.4499999999999993</c:v>
                </c:pt>
                <c:pt idx="51">
                  <c:v>2.4999999999999991</c:v>
                </c:pt>
                <c:pt idx="52">
                  <c:v>2.5499999999999989</c:v>
                </c:pt>
                <c:pt idx="53">
                  <c:v>2.5999999999999988</c:v>
                </c:pt>
                <c:pt idx="54">
                  <c:v>2.6499999999999986</c:v>
                </c:pt>
                <c:pt idx="55">
                  <c:v>2.6999999999999984</c:v>
                </c:pt>
                <c:pt idx="56">
                  <c:v>2.7499999999999982</c:v>
                </c:pt>
                <c:pt idx="57">
                  <c:v>2.799999999999998</c:v>
                </c:pt>
                <c:pt idx="58">
                  <c:v>2.8499999999999979</c:v>
                </c:pt>
                <c:pt idx="59">
                  <c:v>2.8999999999999977</c:v>
                </c:pt>
                <c:pt idx="60">
                  <c:v>2.9499999999999975</c:v>
                </c:pt>
                <c:pt idx="61">
                  <c:v>2.9999999999999973</c:v>
                </c:pt>
                <c:pt idx="62">
                  <c:v>3.0499999999999972</c:v>
                </c:pt>
                <c:pt idx="63">
                  <c:v>3.099999999999997</c:v>
                </c:pt>
                <c:pt idx="64">
                  <c:v>3.1499999999999968</c:v>
                </c:pt>
                <c:pt idx="65">
                  <c:v>3.1999999999999966</c:v>
                </c:pt>
                <c:pt idx="66">
                  <c:v>3.2499999999999964</c:v>
                </c:pt>
                <c:pt idx="67">
                  <c:v>3.2999999999999963</c:v>
                </c:pt>
                <c:pt idx="68">
                  <c:v>3.3499999999999961</c:v>
                </c:pt>
                <c:pt idx="69">
                  <c:v>3.3999999999999959</c:v>
                </c:pt>
                <c:pt idx="70">
                  <c:v>3.4499999999999957</c:v>
                </c:pt>
                <c:pt idx="71">
                  <c:v>3.4999999999999956</c:v>
                </c:pt>
                <c:pt idx="72">
                  <c:v>3.5499999999999954</c:v>
                </c:pt>
                <c:pt idx="73">
                  <c:v>3.5999999999999952</c:v>
                </c:pt>
                <c:pt idx="74">
                  <c:v>3.649999999999995</c:v>
                </c:pt>
                <c:pt idx="75">
                  <c:v>3.6999999999999948</c:v>
                </c:pt>
                <c:pt idx="76">
                  <c:v>3.7499999999999947</c:v>
                </c:pt>
                <c:pt idx="77">
                  <c:v>3.7999999999999945</c:v>
                </c:pt>
                <c:pt idx="78">
                  <c:v>3.8499999999999943</c:v>
                </c:pt>
                <c:pt idx="79">
                  <c:v>3.8999999999999941</c:v>
                </c:pt>
                <c:pt idx="80">
                  <c:v>3.949999999999994</c:v>
                </c:pt>
                <c:pt idx="81">
                  <c:v>3.9999999999999938</c:v>
                </c:pt>
                <c:pt idx="82">
                  <c:v>4.0499999999999936</c:v>
                </c:pt>
                <c:pt idx="83">
                  <c:v>4.0999999999999934</c:v>
                </c:pt>
                <c:pt idx="84">
                  <c:v>4.1499999999999932</c:v>
                </c:pt>
                <c:pt idx="85">
                  <c:v>4.1999999999999931</c:v>
                </c:pt>
                <c:pt idx="86">
                  <c:v>4.2499999999999929</c:v>
                </c:pt>
                <c:pt idx="87">
                  <c:v>4.2999999999999927</c:v>
                </c:pt>
                <c:pt idx="88">
                  <c:v>4.3499999999999925</c:v>
                </c:pt>
                <c:pt idx="89">
                  <c:v>4.3999999999999924</c:v>
                </c:pt>
                <c:pt idx="90">
                  <c:v>4.4499999999999922</c:v>
                </c:pt>
                <c:pt idx="91">
                  <c:v>4.499999999999992</c:v>
                </c:pt>
                <c:pt idx="92">
                  <c:v>4.5499999999999918</c:v>
                </c:pt>
                <c:pt idx="93">
                  <c:v>4.5999999999999917</c:v>
                </c:pt>
                <c:pt idx="94">
                  <c:v>4.6499999999999915</c:v>
                </c:pt>
                <c:pt idx="95">
                  <c:v>4.6999999999999913</c:v>
                </c:pt>
                <c:pt idx="96">
                  <c:v>4.7499999999999911</c:v>
                </c:pt>
                <c:pt idx="97">
                  <c:v>4.7999999999999909</c:v>
                </c:pt>
                <c:pt idx="98">
                  <c:v>4.8499999999999908</c:v>
                </c:pt>
                <c:pt idx="99">
                  <c:v>4.8999999999999906</c:v>
                </c:pt>
                <c:pt idx="100">
                  <c:v>4.9499999999999904</c:v>
                </c:pt>
                <c:pt idx="101">
                  <c:v>4.9999999999999902</c:v>
                </c:pt>
                <c:pt idx="102">
                  <c:v>5.0499999999999901</c:v>
                </c:pt>
                <c:pt idx="103">
                  <c:v>5.0999999999999899</c:v>
                </c:pt>
                <c:pt idx="104">
                  <c:v>5.1499999999999897</c:v>
                </c:pt>
                <c:pt idx="105">
                  <c:v>5.1999999999999895</c:v>
                </c:pt>
                <c:pt idx="106">
                  <c:v>5.2499999999999893</c:v>
                </c:pt>
                <c:pt idx="107">
                  <c:v>5.2999999999999892</c:v>
                </c:pt>
                <c:pt idx="108">
                  <c:v>5.349999999999989</c:v>
                </c:pt>
                <c:pt idx="109">
                  <c:v>5.3999999999999888</c:v>
                </c:pt>
                <c:pt idx="110">
                  <c:v>5.4499999999999886</c:v>
                </c:pt>
                <c:pt idx="111">
                  <c:v>5.4999999999999885</c:v>
                </c:pt>
                <c:pt idx="112">
                  <c:v>5.5499999999999883</c:v>
                </c:pt>
                <c:pt idx="113">
                  <c:v>5.5999999999999881</c:v>
                </c:pt>
                <c:pt idx="114">
                  <c:v>5.6499999999999879</c:v>
                </c:pt>
                <c:pt idx="115">
                  <c:v>5.6999999999999877</c:v>
                </c:pt>
                <c:pt idx="116">
                  <c:v>5.7499999999999876</c:v>
                </c:pt>
                <c:pt idx="117">
                  <c:v>5.7999999999999874</c:v>
                </c:pt>
                <c:pt idx="118">
                  <c:v>5.8499999999999872</c:v>
                </c:pt>
                <c:pt idx="119">
                  <c:v>5.899999999999987</c:v>
                </c:pt>
                <c:pt idx="120">
                  <c:v>5.9499999999999869</c:v>
                </c:pt>
                <c:pt idx="121">
                  <c:v>5.9999999999999867</c:v>
                </c:pt>
                <c:pt idx="122">
                  <c:v>6.0499999999999865</c:v>
                </c:pt>
                <c:pt idx="123">
                  <c:v>6.0999999999999863</c:v>
                </c:pt>
                <c:pt idx="124">
                  <c:v>6.1499999999999861</c:v>
                </c:pt>
                <c:pt idx="125">
                  <c:v>6.199999999999986</c:v>
                </c:pt>
                <c:pt idx="126">
                  <c:v>6.2499999999999858</c:v>
                </c:pt>
                <c:pt idx="127">
                  <c:v>6.2999999999999856</c:v>
                </c:pt>
                <c:pt idx="128">
                  <c:v>6.3499999999999854</c:v>
                </c:pt>
                <c:pt idx="129">
                  <c:v>6.3999999999999853</c:v>
                </c:pt>
                <c:pt idx="130">
                  <c:v>6.4499999999999851</c:v>
                </c:pt>
                <c:pt idx="131">
                  <c:v>6.4999999999999849</c:v>
                </c:pt>
                <c:pt idx="132">
                  <c:v>6.5499999999999847</c:v>
                </c:pt>
                <c:pt idx="133">
                  <c:v>6.5999999999999845</c:v>
                </c:pt>
                <c:pt idx="134">
                  <c:v>6.6499999999999844</c:v>
                </c:pt>
                <c:pt idx="135">
                  <c:v>6.6999999999999842</c:v>
                </c:pt>
                <c:pt idx="136">
                  <c:v>6.749999999999984</c:v>
                </c:pt>
                <c:pt idx="137">
                  <c:v>6.7999999999999838</c:v>
                </c:pt>
                <c:pt idx="138">
                  <c:v>6.8499999999999837</c:v>
                </c:pt>
                <c:pt idx="139">
                  <c:v>6.8999999999999835</c:v>
                </c:pt>
                <c:pt idx="140">
                  <c:v>6.9499999999999833</c:v>
                </c:pt>
                <c:pt idx="141">
                  <c:v>6.9999999999999831</c:v>
                </c:pt>
                <c:pt idx="142">
                  <c:v>7.0499999999999829</c:v>
                </c:pt>
                <c:pt idx="143">
                  <c:v>7.0999999999999828</c:v>
                </c:pt>
                <c:pt idx="144">
                  <c:v>7.1499999999999826</c:v>
                </c:pt>
                <c:pt idx="145">
                  <c:v>7.1999999999999824</c:v>
                </c:pt>
                <c:pt idx="146">
                  <c:v>7.2499999999999822</c:v>
                </c:pt>
                <c:pt idx="147">
                  <c:v>7.2999999999999821</c:v>
                </c:pt>
                <c:pt idx="148">
                  <c:v>7.3499999999999819</c:v>
                </c:pt>
                <c:pt idx="149">
                  <c:v>7.3999999999999817</c:v>
                </c:pt>
                <c:pt idx="150">
                  <c:v>7.4499999999999815</c:v>
                </c:pt>
                <c:pt idx="151">
                  <c:v>7.4999999999999813</c:v>
                </c:pt>
                <c:pt idx="152">
                  <c:v>7.5499999999999812</c:v>
                </c:pt>
                <c:pt idx="153">
                  <c:v>7.599999999999981</c:v>
                </c:pt>
                <c:pt idx="154">
                  <c:v>7.6499999999999808</c:v>
                </c:pt>
                <c:pt idx="155">
                  <c:v>7.6999999999999806</c:v>
                </c:pt>
                <c:pt idx="156">
                  <c:v>7.7499999999999805</c:v>
                </c:pt>
                <c:pt idx="157">
                  <c:v>7.7999999999999803</c:v>
                </c:pt>
                <c:pt idx="158">
                  <c:v>7.8499999999999801</c:v>
                </c:pt>
                <c:pt idx="159">
                  <c:v>7.8999999999999799</c:v>
                </c:pt>
                <c:pt idx="160">
                  <c:v>7.9499999999999797</c:v>
                </c:pt>
                <c:pt idx="161">
                  <c:v>7.9999999999999796</c:v>
                </c:pt>
              </c:numCache>
            </c:numRef>
          </c:cat>
          <c:val>
            <c:numRef>
              <c:f>'Edif  '!$F$10:$F$171</c:f>
              <c:numCache>
                <c:formatCode>General</c:formatCode>
                <c:ptCount val="162"/>
                <c:pt idx="0">
                  <c:v>1.1903999999999999</c:v>
                </c:pt>
                <c:pt idx="1">
                  <c:v>1.1903999999999999</c:v>
                </c:pt>
                <c:pt idx="2">
                  <c:v>1.1903999999999999</c:v>
                </c:pt>
                <c:pt idx="3">
                  <c:v>1.1903999999999999</c:v>
                </c:pt>
                <c:pt idx="4">
                  <c:v>1.1903999999999999</c:v>
                </c:pt>
                <c:pt idx="5">
                  <c:v>1.1903999999999999</c:v>
                </c:pt>
                <c:pt idx="6">
                  <c:v>1.1903999999999999</c:v>
                </c:pt>
                <c:pt idx="7">
                  <c:v>1.1903999999999999</c:v>
                </c:pt>
                <c:pt idx="8">
                  <c:v>1.1903999999999999</c:v>
                </c:pt>
                <c:pt idx="9">
                  <c:v>1.1903999999999999</c:v>
                </c:pt>
                <c:pt idx="10">
                  <c:v>1.1903999999999999</c:v>
                </c:pt>
                <c:pt idx="11">
                  <c:v>1.1903999999999999</c:v>
                </c:pt>
                <c:pt idx="12">
                  <c:v>1.1903999999999999</c:v>
                </c:pt>
                <c:pt idx="13">
                  <c:v>1.1903999999999999</c:v>
                </c:pt>
                <c:pt idx="14">
                  <c:v>1.1903999999999999</c:v>
                </c:pt>
                <c:pt idx="15">
                  <c:v>1.1903999999999999</c:v>
                </c:pt>
                <c:pt idx="16">
                  <c:v>1.1903999999999999</c:v>
                </c:pt>
                <c:pt idx="17">
                  <c:v>1.1903999999999999</c:v>
                </c:pt>
                <c:pt idx="18">
                  <c:v>1.1903999999999999</c:v>
                </c:pt>
                <c:pt idx="19">
                  <c:v>1.1903999999999999</c:v>
                </c:pt>
                <c:pt idx="20">
                  <c:v>1.1903999999999999</c:v>
                </c:pt>
                <c:pt idx="21">
                  <c:v>1.1240717296685299</c:v>
                </c:pt>
                <c:pt idx="22">
                  <c:v>1.0447444599837161</c:v>
                </c:pt>
                <c:pt idx="23">
                  <c:v>0.97432758351593429</c:v>
                </c:pt>
                <c:pt idx="24">
                  <c:v>0.91148025454166093</c:v>
                </c:pt>
                <c:pt idx="25">
                  <c:v>0.8551103369351426</c:v>
                </c:pt>
                <c:pt idx="26">
                  <c:v>0.80432025571987176</c:v>
                </c:pt>
                <c:pt idx="27">
                  <c:v>0.75836624983238987</c:v>
                </c:pt>
                <c:pt idx="28">
                  <c:v>0.71662733974465509</c:v>
                </c:pt>
                <c:pt idx="29">
                  <c:v>0.67858143210671462</c:v>
                </c:pt>
                <c:pt idx="30">
                  <c:v>0.64378673227825178</c:v>
                </c:pt>
                <c:pt idx="31">
                  <c:v>0.61186714932791297</c:v>
                </c:pt>
                <c:pt idx="32">
                  <c:v>0.58250073570492078</c:v>
                </c:pt>
                <c:pt idx="33">
                  <c:v>0.55541045611837803</c:v>
                </c:pt>
                <c:pt idx="34">
                  <c:v>0.53035676042955571</c:v>
                </c:pt>
                <c:pt idx="35">
                  <c:v>0.50713156565227524</c:v>
                </c:pt>
                <c:pt idx="36">
                  <c:v>0.48555334734712696</c:v>
                </c:pt>
                <c:pt idx="37">
                  <c:v>0.46546311094899967</c:v>
                </c:pt>
                <c:pt idx="38">
                  <c:v>0.44672106591058419</c:v>
                </c:pt>
                <c:pt idx="39">
                  <c:v>0.42920386489189438</c:v>
                </c:pt>
                <c:pt idx="40">
                  <c:v>0.41280230005275181</c:v>
                </c:pt>
                <c:pt idx="41">
                  <c:v>0.39741937129435428</c:v>
                </c:pt>
                <c:pt idx="42">
                  <c:v>0.38296865883834746</c:v>
                </c:pt>
                <c:pt idx="43">
                  <c:v>0.36937294613078153</c:v>
                </c:pt>
                <c:pt idx="44">
                  <c:v>0.35656304967103319</c:v>
                </c:pt>
                <c:pt idx="45">
                  <c:v>0.3444768207006097</c:v>
                </c:pt>
                <c:pt idx="46">
                  <c:v>0.33305829027215694</c:v>
                </c:pt>
                <c:pt idx="47">
                  <c:v>0.32225693445202458</c:v>
                </c:pt>
                <c:pt idx="48">
                  <c:v>0.31202704059086039</c:v>
                </c:pt>
                <c:pt idx="49">
                  <c:v>0.30232715895477652</c:v>
                </c:pt>
                <c:pt idx="50">
                  <c:v>0.29311962672007003</c:v>
                </c:pt>
                <c:pt idx="51">
                  <c:v>0.2843701535326098</c:v>
                </c:pt>
                <c:pt idx="52">
                  <c:v>0.27604745962373856</c:v>
                </c:pt>
                <c:pt idx="53">
                  <c:v>0.26812295893974747</c:v>
                </c:pt>
                <c:pt idx="54">
                  <c:v>0.2605704809458384</c:v>
                </c:pt>
                <c:pt idx="55">
                  <c:v>0.25336602575856099</c:v>
                </c:pt>
                <c:pt idx="56">
                  <c:v>0.24648754808306267</c:v>
                </c:pt>
                <c:pt idx="57">
                  <c:v>0.23991476611496873</c:v>
                </c:pt>
                <c:pt idx="58">
                  <c:v>0.23362899213679866</c:v>
                </c:pt>
                <c:pt idx="59">
                  <c:v>0.22761298201594043</c:v>
                </c:pt>
                <c:pt idx="60">
                  <c:v>0.22185080121183906</c:v>
                </c:pt>
                <c:pt idx="61">
                  <c:v>0.2163277052375249</c:v>
                </c:pt>
                <c:pt idx="62">
                  <c:v>0.21103003280574095</c:v>
                </c:pt>
                <c:pt idx="63">
                  <c:v>0.20594511013155159</c:v>
                </c:pt>
                <c:pt idx="64">
                  <c:v>0.20106116506865654</c:v>
                </c:pt>
                <c:pt idx="65">
                  <c:v>0.19636724993160962</c:v>
                </c:pt>
                <c:pt idx="66">
                  <c:v>0.19185317200565144</c:v>
                </c:pt>
                <c:pt idx="67">
                  <c:v>0.18750943087393437</c:v>
                </c:pt>
                <c:pt idx="68">
                  <c:v>0.18332716180189976</c:v>
                </c:pt>
                <c:pt idx="69">
                  <c:v>0.17929808451323773</c:v>
                </c:pt>
                <c:pt idx="70">
                  <c:v>0.17541445677355252</c:v>
                </c:pt>
                <c:pt idx="71">
                  <c:v>0.17166903226849078</c:v>
                </c:pt>
                <c:pt idx="72">
                  <c:v>0.16805502232431965</c:v>
                </c:pt>
                <c:pt idx="73">
                  <c:v>0.16456606107211241</c:v>
                </c:pt>
                <c:pt idx="74">
                  <c:v>0.1611961737029779</c:v>
                </c:pt>
                <c:pt idx="75">
                  <c:v>0.15793974750212872</c:v>
                </c:pt>
                <c:pt idx="76">
                  <c:v>0.1547915053848459</c:v>
                </c:pt>
                <c:pt idx="77">
                  <c:v>0.15174648168826704</c:v>
                </c:pt>
                <c:pt idx="78">
                  <c:v>0.14880000000000035</c:v>
                </c:pt>
                <c:pt idx="79">
                  <c:v>0.14594765282835279</c:v>
                </c:pt>
                <c:pt idx="80">
                  <c:v>0.14318528293989802</c:v>
                </c:pt>
                <c:pt idx="81">
                  <c:v>0.14050896620856657</c:v>
                </c:pt>
                <c:pt idx="82">
                  <c:v>0.13791499583674108</c:v>
                </c:pt>
                <c:pt idx="83">
                  <c:v>0.13539986782325683</c:v>
                </c:pt>
                <c:pt idx="84">
                  <c:v>0.13296026756597962</c:v>
                </c:pt>
                <c:pt idx="85">
                  <c:v>0.13059305749796479</c:v>
                </c:pt>
                <c:pt idx="86">
                  <c:v>0.12829526566627272</c:v>
                </c:pt>
                <c:pt idx="87">
                  <c:v>0.126064075171472</c:v>
                </c:pt>
                <c:pt idx="88">
                  <c:v>0.12389681439385308</c:v>
                </c:pt>
                <c:pt idx="89">
                  <c:v>0.12179094793949216</c:v>
                </c:pt>
                <c:pt idx="90">
                  <c:v>0.11974406824567972</c:v>
                </c:pt>
                <c:pt idx="91">
                  <c:v>0.11775388779092019</c:v>
                </c:pt>
                <c:pt idx="92">
                  <c:v>0.11581823185981314</c:v>
                </c:pt>
                <c:pt idx="93">
                  <c:v>0.11393503181770795</c:v>
                </c:pt>
                <c:pt idx="94">
                  <c:v>0.11210231885413074</c:v>
                </c:pt>
                <c:pt idx="95">
                  <c:v>0.11031821815768403</c:v>
                </c:pt>
                <c:pt idx="96">
                  <c:v>0.10858094348844555</c:v>
                </c:pt>
                <c:pt idx="97">
                  <c:v>0.10688879211689316</c:v>
                </c:pt>
                <c:pt idx="98">
                  <c:v>0.10524014010109101</c:v>
                </c:pt>
                <c:pt idx="99">
                  <c:v>0.10363343787631579</c:v>
                </c:pt>
                <c:pt idx="100">
                  <c:v>0.10206720613351429</c:v>
                </c:pt>
                <c:pt idx="101">
                  <c:v>0.10054003196498427</c:v>
                </c:pt>
                <c:pt idx="102">
                  <c:v>9.9050565257485568E-2</c:v>
                </c:pt>
                <c:pt idx="103">
                  <c:v>9.7597515314632857E-2</c:v>
                </c:pt>
                <c:pt idx="104">
                  <c:v>9.6179647691915449E-2</c:v>
                </c:pt>
                <c:pt idx="105">
                  <c:v>9.4795781229049025E-2</c:v>
                </c:pt>
                <c:pt idx="106">
                  <c:v>9.3444785265596228E-2</c:v>
                </c:pt>
                <c:pt idx="107">
                  <c:v>9.2125577026921424E-2</c:v>
                </c:pt>
                <c:pt idx="108">
                  <c:v>9.0837119168567973E-2</c:v>
                </c:pt>
                <c:pt idx="109">
                  <c:v>8.9578417468082205E-2</c:v>
                </c:pt>
                <c:pt idx="110">
                  <c:v>8.8348518654162128E-2</c:v>
                </c:pt>
                <c:pt idx="111">
                  <c:v>8.7146508363789621E-2</c:v>
                </c:pt>
                <c:pt idx="112">
                  <c:v>8.5971509218717768E-2</c:v>
                </c:pt>
                <c:pt idx="113">
                  <c:v>8.4822679013339633E-2</c:v>
                </c:pt>
                <c:pt idx="114">
                  <c:v>8.3699209006561665E-2</c:v>
                </c:pt>
                <c:pt idx="115">
                  <c:v>8.2600322310854624E-2</c:v>
                </c:pt>
                <c:pt idx="116">
                  <c:v>8.1525272372158883E-2</c:v>
                </c:pt>
                <c:pt idx="117">
                  <c:v>8.047334153478175E-2</c:v>
                </c:pt>
                <c:pt idx="118">
                  <c:v>7.9443839685851295E-2</c:v>
                </c:pt>
                <c:pt idx="119">
                  <c:v>7.8436102974280206E-2</c:v>
                </c:pt>
                <c:pt idx="120">
                  <c:v>7.7449492599554151E-2</c:v>
                </c:pt>
                <c:pt idx="121">
                  <c:v>7.6483393665989399E-2</c:v>
                </c:pt>
                <c:pt idx="122">
                  <c:v>7.553721409841048E-2</c:v>
                </c:pt>
                <c:pt idx="123">
                  <c:v>7.4610383615479628E-2</c:v>
                </c:pt>
                <c:pt idx="124">
                  <c:v>7.3702352757170256E-2</c:v>
                </c:pt>
                <c:pt idx="125">
                  <c:v>7.2812591963115361E-2</c:v>
                </c:pt>
                <c:pt idx="126">
                  <c:v>7.1940590698786153E-2</c:v>
                </c:pt>
                <c:pt idx="127">
                  <c:v>7.1085856626657534E-2</c:v>
                </c:pt>
                <c:pt idx="128">
                  <c:v>7.0247914819711044E-2</c:v>
                </c:pt>
                <c:pt idx="129">
                  <c:v>6.9426307014797531E-2</c:v>
                </c:pt>
                <c:pt idx="130">
                  <c:v>6.8620590903548551E-2</c:v>
                </c:pt>
                <c:pt idx="131">
                  <c:v>6.7830339458672742E-2</c:v>
                </c:pt>
                <c:pt idx="132">
                  <c:v>6.7055140293616228E-2</c:v>
                </c:pt>
                <c:pt idx="133">
                  <c:v>6.6294595053694755E-2</c:v>
                </c:pt>
                <c:pt idx="134">
                  <c:v>6.5548318836926037E-2</c:v>
                </c:pt>
                <c:pt idx="135">
                  <c:v>6.4815939642903456E-2</c:v>
                </c:pt>
                <c:pt idx="136">
                  <c:v>6.4097097848155662E-2</c:v>
                </c:pt>
                <c:pt idx="137">
                  <c:v>6.3391445706534683E-2</c:v>
                </c:pt>
                <c:pt idx="138">
                  <c:v>6.2698646873264471E-2</c:v>
                </c:pt>
                <c:pt idx="139">
                  <c:v>6.2018375951366847E-2</c:v>
                </c:pt>
                <c:pt idx="140">
                  <c:v>6.1350318059259119E-2</c:v>
                </c:pt>
                <c:pt idx="141">
                  <c:v>6.0694168418391141E-2</c:v>
                </c:pt>
                <c:pt idx="142">
                  <c:v>6.0049631959858706E-2</c:v>
                </c:pt>
                <c:pt idx="143">
                  <c:v>5.9416422948991632E-2</c:v>
                </c:pt>
                <c:pt idx="144">
                  <c:v>5.8794264626976012E-2</c:v>
                </c:pt>
                <c:pt idx="145">
                  <c:v>5.8182888868625215E-2</c:v>
                </c:pt>
                <c:pt idx="146">
                  <c:v>5.758203585546539E-2</c:v>
                </c:pt>
                <c:pt idx="147">
                  <c:v>5.6991453763350249E-2</c:v>
                </c:pt>
                <c:pt idx="148">
                  <c:v>5.6410898463865218E-2</c:v>
                </c:pt>
                <c:pt idx="149">
                  <c:v>5.584013323882326E-2</c:v>
                </c:pt>
                <c:pt idx="150">
                  <c:v>5.5278928507194541E-2</c:v>
                </c:pt>
                <c:pt idx="151">
                  <c:v>5.4727061563849357E-2</c:v>
                </c:pt>
                <c:pt idx="152">
                  <c:v>5.4184316329528318E-2</c:v>
                </c:pt>
                <c:pt idx="153">
                  <c:v>5.3650483111487027E-2</c:v>
                </c:pt>
                <c:pt idx="154">
                  <c:v>5.3125358374292768E-2</c:v>
                </c:pt>
                <c:pt idx="155">
                  <c:v>5.2608744520279339E-2</c:v>
                </c:pt>
                <c:pt idx="156">
                  <c:v>5.2100449679193889E-2</c:v>
                </c:pt>
                <c:pt idx="157">
                  <c:v>5.160028750659422E-2</c:v>
                </c:pt>
                <c:pt idx="158">
                  <c:v>5.1108076990579322E-2</c:v>
                </c:pt>
                <c:pt idx="159">
                  <c:v>5.0623642266458262E-2</c:v>
                </c:pt>
                <c:pt idx="160">
                  <c:v>5.0146812438983501E-2</c:v>
                </c:pt>
                <c:pt idx="161">
                  <c:v>4.9677421411794515E-2</c:v>
                </c:pt>
              </c:numCache>
            </c:numRef>
          </c:val>
          <c:smooth val="0"/>
        </c:ser>
        <c:dLbls>
          <c:showLegendKey val="0"/>
          <c:showVal val="0"/>
          <c:showCatName val="0"/>
          <c:showSerName val="0"/>
          <c:showPercent val="0"/>
          <c:showBubbleSize val="0"/>
        </c:dLbls>
        <c:dropLines/>
        <c:smooth val="0"/>
        <c:axId val="1234188128"/>
        <c:axId val="1234190304"/>
      </c:lineChart>
      <c:catAx>
        <c:axId val="1234188128"/>
        <c:scaling>
          <c:orientation val="minMax"/>
        </c:scaling>
        <c:delete val="0"/>
        <c:axPos val="b"/>
        <c:title>
          <c:tx>
            <c:rich>
              <a:bodyPr/>
              <a:lstStyle/>
              <a:p>
                <a:pPr>
                  <a:defRPr/>
                </a:pPr>
                <a:r>
                  <a:rPr lang="es-EC" sz="1200"/>
                  <a:t>T (seg)</a:t>
                </a:r>
              </a:p>
            </c:rich>
          </c:tx>
          <c:layout>
            <c:manualLayout>
              <c:xMode val="edge"/>
              <c:yMode val="edge"/>
              <c:x val="0.45326562872287823"/>
              <c:y val="0.90322192384911426"/>
            </c:manualLayout>
          </c:layout>
          <c:overlay val="0"/>
        </c:title>
        <c:numFmt formatCode="#,##0.00" sourceLinked="0"/>
        <c:majorTickMark val="none"/>
        <c:minorTickMark val="none"/>
        <c:tickLblPos val="nextTo"/>
        <c:crossAx val="1234190304"/>
        <c:crosses val="autoZero"/>
        <c:auto val="1"/>
        <c:lblAlgn val="ctr"/>
        <c:lblOffset val="100"/>
        <c:noMultiLvlLbl val="0"/>
      </c:catAx>
      <c:valAx>
        <c:axId val="1234190304"/>
        <c:scaling>
          <c:orientation val="minMax"/>
        </c:scaling>
        <c:delete val="0"/>
        <c:axPos val="l"/>
        <c:majorGridlines/>
        <c:title>
          <c:tx>
            <c:rich>
              <a:bodyPr/>
              <a:lstStyle/>
              <a:p>
                <a:pPr>
                  <a:defRPr/>
                </a:pPr>
                <a:r>
                  <a:rPr lang="es-EC" sz="1200"/>
                  <a:t>Sa (g)</a:t>
                </a:r>
              </a:p>
            </c:rich>
          </c:tx>
          <c:layout>
            <c:manualLayout>
              <c:xMode val="edge"/>
              <c:yMode val="edge"/>
              <c:x val="2.1674086845018443E-2"/>
              <c:y val="0.34212160439154005"/>
            </c:manualLayout>
          </c:layout>
          <c:overlay val="0"/>
        </c:title>
        <c:numFmt formatCode="General" sourceLinked="1"/>
        <c:majorTickMark val="out"/>
        <c:minorTickMark val="none"/>
        <c:tickLblPos val="nextTo"/>
        <c:crossAx val="123418812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'Edif  '!$J$9</c:f>
              <c:strCache>
                <c:ptCount val="1"/>
                <c:pt idx="0">
                  <c:v>Sa</c:v>
                </c:pt>
              </c:strCache>
            </c:strRef>
          </c:tx>
          <c:marker>
            <c:symbol val="none"/>
          </c:marker>
          <c:cat>
            <c:numRef>
              <c:f>'Edif  '!$I$10:$I$93</c:f>
              <c:numCache>
                <c:formatCode>0.000</c:formatCode>
                <c:ptCount val="84"/>
                <c:pt idx="0">
                  <c:v>0</c:v>
                </c:pt>
                <c:pt idx="1">
                  <c:v>0.1</c:v>
                </c:pt>
                <c:pt idx="2">
                  <c:v>0.2</c:v>
                </c:pt>
                <c:pt idx="3">
                  <c:v>0.30000000000000004</c:v>
                </c:pt>
                <c:pt idx="4">
                  <c:v>0.4</c:v>
                </c:pt>
                <c:pt idx="5">
                  <c:v>0.5</c:v>
                </c:pt>
                <c:pt idx="6">
                  <c:v>0.6</c:v>
                </c:pt>
                <c:pt idx="7">
                  <c:v>0.7</c:v>
                </c:pt>
                <c:pt idx="8">
                  <c:v>0.79999999999999993</c:v>
                </c:pt>
                <c:pt idx="9">
                  <c:v>0.89999999999999991</c:v>
                </c:pt>
                <c:pt idx="10">
                  <c:v>0.93</c:v>
                </c:pt>
                <c:pt idx="11">
                  <c:v>0.96250000000000013</c:v>
                </c:pt>
                <c:pt idx="12">
                  <c:v>1</c:v>
                </c:pt>
                <c:pt idx="13">
                  <c:v>1.1000000000000001</c:v>
                </c:pt>
                <c:pt idx="14">
                  <c:v>1.2000000000000002</c:v>
                </c:pt>
                <c:pt idx="15">
                  <c:v>1.3000000000000003</c:v>
                </c:pt>
                <c:pt idx="16">
                  <c:v>1.4000000000000004</c:v>
                </c:pt>
                <c:pt idx="17">
                  <c:v>1.5000000000000004</c:v>
                </c:pt>
                <c:pt idx="18">
                  <c:v>1.6000000000000005</c:v>
                </c:pt>
                <c:pt idx="19">
                  <c:v>1.7000000000000006</c:v>
                </c:pt>
                <c:pt idx="20">
                  <c:v>1.8000000000000007</c:v>
                </c:pt>
                <c:pt idx="21">
                  <c:v>1.9000000000000008</c:v>
                </c:pt>
                <c:pt idx="22">
                  <c:v>2.0000000000000009</c:v>
                </c:pt>
                <c:pt idx="23">
                  <c:v>2.100000000000001</c:v>
                </c:pt>
                <c:pt idx="24">
                  <c:v>2.2000000000000011</c:v>
                </c:pt>
                <c:pt idx="25">
                  <c:v>2.3000000000000012</c:v>
                </c:pt>
                <c:pt idx="26">
                  <c:v>2.4000000000000012</c:v>
                </c:pt>
                <c:pt idx="27">
                  <c:v>2.5000000000000013</c:v>
                </c:pt>
                <c:pt idx="28">
                  <c:v>2.6000000000000014</c:v>
                </c:pt>
                <c:pt idx="29">
                  <c:v>2.7000000000000015</c:v>
                </c:pt>
                <c:pt idx="30">
                  <c:v>2.8000000000000016</c:v>
                </c:pt>
                <c:pt idx="31">
                  <c:v>2.9000000000000017</c:v>
                </c:pt>
                <c:pt idx="32">
                  <c:v>3.0000000000000018</c:v>
                </c:pt>
                <c:pt idx="33">
                  <c:v>3.1000000000000019</c:v>
                </c:pt>
                <c:pt idx="34">
                  <c:v>3.200000000000002</c:v>
                </c:pt>
                <c:pt idx="35">
                  <c:v>3.300000000000002</c:v>
                </c:pt>
                <c:pt idx="36">
                  <c:v>3.4000000000000021</c:v>
                </c:pt>
                <c:pt idx="37">
                  <c:v>3.5000000000000022</c:v>
                </c:pt>
                <c:pt idx="38">
                  <c:v>3.6000000000000023</c:v>
                </c:pt>
                <c:pt idx="39">
                  <c:v>3.7000000000000024</c:v>
                </c:pt>
                <c:pt idx="40">
                  <c:v>3.8000000000000025</c:v>
                </c:pt>
                <c:pt idx="41">
                  <c:v>3.9000000000000026</c:v>
                </c:pt>
                <c:pt idx="42">
                  <c:v>4.0000000000000027</c:v>
                </c:pt>
                <c:pt idx="43">
                  <c:v>4.1000000000000023</c:v>
                </c:pt>
                <c:pt idx="44">
                  <c:v>4.200000000000002</c:v>
                </c:pt>
                <c:pt idx="45">
                  <c:v>4.3000000000000016</c:v>
                </c:pt>
                <c:pt idx="46">
                  <c:v>4.4000000000000012</c:v>
                </c:pt>
                <c:pt idx="47">
                  <c:v>4.5000000000000009</c:v>
                </c:pt>
                <c:pt idx="48">
                  <c:v>4.6000000000000005</c:v>
                </c:pt>
                <c:pt idx="49">
                  <c:v>4.7</c:v>
                </c:pt>
                <c:pt idx="50">
                  <c:v>4.8</c:v>
                </c:pt>
                <c:pt idx="51">
                  <c:v>4.8999999999999995</c:v>
                </c:pt>
                <c:pt idx="52">
                  <c:v>4.9999999999999991</c:v>
                </c:pt>
                <c:pt idx="53">
                  <c:v>5.0999999999999988</c:v>
                </c:pt>
                <c:pt idx="54">
                  <c:v>5.1999999999999984</c:v>
                </c:pt>
                <c:pt idx="55">
                  <c:v>5.299999999999998</c:v>
                </c:pt>
                <c:pt idx="56">
                  <c:v>5.3999999999999977</c:v>
                </c:pt>
                <c:pt idx="57">
                  <c:v>5.4999999999999973</c:v>
                </c:pt>
                <c:pt idx="58">
                  <c:v>5.599999999999997</c:v>
                </c:pt>
                <c:pt idx="59">
                  <c:v>5.6999999999999966</c:v>
                </c:pt>
                <c:pt idx="60">
                  <c:v>5.7999999999999963</c:v>
                </c:pt>
                <c:pt idx="61">
                  <c:v>5.8999999999999959</c:v>
                </c:pt>
                <c:pt idx="62">
                  <c:v>5.9999999999999956</c:v>
                </c:pt>
                <c:pt idx="63">
                  <c:v>6.0999999999999952</c:v>
                </c:pt>
                <c:pt idx="64">
                  <c:v>6.1999999999999948</c:v>
                </c:pt>
                <c:pt idx="65">
                  <c:v>6.2999999999999945</c:v>
                </c:pt>
                <c:pt idx="66">
                  <c:v>6.3999999999999941</c:v>
                </c:pt>
                <c:pt idx="67">
                  <c:v>6.4999999999999938</c:v>
                </c:pt>
                <c:pt idx="68">
                  <c:v>6.5999999999999934</c:v>
                </c:pt>
                <c:pt idx="69">
                  <c:v>6.6999999999999931</c:v>
                </c:pt>
                <c:pt idx="70">
                  <c:v>6.7999999999999927</c:v>
                </c:pt>
                <c:pt idx="71">
                  <c:v>6.8999999999999924</c:v>
                </c:pt>
                <c:pt idx="72">
                  <c:v>6.999999999999992</c:v>
                </c:pt>
                <c:pt idx="73">
                  <c:v>7.0999999999999917</c:v>
                </c:pt>
                <c:pt idx="74">
                  <c:v>7.1999999999999913</c:v>
                </c:pt>
                <c:pt idx="75">
                  <c:v>7.2999999999999909</c:v>
                </c:pt>
                <c:pt idx="76">
                  <c:v>7.3999999999999906</c:v>
                </c:pt>
                <c:pt idx="77">
                  <c:v>7.4999999999999902</c:v>
                </c:pt>
                <c:pt idx="78">
                  <c:v>7.5999999999999899</c:v>
                </c:pt>
                <c:pt idx="79">
                  <c:v>7.6999999999999895</c:v>
                </c:pt>
                <c:pt idx="80">
                  <c:v>7.7999999999999892</c:v>
                </c:pt>
                <c:pt idx="81">
                  <c:v>7.8999999999999888</c:v>
                </c:pt>
                <c:pt idx="82">
                  <c:v>7.9999999999999885</c:v>
                </c:pt>
                <c:pt idx="83">
                  <c:v>8.099999999999989</c:v>
                </c:pt>
              </c:numCache>
            </c:numRef>
          </c:cat>
          <c:val>
            <c:numRef>
              <c:f>'Edif  '!$J$10:$J$93</c:f>
              <c:numCache>
                <c:formatCode>0.000</c:formatCode>
                <c:ptCount val="84"/>
                <c:pt idx="0">
                  <c:v>0.19839999999999999</c:v>
                </c:pt>
                <c:pt idx="1">
                  <c:v>0.19839999999999999</c:v>
                </c:pt>
                <c:pt idx="2">
                  <c:v>0.19839999999999999</c:v>
                </c:pt>
                <c:pt idx="3">
                  <c:v>0.19839999999999999</c:v>
                </c:pt>
                <c:pt idx="4">
                  <c:v>0.19839999999999999</c:v>
                </c:pt>
                <c:pt idx="5">
                  <c:v>0.19839999999999999</c:v>
                </c:pt>
                <c:pt idx="6">
                  <c:v>0.19839999999999999</c:v>
                </c:pt>
                <c:pt idx="7">
                  <c:v>0.19839999999999999</c:v>
                </c:pt>
                <c:pt idx="8">
                  <c:v>0.19839999999999999</c:v>
                </c:pt>
                <c:pt idx="9">
                  <c:v>0.19839999999999999</c:v>
                </c:pt>
                <c:pt idx="10">
                  <c:v>0.19839999999999999</c:v>
                </c:pt>
                <c:pt idx="11">
                  <c:v>0.19839999999999999</c:v>
                </c:pt>
                <c:pt idx="12">
                  <c:v>0.1873452882780883</c:v>
                </c:pt>
                <c:pt idx="13">
                  <c:v>0.16238793058598905</c:v>
                </c:pt>
                <c:pt idx="14">
                  <c:v>0.14251838948919043</c:v>
                </c:pt>
                <c:pt idx="15">
                  <c:v>0.12639437497206499</c:v>
                </c:pt>
                <c:pt idx="16">
                  <c:v>0.1130969053511191</c:v>
                </c:pt>
                <c:pt idx="17">
                  <c:v>0.10197785822131883</c:v>
                </c:pt>
                <c:pt idx="18">
                  <c:v>9.2568409353063E-2</c:v>
                </c:pt>
                <c:pt idx="19">
                  <c:v>8.4521927608712535E-2</c:v>
                </c:pt>
                <c:pt idx="20">
                  <c:v>7.7577185158166612E-2</c:v>
                </c:pt>
                <c:pt idx="21">
                  <c:v>7.1533977481982397E-2</c:v>
                </c:pt>
                <c:pt idx="22">
                  <c:v>6.6236561882392381E-2</c:v>
                </c:pt>
                <c:pt idx="23">
                  <c:v>6.1562157688463591E-2</c:v>
                </c:pt>
                <c:pt idx="24">
                  <c:v>5.7412803450101572E-2</c:v>
                </c:pt>
                <c:pt idx="25">
                  <c:v>5.3709489075337374E-2</c:v>
                </c:pt>
                <c:pt idx="26">
                  <c:v>5.038785982579605E-2</c:v>
                </c:pt>
                <c:pt idx="27">
                  <c:v>4.7395025588768243E-2</c:v>
                </c:pt>
                <c:pt idx="28">
                  <c:v>4.4687159823291168E-2</c:v>
                </c:pt>
                <c:pt idx="29">
                  <c:v>4.22276709597601E-2</c:v>
                </c:pt>
                <c:pt idx="30">
                  <c:v>3.9985794352494698E-2</c:v>
                </c:pt>
                <c:pt idx="31">
                  <c:v>3.7935497002656672E-2</c:v>
                </c:pt>
                <c:pt idx="32">
                  <c:v>3.6054617539587407E-2</c:v>
                </c:pt>
                <c:pt idx="33">
                  <c:v>3.4324185021925184E-2</c:v>
                </c:pt>
                <c:pt idx="34">
                  <c:v>3.2727874988601517E-2</c:v>
                </c:pt>
                <c:pt idx="35">
                  <c:v>3.1251571812322326E-2</c:v>
                </c:pt>
                <c:pt idx="36">
                  <c:v>2.9883014085539544E-2</c:v>
                </c:pt>
                <c:pt idx="37">
                  <c:v>2.8611505378081711E-2</c:v>
                </c:pt>
                <c:pt idx="38">
                  <c:v>2.7427676845351998E-2</c:v>
                </c:pt>
                <c:pt idx="39">
                  <c:v>2.6323291250354704E-2</c:v>
                </c:pt>
                <c:pt idx="40">
                  <c:v>2.5291080281377762E-2</c:v>
                </c:pt>
                <c:pt idx="41">
                  <c:v>2.4324608804725392E-2</c:v>
                </c:pt>
                <c:pt idx="42">
                  <c:v>2.3418161034761006E-2</c:v>
                </c:pt>
                <c:pt idx="43">
                  <c:v>2.2566644637209397E-2</c:v>
                </c:pt>
                <c:pt idx="44">
                  <c:v>2.1765509582994075E-2</c:v>
                </c:pt>
                <c:pt idx="45">
                  <c:v>2.1010679195245279E-2</c:v>
                </c:pt>
                <c:pt idx="46">
                  <c:v>2.0298491323248631E-2</c:v>
                </c:pt>
                <c:pt idx="47">
                  <c:v>1.9625647965153301E-2</c:v>
                </c:pt>
                <c:pt idx="48">
                  <c:v>1.8989171969617941E-2</c:v>
                </c:pt>
                <c:pt idx="49">
                  <c:v>1.8386369692947289E-2</c:v>
                </c:pt>
                <c:pt idx="50">
                  <c:v>1.7814798686148811E-2</c:v>
                </c:pt>
                <c:pt idx="51">
                  <c:v>1.7272239646052585E-2</c:v>
                </c:pt>
                <c:pt idx="52">
                  <c:v>1.6756671994164002E-2</c:v>
                </c:pt>
                <c:pt idx="53">
                  <c:v>1.6266252552438767E-2</c:v>
                </c:pt>
                <c:pt idx="54">
                  <c:v>1.5799296871508137E-2</c:v>
                </c:pt>
                <c:pt idx="55">
                  <c:v>1.5354262837820196E-2</c:v>
                </c:pt>
                <c:pt idx="56">
                  <c:v>1.4929736244680325E-2</c:v>
                </c:pt>
                <c:pt idx="57">
                  <c:v>1.4524418060631565E-2</c:v>
                </c:pt>
                <c:pt idx="58">
                  <c:v>1.4137113168889909E-2</c:v>
                </c:pt>
                <c:pt idx="59">
                  <c:v>1.3766720385142407E-2</c:v>
                </c:pt>
                <c:pt idx="60">
                  <c:v>1.3412223589130254E-2</c:v>
                </c:pt>
                <c:pt idx="61">
                  <c:v>1.3072683829046675E-2</c:v>
                </c:pt>
                <c:pt idx="62">
                  <c:v>1.2747232277664873E-2</c:v>
                </c:pt>
                <c:pt idx="63">
                  <c:v>1.2435063935913248E-2</c:v>
                </c:pt>
                <c:pt idx="64">
                  <c:v>1.2135431993852539E-2</c:v>
                </c:pt>
                <c:pt idx="65">
                  <c:v>1.1847642771109569E-2</c:v>
                </c:pt>
                <c:pt idx="66">
                  <c:v>1.1571051169132896E-2</c:v>
                </c:pt>
                <c:pt idx="67">
                  <c:v>1.1305056576445436E-2</c:v>
                </c:pt>
                <c:pt idx="68">
                  <c:v>1.1049099175615766E-2</c:v>
                </c:pt>
                <c:pt idx="69">
                  <c:v>1.0802656607150558E-2</c:v>
                </c:pt>
                <c:pt idx="70">
                  <c:v>1.0565240951089091E-2</c:v>
                </c:pt>
                <c:pt idx="71">
                  <c:v>1.0336395991894455E-2</c:v>
                </c:pt>
                <c:pt idx="72">
                  <c:v>1.0115694736398501E-2</c:v>
                </c:pt>
                <c:pt idx="73">
                  <c:v>9.9027371581652552E-3</c:v>
                </c:pt>
                <c:pt idx="74">
                  <c:v>9.6971481447708525E-3</c:v>
                </c:pt>
                <c:pt idx="75">
                  <c:v>9.4985756272250223E-3</c:v>
                </c:pt>
                <c:pt idx="76">
                  <c:v>9.3066888731371897E-3</c:v>
                </c:pt>
                <c:pt idx="77">
                  <c:v>9.1211769273082093E-3</c:v>
                </c:pt>
                <c:pt idx="78">
                  <c:v>8.9417471852478187E-3</c:v>
                </c:pt>
                <c:pt idx="79">
                  <c:v>8.7681240867132082E-3</c:v>
                </c:pt>
                <c:pt idx="80">
                  <c:v>8.6000479177656877E-3</c:v>
                </c:pt>
                <c:pt idx="81">
                  <c:v>8.4372737110763648E-3</c:v>
                </c:pt>
                <c:pt idx="82">
                  <c:v>8.2795702352990701E-3</c:v>
                </c:pt>
                <c:pt idx="83">
                  <c:v>8.1267190652895022E-3</c:v>
                </c:pt>
              </c:numCache>
            </c:numRef>
          </c:val>
          <c:smooth val="0"/>
        </c:ser>
        <c:dLbls>
          <c:showLegendKey val="0"/>
          <c:showVal val="0"/>
          <c:showCatName val="0"/>
          <c:showSerName val="0"/>
          <c:showPercent val="0"/>
          <c:showBubbleSize val="0"/>
        </c:dLbls>
        <c:dropLines/>
        <c:smooth val="0"/>
        <c:axId val="1234191392"/>
        <c:axId val="1234192480"/>
      </c:lineChart>
      <c:catAx>
        <c:axId val="1234191392"/>
        <c:scaling>
          <c:orientation val="minMax"/>
        </c:scaling>
        <c:delete val="0"/>
        <c:axPos val="b"/>
        <c:title>
          <c:tx>
            <c:rich>
              <a:bodyPr/>
              <a:lstStyle/>
              <a:p>
                <a:pPr>
                  <a:defRPr/>
                </a:pPr>
                <a:r>
                  <a:rPr lang="es-EC" sz="1200"/>
                  <a:t>T (seg)</a:t>
                </a:r>
              </a:p>
            </c:rich>
          </c:tx>
          <c:layout/>
          <c:overlay val="0"/>
        </c:title>
        <c:numFmt formatCode="0.000" sourceLinked="1"/>
        <c:majorTickMark val="none"/>
        <c:minorTickMark val="none"/>
        <c:tickLblPos val="nextTo"/>
        <c:crossAx val="1234192480"/>
        <c:crosses val="autoZero"/>
        <c:auto val="1"/>
        <c:lblAlgn val="ctr"/>
        <c:lblOffset val="100"/>
        <c:noMultiLvlLbl val="0"/>
      </c:catAx>
      <c:valAx>
        <c:axId val="1234192480"/>
        <c:scaling>
          <c:orientation val="minMax"/>
        </c:scaling>
        <c:delete val="0"/>
        <c:axPos val="l"/>
        <c:majorGridlines/>
        <c:title>
          <c:tx>
            <c:rich>
              <a:bodyPr/>
              <a:lstStyle/>
              <a:p>
                <a:pPr>
                  <a:defRPr/>
                </a:pPr>
                <a:r>
                  <a:rPr lang="es-EC" sz="1400"/>
                  <a:t>As (g)</a:t>
                </a:r>
              </a:p>
            </c:rich>
          </c:tx>
          <c:layout/>
          <c:overlay val="0"/>
        </c:title>
        <c:numFmt formatCode="0.000" sourceLinked="1"/>
        <c:majorTickMark val="out"/>
        <c:minorTickMark val="none"/>
        <c:tickLblPos val="nextTo"/>
        <c:crossAx val="1234191392"/>
        <c:crosses val="autoZero"/>
        <c:crossBetween val="between"/>
      </c:valAx>
    </c:plotArea>
    <c:plotVisOnly val="1"/>
    <c:dispBlanksAs val="zero"/>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BAB1BB9-DBEA-46AA-969B-B1ACB970B49E}" type="datetimeFigureOut">
              <a:rPr lang="es-EC" smtClean="0"/>
              <a:t>30/07/2015</a:t>
            </a:fld>
            <a:endParaRPr lang="es-EC"/>
          </a:p>
        </p:txBody>
      </p:sp>
      <p:sp>
        <p:nvSpPr>
          <p:cNvPr id="19" name="Footer Placeholder 18"/>
          <p:cNvSpPr>
            <a:spLocks noGrp="1"/>
          </p:cNvSpPr>
          <p:nvPr>
            <p:ph type="ftr" sz="quarter" idx="11"/>
          </p:nvPr>
        </p:nvSpPr>
        <p:spPr/>
        <p:txBody>
          <a:bodyPr/>
          <a:lstStyle/>
          <a:p>
            <a:endParaRPr lang="es-EC"/>
          </a:p>
        </p:txBody>
      </p:sp>
      <p:sp>
        <p:nvSpPr>
          <p:cNvPr id="27" name="Slide Number Placeholder 26"/>
          <p:cNvSpPr>
            <a:spLocks noGrp="1"/>
          </p:cNvSpPr>
          <p:nvPr>
            <p:ph type="sldNum" sz="quarter" idx="12"/>
          </p:nvPr>
        </p:nvSpPr>
        <p:spPr/>
        <p:txBody>
          <a:bodyPr/>
          <a:lstStyle/>
          <a:p>
            <a:fld id="{04ABE816-C1E9-44C2-815B-3806DF93B4B1}"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AB1BB9-DBEA-46AA-969B-B1ACB970B49E}" type="datetimeFigureOut">
              <a:rPr lang="es-EC" smtClean="0"/>
              <a:t>30/07/2015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4ABE816-C1E9-44C2-815B-3806DF93B4B1}"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AB1BB9-DBEA-46AA-969B-B1ACB970B49E}" type="datetimeFigureOut">
              <a:rPr lang="es-EC" smtClean="0"/>
              <a:t>30/07/2015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4ABE816-C1E9-44C2-815B-3806DF93B4B1}"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AB1BB9-DBEA-46AA-969B-B1ACB970B49E}" type="datetimeFigureOut">
              <a:rPr lang="es-EC" smtClean="0"/>
              <a:t>30/07/2015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4ABE816-C1E9-44C2-815B-3806DF93B4B1}"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BAB1BB9-DBEA-46AA-969B-B1ACB970B49E}" type="datetimeFigureOut">
              <a:rPr lang="es-EC" smtClean="0"/>
              <a:t>30/07/2015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4ABE816-C1E9-44C2-815B-3806DF93B4B1}"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BAB1BB9-DBEA-46AA-969B-B1ACB970B49E}" type="datetimeFigureOut">
              <a:rPr lang="es-EC" smtClean="0"/>
              <a:t>30/07/2015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4ABE816-C1E9-44C2-815B-3806DF93B4B1}"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BAB1BB9-DBEA-46AA-969B-B1ACB970B49E}" type="datetimeFigureOut">
              <a:rPr lang="es-EC" smtClean="0"/>
              <a:t>30/07/2015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04ABE816-C1E9-44C2-815B-3806DF93B4B1}"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BAB1BB9-DBEA-46AA-969B-B1ACB970B49E}" type="datetimeFigureOut">
              <a:rPr lang="es-EC" smtClean="0"/>
              <a:t>30/07/2015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04ABE816-C1E9-44C2-815B-3806DF93B4B1}"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B1BB9-DBEA-46AA-969B-B1ACB970B49E}" type="datetimeFigureOut">
              <a:rPr lang="es-EC" smtClean="0"/>
              <a:t>30/07/2015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04ABE816-C1E9-44C2-815B-3806DF93B4B1}"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BAB1BB9-DBEA-46AA-969B-B1ACB970B49E}" type="datetimeFigureOut">
              <a:rPr lang="es-EC" smtClean="0"/>
              <a:t>30/07/2015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4ABE816-C1E9-44C2-815B-3806DF93B4B1}"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BAB1BB9-DBEA-46AA-969B-B1ACB970B49E}" type="datetimeFigureOut">
              <a:rPr lang="es-EC" smtClean="0"/>
              <a:t>30/07/2015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a:xfrm>
            <a:off x="8077200" y="6356350"/>
            <a:ext cx="609600" cy="365125"/>
          </a:xfrm>
        </p:spPr>
        <p:txBody>
          <a:bodyPr/>
          <a:lstStyle/>
          <a:p>
            <a:fld id="{04ABE816-C1E9-44C2-815B-3806DF93B4B1}" type="slidenum">
              <a:rPr lang="es-EC" smtClean="0"/>
              <a:t>‹Nº›</a:t>
            </a:fld>
            <a:endParaRPr lang="es-EC"/>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BAB1BB9-DBEA-46AA-969B-B1ACB970B49E}" type="datetimeFigureOut">
              <a:rPr lang="es-EC" smtClean="0"/>
              <a:t>30/07/2015</a:t>
            </a:fld>
            <a:endParaRPr lang="es-EC"/>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ABE816-C1E9-44C2-815B-3806DF93B4B1}" type="slidenum">
              <a:rPr lang="es-EC" smtClean="0"/>
              <a:t>‹Nº›</a:t>
            </a:fld>
            <a:endParaRPr lang="es-EC"/>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1214422"/>
            <a:ext cx="7500990" cy="5139869"/>
          </a:xfrm>
          <a:prstGeom prst="rect">
            <a:avLst/>
          </a:prstGeom>
          <a:noFill/>
        </p:spPr>
        <p:txBody>
          <a:bodyPr wrap="square" rtlCol="0">
            <a:spAutoFit/>
          </a:bodyPr>
          <a:lstStyle/>
          <a:p>
            <a:pPr algn="ctr"/>
            <a:r>
              <a:rPr lang="es-AR" sz="2800" dirty="0" smtClean="0"/>
              <a:t>ESCUELA POLITÉCNICA DEL EJÉRCITO</a:t>
            </a:r>
          </a:p>
          <a:p>
            <a:pPr algn="ctr"/>
            <a:endParaRPr lang="es-AR" dirty="0" smtClean="0"/>
          </a:p>
          <a:p>
            <a:pPr algn="ctr"/>
            <a:endParaRPr lang="es-AR" dirty="0" smtClean="0"/>
          </a:p>
          <a:p>
            <a:pPr algn="ctr"/>
            <a:r>
              <a:rPr lang="es-AR" sz="2400" dirty="0" smtClean="0"/>
              <a:t>CARRERA DE INGENIERÍA CIVIL</a:t>
            </a:r>
          </a:p>
          <a:p>
            <a:pPr algn="ctr"/>
            <a:endParaRPr lang="es-AR" dirty="0" smtClean="0"/>
          </a:p>
          <a:p>
            <a:pPr algn="ctr"/>
            <a:endParaRPr lang="es-AR" dirty="0" smtClean="0"/>
          </a:p>
          <a:p>
            <a:pPr algn="ctr"/>
            <a:endParaRPr lang="es-AR" dirty="0" smtClean="0"/>
          </a:p>
          <a:p>
            <a:pPr algn="ctr"/>
            <a:endParaRPr lang="es-AR" dirty="0" smtClean="0"/>
          </a:p>
          <a:p>
            <a:pPr algn="ctr"/>
            <a:endParaRPr lang="es-AR" dirty="0" smtClean="0"/>
          </a:p>
          <a:p>
            <a:pPr algn="ctr"/>
            <a:r>
              <a:rPr lang="es-EC" sz="2000" b="1" dirty="0"/>
              <a:t>CÁLCULO Y DISEÑO ESTRUCTURAL PARA LA CONSTRUCCIÓN DEL EDIFICIO “PARQUEADERO MUNICIPAL EL AGUACATE”, DE LA CIUDAD DE SANGOLQUI.</a:t>
            </a:r>
            <a:endParaRPr lang="es-EC" sz="2000" dirty="0"/>
          </a:p>
          <a:p>
            <a:pPr algn="ctr"/>
            <a:endParaRPr lang="es-AR" dirty="0" smtClean="0"/>
          </a:p>
          <a:p>
            <a:pPr algn="ctr"/>
            <a:endParaRPr lang="es-AR" dirty="0" smtClean="0"/>
          </a:p>
          <a:p>
            <a:pPr algn="ctr"/>
            <a:r>
              <a:rPr lang="es-AR" dirty="0" smtClean="0"/>
              <a:t>SANTIAGO JAVIER CASTELLANO OTAÑEZ</a:t>
            </a:r>
          </a:p>
          <a:p>
            <a:pPr algn="ctr"/>
            <a:endParaRPr lang="es-AR" dirty="0" smtClean="0"/>
          </a:p>
          <a:p>
            <a:pPr algn="ctr"/>
            <a:endParaRPr lang="es-AR" dirty="0"/>
          </a:p>
        </p:txBody>
      </p:sp>
      <p:pic>
        <p:nvPicPr>
          <p:cNvPr id="3" name="2 Imagen" descr="civil.emf"/>
          <p:cNvPicPr>
            <a:picLocks noChangeAspect="1"/>
          </p:cNvPicPr>
          <p:nvPr/>
        </p:nvPicPr>
        <p:blipFill>
          <a:blip r:embed="rId2" cstate="print"/>
          <a:stretch>
            <a:fillRect/>
          </a:stretch>
        </p:blipFill>
        <p:spPr>
          <a:xfrm>
            <a:off x="4051991" y="2697637"/>
            <a:ext cx="1162951" cy="1159991"/>
          </a:xfrm>
          <a:prstGeom prst="rect">
            <a:avLst/>
          </a:prstGeom>
        </p:spPr>
      </p:pic>
    </p:spTree>
    <p:extLst>
      <p:ext uri="{BB962C8B-B14F-4D97-AF65-F5344CB8AC3E}">
        <p14:creationId xmlns:p14="http://schemas.microsoft.com/office/powerpoint/2010/main" val="193040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52704"/>
          </a:xfrm>
        </p:spPr>
        <p:txBody>
          <a:bodyPr>
            <a:normAutofit fontScale="90000"/>
          </a:bodyPr>
          <a:lstStyle/>
          <a:p>
            <a:pPr algn="ctr"/>
            <a:r>
              <a:rPr lang="es-EC" dirty="0" smtClean="0"/>
              <a:t>SISTEMA CONSTRUCTIVO HORMIGÓN ARMADO</a:t>
            </a:r>
            <a:endParaRPr lang="es-EC" dirty="0"/>
          </a:p>
        </p:txBody>
      </p:sp>
      <p:sp>
        <p:nvSpPr>
          <p:cNvPr id="3" name="Content Placeholder 2"/>
          <p:cNvSpPr>
            <a:spLocks noGrp="1"/>
          </p:cNvSpPr>
          <p:nvPr>
            <p:ph idx="1"/>
          </p:nvPr>
        </p:nvSpPr>
        <p:spPr/>
        <p:txBody>
          <a:bodyPr>
            <a:normAutofit/>
          </a:bodyPr>
          <a:lstStyle/>
          <a:p>
            <a:pPr marL="0" indent="0" algn="ctr">
              <a:buNone/>
            </a:pPr>
            <a:r>
              <a:rPr lang="es-EC" dirty="0" smtClean="0">
                <a:latin typeface="+mj-lt"/>
              </a:rPr>
              <a:t>VENTAJAS</a:t>
            </a:r>
          </a:p>
          <a:p>
            <a:r>
              <a:rPr lang="es-EC" dirty="0" smtClean="0">
                <a:latin typeface="+mj-lt"/>
              </a:rPr>
              <a:t>Alta plasticidad </a:t>
            </a:r>
            <a:r>
              <a:rPr lang="es-EC" dirty="0">
                <a:latin typeface="+mj-lt"/>
              </a:rPr>
              <a:t>lo que permite una gran adaptación mediante la utilización de encofrados para la </a:t>
            </a:r>
            <a:r>
              <a:rPr lang="es-EC" dirty="0" smtClean="0">
                <a:latin typeface="+mj-lt"/>
              </a:rPr>
              <a:t>fundición.</a:t>
            </a:r>
          </a:p>
          <a:p>
            <a:pPr lvl="0"/>
            <a:r>
              <a:rPr lang="es-EC" dirty="0">
                <a:latin typeface="+mj-lt"/>
              </a:rPr>
              <a:t>Posee una vida útil considerablemente larga.</a:t>
            </a:r>
          </a:p>
          <a:p>
            <a:r>
              <a:rPr lang="es-EC" dirty="0">
                <a:latin typeface="+mj-lt"/>
              </a:rPr>
              <a:t>Provee seguridad contra </a:t>
            </a:r>
            <a:r>
              <a:rPr lang="es-EC" dirty="0" smtClean="0">
                <a:latin typeface="+mj-lt"/>
              </a:rPr>
              <a:t>incendios.</a:t>
            </a:r>
          </a:p>
          <a:p>
            <a:r>
              <a:rPr lang="es-EC" dirty="0">
                <a:latin typeface="+mj-lt"/>
              </a:rPr>
              <a:t>No necesita mayor mantenimiento para su conservación</a:t>
            </a:r>
            <a:endParaRPr lang="es-EC" dirty="0" smtClean="0">
              <a:latin typeface="+mj-lt"/>
            </a:endParaRPr>
          </a:p>
          <a:p>
            <a:r>
              <a:rPr lang="es-EC" dirty="0" smtClean="0">
                <a:latin typeface="+mj-lt"/>
              </a:rPr>
              <a:t>Resiste varios tipos de esfuerzo: compresión</a:t>
            </a:r>
            <a:r>
              <a:rPr lang="es-EC" dirty="0">
                <a:latin typeface="+mj-lt"/>
              </a:rPr>
              <a:t>, flexión, corte y tracción.</a:t>
            </a:r>
          </a:p>
        </p:txBody>
      </p:sp>
    </p:spTree>
    <p:extLst>
      <p:ext uri="{BB962C8B-B14F-4D97-AF65-F5344CB8AC3E}">
        <p14:creationId xmlns:p14="http://schemas.microsoft.com/office/powerpoint/2010/main" val="3064121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703912"/>
          </a:xfrm>
        </p:spPr>
        <p:txBody>
          <a:bodyPr/>
          <a:lstStyle/>
          <a:p>
            <a:pPr marL="0" indent="0" algn="ctr">
              <a:buNone/>
            </a:pPr>
            <a:r>
              <a:rPr lang="es-EC" dirty="0" smtClean="0">
                <a:latin typeface="+mj-lt"/>
              </a:rPr>
              <a:t>DESVENTAJAS</a:t>
            </a:r>
          </a:p>
          <a:p>
            <a:pPr algn="ctr"/>
            <a:endParaRPr lang="es-EC" dirty="0">
              <a:latin typeface="+mj-lt"/>
            </a:endParaRPr>
          </a:p>
          <a:p>
            <a:r>
              <a:rPr lang="es-EC" sz="2800" dirty="0" smtClean="0">
                <a:latin typeface="+mj-lt"/>
              </a:rPr>
              <a:t>Peso especifico elevado (2400 Kg/cm2).</a:t>
            </a:r>
          </a:p>
          <a:p>
            <a:r>
              <a:rPr lang="es-EC" sz="2800" dirty="0" smtClean="0">
                <a:latin typeface="+mj-lt"/>
              </a:rPr>
              <a:t>Tiempo en llegar a la resistencia característica del 99% es de 28 días.</a:t>
            </a:r>
          </a:p>
          <a:p>
            <a:r>
              <a:rPr lang="es-EC" sz="2800" dirty="0" smtClean="0">
                <a:latin typeface="+mj-lt"/>
              </a:rPr>
              <a:t>Complejo control de calidad.</a:t>
            </a:r>
          </a:p>
          <a:p>
            <a:r>
              <a:rPr lang="es-EC" sz="2800" dirty="0" smtClean="0">
                <a:latin typeface="+mj-lt"/>
              </a:rPr>
              <a:t>Procedimiento complejo y laborioso (encorado, fundición, curado y desencofrado).</a:t>
            </a:r>
          </a:p>
          <a:p>
            <a:endParaRPr lang="es-EC" dirty="0"/>
          </a:p>
        </p:txBody>
      </p:sp>
    </p:spTree>
    <p:extLst>
      <p:ext uri="{BB962C8B-B14F-4D97-AF65-F5344CB8AC3E}">
        <p14:creationId xmlns:p14="http://schemas.microsoft.com/office/powerpoint/2010/main" val="2426267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ANALISIS MODAL ESPECTRAL</a:t>
            </a:r>
            <a:endParaRPr lang="es-EC" dirty="0"/>
          </a:p>
        </p:txBody>
      </p:sp>
      <p:sp>
        <p:nvSpPr>
          <p:cNvPr id="3" name="Content Placeholder 2"/>
          <p:cNvSpPr>
            <a:spLocks noGrp="1"/>
          </p:cNvSpPr>
          <p:nvPr>
            <p:ph idx="1"/>
          </p:nvPr>
        </p:nvSpPr>
        <p:spPr/>
        <p:txBody>
          <a:bodyPr/>
          <a:lstStyle/>
          <a:p>
            <a:r>
              <a:rPr lang="es-EC" dirty="0" smtClean="0">
                <a:latin typeface="+mj-lt"/>
              </a:rPr>
              <a:t>ALTA PELIGROSIDAD SISMICA</a:t>
            </a:r>
          </a:p>
          <a:p>
            <a:r>
              <a:rPr lang="es-EC" dirty="0" smtClean="0">
                <a:latin typeface="+mj-lt"/>
              </a:rPr>
              <a:t>DISEÑO SISMO RESISTENTE</a:t>
            </a:r>
          </a:p>
          <a:p>
            <a:r>
              <a:rPr lang="es-EC" dirty="0" smtClean="0">
                <a:latin typeface="+mj-lt"/>
              </a:rPr>
              <a:t>DEFINICIÓN DE CARGAS</a:t>
            </a:r>
          </a:p>
          <a:p>
            <a:r>
              <a:rPr lang="es-EC" dirty="0" smtClean="0">
                <a:latin typeface="+mj-lt"/>
              </a:rPr>
              <a:t>DEFINICIÓN DE ESPECTRO DE ACELERACIONES SÍSMICAS</a:t>
            </a:r>
          </a:p>
          <a:p>
            <a:r>
              <a:rPr lang="es-EC" dirty="0" smtClean="0">
                <a:latin typeface="+mj-lt"/>
              </a:rPr>
              <a:t>PREDIMENSIONAMIENTO DE ELEMENTOS ESTRUCTURALES</a:t>
            </a:r>
          </a:p>
          <a:p>
            <a:r>
              <a:rPr lang="es-EC" dirty="0" smtClean="0">
                <a:latin typeface="+mj-lt"/>
              </a:rPr>
              <a:t>MODELAMIENTO ESTRUCTURAL</a:t>
            </a:r>
            <a:endParaRPr lang="es-EC" dirty="0">
              <a:latin typeface="+mj-lt"/>
            </a:endParaRPr>
          </a:p>
        </p:txBody>
      </p:sp>
    </p:spTree>
    <p:extLst>
      <p:ext uri="{BB962C8B-B14F-4D97-AF65-F5344CB8AC3E}">
        <p14:creationId xmlns:p14="http://schemas.microsoft.com/office/powerpoint/2010/main" val="3812469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328"/>
            <a:ext cx="8229600" cy="810384"/>
          </a:xfrm>
        </p:spPr>
        <p:txBody>
          <a:bodyPr>
            <a:normAutofit/>
          </a:bodyPr>
          <a:lstStyle/>
          <a:p>
            <a:pPr algn="ctr"/>
            <a:r>
              <a:rPr lang="es-EC" sz="4400" dirty="0" smtClean="0"/>
              <a:t>GEOMETRIA </a:t>
            </a:r>
            <a:endParaRPr lang="es-EC" sz="4400" dirty="0"/>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t="8020" b="9129"/>
          <a:stretch/>
        </p:blipFill>
        <p:spPr bwMode="auto">
          <a:xfrm>
            <a:off x="2195736" y="908720"/>
            <a:ext cx="4824536" cy="54878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660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415880"/>
          </a:xfrm>
        </p:spPr>
        <p:txBody>
          <a:bodyPr/>
          <a:lstStyle/>
          <a:p>
            <a:r>
              <a:rPr lang="es-EC" dirty="0" smtClean="0">
                <a:latin typeface="+mj-lt"/>
              </a:rPr>
              <a:t>Dimensiones máximas de 35m en cada sentido</a:t>
            </a:r>
          </a:p>
          <a:p>
            <a:r>
              <a:rPr lang="es-EC" dirty="0" smtClean="0">
                <a:latin typeface="+mj-lt"/>
              </a:rPr>
              <a:t>6 Edificaciones. </a:t>
            </a:r>
          </a:p>
          <a:p>
            <a:endParaRPr lang="es-EC" dirty="0" smtClean="0"/>
          </a:p>
          <a:p>
            <a:endParaRPr lang="es-EC" dirty="0"/>
          </a:p>
        </p:txBody>
      </p:sp>
      <p:pic>
        <p:nvPicPr>
          <p:cNvPr id="5" name="Content Placeholder 3"/>
          <p:cNvPicPr>
            <a:picLocks/>
          </p:cNvPicPr>
          <p:nvPr/>
        </p:nvPicPr>
        <p:blipFill rotWithShape="1">
          <a:blip r:embed="rId2">
            <a:extLst>
              <a:ext uri="{28A0092B-C50C-407E-A947-70E740481C1C}">
                <a14:useLocalDpi xmlns:a14="http://schemas.microsoft.com/office/drawing/2010/main" val="0"/>
              </a:ext>
            </a:extLst>
          </a:blip>
          <a:srcRect t="8020" b="9129"/>
          <a:stretch/>
        </p:blipFill>
        <p:spPr bwMode="auto">
          <a:xfrm>
            <a:off x="2555776" y="1988840"/>
            <a:ext cx="4176464" cy="4407768"/>
          </a:xfrm>
          <a:prstGeom prst="rect">
            <a:avLst/>
          </a:prstGeom>
          <a:ln>
            <a:noFill/>
          </a:ln>
          <a:extLst>
            <a:ext uri="{53640926-AAD7-44D8-BBD7-CCE9431645EC}">
              <a14:shadowObscured xmlns:a14="http://schemas.microsoft.com/office/drawing/2010/main"/>
            </a:ext>
          </a:extLst>
        </p:spPr>
      </p:pic>
      <p:cxnSp>
        <p:nvCxnSpPr>
          <p:cNvPr id="6" name="Straight Connector 5"/>
          <p:cNvCxnSpPr/>
          <p:nvPr/>
        </p:nvCxnSpPr>
        <p:spPr>
          <a:xfrm>
            <a:off x="4139952" y="2377654"/>
            <a:ext cx="0" cy="3643634"/>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H="1">
            <a:off x="3190976" y="3979912"/>
            <a:ext cx="238913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flipH="1">
            <a:off x="3084576" y="4869160"/>
            <a:ext cx="2495536"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24907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a:t>ANÁLISIS DE CARGAS</a:t>
            </a:r>
          </a:p>
        </p:txBody>
      </p:sp>
      <p:sp>
        <p:nvSpPr>
          <p:cNvPr id="3" name="Content Placeholder 2"/>
          <p:cNvSpPr>
            <a:spLocks noGrp="1"/>
          </p:cNvSpPr>
          <p:nvPr>
            <p:ph idx="1"/>
          </p:nvPr>
        </p:nvSpPr>
        <p:spPr/>
        <p:txBody>
          <a:bodyPr/>
          <a:lstStyle/>
          <a:p>
            <a:pPr marL="0" indent="0" algn="ctr">
              <a:buNone/>
            </a:pPr>
            <a:r>
              <a:rPr lang="es-EC" sz="3200" b="1" dirty="0" smtClean="0">
                <a:latin typeface="+mj-lt"/>
              </a:rPr>
              <a:t>CARGA VIVA</a:t>
            </a:r>
          </a:p>
          <a:p>
            <a:pPr marL="0" indent="0" algn="ctr">
              <a:buNone/>
            </a:pPr>
            <a:endParaRPr lang="es-EC" sz="3200" dirty="0" smtClean="0">
              <a:latin typeface="+mj-lt"/>
            </a:endParaRPr>
          </a:p>
          <a:p>
            <a:r>
              <a:rPr lang="es-EC" dirty="0" smtClean="0">
                <a:latin typeface="+mj-lt"/>
              </a:rPr>
              <a:t>“Sobrecargas </a:t>
            </a:r>
            <a:r>
              <a:rPr lang="es-EC" dirty="0">
                <a:latin typeface="+mj-lt"/>
              </a:rPr>
              <a:t>que </a:t>
            </a:r>
            <a:r>
              <a:rPr lang="es-EC" dirty="0" smtClean="0">
                <a:latin typeface="+mj-lt"/>
              </a:rPr>
              <a:t> dependen </a:t>
            </a:r>
            <a:r>
              <a:rPr lang="es-EC" dirty="0">
                <a:latin typeface="+mj-lt"/>
              </a:rPr>
              <a:t>de la ocupación a la que está destinada la edificación y están conformadas por los pesos de personas, muebles, equipos y accesorios móviles o temporales, mercadería en transición, y </a:t>
            </a:r>
            <a:r>
              <a:rPr lang="es-EC" dirty="0" smtClean="0">
                <a:latin typeface="+mj-lt"/>
              </a:rPr>
              <a:t>otras</a:t>
            </a:r>
          </a:p>
          <a:p>
            <a:endParaRPr lang="es-EC" dirty="0"/>
          </a:p>
        </p:txBody>
      </p:sp>
      <p:pic>
        <p:nvPicPr>
          <p:cNvPr id="4" name="Picture 3"/>
          <p:cNvPicPr/>
          <p:nvPr/>
        </p:nvPicPr>
        <p:blipFill rotWithShape="1">
          <a:blip r:embed="rId2"/>
          <a:srcRect l="8262" t="23292" r="50385" b="62723"/>
          <a:stretch/>
        </p:blipFill>
        <p:spPr bwMode="auto">
          <a:xfrm>
            <a:off x="549694" y="5157192"/>
            <a:ext cx="8126762" cy="9943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8014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CARGA MUERTA</a:t>
            </a:r>
            <a:endParaRPr lang="es-EC" dirty="0"/>
          </a:p>
        </p:txBody>
      </p:sp>
      <p:sp>
        <p:nvSpPr>
          <p:cNvPr id="3" name="Content Placeholder 2"/>
          <p:cNvSpPr>
            <a:spLocks noGrp="1"/>
          </p:cNvSpPr>
          <p:nvPr>
            <p:ph idx="1"/>
          </p:nvPr>
        </p:nvSpPr>
        <p:spPr/>
        <p:txBody>
          <a:bodyPr>
            <a:normAutofit/>
          </a:bodyPr>
          <a:lstStyle/>
          <a:p>
            <a:r>
              <a:rPr lang="es-EC" sz="2800" dirty="0">
                <a:latin typeface="+mj-lt"/>
              </a:rPr>
              <a:t>“Las cargas permanentes (o cargas muertas) están constituidas por los pesos de todos los elementos estructurales, tales como: muros, paredes, recubrimientos</a:t>
            </a:r>
            <a:r>
              <a:rPr lang="es-EC" sz="2800" dirty="0" smtClean="0">
                <a:latin typeface="+mj-lt"/>
              </a:rPr>
              <a:t>, instalaciones eléctricas</a:t>
            </a:r>
            <a:r>
              <a:rPr lang="es-EC" sz="2800" dirty="0">
                <a:latin typeface="+mj-lt"/>
              </a:rPr>
              <a:t>, mecánicas, máquinas y todo artefacto integrado permanentemente a la estructura.” </a:t>
            </a:r>
          </a:p>
        </p:txBody>
      </p:sp>
    </p:spTree>
    <p:extLst>
      <p:ext uri="{BB962C8B-B14F-4D97-AF65-F5344CB8AC3E}">
        <p14:creationId xmlns:p14="http://schemas.microsoft.com/office/powerpoint/2010/main" val="1023903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EC" dirty="0" smtClean="0"/>
              <a:t>PREDISEÑO DE ELEMENTOS ESTRUCTURALES</a:t>
            </a:r>
            <a:endParaRPr lang="es-EC"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92500" lnSpcReduction="20000"/>
              </a:bodyPr>
              <a:lstStyle/>
              <a:p>
                <a:r>
                  <a:rPr lang="es-EC" dirty="0">
                    <a:latin typeface="+mj-lt"/>
                  </a:rPr>
                  <a:t>L</a:t>
                </a:r>
                <a:r>
                  <a:rPr lang="es-EC" dirty="0" smtClean="0">
                    <a:latin typeface="+mj-lt"/>
                  </a:rPr>
                  <a:t>imitaciones </a:t>
                </a:r>
                <a:r>
                  <a:rPr lang="es-EC" dirty="0">
                    <a:latin typeface="+mj-lt"/>
                  </a:rPr>
                  <a:t>que plantea el diseño arquitectónico, y en caso de la existencia de inconvenientes dar soluciones </a:t>
                </a:r>
                <a:r>
                  <a:rPr lang="es-EC" dirty="0" smtClean="0">
                    <a:latin typeface="+mj-lt"/>
                  </a:rPr>
                  <a:t>óptimas</a:t>
                </a:r>
              </a:p>
              <a:p>
                <a:endParaRPr lang="es-EC" dirty="0" smtClean="0">
                  <a:latin typeface="+mj-lt"/>
                </a:endParaRPr>
              </a:p>
              <a:p>
                <a:pPr marL="2286000" lvl="8" indent="0">
                  <a:buNone/>
                </a:pPr>
                <a14:m>
                  <m:oMathPara xmlns:m="http://schemas.openxmlformats.org/officeDocument/2006/math">
                    <m:oMathParaPr>
                      <m:jc m:val="right"/>
                    </m:oMathParaPr>
                    <m:oMath xmlns:m="http://schemas.openxmlformats.org/officeDocument/2006/math">
                      <m:r>
                        <m:rPr>
                          <m:sty m:val="p"/>
                        </m:rPr>
                        <a:rPr lang="es-EC" sz="2400" i="1">
                          <a:latin typeface="+mj-lt"/>
                        </a:rPr>
                        <m:t>hmin</m:t>
                      </m:r>
                      <m:r>
                        <a:rPr lang="es-EC" sz="2400" i="1">
                          <a:latin typeface="+mj-lt"/>
                        </a:rPr>
                        <m:t>=</m:t>
                      </m:r>
                      <m:f>
                        <m:fPr>
                          <m:ctrlPr>
                            <a:rPr lang="es-EC" sz="2400" i="1">
                              <a:latin typeface="+mj-lt"/>
                            </a:rPr>
                          </m:ctrlPr>
                        </m:fPr>
                        <m:num>
                          <m:r>
                            <m:rPr>
                              <m:sty m:val="p"/>
                            </m:rPr>
                            <a:rPr lang="es-EC" sz="2400" i="1">
                              <a:latin typeface="+mj-lt"/>
                            </a:rPr>
                            <m:t>ln</m:t>
                          </m:r>
                          <m:r>
                            <a:rPr lang="es-EC" sz="2400" i="1">
                              <a:latin typeface="+mj-lt"/>
                            </a:rPr>
                            <m:t>∗(800+0.071∗</m:t>
                          </m:r>
                          <m:r>
                            <m:rPr>
                              <m:sty m:val="p"/>
                            </m:rPr>
                            <a:rPr lang="es-EC" sz="2400" i="1">
                              <a:latin typeface="+mj-lt"/>
                            </a:rPr>
                            <m:t>fy</m:t>
                          </m:r>
                          <m:r>
                            <a:rPr lang="es-EC" sz="2400" i="1">
                              <a:latin typeface="+mj-lt"/>
                            </a:rPr>
                            <m:t>)</m:t>
                          </m:r>
                        </m:num>
                        <m:den>
                          <m:r>
                            <a:rPr lang="es-EC" sz="2400" i="1">
                              <a:latin typeface="+mj-lt"/>
                            </a:rPr>
                            <m:t>36000+5000</m:t>
                          </m:r>
                          <m:r>
                            <m:rPr>
                              <m:sty m:val="p"/>
                            </m:rPr>
                            <a:rPr lang="es-EC" sz="2400" i="1">
                              <a:latin typeface="+mj-lt"/>
                            </a:rPr>
                            <m:t>β</m:t>
                          </m:r>
                          <m:r>
                            <a:rPr lang="es-EC" sz="2400" i="1">
                              <a:latin typeface="+mj-lt"/>
                            </a:rPr>
                            <m:t>(</m:t>
                          </m:r>
                          <m:sSub>
                            <m:sSubPr>
                              <m:ctrlPr>
                                <a:rPr lang="es-EC" sz="2400" i="1">
                                  <a:latin typeface="+mj-lt"/>
                                </a:rPr>
                              </m:ctrlPr>
                            </m:sSubPr>
                            <m:e>
                              <m:r>
                                <m:rPr>
                                  <m:sty m:val="p"/>
                                </m:rPr>
                                <a:rPr lang="es-EC" sz="2400" i="1">
                                  <a:latin typeface="+mj-lt"/>
                                </a:rPr>
                                <m:t>α</m:t>
                              </m:r>
                            </m:e>
                            <m:sub>
                              <m:r>
                                <m:rPr>
                                  <m:sty m:val="p"/>
                                </m:rPr>
                                <a:rPr lang="es-EC" sz="2400" i="1">
                                  <a:latin typeface="+mj-lt"/>
                                </a:rPr>
                                <m:t>m</m:t>
                              </m:r>
                            </m:sub>
                          </m:sSub>
                          <m:r>
                            <a:rPr lang="es-EC" sz="2400" i="1">
                              <a:latin typeface="+mj-lt"/>
                            </a:rPr>
                            <m:t>−0.2)</m:t>
                          </m:r>
                        </m:den>
                      </m:f>
                    </m:oMath>
                  </m:oMathPara>
                </a14:m>
                <a:endParaRPr lang="es-EC" sz="2400" i="1" dirty="0">
                  <a:latin typeface="+mj-lt"/>
                </a:endParaRPr>
              </a:p>
              <a:p>
                <a14:m>
                  <m:oMath xmlns:m="http://schemas.openxmlformats.org/officeDocument/2006/math">
                    <m:sSub>
                      <m:sSubPr>
                        <m:ctrlPr>
                          <a:rPr lang="es-EC" i="1">
                            <a:latin typeface="+mj-lt"/>
                          </a:rPr>
                        </m:ctrlPr>
                      </m:sSubPr>
                      <m:e>
                        <m:r>
                          <m:rPr>
                            <m:sty m:val="p"/>
                          </m:rPr>
                          <a:rPr lang="es-EC">
                            <a:latin typeface="+mj-lt"/>
                          </a:rPr>
                          <m:t>α</m:t>
                        </m:r>
                      </m:e>
                      <m:sub>
                        <m:r>
                          <m:rPr>
                            <m:sty m:val="p"/>
                          </m:rPr>
                          <a:rPr lang="es-EC">
                            <a:latin typeface="+mj-lt"/>
                          </a:rPr>
                          <m:t>m</m:t>
                        </m:r>
                      </m:sub>
                    </m:sSub>
                    <m:r>
                      <a:rPr lang="es-EC" i="1">
                        <a:latin typeface="+mj-lt"/>
                      </a:rPr>
                      <m:t>=0.2</m:t>
                    </m:r>
                  </m:oMath>
                </a14:m>
                <a:r>
                  <a:rPr lang="es-EC" dirty="0">
                    <a:latin typeface="+mj-lt"/>
                  </a:rPr>
                  <a:t> </a:t>
                </a:r>
                <a:endParaRPr lang="es-EC" dirty="0" smtClean="0">
                  <a:latin typeface="+mj-lt"/>
                </a:endParaRPr>
              </a:p>
              <a:p>
                <a:pPr marL="0" indent="0" algn="ctr">
                  <a:buNone/>
                </a:pPr>
                <a14:m>
                  <m:oMath xmlns:m="http://schemas.openxmlformats.org/officeDocument/2006/math">
                    <m:r>
                      <m:rPr>
                        <m:sty m:val="p"/>
                      </m:rPr>
                      <a:rPr lang="es-EC">
                        <a:latin typeface="+mj-lt"/>
                      </a:rPr>
                      <m:t>hmin</m:t>
                    </m:r>
                    <m:r>
                      <a:rPr lang="es-EC">
                        <a:latin typeface="+mj-lt"/>
                      </a:rPr>
                      <m:t>=</m:t>
                    </m:r>
                    <m:f>
                      <m:fPr>
                        <m:ctrlPr>
                          <a:rPr lang="es-EC" i="1">
                            <a:latin typeface="+mj-lt"/>
                          </a:rPr>
                        </m:ctrlPr>
                      </m:fPr>
                      <m:num>
                        <m:r>
                          <m:rPr>
                            <m:sty m:val="p"/>
                          </m:rPr>
                          <a:rPr lang="es-EC">
                            <a:latin typeface="+mj-lt"/>
                          </a:rPr>
                          <m:t>ln</m:t>
                        </m:r>
                        <m:r>
                          <a:rPr lang="es-EC" i="1">
                            <a:latin typeface="+mj-lt"/>
                          </a:rPr>
                          <m:t>∗</m:t>
                        </m:r>
                        <m:r>
                          <a:rPr lang="es-EC">
                            <a:latin typeface="+mj-lt"/>
                          </a:rPr>
                          <m:t>(800+0.071</m:t>
                        </m:r>
                        <m:r>
                          <a:rPr lang="es-EC" i="1">
                            <a:latin typeface="+mj-lt"/>
                          </a:rPr>
                          <m:t>∗</m:t>
                        </m:r>
                        <m:r>
                          <m:rPr>
                            <m:sty m:val="p"/>
                          </m:rPr>
                          <a:rPr lang="es-EC">
                            <a:latin typeface="+mj-lt"/>
                          </a:rPr>
                          <m:t>fy</m:t>
                        </m:r>
                        <m:r>
                          <a:rPr lang="es-EC">
                            <a:latin typeface="+mj-lt"/>
                          </a:rPr>
                          <m:t>)</m:t>
                        </m:r>
                      </m:num>
                      <m:den>
                        <m:r>
                          <a:rPr lang="es-EC">
                            <a:latin typeface="+mj-lt"/>
                          </a:rPr>
                          <m:t>36000</m:t>
                        </m:r>
                      </m:den>
                    </m:f>
                  </m:oMath>
                </a14:m>
                <a:r>
                  <a:rPr lang="es-EC" dirty="0">
                    <a:latin typeface="+mj-lt"/>
                  </a:rPr>
                  <a:t>	</a:t>
                </a:r>
              </a:p>
              <a:p>
                <a:r>
                  <a:rPr lang="es-EC" dirty="0">
                    <a:latin typeface="+mj-lt"/>
                  </a:rPr>
                  <a:t>Donde:</a:t>
                </a:r>
              </a:p>
              <a:p>
                <a:pPr marL="393192" lvl="1" indent="0">
                  <a:buNone/>
                </a:pPr>
                <a:r>
                  <a:rPr lang="es-EC" sz="2100" i="1" dirty="0" smtClean="0">
                    <a:latin typeface="+mj-lt"/>
                  </a:rPr>
                  <a:t>	</a:t>
                </a:r>
                <a:r>
                  <a:rPr lang="es-EC" sz="2100" i="1" dirty="0" err="1" smtClean="0">
                    <a:latin typeface="+mj-lt"/>
                  </a:rPr>
                  <a:t>hmin</a:t>
                </a:r>
                <a:r>
                  <a:rPr lang="es-EC" sz="2100" dirty="0">
                    <a:latin typeface="+mj-lt"/>
                  </a:rPr>
                  <a:t>		Altura mínima de losa</a:t>
                </a:r>
              </a:p>
              <a:p>
                <a:pPr marL="667512" lvl="2" indent="0">
                  <a:buNone/>
                </a:pPr>
                <a:r>
                  <a:rPr lang="es-EC" i="1" dirty="0" smtClean="0">
                    <a:latin typeface="+mj-lt"/>
                  </a:rPr>
                  <a:t>	</a:t>
                </a:r>
                <a:r>
                  <a:rPr lang="es-EC" i="1" dirty="0" err="1" smtClean="0">
                    <a:latin typeface="+mj-lt"/>
                  </a:rPr>
                  <a:t>ln</a:t>
                </a:r>
                <a:r>
                  <a:rPr lang="es-EC" dirty="0">
                    <a:latin typeface="+mj-lt"/>
                  </a:rPr>
                  <a:t>	</a:t>
                </a:r>
                <a:r>
                  <a:rPr lang="es-EC" dirty="0" smtClean="0">
                    <a:latin typeface="+mj-lt"/>
                  </a:rPr>
                  <a:t>	Luz </a:t>
                </a:r>
                <a:r>
                  <a:rPr lang="es-EC" dirty="0">
                    <a:latin typeface="+mj-lt"/>
                  </a:rPr>
                  <a:t>libre en la dirección larga, medida de cara cara </a:t>
                </a:r>
                <a:r>
                  <a:rPr lang="es-EC" dirty="0" smtClean="0">
                    <a:latin typeface="+mj-lt"/>
                  </a:rPr>
                  <a:t>			de </a:t>
                </a:r>
                <a:r>
                  <a:rPr lang="es-EC" dirty="0">
                    <a:latin typeface="+mj-lt"/>
                  </a:rPr>
                  <a:t>las vigas </a:t>
                </a:r>
              </a:p>
              <a:p>
                <a:pPr marL="667512" lvl="2" indent="0">
                  <a:buNone/>
                </a:pPr>
                <a:r>
                  <a:rPr lang="es-EC" i="1" dirty="0" smtClean="0">
                    <a:latin typeface="+mj-lt"/>
                  </a:rPr>
                  <a:t>	</a:t>
                </a:r>
                <a:r>
                  <a:rPr lang="es-EC" i="1" dirty="0" err="1" smtClean="0">
                    <a:latin typeface="+mj-lt"/>
                  </a:rPr>
                  <a:t>fy</a:t>
                </a:r>
                <a:r>
                  <a:rPr lang="es-EC" dirty="0" smtClean="0">
                    <a:latin typeface="+mj-lt"/>
                  </a:rPr>
                  <a:t> 	</a:t>
                </a:r>
                <a:r>
                  <a:rPr lang="es-EC" dirty="0">
                    <a:latin typeface="+mj-lt"/>
                  </a:rPr>
                  <a:t>	Esfuerzo de fluencia del acero en kg/cm2</a:t>
                </a: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41" t="-2639"/>
                </a:stretch>
              </a:blipFill>
            </p:spPr>
            <p:txBody>
              <a:bodyPr/>
              <a:lstStyle/>
              <a:p>
                <a:r>
                  <a:rPr lang="en-US">
                    <a:noFill/>
                  </a:rPr>
                  <a:t> </a:t>
                </a:r>
              </a:p>
            </p:txBody>
          </p:sp>
        </mc:Fallback>
      </mc:AlternateContent>
    </p:spTree>
    <p:extLst>
      <p:ext uri="{BB962C8B-B14F-4D97-AF65-F5344CB8AC3E}">
        <p14:creationId xmlns:p14="http://schemas.microsoft.com/office/powerpoint/2010/main" val="776728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507288" cy="5703912"/>
          </a:xfrm>
        </p:spPr>
        <p:txBody>
          <a:bodyPr/>
          <a:lstStyle/>
          <a:p>
            <a:pPr marL="0" indent="0">
              <a:buNone/>
            </a:pPr>
            <a:r>
              <a:rPr lang="es-EC" dirty="0" smtClean="0">
                <a:latin typeface="+mj-lt"/>
              </a:rPr>
              <a:t>Altura </a:t>
            </a:r>
            <a:r>
              <a:rPr lang="es-EC" dirty="0">
                <a:latin typeface="+mj-lt"/>
              </a:rPr>
              <a:t>equivalente de losa.</a:t>
            </a:r>
            <a:endParaRPr lang="es-EC" b="1" i="1" dirty="0">
              <a:latin typeface="+mj-lt"/>
            </a:endParaRPr>
          </a:p>
          <a:p>
            <a:endParaRPr lang="es-EC" dirty="0" smtClean="0">
              <a:latin typeface="+mj-lt"/>
            </a:endParaRPr>
          </a:p>
          <a:p>
            <a:endParaRPr lang="es-EC" dirty="0">
              <a:latin typeface="+mj-lt"/>
            </a:endParaRPr>
          </a:p>
          <a:p>
            <a:endParaRPr lang="es-EC" dirty="0" smtClean="0">
              <a:latin typeface="+mj-lt"/>
            </a:endParaRPr>
          </a:p>
          <a:p>
            <a:pPr marL="0" indent="0">
              <a:buNone/>
            </a:pPr>
            <a:r>
              <a:rPr lang="es-EC" dirty="0" smtClean="0">
                <a:latin typeface="+mj-lt"/>
              </a:rPr>
              <a:t>				Altura </a:t>
            </a:r>
            <a:r>
              <a:rPr lang="es-EC" dirty="0">
                <a:latin typeface="+mj-lt"/>
              </a:rPr>
              <a:t>de losa para cada edificio</a:t>
            </a:r>
            <a:r>
              <a:rPr lang="es-EC" dirty="0"/>
              <a:t>.</a:t>
            </a:r>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12600"/>
            <a:ext cx="2217018" cy="2615158"/>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164974"/>
            <a:ext cx="4104456" cy="2800692"/>
          </a:xfrm>
          <a:prstGeom prst="rect">
            <a:avLst/>
          </a:prstGeom>
          <a:noFill/>
          <a:ln>
            <a:noFill/>
          </a:ln>
        </p:spPr>
      </p:pic>
    </p:spTree>
    <p:extLst>
      <p:ext uri="{BB962C8B-B14F-4D97-AF65-F5344CB8AC3E}">
        <p14:creationId xmlns:p14="http://schemas.microsoft.com/office/powerpoint/2010/main" val="3633886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b="1" i="1" dirty="0" smtClean="0"/>
              <a:t>Detalle </a:t>
            </a:r>
            <a:r>
              <a:rPr lang="es-EC" b="1" i="1" dirty="0"/>
              <a:t>de losa </a:t>
            </a:r>
            <a:endParaRPr lang="es-EC" dirty="0"/>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7807" r="5415" b="13005"/>
          <a:stretch/>
        </p:blipFill>
        <p:spPr bwMode="auto">
          <a:xfrm>
            <a:off x="0" y="2132856"/>
            <a:ext cx="4392488" cy="259228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t="13583" b="15770"/>
          <a:stretch/>
        </p:blipFill>
        <p:spPr bwMode="auto">
          <a:xfrm>
            <a:off x="4499992" y="2348880"/>
            <a:ext cx="4323715" cy="39509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5789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928926" y="752757"/>
            <a:ext cx="3286148" cy="461665"/>
          </a:xfrm>
          <a:prstGeom prst="rect">
            <a:avLst/>
          </a:prstGeom>
          <a:noFill/>
        </p:spPr>
        <p:txBody>
          <a:bodyPr wrap="square" rtlCol="0">
            <a:spAutoFit/>
          </a:bodyPr>
          <a:lstStyle/>
          <a:p>
            <a:pPr algn="ctr"/>
            <a:r>
              <a:rPr lang="es-AR" sz="2400" b="1" dirty="0" smtClean="0">
                <a:solidFill>
                  <a:srgbClr val="0070C0"/>
                </a:solidFill>
              </a:rPr>
              <a:t>JUSTIFICACIÓN</a:t>
            </a:r>
            <a:endParaRPr lang="es-AR" sz="2400" b="1" dirty="0">
              <a:solidFill>
                <a:srgbClr val="0070C0"/>
              </a:solidFill>
            </a:endParaRPr>
          </a:p>
        </p:txBody>
      </p:sp>
      <p:sp>
        <p:nvSpPr>
          <p:cNvPr id="5" name="4 CuadroTexto"/>
          <p:cNvSpPr txBox="1"/>
          <p:nvPr/>
        </p:nvSpPr>
        <p:spPr>
          <a:xfrm>
            <a:off x="714348" y="1571612"/>
            <a:ext cx="7858180" cy="4524315"/>
          </a:xfrm>
          <a:prstGeom prst="rect">
            <a:avLst/>
          </a:prstGeom>
          <a:noFill/>
        </p:spPr>
        <p:txBody>
          <a:bodyPr wrap="square" rtlCol="0">
            <a:spAutoFit/>
          </a:bodyPr>
          <a:lstStyle/>
          <a:p>
            <a:pPr algn="just"/>
            <a:r>
              <a:rPr lang="es-AR" sz="2400" dirty="0" smtClean="0">
                <a:latin typeface="+mj-lt"/>
              </a:rPr>
              <a:t>Crecimiento demográfico elevado el cual llega al 2.9%</a:t>
            </a:r>
          </a:p>
          <a:p>
            <a:pPr algn="just"/>
            <a:endParaRPr lang="es-AR" sz="2400" dirty="0" smtClean="0">
              <a:latin typeface="+mj-lt"/>
            </a:endParaRPr>
          </a:p>
          <a:p>
            <a:pPr algn="just"/>
            <a:r>
              <a:rPr lang="es-AR" sz="2400" dirty="0" smtClean="0">
                <a:latin typeface="+mj-lt"/>
              </a:rPr>
              <a:t>Aumento de tráfico vehicular.</a:t>
            </a:r>
          </a:p>
          <a:p>
            <a:pPr algn="just"/>
            <a:endParaRPr lang="es-AR" sz="2400" dirty="0">
              <a:latin typeface="+mj-lt"/>
            </a:endParaRPr>
          </a:p>
          <a:p>
            <a:pPr algn="just"/>
            <a:r>
              <a:rPr lang="es-AR" sz="2400" dirty="0" smtClean="0">
                <a:latin typeface="+mj-lt"/>
              </a:rPr>
              <a:t>Falta de plazas de parqueo en Centro de Sangolquí.</a:t>
            </a:r>
          </a:p>
          <a:p>
            <a:pPr algn="just"/>
            <a:endParaRPr lang="es-AR" sz="2400" dirty="0">
              <a:latin typeface="+mj-lt"/>
            </a:endParaRPr>
          </a:p>
          <a:p>
            <a:pPr algn="just"/>
            <a:r>
              <a:rPr lang="es-EC" sz="2400" dirty="0">
                <a:latin typeface="+mj-lt"/>
              </a:rPr>
              <a:t>Ubicación estratégica </a:t>
            </a:r>
            <a:r>
              <a:rPr lang="es-EC" sz="2400" dirty="0" smtClean="0">
                <a:latin typeface="+mj-lt"/>
              </a:rPr>
              <a:t>próxima a </a:t>
            </a:r>
            <a:r>
              <a:rPr lang="es-EC" sz="2400" dirty="0">
                <a:latin typeface="+mj-lt"/>
              </a:rPr>
              <a:t>Mercado Central, Estadio Municipal General Rumiñahui, Iglesia Matriz de Sangolquí, Municipio de Rumiñahui, Coliseo de la Liga Cantonal de </a:t>
            </a:r>
            <a:r>
              <a:rPr lang="es-EC" sz="2400" dirty="0" smtClean="0">
                <a:latin typeface="+mj-lt"/>
              </a:rPr>
              <a:t>Rumiñahui.</a:t>
            </a:r>
          </a:p>
          <a:p>
            <a:pPr algn="just"/>
            <a:endParaRPr lang="es-EC" sz="2400" dirty="0">
              <a:latin typeface="+mj-lt"/>
            </a:endParaRPr>
          </a:p>
          <a:p>
            <a:pPr algn="just"/>
            <a:r>
              <a:rPr lang="es-EC" sz="2400" dirty="0" smtClean="0">
                <a:latin typeface="+mj-lt"/>
              </a:rPr>
              <a:t>Calles mas despejadas para circulación vehicular. </a:t>
            </a:r>
            <a:endParaRPr lang="es-AR" sz="2400" dirty="0" smtClean="0">
              <a:latin typeface="+mj-lt"/>
            </a:endParaRPr>
          </a:p>
        </p:txBody>
      </p:sp>
    </p:spTree>
    <p:extLst>
      <p:ext uri="{BB962C8B-B14F-4D97-AF65-F5344CB8AC3E}">
        <p14:creationId xmlns:p14="http://schemas.microsoft.com/office/powerpoint/2010/main" val="864723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EC" sz="3600" dirty="0" smtClean="0"/>
              <a:t>Valores </a:t>
            </a:r>
            <a:r>
              <a:rPr lang="es-EC" sz="3600" dirty="0"/>
              <a:t>de carga muerta (no incluye columnas).</a:t>
            </a:r>
            <a:endParaRPr lang="es-EC" sz="3600" b="1" i="1" dirty="0"/>
          </a:p>
        </p:txBody>
      </p:sp>
      <p:sp>
        <p:nvSpPr>
          <p:cNvPr id="5" name="Content Placeholder 4"/>
          <p:cNvSpPr>
            <a:spLocks noGrp="1"/>
          </p:cNvSpPr>
          <p:nvPr>
            <p:ph idx="1"/>
          </p:nvPr>
        </p:nvSpPr>
        <p:spPr/>
        <p:txBody>
          <a:bodyPr/>
          <a:lstStyle/>
          <a:p>
            <a:endParaRPr lang="es-EC" dirty="0"/>
          </a:p>
        </p:txBody>
      </p:sp>
      <p:pic>
        <p:nvPicPr>
          <p:cNvPr id="2049"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192" y="2276872"/>
            <a:ext cx="4034946" cy="36578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2674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72248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92696"/>
                <a:ext cx="8229600" cy="5631904"/>
              </a:xfrm>
            </p:spPr>
            <p:txBody>
              <a:bodyPr>
                <a:normAutofit fontScale="92500" lnSpcReduction="20000"/>
              </a:bodyPr>
              <a:lstStyle/>
              <a:p>
                <a:r>
                  <a:rPr lang="es-EC" dirty="0">
                    <a:latin typeface="+mj-lt"/>
                  </a:rPr>
                  <a:t>Para cargas triangulares a rectangulares</a:t>
                </a:r>
                <a:r>
                  <a:rPr lang="es-EC" dirty="0" smtClean="0">
                    <a:latin typeface="+mj-lt"/>
                  </a:rPr>
                  <a:t>:</a:t>
                </a:r>
              </a:p>
              <a:p>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W</m:t>
                      </m:r>
                      <m:r>
                        <a:rPr lang="es-EC">
                          <a:latin typeface="+mj-lt"/>
                        </a:rPr>
                        <m:t>=</m:t>
                      </m:r>
                      <m:f>
                        <m:fPr>
                          <m:ctrlPr>
                            <a:rPr lang="es-EC" i="1">
                              <a:latin typeface="+mj-lt"/>
                            </a:rPr>
                          </m:ctrlPr>
                        </m:fPr>
                        <m:num>
                          <m:r>
                            <m:rPr>
                              <m:sty m:val="p"/>
                            </m:rPr>
                            <a:rPr lang="es-EC">
                              <a:latin typeface="+mj-lt"/>
                            </a:rPr>
                            <m:t>q</m:t>
                          </m:r>
                          <m:r>
                            <a:rPr lang="es-EC" i="1">
                              <a:latin typeface="+mj-lt"/>
                            </a:rPr>
                            <m:t>∗</m:t>
                          </m:r>
                          <m:r>
                            <m:rPr>
                              <m:sty m:val="p"/>
                            </m:rPr>
                            <a:rPr lang="es-EC">
                              <a:latin typeface="+mj-lt"/>
                            </a:rPr>
                            <m:t>s</m:t>
                          </m:r>
                        </m:num>
                        <m:den>
                          <m:r>
                            <a:rPr lang="es-EC">
                              <a:latin typeface="+mj-lt"/>
                            </a:rPr>
                            <m:t>3</m:t>
                          </m:r>
                        </m:den>
                      </m:f>
                    </m:oMath>
                  </m:oMathPara>
                </a14:m>
                <a:endParaRPr lang="es-EC" dirty="0" smtClean="0">
                  <a:latin typeface="+mj-lt"/>
                </a:endParaRPr>
              </a:p>
              <a:p>
                <a:pPr marL="0" indent="0">
                  <a:buNone/>
                </a:pPr>
                <a:endParaRPr lang="es-EC" dirty="0" smtClean="0">
                  <a:latin typeface="+mj-lt"/>
                </a:endParaRPr>
              </a:p>
              <a:p>
                <a:r>
                  <a:rPr lang="es-EC" dirty="0">
                    <a:latin typeface="+mj-lt"/>
                  </a:rPr>
                  <a:t>Para cargas trapezoidales a rectangulares</a:t>
                </a:r>
                <a:r>
                  <a:rPr lang="es-EC" dirty="0" smtClean="0">
                    <a:latin typeface="+mj-lt"/>
                  </a:rPr>
                  <a:t>:</a:t>
                </a:r>
              </a:p>
              <a:p>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W</m:t>
                      </m:r>
                      <m:r>
                        <a:rPr lang="es-EC">
                          <a:latin typeface="+mj-lt"/>
                        </a:rPr>
                        <m:t>=</m:t>
                      </m:r>
                      <m:f>
                        <m:fPr>
                          <m:ctrlPr>
                            <a:rPr lang="es-EC" i="1">
                              <a:latin typeface="+mj-lt"/>
                            </a:rPr>
                          </m:ctrlPr>
                        </m:fPr>
                        <m:num>
                          <m:r>
                            <m:rPr>
                              <m:sty m:val="p"/>
                            </m:rPr>
                            <a:rPr lang="es-EC">
                              <a:latin typeface="+mj-lt"/>
                            </a:rPr>
                            <m:t>q</m:t>
                          </m:r>
                          <m:r>
                            <a:rPr lang="es-EC" i="1">
                              <a:latin typeface="+mj-lt"/>
                            </a:rPr>
                            <m:t>∗</m:t>
                          </m:r>
                          <m:r>
                            <m:rPr>
                              <m:sty m:val="p"/>
                            </m:rPr>
                            <a:rPr lang="es-EC">
                              <a:latin typeface="+mj-lt"/>
                            </a:rPr>
                            <m:t>s</m:t>
                          </m:r>
                        </m:num>
                        <m:den>
                          <m:r>
                            <a:rPr lang="es-EC">
                              <a:latin typeface="+mj-lt"/>
                            </a:rPr>
                            <m:t>3</m:t>
                          </m:r>
                        </m:den>
                      </m:f>
                      <m:d>
                        <m:dPr>
                          <m:ctrlPr>
                            <a:rPr lang="es-EC" i="1">
                              <a:latin typeface="+mj-lt"/>
                            </a:rPr>
                          </m:ctrlPr>
                        </m:dPr>
                        <m:e>
                          <m:f>
                            <m:fPr>
                              <m:ctrlPr>
                                <a:rPr lang="es-EC" i="1">
                                  <a:latin typeface="+mj-lt"/>
                                </a:rPr>
                              </m:ctrlPr>
                            </m:fPr>
                            <m:num>
                              <m:r>
                                <a:rPr lang="es-EC">
                                  <a:latin typeface="+mj-lt"/>
                                </a:rPr>
                                <m:t>3</m:t>
                              </m:r>
                              <m:r>
                                <a:rPr lang="es-EC" i="1">
                                  <a:latin typeface="+mj-lt"/>
                                </a:rPr>
                                <m:t>−</m:t>
                              </m:r>
                              <m:sSup>
                                <m:sSupPr>
                                  <m:ctrlPr>
                                    <a:rPr lang="es-EC" i="1">
                                      <a:latin typeface="+mj-lt"/>
                                    </a:rPr>
                                  </m:ctrlPr>
                                </m:sSupPr>
                                <m:e>
                                  <m:r>
                                    <m:rPr>
                                      <m:sty m:val="p"/>
                                    </m:rPr>
                                    <a:rPr lang="es-EC">
                                      <a:latin typeface="+mj-lt"/>
                                    </a:rPr>
                                    <m:t>m</m:t>
                                  </m:r>
                                </m:e>
                                <m:sup>
                                  <m:r>
                                    <a:rPr lang="es-EC">
                                      <a:latin typeface="+mj-lt"/>
                                    </a:rPr>
                                    <m:t>2</m:t>
                                  </m:r>
                                </m:sup>
                              </m:sSup>
                            </m:num>
                            <m:den>
                              <m:r>
                                <a:rPr lang="es-EC">
                                  <a:latin typeface="+mj-lt"/>
                                </a:rPr>
                                <m:t>2</m:t>
                              </m:r>
                            </m:den>
                          </m:f>
                        </m:e>
                      </m:d>
                    </m:oMath>
                  </m:oMathPara>
                </a14:m>
                <a:endParaRPr lang="es-EC" dirty="0">
                  <a:latin typeface="+mj-lt"/>
                </a:endParaRPr>
              </a:p>
              <a:p>
                <a:pPr marL="0" indent="0">
                  <a:buNone/>
                </a:pPr>
                <a:r>
                  <a:rPr lang="es-EC" dirty="0">
                    <a:latin typeface="+mj-lt"/>
                  </a:rPr>
                  <a:t>En donde:</a:t>
                </a:r>
              </a:p>
              <a:p>
                <a:pPr marL="0" indent="0">
                  <a:buNone/>
                </a:pPr>
                <a:r>
                  <a:rPr lang="es-EC" i="1" dirty="0">
                    <a:latin typeface="+mj-lt"/>
                  </a:rPr>
                  <a:t>W	</a:t>
                </a:r>
                <a:r>
                  <a:rPr lang="es-EC" dirty="0">
                    <a:latin typeface="+mj-lt"/>
                  </a:rPr>
                  <a:t>	Carga rectangular equivalente</a:t>
                </a:r>
              </a:p>
              <a:p>
                <a:pPr marL="0" indent="0">
                  <a:buNone/>
                </a:pPr>
                <a:r>
                  <a:rPr lang="es-EC" i="1" dirty="0">
                    <a:latin typeface="+mj-lt"/>
                  </a:rPr>
                  <a:t>q</a:t>
                </a:r>
                <a:r>
                  <a:rPr lang="es-EC" dirty="0">
                    <a:latin typeface="+mj-lt"/>
                  </a:rPr>
                  <a:t>		Carga por m2</a:t>
                </a:r>
              </a:p>
              <a:p>
                <a:pPr marL="0" indent="0">
                  <a:buNone/>
                </a:pPr>
                <a:r>
                  <a:rPr lang="es-EC" i="1" dirty="0">
                    <a:latin typeface="+mj-lt"/>
                  </a:rPr>
                  <a:t>s</a:t>
                </a:r>
                <a:r>
                  <a:rPr lang="es-EC" dirty="0">
                    <a:latin typeface="+mj-lt"/>
                  </a:rPr>
                  <a:t> 		Lado menor</a:t>
                </a:r>
              </a:p>
              <a:p>
                <a:pPr marL="0" indent="0">
                  <a:buNone/>
                </a:pPr>
                <a:r>
                  <a:rPr lang="es-EC" i="1" dirty="0">
                    <a:latin typeface="+mj-lt"/>
                  </a:rPr>
                  <a:t>L</a:t>
                </a:r>
                <a:r>
                  <a:rPr lang="es-EC" dirty="0">
                    <a:latin typeface="+mj-lt"/>
                  </a:rPr>
                  <a:t> 		Lado mayor</a:t>
                </a:r>
              </a:p>
              <a:p>
                <a:pPr marL="0" indent="0">
                  <a:buNone/>
                </a:pPr>
                <a:r>
                  <a:rPr lang="es-EC" i="1" dirty="0">
                    <a:latin typeface="+mj-lt"/>
                  </a:rPr>
                  <a:t>m</a:t>
                </a:r>
                <a:r>
                  <a:rPr lang="es-EC" dirty="0">
                    <a:latin typeface="+mj-lt"/>
                  </a:rPr>
                  <a:t>		Relación entre lado mayor y lado menor m=</a:t>
                </a:r>
                <a:r>
                  <a:rPr lang="es-EC" dirty="0" err="1">
                    <a:latin typeface="+mj-lt"/>
                  </a:rPr>
                  <a:t>s/L</a:t>
                </a:r>
                <a:endParaRPr lang="es-EC" dirty="0">
                  <a:latin typeface="+mj-lt"/>
                </a:endParaRP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92696"/>
                <a:ext cx="8229600" cy="5631904"/>
              </a:xfrm>
              <a:blipFill rotWithShape="0">
                <a:blip r:embed="rId2"/>
                <a:stretch>
                  <a:fillRect l="-1111" t="-2056" b="-325"/>
                </a:stretch>
              </a:blipFill>
            </p:spPr>
            <p:txBody>
              <a:bodyPr/>
              <a:lstStyle/>
              <a:p>
                <a:r>
                  <a:rPr lang="en-US">
                    <a:noFill/>
                  </a:rPr>
                  <a:t> </a:t>
                </a:r>
              </a:p>
            </p:txBody>
          </p:sp>
        </mc:Fallback>
      </mc:AlternateContent>
    </p:spTree>
    <p:extLst>
      <p:ext uri="{BB962C8B-B14F-4D97-AF65-F5344CB8AC3E}">
        <p14:creationId xmlns:p14="http://schemas.microsoft.com/office/powerpoint/2010/main" val="1267926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4000" b="1" i="1" dirty="0"/>
              <a:t>Momentos flectores para </a:t>
            </a:r>
            <a:r>
              <a:rPr lang="es-EC" sz="4000" b="1" i="1" dirty="0" smtClean="0"/>
              <a:t>                  pre-dimensionamiento para diferentes </a:t>
            </a:r>
            <a:r>
              <a:rPr lang="es-EC" sz="4000" b="1" i="1" dirty="0"/>
              <a:t>números de vanos.</a:t>
            </a:r>
            <a:endParaRPr lang="es-EC" sz="4000" dirty="0"/>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9453" b="9702"/>
          <a:stretch/>
        </p:blipFill>
        <p:spPr bwMode="auto">
          <a:xfrm>
            <a:off x="2473946" y="1935163"/>
            <a:ext cx="4196108" cy="47341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5852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764704"/>
                <a:ext cx="8229600" cy="5559896"/>
              </a:xfrm>
            </p:spPr>
            <p:txBody>
              <a:bodyPr>
                <a:normAutofit fontScale="92500"/>
              </a:bodyPr>
              <a:lstStyle/>
              <a:p>
                <a:pPr marL="0" indent="0">
                  <a:buNone/>
                </a:pPr>
                <a:r>
                  <a:rPr lang="es-EC" dirty="0" smtClean="0">
                    <a:latin typeface="+mj-lt"/>
                  </a:rPr>
                  <a:t>Se elige el mayor de cada viga, este corresponde a Mu</a:t>
                </a:r>
              </a:p>
              <a:p>
                <a:pPr marL="0" indent="0">
                  <a:buNone/>
                </a:pPr>
                <a14:m>
                  <m:oMathPara xmlns:m="http://schemas.openxmlformats.org/officeDocument/2006/math">
                    <m:oMathParaPr>
                      <m:jc m:val="centerGroup"/>
                    </m:oMathParaPr>
                    <m:oMath xmlns:m="http://schemas.openxmlformats.org/officeDocument/2006/math">
                      <m:r>
                        <m:rPr>
                          <m:sty m:val="p"/>
                        </m:rPr>
                        <a:rPr lang="es-EC" smtClean="0">
                          <a:latin typeface="+mj-lt"/>
                        </a:rPr>
                        <m:t>M</m:t>
                      </m:r>
                      <m:r>
                        <m:rPr>
                          <m:sty m:val="p"/>
                        </m:rPr>
                        <a:rPr lang="es-EC">
                          <a:latin typeface="+mj-lt"/>
                        </a:rPr>
                        <m:t>n</m:t>
                      </m:r>
                      <m:r>
                        <a:rPr lang="es-EC">
                          <a:latin typeface="+mj-lt"/>
                        </a:rPr>
                        <m:t>=</m:t>
                      </m:r>
                      <m:r>
                        <m:rPr>
                          <m:sty m:val="p"/>
                        </m:rPr>
                        <a:rPr lang="es-EC">
                          <a:latin typeface="+mj-lt"/>
                        </a:rPr>
                        <m:t>Ru</m:t>
                      </m:r>
                      <m:r>
                        <a:rPr lang="es-EC" i="1">
                          <a:latin typeface="+mj-lt"/>
                        </a:rPr>
                        <m:t>∗</m:t>
                      </m:r>
                      <m:r>
                        <m:rPr>
                          <m:sty m:val="p"/>
                        </m:rPr>
                        <a:rPr lang="es-EC">
                          <a:latin typeface="+mj-lt"/>
                        </a:rPr>
                        <m:t>b</m:t>
                      </m:r>
                      <m:r>
                        <a:rPr lang="es-EC" i="1">
                          <a:latin typeface="+mj-lt"/>
                        </a:rPr>
                        <m:t>∗</m:t>
                      </m:r>
                      <m:sSup>
                        <m:sSupPr>
                          <m:ctrlPr>
                            <a:rPr lang="es-EC" i="1">
                              <a:latin typeface="+mj-lt"/>
                            </a:rPr>
                          </m:ctrlPr>
                        </m:sSupPr>
                        <m:e>
                          <m:r>
                            <m:rPr>
                              <m:sty m:val="p"/>
                            </m:rPr>
                            <a:rPr lang="es-EC">
                              <a:latin typeface="+mj-lt"/>
                            </a:rPr>
                            <m:t>d</m:t>
                          </m:r>
                        </m:e>
                        <m:sup>
                          <m:r>
                            <a:rPr lang="es-EC">
                              <a:latin typeface="+mj-lt"/>
                            </a:rPr>
                            <m:t>2</m:t>
                          </m:r>
                        </m:sup>
                      </m:sSup>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Mu</m:t>
                      </m:r>
                      <m:r>
                        <a:rPr lang="es-EC">
                          <a:latin typeface="+mj-lt"/>
                        </a:rPr>
                        <m:t>=∅</m:t>
                      </m:r>
                      <m:r>
                        <a:rPr lang="es-EC" i="1">
                          <a:latin typeface="+mj-lt"/>
                        </a:rPr>
                        <m:t>∗</m:t>
                      </m:r>
                      <m:r>
                        <m:rPr>
                          <m:sty m:val="p"/>
                        </m:rPr>
                        <a:rPr lang="es-EC">
                          <a:latin typeface="+mj-lt"/>
                        </a:rPr>
                        <m:t>Mn</m:t>
                      </m:r>
                    </m:oMath>
                  </m:oMathPara>
                </a14:m>
                <a:endParaRPr lang="es-EC" dirty="0">
                  <a:latin typeface="+mj-lt"/>
                </a:endParaRPr>
              </a:p>
              <a:p>
                <a:pPr marL="0" indent="0">
                  <a:buNone/>
                </a:pPr>
                <a:r>
                  <a:rPr lang="es-EC" dirty="0">
                    <a:latin typeface="+mj-lt"/>
                  </a:rPr>
                  <a:t>Al remplazar y despejar tenemos:</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d</m:t>
                      </m:r>
                      <m:r>
                        <a:rPr lang="es-EC">
                          <a:latin typeface="+mj-lt"/>
                        </a:rPr>
                        <m:t>=</m:t>
                      </m:r>
                      <m:rad>
                        <m:radPr>
                          <m:degHide m:val="on"/>
                          <m:ctrlPr>
                            <a:rPr lang="es-EC" i="1">
                              <a:latin typeface="+mj-lt"/>
                            </a:rPr>
                          </m:ctrlPr>
                        </m:radPr>
                        <m:deg/>
                        <m:e>
                          <m:f>
                            <m:fPr>
                              <m:ctrlPr>
                                <a:rPr lang="es-EC" i="1">
                                  <a:latin typeface="+mj-lt"/>
                                </a:rPr>
                              </m:ctrlPr>
                            </m:fPr>
                            <m:num>
                              <m:r>
                                <m:rPr>
                                  <m:sty m:val="p"/>
                                </m:rPr>
                                <a:rPr lang="es-EC">
                                  <a:latin typeface="+mj-lt"/>
                                </a:rPr>
                                <m:t>Mu</m:t>
                              </m:r>
                            </m:num>
                            <m:den>
                              <m:r>
                                <a:rPr lang="es-EC">
                                  <a:latin typeface="+mj-lt"/>
                                </a:rPr>
                                <m:t>∅</m:t>
                              </m:r>
                              <m:r>
                                <a:rPr lang="es-EC" i="1">
                                  <a:latin typeface="+mj-lt"/>
                                </a:rPr>
                                <m:t>∗</m:t>
                              </m:r>
                              <m:r>
                                <m:rPr>
                                  <m:sty m:val="p"/>
                                </m:rPr>
                                <a:rPr lang="es-EC">
                                  <a:latin typeface="+mj-lt"/>
                                </a:rPr>
                                <m:t>Ru</m:t>
                              </m:r>
                              <m:r>
                                <a:rPr lang="es-EC" i="1">
                                  <a:latin typeface="+mj-lt"/>
                                </a:rPr>
                                <m:t>∗</m:t>
                              </m:r>
                              <m:r>
                                <m:rPr>
                                  <m:sty m:val="p"/>
                                </m:rPr>
                                <a:rPr lang="es-EC">
                                  <a:latin typeface="+mj-lt"/>
                                </a:rPr>
                                <m:t>b</m:t>
                              </m:r>
                            </m:den>
                          </m:f>
                        </m:e>
                      </m:rad>
                    </m:oMath>
                  </m:oMathPara>
                </a14:m>
                <a:endParaRPr lang="es-EC" dirty="0" smtClean="0">
                  <a:latin typeface="+mj-lt"/>
                </a:endParaRPr>
              </a:p>
              <a:p>
                <a:pPr marL="0" indent="0">
                  <a:buNone/>
                </a:pPr>
                <a:r>
                  <a:rPr lang="es-EC" dirty="0">
                    <a:latin typeface="+mj-lt"/>
                  </a:rPr>
                  <a:t>Donde:</a:t>
                </a:r>
              </a:p>
              <a:p>
                <a:pPr marL="0" indent="0">
                  <a:buNone/>
                </a:pPr>
                <a14:m>
                  <m:oMath xmlns:m="http://schemas.openxmlformats.org/officeDocument/2006/math">
                    <m:r>
                      <a:rPr lang="es-EC" i="1">
                        <a:latin typeface="+mj-lt"/>
                      </a:rPr>
                      <m:t>𝑀𝑛</m:t>
                    </m:r>
                    <m:r>
                      <a:rPr lang="es-EC" i="1">
                        <a:latin typeface="+mj-lt"/>
                      </a:rPr>
                      <m:t> </m:t>
                    </m:r>
                  </m:oMath>
                </a14:m>
                <a:r>
                  <a:rPr lang="es-EC" dirty="0">
                    <a:latin typeface="+mj-lt"/>
                  </a:rPr>
                  <a:t>		Momento</a:t>
                </a:r>
                <a:r>
                  <a:rPr lang="es-EC" i="1" dirty="0">
                    <a:latin typeface="+mj-lt"/>
                  </a:rPr>
                  <a:t> nominal</a:t>
                </a:r>
                <a:endParaRPr lang="es-EC" dirty="0">
                  <a:latin typeface="+mj-lt"/>
                </a:endParaRPr>
              </a:p>
              <a:p>
                <a:pPr marL="0" indent="0">
                  <a:buNone/>
                </a:pPr>
                <a14:m>
                  <m:oMath xmlns:m="http://schemas.openxmlformats.org/officeDocument/2006/math">
                    <m:r>
                      <a:rPr lang="es-EC" i="1">
                        <a:latin typeface="+mj-lt"/>
                      </a:rPr>
                      <m:t>𝑅𝑢</m:t>
                    </m:r>
                  </m:oMath>
                </a14:m>
                <a:r>
                  <a:rPr lang="es-EC" dirty="0">
                    <a:latin typeface="+mj-lt"/>
                  </a:rPr>
                  <a:t>		Factor de resistencia a la flexión</a:t>
                </a:r>
              </a:p>
              <a:p>
                <a:pPr marL="0" indent="0">
                  <a:buNone/>
                </a:pPr>
                <a14:m>
                  <m:oMath xmlns:m="http://schemas.openxmlformats.org/officeDocument/2006/math">
                    <m:r>
                      <a:rPr lang="es-EC" i="1">
                        <a:latin typeface="+mj-lt"/>
                      </a:rPr>
                      <m:t>𝑏</m:t>
                    </m:r>
                  </m:oMath>
                </a14:m>
                <a:r>
                  <a:rPr lang="es-EC" dirty="0">
                    <a:latin typeface="+mj-lt"/>
                  </a:rPr>
                  <a:t>		Base de la viga</a:t>
                </a:r>
              </a:p>
              <a:p>
                <a:pPr marL="0" indent="0">
                  <a:buNone/>
                </a:pPr>
                <a14:m>
                  <m:oMath xmlns:m="http://schemas.openxmlformats.org/officeDocument/2006/math">
                    <m:sSup>
                      <m:sSupPr>
                        <m:ctrlPr>
                          <a:rPr lang="es-EC" i="1">
                            <a:latin typeface="+mj-lt"/>
                          </a:rPr>
                        </m:ctrlPr>
                      </m:sSupPr>
                      <m:e>
                        <m:r>
                          <a:rPr lang="es-EC" i="1">
                            <a:latin typeface="+mj-lt"/>
                          </a:rPr>
                          <m:t>𝑑</m:t>
                        </m:r>
                      </m:e>
                      <m:sup/>
                    </m:sSup>
                  </m:oMath>
                </a14:m>
                <a:r>
                  <a:rPr lang="es-EC" i="1" dirty="0">
                    <a:latin typeface="+mj-lt"/>
                  </a:rPr>
                  <a:t>		</a:t>
                </a:r>
                <a:r>
                  <a:rPr lang="es-EC" dirty="0">
                    <a:latin typeface="+mj-lt"/>
                  </a:rPr>
                  <a:t>Peralte efectivo</a:t>
                </a:r>
              </a:p>
              <a:p>
                <a:pPr marL="0" indent="0">
                  <a:buNone/>
                </a:pPr>
                <a14:m>
                  <m:oMath xmlns:m="http://schemas.openxmlformats.org/officeDocument/2006/math">
                    <m:r>
                      <a:rPr lang="es-EC" i="1">
                        <a:latin typeface="+mj-lt"/>
                      </a:rPr>
                      <m:t>𝑀𝑢</m:t>
                    </m:r>
                  </m:oMath>
                </a14:m>
                <a:r>
                  <a:rPr lang="es-EC" dirty="0">
                    <a:latin typeface="+mj-lt"/>
                  </a:rPr>
                  <a:t>		Momento último</a:t>
                </a: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764704"/>
                <a:ext cx="8229600" cy="5559896"/>
              </a:xfrm>
              <a:blipFill rotWithShape="0">
                <a:blip r:embed="rId2"/>
                <a:stretch>
                  <a:fillRect l="-1111" t="-876" b="-657"/>
                </a:stretch>
              </a:blipFill>
            </p:spPr>
            <p:txBody>
              <a:bodyPr/>
              <a:lstStyle/>
              <a:p>
                <a:r>
                  <a:rPr lang="en-US">
                    <a:noFill/>
                  </a:rPr>
                  <a:t> </a:t>
                </a:r>
              </a:p>
            </p:txBody>
          </p:sp>
        </mc:Fallback>
      </mc:AlternateContent>
    </p:spTree>
    <p:extLst>
      <p:ext uri="{BB962C8B-B14F-4D97-AF65-F5344CB8AC3E}">
        <p14:creationId xmlns:p14="http://schemas.microsoft.com/office/powerpoint/2010/main" val="304253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8280920" cy="5331519"/>
          </a:xfrm>
          <a:prstGeom prst="rect">
            <a:avLst/>
          </a:prstGeom>
          <a:noFill/>
          <a:ln>
            <a:noFill/>
          </a:ln>
        </p:spPr>
      </p:pic>
    </p:spTree>
    <p:extLst>
      <p:ext uri="{BB962C8B-B14F-4D97-AF65-F5344CB8AC3E}">
        <p14:creationId xmlns:p14="http://schemas.microsoft.com/office/powerpoint/2010/main" val="2277446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a:bodyPr>
          <a:lstStyle/>
          <a:p>
            <a:pPr algn="ctr"/>
            <a:r>
              <a:rPr lang="es-EC" sz="3600" dirty="0"/>
              <a:t>Valores de carga muerta (incluye columnas).</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1473" y="1935163"/>
            <a:ext cx="3881053" cy="4389437"/>
          </a:xfrm>
          <a:prstGeom prst="rect">
            <a:avLst/>
          </a:prstGeom>
          <a:noFill/>
          <a:ln>
            <a:noFill/>
          </a:ln>
        </p:spPr>
      </p:pic>
    </p:spTree>
    <p:extLst>
      <p:ext uri="{BB962C8B-B14F-4D97-AF65-F5344CB8AC3E}">
        <p14:creationId xmlns:p14="http://schemas.microsoft.com/office/powerpoint/2010/main" val="490479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20688"/>
                <a:ext cx="8229600" cy="5703912"/>
              </a:xfrm>
            </p:spPr>
            <p:txBody>
              <a:bodyPr>
                <a:normAutofit fontScale="92500"/>
              </a:bodyPr>
              <a:lstStyle/>
              <a:p>
                <a:r>
                  <a:rPr lang="es-EC" dirty="0">
                    <a:latin typeface="+mj-lt"/>
                  </a:rPr>
                  <a:t>Se mayora la carga total y se multiplica por el número de pisos, así se obtiene el valor de “P” y se obtiene una equivalencia entre “P” y el </a:t>
                </a:r>
                <a:r>
                  <a:rPr lang="es-EC" dirty="0" smtClean="0">
                    <a:latin typeface="+mj-lt"/>
                  </a:rPr>
                  <a:t>área de columna que </a:t>
                </a:r>
                <a:r>
                  <a:rPr lang="es-EC" dirty="0">
                    <a:latin typeface="+mj-lt"/>
                  </a:rPr>
                  <a:t>se necesita para resistir ese valor. </a:t>
                </a:r>
                <a:endParaRPr lang="es-EC" dirty="0" smtClean="0">
                  <a:latin typeface="+mj-lt"/>
                </a:endParaRPr>
              </a:p>
              <a:p>
                <a14:m>
                  <m:oMath xmlns:m="http://schemas.openxmlformats.org/officeDocument/2006/math">
                    <m:r>
                      <m:rPr>
                        <m:sty m:val="p"/>
                      </m:rPr>
                      <a:rPr lang="es-EC">
                        <a:latin typeface="+mj-lt"/>
                      </a:rPr>
                      <m:t>Pn</m:t>
                    </m:r>
                    <m:r>
                      <a:rPr lang="es-EC">
                        <a:latin typeface="+mj-lt"/>
                      </a:rPr>
                      <m:t>=</m:t>
                    </m:r>
                    <m:d>
                      <m:dPr>
                        <m:begChr m:val="["/>
                        <m:endChr m:val="]"/>
                        <m:ctrlPr>
                          <a:rPr lang="es-EC" i="1">
                            <a:latin typeface="+mj-lt"/>
                          </a:rPr>
                        </m:ctrlPr>
                      </m:dPr>
                      <m:e>
                        <m:r>
                          <a:rPr lang="es-EC">
                            <a:latin typeface="+mj-lt"/>
                          </a:rPr>
                          <m:t>0.85</m:t>
                        </m:r>
                        <m:r>
                          <a:rPr lang="es-EC" i="1">
                            <a:latin typeface="+mj-lt"/>
                          </a:rPr>
                          <m:t>∗</m:t>
                        </m:r>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r>
                          <a:rPr lang="es-EC" i="1">
                            <a:latin typeface="+mj-lt"/>
                          </a:rPr>
                          <m:t>∗</m:t>
                        </m:r>
                        <m:d>
                          <m:dPr>
                            <m:ctrlPr>
                              <a:rPr lang="es-EC" i="1">
                                <a:latin typeface="+mj-lt"/>
                              </a:rPr>
                            </m:ctrlPr>
                          </m:dPr>
                          <m:e>
                            <m:r>
                              <m:rPr>
                                <m:sty m:val="p"/>
                              </m:rPr>
                              <a:rPr lang="es-EC">
                                <a:latin typeface="+mj-lt"/>
                              </a:rPr>
                              <m:t>Ag</m:t>
                            </m:r>
                            <m:r>
                              <a:rPr lang="es-EC" i="1">
                                <a:latin typeface="+mj-lt"/>
                              </a:rPr>
                              <m:t>−</m:t>
                            </m:r>
                            <m:r>
                              <m:rPr>
                                <m:sty m:val="p"/>
                              </m:rPr>
                              <a:rPr lang="es-EC">
                                <a:latin typeface="+mj-lt"/>
                              </a:rPr>
                              <m:t>Ast</m:t>
                            </m:r>
                          </m:e>
                        </m:d>
                        <m:r>
                          <a:rPr lang="es-EC">
                            <a:latin typeface="+mj-lt"/>
                          </a:rPr>
                          <m:t>+</m:t>
                        </m:r>
                        <m:r>
                          <m:rPr>
                            <m:sty m:val="p"/>
                          </m:rPr>
                          <a:rPr lang="es-EC">
                            <a:latin typeface="+mj-lt"/>
                          </a:rPr>
                          <m:t>Ast</m:t>
                        </m:r>
                        <m:r>
                          <a:rPr lang="es-EC" i="1">
                            <a:latin typeface="+mj-lt"/>
                          </a:rPr>
                          <m:t>∗</m:t>
                        </m:r>
                        <m:r>
                          <m:rPr>
                            <m:sty m:val="p"/>
                          </m:rPr>
                          <a:rPr lang="es-EC">
                            <a:latin typeface="+mj-lt"/>
                          </a:rPr>
                          <m:t>fy</m:t>
                        </m:r>
                      </m:e>
                    </m:d>
                  </m:oMath>
                </a14:m>
                <a:endParaRPr lang="es-EC" dirty="0">
                  <a:latin typeface="+mj-lt"/>
                </a:endParaRPr>
              </a:p>
              <a:p>
                <a14:m>
                  <m:oMath xmlns:m="http://schemas.openxmlformats.org/officeDocument/2006/math">
                    <m:r>
                      <m:rPr>
                        <m:sty m:val="p"/>
                      </m:rPr>
                      <a:rPr lang="es-EC">
                        <a:latin typeface="+mj-lt"/>
                      </a:rPr>
                      <m:t>Pu</m:t>
                    </m:r>
                    <m:r>
                      <a:rPr lang="es-EC">
                        <a:latin typeface="+mj-lt"/>
                      </a:rPr>
                      <m:t>=0.80</m:t>
                    </m:r>
                    <m:r>
                      <a:rPr lang="es-EC" i="1">
                        <a:latin typeface="+mj-lt"/>
                      </a:rPr>
                      <m:t>∗</m:t>
                    </m:r>
                    <m:r>
                      <a:rPr lang="es-EC">
                        <a:latin typeface="+mj-lt"/>
                      </a:rPr>
                      <m:t>∅</m:t>
                    </m:r>
                    <m:r>
                      <a:rPr lang="es-EC" i="1">
                        <a:latin typeface="+mj-lt"/>
                      </a:rPr>
                      <m:t>∗</m:t>
                    </m:r>
                    <m:d>
                      <m:dPr>
                        <m:begChr m:val="["/>
                        <m:endChr m:val="]"/>
                        <m:ctrlPr>
                          <a:rPr lang="es-EC" i="1">
                            <a:latin typeface="+mj-lt"/>
                          </a:rPr>
                        </m:ctrlPr>
                      </m:dPr>
                      <m:e>
                        <m:r>
                          <a:rPr lang="es-EC">
                            <a:latin typeface="+mj-lt"/>
                          </a:rPr>
                          <m:t>0.85</m:t>
                        </m:r>
                        <m:r>
                          <a:rPr lang="es-EC" i="1">
                            <a:latin typeface="+mj-lt"/>
                          </a:rPr>
                          <m:t>∗</m:t>
                        </m:r>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r>
                          <a:rPr lang="es-EC" i="1">
                            <a:latin typeface="+mj-lt"/>
                          </a:rPr>
                          <m:t>∗</m:t>
                        </m:r>
                        <m:d>
                          <m:dPr>
                            <m:ctrlPr>
                              <a:rPr lang="es-EC" i="1">
                                <a:latin typeface="+mj-lt"/>
                              </a:rPr>
                            </m:ctrlPr>
                          </m:dPr>
                          <m:e>
                            <m:r>
                              <m:rPr>
                                <m:sty m:val="p"/>
                              </m:rPr>
                              <a:rPr lang="es-EC">
                                <a:latin typeface="+mj-lt"/>
                              </a:rPr>
                              <m:t>Ag</m:t>
                            </m:r>
                            <m:r>
                              <a:rPr lang="es-EC" i="1">
                                <a:latin typeface="+mj-lt"/>
                              </a:rPr>
                              <m:t>−</m:t>
                            </m:r>
                            <m:r>
                              <m:rPr>
                                <m:sty m:val="p"/>
                              </m:rPr>
                              <a:rPr lang="es-EC">
                                <a:latin typeface="+mj-lt"/>
                              </a:rPr>
                              <m:t>Ast</m:t>
                            </m:r>
                          </m:e>
                        </m:d>
                        <m:r>
                          <a:rPr lang="es-EC">
                            <a:latin typeface="+mj-lt"/>
                          </a:rPr>
                          <m:t>+</m:t>
                        </m:r>
                        <m:r>
                          <m:rPr>
                            <m:sty m:val="p"/>
                          </m:rPr>
                          <a:rPr lang="es-EC">
                            <a:latin typeface="+mj-lt"/>
                          </a:rPr>
                          <m:t>Ast</m:t>
                        </m:r>
                        <m:r>
                          <a:rPr lang="es-EC" i="1">
                            <a:latin typeface="+mj-lt"/>
                          </a:rPr>
                          <m:t>∗</m:t>
                        </m:r>
                        <m:r>
                          <m:rPr>
                            <m:sty m:val="p"/>
                          </m:rPr>
                          <a:rPr lang="es-EC">
                            <a:latin typeface="+mj-lt"/>
                          </a:rPr>
                          <m:t>fy</m:t>
                        </m:r>
                      </m:e>
                    </m:d>
                  </m:oMath>
                </a14:m>
                <a:endParaRPr lang="es-EC" dirty="0" smtClean="0">
                  <a:latin typeface="+mj-lt"/>
                </a:endParaRPr>
              </a:p>
              <a:p>
                <a14:m>
                  <m:oMath xmlns:m="http://schemas.openxmlformats.org/officeDocument/2006/math">
                    <m:r>
                      <m:rPr>
                        <m:sty m:val="p"/>
                      </m:rPr>
                      <a:rPr lang="es-EC">
                        <a:latin typeface="+mj-lt"/>
                      </a:rPr>
                      <m:t>Ast</m:t>
                    </m:r>
                    <m:r>
                      <a:rPr lang="es-EC">
                        <a:latin typeface="+mj-lt"/>
                      </a:rPr>
                      <m:t>=</m:t>
                    </m:r>
                    <m:r>
                      <m:rPr>
                        <m:sty m:val="p"/>
                      </m:rPr>
                      <a:rPr lang="es-EC">
                        <a:latin typeface="+mj-lt"/>
                      </a:rPr>
                      <m:t>ρ</m:t>
                    </m:r>
                    <m:r>
                      <a:rPr lang="es-EC" i="1">
                        <a:latin typeface="+mj-lt"/>
                      </a:rPr>
                      <m:t>∗</m:t>
                    </m:r>
                    <m:r>
                      <m:rPr>
                        <m:sty m:val="p"/>
                      </m:rPr>
                      <a:rPr lang="es-EC">
                        <a:latin typeface="+mj-lt"/>
                      </a:rPr>
                      <m:t>Ag</m:t>
                    </m:r>
                  </m:oMath>
                </a14:m>
                <a:r>
                  <a:rPr lang="es-EC" dirty="0">
                    <a:latin typeface="+mj-lt"/>
                  </a:rPr>
                  <a:t>	(25)</a:t>
                </a:r>
              </a:p>
              <a:p>
                <a:r>
                  <a:rPr lang="es-EC" dirty="0">
                    <a:latin typeface="+mj-lt"/>
                  </a:rPr>
                  <a:t>con un valor de  </a:t>
                </a:r>
                <a14:m>
                  <m:oMath xmlns:m="http://schemas.openxmlformats.org/officeDocument/2006/math">
                    <m:r>
                      <m:rPr>
                        <m:sty m:val="p"/>
                      </m:rPr>
                      <a:rPr lang="es-EC">
                        <a:latin typeface="+mj-lt"/>
                      </a:rPr>
                      <m:t>ρ</m:t>
                    </m:r>
                    <m:r>
                      <a:rPr lang="es-EC">
                        <a:latin typeface="+mj-lt"/>
                      </a:rPr>
                      <m:t>=1%</m:t>
                    </m:r>
                  </m:oMath>
                </a14:m>
                <a:endParaRPr lang="es-EC" dirty="0">
                  <a:latin typeface="+mj-lt"/>
                </a:endParaRPr>
              </a:p>
              <a:p>
                <a14:m>
                  <m:oMath xmlns:m="http://schemas.openxmlformats.org/officeDocument/2006/math">
                    <m:r>
                      <a:rPr lang="es-EC" i="1">
                        <a:latin typeface="+mj-lt"/>
                      </a:rPr>
                      <m:t>∅= 0.7</m:t>
                    </m:r>
                  </m:oMath>
                </a14:m>
                <a:endParaRPr lang="es-EC" dirty="0">
                  <a:latin typeface="+mj-lt"/>
                </a:endParaRPr>
              </a:p>
              <a:p>
                <a14:m>
                  <m:oMath xmlns:m="http://schemas.openxmlformats.org/officeDocument/2006/math">
                    <m:r>
                      <a:rPr lang="es-EC" i="1">
                        <a:latin typeface="+mj-lt"/>
                      </a:rPr>
                      <m:t>𝑓</m:t>
                    </m:r>
                    <m:r>
                      <a:rPr lang="es-EC" i="1">
                        <a:latin typeface="+mj-lt"/>
                      </a:rPr>
                      <m:t>′</m:t>
                    </m:r>
                    <m:r>
                      <a:rPr lang="es-EC" i="1">
                        <a:latin typeface="+mj-lt"/>
                      </a:rPr>
                      <m:t>𝑐</m:t>
                    </m:r>
                    <m:r>
                      <a:rPr lang="es-EC" i="1">
                        <a:latin typeface="+mj-lt"/>
                      </a:rPr>
                      <m:t>= 240 </m:t>
                    </m:r>
                    <m:r>
                      <a:rPr lang="es-EC" i="1">
                        <a:latin typeface="+mj-lt"/>
                      </a:rPr>
                      <m:t>𝐾𝑔</m:t>
                    </m:r>
                    <m:r>
                      <a:rPr lang="es-EC" i="1">
                        <a:latin typeface="+mj-lt"/>
                      </a:rPr>
                      <m:t>/</m:t>
                    </m:r>
                    <m:r>
                      <a:rPr lang="es-EC" i="1">
                        <a:latin typeface="+mj-lt"/>
                      </a:rPr>
                      <m:t>𝑐𝑚</m:t>
                    </m:r>
                    <m:r>
                      <a:rPr lang="es-EC" i="1">
                        <a:latin typeface="+mj-lt"/>
                      </a:rPr>
                      <m:t>2</m:t>
                    </m:r>
                  </m:oMath>
                </a14:m>
                <a:endParaRPr lang="es-EC" dirty="0">
                  <a:latin typeface="+mj-lt"/>
                </a:endParaRPr>
              </a:p>
              <a:p>
                <a14:m>
                  <m:oMath xmlns:m="http://schemas.openxmlformats.org/officeDocument/2006/math">
                    <m:r>
                      <a:rPr lang="es-EC" i="1">
                        <a:latin typeface="+mj-lt"/>
                      </a:rPr>
                      <m:t>𝑓</m:t>
                    </m:r>
                    <m:r>
                      <a:rPr lang="es-EC" i="1">
                        <a:latin typeface="+mj-lt"/>
                      </a:rPr>
                      <m:t>’</m:t>
                    </m:r>
                    <m:r>
                      <a:rPr lang="es-EC" i="1">
                        <a:latin typeface="+mj-lt"/>
                      </a:rPr>
                      <m:t>𝑦</m:t>
                    </m:r>
                    <m:r>
                      <a:rPr lang="es-EC" i="1">
                        <a:latin typeface="+mj-lt"/>
                      </a:rPr>
                      <m:t>=4200 </m:t>
                    </m:r>
                    <m:r>
                      <a:rPr lang="es-EC" i="1">
                        <a:latin typeface="+mj-lt"/>
                      </a:rPr>
                      <m:t>𝐾𝑔</m:t>
                    </m:r>
                    <m:r>
                      <a:rPr lang="es-EC" i="1">
                        <a:latin typeface="+mj-lt"/>
                      </a:rPr>
                      <m:t>/</m:t>
                    </m:r>
                    <m:r>
                      <a:rPr lang="es-EC" i="1">
                        <a:latin typeface="+mj-lt"/>
                      </a:rPr>
                      <m:t>𝑐𝑚</m:t>
                    </m:r>
                    <m:r>
                      <a:rPr lang="es-EC" i="1">
                        <a:latin typeface="+mj-lt"/>
                      </a:rPr>
                      <m:t>2</m:t>
                    </m:r>
                  </m:oMath>
                </a14:m>
                <a:endParaRPr lang="es-EC" dirty="0">
                  <a:latin typeface="+mj-lt"/>
                </a:endParaRPr>
              </a:p>
              <a:p>
                <a14:m>
                  <m:oMath xmlns:m="http://schemas.openxmlformats.org/officeDocument/2006/math">
                    <m:r>
                      <m:rPr>
                        <m:sty m:val="p"/>
                      </m:rPr>
                      <a:rPr lang="es-EC">
                        <a:latin typeface="+mj-lt"/>
                      </a:rPr>
                      <m:t>Pu</m:t>
                    </m:r>
                    <m:r>
                      <a:rPr lang="es-EC">
                        <a:latin typeface="+mj-lt"/>
                      </a:rPr>
                      <m:t>=1.3</m:t>
                    </m:r>
                    <m:r>
                      <a:rPr lang="es-EC" i="1">
                        <a:latin typeface="+mj-lt"/>
                      </a:rPr>
                      <m:t>∗</m:t>
                    </m:r>
                    <m:r>
                      <a:rPr lang="es-EC">
                        <a:latin typeface="+mj-lt"/>
                      </a:rPr>
                      <m:t>1.5</m:t>
                    </m:r>
                    <m:r>
                      <a:rPr lang="es-EC" i="1">
                        <a:latin typeface="+mj-lt"/>
                      </a:rPr>
                      <m:t>∗</m:t>
                    </m:r>
                    <m:r>
                      <m:rPr>
                        <m:sty m:val="p"/>
                      </m:rPr>
                      <a:rPr lang="es-EC">
                        <a:latin typeface="+mj-lt"/>
                      </a:rPr>
                      <m:t>P</m:t>
                    </m:r>
                    <m:box>
                      <m:boxPr>
                        <m:ctrlPr>
                          <a:rPr lang="es-EC" i="1">
                            <a:latin typeface="+mj-lt"/>
                          </a:rPr>
                        </m:ctrlPr>
                      </m:boxPr>
                      <m:e>
                        <m:groupChr>
                          <m:groupChrPr>
                            <m:chr m:val="⇒"/>
                            <m:pos m:val="top"/>
                            <m:ctrlPr>
                              <a:rPr lang="es-EC" i="1">
                                <a:latin typeface="+mj-lt"/>
                              </a:rPr>
                            </m:ctrlPr>
                          </m:groupChrPr>
                          <m:e/>
                        </m:groupChr>
                      </m:e>
                    </m:box>
                  </m:oMath>
                </a14:m>
                <a:r>
                  <a:rPr lang="es-EC" dirty="0">
                    <a:latin typeface="+mj-lt"/>
                  </a:rPr>
                  <a:t> </a:t>
                </a:r>
                <a:r>
                  <a:rPr lang="es-EC" dirty="0" err="1">
                    <a:latin typeface="+mj-lt"/>
                  </a:rPr>
                  <a:t>Mayoración</a:t>
                </a:r>
                <a:r>
                  <a:rPr lang="es-EC" dirty="0">
                    <a:latin typeface="+mj-lt"/>
                  </a:rPr>
                  <a:t> por efecto sísmico</a:t>
                </a:r>
                <a:r>
                  <a:rPr lang="es-EC" dirty="0" smtClean="0">
                    <a:latin typeface="+mj-lt"/>
                  </a:rPr>
                  <a:t>.</a:t>
                </a:r>
                <a:endParaRPr lang="es-EC" dirty="0">
                  <a:latin typeface="+mj-lt"/>
                </a:endParaRP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20688"/>
                <a:ext cx="8229600" cy="5703912"/>
              </a:xfrm>
              <a:blipFill rotWithShape="0">
                <a:blip r:embed="rId2"/>
                <a:stretch>
                  <a:fillRect l="-741" t="-855" r="-1704" b="-3312"/>
                </a:stretch>
              </a:blipFill>
            </p:spPr>
            <p:txBody>
              <a:bodyPr/>
              <a:lstStyle/>
              <a:p>
                <a:r>
                  <a:rPr lang="en-US">
                    <a:noFill/>
                  </a:rPr>
                  <a:t> </a:t>
                </a:r>
              </a:p>
            </p:txBody>
          </p:sp>
        </mc:Fallback>
      </mc:AlternateContent>
    </p:spTree>
    <p:extLst>
      <p:ext uri="{BB962C8B-B14F-4D97-AF65-F5344CB8AC3E}">
        <p14:creationId xmlns:p14="http://schemas.microsoft.com/office/powerpoint/2010/main" val="1818325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764704"/>
                <a:ext cx="8229600" cy="5559896"/>
              </a:xfrm>
            </p:spPr>
            <p:txBody>
              <a:bodyPr>
                <a:normAutofit/>
              </a:bodyPr>
              <a:lstStyle/>
              <a:p>
                <a:r>
                  <a:rPr lang="es-EC" dirty="0" smtClean="0">
                    <a:latin typeface="+mj-lt"/>
                  </a:rPr>
                  <a:t>Al remplazar:</a:t>
                </a:r>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sz="1900" i="1">
                          <a:latin typeface="+mj-lt"/>
                        </a:rPr>
                        <m:t>𝑃𝑢</m:t>
                      </m:r>
                      <m:r>
                        <a:rPr lang="es-EC" sz="1900" i="1">
                          <a:latin typeface="+mj-lt"/>
                        </a:rPr>
                        <m:t>=0.80∗0.7∗</m:t>
                      </m:r>
                      <m:d>
                        <m:dPr>
                          <m:begChr m:val="["/>
                          <m:endChr m:val="]"/>
                          <m:ctrlPr>
                            <a:rPr lang="es-EC" sz="1900" i="1">
                              <a:latin typeface="+mj-lt"/>
                            </a:rPr>
                          </m:ctrlPr>
                        </m:dPr>
                        <m:e>
                          <m:r>
                            <a:rPr lang="es-EC" sz="1900" i="1">
                              <a:latin typeface="+mj-lt"/>
                            </a:rPr>
                            <m:t>0.85∗0.24</m:t>
                          </m:r>
                          <m:f>
                            <m:fPr>
                              <m:ctrlPr>
                                <a:rPr lang="es-EC" sz="1900" i="1">
                                  <a:latin typeface="+mj-lt"/>
                                </a:rPr>
                              </m:ctrlPr>
                            </m:fPr>
                            <m:num>
                              <m:r>
                                <a:rPr lang="es-EC" sz="1900" i="1">
                                  <a:latin typeface="+mj-lt"/>
                                </a:rPr>
                                <m:t>𝑇</m:t>
                              </m:r>
                            </m:num>
                            <m:den>
                              <m:sSup>
                                <m:sSupPr>
                                  <m:ctrlPr>
                                    <a:rPr lang="es-EC" sz="1900" i="1">
                                      <a:latin typeface="+mj-lt"/>
                                    </a:rPr>
                                  </m:ctrlPr>
                                </m:sSupPr>
                                <m:e>
                                  <m:r>
                                    <a:rPr lang="es-EC" sz="1900" i="1">
                                      <a:latin typeface="+mj-lt"/>
                                    </a:rPr>
                                    <m:t>𝑐𝑚</m:t>
                                  </m:r>
                                </m:e>
                                <m:sup>
                                  <m:r>
                                    <a:rPr lang="es-EC" sz="1900" i="1">
                                      <a:latin typeface="+mj-lt"/>
                                    </a:rPr>
                                    <m:t>2</m:t>
                                  </m:r>
                                </m:sup>
                              </m:sSup>
                            </m:den>
                          </m:f>
                          <m:r>
                            <a:rPr lang="es-EC" sz="1900" i="1">
                              <a:latin typeface="+mj-lt"/>
                            </a:rPr>
                            <m:t>∗</m:t>
                          </m:r>
                          <m:d>
                            <m:dPr>
                              <m:ctrlPr>
                                <a:rPr lang="es-EC" sz="1900" i="1">
                                  <a:latin typeface="+mj-lt"/>
                                </a:rPr>
                              </m:ctrlPr>
                            </m:dPr>
                            <m:e>
                              <m:r>
                                <a:rPr lang="es-EC" sz="1900" i="1">
                                  <a:latin typeface="+mj-lt"/>
                                </a:rPr>
                                <m:t>𝐴𝑔</m:t>
                              </m:r>
                              <m:r>
                                <a:rPr lang="es-EC" sz="1900" i="1">
                                  <a:latin typeface="+mj-lt"/>
                                </a:rPr>
                                <m:t>−0.01∗</m:t>
                              </m:r>
                              <m:r>
                                <a:rPr lang="es-EC" sz="1900" i="1">
                                  <a:latin typeface="+mj-lt"/>
                                </a:rPr>
                                <m:t>𝐴𝑔</m:t>
                              </m:r>
                            </m:e>
                          </m:d>
                          <m:r>
                            <a:rPr lang="es-EC" sz="1900" i="1">
                              <a:latin typeface="+mj-lt"/>
                            </a:rPr>
                            <m:t>+0.01∗</m:t>
                          </m:r>
                          <m:r>
                            <a:rPr lang="es-EC" sz="1900" i="1">
                              <a:latin typeface="+mj-lt"/>
                            </a:rPr>
                            <m:t>𝐴𝑔</m:t>
                          </m:r>
                          <m:r>
                            <a:rPr lang="es-EC" sz="1900" i="1">
                              <a:latin typeface="+mj-lt"/>
                            </a:rPr>
                            <m:t>∗4.20 </m:t>
                          </m:r>
                          <m:f>
                            <m:fPr>
                              <m:ctrlPr>
                                <a:rPr lang="es-EC" sz="1900" i="1">
                                  <a:latin typeface="+mj-lt"/>
                                </a:rPr>
                              </m:ctrlPr>
                            </m:fPr>
                            <m:num>
                              <m:r>
                                <a:rPr lang="es-EC" sz="1900" i="1">
                                  <a:latin typeface="+mj-lt"/>
                                </a:rPr>
                                <m:t>𝑇</m:t>
                              </m:r>
                            </m:num>
                            <m:den>
                              <m:sSup>
                                <m:sSupPr>
                                  <m:ctrlPr>
                                    <a:rPr lang="es-EC" sz="1900" i="1">
                                      <a:latin typeface="+mj-lt"/>
                                    </a:rPr>
                                  </m:ctrlPr>
                                </m:sSupPr>
                                <m:e>
                                  <m:r>
                                    <a:rPr lang="es-EC" sz="1900" i="1">
                                      <a:latin typeface="+mj-lt"/>
                                    </a:rPr>
                                    <m:t>𝑐𝑚</m:t>
                                  </m:r>
                                </m:e>
                                <m:sup>
                                  <m:r>
                                    <a:rPr lang="es-EC" sz="1900" i="1">
                                      <a:latin typeface="+mj-lt"/>
                                    </a:rPr>
                                    <m:t>2</m:t>
                                  </m:r>
                                </m:sup>
                              </m:sSup>
                            </m:den>
                          </m:f>
                        </m:e>
                      </m:d>
                    </m:oMath>
                  </m:oMathPara>
                </a14:m>
                <a:endParaRPr lang="es-EC" sz="1900" dirty="0">
                  <a:latin typeface="+mj-lt"/>
                </a:endParaRPr>
              </a:p>
              <a:p>
                <a:pPr marL="0" indent="0">
                  <a:buNone/>
                </a:pPr>
                <a14:m>
                  <m:oMathPara xmlns:m="http://schemas.openxmlformats.org/officeDocument/2006/math">
                    <m:oMathParaPr>
                      <m:jc m:val="centerGroup"/>
                    </m:oMathParaPr>
                    <m:oMath xmlns:m="http://schemas.openxmlformats.org/officeDocument/2006/math">
                      <m:r>
                        <a:rPr lang="es-EC" sz="2000" i="1">
                          <a:latin typeface="+mj-lt"/>
                        </a:rPr>
                        <m:t>𝑃𝑢</m:t>
                      </m:r>
                      <m:r>
                        <a:rPr lang="es-EC" sz="2000" i="1">
                          <a:latin typeface="+mj-lt"/>
                        </a:rPr>
                        <m:t>=0.56∗</m:t>
                      </m:r>
                      <m:d>
                        <m:dPr>
                          <m:begChr m:val="["/>
                          <m:endChr m:val="]"/>
                          <m:ctrlPr>
                            <a:rPr lang="es-EC" sz="2000" i="1">
                              <a:latin typeface="+mj-lt"/>
                            </a:rPr>
                          </m:ctrlPr>
                        </m:dPr>
                        <m:e>
                          <m:r>
                            <a:rPr lang="es-EC" sz="2000" i="1">
                              <a:latin typeface="+mj-lt"/>
                            </a:rPr>
                            <m:t>0.204∗</m:t>
                          </m:r>
                          <m:r>
                            <a:rPr lang="es-EC" sz="2000" i="1">
                              <a:latin typeface="+mj-lt"/>
                            </a:rPr>
                            <m:t>𝐴𝑔</m:t>
                          </m:r>
                          <m:f>
                            <m:fPr>
                              <m:ctrlPr>
                                <a:rPr lang="es-EC" sz="2000" i="1">
                                  <a:latin typeface="+mj-lt"/>
                                </a:rPr>
                              </m:ctrlPr>
                            </m:fPr>
                            <m:num>
                              <m:r>
                                <a:rPr lang="es-EC" sz="2000" i="1">
                                  <a:latin typeface="+mj-lt"/>
                                </a:rPr>
                                <m:t>𝑇</m:t>
                              </m:r>
                            </m:num>
                            <m:den>
                              <m:sSup>
                                <m:sSupPr>
                                  <m:ctrlPr>
                                    <a:rPr lang="es-EC" sz="2000" i="1">
                                      <a:latin typeface="+mj-lt"/>
                                    </a:rPr>
                                  </m:ctrlPr>
                                </m:sSupPr>
                                <m:e>
                                  <m:r>
                                    <a:rPr lang="es-EC" sz="2000" i="1">
                                      <a:latin typeface="+mj-lt"/>
                                    </a:rPr>
                                    <m:t>𝑐𝑚</m:t>
                                  </m:r>
                                </m:e>
                                <m:sup>
                                  <m:r>
                                    <a:rPr lang="es-EC" sz="2000" i="1">
                                      <a:latin typeface="+mj-lt"/>
                                    </a:rPr>
                                    <m:t>2</m:t>
                                  </m:r>
                                </m:sup>
                              </m:sSup>
                            </m:den>
                          </m:f>
                          <m:r>
                            <a:rPr lang="es-EC" sz="2000" i="1">
                              <a:latin typeface="+mj-lt"/>
                            </a:rPr>
                            <m:t>−0.00204∗</m:t>
                          </m:r>
                          <m:r>
                            <a:rPr lang="es-EC" sz="2000" i="1">
                              <a:latin typeface="+mj-lt"/>
                            </a:rPr>
                            <m:t>𝐴𝑔</m:t>
                          </m:r>
                          <m:f>
                            <m:fPr>
                              <m:ctrlPr>
                                <a:rPr lang="es-EC" sz="2000" i="1">
                                  <a:latin typeface="+mj-lt"/>
                                </a:rPr>
                              </m:ctrlPr>
                            </m:fPr>
                            <m:num>
                              <m:r>
                                <a:rPr lang="es-EC" sz="2000" i="1">
                                  <a:latin typeface="+mj-lt"/>
                                </a:rPr>
                                <m:t>𝑇</m:t>
                              </m:r>
                            </m:num>
                            <m:den>
                              <m:sSup>
                                <m:sSupPr>
                                  <m:ctrlPr>
                                    <a:rPr lang="es-EC" sz="2000" i="1">
                                      <a:latin typeface="+mj-lt"/>
                                    </a:rPr>
                                  </m:ctrlPr>
                                </m:sSupPr>
                                <m:e>
                                  <m:r>
                                    <a:rPr lang="es-EC" sz="2000" i="1">
                                      <a:latin typeface="+mj-lt"/>
                                    </a:rPr>
                                    <m:t>𝑐𝑚</m:t>
                                  </m:r>
                                </m:e>
                                <m:sup>
                                  <m:r>
                                    <a:rPr lang="es-EC" sz="2000" i="1">
                                      <a:latin typeface="+mj-lt"/>
                                    </a:rPr>
                                    <m:t>2</m:t>
                                  </m:r>
                                </m:sup>
                              </m:sSup>
                            </m:den>
                          </m:f>
                          <m:r>
                            <a:rPr lang="es-EC" sz="2000" i="1">
                              <a:latin typeface="+mj-lt"/>
                            </a:rPr>
                            <m:t>+0.042∗</m:t>
                          </m:r>
                          <m:r>
                            <a:rPr lang="es-EC" sz="2000" i="1">
                              <a:latin typeface="+mj-lt"/>
                            </a:rPr>
                            <m:t>𝐴𝑔</m:t>
                          </m:r>
                          <m:f>
                            <m:fPr>
                              <m:ctrlPr>
                                <a:rPr lang="es-EC" sz="2000" i="1">
                                  <a:latin typeface="+mj-lt"/>
                                </a:rPr>
                              </m:ctrlPr>
                            </m:fPr>
                            <m:num>
                              <m:r>
                                <a:rPr lang="es-EC" sz="2000" i="1">
                                  <a:latin typeface="+mj-lt"/>
                                </a:rPr>
                                <m:t>𝑇</m:t>
                              </m:r>
                            </m:num>
                            <m:den>
                              <m:sSup>
                                <m:sSupPr>
                                  <m:ctrlPr>
                                    <a:rPr lang="es-EC" sz="2000" i="1">
                                      <a:latin typeface="+mj-lt"/>
                                    </a:rPr>
                                  </m:ctrlPr>
                                </m:sSupPr>
                                <m:e>
                                  <m:r>
                                    <a:rPr lang="es-EC" sz="2000" i="1">
                                      <a:latin typeface="+mj-lt"/>
                                    </a:rPr>
                                    <m:t>𝑐𝑚</m:t>
                                  </m:r>
                                </m:e>
                                <m:sup>
                                  <m:r>
                                    <a:rPr lang="es-EC" sz="2000" i="1">
                                      <a:latin typeface="+mj-lt"/>
                                    </a:rPr>
                                    <m:t>2</m:t>
                                  </m:r>
                                </m:sup>
                              </m:sSup>
                            </m:den>
                          </m:f>
                        </m:e>
                      </m:d>
                    </m:oMath>
                  </m:oMathPara>
                </a14:m>
                <a:endParaRPr lang="es-EC" sz="2000" dirty="0">
                  <a:latin typeface="+mj-lt"/>
                </a:endParaRPr>
              </a:p>
              <a:p>
                <a:pPr marL="0" indent="0">
                  <a:buNone/>
                </a:pPr>
                <a14:m>
                  <m:oMathPara xmlns:m="http://schemas.openxmlformats.org/officeDocument/2006/math">
                    <m:oMathParaPr>
                      <m:jc m:val="centerGroup"/>
                    </m:oMathParaPr>
                    <m:oMath xmlns:m="http://schemas.openxmlformats.org/officeDocument/2006/math">
                      <m:r>
                        <a:rPr lang="es-EC" sz="2000" i="1">
                          <a:latin typeface="+mj-lt"/>
                        </a:rPr>
                        <m:t>1.3∗1.5∗</m:t>
                      </m:r>
                      <m:r>
                        <a:rPr lang="es-EC" sz="2000" i="1">
                          <a:latin typeface="+mj-lt"/>
                        </a:rPr>
                        <m:t>𝑃</m:t>
                      </m:r>
                      <m:r>
                        <a:rPr lang="es-EC" sz="2000" i="1">
                          <a:latin typeface="+mj-lt"/>
                        </a:rPr>
                        <m:t>=0.1366∗</m:t>
                      </m:r>
                      <m:r>
                        <a:rPr lang="es-EC" sz="2000" i="1">
                          <a:latin typeface="+mj-lt"/>
                        </a:rPr>
                        <m:t>𝐴𝑔</m:t>
                      </m:r>
                      <m:f>
                        <m:fPr>
                          <m:ctrlPr>
                            <a:rPr lang="es-EC" sz="2000" i="1">
                              <a:latin typeface="+mj-lt"/>
                            </a:rPr>
                          </m:ctrlPr>
                        </m:fPr>
                        <m:num>
                          <m:r>
                            <a:rPr lang="es-EC" sz="2000" i="1">
                              <a:latin typeface="+mj-lt"/>
                            </a:rPr>
                            <m:t>𝑇</m:t>
                          </m:r>
                        </m:num>
                        <m:den>
                          <m:sSup>
                            <m:sSupPr>
                              <m:ctrlPr>
                                <a:rPr lang="es-EC" sz="2000" i="1">
                                  <a:latin typeface="+mj-lt"/>
                                </a:rPr>
                              </m:ctrlPr>
                            </m:sSupPr>
                            <m:e>
                              <m:r>
                                <a:rPr lang="es-EC" sz="2000" i="1">
                                  <a:latin typeface="+mj-lt"/>
                                </a:rPr>
                                <m:t>𝑐𝑚</m:t>
                              </m:r>
                            </m:e>
                            <m:sup>
                              <m:r>
                                <a:rPr lang="es-EC" sz="2000" i="1">
                                  <a:latin typeface="+mj-lt"/>
                                </a:rPr>
                                <m:t>2</m:t>
                              </m:r>
                            </m:sup>
                          </m:sSup>
                        </m:den>
                      </m:f>
                    </m:oMath>
                  </m:oMathPara>
                </a14:m>
                <a:endParaRPr lang="es-EC" sz="2000" dirty="0">
                  <a:latin typeface="+mj-lt"/>
                </a:endParaRPr>
              </a:p>
              <a:p>
                <a:pPr marL="0" indent="0">
                  <a:buNone/>
                </a:pPr>
                <a14:m>
                  <m:oMathPara xmlns:m="http://schemas.openxmlformats.org/officeDocument/2006/math">
                    <m:oMathParaPr>
                      <m:jc m:val="centerGroup"/>
                    </m:oMathParaPr>
                    <m:oMath xmlns:m="http://schemas.openxmlformats.org/officeDocument/2006/math">
                      <m:r>
                        <a:rPr lang="es-EC" sz="2000" i="1">
                          <a:latin typeface="+mj-lt"/>
                        </a:rPr>
                        <m:t>𝐴𝑔</m:t>
                      </m:r>
                      <m:r>
                        <a:rPr lang="es-EC" sz="2000" i="1">
                          <a:latin typeface="+mj-lt"/>
                        </a:rPr>
                        <m:t>=14.28∗</m:t>
                      </m:r>
                      <m:r>
                        <a:rPr lang="es-EC" sz="2000" i="1">
                          <a:latin typeface="+mj-lt"/>
                        </a:rPr>
                        <m:t>𝑃</m:t>
                      </m:r>
                    </m:oMath>
                  </m:oMathPara>
                </a14:m>
                <a:endParaRPr lang="es-EC" sz="2000" dirty="0" smtClean="0">
                  <a:latin typeface="+mj-lt"/>
                </a:endParaRPr>
              </a:p>
              <a:p>
                <a:pPr marL="0" indent="0">
                  <a:buNone/>
                </a:pPr>
                <a:endParaRPr lang="es-EC" sz="2000" dirty="0">
                  <a:latin typeface="+mj-lt"/>
                </a:endParaRPr>
              </a:p>
              <a:p>
                <a:pPr marL="0" indent="0">
                  <a:buNone/>
                </a:pPr>
                <a:r>
                  <a:rPr lang="es-EC" dirty="0">
                    <a:latin typeface="+mj-lt"/>
                  </a:rPr>
                  <a:t>En donde:</a:t>
                </a:r>
              </a:p>
              <a:p>
                <a:pPr marL="0" indent="0">
                  <a:buNone/>
                </a:pPr>
                <a:r>
                  <a:rPr lang="es-EC" dirty="0">
                    <a:latin typeface="+mj-lt"/>
                  </a:rPr>
                  <a:t>Ag 		Área de la columna en cm</a:t>
                </a:r>
                <a:r>
                  <a:rPr lang="es-EC" baseline="30000" dirty="0">
                    <a:latin typeface="+mj-lt"/>
                  </a:rPr>
                  <a:t>2</a:t>
                </a:r>
                <a:endParaRPr lang="es-EC" dirty="0">
                  <a:latin typeface="+mj-lt"/>
                </a:endParaRPr>
              </a:p>
              <a:p>
                <a:pPr marL="0" indent="0">
                  <a:buNone/>
                </a:pPr>
                <a:r>
                  <a:rPr lang="es-EC" dirty="0">
                    <a:latin typeface="+mj-lt"/>
                  </a:rPr>
                  <a:t>P		Carga en toneladas</a:t>
                </a: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764704"/>
                <a:ext cx="8229600" cy="5559896"/>
              </a:xfrm>
              <a:blipFill rotWithShape="0">
                <a:blip r:embed="rId2"/>
                <a:stretch>
                  <a:fillRect l="-1333" t="-876"/>
                </a:stretch>
              </a:blipFill>
            </p:spPr>
            <p:txBody>
              <a:bodyPr/>
              <a:lstStyle/>
              <a:p>
                <a:r>
                  <a:rPr lang="en-US">
                    <a:noFill/>
                  </a:rPr>
                  <a:t> </a:t>
                </a:r>
              </a:p>
            </p:txBody>
          </p:sp>
        </mc:Fallback>
      </mc:AlternateContent>
    </p:spTree>
    <p:extLst>
      <p:ext uri="{BB962C8B-B14F-4D97-AF65-F5344CB8AC3E}">
        <p14:creationId xmlns:p14="http://schemas.microsoft.com/office/powerpoint/2010/main" val="1444713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4000" b="1" i="1" dirty="0"/>
              <a:t>Dimensionamiento de columnas del Edificio 1.</a:t>
            </a:r>
            <a:endParaRPr lang="es-EC" sz="40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916832"/>
            <a:ext cx="6034995" cy="4662189"/>
          </a:xfrm>
          <a:prstGeom prst="rect">
            <a:avLst/>
          </a:prstGeom>
          <a:noFill/>
          <a:ln>
            <a:noFill/>
          </a:ln>
        </p:spPr>
      </p:pic>
    </p:spTree>
    <p:extLst>
      <p:ext uri="{BB962C8B-B14F-4D97-AF65-F5344CB8AC3E}">
        <p14:creationId xmlns:p14="http://schemas.microsoft.com/office/powerpoint/2010/main" val="3692040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EC" dirty="0" smtClean="0"/>
              <a:t>FUERZA SISMICA, ESPECTRO DE ACELERACIONES NEC</a:t>
            </a:r>
            <a:endParaRPr lang="es-EC" dirty="0"/>
          </a:p>
        </p:txBody>
      </p:sp>
      <p:sp>
        <p:nvSpPr>
          <p:cNvPr id="3" name="Content Placeholder 2"/>
          <p:cNvSpPr>
            <a:spLocks noGrp="1"/>
          </p:cNvSpPr>
          <p:nvPr>
            <p:ph idx="1"/>
          </p:nvPr>
        </p:nvSpPr>
        <p:spPr/>
        <p:txBody>
          <a:bodyPr/>
          <a:lstStyle/>
          <a:p>
            <a:endParaRPr lang="es-EC"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924824"/>
            <a:ext cx="7704856" cy="4752528"/>
          </a:xfrm>
          <a:prstGeom prst="rect">
            <a:avLst/>
          </a:prstGeom>
          <a:noFill/>
          <a:ln>
            <a:noFill/>
          </a:ln>
        </p:spPr>
      </p:pic>
    </p:spTree>
    <p:extLst>
      <p:ext uri="{BB962C8B-B14F-4D97-AF65-F5344CB8AC3E}">
        <p14:creationId xmlns:p14="http://schemas.microsoft.com/office/powerpoint/2010/main" val="571109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6120680"/>
          </a:xfrm>
        </p:spPr>
        <p:txBody>
          <a:bodyPr>
            <a:normAutofit fontScale="85000" lnSpcReduction="10000"/>
          </a:bodyPr>
          <a:lstStyle/>
          <a:p>
            <a:pPr marL="0" indent="0">
              <a:buNone/>
            </a:pPr>
            <a:r>
              <a:rPr lang="es-EC" b="1" dirty="0">
                <a:latin typeface="+mj-lt"/>
              </a:rPr>
              <a:t>OBJETIVO GENERAL</a:t>
            </a:r>
            <a:endParaRPr lang="es-EC" dirty="0">
              <a:latin typeface="+mj-lt"/>
            </a:endParaRPr>
          </a:p>
          <a:p>
            <a:r>
              <a:rPr lang="es-EC" dirty="0">
                <a:latin typeface="+mj-lt"/>
              </a:rPr>
              <a:t>Realizar el cálculo y diseño estructural del edificio “Parqueadero Municipal el Aguacate”, de la ciudad de Sangolquí aplicando la NEC.</a:t>
            </a:r>
            <a:endParaRPr lang="es-EC" b="1" dirty="0">
              <a:latin typeface="+mj-lt"/>
            </a:endParaRPr>
          </a:p>
          <a:p>
            <a:pPr marL="0" indent="0">
              <a:buNone/>
            </a:pPr>
            <a:r>
              <a:rPr lang="es-EC" b="1" dirty="0">
                <a:latin typeface="+mj-lt"/>
              </a:rPr>
              <a:t>OBJETIVOS ESPECÍFICOS</a:t>
            </a:r>
            <a:endParaRPr lang="es-EC" dirty="0">
              <a:latin typeface="+mj-lt"/>
            </a:endParaRPr>
          </a:p>
          <a:p>
            <a:pPr lvl="0"/>
            <a:r>
              <a:rPr lang="es-EC" dirty="0">
                <a:latin typeface="+mj-lt"/>
              </a:rPr>
              <a:t>Recopilar información básica: ubicación, requerimientos funcionales, proyecto arquitectónico  y una investigación acerca de sistemas estructurales para edificios de parqueadero. </a:t>
            </a:r>
          </a:p>
          <a:p>
            <a:pPr lvl="0"/>
            <a:r>
              <a:rPr lang="es-EC" dirty="0">
                <a:latin typeface="+mj-lt"/>
              </a:rPr>
              <a:t>Realizar el análisis modal espectral del edificio “Parqueadero Municipal El Aguacate” con el programa computacional ETABS y el espectro de aceleraciones del reglamento NEC. </a:t>
            </a:r>
          </a:p>
          <a:p>
            <a:pPr lvl="0"/>
            <a:r>
              <a:rPr lang="es-EC" dirty="0">
                <a:latin typeface="+mj-lt"/>
              </a:rPr>
              <a:t>Estudiar los resultados que se obtienen del análisis estructural como son: períodos, modos de vibración, deflexiones y acciones internas, y realizar una comparación con los valores recomendados en la Norma Ecuatoriana de la Construcción.</a:t>
            </a:r>
          </a:p>
          <a:p>
            <a:pPr lvl="0"/>
            <a:r>
              <a:rPr lang="es-EC" dirty="0">
                <a:latin typeface="+mj-lt"/>
              </a:rPr>
              <a:t>Realizar el diseño estructural del edificio “Parqueadero Municipal El Aguacate” que incluye, diseño de vigas, columnas, muros estructurales, nudos, losas, rampas, escaleras y cimentación; y elaborar los planos estructurales y especificaciones técnicas</a:t>
            </a:r>
            <a:r>
              <a:rPr lang="es-EC" dirty="0" smtClean="0">
                <a:latin typeface="+mj-lt"/>
              </a:rPr>
              <a:t>.</a:t>
            </a:r>
            <a:endParaRPr lang="es-EC" dirty="0">
              <a:latin typeface="+mj-lt"/>
            </a:endParaRPr>
          </a:p>
        </p:txBody>
      </p:sp>
    </p:spTree>
    <p:extLst>
      <p:ext uri="{BB962C8B-B14F-4D97-AF65-F5344CB8AC3E}">
        <p14:creationId xmlns:p14="http://schemas.microsoft.com/office/powerpoint/2010/main" val="22244550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dirty="0"/>
          </a:p>
        </p:txBody>
      </p:sp>
      <p:sp>
        <p:nvSpPr>
          <p:cNvPr id="3" name="Content Placeholder 2"/>
          <p:cNvSpPr>
            <a:spLocks noGrp="1"/>
          </p:cNvSpPr>
          <p:nvPr>
            <p:ph idx="1"/>
          </p:nvPr>
        </p:nvSpPr>
        <p:spPr/>
        <p:txBody>
          <a:bodyPr/>
          <a:lstStyle/>
          <a:p>
            <a:r>
              <a:rPr lang="es-EC" b="1" i="1" dirty="0">
                <a:latin typeface="+mj-lt"/>
              </a:rPr>
              <a:t>Valores del factor Z en función de la zona sísmica adoptada</a:t>
            </a:r>
            <a:r>
              <a:rPr lang="es-EC" b="1" i="1" dirty="0" smtClean="0">
                <a:latin typeface="+mj-lt"/>
              </a:rPr>
              <a:t>.</a:t>
            </a:r>
          </a:p>
          <a:p>
            <a:endParaRPr lang="es-EC"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567" t="30927" r="8570" b="52257"/>
          <a:stretch/>
        </p:blipFill>
        <p:spPr bwMode="auto">
          <a:xfrm>
            <a:off x="1781100" y="2941320"/>
            <a:ext cx="5357643" cy="1279768"/>
          </a:xfrm>
          <a:prstGeom prst="rect">
            <a:avLst/>
          </a:prstGeom>
          <a:ln>
            <a:noFill/>
          </a:ln>
          <a:extLst>
            <a:ext uri="{53640926-AAD7-44D8-BBD7-CCE9431645EC}">
              <a14:shadowObscured xmlns:a14="http://schemas.microsoft.com/office/drawing/2010/main"/>
            </a:ext>
          </a:extLst>
        </p:spPr>
      </p:pic>
      <p:pic>
        <p:nvPicPr>
          <p:cNvPr id="4097" name="Picture 79"/>
          <p:cNvPicPr>
            <a:picLocks noChangeAspect="1" noChangeArrowheads="1"/>
          </p:cNvPicPr>
          <p:nvPr/>
        </p:nvPicPr>
        <p:blipFill>
          <a:blip r:embed="rId4">
            <a:extLst>
              <a:ext uri="{28A0092B-C50C-407E-A947-70E740481C1C}">
                <a14:useLocalDpi xmlns:a14="http://schemas.microsoft.com/office/drawing/2010/main" val="0"/>
              </a:ext>
            </a:extLst>
          </a:blip>
          <a:srcRect l="64523" t="19505" r="8501" b="53780"/>
          <a:stretch>
            <a:fillRect/>
          </a:stretch>
        </p:blipFill>
        <p:spPr bwMode="auto">
          <a:xfrm>
            <a:off x="2006282" y="4653136"/>
            <a:ext cx="4899025" cy="15621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06282" y="5733256"/>
            <a:ext cx="4907280" cy="203200"/>
          </a:xfrm>
          <a:prstGeom prst="rect">
            <a:avLst/>
          </a:prstGeom>
          <a:noFill/>
          <a:effectLst>
            <a:glow rad="1397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0" y="2019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54875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896"/>
            <a:ext cx="8229600" cy="1143000"/>
          </a:xfrm>
        </p:spPr>
        <p:txBody>
          <a:bodyPr>
            <a:noAutofit/>
          </a:bodyPr>
          <a:lstStyle/>
          <a:p>
            <a:r>
              <a:rPr lang="es-EC" sz="3200" b="1" dirty="0"/>
              <a:t>Tipos de perfiles de suelos para el diseño </a:t>
            </a:r>
            <a:r>
              <a:rPr lang="es-EC" sz="3200" b="1" dirty="0" smtClean="0"/>
              <a:t>sísmico</a:t>
            </a:r>
            <a:endParaRPr lang="es-EC" sz="3200" dirty="0"/>
          </a:p>
        </p:txBody>
      </p:sp>
      <p:sp>
        <p:nvSpPr>
          <p:cNvPr id="3" name="Content Placeholder 2"/>
          <p:cNvSpPr>
            <a:spLocks noGrp="1"/>
          </p:cNvSpPr>
          <p:nvPr>
            <p:ph idx="1"/>
          </p:nvPr>
        </p:nvSpPr>
        <p:spPr>
          <a:xfrm>
            <a:off x="457200" y="1844824"/>
            <a:ext cx="8229600" cy="4389120"/>
          </a:xfrm>
        </p:spPr>
        <p:txBody>
          <a:bodyPr/>
          <a:lstStyle/>
          <a:p>
            <a:endParaRPr lang="es-EC" dirty="0"/>
          </a:p>
          <a:p>
            <a:endParaRPr lang="es-EC" dirty="0"/>
          </a:p>
        </p:txBody>
      </p:sp>
      <p:pic>
        <p:nvPicPr>
          <p:cNvPr id="5122" name="Picture 85"/>
          <p:cNvPicPr>
            <a:picLocks noChangeAspect="1" noChangeArrowheads="1"/>
          </p:cNvPicPr>
          <p:nvPr/>
        </p:nvPicPr>
        <p:blipFill>
          <a:blip r:embed="rId2">
            <a:extLst>
              <a:ext uri="{28A0092B-C50C-407E-A947-70E740481C1C}">
                <a14:useLocalDpi xmlns:a14="http://schemas.microsoft.com/office/drawing/2010/main" val="0"/>
              </a:ext>
            </a:extLst>
          </a:blip>
          <a:srcRect l="70297" t="26566" r="12500" b="59796"/>
          <a:stretch>
            <a:fillRect/>
          </a:stretch>
        </p:blipFill>
        <p:spPr bwMode="auto">
          <a:xfrm>
            <a:off x="2682045" y="1087781"/>
            <a:ext cx="3916091" cy="998692"/>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84"/>
          <p:cNvPicPr>
            <a:picLocks noChangeAspect="1" noChangeArrowheads="1"/>
          </p:cNvPicPr>
          <p:nvPr/>
        </p:nvPicPr>
        <p:blipFill>
          <a:blip r:embed="rId3">
            <a:extLst>
              <a:ext uri="{28A0092B-C50C-407E-A947-70E740481C1C}">
                <a14:useLocalDpi xmlns:a14="http://schemas.microsoft.com/office/drawing/2010/main" val="0"/>
              </a:ext>
            </a:extLst>
          </a:blip>
          <a:srcRect l="70296" t="11221" r="12624" b="23422"/>
          <a:stretch>
            <a:fillRect/>
          </a:stretch>
        </p:blipFill>
        <p:spPr bwMode="auto">
          <a:xfrm>
            <a:off x="2682045" y="2086473"/>
            <a:ext cx="3906178" cy="48038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4"/>
          <p:cNvSpPr>
            <a:spLocks noChangeArrowheads="1"/>
          </p:cNvSpPr>
          <p:nvPr/>
        </p:nvSpPr>
        <p:spPr bwMode="auto">
          <a:xfrm>
            <a:off x="0" y="1706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7704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93682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620688"/>
                <a:ext cx="8229600" cy="5703912"/>
              </a:xfrm>
            </p:spPr>
            <p:txBody>
              <a:bodyPr>
                <a:normAutofit fontScale="92500"/>
              </a:bodyPr>
              <a:lstStyle/>
              <a:p>
                <a:r>
                  <a:rPr lang="es-EC" dirty="0"/>
                  <a:t>Para clasificar el suelo en la categoría correcta se utiliza el número medio de golpes que se obtiene en el ensayo de penetración estándar </a:t>
                </a:r>
                <a:r>
                  <a:rPr lang="es-EC" dirty="0" smtClean="0"/>
                  <a:t>SPT</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𝑁</m:t>
                      </m:r>
                      <m:r>
                        <a:rPr lang="es-EC" i="1">
                          <a:latin typeface="Cambria Math"/>
                        </a:rPr>
                        <m:t>60=</m:t>
                      </m:r>
                      <m:f>
                        <m:fPr>
                          <m:ctrlPr>
                            <a:rPr lang="es-EC" i="1">
                              <a:latin typeface="Cambria Math" panose="02040503050406030204" pitchFamily="18" charset="0"/>
                            </a:rPr>
                          </m:ctrlPr>
                        </m:fPr>
                        <m:num>
                          <m:nary>
                            <m:naryPr>
                              <m:chr m:val="∑"/>
                              <m:limLoc m:val="undOvr"/>
                              <m:ctrlPr>
                                <a:rPr lang="es-EC" i="1">
                                  <a:latin typeface="Cambria Math" panose="02040503050406030204" pitchFamily="18" charset="0"/>
                                </a:rPr>
                              </m:ctrlPr>
                            </m:naryPr>
                            <m:sub>
                              <m:r>
                                <a:rPr lang="es-EC" i="1">
                                  <a:latin typeface="Cambria Math"/>
                                </a:rPr>
                                <m:t>𝑖</m:t>
                              </m:r>
                              <m:r>
                                <a:rPr lang="es-EC" i="1">
                                  <a:latin typeface="Cambria Math"/>
                                </a:rPr>
                                <m:t>=1</m:t>
                              </m:r>
                            </m:sub>
                            <m:sup>
                              <m:r>
                                <a:rPr lang="es-EC" i="1">
                                  <a:latin typeface="Cambria Math"/>
                                </a:rPr>
                                <m:t>𝑛</m:t>
                              </m:r>
                            </m:sup>
                            <m:e>
                              <m:r>
                                <a:rPr lang="es-EC" i="1">
                                  <a:latin typeface="Cambria Math"/>
                                </a:rPr>
                                <m:t>𝑑𝑖</m:t>
                              </m:r>
                            </m:e>
                          </m:nary>
                        </m:num>
                        <m:den>
                          <m:nary>
                            <m:naryPr>
                              <m:chr m:val="∑"/>
                              <m:limLoc m:val="undOvr"/>
                              <m:ctrlPr>
                                <a:rPr lang="es-EC" i="1">
                                  <a:latin typeface="Cambria Math" panose="02040503050406030204" pitchFamily="18" charset="0"/>
                                </a:rPr>
                              </m:ctrlPr>
                            </m:naryPr>
                            <m:sub>
                              <m:r>
                                <a:rPr lang="es-EC" i="1">
                                  <a:latin typeface="Cambria Math"/>
                                </a:rPr>
                                <m:t>𝑖</m:t>
                              </m:r>
                              <m:r>
                                <a:rPr lang="es-EC" i="1">
                                  <a:latin typeface="Cambria Math"/>
                                </a:rPr>
                                <m:t>=1</m:t>
                              </m:r>
                            </m:sub>
                            <m:sup>
                              <m:r>
                                <a:rPr lang="es-EC" i="1">
                                  <a:latin typeface="Cambria Math"/>
                                </a:rPr>
                                <m:t>𝑛</m:t>
                              </m:r>
                            </m:sup>
                            <m:e>
                              <m:f>
                                <m:fPr>
                                  <m:ctrlPr>
                                    <a:rPr lang="es-EC" i="1">
                                      <a:latin typeface="Cambria Math" panose="02040503050406030204" pitchFamily="18" charset="0"/>
                                    </a:rPr>
                                  </m:ctrlPr>
                                </m:fPr>
                                <m:num>
                                  <m:r>
                                    <a:rPr lang="es-EC" i="1">
                                      <a:latin typeface="Cambria Math"/>
                                    </a:rPr>
                                    <m:t>𝑑𝑖</m:t>
                                  </m:r>
                                </m:num>
                                <m:den>
                                  <m:r>
                                    <a:rPr lang="es-EC" i="1">
                                      <a:latin typeface="Cambria Math"/>
                                    </a:rPr>
                                    <m:t>𝑁𝑖</m:t>
                                  </m:r>
                                </m:den>
                              </m:f>
                            </m:e>
                          </m:nary>
                        </m:den>
                      </m:f>
                    </m:oMath>
                  </m:oMathPara>
                </a14:m>
                <a:endParaRPr lang="es-EC" dirty="0" smtClean="0"/>
              </a:p>
              <a:p>
                <a:pPr marL="0" indent="0">
                  <a:buNone/>
                </a:pPr>
                <a:r>
                  <a:rPr lang="es-EC" dirty="0"/>
                  <a:t>Donde:</a:t>
                </a:r>
              </a:p>
              <a:p>
                <a:pPr marL="0" indent="0">
                  <a:buNone/>
                </a:pPr>
                <a:r>
                  <a:rPr lang="es-EC" dirty="0"/>
                  <a:t>Ni	Número de golpes obtenidos en el ensayo de penetración estándar realizado in situ de acuerdo con la norma ASTM D 1586, incluyendo corrección por energía N60, correspondiente al estrato i. El valor de Ni a emplear para obtener el valor medio, no debe exceder de 100.</a:t>
                </a:r>
              </a:p>
              <a:p>
                <a:pPr marL="0" indent="0">
                  <a:buNone/>
                </a:pPr>
                <a:r>
                  <a:rPr lang="es-EC" dirty="0"/>
                  <a:t>di	Espesor del estrato i, localizado dentro de los 30 m superiores del perfil</a:t>
                </a: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620688"/>
                <a:ext cx="8229600" cy="5703912"/>
              </a:xfrm>
              <a:blipFill rotWithShape="1">
                <a:blip r:embed="rId2"/>
                <a:stretch>
                  <a:fillRect l="-1111" t="-855" r="-1481" b="-3846"/>
                </a:stretch>
              </a:blipFill>
            </p:spPr>
            <p:txBody>
              <a:bodyPr/>
              <a:lstStyle/>
              <a:p>
                <a:r>
                  <a:rPr lang="es-EC">
                    <a:noFill/>
                  </a:rPr>
                  <a:t> </a:t>
                </a:r>
              </a:p>
            </p:txBody>
          </p:sp>
        </mc:Fallback>
      </mc:AlternateContent>
    </p:spTree>
    <p:extLst>
      <p:ext uri="{BB962C8B-B14F-4D97-AF65-F5344CB8AC3E}">
        <p14:creationId xmlns:p14="http://schemas.microsoft.com/office/powerpoint/2010/main" val="3264282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703912"/>
          </a:xfrm>
        </p:spPr>
        <p:txBody>
          <a:bodyPr/>
          <a:lstStyle/>
          <a:p>
            <a:pPr marL="0" indent="0">
              <a:buNone/>
            </a:pPr>
            <a:r>
              <a:rPr lang="es-EC" dirty="0">
                <a:latin typeface="+mj-lt"/>
              </a:rPr>
              <a:t>Resultados ensayo SPT</a:t>
            </a:r>
            <a:r>
              <a:rPr lang="es-EC" dirty="0" smtClean="0">
                <a:latin typeface="+mj-lt"/>
              </a:rPr>
              <a:t>.</a:t>
            </a:r>
          </a:p>
          <a:p>
            <a:endParaRPr lang="es-EC" b="1" i="1" dirty="0">
              <a:latin typeface="+mj-lt"/>
            </a:endParaRPr>
          </a:p>
          <a:p>
            <a:endParaRPr lang="es-EC" b="1" i="1" dirty="0" smtClean="0">
              <a:latin typeface="+mj-lt"/>
            </a:endParaRPr>
          </a:p>
          <a:p>
            <a:endParaRPr lang="es-EC" b="1" i="1" dirty="0">
              <a:latin typeface="+mj-lt"/>
            </a:endParaRPr>
          </a:p>
          <a:p>
            <a:endParaRPr lang="es-EC" b="1" i="1" dirty="0" smtClean="0">
              <a:latin typeface="+mj-lt"/>
            </a:endParaRPr>
          </a:p>
          <a:p>
            <a:endParaRPr lang="es-EC" b="1" i="1" dirty="0">
              <a:latin typeface="+mj-lt"/>
            </a:endParaRPr>
          </a:p>
          <a:p>
            <a:pPr marL="0" lvl="0" indent="0">
              <a:buNone/>
            </a:pPr>
            <a:r>
              <a:rPr lang="es-EC" sz="2400" dirty="0" smtClean="0">
                <a:latin typeface="+mj-lt"/>
                <a:ea typeface="Times New Roman" pitchFamily="18" charset="0"/>
                <a:cs typeface="Arial" pitchFamily="34" charset="0"/>
              </a:rPr>
              <a:t>		</a:t>
            </a:r>
            <a:r>
              <a:rPr lang="es-EC" dirty="0">
                <a:latin typeface="+mj-lt"/>
              </a:rPr>
              <a:t>	Valores para N60 en cada pozo.</a:t>
            </a:r>
          </a:p>
          <a:p>
            <a:endParaRPr lang="es-EC" b="1" i="1" dirty="0"/>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5245978" cy="2160240"/>
          </a:xfrm>
          <a:prstGeom prst="rect">
            <a:avLst/>
          </a:prstGeom>
          <a:noFill/>
          <a:ln>
            <a:noFill/>
          </a:ln>
        </p:spPr>
      </p:pic>
      <p:pic>
        <p:nvPicPr>
          <p:cNvPr id="6145" name="Picture 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907" y="3933057"/>
            <a:ext cx="2499372" cy="20882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898525" y="1577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793385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487888"/>
          </a:xfrm>
        </p:spPr>
        <p:txBody>
          <a:bodyPr/>
          <a:lstStyle/>
          <a:p>
            <a:pPr marL="0" indent="0">
              <a:buNone/>
            </a:pPr>
            <a:r>
              <a:rPr lang="es-EC" dirty="0">
                <a:latin typeface="+mj-lt"/>
              </a:rPr>
              <a:t>El valor de N60 = 30.26, por lo que se define el tipo de perfil como “D”, </a:t>
            </a:r>
            <a:endParaRPr lang="es-EC" dirty="0" smtClean="0">
              <a:latin typeface="+mj-lt"/>
            </a:endParaRPr>
          </a:p>
          <a:p>
            <a:pPr marL="0" indent="0">
              <a:buNone/>
            </a:pPr>
            <a:endParaRPr lang="es-EC" dirty="0">
              <a:latin typeface="+mj-lt"/>
            </a:endParaRPr>
          </a:p>
          <a:p>
            <a:pPr marL="0" indent="0">
              <a:buNone/>
            </a:pPr>
            <a:r>
              <a:rPr lang="es-EC" b="1" dirty="0">
                <a:latin typeface="+mj-lt"/>
              </a:rPr>
              <a:t>FA: Coeficiente de amplificación de suelo en la zona de periodo </a:t>
            </a:r>
            <a:r>
              <a:rPr lang="es-EC" b="1" dirty="0" smtClean="0">
                <a:latin typeface="+mj-lt"/>
              </a:rPr>
              <a:t>cortó </a:t>
            </a:r>
            <a:endParaRPr lang="es-EC" dirty="0">
              <a:latin typeface="+mj-lt"/>
            </a:endParaRPr>
          </a:p>
          <a:p>
            <a:pPr marL="0" indent="0">
              <a:buNone/>
            </a:pPr>
            <a:r>
              <a:rPr lang="es-EC" b="1" dirty="0">
                <a:latin typeface="+mj-lt"/>
              </a:rPr>
              <a:t>FD: Desplazamientos para diseño en </a:t>
            </a:r>
            <a:r>
              <a:rPr lang="es-EC" b="1" dirty="0" smtClean="0">
                <a:latin typeface="+mj-lt"/>
              </a:rPr>
              <a:t>roca </a:t>
            </a:r>
            <a:endParaRPr lang="es-EC" dirty="0">
              <a:latin typeface="+mj-lt"/>
            </a:endParaRPr>
          </a:p>
          <a:p>
            <a:pPr marL="0" indent="0">
              <a:buNone/>
            </a:pPr>
            <a:r>
              <a:rPr lang="es-EC" b="1" dirty="0" err="1">
                <a:latin typeface="+mj-lt"/>
              </a:rPr>
              <a:t>Fs</a:t>
            </a:r>
            <a:r>
              <a:rPr lang="es-EC" b="1" dirty="0">
                <a:latin typeface="+mj-lt"/>
              </a:rPr>
              <a:t>: Comportamiento no lineal de los suelos </a:t>
            </a:r>
            <a:endParaRPr lang="es-EC" dirty="0">
              <a:latin typeface="+mj-lt"/>
            </a:endParaRPr>
          </a:p>
          <a:p>
            <a:pPr marL="0" indent="0">
              <a:buNone/>
            </a:pPr>
            <a:endParaRPr lang="es-EC" dirty="0"/>
          </a:p>
        </p:txBody>
      </p:sp>
    </p:spTree>
    <p:extLst>
      <p:ext uri="{BB962C8B-B14F-4D97-AF65-F5344CB8AC3E}">
        <p14:creationId xmlns:p14="http://schemas.microsoft.com/office/powerpoint/2010/main" val="151821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cstate="print">
            <a:lum bright="-20000" contrast="40000"/>
            <a:extLst>
              <a:ext uri="{28A0092B-C50C-407E-A947-70E740481C1C}">
                <a14:useLocalDpi xmlns:a14="http://schemas.microsoft.com/office/drawing/2010/main" val="0"/>
              </a:ext>
            </a:extLst>
          </a:blip>
          <a:srcRect r="606" b="1299"/>
          <a:stretch/>
        </p:blipFill>
        <p:spPr bwMode="auto">
          <a:xfrm>
            <a:off x="457200" y="764704"/>
            <a:ext cx="8229600" cy="51125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9097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631904"/>
          </a:xfrm>
        </p:spPr>
        <p:txBody>
          <a:bodyPr/>
          <a:lstStyle/>
          <a:p>
            <a:r>
              <a:rPr lang="es-EC" dirty="0">
                <a:latin typeface="+mj-lt"/>
              </a:rPr>
              <a:t>Valores para cálculo de espectro elástico</a:t>
            </a:r>
            <a:r>
              <a:rPr lang="es-EC" dirty="0" smtClean="0">
                <a:latin typeface="+mj-lt"/>
              </a:rPr>
              <a:t>.</a:t>
            </a:r>
          </a:p>
          <a:p>
            <a:endParaRPr lang="es-EC" b="1" i="1" dirty="0"/>
          </a:p>
          <a:p>
            <a:endParaRPr lang="es-EC" b="1" i="1" dirty="0"/>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204865"/>
            <a:ext cx="2875885" cy="2664296"/>
          </a:xfrm>
          <a:prstGeom prst="rect">
            <a:avLst/>
          </a:prstGeom>
          <a:noFill/>
          <a:ln>
            <a:noFill/>
          </a:ln>
        </p:spPr>
      </p:pic>
    </p:spTree>
    <p:extLst>
      <p:ext uri="{BB962C8B-B14F-4D97-AF65-F5344CB8AC3E}">
        <p14:creationId xmlns:p14="http://schemas.microsoft.com/office/powerpoint/2010/main" val="25981691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1143000"/>
          </a:xfrm>
        </p:spPr>
        <p:txBody>
          <a:bodyPr/>
          <a:lstStyle/>
          <a:p>
            <a:r>
              <a:rPr lang="es-EC" b="1" i="1" dirty="0"/>
              <a:t>Espectro elástico de diseño.</a:t>
            </a:r>
            <a:endParaRPr lang="es-EC" dirty="0"/>
          </a:p>
        </p:txBody>
      </p:sp>
      <p:graphicFrame>
        <p:nvGraphicFramePr>
          <p:cNvPr id="4" name="Chart 3" title="T"/>
          <p:cNvGraphicFramePr/>
          <p:nvPr>
            <p:extLst>
              <p:ext uri="{D42A27DB-BD31-4B8C-83A1-F6EECF244321}">
                <p14:modId xmlns:p14="http://schemas.microsoft.com/office/powerpoint/2010/main" val="1735168076"/>
              </p:ext>
            </p:extLst>
          </p:nvPr>
        </p:nvGraphicFramePr>
        <p:xfrm>
          <a:off x="827584" y="1916832"/>
          <a:ext cx="6940867" cy="44934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03128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b="1" i="1" dirty="0"/>
              <a:t>Espectro Inelástico de diseño </a:t>
            </a:r>
            <a:endParaRPr lang="es-EC"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7357978"/>
              </p:ext>
            </p:extLst>
          </p:nvPr>
        </p:nvGraphicFramePr>
        <p:xfrm>
          <a:off x="755576" y="2060848"/>
          <a:ext cx="7931224" cy="42637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94666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lstStyle/>
          <a:p>
            <a:r>
              <a:rPr lang="es-EC" dirty="0" smtClean="0"/>
              <a:t>CALCULO CORTANTE BASAL</a:t>
            </a:r>
            <a:endParaRPr lang="es-EC"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V</m:t>
                      </m:r>
                      <m:r>
                        <a:rPr lang="es-EC">
                          <a:latin typeface="+mj-lt"/>
                        </a:rPr>
                        <m:t>=</m:t>
                      </m:r>
                      <m:f>
                        <m:fPr>
                          <m:ctrlPr>
                            <a:rPr lang="es-EC" i="1">
                              <a:latin typeface="+mj-lt"/>
                            </a:rPr>
                          </m:ctrlPr>
                        </m:fPr>
                        <m:num>
                          <m:r>
                            <m:rPr>
                              <m:sty m:val="p"/>
                            </m:rPr>
                            <a:rPr lang="es-EC">
                              <a:latin typeface="+mj-lt"/>
                            </a:rPr>
                            <m:t>I</m:t>
                          </m:r>
                          <m:r>
                            <a:rPr lang="es-EC" i="1">
                              <a:latin typeface="+mj-lt"/>
                            </a:rPr>
                            <m:t>∗</m:t>
                          </m:r>
                          <m:r>
                            <m:rPr>
                              <m:sty m:val="p"/>
                            </m:rPr>
                            <a:rPr lang="es-EC">
                              <a:latin typeface="+mj-lt"/>
                            </a:rPr>
                            <m:t>Sa</m:t>
                          </m:r>
                          <m:r>
                            <a:rPr lang="es-EC">
                              <a:latin typeface="+mj-lt"/>
                            </a:rPr>
                            <m:t>(</m:t>
                          </m:r>
                          <m:r>
                            <m:rPr>
                              <m:sty m:val="p"/>
                            </m:rPr>
                            <a:rPr lang="es-EC">
                              <a:latin typeface="+mj-lt"/>
                            </a:rPr>
                            <m:t>Ta</m:t>
                          </m:r>
                          <m:r>
                            <a:rPr lang="es-EC">
                              <a:latin typeface="+mj-lt"/>
                            </a:rPr>
                            <m:t>)</m:t>
                          </m:r>
                        </m:num>
                        <m:den>
                          <m:r>
                            <m:rPr>
                              <m:sty m:val="p"/>
                            </m:rPr>
                            <a:rPr lang="es-EC">
                              <a:latin typeface="+mj-lt"/>
                            </a:rPr>
                            <m:t>R</m:t>
                          </m:r>
                          <m:r>
                            <a:rPr lang="es-EC" i="1">
                              <a:latin typeface="+mj-lt"/>
                            </a:rPr>
                            <m:t>∗</m:t>
                          </m:r>
                          <m:sSub>
                            <m:sSubPr>
                              <m:ctrlPr>
                                <a:rPr lang="es-EC" i="1">
                                  <a:latin typeface="+mj-lt"/>
                                </a:rPr>
                              </m:ctrlPr>
                            </m:sSubPr>
                            <m:e>
                              <m:r>
                                <a:rPr lang="es-EC">
                                  <a:latin typeface="+mj-lt"/>
                                </a:rPr>
                                <m:t>∅</m:t>
                              </m:r>
                            </m:e>
                            <m:sub>
                              <m:r>
                                <m:rPr>
                                  <m:sty m:val="p"/>
                                </m:rPr>
                                <a:rPr lang="es-EC">
                                  <a:latin typeface="+mj-lt"/>
                                </a:rPr>
                                <m:t>P</m:t>
                              </m:r>
                            </m:sub>
                          </m:sSub>
                          <m:r>
                            <a:rPr lang="es-EC" i="1">
                              <a:latin typeface="+mj-lt"/>
                            </a:rPr>
                            <m:t>∗</m:t>
                          </m:r>
                          <m:sSub>
                            <m:sSubPr>
                              <m:ctrlPr>
                                <a:rPr lang="es-EC" i="1">
                                  <a:latin typeface="+mj-lt"/>
                                </a:rPr>
                              </m:ctrlPr>
                            </m:sSubPr>
                            <m:e>
                              <m:r>
                                <a:rPr lang="es-EC">
                                  <a:latin typeface="+mj-lt"/>
                                </a:rPr>
                                <m:t>∅</m:t>
                              </m:r>
                            </m:e>
                            <m:sub>
                              <m:r>
                                <m:rPr>
                                  <m:sty m:val="p"/>
                                </m:rPr>
                                <a:rPr lang="es-EC">
                                  <a:latin typeface="+mj-lt"/>
                                </a:rPr>
                                <m:t>E</m:t>
                              </m:r>
                            </m:sub>
                          </m:sSub>
                        </m:den>
                      </m:f>
                      <m:r>
                        <a:rPr lang="es-EC" i="1">
                          <a:latin typeface="+mj-lt"/>
                        </a:rPr>
                        <m:t>∗</m:t>
                      </m:r>
                      <m:r>
                        <m:rPr>
                          <m:sty m:val="p"/>
                        </m:rPr>
                        <a:rPr lang="es-EC">
                          <a:latin typeface="+mj-lt"/>
                        </a:rPr>
                        <m:t>W</m:t>
                      </m:r>
                    </m:oMath>
                  </m:oMathPara>
                </a14:m>
                <a:endParaRPr lang="es-EC" dirty="0" smtClean="0">
                  <a:latin typeface="+mj-lt"/>
                </a:endParaRPr>
              </a:p>
              <a:p>
                <a:pPr marL="0" indent="0">
                  <a:buNone/>
                </a:pPr>
                <a:r>
                  <a:rPr lang="es-EC" dirty="0">
                    <a:latin typeface="+mj-lt"/>
                  </a:rPr>
                  <a:t>Donde :</a:t>
                </a:r>
              </a:p>
              <a:p>
                <a:pPr marL="0" indent="0">
                  <a:buNone/>
                </a:pPr>
                <a:r>
                  <a:rPr lang="es-EC" dirty="0">
                    <a:latin typeface="+mj-lt"/>
                  </a:rPr>
                  <a:t>V 	</a:t>
                </a:r>
                <a:r>
                  <a:rPr lang="es-EC" dirty="0" smtClean="0">
                    <a:latin typeface="+mj-lt"/>
                  </a:rPr>
                  <a:t>Cortante </a:t>
                </a:r>
                <a:r>
                  <a:rPr lang="es-EC" dirty="0">
                    <a:latin typeface="+mj-lt"/>
                  </a:rPr>
                  <a:t>basal total de diseño</a:t>
                </a:r>
              </a:p>
              <a:p>
                <a:pPr marL="0" indent="0">
                  <a:buNone/>
                </a:pPr>
                <a:r>
                  <a:rPr lang="es-EC" dirty="0">
                    <a:latin typeface="+mj-lt"/>
                  </a:rPr>
                  <a:t>I 	</a:t>
                </a:r>
                <a:r>
                  <a:rPr lang="es-EC" dirty="0" smtClean="0">
                    <a:latin typeface="+mj-lt"/>
                  </a:rPr>
                  <a:t>Factor </a:t>
                </a:r>
                <a:r>
                  <a:rPr lang="es-EC" dirty="0">
                    <a:latin typeface="+mj-lt"/>
                  </a:rPr>
                  <a:t>de importancia</a:t>
                </a:r>
              </a:p>
              <a:p>
                <a:pPr marL="0" indent="0">
                  <a:buNone/>
                </a:pPr>
                <a:r>
                  <a:rPr lang="es-EC" dirty="0" err="1">
                    <a:latin typeface="+mj-lt"/>
                  </a:rPr>
                  <a:t>Sa</a:t>
                </a:r>
                <a:r>
                  <a:rPr lang="es-EC" dirty="0">
                    <a:latin typeface="+mj-lt"/>
                  </a:rPr>
                  <a:t>(Ta)	</a:t>
                </a:r>
                <a:r>
                  <a:rPr lang="es-EC" dirty="0" smtClean="0">
                    <a:latin typeface="+mj-lt"/>
                  </a:rPr>
                  <a:t>Espectro </a:t>
                </a:r>
                <a:r>
                  <a:rPr lang="es-EC" dirty="0">
                    <a:latin typeface="+mj-lt"/>
                  </a:rPr>
                  <a:t>de diseño en aceleración en función del  período </a:t>
                </a:r>
                <a:r>
                  <a:rPr lang="es-EC" dirty="0" smtClean="0">
                    <a:latin typeface="+mj-lt"/>
                  </a:rPr>
                  <a:t>	Ta </a:t>
                </a:r>
                <a:r>
                  <a:rPr lang="es-EC" dirty="0">
                    <a:latin typeface="+mj-lt"/>
                  </a:rPr>
                  <a:t>en </a:t>
                </a:r>
                <a:r>
                  <a:rPr lang="es-EC" dirty="0" err="1">
                    <a:latin typeface="+mj-lt"/>
                  </a:rPr>
                  <a:t>seg</a:t>
                </a:r>
                <a:r>
                  <a:rPr lang="es-EC" dirty="0">
                    <a:latin typeface="+mj-lt"/>
                  </a:rPr>
                  <a:t>.</a:t>
                </a:r>
              </a:p>
              <a:p>
                <a:pPr marL="0" indent="0">
                  <a:buNone/>
                </a:pPr>
                <a:r>
                  <a:rPr lang="es-EC" dirty="0">
                    <a:latin typeface="+mj-lt"/>
                  </a:rPr>
                  <a:t>R	</a:t>
                </a:r>
                <a:r>
                  <a:rPr lang="es-EC" dirty="0" smtClean="0">
                    <a:latin typeface="+mj-lt"/>
                  </a:rPr>
                  <a:t>Factor </a:t>
                </a:r>
                <a:r>
                  <a:rPr lang="es-EC" dirty="0">
                    <a:latin typeface="+mj-lt"/>
                  </a:rPr>
                  <a:t>de reducción de resistencia sísmica.</a:t>
                </a:r>
              </a:p>
              <a:p>
                <a:pPr marL="0" indent="0">
                  <a:buNone/>
                </a:pPr>
                <a14:m>
                  <m:oMath xmlns:m="http://schemas.openxmlformats.org/officeDocument/2006/math">
                    <m:sSub>
                      <m:sSubPr>
                        <m:ctrlPr>
                          <a:rPr lang="es-EC" i="1">
                            <a:latin typeface="+mj-lt"/>
                          </a:rPr>
                        </m:ctrlPr>
                      </m:sSubPr>
                      <m:e>
                        <m:r>
                          <a:rPr lang="es-EC" i="1">
                            <a:latin typeface="+mj-lt"/>
                          </a:rPr>
                          <m:t>∅</m:t>
                        </m:r>
                      </m:e>
                      <m:sub>
                        <m:r>
                          <a:rPr lang="es-EC" i="1">
                            <a:latin typeface="+mj-lt"/>
                          </a:rPr>
                          <m:t>𝑃</m:t>
                        </m:r>
                      </m:sub>
                    </m:sSub>
                  </m:oMath>
                </a14:m>
                <a:r>
                  <a:rPr lang="es-EC" dirty="0">
                    <a:latin typeface="+mj-lt"/>
                  </a:rPr>
                  <a:t>	Coeficiente de regularidad en planta, para todos los </a:t>
                </a:r>
                <a:r>
                  <a:rPr lang="es-EC" dirty="0" smtClean="0">
                    <a:latin typeface="+mj-lt"/>
                  </a:rPr>
                  <a:t>	edificios </a:t>
                </a:r>
                <a:r>
                  <a:rPr lang="es-EC" dirty="0">
                    <a:latin typeface="+mj-lt"/>
                  </a:rPr>
                  <a:t>es igual a 1.</a:t>
                </a:r>
              </a:p>
              <a:p>
                <a:pPr marL="0" indent="0">
                  <a:buNone/>
                </a:pPr>
                <a14:m>
                  <m:oMath xmlns:m="http://schemas.openxmlformats.org/officeDocument/2006/math">
                    <m:sSub>
                      <m:sSubPr>
                        <m:ctrlPr>
                          <a:rPr lang="es-EC" i="1">
                            <a:latin typeface="+mj-lt"/>
                          </a:rPr>
                        </m:ctrlPr>
                      </m:sSubPr>
                      <m:e>
                        <m:r>
                          <a:rPr lang="es-EC" i="1">
                            <a:latin typeface="+mj-lt"/>
                          </a:rPr>
                          <m:t>∅</m:t>
                        </m:r>
                      </m:e>
                      <m:sub>
                        <m:r>
                          <a:rPr lang="es-EC" i="1">
                            <a:latin typeface="+mj-lt"/>
                          </a:rPr>
                          <m:t>𝐸</m:t>
                        </m:r>
                      </m:sub>
                    </m:sSub>
                  </m:oMath>
                </a14:m>
                <a:r>
                  <a:rPr lang="es-EC" dirty="0">
                    <a:latin typeface="+mj-lt"/>
                  </a:rPr>
                  <a:t>	Coeficiente de regularidad en planta, para los </a:t>
                </a:r>
                <a:r>
                  <a:rPr lang="es-EC" dirty="0" err="1">
                    <a:latin typeface="+mj-lt"/>
                  </a:rPr>
                  <a:t>edifcios</a:t>
                </a:r>
                <a:r>
                  <a:rPr lang="es-EC" dirty="0">
                    <a:latin typeface="+mj-lt"/>
                  </a:rPr>
                  <a:t> </a:t>
                </a:r>
                <a:r>
                  <a:rPr lang="es-EC" dirty="0" smtClean="0">
                    <a:latin typeface="+mj-lt"/>
                  </a:rPr>
                  <a:t>	1 </a:t>
                </a:r>
                <a:r>
                  <a:rPr lang="es-EC" dirty="0">
                    <a:latin typeface="+mj-lt"/>
                  </a:rPr>
                  <a:t>y 5 es igual a 0.9, para los </a:t>
                </a:r>
                <a:r>
                  <a:rPr lang="es-EC" dirty="0" err="1">
                    <a:latin typeface="+mj-lt"/>
                  </a:rPr>
                  <a:t>edicicios</a:t>
                </a:r>
                <a:r>
                  <a:rPr lang="es-EC" dirty="0">
                    <a:latin typeface="+mj-lt"/>
                  </a:rPr>
                  <a:t> 2, 3, 4 y 6 es igual a 1.</a:t>
                </a: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63" b="-278"/>
                </a:stretch>
              </a:blipFill>
            </p:spPr>
            <p:txBody>
              <a:bodyPr/>
              <a:lstStyle/>
              <a:p>
                <a:r>
                  <a:rPr lang="en-US">
                    <a:noFill/>
                  </a:rPr>
                  <a:t> </a:t>
                </a:r>
              </a:p>
            </p:txBody>
          </p:sp>
        </mc:Fallback>
      </mc:AlternateContent>
    </p:spTree>
    <p:extLst>
      <p:ext uri="{BB962C8B-B14F-4D97-AF65-F5344CB8AC3E}">
        <p14:creationId xmlns:p14="http://schemas.microsoft.com/office/powerpoint/2010/main" val="3054441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00298" y="714356"/>
            <a:ext cx="4143404" cy="461665"/>
          </a:xfrm>
          <a:prstGeom prst="rect">
            <a:avLst/>
          </a:prstGeom>
          <a:noFill/>
        </p:spPr>
        <p:txBody>
          <a:bodyPr wrap="square" rtlCol="0">
            <a:spAutoFit/>
          </a:bodyPr>
          <a:lstStyle/>
          <a:p>
            <a:pPr algn="ctr"/>
            <a:r>
              <a:rPr lang="es-AR" sz="2400" b="1" dirty="0" smtClean="0">
                <a:solidFill>
                  <a:srgbClr val="0070C0"/>
                </a:solidFill>
              </a:rPr>
              <a:t>ÁREA DE INFLUENCIA</a:t>
            </a:r>
            <a:endParaRPr lang="es-AR" sz="2400" b="1" dirty="0">
              <a:solidFill>
                <a:srgbClr val="0070C0"/>
              </a:solidFill>
            </a:endParaRPr>
          </a:p>
        </p:txBody>
      </p:sp>
      <p:pic>
        <p:nvPicPr>
          <p:cNvPr id="7" name="6 Imagen"/>
          <p:cNvPicPr/>
          <p:nvPr/>
        </p:nvPicPr>
        <p:blipFill>
          <a:blip r:embed="rId2" cstate="print"/>
          <a:srcRect/>
          <a:stretch>
            <a:fillRect/>
          </a:stretch>
        </p:blipFill>
        <p:spPr bwMode="auto">
          <a:xfrm>
            <a:off x="4138607" y="1500174"/>
            <a:ext cx="5005393" cy="4214842"/>
          </a:xfrm>
          <a:prstGeom prst="rect">
            <a:avLst/>
          </a:prstGeom>
          <a:noFill/>
          <a:ln w="9525">
            <a:noFill/>
            <a:miter lim="800000"/>
            <a:headEnd/>
            <a:tailEnd/>
          </a:ln>
        </p:spPr>
      </p:pic>
      <p:sp>
        <p:nvSpPr>
          <p:cNvPr id="5" name="4 CuadroTexto"/>
          <p:cNvSpPr txBox="1"/>
          <p:nvPr/>
        </p:nvSpPr>
        <p:spPr>
          <a:xfrm>
            <a:off x="357158" y="1742439"/>
            <a:ext cx="4357718" cy="3785652"/>
          </a:xfrm>
          <a:prstGeom prst="rect">
            <a:avLst/>
          </a:prstGeom>
          <a:noFill/>
        </p:spPr>
        <p:txBody>
          <a:bodyPr wrap="square" rtlCol="0">
            <a:spAutoFit/>
          </a:bodyPr>
          <a:lstStyle/>
          <a:p>
            <a:r>
              <a:rPr lang="es-AR" sz="2000" dirty="0" smtClean="0">
                <a:latin typeface="Verdana" pitchFamily="34" charset="0"/>
              </a:rPr>
              <a:t>Cantón Rumiñahui:</a:t>
            </a:r>
          </a:p>
          <a:p>
            <a:endParaRPr lang="es-AR" sz="2000" dirty="0" smtClean="0">
              <a:latin typeface="Verdana" pitchFamily="34" charset="0"/>
            </a:endParaRPr>
          </a:p>
          <a:p>
            <a:pPr>
              <a:buFont typeface="Arial" pitchFamily="34" charset="0"/>
              <a:buChar char="•"/>
            </a:pPr>
            <a:r>
              <a:rPr lang="es-AR" dirty="0" smtClean="0">
                <a:latin typeface="Verdana" pitchFamily="34" charset="0"/>
              </a:rPr>
              <a:t>  Cabecera Cantonal: Sangolquí</a:t>
            </a:r>
          </a:p>
          <a:p>
            <a:pPr>
              <a:buFont typeface="Arial" pitchFamily="34" charset="0"/>
              <a:buChar char="•"/>
            </a:pPr>
            <a:r>
              <a:rPr lang="es-AR" dirty="0" smtClean="0">
                <a:latin typeface="Verdana" pitchFamily="34" charset="0"/>
              </a:rPr>
              <a:t>  Superficie: 134.15 Km2</a:t>
            </a:r>
          </a:p>
          <a:p>
            <a:pPr>
              <a:buFont typeface="Arial" pitchFamily="34" charset="0"/>
              <a:buChar char="•"/>
            </a:pPr>
            <a:r>
              <a:rPr lang="es-AR" dirty="0" smtClean="0">
                <a:latin typeface="Verdana" pitchFamily="34" charset="0"/>
              </a:rPr>
              <a:t>  Temp. Promedio: 16 ºC</a:t>
            </a:r>
          </a:p>
          <a:p>
            <a:pPr>
              <a:buFont typeface="Arial" pitchFamily="34" charset="0"/>
              <a:buChar char="•"/>
            </a:pPr>
            <a:r>
              <a:rPr lang="es-AR" dirty="0" smtClean="0">
                <a:latin typeface="Verdana" pitchFamily="34" charset="0"/>
              </a:rPr>
              <a:t>  Población: 95435 hab.</a:t>
            </a:r>
          </a:p>
          <a:p>
            <a:pPr>
              <a:buFont typeface="Arial" pitchFamily="34" charset="0"/>
              <a:buChar char="•"/>
            </a:pPr>
            <a:endParaRPr lang="es-AR" dirty="0" smtClean="0">
              <a:latin typeface="Verdana" pitchFamily="34" charset="0"/>
            </a:endParaRPr>
          </a:p>
          <a:p>
            <a:r>
              <a:rPr lang="es-AR" sz="2000" dirty="0" smtClean="0">
                <a:latin typeface="Verdana" pitchFamily="34" charset="0"/>
              </a:rPr>
              <a:t>Ciudad Sangolquí:</a:t>
            </a:r>
          </a:p>
          <a:p>
            <a:endParaRPr lang="es-AR" dirty="0" smtClean="0">
              <a:latin typeface="Verdana" pitchFamily="34" charset="0"/>
            </a:endParaRPr>
          </a:p>
          <a:p>
            <a:pPr>
              <a:buFont typeface="Arial" pitchFamily="34" charset="0"/>
              <a:buChar char="•"/>
            </a:pPr>
            <a:r>
              <a:rPr lang="es-AR" dirty="0" smtClean="0">
                <a:latin typeface="Verdana" pitchFamily="34" charset="0"/>
              </a:rPr>
              <a:t>  Superficie: 57.04 Km2</a:t>
            </a:r>
          </a:p>
          <a:p>
            <a:pPr>
              <a:buFont typeface="Arial" pitchFamily="34" charset="0"/>
              <a:buChar char="•"/>
            </a:pPr>
            <a:r>
              <a:rPr lang="es-AR" dirty="0" smtClean="0">
                <a:latin typeface="Verdana" pitchFamily="34" charset="0"/>
              </a:rPr>
              <a:t>  Altitud: 2519.01 msnm</a:t>
            </a:r>
          </a:p>
          <a:p>
            <a:pPr>
              <a:buFont typeface="Arial" pitchFamily="34" charset="0"/>
              <a:buChar char="•"/>
            </a:pPr>
            <a:r>
              <a:rPr lang="es-AR" dirty="0" smtClean="0">
                <a:latin typeface="Verdana" pitchFamily="34" charset="0"/>
              </a:rPr>
              <a:t>  Población: 90626 </a:t>
            </a:r>
            <a:r>
              <a:rPr lang="es-AR" dirty="0" err="1" smtClean="0">
                <a:latin typeface="Verdana" pitchFamily="34" charset="0"/>
              </a:rPr>
              <a:t>hab</a:t>
            </a:r>
            <a:endParaRPr lang="es-AR" dirty="0" smtClean="0">
              <a:latin typeface="Verdana" pitchFamily="34" charset="0"/>
            </a:endParaRPr>
          </a:p>
          <a:p>
            <a:pPr>
              <a:buFont typeface="Arial" pitchFamily="34" charset="0"/>
              <a:buChar char="•"/>
            </a:pPr>
            <a:endParaRPr lang="es-AR" sz="2000" dirty="0">
              <a:latin typeface="Verdana" pitchFamily="34" charset="0"/>
            </a:endParaRPr>
          </a:p>
        </p:txBody>
      </p:sp>
    </p:spTree>
    <p:extLst>
      <p:ext uri="{BB962C8B-B14F-4D97-AF65-F5344CB8AC3E}">
        <p14:creationId xmlns:p14="http://schemas.microsoft.com/office/powerpoint/2010/main" val="27356363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836712"/>
                <a:ext cx="8229600" cy="5487888"/>
              </a:xfrm>
            </p:spPr>
            <p:txBody>
              <a:bodyPr/>
              <a:lstStyle/>
              <a:p>
                <a:r>
                  <a:rPr lang="es-EC" dirty="0" smtClean="0">
                    <a:latin typeface="+mj-lt"/>
                  </a:rPr>
                  <a:t>Para el cálculo de Ta se usa la siguiente fórmula:</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Ta</m:t>
                      </m:r>
                      <m:r>
                        <a:rPr lang="es-EC">
                          <a:latin typeface="+mj-lt"/>
                        </a:rPr>
                        <m:t>=</m:t>
                      </m:r>
                      <m:r>
                        <m:rPr>
                          <m:sty m:val="p"/>
                        </m:rPr>
                        <a:rPr lang="es-EC">
                          <a:latin typeface="+mj-lt"/>
                        </a:rPr>
                        <m:t>Ct</m:t>
                      </m:r>
                      <m:r>
                        <a:rPr lang="es-EC" i="1">
                          <a:latin typeface="+mj-lt"/>
                        </a:rPr>
                        <m:t>∗</m:t>
                      </m:r>
                      <m:sSubSup>
                        <m:sSubSupPr>
                          <m:ctrlPr>
                            <a:rPr lang="es-EC" i="1">
                              <a:latin typeface="+mj-lt"/>
                            </a:rPr>
                          </m:ctrlPr>
                        </m:sSubSupPr>
                        <m:e>
                          <m:r>
                            <m:rPr>
                              <m:sty m:val="p"/>
                            </m:rPr>
                            <a:rPr lang="es-EC">
                              <a:latin typeface="+mj-lt"/>
                            </a:rPr>
                            <m:t>h</m:t>
                          </m:r>
                        </m:e>
                        <m:sub>
                          <m:r>
                            <m:rPr>
                              <m:sty m:val="p"/>
                            </m:rPr>
                            <a:rPr lang="es-EC">
                              <a:latin typeface="+mj-lt"/>
                            </a:rPr>
                            <m:t>n</m:t>
                          </m:r>
                        </m:sub>
                        <m:sup>
                          <m:r>
                            <m:rPr>
                              <m:sty m:val="p"/>
                            </m:rPr>
                            <a:rPr lang="es-EC">
                              <a:latin typeface="+mj-lt"/>
                            </a:rPr>
                            <m:t>α</m:t>
                          </m:r>
                        </m:sup>
                      </m:sSubSup>
                    </m:oMath>
                  </m:oMathPara>
                </a14:m>
                <a:endParaRPr lang="es-EC" dirty="0" smtClean="0">
                  <a:latin typeface="+mj-lt"/>
                </a:endParaRPr>
              </a:p>
              <a:p>
                <a:pPr marL="0" indent="0">
                  <a:buNone/>
                </a:pPr>
                <a14:m>
                  <m:oMath xmlns:m="http://schemas.openxmlformats.org/officeDocument/2006/math">
                    <m:sSubSup>
                      <m:sSubSupPr>
                        <m:ctrlPr>
                          <a:rPr lang="es-EC" i="1">
                            <a:latin typeface="+mj-lt"/>
                          </a:rPr>
                        </m:ctrlPr>
                      </m:sSubSupPr>
                      <m:e>
                        <m:r>
                          <a:rPr lang="es-EC" i="1">
                            <a:latin typeface="+mj-lt"/>
                          </a:rPr>
                          <m:t>h</m:t>
                        </m:r>
                      </m:e>
                      <m:sub>
                        <m:r>
                          <a:rPr lang="es-EC" i="1">
                            <a:latin typeface="+mj-lt"/>
                          </a:rPr>
                          <m:t>𝑛</m:t>
                        </m:r>
                      </m:sub>
                      <m:sup/>
                    </m:sSubSup>
                  </m:oMath>
                </a14:m>
                <a:r>
                  <a:rPr lang="es-EC" dirty="0">
                    <a:latin typeface="+mj-lt"/>
                  </a:rPr>
                  <a:t>		Altura total del edificio.</a:t>
                </a:r>
              </a:p>
              <a:p>
                <a:pPr marL="0" indent="0">
                  <a:buNone/>
                </a:pPr>
                <a:r>
                  <a:rPr lang="es-EC" dirty="0">
                    <a:latin typeface="+mj-lt"/>
                  </a:rPr>
                  <a:t>Los coeficientes </a:t>
                </a:r>
                <a:r>
                  <a:rPr lang="es-EC" dirty="0" err="1">
                    <a:latin typeface="+mj-lt"/>
                  </a:rPr>
                  <a:t>Ct</a:t>
                </a:r>
                <a:r>
                  <a:rPr lang="es-EC" dirty="0">
                    <a:latin typeface="+mj-lt"/>
                  </a:rPr>
                  <a:t> y </a:t>
                </a:r>
                <a14:m>
                  <m:oMath xmlns:m="http://schemas.openxmlformats.org/officeDocument/2006/math">
                    <m:r>
                      <a:rPr lang="es-EC" i="1">
                        <a:latin typeface="+mj-lt"/>
                      </a:rPr>
                      <m:t>𝛼</m:t>
                    </m:r>
                  </m:oMath>
                </a14:m>
                <a:r>
                  <a:rPr lang="es-EC" dirty="0">
                    <a:latin typeface="+mj-lt"/>
                  </a:rPr>
                  <a:t> vienen dados por tablas proporcionadas por la Normativa (NEC, 2015).</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Ta</m:t>
                      </m:r>
                      <m:r>
                        <a:rPr lang="es-EC">
                          <a:latin typeface="+mj-lt"/>
                        </a:rPr>
                        <m:t>=0.047</m:t>
                      </m:r>
                      <m:r>
                        <a:rPr lang="es-EC" i="1">
                          <a:latin typeface="+mj-lt"/>
                        </a:rPr>
                        <m:t>∗</m:t>
                      </m:r>
                      <m:sSubSup>
                        <m:sSubSupPr>
                          <m:ctrlPr>
                            <a:rPr lang="es-EC" i="1">
                              <a:latin typeface="+mj-lt"/>
                            </a:rPr>
                          </m:ctrlPr>
                        </m:sSubSupPr>
                        <m:e>
                          <m:r>
                            <a:rPr lang="es-EC">
                              <a:latin typeface="+mj-lt"/>
                            </a:rPr>
                            <m:t>16.67</m:t>
                          </m:r>
                        </m:e>
                        <m:sub/>
                        <m:sup>
                          <m:r>
                            <a:rPr lang="es-EC">
                              <a:latin typeface="+mj-lt"/>
                            </a:rPr>
                            <m:t>0.9</m:t>
                          </m:r>
                        </m:sup>
                      </m:sSubSup>
                    </m:oMath>
                  </m:oMathPara>
                </a14:m>
                <a:endParaRPr lang="es-EC" dirty="0" smtClean="0">
                  <a:latin typeface="+mj-lt"/>
                </a:endParaRPr>
              </a:p>
              <a:p>
                <a:pPr marL="0" indent="0" algn="ctr">
                  <a:buNone/>
                </a:pPr>
                <a:r>
                  <a:rPr lang="es-EC" dirty="0" smtClean="0">
                    <a:latin typeface="+mj-lt"/>
                  </a:rPr>
                  <a:t> </a:t>
                </a:r>
                <a14:m>
                  <m:oMath xmlns:m="http://schemas.openxmlformats.org/officeDocument/2006/math">
                    <m:r>
                      <a:rPr lang="es-EC" i="1">
                        <a:latin typeface="+mj-lt"/>
                      </a:rPr>
                      <m:t>𝑇𝑎</m:t>
                    </m:r>
                    <m:r>
                      <a:rPr lang="es-EC" i="1">
                        <a:latin typeface="+mj-lt"/>
                      </a:rPr>
                      <m:t>=0.59</m:t>
                    </m:r>
                    <m:r>
                      <a:rPr lang="es-EC" i="1">
                        <a:latin typeface="+mj-lt"/>
                      </a:rPr>
                      <m:t>𝑠𝑒𝑔</m:t>
                    </m:r>
                  </m:oMath>
                </a14:m>
                <a:endParaRPr lang="es-EC" dirty="0" smtClean="0">
                  <a:latin typeface="+mj-lt"/>
                </a:endParaRPr>
              </a:p>
              <a:p>
                <a:pPr marL="0" indent="0" algn="ctr">
                  <a:buNone/>
                </a:pPr>
                <a:endParaRPr lang="es-EC" dirty="0"/>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836712"/>
                <a:ext cx="8229600" cy="5487888"/>
              </a:xfrm>
              <a:blipFill rotWithShape="0">
                <a:blip r:embed="rId2"/>
                <a:stretch>
                  <a:fillRect l="-1333" t="-888"/>
                </a:stretch>
              </a:blipFill>
            </p:spPr>
            <p:txBody>
              <a:bodyPr/>
              <a:lstStyle/>
              <a:p>
                <a:r>
                  <a:rPr lang="en-US">
                    <a:noFill/>
                  </a:rPr>
                  <a:t> </a:t>
                </a:r>
              </a:p>
            </p:txBody>
          </p:sp>
        </mc:Fallback>
      </mc:AlternateContent>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221088"/>
            <a:ext cx="2880320" cy="2304256"/>
          </a:xfrm>
          <a:prstGeom prst="rect">
            <a:avLst/>
          </a:prstGeom>
          <a:noFill/>
          <a:ln>
            <a:noFill/>
          </a:ln>
        </p:spPr>
      </p:pic>
    </p:spTree>
    <p:extLst>
      <p:ext uri="{BB962C8B-B14F-4D97-AF65-F5344CB8AC3E}">
        <p14:creationId xmlns:p14="http://schemas.microsoft.com/office/powerpoint/2010/main" val="20790858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229600" cy="1143000"/>
          </a:xfrm>
        </p:spPr>
        <p:txBody>
          <a:bodyPr>
            <a:noAutofit/>
          </a:bodyPr>
          <a:lstStyle/>
          <a:p>
            <a:pPr lvl="1" algn="l" rtl="0">
              <a:spcBef>
                <a:spcPct val="0"/>
              </a:spcBef>
            </a:pPr>
            <a:r>
              <a:rPr lang="es-EC" sz="2800" b="1" i="1" kern="1200" dirty="0">
                <a:solidFill>
                  <a:schemeClr val="tx2"/>
                </a:solidFill>
                <a:latin typeface="+mj-lt"/>
                <a:ea typeface="+mj-ea"/>
                <a:cs typeface="+mj-cs"/>
              </a:rPr>
              <a:t>Generación del Modelo Estructural en el Programa Computacional </a:t>
            </a:r>
            <a:r>
              <a:rPr lang="es-EC" sz="2800" b="1" i="1" kern="1200" dirty="0" smtClean="0">
                <a:solidFill>
                  <a:schemeClr val="tx2"/>
                </a:solidFill>
                <a:latin typeface="+mj-lt"/>
                <a:ea typeface="+mj-ea"/>
                <a:cs typeface="+mj-cs"/>
              </a:rPr>
              <a:t>ETABS-2013</a:t>
            </a:r>
            <a:endParaRPr lang="es-EC" sz="2800" b="1" i="1" kern="1200" dirty="0">
              <a:solidFill>
                <a:schemeClr val="tx2"/>
              </a:solidFill>
              <a:latin typeface="+mj-lt"/>
              <a:ea typeface="+mj-ea"/>
              <a:cs typeface="+mj-cs"/>
            </a:endParaRPr>
          </a:p>
        </p:txBody>
      </p:sp>
      <p:sp>
        <p:nvSpPr>
          <p:cNvPr id="3" name="Content Placeholder 2"/>
          <p:cNvSpPr>
            <a:spLocks noGrp="1"/>
          </p:cNvSpPr>
          <p:nvPr>
            <p:ph idx="1"/>
          </p:nvPr>
        </p:nvSpPr>
        <p:spPr/>
        <p:txBody>
          <a:bodyPr/>
          <a:lstStyle/>
          <a:p>
            <a:r>
              <a:rPr lang="es-EC" dirty="0">
                <a:latin typeface="+mj-lt"/>
              </a:rPr>
              <a:t>Se modelan cada uno de los 6 edificios por </a:t>
            </a:r>
            <a:r>
              <a:rPr lang="es-EC" dirty="0" smtClean="0">
                <a:latin typeface="+mj-lt"/>
              </a:rPr>
              <a:t>separado. </a:t>
            </a:r>
          </a:p>
          <a:p>
            <a:r>
              <a:rPr lang="es-EC" dirty="0" smtClean="0">
                <a:latin typeface="+mj-lt"/>
              </a:rPr>
              <a:t>Materiales:</a:t>
            </a:r>
          </a:p>
          <a:p>
            <a:endParaRPr lang="es-EC" dirty="0" smtClean="0"/>
          </a:p>
          <a:p>
            <a:endParaRPr lang="es-EC" dirty="0"/>
          </a:p>
        </p:txBody>
      </p:sp>
      <p:pic>
        <p:nvPicPr>
          <p:cNvPr id="4" name="Picture 3"/>
          <p:cNvPicPr/>
          <p:nvPr/>
        </p:nvPicPr>
        <p:blipFill rotWithShape="1">
          <a:blip r:embed="rId2"/>
          <a:srcRect l="59211" r="2632" b="19044"/>
          <a:stretch/>
        </p:blipFill>
        <p:spPr bwMode="auto">
          <a:xfrm>
            <a:off x="1835697" y="3284984"/>
            <a:ext cx="4968551" cy="3240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56774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127848"/>
          </a:xfrm>
        </p:spPr>
        <p:txBody>
          <a:bodyPr/>
          <a:lstStyle/>
          <a:p>
            <a:r>
              <a:rPr lang="es-EC" b="1" i="1" dirty="0" smtClean="0">
                <a:latin typeface="+mj-lt"/>
              </a:rPr>
              <a:t>Ingreso </a:t>
            </a:r>
            <a:r>
              <a:rPr lang="es-EC" b="1" i="1" dirty="0">
                <a:latin typeface="+mj-lt"/>
              </a:rPr>
              <a:t>de Propiedades de columnas</a:t>
            </a:r>
            <a:r>
              <a:rPr lang="es-EC" b="1" i="1" dirty="0" smtClean="0">
                <a:latin typeface="+mj-lt"/>
              </a:rPr>
              <a:t>. </a:t>
            </a:r>
            <a:endParaRPr lang="es-EC" dirty="0" smtClean="0">
              <a:latin typeface="+mj-lt"/>
            </a:endParaRPr>
          </a:p>
          <a:p>
            <a:endParaRPr lang="es-EC" dirty="0"/>
          </a:p>
        </p:txBody>
      </p:sp>
      <p:pic>
        <p:nvPicPr>
          <p:cNvPr id="4" name="Picture 3"/>
          <p:cNvPicPr/>
          <p:nvPr/>
        </p:nvPicPr>
        <p:blipFill rotWithShape="1">
          <a:blip r:embed="rId2"/>
          <a:srcRect l="57184" t="10772" r="1449" b="22241"/>
          <a:stretch/>
        </p:blipFill>
        <p:spPr bwMode="auto">
          <a:xfrm>
            <a:off x="1053186" y="1916832"/>
            <a:ext cx="7119214" cy="40481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92448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415880"/>
          </a:xfrm>
        </p:spPr>
        <p:txBody>
          <a:bodyPr/>
          <a:lstStyle/>
          <a:p>
            <a:r>
              <a:rPr lang="es-EC" b="1" i="1" dirty="0"/>
              <a:t>Ingreso de Propiedades de Vigas.</a:t>
            </a:r>
          </a:p>
          <a:p>
            <a:endParaRPr lang="es-EC" dirty="0"/>
          </a:p>
        </p:txBody>
      </p:sp>
      <p:pic>
        <p:nvPicPr>
          <p:cNvPr id="5" name="Picture 4"/>
          <p:cNvPicPr/>
          <p:nvPr/>
        </p:nvPicPr>
        <p:blipFill rotWithShape="1">
          <a:blip r:embed="rId2"/>
          <a:srcRect l="56871" t="4646" r="1723" b="27138"/>
          <a:stretch/>
        </p:blipFill>
        <p:spPr bwMode="auto">
          <a:xfrm>
            <a:off x="827584" y="1845381"/>
            <a:ext cx="7470194" cy="4392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20072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487888"/>
          </a:xfrm>
        </p:spPr>
        <p:txBody>
          <a:bodyPr/>
          <a:lstStyle/>
          <a:p>
            <a:r>
              <a:rPr lang="es-EC" b="1" i="1" dirty="0"/>
              <a:t>Ingreso dimensiones losa alivianada</a:t>
            </a:r>
            <a:r>
              <a:rPr lang="es-EC" b="1" i="1" dirty="0" smtClean="0"/>
              <a:t>.</a:t>
            </a:r>
          </a:p>
          <a:p>
            <a:endParaRPr lang="es-EC" dirty="0"/>
          </a:p>
        </p:txBody>
      </p:sp>
      <p:pic>
        <p:nvPicPr>
          <p:cNvPr id="5" name="Picture 4"/>
          <p:cNvPicPr/>
          <p:nvPr/>
        </p:nvPicPr>
        <p:blipFill rotWithShape="1">
          <a:blip r:embed="rId2"/>
          <a:srcRect l="68181" r="-1" b="16636"/>
          <a:stretch/>
        </p:blipFill>
        <p:spPr bwMode="auto">
          <a:xfrm>
            <a:off x="1691680" y="1628800"/>
            <a:ext cx="5823153" cy="4464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43104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66312" t="7796" b="16779"/>
          <a:stretch/>
        </p:blipFill>
        <p:spPr bwMode="auto">
          <a:xfrm>
            <a:off x="395536" y="711602"/>
            <a:ext cx="8208912" cy="55257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7398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70175" t="10681" r="1316" b="19560"/>
          <a:stretch/>
        </p:blipFill>
        <p:spPr bwMode="auto">
          <a:xfrm>
            <a:off x="899592" y="997828"/>
            <a:ext cx="7416824" cy="51125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65215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260648"/>
            <a:ext cx="8229600" cy="1143000"/>
          </a:xfrm>
        </p:spPr>
        <p:txBody>
          <a:bodyPr/>
          <a:lstStyle/>
          <a:p>
            <a:r>
              <a:rPr lang="es-EC" b="1" dirty="0" smtClean="0"/>
              <a:t>Ingreso </a:t>
            </a:r>
            <a:r>
              <a:rPr lang="es-EC" b="1" dirty="0"/>
              <a:t>de cargas, masas</a:t>
            </a:r>
            <a:endParaRPr lang="es-EC" dirty="0"/>
          </a:p>
        </p:txBody>
      </p:sp>
      <p:sp>
        <p:nvSpPr>
          <p:cNvPr id="3" name="Content Placeholder 2"/>
          <p:cNvSpPr>
            <a:spLocks noGrp="1"/>
          </p:cNvSpPr>
          <p:nvPr>
            <p:ph idx="1"/>
          </p:nvPr>
        </p:nvSpPr>
        <p:spPr>
          <a:xfrm>
            <a:off x="457200" y="1484784"/>
            <a:ext cx="8229600" cy="4839816"/>
          </a:xfrm>
        </p:spPr>
        <p:txBody>
          <a:bodyPr/>
          <a:lstStyle/>
          <a:p>
            <a:r>
              <a:rPr lang="es-EC" b="1" i="1" dirty="0"/>
              <a:t>Definición de estados de carga</a:t>
            </a:r>
            <a:r>
              <a:rPr lang="es-EC" b="1" i="1" dirty="0" smtClean="0"/>
              <a:t>.</a:t>
            </a:r>
          </a:p>
          <a:p>
            <a:endParaRPr lang="es-EC" sz="1400" b="1" i="1" dirty="0"/>
          </a:p>
          <a:p>
            <a:endParaRPr lang="es-EC" b="1" i="1" dirty="0"/>
          </a:p>
          <a:p>
            <a:endParaRPr lang="es-EC" b="1" i="1" dirty="0" smtClean="0"/>
          </a:p>
          <a:p>
            <a:endParaRPr lang="es-EC" b="1" i="1" dirty="0"/>
          </a:p>
          <a:p>
            <a:endParaRPr lang="es-EC" b="1" i="1" dirty="0" smtClean="0"/>
          </a:p>
          <a:p>
            <a:r>
              <a:rPr lang="es-EC" b="1" i="1" dirty="0"/>
              <a:t>Asignación de cargas.</a:t>
            </a:r>
            <a:endParaRPr lang="es-EC" b="1" i="1" dirty="0" smtClean="0"/>
          </a:p>
          <a:p>
            <a:endParaRPr lang="es-EC" b="1" i="1" dirty="0"/>
          </a:p>
          <a:p>
            <a:endParaRPr lang="es-EC" b="1" i="1" dirty="0" smtClean="0"/>
          </a:p>
          <a:p>
            <a:endParaRPr lang="es-EC" b="1" i="1" dirty="0"/>
          </a:p>
          <a:p>
            <a:endParaRPr lang="es-EC" b="1" i="1" dirty="0" smtClean="0"/>
          </a:p>
          <a:p>
            <a:endParaRPr lang="es-EC" dirty="0"/>
          </a:p>
        </p:txBody>
      </p:sp>
      <p:pic>
        <p:nvPicPr>
          <p:cNvPr id="5" name="Picture 4"/>
          <p:cNvPicPr/>
          <p:nvPr/>
        </p:nvPicPr>
        <p:blipFill rotWithShape="1">
          <a:blip r:embed="rId2"/>
          <a:srcRect l="63570" t="29664" r="6612" b="35505"/>
          <a:stretch/>
        </p:blipFill>
        <p:spPr bwMode="auto">
          <a:xfrm>
            <a:off x="1547664" y="1916832"/>
            <a:ext cx="6029850" cy="2016224"/>
          </a:xfrm>
          <a:prstGeom prst="rect">
            <a:avLst/>
          </a:prstGeom>
          <a:ln>
            <a:noFill/>
          </a:ln>
          <a:extLst>
            <a:ext uri="{53640926-AAD7-44D8-BBD7-CCE9431645EC}">
              <a14:shadowObscured xmlns:a14="http://schemas.microsoft.com/office/drawing/2010/main"/>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581128"/>
            <a:ext cx="3539075" cy="192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531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b="1" dirty="0"/>
              <a:t>Ingreso del espectro de aceleraciones </a:t>
            </a:r>
            <a:endParaRPr lang="es-EC" dirty="0"/>
          </a:p>
        </p:txBody>
      </p:sp>
      <p:pic>
        <p:nvPicPr>
          <p:cNvPr id="4" name="Content Placeholder 3"/>
          <p:cNvPicPr>
            <a:picLocks noGrp="1"/>
          </p:cNvPicPr>
          <p:nvPr>
            <p:ph idx="1"/>
          </p:nvPr>
        </p:nvPicPr>
        <p:blipFill rotWithShape="1">
          <a:blip r:embed="rId2"/>
          <a:srcRect l="57602" r="9367" b="16771"/>
          <a:stretch/>
        </p:blipFill>
        <p:spPr bwMode="auto">
          <a:xfrm>
            <a:off x="1862174" y="1935163"/>
            <a:ext cx="5419651" cy="4389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4634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5199856"/>
          </a:xfrm>
        </p:spPr>
        <p:txBody>
          <a:bodyPr/>
          <a:lstStyle/>
          <a:p>
            <a:endParaRPr lang="es-EC"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8" t="5485" r="39110" b="14962"/>
          <a:stretch/>
        </p:blipFill>
        <p:spPr bwMode="auto">
          <a:xfrm>
            <a:off x="0" y="656228"/>
            <a:ext cx="9125093" cy="464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824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214546" y="571480"/>
            <a:ext cx="4929222" cy="461665"/>
          </a:xfrm>
          <a:prstGeom prst="rect">
            <a:avLst/>
          </a:prstGeom>
          <a:noFill/>
        </p:spPr>
        <p:txBody>
          <a:bodyPr wrap="square" rtlCol="0">
            <a:spAutoFit/>
          </a:bodyPr>
          <a:lstStyle/>
          <a:p>
            <a:pPr algn="ctr"/>
            <a:r>
              <a:rPr lang="es-AR" sz="2400" b="1" dirty="0" smtClean="0">
                <a:solidFill>
                  <a:srgbClr val="0070C0"/>
                </a:solidFill>
                <a:latin typeface="+mj-lt"/>
              </a:rPr>
              <a:t>LOCALIZACIÓN DEL PROYECTO</a:t>
            </a:r>
            <a:endParaRPr lang="es-AR" sz="2400" b="1" dirty="0">
              <a:solidFill>
                <a:srgbClr val="0070C0"/>
              </a:solidFill>
              <a:latin typeface="+mj-lt"/>
            </a:endParaRPr>
          </a:p>
        </p:txBody>
      </p:sp>
      <p:pic>
        <p:nvPicPr>
          <p:cNvPr id="5" name="Picture 4"/>
          <p:cNvPicPr/>
          <p:nvPr/>
        </p:nvPicPr>
        <p:blipFill rotWithShape="1">
          <a:blip r:embed="rId2"/>
          <a:srcRect l="31114" t="11550" r="34180" b="17325"/>
          <a:stretch/>
        </p:blipFill>
        <p:spPr bwMode="auto">
          <a:xfrm>
            <a:off x="2853372" y="1447800"/>
            <a:ext cx="3437255" cy="3962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01654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dirty="0" smtClean="0"/>
              <a:t>Combinaciones </a:t>
            </a:r>
            <a:r>
              <a:rPr lang="es-EC" dirty="0"/>
              <a:t>de carga </a:t>
            </a:r>
            <a:r>
              <a:rPr lang="es-EC" dirty="0" smtClean="0"/>
              <a:t>definidas por el </a:t>
            </a:r>
            <a:r>
              <a:rPr lang="es-EC" dirty="0"/>
              <a:t>NEC </a:t>
            </a:r>
          </a:p>
        </p:txBody>
      </p:sp>
      <p:sp>
        <p:nvSpPr>
          <p:cNvPr id="3" name="Content Placeholder 2"/>
          <p:cNvSpPr>
            <a:spLocks noGrp="1"/>
          </p:cNvSpPr>
          <p:nvPr>
            <p:ph idx="1"/>
          </p:nvPr>
        </p:nvSpPr>
        <p:spPr/>
        <p:txBody>
          <a:bodyPr/>
          <a:lstStyle/>
          <a:p>
            <a:r>
              <a:rPr lang="es-EC" dirty="0">
                <a:latin typeface="+mj-lt"/>
              </a:rPr>
              <a:t>Combinación 1: 1.4 D 	</a:t>
            </a:r>
          </a:p>
          <a:p>
            <a:r>
              <a:rPr lang="es-EC" dirty="0">
                <a:latin typeface="+mj-lt"/>
              </a:rPr>
              <a:t>Combinación 2: 1.2 D + 1.6 L + 0.5max[Lr ; S ; R] 	</a:t>
            </a:r>
          </a:p>
          <a:p>
            <a:r>
              <a:rPr lang="es-EC" dirty="0">
                <a:latin typeface="+mj-lt"/>
              </a:rPr>
              <a:t>Combinación 3: 1.2 D + 1.6 </a:t>
            </a:r>
            <a:r>
              <a:rPr lang="es-EC" dirty="0" err="1">
                <a:latin typeface="+mj-lt"/>
              </a:rPr>
              <a:t>max</a:t>
            </a:r>
            <a:r>
              <a:rPr lang="es-EC" dirty="0">
                <a:latin typeface="+mj-lt"/>
              </a:rPr>
              <a:t>[Lr ; S ; R]+ </a:t>
            </a:r>
            <a:r>
              <a:rPr lang="es-EC" dirty="0" err="1">
                <a:latin typeface="+mj-lt"/>
              </a:rPr>
              <a:t>max</a:t>
            </a:r>
            <a:r>
              <a:rPr lang="es-EC" dirty="0">
                <a:latin typeface="+mj-lt"/>
              </a:rPr>
              <a:t>[L ; 0.5W] </a:t>
            </a:r>
            <a:endParaRPr lang="es-EC" dirty="0" smtClean="0">
              <a:latin typeface="+mj-lt"/>
            </a:endParaRPr>
          </a:p>
          <a:p>
            <a:r>
              <a:rPr lang="es-EC" dirty="0" smtClean="0">
                <a:latin typeface="+mj-lt"/>
              </a:rPr>
              <a:t>Combinación 4: 1.2 D + 1.0 W + L + 0.5 </a:t>
            </a:r>
            <a:r>
              <a:rPr lang="es-EC" dirty="0" err="1" smtClean="0">
                <a:latin typeface="+mj-lt"/>
              </a:rPr>
              <a:t>max</a:t>
            </a:r>
            <a:r>
              <a:rPr lang="es-EC" dirty="0" smtClean="0">
                <a:latin typeface="+mj-lt"/>
              </a:rPr>
              <a:t>[Lr ; S ; R]</a:t>
            </a:r>
          </a:p>
          <a:p>
            <a:r>
              <a:rPr lang="es-EC" dirty="0" smtClean="0">
                <a:latin typeface="+mj-lt"/>
              </a:rPr>
              <a:t>Combinación </a:t>
            </a:r>
            <a:r>
              <a:rPr lang="es-EC" dirty="0">
                <a:latin typeface="+mj-lt"/>
              </a:rPr>
              <a:t>5: 1.2 D + 1.0 E + L + 0.2 S </a:t>
            </a:r>
          </a:p>
          <a:p>
            <a:r>
              <a:rPr lang="es-EC" dirty="0">
                <a:latin typeface="+mj-lt"/>
              </a:rPr>
              <a:t>Combinación 6: 0.9 D + 1.0 W </a:t>
            </a:r>
          </a:p>
          <a:p>
            <a:r>
              <a:rPr lang="es-EC" dirty="0">
                <a:latin typeface="+mj-lt"/>
              </a:rPr>
              <a:t>Combinación 7: 0.9 D + 1.0 </a:t>
            </a:r>
            <a:r>
              <a:rPr lang="es-EC" dirty="0" smtClean="0">
                <a:latin typeface="+mj-lt"/>
              </a:rPr>
              <a:t>E</a:t>
            </a:r>
            <a:endParaRPr lang="es-EC" dirty="0">
              <a:latin typeface="+mj-lt"/>
            </a:endParaRPr>
          </a:p>
          <a:p>
            <a:endParaRPr lang="es-EC" dirty="0"/>
          </a:p>
        </p:txBody>
      </p:sp>
    </p:spTree>
    <p:extLst>
      <p:ext uri="{BB962C8B-B14F-4D97-AF65-F5344CB8AC3E}">
        <p14:creationId xmlns:p14="http://schemas.microsoft.com/office/powerpoint/2010/main" val="42316346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b="1" i="1" dirty="0"/>
              <a:t>Ingreso de combinaciones de carga.</a:t>
            </a:r>
            <a:endParaRPr lang="es-EC" dirty="0"/>
          </a:p>
        </p:txBody>
      </p:sp>
      <p:pic>
        <p:nvPicPr>
          <p:cNvPr id="4" name="Content Placeholder 3"/>
          <p:cNvPicPr>
            <a:picLocks noGrp="1"/>
          </p:cNvPicPr>
          <p:nvPr>
            <p:ph idx="1"/>
          </p:nvPr>
        </p:nvPicPr>
        <p:blipFill rotWithShape="1">
          <a:blip r:embed="rId2"/>
          <a:srcRect l="57018" t="12492" r="3362" b="33144"/>
          <a:stretch/>
        </p:blipFill>
        <p:spPr bwMode="auto">
          <a:xfrm>
            <a:off x="457200" y="2315076"/>
            <a:ext cx="8229600" cy="36296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14383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dirty="0"/>
              <a:t>Definición combinación envolvente </a:t>
            </a:r>
          </a:p>
        </p:txBody>
      </p:sp>
      <p:pic>
        <p:nvPicPr>
          <p:cNvPr id="4" name="Content Placeholder 3"/>
          <p:cNvPicPr>
            <a:picLocks noGrp="1"/>
          </p:cNvPicPr>
          <p:nvPr>
            <p:ph idx="1"/>
          </p:nvPr>
        </p:nvPicPr>
        <p:blipFill rotWithShape="1">
          <a:blip r:embed="rId2"/>
          <a:srcRect l="5233" t="19711" r="49870" b="26601"/>
          <a:stretch/>
        </p:blipFill>
        <p:spPr bwMode="auto">
          <a:xfrm>
            <a:off x="457200" y="2324809"/>
            <a:ext cx="8229600" cy="36101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47357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b="1" dirty="0"/>
              <a:t>RESULTADOS DEL </a:t>
            </a:r>
            <a:r>
              <a:rPr lang="es-EC" b="1" dirty="0" smtClean="0"/>
              <a:t>ANÁLISIS</a:t>
            </a:r>
            <a:endParaRPr lang="es-EC" dirty="0"/>
          </a:p>
        </p:txBody>
      </p:sp>
      <p:sp>
        <p:nvSpPr>
          <p:cNvPr id="3" name="Content Placeholder 2"/>
          <p:cNvSpPr>
            <a:spLocks noGrp="1"/>
          </p:cNvSpPr>
          <p:nvPr>
            <p:ph idx="1"/>
          </p:nvPr>
        </p:nvSpPr>
        <p:spPr/>
        <p:txBody>
          <a:bodyPr/>
          <a:lstStyle/>
          <a:p>
            <a:r>
              <a:rPr lang="es-EC" dirty="0">
                <a:latin typeface="+mj-lt"/>
              </a:rPr>
              <a:t>Períodos y Sumatoria Porcentual de Participación Modal de Masa Edificio 1.</a:t>
            </a:r>
            <a:endParaRPr lang="es-EC" b="1" i="1" dirty="0">
              <a:latin typeface="+mj-lt"/>
            </a:endParaRPr>
          </a:p>
          <a:p>
            <a:endParaRPr lang="es-EC"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996952"/>
            <a:ext cx="4176464" cy="3312368"/>
          </a:xfrm>
          <a:prstGeom prst="rect">
            <a:avLst/>
          </a:prstGeom>
          <a:noFill/>
          <a:ln>
            <a:noFill/>
          </a:ln>
        </p:spPr>
      </p:pic>
    </p:spTree>
    <p:extLst>
      <p:ext uri="{BB962C8B-B14F-4D97-AF65-F5344CB8AC3E}">
        <p14:creationId xmlns:p14="http://schemas.microsoft.com/office/powerpoint/2010/main" val="39700991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127848"/>
          </a:xfrm>
        </p:spPr>
        <p:txBody>
          <a:bodyPr/>
          <a:lstStyle/>
          <a:p>
            <a:r>
              <a:rPr lang="es-EC" dirty="0" smtClean="0">
                <a:latin typeface="+mj-lt"/>
              </a:rPr>
              <a:t>Los </a:t>
            </a:r>
            <a:r>
              <a:rPr lang="es-EC" dirty="0">
                <a:latin typeface="+mj-lt"/>
              </a:rPr>
              <a:t>edificios poseen distintas formas de vibrar ante cargas dinámicas que, en caso de un terremoto, pueden afectarlo en mayor o menor medida. Estas formas de vibrar se conocen como modos de vibración. </a:t>
            </a:r>
          </a:p>
          <a:p>
            <a:endParaRPr lang="es-EC" dirty="0" smtClean="0">
              <a:latin typeface="+mj-lt"/>
            </a:endParaRPr>
          </a:p>
          <a:p>
            <a:r>
              <a:rPr lang="es-EC" dirty="0" smtClean="0">
                <a:latin typeface="+mj-lt"/>
              </a:rPr>
              <a:t>El </a:t>
            </a:r>
            <a:r>
              <a:rPr lang="es-EC" dirty="0">
                <a:latin typeface="+mj-lt"/>
              </a:rPr>
              <a:t>NEC en el Capítulo de Diseño Sismo Resistente en la sección 6.6.2 - Inciso e, especifica que se debe incluir un número de modos suficiente para que la suma de la participación modal de las masas para cada acción sísmica sea de al menos 90%, </a:t>
            </a:r>
          </a:p>
        </p:txBody>
      </p:sp>
    </p:spTree>
    <p:extLst>
      <p:ext uri="{BB962C8B-B14F-4D97-AF65-F5344CB8AC3E}">
        <p14:creationId xmlns:p14="http://schemas.microsoft.com/office/powerpoint/2010/main" val="35424935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b="1" i="1" dirty="0"/>
              <a:t>Derivas de piso Edificio 1.</a:t>
            </a:r>
            <a:endParaRPr lang="es-EC" dirty="0"/>
          </a:p>
        </p:txBody>
      </p:sp>
      <p:sp>
        <p:nvSpPr>
          <p:cNvPr id="3" name="Content Placeholder 2"/>
          <p:cNvSpPr>
            <a:spLocks noGrp="1"/>
          </p:cNvSpPr>
          <p:nvPr>
            <p:ph idx="1"/>
          </p:nvPr>
        </p:nvSpPr>
        <p:spPr/>
        <p:txBody>
          <a:bodyPr/>
          <a:lstStyle/>
          <a:p>
            <a:endParaRPr lang="es-EC"/>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446539"/>
            <a:ext cx="5616624" cy="3028097"/>
          </a:xfrm>
          <a:prstGeom prst="rect">
            <a:avLst/>
          </a:prstGeom>
          <a:noFill/>
          <a:ln>
            <a:noFill/>
          </a:ln>
        </p:spPr>
      </p:pic>
    </p:spTree>
    <p:extLst>
      <p:ext uri="{BB962C8B-B14F-4D97-AF65-F5344CB8AC3E}">
        <p14:creationId xmlns:p14="http://schemas.microsoft.com/office/powerpoint/2010/main" val="34247706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631904"/>
          </a:xfrm>
        </p:spPr>
        <p:txBody>
          <a:bodyPr/>
          <a:lstStyle/>
          <a:p>
            <a:r>
              <a:rPr lang="es-EC" dirty="0"/>
              <a:t>Valores de ΔM máximos, expresados como fracción de la altura de piso</a:t>
            </a:r>
            <a:r>
              <a:rPr lang="es-EC" dirty="0" smtClean="0"/>
              <a:t>.</a:t>
            </a:r>
          </a:p>
          <a:p>
            <a:endParaRPr lang="es-EC" b="1" i="1" dirty="0"/>
          </a:p>
          <a:p>
            <a:endParaRPr lang="es-EC" b="1" i="1" dirty="0" smtClean="0"/>
          </a:p>
          <a:p>
            <a:endParaRPr lang="es-EC" b="1" i="1" dirty="0"/>
          </a:p>
          <a:p>
            <a:r>
              <a:rPr lang="es-EC" dirty="0" smtClean="0"/>
              <a:t>Comprobación </a:t>
            </a:r>
            <a:r>
              <a:rPr lang="es-EC" dirty="0"/>
              <a:t>derivas máximas.</a:t>
            </a:r>
            <a:endParaRPr lang="es-EC" b="1" i="1" dirty="0"/>
          </a:p>
          <a:p>
            <a:endParaRPr lang="es-EC" b="1" i="1" dirty="0"/>
          </a:p>
          <a:p>
            <a:endParaRPr lang="es-EC" dirty="0"/>
          </a:p>
        </p:txBody>
      </p:sp>
      <p:pic>
        <p:nvPicPr>
          <p:cNvPr id="4" name="Picture 3"/>
          <p:cNvPicPr/>
          <p:nvPr/>
        </p:nvPicPr>
        <p:blipFill rotWithShape="1">
          <a:blip r:embed="rId2"/>
          <a:srcRect l="4290" t="17515" r="45576" b="50387"/>
          <a:stretch/>
        </p:blipFill>
        <p:spPr bwMode="auto">
          <a:xfrm>
            <a:off x="1331640" y="1772816"/>
            <a:ext cx="5832648" cy="1152128"/>
          </a:xfrm>
          <a:prstGeom prst="rect">
            <a:avLst/>
          </a:prstGeom>
          <a:ln>
            <a:noFill/>
          </a:ln>
          <a:extLst>
            <a:ext uri="{53640926-AAD7-44D8-BBD7-CCE9431645EC}">
              <a14:shadowObscured xmlns:a14="http://schemas.microsoft.com/office/drawing/2010/main"/>
            </a:ext>
          </a:ex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717032"/>
            <a:ext cx="5544616" cy="2520280"/>
          </a:xfrm>
          <a:prstGeom prst="rect">
            <a:avLst/>
          </a:prstGeom>
          <a:noFill/>
          <a:ln>
            <a:noFill/>
          </a:ln>
        </p:spPr>
      </p:pic>
    </p:spTree>
    <p:extLst>
      <p:ext uri="{BB962C8B-B14F-4D97-AF65-F5344CB8AC3E}">
        <p14:creationId xmlns:p14="http://schemas.microsoft.com/office/powerpoint/2010/main" val="24298978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dirty="0"/>
              <a:t>Desplazamientos </a:t>
            </a:r>
            <a:r>
              <a:rPr lang="es-EC" dirty="0" smtClean="0"/>
              <a:t>laterales máximos </a:t>
            </a:r>
            <a:r>
              <a:rPr lang="es-EC" dirty="0"/>
              <a:t>Edificio 1</a:t>
            </a:r>
            <a:r>
              <a:rPr lang="es-EC" dirty="0" smtClean="0"/>
              <a:t>.</a:t>
            </a:r>
            <a:endParaRPr lang="es-EC" dirty="0"/>
          </a:p>
        </p:txBody>
      </p:sp>
      <p:pic>
        <p:nvPicPr>
          <p:cNvPr id="4" name="Content Placeholder 3"/>
          <p:cNvPicPr>
            <a:picLocks noGrp="1"/>
          </p:cNvPicPr>
          <p:nvPr>
            <p:ph idx="1"/>
          </p:nvPr>
        </p:nvPicPr>
        <p:blipFill rotWithShape="1">
          <a:blip r:embed="rId2"/>
          <a:srcRect l="13918" t="12569" r="60249" b="8872"/>
          <a:stretch/>
        </p:blipFill>
        <p:spPr bwMode="auto">
          <a:xfrm>
            <a:off x="2604695" y="1935163"/>
            <a:ext cx="3934610" cy="4389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7508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92696"/>
                <a:ext cx="8229600" cy="5631904"/>
              </a:xfrm>
            </p:spPr>
            <p:txBody>
              <a:bodyPr/>
              <a:lstStyle/>
              <a:p>
                <a:r>
                  <a:rPr lang="es-EC" dirty="0" smtClean="0">
                    <a:latin typeface="+mj-lt"/>
                  </a:rPr>
                  <a:t>Separación mínima entre edificios.</a:t>
                </a:r>
              </a:p>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mj-lt"/>
                            </a:rPr>
                          </m:ctrlPr>
                        </m:sSubPr>
                        <m:e>
                          <m:r>
                            <a:rPr lang="es-EC">
                              <a:latin typeface="+mj-lt"/>
                            </a:rPr>
                            <m:t>∆</m:t>
                          </m:r>
                        </m:e>
                        <m:sub>
                          <m:r>
                            <m:rPr>
                              <m:sty m:val="p"/>
                            </m:rPr>
                            <a:rPr lang="es-EC">
                              <a:latin typeface="+mj-lt"/>
                            </a:rPr>
                            <m:t>E</m:t>
                          </m:r>
                        </m:sub>
                      </m:sSub>
                      <m:r>
                        <a:rPr lang="es-EC">
                          <a:latin typeface="+mj-lt"/>
                        </a:rPr>
                        <m:t>=0.25</m:t>
                      </m:r>
                      <m:r>
                        <a:rPr lang="es-EC" i="1">
                          <a:latin typeface="+mj-lt"/>
                        </a:rPr>
                        <m:t>∗</m:t>
                      </m:r>
                      <m:sSub>
                        <m:sSubPr>
                          <m:ctrlPr>
                            <a:rPr lang="es-EC" i="1">
                              <a:latin typeface="+mj-lt"/>
                            </a:rPr>
                          </m:ctrlPr>
                        </m:sSubPr>
                        <m:e>
                          <m:r>
                            <a:rPr lang="es-EC">
                              <a:latin typeface="+mj-lt"/>
                            </a:rPr>
                            <m:t>∆</m:t>
                          </m:r>
                        </m:e>
                        <m:sub>
                          <m:r>
                            <m:rPr>
                              <m:sty m:val="p"/>
                            </m:rPr>
                            <a:rPr lang="es-EC">
                              <a:latin typeface="+mj-lt"/>
                            </a:rPr>
                            <m:t>Mup</m:t>
                          </m:r>
                        </m:sub>
                      </m:sSub>
                      <m:r>
                        <a:rPr lang="es-EC">
                          <a:latin typeface="+mj-lt"/>
                        </a:rPr>
                        <m:t>+0.005</m:t>
                      </m:r>
                      <m:sSub>
                        <m:sSubPr>
                          <m:ctrlPr>
                            <a:rPr lang="es-EC" i="1">
                              <a:latin typeface="+mj-lt"/>
                            </a:rPr>
                          </m:ctrlPr>
                        </m:sSubPr>
                        <m:e>
                          <m:r>
                            <m:rPr>
                              <m:sty m:val="p"/>
                            </m:rPr>
                            <a:rPr lang="es-EC">
                              <a:latin typeface="+mj-lt"/>
                            </a:rPr>
                            <m:t>H</m:t>
                          </m:r>
                        </m:e>
                        <m:sub>
                          <m:r>
                            <m:rPr>
                              <m:sty m:val="p"/>
                            </m:rPr>
                            <a:rPr lang="es-EC">
                              <a:latin typeface="+mj-lt"/>
                            </a:rPr>
                            <m:t>ev</m:t>
                          </m:r>
                        </m:sub>
                      </m:sSub>
                    </m:oMath>
                  </m:oMathPara>
                </a14:m>
                <a:endParaRPr lang="es-EC" dirty="0">
                  <a:latin typeface="+mj-lt"/>
                </a:endParaRPr>
              </a:p>
              <a:p>
                <a:pPr marL="0" indent="0">
                  <a:buNone/>
                </a:pPr>
                <a:r>
                  <a:rPr lang="es-EC" dirty="0" smtClean="0">
                    <a:latin typeface="+mj-lt"/>
                  </a:rPr>
                  <a:t>Donde:</a:t>
                </a:r>
                <a:endParaRPr lang="es-EC" dirty="0">
                  <a:latin typeface="+mj-lt"/>
                </a:endParaRPr>
              </a:p>
              <a:p>
                <a:pPr marL="0" indent="0">
                  <a:buNone/>
                </a:pPr>
                <a14:m>
                  <m:oMath xmlns:m="http://schemas.openxmlformats.org/officeDocument/2006/math">
                    <m:sSub>
                      <m:sSubPr>
                        <m:ctrlPr>
                          <a:rPr lang="es-EC" i="1">
                            <a:latin typeface="+mj-lt"/>
                          </a:rPr>
                        </m:ctrlPr>
                      </m:sSubPr>
                      <m:e>
                        <m:r>
                          <a:rPr lang="es-EC" i="1">
                            <a:latin typeface="+mj-lt"/>
                          </a:rPr>
                          <m:t>∆</m:t>
                        </m:r>
                      </m:e>
                      <m:sub>
                        <m:r>
                          <a:rPr lang="es-EC" i="1">
                            <a:latin typeface="+mj-lt"/>
                          </a:rPr>
                          <m:t>𝐸</m:t>
                        </m:r>
                      </m:sub>
                    </m:sSub>
                  </m:oMath>
                </a14:m>
                <a:r>
                  <a:rPr lang="es-EC" dirty="0">
                    <a:latin typeface="+mj-lt"/>
                  </a:rPr>
                  <a:t>		Separación.</a:t>
                </a:r>
              </a:p>
              <a:p>
                <a:pPr marL="0" indent="0">
                  <a:buNone/>
                </a:pPr>
                <a14:m>
                  <m:oMath xmlns:m="http://schemas.openxmlformats.org/officeDocument/2006/math">
                    <m:sSub>
                      <m:sSubPr>
                        <m:ctrlPr>
                          <a:rPr lang="es-EC" i="1">
                            <a:latin typeface="+mj-lt"/>
                          </a:rPr>
                        </m:ctrlPr>
                      </m:sSubPr>
                      <m:e>
                        <m:r>
                          <a:rPr lang="es-EC" i="1">
                            <a:latin typeface="+mj-lt"/>
                          </a:rPr>
                          <m:t>∆</m:t>
                        </m:r>
                      </m:e>
                      <m:sub>
                        <m:r>
                          <a:rPr lang="es-EC" i="1">
                            <a:latin typeface="+mj-lt"/>
                          </a:rPr>
                          <m:t>𝑀𝑢𝑝</m:t>
                        </m:r>
                      </m:sub>
                    </m:sSub>
                  </m:oMath>
                </a14:m>
                <a:r>
                  <a:rPr lang="es-EC" dirty="0">
                    <a:latin typeface="+mj-lt"/>
                  </a:rPr>
                  <a:t>		Desplazamiento del último piso.</a:t>
                </a:r>
              </a:p>
              <a:p>
                <a:pPr marL="0" indent="0">
                  <a:buNone/>
                </a:pPr>
                <a14:m>
                  <m:oMath xmlns:m="http://schemas.openxmlformats.org/officeDocument/2006/math">
                    <m:sSub>
                      <m:sSubPr>
                        <m:ctrlPr>
                          <a:rPr lang="es-EC" i="1">
                            <a:latin typeface="+mj-lt"/>
                          </a:rPr>
                        </m:ctrlPr>
                      </m:sSubPr>
                      <m:e>
                        <m:r>
                          <a:rPr lang="es-EC" i="1">
                            <a:latin typeface="+mj-lt"/>
                          </a:rPr>
                          <m:t>𝐻</m:t>
                        </m:r>
                      </m:e>
                      <m:sub>
                        <m:r>
                          <a:rPr lang="es-EC" i="1">
                            <a:latin typeface="+mj-lt"/>
                          </a:rPr>
                          <m:t>𝑒𝑣</m:t>
                        </m:r>
                      </m:sub>
                    </m:sSub>
                  </m:oMath>
                </a14:m>
                <a:r>
                  <a:rPr lang="es-EC" dirty="0">
                    <a:latin typeface="+mj-lt"/>
                  </a:rPr>
                  <a:t>		Altura de la estructura vecina</a:t>
                </a: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92696"/>
                <a:ext cx="8229600" cy="5631904"/>
              </a:xfrm>
              <a:blipFill rotWithShape="0">
                <a:blip r:embed="rId2"/>
                <a:stretch>
                  <a:fillRect l="-1333" t="-974"/>
                </a:stretch>
              </a:blipFill>
            </p:spPr>
            <p:txBody>
              <a:bodyPr/>
              <a:lstStyle/>
              <a:p>
                <a:r>
                  <a:rPr lang="en-US">
                    <a:noFill/>
                  </a:rPr>
                  <a:t> </a:t>
                </a:r>
              </a:p>
            </p:txBody>
          </p:sp>
        </mc:Fallback>
      </mc:AlternateContent>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861048"/>
            <a:ext cx="7200800" cy="2304256"/>
          </a:xfrm>
          <a:prstGeom prst="rect">
            <a:avLst/>
          </a:prstGeom>
          <a:noFill/>
          <a:ln>
            <a:noFill/>
          </a:ln>
        </p:spPr>
      </p:pic>
    </p:spTree>
    <p:extLst>
      <p:ext uri="{BB962C8B-B14F-4D97-AF65-F5344CB8AC3E}">
        <p14:creationId xmlns:p14="http://schemas.microsoft.com/office/powerpoint/2010/main" val="10902610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a:bodyPr>
          <a:lstStyle/>
          <a:p>
            <a:r>
              <a:rPr lang="es-EC" b="1" dirty="0"/>
              <a:t>DISEÑO </a:t>
            </a:r>
            <a:r>
              <a:rPr lang="es-EC" b="1" dirty="0" smtClean="0"/>
              <a:t>ESTRUCTURAL</a:t>
            </a:r>
            <a:endParaRPr lang="es-EC"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85000" lnSpcReduction="10000"/>
              </a:bodyPr>
              <a:lstStyle/>
              <a:p>
                <a:r>
                  <a:rPr lang="es-EC" dirty="0" smtClean="0">
                    <a:latin typeface="+mj-lt"/>
                  </a:rPr>
                  <a:t>Armadura longitudinal – ETABS – Revisión mínima y máxima admisibles.</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As</m:t>
                      </m:r>
                      <m:func>
                        <m:funcPr>
                          <m:ctrlPr>
                            <a:rPr lang="es-EC" i="1">
                              <a:latin typeface="+mj-lt"/>
                            </a:rPr>
                          </m:ctrlPr>
                        </m:funcPr>
                        <m:fName>
                          <m:r>
                            <m:rPr>
                              <m:sty m:val="p"/>
                            </m:rPr>
                            <a:rPr lang="es-EC">
                              <a:latin typeface="+mj-lt"/>
                            </a:rPr>
                            <m:t>max</m:t>
                          </m:r>
                        </m:fName>
                        <m:e>
                          <m:r>
                            <a:rPr lang="es-EC">
                              <a:latin typeface="+mj-lt"/>
                            </a:rPr>
                            <m:t>=0.50</m:t>
                          </m:r>
                          <m:r>
                            <a:rPr lang="es-EC" i="1">
                              <a:latin typeface="+mj-lt"/>
                            </a:rPr>
                            <m:t>∗</m:t>
                          </m:r>
                          <m:r>
                            <m:rPr>
                              <m:sty m:val="p"/>
                            </m:rPr>
                            <a:rPr lang="es-EC">
                              <a:latin typeface="+mj-lt"/>
                            </a:rPr>
                            <m:t>ρb</m:t>
                          </m:r>
                        </m:e>
                      </m:func>
                      <m:r>
                        <a:rPr lang="es-EC" i="1">
                          <a:latin typeface="+mj-lt"/>
                        </a:rPr>
                        <m:t>∗</m:t>
                      </m:r>
                      <m:r>
                        <m:rPr>
                          <m:sty m:val="p"/>
                        </m:rPr>
                        <a:rPr lang="es-EC">
                          <a:latin typeface="+mj-lt"/>
                        </a:rPr>
                        <m:t>b</m:t>
                      </m:r>
                      <m:r>
                        <a:rPr lang="es-EC" i="1">
                          <a:latin typeface="+mj-lt"/>
                        </a:rPr>
                        <m:t>∗</m:t>
                      </m:r>
                      <m:r>
                        <m:rPr>
                          <m:sty m:val="p"/>
                        </m:rPr>
                        <a:rPr lang="es-EC">
                          <a:latin typeface="+mj-lt"/>
                        </a:rPr>
                        <m:t>d</m:t>
                      </m:r>
                      <m:r>
                        <a:rPr lang="es-EC">
                          <a:latin typeface="+mj-lt"/>
                        </a:rPr>
                        <m:t> </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As</m:t>
                      </m:r>
                      <m:func>
                        <m:funcPr>
                          <m:ctrlPr>
                            <a:rPr lang="es-EC" i="1">
                              <a:latin typeface="+mj-lt"/>
                            </a:rPr>
                          </m:ctrlPr>
                        </m:funcPr>
                        <m:fName>
                          <m:r>
                            <m:rPr>
                              <m:sty m:val="p"/>
                            </m:rPr>
                            <a:rPr lang="es-EC">
                              <a:latin typeface="+mj-lt"/>
                            </a:rPr>
                            <m:t>max</m:t>
                          </m:r>
                        </m:fName>
                        <m:e>
                          <m:r>
                            <a:rPr lang="es-EC">
                              <a:latin typeface="+mj-lt"/>
                            </a:rPr>
                            <m:t>=</m:t>
                          </m:r>
                        </m:e>
                      </m:func>
                      <m:r>
                        <a:rPr lang="es-EC">
                          <a:latin typeface="+mj-lt"/>
                        </a:rPr>
                        <m:t>0.50</m:t>
                      </m:r>
                      <m:r>
                        <a:rPr lang="es-EC" i="1">
                          <a:latin typeface="+mj-lt"/>
                        </a:rPr>
                        <m:t>∗</m:t>
                      </m:r>
                      <m:f>
                        <m:fPr>
                          <m:ctrlPr>
                            <a:rPr lang="es-EC" i="1">
                              <a:latin typeface="+mj-lt"/>
                            </a:rPr>
                          </m:ctrlPr>
                        </m:fPr>
                        <m:num>
                          <m:r>
                            <a:rPr lang="es-EC">
                              <a:latin typeface="+mj-lt"/>
                            </a:rPr>
                            <m:t>0.85</m:t>
                          </m:r>
                          <m:r>
                            <a:rPr lang="es-EC" i="1">
                              <a:latin typeface="+mj-lt"/>
                            </a:rPr>
                            <m:t>∗</m:t>
                          </m:r>
                          <m:r>
                            <m:rPr>
                              <m:sty m:val="p"/>
                            </m:rPr>
                            <a:rPr lang="es-EC">
                              <a:latin typeface="+mj-lt"/>
                            </a:rPr>
                            <m:t>β</m:t>
                          </m:r>
                          <m:r>
                            <a:rPr lang="es-EC">
                              <a:latin typeface="+mj-lt"/>
                            </a:rPr>
                            <m:t>1</m:t>
                          </m:r>
                          <m:r>
                            <a:rPr lang="es-EC" i="1">
                              <a:latin typeface="+mj-lt"/>
                            </a:rPr>
                            <m:t>∗</m:t>
                          </m:r>
                          <m:r>
                            <m:rPr>
                              <m:sty m:val="p"/>
                            </m:rPr>
                            <a:rPr lang="es-EC">
                              <a:latin typeface="+mj-lt"/>
                            </a:rPr>
                            <m:t>f</m:t>
                          </m:r>
                          <m:r>
                            <a:rPr lang="es-EC" i="1">
                              <a:latin typeface="+mj-lt"/>
                            </a:rPr>
                            <m:t>′</m:t>
                          </m:r>
                          <m:r>
                            <m:rPr>
                              <m:sty m:val="p"/>
                            </m:rPr>
                            <a:rPr lang="es-EC">
                              <a:latin typeface="+mj-lt"/>
                            </a:rPr>
                            <m:t>c</m:t>
                          </m:r>
                        </m:num>
                        <m:den>
                          <m:r>
                            <m:rPr>
                              <m:sty m:val="p"/>
                            </m:rPr>
                            <a:rPr lang="es-EC">
                              <a:latin typeface="+mj-lt"/>
                            </a:rPr>
                            <m:t>fy</m:t>
                          </m:r>
                        </m:den>
                      </m:f>
                      <m:r>
                        <a:rPr lang="es-EC" i="1">
                          <a:latin typeface="+mj-lt"/>
                        </a:rPr>
                        <m:t>∗</m:t>
                      </m:r>
                      <m:f>
                        <m:fPr>
                          <m:ctrlPr>
                            <a:rPr lang="es-EC" i="1">
                              <a:latin typeface="+mj-lt"/>
                            </a:rPr>
                          </m:ctrlPr>
                        </m:fPr>
                        <m:num>
                          <m:r>
                            <a:rPr lang="es-EC">
                              <a:latin typeface="+mj-lt"/>
                            </a:rPr>
                            <m:t>6300</m:t>
                          </m:r>
                        </m:num>
                        <m:den>
                          <m:r>
                            <a:rPr lang="es-EC">
                              <a:latin typeface="+mj-lt"/>
                            </a:rPr>
                            <m:t>6300+</m:t>
                          </m:r>
                          <m:r>
                            <m:rPr>
                              <m:sty m:val="p"/>
                            </m:rPr>
                            <a:rPr lang="es-EC">
                              <a:latin typeface="+mj-lt"/>
                            </a:rPr>
                            <m:t>f</m:t>
                          </m:r>
                          <m:r>
                            <a:rPr lang="es-EC" i="1">
                              <a:latin typeface="+mj-lt"/>
                            </a:rPr>
                            <m:t>′</m:t>
                          </m:r>
                          <m:r>
                            <m:rPr>
                              <m:sty m:val="p"/>
                            </m:rPr>
                            <a:rPr lang="es-EC">
                              <a:latin typeface="+mj-lt"/>
                            </a:rPr>
                            <m:t>y</m:t>
                          </m:r>
                        </m:den>
                      </m:f>
                      <m:r>
                        <a:rPr lang="es-EC" i="1">
                          <a:latin typeface="+mj-lt"/>
                        </a:rPr>
                        <m:t>∗</m:t>
                      </m:r>
                      <m:r>
                        <m:rPr>
                          <m:sty m:val="p"/>
                        </m:rPr>
                        <a:rPr lang="es-EC">
                          <a:latin typeface="+mj-lt"/>
                        </a:rPr>
                        <m:t>b</m:t>
                      </m:r>
                      <m:r>
                        <a:rPr lang="es-EC" i="1">
                          <a:latin typeface="+mj-lt"/>
                        </a:rPr>
                        <m:t>∗</m:t>
                      </m:r>
                      <m:r>
                        <m:rPr>
                          <m:sty m:val="p"/>
                        </m:rPr>
                        <a:rPr lang="es-EC">
                          <a:latin typeface="+mj-lt"/>
                        </a:rPr>
                        <m:t>d</m:t>
                      </m:r>
                    </m:oMath>
                  </m:oMathPara>
                </a14:m>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r>
                        <a:rPr lang="es-EC" b="1" i="1">
                          <a:latin typeface="+mj-lt"/>
                        </a:rPr>
                        <m:t>𝑨𝒔</m:t>
                      </m:r>
                      <m:func>
                        <m:funcPr>
                          <m:ctrlPr>
                            <a:rPr lang="es-EC" b="1" i="1">
                              <a:latin typeface="+mj-lt"/>
                            </a:rPr>
                          </m:ctrlPr>
                        </m:funcPr>
                        <m:fName>
                          <m:r>
                            <a:rPr lang="es-EC" b="1" i="1">
                              <a:latin typeface="+mj-lt"/>
                            </a:rPr>
                            <m:t>𝐦𝐚𝐱</m:t>
                          </m:r>
                        </m:fName>
                        <m:e>
                          <m:r>
                            <a:rPr lang="es-EC" b="1" i="1">
                              <a:latin typeface="+mj-lt"/>
                            </a:rPr>
                            <m:t>=</m:t>
                          </m:r>
                        </m:e>
                      </m:func>
                      <m:r>
                        <a:rPr lang="es-EC" b="1" i="1">
                          <a:latin typeface="+mj-lt"/>
                        </a:rPr>
                        <m:t>𝟐𝟐</m:t>
                      </m:r>
                      <m:r>
                        <a:rPr lang="es-EC" b="1" i="1">
                          <a:latin typeface="+mj-lt"/>
                        </a:rPr>
                        <m:t>.</m:t>
                      </m:r>
                      <m:r>
                        <a:rPr lang="es-EC" b="1" i="1">
                          <a:latin typeface="+mj-lt"/>
                        </a:rPr>
                        <m:t>𝟕𝟗</m:t>
                      </m:r>
                      <m:r>
                        <a:rPr lang="es-EC" b="1" i="1">
                          <a:latin typeface="+mj-lt"/>
                        </a:rPr>
                        <m:t> </m:t>
                      </m:r>
                      <m:sSup>
                        <m:sSupPr>
                          <m:ctrlPr>
                            <a:rPr lang="es-EC" b="1" i="1">
                              <a:latin typeface="+mj-lt"/>
                            </a:rPr>
                          </m:ctrlPr>
                        </m:sSupPr>
                        <m:e>
                          <m:r>
                            <a:rPr lang="es-EC" b="1" i="1">
                              <a:latin typeface="+mj-lt"/>
                            </a:rPr>
                            <m:t>𝒄𝒎</m:t>
                          </m:r>
                        </m:e>
                        <m:sup>
                          <m:r>
                            <a:rPr lang="es-EC" b="1" i="1">
                              <a:latin typeface="+mj-lt"/>
                            </a:rPr>
                            <m:t>𝟐</m:t>
                          </m:r>
                        </m:sup>
                      </m:sSup>
                    </m:oMath>
                  </m:oMathPara>
                </a14:m>
                <a:endParaRPr lang="es-EC" dirty="0">
                  <a:latin typeface="+mj-lt"/>
                </a:endParaRPr>
              </a:p>
              <a:p>
                <a:pPr marL="0" indent="0">
                  <a:buNone/>
                </a:pPr>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As</m:t>
                      </m:r>
                      <m:func>
                        <m:funcPr>
                          <m:ctrlPr>
                            <a:rPr lang="es-EC" i="1">
                              <a:latin typeface="+mj-lt"/>
                            </a:rPr>
                          </m:ctrlPr>
                        </m:funcPr>
                        <m:fName>
                          <m:r>
                            <m:rPr>
                              <m:sty m:val="p"/>
                            </m:rPr>
                            <a:rPr lang="es-EC">
                              <a:latin typeface="+mj-lt"/>
                            </a:rPr>
                            <m:t>min</m:t>
                          </m:r>
                        </m:fName>
                        <m:e>
                          <m:r>
                            <a:rPr lang="es-EC">
                              <a:latin typeface="+mj-lt"/>
                            </a:rPr>
                            <m:t>= </m:t>
                          </m:r>
                          <m:f>
                            <m:fPr>
                              <m:ctrlPr>
                                <a:rPr lang="es-EC" i="1">
                                  <a:latin typeface="+mj-lt"/>
                                </a:rPr>
                              </m:ctrlPr>
                            </m:fPr>
                            <m:num>
                              <m:r>
                                <a:rPr lang="es-EC">
                                  <a:latin typeface="+mj-lt"/>
                                </a:rPr>
                                <m:t>1.4</m:t>
                              </m:r>
                            </m:num>
                            <m:den>
                              <m:r>
                                <m:rPr>
                                  <m:sty m:val="p"/>
                                </m:rPr>
                                <a:rPr lang="es-EC">
                                  <a:latin typeface="+mj-lt"/>
                                </a:rPr>
                                <m:t>fy</m:t>
                              </m:r>
                            </m:den>
                          </m:f>
                        </m:e>
                      </m:func>
                      <m:r>
                        <a:rPr lang="es-EC" i="1">
                          <a:latin typeface="+mj-lt"/>
                        </a:rPr>
                        <m:t>∗</m:t>
                      </m:r>
                      <m:r>
                        <m:rPr>
                          <m:sty m:val="p"/>
                        </m:rPr>
                        <a:rPr lang="es-EC">
                          <a:latin typeface="+mj-lt"/>
                        </a:rPr>
                        <m:t>bw</m:t>
                      </m:r>
                      <m:r>
                        <a:rPr lang="es-EC" i="1">
                          <a:latin typeface="+mj-lt"/>
                        </a:rPr>
                        <m:t>∗</m:t>
                      </m:r>
                      <m:r>
                        <m:rPr>
                          <m:sty m:val="p"/>
                        </m:rPr>
                        <a:rPr lang="es-EC">
                          <a:latin typeface="+mj-lt"/>
                        </a:rPr>
                        <m:t>d</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As</m:t>
                      </m:r>
                      <m:func>
                        <m:funcPr>
                          <m:ctrlPr>
                            <a:rPr lang="es-EC" i="1">
                              <a:latin typeface="+mj-lt"/>
                            </a:rPr>
                          </m:ctrlPr>
                        </m:funcPr>
                        <m:fName>
                          <m:r>
                            <m:rPr>
                              <m:sty m:val="p"/>
                            </m:rPr>
                            <a:rPr lang="es-EC">
                              <a:latin typeface="+mj-lt"/>
                            </a:rPr>
                            <m:t>min</m:t>
                          </m:r>
                        </m:fName>
                        <m:e>
                          <m:r>
                            <a:rPr lang="es-EC">
                              <a:latin typeface="+mj-lt"/>
                            </a:rPr>
                            <m:t>= </m:t>
                          </m:r>
                          <m:f>
                            <m:fPr>
                              <m:ctrlPr>
                                <a:rPr lang="es-EC" i="1">
                                  <a:latin typeface="+mj-lt"/>
                                </a:rPr>
                              </m:ctrlPr>
                            </m:fPr>
                            <m:num>
                              <m:rad>
                                <m:radPr>
                                  <m:degHide m:val="on"/>
                                  <m:ctrlPr>
                                    <a:rPr lang="es-EC" i="1">
                                      <a:latin typeface="+mj-lt"/>
                                    </a:rPr>
                                  </m:ctrlPr>
                                </m:radPr>
                                <m:deg/>
                                <m:e>
                                  <m:r>
                                    <m:rPr>
                                      <m:sty m:val="p"/>
                                    </m:rPr>
                                    <a:rPr lang="es-EC">
                                      <a:latin typeface="+mj-lt"/>
                                    </a:rPr>
                                    <m:t>f</m:t>
                                  </m:r>
                                  <m:r>
                                    <a:rPr lang="es-EC" i="1">
                                      <a:latin typeface="+mj-lt"/>
                                    </a:rPr>
                                    <m:t>′</m:t>
                                  </m:r>
                                  <m:r>
                                    <m:rPr>
                                      <m:sty m:val="p"/>
                                    </m:rPr>
                                    <a:rPr lang="es-EC">
                                      <a:latin typeface="+mj-lt"/>
                                    </a:rPr>
                                    <m:t>c</m:t>
                                  </m:r>
                                </m:e>
                              </m:rad>
                            </m:num>
                            <m:den>
                              <m:r>
                                <a:rPr lang="es-EC">
                                  <a:latin typeface="+mj-lt"/>
                                </a:rPr>
                                <m:t>4</m:t>
                              </m:r>
                              <m:r>
                                <a:rPr lang="es-EC" i="1">
                                  <a:latin typeface="+mj-lt"/>
                                </a:rPr>
                                <m:t>∗</m:t>
                              </m:r>
                              <m:r>
                                <m:rPr>
                                  <m:sty m:val="p"/>
                                </m:rPr>
                                <a:rPr lang="es-EC">
                                  <a:latin typeface="+mj-lt"/>
                                </a:rPr>
                                <m:t>fy</m:t>
                              </m:r>
                            </m:den>
                          </m:f>
                        </m:e>
                      </m:func>
                      <m:r>
                        <a:rPr lang="es-EC" i="1">
                          <a:latin typeface="+mj-lt"/>
                        </a:rPr>
                        <m:t>∗</m:t>
                      </m:r>
                      <m:r>
                        <m:rPr>
                          <m:sty m:val="p"/>
                        </m:rPr>
                        <a:rPr lang="es-EC">
                          <a:latin typeface="+mj-lt"/>
                        </a:rPr>
                        <m:t>bw</m:t>
                      </m:r>
                      <m:r>
                        <a:rPr lang="es-EC" i="1">
                          <a:latin typeface="+mj-lt"/>
                        </a:rPr>
                        <m:t>∗</m:t>
                      </m:r>
                      <m:r>
                        <m:rPr>
                          <m:sty m:val="p"/>
                        </m:rPr>
                        <a:rPr lang="es-EC">
                          <a:latin typeface="+mj-lt"/>
                        </a:rPr>
                        <m:t>d</m:t>
                      </m:r>
                    </m:oMath>
                  </m:oMathPara>
                </a14:m>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r>
                        <a:rPr lang="es-EC" b="1" i="1">
                          <a:latin typeface="+mj-lt"/>
                        </a:rPr>
                        <m:t>𝑨𝒔</m:t>
                      </m:r>
                      <m:func>
                        <m:funcPr>
                          <m:ctrlPr>
                            <a:rPr lang="es-EC" b="1" i="1">
                              <a:latin typeface="+mj-lt"/>
                            </a:rPr>
                          </m:ctrlPr>
                        </m:funcPr>
                        <m:fName>
                          <m:r>
                            <a:rPr lang="es-EC" b="1" i="1">
                              <a:latin typeface="+mj-lt"/>
                            </a:rPr>
                            <m:t>𝐦𝐢𝐧</m:t>
                          </m:r>
                        </m:fName>
                        <m:e>
                          <m:r>
                            <a:rPr lang="es-EC" b="1" i="1">
                              <a:latin typeface="+mj-lt"/>
                            </a:rPr>
                            <m:t>=</m:t>
                          </m:r>
                        </m:e>
                      </m:func>
                      <m:r>
                        <a:rPr lang="es-EC" b="1" i="1">
                          <a:latin typeface="+mj-lt"/>
                        </a:rPr>
                        <m:t>𝟔𝟐𝟓</m:t>
                      </m:r>
                      <m:r>
                        <a:rPr lang="es-EC" b="1" i="1">
                          <a:latin typeface="+mj-lt"/>
                        </a:rPr>
                        <m:t>.</m:t>
                      </m:r>
                      <m:r>
                        <a:rPr lang="es-EC" b="1" i="1">
                          <a:latin typeface="+mj-lt"/>
                        </a:rPr>
                        <m:t>𝟒𝟒</m:t>
                      </m:r>
                      <m:r>
                        <a:rPr lang="es-EC" b="1" i="1">
                          <a:latin typeface="+mj-lt"/>
                        </a:rPr>
                        <m:t> </m:t>
                      </m:r>
                      <m:sSup>
                        <m:sSupPr>
                          <m:ctrlPr>
                            <a:rPr lang="es-EC" b="1" i="1">
                              <a:latin typeface="+mj-lt"/>
                            </a:rPr>
                          </m:ctrlPr>
                        </m:sSupPr>
                        <m:e>
                          <m:r>
                            <a:rPr lang="es-EC" b="1" i="1">
                              <a:latin typeface="+mj-lt"/>
                            </a:rPr>
                            <m:t>𝒎𝒎</m:t>
                          </m:r>
                        </m:e>
                        <m:sup>
                          <m:r>
                            <a:rPr lang="es-EC" b="1" i="1">
                              <a:latin typeface="+mj-lt"/>
                            </a:rPr>
                            <m:t>𝟐</m:t>
                          </m:r>
                        </m:sup>
                      </m:sSup>
                      <m:r>
                        <a:rPr lang="es-EC" b="1" i="1">
                          <a:latin typeface="+mj-lt"/>
                        </a:rPr>
                        <m:t>=</m:t>
                      </m:r>
                      <m:r>
                        <a:rPr lang="es-EC" b="1" i="1">
                          <a:latin typeface="+mj-lt"/>
                        </a:rPr>
                        <m:t>𝟔</m:t>
                      </m:r>
                      <m:r>
                        <a:rPr lang="es-EC" b="1" i="1">
                          <a:latin typeface="+mj-lt"/>
                        </a:rPr>
                        <m:t>.</m:t>
                      </m:r>
                      <m:r>
                        <a:rPr lang="es-EC" b="1" i="1">
                          <a:latin typeface="+mj-lt"/>
                        </a:rPr>
                        <m:t>𝟐𝟓</m:t>
                      </m:r>
                      <m:r>
                        <a:rPr lang="es-EC" b="1" i="1">
                          <a:latin typeface="+mj-lt"/>
                        </a:rPr>
                        <m:t> </m:t>
                      </m:r>
                      <m:sSup>
                        <m:sSupPr>
                          <m:ctrlPr>
                            <a:rPr lang="es-EC" b="1" i="1">
                              <a:latin typeface="+mj-lt"/>
                            </a:rPr>
                          </m:ctrlPr>
                        </m:sSupPr>
                        <m:e>
                          <m:r>
                            <a:rPr lang="es-EC" b="1" i="1">
                              <a:latin typeface="+mj-lt"/>
                            </a:rPr>
                            <m:t>𝒄𝒎</m:t>
                          </m:r>
                        </m:e>
                        <m:sup>
                          <m:r>
                            <a:rPr lang="es-EC" b="1" i="1">
                              <a:latin typeface="+mj-lt"/>
                            </a:rPr>
                            <m:t>𝟐</m:t>
                          </m:r>
                        </m:sup>
                      </m:sSup>
                    </m:oMath>
                  </m:oMathPara>
                </a14:m>
                <a:endParaRPr lang="es-EC" dirty="0">
                  <a:latin typeface="+mj-lt"/>
                </a:endParaRPr>
              </a:p>
              <a:p>
                <a:pPr marL="0" indent="0">
                  <a:buNone/>
                </a:pPr>
                <a:endParaRPr lang="es-EC" dirty="0"/>
              </a:p>
              <a:p>
                <a:pPr marL="0" indent="0">
                  <a:buNone/>
                </a:pPr>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593" t="-1806"/>
                </a:stretch>
              </a:blipFill>
            </p:spPr>
            <p:txBody>
              <a:bodyPr/>
              <a:lstStyle/>
              <a:p>
                <a:r>
                  <a:rPr lang="en-US">
                    <a:noFill/>
                  </a:rPr>
                  <a:t> </a:t>
                </a:r>
              </a:p>
            </p:txBody>
          </p:sp>
        </mc:Fallback>
      </mc:AlternateContent>
    </p:spTree>
    <p:extLst>
      <p:ext uri="{BB962C8B-B14F-4D97-AF65-F5344CB8AC3E}">
        <p14:creationId xmlns:p14="http://schemas.microsoft.com/office/powerpoint/2010/main" val="1509609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dirty="0"/>
          </a:p>
        </p:txBody>
      </p:sp>
      <p:sp>
        <p:nvSpPr>
          <p:cNvPr id="3" name="Content Placeholder 2"/>
          <p:cNvSpPr>
            <a:spLocks noGrp="1"/>
          </p:cNvSpPr>
          <p:nvPr>
            <p:ph idx="1"/>
          </p:nvPr>
        </p:nvSpPr>
        <p:spPr/>
        <p:txBody>
          <a:bodyPr/>
          <a:lstStyle/>
          <a:p>
            <a:endParaRPr lang="es-EC"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01" t="9859" r="42145" b="7475"/>
          <a:stretch/>
        </p:blipFill>
        <p:spPr bwMode="auto">
          <a:xfrm>
            <a:off x="0" y="-4644"/>
            <a:ext cx="9179547" cy="686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4499992" y="1159432"/>
            <a:ext cx="1008112" cy="129614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8" name="Oval 7"/>
          <p:cNvSpPr/>
          <p:nvPr/>
        </p:nvSpPr>
        <p:spPr>
          <a:xfrm>
            <a:off x="6084168" y="3933056"/>
            <a:ext cx="720080"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Oval 10"/>
          <p:cNvSpPr/>
          <p:nvPr/>
        </p:nvSpPr>
        <p:spPr>
          <a:xfrm>
            <a:off x="3059832" y="2708920"/>
            <a:ext cx="720080"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Oval 11"/>
          <p:cNvSpPr/>
          <p:nvPr/>
        </p:nvSpPr>
        <p:spPr>
          <a:xfrm>
            <a:off x="1475656" y="3924280"/>
            <a:ext cx="720080"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5466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631904"/>
          </a:xfrm>
        </p:spPr>
        <p:txBody>
          <a:bodyPr/>
          <a:lstStyle/>
          <a:p>
            <a:r>
              <a:rPr lang="es-EC" dirty="0">
                <a:latin typeface="+mj-lt"/>
              </a:rPr>
              <a:t>Como se indica, el programa calcula el área de refuerzo necesaria para resistir las cargas, se comprueba que ningún valor supere el máximo calculado, y se coloca a lo largo de toda la viga armadura mínima y armadura de refuerzo en los sitios que lo requieran. </a:t>
            </a:r>
          </a:p>
          <a:p>
            <a:endParaRPr lang="es-EC" dirty="0"/>
          </a:p>
        </p:txBody>
      </p:sp>
      <p:pic>
        <p:nvPicPr>
          <p:cNvPr id="5" name="Picture 4"/>
          <p:cNvPicPr/>
          <p:nvPr/>
        </p:nvPicPr>
        <p:blipFill rotWithShape="1">
          <a:blip r:embed="rId2"/>
          <a:srcRect l="66559" t="47301" r="12760" b="31199"/>
          <a:stretch/>
        </p:blipFill>
        <p:spPr bwMode="auto">
          <a:xfrm>
            <a:off x="931207" y="2924944"/>
            <a:ext cx="6920230" cy="23690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1510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559896"/>
          </a:xfrm>
        </p:spPr>
        <p:txBody>
          <a:bodyPr/>
          <a:lstStyle/>
          <a:p>
            <a:r>
              <a:rPr lang="es-EC" dirty="0" smtClean="0">
                <a:latin typeface="+mj-lt"/>
              </a:rPr>
              <a:t>Armadura transversal </a:t>
            </a:r>
          </a:p>
          <a:p>
            <a:pPr marL="0" indent="0">
              <a:buNone/>
            </a:pPr>
            <a:r>
              <a:rPr lang="es-EC" dirty="0" smtClean="0">
                <a:latin typeface="+mj-lt"/>
              </a:rPr>
              <a:t>Valores de cortante para viga Eje H.</a:t>
            </a:r>
            <a:endParaRPr lang="es-EC" b="1" i="1" dirty="0" smtClean="0">
              <a:latin typeface="+mj-lt"/>
            </a:endParaRPr>
          </a:p>
          <a:p>
            <a:endParaRPr lang="es-EC" dirty="0" smtClean="0">
              <a:latin typeface="+mj-lt"/>
            </a:endParaRPr>
          </a:p>
          <a:p>
            <a:endParaRPr lang="es-EC" dirty="0">
              <a:latin typeface="+mj-lt"/>
            </a:endParaRPr>
          </a:p>
          <a:p>
            <a:endParaRPr lang="es-EC" dirty="0" smtClean="0">
              <a:latin typeface="+mj-lt"/>
            </a:endParaRPr>
          </a:p>
          <a:p>
            <a:pPr marL="0" indent="0">
              <a:buNone/>
            </a:pPr>
            <a:r>
              <a:rPr lang="es-EC" dirty="0" smtClean="0">
                <a:latin typeface="+mj-lt"/>
              </a:rPr>
              <a:t>Valor </a:t>
            </a:r>
            <a:r>
              <a:rPr lang="es-EC" dirty="0">
                <a:latin typeface="+mj-lt"/>
              </a:rPr>
              <a:t>del cortante a una distancia “d” desde la cara del apoyo</a:t>
            </a:r>
          </a:p>
        </p:txBody>
      </p:sp>
      <p:pic>
        <p:nvPicPr>
          <p:cNvPr id="4" name="Picture 3"/>
          <p:cNvPicPr/>
          <p:nvPr/>
        </p:nvPicPr>
        <p:blipFill rotWithShape="1">
          <a:blip r:embed="rId2"/>
          <a:srcRect l="60350" t="40023" r="20394" b="37742"/>
          <a:stretch/>
        </p:blipFill>
        <p:spPr bwMode="auto">
          <a:xfrm>
            <a:off x="1740096" y="1772816"/>
            <a:ext cx="4905494" cy="129614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65313" t="11269" r="10561" b="34894"/>
          <a:stretch/>
        </p:blipFill>
        <p:spPr bwMode="auto">
          <a:xfrm>
            <a:off x="2339752" y="3933056"/>
            <a:ext cx="4013959" cy="2592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62803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764704"/>
                <a:ext cx="8229600" cy="5559896"/>
              </a:xfrm>
            </p:spPr>
            <p:txBody>
              <a:bodyPr/>
              <a:lstStyle/>
              <a:p>
                <a:pPr marL="0" indent="0" algn="ctr">
                  <a:lnSpc>
                    <a:spcPct val="150000"/>
                  </a:lnSpc>
                  <a:buNone/>
                </a:pPr>
                <a14:m>
                  <m:oMath xmlns:m="http://schemas.openxmlformats.org/officeDocument/2006/math">
                    <m:r>
                      <m:rPr>
                        <m:sty m:val="p"/>
                      </m:rPr>
                      <a:rPr lang="es-EC">
                        <a:latin typeface="+mj-lt"/>
                      </a:rPr>
                      <m:t>ϕ</m:t>
                    </m:r>
                    <m:r>
                      <a:rPr lang="es-EC" i="1">
                        <a:latin typeface="+mj-lt"/>
                      </a:rPr>
                      <m:t>∗</m:t>
                    </m:r>
                    <m:r>
                      <m:rPr>
                        <m:sty m:val="p"/>
                      </m:rPr>
                      <a:rPr lang="es-EC">
                        <a:latin typeface="+mj-lt"/>
                      </a:rPr>
                      <m:t>Vn</m:t>
                    </m:r>
                    <m:r>
                      <a:rPr lang="es-EC">
                        <a:latin typeface="+mj-lt"/>
                      </a:rPr>
                      <m:t>≥</m:t>
                    </m:r>
                    <m:r>
                      <m:rPr>
                        <m:sty m:val="p"/>
                      </m:rPr>
                      <a:rPr lang="es-EC">
                        <a:latin typeface="+mj-lt"/>
                      </a:rPr>
                      <m:t>Vu</m:t>
                    </m:r>
                  </m:oMath>
                </a14:m>
                <a:r>
                  <a:rPr lang="es-EC" dirty="0">
                    <a:latin typeface="+mj-lt"/>
                  </a:rPr>
                  <a:t>	</a:t>
                </a:r>
                <a:endParaRPr lang="es-EC" dirty="0" smtClean="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s-EC">
                          <a:latin typeface="+mj-lt"/>
                        </a:rPr>
                        <m:t>Vn</m:t>
                      </m:r>
                      <m:r>
                        <a:rPr lang="es-EC">
                          <a:latin typeface="+mj-lt"/>
                        </a:rPr>
                        <m:t>=</m:t>
                      </m:r>
                      <m:r>
                        <m:rPr>
                          <m:sty m:val="p"/>
                        </m:rPr>
                        <a:rPr lang="es-EC">
                          <a:latin typeface="+mj-lt"/>
                        </a:rPr>
                        <m:t>Vc</m:t>
                      </m:r>
                      <m:r>
                        <a:rPr lang="es-EC">
                          <a:latin typeface="+mj-lt"/>
                        </a:rPr>
                        <m:t>+</m:t>
                      </m:r>
                      <m:r>
                        <m:rPr>
                          <m:sty m:val="p"/>
                        </m:rPr>
                        <a:rPr lang="es-EC">
                          <a:latin typeface="+mj-lt"/>
                        </a:rPr>
                        <m:t>Vs</m:t>
                      </m:r>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i="1">
                          <a:latin typeface="+mj-lt"/>
                        </a:rPr>
                        <m:t>𝑉𝑢</m:t>
                      </m:r>
                      <m:r>
                        <a:rPr lang="es-EC" i="1">
                          <a:latin typeface="+mj-lt"/>
                        </a:rPr>
                        <m:t>=8.9 </m:t>
                      </m:r>
                      <m:r>
                        <a:rPr lang="es-EC" i="1">
                          <a:latin typeface="+mj-lt"/>
                        </a:rPr>
                        <m:t>𝑇</m:t>
                      </m:r>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s-EC">
                          <a:latin typeface="+mj-lt"/>
                        </a:rPr>
                        <m:t>Vc</m:t>
                      </m:r>
                      <m:r>
                        <a:rPr lang="es-EC">
                          <a:latin typeface="+mj-lt"/>
                        </a:rPr>
                        <m:t>=0.17</m:t>
                      </m:r>
                      <m:r>
                        <a:rPr lang="es-EC" i="1">
                          <a:latin typeface="+mj-lt"/>
                        </a:rPr>
                        <m:t>∗</m:t>
                      </m:r>
                      <m:r>
                        <m:rPr>
                          <m:sty m:val="p"/>
                        </m:rPr>
                        <a:rPr lang="es-EC">
                          <a:latin typeface="+mj-lt"/>
                        </a:rPr>
                        <m:t>λ</m:t>
                      </m:r>
                      <m:r>
                        <a:rPr lang="es-EC" i="1">
                          <a:latin typeface="+mj-lt"/>
                        </a:rPr>
                        <m:t>∗</m:t>
                      </m:r>
                      <m:rad>
                        <m:radPr>
                          <m:degHide m:val="on"/>
                          <m:ctrlPr>
                            <a:rPr lang="es-EC" i="1">
                              <a:latin typeface="+mj-lt"/>
                            </a:rPr>
                          </m:ctrlPr>
                        </m:radPr>
                        <m:deg/>
                        <m:e>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e>
                      </m:rad>
                      <m:r>
                        <a:rPr lang="es-EC" i="1">
                          <a:latin typeface="+mj-lt"/>
                        </a:rPr>
                        <m:t>∗</m:t>
                      </m:r>
                      <m:r>
                        <m:rPr>
                          <m:sty m:val="p"/>
                        </m:rPr>
                        <a:rPr lang="es-EC">
                          <a:latin typeface="+mj-lt"/>
                        </a:rPr>
                        <m:t>bw</m:t>
                      </m:r>
                      <m:r>
                        <a:rPr lang="es-EC" i="1">
                          <a:latin typeface="+mj-lt"/>
                        </a:rPr>
                        <m:t>∗</m:t>
                      </m:r>
                      <m:r>
                        <m:rPr>
                          <m:sty m:val="p"/>
                        </m:rPr>
                        <a:rPr lang="es-EC">
                          <a:latin typeface="+mj-lt"/>
                        </a:rPr>
                        <m:t>d</m:t>
                      </m:r>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i="1">
                          <a:latin typeface="+mj-lt"/>
                        </a:rPr>
                        <m:t>𝑉𝑐</m:t>
                      </m:r>
                      <m:r>
                        <a:rPr lang="es-EC" i="1">
                          <a:latin typeface="+mj-lt"/>
                        </a:rPr>
                        <m:t>=0.17∗0.85∗</m:t>
                      </m:r>
                      <m:rad>
                        <m:radPr>
                          <m:degHide m:val="on"/>
                          <m:ctrlPr>
                            <a:rPr lang="es-EC" i="1">
                              <a:latin typeface="+mj-lt"/>
                            </a:rPr>
                          </m:ctrlPr>
                        </m:radPr>
                        <m:deg/>
                        <m:e>
                          <m:r>
                            <a:rPr lang="es-EC" i="1">
                              <a:latin typeface="+mj-lt"/>
                            </a:rPr>
                            <m:t>23.54</m:t>
                          </m:r>
                        </m:e>
                      </m:rad>
                      <m:r>
                        <a:rPr lang="es-EC" i="1">
                          <a:latin typeface="+mj-lt"/>
                        </a:rPr>
                        <m:t>∗400∗460</m:t>
                      </m:r>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b="1" i="1">
                          <a:latin typeface="+mj-lt"/>
                        </a:rPr>
                        <m:t>𝑽𝒄</m:t>
                      </m:r>
                      <m:r>
                        <a:rPr lang="es-EC" b="1" i="1">
                          <a:latin typeface="+mj-lt"/>
                        </a:rPr>
                        <m:t>=</m:t>
                      </m:r>
                      <m:r>
                        <a:rPr lang="es-EC" b="1" i="1">
                          <a:latin typeface="+mj-lt"/>
                        </a:rPr>
                        <m:t>𝟏𝟐𝟖𝟗𝟗𝟗</m:t>
                      </m:r>
                      <m:r>
                        <a:rPr lang="es-EC" b="1" i="1">
                          <a:latin typeface="+mj-lt"/>
                        </a:rPr>
                        <m:t>.</m:t>
                      </m:r>
                      <m:r>
                        <a:rPr lang="es-EC" b="1" i="1">
                          <a:latin typeface="+mj-lt"/>
                        </a:rPr>
                        <m:t>𝟕𝟓</m:t>
                      </m:r>
                      <m:r>
                        <a:rPr lang="es-EC" b="1" i="1">
                          <a:latin typeface="+mj-lt"/>
                        </a:rPr>
                        <m:t> </m:t>
                      </m:r>
                      <m:r>
                        <a:rPr lang="es-EC" b="1" i="1">
                          <a:latin typeface="+mj-lt"/>
                        </a:rPr>
                        <m:t>𝑵</m:t>
                      </m:r>
                      <m:r>
                        <a:rPr lang="es-EC" b="1" i="1">
                          <a:latin typeface="+mj-lt"/>
                        </a:rPr>
                        <m:t>=</m:t>
                      </m:r>
                      <m:r>
                        <a:rPr lang="es-EC" b="1" i="1">
                          <a:latin typeface="+mj-lt"/>
                        </a:rPr>
                        <m:t>𝟏𝟑</m:t>
                      </m:r>
                      <m:r>
                        <a:rPr lang="es-EC" b="1" i="1">
                          <a:latin typeface="+mj-lt"/>
                        </a:rPr>
                        <m:t>.</m:t>
                      </m:r>
                      <m:r>
                        <a:rPr lang="es-EC" b="1" i="1">
                          <a:latin typeface="+mj-lt"/>
                        </a:rPr>
                        <m:t>𝟏𝟒𝟗𝟖𝟐</m:t>
                      </m:r>
                      <m:r>
                        <a:rPr lang="es-EC" b="1" i="1">
                          <a:latin typeface="+mj-lt"/>
                        </a:rPr>
                        <m:t> </m:t>
                      </m:r>
                      <m:r>
                        <a:rPr lang="es-EC" b="1" i="1">
                          <a:latin typeface="+mj-lt"/>
                        </a:rPr>
                        <m:t>𝑻</m:t>
                      </m:r>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i="1">
                          <a:latin typeface="+mj-lt"/>
                        </a:rPr>
                        <m:t>0.85∗13.15 </m:t>
                      </m:r>
                      <m:r>
                        <a:rPr lang="es-EC" i="1">
                          <a:latin typeface="+mj-lt"/>
                        </a:rPr>
                        <m:t>𝑇</m:t>
                      </m:r>
                      <m:r>
                        <a:rPr lang="es-EC" i="1">
                          <a:latin typeface="+mj-lt"/>
                        </a:rPr>
                        <m:t>≥8.9 </m:t>
                      </m:r>
                      <m:r>
                        <a:rPr lang="es-EC" i="1">
                          <a:latin typeface="+mj-lt"/>
                        </a:rPr>
                        <m:t>𝑇</m:t>
                      </m:r>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b="1" i="1">
                          <a:latin typeface="+mj-lt"/>
                        </a:rPr>
                        <m:t>𝟏𝟏</m:t>
                      </m:r>
                      <m:r>
                        <a:rPr lang="es-EC" b="1" i="1">
                          <a:latin typeface="+mj-lt"/>
                        </a:rPr>
                        <m:t>.</m:t>
                      </m:r>
                      <m:r>
                        <a:rPr lang="es-EC" b="1" i="1">
                          <a:latin typeface="+mj-lt"/>
                        </a:rPr>
                        <m:t>𝟏𝟖</m:t>
                      </m:r>
                      <m:r>
                        <a:rPr lang="es-EC" b="1" i="1">
                          <a:latin typeface="+mj-lt"/>
                        </a:rPr>
                        <m:t> </m:t>
                      </m:r>
                      <m:r>
                        <a:rPr lang="es-EC" b="1" i="1">
                          <a:latin typeface="+mj-lt"/>
                        </a:rPr>
                        <m:t>𝑻</m:t>
                      </m:r>
                      <m:r>
                        <a:rPr lang="es-EC" b="1" i="1">
                          <a:latin typeface="+mj-lt"/>
                        </a:rPr>
                        <m:t>≥</m:t>
                      </m:r>
                      <m:r>
                        <a:rPr lang="es-EC" b="1" i="1">
                          <a:latin typeface="+mj-lt"/>
                        </a:rPr>
                        <m:t>𝟖</m:t>
                      </m:r>
                      <m:r>
                        <a:rPr lang="es-EC" b="1" i="1">
                          <a:latin typeface="+mj-lt"/>
                        </a:rPr>
                        <m:t>.</m:t>
                      </m:r>
                      <m:r>
                        <a:rPr lang="es-EC" b="1" i="1">
                          <a:latin typeface="+mj-lt"/>
                        </a:rPr>
                        <m:t>𝟗</m:t>
                      </m:r>
                      <m:r>
                        <a:rPr lang="es-EC" b="1" i="1">
                          <a:latin typeface="+mj-lt"/>
                        </a:rPr>
                        <m:t> </m:t>
                      </m:r>
                      <m:r>
                        <a:rPr lang="es-EC" b="1" i="1">
                          <a:latin typeface="+mj-lt"/>
                        </a:rPr>
                        <m:t>𝑻</m:t>
                      </m:r>
                      <m:r>
                        <a:rPr lang="es-EC" b="1" i="1">
                          <a:latin typeface="+mj-lt"/>
                        </a:rPr>
                        <m:t> ∴</m:t>
                      </m:r>
                      <m:r>
                        <a:rPr lang="es-EC" b="1" i="1">
                          <a:latin typeface="+mj-lt"/>
                        </a:rPr>
                        <m:t>𝑶𝑲</m:t>
                      </m:r>
                    </m:oMath>
                  </m:oMathPara>
                </a14:m>
                <a:endParaRPr lang="es-EC" dirty="0">
                  <a:latin typeface="+mj-lt"/>
                </a:endParaRP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764704"/>
                <a:ext cx="8229600" cy="5559896"/>
              </a:xfr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660260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703912"/>
          </a:xfrm>
        </p:spPr>
        <p:txBody>
          <a:bodyPr/>
          <a:lstStyle/>
          <a:p>
            <a:r>
              <a:rPr lang="es-EC" b="1" i="1" dirty="0"/>
              <a:t>Armado viga eje H-Edificio 1</a:t>
            </a:r>
            <a:r>
              <a:rPr lang="es-EC" b="1" i="1" dirty="0" smtClean="0"/>
              <a:t>.</a:t>
            </a:r>
          </a:p>
          <a:p>
            <a:endParaRPr lang="es-EC" dirty="0"/>
          </a:p>
        </p:txBody>
      </p:sp>
      <p:pic>
        <p:nvPicPr>
          <p:cNvPr id="4" name="Picture 3" descr="E:\Javier\TESIS\JPG anexos\corte longitudinal viga.jpg"/>
          <p:cNvPicPr/>
          <p:nvPr/>
        </p:nvPicPr>
        <p:blipFill rotWithShape="1">
          <a:blip r:embed="rId2" cstate="print">
            <a:extLst>
              <a:ext uri="{28A0092B-C50C-407E-A947-70E740481C1C}">
                <a14:useLocalDpi xmlns:a14="http://schemas.microsoft.com/office/drawing/2010/main" val="0"/>
              </a:ext>
            </a:extLst>
          </a:blip>
          <a:srcRect l="2514" r="63036"/>
          <a:stretch/>
        </p:blipFill>
        <p:spPr bwMode="auto">
          <a:xfrm rot="16200000">
            <a:off x="3753267" y="-420901"/>
            <a:ext cx="1348740" cy="4895850"/>
          </a:xfrm>
          <a:prstGeom prst="rect">
            <a:avLst/>
          </a:prstGeom>
          <a:noFill/>
          <a:ln>
            <a:noFill/>
          </a:ln>
          <a:extLst>
            <a:ext uri="{53640926-AAD7-44D8-BBD7-CCE9431645EC}">
              <a14:shadowObscured xmlns:a14="http://schemas.microsoft.com/office/drawing/2010/main"/>
            </a:ext>
          </a:extLst>
        </p:spPr>
      </p:pic>
      <p:pic>
        <p:nvPicPr>
          <p:cNvPr id="5" name="Picture 4" descr="E:\Javier\TESIS\JPG anexos\Corte transversal viga.jpg"/>
          <p:cNvPicPr/>
          <p:nvPr/>
        </p:nvPicPr>
        <p:blipFill rotWithShape="1">
          <a:blip r:embed="rId3" cstate="print">
            <a:extLst>
              <a:ext uri="{28A0092B-C50C-407E-A947-70E740481C1C}">
                <a14:useLocalDpi xmlns:a14="http://schemas.microsoft.com/office/drawing/2010/main" val="0"/>
              </a:ext>
            </a:extLst>
          </a:blip>
          <a:srcRect r="40604"/>
          <a:stretch/>
        </p:blipFill>
        <p:spPr bwMode="auto">
          <a:xfrm rot="16200000">
            <a:off x="3239852" y="1520788"/>
            <a:ext cx="2664296" cy="57606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32037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Diseño de Columnas </a:t>
            </a:r>
          </a:p>
        </p:txBody>
      </p:sp>
      <p:sp>
        <p:nvSpPr>
          <p:cNvPr id="3" name="Content Placeholder 2"/>
          <p:cNvSpPr>
            <a:spLocks noGrp="1"/>
          </p:cNvSpPr>
          <p:nvPr>
            <p:ph idx="1"/>
          </p:nvPr>
        </p:nvSpPr>
        <p:spPr/>
        <p:txBody>
          <a:bodyPr/>
          <a:lstStyle/>
          <a:p>
            <a:pPr algn="just"/>
            <a:r>
              <a:rPr lang="es-EC" dirty="0">
                <a:latin typeface="+mj-lt"/>
              </a:rPr>
              <a:t>El diseño de las columnas se realiza con la consideración de esfuerzos de compresión </a:t>
            </a:r>
            <a:r>
              <a:rPr lang="es-EC" dirty="0" err="1">
                <a:latin typeface="+mj-lt"/>
              </a:rPr>
              <a:t>uniaxial</a:t>
            </a:r>
            <a:r>
              <a:rPr lang="es-EC" dirty="0">
                <a:latin typeface="+mj-lt"/>
              </a:rPr>
              <a:t> o biaxial por medio de diagramas con curvas de interacción carga-momento, en el cual el eje horizontal representa el momento resistente y el eje vertical la carga axial resistente, cualquier combinación de carga axial y de momento flector que defina un punto dentro de la curva o sobre ésta, indica que la sección escogida resiste las cargas especificadas</a:t>
            </a:r>
          </a:p>
        </p:txBody>
      </p:sp>
    </p:spTree>
    <p:extLst>
      <p:ext uri="{BB962C8B-B14F-4D97-AF65-F5344CB8AC3E}">
        <p14:creationId xmlns:p14="http://schemas.microsoft.com/office/powerpoint/2010/main" val="39047293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s-EC" dirty="0">
                    <a:latin typeface="+mj-lt"/>
                  </a:rPr>
                  <a:t>ETABS </a:t>
                </a:r>
                <a:r>
                  <a:rPr lang="es-EC" dirty="0" smtClean="0">
                    <a:latin typeface="+mj-lt"/>
                  </a:rPr>
                  <a:t>2013 - </a:t>
                </a:r>
                <a:r>
                  <a:rPr lang="es-EC" dirty="0">
                    <a:latin typeface="+mj-lt"/>
                  </a:rPr>
                  <a:t>ACI </a:t>
                </a:r>
                <a:r>
                  <a:rPr lang="es-EC" dirty="0" smtClean="0">
                    <a:latin typeface="+mj-lt"/>
                  </a:rPr>
                  <a:t>318-11 </a:t>
                </a:r>
                <a:r>
                  <a:rPr lang="es-EC" dirty="0">
                    <a:latin typeface="+mj-lt"/>
                  </a:rPr>
                  <a:t>cuantía de acero que va desde 1% al 6</a:t>
                </a:r>
                <a:r>
                  <a:rPr lang="es-EC" dirty="0" smtClean="0">
                    <a:latin typeface="+mj-lt"/>
                  </a:rPr>
                  <a:t>%</a:t>
                </a:r>
              </a:p>
              <a:p>
                <a:r>
                  <a:rPr lang="es-EC" dirty="0" smtClean="0">
                    <a:latin typeface="+mj-lt"/>
                  </a:rPr>
                  <a:t>NEC:</a:t>
                </a:r>
              </a:p>
              <a:p>
                <a:pPr marL="0" indent="0">
                  <a:buNone/>
                </a:pPr>
                <a14:m>
                  <m:oMathPara xmlns:m="http://schemas.openxmlformats.org/officeDocument/2006/math">
                    <m:oMathParaPr>
                      <m:jc m:val="centerGroup"/>
                    </m:oMathParaPr>
                    <m:oMath xmlns:m="http://schemas.openxmlformats.org/officeDocument/2006/math">
                      <m:r>
                        <a:rPr lang="es-EC">
                          <a:latin typeface="+mj-lt"/>
                        </a:rPr>
                        <m:t>0.01≤</m:t>
                      </m:r>
                      <m:f>
                        <m:fPr>
                          <m:ctrlPr>
                            <a:rPr lang="es-EC" i="1">
                              <a:latin typeface="+mj-lt"/>
                            </a:rPr>
                          </m:ctrlPr>
                        </m:fPr>
                        <m:num>
                          <m:r>
                            <m:rPr>
                              <m:sty m:val="p"/>
                            </m:rPr>
                            <a:rPr lang="es-EC">
                              <a:latin typeface="+mj-lt"/>
                            </a:rPr>
                            <m:t>ρg</m:t>
                          </m:r>
                        </m:num>
                        <m:den>
                          <m:r>
                            <m:rPr>
                              <m:sty m:val="p"/>
                            </m:rPr>
                            <a:rPr lang="es-EC">
                              <a:latin typeface="+mj-lt"/>
                            </a:rPr>
                            <m:t>Ag</m:t>
                          </m:r>
                        </m:den>
                      </m:f>
                      <m:r>
                        <a:rPr lang="es-EC">
                          <a:latin typeface="+mj-lt"/>
                        </a:rPr>
                        <m:t>≤0.03</m:t>
                      </m:r>
                    </m:oMath>
                  </m:oMathPara>
                </a14:m>
                <a:endParaRPr lang="es-EC" dirty="0">
                  <a:latin typeface="+mj-l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89" t="-1250"/>
                </a:stretch>
              </a:blipFill>
            </p:spPr>
            <p:txBody>
              <a:bodyPr/>
              <a:lstStyle/>
              <a:p>
                <a:r>
                  <a:rPr lang="en-US">
                    <a:noFill/>
                  </a:rPr>
                  <a:t> </a:t>
                </a:r>
              </a:p>
            </p:txBody>
          </p:sp>
        </mc:Fallback>
      </mc:AlternateContent>
    </p:spTree>
    <p:extLst>
      <p:ext uri="{BB962C8B-B14F-4D97-AF65-F5344CB8AC3E}">
        <p14:creationId xmlns:p14="http://schemas.microsoft.com/office/powerpoint/2010/main" val="16554975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775920"/>
          </a:xfrm>
        </p:spPr>
        <p:txBody>
          <a:bodyPr/>
          <a:lstStyle/>
          <a:p>
            <a:r>
              <a:rPr lang="es-EC" b="1" i="1" dirty="0"/>
              <a:t>Curva de interacción generada por ETABS para chequeo de columnas</a:t>
            </a:r>
            <a:r>
              <a:rPr lang="es-EC" b="1" i="1" dirty="0" smtClean="0"/>
              <a:t>.</a:t>
            </a:r>
          </a:p>
          <a:p>
            <a:endParaRPr lang="es-EC" dirty="0"/>
          </a:p>
        </p:txBody>
      </p:sp>
      <p:pic>
        <p:nvPicPr>
          <p:cNvPr id="4" name="Picture 3"/>
          <p:cNvPicPr/>
          <p:nvPr/>
        </p:nvPicPr>
        <p:blipFill rotWithShape="1">
          <a:blip r:embed="rId2"/>
          <a:srcRect l="1929" t="8531" r="44373" b="15947"/>
          <a:stretch/>
        </p:blipFill>
        <p:spPr bwMode="auto">
          <a:xfrm>
            <a:off x="755576" y="1700808"/>
            <a:ext cx="7704856" cy="41044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08893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559896"/>
          </a:xfrm>
        </p:spPr>
        <p:txBody>
          <a:bodyPr/>
          <a:lstStyle/>
          <a:p>
            <a:r>
              <a:rPr lang="es-EC" b="1" i="1" dirty="0"/>
              <a:t>Definición de armadura para chequeo en columnas</a:t>
            </a:r>
            <a:r>
              <a:rPr lang="es-EC" b="1" i="1" dirty="0" smtClean="0"/>
              <a:t>.</a:t>
            </a:r>
          </a:p>
          <a:p>
            <a:endParaRPr lang="es-EC" dirty="0"/>
          </a:p>
        </p:txBody>
      </p:sp>
      <p:pic>
        <p:nvPicPr>
          <p:cNvPr id="5" name="Picture 4"/>
          <p:cNvPicPr/>
          <p:nvPr/>
        </p:nvPicPr>
        <p:blipFill rotWithShape="1">
          <a:blip r:embed="rId2"/>
          <a:srcRect l="47285" t="10335" r="1865" b="16476"/>
          <a:stretch/>
        </p:blipFill>
        <p:spPr bwMode="auto">
          <a:xfrm>
            <a:off x="971600" y="1963405"/>
            <a:ext cx="7200800" cy="38884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72903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775920"/>
          </a:xfrm>
        </p:spPr>
        <p:txBody>
          <a:bodyPr/>
          <a:lstStyle/>
          <a:p>
            <a:r>
              <a:rPr lang="es-EC" b="1" i="1" dirty="0"/>
              <a:t>Resultados de curvas de interacción para columnas de Edificio 1</a:t>
            </a:r>
            <a:r>
              <a:rPr lang="es-EC" b="1" i="1" dirty="0" smtClean="0"/>
              <a:t>.</a:t>
            </a:r>
          </a:p>
          <a:p>
            <a:endParaRPr lang="es-EC" dirty="0"/>
          </a:p>
        </p:txBody>
      </p:sp>
      <p:pic>
        <p:nvPicPr>
          <p:cNvPr id="4" name="Picture 3"/>
          <p:cNvPicPr/>
          <p:nvPr/>
        </p:nvPicPr>
        <p:blipFill rotWithShape="1">
          <a:blip r:embed="rId2"/>
          <a:srcRect l="11805" r="62415" b="7234"/>
          <a:stretch/>
        </p:blipFill>
        <p:spPr bwMode="auto">
          <a:xfrm>
            <a:off x="2164397" y="1484784"/>
            <a:ext cx="4351819" cy="47293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52649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20688"/>
                <a:ext cx="8229600" cy="5703912"/>
              </a:xfrm>
            </p:spPr>
            <p:txBody>
              <a:bodyPr>
                <a:normAutofit/>
              </a:bodyPr>
              <a:lstStyle/>
              <a:p>
                <a:r>
                  <a:rPr lang="es-EC" b="1" dirty="0" smtClean="0">
                    <a:latin typeface="+mj-lt"/>
                  </a:rPr>
                  <a:t>Armadura </a:t>
                </a:r>
                <a:r>
                  <a:rPr lang="es-EC" b="1" dirty="0">
                    <a:latin typeface="+mj-lt"/>
                  </a:rPr>
                  <a:t>transversal </a:t>
                </a:r>
                <a:r>
                  <a:rPr lang="es-EC" b="1" dirty="0" smtClean="0">
                    <a:latin typeface="+mj-lt"/>
                  </a:rPr>
                  <a:t>por confinamiento</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Ash</m:t>
                      </m:r>
                      <m:r>
                        <a:rPr lang="es-EC">
                          <a:latin typeface="+mj-lt"/>
                        </a:rPr>
                        <m:t>=0.3</m:t>
                      </m:r>
                      <m:r>
                        <a:rPr lang="es-EC" i="1">
                          <a:latin typeface="+mj-lt"/>
                        </a:rPr>
                        <m:t>∗</m:t>
                      </m:r>
                      <m:f>
                        <m:fPr>
                          <m:ctrlPr>
                            <a:rPr lang="es-EC" i="1">
                              <a:latin typeface="+mj-lt"/>
                            </a:rPr>
                          </m:ctrlPr>
                        </m:fPr>
                        <m:num>
                          <m:r>
                            <m:rPr>
                              <m:sty m:val="p"/>
                            </m:rPr>
                            <a:rPr lang="es-EC">
                              <a:latin typeface="+mj-lt"/>
                            </a:rPr>
                            <m:t>s</m:t>
                          </m:r>
                          <m:r>
                            <a:rPr lang="es-EC" i="1">
                              <a:latin typeface="+mj-lt"/>
                            </a:rPr>
                            <m:t>∗</m:t>
                          </m:r>
                          <m:r>
                            <m:rPr>
                              <m:sty m:val="p"/>
                            </m:rPr>
                            <a:rPr lang="es-EC">
                              <a:latin typeface="+mj-lt"/>
                            </a:rPr>
                            <m:t>bc</m:t>
                          </m:r>
                          <m:r>
                            <a:rPr lang="es-EC" i="1">
                              <a:latin typeface="+mj-lt"/>
                            </a:rPr>
                            <m:t>∗</m:t>
                          </m:r>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num>
                        <m:den>
                          <m:r>
                            <m:rPr>
                              <m:sty m:val="p"/>
                            </m:rPr>
                            <a:rPr lang="es-EC">
                              <a:latin typeface="+mj-lt"/>
                            </a:rPr>
                            <m:t>fyt</m:t>
                          </m:r>
                        </m:den>
                      </m:f>
                      <m:d>
                        <m:dPr>
                          <m:ctrlPr>
                            <a:rPr lang="es-EC" i="1">
                              <a:latin typeface="+mj-lt"/>
                            </a:rPr>
                          </m:ctrlPr>
                        </m:dPr>
                        <m:e>
                          <m:f>
                            <m:fPr>
                              <m:ctrlPr>
                                <a:rPr lang="es-EC" i="1">
                                  <a:latin typeface="+mj-lt"/>
                                </a:rPr>
                              </m:ctrlPr>
                            </m:fPr>
                            <m:num>
                              <m:r>
                                <m:rPr>
                                  <m:sty m:val="p"/>
                                </m:rPr>
                                <a:rPr lang="es-EC">
                                  <a:latin typeface="+mj-lt"/>
                                </a:rPr>
                                <m:t>Ag</m:t>
                              </m:r>
                            </m:num>
                            <m:den>
                              <m:r>
                                <m:rPr>
                                  <m:sty m:val="p"/>
                                </m:rPr>
                                <a:rPr lang="es-EC">
                                  <a:latin typeface="+mj-lt"/>
                                </a:rPr>
                                <m:t>Ach</m:t>
                              </m:r>
                            </m:den>
                          </m:f>
                          <m:r>
                            <a:rPr lang="es-EC" i="1">
                              <a:latin typeface="+mj-lt"/>
                            </a:rPr>
                            <m:t>−</m:t>
                          </m:r>
                          <m:r>
                            <a:rPr lang="es-EC">
                              <a:latin typeface="+mj-lt"/>
                            </a:rPr>
                            <m:t>1</m:t>
                          </m:r>
                        </m:e>
                      </m:d>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Ash</m:t>
                      </m:r>
                      <m:r>
                        <a:rPr lang="es-EC">
                          <a:latin typeface="+mj-lt"/>
                        </a:rPr>
                        <m:t>=</m:t>
                      </m:r>
                      <m:r>
                        <a:rPr lang="es-EC" i="1">
                          <a:latin typeface="+mj-lt"/>
                        </a:rPr>
                        <m:t>0.3∗</m:t>
                      </m:r>
                      <m:f>
                        <m:fPr>
                          <m:ctrlPr>
                            <a:rPr lang="es-EC" i="1">
                              <a:latin typeface="+mj-lt"/>
                            </a:rPr>
                          </m:ctrlPr>
                        </m:fPr>
                        <m:num>
                          <m:r>
                            <a:rPr lang="es-EC" i="1">
                              <a:latin typeface="+mj-lt"/>
                            </a:rPr>
                            <m:t>100∗440∗240</m:t>
                          </m:r>
                        </m:num>
                        <m:den>
                          <m:r>
                            <a:rPr lang="es-EC" i="1">
                              <a:latin typeface="+mj-lt"/>
                            </a:rPr>
                            <m:t>4200</m:t>
                          </m:r>
                        </m:den>
                      </m:f>
                      <m:d>
                        <m:dPr>
                          <m:ctrlPr>
                            <a:rPr lang="es-EC" i="1">
                              <a:latin typeface="+mj-lt"/>
                            </a:rPr>
                          </m:ctrlPr>
                        </m:dPr>
                        <m:e>
                          <m:f>
                            <m:fPr>
                              <m:ctrlPr>
                                <a:rPr lang="es-EC" i="1">
                                  <a:latin typeface="+mj-lt"/>
                                </a:rPr>
                              </m:ctrlPr>
                            </m:fPr>
                            <m:num>
                              <m:r>
                                <a:rPr lang="es-EC" i="1">
                                  <a:latin typeface="+mj-lt"/>
                                </a:rPr>
                                <m:t>50∗50</m:t>
                              </m:r>
                            </m:num>
                            <m:den>
                              <m:r>
                                <a:rPr lang="es-EC" i="1">
                                  <a:latin typeface="+mj-lt"/>
                                </a:rPr>
                                <m:t>44∗44</m:t>
                              </m:r>
                            </m:den>
                          </m:f>
                          <m:r>
                            <a:rPr lang="es-EC" i="1">
                              <a:latin typeface="+mj-lt"/>
                            </a:rPr>
                            <m:t>−1</m:t>
                          </m:r>
                        </m:e>
                      </m:d>
                      <m:r>
                        <a:rPr lang="es-EC" i="1">
                          <a:latin typeface="+mj-lt"/>
                        </a:rPr>
                        <m:t>=2.19 </m:t>
                      </m:r>
                      <m:sSup>
                        <m:sSupPr>
                          <m:ctrlPr>
                            <a:rPr lang="es-EC" i="1">
                              <a:latin typeface="+mj-lt"/>
                            </a:rPr>
                          </m:ctrlPr>
                        </m:sSupPr>
                        <m:e>
                          <m:r>
                            <a:rPr lang="es-EC" i="1">
                              <a:latin typeface="+mj-lt"/>
                            </a:rPr>
                            <m:t>𝑐𝑚</m:t>
                          </m:r>
                        </m:e>
                        <m:sup>
                          <m:r>
                            <a:rPr lang="es-EC" i="1">
                              <a:latin typeface="+mj-lt"/>
                            </a:rPr>
                            <m:t>2</m:t>
                          </m:r>
                        </m:sup>
                      </m:sSup>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Ash</m:t>
                      </m:r>
                      <m:r>
                        <a:rPr lang="es-EC">
                          <a:latin typeface="+mj-lt"/>
                        </a:rPr>
                        <m:t>=0.09</m:t>
                      </m:r>
                      <m:r>
                        <a:rPr lang="es-EC" i="1">
                          <a:latin typeface="+mj-lt"/>
                        </a:rPr>
                        <m:t>∗</m:t>
                      </m:r>
                      <m:f>
                        <m:fPr>
                          <m:ctrlPr>
                            <a:rPr lang="es-EC" i="1">
                              <a:latin typeface="+mj-lt"/>
                            </a:rPr>
                          </m:ctrlPr>
                        </m:fPr>
                        <m:num>
                          <m:r>
                            <m:rPr>
                              <m:sty m:val="p"/>
                            </m:rPr>
                            <a:rPr lang="es-EC">
                              <a:latin typeface="+mj-lt"/>
                            </a:rPr>
                            <m:t>s</m:t>
                          </m:r>
                          <m:r>
                            <a:rPr lang="es-EC" i="1">
                              <a:latin typeface="+mj-lt"/>
                            </a:rPr>
                            <m:t>∗</m:t>
                          </m:r>
                          <m:r>
                            <m:rPr>
                              <m:sty m:val="p"/>
                            </m:rPr>
                            <a:rPr lang="es-EC">
                              <a:latin typeface="+mj-lt"/>
                            </a:rPr>
                            <m:t>bc</m:t>
                          </m:r>
                          <m:r>
                            <a:rPr lang="es-EC" i="1">
                              <a:latin typeface="+mj-lt"/>
                            </a:rPr>
                            <m:t>∗</m:t>
                          </m:r>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num>
                        <m:den>
                          <m:r>
                            <m:rPr>
                              <m:sty m:val="p"/>
                            </m:rPr>
                            <a:rPr lang="es-EC">
                              <a:latin typeface="+mj-lt"/>
                            </a:rPr>
                            <m:t>fyt</m:t>
                          </m:r>
                        </m:den>
                      </m:f>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𝐴𝑠h</m:t>
                      </m:r>
                      <m:r>
                        <a:rPr lang="es-EC" i="1">
                          <a:latin typeface="+mj-lt"/>
                        </a:rPr>
                        <m:t>=0.09∗</m:t>
                      </m:r>
                      <m:f>
                        <m:fPr>
                          <m:ctrlPr>
                            <a:rPr lang="es-EC" i="1">
                              <a:latin typeface="+mj-lt"/>
                            </a:rPr>
                          </m:ctrlPr>
                        </m:fPr>
                        <m:num>
                          <m:r>
                            <a:rPr lang="es-EC" i="1">
                              <a:latin typeface="+mj-lt"/>
                            </a:rPr>
                            <m:t>100∗440∗240</m:t>
                          </m:r>
                        </m:num>
                        <m:den>
                          <m:r>
                            <a:rPr lang="es-EC" i="1">
                              <a:latin typeface="+mj-lt"/>
                            </a:rPr>
                            <m:t>4200</m:t>
                          </m:r>
                        </m:den>
                      </m:f>
                      <m:r>
                        <a:rPr lang="es-EC" b="1" i="1">
                          <a:latin typeface="+mj-lt"/>
                        </a:rPr>
                        <m:t>=</m:t>
                      </m:r>
                      <m:r>
                        <a:rPr lang="es-EC" b="1" i="1">
                          <a:latin typeface="+mj-lt"/>
                        </a:rPr>
                        <m:t>𝟐</m:t>
                      </m:r>
                      <m:r>
                        <a:rPr lang="es-EC" b="1" i="1">
                          <a:latin typeface="+mj-lt"/>
                        </a:rPr>
                        <m:t>.</m:t>
                      </m:r>
                      <m:r>
                        <a:rPr lang="es-EC" b="1" i="1">
                          <a:latin typeface="+mj-lt"/>
                        </a:rPr>
                        <m:t>𝟐𝟏</m:t>
                      </m:r>
                      <m:r>
                        <a:rPr lang="es-EC" b="1" i="1">
                          <a:latin typeface="+mj-lt"/>
                        </a:rPr>
                        <m:t> </m:t>
                      </m:r>
                      <m:sSup>
                        <m:sSupPr>
                          <m:ctrlPr>
                            <a:rPr lang="es-EC" b="1" i="1">
                              <a:latin typeface="+mj-lt"/>
                            </a:rPr>
                          </m:ctrlPr>
                        </m:sSupPr>
                        <m:e>
                          <m:r>
                            <a:rPr lang="es-EC" b="1" i="1">
                              <a:latin typeface="+mj-lt"/>
                            </a:rPr>
                            <m:t>𝒄𝒎</m:t>
                          </m:r>
                        </m:e>
                        <m:sup>
                          <m:r>
                            <a:rPr lang="es-EC" b="1" i="1">
                              <a:latin typeface="+mj-lt"/>
                            </a:rPr>
                            <m:t>𝟐</m:t>
                          </m:r>
                        </m:sup>
                      </m:sSup>
                    </m:oMath>
                  </m:oMathPara>
                </a14:m>
                <a:endParaRPr lang="es-EC" dirty="0">
                  <a:latin typeface="+mj-lt"/>
                </a:endParaRPr>
              </a:p>
              <a:p>
                <a:pPr marL="0" indent="0">
                  <a:buNone/>
                </a:pPr>
                <a:r>
                  <a:rPr lang="es-EC" dirty="0">
                    <a:latin typeface="+mj-lt"/>
                  </a:rPr>
                  <a:t>Esta área se distribuye en cuatro ramales, con 1 E φ 10 que amarra todas las varillas y 2 E φ 10 que amarran las varillas centrales.</a:t>
                </a: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20688"/>
                <a:ext cx="8229600" cy="5703912"/>
              </a:xfrm>
              <a:blipFill rotWithShape="0">
                <a:blip r:embed="rId2"/>
                <a:stretch>
                  <a:fillRect l="-1333" t="-855" r="-222"/>
                </a:stretch>
              </a:blipFill>
            </p:spPr>
            <p:txBody>
              <a:bodyPr/>
              <a:lstStyle/>
              <a:p>
                <a:r>
                  <a:rPr lang="en-US">
                    <a:noFill/>
                  </a:rPr>
                  <a:t> </a:t>
                </a:r>
              </a:p>
            </p:txBody>
          </p:sp>
        </mc:Fallback>
      </mc:AlternateContent>
    </p:spTree>
    <p:extLst>
      <p:ext uri="{BB962C8B-B14F-4D97-AF65-F5344CB8AC3E}">
        <p14:creationId xmlns:p14="http://schemas.microsoft.com/office/powerpoint/2010/main" val="556238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PLANOS ARQUITECTONICOS</a:t>
            </a:r>
            <a:endParaRPr lang="es-EC" dirty="0"/>
          </a:p>
        </p:txBody>
      </p:sp>
      <p:sp>
        <p:nvSpPr>
          <p:cNvPr id="3" name="Content Placeholder 2"/>
          <p:cNvSpPr>
            <a:spLocks noGrp="1"/>
          </p:cNvSpPr>
          <p:nvPr>
            <p:ph idx="1"/>
          </p:nvPr>
        </p:nvSpPr>
        <p:spPr/>
        <p:txBody>
          <a:bodyPr/>
          <a:lstStyle/>
          <a:p>
            <a:r>
              <a:rPr lang="es-EC" sz="2400" dirty="0">
                <a:latin typeface="+mj-lt"/>
              </a:rPr>
              <a:t>470</a:t>
            </a:r>
            <a:r>
              <a:rPr lang="es-EC" dirty="0" smtClean="0"/>
              <a:t> </a:t>
            </a:r>
            <a:r>
              <a:rPr lang="es-EC" sz="2400" dirty="0" smtClean="0">
                <a:latin typeface="+mj-lt"/>
              </a:rPr>
              <a:t>PLAZAS DE PARQUEO</a:t>
            </a:r>
          </a:p>
          <a:p>
            <a:r>
              <a:rPr lang="es-EC" sz="2400" dirty="0" smtClean="0">
                <a:latin typeface="+mj-lt"/>
              </a:rPr>
              <a:t>40 PARA PERSONAS CON DISCAPACIDAD</a:t>
            </a:r>
          </a:p>
          <a:p>
            <a:r>
              <a:rPr lang="es-EC" sz="2400" dirty="0" smtClean="0">
                <a:latin typeface="+mj-lt"/>
              </a:rPr>
              <a:t>1 CARRIL DE ENTRADA Y 1 DE SALIDA</a:t>
            </a:r>
          </a:p>
          <a:p>
            <a:r>
              <a:rPr lang="es-EC" sz="2400" dirty="0">
                <a:latin typeface="+mj-lt"/>
              </a:rPr>
              <a:t>F</a:t>
            </a:r>
            <a:r>
              <a:rPr lang="es-EC" sz="2400" dirty="0" smtClean="0">
                <a:latin typeface="+mj-lt"/>
              </a:rPr>
              <a:t>RENTE DE 75 m</a:t>
            </a:r>
          </a:p>
          <a:p>
            <a:r>
              <a:rPr lang="es-EC" sz="2400" dirty="0" smtClean="0">
                <a:latin typeface="+mj-lt"/>
              </a:rPr>
              <a:t>ANCHO DE CARRIL MINIMO MAYOR A 2.5 m, MINIMO 3 m</a:t>
            </a:r>
          </a:p>
          <a:p>
            <a:r>
              <a:rPr lang="es-EC" sz="2400" dirty="0" smtClean="0">
                <a:latin typeface="+mj-lt"/>
              </a:rPr>
              <a:t>ÁREA DE ESPERA 50 m2</a:t>
            </a:r>
          </a:p>
          <a:p>
            <a:r>
              <a:rPr lang="es-EC" sz="2400" dirty="0" smtClean="0">
                <a:latin typeface="+mj-lt"/>
              </a:rPr>
              <a:t>CASETA DE COBRO Y CONTROL DE INGRESO POR SEPARADO</a:t>
            </a:r>
          </a:p>
          <a:p>
            <a:r>
              <a:rPr lang="es-EC" sz="2400" dirty="0" smtClean="0">
                <a:latin typeface="+mj-lt"/>
              </a:rPr>
              <a:t>ALTURA LIBRE MINIMA 2.3 m</a:t>
            </a:r>
          </a:p>
          <a:p>
            <a:endParaRPr lang="es-EC" sz="2400" dirty="0" smtClean="0">
              <a:latin typeface="+mj-lt"/>
            </a:endParaRPr>
          </a:p>
          <a:p>
            <a:endParaRPr lang="es-EC" sz="2400" dirty="0" smtClean="0">
              <a:latin typeface="+mj-lt"/>
            </a:endParaRPr>
          </a:p>
          <a:p>
            <a:endParaRPr lang="es-EC" sz="2400" dirty="0">
              <a:latin typeface="+mj-lt"/>
            </a:endParaRPr>
          </a:p>
        </p:txBody>
      </p:sp>
    </p:spTree>
    <p:extLst>
      <p:ext uri="{BB962C8B-B14F-4D97-AF65-F5344CB8AC3E}">
        <p14:creationId xmlns:p14="http://schemas.microsoft.com/office/powerpoint/2010/main" val="4242976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Javier\TESIS\JPG anexos\column.jpg"/>
          <p:cNvPicPr>
            <a:picLocks noGrp="1"/>
          </p:cNvPicPr>
          <p:nvPr>
            <p:ph idx="1"/>
          </p:nvPr>
        </p:nvPicPr>
        <p:blipFill rotWithShape="1">
          <a:blip r:embed="rId2" cstate="print">
            <a:extLst>
              <a:ext uri="{28A0092B-C50C-407E-A947-70E740481C1C}">
                <a14:useLocalDpi xmlns:a14="http://schemas.microsoft.com/office/drawing/2010/main" val="0"/>
              </a:ext>
            </a:extLst>
          </a:blip>
          <a:srcRect r="30183"/>
          <a:stretch/>
        </p:blipFill>
        <p:spPr bwMode="auto">
          <a:xfrm rot="16200000">
            <a:off x="2051721" y="-459432"/>
            <a:ext cx="4464496" cy="70567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17950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Diseño de </a:t>
            </a:r>
            <a:r>
              <a:rPr lang="es-EC" dirty="0" smtClean="0"/>
              <a:t>Nudos</a:t>
            </a:r>
            <a:endParaRPr lang="es-EC" dirty="0"/>
          </a:p>
        </p:txBody>
      </p:sp>
      <p:sp>
        <p:nvSpPr>
          <p:cNvPr id="3" name="Content Placeholder 2"/>
          <p:cNvSpPr>
            <a:spLocks noGrp="1"/>
          </p:cNvSpPr>
          <p:nvPr>
            <p:ph idx="1"/>
          </p:nvPr>
        </p:nvSpPr>
        <p:spPr/>
        <p:txBody>
          <a:bodyPr/>
          <a:lstStyle/>
          <a:p>
            <a:pPr marL="0" indent="0" algn="just">
              <a:buNone/>
            </a:pPr>
            <a:r>
              <a:rPr lang="es-EC" dirty="0" smtClean="0">
                <a:latin typeface="+mj-lt"/>
              </a:rPr>
              <a:t>Requisito </a:t>
            </a:r>
            <a:r>
              <a:rPr lang="es-EC" dirty="0">
                <a:latin typeface="+mj-lt"/>
              </a:rPr>
              <a:t>de columna fuerte – viga débil, el cual busca el desarrollo de rótulas plásticas a flexión en las vigas, lo que constituye un mecanismo estable de disipación de energía inelástica durante un sismo, de esta manera se controla las fallas por inestabilidad que junto a las fallas frágiles como las de adherencia y corte son las responsables de conducir a un colapso prematuro de la estructura. </a:t>
            </a:r>
          </a:p>
        </p:txBody>
      </p:sp>
    </p:spTree>
    <p:extLst>
      <p:ext uri="{BB962C8B-B14F-4D97-AF65-F5344CB8AC3E}">
        <p14:creationId xmlns:p14="http://schemas.microsoft.com/office/powerpoint/2010/main" val="42319813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a:rPr lang="es-EC">
                          <a:latin typeface="+mj-lt"/>
                        </a:rPr>
                        <m:t>∑ </m:t>
                      </m:r>
                      <m:r>
                        <m:rPr>
                          <m:sty m:val="p"/>
                        </m:rPr>
                        <a:rPr lang="es-EC">
                          <a:latin typeface="+mj-lt"/>
                        </a:rPr>
                        <m:t>Mc</m:t>
                      </m:r>
                      <m:r>
                        <a:rPr lang="es-EC">
                          <a:latin typeface="+mj-lt"/>
                        </a:rPr>
                        <m:t> ≥ 6 / 5 ∑</m:t>
                      </m:r>
                      <m:r>
                        <m:rPr>
                          <m:sty m:val="p"/>
                        </m:rPr>
                        <a:rPr lang="es-EC">
                          <a:latin typeface="+mj-lt"/>
                        </a:rPr>
                        <m:t>Mv</m:t>
                      </m:r>
                    </m:oMath>
                  </m:oMathPara>
                </a14:m>
                <a:endParaRPr lang="es-EC" dirty="0">
                  <a:latin typeface="+mj-lt"/>
                </a:endParaRPr>
              </a:p>
              <a:p>
                <a:pPr marL="0" indent="0">
                  <a:buNone/>
                </a:pPr>
                <a:r>
                  <a:rPr lang="es-EC" dirty="0">
                    <a:latin typeface="+mj-lt"/>
                  </a:rPr>
                  <a:t>Donde:</a:t>
                </a:r>
              </a:p>
              <a:p>
                <a:pPr marL="0" indent="0">
                  <a:buNone/>
                </a:pPr>
                <a:r>
                  <a:rPr lang="es-EC" dirty="0">
                    <a:latin typeface="+mj-lt"/>
                  </a:rPr>
                  <a:t>∑ Mc	Suma de momentos en el centro de la junta correspondiente a la resistencia de diseño a la flexión de las columnas que empalman en esa junta.</a:t>
                </a:r>
              </a:p>
              <a:p>
                <a:pPr marL="0" indent="0">
                  <a:buNone/>
                </a:pPr>
                <a:r>
                  <a:rPr lang="es-EC" dirty="0">
                    <a:latin typeface="+mj-lt"/>
                  </a:rPr>
                  <a:t>∑ </a:t>
                </a:r>
                <a:r>
                  <a:rPr lang="es-EC" dirty="0" err="1">
                    <a:latin typeface="+mj-lt"/>
                  </a:rPr>
                  <a:t>Mv</a:t>
                </a:r>
                <a:r>
                  <a:rPr lang="es-EC" dirty="0">
                    <a:latin typeface="+mj-lt"/>
                  </a:rPr>
                  <a:t> 	Suma de momentos en el centro de la junta correspondiente a la resistencia de diseño a la flexión de las vigas que empalman en esa junta.</a:t>
                </a: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3" r="-1556"/>
                </a:stretch>
              </a:blipFill>
            </p:spPr>
            <p:txBody>
              <a:bodyPr/>
              <a:lstStyle/>
              <a:p>
                <a:r>
                  <a:rPr lang="en-US">
                    <a:noFill/>
                  </a:rPr>
                  <a:t> </a:t>
                </a:r>
              </a:p>
            </p:txBody>
          </p:sp>
        </mc:Fallback>
      </mc:AlternateContent>
    </p:spTree>
    <p:extLst>
      <p:ext uri="{BB962C8B-B14F-4D97-AF65-F5344CB8AC3E}">
        <p14:creationId xmlns:p14="http://schemas.microsoft.com/office/powerpoint/2010/main" val="32321867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18824" t="20175" r="62892" b="50846"/>
          <a:stretch/>
        </p:blipFill>
        <p:spPr bwMode="auto">
          <a:xfrm>
            <a:off x="1835696" y="1988840"/>
            <a:ext cx="5507235" cy="3261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44253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14480" t="27193" r="48355" b="17543"/>
          <a:stretch/>
        </p:blipFill>
        <p:spPr bwMode="auto">
          <a:xfrm>
            <a:off x="107504" y="1052736"/>
            <a:ext cx="9036496" cy="47525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20316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Diseño de Losas </a:t>
            </a: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493" t="18818" r="55327" b="18626"/>
          <a:stretch/>
        </p:blipFill>
        <p:spPr bwMode="auto">
          <a:xfrm>
            <a:off x="323528" y="2204864"/>
            <a:ext cx="4251147" cy="372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404" t="23057" r="57936" b="17778"/>
          <a:stretch/>
        </p:blipFill>
        <p:spPr bwMode="auto">
          <a:xfrm>
            <a:off x="4716016" y="2276872"/>
            <a:ext cx="403244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4223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 Diseño de la </a:t>
            </a:r>
            <a:r>
              <a:rPr lang="es-EC" dirty="0" smtClean="0"/>
              <a:t>Cimentación</a:t>
            </a:r>
            <a:endParaRPr lang="es-EC" dirty="0"/>
          </a:p>
        </p:txBody>
      </p:sp>
      <p:pic>
        <p:nvPicPr>
          <p:cNvPr id="4" name="Content Placeholder 3"/>
          <p:cNvPicPr>
            <a:picLocks noGrp="1"/>
          </p:cNvPicPr>
          <p:nvPr>
            <p:ph idx="1"/>
          </p:nvPr>
        </p:nvPicPr>
        <p:blipFill rotWithShape="1">
          <a:blip r:embed="rId2"/>
          <a:srcRect l="63209" t="15615" r="5127" b="27076"/>
          <a:stretch/>
        </p:blipFill>
        <p:spPr bwMode="auto">
          <a:xfrm>
            <a:off x="799430" y="1935163"/>
            <a:ext cx="7545140" cy="4389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59384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8300" y="1935163"/>
            <a:ext cx="6787400" cy="4389437"/>
          </a:xfrm>
          <a:prstGeom prst="rect">
            <a:avLst/>
          </a:prstGeom>
          <a:noFill/>
          <a:ln>
            <a:noFill/>
          </a:ln>
        </p:spPr>
      </p:pic>
    </p:spTree>
    <p:extLst>
      <p:ext uri="{BB962C8B-B14F-4D97-AF65-F5344CB8AC3E}">
        <p14:creationId xmlns:p14="http://schemas.microsoft.com/office/powerpoint/2010/main" val="5353495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1505" y="1935163"/>
            <a:ext cx="6760990" cy="4389437"/>
          </a:xfrm>
          <a:prstGeom prst="rect">
            <a:avLst/>
          </a:prstGeom>
          <a:noFill/>
          <a:ln>
            <a:noFill/>
          </a:ln>
        </p:spPr>
      </p:pic>
    </p:spTree>
    <p:extLst>
      <p:ext uri="{BB962C8B-B14F-4D97-AF65-F5344CB8AC3E}">
        <p14:creationId xmlns:p14="http://schemas.microsoft.com/office/powerpoint/2010/main" val="17784313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10465" y="1935163"/>
            <a:ext cx="7123070" cy="4389437"/>
          </a:xfrm>
          <a:prstGeom prst="rect">
            <a:avLst/>
          </a:prstGeom>
          <a:noFill/>
          <a:ln>
            <a:noFill/>
          </a:ln>
        </p:spPr>
      </p:pic>
    </p:spTree>
    <p:extLst>
      <p:ext uri="{BB962C8B-B14F-4D97-AF65-F5344CB8AC3E}">
        <p14:creationId xmlns:p14="http://schemas.microsoft.com/office/powerpoint/2010/main" val="2596381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703912"/>
          </a:xfrm>
        </p:spPr>
        <p:txBody>
          <a:bodyPr/>
          <a:lstStyle/>
          <a:p>
            <a:r>
              <a:rPr lang="es-EC" dirty="0" smtClean="0">
                <a:latin typeface="+mj-lt"/>
              </a:rPr>
              <a:t>Distribución de espacios a 90 grados </a:t>
            </a:r>
            <a:r>
              <a:rPr lang="es-EC" dirty="0">
                <a:latin typeface="+mj-lt"/>
              </a:rPr>
              <a:t>,  A=2.40 m (ancho), B=5.20 m (largo), y C=6.00 m (ancho de carril). </a:t>
            </a:r>
          </a:p>
          <a:p>
            <a:endParaRPr lang="es-EC"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420888"/>
            <a:ext cx="6264696" cy="3816424"/>
          </a:xfrm>
          <a:prstGeom prst="rect">
            <a:avLst/>
          </a:prstGeom>
          <a:noFill/>
          <a:ln>
            <a:noFill/>
          </a:ln>
        </p:spPr>
      </p:pic>
    </p:spTree>
    <p:extLst>
      <p:ext uri="{BB962C8B-B14F-4D97-AF65-F5344CB8AC3E}">
        <p14:creationId xmlns:p14="http://schemas.microsoft.com/office/powerpoint/2010/main" val="142165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58764" y="1935163"/>
            <a:ext cx="6826472" cy="4389437"/>
          </a:xfrm>
          <a:prstGeom prst="rect">
            <a:avLst/>
          </a:prstGeom>
          <a:noFill/>
          <a:ln>
            <a:noFill/>
          </a:ln>
        </p:spPr>
      </p:pic>
    </p:spTree>
    <p:extLst>
      <p:ext uri="{BB962C8B-B14F-4D97-AF65-F5344CB8AC3E}">
        <p14:creationId xmlns:p14="http://schemas.microsoft.com/office/powerpoint/2010/main" val="2330470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Plintos Aislados </a:t>
            </a:r>
          </a:p>
        </p:txBody>
      </p:sp>
      <p:sp>
        <p:nvSpPr>
          <p:cNvPr id="3" name="Content Placeholder 2"/>
          <p:cNvSpPr>
            <a:spLocks noGrp="1"/>
          </p:cNvSpPr>
          <p:nvPr>
            <p:ph idx="1"/>
          </p:nvPr>
        </p:nvSpPr>
        <p:spPr/>
        <p:txBody>
          <a:bodyPr/>
          <a:lstStyle/>
          <a:p>
            <a:pPr marL="0" indent="0">
              <a:buNone/>
            </a:pPr>
            <a:r>
              <a:rPr lang="en-US" dirty="0" err="1">
                <a:latin typeface="+mj-lt"/>
              </a:rPr>
              <a:t>qa</a:t>
            </a:r>
            <a:r>
              <a:rPr lang="en-US" dirty="0">
                <a:latin typeface="+mj-lt"/>
              </a:rPr>
              <a:t>= 23 T/m2		</a:t>
            </a:r>
            <a:endParaRPr lang="es-EC" dirty="0">
              <a:latin typeface="+mj-lt"/>
            </a:endParaRPr>
          </a:p>
          <a:p>
            <a:pPr marL="0" indent="0">
              <a:buNone/>
            </a:pPr>
            <a:r>
              <a:rPr lang="en-US" dirty="0" err="1">
                <a:latin typeface="+mj-lt"/>
              </a:rPr>
              <a:t>f’c</a:t>
            </a:r>
            <a:r>
              <a:rPr lang="en-US" dirty="0">
                <a:latin typeface="+mj-lt"/>
              </a:rPr>
              <a:t>= 240 Kg/cm2	</a:t>
            </a:r>
            <a:endParaRPr lang="es-EC" dirty="0">
              <a:latin typeface="+mj-lt"/>
            </a:endParaRPr>
          </a:p>
          <a:p>
            <a:pPr marL="0" indent="0">
              <a:buNone/>
            </a:pPr>
            <a:r>
              <a:rPr lang="en-US" dirty="0" err="1">
                <a:latin typeface="+mj-lt"/>
              </a:rPr>
              <a:t>Fy</a:t>
            </a:r>
            <a:r>
              <a:rPr lang="en-US" dirty="0">
                <a:latin typeface="+mj-lt"/>
              </a:rPr>
              <a:t>= 4200 Kg/cm2	</a:t>
            </a:r>
            <a:endParaRPr lang="es-EC" dirty="0">
              <a:latin typeface="+mj-lt"/>
            </a:endParaRPr>
          </a:p>
          <a:p>
            <a:pPr marL="0" indent="0">
              <a:buNone/>
            </a:pPr>
            <a:r>
              <a:rPr lang="en-US" dirty="0" err="1">
                <a:latin typeface="+mj-lt"/>
              </a:rPr>
              <a:t>Pcm</a:t>
            </a:r>
            <a:r>
              <a:rPr lang="en-US" dirty="0">
                <a:latin typeface="+mj-lt"/>
              </a:rPr>
              <a:t>=117.2 T 	</a:t>
            </a:r>
            <a:r>
              <a:rPr lang="en-US" dirty="0" smtClean="0">
                <a:latin typeface="+mj-lt"/>
              </a:rPr>
              <a:t>	</a:t>
            </a:r>
            <a:r>
              <a:rPr lang="en-US" dirty="0" err="1" smtClean="0">
                <a:latin typeface="+mj-lt"/>
              </a:rPr>
              <a:t>Mxxcm</a:t>
            </a:r>
            <a:r>
              <a:rPr lang="en-US" dirty="0">
                <a:latin typeface="+mj-lt"/>
              </a:rPr>
              <a:t>= 1.34 </a:t>
            </a:r>
            <a:r>
              <a:rPr lang="en-US" dirty="0" err="1">
                <a:latin typeface="+mj-lt"/>
              </a:rPr>
              <a:t>T.m</a:t>
            </a:r>
            <a:r>
              <a:rPr lang="en-US" dirty="0">
                <a:latin typeface="+mj-lt"/>
              </a:rPr>
              <a:t>	</a:t>
            </a:r>
            <a:r>
              <a:rPr lang="en-US" dirty="0" err="1">
                <a:latin typeface="+mj-lt"/>
              </a:rPr>
              <a:t>Myycm</a:t>
            </a:r>
            <a:r>
              <a:rPr lang="en-US" dirty="0">
                <a:latin typeface="+mj-lt"/>
              </a:rPr>
              <a:t>= 1.6 </a:t>
            </a:r>
            <a:r>
              <a:rPr lang="en-US" dirty="0" err="1">
                <a:latin typeface="+mj-lt"/>
              </a:rPr>
              <a:t>T.m</a:t>
            </a:r>
            <a:endParaRPr lang="es-EC" dirty="0">
              <a:latin typeface="+mj-lt"/>
            </a:endParaRPr>
          </a:p>
          <a:p>
            <a:pPr marL="0" indent="0">
              <a:buNone/>
            </a:pPr>
            <a:r>
              <a:rPr lang="en-US" dirty="0" err="1">
                <a:latin typeface="+mj-lt"/>
              </a:rPr>
              <a:t>Pcv</a:t>
            </a:r>
            <a:r>
              <a:rPr lang="en-US" dirty="0">
                <a:latin typeface="+mj-lt"/>
              </a:rPr>
              <a:t>= 32.07 T	</a:t>
            </a:r>
            <a:r>
              <a:rPr lang="en-US" dirty="0" smtClean="0">
                <a:latin typeface="+mj-lt"/>
              </a:rPr>
              <a:t>	</a:t>
            </a:r>
            <a:r>
              <a:rPr lang="en-US" dirty="0" err="1" smtClean="0">
                <a:latin typeface="+mj-lt"/>
              </a:rPr>
              <a:t>Mxxcv</a:t>
            </a:r>
            <a:r>
              <a:rPr lang="en-US" dirty="0">
                <a:latin typeface="+mj-lt"/>
              </a:rPr>
              <a:t>= 0.42 </a:t>
            </a:r>
            <a:r>
              <a:rPr lang="en-US" dirty="0" err="1">
                <a:latin typeface="+mj-lt"/>
              </a:rPr>
              <a:t>T.m</a:t>
            </a:r>
            <a:r>
              <a:rPr lang="en-US" dirty="0">
                <a:latin typeface="+mj-lt"/>
              </a:rPr>
              <a:t>	</a:t>
            </a:r>
            <a:r>
              <a:rPr lang="en-US" dirty="0" err="1">
                <a:latin typeface="+mj-lt"/>
              </a:rPr>
              <a:t>Myycv</a:t>
            </a:r>
            <a:r>
              <a:rPr lang="en-US" dirty="0">
                <a:latin typeface="+mj-lt"/>
              </a:rPr>
              <a:t>= 0.51 </a:t>
            </a:r>
            <a:r>
              <a:rPr lang="en-US" dirty="0" err="1">
                <a:latin typeface="+mj-lt"/>
              </a:rPr>
              <a:t>T.m</a:t>
            </a:r>
            <a:endParaRPr lang="es-EC" dirty="0">
              <a:latin typeface="+mj-lt"/>
            </a:endParaRPr>
          </a:p>
          <a:p>
            <a:pPr marL="0" indent="0">
              <a:buNone/>
            </a:pPr>
            <a:r>
              <a:rPr lang="en-US" dirty="0">
                <a:latin typeface="+mj-lt"/>
              </a:rPr>
              <a:t>Pcs= 13.58 T	</a:t>
            </a:r>
            <a:r>
              <a:rPr lang="en-US" dirty="0" smtClean="0">
                <a:latin typeface="+mj-lt"/>
              </a:rPr>
              <a:t>	</a:t>
            </a:r>
            <a:r>
              <a:rPr lang="en-US" dirty="0" err="1" smtClean="0">
                <a:latin typeface="+mj-lt"/>
              </a:rPr>
              <a:t>Mxxcs</a:t>
            </a:r>
            <a:r>
              <a:rPr lang="en-US" dirty="0">
                <a:latin typeface="+mj-lt"/>
              </a:rPr>
              <a:t>= 3.72 </a:t>
            </a:r>
            <a:r>
              <a:rPr lang="en-US" dirty="0" err="1">
                <a:latin typeface="+mj-lt"/>
              </a:rPr>
              <a:t>T.m</a:t>
            </a:r>
            <a:r>
              <a:rPr lang="en-US" dirty="0">
                <a:latin typeface="+mj-lt"/>
              </a:rPr>
              <a:t>	</a:t>
            </a:r>
            <a:r>
              <a:rPr lang="en-US" dirty="0" err="1">
                <a:latin typeface="+mj-lt"/>
              </a:rPr>
              <a:t>Myycs</a:t>
            </a:r>
            <a:r>
              <a:rPr lang="en-US" dirty="0">
                <a:latin typeface="+mj-lt"/>
              </a:rPr>
              <a:t>= 58.14 </a:t>
            </a:r>
            <a:r>
              <a:rPr lang="en-US" dirty="0" err="1">
                <a:latin typeface="+mj-lt"/>
              </a:rPr>
              <a:t>T.m</a:t>
            </a:r>
            <a:endParaRPr lang="es-EC" dirty="0">
              <a:latin typeface="+mj-lt"/>
            </a:endParaRPr>
          </a:p>
          <a:p>
            <a:endParaRPr lang="es-EC" dirty="0"/>
          </a:p>
        </p:txBody>
      </p:sp>
    </p:spTree>
    <p:extLst>
      <p:ext uri="{BB962C8B-B14F-4D97-AF65-F5344CB8AC3E}">
        <p14:creationId xmlns:p14="http://schemas.microsoft.com/office/powerpoint/2010/main" val="41568674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92696"/>
                <a:ext cx="8229600" cy="5631904"/>
              </a:xfrm>
            </p:spPr>
            <p:txBody>
              <a:bodyPr>
                <a:normAutofit fontScale="92500"/>
              </a:bodyPr>
              <a:lstStyle/>
              <a:p>
                <a:r>
                  <a:rPr lang="es-EC" b="1" dirty="0">
                    <a:latin typeface="+mj-lt"/>
                  </a:rPr>
                  <a:t>Determinación de las dimensiones del plinto:</a:t>
                </a:r>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s-EC">
                          <a:latin typeface="+mj-lt"/>
                        </a:rPr>
                        <m:t>qa</m:t>
                      </m:r>
                      <m:r>
                        <a:rPr lang="es-EC">
                          <a:latin typeface="+mj-lt"/>
                        </a:rPr>
                        <m:t>=</m:t>
                      </m:r>
                      <m:f>
                        <m:fPr>
                          <m:ctrlPr>
                            <a:rPr lang="es-EC" i="1">
                              <a:latin typeface="+mj-lt"/>
                            </a:rPr>
                          </m:ctrlPr>
                        </m:fPr>
                        <m:num>
                          <m:r>
                            <m:rPr>
                              <m:sty m:val="p"/>
                            </m:rPr>
                            <a:rPr lang="es-EC">
                              <a:latin typeface="+mj-lt"/>
                            </a:rPr>
                            <m:t>P</m:t>
                          </m:r>
                        </m:num>
                        <m:den>
                          <m:r>
                            <m:rPr>
                              <m:sty m:val="p"/>
                            </m:rPr>
                            <a:rPr lang="es-EC">
                              <a:latin typeface="+mj-lt"/>
                            </a:rPr>
                            <m:t>A</m:t>
                          </m:r>
                        </m:den>
                      </m:f>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s-EC">
                          <a:latin typeface="+mj-lt"/>
                        </a:rPr>
                        <m:t>A</m:t>
                      </m:r>
                      <m:r>
                        <a:rPr lang="es-EC">
                          <a:latin typeface="+mj-lt"/>
                        </a:rPr>
                        <m:t>=</m:t>
                      </m:r>
                      <m:f>
                        <m:fPr>
                          <m:ctrlPr>
                            <a:rPr lang="es-EC" i="1">
                              <a:latin typeface="+mj-lt"/>
                            </a:rPr>
                          </m:ctrlPr>
                        </m:fPr>
                        <m:num>
                          <m:r>
                            <m:rPr>
                              <m:sty m:val="p"/>
                            </m:rPr>
                            <a:rPr lang="es-EC">
                              <a:latin typeface="+mj-lt"/>
                            </a:rPr>
                            <m:t>Pcm</m:t>
                          </m:r>
                          <m:r>
                            <a:rPr lang="es-EC">
                              <a:latin typeface="+mj-lt"/>
                            </a:rPr>
                            <m:t>+</m:t>
                          </m:r>
                          <m:r>
                            <m:rPr>
                              <m:sty m:val="p"/>
                            </m:rPr>
                            <a:rPr lang="es-EC">
                              <a:latin typeface="+mj-lt"/>
                            </a:rPr>
                            <m:t>Pcv</m:t>
                          </m:r>
                        </m:num>
                        <m:den>
                          <m:r>
                            <m:rPr>
                              <m:sty m:val="p"/>
                            </m:rPr>
                            <a:rPr lang="es-EC">
                              <a:latin typeface="+mj-lt"/>
                            </a:rPr>
                            <m:t>qa</m:t>
                          </m:r>
                        </m:den>
                      </m:f>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s-EC">
                          <a:latin typeface="+mj-lt"/>
                        </a:rPr>
                        <m:t>A</m:t>
                      </m:r>
                      <m:r>
                        <a:rPr lang="es-EC">
                          <a:latin typeface="+mj-lt"/>
                        </a:rPr>
                        <m:t>=</m:t>
                      </m:r>
                      <m:f>
                        <m:fPr>
                          <m:ctrlPr>
                            <a:rPr lang="es-EC" i="1">
                              <a:latin typeface="+mj-lt"/>
                            </a:rPr>
                          </m:ctrlPr>
                        </m:fPr>
                        <m:num>
                          <m:r>
                            <a:rPr lang="es-EC">
                              <a:latin typeface="+mj-lt"/>
                            </a:rPr>
                            <m:t>149.3</m:t>
                          </m:r>
                        </m:num>
                        <m:den>
                          <m:r>
                            <a:rPr lang="es-EC">
                              <a:latin typeface="+mj-lt"/>
                            </a:rPr>
                            <m:t>23</m:t>
                          </m:r>
                        </m:den>
                      </m:f>
                      <m:r>
                        <a:rPr lang="es-EC">
                          <a:latin typeface="+mj-lt"/>
                        </a:rPr>
                        <m:t>=6.49 </m:t>
                      </m:r>
                      <m:sSup>
                        <m:sSupPr>
                          <m:ctrlPr>
                            <a:rPr lang="es-EC" i="1">
                              <a:latin typeface="+mj-lt"/>
                            </a:rPr>
                          </m:ctrlPr>
                        </m:sSupPr>
                        <m:e>
                          <m:r>
                            <m:rPr>
                              <m:sty m:val="p"/>
                            </m:rPr>
                            <a:rPr lang="es-EC">
                              <a:latin typeface="+mj-lt"/>
                            </a:rPr>
                            <m:t>m</m:t>
                          </m:r>
                        </m:e>
                        <m:sup>
                          <m:r>
                            <a:rPr lang="es-EC">
                              <a:latin typeface="+mj-lt"/>
                            </a:rPr>
                            <m:t>2</m:t>
                          </m:r>
                        </m:sup>
                      </m:sSup>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i="1">
                          <a:latin typeface="+mj-lt"/>
                        </a:rPr>
                        <m:t>𝐿</m:t>
                      </m:r>
                      <m:r>
                        <a:rPr lang="es-EC" i="1">
                          <a:latin typeface="+mj-lt"/>
                        </a:rPr>
                        <m:t>=</m:t>
                      </m:r>
                      <m:r>
                        <a:rPr lang="es-EC" i="1">
                          <a:latin typeface="+mj-lt"/>
                        </a:rPr>
                        <m:t>𝐵</m:t>
                      </m:r>
                      <m:r>
                        <a:rPr lang="es-EC" i="1">
                          <a:latin typeface="+mj-lt"/>
                        </a:rPr>
                        <m:t>=</m:t>
                      </m:r>
                      <m:rad>
                        <m:radPr>
                          <m:degHide m:val="on"/>
                          <m:ctrlPr>
                            <a:rPr lang="es-EC" i="1">
                              <a:latin typeface="+mj-lt"/>
                            </a:rPr>
                          </m:ctrlPr>
                        </m:radPr>
                        <m:deg/>
                        <m:e>
                          <m:r>
                            <a:rPr lang="es-EC" i="1">
                              <a:latin typeface="+mj-lt"/>
                            </a:rPr>
                            <m:t>6.49</m:t>
                          </m:r>
                        </m:e>
                      </m:rad>
                      <m:r>
                        <a:rPr lang="es-EC" i="1">
                          <a:latin typeface="+mj-lt"/>
                        </a:rPr>
                        <m:t>=2.54 </m:t>
                      </m:r>
                      <m:r>
                        <a:rPr lang="es-EC" i="1">
                          <a:latin typeface="+mj-lt"/>
                        </a:rPr>
                        <m:t>𝑚</m:t>
                      </m:r>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a:rPr lang="es-EC" i="1">
                          <a:latin typeface="+mj-lt"/>
                        </a:rPr>
                        <m:t>𝐴𝑠𝑢𝑚𝑜</m:t>
                      </m:r>
                      <m:r>
                        <a:rPr lang="es-EC" i="1">
                          <a:latin typeface="+mj-lt"/>
                        </a:rPr>
                        <m:t> </m:t>
                      </m:r>
                      <m:r>
                        <a:rPr lang="es-EC" i="1">
                          <a:latin typeface="+mj-lt"/>
                        </a:rPr>
                        <m:t>𝐿</m:t>
                      </m:r>
                      <m:r>
                        <a:rPr lang="es-EC" i="1">
                          <a:latin typeface="+mj-lt"/>
                        </a:rPr>
                        <m:t>=</m:t>
                      </m:r>
                      <m:r>
                        <a:rPr lang="es-EC" i="1">
                          <a:latin typeface="+mj-lt"/>
                        </a:rPr>
                        <m:t>𝐵</m:t>
                      </m:r>
                      <m:r>
                        <a:rPr lang="es-EC" i="1">
                          <a:latin typeface="+mj-lt"/>
                        </a:rPr>
                        <m:t>=2.60 </m:t>
                      </m:r>
                      <m:r>
                        <a:rPr lang="es-EC" i="1">
                          <a:latin typeface="+mj-lt"/>
                        </a:rPr>
                        <m:t>𝑚</m:t>
                      </m:r>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s-EC">
                          <a:latin typeface="+mj-lt"/>
                        </a:rPr>
                        <m:t>A</m:t>
                      </m:r>
                      <m:r>
                        <a:rPr lang="es-EC">
                          <a:latin typeface="+mj-lt"/>
                        </a:rPr>
                        <m:t> </m:t>
                      </m:r>
                      <m:r>
                        <m:rPr>
                          <m:sty m:val="p"/>
                        </m:rPr>
                        <a:rPr lang="es-EC">
                          <a:latin typeface="+mj-lt"/>
                        </a:rPr>
                        <m:t>real</m:t>
                      </m:r>
                      <m:r>
                        <a:rPr lang="es-EC">
                          <a:latin typeface="+mj-lt"/>
                        </a:rPr>
                        <m:t>=2.60</m:t>
                      </m:r>
                      <m:r>
                        <a:rPr lang="es-EC" i="1">
                          <a:latin typeface="+mj-lt"/>
                        </a:rPr>
                        <m:t>∗</m:t>
                      </m:r>
                      <m:r>
                        <a:rPr lang="es-EC">
                          <a:latin typeface="+mj-lt"/>
                        </a:rPr>
                        <m:t>2.60=6.76 </m:t>
                      </m:r>
                      <m:sSup>
                        <m:sSupPr>
                          <m:ctrlPr>
                            <a:rPr lang="es-EC" i="1">
                              <a:latin typeface="+mj-lt"/>
                            </a:rPr>
                          </m:ctrlPr>
                        </m:sSupPr>
                        <m:e>
                          <m:r>
                            <m:rPr>
                              <m:sty m:val="p"/>
                            </m:rPr>
                            <a:rPr lang="es-EC">
                              <a:latin typeface="+mj-lt"/>
                            </a:rPr>
                            <m:t>m</m:t>
                          </m:r>
                        </m:e>
                        <m:sup>
                          <m:r>
                            <a:rPr lang="es-EC">
                              <a:latin typeface="+mj-lt"/>
                            </a:rPr>
                            <m:t>2</m:t>
                          </m:r>
                        </m:sup>
                      </m:sSup>
                    </m:oMath>
                  </m:oMathPara>
                </a14:m>
                <a:endParaRPr lang="es-EC" dirty="0">
                  <a:latin typeface="+mj-lt"/>
                </a:endParaRP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92696"/>
                <a:ext cx="8229600" cy="5631904"/>
              </a:xfrm>
              <a:blipFill rotWithShape="0">
                <a:blip r:embed="rId2"/>
                <a:stretch>
                  <a:fillRect l="-741" t="-866"/>
                </a:stretch>
              </a:blipFill>
            </p:spPr>
            <p:txBody>
              <a:bodyPr/>
              <a:lstStyle/>
              <a:p>
                <a:r>
                  <a:rPr lang="en-US">
                    <a:noFill/>
                  </a:rPr>
                  <a:t> </a:t>
                </a:r>
              </a:p>
            </p:txBody>
          </p:sp>
        </mc:Fallback>
      </mc:AlternateContent>
    </p:spTree>
    <p:extLst>
      <p:ext uri="{BB962C8B-B14F-4D97-AF65-F5344CB8AC3E}">
        <p14:creationId xmlns:p14="http://schemas.microsoft.com/office/powerpoint/2010/main" val="32905542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92696"/>
                <a:ext cx="8229600" cy="5631904"/>
              </a:xfrm>
            </p:spPr>
            <p:txBody>
              <a:bodyPr>
                <a:normAutofit lnSpcReduction="10000"/>
              </a:bodyPr>
              <a:lstStyle/>
              <a:p>
                <a:pPr marL="0" indent="0">
                  <a:buNone/>
                </a:pPr>
                <a:r>
                  <a:rPr lang="es-EC" b="1" dirty="0">
                    <a:latin typeface="+mj-lt"/>
                  </a:rPr>
                  <a:t>Verificación de </a:t>
                </a:r>
                <a:r>
                  <a:rPr lang="es-EC" b="1" dirty="0" smtClean="0">
                    <a:latin typeface="+mj-lt"/>
                  </a:rPr>
                  <a:t>presiones</a:t>
                </a:r>
              </a:p>
              <a:p>
                <a:endParaRPr lang="es-EC" b="1" dirty="0">
                  <a:latin typeface="+mj-lt"/>
                </a:endParaRPr>
              </a:p>
              <a:p>
                <a:pPr marL="0" indent="0">
                  <a:buNone/>
                </a:pPr>
                <a:r>
                  <a:rPr lang="es-EC" b="1" dirty="0">
                    <a:latin typeface="+mj-lt"/>
                  </a:rPr>
                  <a:t>Servicio 1: </a:t>
                </a:r>
                <a:r>
                  <a:rPr lang="es-EC" dirty="0">
                    <a:latin typeface="+mj-lt"/>
                  </a:rPr>
                  <a:t>Solo participan cargas de gravedad con la siguiente combinación: Carga muerta + carga viva. </a:t>
                </a:r>
                <a:endParaRPr lang="es-EC" dirty="0" smtClean="0">
                  <a:latin typeface="+mj-lt"/>
                </a:endParaRPr>
              </a:p>
              <a:p>
                <a:pPr marL="0" indent="0" algn="ctr">
                  <a:buNone/>
                </a:pPr>
                <a14:m>
                  <m:oMath xmlns:m="http://schemas.openxmlformats.org/officeDocument/2006/math">
                    <m:sSub>
                      <m:sSubPr>
                        <m:ctrlPr>
                          <a:rPr lang="es-EC" i="1">
                            <a:latin typeface="+mj-lt"/>
                          </a:rPr>
                        </m:ctrlPr>
                      </m:sSubPr>
                      <m:e>
                        <m:r>
                          <m:rPr>
                            <m:sty m:val="p"/>
                          </m:rPr>
                          <a:rPr lang="es-EC">
                            <a:latin typeface="+mj-lt"/>
                          </a:rPr>
                          <m:t>e</m:t>
                        </m:r>
                      </m:e>
                      <m:sub>
                        <m:r>
                          <m:rPr>
                            <m:sty m:val="p"/>
                          </m:rPr>
                          <a:rPr lang="es-EC">
                            <a:latin typeface="+mj-lt"/>
                          </a:rPr>
                          <m:t>x</m:t>
                        </m:r>
                      </m:sub>
                    </m:sSub>
                    <m:r>
                      <a:rPr lang="es-EC">
                        <a:latin typeface="+mj-lt"/>
                      </a:rPr>
                      <m:t>=</m:t>
                    </m:r>
                    <m:f>
                      <m:fPr>
                        <m:ctrlPr>
                          <a:rPr lang="es-EC" i="1">
                            <a:latin typeface="+mj-lt"/>
                          </a:rPr>
                        </m:ctrlPr>
                      </m:fPr>
                      <m:num>
                        <m:r>
                          <m:rPr>
                            <m:sty m:val="p"/>
                          </m:rPr>
                          <a:rPr lang="es-EC">
                            <a:latin typeface="+mj-lt"/>
                          </a:rPr>
                          <m:t>Myy</m:t>
                        </m:r>
                      </m:num>
                      <m:den>
                        <m:r>
                          <m:rPr>
                            <m:sty m:val="p"/>
                          </m:rPr>
                          <a:rPr lang="es-EC">
                            <a:latin typeface="+mj-lt"/>
                          </a:rPr>
                          <m:t>P</m:t>
                        </m:r>
                      </m:den>
                    </m:f>
                  </m:oMath>
                </a14:m>
                <a:r>
                  <a:rPr lang="es-EC" dirty="0" smtClean="0">
                    <a:latin typeface="+mj-lt"/>
                  </a:rPr>
                  <a:t>	</a:t>
                </a:r>
                <a14:m>
                  <m:oMath xmlns:m="http://schemas.openxmlformats.org/officeDocument/2006/math">
                    <m:sSub>
                      <m:sSubPr>
                        <m:ctrlPr>
                          <a:rPr lang="es-EC" i="1">
                            <a:latin typeface="+mj-lt"/>
                          </a:rPr>
                        </m:ctrlPr>
                      </m:sSubPr>
                      <m:e>
                        <m:r>
                          <m:rPr>
                            <m:sty m:val="p"/>
                          </m:rPr>
                          <a:rPr lang="es-EC">
                            <a:latin typeface="+mj-lt"/>
                          </a:rPr>
                          <m:t>e</m:t>
                        </m:r>
                      </m:e>
                      <m:sub>
                        <m:r>
                          <m:rPr>
                            <m:sty m:val="p"/>
                          </m:rPr>
                          <a:rPr lang="es-EC">
                            <a:latin typeface="+mj-lt"/>
                          </a:rPr>
                          <m:t>y</m:t>
                        </m:r>
                      </m:sub>
                    </m:sSub>
                    <m:r>
                      <a:rPr lang="es-EC">
                        <a:latin typeface="+mj-lt"/>
                      </a:rPr>
                      <m:t>=</m:t>
                    </m:r>
                    <m:f>
                      <m:fPr>
                        <m:ctrlPr>
                          <a:rPr lang="es-EC" i="1">
                            <a:latin typeface="+mj-lt"/>
                          </a:rPr>
                        </m:ctrlPr>
                      </m:fPr>
                      <m:num>
                        <m:r>
                          <m:rPr>
                            <m:sty m:val="p"/>
                          </m:rPr>
                          <a:rPr lang="es-EC">
                            <a:latin typeface="+mj-lt"/>
                          </a:rPr>
                          <m:t>Mxx</m:t>
                        </m:r>
                      </m:num>
                      <m:den>
                        <m:r>
                          <m:rPr>
                            <m:sty m:val="p"/>
                          </m:rPr>
                          <a:rPr lang="es-EC">
                            <a:latin typeface="+mj-lt"/>
                          </a:rPr>
                          <m:t>P</m:t>
                        </m:r>
                      </m:den>
                    </m:f>
                  </m:oMath>
                </a14:m>
                <a:endParaRPr lang="es-EC" dirty="0">
                  <a:latin typeface="+mj-lt"/>
                </a:endParaRPr>
              </a:p>
              <a:p>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m:rPr>
                              <m:sty m:val="p"/>
                            </m:rPr>
                            <a:rPr lang="es-EC">
                              <a:latin typeface="+mj-lt"/>
                            </a:rPr>
                            <m:t>q</m:t>
                          </m:r>
                        </m:e>
                        <m:sub>
                          <m:r>
                            <m:rPr>
                              <m:sty m:val="p"/>
                            </m:rPr>
                            <a:rPr lang="es-EC">
                              <a:latin typeface="+mj-lt"/>
                            </a:rPr>
                            <m:t>max</m:t>
                          </m:r>
                          <m:r>
                            <a:rPr lang="es-EC">
                              <a:latin typeface="+mj-lt"/>
                            </a:rPr>
                            <m:t>, </m:t>
                          </m:r>
                          <m:r>
                            <m:rPr>
                              <m:sty m:val="p"/>
                            </m:rPr>
                            <a:rPr lang="es-EC">
                              <a:latin typeface="+mj-lt"/>
                            </a:rPr>
                            <m:t>min</m:t>
                          </m:r>
                        </m:sub>
                      </m:sSub>
                      <m:r>
                        <a:rPr lang="es-EC">
                          <a:latin typeface="+mj-lt"/>
                        </a:rPr>
                        <m:t>=</m:t>
                      </m:r>
                      <m:f>
                        <m:fPr>
                          <m:ctrlPr>
                            <a:rPr lang="es-EC" i="1">
                              <a:latin typeface="+mj-lt"/>
                            </a:rPr>
                          </m:ctrlPr>
                        </m:fPr>
                        <m:num>
                          <m:r>
                            <m:rPr>
                              <m:sty m:val="p"/>
                            </m:rPr>
                            <a:rPr lang="es-EC">
                              <a:latin typeface="+mj-lt"/>
                            </a:rPr>
                            <m:t>P</m:t>
                          </m:r>
                        </m:num>
                        <m:den>
                          <m:r>
                            <m:rPr>
                              <m:sty m:val="p"/>
                            </m:rPr>
                            <a:rPr lang="es-EC">
                              <a:latin typeface="+mj-lt"/>
                            </a:rPr>
                            <m:t>A</m:t>
                          </m:r>
                        </m:den>
                      </m:f>
                      <m:d>
                        <m:dPr>
                          <m:ctrlPr>
                            <a:rPr lang="es-EC" i="1">
                              <a:latin typeface="+mj-lt"/>
                            </a:rPr>
                          </m:ctrlPr>
                        </m:dPr>
                        <m:e>
                          <m:r>
                            <a:rPr lang="es-EC">
                              <a:latin typeface="+mj-lt"/>
                            </a:rPr>
                            <m:t>1±</m:t>
                          </m:r>
                          <m:f>
                            <m:fPr>
                              <m:ctrlPr>
                                <a:rPr lang="es-EC" i="1">
                                  <a:latin typeface="+mj-lt"/>
                                </a:rPr>
                              </m:ctrlPr>
                            </m:fPr>
                            <m:num>
                              <m:r>
                                <a:rPr lang="es-EC">
                                  <a:latin typeface="+mj-lt"/>
                                </a:rPr>
                                <m:t>6</m:t>
                              </m:r>
                              <m:r>
                                <a:rPr lang="es-EC" i="1">
                                  <a:latin typeface="+mj-lt"/>
                                </a:rPr>
                                <m:t>∗</m:t>
                              </m:r>
                              <m:sSub>
                                <m:sSubPr>
                                  <m:ctrlPr>
                                    <a:rPr lang="es-EC" i="1">
                                      <a:latin typeface="+mj-lt"/>
                                    </a:rPr>
                                  </m:ctrlPr>
                                </m:sSubPr>
                                <m:e>
                                  <m:r>
                                    <m:rPr>
                                      <m:sty m:val="p"/>
                                    </m:rPr>
                                    <a:rPr lang="es-EC">
                                      <a:latin typeface="+mj-lt"/>
                                    </a:rPr>
                                    <m:t>e</m:t>
                                  </m:r>
                                </m:e>
                                <m:sub>
                                  <m:r>
                                    <m:rPr>
                                      <m:sty m:val="p"/>
                                    </m:rPr>
                                    <a:rPr lang="es-EC">
                                      <a:latin typeface="+mj-lt"/>
                                    </a:rPr>
                                    <m:t>x</m:t>
                                  </m:r>
                                </m:sub>
                              </m:sSub>
                            </m:num>
                            <m:den>
                              <m:r>
                                <m:rPr>
                                  <m:sty m:val="p"/>
                                </m:rPr>
                                <a:rPr lang="es-EC">
                                  <a:latin typeface="+mj-lt"/>
                                </a:rPr>
                                <m:t>L</m:t>
                              </m:r>
                            </m:den>
                          </m:f>
                        </m:e>
                      </m:d>
                    </m:oMath>
                  </m:oMathPara>
                </a14:m>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𝑞</m:t>
                          </m:r>
                        </m:e>
                        <m:sub>
                          <m:r>
                            <a:rPr lang="es-EC" i="1">
                              <a:latin typeface="+mj-lt"/>
                            </a:rPr>
                            <m:t>𝑚𝑎𝑥</m:t>
                          </m:r>
                        </m:sub>
                      </m:sSub>
                      <m:r>
                        <a:rPr lang="es-EC" i="1">
                          <a:latin typeface="+mj-lt"/>
                        </a:rPr>
                        <m:t>&lt;</m:t>
                      </m:r>
                      <m:r>
                        <a:rPr lang="es-EC" i="1">
                          <a:latin typeface="+mj-lt"/>
                        </a:rPr>
                        <m:t>𝑞𝑎</m:t>
                      </m:r>
                      <m:r>
                        <a:rPr lang="es-EC" i="1">
                          <a:latin typeface="+mj-lt"/>
                        </a:rPr>
                        <m:t> </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𝑞</m:t>
                          </m:r>
                        </m:e>
                        <m:sub>
                          <m:r>
                            <a:rPr lang="es-EC" i="1">
                              <a:latin typeface="+mj-lt"/>
                            </a:rPr>
                            <m:t>𝑚𝑎𝑥</m:t>
                          </m:r>
                        </m:sub>
                      </m:sSub>
                      <m:r>
                        <a:rPr lang="es-EC" i="1">
                          <a:latin typeface="+mj-lt"/>
                        </a:rPr>
                        <m:t>&lt;23 </m:t>
                      </m:r>
                      <m:r>
                        <a:rPr lang="es-EC" i="1">
                          <a:latin typeface="+mj-lt"/>
                        </a:rPr>
                        <m:t>𝑇</m:t>
                      </m:r>
                      <m:r>
                        <a:rPr lang="es-EC" i="1">
                          <a:latin typeface="+mj-lt"/>
                        </a:rPr>
                        <m:t>/</m:t>
                      </m:r>
                      <m:r>
                        <a:rPr lang="es-EC" i="1">
                          <a:latin typeface="+mj-lt"/>
                        </a:rPr>
                        <m:t>𝑚</m:t>
                      </m:r>
                      <m:r>
                        <a:rPr lang="es-EC" i="1">
                          <a:latin typeface="+mj-lt"/>
                        </a:rPr>
                        <m:t>2 ∴</m:t>
                      </m:r>
                      <m:r>
                        <a:rPr lang="es-EC" i="1">
                          <a:latin typeface="+mj-lt"/>
                        </a:rPr>
                        <m:t>𝑂𝐾</m:t>
                      </m:r>
                    </m:oMath>
                  </m:oMathPara>
                </a14:m>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𝑞</m:t>
                          </m:r>
                        </m:e>
                        <m:sub>
                          <m:r>
                            <a:rPr lang="es-EC" i="1">
                              <a:latin typeface="+mj-lt"/>
                            </a:rPr>
                            <m:t>𝑚𝑎𝑥</m:t>
                          </m:r>
                        </m:sub>
                      </m:sSub>
                      <m:r>
                        <a:rPr lang="es-EC" i="1">
                          <a:latin typeface="+mj-lt"/>
                        </a:rPr>
                        <m:t>=22.80 </m:t>
                      </m:r>
                      <m:r>
                        <a:rPr lang="es-EC" i="1">
                          <a:latin typeface="+mj-lt"/>
                        </a:rPr>
                        <m:t>𝑇</m:t>
                      </m:r>
                      <m:r>
                        <a:rPr lang="es-EC" i="1">
                          <a:latin typeface="+mj-lt"/>
                        </a:rPr>
                        <m:t>/</m:t>
                      </m:r>
                      <m:sSup>
                        <m:sSupPr>
                          <m:ctrlPr>
                            <a:rPr lang="es-EC" i="1">
                              <a:latin typeface="+mj-lt"/>
                            </a:rPr>
                          </m:ctrlPr>
                        </m:sSupPr>
                        <m:e>
                          <m:r>
                            <a:rPr lang="es-EC" i="1">
                              <a:latin typeface="+mj-lt"/>
                            </a:rPr>
                            <m:t>𝑚</m:t>
                          </m:r>
                        </m:e>
                        <m:sup>
                          <m:r>
                            <a:rPr lang="es-EC" i="1">
                              <a:latin typeface="+mj-lt"/>
                            </a:rPr>
                            <m:t>2</m:t>
                          </m:r>
                        </m:sup>
                      </m:sSup>
                    </m:oMath>
                  </m:oMathPara>
                </a14:m>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𝑞</m:t>
                          </m:r>
                        </m:e>
                        <m:sub>
                          <m:r>
                            <a:rPr lang="es-EC" i="1">
                              <a:latin typeface="+mj-lt"/>
                            </a:rPr>
                            <m:t>𝑚𝑎𝑥</m:t>
                          </m:r>
                        </m:sub>
                      </m:sSub>
                      <m:r>
                        <a:rPr lang="es-EC" i="1">
                          <a:latin typeface="+mj-lt"/>
                        </a:rPr>
                        <m:t>=22.68 </m:t>
                      </m:r>
                      <m:r>
                        <a:rPr lang="es-EC" i="1">
                          <a:latin typeface="+mj-lt"/>
                        </a:rPr>
                        <m:t>𝑇</m:t>
                      </m:r>
                      <m:r>
                        <a:rPr lang="es-EC" i="1">
                          <a:latin typeface="+mj-lt"/>
                        </a:rPr>
                        <m:t>/</m:t>
                      </m:r>
                      <m:sSup>
                        <m:sSupPr>
                          <m:ctrlPr>
                            <a:rPr lang="es-EC" i="1">
                              <a:latin typeface="+mj-lt"/>
                            </a:rPr>
                          </m:ctrlPr>
                        </m:sSupPr>
                        <m:e>
                          <m:r>
                            <a:rPr lang="es-EC" i="1">
                              <a:latin typeface="+mj-lt"/>
                            </a:rPr>
                            <m:t>𝑚</m:t>
                          </m:r>
                        </m:e>
                        <m:sup>
                          <m:r>
                            <a:rPr lang="es-EC" i="1">
                              <a:latin typeface="+mj-lt"/>
                            </a:rPr>
                            <m:t>2</m:t>
                          </m:r>
                        </m:sup>
                      </m:sSup>
                    </m:oMath>
                  </m:oMathPara>
                </a14:m>
                <a:endParaRPr lang="es-EC" dirty="0">
                  <a:latin typeface="+mj-lt"/>
                </a:endParaRPr>
              </a:p>
              <a:p>
                <a:pPr marL="0" indent="0">
                  <a:buNone/>
                </a:pPr>
                <a:endParaRPr lang="es-EC" dirty="0"/>
              </a:p>
              <a:p>
                <a:pPr marL="0" indent="0">
                  <a:buNone/>
                </a:pPr>
                <a:endParaRPr lang="es-EC" dirty="0" smtClean="0"/>
              </a:p>
              <a:p>
                <a:pPr marL="0" indent="0">
                  <a:buNone/>
                </a:pPr>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92696"/>
                <a:ext cx="8229600" cy="5631904"/>
              </a:xfrm>
              <a:blipFill rotWithShape="0">
                <a:blip r:embed="rId2"/>
                <a:stretch>
                  <a:fillRect l="-1333" t="-1732"/>
                </a:stretch>
              </a:blipFill>
            </p:spPr>
            <p:txBody>
              <a:bodyPr/>
              <a:lstStyle/>
              <a:p>
                <a:r>
                  <a:rPr lang="en-US">
                    <a:noFill/>
                  </a:rPr>
                  <a:t> </a:t>
                </a:r>
              </a:p>
            </p:txBody>
          </p:sp>
        </mc:Fallback>
      </mc:AlternateContent>
    </p:spTree>
    <p:extLst>
      <p:ext uri="{BB962C8B-B14F-4D97-AF65-F5344CB8AC3E}">
        <p14:creationId xmlns:p14="http://schemas.microsoft.com/office/powerpoint/2010/main" val="12436772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908720"/>
                <a:ext cx="8229600" cy="5415880"/>
              </a:xfrm>
            </p:spPr>
            <p:txBody>
              <a:bodyPr>
                <a:normAutofit/>
              </a:bodyPr>
              <a:lstStyle/>
              <a:p>
                <a:r>
                  <a:rPr lang="es-EC" b="1" dirty="0">
                    <a:latin typeface="+mj-lt"/>
                  </a:rPr>
                  <a:t>Servicio 2: </a:t>
                </a:r>
                <a:r>
                  <a:rPr lang="es-EC" dirty="0">
                    <a:latin typeface="+mj-lt"/>
                  </a:rPr>
                  <a:t>Participación de cargas de gravedad y sismo. </a:t>
                </a:r>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𝑞</m:t>
                      </m:r>
                      <m:sSup>
                        <m:sSupPr>
                          <m:ctrlPr>
                            <a:rPr lang="es-EC" i="1">
                              <a:latin typeface="+mj-lt"/>
                            </a:rPr>
                          </m:ctrlPr>
                        </m:sSupPr>
                        <m:e>
                          <m:r>
                            <a:rPr lang="es-EC" i="1">
                              <a:latin typeface="+mj-lt"/>
                            </a:rPr>
                            <m:t>𝑎</m:t>
                          </m:r>
                        </m:e>
                        <m:sup>
                          <m:r>
                            <a:rPr lang="es-EC" i="1">
                              <a:latin typeface="+mj-lt"/>
                            </a:rPr>
                            <m:t>′</m:t>
                          </m:r>
                        </m:sup>
                      </m:sSup>
                      <m:r>
                        <a:rPr lang="es-EC" i="1">
                          <a:latin typeface="+mj-lt"/>
                        </a:rPr>
                        <m:t>=</m:t>
                      </m:r>
                      <m:f>
                        <m:fPr>
                          <m:ctrlPr>
                            <a:rPr lang="es-EC" i="1">
                              <a:latin typeface="+mj-lt"/>
                            </a:rPr>
                          </m:ctrlPr>
                        </m:fPr>
                        <m:num>
                          <m:r>
                            <a:rPr lang="es-EC" i="1">
                              <a:latin typeface="+mj-lt"/>
                            </a:rPr>
                            <m:t>4</m:t>
                          </m:r>
                        </m:num>
                        <m:den>
                          <m:r>
                            <a:rPr lang="es-EC" i="1">
                              <a:latin typeface="+mj-lt"/>
                            </a:rPr>
                            <m:t>3</m:t>
                          </m:r>
                        </m:den>
                      </m:f>
                      <m:r>
                        <a:rPr lang="es-EC" i="1">
                          <a:latin typeface="+mj-lt"/>
                        </a:rPr>
                        <m:t>∗</m:t>
                      </m:r>
                      <m:r>
                        <a:rPr lang="es-EC" i="1">
                          <a:latin typeface="+mj-lt"/>
                        </a:rPr>
                        <m:t>𝑞𝑎</m:t>
                      </m:r>
                      <m:r>
                        <a:rPr lang="es-EC" i="1">
                          <a:latin typeface="+mj-lt"/>
                        </a:rPr>
                        <m:t>=30.67 </m:t>
                      </m:r>
                      <m:r>
                        <a:rPr lang="es-EC" i="1">
                          <a:latin typeface="+mj-lt"/>
                        </a:rPr>
                        <m:t>𝑇</m:t>
                      </m:r>
                      <m:r>
                        <a:rPr lang="es-EC" i="1">
                          <a:latin typeface="+mj-lt"/>
                        </a:rPr>
                        <m:t>/</m:t>
                      </m:r>
                      <m:r>
                        <a:rPr lang="es-EC" i="1">
                          <a:latin typeface="+mj-lt"/>
                        </a:rPr>
                        <m:t>𝑚</m:t>
                      </m:r>
                      <m:r>
                        <a:rPr lang="es-EC" i="1">
                          <a:latin typeface="+mj-lt"/>
                        </a:rPr>
                        <m:t>2</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m:rPr>
                              <m:sty m:val="p"/>
                            </m:rPr>
                            <a:rPr lang="es-EC">
                              <a:latin typeface="+mj-lt"/>
                            </a:rPr>
                            <m:t>q</m:t>
                          </m:r>
                        </m:e>
                        <m:sub>
                          <m:r>
                            <m:rPr>
                              <m:sty m:val="p"/>
                            </m:rPr>
                            <a:rPr lang="es-EC">
                              <a:latin typeface="+mj-lt"/>
                            </a:rPr>
                            <m:t>max</m:t>
                          </m:r>
                        </m:sub>
                      </m:sSub>
                      <m:r>
                        <a:rPr lang="es-EC">
                          <a:latin typeface="+mj-lt"/>
                        </a:rPr>
                        <m:t>&lt;</m:t>
                      </m:r>
                      <m:r>
                        <m:rPr>
                          <m:sty m:val="p"/>
                        </m:rPr>
                        <a:rPr lang="es-EC">
                          <a:latin typeface="+mj-lt"/>
                        </a:rPr>
                        <m:t>qa</m:t>
                      </m:r>
                      <m:r>
                        <a:rPr lang="es-EC" i="1">
                          <a:latin typeface="+mj-lt"/>
                        </a:rPr>
                        <m:t>′</m:t>
                      </m:r>
                      <m:r>
                        <a:rPr lang="es-EC">
                          <a:latin typeface="+mj-lt"/>
                        </a:rPr>
                        <m:t> </m:t>
                      </m:r>
                    </m:oMath>
                  </m:oMathPara>
                </a14:m>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𝑞</m:t>
                          </m:r>
                        </m:e>
                        <m:sub>
                          <m:r>
                            <a:rPr lang="es-EC" i="1">
                              <a:latin typeface="+mj-lt"/>
                            </a:rPr>
                            <m:t>𝑚𝑎𝑥</m:t>
                          </m:r>
                        </m:sub>
                      </m:sSub>
                      <m:r>
                        <a:rPr lang="es-EC" i="1">
                          <a:latin typeface="+mj-lt"/>
                        </a:rPr>
                        <m:t>=39.6 </m:t>
                      </m:r>
                      <m:r>
                        <a:rPr lang="es-EC" i="1">
                          <a:latin typeface="+mj-lt"/>
                        </a:rPr>
                        <m:t>𝑇</m:t>
                      </m:r>
                      <m:r>
                        <a:rPr lang="es-EC" i="1">
                          <a:latin typeface="+mj-lt"/>
                        </a:rPr>
                        <m:t>/</m:t>
                      </m:r>
                      <m:sSup>
                        <m:sSupPr>
                          <m:ctrlPr>
                            <a:rPr lang="es-EC" i="1">
                              <a:latin typeface="+mj-lt"/>
                            </a:rPr>
                          </m:ctrlPr>
                        </m:sSupPr>
                        <m:e>
                          <m:r>
                            <a:rPr lang="es-EC" i="1">
                              <a:latin typeface="+mj-lt"/>
                            </a:rPr>
                            <m:t>𝑚</m:t>
                          </m:r>
                        </m:e>
                        <m:sup>
                          <m:r>
                            <a:rPr lang="es-EC" i="1">
                              <a:latin typeface="+mj-lt"/>
                            </a:rPr>
                            <m:t>2</m:t>
                          </m:r>
                        </m:sup>
                      </m:sSup>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𝑞</m:t>
                          </m:r>
                        </m:e>
                        <m:sub>
                          <m:r>
                            <a:rPr lang="es-EC" i="1">
                              <a:latin typeface="+mj-lt"/>
                            </a:rPr>
                            <m:t>𝑚𝑎𝑥</m:t>
                          </m:r>
                        </m:sub>
                      </m:sSub>
                      <m:r>
                        <a:rPr lang="es-EC" i="1">
                          <a:latin typeface="+mj-lt"/>
                        </a:rPr>
                        <m:t>&gt;30.67</m:t>
                      </m:r>
                      <m:f>
                        <m:fPr>
                          <m:ctrlPr>
                            <a:rPr lang="es-EC" i="1">
                              <a:latin typeface="+mj-lt"/>
                            </a:rPr>
                          </m:ctrlPr>
                        </m:fPr>
                        <m:num>
                          <m:r>
                            <a:rPr lang="es-EC" i="1">
                              <a:latin typeface="+mj-lt"/>
                            </a:rPr>
                            <m:t>𝑇</m:t>
                          </m:r>
                        </m:num>
                        <m:den>
                          <m:r>
                            <a:rPr lang="es-EC" i="1">
                              <a:latin typeface="+mj-lt"/>
                            </a:rPr>
                            <m:t>𝑚</m:t>
                          </m:r>
                          <m:r>
                            <a:rPr lang="es-EC" i="1">
                              <a:latin typeface="+mj-lt"/>
                            </a:rPr>
                            <m:t>2</m:t>
                          </m:r>
                        </m:den>
                      </m:f>
                      <m:r>
                        <a:rPr lang="es-EC" i="1">
                          <a:latin typeface="+mj-lt"/>
                        </a:rPr>
                        <m:t> ∴</m:t>
                      </m:r>
                      <m:r>
                        <a:rPr lang="es-EC" i="1">
                          <a:latin typeface="+mj-lt"/>
                        </a:rPr>
                        <m:t>𝑁𝑂</m:t>
                      </m:r>
                      <m:r>
                        <a:rPr lang="es-EC" i="1">
                          <a:latin typeface="+mj-lt"/>
                        </a:rPr>
                        <m:t> </m:t>
                      </m:r>
                      <m:r>
                        <a:rPr lang="es-EC" i="1">
                          <a:latin typeface="+mj-lt"/>
                        </a:rPr>
                        <m:t>𝐶𝑈𝑀𝑃𝐿𝐸</m:t>
                      </m:r>
                    </m:oMath>
                  </m:oMathPara>
                </a14:m>
                <a:endParaRPr lang="es-EC" dirty="0" smtClean="0">
                  <a:latin typeface="+mj-lt"/>
                </a:endParaRPr>
              </a:p>
              <a:p>
                <a:pPr marL="0" indent="0">
                  <a:buNone/>
                </a:pPr>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𝐵</m:t>
                      </m:r>
                      <m:r>
                        <a:rPr lang="es-EC" i="1">
                          <a:latin typeface="+mj-lt"/>
                        </a:rPr>
                        <m:t>=</m:t>
                      </m:r>
                      <m:r>
                        <a:rPr lang="es-EC" i="1">
                          <a:latin typeface="+mj-lt"/>
                        </a:rPr>
                        <m:t>𝐿</m:t>
                      </m:r>
                      <m:r>
                        <a:rPr lang="es-EC" i="1">
                          <a:latin typeface="+mj-lt"/>
                        </a:rPr>
                        <m:t>=3 </m:t>
                      </m:r>
                      <m:r>
                        <a:rPr lang="es-EC" i="1">
                          <a:latin typeface="+mj-lt"/>
                        </a:rPr>
                        <m:t>𝑚</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Á</m:t>
                      </m:r>
                      <m:r>
                        <a:rPr lang="es-EC" i="1">
                          <a:latin typeface="+mj-lt"/>
                        </a:rPr>
                        <m:t>𝑟𝑒𝑎</m:t>
                      </m:r>
                      <m:r>
                        <a:rPr lang="es-EC" i="1">
                          <a:latin typeface="+mj-lt"/>
                        </a:rPr>
                        <m:t> </m:t>
                      </m:r>
                      <m:r>
                        <a:rPr lang="es-EC" i="1">
                          <a:latin typeface="+mj-lt"/>
                        </a:rPr>
                        <m:t>𝑛𝑒𝑡𝑎</m:t>
                      </m:r>
                      <m:r>
                        <a:rPr lang="es-EC" i="1">
                          <a:latin typeface="+mj-lt"/>
                        </a:rPr>
                        <m:t>= 9 </m:t>
                      </m:r>
                      <m:r>
                        <a:rPr lang="es-EC" i="1">
                          <a:latin typeface="+mj-lt"/>
                        </a:rPr>
                        <m:t>𝑚</m:t>
                      </m:r>
                      <m:r>
                        <a:rPr lang="es-EC" i="1">
                          <a:latin typeface="+mj-lt"/>
                        </a:rPr>
                        <m:t>2</m:t>
                      </m:r>
                    </m:oMath>
                  </m:oMathPara>
                </a14:m>
                <a:endParaRPr lang="es-EC" dirty="0">
                  <a:latin typeface="+mj-lt"/>
                </a:endParaRPr>
              </a:p>
              <a:p>
                <a:pPr marL="0" indent="0">
                  <a:buNone/>
                </a:pPr>
                <a:endParaRPr lang="es-EC" dirty="0"/>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908720"/>
                <a:ext cx="8229600" cy="5415880"/>
              </a:xfrm>
              <a:blipFill rotWithShape="0">
                <a:blip r:embed="rId2"/>
                <a:stretch>
                  <a:fillRect l="-889" t="-900"/>
                </a:stretch>
              </a:blipFill>
            </p:spPr>
            <p:txBody>
              <a:bodyPr/>
              <a:lstStyle/>
              <a:p>
                <a:r>
                  <a:rPr lang="en-US">
                    <a:noFill/>
                  </a:rPr>
                  <a:t> </a:t>
                </a:r>
              </a:p>
            </p:txBody>
          </p:sp>
        </mc:Fallback>
      </mc:AlternateContent>
    </p:spTree>
    <p:extLst>
      <p:ext uri="{BB962C8B-B14F-4D97-AF65-F5344CB8AC3E}">
        <p14:creationId xmlns:p14="http://schemas.microsoft.com/office/powerpoint/2010/main" val="20371485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𝑞</m:t>
                          </m:r>
                        </m:e>
                        <m:sub>
                          <m:r>
                            <a:rPr lang="es-EC" i="1">
                              <a:latin typeface="+mj-lt"/>
                            </a:rPr>
                            <m:t>𝑚𝑎𝑥</m:t>
                          </m:r>
                        </m:sub>
                      </m:sSub>
                      <m:r>
                        <a:rPr lang="es-EC" i="1">
                          <a:latin typeface="+mj-lt"/>
                        </a:rPr>
                        <m:t>=27.95 </m:t>
                      </m:r>
                      <m:r>
                        <a:rPr lang="es-EC" i="1">
                          <a:latin typeface="+mj-lt"/>
                        </a:rPr>
                        <m:t>𝑇</m:t>
                      </m:r>
                      <m:r>
                        <a:rPr lang="es-EC" i="1">
                          <a:latin typeface="+mj-lt"/>
                        </a:rPr>
                        <m:t>/</m:t>
                      </m:r>
                      <m:sSup>
                        <m:sSupPr>
                          <m:ctrlPr>
                            <a:rPr lang="es-EC" i="1">
                              <a:latin typeface="+mj-lt"/>
                            </a:rPr>
                          </m:ctrlPr>
                        </m:sSupPr>
                        <m:e>
                          <m:r>
                            <a:rPr lang="es-EC" i="1">
                              <a:latin typeface="+mj-lt"/>
                            </a:rPr>
                            <m:t>𝑚</m:t>
                          </m:r>
                        </m:e>
                        <m:sup>
                          <m:r>
                            <a:rPr lang="es-EC" i="1">
                              <a:latin typeface="+mj-lt"/>
                            </a:rPr>
                            <m:t>2</m:t>
                          </m:r>
                        </m:sup>
                      </m:sSup>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𝑞</m:t>
                          </m:r>
                        </m:e>
                        <m:sub>
                          <m:r>
                            <a:rPr lang="es-EC" i="1">
                              <a:latin typeface="+mj-lt"/>
                            </a:rPr>
                            <m:t>𝑚𝑎𝑥</m:t>
                          </m:r>
                        </m:sub>
                      </m:sSub>
                      <m:r>
                        <a:rPr lang="es-EC" i="1">
                          <a:latin typeface="+mj-lt"/>
                        </a:rPr>
                        <m:t>&lt;</m:t>
                      </m:r>
                      <m:r>
                        <a:rPr lang="es-EC" i="1">
                          <a:latin typeface="+mj-lt"/>
                        </a:rPr>
                        <m:t>𝑞𝑎</m:t>
                      </m:r>
                      <m:r>
                        <a:rPr lang="es-EC" i="1">
                          <a:latin typeface="+mj-lt"/>
                        </a:rPr>
                        <m:t>′ </m:t>
                      </m:r>
                    </m:oMath>
                  </m:oMathPara>
                </a14:m>
                <a:endParaRPr lang="es-EC" dirty="0" smtClean="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𝑞</m:t>
                          </m:r>
                        </m:e>
                        <m:sub>
                          <m:r>
                            <a:rPr lang="es-EC" i="1">
                              <a:latin typeface="+mj-lt"/>
                            </a:rPr>
                            <m:t>𝑚𝑎𝑥</m:t>
                          </m:r>
                        </m:sub>
                      </m:sSub>
                      <m:r>
                        <a:rPr lang="es-EC" i="1">
                          <a:latin typeface="+mj-lt"/>
                        </a:rPr>
                        <m:t>&lt;30.67</m:t>
                      </m:r>
                      <m:f>
                        <m:fPr>
                          <m:ctrlPr>
                            <a:rPr lang="es-EC" i="1">
                              <a:latin typeface="+mj-lt"/>
                            </a:rPr>
                          </m:ctrlPr>
                        </m:fPr>
                        <m:num>
                          <m:r>
                            <a:rPr lang="es-EC" i="1">
                              <a:latin typeface="+mj-lt"/>
                            </a:rPr>
                            <m:t>𝑇</m:t>
                          </m:r>
                        </m:num>
                        <m:den>
                          <m:r>
                            <a:rPr lang="es-EC" i="1">
                              <a:latin typeface="+mj-lt"/>
                            </a:rPr>
                            <m:t>𝑚</m:t>
                          </m:r>
                          <m:r>
                            <a:rPr lang="es-EC" i="1">
                              <a:latin typeface="+mj-lt"/>
                            </a:rPr>
                            <m:t>2</m:t>
                          </m:r>
                        </m:den>
                      </m:f>
                      <m:r>
                        <a:rPr lang="es-EC" i="1">
                          <a:latin typeface="+mj-lt"/>
                        </a:rPr>
                        <m:t> ∴</m:t>
                      </m:r>
                      <m:r>
                        <a:rPr lang="es-EC" i="1">
                          <a:latin typeface="+mj-lt"/>
                        </a:rPr>
                        <m:t>𝑂𝐾</m:t>
                      </m:r>
                    </m:oMath>
                  </m:oMathPara>
                </a14:m>
                <a:endParaRPr lang="es-EC" dirty="0">
                  <a:latin typeface="+mj-lt"/>
                </a:endParaRPr>
              </a:p>
              <a:p>
                <a:pPr marL="0" indent="0">
                  <a:buNone/>
                </a:pPr>
                <a:r>
                  <a:rPr lang="es-EC" dirty="0">
                    <a:latin typeface="+mj-lt"/>
                  </a:rPr>
                  <a:t>Se observa que </a:t>
                </a:r>
                <a14:m>
                  <m:oMath xmlns:m="http://schemas.openxmlformats.org/officeDocument/2006/math">
                    <m:sSub>
                      <m:sSubPr>
                        <m:ctrlPr>
                          <a:rPr lang="es-EC" i="1">
                            <a:latin typeface="+mj-lt"/>
                          </a:rPr>
                        </m:ctrlPr>
                      </m:sSubPr>
                      <m:e>
                        <m:r>
                          <m:rPr>
                            <m:sty m:val="p"/>
                          </m:rPr>
                          <a:rPr lang="es-EC">
                            <a:latin typeface="+mj-lt"/>
                          </a:rPr>
                          <m:t>q</m:t>
                        </m:r>
                      </m:e>
                      <m:sub>
                        <m:r>
                          <m:rPr>
                            <m:sty m:val="p"/>
                          </m:rPr>
                          <a:rPr lang="es-EC">
                            <a:latin typeface="+mj-lt"/>
                          </a:rPr>
                          <m:t>max</m:t>
                        </m:r>
                      </m:sub>
                    </m:sSub>
                    <m:r>
                      <a:rPr lang="es-EC">
                        <a:latin typeface="+mj-lt"/>
                      </a:rPr>
                      <m:t>&lt;</m:t>
                    </m:r>
                    <m:r>
                      <m:rPr>
                        <m:sty m:val="p"/>
                      </m:rPr>
                      <a:rPr lang="es-EC">
                        <a:latin typeface="+mj-lt"/>
                      </a:rPr>
                      <m:t>qa</m:t>
                    </m:r>
                    <m:r>
                      <a:rPr lang="es-EC" i="1">
                        <a:latin typeface="+mj-lt"/>
                      </a:rPr>
                      <m:t>′</m:t>
                    </m:r>
                  </m:oMath>
                </a14:m>
                <a:r>
                  <a:rPr lang="es-EC" dirty="0">
                    <a:latin typeface="+mj-lt"/>
                  </a:rPr>
                  <a:t> por lo tanto, se concluye que las dimensiones de la zapata son adecuadas. </a:t>
                </a: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3" r="-1407"/>
                </a:stretch>
              </a:blipFill>
            </p:spPr>
            <p:txBody>
              <a:bodyPr/>
              <a:lstStyle/>
              <a:p>
                <a:r>
                  <a:rPr lang="en-US">
                    <a:noFill/>
                  </a:rPr>
                  <a:t> </a:t>
                </a:r>
              </a:p>
            </p:txBody>
          </p:sp>
        </mc:Fallback>
      </mc:AlternateContent>
    </p:spTree>
    <p:extLst>
      <p:ext uri="{BB962C8B-B14F-4D97-AF65-F5344CB8AC3E}">
        <p14:creationId xmlns:p14="http://schemas.microsoft.com/office/powerpoint/2010/main" val="37518674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20688"/>
                <a:ext cx="8229600" cy="6048672"/>
              </a:xfrm>
            </p:spPr>
            <p:txBody>
              <a:bodyPr>
                <a:normAutofit fontScale="62500" lnSpcReduction="20000"/>
              </a:bodyPr>
              <a:lstStyle/>
              <a:p>
                <a:pPr marL="0" indent="0">
                  <a:buNone/>
                </a:pPr>
                <a:r>
                  <a:rPr lang="es-EC" sz="3400" b="1" dirty="0" smtClean="0"/>
                  <a:t>Dimensionamiento de la altura de la zapata</a:t>
                </a:r>
              </a:p>
              <a:p>
                <a:endParaRPr lang="es-EC" dirty="0" smtClean="0"/>
              </a:p>
              <a:p>
                <a:endParaRPr lang="es-EC" dirty="0"/>
              </a:p>
              <a:p>
                <a:endParaRPr lang="es-EC" dirty="0" smtClean="0"/>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pPr marL="0" indent="0">
                  <a:lnSpc>
                    <a:spcPct val="170000"/>
                  </a:lnSpc>
                  <a:buNone/>
                </a:pPr>
                <a14:m>
                  <m:oMathPara xmlns:m="http://schemas.openxmlformats.org/officeDocument/2006/math">
                    <m:oMathParaPr>
                      <m:jc m:val="centerGroup"/>
                    </m:oMathParaPr>
                    <m:oMath xmlns:m="http://schemas.openxmlformats.org/officeDocument/2006/math">
                      <m:r>
                        <m:rPr>
                          <m:sty m:val="p"/>
                        </m:rPr>
                        <a:rPr lang="es-EC" sz="2000">
                          <a:latin typeface="+mj-lt"/>
                        </a:rPr>
                        <m:t>d</m:t>
                      </m:r>
                      <m:r>
                        <a:rPr lang="es-EC" sz="2000">
                          <a:latin typeface="+mj-lt"/>
                        </a:rPr>
                        <m:t>≥</m:t>
                      </m:r>
                      <m:rad>
                        <m:radPr>
                          <m:degHide m:val="on"/>
                          <m:ctrlPr>
                            <a:rPr lang="es-EC" sz="2000" i="1">
                              <a:latin typeface="+mj-lt"/>
                            </a:rPr>
                          </m:ctrlPr>
                        </m:radPr>
                        <m:deg/>
                        <m:e>
                          <m:sSup>
                            <m:sSupPr>
                              <m:ctrlPr>
                                <a:rPr lang="es-EC" sz="2000" i="1">
                                  <a:latin typeface="+mj-lt"/>
                                </a:rPr>
                              </m:ctrlPr>
                            </m:sSupPr>
                            <m:e>
                              <m:d>
                                <m:dPr>
                                  <m:ctrlPr>
                                    <a:rPr lang="es-EC" sz="2000" i="1">
                                      <a:latin typeface="+mj-lt"/>
                                    </a:rPr>
                                  </m:ctrlPr>
                                </m:dPr>
                                <m:e>
                                  <m:f>
                                    <m:fPr>
                                      <m:ctrlPr>
                                        <a:rPr lang="es-EC" sz="2000" i="1">
                                          <a:latin typeface="+mj-lt"/>
                                        </a:rPr>
                                      </m:ctrlPr>
                                    </m:fPr>
                                    <m:num>
                                      <m:r>
                                        <m:rPr>
                                          <m:sty m:val="p"/>
                                        </m:rPr>
                                        <a:rPr lang="es-EC" sz="2000">
                                          <a:latin typeface="+mj-lt"/>
                                        </a:rPr>
                                        <m:t>a</m:t>
                                      </m:r>
                                      <m:r>
                                        <a:rPr lang="es-EC" sz="2000">
                                          <a:latin typeface="+mj-lt"/>
                                        </a:rPr>
                                        <m:t>+</m:t>
                                      </m:r>
                                      <m:r>
                                        <m:rPr>
                                          <m:sty m:val="p"/>
                                        </m:rPr>
                                        <a:rPr lang="es-EC" sz="2000">
                                          <a:latin typeface="+mj-lt"/>
                                        </a:rPr>
                                        <m:t>b</m:t>
                                      </m:r>
                                    </m:num>
                                    <m:den>
                                      <m:r>
                                        <a:rPr lang="es-EC" sz="2000">
                                          <a:latin typeface="+mj-lt"/>
                                        </a:rPr>
                                        <m:t>4</m:t>
                                      </m:r>
                                    </m:den>
                                  </m:f>
                                </m:e>
                              </m:d>
                            </m:e>
                            <m:sup>
                              <m:r>
                                <a:rPr lang="es-EC" sz="2000">
                                  <a:latin typeface="+mj-lt"/>
                                </a:rPr>
                                <m:t>2</m:t>
                              </m:r>
                            </m:sup>
                          </m:sSup>
                          <m:r>
                            <a:rPr lang="es-EC" sz="2000">
                              <a:latin typeface="+mj-lt"/>
                            </a:rPr>
                            <m:t>+</m:t>
                          </m:r>
                          <m:f>
                            <m:fPr>
                              <m:ctrlPr>
                                <a:rPr lang="es-EC" sz="2000" i="1">
                                  <a:latin typeface="+mj-lt"/>
                                </a:rPr>
                              </m:ctrlPr>
                            </m:fPr>
                            <m:num>
                              <m:r>
                                <m:rPr>
                                  <m:sty m:val="p"/>
                                </m:rPr>
                                <a:rPr lang="es-EC" sz="2000">
                                  <a:latin typeface="+mj-lt"/>
                                </a:rPr>
                                <m:t>Pu</m:t>
                              </m:r>
                            </m:num>
                            <m:den>
                              <m:r>
                                <a:rPr lang="es-EC" sz="2000">
                                  <a:latin typeface="+mj-lt"/>
                                </a:rPr>
                                <m:t>12</m:t>
                              </m:r>
                              <m:r>
                                <m:rPr>
                                  <m:sty m:val="p"/>
                                </m:rPr>
                                <a:rPr lang="es-EC" sz="2000">
                                  <a:latin typeface="+mj-lt"/>
                                </a:rPr>
                                <m:t>ϕ</m:t>
                              </m:r>
                              <m:rad>
                                <m:radPr>
                                  <m:degHide m:val="on"/>
                                  <m:ctrlPr>
                                    <a:rPr lang="es-EC" sz="2000" i="1">
                                      <a:latin typeface="+mj-lt"/>
                                    </a:rPr>
                                  </m:ctrlPr>
                                </m:radPr>
                                <m:deg/>
                                <m:e>
                                  <m:sSup>
                                    <m:sSupPr>
                                      <m:ctrlPr>
                                        <a:rPr lang="es-EC" sz="2000" i="1">
                                          <a:latin typeface="+mj-lt"/>
                                        </a:rPr>
                                      </m:ctrlPr>
                                    </m:sSupPr>
                                    <m:e>
                                      <m:r>
                                        <m:rPr>
                                          <m:sty m:val="p"/>
                                        </m:rPr>
                                        <a:rPr lang="es-EC" sz="2000">
                                          <a:latin typeface="+mj-lt"/>
                                        </a:rPr>
                                        <m:t>f</m:t>
                                      </m:r>
                                    </m:e>
                                    <m:sup>
                                      <m:r>
                                        <a:rPr lang="es-EC" sz="2000" i="1">
                                          <a:latin typeface="+mj-lt"/>
                                        </a:rPr>
                                        <m:t>′</m:t>
                                      </m:r>
                                    </m:sup>
                                  </m:sSup>
                                  <m:r>
                                    <m:rPr>
                                      <m:sty m:val="p"/>
                                    </m:rPr>
                                    <a:rPr lang="es-EC" sz="2000">
                                      <a:latin typeface="+mj-lt"/>
                                    </a:rPr>
                                    <m:t>c</m:t>
                                  </m:r>
                                </m:e>
                              </m:rad>
                            </m:den>
                          </m:f>
                        </m:e>
                      </m:rad>
                      <m:r>
                        <a:rPr lang="es-EC" sz="2000" i="1">
                          <a:latin typeface="+mj-lt"/>
                        </a:rPr>
                        <m:t>−</m:t>
                      </m:r>
                      <m:sSup>
                        <m:sSupPr>
                          <m:ctrlPr>
                            <a:rPr lang="es-EC" sz="2000" i="1">
                              <a:latin typeface="+mj-lt"/>
                            </a:rPr>
                          </m:ctrlPr>
                        </m:sSupPr>
                        <m:e>
                          <m:d>
                            <m:dPr>
                              <m:ctrlPr>
                                <a:rPr lang="es-EC" sz="2000" i="1">
                                  <a:latin typeface="+mj-lt"/>
                                </a:rPr>
                              </m:ctrlPr>
                            </m:dPr>
                            <m:e>
                              <m:f>
                                <m:fPr>
                                  <m:ctrlPr>
                                    <a:rPr lang="es-EC" sz="2000" i="1">
                                      <a:latin typeface="+mj-lt"/>
                                    </a:rPr>
                                  </m:ctrlPr>
                                </m:fPr>
                                <m:num>
                                  <m:r>
                                    <m:rPr>
                                      <m:sty m:val="p"/>
                                    </m:rPr>
                                    <a:rPr lang="es-EC" sz="2000">
                                      <a:latin typeface="+mj-lt"/>
                                    </a:rPr>
                                    <m:t>a</m:t>
                                  </m:r>
                                  <m:r>
                                    <a:rPr lang="es-EC" sz="2000">
                                      <a:latin typeface="+mj-lt"/>
                                    </a:rPr>
                                    <m:t>+</m:t>
                                  </m:r>
                                  <m:r>
                                    <m:rPr>
                                      <m:sty m:val="p"/>
                                    </m:rPr>
                                    <a:rPr lang="es-EC" sz="2000">
                                      <a:latin typeface="+mj-lt"/>
                                    </a:rPr>
                                    <m:t>b</m:t>
                                  </m:r>
                                </m:num>
                                <m:den>
                                  <m:r>
                                    <a:rPr lang="es-EC" sz="2000">
                                      <a:latin typeface="+mj-lt"/>
                                    </a:rPr>
                                    <m:t>4</m:t>
                                  </m:r>
                                </m:den>
                              </m:f>
                            </m:e>
                          </m:d>
                        </m:e>
                        <m:sup/>
                      </m:sSup>
                      <m:r>
                        <a:rPr lang="es-EC" sz="2000">
                          <a:latin typeface="+mj-lt"/>
                        </a:rPr>
                        <m:t>;</m:t>
                      </m:r>
                      <m:r>
                        <m:rPr>
                          <m:sty m:val="p"/>
                        </m:rPr>
                        <a:rPr lang="es-EC" sz="2000">
                          <a:latin typeface="+mj-lt"/>
                        </a:rPr>
                        <m:t>in</m:t>
                      </m:r>
                    </m:oMath>
                  </m:oMathPara>
                </a14:m>
                <a:endParaRPr lang="es-EC" sz="2000" dirty="0" smtClean="0">
                  <a:latin typeface="+mj-lt"/>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sz="2000" b="1" i="1">
                          <a:latin typeface="+mj-lt"/>
                        </a:rPr>
                        <m:t>𝒅</m:t>
                      </m:r>
                      <m:r>
                        <a:rPr lang="es-EC" sz="2000" b="1" i="1">
                          <a:latin typeface="+mj-lt"/>
                        </a:rPr>
                        <m:t>≥</m:t>
                      </m:r>
                      <m:rad>
                        <m:radPr>
                          <m:degHide m:val="on"/>
                          <m:ctrlPr>
                            <a:rPr lang="es-EC" sz="2000" b="1" i="1">
                              <a:latin typeface="+mj-lt"/>
                            </a:rPr>
                          </m:ctrlPr>
                        </m:radPr>
                        <m:deg/>
                        <m:e>
                          <m:sSup>
                            <m:sSupPr>
                              <m:ctrlPr>
                                <a:rPr lang="es-EC" sz="2000" b="1" i="1">
                                  <a:latin typeface="+mj-lt"/>
                                </a:rPr>
                              </m:ctrlPr>
                            </m:sSupPr>
                            <m:e>
                              <m:d>
                                <m:dPr>
                                  <m:ctrlPr>
                                    <a:rPr lang="es-EC" sz="2000" b="1" i="1">
                                      <a:latin typeface="+mj-lt"/>
                                    </a:rPr>
                                  </m:ctrlPr>
                                </m:dPr>
                                <m:e>
                                  <m:f>
                                    <m:fPr>
                                      <m:ctrlPr>
                                        <a:rPr lang="es-EC" sz="2000" b="1" i="1">
                                          <a:latin typeface="+mj-lt"/>
                                        </a:rPr>
                                      </m:ctrlPr>
                                    </m:fPr>
                                    <m:num>
                                      <m:r>
                                        <a:rPr lang="es-EC" sz="2000" b="1" i="1">
                                          <a:latin typeface="+mj-lt"/>
                                        </a:rPr>
                                        <m:t>𝟐𝟑</m:t>
                                      </m:r>
                                      <m:r>
                                        <a:rPr lang="es-EC" sz="2000" b="1" i="1">
                                          <a:latin typeface="+mj-lt"/>
                                        </a:rPr>
                                        <m:t>.</m:t>
                                      </m:r>
                                      <m:r>
                                        <a:rPr lang="es-EC" sz="2000" b="1" i="1">
                                          <a:latin typeface="+mj-lt"/>
                                        </a:rPr>
                                        <m:t>𝟔𝟐</m:t>
                                      </m:r>
                                      <m:r>
                                        <a:rPr lang="es-EC" sz="2000" b="1" i="1">
                                          <a:latin typeface="+mj-lt"/>
                                        </a:rPr>
                                        <m:t>+</m:t>
                                      </m:r>
                                      <m:r>
                                        <a:rPr lang="es-EC" sz="2000" b="1" i="1">
                                          <a:latin typeface="+mj-lt"/>
                                        </a:rPr>
                                        <m:t>𝟐𝟑</m:t>
                                      </m:r>
                                      <m:r>
                                        <a:rPr lang="es-EC" sz="2000" b="1" i="1">
                                          <a:latin typeface="+mj-lt"/>
                                        </a:rPr>
                                        <m:t>.</m:t>
                                      </m:r>
                                      <m:r>
                                        <a:rPr lang="es-EC" sz="2000" b="1" i="1">
                                          <a:latin typeface="+mj-lt"/>
                                        </a:rPr>
                                        <m:t>𝟔𝟐</m:t>
                                      </m:r>
                                    </m:num>
                                    <m:den>
                                      <m:r>
                                        <a:rPr lang="es-EC" sz="2000" b="1" i="1">
                                          <a:latin typeface="+mj-lt"/>
                                        </a:rPr>
                                        <m:t>𝟒</m:t>
                                      </m:r>
                                    </m:den>
                                  </m:f>
                                </m:e>
                              </m:d>
                            </m:e>
                            <m:sup>
                              <m:r>
                                <a:rPr lang="es-EC" sz="2000" b="1" i="1">
                                  <a:latin typeface="+mj-lt"/>
                                </a:rPr>
                                <m:t>𝟐</m:t>
                              </m:r>
                            </m:sup>
                          </m:sSup>
                          <m:r>
                            <a:rPr lang="es-EC" sz="2000" b="1" i="1">
                              <a:latin typeface="+mj-lt"/>
                            </a:rPr>
                            <m:t>+</m:t>
                          </m:r>
                          <m:f>
                            <m:fPr>
                              <m:ctrlPr>
                                <a:rPr lang="es-EC" sz="2000" b="1" i="1">
                                  <a:latin typeface="+mj-lt"/>
                                </a:rPr>
                              </m:ctrlPr>
                            </m:fPr>
                            <m:num>
                              <m:r>
                                <a:rPr lang="es-EC" sz="2000" b="1" i="1">
                                  <a:latin typeface="+mj-lt"/>
                                </a:rPr>
                                <m:t>𝟏𝟗𝟒</m:t>
                              </m:r>
                              <m:r>
                                <a:rPr lang="es-EC" sz="2000" b="1" i="1">
                                  <a:latin typeface="+mj-lt"/>
                                </a:rPr>
                                <m:t>.</m:t>
                              </m:r>
                              <m:r>
                                <a:rPr lang="es-EC" sz="2000" b="1" i="1">
                                  <a:latin typeface="+mj-lt"/>
                                </a:rPr>
                                <m:t>𝟐</m:t>
                              </m:r>
                              <m:r>
                                <a:rPr lang="es-EC" sz="2000" b="1" i="1">
                                  <a:latin typeface="+mj-lt"/>
                                </a:rPr>
                                <m:t>∗</m:t>
                              </m:r>
                              <m:r>
                                <a:rPr lang="es-EC" sz="2000" b="1" i="1">
                                  <a:latin typeface="+mj-lt"/>
                                </a:rPr>
                                <m:t>𝟐𝟐𝟎𝟎</m:t>
                              </m:r>
                            </m:num>
                            <m:den>
                              <m:r>
                                <a:rPr lang="es-EC" sz="2000" b="1" i="1">
                                  <a:latin typeface="+mj-lt"/>
                                </a:rPr>
                                <m:t>𝟏𝟐</m:t>
                              </m:r>
                              <m:r>
                                <a:rPr lang="es-EC" sz="2000" b="1" i="1">
                                  <a:latin typeface="+mj-lt"/>
                                </a:rPr>
                                <m:t>∗</m:t>
                              </m:r>
                              <m:r>
                                <a:rPr lang="es-EC" sz="2000" b="1" i="1">
                                  <a:latin typeface="+mj-lt"/>
                                </a:rPr>
                                <m:t>𝟎</m:t>
                              </m:r>
                              <m:r>
                                <a:rPr lang="es-EC" sz="2000" b="1" i="1">
                                  <a:latin typeface="+mj-lt"/>
                                </a:rPr>
                                <m:t>.</m:t>
                              </m:r>
                              <m:r>
                                <a:rPr lang="es-EC" sz="2000" b="1" i="1">
                                  <a:latin typeface="+mj-lt"/>
                                </a:rPr>
                                <m:t>𝟕𝟓</m:t>
                              </m:r>
                              <m:r>
                                <a:rPr lang="es-EC" sz="2000" b="1" i="1">
                                  <a:latin typeface="+mj-lt"/>
                                </a:rPr>
                                <m:t>∗</m:t>
                              </m:r>
                              <m:rad>
                                <m:radPr>
                                  <m:degHide m:val="on"/>
                                  <m:ctrlPr>
                                    <a:rPr lang="es-EC" sz="2000" b="1" i="1">
                                      <a:latin typeface="+mj-lt"/>
                                    </a:rPr>
                                  </m:ctrlPr>
                                </m:radPr>
                                <m:deg/>
                                <m:e>
                                  <m:r>
                                    <a:rPr lang="es-EC" sz="2000" b="1" i="1">
                                      <a:latin typeface="+mj-lt"/>
                                    </a:rPr>
                                    <m:t>𝟐𝟒𝟎</m:t>
                                  </m:r>
                                  <m:r>
                                    <a:rPr lang="es-EC" sz="2000" b="1" i="1">
                                      <a:latin typeface="+mj-lt"/>
                                    </a:rPr>
                                    <m:t>/</m:t>
                                  </m:r>
                                  <m:r>
                                    <a:rPr lang="es-EC" sz="2000" b="1" i="1">
                                      <a:latin typeface="+mj-lt"/>
                                    </a:rPr>
                                    <m:t>𝟎</m:t>
                                  </m:r>
                                  <m:r>
                                    <a:rPr lang="es-EC" sz="2000" b="1" i="1">
                                      <a:latin typeface="+mj-lt"/>
                                    </a:rPr>
                                    <m:t>.</m:t>
                                  </m:r>
                                  <m:r>
                                    <a:rPr lang="es-EC" sz="2000" b="1" i="1">
                                      <a:latin typeface="+mj-lt"/>
                                    </a:rPr>
                                    <m:t>𝟎𝟕𝟎𝟑𝟎𝟔𝟗𝟔</m:t>
                                  </m:r>
                                </m:e>
                              </m:rad>
                            </m:den>
                          </m:f>
                        </m:e>
                      </m:rad>
                      <m:r>
                        <a:rPr lang="es-EC" sz="2000" b="1" i="1">
                          <a:latin typeface="+mj-lt"/>
                        </a:rPr>
                        <m:t>−</m:t>
                      </m:r>
                      <m:sSup>
                        <m:sSupPr>
                          <m:ctrlPr>
                            <a:rPr lang="es-EC" sz="2000" b="1" i="1">
                              <a:latin typeface="+mj-lt"/>
                            </a:rPr>
                          </m:ctrlPr>
                        </m:sSupPr>
                        <m:e>
                          <m:d>
                            <m:dPr>
                              <m:ctrlPr>
                                <a:rPr lang="es-EC" sz="2000" b="1" i="1">
                                  <a:latin typeface="+mj-lt"/>
                                </a:rPr>
                              </m:ctrlPr>
                            </m:dPr>
                            <m:e>
                              <m:f>
                                <m:fPr>
                                  <m:ctrlPr>
                                    <a:rPr lang="es-EC" sz="2000" b="1" i="1">
                                      <a:latin typeface="+mj-lt"/>
                                    </a:rPr>
                                  </m:ctrlPr>
                                </m:fPr>
                                <m:num>
                                  <m:r>
                                    <a:rPr lang="es-EC" sz="2000" b="1" i="1">
                                      <a:latin typeface="+mj-lt"/>
                                    </a:rPr>
                                    <m:t>𝟐𝟑</m:t>
                                  </m:r>
                                  <m:r>
                                    <a:rPr lang="es-EC" sz="2000" b="1" i="1">
                                      <a:latin typeface="+mj-lt"/>
                                    </a:rPr>
                                    <m:t>.</m:t>
                                  </m:r>
                                  <m:r>
                                    <a:rPr lang="es-EC" sz="2000" b="1" i="1">
                                      <a:latin typeface="+mj-lt"/>
                                    </a:rPr>
                                    <m:t>𝟔𝟐</m:t>
                                  </m:r>
                                  <m:r>
                                    <a:rPr lang="es-EC" sz="2000" b="1" i="1">
                                      <a:latin typeface="+mj-lt"/>
                                    </a:rPr>
                                    <m:t>+</m:t>
                                  </m:r>
                                  <m:r>
                                    <a:rPr lang="es-EC" sz="2000" b="1" i="1">
                                      <a:latin typeface="+mj-lt"/>
                                    </a:rPr>
                                    <m:t>𝟐𝟑</m:t>
                                  </m:r>
                                  <m:r>
                                    <a:rPr lang="es-EC" sz="2000" b="1" i="1">
                                      <a:latin typeface="+mj-lt"/>
                                    </a:rPr>
                                    <m:t>.</m:t>
                                  </m:r>
                                  <m:r>
                                    <a:rPr lang="es-EC" sz="2000" b="1" i="1">
                                      <a:latin typeface="+mj-lt"/>
                                    </a:rPr>
                                    <m:t>𝟔𝟐</m:t>
                                  </m:r>
                                </m:num>
                                <m:den>
                                  <m:r>
                                    <a:rPr lang="es-EC" sz="2000" b="1" i="1">
                                      <a:latin typeface="+mj-lt"/>
                                    </a:rPr>
                                    <m:t>𝟒</m:t>
                                  </m:r>
                                </m:den>
                              </m:f>
                            </m:e>
                          </m:d>
                        </m:e>
                        <m:sup/>
                      </m:sSup>
                    </m:oMath>
                  </m:oMathPara>
                </a14:m>
                <a:endParaRPr lang="es-EC" sz="2000" dirty="0">
                  <a:latin typeface="+mj-lt"/>
                </a:endParaRPr>
              </a:p>
              <a:p>
                <a:pPr marL="0" indent="0">
                  <a:lnSpc>
                    <a:spcPct val="170000"/>
                  </a:lnSpc>
                  <a:buNone/>
                </a:pPr>
                <a:endParaRPr lang="es-EC" dirty="0" smtClean="0">
                  <a:latin typeface="+mj-lt"/>
                </a:endParaRPr>
              </a:p>
              <a:p>
                <a:pPr marL="0" indent="0">
                  <a:lnSpc>
                    <a:spcPct val="170000"/>
                  </a:lnSpc>
                  <a:buNone/>
                </a:pPr>
                <a14:m>
                  <m:oMathPara xmlns:m="http://schemas.openxmlformats.org/officeDocument/2006/math">
                    <m:oMathParaPr>
                      <m:jc m:val="centerGroup"/>
                    </m:oMathParaPr>
                    <m:oMath xmlns:m="http://schemas.openxmlformats.org/officeDocument/2006/math">
                      <m:r>
                        <a:rPr lang="es-EC" b="1" i="1">
                          <a:latin typeface="+mj-lt"/>
                        </a:rPr>
                        <m:t>𝒅</m:t>
                      </m:r>
                      <m:r>
                        <a:rPr lang="es-EC" b="1" i="1">
                          <a:latin typeface="+mj-lt"/>
                        </a:rPr>
                        <m:t>≥</m:t>
                      </m:r>
                      <m:r>
                        <a:rPr lang="es-EC" b="1" i="1">
                          <a:latin typeface="+mj-lt"/>
                        </a:rPr>
                        <m:t>𝟏𝟖</m:t>
                      </m:r>
                      <m:r>
                        <a:rPr lang="es-EC" b="1" i="1">
                          <a:latin typeface="+mj-lt"/>
                        </a:rPr>
                        <m:t>.</m:t>
                      </m:r>
                      <m:r>
                        <a:rPr lang="es-EC" b="1" i="1">
                          <a:latin typeface="+mj-lt"/>
                        </a:rPr>
                        <m:t>𝟕𝟖</m:t>
                      </m:r>
                      <m:r>
                        <a:rPr lang="es-EC" b="1" i="1">
                          <a:latin typeface="+mj-lt"/>
                        </a:rPr>
                        <m:t> </m:t>
                      </m:r>
                      <m:r>
                        <a:rPr lang="es-EC" b="1" i="1">
                          <a:latin typeface="+mj-lt"/>
                        </a:rPr>
                        <m:t>𝒊𝒏</m:t>
                      </m:r>
                      <m:r>
                        <a:rPr lang="es-EC" b="1" i="1">
                          <a:latin typeface="+mj-lt"/>
                        </a:rPr>
                        <m:t>=</m:t>
                      </m:r>
                      <m:r>
                        <a:rPr lang="es-EC" b="1" i="1">
                          <a:latin typeface="+mj-lt"/>
                        </a:rPr>
                        <m:t>𝟒𝟕</m:t>
                      </m:r>
                      <m:r>
                        <a:rPr lang="es-EC" b="1" i="1">
                          <a:latin typeface="+mj-lt"/>
                        </a:rPr>
                        <m:t>.</m:t>
                      </m:r>
                      <m:r>
                        <a:rPr lang="es-EC" b="1" i="1">
                          <a:latin typeface="+mj-lt"/>
                        </a:rPr>
                        <m:t>𝟕𝟏</m:t>
                      </m:r>
                      <m:r>
                        <a:rPr lang="es-EC" b="1" i="1">
                          <a:latin typeface="+mj-lt"/>
                        </a:rPr>
                        <m:t>𝒄𝒎</m:t>
                      </m:r>
                    </m:oMath>
                  </m:oMathPara>
                </a14:m>
                <a:endParaRPr lang="es-EC" dirty="0">
                  <a:latin typeface="+mj-lt"/>
                </a:endParaRPr>
              </a:p>
              <a:p>
                <a:pPr marL="0" indent="0">
                  <a:buNone/>
                </a:pPr>
                <a:endParaRPr lang="es-EC" dirty="0"/>
              </a:p>
              <a:p>
                <a:endParaRPr lang="es-EC" dirty="0"/>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20688"/>
                <a:ext cx="8229600" cy="6048672"/>
              </a:xfrm>
              <a:blipFill rotWithShape="0">
                <a:blip r:embed="rId2"/>
                <a:stretch>
                  <a:fillRect l="-889" t="-1512"/>
                </a:stretch>
              </a:blipFill>
            </p:spPr>
            <p:txBody>
              <a:bodyPr/>
              <a:lstStyle/>
              <a:p>
                <a:r>
                  <a:rPr lang="en-US">
                    <a:noFill/>
                  </a:rPr>
                  <a:t> </a:t>
                </a:r>
              </a:p>
            </p:txBody>
          </p:sp>
        </mc:Fallback>
      </mc:AlternateContent>
      <p:pic>
        <p:nvPicPr>
          <p:cNvPr id="4" name="Picture 3"/>
          <p:cNvPicPr/>
          <p:nvPr/>
        </p:nvPicPr>
        <p:blipFill rotWithShape="1">
          <a:blip r:embed="rId3"/>
          <a:srcRect l="7129" t="26156" r="76635" b="26503"/>
          <a:stretch/>
        </p:blipFill>
        <p:spPr bwMode="auto">
          <a:xfrm>
            <a:off x="3084861" y="1312718"/>
            <a:ext cx="2510790" cy="23533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38438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92696"/>
                <a:ext cx="8229600" cy="5631904"/>
              </a:xfrm>
            </p:spPr>
            <p:txBody>
              <a:bodyPr/>
              <a:lstStyle/>
              <a:p>
                <a:pPr marL="0" indent="0">
                  <a:buNone/>
                </a:pPr>
                <a:r>
                  <a:rPr lang="es-EC" dirty="0">
                    <a:latin typeface="+mj-lt"/>
                  </a:rPr>
                  <a:t>Por lo tanto el espesor de la zapata será igual a:</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hz</m:t>
                      </m:r>
                      <m:r>
                        <a:rPr lang="es-EC">
                          <a:latin typeface="+mj-lt"/>
                        </a:rPr>
                        <m:t>=</m:t>
                      </m:r>
                      <m:r>
                        <m:rPr>
                          <m:sty m:val="p"/>
                        </m:rPr>
                        <a:rPr lang="es-EC">
                          <a:latin typeface="+mj-lt"/>
                        </a:rPr>
                        <m:t>d</m:t>
                      </m:r>
                      <m:r>
                        <a:rPr lang="es-EC">
                          <a:latin typeface="+mj-lt"/>
                        </a:rPr>
                        <m:t>+</m:t>
                      </m:r>
                      <m:r>
                        <m:rPr>
                          <m:sty m:val="p"/>
                        </m:rPr>
                        <a:rPr lang="es-EC">
                          <a:latin typeface="+mj-lt"/>
                        </a:rPr>
                        <m:t>r</m:t>
                      </m:r>
                      <m:r>
                        <a:rPr lang="es-EC">
                          <a:latin typeface="+mj-lt"/>
                        </a:rPr>
                        <m:t>+</m:t>
                      </m:r>
                      <m:r>
                        <m:rPr>
                          <m:sty m:val="p"/>
                        </m:rPr>
                        <a:rPr lang="es-EC">
                          <a:latin typeface="+mj-lt"/>
                        </a:rPr>
                        <m:t>db</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b="1" i="1">
                          <a:latin typeface="+mj-lt"/>
                        </a:rPr>
                        <m:t>𝐡𝐳</m:t>
                      </m:r>
                      <m:r>
                        <a:rPr lang="es-EC" b="1">
                          <a:latin typeface="+mj-lt"/>
                        </a:rPr>
                        <m:t>=</m:t>
                      </m:r>
                      <m:r>
                        <a:rPr lang="es-EC" b="1" i="1">
                          <a:latin typeface="+mj-lt"/>
                        </a:rPr>
                        <m:t>𝟒𝟕</m:t>
                      </m:r>
                      <m:r>
                        <a:rPr lang="es-EC">
                          <a:latin typeface="+mj-lt"/>
                        </a:rPr>
                        <m:t>.71+5 +</m:t>
                      </m:r>
                      <m:f>
                        <m:fPr>
                          <m:ctrlPr>
                            <a:rPr lang="es-EC" i="1">
                              <a:latin typeface="+mj-lt"/>
                            </a:rPr>
                          </m:ctrlPr>
                        </m:fPr>
                        <m:num>
                          <m:r>
                            <a:rPr lang="es-EC">
                              <a:latin typeface="+mj-lt"/>
                            </a:rPr>
                            <m:t>3.14</m:t>
                          </m:r>
                        </m:num>
                        <m:den>
                          <m:r>
                            <a:rPr lang="es-EC">
                              <a:latin typeface="+mj-lt"/>
                            </a:rPr>
                            <m:t>2</m:t>
                          </m:r>
                        </m:den>
                      </m:f>
                      <m:r>
                        <a:rPr lang="es-EC">
                          <a:latin typeface="+mj-lt"/>
                        </a:rPr>
                        <m:t>=54.28</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b="1" i="1">
                          <a:latin typeface="+mj-lt"/>
                        </a:rPr>
                        <m:t>∴</m:t>
                      </m:r>
                      <m:r>
                        <a:rPr lang="es-EC" b="1" i="1">
                          <a:latin typeface="+mj-lt"/>
                        </a:rPr>
                        <m:t>𝒉𝒛</m:t>
                      </m:r>
                      <m:r>
                        <a:rPr lang="es-EC" b="1" i="1">
                          <a:latin typeface="+mj-lt"/>
                        </a:rPr>
                        <m:t>=</m:t>
                      </m:r>
                      <m:r>
                        <a:rPr lang="es-EC" b="1" i="1">
                          <a:latin typeface="+mj-lt"/>
                        </a:rPr>
                        <m:t>𝟓𝟓</m:t>
                      </m:r>
                      <m:r>
                        <a:rPr lang="es-EC" b="1" i="1">
                          <a:latin typeface="+mj-lt"/>
                        </a:rPr>
                        <m:t> </m:t>
                      </m:r>
                      <m:r>
                        <a:rPr lang="es-EC" b="1" i="1">
                          <a:latin typeface="+mj-lt"/>
                        </a:rPr>
                        <m:t>𝒄𝒎</m:t>
                      </m:r>
                    </m:oMath>
                  </m:oMathPara>
                </a14:m>
                <a:endParaRPr lang="es-EC" dirty="0">
                  <a:latin typeface="+mj-lt"/>
                </a:endParaRPr>
              </a:p>
              <a:p>
                <a:pPr marL="0" indent="0">
                  <a:buNone/>
                </a:pPr>
                <a:endParaRPr lang="es-EC" dirty="0" smtClean="0">
                  <a:latin typeface="+mj-lt"/>
                </a:endParaRPr>
              </a:p>
              <a:p>
                <a:pPr marL="0" indent="0">
                  <a:buNone/>
                </a:pPr>
                <a:r>
                  <a:rPr lang="es-EC" dirty="0" smtClean="0">
                    <a:latin typeface="+mj-lt"/>
                  </a:rPr>
                  <a:t>El </a:t>
                </a:r>
                <a:r>
                  <a:rPr lang="es-EC" dirty="0">
                    <a:latin typeface="+mj-lt"/>
                  </a:rPr>
                  <a:t>peralte efectivo es igual a:</a:t>
                </a:r>
              </a:p>
              <a:p>
                <a:pPr marL="0" indent="0">
                  <a:buNone/>
                </a:pPr>
                <a14:m>
                  <m:oMathPara xmlns:m="http://schemas.openxmlformats.org/officeDocument/2006/math">
                    <m:oMathParaPr>
                      <m:jc m:val="centerGroup"/>
                    </m:oMathParaPr>
                    <m:oMath xmlns:m="http://schemas.openxmlformats.org/officeDocument/2006/math">
                      <m:r>
                        <a:rPr lang="es-EC" b="1" i="1">
                          <a:latin typeface="+mj-lt"/>
                        </a:rPr>
                        <m:t>∴</m:t>
                      </m:r>
                      <m:r>
                        <a:rPr lang="es-EC" b="1" i="1">
                          <a:latin typeface="+mj-lt"/>
                        </a:rPr>
                        <m:t>𝒅</m:t>
                      </m:r>
                      <m:r>
                        <a:rPr lang="es-EC" b="1" i="1">
                          <a:latin typeface="+mj-lt"/>
                        </a:rPr>
                        <m:t>=</m:t>
                      </m:r>
                      <m:r>
                        <a:rPr lang="es-EC" b="1" i="1">
                          <a:latin typeface="+mj-lt"/>
                        </a:rPr>
                        <m:t>𝟒𝟖</m:t>
                      </m:r>
                      <m:r>
                        <a:rPr lang="es-EC" b="1" i="1">
                          <a:latin typeface="+mj-lt"/>
                        </a:rPr>
                        <m:t>.</m:t>
                      </m:r>
                      <m:r>
                        <a:rPr lang="es-EC" b="1" i="1">
                          <a:latin typeface="+mj-lt"/>
                        </a:rPr>
                        <m:t>𝟒𝟑</m:t>
                      </m:r>
                      <m:r>
                        <a:rPr lang="es-EC" b="1" i="1">
                          <a:latin typeface="+mj-lt"/>
                        </a:rPr>
                        <m:t> </m:t>
                      </m:r>
                      <m:r>
                        <a:rPr lang="es-EC" b="1" i="1">
                          <a:latin typeface="+mj-lt"/>
                        </a:rPr>
                        <m:t>𝒄𝒎</m:t>
                      </m:r>
                    </m:oMath>
                  </m:oMathPara>
                </a14:m>
                <a:endParaRPr lang="es-EC" dirty="0">
                  <a:latin typeface="+mj-lt"/>
                </a:endParaRP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92696"/>
                <a:ext cx="8229600" cy="5631904"/>
              </a:xfrm>
              <a:blipFill rotWithShape="0">
                <a:blip r:embed="rId2"/>
                <a:stretch>
                  <a:fillRect l="-1333" t="-974"/>
                </a:stretch>
              </a:blipFill>
            </p:spPr>
            <p:txBody>
              <a:bodyPr/>
              <a:lstStyle/>
              <a:p>
                <a:r>
                  <a:rPr lang="en-US">
                    <a:noFill/>
                  </a:rPr>
                  <a:t> </a:t>
                </a:r>
              </a:p>
            </p:txBody>
          </p:sp>
        </mc:Fallback>
      </mc:AlternateContent>
    </p:spTree>
    <p:extLst>
      <p:ext uri="{BB962C8B-B14F-4D97-AF65-F5344CB8AC3E}">
        <p14:creationId xmlns:p14="http://schemas.microsoft.com/office/powerpoint/2010/main" val="12638996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92696"/>
                <a:ext cx="8229600" cy="5631904"/>
              </a:xfrm>
            </p:spPr>
            <p:txBody>
              <a:bodyPr>
                <a:normAutofit fontScale="77500" lnSpcReduction="20000"/>
              </a:bodyPr>
              <a:lstStyle/>
              <a:p>
                <a:r>
                  <a:rPr lang="es-EC" dirty="0" smtClean="0">
                    <a:latin typeface="+mj-lt"/>
                  </a:rPr>
                  <a:t>Comprobación</a:t>
                </a:r>
              </a:p>
              <a:p>
                <a:pPr marL="0" indent="0">
                  <a:buNone/>
                </a:pPr>
                <a:r>
                  <a:rPr lang="es-EC" dirty="0">
                    <a:latin typeface="+mj-lt"/>
                  </a:rPr>
                  <a:t>Para calcular el esfuerzo </a:t>
                </a:r>
                <a14:m>
                  <m:oMath xmlns:m="http://schemas.openxmlformats.org/officeDocument/2006/math">
                    <m:sSub>
                      <m:sSubPr>
                        <m:ctrlPr>
                          <a:rPr lang="es-EC" i="1">
                            <a:latin typeface="+mj-lt"/>
                          </a:rPr>
                        </m:ctrlPr>
                      </m:sSubPr>
                      <m:e>
                        <m:r>
                          <m:rPr>
                            <m:sty m:val="p"/>
                          </m:rPr>
                          <a:rPr lang="es-EC">
                            <a:latin typeface="+mj-lt"/>
                          </a:rPr>
                          <m:t>σ</m:t>
                        </m:r>
                      </m:e>
                      <m:sub>
                        <m:r>
                          <m:rPr>
                            <m:sty m:val="p"/>
                          </m:rPr>
                          <a:rPr lang="es-EC">
                            <a:latin typeface="+mj-lt"/>
                          </a:rPr>
                          <m:t>c</m:t>
                        </m:r>
                      </m:sub>
                    </m:sSub>
                  </m:oMath>
                </a14:m>
                <a:r>
                  <a:rPr lang="es-EC" dirty="0">
                    <a:latin typeface="+mj-lt"/>
                  </a:rPr>
                  <a:t> se toma el valor mínimo de las siguientes ecuaciones:</a:t>
                </a:r>
              </a:p>
              <a:p>
                <a:pPr marL="0" indent="0">
                  <a:buNone/>
                </a:pPr>
                <a14:m>
                  <m:oMathPara xmlns:m="http://schemas.openxmlformats.org/officeDocument/2006/math">
                    <m:oMathParaPr>
                      <m:jc m:val="centerGroup"/>
                    </m:oMathParaPr>
                    <m:oMath xmlns:m="http://schemas.openxmlformats.org/officeDocument/2006/math">
                      <m:r>
                        <a:rPr lang="es-EC">
                          <a:latin typeface="+mj-lt"/>
                        </a:rPr>
                        <m:t>4</m:t>
                      </m:r>
                      <m:r>
                        <m:rPr>
                          <m:sty m:val="p"/>
                        </m:rPr>
                        <a:rPr lang="es-EC">
                          <a:latin typeface="+mj-lt"/>
                        </a:rPr>
                        <m:t>ϕ</m:t>
                      </m:r>
                      <m:r>
                        <a:rPr lang="es-EC" i="1">
                          <a:latin typeface="+mj-lt"/>
                        </a:rPr>
                        <m:t>∗</m:t>
                      </m:r>
                      <m:r>
                        <m:rPr>
                          <m:sty m:val="p"/>
                        </m:rPr>
                        <a:rPr lang="es-EC">
                          <a:latin typeface="+mj-lt"/>
                        </a:rPr>
                        <m:t>λ</m:t>
                      </m:r>
                      <m:r>
                        <a:rPr lang="es-EC" i="1">
                          <a:latin typeface="+mj-lt"/>
                        </a:rPr>
                        <m:t>∗</m:t>
                      </m:r>
                      <m:rad>
                        <m:radPr>
                          <m:degHide m:val="on"/>
                          <m:ctrlPr>
                            <a:rPr lang="es-EC" i="1">
                              <a:latin typeface="+mj-lt"/>
                            </a:rPr>
                          </m:ctrlPr>
                        </m:radPr>
                        <m:deg/>
                        <m:e>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e>
                      </m:rad>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m:rPr>
                              <m:sty m:val="p"/>
                            </m:rPr>
                            <a:rPr lang="es-EC">
                              <a:latin typeface="+mj-lt"/>
                            </a:rPr>
                            <m:t>σ</m:t>
                          </m:r>
                        </m:e>
                        <m:sub>
                          <m:r>
                            <m:rPr>
                              <m:sty m:val="p"/>
                            </m:rPr>
                            <a:rPr lang="es-EC">
                              <a:latin typeface="+mj-lt"/>
                            </a:rPr>
                            <m:t>c</m:t>
                          </m:r>
                        </m:sub>
                      </m:sSub>
                      <m:r>
                        <a:rPr lang="es-EC">
                          <a:latin typeface="+mj-lt"/>
                        </a:rPr>
                        <m:t> =4</m:t>
                      </m:r>
                      <m:r>
                        <a:rPr lang="es-EC" i="1">
                          <a:latin typeface="+mj-lt"/>
                        </a:rPr>
                        <m:t>∗</m:t>
                      </m:r>
                      <m:r>
                        <a:rPr lang="es-EC">
                          <a:latin typeface="+mj-lt"/>
                        </a:rPr>
                        <m:t>0.75</m:t>
                      </m:r>
                      <m:r>
                        <a:rPr lang="es-EC" i="1">
                          <a:latin typeface="+mj-lt"/>
                        </a:rPr>
                        <m:t>∗</m:t>
                      </m:r>
                      <m:r>
                        <a:rPr lang="es-EC">
                          <a:latin typeface="+mj-lt"/>
                        </a:rPr>
                        <m:t>1.0</m:t>
                      </m:r>
                      <m:r>
                        <a:rPr lang="es-EC" i="1">
                          <a:latin typeface="+mj-lt"/>
                        </a:rPr>
                        <m:t>∗</m:t>
                      </m:r>
                      <m:rad>
                        <m:radPr>
                          <m:degHide m:val="on"/>
                          <m:ctrlPr>
                            <a:rPr lang="es-EC" i="1">
                              <a:latin typeface="+mj-lt"/>
                            </a:rPr>
                          </m:ctrlPr>
                        </m:radPr>
                        <m:deg/>
                        <m:e>
                          <m:r>
                            <a:rPr lang="es-EC">
                              <a:latin typeface="+mj-lt"/>
                            </a:rPr>
                            <m:t>240</m:t>
                          </m:r>
                          <m:r>
                            <a:rPr lang="es-EC" i="1">
                              <a:latin typeface="+mj-lt"/>
                            </a:rPr>
                            <m:t>∗</m:t>
                          </m:r>
                          <m:r>
                            <a:rPr lang="es-EC">
                              <a:latin typeface="+mj-lt"/>
                            </a:rPr>
                            <m:t>0.07030696</m:t>
                          </m:r>
                        </m:e>
                      </m:rad>
                      <m:r>
                        <a:rPr lang="es-EC">
                          <a:latin typeface="+mj-lt"/>
                        </a:rPr>
                        <m:t>=12.32 </m:t>
                      </m:r>
                      <m:f>
                        <m:fPr>
                          <m:ctrlPr>
                            <a:rPr lang="es-EC" i="1">
                              <a:latin typeface="+mj-lt"/>
                            </a:rPr>
                          </m:ctrlPr>
                        </m:fPr>
                        <m:num>
                          <m:r>
                            <m:rPr>
                              <m:sty m:val="p"/>
                            </m:rPr>
                            <a:rPr lang="es-EC">
                              <a:latin typeface="+mj-lt"/>
                            </a:rPr>
                            <m:t>Kg</m:t>
                          </m:r>
                        </m:num>
                        <m:den>
                          <m:sSup>
                            <m:sSupPr>
                              <m:ctrlPr>
                                <a:rPr lang="es-EC" i="1">
                                  <a:latin typeface="+mj-lt"/>
                                </a:rPr>
                              </m:ctrlPr>
                            </m:sSupPr>
                            <m:e>
                              <m:r>
                                <m:rPr>
                                  <m:sty m:val="p"/>
                                </m:rPr>
                                <a:rPr lang="es-EC">
                                  <a:latin typeface="+mj-lt"/>
                                </a:rPr>
                                <m:t>cm</m:t>
                              </m:r>
                            </m:e>
                            <m:sup>
                              <m:r>
                                <a:rPr lang="es-EC">
                                  <a:latin typeface="+mj-lt"/>
                                </a:rPr>
                                <m:t>2</m:t>
                              </m:r>
                            </m:sup>
                          </m:sSup>
                        </m:den>
                      </m:f>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d>
                        <m:dPr>
                          <m:ctrlPr>
                            <a:rPr lang="es-EC" i="1">
                              <a:latin typeface="+mj-lt"/>
                            </a:rPr>
                          </m:ctrlPr>
                        </m:dPr>
                        <m:e>
                          <m:r>
                            <a:rPr lang="es-EC">
                              <a:latin typeface="+mj-lt"/>
                            </a:rPr>
                            <m:t>2+</m:t>
                          </m:r>
                          <m:f>
                            <m:fPr>
                              <m:ctrlPr>
                                <a:rPr lang="es-EC" i="1">
                                  <a:latin typeface="+mj-lt"/>
                                </a:rPr>
                              </m:ctrlPr>
                            </m:fPr>
                            <m:num>
                              <m:r>
                                <a:rPr lang="es-EC">
                                  <a:latin typeface="+mj-lt"/>
                                </a:rPr>
                                <m:t>4</m:t>
                              </m:r>
                            </m:num>
                            <m:den>
                              <m:r>
                                <m:rPr>
                                  <m:sty m:val="p"/>
                                </m:rPr>
                                <a:rPr lang="es-EC">
                                  <a:latin typeface="+mj-lt"/>
                                </a:rPr>
                                <m:t>β</m:t>
                              </m:r>
                            </m:den>
                          </m:f>
                        </m:e>
                      </m:d>
                      <m:r>
                        <m:rPr>
                          <m:sty m:val="p"/>
                        </m:rPr>
                        <a:rPr lang="es-EC">
                          <a:latin typeface="+mj-lt"/>
                        </a:rPr>
                        <m:t>ϕ</m:t>
                      </m:r>
                      <m:r>
                        <a:rPr lang="es-EC" i="1">
                          <a:latin typeface="+mj-lt"/>
                        </a:rPr>
                        <m:t>∗</m:t>
                      </m:r>
                      <m:r>
                        <m:rPr>
                          <m:sty m:val="p"/>
                        </m:rPr>
                        <a:rPr lang="es-EC">
                          <a:latin typeface="+mj-lt"/>
                        </a:rPr>
                        <m:t>λ</m:t>
                      </m:r>
                      <m:r>
                        <a:rPr lang="es-EC" i="1">
                          <a:latin typeface="+mj-lt"/>
                        </a:rPr>
                        <m:t>∗</m:t>
                      </m:r>
                      <m:rad>
                        <m:radPr>
                          <m:degHide m:val="on"/>
                          <m:ctrlPr>
                            <a:rPr lang="es-EC" i="1">
                              <a:latin typeface="+mj-lt"/>
                            </a:rPr>
                          </m:ctrlPr>
                        </m:radPr>
                        <m:deg/>
                        <m:e>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e>
                      </m:rad>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m:rPr>
                              <m:sty m:val="p"/>
                            </m:rPr>
                            <a:rPr lang="es-EC">
                              <a:latin typeface="+mj-lt"/>
                            </a:rPr>
                            <m:t>σ</m:t>
                          </m:r>
                        </m:e>
                        <m:sub>
                          <m:r>
                            <m:rPr>
                              <m:sty m:val="p"/>
                            </m:rPr>
                            <a:rPr lang="es-EC">
                              <a:latin typeface="+mj-lt"/>
                            </a:rPr>
                            <m:t>c</m:t>
                          </m:r>
                        </m:sub>
                      </m:sSub>
                      <m:r>
                        <a:rPr lang="es-EC">
                          <a:latin typeface="+mj-lt"/>
                        </a:rPr>
                        <m:t> =</m:t>
                      </m:r>
                      <m:d>
                        <m:dPr>
                          <m:ctrlPr>
                            <a:rPr lang="es-EC" i="1">
                              <a:latin typeface="+mj-lt"/>
                            </a:rPr>
                          </m:ctrlPr>
                        </m:dPr>
                        <m:e>
                          <m:r>
                            <a:rPr lang="es-EC">
                              <a:latin typeface="+mj-lt"/>
                            </a:rPr>
                            <m:t>2+</m:t>
                          </m:r>
                          <m:f>
                            <m:fPr>
                              <m:ctrlPr>
                                <a:rPr lang="es-EC" i="1">
                                  <a:latin typeface="+mj-lt"/>
                                </a:rPr>
                              </m:ctrlPr>
                            </m:fPr>
                            <m:num>
                              <m:r>
                                <a:rPr lang="es-EC">
                                  <a:latin typeface="+mj-lt"/>
                                </a:rPr>
                                <m:t>4</m:t>
                              </m:r>
                            </m:num>
                            <m:den>
                              <m:r>
                                <a:rPr lang="es-EC">
                                  <a:latin typeface="+mj-lt"/>
                                </a:rPr>
                                <m:t>1</m:t>
                              </m:r>
                            </m:den>
                          </m:f>
                        </m:e>
                      </m:d>
                      <m:r>
                        <a:rPr lang="es-EC" i="1">
                          <a:latin typeface="+mj-lt"/>
                        </a:rPr>
                        <m:t>∗</m:t>
                      </m:r>
                      <m:r>
                        <a:rPr lang="es-EC">
                          <a:latin typeface="+mj-lt"/>
                        </a:rPr>
                        <m:t>0.75</m:t>
                      </m:r>
                      <m:r>
                        <a:rPr lang="es-EC" i="1">
                          <a:latin typeface="+mj-lt"/>
                        </a:rPr>
                        <m:t>∗</m:t>
                      </m:r>
                      <m:r>
                        <a:rPr lang="es-EC">
                          <a:latin typeface="+mj-lt"/>
                        </a:rPr>
                        <m:t>1.0</m:t>
                      </m:r>
                      <m:r>
                        <a:rPr lang="es-EC" i="1">
                          <a:latin typeface="+mj-lt"/>
                        </a:rPr>
                        <m:t>∗</m:t>
                      </m:r>
                      <m:rad>
                        <m:radPr>
                          <m:degHide m:val="on"/>
                          <m:ctrlPr>
                            <a:rPr lang="es-EC" i="1">
                              <a:latin typeface="+mj-lt"/>
                            </a:rPr>
                          </m:ctrlPr>
                        </m:radPr>
                        <m:deg/>
                        <m:e>
                          <m:r>
                            <a:rPr lang="es-EC">
                              <a:latin typeface="+mj-lt"/>
                            </a:rPr>
                            <m:t>240</m:t>
                          </m:r>
                          <m:r>
                            <a:rPr lang="es-EC" i="1">
                              <a:latin typeface="+mj-lt"/>
                            </a:rPr>
                            <m:t>∗</m:t>
                          </m:r>
                          <m:r>
                            <a:rPr lang="es-EC">
                              <a:latin typeface="+mj-lt"/>
                            </a:rPr>
                            <m:t>0.07030696</m:t>
                          </m:r>
                        </m:e>
                      </m:rad>
                      <m:r>
                        <a:rPr lang="es-EC">
                          <a:latin typeface="+mj-lt"/>
                        </a:rPr>
                        <m:t>=18.48 </m:t>
                      </m:r>
                      <m:f>
                        <m:fPr>
                          <m:ctrlPr>
                            <a:rPr lang="es-EC" i="1">
                              <a:latin typeface="+mj-lt"/>
                            </a:rPr>
                          </m:ctrlPr>
                        </m:fPr>
                        <m:num>
                          <m:r>
                            <m:rPr>
                              <m:sty m:val="p"/>
                            </m:rPr>
                            <a:rPr lang="es-EC">
                              <a:latin typeface="+mj-lt"/>
                            </a:rPr>
                            <m:t>Kg</m:t>
                          </m:r>
                        </m:num>
                        <m:den>
                          <m:sSup>
                            <m:sSupPr>
                              <m:ctrlPr>
                                <a:rPr lang="es-EC" i="1">
                                  <a:latin typeface="+mj-lt"/>
                                </a:rPr>
                              </m:ctrlPr>
                            </m:sSupPr>
                            <m:e>
                              <m:r>
                                <m:rPr>
                                  <m:sty m:val="p"/>
                                </m:rPr>
                                <a:rPr lang="es-EC">
                                  <a:latin typeface="+mj-lt"/>
                                </a:rPr>
                                <m:t>cm</m:t>
                              </m:r>
                            </m:e>
                            <m:sup>
                              <m:r>
                                <a:rPr lang="es-EC">
                                  <a:latin typeface="+mj-lt"/>
                                </a:rPr>
                                <m:t>2</m:t>
                              </m:r>
                            </m:sup>
                          </m:sSup>
                        </m:den>
                      </m:f>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d>
                        <m:dPr>
                          <m:ctrlPr>
                            <a:rPr lang="es-EC" i="1">
                              <a:latin typeface="+mj-lt"/>
                            </a:rPr>
                          </m:ctrlPr>
                        </m:dPr>
                        <m:e>
                          <m:r>
                            <a:rPr lang="es-EC">
                              <a:latin typeface="+mj-lt"/>
                            </a:rPr>
                            <m:t>2+</m:t>
                          </m:r>
                          <m:f>
                            <m:fPr>
                              <m:ctrlPr>
                                <a:rPr lang="es-EC" i="1">
                                  <a:latin typeface="+mj-lt"/>
                                </a:rPr>
                              </m:ctrlPr>
                            </m:fPr>
                            <m:num>
                              <m:sSub>
                                <m:sSubPr>
                                  <m:ctrlPr>
                                    <a:rPr lang="es-EC" i="1">
                                      <a:latin typeface="+mj-lt"/>
                                    </a:rPr>
                                  </m:ctrlPr>
                                </m:sSubPr>
                                <m:e>
                                  <m:r>
                                    <m:rPr>
                                      <m:sty m:val="p"/>
                                    </m:rPr>
                                    <a:rPr lang="es-EC">
                                      <a:latin typeface="+mj-lt"/>
                                    </a:rPr>
                                    <m:t>α</m:t>
                                  </m:r>
                                </m:e>
                                <m:sub>
                                  <m:r>
                                    <m:rPr>
                                      <m:sty m:val="p"/>
                                    </m:rPr>
                                    <a:rPr lang="es-EC">
                                      <a:latin typeface="+mj-lt"/>
                                    </a:rPr>
                                    <m:t>s</m:t>
                                  </m:r>
                                </m:sub>
                              </m:sSub>
                              <m:r>
                                <a:rPr lang="es-EC" i="1">
                                  <a:latin typeface="+mj-lt"/>
                                </a:rPr>
                                <m:t>∗</m:t>
                              </m:r>
                              <m:r>
                                <m:rPr>
                                  <m:sty m:val="p"/>
                                </m:rPr>
                                <a:rPr lang="es-EC">
                                  <a:latin typeface="+mj-lt"/>
                                </a:rPr>
                                <m:t>d</m:t>
                              </m:r>
                            </m:num>
                            <m:den>
                              <m:sSub>
                                <m:sSubPr>
                                  <m:ctrlPr>
                                    <a:rPr lang="es-EC" i="1">
                                      <a:latin typeface="+mj-lt"/>
                                    </a:rPr>
                                  </m:ctrlPr>
                                </m:sSubPr>
                                <m:e>
                                  <m:r>
                                    <m:rPr>
                                      <m:sty m:val="p"/>
                                    </m:rPr>
                                    <a:rPr lang="es-EC">
                                      <a:latin typeface="+mj-lt"/>
                                    </a:rPr>
                                    <m:t>b</m:t>
                                  </m:r>
                                </m:e>
                                <m:sub>
                                  <m:r>
                                    <a:rPr lang="es-EC">
                                      <a:latin typeface="+mj-lt"/>
                                    </a:rPr>
                                    <m:t>0</m:t>
                                  </m:r>
                                </m:sub>
                              </m:sSub>
                            </m:den>
                          </m:f>
                        </m:e>
                      </m:d>
                      <m:r>
                        <m:rPr>
                          <m:sty m:val="p"/>
                        </m:rPr>
                        <a:rPr lang="es-EC">
                          <a:latin typeface="+mj-lt"/>
                        </a:rPr>
                        <m:t>ϕ</m:t>
                      </m:r>
                      <m:r>
                        <a:rPr lang="es-EC" i="1">
                          <a:latin typeface="+mj-lt"/>
                        </a:rPr>
                        <m:t>∗</m:t>
                      </m:r>
                      <m:r>
                        <m:rPr>
                          <m:sty m:val="p"/>
                        </m:rPr>
                        <a:rPr lang="es-EC">
                          <a:latin typeface="+mj-lt"/>
                        </a:rPr>
                        <m:t>λ</m:t>
                      </m:r>
                      <m:r>
                        <a:rPr lang="es-EC" i="1">
                          <a:latin typeface="+mj-lt"/>
                        </a:rPr>
                        <m:t>∗</m:t>
                      </m:r>
                      <m:rad>
                        <m:radPr>
                          <m:degHide m:val="on"/>
                          <m:ctrlPr>
                            <a:rPr lang="es-EC" i="1">
                              <a:latin typeface="+mj-lt"/>
                            </a:rPr>
                          </m:ctrlPr>
                        </m:radPr>
                        <m:deg/>
                        <m:e>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e>
                      </m:rad>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m:rPr>
                              <m:sty m:val="p"/>
                            </m:rPr>
                            <a:rPr lang="es-EC">
                              <a:latin typeface="+mj-lt"/>
                            </a:rPr>
                            <m:t>σ</m:t>
                          </m:r>
                        </m:e>
                        <m:sub>
                          <m:r>
                            <m:rPr>
                              <m:sty m:val="p"/>
                            </m:rPr>
                            <a:rPr lang="es-EC">
                              <a:latin typeface="+mj-lt"/>
                            </a:rPr>
                            <m:t>c</m:t>
                          </m:r>
                        </m:sub>
                      </m:sSub>
                      <m:r>
                        <a:rPr lang="es-EC">
                          <a:latin typeface="+mj-lt"/>
                        </a:rPr>
                        <m:t> =</m:t>
                      </m:r>
                      <m:d>
                        <m:dPr>
                          <m:ctrlPr>
                            <a:rPr lang="es-EC" i="1">
                              <a:latin typeface="+mj-lt"/>
                            </a:rPr>
                          </m:ctrlPr>
                        </m:dPr>
                        <m:e>
                          <m:r>
                            <a:rPr lang="es-EC">
                              <a:latin typeface="+mj-lt"/>
                            </a:rPr>
                            <m:t>2+</m:t>
                          </m:r>
                          <m:f>
                            <m:fPr>
                              <m:ctrlPr>
                                <a:rPr lang="es-EC" i="1">
                                  <a:latin typeface="+mj-lt"/>
                                </a:rPr>
                              </m:ctrlPr>
                            </m:fPr>
                            <m:num>
                              <m:r>
                                <a:rPr lang="es-EC">
                                  <a:latin typeface="+mj-lt"/>
                                </a:rPr>
                                <m:t>40</m:t>
                              </m:r>
                              <m:r>
                                <a:rPr lang="es-EC" i="1">
                                  <a:latin typeface="+mj-lt"/>
                                </a:rPr>
                                <m:t>∗</m:t>
                              </m:r>
                              <m:r>
                                <a:rPr lang="es-EC">
                                  <a:latin typeface="+mj-lt"/>
                                </a:rPr>
                                <m:t>48.43</m:t>
                              </m:r>
                            </m:num>
                            <m:den>
                              <m:r>
                                <a:rPr lang="es-EC">
                                  <a:latin typeface="+mj-lt"/>
                                </a:rPr>
                                <m:t>433.72</m:t>
                              </m:r>
                            </m:den>
                          </m:f>
                        </m:e>
                      </m:d>
                      <m:r>
                        <a:rPr lang="es-EC" i="1">
                          <a:latin typeface="+mj-lt"/>
                        </a:rPr>
                        <m:t>∗</m:t>
                      </m:r>
                      <m:r>
                        <a:rPr lang="es-EC">
                          <a:latin typeface="+mj-lt"/>
                        </a:rPr>
                        <m:t>0.75</m:t>
                      </m:r>
                      <m:r>
                        <a:rPr lang="es-EC" i="1">
                          <a:latin typeface="+mj-lt"/>
                        </a:rPr>
                        <m:t>∗</m:t>
                      </m:r>
                      <m:r>
                        <a:rPr lang="es-EC">
                          <a:latin typeface="+mj-lt"/>
                        </a:rPr>
                        <m:t>1.0</m:t>
                      </m:r>
                      <m:r>
                        <a:rPr lang="es-EC" i="1">
                          <a:latin typeface="+mj-lt"/>
                        </a:rPr>
                        <m:t>∗</m:t>
                      </m:r>
                      <m:rad>
                        <m:radPr>
                          <m:degHide m:val="on"/>
                          <m:ctrlPr>
                            <a:rPr lang="es-EC" i="1">
                              <a:latin typeface="+mj-lt"/>
                            </a:rPr>
                          </m:ctrlPr>
                        </m:radPr>
                        <m:deg/>
                        <m:e>
                          <m:r>
                            <a:rPr lang="es-EC">
                              <a:latin typeface="+mj-lt"/>
                            </a:rPr>
                            <m:t>240</m:t>
                          </m:r>
                          <m:r>
                            <a:rPr lang="es-EC" i="1">
                              <a:latin typeface="+mj-lt"/>
                            </a:rPr>
                            <m:t>∗</m:t>
                          </m:r>
                          <m:r>
                            <a:rPr lang="es-EC">
                              <a:latin typeface="+mj-lt"/>
                            </a:rPr>
                            <m:t>0.07030696</m:t>
                          </m:r>
                        </m:e>
                      </m:rad>
                      <m:r>
                        <a:rPr lang="es-EC">
                          <a:latin typeface="+mj-lt"/>
                        </a:rPr>
                        <m:t>=19.92 </m:t>
                      </m:r>
                      <m:f>
                        <m:fPr>
                          <m:ctrlPr>
                            <a:rPr lang="es-EC" i="1">
                              <a:latin typeface="+mj-lt"/>
                            </a:rPr>
                          </m:ctrlPr>
                        </m:fPr>
                        <m:num>
                          <m:r>
                            <m:rPr>
                              <m:sty m:val="p"/>
                            </m:rPr>
                            <a:rPr lang="es-EC">
                              <a:latin typeface="+mj-lt"/>
                            </a:rPr>
                            <m:t>Kg</m:t>
                          </m:r>
                        </m:num>
                        <m:den>
                          <m:sSup>
                            <m:sSupPr>
                              <m:ctrlPr>
                                <a:rPr lang="es-EC" i="1">
                                  <a:latin typeface="+mj-lt"/>
                                </a:rPr>
                              </m:ctrlPr>
                            </m:sSupPr>
                            <m:e>
                              <m:r>
                                <m:rPr>
                                  <m:sty m:val="p"/>
                                </m:rPr>
                                <a:rPr lang="es-EC">
                                  <a:latin typeface="+mj-lt"/>
                                </a:rPr>
                                <m:t>cm</m:t>
                              </m:r>
                            </m:e>
                            <m:sup>
                              <m:r>
                                <a:rPr lang="es-EC">
                                  <a:latin typeface="+mj-lt"/>
                                </a:rPr>
                                <m:t>2</m:t>
                              </m:r>
                            </m:sup>
                          </m:sSup>
                        </m:den>
                      </m:f>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a:latin typeface="+mj-lt"/>
                        </a:rPr>
                        <m:t>∴</m:t>
                      </m:r>
                      <m:sSub>
                        <m:sSubPr>
                          <m:ctrlPr>
                            <a:rPr lang="es-EC" i="1">
                              <a:latin typeface="+mj-lt"/>
                            </a:rPr>
                          </m:ctrlPr>
                        </m:sSubPr>
                        <m:e>
                          <m:r>
                            <m:rPr>
                              <m:sty m:val="p"/>
                            </m:rPr>
                            <a:rPr lang="es-EC">
                              <a:latin typeface="+mj-lt"/>
                            </a:rPr>
                            <m:t>σ</m:t>
                          </m:r>
                        </m:e>
                        <m:sub>
                          <m:r>
                            <m:rPr>
                              <m:sty m:val="p"/>
                            </m:rPr>
                            <a:rPr lang="es-EC">
                              <a:latin typeface="+mj-lt"/>
                            </a:rPr>
                            <m:t>c</m:t>
                          </m:r>
                        </m:sub>
                      </m:sSub>
                      <m:r>
                        <a:rPr lang="es-EC">
                          <a:latin typeface="+mj-lt"/>
                        </a:rPr>
                        <m:t>=12.32 </m:t>
                      </m:r>
                      <m:f>
                        <m:fPr>
                          <m:ctrlPr>
                            <a:rPr lang="es-EC" i="1">
                              <a:latin typeface="+mj-lt"/>
                            </a:rPr>
                          </m:ctrlPr>
                        </m:fPr>
                        <m:num>
                          <m:r>
                            <m:rPr>
                              <m:sty m:val="p"/>
                            </m:rPr>
                            <a:rPr lang="es-EC">
                              <a:latin typeface="+mj-lt"/>
                            </a:rPr>
                            <m:t>Kg</m:t>
                          </m:r>
                        </m:num>
                        <m:den>
                          <m:sSup>
                            <m:sSupPr>
                              <m:ctrlPr>
                                <a:rPr lang="es-EC" i="1">
                                  <a:latin typeface="+mj-lt"/>
                                </a:rPr>
                              </m:ctrlPr>
                            </m:sSupPr>
                            <m:e>
                              <m:r>
                                <m:rPr>
                                  <m:sty m:val="p"/>
                                </m:rPr>
                                <a:rPr lang="es-EC">
                                  <a:latin typeface="+mj-lt"/>
                                </a:rPr>
                                <m:t>cm</m:t>
                              </m:r>
                            </m:e>
                            <m:sup>
                              <m:r>
                                <a:rPr lang="es-EC">
                                  <a:latin typeface="+mj-lt"/>
                                </a:rPr>
                                <m:t>2</m:t>
                              </m:r>
                            </m:sup>
                          </m:sSup>
                        </m:den>
                      </m:f>
                    </m:oMath>
                  </m:oMathPara>
                </a14:m>
                <a:endParaRPr lang="es-EC" dirty="0">
                  <a:latin typeface="+mj-lt"/>
                </a:endParaRP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92696"/>
                <a:ext cx="8229600" cy="5631904"/>
              </a:xfrm>
              <a:blipFill rotWithShape="0">
                <a:blip r:embed="rId2"/>
                <a:stretch>
                  <a:fillRect l="-741" t="-1623"/>
                </a:stretch>
              </a:blipFill>
            </p:spPr>
            <p:txBody>
              <a:bodyPr/>
              <a:lstStyle/>
              <a:p>
                <a:r>
                  <a:rPr lang="en-US">
                    <a:noFill/>
                  </a:rPr>
                  <a:t> </a:t>
                </a:r>
              </a:p>
            </p:txBody>
          </p:sp>
        </mc:Fallback>
      </mc:AlternateContent>
    </p:spTree>
    <p:extLst>
      <p:ext uri="{BB962C8B-B14F-4D97-AF65-F5344CB8AC3E}">
        <p14:creationId xmlns:p14="http://schemas.microsoft.com/office/powerpoint/2010/main" val="10972736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908720"/>
                <a:ext cx="8229600" cy="5544616"/>
              </a:xfrm>
            </p:spPr>
            <p:txBody>
              <a:bodyPr>
                <a:normAutofit fontScale="92500" lnSpcReduction="10000"/>
              </a:bodyPr>
              <a:lstStyle/>
              <a:p>
                <a:endParaRPr lang="es-EC" dirty="0" smtClean="0"/>
              </a:p>
              <a:p>
                <a:endParaRPr lang="es-EC" dirty="0"/>
              </a:p>
              <a:p>
                <a:endParaRPr lang="es-EC" dirty="0" smtClean="0"/>
              </a:p>
              <a:p>
                <a:endParaRPr lang="es-EC" dirty="0"/>
              </a:p>
              <a:p>
                <a:endParaRPr lang="es-EC" dirty="0" smtClean="0">
                  <a:latin typeface="+mj-lt"/>
                </a:endParaRPr>
              </a:p>
              <a:p>
                <a:r>
                  <a:rPr lang="es-EC" dirty="0" smtClean="0">
                    <a:latin typeface="+mj-lt"/>
                  </a:rPr>
                  <a:t>El </a:t>
                </a:r>
                <a:r>
                  <a:rPr lang="es-EC" dirty="0">
                    <a:latin typeface="+mj-lt"/>
                  </a:rPr>
                  <a:t>esfuerzo del área sombreada de la figura </a:t>
                </a:r>
                <a:r>
                  <a:rPr lang="es-EC" dirty="0" smtClean="0">
                    <a:latin typeface="+mj-lt"/>
                  </a:rPr>
                  <a:t>es </a:t>
                </a:r>
                <a:r>
                  <a:rPr lang="es-EC" dirty="0">
                    <a:latin typeface="+mj-lt"/>
                  </a:rPr>
                  <a:t>igual a:</a:t>
                </a: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m:rPr>
                              <m:sty m:val="p"/>
                            </m:rPr>
                            <a:rPr lang="es-EC">
                              <a:latin typeface="+mj-lt"/>
                            </a:rPr>
                            <m:t>σ</m:t>
                          </m:r>
                        </m:e>
                        <m:sub>
                          <m:r>
                            <m:rPr>
                              <m:sty m:val="p"/>
                            </m:rPr>
                            <a:rPr lang="es-EC">
                              <a:latin typeface="+mj-lt"/>
                            </a:rPr>
                            <m:t>u</m:t>
                          </m:r>
                        </m:sub>
                      </m:sSub>
                      <m:r>
                        <a:rPr lang="es-EC">
                          <a:latin typeface="+mj-lt"/>
                        </a:rPr>
                        <m:t>=</m:t>
                      </m:r>
                      <m:d>
                        <m:dPr>
                          <m:ctrlPr>
                            <a:rPr lang="es-EC" i="1">
                              <a:latin typeface="+mj-lt"/>
                            </a:rPr>
                          </m:ctrlPr>
                        </m:dPr>
                        <m:e>
                          <m:f>
                            <m:fPr>
                              <m:ctrlPr>
                                <a:rPr lang="es-EC" i="1">
                                  <a:latin typeface="+mj-lt"/>
                                </a:rPr>
                              </m:ctrlPr>
                            </m:fPr>
                            <m:num>
                              <m:r>
                                <m:rPr>
                                  <m:sty m:val="p"/>
                                </m:rPr>
                                <a:rPr lang="es-EC">
                                  <a:latin typeface="+mj-lt"/>
                                </a:rPr>
                                <m:t>Pu</m:t>
                              </m:r>
                            </m:num>
                            <m:den>
                              <m:r>
                                <m:rPr>
                                  <m:sty m:val="p"/>
                                </m:rPr>
                                <a:rPr lang="es-EC">
                                  <a:latin typeface="+mj-lt"/>
                                </a:rPr>
                                <m:t>Az</m:t>
                              </m:r>
                            </m:den>
                          </m:f>
                        </m:e>
                      </m:d>
                      <m:r>
                        <a:rPr lang="es-EC" i="1">
                          <a:latin typeface="+mj-lt"/>
                        </a:rPr>
                        <m:t>∗</m:t>
                      </m:r>
                      <m:f>
                        <m:fPr>
                          <m:ctrlPr>
                            <a:rPr lang="es-EC" i="1">
                              <a:latin typeface="+mj-lt"/>
                            </a:rPr>
                          </m:ctrlPr>
                        </m:fPr>
                        <m:num>
                          <m:r>
                            <m:rPr>
                              <m:sty m:val="p"/>
                            </m:rPr>
                            <a:rPr lang="es-EC">
                              <a:latin typeface="+mj-lt"/>
                            </a:rPr>
                            <m:t>Az</m:t>
                          </m:r>
                          <m:r>
                            <a:rPr lang="es-EC" i="1">
                              <a:latin typeface="+mj-lt"/>
                            </a:rPr>
                            <m:t>−</m:t>
                          </m:r>
                          <m:sSup>
                            <m:sSupPr>
                              <m:ctrlPr>
                                <a:rPr lang="es-EC" i="1">
                                  <a:latin typeface="+mj-lt"/>
                                </a:rPr>
                              </m:ctrlPr>
                            </m:sSupPr>
                            <m:e>
                              <m:d>
                                <m:dPr>
                                  <m:ctrlPr>
                                    <a:rPr lang="es-EC" i="1">
                                      <a:latin typeface="+mj-lt"/>
                                    </a:rPr>
                                  </m:ctrlPr>
                                </m:dPr>
                                <m:e>
                                  <m:r>
                                    <m:rPr>
                                      <m:sty m:val="p"/>
                                    </m:rPr>
                                    <a:rPr lang="es-EC">
                                      <a:latin typeface="+mj-lt"/>
                                    </a:rPr>
                                    <m:t>a</m:t>
                                  </m:r>
                                  <m:r>
                                    <a:rPr lang="es-EC">
                                      <a:latin typeface="+mj-lt"/>
                                    </a:rPr>
                                    <m:t>+</m:t>
                                  </m:r>
                                  <m:r>
                                    <m:rPr>
                                      <m:sty m:val="p"/>
                                    </m:rPr>
                                    <a:rPr lang="es-EC">
                                      <a:latin typeface="+mj-lt"/>
                                    </a:rPr>
                                    <m:t>d</m:t>
                                  </m:r>
                                </m:e>
                              </m:d>
                            </m:e>
                            <m:sup>
                              <m:r>
                                <a:rPr lang="es-EC">
                                  <a:latin typeface="+mj-lt"/>
                                </a:rPr>
                                <m:t>2</m:t>
                              </m:r>
                            </m:sup>
                          </m:sSup>
                        </m:num>
                        <m:den>
                          <m:r>
                            <a:rPr lang="es-EC">
                              <a:latin typeface="+mj-lt"/>
                            </a:rPr>
                            <m:t>4</m:t>
                          </m:r>
                          <m:r>
                            <a:rPr lang="es-EC" i="1">
                              <a:latin typeface="+mj-lt"/>
                            </a:rPr>
                            <m:t>∗</m:t>
                          </m:r>
                          <m:d>
                            <m:dPr>
                              <m:ctrlPr>
                                <a:rPr lang="es-EC" i="1">
                                  <a:latin typeface="+mj-lt"/>
                                </a:rPr>
                              </m:ctrlPr>
                            </m:dPr>
                            <m:e>
                              <m:r>
                                <m:rPr>
                                  <m:sty m:val="p"/>
                                </m:rPr>
                                <a:rPr lang="es-EC">
                                  <a:latin typeface="+mj-lt"/>
                                </a:rPr>
                                <m:t>a</m:t>
                              </m:r>
                              <m:r>
                                <a:rPr lang="es-EC">
                                  <a:latin typeface="+mj-lt"/>
                                </a:rPr>
                                <m:t>+</m:t>
                              </m:r>
                              <m:r>
                                <m:rPr>
                                  <m:sty m:val="p"/>
                                </m:rPr>
                                <a:rPr lang="es-EC">
                                  <a:latin typeface="+mj-lt"/>
                                </a:rPr>
                                <m:t>d</m:t>
                              </m:r>
                            </m:e>
                          </m:d>
                          <m:r>
                            <a:rPr lang="es-EC" i="1">
                              <a:latin typeface="+mj-lt"/>
                            </a:rPr>
                            <m:t>∗</m:t>
                          </m:r>
                          <m:r>
                            <m:rPr>
                              <m:sty m:val="p"/>
                            </m:rPr>
                            <a:rPr lang="es-EC">
                              <a:latin typeface="+mj-lt"/>
                            </a:rPr>
                            <m:t>d</m:t>
                          </m:r>
                        </m:den>
                      </m:f>
                    </m:oMath>
                  </m:oMathPara>
                </a14:m>
                <a:endParaRPr lang="es-EC" dirty="0">
                  <a:latin typeface="+mj-lt"/>
                </a:endParaRP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𝜎</m:t>
                          </m:r>
                        </m:e>
                        <m:sub>
                          <m:r>
                            <a:rPr lang="es-EC" i="1">
                              <a:latin typeface="+mj-lt"/>
                            </a:rPr>
                            <m:t>𝑢</m:t>
                          </m:r>
                        </m:sub>
                      </m:sSub>
                      <m:r>
                        <a:rPr lang="es-EC">
                          <a:latin typeface="+mj-lt"/>
                        </a:rPr>
                        <m:t>=</m:t>
                      </m:r>
                      <m:d>
                        <m:dPr>
                          <m:ctrlPr>
                            <a:rPr lang="es-EC" i="1">
                              <a:latin typeface="+mj-lt"/>
                            </a:rPr>
                          </m:ctrlPr>
                        </m:dPr>
                        <m:e>
                          <m:f>
                            <m:fPr>
                              <m:ctrlPr>
                                <a:rPr lang="es-EC" i="1">
                                  <a:latin typeface="+mj-lt"/>
                                </a:rPr>
                              </m:ctrlPr>
                            </m:fPr>
                            <m:num>
                              <m:r>
                                <a:rPr lang="es-EC">
                                  <a:latin typeface="+mj-lt"/>
                                </a:rPr>
                                <m:t>194200</m:t>
                              </m:r>
                            </m:num>
                            <m:den>
                              <m:sSup>
                                <m:sSupPr>
                                  <m:ctrlPr>
                                    <a:rPr lang="es-EC" i="1">
                                      <a:latin typeface="+mj-lt"/>
                                    </a:rPr>
                                  </m:ctrlPr>
                                </m:sSupPr>
                                <m:e>
                                  <m:r>
                                    <a:rPr lang="es-EC">
                                      <a:latin typeface="+mj-lt"/>
                                    </a:rPr>
                                    <m:t>300</m:t>
                                  </m:r>
                                </m:e>
                                <m:sup>
                                  <m:r>
                                    <a:rPr lang="es-EC">
                                      <a:latin typeface="+mj-lt"/>
                                    </a:rPr>
                                    <m:t>2</m:t>
                                  </m:r>
                                </m:sup>
                              </m:sSup>
                            </m:den>
                          </m:f>
                        </m:e>
                      </m:d>
                      <m:r>
                        <a:rPr lang="es-EC" i="1">
                          <a:latin typeface="+mj-lt"/>
                        </a:rPr>
                        <m:t>∗</m:t>
                      </m:r>
                      <m:f>
                        <m:fPr>
                          <m:ctrlPr>
                            <a:rPr lang="es-EC" i="1">
                              <a:latin typeface="+mj-lt"/>
                            </a:rPr>
                          </m:ctrlPr>
                        </m:fPr>
                        <m:num>
                          <m:sSup>
                            <m:sSupPr>
                              <m:ctrlPr>
                                <a:rPr lang="es-EC" i="1">
                                  <a:latin typeface="+mj-lt"/>
                                </a:rPr>
                              </m:ctrlPr>
                            </m:sSupPr>
                            <m:e>
                              <m:r>
                                <a:rPr lang="es-EC">
                                  <a:latin typeface="+mj-lt"/>
                                </a:rPr>
                                <m:t>300</m:t>
                              </m:r>
                            </m:e>
                            <m:sup>
                              <m:r>
                                <a:rPr lang="es-EC">
                                  <a:latin typeface="+mj-lt"/>
                                </a:rPr>
                                <m:t>2</m:t>
                              </m:r>
                            </m:sup>
                          </m:sSup>
                          <m:r>
                            <a:rPr lang="es-EC" i="1">
                              <a:latin typeface="+mj-lt"/>
                            </a:rPr>
                            <m:t>−</m:t>
                          </m:r>
                          <m:sSup>
                            <m:sSupPr>
                              <m:ctrlPr>
                                <a:rPr lang="es-EC" i="1">
                                  <a:latin typeface="+mj-lt"/>
                                </a:rPr>
                              </m:ctrlPr>
                            </m:sSupPr>
                            <m:e>
                              <m:d>
                                <m:dPr>
                                  <m:ctrlPr>
                                    <a:rPr lang="es-EC" i="1">
                                      <a:latin typeface="+mj-lt"/>
                                    </a:rPr>
                                  </m:ctrlPr>
                                </m:dPr>
                                <m:e>
                                  <m:r>
                                    <a:rPr lang="es-EC">
                                      <a:latin typeface="+mj-lt"/>
                                    </a:rPr>
                                    <m:t>60+48.43</m:t>
                                  </m:r>
                                </m:e>
                              </m:d>
                            </m:e>
                            <m:sup>
                              <m:r>
                                <a:rPr lang="es-EC">
                                  <a:latin typeface="+mj-lt"/>
                                </a:rPr>
                                <m:t>2</m:t>
                              </m:r>
                            </m:sup>
                          </m:sSup>
                        </m:num>
                        <m:den>
                          <m:r>
                            <a:rPr lang="es-EC">
                              <a:latin typeface="+mj-lt"/>
                            </a:rPr>
                            <m:t>4</m:t>
                          </m:r>
                          <m:r>
                            <a:rPr lang="es-EC" i="1">
                              <a:latin typeface="+mj-lt"/>
                            </a:rPr>
                            <m:t>∗</m:t>
                          </m:r>
                          <m:d>
                            <m:dPr>
                              <m:ctrlPr>
                                <a:rPr lang="es-EC" i="1">
                                  <a:latin typeface="+mj-lt"/>
                                </a:rPr>
                              </m:ctrlPr>
                            </m:dPr>
                            <m:e>
                              <m:r>
                                <a:rPr lang="es-EC">
                                  <a:latin typeface="+mj-lt"/>
                                </a:rPr>
                                <m:t>60+48.42</m:t>
                              </m:r>
                            </m:e>
                          </m:d>
                          <m:r>
                            <a:rPr lang="es-EC" i="1">
                              <a:latin typeface="+mj-lt"/>
                            </a:rPr>
                            <m:t>∗</m:t>
                          </m:r>
                          <m:r>
                            <a:rPr lang="es-EC">
                              <a:latin typeface="+mj-lt"/>
                            </a:rPr>
                            <m:t>48.42</m:t>
                          </m:r>
                        </m:den>
                      </m:f>
                      <m:r>
                        <a:rPr lang="es-EC" i="1">
                          <a:latin typeface="+mj-lt"/>
                        </a:rPr>
                        <m:t>=8.04 </m:t>
                      </m:r>
                      <m:f>
                        <m:fPr>
                          <m:ctrlPr>
                            <a:rPr lang="es-EC" i="1">
                              <a:latin typeface="+mj-lt"/>
                            </a:rPr>
                          </m:ctrlPr>
                        </m:fPr>
                        <m:num>
                          <m:r>
                            <a:rPr lang="es-EC" i="1">
                              <a:latin typeface="+mj-lt"/>
                            </a:rPr>
                            <m:t>𝐾𝑔</m:t>
                          </m:r>
                        </m:num>
                        <m:den>
                          <m:sSup>
                            <m:sSupPr>
                              <m:ctrlPr>
                                <a:rPr lang="es-EC" i="1">
                                  <a:latin typeface="+mj-lt"/>
                                </a:rPr>
                              </m:ctrlPr>
                            </m:sSupPr>
                            <m:e>
                              <m:r>
                                <a:rPr lang="es-EC" i="1">
                                  <a:latin typeface="+mj-lt"/>
                                </a:rPr>
                                <m:t>𝑐𝑚</m:t>
                              </m:r>
                            </m:e>
                            <m:sup>
                              <m:r>
                                <a:rPr lang="es-EC" i="1">
                                  <a:latin typeface="+mj-lt"/>
                                </a:rPr>
                                <m:t>2</m:t>
                              </m:r>
                            </m:sup>
                          </m:sSup>
                        </m:den>
                      </m:f>
                    </m:oMath>
                  </m:oMathPara>
                </a14:m>
                <a:endParaRPr lang="es-EC" dirty="0" smtClean="0">
                  <a:latin typeface="+mj-lt"/>
                </a:endParaRPr>
              </a:p>
              <a:p>
                <a:pPr marL="0" indent="0" algn="ctr">
                  <a:lnSpc>
                    <a:spcPct val="150000"/>
                  </a:lnSpc>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m:rPr>
                              <m:sty m:val="p"/>
                            </m:rPr>
                            <a:rPr lang="es-EC">
                              <a:latin typeface="+mj-lt"/>
                            </a:rPr>
                            <m:t>σ</m:t>
                          </m:r>
                        </m:e>
                        <m:sub>
                          <m:r>
                            <m:rPr>
                              <m:sty m:val="p"/>
                            </m:rPr>
                            <a:rPr lang="es-EC">
                              <a:latin typeface="+mj-lt"/>
                            </a:rPr>
                            <m:t>u</m:t>
                          </m:r>
                        </m:sub>
                      </m:sSub>
                      <m:r>
                        <a:rPr lang="es-EC">
                          <a:latin typeface="+mj-lt"/>
                        </a:rPr>
                        <m:t>&lt;</m:t>
                      </m:r>
                      <m:sSub>
                        <m:sSubPr>
                          <m:ctrlPr>
                            <a:rPr lang="es-EC" i="1">
                              <a:latin typeface="+mj-lt"/>
                            </a:rPr>
                          </m:ctrlPr>
                        </m:sSubPr>
                        <m:e>
                          <m:r>
                            <m:rPr>
                              <m:sty m:val="p"/>
                            </m:rPr>
                            <a:rPr lang="es-EC">
                              <a:latin typeface="+mj-lt"/>
                            </a:rPr>
                            <m:t>σ</m:t>
                          </m:r>
                        </m:e>
                        <m:sub>
                          <m:r>
                            <m:rPr>
                              <m:sty m:val="p"/>
                            </m:rPr>
                            <a:rPr lang="es-EC">
                              <a:latin typeface="+mj-lt"/>
                            </a:rPr>
                            <m:t>c</m:t>
                          </m:r>
                        </m:sub>
                      </m:sSub>
                    </m:oMath>
                  </m:oMathPara>
                </a14:m>
                <a:endParaRPr lang="es-EC" dirty="0">
                  <a:latin typeface="+mj-lt"/>
                </a:endParaRP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908720"/>
                <a:ext cx="8229600" cy="5544616"/>
              </a:xfrm>
              <a:blipFill rotWithShape="0">
                <a:blip r:embed="rId2"/>
                <a:stretch>
                  <a:fillRect l="-741"/>
                </a:stretch>
              </a:blipFill>
            </p:spPr>
            <p:txBody>
              <a:bodyPr/>
              <a:lstStyle/>
              <a:p>
                <a:r>
                  <a:rPr lang="en-US">
                    <a:noFill/>
                  </a:rPr>
                  <a:t> </a:t>
                </a:r>
              </a:p>
            </p:txBody>
          </p:sp>
        </mc:Fallback>
      </mc:AlternateContent>
      <p:pic>
        <p:nvPicPr>
          <p:cNvPr id="4" name="Picture 3"/>
          <p:cNvPicPr/>
          <p:nvPr/>
        </p:nvPicPr>
        <p:blipFill rotWithShape="1">
          <a:blip r:embed="rId3"/>
          <a:srcRect l="7129" t="26156" r="76635" b="26503"/>
          <a:stretch/>
        </p:blipFill>
        <p:spPr bwMode="auto">
          <a:xfrm>
            <a:off x="3347864" y="404664"/>
            <a:ext cx="2510790" cy="23533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4130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5199856"/>
          </a:xfrm>
        </p:spPr>
        <p:txBody>
          <a:bodyPr/>
          <a:lstStyle/>
          <a:p>
            <a:r>
              <a:rPr lang="es-EC" dirty="0">
                <a:latin typeface="+mj-lt"/>
              </a:rPr>
              <a:t>Las rampas cuentan con una pendiente del </a:t>
            </a:r>
            <a:r>
              <a:rPr lang="es-EC" dirty="0" smtClean="0">
                <a:latin typeface="+mj-lt"/>
              </a:rPr>
              <a:t>12% </a:t>
            </a:r>
            <a:r>
              <a:rPr lang="es-EC" dirty="0">
                <a:latin typeface="+mj-lt"/>
              </a:rPr>
              <a:t>y el ancho de cada carril es de 3.50 m y no posee curvas en las rampas. </a:t>
            </a:r>
            <a:endParaRPr lang="es-EC" dirty="0" smtClean="0">
              <a:latin typeface="+mj-lt"/>
            </a:endParaRPr>
          </a:p>
          <a:p>
            <a:r>
              <a:rPr lang="es-EC" dirty="0" smtClean="0">
                <a:latin typeface="+mj-lt"/>
              </a:rPr>
              <a:t>Cuenta </a:t>
            </a:r>
            <a:r>
              <a:rPr lang="es-EC" dirty="0">
                <a:latin typeface="+mj-lt"/>
              </a:rPr>
              <a:t>con 2 ductos de ventilación los cuales se ubican en la parte central </a:t>
            </a:r>
            <a:r>
              <a:rPr lang="es-EC" dirty="0" smtClean="0">
                <a:latin typeface="+mj-lt"/>
              </a:rPr>
              <a:t>del parqueadero.</a:t>
            </a:r>
          </a:p>
          <a:p>
            <a:r>
              <a:rPr lang="es-EC" dirty="0">
                <a:latin typeface="+mj-lt"/>
              </a:rPr>
              <a:t>1 inodoro, 2 urinarios y 3 lavamanos para hombres; y con 4 inodoros y 3 lavamanos para mujeres. </a:t>
            </a:r>
            <a:r>
              <a:rPr lang="es-EC" dirty="0" smtClean="0">
                <a:latin typeface="+mj-lt"/>
              </a:rPr>
              <a:t> No se prevé instalaciones independientes para empleados. </a:t>
            </a:r>
          </a:p>
          <a:p>
            <a:endParaRPr lang="es-EC" dirty="0"/>
          </a:p>
        </p:txBody>
      </p:sp>
    </p:spTree>
    <p:extLst>
      <p:ext uri="{BB962C8B-B14F-4D97-AF65-F5344CB8AC3E}">
        <p14:creationId xmlns:p14="http://schemas.microsoft.com/office/powerpoint/2010/main" val="22648813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268760"/>
                <a:ext cx="8229600" cy="5055840"/>
              </a:xfrm>
            </p:spPr>
            <p:txBody>
              <a:bodyPr/>
              <a:lstStyle/>
              <a:p>
                <a:r>
                  <a:rPr lang="es-EC" b="1" dirty="0" smtClean="0">
                    <a:latin typeface="+mj-lt"/>
                  </a:rPr>
                  <a:t>Esfuerzos </a:t>
                </a:r>
                <a:r>
                  <a:rPr lang="es-EC" b="1" dirty="0">
                    <a:latin typeface="+mj-lt"/>
                  </a:rPr>
                  <a:t>de reacción generados en el suelo</a:t>
                </a:r>
                <a:r>
                  <a:rPr lang="es-EC" b="1" dirty="0" smtClean="0">
                    <a:latin typeface="+mj-lt"/>
                  </a:rPr>
                  <a:t>:</a:t>
                </a:r>
              </a:p>
              <a:p>
                <a:endParaRPr lang="es-EC" b="1" dirty="0">
                  <a:latin typeface="+mj-lt"/>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mj-lt"/>
                            </a:rPr>
                          </m:ctrlPr>
                        </m:sSubPr>
                        <m:e>
                          <m:r>
                            <a:rPr lang="es-EC" i="1">
                              <a:latin typeface="+mj-lt"/>
                            </a:rPr>
                            <m:t>𝑒</m:t>
                          </m:r>
                        </m:e>
                        <m:sub>
                          <m:r>
                            <a:rPr lang="es-EC" i="1">
                              <a:latin typeface="+mj-lt"/>
                            </a:rPr>
                            <m:t>𝑥</m:t>
                          </m:r>
                        </m:sub>
                      </m:sSub>
                      <m:r>
                        <a:rPr lang="es-EC" i="1">
                          <a:latin typeface="+mj-lt"/>
                        </a:rPr>
                        <m:t>=</m:t>
                      </m:r>
                      <m:f>
                        <m:fPr>
                          <m:ctrlPr>
                            <a:rPr lang="es-EC" i="1">
                              <a:latin typeface="+mj-lt"/>
                            </a:rPr>
                          </m:ctrlPr>
                        </m:fPr>
                        <m:num>
                          <m:r>
                            <a:rPr lang="es-EC" i="1">
                              <a:latin typeface="+mj-lt"/>
                            </a:rPr>
                            <m:t>56.92</m:t>
                          </m:r>
                        </m:num>
                        <m:den>
                          <m:r>
                            <a:rPr lang="es-EC" i="1">
                              <a:latin typeface="+mj-lt"/>
                            </a:rPr>
                            <m:t>194.48</m:t>
                          </m:r>
                        </m:den>
                      </m:f>
                      <m:r>
                        <a:rPr lang="es-EC" i="1">
                          <a:latin typeface="+mj-lt"/>
                        </a:rPr>
                        <m:t>=0.292</m:t>
                      </m:r>
                    </m:oMath>
                  </m:oMathPara>
                </a14:m>
                <a:endParaRPr lang="es-EC" dirty="0" smtClean="0">
                  <a:latin typeface="+mj-lt"/>
                </a:endParaRPr>
              </a:p>
              <a:p>
                <a:pPr marL="0" indent="0">
                  <a:buNone/>
                </a:pPr>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𝑞</m:t>
                      </m:r>
                      <m:r>
                        <a:rPr lang="es-EC" i="1">
                          <a:latin typeface="+mj-lt"/>
                        </a:rPr>
                        <m:t> </m:t>
                      </m:r>
                      <m:r>
                        <a:rPr lang="es-EC" i="1">
                          <a:latin typeface="+mj-lt"/>
                        </a:rPr>
                        <m:t>𝑚𝑎𝑥</m:t>
                      </m:r>
                      <m:r>
                        <a:rPr lang="es-EC" i="1">
                          <a:latin typeface="+mj-lt"/>
                        </a:rPr>
                        <m:t>=</m:t>
                      </m:r>
                      <m:f>
                        <m:fPr>
                          <m:ctrlPr>
                            <a:rPr lang="es-EC" i="1">
                              <a:latin typeface="+mj-lt"/>
                            </a:rPr>
                          </m:ctrlPr>
                        </m:fPr>
                        <m:num>
                          <m:r>
                            <a:rPr lang="es-EC" i="1">
                              <a:latin typeface="+mj-lt"/>
                            </a:rPr>
                            <m:t>194.48</m:t>
                          </m:r>
                        </m:num>
                        <m:den>
                          <m:r>
                            <a:rPr lang="es-EC" i="1">
                              <a:latin typeface="+mj-lt"/>
                            </a:rPr>
                            <m:t>9.00</m:t>
                          </m:r>
                        </m:den>
                      </m:f>
                      <m:d>
                        <m:dPr>
                          <m:ctrlPr>
                            <a:rPr lang="es-EC" i="1">
                              <a:latin typeface="+mj-lt"/>
                            </a:rPr>
                          </m:ctrlPr>
                        </m:dPr>
                        <m:e>
                          <m:r>
                            <a:rPr lang="es-EC" i="1">
                              <a:latin typeface="+mj-lt"/>
                            </a:rPr>
                            <m:t>1±</m:t>
                          </m:r>
                          <m:f>
                            <m:fPr>
                              <m:ctrlPr>
                                <a:rPr lang="es-EC" i="1">
                                  <a:latin typeface="+mj-lt"/>
                                </a:rPr>
                              </m:ctrlPr>
                            </m:fPr>
                            <m:num>
                              <m:r>
                                <a:rPr lang="es-EC" i="1">
                                  <a:latin typeface="+mj-lt"/>
                                </a:rPr>
                                <m:t>6∗0.29</m:t>
                              </m:r>
                            </m:num>
                            <m:den>
                              <m:r>
                                <a:rPr lang="es-EC" i="1">
                                  <a:latin typeface="+mj-lt"/>
                                </a:rPr>
                                <m:t>3.00</m:t>
                              </m:r>
                            </m:den>
                          </m:f>
                        </m:e>
                      </m:d>
                      <m:r>
                        <a:rPr lang="es-EC" i="1">
                          <a:latin typeface="+mj-lt"/>
                        </a:rPr>
                        <m:t>=34.14 </m:t>
                      </m:r>
                      <m:r>
                        <a:rPr lang="es-EC" i="1">
                          <a:latin typeface="+mj-lt"/>
                        </a:rPr>
                        <m:t>𝑇</m:t>
                      </m:r>
                      <m:r>
                        <a:rPr lang="es-EC" i="1">
                          <a:latin typeface="+mj-lt"/>
                        </a:rPr>
                        <m:t>/</m:t>
                      </m:r>
                      <m:sSup>
                        <m:sSupPr>
                          <m:ctrlPr>
                            <a:rPr lang="es-EC" i="1">
                              <a:latin typeface="+mj-lt"/>
                            </a:rPr>
                          </m:ctrlPr>
                        </m:sSupPr>
                        <m:e>
                          <m:r>
                            <a:rPr lang="es-EC" i="1">
                              <a:latin typeface="+mj-lt"/>
                            </a:rPr>
                            <m:t>𝑚</m:t>
                          </m:r>
                        </m:e>
                        <m:sup>
                          <m:r>
                            <a:rPr lang="es-EC" i="1">
                              <a:latin typeface="+mj-lt"/>
                            </a:rPr>
                            <m:t>2</m:t>
                          </m:r>
                        </m:sup>
                      </m:sSup>
                    </m:oMath>
                  </m:oMathPara>
                </a14:m>
                <a:endParaRPr lang="es-EC" dirty="0" smtClean="0">
                  <a:latin typeface="+mj-lt"/>
                </a:endParaRPr>
              </a:p>
              <a:p>
                <a:pPr marL="0" indent="0">
                  <a:buNone/>
                </a:pPr>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𝑞</m:t>
                      </m:r>
                      <m:r>
                        <a:rPr lang="es-EC" i="1">
                          <a:latin typeface="+mj-lt"/>
                        </a:rPr>
                        <m:t> </m:t>
                      </m:r>
                      <m:r>
                        <a:rPr lang="es-EC" i="1">
                          <a:latin typeface="+mj-lt"/>
                        </a:rPr>
                        <m:t>𝑚𝑖𝑛</m:t>
                      </m:r>
                      <m:r>
                        <a:rPr lang="es-EC" i="1">
                          <a:latin typeface="+mj-lt"/>
                        </a:rPr>
                        <m:t>=</m:t>
                      </m:r>
                      <m:f>
                        <m:fPr>
                          <m:ctrlPr>
                            <a:rPr lang="es-EC" i="1">
                              <a:latin typeface="+mj-lt"/>
                            </a:rPr>
                          </m:ctrlPr>
                        </m:fPr>
                        <m:num>
                          <m:r>
                            <a:rPr lang="es-EC" i="1">
                              <a:latin typeface="+mj-lt"/>
                            </a:rPr>
                            <m:t>149.3</m:t>
                          </m:r>
                        </m:num>
                        <m:den>
                          <m:r>
                            <a:rPr lang="es-EC" i="1">
                              <a:latin typeface="+mj-lt"/>
                            </a:rPr>
                            <m:t>9.00</m:t>
                          </m:r>
                        </m:den>
                      </m:f>
                      <m:d>
                        <m:dPr>
                          <m:ctrlPr>
                            <a:rPr lang="es-EC" i="1">
                              <a:latin typeface="+mj-lt"/>
                            </a:rPr>
                          </m:ctrlPr>
                        </m:dPr>
                        <m:e>
                          <m:r>
                            <a:rPr lang="es-EC" i="1">
                              <a:latin typeface="+mj-lt"/>
                            </a:rPr>
                            <m:t>1±</m:t>
                          </m:r>
                          <m:f>
                            <m:fPr>
                              <m:ctrlPr>
                                <a:rPr lang="es-EC" i="1">
                                  <a:latin typeface="+mj-lt"/>
                                </a:rPr>
                              </m:ctrlPr>
                            </m:fPr>
                            <m:num>
                              <m:r>
                                <a:rPr lang="es-EC" i="1">
                                  <a:latin typeface="+mj-lt"/>
                                </a:rPr>
                                <m:t>6∗0.37</m:t>
                              </m:r>
                            </m:num>
                            <m:den>
                              <m:r>
                                <a:rPr lang="es-EC" i="1">
                                  <a:latin typeface="+mj-lt"/>
                                </a:rPr>
                                <m:t>3.00</m:t>
                              </m:r>
                            </m:den>
                          </m:f>
                        </m:e>
                      </m:d>
                      <m:r>
                        <a:rPr lang="es-EC" i="1">
                          <a:latin typeface="+mj-lt"/>
                        </a:rPr>
                        <m:t>=9.08 </m:t>
                      </m:r>
                      <m:r>
                        <a:rPr lang="es-EC" i="1">
                          <a:latin typeface="+mj-lt"/>
                        </a:rPr>
                        <m:t>𝑇</m:t>
                      </m:r>
                      <m:r>
                        <a:rPr lang="es-EC" i="1">
                          <a:latin typeface="+mj-lt"/>
                        </a:rPr>
                        <m:t>/</m:t>
                      </m:r>
                      <m:sSup>
                        <m:sSupPr>
                          <m:ctrlPr>
                            <a:rPr lang="es-EC" i="1">
                              <a:latin typeface="+mj-lt"/>
                            </a:rPr>
                          </m:ctrlPr>
                        </m:sSupPr>
                        <m:e>
                          <m:r>
                            <a:rPr lang="es-EC" i="1">
                              <a:latin typeface="+mj-lt"/>
                            </a:rPr>
                            <m:t>𝑚</m:t>
                          </m:r>
                        </m:e>
                        <m:sup>
                          <m:r>
                            <a:rPr lang="es-EC" i="1">
                              <a:latin typeface="+mj-lt"/>
                            </a:rPr>
                            <m:t>2</m:t>
                          </m:r>
                        </m:sup>
                      </m:sSup>
                    </m:oMath>
                  </m:oMathPara>
                </a14:m>
                <a:endParaRPr lang="es-EC" dirty="0">
                  <a:latin typeface="+mj-lt"/>
                </a:endParaRP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268760"/>
                <a:ext cx="8229600" cy="5055840"/>
              </a:xfrm>
              <a:blipFill rotWithShape="0">
                <a:blip r:embed="rId2"/>
                <a:stretch>
                  <a:fillRect l="-889" t="-964"/>
                </a:stretch>
              </a:blipFill>
            </p:spPr>
            <p:txBody>
              <a:bodyPr/>
              <a:lstStyle/>
              <a:p>
                <a:r>
                  <a:rPr lang="en-US">
                    <a:noFill/>
                  </a:rPr>
                  <a:t> </a:t>
                </a:r>
              </a:p>
            </p:txBody>
          </p:sp>
        </mc:Fallback>
      </mc:AlternateContent>
    </p:spTree>
    <p:extLst>
      <p:ext uri="{BB962C8B-B14F-4D97-AF65-F5344CB8AC3E}">
        <p14:creationId xmlns:p14="http://schemas.microsoft.com/office/powerpoint/2010/main" val="14342138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92696"/>
                <a:ext cx="8229600" cy="5631904"/>
              </a:xfrm>
            </p:spPr>
            <p:txBody>
              <a:bodyPr>
                <a:normAutofit fontScale="92500"/>
              </a:bodyPr>
              <a:lstStyle/>
              <a:p>
                <a:pPr marL="0" indent="0">
                  <a:buNone/>
                </a:pPr>
                <a:r>
                  <a:rPr lang="es-EC" b="1" dirty="0" smtClean="0">
                    <a:latin typeface="+mj-lt"/>
                  </a:rPr>
                  <a:t>Reacción </a:t>
                </a:r>
                <a:r>
                  <a:rPr lang="es-EC" b="1" dirty="0">
                    <a:latin typeface="+mj-lt"/>
                  </a:rPr>
                  <a:t>del suelo </a:t>
                </a:r>
                <a:r>
                  <a:rPr lang="es-EC" b="1" dirty="0" err="1">
                    <a:latin typeface="+mj-lt"/>
                  </a:rPr>
                  <a:t>qi</a:t>
                </a:r>
                <a:r>
                  <a:rPr lang="es-EC" b="1" dirty="0">
                    <a:latin typeface="+mj-lt"/>
                  </a:rPr>
                  <a:t> en la proyección de la cara de la columna:</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qi</m:t>
                      </m:r>
                      <m:r>
                        <a:rPr lang="es-EC">
                          <a:latin typeface="+mj-lt"/>
                        </a:rPr>
                        <m:t>=</m:t>
                      </m:r>
                      <m:d>
                        <m:dPr>
                          <m:ctrlPr>
                            <a:rPr lang="es-EC" i="1">
                              <a:latin typeface="+mj-lt"/>
                            </a:rPr>
                          </m:ctrlPr>
                        </m:dPr>
                        <m:e>
                          <m:f>
                            <m:fPr>
                              <m:ctrlPr>
                                <a:rPr lang="es-EC" i="1">
                                  <a:latin typeface="+mj-lt"/>
                                </a:rPr>
                              </m:ctrlPr>
                            </m:fPr>
                            <m:num>
                              <m:r>
                                <m:rPr>
                                  <m:sty m:val="p"/>
                                </m:rPr>
                                <a:rPr lang="es-EC">
                                  <a:latin typeface="+mj-lt"/>
                                </a:rPr>
                                <m:t>q</m:t>
                              </m:r>
                              <m:r>
                                <a:rPr lang="es-EC">
                                  <a:latin typeface="+mj-lt"/>
                                </a:rPr>
                                <m:t> </m:t>
                              </m:r>
                              <m:r>
                                <m:rPr>
                                  <m:sty m:val="p"/>
                                </m:rPr>
                                <a:rPr lang="es-EC">
                                  <a:latin typeface="+mj-lt"/>
                                </a:rPr>
                                <m:t>max</m:t>
                              </m:r>
                              <m:r>
                                <a:rPr lang="es-EC" i="1">
                                  <a:latin typeface="+mj-lt"/>
                                </a:rPr>
                                <m:t>−</m:t>
                              </m:r>
                              <m:r>
                                <m:rPr>
                                  <m:sty m:val="p"/>
                                </m:rPr>
                                <a:rPr lang="es-EC">
                                  <a:latin typeface="+mj-lt"/>
                                </a:rPr>
                                <m:t>q</m:t>
                              </m:r>
                              <m:r>
                                <a:rPr lang="es-EC">
                                  <a:latin typeface="+mj-lt"/>
                                </a:rPr>
                                <m:t> </m:t>
                              </m:r>
                              <m:r>
                                <m:rPr>
                                  <m:sty m:val="p"/>
                                </m:rPr>
                                <a:rPr lang="es-EC">
                                  <a:latin typeface="+mj-lt"/>
                                </a:rPr>
                                <m:t>min</m:t>
                              </m:r>
                            </m:num>
                            <m:den>
                              <m:r>
                                <m:rPr>
                                  <m:sty m:val="p"/>
                                </m:rPr>
                                <a:rPr lang="es-EC">
                                  <a:latin typeface="+mj-lt"/>
                                </a:rPr>
                                <m:t>B</m:t>
                              </m:r>
                            </m:den>
                          </m:f>
                        </m:e>
                      </m:d>
                      <m:r>
                        <a:rPr lang="es-EC" i="1">
                          <a:latin typeface="+mj-lt"/>
                        </a:rPr>
                        <m:t>∗</m:t>
                      </m:r>
                      <m:d>
                        <m:dPr>
                          <m:ctrlPr>
                            <a:rPr lang="es-EC" i="1">
                              <a:latin typeface="+mj-lt"/>
                            </a:rPr>
                          </m:ctrlPr>
                        </m:dPr>
                        <m:e>
                          <m:f>
                            <m:fPr>
                              <m:ctrlPr>
                                <a:rPr lang="es-EC" i="1">
                                  <a:latin typeface="+mj-lt"/>
                                </a:rPr>
                              </m:ctrlPr>
                            </m:fPr>
                            <m:num>
                              <m:r>
                                <m:rPr>
                                  <m:sty m:val="p"/>
                                </m:rPr>
                                <a:rPr lang="es-EC">
                                  <a:latin typeface="+mj-lt"/>
                                </a:rPr>
                                <m:t>B</m:t>
                              </m:r>
                              <m:r>
                                <a:rPr lang="es-EC">
                                  <a:latin typeface="+mj-lt"/>
                                </a:rPr>
                                <m:t>+</m:t>
                              </m:r>
                              <m:r>
                                <m:rPr>
                                  <m:sty m:val="p"/>
                                </m:rPr>
                                <a:rPr lang="es-EC">
                                  <a:latin typeface="+mj-lt"/>
                                </a:rPr>
                                <m:t>a</m:t>
                              </m:r>
                            </m:num>
                            <m:den>
                              <m:r>
                                <a:rPr lang="es-EC">
                                  <a:latin typeface="+mj-lt"/>
                                </a:rPr>
                                <m:t>2</m:t>
                              </m:r>
                            </m:den>
                          </m:f>
                        </m:e>
                      </m:d>
                      <m:r>
                        <a:rPr lang="es-EC">
                          <a:latin typeface="+mj-lt"/>
                        </a:rPr>
                        <m:t>+</m:t>
                      </m:r>
                      <m:r>
                        <m:rPr>
                          <m:sty m:val="p"/>
                        </m:rPr>
                        <a:rPr lang="es-EC">
                          <a:latin typeface="+mj-lt"/>
                        </a:rPr>
                        <m:t>qmin</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𝑞𝑖</m:t>
                      </m:r>
                      <m:r>
                        <a:rPr lang="es-EC" i="1">
                          <a:latin typeface="+mj-lt"/>
                        </a:rPr>
                        <m:t>=</m:t>
                      </m:r>
                      <m:d>
                        <m:dPr>
                          <m:ctrlPr>
                            <a:rPr lang="es-EC" i="1">
                              <a:latin typeface="+mj-lt"/>
                            </a:rPr>
                          </m:ctrlPr>
                        </m:dPr>
                        <m:e>
                          <m:f>
                            <m:fPr>
                              <m:ctrlPr>
                                <a:rPr lang="es-EC" i="1">
                                  <a:latin typeface="+mj-lt"/>
                                </a:rPr>
                              </m:ctrlPr>
                            </m:fPr>
                            <m:num>
                              <m:r>
                                <a:rPr lang="es-EC" i="1">
                                  <a:latin typeface="+mj-lt"/>
                                </a:rPr>
                                <m:t>34.14−9.08</m:t>
                              </m:r>
                            </m:num>
                            <m:den>
                              <m:r>
                                <a:rPr lang="es-EC" i="1">
                                  <a:latin typeface="+mj-lt"/>
                                </a:rPr>
                                <m:t>3</m:t>
                              </m:r>
                            </m:den>
                          </m:f>
                        </m:e>
                      </m:d>
                      <m:r>
                        <a:rPr lang="es-EC" i="1">
                          <a:latin typeface="+mj-lt"/>
                        </a:rPr>
                        <m:t>∗</m:t>
                      </m:r>
                      <m:d>
                        <m:dPr>
                          <m:ctrlPr>
                            <a:rPr lang="es-EC" i="1">
                              <a:latin typeface="+mj-lt"/>
                            </a:rPr>
                          </m:ctrlPr>
                        </m:dPr>
                        <m:e>
                          <m:f>
                            <m:fPr>
                              <m:ctrlPr>
                                <a:rPr lang="es-EC" i="1">
                                  <a:latin typeface="+mj-lt"/>
                                </a:rPr>
                              </m:ctrlPr>
                            </m:fPr>
                            <m:num>
                              <m:r>
                                <a:rPr lang="es-EC" i="1">
                                  <a:latin typeface="+mj-lt"/>
                                </a:rPr>
                                <m:t>3+0.6</m:t>
                              </m:r>
                            </m:num>
                            <m:den>
                              <m:r>
                                <a:rPr lang="es-EC" i="1">
                                  <a:latin typeface="+mj-lt"/>
                                </a:rPr>
                                <m:t>2</m:t>
                              </m:r>
                            </m:den>
                          </m:f>
                        </m:e>
                      </m:d>
                      <m:r>
                        <a:rPr lang="es-EC" i="1">
                          <a:latin typeface="+mj-lt"/>
                        </a:rPr>
                        <m:t>+9.08=15.04 </m:t>
                      </m:r>
                      <m:r>
                        <a:rPr lang="es-EC" i="1">
                          <a:latin typeface="+mj-lt"/>
                        </a:rPr>
                        <m:t>𝑇</m:t>
                      </m:r>
                    </m:oMath>
                  </m:oMathPara>
                </a14:m>
                <a:endParaRPr lang="es-EC" dirty="0" smtClean="0">
                  <a:latin typeface="+mj-lt"/>
                </a:endParaRPr>
              </a:p>
              <a:p>
                <a:pPr marL="0" indent="0">
                  <a:buNone/>
                </a:pPr>
                <a:endParaRPr lang="es-EC" dirty="0">
                  <a:latin typeface="+mj-lt"/>
                </a:endParaRPr>
              </a:p>
              <a:p>
                <a:pPr marL="0" indent="0">
                  <a:buNone/>
                </a:pPr>
                <a:r>
                  <a:rPr lang="es-EC" b="1" dirty="0" smtClean="0">
                    <a:latin typeface="+mj-lt"/>
                  </a:rPr>
                  <a:t>Momento </a:t>
                </a:r>
                <a:r>
                  <a:rPr lang="es-EC" b="1" dirty="0">
                    <a:latin typeface="+mj-lt"/>
                  </a:rPr>
                  <a:t>flector en la cara de la </a:t>
                </a:r>
                <a:r>
                  <a:rPr lang="es-EC" b="1" dirty="0" smtClean="0">
                    <a:latin typeface="+mj-lt"/>
                  </a:rPr>
                  <a:t>columna:</a:t>
                </a:r>
                <a:endParaRPr lang="es-EC" b="1"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Mu</m:t>
                      </m:r>
                      <m:r>
                        <a:rPr lang="es-EC" i="1">
                          <a:latin typeface="+mj-lt"/>
                        </a:rPr>
                        <m:t>−</m:t>
                      </m:r>
                      <m:r>
                        <m:rPr>
                          <m:sty m:val="p"/>
                        </m:rPr>
                        <a:rPr lang="es-EC">
                          <a:latin typeface="+mj-lt"/>
                        </a:rPr>
                        <m:t>cara</m:t>
                      </m:r>
                      <m:r>
                        <a:rPr lang="es-EC">
                          <a:latin typeface="+mj-lt"/>
                        </a:rPr>
                        <m:t>=</m:t>
                      </m:r>
                      <m:f>
                        <m:fPr>
                          <m:ctrlPr>
                            <a:rPr lang="es-EC" i="1">
                              <a:latin typeface="+mj-lt"/>
                            </a:rPr>
                          </m:ctrlPr>
                        </m:fPr>
                        <m:num>
                          <m:sSup>
                            <m:sSupPr>
                              <m:ctrlPr>
                                <a:rPr lang="es-EC" i="1">
                                  <a:latin typeface="+mj-lt"/>
                                </a:rPr>
                              </m:ctrlPr>
                            </m:sSupPr>
                            <m:e>
                              <m:d>
                                <m:dPr>
                                  <m:ctrlPr>
                                    <a:rPr lang="es-EC" i="1">
                                      <a:latin typeface="+mj-lt"/>
                                    </a:rPr>
                                  </m:ctrlPr>
                                </m:dPr>
                                <m:e>
                                  <m:r>
                                    <m:rPr>
                                      <m:sty m:val="p"/>
                                    </m:rPr>
                                    <a:rPr lang="es-EC">
                                      <a:latin typeface="+mj-lt"/>
                                    </a:rPr>
                                    <m:t>B</m:t>
                                  </m:r>
                                  <m:r>
                                    <a:rPr lang="es-EC" i="1">
                                      <a:latin typeface="+mj-lt"/>
                                    </a:rPr>
                                    <m:t>−</m:t>
                                  </m:r>
                                  <m:r>
                                    <m:rPr>
                                      <m:sty m:val="p"/>
                                    </m:rPr>
                                    <a:rPr lang="es-EC">
                                      <a:latin typeface="+mj-lt"/>
                                    </a:rPr>
                                    <m:t>a</m:t>
                                  </m:r>
                                </m:e>
                              </m:d>
                            </m:e>
                            <m:sup>
                              <m:r>
                                <a:rPr lang="es-EC">
                                  <a:latin typeface="+mj-lt"/>
                                </a:rPr>
                                <m:t>2</m:t>
                              </m:r>
                            </m:sup>
                          </m:sSup>
                        </m:num>
                        <m:den>
                          <m:r>
                            <a:rPr lang="es-EC">
                              <a:latin typeface="+mj-lt"/>
                            </a:rPr>
                            <m:t>2</m:t>
                          </m:r>
                        </m:den>
                      </m:f>
                      <m:r>
                        <a:rPr lang="es-EC" i="1">
                          <a:latin typeface="+mj-lt"/>
                        </a:rPr>
                        <m:t>∗</m:t>
                      </m:r>
                      <m:f>
                        <m:fPr>
                          <m:ctrlPr>
                            <a:rPr lang="es-EC" i="1">
                              <a:latin typeface="+mj-lt"/>
                            </a:rPr>
                          </m:ctrlPr>
                        </m:fPr>
                        <m:num>
                          <m:r>
                            <a:rPr lang="es-EC">
                              <a:latin typeface="+mj-lt"/>
                            </a:rPr>
                            <m:t>2</m:t>
                          </m:r>
                          <m:r>
                            <a:rPr lang="es-EC" i="1">
                              <a:latin typeface="+mj-lt"/>
                            </a:rPr>
                            <m:t>∗</m:t>
                          </m:r>
                          <m:r>
                            <m:rPr>
                              <m:sty m:val="p"/>
                            </m:rPr>
                            <a:rPr lang="es-EC">
                              <a:latin typeface="+mj-lt"/>
                            </a:rPr>
                            <m:t>qi</m:t>
                          </m:r>
                          <m:r>
                            <a:rPr lang="es-EC">
                              <a:latin typeface="+mj-lt"/>
                            </a:rPr>
                            <m:t>+</m:t>
                          </m:r>
                          <m:r>
                            <m:rPr>
                              <m:sty m:val="p"/>
                            </m:rPr>
                            <a:rPr lang="es-EC">
                              <a:latin typeface="+mj-lt"/>
                            </a:rPr>
                            <m:t>qmax</m:t>
                          </m:r>
                        </m:num>
                        <m:den>
                          <m:r>
                            <a:rPr lang="es-EC">
                              <a:latin typeface="+mj-lt"/>
                            </a:rPr>
                            <m:t>12</m:t>
                          </m:r>
                        </m:den>
                      </m:f>
                    </m:oMath>
                  </m:oMathPara>
                </a14:m>
                <a:endParaRPr lang="es-EC" dirty="0" smtClean="0">
                  <a:latin typeface="+mj-lt"/>
                </a:endParaRPr>
              </a:p>
              <a:p>
                <a:pPr marL="0" indent="0">
                  <a:buNone/>
                </a:pPr>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𝑀𝑢</m:t>
                      </m:r>
                      <m:r>
                        <a:rPr lang="es-EC" i="1">
                          <a:latin typeface="+mj-lt"/>
                        </a:rPr>
                        <m:t>−</m:t>
                      </m:r>
                      <m:r>
                        <a:rPr lang="es-EC" i="1">
                          <a:latin typeface="+mj-lt"/>
                        </a:rPr>
                        <m:t>𝑐𝑎𝑟𝑎</m:t>
                      </m:r>
                      <m:r>
                        <a:rPr lang="es-EC" i="1">
                          <a:latin typeface="+mj-lt"/>
                        </a:rPr>
                        <m:t>=</m:t>
                      </m:r>
                      <m:f>
                        <m:fPr>
                          <m:ctrlPr>
                            <a:rPr lang="es-EC" i="1">
                              <a:latin typeface="+mj-lt"/>
                            </a:rPr>
                          </m:ctrlPr>
                        </m:fPr>
                        <m:num>
                          <m:sSup>
                            <m:sSupPr>
                              <m:ctrlPr>
                                <a:rPr lang="es-EC" i="1">
                                  <a:latin typeface="+mj-lt"/>
                                </a:rPr>
                              </m:ctrlPr>
                            </m:sSupPr>
                            <m:e>
                              <m:d>
                                <m:dPr>
                                  <m:ctrlPr>
                                    <a:rPr lang="es-EC" i="1">
                                      <a:latin typeface="+mj-lt"/>
                                    </a:rPr>
                                  </m:ctrlPr>
                                </m:dPr>
                                <m:e>
                                  <m:r>
                                    <a:rPr lang="es-EC" i="1">
                                      <a:latin typeface="+mj-lt"/>
                                    </a:rPr>
                                    <m:t>3−0.6</m:t>
                                  </m:r>
                                </m:e>
                              </m:d>
                            </m:e>
                            <m:sup>
                              <m:r>
                                <a:rPr lang="es-EC" i="1">
                                  <a:latin typeface="+mj-lt"/>
                                </a:rPr>
                                <m:t>2</m:t>
                              </m:r>
                            </m:sup>
                          </m:sSup>
                        </m:num>
                        <m:den>
                          <m:r>
                            <a:rPr lang="es-EC" i="1">
                              <a:latin typeface="+mj-lt"/>
                            </a:rPr>
                            <m:t>2</m:t>
                          </m:r>
                        </m:den>
                      </m:f>
                      <m:r>
                        <a:rPr lang="es-EC" i="1">
                          <a:latin typeface="+mj-lt"/>
                        </a:rPr>
                        <m:t>∗</m:t>
                      </m:r>
                      <m:f>
                        <m:fPr>
                          <m:ctrlPr>
                            <a:rPr lang="es-EC" i="1">
                              <a:latin typeface="+mj-lt"/>
                            </a:rPr>
                          </m:ctrlPr>
                        </m:fPr>
                        <m:num>
                          <m:r>
                            <a:rPr lang="es-EC" i="1">
                              <a:latin typeface="+mj-lt"/>
                            </a:rPr>
                            <m:t>2∗15.04+34.14</m:t>
                          </m:r>
                        </m:num>
                        <m:den>
                          <m:r>
                            <a:rPr lang="es-EC" i="1">
                              <a:latin typeface="+mj-lt"/>
                            </a:rPr>
                            <m:t>12</m:t>
                          </m:r>
                        </m:den>
                      </m:f>
                      <m:r>
                        <a:rPr lang="es-EC" i="1">
                          <a:latin typeface="+mj-lt"/>
                        </a:rPr>
                        <m:t>=15.41 </m:t>
                      </m:r>
                      <m:f>
                        <m:fPr>
                          <m:ctrlPr>
                            <a:rPr lang="es-EC" i="1">
                              <a:latin typeface="+mj-lt"/>
                            </a:rPr>
                          </m:ctrlPr>
                        </m:fPr>
                        <m:num>
                          <m:r>
                            <a:rPr lang="es-EC" i="1">
                              <a:latin typeface="+mj-lt"/>
                            </a:rPr>
                            <m:t>𝑇</m:t>
                          </m:r>
                          <m:r>
                            <a:rPr lang="es-EC" i="1">
                              <a:latin typeface="+mj-lt"/>
                            </a:rPr>
                            <m:t>−</m:t>
                          </m:r>
                          <m:r>
                            <a:rPr lang="es-EC" i="1">
                              <a:latin typeface="+mj-lt"/>
                            </a:rPr>
                            <m:t>𝑚</m:t>
                          </m:r>
                        </m:num>
                        <m:den>
                          <m:r>
                            <a:rPr lang="es-EC" i="1">
                              <a:latin typeface="+mj-lt"/>
                            </a:rPr>
                            <m:t>𝑚</m:t>
                          </m:r>
                        </m:den>
                      </m:f>
                    </m:oMath>
                  </m:oMathPara>
                </a14:m>
                <a:endParaRPr lang="es-EC" dirty="0">
                  <a:latin typeface="+mj-lt"/>
                </a:endParaRPr>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92696"/>
                <a:ext cx="8229600" cy="5631904"/>
              </a:xfrm>
              <a:blipFill rotWithShape="0">
                <a:blip r:embed="rId2"/>
                <a:stretch>
                  <a:fillRect l="-1111" t="-866" r="-222"/>
                </a:stretch>
              </a:blipFill>
            </p:spPr>
            <p:txBody>
              <a:bodyPr/>
              <a:lstStyle/>
              <a:p>
                <a:r>
                  <a:rPr lang="en-US">
                    <a:noFill/>
                  </a:rPr>
                  <a:t> </a:t>
                </a:r>
              </a:p>
            </p:txBody>
          </p:sp>
        </mc:Fallback>
      </mc:AlternateContent>
    </p:spTree>
    <p:extLst>
      <p:ext uri="{BB962C8B-B14F-4D97-AF65-F5344CB8AC3E}">
        <p14:creationId xmlns:p14="http://schemas.microsoft.com/office/powerpoint/2010/main" val="21308983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836712"/>
                <a:ext cx="8229600" cy="5487888"/>
              </a:xfrm>
            </p:spPr>
            <p:txBody>
              <a:bodyPr>
                <a:normAutofit fontScale="70000" lnSpcReduction="20000"/>
              </a:bodyPr>
              <a:lstStyle/>
              <a:p>
                <a:pPr marL="0" indent="0">
                  <a:buNone/>
                </a:pPr>
                <a:r>
                  <a:rPr lang="es-EC" dirty="0">
                    <a:latin typeface="+mj-lt"/>
                  </a:rPr>
                  <a:t>El denominador representa la dimensión de la zapata en la dirección de análisis, por lo tanto se tiene:</a:t>
                </a:r>
              </a:p>
              <a:p>
                <a:pPr marL="0" indent="0">
                  <a:buNone/>
                </a:pPr>
                <a14:m>
                  <m:oMathPara xmlns:m="http://schemas.openxmlformats.org/officeDocument/2006/math">
                    <m:oMathParaPr>
                      <m:jc m:val="centerGroup"/>
                    </m:oMathParaPr>
                    <m:oMath xmlns:m="http://schemas.openxmlformats.org/officeDocument/2006/math">
                      <m:r>
                        <a:rPr lang="es-EC" i="1">
                          <a:latin typeface="+mj-lt"/>
                        </a:rPr>
                        <m:t>𝑀𝑢</m:t>
                      </m:r>
                      <m:r>
                        <a:rPr lang="es-EC" i="1">
                          <a:latin typeface="+mj-lt"/>
                        </a:rPr>
                        <m:t>−</m:t>
                      </m:r>
                      <m:r>
                        <a:rPr lang="es-EC" i="1">
                          <a:latin typeface="+mj-lt"/>
                        </a:rPr>
                        <m:t>𝑐𝑎𝑟𝑎</m:t>
                      </m:r>
                      <m:r>
                        <a:rPr lang="es-EC" i="1">
                          <a:latin typeface="+mj-lt"/>
                        </a:rPr>
                        <m:t>=15.42</m:t>
                      </m:r>
                      <m:f>
                        <m:fPr>
                          <m:ctrlPr>
                            <a:rPr lang="es-EC" i="1">
                              <a:latin typeface="+mj-lt"/>
                            </a:rPr>
                          </m:ctrlPr>
                        </m:fPr>
                        <m:num>
                          <m:r>
                            <a:rPr lang="es-EC" i="1">
                              <a:latin typeface="+mj-lt"/>
                            </a:rPr>
                            <m:t>𝑇</m:t>
                          </m:r>
                          <m:r>
                            <a:rPr lang="es-EC" i="1">
                              <a:latin typeface="+mj-lt"/>
                            </a:rPr>
                            <m:t>−</m:t>
                          </m:r>
                          <m:r>
                            <a:rPr lang="es-EC" i="1">
                              <a:latin typeface="+mj-lt"/>
                            </a:rPr>
                            <m:t>𝑚</m:t>
                          </m:r>
                        </m:num>
                        <m:den>
                          <m:r>
                            <a:rPr lang="es-EC" i="1">
                              <a:latin typeface="+mj-lt"/>
                            </a:rPr>
                            <m:t>𝑚</m:t>
                          </m:r>
                        </m:den>
                      </m:f>
                      <m:r>
                        <a:rPr lang="es-EC" i="1">
                          <a:latin typeface="+mj-lt"/>
                        </a:rPr>
                        <m:t>∗3 </m:t>
                      </m:r>
                      <m:r>
                        <a:rPr lang="es-EC" i="1">
                          <a:latin typeface="+mj-lt"/>
                        </a:rPr>
                        <m:t>𝑚</m:t>
                      </m:r>
                      <m:r>
                        <a:rPr lang="es-EC" i="1">
                          <a:latin typeface="+mj-lt"/>
                        </a:rPr>
                        <m:t>=46.24 </m:t>
                      </m:r>
                      <m:r>
                        <a:rPr lang="es-EC" i="1">
                          <a:latin typeface="+mj-lt"/>
                        </a:rPr>
                        <m:t>𝑇</m:t>
                      </m:r>
                      <m:r>
                        <a:rPr lang="es-EC" i="1">
                          <a:latin typeface="+mj-lt"/>
                        </a:rPr>
                        <m:t>−</m:t>
                      </m:r>
                      <m:r>
                        <a:rPr lang="es-EC" i="1">
                          <a:latin typeface="+mj-lt"/>
                        </a:rPr>
                        <m:t>𝑚</m:t>
                      </m:r>
                    </m:oMath>
                  </m:oMathPara>
                </a14:m>
                <a:endParaRPr lang="es-EC" dirty="0">
                  <a:latin typeface="+mj-lt"/>
                </a:endParaRPr>
              </a:p>
              <a:p>
                <a:pPr marL="0" indent="0">
                  <a:buNone/>
                </a:pPr>
                <a:r>
                  <a:rPr lang="es-EC" dirty="0">
                    <a:latin typeface="+mj-lt"/>
                  </a:rPr>
                  <a:t>El esfuerzo Ru que debe resistir el acero de refuerzo a tensión está dado por la siguiente formula:</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Ru</m:t>
                      </m:r>
                      <m:r>
                        <a:rPr lang="es-EC">
                          <a:latin typeface="+mj-lt"/>
                        </a:rPr>
                        <m:t>=</m:t>
                      </m:r>
                      <m:f>
                        <m:fPr>
                          <m:ctrlPr>
                            <a:rPr lang="es-EC" i="1">
                              <a:latin typeface="+mj-lt"/>
                            </a:rPr>
                          </m:ctrlPr>
                        </m:fPr>
                        <m:num>
                          <m:sSub>
                            <m:sSubPr>
                              <m:ctrlPr>
                                <a:rPr lang="es-EC" i="1">
                                  <a:latin typeface="+mj-lt"/>
                                </a:rPr>
                              </m:ctrlPr>
                            </m:sSubPr>
                            <m:e>
                              <m:r>
                                <m:rPr>
                                  <m:sty m:val="p"/>
                                </m:rPr>
                                <a:rPr lang="es-EC">
                                  <a:latin typeface="+mj-lt"/>
                                </a:rPr>
                                <m:t>M</m:t>
                              </m:r>
                            </m:e>
                            <m:sub>
                              <m:r>
                                <m:rPr>
                                  <m:sty m:val="p"/>
                                </m:rPr>
                                <a:rPr lang="es-EC">
                                  <a:latin typeface="+mj-lt"/>
                                </a:rPr>
                                <m:t>u</m:t>
                              </m:r>
                              <m:r>
                                <a:rPr lang="es-EC" i="1">
                                  <a:latin typeface="+mj-lt"/>
                                </a:rPr>
                                <m:t>−</m:t>
                              </m:r>
                              <m:r>
                                <m:rPr>
                                  <m:sty m:val="p"/>
                                </m:rPr>
                                <a:rPr lang="es-EC">
                                  <a:latin typeface="+mj-lt"/>
                                </a:rPr>
                                <m:t>cara</m:t>
                              </m:r>
                            </m:sub>
                          </m:sSub>
                        </m:num>
                        <m:den>
                          <m:r>
                            <m:rPr>
                              <m:sty m:val="p"/>
                            </m:rPr>
                            <a:rPr lang="es-EC">
                              <a:latin typeface="+mj-lt"/>
                            </a:rPr>
                            <m:t>B</m:t>
                          </m:r>
                          <m:r>
                            <a:rPr lang="es-EC" i="1">
                              <a:latin typeface="+mj-lt"/>
                            </a:rPr>
                            <m:t>∗</m:t>
                          </m:r>
                          <m:sSup>
                            <m:sSupPr>
                              <m:ctrlPr>
                                <a:rPr lang="es-EC" i="1">
                                  <a:latin typeface="+mj-lt"/>
                                </a:rPr>
                              </m:ctrlPr>
                            </m:sSupPr>
                            <m:e>
                              <m:r>
                                <m:rPr>
                                  <m:sty m:val="p"/>
                                </m:rPr>
                                <a:rPr lang="es-EC">
                                  <a:latin typeface="+mj-lt"/>
                                </a:rPr>
                                <m:t>d</m:t>
                              </m:r>
                            </m:e>
                            <m:sup>
                              <m:r>
                                <a:rPr lang="es-EC">
                                  <a:latin typeface="+mj-lt"/>
                                </a:rPr>
                                <m:t>2</m:t>
                              </m:r>
                            </m:sup>
                          </m:sSup>
                        </m:den>
                      </m:f>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𝑅𝑢</m:t>
                      </m:r>
                      <m:r>
                        <a:rPr lang="es-EC" i="1">
                          <a:latin typeface="+mj-lt"/>
                        </a:rPr>
                        <m:t>=</m:t>
                      </m:r>
                      <m:f>
                        <m:fPr>
                          <m:ctrlPr>
                            <a:rPr lang="es-EC" i="1">
                              <a:latin typeface="+mj-lt"/>
                            </a:rPr>
                          </m:ctrlPr>
                        </m:fPr>
                        <m:num>
                          <m:r>
                            <a:rPr lang="es-EC" i="1">
                              <a:latin typeface="+mj-lt"/>
                            </a:rPr>
                            <m:t>46.24</m:t>
                          </m:r>
                        </m:num>
                        <m:den>
                          <m:r>
                            <a:rPr lang="es-EC" i="1">
                              <a:latin typeface="+mj-lt"/>
                            </a:rPr>
                            <m:t>3∗0.</m:t>
                          </m:r>
                          <m:sSup>
                            <m:sSupPr>
                              <m:ctrlPr>
                                <a:rPr lang="es-EC" i="1">
                                  <a:latin typeface="+mj-lt"/>
                                </a:rPr>
                              </m:ctrlPr>
                            </m:sSupPr>
                            <m:e>
                              <m:r>
                                <a:rPr lang="es-EC" i="1">
                                  <a:latin typeface="+mj-lt"/>
                                </a:rPr>
                                <m:t>48</m:t>
                              </m:r>
                            </m:e>
                            <m:sup>
                              <m:r>
                                <a:rPr lang="es-EC" i="1">
                                  <a:latin typeface="+mj-lt"/>
                                </a:rPr>
                                <m:t>2</m:t>
                              </m:r>
                            </m:sup>
                          </m:sSup>
                        </m:den>
                      </m:f>
                      <m:r>
                        <a:rPr lang="es-EC" i="1">
                          <a:latin typeface="+mj-lt"/>
                        </a:rPr>
                        <m:t>=66.89</m:t>
                      </m:r>
                      <m:f>
                        <m:fPr>
                          <m:ctrlPr>
                            <a:rPr lang="es-EC" i="1">
                              <a:latin typeface="+mj-lt"/>
                            </a:rPr>
                          </m:ctrlPr>
                        </m:fPr>
                        <m:num>
                          <m:r>
                            <a:rPr lang="es-EC" i="1">
                              <a:latin typeface="+mj-lt"/>
                            </a:rPr>
                            <m:t>𝑇</m:t>
                          </m:r>
                        </m:num>
                        <m:den>
                          <m:sSup>
                            <m:sSupPr>
                              <m:ctrlPr>
                                <a:rPr lang="es-EC" i="1">
                                  <a:latin typeface="+mj-lt"/>
                                </a:rPr>
                              </m:ctrlPr>
                            </m:sSupPr>
                            <m:e>
                              <m:r>
                                <a:rPr lang="es-EC" i="1">
                                  <a:latin typeface="+mj-lt"/>
                                </a:rPr>
                                <m:t>𝑚</m:t>
                              </m:r>
                            </m:e>
                            <m:sup>
                              <m:r>
                                <a:rPr lang="es-EC" i="1">
                                  <a:latin typeface="+mj-lt"/>
                                </a:rPr>
                                <m:t>2</m:t>
                              </m:r>
                            </m:sup>
                          </m:sSup>
                        </m:den>
                      </m:f>
                      <m:r>
                        <a:rPr lang="es-EC" i="1">
                          <a:latin typeface="+mj-lt"/>
                        </a:rPr>
                        <m:t>=6.689</m:t>
                      </m:r>
                      <m:f>
                        <m:fPr>
                          <m:ctrlPr>
                            <a:rPr lang="es-EC" i="1">
                              <a:latin typeface="+mj-lt"/>
                            </a:rPr>
                          </m:ctrlPr>
                        </m:fPr>
                        <m:num>
                          <m:r>
                            <a:rPr lang="es-EC" i="1">
                              <a:latin typeface="+mj-lt"/>
                            </a:rPr>
                            <m:t>𝐾𝑔</m:t>
                          </m:r>
                        </m:num>
                        <m:den>
                          <m:r>
                            <a:rPr lang="es-EC" i="1">
                              <a:latin typeface="+mj-lt"/>
                            </a:rPr>
                            <m:t>𝑐</m:t>
                          </m:r>
                          <m:sSup>
                            <m:sSupPr>
                              <m:ctrlPr>
                                <a:rPr lang="es-EC" i="1">
                                  <a:latin typeface="+mj-lt"/>
                                </a:rPr>
                              </m:ctrlPr>
                            </m:sSupPr>
                            <m:e>
                              <m:r>
                                <a:rPr lang="es-EC" i="1">
                                  <a:latin typeface="+mj-lt"/>
                                </a:rPr>
                                <m:t>𝑚</m:t>
                              </m:r>
                            </m:e>
                            <m:sup>
                              <m:r>
                                <a:rPr lang="es-EC" i="1">
                                  <a:latin typeface="+mj-lt"/>
                                </a:rPr>
                                <m:t>2</m:t>
                              </m:r>
                            </m:sup>
                          </m:sSup>
                        </m:den>
                      </m:f>
                      <m:r>
                        <a:rPr lang="es-EC" i="1">
                          <a:latin typeface="+mj-lt"/>
                        </a:rPr>
                        <m:t>  </m:t>
                      </m:r>
                    </m:oMath>
                  </m:oMathPara>
                </a14:m>
                <a:endParaRPr lang="es-EC" dirty="0" smtClean="0">
                  <a:latin typeface="+mj-lt"/>
                </a:endParaRPr>
              </a:p>
              <a:p>
                <a:pPr marL="0" indent="0">
                  <a:buNone/>
                </a:pPr>
                <a:endParaRPr lang="es-EC" dirty="0" smtClean="0">
                  <a:latin typeface="+mj-lt"/>
                </a:endParaRPr>
              </a:p>
              <a:p>
                <a:pPr marL="0" indent="0">
                  <a:buNone/>
                </a:pPr>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ρ</m:t>
                      </m:r>
                      <m:r>
                        <a:rPr lang="es-EC">
                          <a:latin typeface="+mj-lt"/>
                        </a:rPr>
                        <m:t>=</m:t>
                      </m:r>
                      <m:f>
                        <m:fPr>
                          <m:ctrlPr>
                            <a:rPr lang="es-EC" i="1">
                              <a:latin typeface="+mj-lt"/>
                            </a:rPr>
                          </m:ctrlPr>
                        </m:fPr>
                        <m:num>
                          <m:r>
                            <a:rPr lang="es-EC">
                              <a:latin typeface="+mj-lt"/>
                            </a:rPr>
                            <m:t>100</m:t>
                          </m:r>
                          <m:r>
                            <a:rPr lang="es-EC" i="1">
                              <a:latin typeface="+mj-lt"/>
                            </a:rPr>
                            <m:t>∗</m:t>
                          </m:r>
                          <m:r>
                            <m:rPr>
                              <m:sty m:val="p"/>
                            </m:rPr>
                            <a:rPr lang="es-EC">
                              <a:latin typeface="+mj-lt"/>
                            </a:rPr>
                            <m:t>ϕ</m:t>
                          </m:r>
                          <m:r>
                            <a:rPr lang="es-EC" i="1">
                              <a:latin typeface="+mj-lt"/>
                            </a:rPr>
                            <m:t>∗</m:t>
                          </m:r>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r>
                            <a:rPr lang="es-EC" i="1">
                              <a:latin typeface="+mj-lt"/>
                            </a:rPr>
                            <m:t>∗</m:t>
                          </m:r>
                          <m:r>
                            <m:rPr>
                              <m:sty m:val="p"/>
                            </m:rPr>
                            <a:rPr lang="es-EC">
                              <a:latin typeface="+mj-lt"/>
                            </a:rPr>
                            <m:t>fy</m:t>
                          </m:r>
                          <m:r>
                            <a:rPr lang="es-EC" i="1">
                              <a:latin typeface="+mj-lt"/>
                            </a:rPr>
                            <m:t>−</m:t>
                          </m:r>
                          <m:rad>
                            <m:radPr>
                              <m:degHide m:val="on"/>
                              <m:ctrlPr>
                                <a:rPr lang="es-EC" i="1">
                                  <a:latin typeface="+mj-lt"/>
                                </a:rPr>
                              </m:ctrlPr>
                            </m:radPr>
                            <m:deg/>
                            <m:e>
                              <m:sSup>
                                <m:sSupPr>
                                  <m:ctrlPr>
                                    <a:rPr lang="es-EC" i="1">
                                      <a:latin typeface="+mj-lt"/>
                                    </a:rPr>
                                  </m:ctrlPr>
                                </m:sSupPr>
                                <m:e>
                                  <m:d>
                                    <m:dPr>
                                      <m:ctrlPr>
                                        <a:rPr lang="es-EC" i="1">
                                          <a:latin typeface="+mj-lt"/>
                                        </a:rPr>
                                      </m:ctrlPr>
                                    </m:dPr>
                                    <m:e>
                                      <m:r>
                                        <a:rPr lang="es-EC">
                                          <a:latin typeface="+mj-lt"/>
                                        </a:rPr>
                                        <m:t>100</m:t>
                                      </m:r>
                                      <m:r>
                                        <a:rPr lang="es-EC" i="1">
                                          <a:latin typeface="+mj-lt"/>
                                        </a:rPr>
                                        <m:t>∗</m:t>
                                      </m:r>
                                      <m:r>
                                        <m:rPr>
                                          <m:sty m:val="p"/>
                                        </m:rPr>
                                        <a:rPr lang="es-EC">
                                          <a:latin typeface="+mj-lt"/>
                                        </a:rPr>
                                        <m:t>ϕ</m:t>
                                      </m:r>
                                      <m:r>
                                        <a:rPr lang="es-EC" i="1">
                                          <a:latin typeface="+mj-lt"/>
                                        </a:rPr>
                                        <m:t>∗</m:t>
                                      </m:r>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r>
                                        <a:rPr lang="es-EC" i="1">
                                          <a:latin typeface="+mj-lt"/>
                                        </a:rPr>
                                        <m:t>∗</m:t>
                                      </m:r>
                                      <m:r>
                                        <m:rPr>
                                          <m:sty m:val="p"/>
                                        </m:rPr>
                                        <a:rPr lang="es-EC">
                                          <a:latin typeface="+mj-lt"/>
                                        </a:rPr>
                                        <m:t>fy</m:t>
                                      </m:r>
                                    </m:e>
                                  </m:d>
                                </m:e>
                                <m:sup>
                                  <m:r>
                                    <a:rPr lang="es-EC">
                                      <a:latin typeface="+mj-lt"/>
                                    </a:rPr>
                                    <m:t>2</m:t>
                                  </m:r>
                                </m:sup>
                              </m:sSup>
                              <m:r>
                                <a:rPr lang="es-EC" i="1">
                                  <a:latin typeface="+mj-lt"/>
                                </a:rPr>
                                <m:t>−</m:t>
                              </m:r>
                              <m:r>
                                <a:rPr lang="es-EC">
                                  <a:latin typeface="+mj-lt"/>
                                </a:rPr>
                                <m:t>23600</m:t>
                              </m:r>
                              <m:r>
                                <a:rPr lang="es-EC" i="1">
                                  <a:latin typeface="+mj-lt"/>
                                </a:rPr>
                                <m:t>∗</m:t>
                              </m:r>
                              <m:r>
                                <m:rPr>
                                  <m:sty m:val="p"/>
                                </m:rPr>
                                <a:rPr lang="es-EC">
                                  <a:latin typeface="+mj-lt"/>
                                </a:rPr>
                                <m:t>ϕ</m:t>
                              </m:r>
                              <m:r>
                                <a:rPr lang="es-EC" i="1">
                                  <a:latin typeface="+mj-lt"/>
                                </a:rPr>
                                <m:t>∗</m:t>
                              </m:r>
                              <m:r>
                                <m:rPr>
                                  <m:sty m:val="p"/>
                                </m:rPr>
                                <a:rPr lang="es-EC">
                                  <a:latin typeface="+mj-lt"/>
                                </a:rPr>
                                <m:t>Ru</m:t>
                              </m:r>
                              <m:r>
                                <a:rPr lang="es-EC" i="1">
                                  <a:latin typeface="+mj-lt"/>
                                </a:rPr>
                                <m:t>∗</m:t>
                              </m:r>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r>
                                <a:rPr lang="es-EC" i="1">
                                  <a:latin typeface="+mj-lt"/>
                                </a:rPr>
                                <m:t>∗</m:t>
                              </m:r>
                              <m:r>
                                <m:rPr>
                                  <m:sty m:val="p"/>
                                </m:rPr>
                                <a:rPr lang="es-EC">
                                  <a:latin typeface="+mj-lt"/>
                                </a:rPr>
                                <m:t>f</m:t>
                              </m:r>
                              <m:sSup>
                                <m:sSupPr>
                                  <m:ctrlPr>
                                    <a:rPr lang="es-EC" i="1">
                                      <a:latin typeface="+mj-lt"/>
                                    </a:rPr>
                                  </m:ctrlPr>
                                </m:sSupPr>
                                <m:e>
                                  <m:r>
                                    <m:rPr>
                                      <m:sty m:val="p"/>
                                    </m:rPr>
                                    <a:rPr lang="es-EC">
                                      <a:latin typeface="+mj-lt"/>
                                    </a:rPr>
                                    <m:t>y</m:t>
                                  </m:r>
                                </m:e>
                                <m:sup>
                                  <m:r>
                                    <a:rPr lang="es-EC">
                                      <a:latin typeface="+mj-lt"/>
                                    </a:rPr>
                                    <m:t>2</m:t>
                                  </m:r>
                                </m:sup>
                              </m:sSup>
                            </m:e>
                          </m:rad>
                        </m:num>
                        <m:den>
                          <m:r>
                            <a:rPr lang="es-EC">
                              <a:latin typeface="+mj-lt"/>
                            </a:rPr>
                            <m:t>118</m:t>
                          </m:r>
                          <m:r>
                            <a:rPr lang="es-EC" i="1">
                              <a:latin typeface="+mj-lt"/>
                            </a:rPr>
                            <m:t>∗</m:t>
                          </m:r>
                          <m:r>
                            <m:rPr>
                              <m:sty m:val="p"/>
                            </m:rPr>
                            <a:rPr lang="es-EC">
                              <a:latin typeface="+mj-lt"/>
                            </a:rPr>
                            <m:t>ϕ</m:t>
                          </m:r>
                          <m:r>
                            <a:rPr lang="es-EC" i="1">
                              <a:latin typeface="+mj-lt"/>
                            </a:rPr>
                            <m:t>∗</m:t>
                          </m:r>
                          <m:r>
                            <m:rPr>
                              <m:sty m:val="p"/>
                            </m:rPr>
                            <a:rPr lang="es-EC">
                              <a:latin typeface="+mj-lt"/>
                            </a:rPr>
                            <m:t>f</m:t>
                          </m:r>
                          <m:sSup>
                            <m:sSupPr>
                              <m:ctrlPr>
                                <a:rPr lang="es-EC" i="1">
                                  <a:latin typeface="+mj-lt"/>
                                </a:rPr>
                              </m:ctrlPr>
                            </m:sSupPr>
                            <m:e>
                              <m:r>
                                <m:rPr>
                                  <m:sty m:val="p"/>
                                </m:rPr>
                                <a:rPr lang="es-EC">
                                  <a:latin typeface="+mj-lt"/>
                                </a:rPr>
                                <m:t>y</m:t>
                              </m:r>
                            </m:e>
                            <m:sup>
                              <m:r>
                                <a:rPr lang="es-EC">
                                  <a:latin typeface="+mj-lt"/>
                                </a:rPr>
                                <m:t>2</m:t>
                              </m:r>
                            </m:sup>
                          </m:sSup>
                        </m:den>
                      </m:f>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𝜙</m:t>
                      </m:r>
                      <m:r>
                        <a:rPr lang="es-EC" i="1">
                          <a:latin typeface="+mj-lt"/>
                        </a:rPr>
                        <m:t>=0.90</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sz="2200" i="1">
                          <a:latin typeface="+mj-lt"/>
                        </a:rPr>
                        <m:t>𝜌</m:t>
                      </m:r>
                      <m:r>
                        <a:rPr lang="es-EC" sz="2200" i="1">
                          <a:latin typeface="+mj-lt"/>
                        </a:rPr>
                        <m:t>=</m:t>
                      </m:r>
                      <m:f>
                        <m:fPr>
                          <m:ctrlPr>
                            <a:rPr lang="es-EC" sz="2200" i="1">
                              <a:latin typeface="+mj-lt"/>
                            </a:rPr>
                          </m:ctrlPr>
                        </m:fPr>
                        <m:num>
                          <m:r>
                            <a:rPr lang="es-EC" sz="2200" i="1">
                              <a:latin typeface="+mj-lt"/>
                            </a:rPr>
                            <m:t>100∗0.9∗240∗4200−</m:t>
                          </m:r>
                          <m:rad>
                            <m:radPr>
                              <m:degHide m:val="on"/>
                              <m:ctrlPr>
                                <a:rPr lang="es-EC" sz="2200" i="1">
                                  <a:latin typeface="+mj-lt"/>
                                </a:rPr>
                              </m:ctrlPr>
                            </m:radPr>
                            <m:deg/>
                            <m:e>
                              <m:sSup>
                                <m:sSupPr>
                                  <m:ctrlPr>
                                    <a:rPr lang="es-EC" sz="2200" i="1">
                                      <a:latin typeface="+mj-lt"/>
                                    </a:rPr>
                                  </m:ctrlPr>
                                </m:sSupPr>
                                <m:e>
                                  <m:d>
                                    <m:dPr>
                                      <m:ctrlPr>
                                        <a:rPr lang="es-EC" sz="2200" i="1">
                                          <a:latin typeface="+mj-lt"/>
                                        </a:rPr>
                                      </m:ctrlPr>
                                    </m:dPr>
                                    <m:e>
                                      <m:r>
                                        <a:rPr lang="es-EC" sz="2200" i="1">
                                          <a:latin typeface="+mj-lt"/>
                                        </a:rPr>
                                        <m:t>100∗0.9∗240∗4200</m:t>
                                      </m:r>
                                    </m:e>
                                  </m:d>
                                </m:e>
                                <m:sup>
                                  <m:r>
                                    <a:rPr lang="es-EC" sz="2200" i="1">
                                      <a:latin typeface="+mj-lt"/>
                                    </a:rPr>
                                    <m:t>2</m:t>
                                  </m:r>
                                </m:sup>
                              </m:sSup>
                              <m:r>
                                <a:rPr lang="es-EC" sz="2200" i="1">
                                  <a:latin typeface="+mj-lt"/>
                                </a:rPr>
                                <m:t>−23600∗0.9∗6.689∗240∗</m:t>
                              </m:r>
                              <m:sSup>
                                <m:sSupPr>
                                  <m:ctrlPr>
                                    <a:rPr lang="es-EC" sz="2200" i="1">
                                      <a:latin typeface="+mj-lt"/>
                                    </a:rPr>
                                  </m:ctrlPr>
                                </m:sSupPr>
                                <m:e>
                                  <m:r>
                                    <a:rPr lang="es-EC" sz="2200" i="1">
                                      <a:latin typeface="+mj-lt"/>
                                    </a:rPr>
                                    <m:t>4200</m:t>
                                  </m:r>
                                </m:e>
                                <m:sup>
                                  <m:r>
                                    <a:rPr lang="es-EC" sz="2200" i="1">
                                      <a:latin typeface="+mj-lt"/>
                                    </a:rPr>
                                    <m:t>2</m:t>
                                  </m:r>
                                </m:sup>
                              </m:sSup>
                            </m:e>
                          </m:rad>
                        </m:num>
                        <m:den>
                          <m:r>
                            <a:rPr lang="es-EC" sz="2200" i="1">
                              <a:latin typeface="+mj-lt"/>
                            </a:rPr>
                            <m:t>118∗0.9∗</m:t>
                          </m:r>
                          <m:sSup>
                            <m:sSupPr>
                              <m:ctrlPr>
                                <a:rPr lang="es-EC" sz="2200" i="1">
                                  <a:latin typeface="+mj-lt"/>
                                </a:rPr>
                              </m:ctrlPr>
                            </m:sSupPr>
                            <m:e>
                              <m:r>
                                <a:rPr lang="es-EC" sz="2200" i="1">
                                  <a:latin typeface="+mj-lt"/>
                                </a:rPr>
                                <m:t>4200</m:t>
                              </m:r>
                            </m:e>
                            <m:sup>
                              <m:r>
                                <a:rPr lang="es-EC" sz="2200" i="1">
                                  <a:latin typeface="+mj-lt"/>
                                </a:rPr>
                                <m:t>2</m:t>
                              </m:r>
                            </m:sup>
                          </m:sSup>
                        </m:den>
                      </m:f>
                    </m:oMath>
                  </m:oMathPara>
                </a14:m>
                <a:endParaRPr lang="es-EC" sz="2200" dirty="0">
                  <a:latin typeface="+mj-lt"/>
                </a:endParaRPr>
              </a:p>
              <a:p>
                <a:pPr marL="0" indent="0">
                  <a:buNone/>
                </a:pPr>
                <a14:m>
                  <m:oMathPara xmlns:m="http://schemas.openxmlformats.org/officeDocument/2006/math">
                    <m:oMathParaPr>
                      <m:jc m:val="centerGroup"/>
                    </m:oMathParaPr>
                    <m:oMath xmlns:m="http://schemas.openxmlformats.org/officeDocument/2006/math">
                      <m:r>
                        <a:rPr lang="es-EC" b="1" i="1">
                          <a:latin typeface="+mj-lt"/>
                        </a:rPr>
                        <m:t>𝝆</m:t>
                      </m:r>
                      <m:r>
                        <a:rPr lang="es-EC" b="1" i="1">
                          <a:latin typeface="+mj-lt"/>
                        </a:rPr>
                        <m:t>=</m:t>
                      </m:r>
                      <m:r>
                        <a:rPr lang="es-EC" b="1" i="1">
                          <a:latin typeface="+mj-lt"/>
                        </a:rPr>
                        <m:t>𝟎</m:t>
                      </m:r>
                      <m:r>
                        <a:rPr lang="es-EC" b="1" i="1">
                          <a:latin typeface="+mj-lt"/>
                        </a:rPr>
                        <m:t>.</m:t>
                      </m:r>
                      <m:r>
                        <a:rPr lang="es-EC" b="1" i="1">
                          <a:latin typeface="+mj-lt"/>
                        </a:rPr>
                        <m:t>𝟎𝟎𝟏𝟖𝟎𝟑𝟏𝟓</m:t>
                      </m:r>
                    </m:oMath>
                  </m:oMathPara>
                </a14:m>
                <a:endParaRPr lang="es-EC" b="1" dirty="0">
                  <a:latin typeface="+mj-l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836712"/>
                <a:ext cx="8229600" cy="5487888"/>
              </a:xfrm>
              <a:blipFill rotWithShape="0">
                <a:blip r:embed="rId2"/>
                <a:stretch>
                  <a:fillRect l="-593" t="-1443" r="-815"/>
                </a:stretch>
              </a:blipFill>
            </p:spPr>
            <p:txBody>
              <a:bodyPr/>
              <a:lstStyle/>
              <a:p>
                <a:r>
                  <a:rPr lang="en-US">
                    <a:noFill/>
                  </a:rPr>
                  <a:t> </a:t>
                </a:r>
              </a:p>
            </p:txBody>
          </p:sp>
        </mc:Fallback>
      </mc:AlternateContent>
    </p:spTree>
    <p:extLst>
      <p:ext uri="{BB962C8B-B14F-4D97-AF65-F5344CB8AC3E}">
        <p14:creationId xmlns:p14="http://schemas.microsoft.com/office/powerpoint/2010/main" val="30019482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764704"/>
                <a:ext cx="8229600" cy="5559896"/>
              </a:xfrm>
            </p:spPr>
            <p:txBody>
              <a:bodyPr>
                <a:normAutofit lnSpcReduction="10000"/>
              </a:bodyPr>
              <a:lstStyle/>
              <a:p>
                <a:pPr marL="0" indent="0">
                  <a:buNone/>
                </a:pPr>
                <a:r>
                  <a:rPr lang="es-EC" dirty="0">
                    <a:latin typeface="+mj-lt"/>
                  </a:rPr>
                  <a:t>Este valor se comprueba con el mínimo dispuesto por el ACI 318-11 que es de 0.0018. Dado que el valor que se calculó supera al mínimo se procede a calcular el área de refuerzo:</a:t>
                </a:r>
              </a:p>
              <a:p>
                <a:pPr marL="0" indent="0">
                  <a:buNone/>
                </a:pPr>
                <a14:m>
                  <m:oMathPara xmlns:m="http://schemas.openxmlformats.org/officeDocument/2006/math">
                    <m:oMathParaPr>
                      <m:jc m:val="centerGroup"/>
                    </m:oMathParaPr>
                    <m:oMath xmlns:m="http://schemas.openxmlformats.org/officeDocument/2006/math">
                      <m:r>
                        <a:rPr lang="es-EC" i="1">
                          <a:latin typeface="+mj-lt"/>
                        </a:rPr>
                        <m:t>𝐴𝑠</m:t>
                      </m:r>
                      <m:r>
                        <a:rPr lang="es-EC" i="1">
                          <a:latin typeface="+mj-lt"/>
                        </a:rPr>
                        <m:t>=0.001803∗300 </m:t>
                      </m:r>
                      <m:r>
                        <a:rPr lang="es-EC" i="1">
                          <a:latin typeface="+mj-lt"/>
                        </a:rPr>
                        <m:t>𝑐𝑚</m:t>
                      </m:r>
                      <m:r>
                        <a:rPr lang="es-EC" i="1">
                          <a:latin typeface="+mj-lt"/>
                        </a:rPr>
                        <m:t>∗55 </m:t>
                      </m:r>
                      <m:r>
                        <a:rPr lang="es-EC" i="1">
                          <a:latin typeface="+mj-lt"/>
                        </a:rPr>
                        <m:t>𝑐𝑚</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𝐴𝑠</m:t>
                      </m:r>
                      <m:r>
                        <a:rPr lang="es-EC" i="1">
                          <a:latin typeface="+mj-lt"/>
                        </a:rPr>
                        <m:t>=29.75 </m:t>
                      </m:r>
                      <m:r>
                        <a:rPr lang="es-EC" i="1">
                          <a:latin typeface="+mj-lt"/>
                        </a:rPr>
                        <m:t>𝑐</m:t>
                      </m:r>
                      <m:sSup>
                        <m:sSupPr>
                          <m:ctrlPr>
                            <a:rPr lang="es-EC" i="1">
                              <a:latin typeface="+mj-lt"/>
                            </a:rPr>
                          </m:ctrlPr>
                        </m:sSupPr>
                        <m:e>
                          <m:r>
                            <a:rPr lang="es-EC" i="1">
                              <a:latin typeface="+mj-lt"/>
                            </a:rPr>
                            <m:t>𝑚</m:t>
                          </m:r>
                        </m:e>
                        <m:sup>
                          <m:r>
                            <a:rPr lang="es-EC" i="1">
                              <a:latin typeface="+mj-lt"/>
                            </a:rPr>
                            <m:t>2</m:t>
                          </m:r>
                        </m:sup>
                      </m:sSup>
                    </m:oMath>
                  </m:oMathPara>
                </a14:m>
                <a:endParaRPr lang="es-EC" dirty="0">
                  <a:latin typeface="+mj-lt"/>
                </a:endParaRPr>
              </a:p>
              <a:p>
                <a:pPr marL="0" indent="0">
                  <a:buNone/>
                </a:pPr>
                <a:r>
                  <a:rPr lang="es-EC" dirty="0">
                    <a:latin typeface="+mj-lt"/>
                  </a:rPr>
                  <a:t>Esta área equivale a 15 φ 16, que se distribuyen en toda la longitud del plinto que es de 3 m, el espaciamiento “s” se calcula como sigue:</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s</m:t>
                      </m:r>
                      <m:r>
                        <a:rPr lang="es-EC">
                          <a:latin typeface="+mj-lt"/>
                        </a:rPr>
                        <m:t>=</m:t>
                      </m:r>
                      <m:f>
                        <m:fPr>
                          <m:ctrlPr>
                            <a:rPr lang="es-EC" i="1">
                              <a:latin typeface="+mj-lt"/>
                            </a:rPr>
                          </m:ctrlPr>
                        </m:fPr>
                        <m:num>
                          <m:r>
                            <m:rPr>
                              <m:sty m:val="p"/>
                            </m:rPr>
                            <a:rPr lang="es-EC">
                              <a:latin typeface="+mj-lt"/>
                            </a:rPr>
                            <m:t>L</m:t>
                          </m:r>
                          <m:r>
                            <a:rPr lang="es-EC" i="1">
                              <a:latin typeface="+mj-lt"/>
                            </a:rPr>
                            <m:t>−</m:t>
                          </m:r>
                          <m:r>
                            <a:rPr lang="es-EC">
                              <a:latin typeface="+mj-lt"/>
                            </a:rPr>
                            <m:t>2</m:t>
                          </m:r>
                          <m:r>
                            <a:rPr lang="es-EC" i="1">
                              <a:latin typeface="+mj-lt"/>
                            </a:rPr>
                            <m:t>∗</m:t>
                          </m:r>
                          <m:r>
                            <m:rPr>
                              <m:sty m:val="p"/>
                            </m:rPr>
                            <a:rPr lang="es-EC">
                              <a:latin typeface="+mj-lt"/>
                            </a:rPr>
                            <m:t>r</m:t>
                          </m:r>
                          <m:r>
                            <a:rPr lang="es-EC" i="1">
                              <a:latin typeface="+mj-lt"/>
                            </a:rPr>
                            <m:t>−</m:t>
                          </m:r>
                          <m:r>
                            <m:rPr>
                              <m:sty m:val="p"/>
                            </m:rPr>
                            <a:rPr lang="es-EC">
                              <a:latin typeface="+mj-lt"/>
                            </a:rPr>
                            <m:t>db</m:t>
                          </m:r>
                        </m:num>
                        <m:den>
                          <m:r>
                            <m:rPr>
                              <m:sty m:val="p"/>
                            </m:rPr>
                            <a:rPr lang="es-EC">
                              <a:latin typeface="+mj-lt"/>
                            </a:rPr>
                            <m:t>nb</m:t>
                          </m:r>
                          <m:r>
                            <a:rPr lang="es-EC" i="1">
                              <a:latin typeface="+mj-lt"/>
                            </a:rPr>
                            <m:t>−</m:t>
                          </m:r>
                          <m:r>
                            <a:rPr lang="es-EC">
                              <a:latin typeface="+mj-lt"/>
                            </a:rPr>
                            <m:t>1</m:t>
                          </m:r>
                        </m:den>
                      </m:f>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s</m:t>
                      </m:r>
                      <m:r>
                        <a:rPr lang="es-EC">
                          <a:latin typeface="+mj-lt"/>
                        </a:rPr>
                        <m:t>=</m:t>
                      </m:r>
                      <m:f>
                        <m:fPr>
                          <m:ctrlPr>
                            <a:rPr lang="es-EC" i="1">
                              <a:latin typeface="+mj-lt"/>
                            </a:rPr>
                          </m:ctrlPr>
                        </m:fPr>
                        <m:num>
                          <m:r>
                            <a:rPr lang="es-EC">
                              <a:latin typeface="+mj-lt"/>
                            </a:rPr>
                            <m:t>300</m:t>
                          </m:r>
                          <m:r>
                            <a:rPr lang="es-EC" i="1">
                              <a:latin typeface="+mj-lt"/>
                            </a:rPr>
                            <m:t>−</m:t>
                          </m:r>
                          <m:r>
                            <a:rPr lang="es-EC">
                              <a:latin typeface="+mj-lt"/>
                            </a:rPr>
                            <m:t>2</m:t>
                          </m:r>
                          <m:r>
                            <a:rPr lang="es-EC" i="1">
                              <a:latin typeface="+mj-lt"/>
                            </a:rPr>
                            <m:t>∗</m:t>
                          </m:r>
                          <m:r>
                            <a:rPr lang="es-EC">
                              <a:latin typeface="+mj-lt"/>
                            </a:rPr>
                            <m:t>7</m:t>
                          </m:r>
                          <m:r>
                            <a:rPr lang="es-EC" i="1">
                              <a:latin typeface="+mj-lt"/>
                            </a:rPr>
                            <m:t>−</m:t>
                          </m:r>
                          <m:r>
                            <a:rPr lang="es-EC">
                              <a:latin typeface="+mj-lt"/>
                            </a:rPr>
                            <m:t>1.6</m:t>
                          </m:r>
                        </m:num>
                        <m:den>
                          <m:r>
                            <a:rPr lang="es-EC">
                              <a:latin typeface="+mj-lt"/>
                            </a:rPr>
                            <m:t>15</m:t>
                          </m:r>
                          <m:r>
                            <a:rPr lang="es-EC" i="1">
                              <a:latin typeface="+mj-lt"/>
                            </a:rPr>
                            <m:t>−</m:t>
                          </m:r>
                          <m:r>
                            <a:rPr lang="es-EC">
                              <a:latin typeface="+mj-lt"/>
                            </a:rPr>
                            <m:t>1</m:t>
                          </m:r>
                        </m:den>
                      </m:f>
                      <m:r>
                        <a:rPr lang="es-EC">
                          <a:latin typeface="+mj-lt"/>
                        </a:rPr>
                        <m:t>=20.31 </m:t>
                      </m:r>
                      <m:r>
                        <m:rPr>
                          <m:sty m:val="p"/>
                        </m:rPr>
                        <a:rPr lang="es-EC">
                          <a:latin typeface="+mj-lt"/>
                        </a:rPr>
                        <m:t>cm</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m:t>
                      </m:r>
                      <m:r>
                        <a:rPr lang="es-EC" i="1">
                          <a:latin typeface="+mj-lt"/>
                        </a:rPr>
                        <m:t>𝑠</m:t>
                      </m:r>
                      <m:r>
                        <a:rPr lang="es-EC" i="1">
                          <a:latin typeface="+mj-lt"/>
                        </a:rPr>
                        <m:t>=20 </m:t>
                      </m:r>
                      <m:r>
                        <a:rPr lang="es-EC" i="1">
                          <a:latin typeface="+mj-lt"/>
                        </a:rPr>
                        <m:t>𝑐𝑚</m:t>
                      </m:r>
                    </m:oMath>
                  </m:oMathPara>
                </a14:m>
                <a:endParaRPr lang="es-EC" dirty="0">
                  <a:latin typeface="+mj-lt"/>
                </a:endParaRPr>
              </a:p>
              <a:p>
                <a:pPr marL="0" indent="0" algn="ctr">
                  <a:buNone/>
                </a:pPr>
                <a:r>
                  <a:rPr lang="es-EC" b="1" dirty="0" smtClean="0">
                    <a:latin typeface="+mj-lt"/>
                  </a:rPr>
                  <a:t>Armado </a:t>
                </a:r>
                <a:r>
                  <a:rPr lang="es-EC" b="1" dirty="0">
                    <a:latin typeface="+mj-lt"/>
                  </a:rPr>
                  <a:t>final </a:t>
                </a:r>
                <a:r>
                  <a:rPr lang="es-EC" b="1" dirty="0" smtClean="0">
                    <a:latin typeface="+mj-lt"/>
                  </a:rPr>
                  <a:t>- 15 </a:t>
                </a:r>
                <a:r>
                  <a:rPr lang="es-EC" b="1" dirty="0">
                    <a:latin typeface="+mj-lt"/>
                  </a:rPr>
                  <a:t>φ 16 @ 20 cm.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764704"/>
                <a:ext cx="8229600" cy="5559896"/>
              </a:xfrm>
              <a:blipFill rotWithShape="0">
                <a:blip r:embed="rId2"/>
                <a:stretch>
                  <a:fillRect l="-1333" t="-1643" r="-1630" b="-657"/>
                </a:stretch>
              </a:blipFill>
            </p:spPr>
            <p:txBody>
              <a:bodyPr/>
              <a:lstStyle/>
              <a:p>
                <a:r>
                  <a:rPr lang="en-US">
                    <a:noFill/>
                  </a:rPr>
                  <a:t> </a:t>
                </a:r>
              </a:p>
            </p:txBody>
          </p:sp>
        </mc:Fallback>
      </mc:AlternateContent>
    </p:spTree>
    <p:extLst>
      <p:ext uri="{BB962C8B-B14F-4D97-AF65-F5344CB8AC3E}">
        <p14:creationId xmlns:p14="http://schemas.microsoft.com/office/powerpoint/2010/main" val="17939656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Cadenas de Cimentación </a:t>
            </a:r>
          </a:p>
        </p:txBody>
      </p:sp>
      <p:sp>
        <p:nvSpPr>
          <p:cNvPr id="3" name="Content Placeholder 2"/>
          <p:cNvSpPr>
            <a:spLocks noGrp="1"/>
          </p:cNvSpPr>
          <p:nvPr>
            <p:ph idx="1"/>
          </p:nvPr>
        </p:nvSpPr>
        <p:spPr/>
        <p:txBody>
          <a:bodyPr/>
          <a:lstStyle/>
          <a:p>
            <a:r>
              <a:rPr lang="es-EC" dirty="0">
                <a:latin typeface="+mj-lt"/>
              </a:rPr>
              <a:t>Las zapatas aisladas tienen que estar amarradas por un sistema de vigas a nivel de la fundación para garantizar el comportamiento integral de la estructura. </a:t>
            </a:r>
          </a:p>
          <a:p>
            <a:endParaRPr lang="es-EC" dirty="0"/>
          </a:p>
        </p:txBody>
      </p:sp>
      <p:pic>
        <p:nvPicPr>
          <p:cNvPr id="5" name="Picture 4"/>
          <p:cNvPicPr/>
          <p:nvPr/>
        </p:nvPicPr>
        <p:blipFill>
          <a:blip r:embed="rId2"/>
          <a:stretch>
            <a:fillRect/>
          </a:stretch>
        </p:blipFill>
        <p:spPr>
          <a:xfrm>
            <a:off x="1403648" y="3581868"/>
            <a:ext cx="6264696" cy="2520280"/>
          </a:xfrm>
          <a:prstGeom prst="rect">
            <a:avLst/>
          </a:prstGeom>
        </p:spPr>
      </p:pic>
    </p:spTree>
    <p:extLst>
      <p:ext uri="{BB962C8B-B14F-4D97-AF65-F5344CB8AC3E}">
        <p14:creationId xmlns:p14="http://schemas.microsoft.com/office/powerpoint/2010/main" val="4440501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692696"/>
                <a:ext cx="8229600" cy="5631904"/>
              </a:xfrm>
            </p:spPr>
            <p:txBody>
              <a:bodyPr>
                <a:normAutofit fontScale="92500" lnSpcReduction="10000"/>
              </a:bodyPr>
              <a:lstStyle/>
              <a:p>
                <a:r>
                  <a:rPr lang="es-EC" dirty="0" smtClean="0">
                    <a:latin typeface="+mj-lt"/>
                  </a:rPr>
                  <a:t>Se </a:t>
                </a:r>
                <a:r>
                  <a:rPr lang="es-EC" dirty="0">
                    <a:latin typeface="+mj-lt"/>
                  </a:rPr>
                  <a:t>imponen las dimensiones de la </a:t>
                </a:r>
                <a:r>
                  <a:rPr lang="es-EC" dirty="0" smtClean="0">
                    <a:latin typeface="+mj-lt"/>
                  </a:rPr>
                  <a:t>cadena 20 cm </a:t>
                </a:r>
                <a:r>
                  <a:rPr lang="es-EC" dirty="0">
                    <a:latin typeface="+mj-lt"/>
                  </a:rPr>
                  <a:t>x 40 cm</a:t>
                </a:r>
                <a:endParaRPr lang="es-EC" i="1" dirty="0" smtClean="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𝑃</m:t>
                      </m:r>
                      <m:r>
                        <a:rPr lang="es-EC" i="1">
                          <a:latin typeface="+mj-lt"/>
                        </a:rPr>
                        <m:t> </m:t>
                      </m:r>
                      <m:r>
                        <a:rPr lang="es-EC" i="1">
                          <a:latin typeface="+mj-lt"/>
                        </a:rPr>
                        <m:t>𝑐𝑎𝑑𝑒𝑛𝑎</m:t>
                      </m:r>
                      <m:r>
                        <a:rPr lang="es-EC" i="1">
                          <a:latin typeface="+mj-lt"/>
                        </a:rPr>
                        <m:t>=0.25∗0.40∗190=19 </m:t>
                      </m:r>
                      <m:r>
                        <a:rPr lang="es-EC" i="1">
                          <a:latin typeface="+mj-lt"/>
                        </a:rPr>
                        <m:t>𝑇</m:t>
                      </m:r>
                    </m:oMath>
                  </m:oMathPara>
                </a14:m>
                <a:endParaRPr lang="es-EC" dirty="0" smtClean="0">
                  <a:latin typeface="+mj-lt"/>
                </a:endParaRPr>
              </a:p>
              <a:p>
                <a:pPr marL="0" indent="0">
                  <a:buNone/>
                </a:pPr>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As</m:t>
                      </m:r>
                      <m:r>
                        <a:rPr lang="es-EC">
                          <a:latin typeface="+mj-lt"/>
                        </a:rPr>
                        <m:t> </m:t>
                      </m:r>
                      <m:r>
                        <m:rPr>
                          <m:sty m:val="p"/>
                        </m:rPr>
                        <a:rPr lang="es-EC">
                          <a:latin typeface="+mj-lt"/>
                        </a:rPr>
                        <m:t>min</m:t>
                      </m:r>
                      <m:r>
                        <a:rPr lang="es-EC">
                          <a:latin typeface="+mj-lt"/>
                        </a:rPr>
                        <m:t>=0.01</m:t>
                      </m:r>
                      <m:r>
                        <a:rPr lang="es-EC" i="1">
                          <a:latin typeface="+mj-lt"/>
                        </a:rPr>
                        <m:t>∗</m:t>
                      </m:r>
                      <m:r>
                        <m:rPr>
                          <m:sty m:val="p"/>
                        </m:rPr>
                        <a:rPr lang="es-EC">
                          <a:latin typeface="+mj-lt"/>
                        </a:rPr>
                        <m:t>Ac</m:t>
                      </m:r>
                      <m:r>
                        <a:rPr lang="es-EC">
                          <a:latin typeface="+mj-lt"/>
                        </a:rPr>
                        <m:t> </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As</m:t>
                      </m:r>
                      <m:r>
                        <a:rPr lang="es-EC">
                          <a:latin typeface="+mj-lt"/>
                        </a:rPr>
                        <m:t> </m:t>
                      </m:r>
                      <m:r>
                        <m:rPr>
                          <m:sty m:val="p"/>
                        </m:rPr>
                        <a:rPr lang="es-EC">
                          <a:latin typeface="+mj-lt"/>
                        </a:rPr>
                        <m:t>min</m:t>
                      </m:r>
                      <m:r>
                        <a:rPr lang="es-EC">
                          <a:latin typeface="+mj-lt"/>
                        </a:rPr>
                        <m:t>=0.01</m:t>
                      </m:r>
                      <m:r>
                        <a:rPr lang="es-EC" i="1">
                          <a:latin typeface="+mj-lt"/>
                        </a:rPr>
                        <m:t>∗</m:t>
                      </m:r>
                      <m:r>
                        <a:rPr lang="es-EC">
                          <a:latin typeface="+mj-lt"/>
                        </a:rPr>
                        <m:t>20</m:t>
                      </m:r>
                      <m:r>
                        <a:rPr lang="es-EC" i="1">
                          <a:latin typeface="+mj-lt"/>
                        </a:rPr>
                        <m:t>∗</m:t>
                      </m:r>
                      <m:r>
                        <a:rPr lang="es-EC">
                          <a:latin typeface="+mj-lt"/>
                        </a:rPr>
                        <m:t>40=8 </m:t>
                      </m:r>
                      <m:r>
                        <m:rPr>
                          <m:sty m:val="p"/>
                        </m:rPr>
                        <a:rPr lang="es-EC">
                          <a:latin typeface="+mj-lt"/>
                        </a:rPr>
                        <m:t>c</m:t>
                      </m:r>
                      <m:sSup>
                        <m:sSupPr>
                          <m:ctrlPr>
                            <a:rPr lang="es-EC" i="1">
                              <a:latin typeface="+mj-lt"/>
                            </a:rPr>
                          </m:ctrlPr>
                        </m:sSupPr>
                        <m:e>
                          <m:r>
                            <m:rPr>
                              <m:sty m:val="p"/>
                            </m:rPr>
                            <a:rPr lang="es-EC">
                              <a:latin typeface="+mj-lt"/>
                            </a:rPr>
                            <m:t>m</m:t>
                          </m:r>
                        </m:e>
                        <m:sup>
                          <m:r>
                            <a:rPr lang="es-EC">
                              <a:latin typeface="+mj-lt"/>
                            </a:rPr>
                            <m:t>2</m:t>
                          </m:r>
                        </m:sup>
                      </m:sSup>
                    </m:oMath>
                  </m:oMathPara>
                </a14:m>
                <a:endParaRPr lang="es-EC" dirty="0" smtClean="0">
                  <a:latin typeface="+mj-lt"/>
                </a:endParaRPr>
              </a:p>
              <a:p>
                <a:pPr marL="0" indent="0">
                  <a:buNone/>
                </a:pPr>
                <a:endParaRPr lang="es-EC" dirty="0">
                  <a:latin typeface="+mj-lt"/>
                </a:endParaRPr>
              </a:p>
              <a:p>
                <a:pPr marL="0" indent="0">
                  <a:buNone/>
                </a:pPr>
                <a:r>
                  <a:rPr lang="es-EC" dirty="0">
                    <a:latin typeface="+mj-lt"/>
                  </a:rPr>
                  <a:t>Verificamos si el As min soporta la carga producida:</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mj-lt"/>
                        </a:rPr>
                        <m:t>Pn</m:t>
                      </m:r>
                      <m:r>
                        <a:rPr lang="es-EC">
                          <a:latin typeface="+mj-lt"/>
                        </a:rPr>
                        <m:t>=0.80</m:t>
                      </m:r>
                      <m:r>
                        <a:rPr lang="es-EC" i="1">
                          <a:latin typeface="+mj-lt"/>
                        </a:rPr>
                        <m:t>∗</m:t>
                      </m:r>
                      <m:r>
                        <a:rPr lang="es-EC">
                          <a:latin typeface="+mj-lt"/>
                        </a:rPr>
                        <m:t>0.70</m:t>
                      </m:r>
                      <m:r>
                        <a:rPr lang="es-EC" i="1">
                          <a:latin typeface="+mj-lt"/>
                        </a:rPr>
                        <m:t>∗</m:t>
                      </m:r>
                      <m:r>
                        <a:rPr lang="es-EC">
                          <a:latin typeface="+mj-lt"/>
                        </a:rPr>
                        <m:t>(0.85</m:t>
                      </m:r>
                      <m:r>
                        <a:rPr lang="es-EC" i="1">
                          <a:latin typeface="+mj-lt"/>
                        </a:rPr>
                        <m:t>∗</m:t>
                      </m:r>
                      <m:sSup>
                        <m:sSupPr>
                          <m:ctrlPr>
                            <a:rPr lang="es-EC" i="1">
                              <a:latin typeface="+mj-lt"/>
                            </a:rPr>
                          </m:ctrlPr>
                        </m:sSupPr>
                        <m:e>
                          <m:r>
                            <m:rPr>
                              <m:sty m:val="p"/>
                            </m:rPr>
                            <a:rPr lang="es-EC">
                              <a:latin typeface="+mj-lt"/>
                            </a:rPr>
                            <m:t>f</m:t>
                          </m:r>
                        </m:e>
                        <m:sup>
                          <m:r>
                            <a:rPr lang="es-EC" i="1">
                              <a:latin typeface="+mj-lt"/>
                            </a:rPr>
                            <m:t>′</m:t>
                          </m:r>
                        </m:sup>
                      </m:sSup>
                      <m:r>
                        <m:rPr>
                          <m:sty m:val="p"/>
                        </m:rPr>
                        <a:rPr lang="es-EC">
                          <a:latin typeface="+mj-lt"/>
                        </a:rPr>
                        <m:t>c</m:t>
                      </m:r>
                      <m:r>
                        <a:rPr lang="es-EC" i="1">
                          <a:latin typeface="+mj-lt"/>
                        </a:rPr>
                        <m:t>∗</m:t>
                      </m:r>
                      <m:r>
                        <m:rPr>
                          <m:sty m:val="p"/>
                        </m:rPr>
                        <a:rPr lang="es-EC">
                          <a:latin typeface="+mj-lt"/>
                        </a:rPr>
                        <m:t>Ac</m:t>
                      </m:r>
                      <m:r>
                        <a:rPr lang="es-EC">
                          <a:latin typeface="+mj-lt"/>
                        </a:rPr>
                        <m:t>+</m:t>
                      </m:r>
                      <m:r>
                        <m:rPr>
                          <m:sty m:val="p"/>
                        </m:rPr>
                        <a:rPr lang="es-EC">
                          <a:latin typeface="+mj-lt"/>
                        </a:rPr>
                        <m:t>As</m:t>
                      </m:r>
                      <m:r>
                        <a:rPr lang="es-EC" i="1">
                          <a:latin typeface="+mj-lt"/>
                        </a:rPr>
                        <m:t>∗</m:t>
                      </m:r>
                      <m:r>
                        <m:rPr>
                          <m:sty m:val="p"/>
                        </m:rPr>
                        <a:rPr lang="es-EC">
                          <a:latin typeface="+mj-lt"/>
                        </a:rPr>
                        <m:t>fy</m:t>
                      </m:r>
                      <m:r>
                        <a:rPr lang="es-EC">
                          <a:latin typeface="+mj-lt"/>
                        </a:rPr>
                        <m:t>)</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𝑃𝑛</m:t>
                      </m:r>
                      <m:r>
                        <a:rPr lang="es-EC" i="1">
                          <a:latin typeface="+mj-lt"/>
                        </a:rPr>
                        <m:t>=0.80∗0.70∗(0.85∗240∗20∗40+8∗4200)</m:t>
                      </m:r>
                    </m:oMath>
                  </m:oMathPara>
                </a14:m>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i="1">
                          <a:latin typeface="+mj-lt"/>
                        </a:rPr>
                        <m:t>𝑃𝑛</m:t>
                      </m:r>
                      <m:r>
                        <a:rPr lang="es-EC" i="1">
                          <a:latin typeface="+mj-lt"/>
                        </a:rPr>
                        <m:t>=110.21 </m:t>
                      </m:r>
                      <m:r>
                        <a:rPr lang="es-EC" i="1">
                          <a:latin typeface="+mj-lt"/>
                        </a:rPr>
                        <m:t>𝑇</m:t>
                      </m:r>
                    </m:oMath>
                  </m:oMathPara>
                </a14:m>
                <a:endParaRPr lang="es-EC" dirty="0" smtClean="0">
                  <a:latin typeface="+mj-lt"/>
                </a:endParaRPr>
              </a:p>
              <a:p>
                <a:pPr marL="0" indent="0">
                  <a:buNone/>
                </a:pPr>
                <a:endParaRPr lang="es-EC" dirty="0">
                  <a:latin typeface="+mj-lt"/>
                </a:endParaRPr>
              </a:p>
              <a:p>
                <a:pPr marL="0" indent="0">
                  <a:buNone/>
                </a:pPr>
                <a14:m>
                  <m:oMathPara xmlns:m="http://schemas.openxmlformats.org/officeDocument/2006/math">
                    <m:oMathParaPr>
                      <m:jc m:val="centerGroup"/>
                    </m:oMathParaPr>
                    <m:oMath xmlns:m="http://schemas.openxmlformats.org/officeDocument/2006/math">
                      <m:r>
                        <a:rPr lang="es-EC" b="1" i="1">
                          <a:latin typeface="+mj-lt"/>
                        </a:rPr>
                        <m:t>∴</m:t>
                      </m:r>
                      <m:r>
                        <a:rPr lang="es-EC" b="1" i="1">
                          <a:latin typeface="+mj-lt"/>
                        </a:rPr>
                        <m:t>𝑷𝒏</m:t>
                      </m:r>
                      <m:r>
                        <a:rPr lang="es-EC" b="1" i="1">
                          <a:latin typeface="+mj-lt"/>
                        </a:rPr>
                        <m:t>&gt;</m:t>
                      </m:r>
                      <m:r>
                        <a:rPr lang="es-EC" b="1" i="1">
                          <a:latin typeface="+mj-lt"/>
                        </a:rPr>
                        <m:t>𝑷</m:t>
                      </m:r>
                      <m:r>
                        <a:rPr lang="es-EC" b="1" i="1">
                          <a:latin typeface="+mj-lt"/>
                        </a:rPr>
                        <m:t> </m:t>
                      </m:r>
                      <m:r>
                        <a:rPr lang="es-EC" b="1" i="1">
                          <a:latin typeface="+mj-lt"/>
                        </a:rPr>
                        <m:t>𝒄𝒂𝒅𝒆𝒏𝒂</m:t>
                      </m:r>
                      <m:r>
                        <a:rPr lang="es-EC" b="1" i="1">
                          <a:latin typeface="+mj-lt"/>
                        </a:rPr>
                        <m:t> →</m:t>
                      </m:r>
                      <m:r>
                        <a:rPr lang="es-EC" b="1" i="1">
                          <a:latin typeface="+mj-lt"/>
                        </a:rPr>
                        <m:t>𝑶𝑲</m:t>
                      </m:r>
                    </m:oMath>
                  </m:oMathPara>
                </a14:m>
                <a:endParaRPr lang="es-EC" b="1" dirty="0" smtClean="0">
                  <a:latin typeface="+mj-lt"/>
                </a:endParaRPr>
              </a:p>
              <a:p>
                <a:pPr marL="0" indent="0">
                  <a:buNone/>
                </a:pPr>
                <a:r>
                  <a:rPr lang="es-EC" dirty="0">
                    <a:latin typeface="+mj-lt"/>
                  </a:rPr>
                  <a:t>Por lo que se concluye que es armado es el correcto y se distribuye en 4 Φ16.</a:t>
                </a:r>
              </a:p>
              <a:p>
                <a:endParaRPr lang="es-EC" dirty="0"/>
              </a:p>
              <a:p>
                <a:endParaRPr lang="es-EC"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692696"/>
                <a:ext cx="8229600" cy="5631904"/>
              </a:xfrm>
              <a:blipFill rotWithShape="0">
                <a:blip r:embed="rId2"/>
                <a:stretch>
                  <a:fillRect l="-1111" t="-1515"/>
                </a:stretch>
              </a:blipFill>
            </p:spPr>
            <p:txBody>
              <a:bodyPr/>
              <a:lstStyle/>
              <a:p>
                <a:r>
                  <a:rPr lang="en-US">
                    <a:noFill/>
                  </a:rPr>
                  <a:t> </a:t>
                </a:r>
              </a:p>
            </p:txBody>
          </p:sp>
        </mc:Fallback>
      </mc:AlternateContent>
    </p:spTree>
    <p:extLst>
      <p:ext uri="{BB962C8B-B14F-4D97-AF65-F5344CB8AC3E}">
        <p14:creationId xmlns:p14="http://schemas.microsoft.com/office/powerpoint/2010/main" val="40529330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2601</TotalTime>
  <Words>1809</Words>
  <Application>Microsoft Office PowerPoint</Application>
  <PresentationFormat>Presentación en pantalla (4:3)</PresentationFormat>
  <Paragraphs>412</Paragraphs>
  <Slides>95</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95</vt:i4>
      </vt:variant>
    </vt:vector>
  </HeadingPairs>
  <TitlesOfParts>
    <vt:vector size="103" baseType="lpstr">
      <vt:lpstr>Arial</vt:lpstr>
      <vt:lpstr>Calibri</vt:lpstr>
      <vt:lpstr>Cambria Math</vt:lpstr>
      <vt:lpstr>Constantia</vt:lpstr>
      <vt:lpstr>Times New Roman</vt:lpstr>
      <vt:lpstr>Verdana</vt:lpstr>
      <vt:lpstr>Wingdings 2</vt:lpstr>
      <vt:lpstr>Flow</vt:lpstr>
      <vt:lpstr>Presentación de PowerPoint</vt:lpstr>
      <vt:lpstr>Presentación de PowerPoint</vt:lpstr>
      <vt:lpstr>Presentación de PowerPoint</vt:lpstr>
      <vt:lpstr>Presentación de PowerPoint</vt:lpstr>
      <vt:lpstr>Presentación de PowerPoint</vt:lpstr>
      <vt:lpstr>Presentación de PowerPoint</vt:lpstr>
      <vt:lpstr>PLANOS ARQUITECTONICOS</vt:lpstr>
      <vt:lpstr>Presentación de PowerPoint</vt:lpstr>
      <vt:lpstr>Presentación de PowerPoint</vt:lpstr>
      <vt:lpstr>SISTEMA CONSTRUCTIVO HORMIGÓN ARMADO</vt:lpstr>
      <vt:lpstr>Presentación de PowerPoint</vt:lpstr>
      <vt:lpstr>ANALISIS MODAL ESPECTRAL</vt:lpstr>
      <vt:lpstr>GEOMETRIA </vt:lpstr>
      <vt:lpstr>Presentación de PowerPoint</vt:lpstr>
      <vt:lpstr>ANÁLISIS DE CARGAS</vt:lpstr>
      <vt:lpstr>CARGA MUERTA</vt:lpstr>
      <vt:lpstr>PREDISEÑO DE ELEMENTOS ESTRUCTURALES</vt:lpstr>
      <vt:lpstr>Presentación de PowerPoint</vt:lpstr>
      <vt:lpstr>Detalle de losa </vt:lpstr>
      <vt:lpstr>Valores de carga muerta (no incluye columnas).</vt:lpstr>
      <vt:lpstr>Presentación de PowerPoint</vt:lpstr>
      <vt:lpstr>Momentos flectores para                   pre-dimensionamiento para diferentes números de vanos.</vt:lpstr>
      <vt:lpstr>Presentación de PowerPoint</vt:lpstr>
      <vt:lpstr>Presentación de PowerPoint</vt:lpstr>
      <vt:lpstr>Valores de carga muerta (incluye columnas).</vt:lpstr>
      <vt:lpstr>Presentación de PowerPoint</vt:lpstr>
      <vt:lpstr>Presentación de PowerPoint</vt:lpstr>
      <vt:lpstr>Dimensionamiento de columnas del Edificio 1.</vt:lpstr>
      <vt:lpstr>FUERZA SISMICA, ESPECTRO DE ACELERACIONES NEC</vt:lpstr>
      <vt:lpstr>Presentación de PowerPoint</vt:lpstr>
      <vt:lpstr>Tipos de perfiles de suelos para el diseño sísmico</vt:lpstr>
      <vt:lpstr>Presentación de PowerPoint</vt:lpstr>
      <vt:lpstr>Presentación de PowerPoint</vt:lpstr>
      <vt:lpstr>Presentación de PowerPoint</vt:lpstr>
      <vt:lpstr>Presentación de PowerPoint</vt:lpstr>
      <vt:lpstr>Presentación de PowerPoint</vt:lpstr>
      <vt:lpstr>Espectro elástico de diseño.</vt:lpstr>
      <vt:lpstr>Espectro Inelástico de diseño </vt:lpstr>
      <vt:lpstr>CALCULO CORTANTE BASAL</vt:lpstr>
      <vt:lpstr>Presentación de PowerPoint</vt:lpstr>
      <vt:lpstr>Generación del Modelo Estructural en el Programa Computacional ETABS-2013</vt:lpstr>
      <vt:lpstr>Presentación de PowerPoint</vt:lpstr>
      <vt:lpstr>Presentación de PowerPoint</vt:lpstr>
      <vt:lpstr>Presentación de PowerPoint</vt:lpstr>
      <vt:lpstr>Presentación de PowerPoint</vt:lpstr>
      <vt:lpstr>Presentación de PowerPoint</vt:lpstr>
      <vt:lpstr>Ingreso de cargas, masas</vt:lpstr>
      <vt:lpstr>Ingreso del espectro de aceleraciones </vt:lpstr>
      <vt:lpstr>Presentación de PowerPoint</vt:lpstr>
      <vt:lpstr>Combinaciones de carga definidas por el NEC </vt:lpstr>
      <vt:lpstr>Ingreso de combinaciones de carga.</vt:lpstr>
      <vt:lpstr>Definición combinación envolvente </vt:lpstr>
      <vt:lpstr>RESULTADOS DEL ANÁLISIS</vt:lpstr>
      <vt:lpstr>Presentación de PowerPoint</vt:lpstr>
      <vt:lpstr>Derivas de piso Edificio 1.</vt:lpstr>
      <vt:lpstr>Presentación de PowerPoint</vt:lpstr>
      <vt:lpstr>Desplazamientos laterales máximos Edificio 1.</vt:lpstr>
      <vt:lpstr>Presentación de PowerPoint</vt:lpstr>
      <vt:lpstr>DISEÑO ESTRUCTURAL</vt:lpstr>
      <vt:lpstr>Presentación de PowerPoint</vt:lpstr>
      <vt:lpstr>Presentación de PowerPoint</vt:lpstr>
      <vt:lpstr>Presentación de PowerPoint</vt:lpstr>
      <vt:lpstr>Presentación de PowerPoint</vt:lpstr>
      <vt:lpstr>Diseño de Columnas </vt:lpstr>
      <vt:lpstr>Presentación de PowerPoint</vt:lpstr>
      <vt:lpstr>Presentación de PowerPoint</vt:lpstr>
      <vt:lpstr>Presentación de PowerPoint</vt:lpstr>
      <vt:lpstr>Presentación de PowerPoint</vt:lpstr>
      <vt:lpstr>Presentación de PowerPoint</vt:lpstr>
      <vt:lpstr>Presentación de PowerPoint</vt:lpstr>
      <vt:lpstr>Diseño de Nudos</vt:lpstr>
      <vt:lpstr>Presentación de PowerPoint</vt:lpstr>
      <vt:lpstr>Presentación de PowerPoint</vt:lpstr>
      <vt:lpstr>Presentación de PowerPoint</vt:lpstr>
      <vt:lpstr>Diseño de Losas </vt:lpstr>
      <vt:lpstr> Diseño de la Cimentación</vt:lpstr>
      <vt:lpstr>Presentación de PowerPoint</vt:lpstr>
      <vt:lpstr>Presentación de PowerPoint</vt:lpstr>
      <vt:lpstr>Presentación de PowerPoint</vt:lpstr>
      <vt:lpstr>Presentación de PowerPoint</vt:lpstr>
      <vt:lpstr>Plintos Aislados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Cadenas de Cimentación </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Javier</dc:creator>
  <cp:lastModifiedBy>Jonathan Arguero Macías</cp:lastModifiedBy>
  <cp:revision>47</cp:revision>
  <dcterms:created xsi:type="dcterms:W3CDTF">2015-07-13T21:27:22Z</dcterms:created>
  <dcterms:modified xsi:type="dcterms:W3CDTF">2015-07-30T20:19:38Z</dcterms:modified>
</cp:coreProperties>
</file>