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2" r:id="rId3"/>
    <p:sldId id="271" r:id="rId4"/>
    <p:sldId id="275" r:id="rId5"/>
    <p:sldId id="267" r:id="rId6"/>
    <p:sldId id="268" r:id="rId7"/>
    <p:sldId id="269" r:id="rId8"/>
    <p:sldId id="266" r:id="rId9"/>
    <p:sldId id="273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95" r:id="rId21"/>
    <p:sldId id="296" r:id="rId22"/>
    <p:sldId id="297" r:id="rId23"/>
    <p:sldId id="298" r:id="rId24"/>
    <p:sldId id="299" r:id="rId25"/>
    <p:sldId id="261" r:id="rId26"/>
    <p:sldId id="260" r:id="rId27"/>
    <p:sldId id="300" r:id="rId28"/>
    <p:sldId id="301" r:id="rId29"/>
    <p:sldId id="302" r:id="rId30"/>
    <p:sldId id="304" r:id="rId31"/>
    <p:sldId id="305" r:id="rId32"/>
    <p:sldId id="306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314" r:id="rId41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C15F0C-5685-4009-84B1-9B53C829786B}" type="datetimeFigureOut">
              <a:rPr lang="es-EC" smtClean="0"/>
              <a:pPr/>
              <a:t>25/06/2015</a:t>
            </a:fld>
            <a:endParaRPr lang="es-EC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C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D58120-8F01-4AE9-B392-C2E931472145}" type="slidenum">
              <a:rPr lang="es-EC" smtClean="0"/>
              <a:pPr/>
              <a:t>‹#›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15F0C-5685-4009-84B1-9B53C829786B}" type="datetimeFigureOut">
              <a:rPr lang="es-EC" smtClean="0"/>
              <a:pPr/>
              <a:t>25/06/2015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58120-8F01-4AE9-B392-C2E931472145}" type="slidenum">
              <a:rPr lang="es-EC" smtClean="0"/>
              <a:pPr/>
              <a:t>‹#›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15F0C-5685-4009-84B1-9B53C829786B}" type="datetimeFigureOut">
              <a:rPr lang="es-EC" smtClean="0"/>
              <a:pPr/>
              <a:t>25/06/2015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58120-8F01-4AE9-B392-C2E931472145}" type="slidenum">
              <a:rPr lang="es-EC" smtClean="0"/>
              <a:pPr/>
              <a:t>‹#›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15F0C-5685-4009-84B1-9B53C829786B}" type="datetimeFigureOut">
              <a:rPr lang="es-EC" smtClean="0"/>
              <a:pPr/>
              <a:t>25/06/2015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58120-8F01-4AE9-B392-C2E931472145}" type="slidenum">
              <a:rPr lang="es-EC" smtClean="0"/>
              <a:pPr/>
              <a:t>‹#›</a:t>
            </a:fld>
            <a:endParaRPr lang="es-EC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15F0C-5685-4009-84B1-9B53C829786B}" type="datetimeFigureOut">
              <a:rPr lang="es-EC" smtClean="0"/>
              <a:pPr/>
              <a:t>25/06/2015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58120-8F01-4AE9-B392-C2E931472145}" type="slidenum">
              <a:rPr lang="es-EC" smtClean="0"/>
              <a:pPr/>
              <a:t>‹#›</a:t>
            </a:fld>
            <a:endParaRPr lang="es-EC" dirty="0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15F0C-5685-4009-84B1-9B53C829786B}" type="datetimeFigureOut">
              <a:rPr lang="es-EC" smtClean="0"/>
              <a:pPr/>
              <a:t>25/06/2015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58120-8F01-4AE9-B392-C2E931472145}" type="slidenum">
              <a:rPr lang="es-EC" smtClean="0"/>
              <a:pPr/>
              <a:t>‹#›</a:t>
            </a:fld>
            <a:endParaRPr lang="es-EC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15F0C-5685-4009-84B1-9B53C829786B}" type="datetimeFigureOut">
              <a:rPr lang="es-EC" smtClean="0"/>
              <a:pPr/>
              <a:t>25/06/2015</a:t>
            </a:fld>
            <a:endParaRPr lang="es-EC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58120-8F01-4AE9-B392-C2E931472145}" type="slidenum">
              <a:rPr lang="es-EC" smtClean="0"/>
              <a:pPr/>
              <a:t>‹#›</a:t>
            </a:fld>
            <a:endParaRPr lang="es-EC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15F0C-5685-4009-84B1-9B53C829786B}" type="datetimeFigureOut">
              <a:rPr lang="es-EC" smtClean="0"/>
              <a:pPr/>
              <a:t>25/06/2015</a:t>
            </a:fld>
            <a:endParaRPr lang="es-EC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58120-8F01-4AE9-B392-C2E931472145}" type="slidenum">
              <a:rPr lang="es-EC" smtClean="0"/>
              <a:pPr/>
              <a:t>‹#›</a:t>
            </a:fld>
            <a:endParaRPr lang="es-EC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C15F0C-5685-4009-84B1-9B53C829786B}" type="datetimeFigureOut">
              <a:rPr lang="es-EC" smtClean="0"/>
              <a:pPr/>
              <a:t>25/06/2015</a:t>
            </a:fld>
            <a:endParaRPr lang="es-EC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58120-8F01-4AE9-B392-C2E931472145}" type="slidenum">
              <a:rPr lang="es-EC" smtClean="0"/>
              <a:pPr/>
              <a:t>‹#›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0C15F0C-5685-4009-84B1-9B53C829786B}" type="datetimeFigureOut">
              <a:rPr lang="es-EC" smtClean="0"/>
              <a:pPr/>
              <a:t>25/06/2015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D58120-8F01-4AE9-B392-C2E931472145}" type="slidenum">
              <a:rPr lang="es-EC" smtClean="0"/>
              <a:pPr/>
              <a:t>‹#›</a:t>
            </a:fld>
            <a:endParaRPr lang="es-EC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C15F0C-5685-4009-84B1-9B53C829786B}" type="datetimeFigureOut">
              <a:rPr lang="es-EC" smtClean="0"/>
              <a:pPr/>
              <a:t>25/06/2015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D58120-8F01-4AE9-B392-C2E931472145}" type="slidenum">
              <a:rPr lang="es-EC" smtClean="0"/>
              <a:pPr/>
              <a:t>‹#›</a:t>
            </a:fld>
            <a:endParaRPr lang="es-EC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0C15F0C-5685-4009-84B1-9B53C829786B}" type="datetimeFigureOut">
              <a:rPr lang="es-EC" smtClean="0"/>
              <a:pPr/>
              <a:t>25/06/2015</a:t>
            </a:fld>
            <a:endParaRPr lang="es-EC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C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D58120-8F01-4AE9-B392-C2E931472145}" type="slidenum">
              <a:rPr lang="es-EC" smtClean="0"/>
              <a:pPr/>
              <a:t>‹#›</a:t>
            </a:fld>
            <a:endParaRPr lang="es-EC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PRIMER%20PROYECTO%20PRESENTACION.pptx#-1,2,Diapositiva 2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PRIMER%20PROYECTO%20PRESENTACION.pptx#-1,2,Diapositiva 2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PRIMER%20PROYECTO%20PRESENTACION.pptx#-1,2,Diapositiva 2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PRIMER%20PROYECTO%20PRESENTACION.pptx#-1,2,Diapositiva 2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PRIMER%20PROYECTO%20PRESENTACION.pptx#-1,2,Diapositiva 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PRIMER%20PROYECTO%20PRESENTACION.pptx#-1,2,Diapositiva 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PRIMER%20PROYECTO%20PRESENTACION.pptx#-1,2,Diapositiva 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68397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s-EC" b="1" dirty="0"/>
              <a:t>TEMA: “IDENTIFICACION, EVALUACION Y PROPUESTA DE MODELO DE GESTION DE RIESGOS Y MITIGACION DE LOS MISMOS EN LA UNIDAD ADMINISTRATIVA -  FINANCIERA DE LA EMPRESA DE FERTILIZANTES FERMAGRI S.A.”</a:t>
            </a:r>
            <a:endParaRPr lang="es-EC" dirty="0"/>
          </a:p>
          <a:p>
            <a:pPr algn="ctr">
              <a:buNone/>
            </a:pPr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	Integrante:	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Gladys Mochas.</a:t>
            </a:r>
          </a:p>
          <a:p>
            <a:pPr algn="just"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				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 PRIMER PROYECTO</a:t>
            </a:r>
            <a:endParaRPr lang="es-EC" sz="3600" dirty="0"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ject 1"/>
          <p:cNvPicPr/>
          <p:nvPr/>
        </p:nvPicPr>
        <p:blipFill>
          <a:blip r:embed="rId2" cstate="print"/>
          <a:srcRect t="-761" r="-2969" b="-1143"/>
          <a:stretch>
            <a:fillRect/>
          </a:stretch>
        </p:blipFill>
        <p:spPr bwMode="auto">
          <a:xfrm>
            <a:off x="1835696" y="3645024"/>
            <a:ext cx="554461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just"/>
            <a:r>
              <a:rPr lang="es-EC" sz="3500" dirty="0" smtClean="0">
                <a:latin typeface="Arial" pitchFamily="34" charset="0"/>
                <a:cs typeface="Arial" pitchFamily="34" charset="0"/>
              </a:rPr>
              <a:t>ANÁLISIS SECTORIAL</a:t>
            </a:r>
            <a:endParaRPr lang="es-EC" sz="3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sldjump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323528" y="1628800"/>
            <a:ext cx="8229600" cy="4608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Fermagri pertenece al sector de los commodities.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C" sz="2700" dirty="0" smtClean="0">
                <a:latin typeface="Arial" pitchFamily="34" charset="0"/>
                <a:cs typeface="Arial" pitchFamily="34" charset="0"/>
              </a:rPr>
              <a:t>Commodities </a:t>
            </a:r>
            <a:r>
              <a:rPr lang="es-EC" sz="2700" dirty="0">
                <a:latin typeface="Arial" pitchFamily="34" charset="0"/>
                <a:cs typeface="Arial" pitchFamily="34" charset="0"/>
              </a:rPr>
              <a:t>como productos de fabricación, disponibilidad y demanda mundial, que posee un rango de precios internacional y no requieren gran tecnología para su fabricación y procesamiento</a:t>
            </a:r>
            <a:r>
              <a:rPr lang="es-EC" sz="27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C" sz="2700" dirty="0" smtClean="0">
                <a:latin typeface="Arial" pitchFamily="34" charset="0"/>
                <a:cs typeface="Arial" pitchFamily="34" charset="0"/>
              </a:rPr>
              <a:t>El sector agrícola se encuentra relacionado con los commodities</a:t>
            </a:r>
            <a:endParaRPr lang="es-ES" sz="27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01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just"/>
            <a:r>
              <a:rPr lang="es-EC" sz="3500" dirty="0" smtClean="0">
                <a:latin typeface="Arial" pitchFamily="34" charset="0"/>
                <a:cs typeface="Arial" pitchFamily="34" charset="0"/>
              </a:rPr>
              <a:t>DIAGNOSTICO MICROECONÓMICO</a:t>
            </a:r>
            <a:endParaRPr lang="es-EC" sz="3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sldjump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323528" y="1628800"/>
            <a:ext cx="8229600" cy="4608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S" sz="2700" b="1" dirty="0" smtClean="0">
                <a:latin typeface="Arial" pitchFamily="34" charset="0"/>
                <a:cs typeface="Arial" pitchFamily="34" charset="0"/>
              </a:rPr>
              <a:t>Mercado en el que se desarrolla.-  </a:t>
            </a:r>
            <a:r>
              <a:rPr lang="es-ES" sz="2700" dirty="0" smtClean="0">
                <a:latin typeface="Arial" pitchFamily="34" charset="0"/>
                <a:cs typeface="Arial" pitchFamily="34" charset="0"/>
              </a:rPr>
              <a:t>Se desarrolla en el sector agrícola del país.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Comercializa fertilizantes solubles y edáficos.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Distribuyen a nivel nacional </a:t>
            </a: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S" sz="2700" b="1" dirty="0" smtClean="0">
                <a:latin typeface="Arial" pitchFamily="34" charset="0"/>
                <a:cs typeface="Arial" pitchFamily="34" charset="0"/>
              </a:rPr>
              <a:t>Principales productos que distribuye.-</a:t>
            </a: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b="1" dirty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65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just"/>
            <a:endParaRPr lang="es-EC" sz="3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sldjump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323528" y="1628800"/>
            <a:ext cx="8229600" cy="4608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085224"/>
              </p:ext>
            </p:extLst>
          </p:nvPr>
        </p:nvGraphicFramePr>
        <p:xfrm>
          <a:off x="1763688" y="2060848"/>
          <a:ext cx="4986020" cy="27730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9360"/>
                <a:gridCol w="2486660"/>
              </a:tblGrid>
              <a:tr h="25209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Fertilizantes Solubles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520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Ácido Fosfórico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Sulfato de Potasio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Ácido Nítrico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Sulfato de Amonio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Bórax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Sulfato de Cobre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Fosfato Monoamónico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Sulfato de hierro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Fosfato Monopotásico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Sulfato de magnesio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Molibdato de amonio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Sulfato de Manganeso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Nitrato de calcio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Sulfato de zinc.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Nitrato de calcio liquido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Nutrifer 7% Fe DTPA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Nitrato de magnesio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Superfer Premium 6% Fe EDDHA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Nitrato de potasio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32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just"/>
            <a:endParaRPr lang="es-EC" sz="3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sldjump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323528" y="1628800"/>
            <a:ext cx="8229600" cy="4608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b="1" dirty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2107247" y="2609691"/>
          <a:ext cx="4929505" cy="2268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9360"/>
                <a:gridCol w="2430145"/>
              </a:tblGrid>
              <a:tr h="25209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Fertilizantes Edáficos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520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DAP 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Urea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Fertilizantes Compuestos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Fitosil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Muriato de Potasio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Silmag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Super Fosfato triple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PeatMoss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Sulfato de Calcio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PeatMoss LM-2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Sulfato de Magnesio Granulado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Ácido Cítrico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Sulfato de Potasio granulado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Sulfato de Aluminio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0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Sulmomag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99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just"/>
            <a:endParaRPr lang="es-EC" sz="3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sldjump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323528" y="1628800"/>
            <a:ext cx="8229600" cy="4608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S" sz="2700" b="1" dirty="0" smtClean="0">
                <a:latin typeface="Arial" pitchFamily="34" charset="0"/>
                <a:cs typeface="Arial" pitchFamily="34" charset="0"/>
              </a:rPr>
              <a:t>Proveedores Claves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Cuenta con 15 proveedores principales.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Los plazos de crédito fluctúan entre 60 y 120 días.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Principales proveedores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b="1" dirty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221841"/>
              </p:ext>
            </p:extLst>
          </p:nvPr>
        </p:nvGraphicFramePr>
        <p:xfrm>
          <a:off x="1979712" y="3923283"/>
          <a:ext cx="5371465" cy="2145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11575"/>
                <a:gridCol w="831215"/>
                <a:gridCol w="828675"/>
              </a:tblGrid>
              <a:tr h="334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Proveedor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Cantidad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Unidad de Medida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K+S KALI GmbH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3.671,16   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TM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Nitron International Corporation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3.152,82   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TM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Agro &amp; Commodity trading LTD.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1.980,23   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TM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Abocol Abonos Colombianos S. A.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1.589,35   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TM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Shandong Gold Mona International Trading CO., Limited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1.100,95   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TM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Keytrade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798,60   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TM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24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just"/>
            <a:endParaRPr lang="es-EC" sz="3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sldjump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323528" y="1628800"/>
            <a:ext cx="8229600" cy="4608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S" sz="2700" b="1" dirty="0" smtClean="0">
                <a:latin typeface="Arial" pitchFamily="34" charset="0"/>
                <a:cs typeface="Arial" pitchFamily="34" charset="0"/>
              </a:rPr>
              <a:t>Instalaciones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La matriz ubicada en Quito y dos sucursales en Guayaquil, Machala, La Concordia.</a:t>
            </a: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S" sz="2700" b="1" dirty="0" smtClean="0">
                <a:latin typeface="Arial" pitchFamily="34" charset="0"/>
                <a:cs typeface="Arial" pitchFamily="34" charset="0"/>
              </a:rPr>
              <a:t>FACTORES DE RIESGO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Comportamiento de la demanda.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Fluctuaciones de precios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Políticas de precios fijadas por el gobierno de turno.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Cambio en la estructura arancelaria.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Desarrollo de la competencia.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b="1" dirty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63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just"/>
            <a:endParaRPr lang="es-EC" sz="3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sldjump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323528" y="1628800"/>
            <a:ext cx="8229600" cy="4608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Poder de negociación con los proveedores.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Poder de negociación de los clientes. 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92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just"/>
            <a:r>
              <a:rPr lang="es-EC" sz="3500" dirty="0" smtClean="0">
                <a:latin typeface="Arial" pitchFamily="34" charset="0"/>
                <a:cs typeface="Arial" pitchFamily="34" charset="0"/>
              </a:rPr>
              <a:t>RESUMEN RAZONES FINANCIERAS</a:t>
            </a:r>
            <a:endParaRPr lang="es-EC" sz="3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sldjump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323528" y="1628800"/>
            <a:ext cx="8229600" cy="4608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b="1" dirty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317917"/>
              </p:ext>
            </p:extLst>
          </p:nvPr>
        </p:nvGraphicFramePr>
        <p:xfrm>
          <a:off x="2098150" y="1639344"/>
          <a:ext cx="4947699" cy="457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3614"/>
                <a:gridCol w="194296"/>
                <a:gridCol w="701181"/>
                <a:gridCol w="668608"/>
              </a:tblGrid>
              <a:tr h="2262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RAZÓN FINANCIERA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2012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2013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Liquidez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1,30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1,31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Tesorería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0,50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0,68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Disponibilidad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0,03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0,08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Endeudamiento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77,65%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69.68%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Calidad de la Deuda de Corto Plazo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61,03%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57.50%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Costo de la Deuda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9,87%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7,06%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Gastos Financieros sobre las Ventas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2,35%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2,28%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Rentabilidad Financiera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27,70%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24,89%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Rentabilidad Económica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9,95%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11,77%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Margen Bruto sobre las Ventas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16,15%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16,38%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Beneficios sobre las Ventas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3,46%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3,30%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Rotación del Activo Total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1,45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1,61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Rotación del Activo Circulante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1,61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2,25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Rotación de las Cuentas por Cobrar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5,37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4,41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Plazo Promedio de las Cuentas por Cobrar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68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83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Plazo Promedio de las Cuentas por Pagar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233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150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Rotación de Cuentas por Pagar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1,57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2,44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Plazo Promedio de Inventarios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152,87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115,64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  <a:tr h="2262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Rotación de Inventarios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718" marR="617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2,39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3,16</a:t>
                      </a:r>
                      <a:endParaRPr lang="es-EC" sz="10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18" marR="6171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94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just"/>
            <a:r>
              <a:rPr lang="es-EC" sz="3500" dirty="0" smtClean="0">
                <a:latin typeface="Arial" pitchFamily="34" charset="0"/>
                <a:cs typeface="Arial" pitchFamily="34" charset="0"/>
              </a:rPr>
              <a:t>FORTALEZAS FINANCIERAS</a:t>
            </a:r>
            <a:endParaRPr lang="es-EC" sz="3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sldjump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323528" y="1628800"/>
            <a:ext cx="8229600" cy="4608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C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C" sz="2700" dirty="0">
                <a:latin typeface="Arial" panose="020B0604020202020204" pitchFamily="34" charset="0"/>
                <a:cs typeface="Arial" panose="020B0604020202020204" pitchFamily="34" charset="0"/>
              </a:rPr>
              <a:t>empresa mantiene un buen nivel de liquidez para poder cubrir sus deudas.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C" sz="2700" dirty="0">
                <a:latin typeface="Arial" panose="020B0604020202020204" pitchFamily="34" charset="0"/>
                <a:cs typeface="Arial" panose="020B0604020202020204" pitchFamily="34" charset="0"/>
              </a:rPr>
              <a:t>Aprovecha el crédito otorgado por los proveedores del exterior lo que le ayuda a financiar su inversión empresarial.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C" sz="2700" dirty="0">
                <a:latin typeface="Arial" panose="020B0604020202020204" pitchFamily="34" charset="0"/>
                <a:cs typeface="Arial" panose="020B0604020202020204" pitchFamily="34" charset="0"/>
              </a:rPr>
              <a:t>Buena relación con los bancos esto ha permitido mejorar el costo de la deuda logrando obtener créditos con una tasa del 7%.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C" sz="2700" dirty="0">
                <a:latin typeface="Arial" panose="020B0604020202020204" pitchFamily="34" charset="0"/>
                <a:cs typeface="Arial" panose="020B0604020202020204" pitchFamily="34" charset="0"/>
              </a:rPr>
              <a:t>Con la negociación de obligaciones en el mercado de valores se redujo el gasto financiero.</a:t>
            </a:r>
          </a:p>
          <a:p>
            <a:pPr algn="just"/>
            <a:r>
              <a:rPr lang="es-EC" sz="27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EC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b="1" dirty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70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just"/>
            <a:r>
              <a:rPr lang="es-EC" sz="3500" dirty="0" smtClean="0">
                <a:latin typeface="Arial" pitchFamily="34" charset="0"/>
                <a:cs typeface="Arial" pitchFamily="34" charset="0"/>
              </a:rPr>
              <a:t>DEBILIDADES FINANCIERAS</a:t>
            </a:r>
            <a:endParaRPr lang="es-EC" sz="3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sldjump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323528" y="1628800"/>
            <a:ext cx="8229600" cy="4608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C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C" sz="2700" dirty="0">
                <a:latin typeface="Arial" panose="020B0604020202020204" pitchFamily="34" charset="0"/>
                <a:cs typeface="Arial" panose="020B0604020202020204" pitchFamily="34" charset="0"/>
              </a:rPr>
              <a:t>nivel de endeudamiento de la empresa es en un mayor porcentaje a corto plazo cuando lo óptimo es que sea a largo plazo para que pueda tener mayor liquidez.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C" sz="2700" dirty="0">
                <a:latin typeface="Arial" panose="020B0604020202020204" pitchFamily="34" charset="0"/>
                <a:cs typeface="Arial" panose="020B0604020202020204" pitchFamily="34" charset="0"/>
              </a:rPr>
              <a:t>Los directivos se ven obligados a aumentar el crédito por el tipo de negocio y tipo de cultivo que tiene cada uno de los clientes, este se ha incrementado hasta 180 días plazo.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C" sz="2700" dirty="0">
                <a:latin typeface="Arial" panose="020B0604020202020204" pitchFamily="34" charset="0"/>
                <a:cs typeface="Arial" panose="020B0604020202020204" pitchFamily="34" charset="0"/>
              </a:rPr>
              <a:t>No se </a:t>
            </a:r>
            <a:r>
              <a:rPr lang="es-419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podria</a:t>
            </a:r>
            <a:r>
              <a:rPr lang="es-EC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2700" dirty="0">
                <a:latin typeface="Arial" panose="020B0604020202020204" pitchFamily="34" charset="0"/>
                <a:cs typeface="Arial" panose="020B0604020202020204" pitchFamily="34" charset="0"/>
              </a:rPr>
              <a:t>cubrir las obligaciones con los proveedores del exterior dificultando la importación de inventarios.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b="1" dirty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12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968552"/>
          </a:xfrm>
        </p:spPr>
        <p:txBody>
          <a:bodyPr>
            <a:normAutofit/>
          </a:bodyPr>
          <a:lstStyle/>
          <a:p>
            <a:pPr algn="just"/>
            <a:r>
              <a:rPr lang="es-EC" b="1" dirty="0" smtClean="0">
                <a:latin typeface="Arial" pitchFamily="34" charset="0"/>
                <a:cs typeface="Arial" pitchFamily="34" charset="0"/>
              </a:rPr>
              <a:t>Razón social: </a:t>
            </a:r>
            <a:r>
              <a:rPr lang="es-EC" sz="3200" dirty="0" smtClean="0">
                <a:latin typeface="Arial" pitchFamily="34" charset="0"/>
                <a:cs typeface="Arial" pitchFamily="34" charset="0"/>
              </a:rPr>
              <a:t>FERMAGRI S. A.</a:t>
            </a:r>
          </a:p>
          <a:p>
            <a:pPr>
              <a:buNone/>
            </a:pPr>
            <a:endParaRPr lang="es-EC" sz="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b="1" dirty="0" smtClean="0">
                <a:latin typeface="Arial" pitchFamily="34" charset="0"/>
                <a:cs typeface="Arial" pitchFamily="34" charset="0"/>
              </a:rPr>
              <a:t>Jurídico – Económica: </a:t>
            </a:r>
            <a:r>
              <a:rPr lang="es-EC" dirty="0" smtClean="0">
                <a:latin typeface="Arial" pitchFamily="34" charset="0"/>
                <a:cs typeface="Arial" pitchFamily="34" charset="0"/>
              </a:rPr>
              <a:t>Sociedad anónima compuesta por tres accionistas.</a:t>
            </a:r>
          </a:p>
          <a:p>
            <a:pPr>
              <a:buNone/>
            </a:pPr>
            <a:endParaRPr lang="es-EC" sz="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b="1" dirty="0" smtClean="0">
                <a:latin typeface="Arial" pitchFamily="34" charset="0"/>
                <a:cs typeface="Arial" pitchFamily="34" charset="0"/>
              </a:rPr>
              <a:t>Nacionalidad: </a:t>
            </a:r>
            <a:r>
              <a:rPr lang="es-EC" dirty="0" smtClean="0">
                <a:latin typeface="Arial" pitchFamily="34" charset="0"/>
                <a:cs typeface="Arial" pitchFamily="34" charset="0"/>
              </a:rPr>
              <a:t>Ecuatoriana constituida e inscrita en el Registro mercantil en 1998.</a:t>
            </a:r>
          </a:p>
          <a:p>
            <a:pPr algn="just"/>
            <a:endParaRPr lang="es-EC" sz="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b="1" dirty="0" smtClean="0">
                <a:latin typeface="Arial" pitchFamily="34" charset="0"/>
                <a:cs typeface="Arial" pitchFamily="34" charset="0"/>
              </a:rPr>
              <a:t>Localización: </a:t>
            </a:r>
            <a:r>
              <a:rPr lang="es-EC" dirty="0" smtClean="0">
                <a:latin typeface="Arial" pitchFamily="34" charset="0"/>
                <a:cs typeface="Arial" pitchFamily="34" charset="0"/>
              </a:rPr>
              <a:t>Matriz en la ciudad de Quito, bodegas en la ciudad de Guayaquil y puntos de venta en las principales ciudades de la Costa. </a:t>
            </a:r>
          </a:p>
          <a:p>
            <a:pPr algn="r">
              <a:buNone/>
            </a:pPr>
            <a:r>
              <a:rPr lang="es-EC" sz="1600" b="1" i="1" dirty="0" smtClean="0">
                <a:latin typeface="Arial" pitchFamily="34" charset="0"/>
                <a:cs typeface="Arial" pitchFamily="34" charset="0"/>
              </a:rPr>
              <a:t>Continua...</a:t>
            </a:r>
          </a:p>
          <a:p>
            <a:endParaRPr lang="es-EC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s-EC" dirty="0" smtClean="0">
                <a:latin typeface="Arial" pitchFamily="34" charset="0"/>
                <a:cs typeface="Arial" pitchFamily="34" charset="0"/>
              </a:rPr>
              <a:t>Antecedentes</a:t>
            </a:r>
            <a:endParaRPr lang="es-EC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pres?slideindex=2&amp;slidetitle=Diapositiva 2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just"/>
            <a:r>
              <a:rPr lang="es-EC" sz="3500" dirty="0" smtClean="0">
                <a:latin typeface="Arial" pitchFamily="34" charset="0"/>
                <a:cs typeface="Arial" pitchFamily="34" charset="0"/>
              </a:rPr>
              <a:t>DIAGRAMAS DE FLUJO</a:t>
            </a:r>
            <a:endParaRPr lang="es-EC" sz="3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sldjump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323528" y="1628800"/>
            <a:ext cx="8229600" cy="4608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Diagrama de flujo del procedimiento de pagos.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Diagrama de flujo del procedimiento de cuentas por cobrar.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Diagrama de flujo del procedimiento de Caja Chica.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Diagrama de flujo del manejo de los inventarios.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b="1" dirty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6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just"/>
            <a:r>
              <a:rPr lang="es-EC" sz="3500" dirty="0" smtClean="0">
                <a:latin typeface="Arial" pitchFamily="34" charset="0"/>
                <a:cs typeface="Arial" pitchFamily="34" charset="0"/>
              </a:rPr>
              <a:t>GESTION DE RIESGOS</a:t>
            </a:r>
            <a:endParaRPr lang="es-EC" sz="3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sldjump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323528" y="1628800"/>
            <a:ext cx="8229600" cy="4608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Se ocupa de los riesgos y las oportunidades que afectan a la creación de valor a la empresa.</a:t>
            </a: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S" sz="2700" b="1" dirty="0" smtClean="0">
                <a:latin typeface="Arial" pitchFamily="34" charset="0"/>
                <a:cs typeface="Arial" pitchFamily="34" charset="0"/>
              </a:rPr>
              <a:t>ELEMENTOS O COMPONENTES </a:t>
            </a: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S" sz="2700" b="1" dirty="0" smtClean="0">
                <a:latin typeface="Arial" pitchFamily="34" charset="0"/>
                <a:cs typeface="Arial" pitchFamily="34" charset="0"/>
              </a:rPr>
              <a:t>Ambiente de Control.- </a:t>
            </a:r>
            <a:r>
              <a:rPr lang="es-ES" sz="2700" dirty="0" smtClean="0">
                <a:latin typeface="Arial" pitchFamily="34" charset="0"/>
                <a:cs typeface="Arial" pitchFamily="34" charset="0"/>
              </a:rPr>
              <a:t>Abarca el talento de la organización.</a:t>
            </a: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S" sz="2700" b="1" dirty="0" smtClean="0">
                <a:latin typeface="Arial" pitchFamily="34" charset="0"/>
                <a:cs typeface="Arial" pitchFamily="34" charset="0"/>
              </a:rPr>
              <a:t>Factores que lo determinan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b="1" dirty="0" smtClean="0">
                <a:latin typeface="Arial" pitchFamily="34" charset="0"/>
                <a:cs typeface="Arial" pitchFamily="34" charset="0"/>
              </a:rPr>
              <a:t>Integridad y Valores Éticos </a:t>
            </a:r>
            <a:r>
              <a:rPr lang="es-ES" sz="2700" dirty="0" smtClean="0">
                <a:latin typeface="Arial" pitchFamily="34" charset="0"/>
                <a:cs typeface="Arial" pitchFamily="34" charset="0"/>
              </a:rPr>
              <a:t>aplicados en fermagri han sido: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Honestidad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b="1" dirty="0" smtClean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b="1" dirty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45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just"/>
            <a:endParaRPr lang="es-EC" sz="3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sldjump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323528" y="1628800"/>
            <a:ext cx="8229600" cy="4608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Disciplina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Integridad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Responsabilidad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Cumplimiento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S" sz="2700" b="1" dirty="0" smtClean="0">
                <a:latin typeface="Arial" pitchFamily="34" charset="0"/>
                <a:cs typeface="Arial" pitchFamily="34" charset="0"/>
              </a:rPr>
              <a:t>Protección del hombre en la firma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Protección de la reputación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Servir de mejor manera a nuestros clientes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Utilizar todas las herramientas y tecnología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Servir eficientemente.</a:t>
            </a:r>
            <a:endParaRPr lang="es-ES" sz="2700" dirty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b="1" dirty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27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just"/>
            <a:endParaRPr lang="es-EC" sz="3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sldjump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323528" y="1628800"/>
            <a:ext cx="8229600" cy="4608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S" sz="2700" b="1" dirty="0" smtClean="0">
                <a:latin typeface="Arial" pitchFamily="34" charset="0"/>
                <a:cs typeface="Arial" pitchFamily="34" charset="0"/>
              </a:rPr>
              <a:t>Comportamiento Profesional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Competir en el mercado.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Asesoramiento técnico.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Oferta de productos.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Cumplimiento de obligaciones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Confiabilidad de los clientes y proveedores</a:t>
            </a: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S" sz="2700" b="1" dirty="0" smtClean="0">
                <a:latin typeface="Arial" pitchFamily="34" charset="0"/>
                <a:cs typeface="Arial" pitchFamily="34" charset="0"/>
              </a:rPr>
              <a:t>Respeto a los demás</a:t>
            </a: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S" sz="2700" b="1" dirty="0" smtClean="0">
                <a:latin typeface="Arial" pitchFamily="34" charset="0"/>
                <a:cs typeface="Arial" pitchFamily="34" charset="0"/>
              </a:rPr>
              <a:t>COMPETENCIA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Manual de funciones definido por la empresa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Conocimiento de funciones por todo el personal</a:t>
            </a: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b="1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b="1" dirty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14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just"/>
            <a:endParaRPr lang="es-EC" sz="3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sldjump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323528" y="1628800"/>
            <a:ext cx="8229600" cy="4608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Capacitación permanente.</a:t>
            </a: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S" sz="2700" b="1" dirty="0" smtClean="0">
                <a:latin typeface="Arial" pitchFamily="34" charset="0"/>
                <a:cs typeface="Arial" pitchFamily="34" charset="0"/>
              </a:rPr>
              <a:t>FILOSOFIA Y ESTILO OPERATIVO DE LA DIRECCIÓN.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Directivos ejecutivos en común.</a:t>
            </a: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S" sz="2700" b="1" dirty="0" smtClean="0">
                <a:latin typeface="Arial" pitchFamily="34" charset="0"/>
                <a:cs typeface="Arial" pitchFamily="34" charset="0"/>
              </a:rPr>
              <a:t>ESTRUCTURA ORGANIZACIONAL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Funciones departamentales bien definidas.</a:t>
            </a: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S" sz="2700" b="1" dirty="0" smtClean="0">
                <a:latin typeface="Arial" pitchFamily="34" charset="0"/>
                <a:cs typeface="Arial" pitchFamily="34" charset="0"/>
              </a:rPr>
              <a:t>ASIGNACIÓN DE AUTORIDAD Y RESPONSABILIDAD.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Determinación de autoridad a un mismo nivel.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b="1" dirty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5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68552"/>
          </a:xfrm>
        </p:spPr>
        <p:txBody>
          <a:bodyPr>
            <a:normAutofit fontScale="92500"/>
          </a:bodyPr>
          <a:lstStyle/>
          <a:p>
            <a:pPr marL="109728" indent="0" algn="just">
              <a:buNone/>
            </a:pPr>
            <a:r>
              <a:rPr lang="es-EC" dirty="0" smtClean="0">
                <a:latin typeface="Arial" pitchFamily="34" charset="0"/>
                <a:cs typeface="Arial" pitchFamily="34" charset="0"/>
              </a:rPr>
              <a:t>Los objetivos deben estar relacionados con la estrategia de la empresa.</a:t>
            </a:r>
          </a:p>
          <a:p>
            <a:pPr algn="just"/>
            <a:r>
              <a:rPr lang="es-EC" b="1" dirty="0" smtClean="0">
                <a:latin typeface="Arial" pitchFamily="34" charset="0"/>
                <a:cs typeface="Arial" pitchFamily="34" charset="0"/>
              </a:rPr>
              <a:t>Misión: </a:t>
            </a:r>
            <a:r>
              <a:rPr lang="es-EC" dirty="0"/>
              <a:t>Ofrecer una amplia gama de fertilizantes solubles y edáficos de alta calidad, a precios competitivos y con un servicio oportuno, contribuyendo al incremento de la productividad de los agricultores ecuatorianos.</a:t>
            </a:r>
          </a:p>
          <a:p>
            <a:pPr algn="just"/>
            <a:endParaRPr lang="es-EC" sz="9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b="1" dirty="0" smtClean="0">
                <a:latin typeface="Arial" pitchFamily="34" charset="0"/>
                <a:cs typeface="Arial" pitchFamily="34" charset="0"/>
              </a:rPr>
              <a:t>Visión: </a:t>
            </a:r>
            <a:r>
              <a:rPr lang="es-EC" dirty="0"/>
              <a:t>Ser en tres años los líderes en la distribución de fertilizantes a nivel nacional, a mejores precios, asesoría personalizada en cada campo y contribuyendo al desarrollo agrícola en forma eficiente, sin dañar al medio ambiente.</a:t>
            </a:r>
          </a:p>
          <a:p>
            <a:pPr>
              <a:buNone/>
            </a:pPr>
            <a:endParaRPr lang="es-EC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C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Autofit/>
          </a:bodyPr>
          <a:lstStyle/>
          <a:p>
            <a:r>
              <a:rPr lang="es-EC" sz="3200" dirty="0" smtClean="0">
                <a:latin typeface="Arial" pitchFamily="34" charset="0"/>
                <a:cs typeface="Arial" pitchFamily="34" charset="0"/>
              </a:rPr>
              <a:t>ESTABLECIMIENTO DE OBJETIVOS</a:t>
            </a:r>
            <a:br>
              <a:rPr lang="es-EC" sz="3200" dirty="0" smtClean="0">
                <a:latin typeface="Arial" pitchFamily="34" charset="0"/>
                <a:cs typeface="Arial" pitchFamily="34" charset="0"/>
              </a:rPr>
            </a:br>
            <a:endParaRPr lang="es-EC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pres?slideindex=2&amp;slidetitle=Diapositiva 2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>
                <a:effectLst/>
                <a:latin typeface="Arial" pitchFamily="34" charset="0"/>
                <a:cs typeface="Arial" pitchFamily="34" charset="0"/>
              </a:rPr>
              <a:t>DEFINICION OBJETIVOS</a:t>
            </a:r>
            <a:endParaRPr lang="es-EC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9959"/>
          </a:xfrm>
        </p:spPr>
        <p:txBody>
          <a:bodyPr>
            <a:norm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Participación en el mercado.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Calidad y precios de los productos.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Rentabilidad</a:t>
            </a:r>
          </a:p>
          <a:p>
            <a:endParaRPr lang="es-ES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sz="9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ject 1">
            <a:hlinkClick r:id="rId2" action="ppaction://hlinkpres?slideindex=2&amp;slidetitle=Diapositiva 2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868144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just"/>
            <a:r>
              <a:rPr lang="es-EC" sz="2400" dirty="0" smtClean="0">
                <a:latin typeface="Arial" pitchFamily="34" charset="0"/>
                <a:cs typeface="Arial" pitchFamily="34" charset="0"/>
              </a:rPr>
              <a:t>VINCULACION DE LA MISION, VISION Y LOS OBJETIVOS ESTRATEGICOS</a:t>
            </a:r>
            <a:endParaRPr lang="es-EC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sldjump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323528" y="1628800"/>
            <a:ext cx="8229600" cy="4608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b="1" dirty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6480720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906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just"/>
            <a:r>
              <a:rPr lang="es-EC" sz="2800" dirty="0" smtClean="0">
                <a:latin typeface="Arial" pitchFamily="34" charset="0"/>
                <a:cs typeface="Arial" pitchFamily="34" charset="0"/>
              </a:rPr>
              <a:t>IDENTIFICACION DE ACONTECIMIENTOS</a:t>
            </a:r>
            <a:endParaRPr lang="es-EC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sldjump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323528" y="1628800"/>
            <a:ext cx="8229600" cy="4608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Se identifica factores internos y externos que ayudan al cumplimiento del objetivo específico  de la compañía.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Lo primero que establecí es una clasificación de los riesgos en donde: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b="1" dirty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84469"/>
            <a:ext cx="6336704" cy="33368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649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just"/>
            <a:endParaRPr lang="es-EC" sz="3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sldjump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323528" y="1628800"/>
            <a:ext cx="8229600" cy="4608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Universo de Riesgos.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Identificación de Riesgos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Relación Riesgos y Objetivos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Identificación de Riesgos y procesos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(ver matriz)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b="1" dirty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66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68552"/>
          </a:xfrm>
        </p:spPr>
        <p:txBody>
          <a:bodyPr>
            <a:normAutofit/>
          </a:bodyPr>
          <a:lstStyle/>
          <a:p>
            <a:pPr algn="just"/>
            <a:r>
              <a:rPr lang="es-EC" b="1" dirty="0" smtClean="0">
                <a:latin typeface="Arial" pitchFamily="34" charset="0"/>
                <a:cs typeface="Arial" pitchFamily="34" charset="0"/>
              </a:rPr>
              <a:t>Objeto social: </a:t>
            </a:r>
            <a:r>
              <a:rPr lang="es-EC" dirty="0" smtClean="0">
                <a:latin typeface="Arial" pitchFamily="34" charset="0"/>
                <a:cs typeface="Arial" pitchFamily="34" charset="0"/>
              </a:rPr>
              <a:t>Producción, importación y comercialización de insumos o productos elaborados de origen agropecuario, avícola e industrial.</a:t>
            </a:r>
          </a:p>
          <a:p>
            <a:pPr algn="just"/>
            <a:endParaRPr lang="es-EC" sz="9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b="1" dirty="0" smtClean="0">
                <a:latin typeface="Arial" pitchFamily="34" charset="0"/>
                <a:cs typeface="Arial" pitchFamily="34" charset="0"/>
              </a:rPr>
              <a:t>Colaboradores: 100</a:t>
            </a:r>
            <a:r>
              <a:rPr lang="es-EC" dirty="0" smtClean="0">
                <a:latin typeface="Arial" pitchFamily="34" charset="0"/>
                <a:cs typeface="Arial" pitchFamily="34" charset="0"/>
              </a:rPr>
              <a:t> colaboradores distribuidos en (20) personal administrativo, (17) personal de ventas y (63) personal operativo.	</a:t>
            </a:r>
          </a:p>
          <a:p>
            <a:pPr>
              <a:buNone/>
            </a:pPr>
            <a:endParaRPr lang="es-EC" sz="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C" b="1" dirty="0" smtClean="0">
                <a:latin typeface="Arial" pitchFamily="34" charset="0"/>
                <a:cs typeface="Arial" pitchFamily="34" charset="0"/>
              </a:rPr>
              <a:t>Sistema Informático: </a:t>
            </a:r>
            <a:r>
              <a:rPr lang="es-EC" dirty="0" smtClean="0">
                <a:latin typeface="Arial" pitchFamily="34" charset="0"/>
                <a:cs typeface="Arial" pitchFamily="34" charset="0"/>
              </a:rPr>
              <a:t>SICOFA “Sistema de Control Financiero Administrativo”.</a:t>
            </a:r>
            <a:endParaRPr lang="es-EC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es-EC" sz="1600" b="1" i="1" dirty="0" smtClean="0">
                <a:latin typeface="Arial" pitchFamily="34" charset="0"/>
                <a:cs typeface="Arial" pitchFamily="34" charset="0"/>
              </a:rPr>
              <a:t>Continua...</a:t>
            </a:r>
          </a:p>
          <a:p>
            <a:endParaRPr lang="es-EC" dirty="0" smtClean="0">
              <a:latin typeface="Arial" pitchFamily="34" charset="0"/>
              <a:cs typeface="Arial" pitchFamily="34" charset="0"/>
            </a:endParaRPr>
          </a:p>
          <a:p>
            <a:endParaRPr lang="es-EC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s-EC" dirty="0" smtClean="0">
                <a:latin typeface="Arial" pitchFamily="34" charset="0"/>
                <a:cs typeface="Arial" pitchFamily="34" charset="0"/>
              </a:rPr>
              <a:t>Antecedentes</a:t>
            </a:r>
            <a:endParaRPr lang="es-EC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pres?slideindex=2&amp;slidetitle=Diapositiva 2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just"/>
            <a:r>
              <a:rPr lang="es-EC" sz="3500" dirty="0" smtClean="0">
                <a:latin typeface="Arial" pitchFamily="34" charset="0"/>
                <a:cs typeface="Arial" pitchFamily="34" charset="0"/>
              </a:rPr>
              <a:t>EVALUACIÓN DEL RIESGO</a:t>
            </a:r>
            <a:endParaRPr lang="es-EC" sz="3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sldjump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323528" y="1628800"/>
            <a:ext cx="8229600" cy="4608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Una vez identificados y evaluados los riesgos se establece el mapeo de la matriz.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b="1" dirty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599139"/>
            <a:ext cx="5904656" cy="34941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569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just"/>
            <a:endParaRPr lang="es-EC" sz="3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sldjump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323528" y="1628800"/>
            <a:ext cx="8229600" cy="4608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Con los resultados del mapeo se establece la matriz de severidad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b="1" dirty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88840"/>
            <a:ext cx="6768752" cy="15208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Rectángulo"/>
          <p:cNvSpPr/>
          <p:nvPr/>
        </p:nvSpPr>
        <p:spPr>
          <a:xfrm>
            <a:off x="611560" y="3501008"/>
            <a:ext cx="7941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>
                <a:latin typeface="Arial" panose="020B0604020202020204" pitchFamily="34" charset="0"/>
                <a:cs typeface="Arial" panose="020B0604020202020204" pitchFamily="34" charset="0"/>
              </a:rPr>
              <a:t>Con este esquema podemos determinar el nivel de severidad de los riesgos</a:t>
            </a:r>
          </a:p>
        </p:txBody>
      </p:sp>
      <p:pic>
        <p:nvPicPr>
          <p:cNvPr id="7" name="6 Image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3930615"/>
            <a:ext cx="5219700" cy="20186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088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just"/>
            <a:r>
              <a:rPr lang="es-EC" sz="3500" dirty="0" smtClean="0">
                <a:latin typeface="Arial" pitchFamily="34" charset="0"/>
                <a:cs typeface="Arial" pitchFamily="34" charset="0"/>
              </a:rPr>
              <a:t>RESPUESTA AL RIESGO</a:t>
            </a:r>
            <a:endParaRPr lang="es-EC" sz="3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sldjump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323528" y="1628800"/>
            <a:ext cx="8229600" cy="4608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C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s-EC" sz="2800" dirty="0">
                <a:latin typeface="Arial" panose="020B0604020202020204" pitchFamily="34" charset="0"/>
                <a:cs typeface="Arial" panose="020B0604020202020204" pitchFamily="34" charset="0"/>
              </a:rPr>
              <a:t>el conjunto de actividades y medidas utilizadas durante e inmediatamente después de detectado el riesgo a fin de evitar, aceptar, reducir o compartir el riesgo</a:t>
            </a:r>
            <a:r>
              <a:rPr lang="es-EC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(VER TABLA)</a:t>
            </a: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b="1" dirty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Una vez identificada la respuesta a cada uno de los riesgos se demuestra como disminuye el riesgo.</a:t>
            </a:r>
          </a:p>
        </p:txBody>
      </p:sp>
    </p:spTree>
    <p:extLst>
      <p:ext uri="{BB962C8B-B14F-4D97-AF65-F5344CB8AC3E}">
        <p14:creationId xmlns:p14="http://schemas.microsoft.com/office/powerpoint/2010/main" val="196766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just"/>
            <a:endParaRPr lang="es-EC" sz="3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sldjump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323528" y="1628800"/>
            <a:ext cx="8229600" cy="4608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b="1" dirty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5" y="1722120"/>
            <a:ext cx="4781550" cy="34137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872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just"/>
            <a:endParaRPr lang="es-EC" sz="3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sldjump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323528" y="1628800"/>
            <a:ext cx="8229600" cy="4608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b="1" dirty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871" y="1599056"/>
            <a:ext cx="5219700" cy="167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3573016"/>
            <a:ext cx="5219700" cy="20199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602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10146"/>
          </a:xfrm>
        </p:spPr>
        <p:txBody>
          <a:bodyPr>
            <a:normAutofit/>
          </a:bodyPr>
          <a:lstStyle/>
          <a:p>
            <a:pPr algn="just"/>
            <a:r>
              <a:rPr lang="es-EC" sz="3500" dirty="0" smtClean="0">
                <a:latin typeface="Arial" pitchFamily="34" charset="0"/>
                <a:cs typeface="Arial" pitchFamily="34" charset="0"/>
              </a:rPr>
              <a:t>ACTIVIDADES DE CONTROL</a:t>
            </a:r>
            <a:endParaRPr lang="es-EC" sz="3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sldjump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323528" y="1628800"/>
            <a:ext cx="8229600" cy="4608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Son las políticas y procedimientos que ayudan a que se cumpla la respuesta al riesgo.</a:t>
            </a: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Las políticas que se van a aplicar están direccionadas de la siguiente manera: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Política para el control de su efectivo y equivalentes.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Política para el control de cuentas por cobrar.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Política para el control de Inventarios.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Política para el control de Activos Fijos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b="1" dirty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88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just"/>
            <a:endParaRPr lang="es-EC" sz="3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sldjump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323528" y="1628800"/>
            <a:ext cx="8229600" cy="4608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Política para el control de Cuentas por Pagar.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Política para el control de Recursos Humanos.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b="1" dirty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63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just"/>
            <a:r>
              <a:rPr lang="es-EC" sz="3500" dirty="0" smtClean="0">
                <a:latin typeface="Arial" pitchFamily="34" charset="0"/>
                <a:cs typeface="Arial" pitchFamily="34" charset="0"/>
              </a:rPr>
              <a:t>INFORMACIÓN Y COMUNICACIÓN</a:t>
            </a:r>
            <a:endParaRPr lang="es-EC" sz="3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sldjump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323528" y="1628800"/>
            <a:ext cx="8229600" cy="4608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La información y la comunicación debe ser a todos los niveles de empresa desde los empleados hasta los clientes y proveedores.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Para Fermagri el método de información es la Integración de Datos y Sistemas, mediante la creación de un sistema propio llamado SICOFA.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Lo que tiene que ver con la comunicación lo hace principalmente por correo electrónico o de voz.</a:t>
            </a:r>
            <a:endParaRPr lang="es-ES" sz="2700" dirty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b="1" dirty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15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just"/>
            <a:r>
              <a:rPr lang="es-EC" sz="3500" dirty="0" smtClean="0">
                <a:latin typeface="Arial" pitchFamily="34" charset="0"/>
                <a:cs typeface="Arial" pitchFamily="34" charset="0"/>
              </a:rPr>
              <a:t>SUPERVISIÓN</a:t>
            </a:r>
            <a:endParaRPr lang="es-EC" sz="3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sldjump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323528" y="1628800"/>
            <a:ext cx="8229600" cy="4608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La gestión de riesgos se supervisa revisando el funcionamiento de sus componentes a lo largo del tiempo mediante: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Supervisión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Evaluaciones independientes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Combinación de ambas técnicas o informe de deficiencias.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b="1" dirty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39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just"/>
            <a:r>
              <a:rPr lang="es-EC" sz="3500" dirty="0" smtClean="0">
                <a:latin typeface="Arial" pitchFamily="34" charset="0"/>
                <a:cs typeface="Arial" pitchFamily="34" charset="0"/>
              </a:rPr>
              <a:t>CONCLUSIONES</a:t>
            </a:r>
            <a:endParaRPr lang="es-EC" sz="3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sldjump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323528" y="1628800"/>
            <a:ext cx="8229600" cy="4608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C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s-EC" sz="2400" dirty="0">
                <a:latin typeface="Arial" panose="020B0604020202020204" pitchFamily="34" charset="0"/>
                <a:cs typeface="Arial" panose="020B0604020202020204" pitchFamily="34" charset="0"/>
              </a:rPr>
              <a:t>se ha definido un plan estratégico a corto o largo </a:t>
            </a:r>
            <a:r>
              <a:rPr lang="es-EC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plazo.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C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s-EC" sz="2400" dirty="0">
                <a:latin typeface="Arial" panose="020B0604020202020204" pitchFamily="34" charset="0"/>
                <a:cs typeface="Arial" panose="020B0604020202020204" pitchFamily="34" charset="0"/>
              </a:rPr>
              <a:t>mantiene dentro de sus buenas prácticas financieras la aplicación de la herramienta de análisis </a:t>
            </a:r>
            <a:r>
              <a:rPr lang="es-EC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financiero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C" sz="2400" dirty="0">
                <a:latin typeface="Arial" panose="020B0604020202020204" pitchFamily="34" charset="0"/>
                <a:cs typeface="Arial" panose="020B0604020202020204" pitchFamily="34" charset="0"/>
              </a:rPr>
              <a:t>La empresa no tiene establecida una matriz FODA, que ayude a determinar los principales objetivos de la </a:t>
            </a:r>
            <a:r>
              <a:rPr lang="es-EC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empresa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C" sz="2400" dirty="0">
                <a:latin typeface="Arial" panose="020B0604020202020204" pitchFamily="34" charset="0"/>
                <a:cs typeface="Arial" panose="020B0604020202020204" pitchFamily="34" charset="0"/>
              </a:rPr>
              <a:t>Actualmente FERMAGRI no posee una matriz de riesgos que ayude a establecer los principales riesgos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b="1" dirty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28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     SOLUBLES		</a:t>
            </a:r>
            <a:r>
              <a:rPr lang="es-EC" dirty="0"/>
              <a:t> </a:t>
            </a:r>
            <a:r>
              <a:rPr lang="es-EC" dirty="0" smtClean="0"/>
              <a:t>        EDAFICOS</a:t>
            </a:r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PARTICIPACIÓN EN EL MERCADO</a:t>
            </a:r>
            <a:endParaRPr lang="es-EC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311221"/>
              </p:ext>
            </p:extLst>
          </p:nvPr>
        </p:nvGraphicFramePr>
        <p:xfrm>
          <a:off x="1043608" y="2132856"/>
          <a:ext cx="2611755" cy="21355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7035"/>
                <a:gridCol w="934720"/>
              </a:tblGrid>
              <a:tr h="461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Empresas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Participación de mercado (%)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16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FERMAGRI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21.10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050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SQM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18.11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050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QUIMICA INDUSTRIAL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16.17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16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HORTICOP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10.47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050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SOLVESA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 9.49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050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BRENNTAG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8.49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050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OTROS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16.17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967928"/>
              </p:ext>
            </p:extLst>
          </p:nvPr>
        </p:nvGraphicFramePr>
        <p:xfrm>
          <a:off x="4499992" y="2132856"/>
          <a:ext cx="3014345" cy="2053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4645"/>
                <a:gridCol w="1409700"/>
              </a:tblGrid>
              <a:tr h="453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Empresa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Participación en el mercado (%)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5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FERTISA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23.22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60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GOBIERNO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19.45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60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DELCORP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14.21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5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BRENNTAG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10.51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60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FERPACIFIC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5.71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60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FERMAGRI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3.15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60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OTROS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23.75</a:t>
                      </a:r>
                      <a:endParaRPr lang="es-EC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65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just"/>
            <a:r>
              <a:rPr lang="es-EC" sz="3500" dirty="0" smtClean="0">
                <a:latin typeface="Arial" pitchFamily="34" charset="0"/>
                <a:cs typeface="Arial" pitchFamily="34" charset="0"/>
              </a:rPr>
              <a:t>RECOMENDACIONES</a:t>
            </a:r>
            <a:endParaRPr lang="es-EC" sz="3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sldjump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323528" y="1628800"/>
            <a:ext cx="8229600" cy="4608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C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Incorporar </a:t>
            </a:r>
            <a:r>
              <a:rPr lang="es-EC" sz="2800" dirty="0">
                <a:latin typeface="Arial" panose="020B0604020202020204" pitchFamily="34" charset="0"/>
                <a:cs typeface="Arial" panose="020B0604020202020204" pitchFamily="34" charset="0"/>
              </a:rPr>
              <a:t>como parte de la cultura corporativa; la planificación </a:t>
            </a:r>
            <a:r>
              <a:rPr lang="es-EC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estratégica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C" sz="2800" dirty="0">
                <a:latin typeface="Arial" panose="020B0604020202020204" pitchFamily="34" charset="0"/>
                <a:cs typeface="Arial" panose="020B0604020202020204" pitchFamily="34" charset="0"/>
              </a:rPr>
              <a:t>La gerencia general debe efectuar mensualmente un análisis efectivo de los estados financieros mediante el uso de índices </a:t>
            </a:r>
            <a:r>
              <a:rPr lang="es-EC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financieros.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C" sz="2800" dirty="0">
                <a:latin typeface="Arial" panose="020B0604020202020204" pitchFamily="34" charset="0"/>
                <a:cs typeface="Arial" panose="020B0604020202020204" pitchFamily="34" charset="0"/>
              </a:rPr>
              <a:t>Aplicar la matriz de riesgo planteada</a:t>
            </a: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endParaRPr lang="es-ES" sz="2700" b="1" dirty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29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50106"/>
          </a:xfrm>
        </p:spPr>
        <p:txBody>
          <a:bodyPr>
            <a:normAutofit/>
          </a:bodyPr>
          <a:lstStyle/>
          <a:p>
            <a:r>
              <a:rPr lang="es-EC" dirty="0" smtClean="0">
                <a:latin typeface="Arial" pitchFamily="34" charset="0"/>
                <a:cs typeface="Arial" pitchFamily="34" charset="0"/>
              </a:rPr>
              <a:t>Información Financiera</a:t>
            </a:r>
            <a:endParaRPr lang="es-EC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785" y="2024380"/>
            <a:ext cx="5218430" cy="2809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1186001"/>
            <a:ext cx="8229600" cy="4968552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s-EC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r>
              <a:rPr lang="es-EC" dirty="0" smtClean="0">
                <a:latin typeface="Arial" pitchFamily="34" charset="0"/>
                <a:cs typeface="Arial" pitchFamily="34" charset="0"/>
              </a:rPr>
              <a:t>La Gestión de Riesgo Empresarial o COSO ERM.-  Estará ligada a la estrategia de la empresa es decir una visión establecida de la organización.</a:t>
            </a:r>
          </a:p>
          <a:p>
            <a:r>
              <a:rPr lang="es-EC" dirty="0" smtClean="0">
                <a:latin typeface="Arial" pitchFamily="34" charset="0"/>
                <a:cs typeface="Arial" pitchFamily="34" charset="0"/>
              </a:rPr>
              <a:t>Es un proceso efectuado por la alta dirección la administración y de mas personal de la empresa aplicado al establecimiento de estrategias diseñado para identificar posibles eventos que puedan afectar a la organización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s-EC" dirty="0" smtClean="0">
                <a:latin typeface="Arial" pitchFamily="34" charset="0"/>
                <a:cs typeface="Arial" pitchFamily="34" charset="0"/>
              </a:rPr>
              <a:t>Marco Teórico y Conceptual</a:t>
            </a:r>
            <a:endParaRPr lang="es-EC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pres?slideindex=2&amp;slidetitle=Diapositiva 2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896544"/>
          </a:xfrm>
        </p:spPr>
        <p:txBody>
          <a:bodyPr>
            <a:normAutofit/>
          </a:bodyPr>
          <a:lstStyle/>
          <a:p>
            <a:pPr lvl="0"/>
            <a:r>
              <a:rPr lang="es-EC" dirty="0"/>
              <a:t>Ambiente de control.</a:t>
            </a:r>
          </a:p>
          <a:p>
            <a:pPr lvl="0"/>
            <a:r>
              <a:rPr lang="es-EC" dirty="0"/>
              <a:t>Establecimiento de objetivos.</a:t>
            </a:r>
          </a:p>
          <a:p>
            <a:pPr lvl="0"/>
            <a:r>
              <a:rPr lang="es-EC" dirty="0"/>
              <a:t>Identificación de eventos.</a:t>
            </a:r>
          </a:p>
          <a:p>
            <a:pPr lvl="0"/>
            <a:r>
              <a:rPr lang="es-EC" dirty="0"/>
              <a:t>Evaluación de riesgos.</a:t>
            </a:r>
          </a:p>
          <a:p>
            <a:pPr lvl="0"/>
            <a:r>
              <a:rPr lang="es-EC" dirty="0"/>
              <a:t>Respuesta al riesgo.</a:t>
            </a:r>
          </a:p>
          <a:p>
            <a:pPr lvl="0"/>
            <a:r>
              <a:rPr lang="es-EC" dirty="0"/>
              <a:t>Actividades de control.</a:t>
            </a:r>
          </a:p>
          <a:p>
            <a:pPr lvl="0"/>
            <a:r>
              <a:rPr lang="es-EC" dirty="0"/>
              <a:t>Información y comunicación.</a:t>
            </a:r>
          </a:p>
          <a:p>
            <a:pPr lvl="0"/>
            <a:r>
              <a:rPr lang="es-EC" dirty="0"/>
              <a:t>Supervisión (Monitoreo).</a:t>
            </a:r>
          </a:p>
          <a:p>
            <a:pPr algn="just">
              <a:buNone/>
            </a:pPr>
            <a:endParaRPr lang="es-EC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s-EC" dirty="0" smtClean="0">
                <a:latin typeface="Arial" pitchFamily="34" charset="0"/>
                <a:cs typeface="Arial" pitchFamily="34" charset="0"/>
              </a:rPr>
              <a:t>Componentes del Coso ERM</a:t>
            </a:r>
            <a:endParaRPr lang="es-EC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pres?slideindex=2&amp;slidetitle=Diapositiva 2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s-EC" dirty="0" smtClean="0">
                <a:latin typeface="Arial" pitchFamily="34" charset="0"/>
                <a:cs typeface="Arial" pitchFamily="34" charset="0"/>
              </a:rPr>
              <a:t>Metodología Utilizada</a:t>
            </a:r>
            <a:endParaRPr lang="es-EC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pres?slideindex=2&amp;slidetitle=Diapositiva 2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508104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323528" y="1340768"/>
            <a:ext cx="8229600" cy="4752528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lvl="0"/>
            <a:r>
              <a:rPr lang="es-EC" sz="2800" b="1" dirty="0" smtClean="0"/>
              <a:t>Investigación de Campo.- </a:t>
            </a:r>
          </a:p>
          <a:p>
            <a:pPr lvl="0"/>
            <a:endParaRPr lang="es-EC" sz="2800" b="1" dirty="0" smtClean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C" sz="2800" dirty="0" smtClean="0"/>
              <a:t>Es una investigación que parte de datos originales.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C" sz="2800" dirty="0" smtClean="0"/>
              <a:t>Análisis Sistemático del entorno interno y externo de la entidad así como de la situación económica financiera.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C" sz="2800" dirty="0" smtClean="0"/>
              <a:t>Identificar el material bibliográfico como es el desarrollo de una matriz.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C" sz="2800" dirty="0" smtClean="0"/>
              <a:t>Enlistar los riesgos de cada área.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C" sz="2800" dirty="0" smtClean="0"/>
              <a:t>Estos se realizará a través de técnicas de observación directa y recolección de datos.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C" sz="2800" dirty="0" smtClean="0"/>
              <a:t>Se explicaran las variables para la elaboración de la matriz.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s-EC" sz="2800" dirty="0" smtClean="0"/>
          </a:p>
          <a:p>
            <a:pPr lvl="0" algn="just"/>
            <a:endParaRPr lang="es-EC" sz="2800" dirty="0"/>
          </a:p>
          <a:p>
            <a:pPr lvl="0" algn="just"/>
            <a:r>
              <a:rPr lang="es-EC" sz="2800" b="1" dirty="0" smtClean="0"/>
              <a:t>Universo.-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EC" sz="2800" dirty="0" smtClean="0"/>
              <a:t>Será la información generada tanto en Quito como en Guayaquil.</a:t>
            </a:r>
          </a:p>
          <a:p>
            <a:pPr lvl="0" algn="just"/>
            <a:endParaRPr lang="es-EC" sz="2800" dirty="0" smtClean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s-EC" sz="2800" dirty="0" smtClean="0"/>
          </a:p>
          <a:p>
            <a:pPr lvl="0"/>
            <a:r>
              <a:rPr lang="es-EC" sz="2800" b="1" dirty="0" smtClean="0"/>
              <a:t> </a:t>
            </a:r>
            <a:endParaRPr lang="es-EC" sz="2800" dirty="0"/>
          </a:p>
          <a:p>
            <a:r>
              <a:rPr lang="es-EC" sz="2800" b="1" dirty="0"/>
              <a:t> </a:t>
            </a:r>
            <a:endParaRPr lang="es-EC" sz="2800" dirty="0"/>
          </a:p>
          <a:p>
            <a:pPr marL="36576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kumimoji="0" lang="es-EC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algn="just"/>
            <a:endParaRPr lang="es-EC" sz="3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Object 1">
            <a:hlinkClick r:id="rId2" action="ppaction://hlinksldjump"/>
          </p:cNvPr>
          <p:cNvPicPr/>
          <p:nvPr/>
        </p:nvPicPr>
        <p:blipFill>
          <a:blip r:embed="rId3" cstate="print"/>
          <a:srcRect t="-761" r="-2969" b="-1143"/>
          <a:stretch>
            <a:fillRect/>
          </a:stretch>
        </p:blipFill>
        <p:spPr bwMode="auto">
          <a:xfrm>
            <a:off x="5436096" y="6165304"/>
            <a:ext cx="3028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Marcador de contenido"/>
          <p:cNvSpPr txBox="1">
            <a:spLocks/>
          </p:cNvSpPr>
          <p:nvPr/>
        </p:nvSpPr>
        <p:spPr>
          <a:xfrm>
            <a:off x="323528" y="1628800"/>
            <a:ext cx="8229600" cy="46085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S" sz="2700" b="1" dirty="0" smtClean="0">
                <a:latin typeface="Arial" pitchFamily="34" charset="0"/>
                <a:cs typeface="Arial" pitchFamily="34" charset="0"/>
              </a:rPr>
              <a:t>Población y Muestra.-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 smtClean="0">
                <a:latin typeface="Arial" pitchFamily="34" charset="0"/>
                <a:cs typeface="Arial" pitchFamily="34" charset="0"/>
              </a:rPr>
              <a:t>El caso de estudio es la matriz de riesgo enfocada a cada área de la empresa en un inicio para enlistar los riesgos y posteriormente enfocada a el área financiera.</a:t>
            </a: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s-ES" sz="2700" b="1" dirty="0" smtClean="0">
                <a:latin typeface="Arial" pitchFamily="34" charset="0"/>
                <a:cs typeface="Arial" pitchFamily="34" charset="0"/>
              </a:rPr>
              <a:t>Análisis de Datos.-</a:t>
            </a:r>
          </a:p>
          <a:p>
            <a:pPr marL="566928" indent="-457200" algn="just">
              <a:spcBef>
                <a:spcPts val="400"/>
              </a:spcBef>
              <a:buClr>
                <a:schemeClr val="accent1"/>
              </a:buClr>
              <a:buSzPct val="68000"/>
              <a:buFont typeface="Arial" panose="020B0604020202020204" pitchFamily="34" charset="0"/>
              <a:buChar char="•"/>
            </a:pPr>
            <a:r>
              <a:rPr lang="es-ES" sz="2700" dirty="0">
                <a:latin typeface="Arial" pitchFamily="34" charset="0"/>
                <a:cs typeface="Arial" pitchFamily="34" charset="0"/>
              </a:rPr>
              <a:t>Se revisará información sobre estados financieros y procedimientos emitidos por la empresa.</a:t>
            </a: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b="1" dirty="0">
              <a:latin typeface="Arial" pitchFamily="34" charset="0"/>
              <a:cs typeface="Arial" pitchFamily="34" charset="0"/>
            </a:endParaRPr>
          </a:p>
          <a:p>
            <a:pPr marL="109728" algn="just">
              <a:spcBef>
                <a:spcPts val="400"/>
              </a:spcBef>
              <a:buClr>
                <a:schemeClr val="accent1"/>
              </a:buClr>
              <a:buSzPct val="68000"/>
            </a:pPr>
            <a:endParaRPr lang="es-ES" sz="27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1337</TotalTime>
  <Words>1723</Words>
  <Application>Microsoft Office PowerPoint</Application>
  <PresentationFormat>On-screen Show (4:3)</PresentationFormat>
  <Paragraphs>390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Concurrencia</vt:lpstr>
      <vt:lpstr> PRIMER PROYECTO</vt:lpstr>
      <vt:lpstr>Antecedentes</vt:lpstr>
      <vt:lpstr>Antecedentes</vt:lpstr>
      <vt:lpstr>PARTICIPACIÓN EN EL MERCADO</vt:lpstr>
      <vt:lpstr>Información Financiera</vt:lpstr>
      <vt:lpstr>Marco Teórico y Conceptual</vt:lpstr>
      <vt:lpstr>Componentes del Coso ERM</vt:lpstr>
      <vt:lpstr>Metodología Utilizada</vt:lpstr>
      <vt:lpstr>PowerPoint Presentation</vt:lpstr>
      <vt:lpstr>ANÁLISIS SECTORIAL</vt:lpstr>
      <vt:lpstr>DIAGNOSTICO MICROECONÓMICO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RESUMEN RAZONES FINANCIERAS</vt:lpstr>
      <vt:lpstr>FORTALEZAS FINANCIERAS</vt:lpstr>
      <vt:lpstr>DEBILIDADES FINANCIERAS</vt:lpstr>
      <vt:lpstr>DIAGRAMAS DE FLUJO</vt:lpstr>
      <vt:lpstr>GESTION DE RIESGOS</vt:lpstr>
      <vt:lpstr>PowerPoint Presentation</vt:lpstr>
      <vt:lpstr>PowerPoint Presentation</vt:lpstr>
      <vt:lpstr>PowerPoint Presentation</vt:lpstr>
      <vt:lpstr>ESTABLECIMIENTO DE OBJETIVOS </vt:lpstr>
      <vt:lpstr>DEFINICION OBJETIVOS</vt:lpstr>
      <vt:lpstr>VINCULACION DE LA MISION, VISION Y LOS OBJETIVOS ESTRATEGICOS</vt:lpstr>
      <vt:lpstr>IDENTIFICACION DE ACONTECIMIENTOS</vt:lpstr>
      <vt:lpstr>PowerPoint Presentation</vt:lpstr>
      <vt:lpstr>EVALUACIÓN DEL RIESGO</vt:lpstr>
      <vt:lpstr>PowerPoint Presentation</vt:lpstr>
      <vt:lpstr>RESPUESTA AL RIESGO</vt:lpstr>
      <vt:lpstr>PowerPoint Presentation</vt:lpstr>
      <vt:lpstr>PowerPoint Presentation</vt:lpstr>
      <vt:lpstr>ACTIVIDADES DE CONTROL</vt:lpstr>
      <vt:lpstr>PowerPoint Presentation</vt:lpstr>
      <vt:lpstr>INFORMACIÓN Y COMUNICACIÓN</vt:lpstr>
      <vt:lpstr>SUPERVISIÓN</vt:lpstr>
      <vt:lpstr>CONCLUSIONES</vt:lpstr>
      <vt:lpstr>RECOMENDACIONES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MAESTRIA EN FINANZAS EMPRESARIALES</dc:title>
  <dc:creator>Contabilidad</dc:creator>
  <cp:lastModifiedBy>Gladys Mochas</cp:lastModifiedBy>
  <cp:revision>135</cp:revision>
  <dcterms:created xsi:type="dcterms:W3CDTF">2012-06-01T13:28:32Z</dcterms:created>
  <dcterms:modified xsi:type="dcterms:W3CDTF">2015-06-26T03:03:02Z</dcterms:modified>
</cp:coreProperties>
</file>