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19" r:id="rId1"/>
  </p:sldMasterIdLst>
  <p:sldIdLst>
    <p:sldId id="256" r:id="rId2"/>
    <p:sldId id="257" r:id="rId3"/>
    <p:sldId id="268" r:id="rId4"/>
    <p:sldId id="269" r:id="rId5"/>
    <p:sldId id="258" r:id="rId6"/>
    <p:sldId id="262" r:id="rId7"/>
    <p:sldId id="267" r:id="rId8"/>
    <p:sldId id="270" r:id="rId9"/>
    <p:sldId id="272" r:id="rId10"/>
    <p:sldId id="276" r:id="rId11"/>
    <p:sldId id="274" r:id="rId12"/>
    <p:sldId id="273" r:id="rId13"/>
    <p:sldId id="277" r:id="rId14"/>
    <p:sldId id="286" r:id="rId15"/>
    <p:sldId id="263"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60"/>
  </p:normalViewPr>
  <p:slideViewPr>
    <p:cSldViewPr snapToGrid="0">
      <p:cViewPr varScale="1">
        <p:scale>
          <a:sx n="74" d="100"/>
          <a:sy n="74"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FE6E99-B07D-43B6-9720-0F9A61036FD8}" type="datetimeFigureOut">
              <a:rPr lang="es-ES" smtClean="0"/>
              <a:t>10/06/2015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4D592B-D36F-4A78-BB85-626A714C81F5}"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23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FE6E99-B07D-43B6-9720-0F9A61036FD8}" type="datetimeFigureOut">
              <a:rPr lang="es-ES" smtClean="0"/>
              <a:t>10/06/2015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4D592B-D36F-4A78-BB85-626A714C81F5}" type="slidenum">
              <a:rPr lang="es-ES" smtClean="0"/>
              <a:t>‹Nº›</a:t>
            </a:fld>
            <a:endParaRPr lang="es-ES"/>
          </a:p>
        </p:txBody>
      </p:sp>
    </p:spTree>
    <p:extLst>
      <p:ext uri="{BB962C8B-B14F-4D97-AF65-F5344CB8AC3E}">
        <p14:creationId xmlns:p14="http://schemas.microsoft.com/office/powerpoint/2010/main" val="3401811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FE6E99-B07D-43B6-9720-0F9A61036FD8}" type="datetimeFigureOut">
              <a:rPr lang="es-ES" smtClean="0"/>
              <a:t>10/06/2015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4D592B-D36F-4A78-BB85-626A714C81F5}" type="slidenum">
              <a:rPr lang="es-ES" smtClean="0"/>
              <a:t>‹Nº›</a:t>
            </a:fld>
            <a:endParaRPr lang="es-ES"/>
          </a:p>
        </p:txBody>
      </p:sp>
    </p:spTree>
    <p:extLst>
      <p:ext uri="{BB962C8B-B14F-4D97-AF65-F5344CB8AC3E}">
        <p14:creationId xmlns:p14="http://schemas.microsoft.com/office/powerpoint/2010/main" val="1118349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0FE6E99-B07D-43B6-9720-0F9A61036FD8}" type="datetimeFigureOut">
              <a:rPr lang="es-ES" smtClean="0"/>
              <a:t>10/06/2015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4D592B-D36F-4A78-BB85-626A714C81F5}" type="slidenum">
              <a:rPr lang="es-ES" smtClean="0"/>
              <a:t>‹Nº›</a:t>
            </a:fld>
            <a:endParaRPr lang="es-ES"/>
          </a:p>
        </p:txBody>
      </p:sp>
    </p:spTree>
    <p:extLst>
      <p:ext uri="{BB962C8B-B14F-4D97-AF65-F5344CB8AC3E}">
        <p14:creationId xmlns:p14="http://schemas.microsoft.com/office/powerpoint/2010/main" val="32906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0FE6E99-B07D-43B6-9720-0F9A61036FD8}" type="datetimeFigureOut">
              <a:rPr lang="es-ES" smtClean="0"/>
              <a:t>10/06/2015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4D592B-D36F-4A78-BB85-626A714C81F5}" type="slidenum">
              <a:rPr lang="es-ES" smtClean="0"/>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13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0FE6E99-B07D-43B6-9720-0F9A61036FD8}" type="datetimeFigureOut">
              <a:rPr lang="es-ES" smtClean="0"/>
              <a:t>10/06/2015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F4D592B-D36F-4A78-BB85-626A714C81F5}" type="slidenum">
              <a:rPr lang="es-ES" smtClean="0"/>
              <a:t>‹Nº›</a:t>
            </a:fld>
            <a:endParaRPr lang="es-ES"/>
          </a:p>
        </p:txBody>
      </p:sp>
    </p:spTree>
    <p:extLst>
      <p:ext uri="{BB962C8B-B14F-4D97-AF65-F5344CB8AC3E}">
        <p14:creationId xmlns:p14="http://schemas.microsoft.com/office/powerpoint/2010/main" val="1038752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0FE6E99-B07D-43B6-9720-0F9A61036FD8}" type="datetimeFigureOut">
              <a:rPr lang="es-ES" smtClean="0"/>
              <a:t>10/06/2015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F4D592B-D36F-4A78-BB85-626A714C81F5}" type="slidenum">
              <a:rPr lang="es-ES" smtClean="0"/>
              <a:t>‹Nº›</a:t>
            </a:fld>
            <a:endParaRPr lang="es-ES"/>
          </a:p>
        </p:txBody>
      </p:sp>
    </p:spTree>
    <p:extLst>
      <p:ext uri="{BB962C8B-B14F-4D97-AF65-F5344CB8AC3E}">
        <p14:creationId xmlns:p14="http://schemas.microsoft.com/office/powerpoint/2010/main" val="391299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0FE6E99-B07D-43B6-9720-0F9A61036FD8}" type="datetimeFigureOut">
              <a:rPr lang="es-ES" smtClean="0"/>
              <a:t>10/06/2015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F4D592B-D36F-4A78-BB85-626A714C81F5}" type="slidenum">
              <a:rPr lang="es-ES" smtClean="0"/>
              <a:t>‹Nº›</a:t>
            </a:fld>
            <a:endParaRPr lang="es-ES"/>
          </a:p>
        </p:txBody>
      </p:sp>
    </p:spTree>
    <p:extLst>
      <p:ext uri="{BB962C8B-B14F-4D97-AF65-F5344CB8AC3E}">
        <p14:creationId xmlns:p14="http://schemas.microsoft.com/office/powerpoint/2010/main" val="3817211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0FE6E99-B07D-43B6-9720-0F9A61036FD8}" type="datetimeFigureOut">
              <a:rPr lang="es-ES" smtClean="0"/>
              <a:t>10/06/2015</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7F4D592B-D36F-4A78-BB85-626A714C81F5}" type="slidenum">
              <a:rPr lang="es-ES" smtClean="0"/>
              <a:t>‹Nº›</a:t>
            </a:fld>
            <a:endParaRPr lang="es-ES"/>
          </a:p>
        </p:txBody>
      </p:sp>
    </p:spTree>
    <p:extLst>
      <p:ext uri="{BB962C8B-B14F-4D97-AF65-F5344CB8AC3E}">
        <p14:creationId xmlns:p14="http://schemas.microsoft.com/office/powerpoint/2010/main" val="201926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0FE6E99-B07D-43B6-9720-0F9A61036FD8}" type="datetimeFigureOut">
              <a:rPr lang="es-ES" smtClean="0"/>
              <a:t>10/06/2015</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F4D592B-D36F-4A78-BB85-626A714C81F5}" type="slidenum">
              <a:rPr lang="es-ES" smtClean="0"/>
              <a:t>‹Nº›</a:t>
            </a:fld>
            <a:endParaRPr lang="es-ES"/>
          </a:p>
        </p:txBody>
      </p:sp>
    </p:spTree>
    <p:extLst>
      <p:ext uri="{BB962C8B-B14F-4D97-AF65-F5344CB8AC3E}">
        <p14:creationId xmlns:p14="http://schemas.microsoft.com/office/powerpoint/2010/main" val="214203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0FE6E99-B07D-43B6-9720-0F9A61036FD8}" type="datetimeFigureOut">
              <a:rPr lang="es-ES" smtClean="0"/>
              <a:t>10/06/2015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F4D592B-D36F-4A78-BB85-626A714C81F5}" type="slidenum">
              <a:rPr lang="es-ES" smtClean="0"/>
              <a:t>‹Nº›</a:t>
            </a:fld>
            <a:endParaRPr lang="es-ES"/>
          </a:p>
        </p:txBody>
      </p:sp>
    </p:spTree>
    <p:extLst>
      <p:ext uri="{BB962C8B-B14F-4D97-AF65-F5344CB8AC3E}">
        <p14:creationId xmlns:p14="http://schemas.microsoft.com/office/powerpoint/2010/main" val="152766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0FE6E99-B07D-43B6-9720-0F9A61036FD8}" type="datetimeFigureOut">
              <a:rPr lang="es-ES" smtClean="0"/>
              <a:t>10/06/2015</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F4D592B-D36F-4A78-BB85-626A714C81F5}" type="slidenum">
              <a:rPr lang="es-ES" smtClean="0"/>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525370"/>
      </p:ext>
    </p:extLst>
  </p:cSld>
  <p:clrMap bg1="lt1" tx1="dk1" bg2="lt2" tx2="dk2" accent1="accent1" accent2="accent2" accent3="accent3" accent4="accent4" accent5="accent5" accent6="accent6" hlink="hlink" folHlink="folHlink"/>
  <p:sldLayoutIdLst>
    <p:sldLayoutId id="2147485020" r:id="rId1"/>
    <p:sldLayoutId id="2147485021" r:id="rId2"/>
    <p:sldLayoutId id="2147485022" r:id="rId3"/>
    <p:sldLayoutId id="2147485023" r:id="rId4"/>
    <p:sldLayoutId id="2147485024" r:id="rId5"/>
    <p:sldLayoutId id="2147485025" r:id="rId6"/>
    <p:sldLayoutId id="2147485026" r:id="rId7"/>
    <p:sldLayoutId id="2147485027" r:id="rId8"/>
    <p:sldLayoutId id="2147485028" r:id="rId9"/>
    <p:sldLayoutId id="2147485029" r:id="rId10"/>
    <p:sldLayoutId id="21474850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algn="just"/>
            <a:r>
              <a:rPr lang="es-EC" sz="2800" b="1" dirty="0">
                <a:latin typeface="Arial" panose="020B0604020202020204" pitchFamily="34" charset="0"/>
                <a:ea typeface="Calibri" panose="020F0502020204030204" pitchFamily="34" charset="0"/>
              </a:rPr>
              <a:t>DESARROLLO DE UN </a:t>
            </a:r>
            <a:r>
              <a:rPr lang="es-EC" sz="2800" b="1" dirty="0" smtClean="0">
                <a:latin typeface="Arial" panose="020B0604020202020204" pitchFamily="34" charset="0"/>
                <a:ea typeface="Calibri" panose="020F0502020204030204" pitchFamily="34" charset="0"/>
              </a:rPr>
              <a:t>BUZÓN </a:t>
            </a:r>
            <a:r>
              <a:rPr lang="es-EC" sz="2800" b="1" dirty="0">
                <a:latin typeface="Arial" panose="020B0604020202020204" pitchFamily="34" charset="0"/>
                <a:ea typeface="Calibri" panose="020F0502020204030204" pitchFamily="34" charset="0"/>
              </a:rPr>
              <a:t>DE DOCUMENTOS PARA LOS PROCESOS DEL CONSEJO DE DEPARTAMENTO DE CIENCIAS DE LA </a:t>
            </a:r>
            <a:r>
              <a:rPr lang="es-EC" sz="2800" b="1" dirty="0" smtClean="0">
                <a:latin typeface="Arial" panose="020B0604020202020204" pitchFamily="34" charset="0"/>
                <a:ea typeface="Calibri" panose="020F0502020204030204" pitchFamily="34" charset="0"/>
              </a:rPr>
              <a:t>COMPUTACIÓN </a:t>
            </a:r>
            <a:r>
              <a:rPr lang="es-EC" sz="2800" b="1" dirty="0">
                <a:latin typeface="Arial" panose="020B0604020202020204" pitchFamily="34" charset="0"/>
                <a:ea typeface="Calibri" panose="020F0502020204030204" pitchFamily="34" charset="0"/>
              </a:rPr>
              <a:t>DE LA UNIVERSIDAD DE LAS FUERZAS ARMADAS ESPE UTILIZANDO FIRMA DIGITAL Y SELLADO DE TIEMPO</a:t>
            </a:r>
            <a:endParaRPr lang="es-ES" sz="2800" dirty="0"/>
          </a:p>
        </p:txBody>
      </p:sp>
      <p:sp>
        <p:nvSpPr>
          <p:cNvPr id="3" name="Subtítulo 2"/>
          <p:cNvSpPr>
            <a:spLocks noGrp="1"/>
          </p:cNvSpPr>
          <p:nvPr>
            <p:ph type="subTitle" idx="1"/>
          </p:nvPr>
        </p:nvSpPr>
        <p:spPr/>
        <p:txBody>
          <a:bodyPr>
            <a:normAutofit/>
          </a:bodyPr>
          <a:lstStyle/>
          <a:p>
            <a:r>
              <a:rPr lang="es-EC" b="1" dirty="0"/>
              <a:t>CARRERA DE INGENIERÍA EN SISTEMAS E </a:t>
            </a:r>
            <a:r>
              <a:rPr lang="es-EC" b="1" dirty="0" smtClean="0"/>
              <a:t>INFORMÁTICA</a:t>
            </a:r>
            <a:endParaRPr lang="es-EC" dirty="0"/>
          </a:p>
          <a:p>
            <a:pPr algn="r"/>
            <a:r>
              <a:rPr lang="es-EC" dirty="0" smtClean="0"/>
              <a:t>Bryan Vásquez</a:t>
            </a:r>
            <a:endParaRPr lang="es-ES" dirty="0"/>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54293"/>
            <a:ext cx="4146996" cy="1594521"/>
          </a:xfrm>
          <a:prstGeom prst="rect">
            <a:avLst/>
          </a:prstGeom>
          <a:noFill/>
          <a:ln>
            <a:noFill/>
          </a:ln>
        </p:spPr>
      </p:pic>
      <p:pic>
        <p:nvPicPr>
          <p:cNvPr id="5" name="Picture 8" descr="http://www.espe.edu.ec/portal/images/section/D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8207" y="282355"/>
            <a:ext cx="2806565" cy="1689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35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INFRAESTRUCTURA</a:t>
            </a:r>
            <a:endParaRPr lang="es-ES" dirty="0"/>
          </a:p>
        </p:txBody>
      </p:sp>
      <p:pic>
        <p:nvPicPr>
          <p:cNvPr id="7" name="Imagen 6"/>
          <p:cNvPicPr>
            <a:picLocks noChangeAspect="1"/>
          </p:cNvPicPr>
          <p:nvPr/>
        </p:nvPicPr>
        <p:blipFill>
          <a:blip r:embed="rId2"/>
          <a:stretch>
            <a:fillRect/>
          </a:stretch>
        </p:blipFill>
        <p:spPr>
          <a:xfrm>
            <a:off x="1712890" y="2009104"/>
            <a:ext cx="9040969" cy="4128427"/>
          </a:xfrm>
          <a:prstGeom prst="rect">
            <a:avLst/>
          </a:prstGeom>
        </p:spPr>
      </p:pic>
    </p:spTree>
    <p:extLst>
      <p:ext uri="{BB962C8B-B14F-4D97-AF65-F5344CB8AC3E}">
        <p14:creationId xmlns:p14="http://schemas.microsoft.com/office/powerpoint/2010/main" val="34526556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FIRMA ELECTRÓNICA (Plug &amp; </a:t>
            </a:r>
            <a:r>
              <a:rPr lang="es-EC" dirty="0" err="1" smtClean="0"/>
              <a:t>Sign</a:t>
            </a:r>
            <a:r>
              <a:rPr lang="es-EC" dirty="0" smtClean="0"/>
              <a:t>)</a:t>
            </a:r>
            <a:endParaRPr lang="es-ES" dirty="0"/>
          </a:p>
        </p:txBody>
      </p:sp>
      <p:pic>
        <p:nvPicPr>
          <p:cNvPr id="4" name="Imagen 3"/>
          <p:cNvPicPr/>
          <p:nvPr/>
        </p:nvPicPr>
        <p:blipFill>
          <a:blip r:embed="rId2"/>
          <a:stretch>
            <a:fillRect/>
          </a:stretch>
        </p:blipFill>
        <p:spPr>
          <a:xfrm>
            <a:off x="2692972" y="2630166"/>
            <a:ext cx="6867015" cy="2714566"/>
          </a:xfrm>
          <a:prstGeom prst="rect">
            <a:avLst/>
          </a:prstGeom>
        </p:spPr>
      </p:pic>
    </p:spTree>
    <p:extLst>
      <p:ext uri="{BB962C8B-B14F-4D97-AF65-F5344CB8AC3E}">
        <p14:creationId xmlns:p14="http://schemas.microsoft.com/office/powerpoint/2010/main" val="2197216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BUZÓN DE DOCUMENTOS</a:t>
            </a:r>
            <a:endParaRPr lang="es-ES" dirty="0"/>
          </a:p>
        </p:txBody>
      </p:sp>
      <p:pic>
        <p:nvPicPr>
          <p:cNvPr id="4" name="Imagen 3"/>
          <p:cNvPicPr/>
          <p:nvPr/>
        </p:nvPicPr>
        <p:blipFill>
          <a:blip r:embed="rId2"/>
          <a:stretch>
            <a:fillRect/>
          </a:stretch>
        </p:blipFill>
        <p:spPr>
          <a:xfrm>
            <a:off x="1097280" y="2153647"/>
            <a:ext cx="10058400" cy="4053970"/>
          </a:xfrm>
          <a:prstGeom prst="rect">
            <a:avLst/>
          </a:prstGeom>
        </p:spPr>
      </p:pic>
    </p:spTree>
    <p:extLst>
      <p:ext uri="{BB962C8B-B14F-4D97-AF65-F5344CB8AC3E}">
        <p14:creationId xmlns:p14="http://schemas.microsoft.com/office/powerpoint/2010/main" val="2960324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s-EC" dirty="0"/>
              <a:t>CONCLUSIONES</a:t>
            </a:r>
            <a:endParaRPr lang="es-ES" dirty="0"/>
          </a:p>
        </p:txBody>
      </p:sp>
      <p:sp>
        <p:nvSpPr>
          <p:cNvPr id="6" name="Marcador de contenido 2"/>
          <p:cNvSpPr>
            <a:spLocks noGrp="1"/>
          </p:cNvSpPr>
          <p:nvPr>
            <p:ph idx="1"/>
          </p:nvPr>
        </p:nvSpPr>
        <p:spPr/>
        <p:txBody>
          <a:bodyPr>
            <a:normAutofit fontScale="85000" lnSpcReduction="10000"/>
          </a:bodyPr>
          <a:lstStyle/>
          <a:p>
            <a:pPr lvl="2" algn="just"/>
            <a:r>
              <a:rPr lang="es-EC" sz="1900" dirty="0"/>
              <a:t>La gran cantidad de documentos que se manejan de forma física en la actualidad ocasiona retrasos y pérdida de estos por lo que se debe tener las herramientas que faciliten los procesos de las organizaciones mediante nueva tecnología de esta manera mejorando los tiempos y organización de los documentos.</a:t>
            </a:r>
          </a:p>
          <a:p>
            <a:pPr lvl="2" algn="just"/>
            <a:r>
              <a:rPr lang="es-EC" sz="1900" dirty="0"/>
              <a:t>Los certificados electrónicos proporcionan al documento firmado las garantías jurídicas y legales que estos necesitan como son: identidad, integridad y no repudio permitiendo que estos documentos tengan la misma validez jurídica que los documentos que hayan sido firmados de forma manuscrita.</a:t>
            </a:r>
          </a:p>
          <a:p>
            <a:pPr lvl="2" algn="just"/>
            <a:r>
              <a:rPr lang="es-EC" sz="1900" dirty="0"/>
              <a:t>La metodología de desarrollo SCRUM permite realizar el sistema de una manera rápida entregando funcionalidades probadas por el usuario es decir de manera incremental con la intervención de este, de esta manera cumplir con sus requerimientos y cambios priorizando el beneficio de cada una de estas entregas.</a:t>
            </a:r>
          </a:p>
          <a:p>
            <a:pPr lvl="2" algn="just"/>
            <a:r>
              <a:rPr lang="es-EC" sz="1900" dirty="0"/>
              <a:t>El Buzón de Documentos Firmados Electrónicamente ha sido desarrollado como solución a la gestión de la información garantizando la seguridad y manejo de esta a través de la integración de herramientas de infraestructura; además de frameworks de desarrollo facilitando el manejo de esta plataforma digital</a:t>
            </a:r>
            <a:r>
              <a:rPr lang="es-EC" sz="1900" dirty="0" smtClean="0"/>
              <a:t>.</a:t>
            </a:r>
            <a:endParaRPr lang="es-EC" sz="1900" dirty="0"/>
          </a:p>
          <a:p>
            <a:pPr lvl="2" algn="just"/>
            <a:r>
              <a:rPr lang="es-EC" sz="1900" dirty="0"/>
              <a:t>Se utilizaron las </a:t>
            </a:r>
            <a:r>
              <a:rPr lang="es-EC" sz="1900" dirty="0" err="1"/>
              <a:t>APIs</a:t>
            </a:r>
            <a:r>
              <a:rPr lang="es-EC" sz="1900" dirty="0"/>
              <a:t> y herramientas de firma digital de ANF AC las cuales permiten la validación de los documentos electrónicos emitidos y recibidos, se ha utilizado además herramientas de software libre para facilitar el desarrollo de la aplicación.</a:t>
            </a:r>
          </a:p>
          <a:p>
            <a:r>
              <a:rPr lang="es-EC" dirty="0"/>
              <a:t/>
            </a:r>
            <a:br>
              <a:rPr lang="es-EC" dirty="0"/>
            </a:br>
            <a:endParaRPr lang="es-EC" dirty="0"/>
          </a:p>
        </p:txBody>
      </p:sp>
    </p:spTree>
    <p:extLst>
      <p:ext uri="{BB962C8B-B14F-4D97-AF65-F5344CB8AC3E}">
        <p14:creationId xmlns:p14="http://schemas.microsoft.com/office/powerpoint/2010/main" val="7149562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RECOMENDACIONES</a:t>
            </a:r>
            <a:endParaRPr lang="es-EC" dirty="0"/>
          </a:p>
        </p:txBody>
      </p:sp>
      <p:sp>
        <p:nvSpPr>
          <p:cNvPr id="3" name="Marcador de contenido 2"/>
          <p:cNvSpPr>
            <a:spLocks noGrp="1"/>
          </p:cNvSpPr>
          <p:nvPr>
            <p:ph idx="1"/>
          </p:nvPr>
        </p:nvSpPr>
        <p:spPr/>
        <p:txBody>
          <a:bodyPr/>
          <a:lstStyle/>
          <a:p>
            <a:pPr lvl="2"/>
            <a:r>
              <a:rPr lang="es-EC" sz="1600" dirty="0"/>
              <a:t>Los usuarios del Buzón de Documentos Firmados Electrónicamente el uso de certificados de firma electrónica de ANF AC Ecuador que permite aprovechar de mejor manera la gestión de documentos.</a:t>
            </a:r>
          </a:p>
          <a:p>
            <a:pPr lvl="2"/>
            <a:r>
              <a:rPr lang="es-EC" sz="1600" dirty="0"/>
              <a:t>Difundir el conocimiento de todo lo que representan las firmas electrónicas hacia los usuarios de los certificados digitales ya que en la Universidad de las Fuerzas Armadas no existe la información suficiente, permitiendo avanzar a la par de las nuevas tecnologías implementadas.</a:t>
            </a:r>
          </a:p>
          <a:p>
            <a:pPr lvl="2"/>
            <a:r>
              <a:rPr lang="es-EC" sz="1600" dirty="0"/>
              <a:t>La actualización periódica de las herramientas implementadas de esta manera obtener un correcto funcionamiento de la aplicación mejorando los tiempos de respuesta.</a:t>
            </a:r>
          </a:p>
          <a:p>
            <a:pPr lvl="2"/>
            <a:r>
              <a:rPr lang="es-EC" sz="1600" dirty="0"/>
              <a:t>Actualizar los conocimientos en el ámbito legal en el manejo de los certificados electrónicos ya que un mal manejo de estos puede traer problemas de carácter legal y jurídico; además de mantener en vigencia este dispositivo y conocer los procedimientos en caso de renovación y revocación en caso de ser necesario.</a:t>
            </a:r>
          </a:p>
          <a:p>
            <a:pPr lvl="2"/>
            <a:r>
              <a:rPr lang="es-EC" sz="1600" dirty="0"/>
              <a:t>Los usuarios deben mantener actualizadas las versiones de los exploradores facilitando de esta manera el correcto funcionamiento de la aplicación WEB.</a:t>
            </a:r>
          </a:p>
          <a:p>
            <a:r>
              <a:rPr lang="es-EC" dirty="0"/>
              <a:t/>
            </a:r>
            <a:br>
              <a:rPr lang="es-EC" dirty="0"/>
            </a:br>
            <a:endParaRPr lang="es-EC" dirty="0"/>
          </a:p>
        </p:txBody>
      </p:sp>
    </p:spTree>
    <p:extLst>
      <p:ext uri="{BB962C8B-B14F-4D97-AF65-F5344CB8AC3E}">
        <p14:creationId xmlns:p14="http://schemas.microsoft.com/office/powerpoint/2010/main" val="950316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GRACIAS POR SU ATENCIÓN</a:t>
            </a:r>
            <a:endParaRPr lang="es-ES" dirty="0"/>
          </a:p>
        </p:txBody>
      </p:sp>
      <p:pic>
        <p:nvPicPr>
          <p:cNvPr id="3080" name="Picture 8" descr="http://www.espe.edu.ec/portal/images/section/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079" y="2636312"/>
            <a:ext cx="2936384" cy="233657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p:nvPr/>
        </p:nvPicPr>
        <p:blipFill>
          <a:blip r:embed="rId3">
            <a:extLst>
              <a:ext uri="{28A0092B-C50C-407E-A947-70E740481C1C}">
                <a14:useLocalDpi xmlns:a14="http://schemas.microsoft.com/office/drawing/2010/main" val="0"/>
              </a:ext>
            </a:extLst>
          </a:blip>
          <a:srcRect/>
          <a:stretch>
            <a:fillRect/>
          </a:stretch>
        </p:blipFill>
        <p:spPr bwMode="auto">
          <a:xfrm>
            <a:off x="1857134" y="2991179"/>
            <a:ext cx="4749728" cy="1678358"/>
          </a:xfrm>
          <a:prstGeom prst="rect">
            <a:avLst/>
          </a:prstGeom>
          <a:noFill/>
          <a:ln>
            <a:noFill/>
          </a:ln>
        </p:spPr>
      </p:pic>
    </p:spTree>
    <p:extLst>
      <p:ext uri="{BB962C8B-B14F-4D97-AF65-F5344CB8AC3E}">
        <p14:creationId xmlns:p14="http://schemas.microsoft.com/office/powerpoint/2010/main" val="1882241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INTRODUCCIÓN</a:t>
            </a:r>
            <a:endParaRPr lang="es-ES" dirty="0"/>
          </a:p>
        </p:txBody>
      </p:sp>
      <p:pic>
        <p:nvPicPr>
          <p:cNvPr id="5122" name="Picture 2" descr="https://encrypted-tbn0.gstatic.com/images?q=tbn:ANd9GcSHj6oWiRwYUhkIm2nknybmZvBloROLEMzlqzM5gVK7O4BfFD-j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484" y="1929455"/>
            <a:ext cx="2126445" cy="2067904"/>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data:image/jpeg;base64,/9j/4AAQSkZJRgABAQAAAQABAAD/2wCEAAkGBxQQDw8QEBAQFA8PEBcQEA8QEBAQFRAPFBgWFxUWFBYYHCggGBslGxYVITEiKSorLi4uFx8zODQsNygtLisBCgoKDg0OGxAQGywlICQvLCwwNDQvLCw0LCwsLDQsLDcsLDQvLSwsLCwsLCwsLC8sLCwsLzQsNyw0LCwsLCwsLP/AABEIAMIBAwMBIgACEQEDEQH/xAAcAAEAAQUBAQAAAAAAAAAAAAAAAQIDBAUGBwj/xAA+EAABBAAEAwUDCgYCAgMAAAABAAIDEQQSITEFQVEGEyJhcTKBkRQzQlKSobGywdEHQ2JygvAj4cLxFiRT/8QAGQEBAAMBAQAAAAAAAAAAAAAAAAEDBAIF/8QAKhEAAgICAQMDAwQDAAAAAAAAAAECAxEhEgQTMSJBURQVYUJSceFiodH/2gAMAwEAAhEDEQA/APcUREAREQBERAEREAREQBERAEREAREQBERAEREAREQBERAEREAREQBERAEREAREQBERAERWcXiWxMdI8+Fos+fkESyQ2kssuucALJAA3J0VmPGRuNNkjcejXtJ+AK4DivFH4h9uNMB8MYOjR+p81h0tkek1tnny6/fpWj0zEYtkdd5Ixt7ZnBt/FVyTNa3O5zQ2rzEgCvVeZySFxtznONVbiSaGwsqt0zi1rC4lrPZaTo2+gU/Sfkj7h59J20naOAGs5Pm1jq/BZGE4vDKaZIMx2a62k+l7+5efqV2+khjTZWuvsztI9NRct2e42Q5sMpsHRjzuDyaTzH++nUrFZW4PDPRqtjbHKCIi4LQiIgCIiAIiIAiglQyQHYoCpERAEREAREQBERAEREAREQBEWk7U8UMEQaw1JJoDza3mR5rqEXJ4RxZNQi5Mni3aOOAljR3kg3ANNaehd18gua4px6TENyOaxrbum5r5jUk+a1CqC9GFEI/yePb1U7NexIVQUBSrzOSFUoClCCVIUKUAXccO4vG6KMvlYJC0Bwc5oOYaHfr+q4dFVbUrFsuovlU20eltNiwbB5hSuA4bxN8DrabbfijJ8Lv2Pmu5weJbKxsjD4XD3g8wfMLBbS6/4PV6fqY2/hl5ERUmkK1icQ2NpfI4NaN3ONAK6StXxdwlikiABsUTY8J3GimKy9kSbS0YWI7WxA5Yg5561lbfqVXwnjL5TKHhrSG2wD7/AF5LnIOFu3DaH1naBbbC4VrPEXgnbK3md91qtjTFYj5MlU7pvMvBtYOIZg5smg3D3DK3Q+z71k/LYy5hztGhu3AUOnx/BafvmyWwF9gauDHCq6FworRYia3WMwrQZiD+ApV1VKZdbY4HoDHg7EH0IKqXnseJII1I8xqQtwzixjAyz59Acrxfuu7B8lMuna8M5j1GfKOqRaXCdoGuID2lpOmYEEfuFuWuBAIIIOxGtqmUHHyXRnGXglERcnQREQBERAEREAXF9tL75vQNofcf3XaLQdquHmRge0at/EbfGyPgrunklNZMvWRbq0cSFUFFKoL1DxiVIUKoIQSFIUBVIApREAUKUQghdN2NnP8Ayx8tHj12P/iuaXRdkI6M0h9kNDb89z+A+Kp6jHbeTT0me8sHUrHxOKDNN3dOl9VaxOPAZbSCfM1Vb2ubw+OkfJo4GNurpS0hr3a2A6ttQPcT5Lzowb2e1KSWijiHHnueRQDWmi03ZI69B5KvhXE3lxz1k0aA1lU922vxWu41iGPeSO87wHKQS3KANiK3seav9mywucHe2CHMs+RBodf3WqUI9vODKpS7mMmm49h+MYzESRQvwuFwbXUyc3JJIygbymxd6UQ3Y+RVzgP8PY8PPHi8Ti8VicVFqySWQsYwmwcrLJANkVZHkuq4tjRCy9M7tGAi7PU+S5nF8Qkl0e7T6o0Hw5qmulz37F1lyhr3N9j8exoI7xtlpADPEb5cq+K59snU6qiF+VwdQNHYiwVnv4rbMjYYmgijTbWqMOGkjJOfPbMW1OZWgVtOB4FsziXmw0/Njn5u8vJdykorLOIRcnhGdguDZmNcZD4hYAbyO2/uV2GCfDuzMp7fpMBPib6Hn6LJ4w1zoXsirPQsWAQzy6HT7ireG4jHJG1oDycuUtDXuLTVauA09Vj5zay9o2duCeFpm3wPEGygaFpOwOx0vQ7LNWgnnEEd0RQblGmgabG3PlX6aqxwHtCZCWStolxykWb56ef++Sr7cpJyS0izuRi1FvbOmREVZYEREAREQBQ5oIIOoO4UogOb4t2bzkviNOPLr6/v+K0UnBJ2n5px826hegotEOpnFY8mOfRQk8rR50eFzD+U/wCCg4GQbxP+yV6Mi7+rfwVfb1+483OGeN43/Zco7p31XfZK9JVjCtGXb6TvzFT9X+CPt/8Al/r+zzzKeh+ChekmMdB8AqTA36rfshT9Wvg5+3v9x5yi9EOEYf5bPshUjAxj+VH9lqn6tfBH2+XyjiMBw98zqY3Tm4+y31P6LoeJ4KSHC5MMRY9o7OJO5Hn0W9ApYHEJLOXkBrVbn3qmfUOTWtI1VdJGtPe37/8ADksA4lro33TgQ4euhIvYrNn4YTkED3RjRshzvNxDkAbF/DmrruH5xI0mRv0BJs6iNS0g7gGg7kd7pZRmjw7QwuPhH1XPJ52SBq46nqdVNlnKWYnVVTisTZxmJi7uSSPTwOIHpyVINUQSCNiDRC6DiQ+VRudDFmDXDLKfCXAXmy2RoNBztc9toQQRuDoQtdcuS35MtkeL14Lj5S6g5xOUULN0FSqbUrsryVKuCIve1jazONCzQ95Vq1XHIWkOaSHDYjcI/wAErzs33yLvA7D5QJoTZkaDkObxUeYsnodgtV3UscndtD2ymwA2wXDnRG4038lGDxbmk/8AKWZjZkyd6c3Lc6c9Rquv4dhmAZ2u7xz9TM4hzjyoHkB0Wac3X52aYxVnjRgR4WURObGwBsrKMcj/AJskU6q1s6nfn13vcI4Y6EOzZC5xsZbAAIFj4jotuAojcHC2kEdQQQsrsbWDUq0nk53iD88zoXZ8zWh+rCGlrrFtdsT4TpditRRs7Tg/DhH4yPFy/pCzpWtrM4aN8V9KGp+FqzhscyQgMJNtzA0QCLrS+anuScOK8HHaip8vc2jTalYeExTXOe0XbHZDYrWr09yzFU1guTyEREAREQBERAEREAREQBWcL7P+TvzFXlZwvs/5O/MUBeREQBEVLngbkBASStFxbEOjpzQD4szxrmc0DUN5X686WT2gn/8ArSZHU80AWmiLcP0tcnhpJaJdK8gc3G6HPdX1U8o8sme29QlxwdRBiA9ubYAW4GvAasg8rHNc/wAY4jBKzLZcGutobmGY72b5b9SsPHcQc2GKAZmnu2uebIsFo09Lv4LUq6in9TK77v0orc/U1YHJoJoA8ghdZsmydydbVFpa14MmSq1Nqi0tCCu0JVNpaA6vhXBYZYI3vjdmc2zcjxfnoVl4yZmCgDWNdqSGCyaJ1JJN7WtR2b+UPoMeW4docA4tYRm/pB1Ovu3W2PA2vdnxEr5iBoDTGgf2tWGep+uWV8G+G4ehYfyaCPisrngumILGuLTdNzDXUN0ddV71kwcTHjdFcTwMzogA6GStCa0ynZdBFwjD6EQRdQSwO/FaHinCpmukLGXAXZw2NwIA5eDTX0C7jOubx4K5Qsgs+TbTcXa6FpyktluOQg5e7JFa7+5U4fs61oBEsgkGokblHuArZc7gMDJMHmNocI3UWF2W3V0scllYWLEiRgyT01zbzZ8oaHX1o8+qOtRTUZYCm5NOUTqJTkkjdrTzkfpoTXgcemul+YW0BWD34GrnNAJytsgWaJr1oE10CzY9ljbNiRUiIoJCIiAIiIAiIgCIiAKzhfZ/yd+Yq8rOE9n/ACd+YoC8iIgCoLNbBo+4qtEBi4vDd43K82LvQUudxsEQZNGJQZDG9zWjeqdVdar7l02KvI6r9k6jrWi8ywkrmuY9pFg7vvKTWoPqL031WmiDknszXyUWtFiad0ji951dtWwbyAVKmaMsrM2gdWu3a4f0uGhVvMvQWMaMDznZVaWqbUWhBXaWqLS0BXav4PCumeI4xbiL10DQNy48gsW113YuJndSPGshfldfIAAgDy1tV2z4RyW1Q5ywZ2Gy4PDtbI+wzd9Hdx5Aa1ZVcHF4nmhLGT0zC/gdVjdoGZmBvV1/D/2tA3h4zA1zWaumNkeUnsvt6iVc+MVo7jDkVoRR1CvhcxwPDkTt1NAE1ZratveuoWeyHB4yaa5845wFh8VmMbBJpkY9rpQf/wAr8Z/xBzf41zWYokjDgQRYIojqCqyw+e+MdrJ+I8WbMwvhwfDp+8DHA+ENdlcZGj2pZNWNZ/VQ+kV6zgO3DWxtM0EtkA00xOcPJ3iAseRK0k3YQx4luXuixznzMFPZc9APlmdRzSZTTaAA8Z3cVseHdj3Syjv+5OHYbe1j3vMp0LWEFoppuz1AqvFY0VqvjmZRY7OWIHY8G4kMVAydscjGSasEoYHOZycMriMp3GuoIKzkARZy8IiIAiIgCIiAIiIArOE9j/J35irys4T2B6u/MUBeREQBERAWcbLkje8C8jS7L1A1I+C43FYNs+HDcH9CZ8r45XBrhY5AcuQ/Fdu5tgg7EUR5LzDEZsNiDXtQyEC71APOuRH3FaumjyzjyjL1MuOM+GYsWJLcpFW0kgO8Qv8AtNt+5WpJLJPhsmzTWt19AKW34Hg4Z8S0HNXikdC/Y7+EEb0aOu40pb+Xs7hzQfGQ4fSa5zM9m9aP++S0zvjB4aM8KJTjpnDEqLXR8X7KOb48Mcwv5o1YGp0cd1oMZgpYa72JzL2JognpY0XcLYT8MrnVKHlFvMmZWsyZlYVlzMus7DTMyyszDvXPzZSQLaABbevO1x+ZSyQtIc0kOaczXDcEbELiyHOPEsrnwlk9WfEDyWKeGsL82o0rKCMvrXX9lqOFdr43gNnHdvr2xbmOPu1b6beauy9r8OLyiVxBoAMq/Oydl53asTwkz0O7U1ltG5wuEDHFw5illLjWdtD3jbhAhunU4ufXUbD3feul4PxNuJj7xjXtGYtp4ANj0KiyucdyJrshLUTOaNN78zWvwVSgKiWdrKzOAtwaLO7joAqi0s8Rw3eRuaS4De2nKaG4voRYPkVc4PHUQ/qJcCKotPs1RIrLQ9y1XaLHlobhmazT+H+1jjX37fFb+CIMY1g2Y0NHoBQVjTUFn3K005vHsVoiKssCIiAozKcytKUBczKbVsKbQFdqVQpQFSs4P2B6n8SrgKtYT2G+/wDEoC+ihEBKIiALie3eAyvZOB4ZPA/yeNj7x+VdssbiWCbPE+J+zxV/VPIj0NFW02cJplV1fODR5v2ZmYzFxukcGtaH+Jzg1oOV25PJc/iv4kYnA4qb5Qz5TwubEyHC4mIxuLYy41G1w8Li0aGN9OFb6LLOGLMU+LEDK+F/ghdtJl1EoOzxsQBtYJ1oNtcRwDJjIWHI+QU9wa17Jq2E0bvDKOlixyIWu6p2PlEyU2qpcZHecG7S4fFMikwkwkZI/u3NBp0Tsj3+Np8TfYI166LacTh72F8eQOzispOUaka3Rqt/cvMv4a8BMGNnyQljQGOkfHIHwaNkDWszHOxxz5u7OagLzbA+rhYdxZuTUkcBjOyk8YLm5ZGjYNsPI/t/7WpxOEliFyRSMG1uaa+Oy9WtW5SMpzVlrxZqqud2tMerkvOzPLpIvxo8lD1OZXON4qKTESPgbliNVpls1q4DkCeSw863rayee9PBk5lIcsXvFUJFJBk5l2PYXi1g4VzQCwF7HDTML1DvPzXDZ12XYTA01+LJOodG1oPIb352FR1OO3sv6bPc0dtmVBALvEAQKLb5OGaz/wB+a8r/AIr9s8VgI4GtaxjsSHuaA8uMbY8g8ZA1Jz7NIALd3A0rnZ7tHLE2dpc6SEYmePu5Dqxglc0iJ30Rpo3agAMu68+EHN4R6M5qCyzrez2DfLjJcRK0gNJc2+ZdYbXIgN/Rdfa1PAZoZoGS4eww20CiwsLSQ5pG2hBGmi2iWzcpb9tEVQUY699lVpmVFqCqywrzIrdogIUqFKAlSoUoCUS0QBUYT5tvoqnnQ+hUYf2Gf2j8EBcREQBERASihLQHN9tOzQxkWZrR38Y8IOneAa5b5G9QeR6Xa8yweHnL3RMzEtvNmFSRUaINijrQt1VzzbH3AuXL8Z4I/El+JwzmwzlmRpLQW4hgI+dBBFaCjROgWqi9xXFmW+hSfJGL2YxLmNGGdAGZIw8PjJexxd7Qe7U95dk2Te634cvIcfxHFQYhvfukbPA4Oax+jR5taPCWnUWNCLXp3CeKsxULZozo7RzebHjdp9P2S+px9XyTRapen4NjmWp7VYhrMFiC/YxlgHV7tGj4kLNnxDWNc9xprGlznH6LQLJXjfE+MSYh7jJNI9mc5A40MtnKcg0BryUUVc5Z+Cb7VCOPkNkU94sLvlHfL0zzDO7xVCVYHfKRMgM/vF3n8O3g4WfWyJTbfq+EfivNhMtpwriOIoYbDPk/5HWI4gA5zjv4gM1e+gq7q3OOCymxQlkz/wCLPARjMTgwZgGxNk7xoGeQ53Myta3YWG7n3A7LYydl5oIDK9ltkklnfl1fD3sjpCJBWwzbi9taXU9k+yPycifEkPxJ1AvM2InnZ9p/n8Op6xYO5Gp+jf5N/CVi9evwc1/D2PLw6LzlnN9QZ5a+6l0apiiawZWta1tk00BosmzoOpJPvVSok+TbL4rCSIpQqlC5JKaUoiApUqkFSgJUqEtAVBSqbTMgJeLBHUEK1h5gWgWAQACCaIIVy1bfE0myL9dUBWZ2jd7ftBR8pb9a/QE/gqBE0bCvQkKfefiVIKvlA6O+y79lScU0b5vsP/ZQXHqqHPPl9/7oQScfH9cD1BH4qh/E4h/Mb7jf3BW3lx5geg/dYz8GHe1bv7jY+Gy6SRGyZceJvA2xH9N58JcPqtG+vVZDseBtsNgsM4NvJrfgFafgulj0XWjnZY498nxUeTERB4Hsu2cw9WOGo/21w2Fe7hcznQSd/hX/ADkLqbK2tnNPslw917VsR2s/DS7mtVi+zQfuVdGaSx7FUoNvPuaTtzxt0uCa/D06CT554zB7GijldrproQQV50MYOq9Lk7INZmLC8Fwp1OIDh0cNj71z3EOwuc3mIAumtoAXvQ9ysqtUVhFdlTk8s5b5X5qPlfmt5/8AA3D+Y77lA7Cn67ld3kVdhml+V+aluKs0LJ6DUroIuw4G5J9SVssJ2WazZO8iOwzD4B2ddiCDNK2GPmBT5CPIbD1J9y9W7PYTDYRmXDsAJHikcc0j/wC536Ch5LkMJwvJstxhWEc1RbPnrJfXWobSOxbiwVWJ1z8Dz1WbHIsrSNCbNqJVPeLAa9XQ5c4OjLzJaxg5TnUE5Mi0VjOiEk2pzKyHKcygF7Mlq1mTMgL1pmVrMmZAXcyguVvMloColQSqbS1IJUJaIQQopVKEBFKkhVqEBaLVbcxXyFSQgMR8KxpMMOi2RCoLVORg1L8GOitHBjotwWKgxqeRzxNR8jHRBhfJbQxqO7U8hxMBuHV1sSye7VQYo5E4LTGLIY1GtVwBRknBU1XGlUBVBQC4CqrVsFTaEldoqLRAQFKIoBKIiAlERASpREBClEUghSiIQEREBCIiAgqkoiElJVJUogKCqSiICCoKIhBClEQEhVBEQkqCkKUQBSiICVCIgP/Z"/>
          <p:cNvSpPr>
            <a:spLocks noChangeAspect="1" noChangeArrowheads="1"/>
          </p:cNvSpPr>
          <p:nvPr/>
        </p:nvSpPr>
        <p:spPr bwMode="auto">
          <a:xfrm>
            <a:off x="1417705" y="1299894"/>
            <a:ext cx="5229225" cy="3924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Imagen 6"/>
          <p:cNvPicPr>
            <a:picLocks noChangeAspect="1"/>
          </p:cNvPicPr>
          <p:nvPr/>
        </p:nvPicPr>
        <p:blipFill>
          <a:blip r:embed="rId3"/>
          <a:stretch>
            <a:fillRect/>
          </a:stretch>
        </p:blipFill>
        <p:spPr>
          <a:xfrm>
            <a:off x="4325995" y="4233593"/>
            <a:ext cx="7239233" cy="2003893"/>
          </a:xfrm>
          <a:prstGeom prst="rect">
            <a:avLst/>
          </a:prstGeom>
        </p:spPr>
      </p:pic>
      <p:pic>
        <p:nvPicPr>
          <p:cNvPr id="5128" name="Picture 8" descr="http://www.gmpsistemas.com/soluciones/img_iconos/facturacion-electroni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887" y="1896796"/>
            <a:ext cx="4772025" cy="19431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1partner.ruwebnn.ru/images/razdel_aladdin_keys_etoken_r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5874" y="2061673"/>
            <a:ext cx="2390775" cy="387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758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PLANTEAMIENTO DEL PROBLEMA</a:t>
            </a:r>
            <a:endParaRPr lang="es-ES" dirty="0"/>
          </a:p>
        </p:txBody>
      </p:sp>
      <p:pic>
        <p:nvPicPr>
          <p:cNvPr id="4104" name="Picture 8" descr="https://encrypted-tbn0.gstatic.com/images?q=tbn:ANd9GcRd-xeenRIABXp_BIYTVK1e6BiNsffVi4t1roZbGhdP_o8LY3pjG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9002" y="4614516"/>
            <a:ext cx="285750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encrypted-tbn2.gstatic.com/images?q=tbn:ANd9GcSbSxSHBEK_8xdFiuK6Rzi3uwb9ouevMkSmyEn5NbU2FJMuq61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9002" y="1930544"/>
            <a:ext cx="2857500" cy="216901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s://encrypted-tbn3.gstatic.com/images?q=tbn:ANd9GcTRNNWNKRWT4TJz2tioqBFy1Yc3na5mdCVT-gd-wdVDeYd06HnO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468" y="1930545"/>
            <a:ext cx="3286125" cy="249078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ttps://encrypted-tbn1.gstatic.com/images?q=tbn:ANd9GcQy4x-XcUOgLrs3oQRUNjbJqgyCXXySozYiw9xvCnJQ2mh99m1xs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468" y="4614517"/>
            <a:ext cx="3428904" cy="16192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www.espe.edu.ec/portal/images/section/D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3372" y="2076933"/>
            <a:ext cx="3889711" cy="404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356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286604"/>
            <a:ext cx="10058400" cy="1233104"/>
          </a:xfrm>
        </p:spPr>
        <p:txBody>
          <a:bodyPr/>
          <a:lstStyle/>
          <a:p>
            <a:pPr algn="ctr"/>
            <a:r>
              <a:rPr lang="es-EC" dirty="0" smtClean="0"/>
              <a:t>OBJETIVOS</a:t>
            </a:r>
            <a:endParaRPr lang="es-ES" dirty="0"/>
          </a:p>
        </p:txBody>
      </p:sp>
      <p:sp>
        <p:nvSpPr>
          <p:cNvPr id="3" name="Marcador de contenido 2"/>
          <p:cNvSpPr>
            <a:spLocks noGrp="1"/>
          </p:cNvSpPr>
          <p:nvPr>
            <p:ph idx="1"/>
          </p:nvPr>
        </p:nvSpPr>
        <p:spPr>
          <a:xfrm>
            <a:off x="399245" y="1781339"/>
            <a:ext cx="11320530" cy="4284609"/>
          </a:xfrm>
        </p:spPr>
        <p:txBody>
          <a:bodyPr>
            <a:normAutofit/>
          </a:bodyPr>
          <a:lstStyle/>
          <a:p>
            <a:pPr marL="0" indent="0" algn="just">
              <a:buNone/>
            </a:pPr>
            <a:r>
              <a:rPr lang="es-EC" b="1" dirty="0" smtClean="0"/>
              <a:t>  OBJETIVO GENERAL</a:t>
            </a:r>
            <a:endParaRPr lang="es-ES" dirty="0"/>
          </a:p>
          <a:p>
            <a:pPr lvl="0" algn="just"/>
            <a:r>
              <a:rPr lang="es-EC" dirty="0"/>
              <a:t>Desarrollar un buzón para los procesos del consejo de departamento de Ciencias de la Computación de la Universidad de las Fuerzas Armadas ESPE utilizando firma digital y sellado de tiempo.</a:t>
            </a:r>
            <a:endParaRPr lang="es-ES" dirty="0"/>
          </a:p>
          <a:p>
            <a:pPr algn="just"/>
            <a:r>
              <a:rPr lang="es-EC" b="1" dirty="0" smtClean="0"/>
              <a:t>OBJETIVOS ESPECIFICOS</a:t>
            </a:r>
            <a:endParaRPr lang="es-ES" dirty="0"/>
          </a:p>
          <a:p>
            <a:pPr algn="just">
              <a:buFont typeface="Wingdings" panose="05000000000000000000" pitchFamily="2" charset="2"/>
              <a:buChar char="Ø"/>
            </a:pPr>
            <a:r>
              <a:rPr lang="es-EC" dirty="0" smtClean="0"/>
              <a:t>Especificar </a:t>
            </a:r>
            <a:r>
              <a:rPr lang="es-EC" dirty="0"/>
              <a:t>los requerimientos del sistema funcionales y no </a:t>
            </a:r>
            <a:r>
              <a:rPr lang="es-EC" dirty="0" smtClean="0"/>
              <a:t>funcionales para el desarrollo del sistema</a:t>
            </a:r>
            <a:endParaRPr lang="es-ES" dirty="0"/>
          </a:p>
          <a:p>
            <a:pPr algn="just">
              <a:buFont typeface="Wingdings" panose="05000000000000000000" pitchFamily="2" charset="2"/>
              <a:buChar char="Ø"/>
            </a:pPr>
            <a:r>
              <a:rPr lang="es-EC" dirty="0"/>
              <a:t>Diseñar la estructura y arquitectura del sistema a través de diagramas para describir sus elementos y comportamiento.</a:t>
            </a:r>
            <a:endParaRPr lang="es-ES" dirty="0"/>
          </a:p>
          <a:p>
            <a:pPr algn="just">
              <a:buFont typeface="Wingdings" panose="05000000000000000000" pitchFamily="2" charset="2"/>
              <a:buChar char="Ø"/>
            </a:pPr>
            <a:r>
              <a:rPr lang="es-EC" dirty="0"/>
              <a:t>Diseñar y desarrollar la aplicación web utilizando la tecnología establecida en los diagramas que se obtienen en la fase de diseño según los requerimientos obtenidos.</a:t>
            </a:r>
            <a:endParaRPr lang="es-ES" dirty="0"/>
          </a:p>
          <a:p>
            <a:pPr algn="just">
              <a:buFont typeface="Wingdings" panose="05000000000000000000" pitchFamily="2" charset="2"/>
              <a:buChar char="Ø"/>
            </a:pPr>
            <a:r>
              <a:rPr lang="es-EC" dirty="0"/>
              <a:t>Realizar las pruebas respectivas para validar la funcionalidad de la aplicación.</a:t>
            </a:r>
            <a:endParaRPr lang="es-ES" dirty="0"/>
          </a:p>
          <a:p>
            <a:endParaRPr lang="es-ES" dirty="0"/>
          </a:p>
        </p:txBody>
      </p:sp>
    </p:spTree>
    <p:extLst>
      <p:ext uri="{BB962C8B-B14F-4D97-AF65-F5344CB8AC3E}">
        <p14:creationId xmlns:p14="http://schemas.microsoft.com/office/powerpoint/2010/main" val="544333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dirty="0"/>
              <a:t>INFRAESTRUCTURA DE CLAVE PÚBLICA</a:t>
            </a:r>
            <a:endParaRPr lang="es-ES" dirty="0"/>
          </a:p>
        </p:txBody>
      </p:sp>
      <p:pic>
        <p:nvPicPr>
          <p:cNvPr id="4" name="Picture 1"/>
          <p:cNvPicPr/>
          <p:nvPr/>
        </p:nvPicPr>
        <p:blipFill>
          <a:blip r:embed="rId2"/>
          <a:stretch>
            <a:fillRect/>
          </a:stretch>
        </p:blipFill>
        <p:spPr>
          <a:xfrm>
            <a:off x="2629866" y="1892121"/>
            <a:ext cx="6993228" cy="3838106"/>
          </a:xfrm>
          <a:prstGeom prst="rect">
            <a:avLst/>
          </a:prstGeom>
        </p:spPr>
      </p:pic>
    </p:spTree>
    <p:extLst>
      <p:ext uri="{BB962C8B-B14F-4D97-AF65-F5344CB8AC3E}">
        <p14:creationId xmlns:p14="http://schemas.microsoft.com/office/powerpoint/2010/main" val="2685489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CERTIFICADO DIGITAL</a:t>
            </a:r>
            <a:endParaRPr lang="es-ES" dirty="0"/>
          </a:p>
        </p:txBody>
      </p:sp>
      <p:pic>
        <p:nvPicPr>
          <p:cNvPr id="6" name="Imagen 5"/>
          <p:cNvPicPr/>
          <p:nvPr/>
        </p:nvPicPr>
        <p:blipFill>
          <a:blip r:embed="rId2"/>
          <a:stretch>
            <a:fillRect/>
          </a:stretch>
        </p:blipFill>
        <p:spPr>
          <a:xfrm>
            <a:off x="1145042" y="2350390"/>
            <a:ext cx="4319064" cy="2897747"/>
          </a:xfrm>
          <a:prstGeom prst="rect">
            <a:avLst/>
          </a:prstGeom>
        </p:spPr>
      </p:pic>
      <p:pic>
        <p:nvPicPr>
          <p:cNvPr id="2050" name="Picture 2" descr="Resultado de imagen de ced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457" y="2685189"/>
            <a:ext cx="3620749" cy="2228153"/>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izquierda y derecha 2"/>
          <p:cNvSpPr/>
          <p:nvPr/>
        </p:nvSpPr>
        <p:spPr>
          <a:xfrm>
            <a:off x="5613456" y="3322746"/>
            <a:ext cx="2163651" cy="9530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678504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METODOLOGÍA SCRUM</a:t>
            </a:r>
            <a:endParaRPr lang="es-ES" dirty="0"/>
          </a:p>
        </p:txBody>
      </p:sp>
      <p:pic>
        <p:nvPicPr>
          <p:cNvPr id="7170" name="Picture 2" descr="http://santimacnet.files.wordpress.com/2010/11/scrum-diagra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52" y="1969595"/>
            <a:ext cx="8500056"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80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C" dirty="0" smtClean="0"/>
              <a:t>CASO PRÁCTICO</a:t>
            </a:r>
            <a:endParaRPr lang="es-ES" dirty="0"/>
          </a:p>
        </p:txBody>
      </p:sp>
      <p:pic>
        <p:nvPicPr>
          <p:cNvPr id="4" name="Imagen 3"/>
          <p:cNvPicPr/>
          <p:nvPr/>
        </p:nvPicPr>
        <p:blipFill>
          <a:blip r:embed="rId2"/>
          <a:stretch>
            <a:fillRect/>
          </a:stretch>
        </p:blipFill>
        <p:spPr>
          <a:xfrm>
            <a:off x="1097280" y="2153647"/>
            <a:ext cx="5393672" cy="4053970"/>
          </a:xfrm>
          <a:prstGeom prst="rect">
            <a:avLst/>
          </a:prstGeom>
        </p:spPr>
      </p:pic>
      <p:pic>
        <p:nvPicPr>
          <p:cNvPr id="5" name="Imagen 4"/>
          <p:cNvPicPr/>
          <p:nvPr/>
        </p:nvPicPr>
        <p:blipFill>
          <a:blip r:embed="rId3"/>
          <a:stretch>
            <a:fillRect/>
          </a:stretch>
        </p:blipFill>
        <p:spPr>
          <a:xfrm>
            <a:off x="6646572" y="2153647"/>
            <a:ext cx="4509108" cy="2266950"/>
          </a:xfrm>
          <a:prstGeom prst="rect">
            <a:avLst/>
          </a:prstGeom>
        </p:spPr>
      </p:pic>
      <p:pic>
        <p:nvPicPr>
          <p:cNvPr id="6" name="Imagen 5" descr="C:\Users\ANF-EC-PC10\Dropbox\Cargas de cámara\2014-06-23 10.02.5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6572" y="4600575"/>
            <a:ext cx="4509108" cy="1607041"/>
          </a:xfrm>
          <a:prstGeom prst="rect">
            <a:avLst/>
          </a:prstGeom>
          <a:noFill/>
          <a:ln>
            <a:noFill/>
          </a:ln>
        </p:spPr>
      </p:pic>
    </p:spTree>
    <p:extLst>
      <p:ext uri="{BB962C8B-B14F-4D97-AF65-F5344CB8AC3E}">
        <p14:creationId xmlns:p14="http://schemas.microsoft.com/office/powerpoint/2010/main" val="2605319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EC" dirty="0" smtClean="0"/>
              <a:t>ARQUITECTURA DEL SISTEMA (MVC)</a:t>
            </a:r>
            <a:endParaRPr lang="es-ES" dirty="0"/>
          </a:p>
        </p:txBody>
      </p:sp>
      <p:pic>
        <p:nvPicPr>
          <p:cNvPr id="9" name="Imagen 8"/>
          <p:cNvPicPr>
            <a:picLocks noChangeAspect="1"/>
          </p:cNvPicPr>
          <p:nvPr/>
        </p:nvPicPr>
        <p:blipFill>
          <a:blip r:embed="rId2"/>
          <a:stretch>
            <a:fillRect/>
          </a:stretch>
        </p:blipFill>
        <p:spPr>
          <a:xfrm>
            <a:off x="3219719" y="1827512"/>
            <a:ext cx="5222088" cy="4376535"/>
          </a:xfrm>
          <a:prstGeom prst="rect">
            <a:avLst/>
          </a:prstGeom>
        </p:spPr>
      </p:pic>
    </p:spTree>
    <p:extLst>
      <p:ext uri="{BB962C8B-B14F-4D97-AF65-F5344CB8AC3E}">
        <p14:creationId xmlns:p14="http://schemas.microsoft.com/office/powerpoint/2010/main" val="996456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Personalizado 1">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629</TotalTime>
  <Words>589</Words>
  <Application>Microsoft Office PowerPoint</Application>
  <PresentationFormat>Panorámica</PresentationFormat>
  <Paragraphs>36</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Wingdings</vt:lpstr>
      <vt:lpstr>Retrospección</vt:lpstr>
      <vt:lpstr>DESARROLLO DE UN BUZÓN DE DOCUMENTOS PARA LOS PROCESOS DEL CONSEJO DE DEPARTAMENTO DE CIENCIAS DE LA COMPUTACIÓN DE LA UNIVERSIDAD DE LAS FUERZAS ARMADAS ESPE UTILIZANDO FIRMA DIGITAL Y SELLADO DE TIEMPO</vt:lpstr>
      <vt:lpstr>INTRODUCCIÓN</vt:lpstr>
      <vt:lpstr>PLANTEAMIENTO DEL PROBLEMA</vt:lpstr>
      <vt:lpstr>OBJETIVOS</vt:lpstr>
      <vt:lpstr>INFRAESTRUCTURA DE CLAVE PÚBLICA</vt:lpstr>
      <vt:lpstr>CERTIFICADO DIGITAL</vt:lpstr>
      <vt:lpstr>METODOLOGÍA SCRUM</vt:lpstr>
      <vt:lpstr>CASO PRÁCTICO</vt:lpstr>
      <vt:lpstr>ARQUITECTURA DEL SISTEMA (MVC)</vt:lpstr>
      <vt:lpstr>INFRAESTRUCTURA</vt:lpstr>
      <vt:lpstr>FIRMA ELECTRÓNICA (Plug &amp; Sign)</vt:lpstr>
      <vt:lpstr>BUZÓN DE DOCUMENTOS</vt:lpstr>
      <vt:lpstr>Presentación de PowerPoint</vt:lpstr>
      <vt:lpstr>RECOMENDACIONES</vt:lpstr>
      <vt:lpstr>GRACIAS POR SU ATENCIÓN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UN BUZON DE DOCUMENTOS PARA LOS PROCESOS DEL CONSEJO DE DEPARTAMENTO DE CIENCIAS DE LA COMPUTACION DE LA UNIVERSIDAD DE LAS FUERZAS ARMADAS ESPE UTILIZANDO FIRMA DIGITAL Y SELLADO DE TIEMPO</dc:title>
  <dc:creator>Bryan Vasquez</dc:creator>
  <cp:lastModifiedBy>ANF-EC-PC10</cp:lastModifiedBy>
  <cp:revision>62</cp:revision>
  <dcterms:created xsi:type="dcterms:W3CDTF">2015-05-04T21:38:26Z</dcterms:created>
  <dcterms:modified xsi:type="dcterms:W3CDTF">2015-06-10T19:29:06Z</dcterms:modified>
</cp:coreProperties>
</file>