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1" r:id="rId1"/>
  </p:sld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57" r:id="rId9"/>
    <p:sldId id="260" r:id="rId10"/>
    <p:sldId id="258" r:id="rId11"/>
    <p:sldId id="259" r:id="rId12"/>
    <p:sldId id="261" r:id="rId13"/>
    <p:sldId id="262" r:id="rId14"/>
    <p:sldId id="265" r:id="rId15"/>
    <p:sldId id="266" r:id="rId16"/>
    <p:sldId id="267" r:id="rId17"/>
    <p:sldId id="268" r:id="rId18"/>
    <p:sldId id="269" r:id="rId19"/>
    <p:sldId id="264" r:id="rId20"/>
    <p:sldId id="263" r:id="rId21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BAB29-39C0-4A25-8C85-D8146DEB608A}" type="datetimeFigureOut">
              <a:rPr lang="es-EC" smtClean="0"/>
              <a:t>25/06/2015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490A5FF-BD5B-4E91-B015-9872982C650D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42005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BAB29-39C0-4A25-8C85-D8146DEB608A}" type="datetimeFigureOut">
              <a:rPr lang="es-EC" smtClean="0"/>
              <a:t>25/06/2015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90A5FF-BD5B-4E91-B015-9872982C650D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431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BAB29-39C0-4A25-8C85-D8146DEB608A}" type="datetimeFigureOut">
              <a:rPr lang="es-EC" smtClean="0"/>
              <a:t>25/06/2015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90A5FF-BD5B-4E91-B015-9872982C650D}" type="slidenum">
              <a:rPr lang="es-EC" smtClean="0"/>
              <a:t>‹#›</a:t>
            </a:fld>
            <a:endParaRPr lang="es-EC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9528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BAB29-39C0-4A25-8C85-D8146DEB608A}" type="datetimeFigureOut">
              <a:rPr lang="es-EC" smtClean="0"/>
              <a:t>25/06/2015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90A5FF-BD5B-4E91-B015-9872982C650D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83556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BAB29-39C0-4A25-8C85-D8146DEB608A}" type="datetimeFigureOut">
              <a:rPr lang="es-EC" smtClean="0"/>
              <a:t>25/06/2015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90A5FF-BD5B-4E91-B015-9872982C650D}" type="slidenum">
              <a:rPr lang="es-EC" smtClean="0"/>
              <a:t>‹#›</a:t>
            </a:fld>
            <a:endParaRPr lang="es-EC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4225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BAB29-39C0-4A25-8C85-D8146DEB608A}" type="datetimeFigureOut">
              <a:rPr lang="es-EC" smtClean="0"/>
              <a:t>25/06/2015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90A5FF-BD5B-4E91-B015-9872982C650D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72442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BAB29-39C0-4A25-8C85-D8146DEB608A}" type="datetimeFigureOut">
              <a:rPr lang="es-EC" smtClean="0"/>
              <a:t>25/06/2015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0A5FF-BD5B-4E91-B015-9872982C650D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850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BAB29-39C0-4A25-8C85-D8146DEB608A}" type="datetimeFigureOut">
              <a:rPr lang="es-EC" smtClean="0"/>
              <a:t>25/06/2015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0A5FF-BD5B-4E91-B015-9872982C650D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457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BAB29-39C0-4A25-8C85-D8146DEB608A}" type="datetimeFigureOut">
              <a:rPr lang="es-EC" smtClean="0"/>
              <a:t>25/06/2015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0A5FF-BD5B-4E91-B015-9872982C650D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7354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BAB29-39C0-4A25-8C85-D8146DEB608A}" type="datetimeFigureOut">
              <a:rPr lang="es-EC" smtClean="0"/>
              <a:t>25/06/2015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90A5FF-BD5B-4E91-B015-9872982C650D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51634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BAB29-39C0-4A25-8C85-D8146DEB608A}" type="datetimeFigureOut">
              <a:rPr lang="es-EC" smtClean="0"/>
              <a:t>25/06/2015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490A5FF-BD5B-4E91-B015-9872982C650D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07132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BAB29-39C0-4A25-8C85-D8146DEB608A}" type="datetimeFigureOut">
              <a:rPr lang="es-EC" smtClean="0"/>
              <a:t>25/06/2015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490A5FF-BD5B-4E91-B015-9872982C650D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23211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BAB29-39C0-4A25-8C85-D8146DEB608A}" type="datetimeFigureOut">
              <a:rPr lang="es-EC" smtClean="0"/>
              <a:t>25/06/2015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0A5FF-BD5B-4E91-B015-9872982C650D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50944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BAB29-39C0-4A25-8C85-D8146DEB608A}" type="datetimeFigureOut">
              <a:rPr lang="es-EC" smtClean="0"/>
              <a:t>25/06/2015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0A5FF-BD5B-4E91-B015-9872982C650D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1309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BAB29-39C0-4A25-8C85-D8146DEB608A}" type="datetimeFigureOut">
              <a:rPr lang="es-EC" smtClean="0"/>
              <a:t>25/06/2015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0A5FF-BD5B-4E91-B015-9872982C650D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4145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BAB29-39C0-4A25-8C85-D8146DEB608A}" type="datetimeFigureOut">
              <a:rPr lang="es-EC" smtClean="0"/>
              <a:t>25/06/2015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90A5FF-BD5B-4E91-B015-9872982C650D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32371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BAB29-39C0-4A25-8C85-D8146DEB608A}" type="datetimeFigureOut">
              <a:rPr lang="es-EC" smtClean="0"/>
              <a:t>25/06/2015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490A5FF-BD5B-4E91-B015-9872982C650D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59831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  <p:sldLayoutId id="2147483883" r:id="rId12"/>
    <p:sldLayoutId id="2147483884" r:id="rId13"/>
    <p:sldLayoutId id="2147483885" r:id="rId14"/>
    <p:sldLayoutId id="2147483886" r:id="rId15"/>
    <p:sldLayoutId id="214748388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mochas\Desktop\PLANTILLAS.docx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PRIMER%20PROYECTO%20PRESENTACION.pptx#-1,2,Diapositiva 2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PRIMER%20PROYECTO%20PRESENTACION.pptx#-1,2,Diapositiva 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PRIMER%20PROYECTO%20PRESENTACION.pptx#-1,2,Diapositiva 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PRIMER%20PROYECTO%20PRESENTACION.pptx#-1,2,Diapositiva 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PRIMER%20PROYECTO%20PRESENTACION.pptx#-1,2,Diapositiva 2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file:///C:\Users\gmochas\Desktop\FLUJOGRAMAS.docx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419" sz="3600" dirty="0" smtClean="0">
                <a:latin typeface="Arial" pitchFamily="34" charset="0"/>
                <a:cs typeface="Arial" pitchFamily="34" charset="0"/>
              </a:rPr>
              <a:t>SEGUNDO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PROYECTO</a:t>
            </a:r>
            <a:endParaRPr lang="es-EC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63552" y="1340768"/>
            <a:ext cx="8229600" cy="46839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C" b="1" dirty="0"/>
              <a:t>TEMA: </a:t>
            </a:r>
            <a:r>
              <a:rPr lang="es-EC" b="1" dirty="0" smtClean="0"/>
              <a:t>“</a:t>
            </a:r>
            <a:r>
              <a:rPr lang="es-EC" b="1" dirty="0"/>
              <a:t>PLAN DE MEJORA MEDIANTE LA APLICACIÓN DE UN MODELO DE CONTROL DE COSTOS Y GASTOS DE LA EMPRESA DE FERTILIZANTES FERMAGRI S.A</a:t>
            </a:r>
            <a:r>
              <a:rPr lang="es-EC" b="1" dirty="0" smtClean="0"/>
              <a:t>.”</a:t>
            </a:r>
            <a:endParaRPr lang="es-EC" dirty="0"/>
          </a:p>
          <a:p>
            <a:pPr algn="ctr">
              <a:buNone/>
            </a:pPr>
            <a:endParaRPr lang="es-ES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ES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ES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b="1" dirty="0" smtClean="0">
                <a:latin typeface="Arial" pitchFamily="34" charset="0"/>
                <a:cs typeface="Arial" pitchFamily="34" charset="0"/>
              </a:rPr>
              <a:t>	</a:t>
            </a:r>
            <a:endParaRPr lang="es-419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419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419" b="1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b="1" dirty="0" smtClean="0">
                <a:latin typeface="Arial" pitchFamily="34" charset="0"/>
                <a:cs typeface="Arial" pitchFamily="34" charset="0"/>
              </a:rPr>
              <a:t>Integrante:	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Gladys Mochas.</a:t>
            </a:r>
          </a:p>
          <a:p>
            <a:pPr algn="just"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				</a:t>
            </a:r>
          </a:p>
        </p:txBody>
      </p:sp>
      <p:pic>
        <p:nvPicPr>
          <p:cNvPr id="5" name="Object 1"/>
          <p:cNvPicPr/>
          <p:nvPr/>
        </p:nvPicPr>
        <p:blipFill>
          <a:blip r:embed="rId2" cstate="print"/>
          <a:srcRect t="-761" r="-2969" b="-1143"/>
          <a:stretch>
            <a:fillRect/>
          </a:stretch>
        </p:blipFill>
        <p:spPr bwMode="auto">
          <a:xfrm>
            <a:off x="3406044" y="3073524"/>
            <a:ext cx="554461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72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3">
                <a:lumMod val="20000"/>
                <a:lumOff val="8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INDICADORES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419" dirty="0" smtClean="0"/>
              <a:t>Constituyen una herramienta útil para monitorear y controlar de forma cuantitativa o cualitativa las partidas de costos y gastos que intervienen en la gestion de la empresa.</a:t>
            </a:r>
          </a:p>
          <a:p>
            <a:pPr marL="0" indent="0">
              <a:buNone/>
            </a:pPr>
            <a:r>
              <a:rPr lang="es-419" dirty="0" smtClean="0"/>
              <a:t>Los indicadores deberán reunir las siguientes condiciones:</a:t>
            </a:r>
          </a:p>
          <a:p>
            <a:r>
              <a:rPr lang="es-419" dirty="0" smtClean="0"/>
              <a:t>Ser relevantes</a:t>
            </a:r>
          </a:p>
          <a:p>
            <a:r>
              <a:rPr lang="es-419" dirty="0" smtClean="0"/>
              <a:t>No ser ambiguo</a:t>
            </a:r>
          </a:p>
          <a:p>
            <a:r>
              <a:rPr lang="es-419" dirty="0" smtClean="0"/>
              <a:t>Inequívoco</a:t>
            </a:r>
          </a:p>
          <a:p>
            <a:r>
              <a:rPr lang="es-419" dirty="0" smtClean="0"/>
              <a:t>Pertinente</a:t>
            </a:r>
          </a:p>
          <a:p>
            <a:r>
              <a:rPr lang="es-419" dirty="0" smtClean="0"/>
              <a:t>Objetivo</a:t>
            </a:r>
          </a:p>
          <a:p>
            <a:r>
              <a:rPr lang="es-419" dirty="0" smtClean="0"/>
              <a:t>Preciso</a:t>
            </a:r>
          </a:p>
          <a:p>
            <a:r>
              <a:rPr lang="es-419" dirty="0" smtClean="0"/>
              <a:t>Accesibles</a:t>
            </a:r>
          </a:p>
          <a:p>
            <a:r>
              <a:rPr lang="es-419" dirty="0" smtClean="0"/>
              <a:t>Medibles y controlables.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86076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3">
                <a:lumMod val="20000"/>
                <a:lumOff val="8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419" b="1" dirty="0" smtClean="0"/>
              <a:t>Objetivo e importancia de los indicadores.</a:t>
            </a:r>
          </a:p>
          <a:p>
            <a:r>
              <a:rPr lang="es-419" dirty="0" smtClean="0"/>
              <a:t>Permiten envaluar el desempeño del área mediante parámetros establecidos.</a:t>
            </a:r>
          </a:p>
          <a:p>
            <a:r>
              <a:rPr lang="es-419" dirty="0" smtClean="0"/>
              <a:t>Es importante por el crecimiento que mantiene la compañía-</a:t>
            </a:r>
          </a:p>
          <a:p>
            <a:r>
              <a:rPr lang="es-419" dirty="0" smtClean="0"/>
              <a:t>Establecer un sistema de control en el que la compañía pueda sustentarse para evaluar su gestión.</a:t>
            </a:r>
          </a:p>
          <a:p>
            <a:r>
              <a:rPr lang="es-419" dirty="0" smtClean="0"/>
              <a:t>Encaminar a la consecución de las metas propuestas.</a:t>
            </a:r>
          </a:p>
          <a:p>
            <a:r>
              <a:rPr lang="es-EC" dirty="0" smtClean="0"/>
              <a:t>C</a:t>
            </a:r>
            <a:r>
              <a:rPr lang="es-419" dirty="0" smtClean="0"/>
              <a:t>onstituye una herramienta gerencial que permite monitorear, controlar, corregir y dar seguimiento a la consecución de los objetivos propuestos por la compañía.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1534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3">
                <a:lumMod val="20000"/>
                <a:lumOff val="8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419" b="1" dirty="0" smtClean="0"/>
              <a:t>Proceso de desarrollo de indicadores.</a:t>
            </a:r>
          </a:p>
          <a:p>
            <a:r>
              <a:rPr lang="es-419" dirty="0" smtClean="0"/>
              <a:t>Determinar conceptos y cualidades que seran expresadas en indicadores.</a:t>
            </a:r>
          </a:p>
          <a:p>
            <a:r>
              <a:rPr lang="es-419" dirty="0" smtClean="0"/>
              <a:t>Denominar y personificar la concetualización del indicador.</a:t>
            </a:r>
          </a:p>
          <a:p>
            <a:r>
              <a:rPr lang="es-419" dirty="0" smtClean="0"/>
              <a:t>Recopilar datos.</a:t>
            </a:r>
          </a:p>
          <a:p>
            <a:r>
              <a:rPr lang="es-419" dirty="0" smtClean="0"/>
              <a:t>Analisis e interpretación de datos.</a:t>
            </a:r>
          </a:p>
          <a:p>
            <a:r>
              <a:rPr lang="es-419" dirty="0" smtClean="0"/>
              <a:t>Presentar los resultados obtenidos.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94085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3">
                <a:lumMod val="20000"/>
                <a:lumOff val="8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419" dirty="0" smtClean="0"/>
              <a:t>MODELOS UTILIZADOS</a:t>
            </a:r>
            <a:endParaRPr lang="es-EC" dirty="0"/>
          </a:p>
        </p:txBody>
      </p:sp>
      <p:graphicFrame>
        <p:nvGraphicFramePr>
          <p:cNvPr id="3" name="Marcador de contenido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7303057"/>
              </p:ext>
            </p:extLst>
          </p:nvPr>
        </p:nvGraphicFramePr>
        <p:xfrm>
          <a:off x="5997431" y="3283672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Documento" showAsIcon="1" r:id="rId3" imgW="914400" imgH="771480" progId="Word.Document.12">
                  <p:link updateAutomatic="1"/>
                </p:oleObj>
              </mc:Choice>
              <mc:Fallback>
                <p:oleObj name="Documento" showAsIcon="1" r:id="rId3" imgW="914400" imgH="77148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97431" y="3283672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32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3">
                <a:lumMod val="20000"/>
                <a:lumOff val="8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b="1" dirty="0" smtClean="0"/>
              <a:t>Estrategias de desarrollo</a:t>
            </a:r>
            <a:endParaRPr lang="es-EC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419" dirty="0" smtClean="0"/>
              <a:t>En los ultimos tres años se evidencia el rapido crecimiento en los fertilizantes edáficos.</a:t>
            </a:r>
          </a:p>
          <a:p>
            <a:endParaRPr lang="es-EC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0805" y="3003684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22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3">
                <a:lumMod val="20000"/>
                <a:lumOff val="8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419" b="1" dirty="0" smtClean="0"/>
              <a:t>Estrategia relacionada al producto.</a:t>
            </a:r>
          </a:p>
          <a:p>
            <a:r>
              <a:rPr lang="es-419" b="1" dirty="0" smtClean="0"/>
              <a:t>Calidad del producto.- </a:t>
            </a:r>
            <a:r>
              <a:rPr lang="es-419" dirty="0" smtClean="0"/>
              <a:t>Promover un sistema de evaluación de la calidad del producto.</a:t>
            </a:r>
          </a:p>
          <a:p>
            <a:r>
              <a:rPr lang="es-419" b="1" dirty="0" smtClean="0"/>
              <a:t>Posicionamiento de la marca.- </a:t>
            </a:r>
            <a:r>
              <a:rPr lang="es-419" dirty="0" smtClean="0"/>
              <a:t>Emprender campañas publicitarias.</a:t>
            </a:r>
          </a:p>
          <a:p>
            <a:r>
              <a:rPr lang="es-419" b="1" dirty="0" smtClean="0"/>
              <a:t>Servicio al cliente.- </a:t>
            </a:r>
            <a:r>
              <a:rPr lang="es-419" dirty="0" smtClean="0"/>
              <a:t>Asesoria personalizada al cliente, capacitación a los productores.</a:t>
            </a:r>
          </a:p>
          <a:p>
            <a:r>
              <a:rPr lang="es-419" b="1" dirty="0" smtClean="0"/>
              <a:t>Flexibilidad.- </a:t>
            </a:r>
            <a:r>
              <a:rPr lang="es-419" dirty="0" smtClean="0"/>
              <a:t>Capacidad para adaptarse a los requerimientos de los clientes.</a:t>
            </a:r>
          </a:p>
          <a:p>
            <a:r>
              <a:rPr lang="es-419" b="1" dirty="0" smtClean="0"/>
              <a:t>Stock.- </a:t>
            </a:r>
            <a:r>
              <a:rPr lang="es-419" dirty="0" smtClean="0"/>
              <a:t>Control de los inventarios mediante cantidades mínimas y máximas</a:t>
            </a:r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val="213562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3">
                <a:lumMod val="20000"/>
                <a:lumOff val="8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419" b="1" dirty="0" smtClean="0"/>
              <a:t>Estrategias relativas al precio.</a:t>
            </a:r>
          </a:p>
          <a:p>
            <a:r>
              <a:rPr lang="es-419" b="1" dirty="0" smtClean="0"/>
              <a:t>Efecto Precio-Calidad.- </a:t>
            </a:r>
            <a:r>
              <a:rPr lang="es-419" dirty="0" smtClean="0"/>
              <a:t>Establecer precios por la calidad tomando en cuenta a la competencia.</a:t>
            </a:r>
          </a:p>
          <a:p>
            <a:r>
              <a:rPr lang="es-419" b="1" dirty="0" smtClean="0"/>
              <a:t>Facilidad de pago.- </a:t>
            </a:r>
            <a:r>
              <a:rPr lang="es-419" dirty="0" smtClean="0"/>
              <a:t>Proporcionar diversas alternativas de pago.</a:t>
            </a:r>
          </a:p>
          <a:p>
            <a:r>
              <a:rPr lang="es-419" b="1" dirty="0" smtClean="0"/>
              <a:t>Políticas de descuentos.- </a:t>
            </a:r>
            <a:r>
              <a:rPr lang="es-419" dirty="0" smtClean="0"/>
              <a:t>Descuentos por adquisiones al contado, o por pronto pago.</a:t>
            </a:r>
          </a:p>
          <a:p>
            <a:r>
              <a:rPr lang="es-419" b="1" dirty="0" smtClean="0"/>
              <a:t>Precios Promocionales.-</a:t>
            </a:r>
            <a:r>
              <a:rPr lang="es-419" dirty="0" smtClean="0"/>
              <a:t>Cuando se estipula temporalmente un precio.</a:t>
            </a:r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val="332482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3">
                <a:lumMod val="20000"/>
                <a:lumOff val="8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419" b="1" dirty="0" smtClean="0"/>
              <a:t>Estrategia relativa a la inversión en infraestructura</a:t>
            </a:r>
          </a:p>
          <a:p>
            <a:endParaRPr lang="es-EC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789" y="2711878"/>
            <a:ext cx="5230821" cy="257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37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3">
                <a:lumMod val="20000"/>
                <a:lumOff val="8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419" b="1" dirty="0" smtClean="0"/>
              <a:t>Estrategias relativas a la plaza o distribución.</a:t>
            </a:r>
          </a:p>
          <a:p>
            <a:r>
              <a:rPr lang="es-419" b="1" dirty="0" smtClean="0"/>
              <a:t>Puntos de Venta.-</a:t>
            </a:r>
            <a:r>
              <a:rPr lang="es-419" dirty="0" smtClean="0"/>
              <a:t>Establecer puntos de venta propios.</a:t>
            </a:r>
          </a:p>
          <a:p>
            <a:r>
              <a:rPr lang="es-419" b="1" dirty="0" smtClean="0"/>
              <a:t>Distribuidores.- </a:t>
            </a:r>
            <a:r>
              <a:rPr lang="es-419" dirty="0" smtClean="0"/>
              <a:t>Conseguir alianzas con socios estratégicos.</a:t>
            </a:r>
          </a:p>
          <a:p>
            <a:r>
              <a:rPr lang="es-419" b="1" dirty="0" smtClean="0"/>
              <a:t>Transporte.- </a:t>
            </a:r>
            <a:r>
              <a:rPr lang="es-419" dirty="0" smtClean="0"/>
              <a:t>Optimizar la utilización de los camiones.</a:t>
            </a:r>
          </a:p>
          <a:p>
            <a:r>
              <a:rPr lang="es-419" b="1" dirty="0" smtClean="0"/>
              <a:t>Tiempo de entrega.- </a:t>
            </a:r>
            <a:r>
              <a:rPr lang="es-419" dirty="0" smtClean="0"/>
              <a:t>Reducir tiempo de entrega.</a:t>
            </a:r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val="227211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3">
                <a:lumMod val="20000"/>
                <a:lumOff val="8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CONCLUSIONES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419" dirty="0" smtClean="0"/>
              <a:t>Ha logrado un importante posicionamiento en el mercado sin contar con una herramienta de control.</a:t>
            </a:r>
          </a:p>
          <a:p>
            <a:r>
              <a:rPr lang="es-419" dirty="0" smtClean="0"/>
              <a:t>Existen debilidades administrativas y financieras.</a:t>
            </a:r>
          </a:p>
          <a:p>
            <a:r>
              <a:rPr lang="es-419" dirty="0" smtClean="0"/>
              <a:t>Fijación de precios en base a la variación de precios de los commodities.</a:t>
            </a:r>
          </a:p>
          <a:p>
            <a:r>
              <a:rPr lang="es-419" dirty="0" smtClean="0"/>
              <a:t>No utiliza como herramienta de control para la toma de deciones un adecuado análisis financiero.</a:t>
            </a:r>
          </a:p>
          <a:p>
            <a:r>
              <a:rPr lang="es-419" dirty="0" smtClean="0"/>
              <a:t>Existen procedimientos que deben ser modificados.</a:t>
            </a:r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75933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</p:spPr>
        <p:txBody>
          <a:bodyPr>
            <a:normAutofit/>
          </a:bodyPr>
          <a:lstStyle/>
          <a:p>
            <a:r>
              <a:rPr lang="es-EC" dirty="0" smtClean="0">
                <a:latin typeface="Arial" pitchFamily="34" charset="0"/>
                <a:cs typeface="Arial" pitchFamily="34" charset="0"/>
              </a:rPr>
              <a:t>Antecedentes</a:t>
            </a:r>
            <a:endParaRPr lang="es-EC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919536" y="1196752"/>
            <a:ext cx="8229600" cy="4968552"/>
          </a:xfrm>
        </p:spPr>
        <p:txBody>
          <a:bodyPr>
            <a:normAutofit/>
          </a:bodyPr>
          <a:lstStyle/>
          <a:p>
            <a:pPr algn="just"/>
            <a:r>
              <a:rPr lang="es-EC" b="1" dirty="0" smtClean="0">
                <a:latin typeface="Arial" pitchFamily="34" charset="0"/>
                <a:cs typeface="Arial" pitchFamily="34" charset="0"/>
              </a:rPr>
              <a:t>Razón social: </a:t>
            </a:r>
            <a:r>
              <a:rPr lang="es-EC" sz="3200" dirty="0">
                <a:latin typeface="Arial" pitchFamily="34" charset="0"/>
                <a:cs typeface="Arial" pitchFamily="34" charset="0"/>
              </a:rPr>
              <a:t>FERMAGRI S. A.</a:t>
            </a:r>
          </a:p>
          <a:p>
            <a:pPr>
              <a:buNone/>
            </a:pPr>
            <a:endParaRPr lang="es-EC" sz="9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b="1" dirty="0" smtClean="0">
                <a:latin typeface="Arial" pitchFamily="34" charset="0"/>
                <a:cs typeface="Arial" pitchFamily="34" charset="0"/>
              </a:rPr>
              <a:t>Jurídico – Económica: </a:t>
            </a:r>
            <a:r>
              <a:rPr lang="es-EC" dirty="0" smtClean="0">
                <a:latin typeface="Arial" pitchFamily="34" charset="0"/>
                <a:cs typeface="Arial" pitchFamily="34" charset="0"/>
              </a:rPr>
              <a:t>Sociedad anónima compuesta por tres accionistas.</a:t>
            </a:r>
          </a:p>
          <a:p>
            <a:pPr>
              <a:buNone/>
            </a:pPr>
            <a:endParaRPr lang="es-EC" sz="9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b="1" dirty="0" smtClean="0">
                <a:latin typeface="Arial" pitchFamily="34" charset="0"/>
                <a:cs typeface="Arial" pitchFamily="34" charset="0"/>
              </a:rPr>
              <a:t>Nacionalidad: </a:t>
            </a:r>
            <a:r>
              <a:rPr lang="es-EC" dirty="0" smtClean="0">
                <a:latin typeface="Arial" pitchFamily="34" charset="0"/>
                <a:cs typeface="Arial" pitchFamily="34" charset="0"/>
              </a:rPr>
              <a:t>Ecuatoriana constituida e inscrita en el Registro mercantil en 1998.</a:t>
            </a:r>
          </a:p>
          <a:p>
            <a:pPr algn="just"/>
            <a:endParaRPr lang="es-EC" sz="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b="1" dirty="0" smtClean="0">
                <a:latin typeface="Arial" pitchFamily="34" charset="0"/>
                <a:cs typeface="Arial" pitchFamily="34" charset="0"/>
              </a:rPr>
              <a:t>Localización: </a:t>
            </a:r>
            <a:r>
              <a:rPr lang="es-EC" dirty="0" smtClean="0">
                <a:latin typeface="Arial" pitchFamily="34" charset="0"/>
                <a:cs typeface="Arial" pitchFamily="34" charset="0"/>
              </a:rPr>
              <a:t>Matriz en la ciudad de Quito, bodegas en la ciudad de Guayaquil y puntos de venta en las principales ciudades de la Costa. </a:t>
            </a:r>
          </a:p>
          <a:p>
            <a:pPr algn="r">
              <a:buNone/>
            </a:pPr>
            <a:r>
              <a:rPr lang="es-EC" sz="1600" b="1" i="1" dirty="0">
                <a:latin typeface="Arial" pitchFamily="34" charset="0"/>
                <a:cs typeface="Arial" pitchFamily="34" charset="0"/>
              </a:rPr>
              <a:t>Continua...</a:t>
            </a:r>
          </a:p>
          <a:p>
            <a:endParaRPr lang="es-EC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ject 1">
            <a:hlinkClick r:id="rId2" action="ppaction://hlinkpres?slideindex=2&amp;slidetitle=Diapositiva 2"/>
          </p:cNvPr>
          <p:cNvPicPr/>
          <p:nvPr/>
        </p:nvPicPr>
        <p:blipFill>
          <a:blip r:embed="rId3" cstate="print"/>
          <a:srcRect t="-761" r="-2969" b="-1143"/>
          <a:stretch>
            <a:fillRect/>
          </a:stretch>
        </p:blipFill>
        <p:spPr bwMode="auto">
          <a:xfrm>
            <a:off x="6960096" y="6165305"/>
            <a:ext cx="3028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6546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3">
                <a:lumMod val="20000"/>
                <a:lumOff val="8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RECOMENDACIONES	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419" dirty="0" smtClean="0"/>
              <a:t>Realizar el levantamiento de todos los procesos de los diferentes departamentos y definir correctamente procedimientos, tomando como base la metodología y los procedimientos presentados en este proyecto.</a:t>
            </a:r>
          </a:p>
          <a:p>
            <a:r>
              <a:rPr lang="es-419" dirty="0" smtClean="0"/>
              <a:t>Al no tener independencia al fijar los precios la compañía debe mejorar el control de los costos y gastos.</a:t>
            </a:r>
          </a:p>
          <a:p>
            <a:r>
              <a:rPr lang="es-419" dirty="0" smtClean="0"/>
              <a:t>La gerencia general debe efectuar mensualmente un análisis de los estados financieros.</a:t>
            </a:r>
          </a:p>
          <a:p>
            <a:r>
              <a:rPr lang="es-419" dirty="0" smtClean="0"/>
              <a:t>Aplicar el modelo propuesto para el control de costos y gastos.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35187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</p:spPr>
        <p:txBody>
          <a:bodyPr>
            <a:normAutofit/>
          </a:bodyPr>
          <a:lstStyle/>
          <a:p>
            <a:r>
              <a:rPr lang="es-EC" dirty="0" smtClean="0">
                <a:latin typeface="Arial" pitchFamily="34" charset="0"/>
                <a:cs typeface="Arial" pitchFamily="34" charset="0"/>
              </a:rPr>
              <a:t>Antecedentes</a:t>
            </a:r>
            <a:endParaRPr lang="es-EC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981200" y="1124744"/>
            <a:ext cx="8229600" cy="4968552"/>
          </a:xfrm>
        </p:spPr>
        <p:txBody>
          <a:bodyPr>
            <a:normAutofit/>
          </a:bodyPr>
          <a:lstStyle/>
          <a:p>
            <a:pPr algn="just"/>
            <a:r>
              <a:rPr lang="es-EC" b="1" dirty="0" smtClean="0">
                <a:latin typeface="Arial" pitchFamily="34" charset="0"/>
                <a:cs typeface="Arial" pitchFamily="34" charset="0"/>
              </a:rPr>
              <a:t>Objeto social: </a:t>
            </a:r>
            <a:r>
              <a:rPr lang="es-EC" dirty="0" smtClean="0">
                <a:latin typeface="Arial" pitchFamily="34" charset="0"/>
                <a:cs typeface="Arial" pitchFamily="34" charset="0"/>
              </a:rPr>
              <a:t>Producción, importación y comercialización de insumos o productos elaborados de origen agropecuario, avícola e industrial.</a:t>
            </a:r>
          </a:p>
          <a:p>
            <a:pPr algn="just"/>
            <a:endParaRPr lang="es-EC" sz="9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b="1" dirty="0" smtClean="0">
                <a:latin typeface="Arial" pitchFamily="34" charset="0"/>
                <a:cs typeface="Arial" pitchFamily="34" charset="0"/>
              </a:rPr>
              <a:t>Colaboradores: 100</a:t>
            </a:r>
            <a:r>
              <a:rPr lang="es-EC" dirty="0" smtClean="0">
                <a:latin typeface="Arial" pitchFamily="34" charset="0"/>
                <a:cs typeface="Arial" pitchFamily="34" charset="0"/>
              </a:rPr>
              <a:t> colaboradores distribuidos en (20) personal administrativo, (17) personal de ventas y (63) personal operativo.	</a:t>
            </a:r>
          </a:p>
          <a:p>
            <a:pPr>
              <a:buNone/>
            </a:pPr>
            <a:endParaRPr lang="es-EC" sz="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b="1" dirty="0" smtClean="0">
                <a:latin typeface="Arial" pitchFamily="34" charset="0"/>
                <a:cs typeface="Arial" pitchFamily="34" charset="0"/>
              </a:rPr>
              <a:t>Sistema Informático: </a:t>
            </a:r>
            <a:r>
              <a:rPr lang="es-EC" dirty="0" smtClean="0">
                <a:latin typeface="Arial" pitchFamily="34" charset="0"/>
                <a:cs typeface="Arial" pitchFamily="34" charset="0"/>
              </a:rPr>
              <a:t>SICOFA “Sistema de Control Financiero Administrativo”.</a:t>
            </a:r>
            <a:endParaRPr lang="es-EC" b="1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es-EC" sz="1600" b="1" i="1" dirty="0">
                <a:latin typeface="Arial" pitchFamily="34" charset="0"/>
                <a:cs typeface="Arial" pitchFamily="34" charset="0"/>
              </a:rPr>
              <a:t>Continua...</a:t>
            </a:r>
          </a:p>
          <a:p>
            <a:endParaRPr lang="es-EC" dirty="0" smtClean="0">
              <a:latin typeface="Arial" pitchFamily="34" charset="0"/>
              <a:cs typeface="Arial" pitchFamily="34" charset="0"/>
            </a:endParaRPr>
          </a:p>
          <a:p>
            <a:endParaRPr lang="es-EC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ject 1">
            <a:hlinkClick r:id="rId2" action="ppaction://hlinkpres?slideindex=2&amp;slidetitle=Diapositiva 2"/>
          </p:cNvPr>
          <p:cNvPicPr/>
          <p:nvPr/>
        </p:nvPicPr>
        <p:blipFill>
          <a:blip r:embed="rId3" cstate="print"/>
          <a:srcRect t="-761" r="-2969" b="-1143"/>
          <a:stretch>
            <a:fillRect/>
          </a:stretch>
        </p:blipFill>
        <p:spPr bwMode="auto">
          <a:xfrm>
            <a:off x="6960096" y="6165305"/>
            <a:ext cx="3028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969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20000"/>
                <a:lumOff val="8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dirty="0" smtClean="0"/>
              <a:t>PARTICIPACIÓN EN EL MERCADO</a:t>
            </a:r>
            <a:endParaRPr lang="es-EC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     SOLUBLES		</a:t>
            </a:r>
            <a:r>
              <a:rPr lang="es-EC" dirty="0"/>
              <a:t> </a:t>
            </a:r>
            <a:r>
              <a:rPr lang="es-EC" dirty="0" smtClean="0"/>
              <a:t>        EDAFICOS</a:t>
            </a:r>
            <a:endParaRPr lang="es-EC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/>
          </p:nvPr>
        </p:nvGraphicFramePr>
        <p:xfrm>
          <a:off x="2567609" y="2132857"/>
          <a:ext cx="2611755" cy="2310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7035"/>
                <a:gridCol w="934720"/>
              </a:tblGrid>
              <a:tr h="461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Empresas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Participación de mercado (%)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161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FERMAGRI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21.10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050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SQM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18.11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050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QUIMICA INDUSTRIAL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16.17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161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HORTICOP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10.47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050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SOLVESA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 9.49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050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BRENNTAG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8.49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050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OTROS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16.17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/>
          </p:nvPr>
        </p:nvGraphicFramePr>
        <p:xfrm>
          <a:off x="6023993" y="2132856"/>
          <a:ext cx="3014345" cy="20535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4645"/>
                <a:gridCol w="1409700"/>
              </a:tblGrid>
              <a:tr h="453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Empresa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Participación en el mercado (%)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53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FERTISA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23.22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60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GOBIERNO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19.45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60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DELCORP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14.21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53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BRENNTAG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10.51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60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FERPACIFIC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5.71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60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FERMAGRI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3.15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60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OTROS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23.75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6" name="Object 1">
            <a:hlinkClick r:id="rId2" action="ppaction://hlinkpres?slideindex=2&amp;slidetitle=Diapositiva 2"/>
          </p:cNvPr>
          <p:cNvPicPr/>
          <p:nvPr/>
        </p:nvPicPr>
        <p:blipFill>
          <a:blip r:embed="rId3" cstate="print"/>
          <a:srcRect t="-761" r="-2969" b="-1143"/>
          <a:stretch>
            <a:fillRect/>
          </a:stretch>
        </p:blipFill>
        <p:spPr bwMode="auto">
          <a:xfrm>
            <a:off x="7885926" y="6016715"/>
            <a:ext cx="3028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8489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3">
                <a:lumMod val="20000"/>
                <a:lumOff val="8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210146"/>
          </a:xfrm>
        </p:spPr>
        <p:txBody>
          <a:bodyPr>
            <a:normAutofit/>
          </a:bodyPr>
          <a:lstStyle/>
          <a:p>
            <a:pPr algn="just"/>
            <a:r>
              <a:rPr lang="es-EC" sz="3500" dirty="0">
                <a:latin typeface="Arial" pitchFamily="34" charset="0"/>
                <a:cs typeface="Arial" pitchFamily="34" charset="0"/>
              </a:rPr>
              <a:t>RESUMEN RAZONES FINANCIERAS</a:t>
            </a:r>
          </a:p>
        </p:txBody>
      </p:sp>
      <p:pic>
        <p:nvPicPr>
          <p:cNvPr id="9" name="Object 1">
            <a:hlinkClick r:id="rId2" action="ppaction://hlinksldjump"/>
          </p:cNvPr>
          <p:cNvPicPr/>
          <p:nvPr/>
        </p:nvPicPr>
        <p:blipFill>
          <a:blip r:embed="rId3" cstate="print"/>
          <a:srcRect t="-761" r="-2969" b="-1143"/>
          <a:stretch>
            <a:fillRect/>
          </a:stretch>
        </p:blipFill>
        <p:spPr bwMode="auto">
          <a:xfrm>
            <a:off x="8800326" y="6128915"/>
            <a:ext cx="3028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Marcador de contenido"/>
          <p:cNvSpPr txBox="1">
            <a:spLocks/>
          </p:cNvSpPr>
          <p:nvPr/>
        </p:nvSpPr>
        <p:spPr>
          <a:xfrm>
            <a:off x="1847528" y="1628800"/>
            <a:ext cx="8229600" cy="46085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es-ES" sz="2700" dirty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b="1" dirty="0">
              <a:latin typeface="Arial" pitchFamily="34" charset="0"/>
              <a:cs typeface="Arial" pitchFamily="34" charset="0"/>
            </a:endParaRP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es-ES" sz="27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/>
          </p:nvPr>
        </p:nvGraphicFramePr>
        <p:xfrm>
          <a:off x="3622151" y="1639344"/>
          <a:ext cx="4947699" cy="457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83614"/>
                <a:gridCol w="194296"/>
                <a:gridCol w="701181"/>
                <a:gridCol w="668608"/>
              </a:tblGrid>
              <a:tr h="2262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RAZÓN FINANCIERA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2012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2013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</a:tr>
              <a:tr h="226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Liquidez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18" marR="617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1,30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1,31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</a:tr>
              <a:tr h="226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Tesorería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18" marR="617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0,50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0,68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</a:tr>
              <a:tr h="226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Disponibilidad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18" marR="617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0,03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0,08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</a:tr>
              <a:tr h="226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Endeudamiento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18" marR="617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77,65%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69.68%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</a:tr>
              <a:tr h="226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Calidad de la Deuda de Corto Plazo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18" marR="617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61,03%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57.50%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</a:tr>
              <a:tr h="226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Costo de la Deuda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18" marR="617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9,87%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7,06%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</a:tr>
              <a:tr h="226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Gastos Financieros sobre las Ventas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18" marR="617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2,35%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2,28%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</a:tr>
              <a:tr h="226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Rentabilidad Financiera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18" marR="617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27,70%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24,89%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</a:tr>
              <a:tr h="226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Rentabilidad Económica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18" marR="617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9,95%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11,77%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</a:tr>
              <a:tr h="226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Margen Bruto sobre las Ventas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18" marR="617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16,15%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16,38%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</a:tr>
              <a:tr h="226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Beneficios sobre las Ventas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18" marR="617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3,46%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3,30%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</a:tr>
              <a:tr h="226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Rotación del Activo Total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18" marR="617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1,45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1,61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</a:tr>
              <a:tr h="226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Rotación del Activo Circulante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18" marR="617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1,61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2,25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</a:tr>
              <a:tr h="226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Rotación de las Cuentas por Cobrar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18" marR="617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5,37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4,41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</a:tr>
              <a:tr h="226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Plazo Promedio de las Cuentas por Cobrar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18" marR="617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68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83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</a:tr>
              <a:tr h="226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Plazo Promedio de las Cuentas por Pagar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18" marR="617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233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150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</a:tr>
              <a:tr h="226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Rotación de Cuentas por Pagar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18" marR="617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1,57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2,44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</a:tr>
              <a:tr h="226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Plazo Promedio de Inventarios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18" marR="617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152,87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115,64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</a:tr>
              <a:tr h="226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Rotación de Inventarios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18" marR="617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2,39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3,16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75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3">
                <a:lumMod val="20000"/>
                <a:lumOff val="8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210146"/>
          </a:xfrm>
        </p:spPr>
        <p:txBody>
          <a:bodyPr>
            <a:normAutofit/>
          </a:bodyPr>
          <a:lstStyle/>
          <a:p>
            <a:pPr algn="just"/>
            <a:r>
              <a:rPr lang="es-EC" sz="3500" dirty="0">
                <a:latin typeface="Arial" pitchFamily="34" charset="0"/>
                <a:cs typeface="Arial" pitchFamily="34" charset="0"/>
              </a:rPr>
              <a:t>FORTALEZAS FINANCIERAS</a:t>
            </a:r>
          </a:p>
        </p:txBody>
      </p:sp>
      <p:pic>
        <p:nvPicPr>
          <p:cNvPr id="9" name="Object 1">
            <a:hlinkClick r:id="rId2" action="ppaction://hlinksldjump"/>
          </p:cNvPr>
          <p:cNvPicPr/>
          <p:nvPr/>
        </p:nvPicPr>
        <p:blipFill>
          <a:blip r:embed="rId3" cstate="print"/>
          <a:srcRect t="-761" r="-2969" b="-1143"/>
          <a:stretch>
            <a:fillRect/>
          </a:stretch>
        </p:blipFill>
        <p:spPr bwMode="auto">
          <a:xfrm>
            <a:off x="6960096" y="6165305"/>
            <a:ext cx="3028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Marcador de contenido"/>
          <p:cNvSpPr txBox="1">
            <a:spLocks/>
          </p:cNvSpPr>
          <p:nvPr/>
        </p:nvSpPr>
        <p:spPr>
          <a:xfrm>
            <a:off x="1847528" y="1628800"/>
            <a:ext cx="8229600" cy="46085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C" sz="2700" dirty="0">
                <a:latin typeface="Arial" panose="020B0604020202020204" pitchFamily="34" charset="0"/>
                <a:cs typeface="Arial" panose="020B0604020202020204" pitchFamily="34" charset="0"/>
              </a:rPr>
              <a:t>La empresa mantiene un </a:t>
            </a:r>
            <a:r>
              <a:rPr lang="es-419" sz="27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s-EC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ivel</a:t>
            </a:r>
            <a:r>
              <a:rPr lang="es-EC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2700" dirty="0">
                <a:latin typeface="Arial" panose="020B0604020202020204" pitchFamily="34" charset="0"/>
                <a:cs typeface="Arial" panose="020B0604020202020204" pitchFamily="34" charset="0"/>
              </a:rPr>
              <a:t>de liquidez </a:t>
            </a:r>
            <a:r>
              <a:rPr lang="es-419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adecuado </a:t>
            </a:r>
            <a:r>
              <a:rPr lang="es-EC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es-EC" sz="2700" dirty="0">
                <a:latin typeface="Arial" panose="020B0604020202020204" pitchFamily="34" charset="0"/>
                <a:cs typeface="Arial" panose="020B0604020202020204" pitchFamily="34" charset="0"/>
              </a:rPr>
              <a:t>poder cubrir sus deudas.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C" sz="2700" dirty="0">
                <a:latin typeface="Arial" panose="020B0604020202020204" pitchFamily="34" charset="0"/>
                <a:cs typeface="Arial" panose="020B0604020202020204" pitchFamily="34" charset="0"/>
              </a:rPr>
              <a:t>Aprovecha el crédito otorgado por los proveedores del exterior lo que le ayuda a financiar su inversión empresarial.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C" sz="2700" dirty="0">
                <a:latin typeface="Arial" panose="020B0604020202020204" pitchFamily="34" charset="0"/>
                <a:cs typeface="Arial" panose="020B0604020202020204" pitchFamily="34" charset="0"/>
              </a:rPr>
              <a:t>Buena relación con los bancos esto ha permitido mejorar el costo de la deuda logrando obtener créditos con una tasa del </a:t>
            </a:r>
            <a:r>
              <a:rPr lang="es-419" sz="27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s-EC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%.</a:t>
            </a:r>
            <a:endParaRPr lang="es-EC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C" sz="2700" dirty="0">
                <a:latin typeface="Arial" panose="020B0604020202020204" pitchFamily="34" charset="0"/>
                <a:cs typeface="Arial" panose="020B0604020202020204" pitchFamily="34" charset="0"/>
              </a:rPr>
              <a:t>Con la negociación de obligaciones en el mercado de valores se redujo el gasto financiero.</a:t>
            </a:r>
          </a:p>
          <a:p>
            <a:pPr algn="just"/>
            <a:r>
              <a:rPr lang="es-EC" sz="27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EC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b="1" dirty="0">
              <a:latin typeface="Arial" pitchFamily="34" charset="0"/>
              <a:cs typeface="Arial" pitchFamily="34" charset="0"/>
            </a:endParaRP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es-ES" sz="27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5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3">
                <a:lumMod val="20000"/>
                <a:lumOff val="8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210146"/>
          </a:xfrm>
        </p:spPr>
        <p:txBody>
          <a:bodyPr>
            <a:normAutofit/>
          </a:bodyPr>
          <a:lstStyle/>
          <a:p>
            <a:pPr algn="just"/>
            <a:r>
              <a:rPr lang="es-EC" sz="3500" dirty="0">
                <a:latin typeface="Arial" pitchFamily="34" charset="0"/>
                <a:cs typeface="Arial" pitchFamily="34" charset="0"/>
              </a:rPr>
              <a:t>DEBILIDADES FINANCIERAS</a:t>
            </a:r>
          </a:p>
        </p:txBody>
      </p:sp>
      <p:pic>
        <p:nvPicPr>
          <p:cNvPr id="9" name="Object 1">
            <a:hlinkClick r:id="rId2" action="ppaction://hlinksldjump"/>
          </p:cNvPr>
          <p:cNvPicPr/>
          <p:nvPr/>
        </p:nvPicPr>
        <p:blipFill>
          <a:blip r:embed="rId3" cstate="print"/>
          <a:srcRect t="-761" r="-2969" b="-1143"/>
          <a:stretch>
            <a:fillRect/>
          </a:stretch>
        </p:blipFill>
        <p:spPr bwMode="auto">
          <a:xfrm>
            <a:off x="6960096" y="6165305"/>
            <a:ext cx="3028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Marcador de contenido"/>
          <p:cNvSpPr txBox="1">
            <a:spLocks/>
          </p:cNvSpPr>
          <p:nvPr/>
        </p:nvSpPr>
        <p:spPr>
          <a:xfrm>
            <a:off x="1847528" y="1628800"/>
            <a:ext cx="8229600" cy="46085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C" sz="2700" dirty="0">
                <a:latin typeface="Arial" panose="020B0604020202020204" pitchFamily="34" charset="0"/>
                <a:cs typeface="Arial" panose="020B0604020202020204" pitchFamily="34" charset="0"/>
              </a:rPr>
              <a:t>El nivel de endeudamiento de la empresa es en un mayor porcentaje a corto plazo cuando lo óptimo es que sea a largo plazo para que pueda tener mayor liquidez.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C" sz="2700" dirty="0">
                <a:latin typeface="Arial" panose="020B0604020202020204" pitchFamily="34" charset="0"/>
                <a:cs typeface="Arial" panose="020B0604020202020204" pitchFamily="34" charset="0"/>
              </a:rPr>
              <a:t>Los directivos se ven obligados a aumentar el crédito por el tipo de negocio y tipo de cultivo que tiene cada uno de los clientes, este se ha incrementado hasta 180 días plazo.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C" sz="2700" dirty="0">
                <a:latin typeface="Arial" panose="020B0604020202020204" pitchFamily="34" charset="0"/>
                <a:cs typeface="Arial" panose="020B0604020202020204" pitchFamily="34" charset="0"/>
              </a:rPr>
              <a:t>No se </a:t>
            </a:r>
            <a:r>
              <a:rPr lang="es-419" sz="2700" dirty="0">
                <a:latin typeface="Arial" panose="020B0604020202020204" pitchFamily="34" charset="0"/>
                <a:cs typeface="Arial" panose="020B0604020202020204" pitchFamily="34" charset="0"/>
              </a:rPr>
              <a:t>podria</a:t>
            </a:r>
            <a:r>
              <a:rPr lang="es-EC" sz="2700" dirty="0">
                <a:latin typeface="Arial" panose="020B0604020202020204" pitchFamily="34" charset="0"/>
                <a:cs typeface="Arial" panose="020B0604020202020204" pitchFamily="34" charset="0"/>
              </a:rPr>
              <a:t> cubrir las obligaciones con los proveedores del exterior dificultando la importación de inventarios.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b="1" dirty="0">
              <a:latin typeface="Arial" pitchFamily="34" charset="0"/>
              <a:cs typeface="Arial" pitchFamily="34" charset="0"/>
            </a:endParaRP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es-ES" sz="27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82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419" dirty="0" smtClean="0"/>
              <a:t>Se partio de los resultados obtenidos en la matriz de riesgos.</a:t>
            </a:r>
          </a:p>
          <a:p>
            <a:r>
              <a:rPr lang="es-419" dirty="0" smtClean="0"/>
              <a:t>Por la necesidad de la Gerencia General.</a:t>
            </a:r>
          </a:p>
          <a:p>
            <a:r>
              <a:rPr lang="es-419" dirty="0" smtClean="0"/>
              <a:t>Fermagri tiene un crecimiento considerable a partir del 2009.</a:t>
            </a:r>
          </a:p>
          <a:p>
            <a:r>
              <a:rPr lang="es-419" dirty="0" smtClean="0"/>
              <a:t>Nuevas líneas de negocio.</a:t>
            </a:r>
          </a:p>
          <a:p>
            <a:endParaRPr lang="es-419" dirty="0" smtClean="0"/>
          </a:p>
          <a:p>
            <a:endParaRPr lang="es-419" dirty="0"/>
          </a:p>
          <a:p>
            <a:endParaRPr lang="es-419" dirty="0" smtClean="0"/>
          </a:p>
          <a:p>
            <a:endParaRPr lang="es-419" dirty="0"/>
          </a:p>
          <a:p>
            <a:endParaRPr lang="es-419" dirty="0" smtClean="0"/>
          </a:p>
          <a:p>
            <a:endParaRPr lang="es-EC" dirty="0"/>
          </a:p>
        </p:txBody>
      </p:sp>
      <p:pic>
        <p:nvPicPr>
          <p:cNvPr id="4" name="Object 1">
            <a:hlinkClick r:id="rId2" action="ppaction://hlinkpres?slideindex=2&amp;slidetitle=Diapositiva 2"/>
          </p:cNvPr>
          <p:cNvPicPr/>
          <p:nvPr/>
        </p:nvPicPr>
        <p:blipFill>
          <a:blip r:embed="rId3" cstate="print"/>
          <a:srcRect t="-761" r="-2969" b="-1143"/>
          <a:stretch>
            <a:fillRect/>
          </a:stretch>
        </p:blipFill>
        <p:spPr bwMode="auto">
          <a:xfrm>
            <a:off x="8240256" y="6139822"/>
            <a:ext cx="3028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865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3">
                <a:lumMod val="20000"/>
                <a:lumOff val="8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419" b="1" dirty="0" smtClean="0"/>
              <a:t>DISEÑO MODELO DE CONTROL DE COSTOS Y GASTOS</a:t>
            </a:r>
            <a:endParaRPr lang="es-EC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419" dirty="0" smtClean="0"/>
              <a:t>Diagramas de flujo en los procedimientos.-</a:t>
            </a:r>
          </a:p>
          <a:p>
            <a:r>
              <a:rPr lang="es-419" dirty="0" smtClean="0"/>
              <a:t>Diagrama de flujo del procedimiento de cotrol y manejo de inventarios.</a:t>
            </a:r>
          </a:p>
          <a:p>
            <a:r>
              <a:rPr lang="es-419" dirty="0" smtClean="0"/>
              <a:t>Diagrama de flujo del procedimiento de producción.</a:t>
            </a:r>
          </a:p>
          <a:p>
            <a:r>
              <a:rPr lang="es-419" dirty="0" smtClean="0"/>
              <a:t>Diagrama de flujo del procedimiento de pagos.</a:t>
            </a:r>
          </a:p>
          <a:p>
            <a:r>
              <a:rPr lang="es-419" dirty="0" smtClean="0"/>
              <a:t>Diagrama de flujo del procedimiento de cuentas por cobrar.</a:t>
            </a:r>
          </a:p>
          <a:p>
            <a:r>
              <a:rPr lang="es-419" dirty="0" smtClean="0"/>
              <a:t>Diagrama de flujo del procedimiento de caja chica.</a:t>
            </a:r>
          </a:p>
          <a:p>
            <a:endParaRPr lang="es-EC" dirty="0"/>
          </a:p>
        </p:txBody>
      </p:sp>
      <p:pic>
        <p:nvPicPr>
          <p:cNvPr id="4" name="Object 1">
            <a:hlinkClick r:id="rId3" action="ppaction://hlinkpres?slideindex=2&amp;slidetitle=Diapositiva 2"/>
          </p:cNvPr>
          <p:cNvPicPr/>
          <p:nvPr/>
        </p:nvPicPr>
        <p:blipFill>
          <a:blip r:embed="rId4" cstate="print"/>
          <a:srcRect t="-761" r="-2969" b="-1143"/>
          <a:stretch>
            <a:fillRect/>
          </a:stretch>
        </p:blipFill>
        <p:spPr bwMode="auto">
          <a:xfrm>
            <a:off x="8331696" y="6162682"/>
            <a:ext cx="3028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855233"/>
              </p:ext>
            </p:extLst>
          </p:nvPr>
        </p:nvGraphicFramePr>
        <p:xfrm>
          <a:off x="5430982" y="4848492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o" showAsIcon="1" r:id="rId5" imgW="914400" imgH="771480" progId="Word.Document.12">
                  <p:link updateAutomatic="1"/>
                </p:oleObj>
              </mc:Choice>
              <mc:Fallback>
                <p:oleObj name="Documento" showAsIcon="1" r:id="rId5" imgW="914400" imgH="77148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30982" y="4848492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360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590</TotalTime>
  <Words>1069</Words>
  <Application>Microsoft Office PowerPoint</Application>
  <PresentationFormat>Widescreen</PresentationFormat>
  <Paragraphs>205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Links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Century Gothic</vt:lpstr>
      <vt:lpstr>Times New Roman</vt:lpstr>
      <vt:lpstr>Wingdings 3</vt:lpstr>
      <vt:lpstr>Espiral</vt:lpstr>
      <vt:lpstr>C:\Users\gmochas\Desktop\FLUJOGRAMAS.docx</vt:lpstr>
      <vt:lpstr>C:\Users\gmochas\Desktop\PLANTILLAS.docx</vt:lpstr>
      <vt:lpstr>SEGUNDO PROYECTO</vt:lpstr>
      <vt:lpstr>Antecedentes</vt:lpstr>
      <vt:lpstr>Antecedentes</vt:lpstr>
      <vt:lpstr>PARTICIPACIÓN EN EL MERCADO</vt:lpstr>
      <vt:lpstr>RESUMEN RAZONES FINANCIERAS</vt:lpstr>
      <vt:lpstr>FORTALEZAS FINANCIERAS</vt:lpstr>
      <vt:lpstr>DEBILIDADES FINANCIERAS</vt:lpstr>
      <vt:lpstr>PowerPoint Presentation</vt:lpstr>
      <vt:lpstr>DISEÑO MODELO DE CONTROL DE COSTOS Y GASTOS</vt:lpstr>
      <vt:lpstr>INDICADORES</vt:lpstr>
      <vt:lpstr>PowerPoint Presentation</vt:lpstr>
      <vt:lpstr>PowerPoint Presentation</vt:lpstr>
      <vt:lpstr>MODELOS UTILIZADOS</vt:lpstr>
      <vt:lpstr>Estrategias de desarrollo</vt:lpstr>
      <vt:lpstr>PowerPoint Presentation</vt:lpstr>
      <vt:lpstr>PowerPoint Presentation</vt:lpstr>
      <vt:lpstr>PowerPoint Presentation</vt:lpstr>
      <vt:lpstr>PowerPoint Presentation</vt:lpstr>
      <vt:lpstr>CONCLUSIONES</vt:lpstr>
      <vt:lpstr>RECOMENDACIONES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Gladys Mochas</dc:creator>
  <cp:lastModifiedBy>Gladys Mochas</cp:lastModifiedBy>
  <cp:revision>23</cp:revision>
  <dcterms:created xsi:type="dcterms:W3CDTF">2015-05-10T11:00:29Z</dcterms:created>
  <dcterms:modified xsi:type="dcterms:W3CDTF">2015-06-26T03:11:07Z</dcterms:modified>
</cp:coreProperties>
</file>