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9" r:id="rId3"/>
    <p:sldId id="270" r:id="rId4"/>
    <p:sldId id="327" r:id="rId5"/>
    <p:sldId id="328" r:id="rId6"/>
    <p:sldId id="259" r:id="rId7"/>
    <p:sldId id="272" r:id="rId8"/>
    <p:sldId id="273" r:id="rId9"/>
    <p:sldId id="329" r:id="rId10"/>
    <p:sldId id="332" r:id="rId11"/>
    <p:sldId id="274" r:id="rId12"/>
    <p:sldId id="275" r:id="rId13"/>
    <p:sldId id="277" r:id="rId14"/>
    <p:sldId id="334" r:id="rId15"/>
    <p:sldId id="261" r:id="rId16"/>
    <p:sldId id="281" r:id="rId17"/>
    <p:sldId id="284" r:id="rId18"/>
    <p:sldId id="287" r:id="rId19"/>
    <p:sldId id="286" r:id="rId20"/>
    <p:sldId id="289" r:id="rId21"/>
    <p:sldId id="290" r:id="rId22"/>
    <p:sldId id="292" r:id="rId23"/>
    <p:sldId id="295" r:id="rId24"/>
    <p:sldId id="297" r:id="rId25"/>
    <p:sldId id="299" r:id="rId26"/>
    <p:sldId id="301" r:id="rId27"/>
    <p:sldId id="303" r:id="rId28"/>
    <p:sldId id="304" r:id="rId29"/>
    <p:sldId id="305" r:id="rId30"/>
    <p:sldId id="306" r:id="rId31"/>
    <p:sldId id="312" r:id="rId32"/>
    <p:sldId id="310" r:id="rId33"/>
    <p:sldId id="313" r:id="rId34"/>
    <p:sldId id="263" r:id="rId35"/>
    <p:sldId id="315" r:id="rId36"/>
    <p:sldId id="318" r:id="rId37"/>
    <p:sldId id="319" r:id="rId38"/>
    <p:sldId id="320" r:id="rId39"/>
    <p:sldId id="316" r:id="rId40"/>
    <p:sldId id="323" r:id="rId41"/>
    <p:sldId id="321" r:id="rId42"/>
    <p:sldId id="324" r:id="rId43"/>
    <p:sldId id="325" r:id="rId44"/>
    <p:sldId id="317" r:id="rId45"/>
    <p:sldId id="266" r:id="rId46"/>
    <p:sldId id="326" r:id="rId4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0"/>
  </p:normalViewPr>
  <p:slideViewPr>
    <p:cSldViewPr>
      <p:cViewPr>
        <p:scale>
          <a:sx n="86" d="100"/>
          <a:sy n="86" d="100"/>
        </p:scale>
        <p:origin x="-540"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Documentos\ESPE\TESIS\Analisis%20Resultados\Preguntas%20en%20Barra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ocumentos\ESPE\TESIS\Analisis%20Resultados\Preguntas%20en%20Barra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Documentos\ESPE\TESIS\Analisis%20Resultados\Preguntas%20en%20Barra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Hoja1!$B$2</c:f>
              <c:strCache>
                <c:ptCount val="1"/>
                <c:pt idx="0">
                  <c:v>SI</c:v>
                </c:pt>
              </c:strCache>
            </c:strRef>
          </c:tx>
          <c:invertIfNegative val="0"/>
          <c:dLbls>
            <c:dLbl>
              <c:idx val="2"/>
              <c:layout>
                <c:manualLayout>
                  <c:x val="-1.0931432239408177E-2"/>
                  <c:y val="-4.1364841459562976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Hoja1!$A$3:$A$8</c:f>
              <c:strCache>
                <c:ptCount val="6"/>
                <c:pt idx="0">
                  <c:v>Elicitación</c:v>
                </c:pt>
                <c:pt idx="1">
                  <c:v>Análisis</c:v>
                </c:pt>
                <c:pt idx="2">
                  <c:v>Negociación</c:v>
                </c:pt>
                <c:pt idx="3">
                  <c:v>Documentación</c:v>
                </c:pt>
                <c:pt idx="4">
                  <c:v>Validación</c:v>
                </c:pt>
                <c:pt idx="5">
                  <c:v>Gestión</c:v>
                </c:pt>
              </c:strCache>
            </c:strRef>
          </c:cat>
          <c:val>
            <c:numRef>
              <c:f>Hoja1!$B$3:$B$8</c:f>
              <c:numCache>
                <c:formatCode>0.00%</c:formatCode>
                <c:ptCount val="6"/>
                <c:pt idx="0">
                  <c:v>1</c:v>
                </c:pt>
                <c:pt idx="1">
                  <c:v>0.92200000000000004</c:v>
                </c:pt>
                <c:pt idx="2">
                  <c:v>0.45100000000000001</c:v>
                </c:pt>
                <c:pt idx="3">
                  <c:v>0.54900000000000004</c:v>
                </c:pt>
                <c:pt idx="4">
                  <c:v>0.74500000000000011</c:v>
                </c:pt>
                <c:pt idx="5">
                  <c:v>0.11799999999999998</c:v>
                </c:pt>
              </c:numCache>
            </c:numRef>
          </c:val>
        </c:ser>
        <c:ser>
          <c:idx val="1"/>
          <c:order val="1"/>
          <c:tx>
            <c:strRef>
              <c:f>Hoja1!$C$2</c:f>
              <c:strCache>
                <c:ptCount val="1"/>
                <c:pt idx="0">
                  <c:v>NO</c:v>
                </c:pt>
              </c:strCache>
            </c:strRef>
          </c:tx>
          <c:invertIfNegative val="0"/>
          <c:dLbls>
            <c:dLbl>
              <c:idx val="0"/>
              <c:layout>
                <c:manualLayout>
                  <c:x val="2.4485253199777412E-2"/>
                  <c:y val="-1.1544009795137766E-2"/>
                </c:manualLayout>
              </c:layout>
              <c:showLegendKey val="0"/>
              <c:showVal val="1"/>
              <c:showCatName val="0"/>
              <c:showSerName val="0"/>
              <c:showPercent val="0"/>
              <c:showBubbleSize val="0"/>
            </c:dLbl>
            <c:dLbl>
              <c:idx val="1"/>
              <c:layout>
                <c:manualLayout>
                  <c:x val="2.2259321090706777E-2"/>
                  <c:y val="0"/>
                </c:manualLayout>
              </c:layout>
              <c:showLegendKey val="0"/>
              <c:showVal val="1"/>
              <c:showCatName val="0"/>
              <c:showSerName val="0"/>
              <c:showPercent val="0"/>
              <c:showBubbleSize val="0"/>
            </c:dLbl>
            <c:dLbl>
              <c:idx val="2"/>
              <c:layout>
                <c:manualLayout>
                  <c:x val="1.0187173587134777E-2"/>
                  <c:y val="-3.8480617812953594E-3"/>
                </c:manualLayout>
              </c:layout>
              <c:showLegendKey val="0"/>
              <c:showVal val="1"/>
              <c:showCatName val="0"/>
              <c:showSerName val="0"/>
              <c:showPercent val="0"/>
              <c:showBubbleSize val="0"/>
            </c:dLbl>
            <c:dLbl>
              <c:idx val="3"/>
              <c:layout>
                <c:manualLayout>
                  <c:x val="2.6711185308848077E-2"/>
                  <c:y val="-3.8480032650458499E-3"/>
                </c:manualLayout>
              </c:layout>
              <c:showLegendKey val="0"/>
              <c:showVal val="1"/>
              <c:showCatName val="0"/>
              <c:showSerName val="0"/>
              <c:showPercent val="0"/>
              <c:showBubbleSize val="0"/>
            </c:dLbl>
            <c:dLbl>
              <c:idx val="4"/>
              <c:layout>
                <c:manualLayout>
                  <c:x val="2.8937117417918764E-2"/>
                  <c:y val="-1.1544009795137766E-2"/>
                </c:manualLayout>
              </c:layout>
              <c:showLegendKey val="0"/>
              <c:showVal val="1"/>
              <c:showCatName val="0"/>
              <c:showSerName val="0"/>
              <c:showPercent val="0"/>
              <c:showBubbleSize val="0"/>
            </c:dLbl>
            <c:dLbl>
              <c:idx val="5"/>
              <c:layout>
                <c:manualLayout>
                  <c:x val="3.1163049526989433E-2"/>
                  <c:y val="-3.848003265045921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Hoja1!$A$3:$A$8</c:f>
              <c:strCache>
                <c:ptCount val="6"/>
                <c:pt idx="0">
                  <c:v>Elicitación</c:v>
                </c:pt>
                <c:pt idx="1">
                  <c:v>Análisis</c:v>
                </c:pt>
                <c:pt idx="2">
                  <c:v>Negociación</c:v>
                </c:pt>
                <c:pt idx="3">
                  <c:v>Documentación</c:v>
                </c:pt>
                <c:pt idx="4">
                  <c:v>Validación</c:v>
                </c:pt>
                <c:pt idx="5">
                  <c:v>Gestión</c:v>
                </c:pt>
              </c:strCache>
            </c:strRef>
          </c:cat>
          <c:val>
            <c:numRef>
              <c:f>Hoja1!$C$3:$C$8</c:f>
              <c:numCache>
                <c:formatCode>0.00%</c:formatCode>
                <c:ptCount val="6"/>
                <c:pt idx="0">
                  <c:v>0</c:v>
                </c:pt>
                <c:pt idx="1">
                  <c:v>7.7999999999999972E-2</c:v>
                </c:pt>
                <c:pt idx="2">
                  <c:v>0.54899999999999993</c:v>
                </c:pt>
                <c:pt idx="3">
                  <c:v>0.45100000000000001</c:v>
                </c:pt>
                <c:pt idx="4">
                  <c:v>0.255</c:v>
                </c:pt>
                <c:pt idx="5">
                  <c:v>0.88200000000000001</c:v>
                </c:pt>
              </c:numCache>
            </c:numRef>
          </c:val>
        </c:ser>
        <c:dLbls>
          <c:showLegendKey val="0"/>
          <c:showVal val="0"/>
          <c:showCatName val="0"/>
          <c:showSerName val="0"/>
          <c:showPercent val="0"/>
          <c:showBubbleSize val="0"/>
        </c:dLbls>
        <c:gapWidth val="150"/>
        <c:shape val="box"/>
        <c:axId val="60174336"/>
        <c:axId val="60175872"/>
        <c:axId val="0"/>
      </c:bar3DChart>
      <c:catAx>
        <c:axId val="60174336"/>
        <c:scaling>
          <c:orientation val="minMax"/>
        </c:scaling>
        <c:delete val="0"/>
        <c:axPos val="b"/>
        <c:majorTickMark val="out"/>
        <c:minorTickMark val="none"/>
        <c:tickLblPos val="nextTo"/>
        <c:txPr>
          <a:bodyPr/>
          <a:lstStyle/>
          <a:p>
            <a:pPr>
              <a:defRPr>
                <a:latin typeface="Times New Roman" pitchFamily="18" charset="0"/>
                <a:cs typeface="Times New Roman" pitchFamily="18" charset="0"/>
              </a:defRPr>
            </a:pPr>
            <a:endParaRPr lang="es-EC"/>
          </a:p>
        </c:txPr>
        <c:crossAx val="60175872"/>
        <c:crosses val="autoZero"/>
        <c:auto val="1"/>
        <c:lblAlgn val="ctr"/>
        <c:lblOffset val="100"/>
        <c:noMultiLvlLbl val="0"/>
      </c:catAx>
      <c:valAx>
        <c:axId val="60175872"/>
        <c:scaling>
          <c:orientation val="minMax"/>
        </c:scaling>
        <c:delete val="0"/>
        <c:axPos val="l"/>
        <c:numFmt formatCode="0.00%" sourceLinked="1"/>
        <c:majorTickMark val="out"/>
        <c:minorTickMark val="none"/>
        <c:tickLblPos val="nextTo"/>
        <c:crossAx val="6017433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Hoja1!$B$2</c:f>
              <c:strCache>
                <c:ptCount val="1"/>
                <c:pt idx="0">
                  <c:v>SI</c:v>
                </c:pt>
              </c:strCache>
            </c:strRef>
          </c:tx>
          <c:invertIfNegative val="0"/>
          <c:dLbls>
            <c:dLbl>
              <c:idx val="2"/>
              <c:layout>
                <c:manualLayout>
                  <c:x val="-1.0931432239408177E-2"/>
                  <c:y val="-4.1364841459562976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Hoja1!$A$3:$A$8</c:f>
              <c:strCache>
                <c:ptCount val="6"/>
                <c:pt idx="0">
                  <c:v>Elicitación</c:v>
                </c:pt>
                <c:pt idx="1">
                  <c:v>Análisis</c:v>
                </c:pt>
                <c:pt idx="2">
                  <c:v>Negociación</c:v>
                </c:pt>
                <c:pt idx="3">
                  <c:v>Documentación</c:v>
                </c:pt>
                <c:pt idx="4">
                  <c:v>Validación</c:v>
                </c:pt>
                <c:pt idx="5">
                  <c:v>Gestión</c:v>
                </c:pt>
              </c:strCache>
            </c:strRef>
          </c:cat>
          <c:val>
            <c:numRef>
              <c:f>Hoja1!$B$3:$B$8</c:f>
              <c:numCache>
                <c:formatCode>0.00%</c:formatCode>
                <c:ptCount val="6"/>
                <c:pt idx="0">
                  <c:v>1</c:v>
                </c:pt>
                <c:pt idx="1">
                  <c:v>0.92200000000000004</c:v>
                </c:pt>
                <c:pt idx="2">
                  <c:v>0.45100000000000001</c:v>
                </c:pt>
                <c:pt idx="3">
                  <c:v>0.54900000000000004</c:v>
                </c:pt>
                <c:pt idx="4">
                  <c:v>0.74500000000000011</c:v>
                </c:pt>
                <c:pt idx="5">
                  <c:v>0.11799999999999998</c:v>
                </c:pt>
              </c:numCache>
            </c:numRef>
          </c:val>
        </c:ser>
        <c:ser>
          <c:idx val="1"/>
          <c:order val="1"/>
          <c:tx>
            <c:strRef>
              <c:f>Hoja1!$C$2</c:f>
              <c:strCache>
                <c:ptCount val="1"/>
                <c:pt idx="0">
                  <c:v>NO</c:v>
                </c:pt>
              </c:strCache>
            </c:strRef>
          </c:tx>
          <c:invertIfNegative val="0"/>
          <c:dLbls>
            <c:dLbl>
              <c:idx val="0"/>
              <c:layout>
                <c:manualLayout>
                  <c:x val="2.4485253199777412E-2"/>
                  <c:y val="-1.1544009795137766E-2"/>
                </c:manualLayout>
              </c:layout>
              <c:showLegendKey val="0"/>
              <c:showVal val="1"/>
              <c:showCatName val="0"/>
              <c:showSerName val="0"/>
              <c:showPercent val="0"/>
              <c:showBubbleSize val="0"/>
            </c:dLbl>
            <c:dLbl>
              <c:idx val="1"/>
              <c:layout>
                <c:manualLayout>
                  <c:x val="2.2259321090706777E-2"/>
                  <c:y val="0"/>
                </c:manualLayout>
              </c:layout>
              <c:showLegendKey val="0"/>
              <c:showVal val="1"/>
              <c:showCatName val="0"/>
              <c:showSerName val="0"/>
              <c:showPercent val="0"/>
              <c:showBubbleSize val="0"/>
            </c:dLbl>
            <c:dLbl>
              <c:idx val="2"/>
              <c:layout>
                <c:manualLayout>
                  <c:x val="1.0187173587134777E-2"/>
                  <c:y val="-3.8480617812953594E-3"/>
                </c:manualLayout>
              </c:layout>
              <c:showLegendKey val="0"/>
              <c:showVal val="1"/>
              <c:showCatName val="0"/>
              <c:showSerName val="0"/>
              <c:showPercent val="0"/>
              <c:showBubbleSize val="0"/>
            </c:dLbl>
            <c:dLbl>
              <c:idx val="3"/>
              <c:layout>
                <c:manualLayout>
                  <c:x val="2.6711185308848077E-2"/>
                  <c:y val="-3.8480032650458499E-3"/>
                </c:manualLayout>
              </c:layout>
              <c:showLegendKey val="0"/>
              <c:showVal val="1"/>
              <c:showCatName val="0"/>
              <c:showSerName val="0"/>
              <c:showPercent val="0"/>
              <c:showBubbleSize val="0"/>
            </c:dLbl>
            <c:dLbl>
              <c:idx val="4"/>
              <c:layout>
                <c:manualLayout>
                  <c:x val="2.8937117417918764E-2"/>
                  <c:y val="-1.1544009795137766E-2"/>
                </c:manualLayout>
              </c:layout>
              <c:showLegendKey val="0"/>
              <c:showVal val="1"/>
              <c:showCatName val="0"/>
              <c:showSerName val="0"/>
              <c:showPercent val="0"/>
              <c:showBubbleSize val="0"/>
            </c:dLbl>
            <c:dLbl>
              <c:idx val="5"/>
              <c:layout>
                <c:manualLayout>
                  <c:x val="3.1163049526989433E-2"/>
                  <c:y val="-3.848003265045921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Hoja1!$A$3:$A$8</c:f>
              <c:strCache>
                <c:ptCount val="6"/>
                <c:pt idx="0">
                  <c:v>Elicitación</c:v>
                </c:pt>
                <c:pt idx="1">
                  <c:v>Análisis</c:v>
                </c:pt>
                <c:pt idx="2">
                  <c:v>Negociación</c:v>
                </c:pt>
                <c:pt idx="3">
                  <c:v>Documentación</c:v>
                </c:pt>
                <c:pt idx="4">
                  <c:v>Validación</c:v>
                </c:pt>
                <c:pt idx="5">
                  <c:v>Gestión</c:v>
                </c:pt>
              </c:strCache>
            </c:strRef>
          </c:cat>
          <c:val>
            <c:numRef>
              <c:f>Hoja1!$C$3:$C$8</c:f>
              <c:numCache>
                <c:formatCode>0.00%</c:formatCode>
                <c:ptCount val="6"/>
                <c:pt idx="0">
                  <c:v>0</c:v>
                </c:pt>
                <c:pt idx="1">
                  <c:v>7.7999999999999972E-2</c:v>
                </c:pt>
                <c:pt idx="2">
                  <c:v>0.54899999999999993</c:v>
                </c:pt>
                <c:pt idx="3">
                  <c:v>0.45100000000000001</c:v>
                </c:pt>
                <c:pt idx="4">
                  <c:v>0.255</c:v>
                </c:pt>
                <c:pt idx="5">
                  <c:v>0.88200000000000001</c:v>
                </c:pt>
              </c:numCache>
            </c:numRef>
          </c:val>
        </c:ser>
        <c:dLbls>
          <c:showLegendKey val="0"/>
          <c:showVal val="0"/>
          <c:showCatName val="0"/>
          <c:showSerName val="0"/>
          <c:showPercent val="0"/>
          <c:showBubbleSize val="0"/>
        </c:dLbls>
        <c:gapWidth val="150"/>
        <c:shape val="box"/>
        <c:axId val="60428672"/>
        <c:axId val="60430208"/>
        <c:axId val="0"/>
      </c:bar3DChart>
      <c:catAx>
        <c:axId val="60428672"/>
        <c:scaling>
          <c:orientation val="minMax"/>
        </c:scaling>
        <c:delete val="0"/>
        <c:axPos val="b"/>
        <c:majorTickMark val="out"/>
        <c:minorTickMark val="none"/>
        <c:tickLblPos val="nextTo"/>
        <c:crossAx val="60430208"/>
        <c:crosses val="autoZero"/>
        <c:auto val="1"/>
        <c:lblAlgn val="ctr"/>
        <c:lblOffset val="100"/>
        <c:noMultiLvlLbl val="0"/>
      </c:catAx>
      <c:valAx>
        <c:axId val="60430208"/>
        <c:scaling>
          <c:orientation val="minMax"/>
        </c:scaling>
        <c:delete val="0"/>
        <c:axPos val="l"/>
        <c:numFmt formatCode="0.00%" sourceLinked="1"/>
        <c:majorTickMark val="out"/>
        <c:minorTickMark val="none"/>
        <c:tickLblPos val="nextTo"/>
        <c:crossAx val="6042867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Hoja1!$B$2</c:f>
              <c:strCache>
                <c:ptCount val="1"/>
                <c:pt idx="0">
                  <c:v>SI</c:v>
                </c:pt>
              </c:strCache>
            </c:strRef>
          </c:tx>
          <c:invertIfNegative val="0"/>
          <c:dLbls>
            <c:dLbl>
              <c:idx val="2"/>
              <c:layout>
                <c:manualLayout>
                  <c:x val="-1.0931432239408177E-2"/>
                  <c:y val="-4.1364841459562976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Hoja1!$A$3:$A$8</c:f>
              <c:strCache>
                <c:ptCount val="6"/>
                <c:pt idx="0">
                  <c:v>Elicitación</c:v>
                </c:pt>
                <c:pt idx="1">
                  <c:v>Análisis</c:v>
                </c:pt>
                <c:pt idx="2">
                  <c:v>Negociación</c:v>
                </c:pt>
                <c:pt idx="3">
                  <c:v>Documentación</c:v>
                </c:pt>
                <c:pt idx="4">
                  <c:v>Validación</c:v>
                </c:pt>
                <c:pt idx="5">
                  <c:v>Gestión</c:v>
                </c:pt>
              </c:strCache>
            </c:strRef>
          </c:cat>
          <c:val>
            <c:numRef>
              <c:f>Hoja1!$B$3:$B$8</c:f>
              <c:numCache>
                <c:formatCode>0.00%</c:formatCode>
                <c:ptCount val="6"/>
                <c:pt idx="0">
                  <c:v>1</c:v>
                </c:pt>
                <c:pt idx="1">
                  <c:v>0.92159999999999997</c:v>
                </c:pt>
                <c:pt idx="2">
                  <c:v>0.68630000000000002</c:v>
                </c:pt>
                <c:pt idx="3">
                  <c:v>0.88200000000000001</c:v>
                </c:pt>
                <c:pt idx="4">
                  <c:v>0.98039999999999994</c:v>
                </c:pt>
                <c:pt idx="5">
                  <c:v>0.72550000000000003</c:v>
                </c:pt>
              </c:numCache>
            </c:numRef>
          </c:val>
        </c:ser>
        <c:ser>
          <c:idx val="1"/>
          <c:order val="1"/>
          <c:tx>
            <c:strRef>
              <c:f>Hoja1!$C$2</c:f>
              <c:strCache>
                <c:ptCount val="1"/>
                <c:pt idx="0">
                  <c:v>NO</c:v>
                </c:pt>
              </c:strCache>
            </c:strRef>
          </c:tx>
          <c:invertIfNegative val="0"/>
          <c:dLbls>
            <c:dLbl>
              <c:idx val="0"/>
              <c:layout>
                <c:manualLayout>
                  <c:x val="2.4485253199777412E-2"/>
                  <c:y val="-1.1544009795137766E-2"/>
                </c:manualLayout>
              </c:layout>
              <c:showLegendKey val="0"/>
              <c:showVal val="1"/>
              <c:showCatName val="0"/>
              <c:showSerName val="0"/>
              <c:showPercent val="0"/>
              <c:showBubbleSize val="0"/>
            </c:dLbl>
            <c:dLbl>
              <c:idx val="1"/>
              <c:layout>
                <c:manualLayout>
                  <c:x val="2.2259321090706777E-2"/>
                  <c:y val="0"/>
                </c:manualLayout>
              </c:layout>
              <c:showLegendKey val="0"/>
              <c:showVal val="1"/>
              <c:showCatName val="0"/>
              <c:showSerName val="0"/>
              <c:showPercent val="0"/>
              <c:showBubbleSize val="0"/>
            </c:dLbl>
            <c:dLbl>
              <c:idx val="2"/>
              <c:layout>
                <c:manualLayout>
                  <c:x val="1.0187173587134777E-2"/>
                  <c:y val="-3.8480617812953594E-3"/>
                </c:manualLayout>
              </c:layout>
              <c:showLegendKey val="0"/>
              <c:showVal val="1"/>
              <c:showCatName val="0"/>
              <c:showSerName val="0"/>
              <c:showPercent val="0"/>
              <c:showBubbleSize val="0"/>
            </c:dLbl>
            <c:dLbl>
              <c:idx val="3"/>
              <c:layout>
                <c:manualLayout>
                  <c:x val="2.6711185308848077E-2"/>
                  <c:y val="-3.8480032650458499E-3"/>
                </c:manualLayout>
              </c:layout>
              <c:showLegendKey val="0"/>
              <c:showVal val="1"/>
              <c:showCatName val="0"/>
              <c:showSerName val="0"/>
              <c:showPercent val="0"/>
              <c:showBubbleSize val="0"/>
            </c:dLbl>
            <c:dLbl>
              <c:idx val="4"/>
              <c:layout>
                <c:manualLayout>
                  <c:x val="2.8937117417918764E-2"/>
                  <c:y val="-1.1544009795137766E-2"/>
                </c:manualLayout>
              </c:layout>
              <c:showLegendKey val="0"/>
              <c:showVal val="1"/>
              <c:showCatName val="0"/>
              <c:showSerName val="0"/>
              <c:showPercent val="0"/>
              <c:showBubbleSize val="0"/>
            </c:dLbl>
            <c:dLbl>
              <c:idx val="5"/>
              <c:layout>
                <c:manualLayout>
                  <c:x val="3.1163049526989433E-2"/>
                  <c:y val="-3.848003265045921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Hoja1!$A$3:$A$8</c:f>
              <c:strCache>
                <c:ptCount val="6"/>
                <c:pt idx="0">
                  <c:v>Elicitación</c:v>
                </c:pt>
                <c:pt idx="1">
                  <c:v>Análisis</c:v>
                </c:pt>
                <c:pt idx="2">
                  <c:v>Negociación</c:v>
                </c:pt>
                <c:pt idx="3">
                  <c:v>Documentación</c:v>
                </c:pt>
                <c:pt idx="4">
                  <c:v>Validación</c:v>
                </c:pt>
                <c:pt idx="5">
                  <c:v>Gestión</c:v>
                </c:pt>
              </c:strCache>
            </c:strRef>
          </c:cat>
          <c:val>
            <c:numRef>
              <c:f>Hoja1!$C$3:$C$8</c:f>
              <c:numCache>
                <c:formatCode>0.00%</c:formatCode>
                <c:ptCount val="6"/>
                <c:pt idx="0">
                  <c:v>0</c:v>
                </c:pt>
                <c:pt idx="1">
                  <c:v>7.8400000000000039E-2</c:v>
                </c:pt>
                <c:pt idx="2">
                  <c:v>0.31370000000000003</c:v>
                </c:pt>
                <c:pt idx="3">
                  <c:v>0.11799999999999998</c:v>
                </c:pt>
                <c:pt idx="4">
                  <c:v>1.9599999999999951E-2</c:v>
                </c:pt>
                <c:pt idx="5">
                  <c:v>0.27450000000000002</c:v>
                </c:pt>
              </c:numCache>
            </c:numRef>
          </c:val>
        </c:ser>
        <c:dLbls>
          <c:showLegendKey val="0"/>
          <c:showVal val="0"/>
          <c:showCatName val="0"/>
          <c:showSerName val="0"/>
          <c:showPercent val="0"/>
          <c:showBubbleSize val="0"/>
        </c:dLbls>
        <c:gapWidth val="150"/>
        <c:shape val="box"/>
        <c:axId val="60452224"/>
        <c:axId val="60454016"/>
        <c:axId val="0"/>
      </c:bar3DChart>
      <c:catAx>
        <c:axId val="60452224"/>
        <c:scaling>
          <c:orientation val="minMax"/>
        </c:scaling>
        <c:delete val="0"/>
        <c:axPos val="b"/>
        <c:majorTickMark val="out"/>
        <c:minorTickMark val="none"/>
        <c:tickLblPos val="nextTo"/>
        <c:crossAx val="60454016"/>
        <c:crosses val="autoZero"/>
        <c:auto val="1"/>
        <c:lblAlgn val="ctr"/>
        <c:lblOffset val="100"/>
        <c:noMultiLvlLbl val="0"/>
      </c:catAx>
      <c:valAx>
        <c:axId val="60454016"/>
        <c:scaling>
          <c:orientation val="minMax"/>
        </c:scaling>
        <c:delete val="0"/>
        <c:axPos val="l"/>
        <c:numFmt formatCode="0.00%" sourceLinked="1"/>
        <c:majorTickMark val="out"/>
        <c:minorTickMark val="none"/>
        <c:tickLblPos val="nextTo"/>
        <c:crossAx val="60452224"/>
        <c:crosses val="autoZero"/>
        <c:crossBetween val="between"/>
      </c:valAx>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BD5346B4-096F-4F1C-AD15-C1E90A97750C}" type="datetimeFigureOut">
              <a:rPr lang="es-ES" smtClean="0"/>
              <a:t>04/06/2015</a:t>
            </a:fld>
            <a:endParaRPr lang="es-ES"/>
          </a:p>
        </p:txBody>
      </p:sp>
      <p:sp>
        <p:nvSpPr>
          <p:cNvPr id="17" name="16 Marcador de pie de página"/>
          <p:cNvSpPr>
            <a:spLocks noGrp="1"/>
          </p:cNvSpPr>
          <p:nvPr>
            <p:ph type="ftr" sz="quarter" idx="11"/>
          </p:nvPr>
        </p:nvSpPr>
        <p:spPr>
          <a:xfrm>
            <a:off x="5410200" y="4205288"/>
            <a:ext cx="1295400" cy="457200"/>
          </a:xfrm>
        </p:spPr>
        <p:txBody>
          <a:bodyPr/>
          <a:lstStyle/>
          <a:p>
            <a:endParaRPr lang="es-ES"/>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EF43E18-80AC-474E-B812-464A38731E13}"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5346B4-096F-4F1C-AD15-C1E90A97750C}" type="datetimeFigureOut">
              <a:rPr lang="es-ES" smtClean="0"/>
              <a:t>04/06/2015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F43E18-80AC-474E-B812-464A38731E1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5346B4-096F-4F1C-AD15-C1E90A97750C}" type="datetimeFigureOut">
              <a:rPr lang="es-ES" smtClean="0"/>
              <a:t>04/06/2015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F43E18-80AC-474E-B812-464A38731E1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5346B4-096F-4F1C-AD15-C1E90A97750C}" type="datetimeFigureOut">
              <a:rPr lang="es-ES" smtClean="0"/>
              <a:t>04/06/2015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F43E18-80AC-474E-B812-464A38731E1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D5346B4-096F-4F1C-AD15-C1E90A97750C}" type="datetimeFigureOut">
              <a:rPr lang="es-ES" smtClean="0"/>
              <a:t>04/06/2015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EF43E18-80AC-474E-B812-464A38731E13}"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D5346B4-096F-4F1C-AD15-C1E90A97750C}" type="datetimeFigureOut">
              <a:rPr lang="es-ES" smtClean="0"/>
              <a:t>04/06/2015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EF43E18-80AC-474E-B812-464A38731E13}"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BD5346B4-096F-4F1C-AD15-C1E90A97750C}" type="datetimeFigureOut">
              <a:rPr lang="es-ES" smtClean="0"/>
              <a:t>04/06/2015</a:t>
            </a:fld>
            <a:endParaRPr lang="es-ES"/>
          </a:p>
        </p:txBody>
      </p:sp>
      <p:sp>
        <p:nvSpPr>
          <p:cNvPr id="27" name="26 Marcador de número de diapositiva"/>
          <p:cNvSpPr>
            <a:spLocks noGrp="1"/>
          </p:cNvSpPr>
          <p:nvPr>
            <p:ph type="sldNum" sz="quarter" idx="11"/>
          </p:nvPr>
        </p:nvSpPr>
        <p:spPr/>
        <p:txBody>
          <a:bodyPr rtlCol="0"/>
          <a:lstStyle/>
          <a:p>
            <a:fld id="{9EF43E18-80AC-474E-B812-464A38731E13}" type="slidenum">
              <a:rPr lang="es-ES" smtClean="0"/>
              <a:t>‹Nº›</a:t>
            </a:fld>
            <a:endParaRPr lang="es-ES"/>
          </a:p>
        </p:txBody>
      </p:sp>
      <p:sp>
        <p:nvSpPr>
          <p:cNvPr id="28" name="2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BD5346B4-096F-4F1C-AD15-C1E90A97750C}" type="datetimeFigureOut">
              <a:rPr lang="es-ES" smtClean="0"/>
              <a:t>04/06/2015</a:t>
            </a:fld>
            <a:endParaRPr lang="es-ES"/>
          </a:p>
        </p:txBody>
      </p:sp>
      <p:sp>
        <p:nvSpPr>
          <p:cNvPr id="4" name="3 Marcador de pie de página"/>
          <p:cNvSpPr>
            <a:spLocks noGrp="1"/>
          </p:cNvSpPr>
          <p:nvPr>
            <p:ph type="ftr" sz="quarter" idx="11"/>
          </p:nvPr>
        </p:nvSpPr>
        <p:spPr>
          <a:xfrm>
            <a:off x="5257800" y="612648"/>
            <a:ext cx="1325880" cy="457200"/>
          </a:xfrm>
        </p:spPr>
        <p:txBody>
          <a:bodyPr/>
          <a:lstStyle/>
          <a:p>
            <a:endParaRPr lang="es-ES"/>
          </a:p>
        </p:txBody>
      </p:sp>
      <p:sp>
        <p:nvSpPr>
          <p:cNvPr id="5" name="4 Marcador de número de diapositiva"/>
          <p:cNvSpPr>
            <a:spLocks noGrp="1"/>
          </p:cNvSpPr>
          <p:nvPr>
            <p:ph type="sldNum" sz="quarter" idx="12"/>
          </p:nvPr>
        </p:nvSpPr>
        <p:spPr>
          <a:xfrm>
            <a:off x="8174736" y="2272"/>
            <a:ext cx="762000" cy="365760"/>
          </a:xfrm>
        </p:spPr>
        <p:txBody>
          <a:bodyPr/>
          <a:lstStyle/>
          <a:p>
            <a:fld id="{9EF43E18-80AC-474E-B812-464A38731E1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5346B4-096F-4F1C-AD15-C1E90A97750C}" type="datetimeFigureOut">
              <a:rPr lang="es-ES" smtClean="0"/>
              <a:t>04/06/2015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EF43E18-80AC-474E-B812-464A38731E1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D5346B4-096F-4F1C-AD15-C1E90A97750C}" type="datetimeFigureOut">
              <a:rPr lang="es-ES" smtClean="0"/>
              <a:t>04/06/2015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EF43E18-80AC-474E-B812-464A38731E13}"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D5346B4-096F-4F1C-AD15-C1E90A97750C}" type="datetimeFigureOut">
              <a:rPr lang="es-ES" smtClean="0"/>
              <a:t>04/06/2015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EF43E18-80AC-474E-B812-464A38731E13}"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D5346B4-096F-4F1C-AD15-C1E90A97750C}" type="datetimeFigureOut">
              <a:rPr lang="es-ES" smtClean="0"/>
              <a:t>04/06/2015</a:t>
            </a:fld>
            <a:endParaRPr lang="es-ES"/>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ES"/>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EF43E18-80AC-474E-B812-464A38731E13}"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26773" y="2276872"/>
            <a:ext cx="8077200" cy="1512168"/>
          </a:xfrm>
        </p:spPr>
        <p:txBody>
          <a:bodyPr/>
          <a:lstStyle/>
          <a:p>
            <a:pPr algn="ctr"/>
            <a:r>
              <a:rPr lang="es-EC" dirty="0"/>
              <a:t>UNIVERSIDAD DE LAS FUEZAS </a:t>
            </a:r>
            <a:r>
              <a:rPr lang="es-EC" dirty="0" smtClean="0"/>
              <a:t>ARMADAS ESPE</a:t>
            </a:r>
            <a:endParaRPr lang="es-ES" dirty="0"/>
          </a:p>
        </p:txBody>
      </p:sp>
      <p:sp>
        <p:nvSpPr>
          <p:cNvPr id="3" name="2 Subtítulo"/>
          <p:cNvSpPr>
            <a:spLocks noGrp="1"/>
          </p:cNvSpPr>
          <p:nvPr>
            <p:ph type="subTitle" idx="1"/>
          </p:nvPr>
        </p:nvSpPr>
        <p:spPr>
          <a:xfrm>
            <a:off x="526773" y="4797152"/>
            <a:ext cx="8077200" cy="1499616"/>
          </a:xfrm>
        </p:spPr>
        <p:txBody>
          <a:bodyPr>
            <a:normAutofit/>
          </a:bodyPr>
          <a:lstStyle/>
          <a:p>
            <a:r>
              <a:rPr lang="es-EC" dirty="0" smtClean="0"/>
              <a:t>INGENIERÍA EN SISTEMAS E INFORMÁTICA</a:t>
            </a:r>
          </a:p>
          <a:p>
            <a:pPr marL="342900" indent="-342900">
              <a:buFont typeface="Arial" pitchFamily="34" charset="0"/>
              <a:buChar char="•"/>
            </a:pPr>
            <a:r>
              <a:rPr lang="es-EC" dirty="0" smtClean="0"/>
              <a:t>Simbaña Quinsasamin Juan Gabriel</a:t>
            </a:r>
          </a:p>
          <a:p>
            <a:pPr marL="342900" indent="-342900">
              <a:buFont typeface="Arial" pitchFamily="34" charset="0"/>
              <a:buChar char="•"/>
            </a:pPr>
            <a:r>
              <a:rPr lang="es-EC" dirty="0" smtClean="0"/>
              <a:t>Simbaña Saransig Wilson Javier</a:t>
            </a:r>
          </a:p>
          <a:p>
            <a:endParaRPr lang="es-ES" dirty="0"/>
          </a:p>
        </p:txBody>
      </p:sp>
      <p:pic>
        <p:nvPicPr>
          <p:cNvPr id="5" name="4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762000"/>
            <a:ext cx="5168346" cy="1264258"/>
          </a:xfrm>
          <a:prstGeom prst="rect">
            <a:avLst/>
          </a:prstGeom>
          <a:noFill/>
          <a:ln>
            <a:noFill/>
          </a:ln>
        </p:spPr>
      </p:pic>
    </p:spTree>
    <p:extLst>
      <p:ext uri="{BB962C8B-B14F-4D97-AF65-F5344CB8AC3E}">
        <p14:creationId xmlns:p14="http://schemas.microsoft.com/office/powerpoint/2010/main" val="3174254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MARCO TEÓRICO</a:t>
            </a:r>
            <a:endParaRPr lang="es-EC"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2204863"/>
            <a:ext cx="6840760" cy="3936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4956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MARCO TEÓRICO</a:t>
            </a:r>
            <a:endParaRPr lang="es-ES" dirty="0"/>
          </a:p>
        </p:txBody>
      </p:sp>
      <p:sp>
        <p:nvSpPr>
          <p:cNvPr id="3" name="2 Marcador de contenido"/>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marL="109728" indent="0">
              <a:buNone/>
            </a:pPr>
            <a:r>
              <a:rPr lang="es-EC" b="1" dirty="0" smtClean="0"/>
              <a:t>Proceso de ingeniería de requisitos </a:t>
            </a:r>
          </a:p>
          <a:p>
            <a:pPr algn="just"/>
            <a:endParaRPr lang="es-EC" dirty="0" smtClean="0"/>
          </a:p>
          <a:p>
            <a:pPr algn="just"/>
            <a:endParaRPr lang="es-EC" dirty="0"/>
          </a:p>
          <a:p>
            <a:pPr algn="just"/>
            <a:endParaRPr lang="es-EC" dirty="0" smtClean="0"/>
          </a:p>
          <a:p>
            <a:pPr algn="just"/>
            <a:endParaRPr lang="es-EC" dirty="0"/>
          </a:p>
          <a:p>
            <a:pPr algn="just"/>
            <a:endParaRPr lang="es-EC" dirty="0" smtClean="0"/>
          </a:p>
          <a:p>
            <a:pPr algn="just"/>
            <a:endParaRPr lang="es-EC" dirty="0"/>
          </a:p>
          <a:p>
            <a:pPr marL="109728" indent="0" algn="ctr">
              <a:buNone/>
            </a:pPr>
            <a:r>
              <a:rPr lang="es-EC" sz="1800" b="1" dirty="0"/>
              <a:t>Proceso de ingeniería de requisitos (Klaus </a:t>
            </a:r>
            <a:r>
              <a:rPr lang="es-EC" sz="1800" b="1" dirty="0" err="1"/>
              <a:t>Phol</a:t>
            </a:r>
            <a:r>
              <a:rPr lang="es-EC" sz="1800" b="1" dirty="0"/>
              <a:t>, 2010)</a:t>
            </a:r>
            <a:endParaRPr lang="es-EC" sz="1800" b="1" dirty="0" smtClean="0"/>
          </a:p>
          <a:p>
            <a:endParaRPr lang="es-ES" dirty="0"/>
          </a:p>
        </p:txBody>
      </p:sp>
      <p:cxnSp>
        <p:nvCxnSpPr>
          <p:cNvPr id="5" name="4 Conector recto"/>
          <p:cNvCxnSpPr/>
          <p:nvPr/>
        </p:nvCxnSpPr>
        <p:spPr>
          <a:xfrm>
            <a:off x="6372200" y="3645024"/>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3212976"/>
            <a:ext cx="728662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3211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MARCO TEÓRICO</a:t>
            </a:r>
            <a:endParaRPr lang="es-ES" dirty="0"/>
          </a:p>
        </p:txBody>
      </p:sp>
      <p:sp>
        <p:nvSpPr>
          <p:cNvPr id="3" name="2 Marcador de contenido"/>
          <p:cNvSpPr>
            <a:spLocks noGrp="1"/>
          </p:cNvSpPr>
          <p:nvPr>
            <p:ph idx="1"/>
          </p:nvPr>
        </p:nvSpPr>
        <p:spPr/>
        <p:txBody>
          <a:bodyPr/>
          <a:lstStyle/>
          <a:p>
            <a:pPr marL="109728" indent="0">
              <a:buNone/>
            </a:pPr>
            <a:r>
              <a:rPr lang="es-EC" b="1" dirty="0" smtClean="0"/>
              <a:t>Modelos de calidad</a:t>
            </a:r>
          </a:p>
          <a:p>
            <a:pPr algn="just"/>
            <a:r>
              <a:rPr lang="es-EC" dirty="0"/>
              <a:t>Modelo Integrado de Capacidad de Madurez – </a:t>
            </a:r>
            <a:r>
              <a:rPr lang="es-EC" dirty="0" smtClean="0"/>
              <a:t>CMMI.</a:t>
            </a:r>
          </a:p>
          <a:p>
            <a:pPr algn="just"/>
            <a:r>
              <a:rPr lang="es-EC" dirty="0" smtClean="0"/>
              <a:t>Estándar </a:t>
            </a:r>
            <a:r>
              <a:rPr lang="es-EC" dirty="0"/>
              <a:t>IEEE 830 -Especificación de Requisitos </a:t>
            </a:r>
            <a:r>
              <a:rPr lang="es-EC" dirty="0" smtClean="0"/>
              <a:t>Software.</a:t>
            </a:r>
            <a:endParaRPr lang="es-ES" dirty="0"/>
          </a:p>
        </p:txBody>
      </p:sp>
    </p:spTree>
    <p:extLst>
      <p:ext uri="{BB962C8B-B14F-4D97-AF65-F5344CB8AC3E}">
        <p14:creationId xmlns:p14="http://schemas.microsoft.com/office/powerpoint/2010/main" val="540431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MODELOS DE CALIDAD</a:t>
            </a:r>
            <a:endParaRPr lang="es-ES" dirty="0"/>
          </a:p>
        </p:txBody>
      </p:sp>
      <p:grpSp>
        <p:nvGrpSpPr>
          <p:cNvPr id="4" name="255 Grupo"/>
          <p:cNvGrpSpPr>
            <a:grpSpLocks/>
          </p:cNvGrpSpPr>
          <p:nvPr/>
        </p:nvGrpSpPr>
        <p:grpSpPr>
          <a:xfrm>
            <a:off x="1187624" y="2556892"/>
            <a:ext cx="6333123" cy="3744416"/>
            <a:chOff x="0" y="0"/>
            <a:chExt cx="6362700" cy="4200525"/>
          </a:xfrm>
        </p:grpSpPr>
        <p:sp>
          <p:nvSpPr>
            <p:cNvPr id="5" name="Text Box 147"/>
            <p:cNvSpPr txBox="1">
              <a:spLocks noChangeArrowheads="1"/>
            </p:cNvSpPr>
            <p:nvPr/>
          </p:nvSpPr>
          <p:spPr bwMode="auto">
            <a:xfrm>
              <a:off x="2457450" y="0"/>
              <a:ext cx="1181100" cy="495300"/>
            </a:xfrm>
            <a:prstGeom prst="rect">
              <a:avLst/>
            </a:prstGeom>
            <a:ln w="9525">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es-ES" sz="900">
                  <a:effectLst/>
                  <a:latin typeface="Times New Roman"/>
                  <a:ea typeface="Times New Roman"/>
                  <a:cs typeface="Times New Roman"/>
                </a:rPr>
                <a:t>Requisitos del negocio</a:t>
              </a:r>
              <a:endParaRPr lang="es-EC" sz="1200">
                <a:effectLst/>
                <a:latin typeface="Times New Roman"/>
                <a:ea typeface="Times New Roman"/>
                <a:cs typeface="Times New Roman"/>
              </a:endParaRPr>
            </a:p>
          </p:txBody>
        </p:sp>
        <p:cxnSp>
          <p:nvCxnSpPr>
            <p:cNvPr id="6" name="AutoShape 148"/>
            <p:cNvCxnSpPr>
              <a:cxnSpLocks noChangeShapeType="1"/>
            </p:cNvCxnSpPr>
            <p:nvPr/>
          </p:nvCxnSpPr>
          <p:spPr bwMode="auto">
            <a:xfrm>
              <a:off x="3057525" y="533400"/>
              <a:ext cx="0" cy="342900"/>
            </a:xfrm>
            <a:prstGeom prst="straightConnector1">
              <a:avLst/>
            </a:prstGeom>
            <a:ln w="9525">
              <a:headEnd/>
              <a:tailEnd type="triangle" w="med" len="med"/>
            </a:ln>
          </p:spPr>
          <p:style>
            <a:lnRef idx="2">
              <a:schemeClr val="dk1"/>
            </a:lnRef>
            <a:fillRef idx="1">
              <a:schemeClr val="lt1"/>
            </a:fillRef>
            <a:effectRef idx="0">
              <a:schemeClr val="dk1"/>
            </a:effectRef>
            <a:fontRef idx="minor">
              <a:schemeClr val="dk1"/>
            </a:fontRef>
          </p:style>
        </p:cxnSp>
        <p:sp>
          <p:nvSpPr>
            <p:cNvPr id="7" name="Oval 149"/>
            <p:cNvSpPr>
              <a:spLocks noChangeArrowheads="1"/>
            </p:cNvSpPr>
            <p:nvPr/>
          </p:nvSpPr>
          <p:spPr bwMode="auto">
            <a:xfrm>
              <a:off x="2114550" y="895350"/>
              <a:ext cx="1857375" cy="1134745"/>
            </a:xfrm>
            <a:prstGeom prst="ellipse">
              <a:avLst/>
            </a:prstGeom>
            <a:ln w="9525">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0"/>
                </a:spcAft>
              </a:pPr>
              <a:r>
                <a:rPr lang="es-ES" sz="900">
                  <a:effectLst/>
                  <a:latin typeface="Times New Roman"/>
                  <a:ea typeface="Times New Roman"/>
                  <a:cs typeface="Times New Roman"/>
                </a:rPr>
                <a:t>Análisis,</a:t>
              </a:r>
              <a:endParaRPr lang="es-EC" sz="1200">
                <a:effectLst/>
                <a:latin typeface="Times New Roman"/>
                <a:ea typeface="Times New Roman"/>
                <a:cs typeface="Times New Roman"/>
              </a:endParaRPr>
            </a:p>
            <a:p>
              <a:pPr algn="ctr">
                <a:lnSpc>
                  <a:spcPct val="115000"/>
                </a:lnSpc>
                <a:spcAft>
                  <a:spcPts val="0"/>
                </a:spcAft>
              </a:pPr>
              <a:r>
                <a:rPr lang="es-ES" sz="900">
                  <a:effectLst/>
                  <a:latin typeface="Times New Roman"/>
                  <a:ea typeface="Times New Roman"/>
                  <a:cs typeface="Times New Roman"/>
                </a:rPr>
                <a:t>Documentación,</a:t>
              </a:r>
              <a:endParaRPr lang="es-EC" sz="1200">
                <a:effectLst/>
                <a:latin typeface="Times New Roman"/>
                <a:ea typeface="Times New Roman"/>
                <a:cs typeface="Times New Roman"/>
              </a:endParaRPr>
            </a:p>
            <a:p>
              <a:pPr algn="ctr">
                <a:lnSpc>
                  <a:spcPct val="115000"/>
                </a:lnSpc>
                <a:spcAft>
                  <a:spcPts val="0"/>
                </a:spcAft>
              </a:pPr>
              <a:r>
                <a:rPr lang="es-ES" sz="900">
                  <a:effectLst/>
                  <a:latin typeface="Times New Roman"/>
                  <a:ea typeface="Times New Roman"/>
                  <a:cs typeface="Times New Roman"/>
                </a:rPr>
                <a:t>Revisión</a:t>
              </a:r>
              <a:endParaRPr lang="es-EC" sz="1200">
                <a:effectLst/>
                <a:latin typeface="Times New Roman"/>
                <a:ea typeface="Times New Roman"/>
                <a:cs typeface="Times New Roman"/>
              </a:endParaRPr>
            </a:p>
            <a:p>
              <a:pPr algn="ctr">
                <a:lnSpc>
                  <a:spcPct val="115000"/>
                </a:lnSpc>
                <a:spcAft>
                  <a:spcPts val="0"/>
                </a:spcAft>
              </a:pPr>
              <a:r>
                <a:rPr lang="es-ES" sz="900">
                  <a:effectLst/>
                  <a:latin typeface="Times New Roman"/>
                  <a:ea typeface="Times New Roman"/>
                  <a:cs typeface="Times New Roman"/>
                </a:rPr>
                <a:t>Negociación</a:t>
              </a:r>
              <a:endParaRPr lang="es-EC" sz="1200">
                <a:effectLst/>
                <a:latin typeface="Times New Roman"/>
                <a:ea typeface="Times New Roman"/>
                <a:cs typeface="Times New Roman"/>
              </a:endParaRPr>
            </a:p>
          </p:txBody>
        </p:sp>
        <p:cxnSp>
          <p:nvCxnSpPr>
            <p:cNvPr id="8" name="AutoShape 150"/>
            <p:cNvCxnSpPr>
              <a:cxnSpLocks noChangeShapeType="1"/>
            </p:cNvCxnSpPr>
            <p:nvPr/>
          </p:nvCxnSpPr>
          <p:spPr bwMode="auto">
            <a:xfrm>
              <a:off x="3057525" y="2076450"/>
              <a:ext cx="0" cy="342900"/>
            </a:xfrm>
            <a:prstGeom prst="straightConnector1">
              <a:avLst/>
            </a:prstGeom>
            <a:ln w="9525">
              <a:headEnd/>
              <a:tailEnd type="triangle" w="med" len="med"/>
            </a:ln>
          </p:spPr>
          <p:style>
            <a:lnRef idx="2">
              <a:schemeClr val="dk1"/>
            </a:lnRef>
            <a:fillRef idx="1">
              <a:schemeClr val="lt1"/>
            </a:fillRef>
            <a:effectRef idx="0">
              <a:schemeClr val="dk1"/>
            </a:effectRef>
            <a:fontRef idx="minor">
              <a:schemeClr val="dk1"/>
            </a:fontRef>
          </p:style>
        </p:cxnSp>
        <p:cxnSp>
          <p:nvCxnSpPr>
            <p:cNvPr id="9" name="AutoShape 151"/>
            <p:cNvCxnSpPr>
              <a:cxnSpLocks noChangeShapeType="1"/>
            </p:cNvCxnSpPr>
            <p:nvPr/>
          </p:nvCxnSpPr>
          <p:spPr bwMode="auto">
            <a:xfrm>
              <a:off x="152400" y="2590800"/>
              <a:ext cx="6210300" cy="0"/>
            </a:xfrm>
            <a:prstGeom prst="straightConnector1">
              <a:avLst/>
            </a:prstGeom>
            <a:ln w="9525">
              <a:headEnd/>
              <a:tailEnd/>
            </a:ln>
          </p:spPr>
          <p:style>
            <a:lnRef idx="2">
              <a:schemeClr val="dk1"/>
            </a:lnRef>
            <a:fillRef idx="1">
              <a:schemeClr val="lt1"/>
            </a:fillRef>
            <a:effectRef idx="0">
              <a:schemeClr val="dk1"/>
            </a:effectRef>
            <a:fontRef idx="minor">
              <a:schemeClr val="dk1"/>
            </a:fontRef>
          </p:style>
        </p:cxnSp>
        <p:sp>
          <p:nvSpPr>
            <p:cNvPr id="10" name="Text Box 152"/>
            <p:cNvSpPr txBox="1">
              <a:spLocks noChangeArrowheads="1"/>
            </p:cNvSpPr>
            <p:nvPr/>
          </p:nvSpPr>
          <p:spPr bwMode="auto">
            <a:xfrm>
              <a:off x="1943100" y="2428875"/>
              <a:ext cx="2209800" cy="333375"/>
            </a:xfrm>
            <a:prstGeom prst="rect">
              <a:avLst/>
            </a:prstGeom>
            <a:ln w="9525">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es-ES" sz="900">
                  <a:effectLst/>
                  <a:latin typeface="Times New Roman"/>
                  <a:ea typeface="Times New Roman"/>
                  <a:cs typeface="Times New Roman"/>
                </a:rPr>
                <a:t>Requisitos de referencia</a:t>
              </a:r>
              <a:endParaRPr lang="es-EC" sz="1200">
                <a:effectLst/>
                <a:latin typeface="Times New Roman"/>
                <a:ea typeface="Times New Roman"/>
                <a:cs typeface="Times New Roman"/>
              </a:endParaRPr>
            </a:p>
          </p:txBody>
        </p:sp>
        <p:sp>
          <p:nvSpPr>
            <p:cNvPr id="11" name="Oval 153"/>
            <p:cNvSpPr>
              <a:spLocks noChangeArrowheads="1"/>
            </p:cNvSpPr>
            <p:nvPr/>
          </p:nvSpPr>
          <p:spPr bwMode="auto">
            <a:xfrm>
              <a:off x="2171700" y="3171825"/>
              <a:ext cx="1727200" cy="696595"/>
            </a:xfrm>
            <a:prstGeom prst="ellipse">
              <a:avLst/>
            </a:prstGeom>
            <a:ln w="9525">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0"/>
                </a:spcAft>
              </a:pPr>
              <a:r>
                <a:rPr lang="es-ES" sz="900">
                  <a:effectLst/>
                  <a:latin typeface="Times New Roman"/>
                  <a:ea typeface="Times New Roman"/>
                  <a:cs typeface="Times New Roman"/>
                </a:rPr>
                <a:t>Proceso de cambio</a:t>
              </a:r>
              <a:endParaRPr lang="es-EC" sz="1200">
                <a:effectLst/>
                <a:latin typeface="Times New Roman"/>
                <a:ea typeface="Times New Roman"/>
                <a:cs typeface="Times New Roman"/>
              </a:endParaRPr>
            </a:p>
          </p:txBody>
        </p:sp>
        <p:cxnSp>
          <p:nvCxnSpPr>
            <p:cNvPr id="12" name="AutoShape 154"/>
            <p:cNvCxnSpPr>
              <a:cxnSpLocks noChangeShapeType="1"/>
            </p:cNvCxnSpPr>
            <p:nvPr/>
          </p:nvCxnSpPr>
          <p:spPr bwMode="auto">
            <a:xfrm>
              <a:off x="3048000" y="2809875"/>
              <a:ext cx="0" cy="342900"/>
            </a:xfrm>
            <a:prstGeom prst="straightConnector1">
              <a:avLst/>
            </a:prstGeom>
            <a:ln w="9525">
              <a:headEnd/>
              <a:tailEnd type="triangle" w="med" len="med"/>
            </a:ln>
          </p:spPr>
          <p:style>
            <a:lnRef idx="2">
              <a:schemeClr val="dk1"/>
            </a:lnRef>
            <a:fillRef idx="1">
              <a:schemeClr val="lt1"/>
            </a:fillRef>
            <a:effectRef idx="0">
              <a:schemeClr val="dk1"/>
            </a:effectRef>
            <a:fontRef idx="minor">
              <a:schemeClr val="dk1"/>
            </a:fontRef>
          </p:style>
        </p:cxnSp>
        <p:sp>
          <p:nvSpPr>
            <p:cNvPr id="13" name="Text Box 155"/>
            <p:cNvSpPr txBox="1">
              <a:spLocks noChangeArrowheads="1"/>
            </p:cNvSpPr>
            <p:nvPr/>
          </p:nvSpPr>
          <p:spPr bwMode="auto">
            <a:xfrm>
              <a:off x="85725" y="1724025"/>
              <a:ext cx="1939925" cy="514350"/>
            </a:xfrm>
            <a:prstGeom prst="rect">
              <a:avLst/>
            </a:prstGeom>
            <a:ln w="9525">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es-ES" sz="900" b="1">
                  <a:effectLst/>
                  <a:latin typeface="Times New Roman"/>
                  <a:ea typeface="Times New Roman"/>
                  <a:cs typeface="Times New Roman"/>
                </a:rPr>
                <a:t>Desarrollo de requisitos (RD)</a:t>
              </a:r>
              <a:endParaRPr lang="es-EC" sz="1200">
                <a:effectLst/>
                <a:latin typeface="Times New Roman"/>
                <a:ea typeface="Times New Roman"/>
                <a:cs typeface="Times New Roman"/>
              </a:endParaRPr>
            </a:p>
          </p:txBody>
        </p:sp>
        <p:sp>
          <p:nvSpPr>
            <p:cNvPr id="14" name="Text Box 156"/>
            <p:cNvSpPr txBox="1">
              <a:spLocks noChangeArrowheads="1"/>
            </p:cNvSpPr>
            <p:nvPr/>
          </p:nvSpPr>
          <p:spPr bwMode="auto">
            <a:xfrm>
              <a:off x="0" y="2981325"/>
              <a:ext cx="1939925" cy="514350"/>
            </a:xfrm>
            <a:prstGeom prst="rect">
              <a:avLst/>
            </a:prstGeom>
            <a:ln w="9525">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upright="1">
              <a:noAutofit/>
            </a:bodyPr>
            <a:lstStyle/>
            <a:p>
              <a:pPr algn="ctr">
                <a:lnSpc>
                  <a:spcPct val="115000"/>
                </a:lnSpc>
                <a:spcAft>
                  <a:spcPts val="1000"/>
                </a:spcAft>
              </a:pPr>
              <a:r>
                <a:rPr lang="es-ES" sz="900" b="1">
                  <a:effectLst/>
                  <a:latin typeface="Times New Roman"/>
                  <a:ea typeface="Times New Roman"/>
                  <a:cs typeface="Times New Roman"/>
                </a:rPr>
                <a:t>Administración de requisitos (REQM)</a:t>
              </a:r>
              <a:endParaRPr lang="es-EC" sz="1200">
                <a:effectLst/>
                <a:latin typeface="Times New Roman"/>
                <a:ea typeface="Times New Roman"/>
                <a:cs typeface="Times New Roman"/>
              </a:endParaRPr>
            </a:p>
          </p:txBody>
        </p:sp>
        <p:cxnSp>
          <p:nvCxnSpPr>
            <p:cNvPr id="15" name="AutoShape 157"/>
            <p:cNvCxnSpPr>
              <a:cxnSpLocks noChangeShapeType="1"/>
            </p:cNvCxnSpPr>
            <p:nvPr/>
          </p:nvCxnSpPr>
          <p:spPr bwMode="auto">
            <a:xfrm>
              <a:off x="1000125" y="2619375"/>
              <a:ext cx="0" cy="342900"/>
            </a:xfrm>
            <a:prstGeom prst="straightConnector1">
              <a:avLst/>
            </a:prstGeom>
            <a:ln w="9525">
              <a:headEnd/>
              <a:tailEnd type="triangle" w="med" len="med"/>
            </a:ln>
          </p:spPr>
          <p:style>
            <a:lnRef idx="2">
              <a:schemeClr val="dk1"/>
            </a:lnRef>
            <a:fillRef idx="1">
              <a:schemeClr val="lt1"/>
            </a:fillRef>
            <a:effectRef idx="0">
              <a:schemeClr val="dk1"/>
            </a:effectRef>
            <a:fontRef idx="minor">
              <a:schemeClr val="dk1"/>
            </a:fontRef>
          </p:style>
        </p:cxnSp>
        <p:cxnSp>
          <p:nvCxnSpPr>
            <p:cNvPr id="16" name="AutoShape 158"/>
            <p:cNvCxnSpPr>
              <a:cxnSpLocks noChangeShapeType="1"/>
            </p:cNvCxnSpPr>
            <p:nvPr/>
          </p:nvCxnSpPr>
          <p:spPr bwMode="auto">
            <a:xfrm flipV="1">
              <a:off x="1000125" y="2238375"/>
              <a:ext cx="0" cy="314325"/>
            </a:xfrm>
            <a:prstGeom prst="straightConnector1">
              <a:avLst/>
            </a:prstGeom>
            <a:ln w="9525">
              <a:headEnd/>
              <a:tailEnd type="triangle" w="med" len="med"/>
            </a:ln>
          </p:spPr>
          <p:style>
            <a:lnRef idx="2">
              <a:schemeClr val="dk1"/>
            </a:lnRef>
            <a:fillRef idx="1">
              <a:schemeClr val="lt1"/>
            </a:fillRef>
            <a:effectRef idx="0">
              <a:schemeClr val="dk1"/>
            </a:effectRef>
            <a:fontRef idx="minor">
              <a:schemeClr val="dk1"/>
            </a:fontRef>
          </p:style>
        </p:cxnSp>
        <p:cxnSp>
          <p:nvCxnSpPr>
            <p:cNvPr id="17" name="AutoShape 161"/>
            <p:cNvCxnSpPr>
              <a:cxnSpLocks noChangeShapeType="1"/>
            </p:cNvCxnSpPr>
            <p:nvPr/>
          </p:nvCxnSpPr>
          <p:spPr bwMode="auto">
            <a:xfrm>
              <a:off x="3076575" y="3876675"/>
              <a:ext cx="0" cy="322580"/>
            </a:xfrm>
            <a:prstGeom prst="straightConnector1">
              <a:avLst/>
            </a:prstGeom>
            <a:ln w="9525">
              <a:headEnd/>
              <a:tailEnd/>
            </a:ln>
          </p:spPr>
          <p:style>
            <a:lnRef idx="2">
              <a:schemeClr val="dk1"/>
            </a:lnRef>
            <a:fillRef idx="1">
              <a:schemeClr val="lt1"/>
            </a:fillRef>
            <a:effectRef idx="0">
              <a:schemeClr val="dk1"/>
            </a:effectRef>
            <a:fontRef idx="minor">
              <a:schemeClr val="dk1"/>
            </a:fontRef>
          </p:style>
        </p:cxnSp>
        <p:cxnSp>
          <p:nvCxnSpPr>
            <p:cNvPr id="18" name="AutoShape 162"/>
            <p:cNvCxnSpPr>
              <a:cxnSpLocks noChangeShapeType="1"/>
            </p:cNvCxnSpPr>
            <p:nvPr/>
          </p:nvCxnSpPr>
          <p:spPr bwMode="auto">
            <a:xfrm>
              <a:off x="3057525" y="4191000"/>
              <a:ext cx="1838325" cy="0"/>
            </a:xfrm>
            <a:prstGeom prst="straightConnector1">
              <a:avLst/>
            </a:prstGeom>
            <a:ln w="9525">
              <a:headEnd/>
              <a:tailEnd/>
            </a:ln>
          </p:spPr>
          <p:style>
            <a:lnRef idx="2">
              <a:schemeClr val="dk1"/>
            </a:lnRef>
            <a:fillRef idx="1">
              <a:schemeClr val="lt1"/>
            </a:fillRef>
            <a:effectRef idx="0">
              <a:schemeClr val="dk1"/>
            </a:effectRef>
            <a:fontRef idx="minor">
              <a:schemeClr val="dk1"/>
            </a:fontRef>
          </p:style>
        </p:cxnSp>
        <p:cxnSp>
          <p:nvCxnSpPr>
            <p:cNvPr id="19" name="AutoShape 163"/>
            <p:cNvCxnSpPr>
              <a:cxnSpLocks noChangeShapeType="1"/>
            </p:cNvCxnSpPr>
            <p:nvPr/>
          </p:nvCxnSpPr>
          <p:spPr bwMode="auto">
            <a:xfrm flipV="1">
              <a:off x="4886325" y="1485900"/>
              <a:ext cx="0" cy="2714625"/>
            </a:xfrm>
            <a:prstGeom prst="straightConnector1">
              <a:avLst/>
            </a:prstGeom>
            <a:ln w="9525">
              <a:headEnd/>
              <a:tailEnd/>
            </a:ln>
          </p:spPr>
          <p:style>
            <a:lnRef idx="2">
              <a:schemeClr val="dk1"/>
            </a:lnRef>
            <a:fillRef idx="1">
              <a:schemeClr val="lt1"/>
            </a:fillRef>
            <a:effectRef idx="0">
              <a:schemeClr val="dk1"/>
            </a:effectRef>
            <a:fontRef idx="minor">
              <a:schemeClr val="dk1"/>
            </a:fontRef>
          </p:style>
        </p:cxnSp>
        <p:cxnSp>
          <p:nvCxnSpPr>
            <p:cNvPr id="20" name="AutoShape 164"/>
            <p:cNvCxnSpPr>
              <a:cxnSpLocks noChangeShapeType="1"/>
            </p:cNvCxnSpPr>
            <p:nvPr/>
          </p:nvCxnSpPr>
          <p:spPr bwMode="auto">
            <a:xfrm flipH="1">
              <a:off x="4019550" y="1504950"/>
              <a:ext cx="876300" cy="0"/>
            </a:xfrm>
            <a:prstGeom prst="straightConnector1">
              <a:avLst/>
            </a:prstGeom>
            <a:ln w="9525">
              <a:headEnd/>
              <a:tailEnd type="triangle" w="med" len="med"/>
            </a:ln>
          </p:spPr>
          <p:style>
            <a:lnRef idx="2">
              <a:schemeClr val="dk1"/>
            </a:lnRef>
            <a:fillRef idx="1">
              <a:schemeClr val="lt1"/>
            </a:fillRef>
            <a:effectRef idx="0">
              <a:schemeClr val="dk1"/>
            </a:effectRef>
            <a:fontRef idx="minor">
              <a:schemeClr val="dk1"/>
            </a:fontRef>
          </p:style>
        </p:cxnSp>
      </p:grpSp>
      <p:sp>
        <p:nvSpPr>
          <p:cNvPr id="21" name="20 Marcador de contenido"/>
          <p:cNvSpPr>
            <a:spLocks noGrp="1"/>
          </p:cNvSpPr>
          <p:nvPr>
            <p:ph idx="1"/>
          </p:nvPr>
        </p:nvSpPr>
        <p:spPr>
          <a:xfrm>
            <a:off x="457200" y="2249424"/>
            <a:ext cx="8147248" cy="531504"/>
          </a:xfrm>
        </p:spPr>
        <p:txBody>
          <a:bodyPr>
            <a:normAutofit fontScale="92500" lnSpcReduction="10000"/>
          </a:bodyPr>
          <a:lstStyle/>
          <a:p>
            <a:pPr marL="109728" indent="0">
              <a:buNone/>
            </a:pPr>
            <a:r>
              <a:rPr lang="es-EC" sz="3200" b="1" dirty="0" err="1" smtClean="0"/>
              <a:t>CMMI</a:t>
            </a:r>
            <a:endParaRPr lang="es-EC" sz="3200" b="1" dirty="0"/>
          </a:p>
        </p:txBody>
      </p:sp>
      <p:sp>
        <p:nvSpPr>
          <p:cNvPr id="22" name="21 Rectángulo"/>
          <p:cNvSpPr/>
          <p:nvPr/>
        </p:nvSpPr>
        <p:spPr>
          <a:xfrm>
            <a:off x="899592" y="6453336"/>
            <a:ext cx="6621155" cy="253916"/>
          </a:xfrm>
          <a:prstGeom prst="rect">
            <a:avLst/>
          </a:prstGeom>
        </p:spPr>
        <p:txBody>
          <a:bodyPr wrap="square">
            <a:spAutoFit/>
          </a:bodyPr>
          <a:lstStyle/>
          <a:p>
            <a:r>
              <a:rPr lang="es-EC" sz="1050" b="1" dirty="0"/>
              <a:t>Proceso de cambio en requisitos gestionados por </a:t>
            </a:r>
            <a:r>
              <a:rPr lang="es-EC" sz="1050" b="1" dirty="0" err="1"/>
              <a:t>requirements</a:t>
            </a:r>
            <a:r>
              <a:rPr lang="es-EC" sz="1050" b="1" dirty="0"/>
              <a:t> </a:t>
            </a:r>
            <a:r>
              <a:rPr lang="es-EC" sz="1050" b="1" dirty="0" err="1"/>
              <a:t>management</a:t>
            </a:r>
            <a:r>
              <a:rPr lang="es-EC" sz="1050" b="1" dirty="0"/>
              <a:t> </a:t>
            </a:r>
            <a:r>
              <a:rPr lang="es-EC" sz="1050" b="1" dirty="0" smtClean="0"/>
              <a:t>(</a:t>
            </a:r>
            <a:r>
              <a:rPr lang="es-EC" sz="1050" b="1" dirty="0" err="1" smtClean="0"/>
              <a:t>CMMI</a:t>
            </a:r>
            <a:r>
              <a:rPr lang="es-EC" sz="1050" b="1" dirty="0" smtClean="0"/>
              <a:t>®, </a:t>
            </a:r>
            <a:r>
              <a:rPr lang="es-EC" sz="1050" b="1" dirty="0"/>
              <a:t>2010)</a:t>
            </a:r>
          </a:p>
        </p:txBody>
      </p:sp>
    </p:spTree>
    <p:extLst>
      <p:ext uri="{BB962C8B-B14F-4D97-AF65-F5344CB8AC3E}">
        <p14:creationId xmlns:p14="http://schemas.microsoft.com/office/powerpoint/2010/main" val="222341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MODELOS DE CALIDAD</a:t>
            </a:r>
            <a:endParaRPr lang="es-ES" dirty="0"/>
          </a:p>
        </p:txBody>
      </p:sp>
      <p:sp>
        <p:nvSpPr>
          <p:cNvPr id="3" name="2 Marcador de contenido"/>
          <p:cNvSpPr>
            <a:spLocks noGrp="1"/>
          </p:cNvSpPr>
          <p:nvPr>
            <p:ph idx="1"/>
          </p:nvPr>
        </p:nvSpPr>
        <p:spPr/>
        <p:txBody>
          <a:bodyPr>
            <a:normAutofit/>
          </a:bodyPr>
          <a:lstStyle/>
          <a:p>
            <a:pPr marL="109728" indent="0">
              <a:buNone/>
            </a:pPr>
            <a:r>
              <a:rPr lang="es-EC" b="1" dirty="0"/>
              <a:t>Estándar IEEE 830 -Especificación de Requisitos </a:t>
            </a:r>
            <a:r>
              <a:rPr lang="es-EC" b="1" dirty="0" smtClean="0"/>
              <a:t>Software</a:t>
            </a:r>
          </a:p>
          <a:p>
            <a:pPr marL="109728" indent="0">
              <a:buNone/>
            </a:pPr>
            <a:endParaRPr lang="es-EC" b="1" dirty="0" smtClean="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12220"/>
          <a:stretch/>
        </p:blipFill>
        <p:spPr bwMode="auto">
          <a:xfrm>
            <a:off x="2136476" y="3140968"/>
            <a:ext cx="5187950" cy="306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50686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PLAN DE INVESTIGACIÓN DE CAMPO</a:t>
            </a:r>
            <a:endParaRPr lang="es-ES" dirty="0"/>
          </a:p>
        </p:txBody>
      </p:sp>
      <p:sp>
        <p:nvSpPr>
          <p:cNvPr id="3" name="2 Marcador de contenido"/>
          <p:cNvSpPr>
            <a:spLocks noGrp="1"/>
          </p:cNvSpPr>
          <p:nvPr>
            <p:ph idx="1"/>
          </p:nvPr>
        </p:nvSpPr>
        <p:spPr/>
        <p:txBody>
          <a:bodyPr/>
          <a:lstStyle/>
          <a:p>
            <a:pPr algn="just"/>
            <a:r>
              <a:rPr lang="es-ES" dirty="0"/>
              <a:t>El estudio se realizó en 51 empresas elegidas de forma aleatoria, mediante una encuesta guiada, diseñada para utilizar estadística descriptiva sobre los datos recogidos.</a:t>
            </a:r>
          </a:p>
        </p:txBody>
      </p:sp>
    </p:spTree>
    <p:extLst>
      <p:ext uri="{BB962C8B-B14F-4D97-AF65-F5344CB8AC3E}">
        <p14:creationId xmlns:p14="http://schemas.microsoft.com/office/powerpoint/2010/main" val="247614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PLAN DE INVESTIGACIÓN DE CAMPO</a:t>
            </a:r>
            <a:endParaRPr lang="es-ES" dirty="0"/>
          </a:p>
        </p:txBody>
      </p:sp>
      <p:sp>
        <p:nvSpPr>
          <p:cNvPr id="3" name="2 Marcador de contenido"/>
          <p:cNvSpPr>
            <a:spLocks noGrp="1"/>
          </p:cNvSpPr>
          <p:nvPr>
            <p:ph idx="1"/>
          </p:nvPr>
        </p:nvSpPr>
        <p:spPr/>
        <p:txBody>
          <a:bodyPr>
            <a:normAutofit fontScale="92500"/>
          </a:bodyPr>
          <a:lstStyle/>
          <a:p>
            <a:pPr algn="just"/>
            <a:r>
              <a:rPr lang="es-ES" dirty="0"/>
              <a:t>El presente estudio es de carácter exploratorio, su objetivo es determinar las prácticas de la IR que aplican las empresas de desarrollo de software, en la ciudad de Quito</a:t>
            </a:r>
            <a:r>
              <a:rPr lang="es-ES" dirty="0" smtClean="0"/>
              <a:t>.</a:t>
            </a:r>
          </a:p>
          <a:p>
            <a:pPr algn="just"/>
            <a:r>
              <a:rPr lang="es-ES" dirty="0" smtClean="0"/>
              <a:t> </a:t>
            </a:r>
            <a:r>
              <a:rPr lang="es-ES" dirty="0"/>
              <a:t>Las unidades de análisis para el presente estudio fueron las empresas de desarrollo  de software, representadas por el líder de proyectos, el gerente de desarrollo o el desarrollador encargado de las actividades de la </a:t>
            </a:r>
            <a:r>
              <a:rPr lang="es-ES" dirty="0" smtClean="0"/>
              <a:t>IR. </a:t>
            </a:r>
            <a:r>
              <a:rPr lang="es-ES" dirty="0"/>
              <a:t>En todos los casos hubo un solo representante por organización.</a:t>
            </a:r>
          </a:p>
        </p:txBody>
      </p:sp>
    </p:spTree>
    <p:extLst>
      <p:ext uri="{BB962C8B-B14F-4D97-AF65-F5344CB8AC3E}">
        <p14:creationId xmlns:p14="http://schemas.microsoft.com/office/powerpoint/2010/main" val="2185341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PLAN DE INVESTIGACIÓN DE CAMPO</a:t>
            </a:r>
            <a:endParaRPr lang="es-ES" dirty="0"/>
          </a:p>
        </p:txBody>
      </p:sp>
      <p:sp>
        <p:nvSpPr>
          <p:cNvPr id="3" name="2 Marcador de contenido"/>
          <p:cNvSpPr>
            <a:spLocks noGrp="1"/>
          </p:cNvSpPr>
          <p:nvPr>
            <p:ph idx="1"/>
          </p:nvPr>
        </p:nvSpPr>
        <p:spPr/>
        <p:txBody>
          <a:bodyPr>
            <a:normAutofit/>
          </a:bodyPr>
          <a:lstStyle/>
          <a:p>
            <a:pPr marL="109728" lvl="0" indent="0">
              <a:buNone/>
            </a:pPr>
            <a:r>
              <a:rPr lang="es-ES" b="1" dirty="0"/>
              <a:t>Hipótesis</a:t>
            </a:r>
          </a:p>
          <a:p>
            <a:pPr algn="just"/>
            <a:r>
              <a:rPr lang="es-ES" dirty="0" smtClean="0"/>
              <a:t>Las empresas de desarrollo de software de la ciudad de Quito, no aplican sistemáticamente los lineamientos de la Ingeniería de Requisitos.</a:t>
            </a:r>
            <a:endParaRPr lang="es-ES" dirty="0"/>
          </a:p>
        </p:txBody>
      </p:sp>
    </p:spTree>
    <p:extLst>
      <p:ext uri="{BB962C8B-B14F-4D97-AF65-F5344CB8AC3E}">
        <p14:creationId xmlns:p14="http://schemas.microsoft.com/office/powerpoint/2010/main" val="41617389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PLAN DE INVESTIGACIÓN DE CAMPO</a:t>
            </a:r>
            <a:endParaRPr lang="es-ES" dirty="0"/>
          </a:p>
        </p:txBody>
      </p:sp>
      <p:sp>
        <p:nvSpPr>
          <p:cNvPr id="3" name="2 Marcador de contenido"/>
          <p:cNvSpPr>
            <a:spLocks noGrp="1"/>
          </p:cNvSpPr>
          <p:nvPr>
            <p:ph idx="1"/>
          </p:nvPr>
        </p:nvSpPr>
        <p:spPr/>
        <p:txBody>
          <a:bodyPr>
            <a:normAutofit/>
          </a:bodyPr>
          <a:lstStyle/>
          <a:p>
            <a:pPr marL="109728" lvl="0" indent="0">
              <a:buNone/>
            </a:pPr>
            <a:r>
              <a:rPr lang="es-ES" b="1" dirty="0"/>
              <a:t>Población</a:t>
            </a:r>
            <a:r>
              <a:rPr lang="es-ES" dirty="0"/>
              <a:t> </a:t>
            </a:r>
          </a:p>
          <a:p>
            <a:pPr algn="just"/>
            <a:r>
              <a:rPr lang="es-ES" dirty="0"/>
              <a:t>Para el estudio la población estuvo conformada por las empresas y organizaciones dedicadas al desarrollo de software en la ciudad de Quito, que ascendieron a </a:t>
            </a:r>
            <a:r>
              <a:rPr lang="es-ES" dirty="0" smtClean="0"/>
              <a:t>ochenta.</a:t>
            </a:r>
            <a:endParaRPr lang="es-ES" dirty="0"/>
          </a:p>
        </p:txBody>
      </p:sp>
    </p:spTree>
    <p:extLst>
      <p:ext uri="{BB962C8B-B14F-4D97-AF65-F5344CB8AC3E}">
        <p14:creationId xmlns:p14="http://schemas.microsoft.com/office/powerpoint/2010/main" val="2914535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PLAN DE INVESTIGACIÓN DE CAMPO</a:t>
            </a:r>
            <a:endParaRPr lang="es-ES" dirty="0"/>
          </a:p>
        </p:txBody>
      </p:sp>
      <p:sp>
        <p:nvSpPr>
          <p:cNvPr id="3" name="2 Marcador de contenido"/>
          <p:cNvSpPr>
            <a:spLocks noGrp="1"/>
          </p:cNvSpPr>
          <p:nvPr>
            <p:ph idx="1"/>
          </p:nvPr>
        </p:nvSpPr>
        <p:spPr/>
        <p:txBody>
          <a:bodyPr>
            <a:normAutofit/>
          </a:bodyPr>
          <a:lstStyle/>
          <a:p>
            <a:pPr marL="109728" indent="0">
              <a:buNone/>
            </a:pPr>
            <a:r>
              <a:rPr lang="es-EC" b="1" dirty="0" smtClean="0"/>
              <a:t>Muestra</a:t>
            </a:r>
            <a:endParaRPr lang="es-ES" b="1" dirty="0" smtClean="0"/>
          </a:p>
          <a:p>
            <a:pPr algn="just"/>
            <a:r>
              <a:rPr lang="es-ES" dirty="0" smtClean="0"/>
              <a:t>En </a:t>
            </a:r>
            <a:r>
              <a:rPr lang="es-ES" dirty="0"/>
              <a:t>la investigación participaron 51 empresas de desarrollo de software, radicadas en la ciudad de Quito; considerando que en esta ciudad se concentra aproximadamente el 49% de las </a:t>
            </a:r>
            <a:r>
              <a:rPr lang="es-ES" dirty="0" smtClean="0"/>
              <a:t>empresas. </a:t>
            </a:r>
            <a:r>
              <a:rPr lang="es-ES" dirty="0"/>
              <a:t>La muestra se estableció utilizando la fórmula </a:t>
            </a:r>
            <a:r>
              <a:rPr lang="es-ES" dirty="0" smtClean="0"/>
              <a:t>del </a:t>
            </a:r>
            <a:r>
              <a:rPr lang="es-ES" dirty="0"/>
              <a:t>método estadístico para una población finita.</a:t>
            </a:r>
          </a:p>
        </p:txBody>
      </p:sp>
    </p:spTree>
    <p:extLst>
      <p:ext uri="{BB962C8B-B14F-4D97-AF65-F5344CB8AC3E}">
        <p14:creationId xmlns:p14="http://schemas.microsoft.com/office/powerpoint/2010/main" val="2914535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52736"/>
            <a:ext cx="8229600" cy="1066800"/>
          </a:xfrm>
        </p:spPr>
        <p:txBody>
          <a:bodyPr>
            <a:normAutofit/>
          </a:bodyPr>
          <a:lstStyle/>
          <a:p>
            <a:r>
              <a:rPr lang="es-ES" sz="2800" b="1" dirty="0"/>
              <a:t>PROYECTO  PREVIO A LA OBTENCIÓN DEL TÍTULO DE </a:t>
            </a:r>
            <a:r>
              <a:rPr lang="es-EC" sz="2800" b="1" dirty="0"/>
              <a:t>INGENIERO EN SISTEMAS E INFORMÁTICA</a:t>
            </a:r>
            <a:endParaRPr lang="es-ES" sz="2800" b="1" dirty="0"/>
          </a:p>
        </p:txBody>
      </p:sp>
      <p:sp>
        <p:nvSpPr>
          <p:cNvPr id="3" name="2 Marcador de contenido"/>
          <p:cNvSpPr>
            <a:spLocks noGrp="1"/>
          </p:cNvSpPr>
          <p:nvPr>
            <p:ph idx="1"/>
          </p:nvPr>
        </p:nvSpPr>
        <p:spPr/>
        <p:txBody>
          <a:bodyPr/>
          <a:lstStyle/>
          <a:p>
            <a:pPr marL="109728" indent="0">
              <a:buNone/>
            </a:pPr>
            <a:endParaRPr lang="es-EC" b="1" dirty="0" smtClean="0"/>
          </a:p>
          <a:p>
            <a:pPr marL="109728" indent="0">
              <a:buNone/>
            </a:pPr>
            <a:r>
              <a:rPr lang="es-EC" b="1" dirty="0" smtClean="0"/>
              <a:t>TEMA :</a:t>
            </a:r>
            <a:r>
              <a:rPr lang="es-EC" dirty="0" smtClean="0"/>
              <a:t> “INVESTIGACIÓN </a:t>
            </a:r>
            <a:r>
              <a:rPr lang="es-EC" dirty="0"/>
              <a:t>DE LAS PRÁCTICAS DE LA INGENIERÍA DE REQUISITOS EN LAS EMPRESAS DE DESARROLLO DE SOFTWARE DE LA CIUDAD DE QUITO Y GENERACIÓN DE UNA PROPUESTA METODOLÓGICA PARA  LA </a:t>
            </a:r>
            <a:r>
              <a:rPr lang="es-EC" dirty="0" smtClean="0"/>
              <a:t>MEJORA</a:t>
            </a:r>
            <a:r>
              <a:rPr lang="es-ES" dirty="0"/>
              <a:t> </a:t>
            </a:r>
            <a:r>
              <a:rPr lang="es-EC" dirty="0" smtClean="0"/>
              <a:t>DE </a:t>
            </a:r>
            <a:r>
              <a:rPr lang="es-EC" dirty="0"/>
              <a:t>DICHAS PRÁCTICAS.”</a:t>
            </a:r>
            <a:endParaRPr lang="es-ES" dirty="0"/>
          </a:p>
        </p:txBody>
      </p:sp>
    </p:spTree>
    <p:extLst>
      <p:ext uri="{BB962C8B-B14F-4D97-AF65-F5344CB8AC3E}">
        <p14:creationId xmlns:p14="http://schemas.microsoft.com/office/powerpoint/2010/main" val="24733496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PLAN DE INVESTIGACIÓN DE CAMPO</a:t>
            </a:r>
            <a:endParaRPr lang="es-ES" dirty="0"/>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p:txBody>
              <a:bodyPr>
                <a:normAutofit/>
              </a:bodyPr>
              <a:lstStyle/>
              <a:p>
                <a:pPr marL="109728" indent="0">
                  <a:buNone/>
                </a:pPr>
                <a:r>
                  <a:rPr lang="es-EC" b="1" dirty="0" smtClean="0"/>
                  <a:t>Muestra</a:t>
                </a:r>
                <a:endParaRPr lang="es-ES" b="1" dirty="0" smtClean="0"/>
              </a:p>
              <a:p>
                <a:pPr marL="109728" indent="0" algn="just">
                  <a:buNone/>
                </a:pPr>
                <a14:m>
                  <m:oMathPara xmlns:m="http://schemas.openxmlformats.org/officeDocument/2006/math">
                    <m:oMathParaPr>
                      <m:jc m:val="center"/>
                    </m:oMathParaPr>
                    <m:oMath xmlns:m="http://schemas.openxmlformats.org/officeDocument/2006/math">
                      <m:r>
                        <a:rPr lang="es-ES" i="1">
                          <a:latin typeface="Cambria Math"/>
                        </a:rPr>
                        <m:t>𝑛</m:t>
                      </m:r>
                      <m:r>
                        <a:rPr lang="es-ES" i="1">
                          <a:latin typeface="Cambria Math"/>
                        </a:rPr>
                        <m:t>=</m:t>
                      </m:r>
                      <m:f>
                        <m:fPr>
                          <m:ctrlPr>
                            <a:rPr lang="es-ES" i="1">
                              <a:latin typeface="Cambria Math"/>
                            </a:rPr>
                          </m:ctrlPr>
                        </m:fPr>
                        <m:num>
                          <m:sSup>
                            <m:sSupPr>
                              <m:ctrlPr>
                                <a:rPr lang="es-ES" i="1">
                                  <a:latin typeface="Cambria Math"/>
                                </a:rPr>
                              </m:ctrlPr>
                            </m:sSupPr>
                            <m:e>
                              <m:r>
                                <a:rPr lang="es-ES" i="1">
                                  <a:latin typeface="Cambria Math"/>
                                </a:rPr>
                                <m:t>𝑍</m:t>
                              </m:r>
                            </m:e>
                            <m:sup>
                              <m:r>
                                <a:rPr lang="es-ES" i="1">
                                  <a:latin typeface="Cambria Math"/>
                                </a:rPr>
                                <m:t>2</m:t>
                              </m:r>
                            </m:sup>
                          </m:sSup>
                          <m:r>
                            <a:rPr lang="es-ES" i="1">
                              <a:latin typeface="Cambria Math"/>
                            </a:rPr>
                            <m:t>∗</m:t>
                          </m:r>
                          <m:r>
                            <a:rPr lang="es-ES" i="1">
                              <a:latin typeface="Cambria Math"/>
                            </a:rPr>
                            <m:t>𝑃</m:t>
                          </m:r>
                          <m:r>
                            <a:rPr lang="es-ES" i="1">
                              <a:latin typeface="Cambria Math"/>
                            </a:rPr>
                            <m:t>∗</m:t>
                          </m:r>
                          <m:r>
                            <a:rPr lang="es-ES" i="1">
                              <a:latin typeface="Cambria Math"/>
                            </a:rPr>
                            <m:t>𝑄</m:t>
                          </m:r>
                          <m:r>
                            <a:rPr lang="es-ES" i="1">
                              <a:latin typeface="Cambria Math"/>
                            </a:rPr>
                            <m:t>∗</m:t>
                          </m:r>
                          <m:r>
                            <a:rPr lang="es-ES" i="1">
                              <a:latin typeface="Cambria Math"/>
                            </a:rPr>
                            <m:t>𝑁</m:t>
                          </m:r>
                        </m:num>
                        <m:den>
                          <m:d>
                            <m:dPr>
                              <m:ctrlPr>
                                <a:rPr lang="es-ES" i="1">
                                  <a:latin typeface="Cambria Math"/>
                                </a:rPr>
                              </m:ctrlPr>
                            </m:dPr>
                            <m:e>
                              <m:r>
                                <a:rPr lang="es-ES" i="1">
                                  <a:latin typeface="Cambria Math"/>
                                </a:rPr>
                                <m:t>𝑁</m:t>
                              </m:r>
                              <m:r>
                                <a:rPr lang="es-ES" i="1">
                                  <a:latin typeface="Cambria Math"/>
                                </a:rPr>
                                <m:t>−1</m:t>
                              </m:r>
                            </m:e>
                          </m:d>
                          <m:r>
                            <a:rPr lang="es-ES" i="1">
                              <a:latin typeface="Cambria Math"/>
                            </a:rPr>
                            <m:t>∗</m:t>
                          </m:r>
                          <m:sSup>
                            <m:sSupPr>
                              <m:ctrlPr>
                                <a:rPr lang="es-ES" i="1">
                                  <a:latin typeface="Cambria Math"/>
                                </a:rPr>
                              </m:ctrlPr>
                            </m:sSupPr>
                            <m:e>
                              <m:r>
                                <a:rPr lang="es-ES" i="1">
                                  <a:latin typeface="Cambria Math"/>
                                </a:rPr>
                                <m:t>𝐸</m:t>
                              </m:r>
                            </m:e>
                            <m:sup>
                              <m:r>
                                <a:rPr lang="es-ES" i="1">
                                  <a:latin typeface="Cambria Math"/>
                                </a:rPr>
                                <m:t>2</m:t>
                              </m:r>
                            </m:sup>
                          </m:sSup>
                          <m:r>
                            <a:rPr lang="es-ES" i="1">
                              <a:latin typeface="Cambria Math"/>
                            </a:rPr>
                            <m:t>+</m:t>
                          </m:r>
                          <m:sSup>
                            <m:sSupPr>
                              <m:ctrlPr>
                                <a:rPr lang="es-ES" i="1">
                                  <a:latin typeface="Cambria Math"/>
                                </a:rPr>
                              </m:ctrlPr>
                            </m:sSupPr>
                            <m:e>
                              <m:r>
                                <a:rPr lang="es-ES" i="1">
                                  <a:latin typeface="Cambria Math"/>
                                </a:rPr>
                                <m:t>𝑍</m:t>
                              </m:r>
                            </m:e>
                            <m:sup>
                              <m:r>
                                <a:rPr lang="es-ES" i="1">
                                  <a:latin typeface="Cambria Math"/>
                                </a:rPr>
                                <m:t>2</m:t>
                              </m:r>
                            </m:sup>
                          </m:sSup>
                          <m:r>
                            <a:rPr lang="es-ES" i="1">
                              <a:latin typeface="Cambria Math"/>
                            </a:rPr>
                            <m:t>∗</m:t>
                          </m:r>
                          <m:r>
                            <a:rPr lang="es-ES" i="1">
                              <a:latin typeface="Cambria Math"/>
                            </a:rPr>
                            <m:t>𝑃</m:t>
                          </m:r>
                          <m:r>
                            <a:rPr lang="es-ES" i="1">
                              <a:latin typeface="Cambria Math"/>
                            </a:rPr>
                            <m:t>∗</m:t>
                          </m:r>
                          <m:r>
                            <a:rPr lang="es-ES" i="1">
                              <a:latin typeface="Cambria Math"/>
                            </a:rPr>
                            <m:t>𝑄</m:t>
                          </m:r>
                        </m:den>
                      </m:f>
                    </m:oMath>
                  </m:oMathPara>
                </a14:m>
                <a:endParaRPr lang="es-EC" dirty="0" smtClean="0"/>
              </a:p>
              <a:p>
                <a:pPr marL="109728" indent="0">
                  <a:buNone/>
                </a:pPr>
                <a:r>
                  <a:rPr lang="es-ES" sz="2200" dirty="0"/>
                  <a:t>Dónde:</a:t>
                </a:r>
              </a:p>
              <a:p>
                <a:pPr marL="109728" indent="0">
                  <a:buNone/>
                </a:pPr>
                <a:r>
                  <a:rPr lang="es-ES" sz="2200" dirty="0"/>
                  <a:t>N = número de la población = 80</a:t>
                </a:r>
              </a:p>
              <a:p>
                <a:pPr marL="109728" indent="0">
                  <a:buNone/>
                </a:pPr>
                <a:r>
                  <a:rPr lang="es-ES" sz="2200" dirty="0"/>
                  <a:t>E = margen de error = 5%</a:t>
                </a:r>
              </a:p>
              <a:p>
                <a:pPr marL="109728" indent="0">
                  <a:buNone/>
                </a:pPr>
                <a:r>
                  <a:rPr lang="es-ES" sz="2200" dirty="0"/>
                  <a:t>Z = nivel de confianza = 1.65 (90%)</a:t>
                </a:r>
              </a:p>
              <a:p>
                <a:pPr marL="109728" indent="0">
                  <a:buNone/>
                </a:pPr>
                <a:r>
                  <a:rPr lang="es-ES" sz="2200" dirty="0"/>
                  <a:t>P = probabilidad de éxito = 15%</a:t>
                </a:r>
              </a:p>
              <a:p>
                <a:pPr marL="109728" indent="0">
                  <a:buNone/>
                </a:pPr>
                <a:r>
                  <a:rPr lang="es-ES" sz="2200" dirty="0"/>
                  <a:t>Q = probabilidad de fracaso = 85%</a:t>
                </a:r>
              </a:p>
              <a:p>
                <a:pPr marL="109728" indent="0">
                  <a:buNone/>
                </a:pPr>
                <a:r>
                  <a:rPr lang="es-ES" sz="2200" dirty="0"/>
                  <a:t>n  = tamaño de la muestra = 51</a:t>
                </a:r>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blipFill rotWithShape="1">
                <a:blip r:embed="rId2"/>
                <a:stretch>
                  <a:fillRect l="-148" t="-1408"/>
                </a:stretch>
              </a:blipFill>
            </p:spPr>
            <p:txBody>
              <a:bodyPr/>
              <a:lstStyle/>
              <a:p>
                <a:r>
                  <a:rPr lang="es-ES">
                    <a:noFill/>
                  </a:rPr>
                  <a:t> </a:t>
                </a:r>
              </a:p>
            </p:txBody>
          </p:sp>
        </mc:Fallback>
      </mc:AlternateContent>
    </p:spTree>
    <p:extLst>
      <p:ext uri="{BB962C8B-B14F-4D97-AF65-F5344CB8AC3E}">
        <p14:creationId xmlns:p14="http://schemas.microsoft.com/office/powerpoint/2010/main" val="804956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PLAN DE INVESTIGACIÓN DE CAMPO</a:t>
            </a:r>
            <a:endParaRPr lang="es-ES" dirty="0"/>
          </a:p>
        </p:txBody>
      </p:sp>
      <p:sp>
        <p:nvSpPr>
          <p:cNvPr id="3" name="2 Marcador de contenido"/>
          <p:cNvSpPr>
            <a:spLocks noGrp="1"/>
          </p:cNvSpPr>
          <p:nvPr>
            <p:ph idx="1"/>
          </p:nvPr>
        </p:nvSpPr>
        <p:spPr/>
        <p:txBody>
          <a:bodyPr>
            <a:normAutofit fontScale="85000" lnSpcReduction="20000"/>
          </a:bodyPr>
          <a:lstStyle/>
          <a:p>
            <a:pPr marL="109728" indent="0">
              <a:buNone/>
            </a:pPr>
            <a:r>
              <a:rPr lang="es-ES" b="1" dirty="0"/>
              <a:t>Elaboración del instrumento de investigación</a:t>
            </a:r>
            <a:endParaRPr lang="es-ES" b="1" dirty="0" smtClean="0"/>
          </a:p>
          <a:p>
            <a:pPr marL="109728" indent="0" algn="just">
              <a:buNone/>
            </a:pPr>
            <a:r>
              <a:rPr lang="es-ES" dirty="0" smtClean="0"/>
              <a:t>Las </a:t>
            </a:r>
            <a:r>
              <a:rPr lang="es-ES" dirty="0"/>
              <a:t>preguntas estuvieron enfocadas a los siguientes tópicos</a:t>
            </a:r>
            <a:r>
              <a:rPr lang="es-ES" dirty="0" smtClean="0"/>
              <a:t>:</a:t>
            </a:r>
          </a:p>
          <a:p>
            <a:pPr marL="109728" indent="0" algn="just">
              <a:buNone/>
            </a:pPr>
            <a:endParaRPr lang="es-ES" dirty="0"/>
          </a:p>
          <a:p>
            <a:pPr lvl="0"/>
            <a:r>
              <a:rPr lang="es-ES" dirty="0" smtClean="0"/>
              <a:t>Tiempo </a:t>
            </a:r>
            <a:r>
              <a:rPr lang="es-ES" dirty="0"/>
              <a:t>de vida de la organización.</a:t>
            </a:r>
          </a:p>
          <a:p>
            <a:pPr lvl="0"/>
            <a:r>
              <a:rPr lang="es-ES" dirty="0"/>
              <a:t>Certificaciones que ha obtenido.</a:t>
            </a:r>
          </a:p>
          <a:p>
            <a:pPr lvl="0"/>
            <a:r>
              <a:rPr lang="es-ES" dirty="0"/>
              <a:t>Tamaño de los equipos de desarrollo.</a:t>
            </a:r>
          </a:p>
          <a:p>
            <a:pPr lvl="0"/>
            <a:r>
              <a:rPr lang="es-ES" dirty="0"/>
              <a:t>Número de proyectos de desarrollo.</a:t>
            </a:r>
          </a:p>
          <a:p>
            <a:pPr lvl="0"/>
            <a:r>
              <a:rPr lang="es-ES" dirty="0"/>
              <a:t>El proceso de ingeniería de requisitos que aplican.</a:t>
            </a:r>
          </a:p>
          <a:p>
            <a:pPr lvl="0"/>
            <a:r>
              <a:rPr lang="es-ES" dirty="0"/>
              <a:t>Las técnicas utilizadas en cada una de las fases de la IR.</a:t>
            </a:r>
          </a:p>
          <a:p>
            <a:r>
              <a:rPr lang="es-ES" dirty="0"/>
              <a:t>Problemas detectados en su organización en el ámbito de la IR.</a:t>
            </a:r>
          </a:p>
        </p:txBody>
      </p:sp>
    </p:spTree>
    <p:extLst>
      <p:ext uri="{BB962C8B-B14F-4D97-AF65-F5344CB8AC3E}">
        <p14:creationId xmlns:p14="http://schemas.microsoft.com/office/powerpoint/2010/main" val="23185602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ANÁLISIS DE RESULTADOS</a:t>
            </a:r>
            <a:endParaRPr lang="es-ES" dirty="0"/>
          </a:p>
        </p:txBody>
      </p:sp>
      <p:sp>
        <p:nvSpPr>
          <p:cNvPr id="3" name="2 Marcador de contenido"/>
          <p:cNvSpPr>
            <a:spLocks noGrp="1"/>
          </p:cNvSpPr>
          <p:nvPr>
            <p:ph idx="1"/>
          </p:nvPr>
        </p:nvSpPr>
        <p:spPr/>
        <p:txBody>
          <a:bodyPr>
            <a:normAutofit/>
          </a:bodyPr>
          <a:lstStyle/>
          <a:p>
            <a:pPr marL="109728" indent="0">
              <a:buNone/>
            </a:pPr>
            <a:r>
              <a:rPr lang="es-EC" b="1" dirty="0"/>
              <a:t>Tiempo de vida la empresa o departamento de desarrollo de software</a:t>
            </a:r>
            <a:endParaRPr lang="es-EC" b="1" dirty="0" smtClean="0"/>
          </a:p>
          <a:p>
            <a:pPr marL="109728" indent="0" algn="just">
              <a:buNone/>
            </a:pP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119419220"/>
              </p:ext>
            </p:extLst>
          </p:nvPr>
        </p:nvGraphicFramePr>
        <p:xfrm>
          <a:off x="1475656" y="3573016"/>
          <a:ext cx="5760641" cy="1991392"/>
        </p:xfrm>
        <a:graphic>
          <a:graphicData uri="http://schemas.openxmlformats.org/drawingml/2006/table">
            <a:tbl>
              <a:tblPr>
                <a:tableStyleId>{5C22544A-7EE6-4342-B048-85BDC9FD1C3A}</a:tableStyleId>
              </a:tblPr>
              <a:tblGrid>
                <a:gridCol w="1705109"/>
                <a:gridCol w="1705109"/>
                <a:gridCol w="1175091"/>
                <a:gridCol w="1175332"/>
              </a:tblGrid>
              <a:tr h="557632">
                <a:tc gridSpan="2">
                  <a:txBody>
                    <a:bodyPr/>
                    <a:lstStyle/>
                    <a:p>
                      <a:pPr algn="l">
                        <a:lnSpc>
                          <a:spcPct val="115000"/>
                        </a:lnSpc>
                        <a:spcAft>
                          <a:spcPts val="0"/>
                        </a:spcAft>
                      </a:pPr>
                      <a:endParaRPr lang="es-EC" sz="1000" kern="150" dirty="0" smtClean="0">
                        <a:effectLst/>
                      </a:endParaRPr>
                    </a:p>
                    <a:p>
                      <a:pPr algn="l">
                        <a:lnSpc>
                          <a:spcPct val="115000"/>
                        </a:lnSpc>
                        <a:spcAft>
                          <a:spcPts val="0"/>
                        </a:spcAft>
                      </a:pPr>
                      <a:endParaRPr lang="es-ES" sz="1100" kern="150" dirty="0">
                        <a:effectLst/>
                        <a:latin typeface="Calibri"/>
                        <a:ea typeface="DejaVu Sans"/>
                        <a:cs typeface="Times New Roman"/>
                      </a:endParaRPr>
                    </a:p>
                  </a:txBody>
                  <a:tcPr marL="59055" marR="59055" marT="0" marB="0" anchor="b"/>
                </a:tc>
                <a:tc hMerge="1">
                  <a:txBody>
                    <a:bodyPr/>
                    <a:lstStyle/>
                    <a:p>
                      <a:endParaRPr lang="es-ES"/>
                    </a:p>
                  </a:txBody>
                  <a:tcPr/>
                </a:tc>
                <a:tc>
                  <a:txBody>
                    <a:bodyPr/>
                    <a:lstStyle/>
                    <a:p>
                      <a:pPr algn="ctr">
                        <a:lnSpc>
                          <a:spcPct val="115000"/>
                        </a:lnSpc>
                        <a:spcAft>
                          <a:spcPts val="0"/>
                        </a:spcAft>
                      </a:pPr>
                      <a:r>
                        <a:rPr lang="es-EC" sz="1000" kern="150">
                          <a:effectLst/>
                        </a:rPr>
                        <a:t>Frecuencia</a:t>
                      </a:r>
                      <a:endParaRPr lang="es-ES" sz="1100" kern="150">
                        <a:effectLst/>
                        <a:latin typeface="Calibri"/>
                        <a:ea typeface="DejaVu Sans"/>
                        <a:cs typeface="Times New Roman"/>
                      </a:endParaRPr>
                    </a:p>
                  </a:txBody>
                  <a:tcPr marL="59055" marR="59055" marT="0" marB="0" anchor="b"/>
                </a:tc>
                <a:tc>
                  <a:txBody>
                    <a:bodyPr/>
                    <a:lstStyle/>
                    <a:p>
                      <a:pPr algn="ctr">
                        <a:lnSpc>
                          <a:spcPct val="115000"/>
                        </a:lnSpc>
                        <a:spcAft>
                          <a:spcPts val="0"/>
                        </a:spcAft>
                      </a:pPr>
                      <a:r>
                        <a:rPr lang="es-EC" sz="1000" kern="150">
                          <a:effectLst/>
                        </a:rPr>
                        <a:t>Porcentaje</a:t>
                      </a:r>
                      <a:endParaRPr lang="es-ES" sz="1100" kern="150">
                        <a:effectLst/>
                        <a:latin typeface="Calibri"/>
                        <a:ea typeface="DejaVu Sans"/>
                        <a:cs typeface="Times New Roman"/>
                      </a:endParaRPr>
                    </a:p>
                  </a:txBody>
                  <a:tcPr marL="59055" marR="59055" marT="0" marB="0" anchor="b"/>
                </a:tc>
              </a:tr>
              <a:tr h="358440">
                <a:tc rowSpan="3">
                  <a:txBody>
                    <a:bodyPr/>
                    <a:lstStyle/>
                    <a:p>
                      <a:pPr algn="l">
                        <a:lnSpc>
                          <a:spcPct val="115000"/>
                        </a:lnSpc>
                        <a:spcAft>
                          <a:spcPts val="0"/>
                        </a:spcAft>
                      </a:pPr>
                      <a:r>
                        <a:rPr lang="es-EC" sz="1000" kern="150">
                          <a:effectLst/>
                        </a:rPr>
                        <a:t>Válidos</a:t>
                      </a:r>
                      <a:endParaRPr lang="es-ES" sz="1100" kern="150">
                        <a:effectLst/>
                        <a:latin typeface="Calibri"/>
                        <a:ea typeface="DejaVu Sans"/>
                        <a:cs typeface="Times New Roman"/>
                      </a:endParaRPr>
                    </a:p>
                  </a:txBody>
                  <a:tcPr marL="59055" marR="59055" marT="0" marB="0"/>
                </a:tc>
                <a:tc>
                  <a:txBody>
                    <a:bodyPr/>
                    <a:lstStyle/>
                    <a:p>
                      <a:pPr algn="l">
                        <a:lnSpc>
                          <a:spcPct val="115000"/>
                        </a:lnSpc>
                        <a:spcAft>
                          <a:spcPts val="0"/>
                        </a:spcAft>
                      </a:pPr>
                      <a:r>
                        <a:rPr lang="es-EC" sz="1000" kern="150">
                          <a:effectLst/>
                        </a:rPr>
                        <a:t>1-4 años</a:t>
                      </a:r>
                      <a:endParaRPr lang="es-ES" sz="1100" kern="150">
                        <a:effectLst/>
                        <a:latin typeface="Calibri"/>
                        <a:ea typeface="DejaVu Sans"/>
                        <a:cs typeface="Times New Roman"/>
                      </a:endParaRPr>
                    </a:p>
                  </a:txBody>
                  <a:tcPr marL="59055" marR="59055" marT="0" marB="0"/>
                </a:tc>
                <a:tc>
                  <a:txBody>
                    <a:bodyPr/>
                    <a:lstStyle/>
                    <a:p>
                      <a:pPr algn="r">
                        <a:lnSpc>
                          <a:spcPct val="115000"/>
                        </a:lnSpc>
                        <a:spcAft>
                          <a:spcPts val="0"/>
                        </a:spcAft>
                      </a:pPr>
                      <a:r>
                        <a:rPr lang="es-EC" sz="1000" kern="150">
                          <a:effectLst/>
                        </a:rPr>
                        <a:t>10</a:t>
                      </a:r>
                      <a:endParaRPr lang="es-ES" sz="1100" kern="150">
                        <a:effectLst/>
                        <a:latin typeface="Calibri"/>
                        <a:ea typeface="DejaVu Sans"/>
                        <a:cs typeface="Times New Roman"/>
                      </a:endParaRPr>
                    </a:p>
                  </a:txBody>
                  <a:tcPr marL="59055" marR="59055" marT="0" marB="0" anchor="ctr"/>
                </a:tc>
                <a:tc>
                  <a:txBody>
                    <a:bodyPr/>
                    <a:lstStyle/>
                    <a:p>
                      <a:pPr algn="r">
                        <a:lnSpc>
                          <a:spcPct val="115000"/>
                        </a:lnSpc>
                        <a:spcAft>
                          <a:spcPts val="0"/>
                        </a:spcAft>
                      </a:pPr>
                      <a:r>
                        <a:rPr lang="es-EC" sz="1000" kern="150">
                          <a:effectLst/>
                        </a:rPr>
                        <a:t>19.6</a:t>
                      </a:r>
                      <a:endParaRPr lang="es-ES" sz="1100" kern="150">
                        <a:effectLst/>
                        <a:latin typeface="Calibri"/>
                        <a:ea typeface="DejaVu Sans"/>
                        <a:cs typeface="Times New Roman"/>
                      </a:endParaRPr>
                    </a:p>
                  </a:txBody>
                  <a:tcPr marL="59055" marR="59055" marT="0" marB="0" anchor="ctr"/>
                </a:tc>
              </a:tr>
              <a:tr h="358440">
                <a:tc vMerge="1">
                  <a:txBody>
                    <a:bodyPr/>
                    <a:lstStyle/>
                    <a:p>
                      <a:endParaRPr lang="es-ES"/>
                    </a:p>
                  </a:txBody>
                  <a:tcPr/>
                </a:tc>
                <a:tc>
                  <a:txBody>
                    <a:bodyPr/>
                    <a:lstStyle/>
                    <a:p>
                      <a:pPr algn="l">
                        <a:lnSpc>
                          <a:spcPct val="115000"/>
                        </a:lnSpc>
                        <a:spcAft>
                          <a:spcPts val="0"/>
                        </a:spcAft>
                      </a:pPr>
                      <a:r>
                        <a:rPr lang="es-EC" sz="1000" kern="150">
                          <a:effectLst/>
                        </a:rPr>
                        <a:t>5-15 años</a:t>
                      </a:r>
                      <a:endParaRPr lang="es-ES" sz="1100" kern="150">
                        <a:effectLst/>
                        <a:latin typeface="Calibri"/>
                        <a:ea typeface="DejaVu Sans"/>
                        <a:cs typeface="Times New Roman"/>
                      </a:endParaRPr>
                    </a:p>
                  </a:txBody>
                  <a:tcPr marL="59055" marR="59055" marT="0" marB="0"/>
                </a:tc>
                <a:tc>
                  <a:txBody>
                    <a:bodyPr/>
                    <a:lstStyle/>
                    <a:p>
                      <a:pPr algn="r">
                        <a:lnSpc>
                          <a:spcPct val="115000"/>
                        </a:lnSpc>
                        <a:spcAft>
                          <a:spcPts val="0"/>
                        </a:spcAft>
                      </a:pPr>
                      <a:r>
                        <a:rPr lang="es-EC" sz="1000" kern="150">
                          <a:effectLst/>
                        </a:rPr>
                        <a:t>28</a:t>
                      </a:r>
                      <a:endParaRPr lang="es-ES" sz="1100" kern="150">
                        <a:effectLst/>
                        <a:latin typeface="Calibri"/>
                        <a:ea typeface="DejaVu Sans"/>
                        <a:cs typeface="Times New Roman"/>
                      </a:endParaRPr>
                    </a:p>
                  </a:txBody>
                  <a:tcPr marL="59055" marR="59055" marT="0" marB="0" anchor="ctr"/>
                </a:tc>
                <a:tc>
                  <a:txBody>
                    <a:bodyPr/>
                    <a:lstStyle/>
                    <a:p>
                      <a:pPr algn="r">
                        <a:lnSpc>
                          <a:spcPct val="115000"/>
                        </a:lnSpc>
                        <a:spcAft>
                          <a:spcPts val="0"/>
                        </a:spcAft>
                      </a:pPr>
                      <a:r>
                        <a:rPr lang="es-EC" sz="1000" kern="150">
                          <a:effectLst/>
                        </a:rPr>
                        <a:t>54.9</a:t>
                      </a:r>
                      <a:endParaRPr lang="es-ES" sz="1100" kern="150">
                        <a:effectLst/>
                        <a:latin typeface="Calibri"/>
                        <a:ea typeface="DejaVu Sans"/>
                        <a:cs typeface="Times New Roman"/>
                      </a:endParaRPr>
                    </a:p>
                  </a:txBody>
                  <a:tcPr marL="59055" marR="59055" marT="0" marB="0" anchor="ctr"/>
                </a:tc>
              </a:tr>
              <a:tr h="358440">
                <a:tc vMerge="1">
                  <a:txBody>
                    <a:bodyPr/>
                    <a:lstStyle/>
                    <a:p>
                      <a:endParaRPr lang="es-ES"/>
                    </a:p>
                  </a:txBody>
                  <a:tcPr/>
                </a:tc>
                <a:tc>
                  <a:txBody>
                    <a:bodyPr/>
                    <a:lstStyle/>
                    <a:p>
                      <a:pPr algn="l">
                        <a:lnSpc>
                          <a:spcPct val="115000"/>
                        </a:lnSpc>
                        <a:spcAft>
                          <a:spcPts val="0"/>
                        </a:spcAft>
                      </a:pPr>
                      <a:r>
                        <a:rPr lang="es-EC" sz="1000" kern="150">
                          <a:effectLst/>
                        </a:rPr>
                        <a:t>más de 15 años</a:t>
                      </a:r>
                      <a:endParaRPr lang="es-ES" sz="1100" kern="150">
                        <a:effectLst/>
                        <a:latin typeface="Calibri"/>
                        <a:ea typeface="DejaVu Sans"/>
                        <a:cs typeface="Times New Roman"/>
                      </a:endParaRPr>
                    </a:p>
                  </a:txBody>
                  <a:tcPr marL="59055" marR="59055" marT="0" marB="0"/>
                </a:tc>
                <a:tc>
                  <a:txBody>
                    <a:bodyPr/>
                    <a:lstStyle/>
                    <a:p>
                      <a:pPr algn="r">
                        <a:lnSpc>
                          <a:spcPct val="115000"/>
                        </a:lnSpc>
                        <a:spcAft>
                          <a:spcPts val="0"/>
                        </a:spcAft>
                      </a:pPr>
                      <a:r>
                        <a:rPr lang="es-EC" sz="1000" kern="150">
                          <a:effectLst/>
                        </a:rPr>
                        <a:t>13</a:t>
                      </a:r>
                      <a:endParaRPr lang="es-ES" sz="1100" kern="150">
                        <a:effectLst/>
                        <a:latin typeface="Calibri"/>
                        <a:ea typeface="DejaVu Sans"/>
                        <a:cs typeface="Times New Roman"/>
                      </a:endParaRPr>
                    </a:p>
                  </a:txBody>
                  <a:tcPr marL="59055" marR="59055" marT="0" marB="0" anchor="ctr"/>
                </a:tc>
                <a:tc>
                  <a:txBody>
                    <a:bodyPr/>
                    <a:lstStyle/>
                    <a:p>
                      <a:pPr algn="r">
                        <a:lnSpc>
                          <a:spcPct val="115000"/>
                        </a:lnSpc>
                        <a:spcAft>
                          <a:spcPts val="0"/>
                        </a:spcAft>
                      </a:pPr>
                      <a:r>
                        <a:rPr lang="es-EC" sz="1000" kern="150">
                          <a:effectLst/>
                        </a:rPr>
                        <a:t>25.5</a:t>
                      </a:r>
                      <a:endParaRPr lang="es-ES" sz="1100" kern="150">
                        <a:effectLst/>
                        <a:latin typeface="Calibri"/>
                        <a:ea typeface="DejaVu Sans"/>
                        <a:cs typeface="Times New Roman"/>
                      </a:endParaRPr>
                    </a:p>
                  </a:txBody>
                  <a:tcPr marL="59055" marR="59055" marT="0" marB="0" anchor="ctr"/>
                </a:tc>
              </a:tr>
              <a:tr h="358440">
                <a:tc>
                  <a:txBody>
                    <a:bodyPr/>
                    <a:lstStyle/>
                    <a:p>
                      <a:pPr algn="l">
                        <a:lnSpc>
                          <a:spcPct val="115000"/>
                        </a:lnSpc>
                        <a:spcAft>
                          <a:spcPts val="0"/>
                        </a:spcAft>
                      </a:pPr>
                      <a:r>
                        <a:rPr lang="es-EC" sz="1000" kern="150">
                          <a:effectLst/>
                        </a:rPr>
                        <a:t> </a:t>
                      </a:r>
                      <a:endParaRPr lang="es-ES" sz="1100" kern="150">
                        <a:effectLst/>
                        <a:latin typeface="Calibri"/>
                        <a:ea typeface="DejaVu Sans"/>
                        <a:cs typeface="Times New Roman"/>
                      </a:endParaRPr>
                    </a:p>
                  </a:txBody>
                  <a:tcPr marL="59055" marR="59055" marT="0" marB="0"/>
                </a:tc>
                <a:tc>
                  <a:txBody>
                    <a:bodyPr/>
                    <a:lstStyle/>
                    <a:p>
                      <a:pPr algn="l">
                        <a:lnSpc>
                          <a:spcPct val="115000"/>
                        </a:lnSpc>
                        <a:spcAft>
                          <a:spcPts val="0"/>
                        </a:spcAft>
                      </a:pPr>
                      <a:r>
                        <a:rPr lang="es-EC" sz="1000" kern="150">
                          <a:effectLst/>
                        </a:rPr>
                        <a:t>Total</a:t>
                      </a:r>
                      <a:endParaRPr lang="es-ES" sz="1100" kern="150">
                        <a:effectLst/>
                        <a:latin typeface="Calibri"/>
                        <a:ea typeface="DejaVu Sans"/>
                        <a:cs typeface="Times New Roman"/>
                      </a:endParaRPr>
                    </a:p>
                  </a:txBody>
                  <a:tcPr marL="59055" marR="59055" marT="0" marB="0"/>
                </a:tc>
                <a:tc>
                  <a:txBody>
                    <a:bodyPr/>
                    <a:lstStyle/>
                    <a:p>
                      <a:pPr algn="r">
                        <a:lnSpc>
                          <a:spcPct val="115000"/>
                        </a:lnSpc>
                        <a:spcAft>
                          <a:spcPts val="0"/>
                        </a:spcAft>
                      </a:pPr>
                      <a:r>
                        <a:rPr lang="es-EC" sz="1000" kern="150">
                          <a:effectLst/>
                        </a:rPr>
                        <a:t>51</a:t>
                      </a:r>
                      <a:endParaRPr lang="es-ES" sz="1100" kern="150">
                        <a:effectLst/>
                        <a:latin typeface="Calibri"/>
                        <a:ea typeface="DejaVu Sans"/>
                        <a:cs typeface="Times New Roman"/>
                      </a:endParaRPr>
                    </a:p>
                  </a:txBody>
                  <a:tcPr marL="59055" marR="59055" marT="0" marB="0" anchor="ctr"/>
                </a:tc>
                <a:tc>
                  <a:txBody>
                    <a:bodyPr/>
                    <a:lstStyle/>
                    <a:p>
                      <a:pPr algn="r">
                        <a:lnSpc>
                          <a:spcPct val="115000"/>
                        </a:lnSpc>
                        <a:spcAft>
                          <a:spcPts val="0"/>
                        </a:spcAft>
                      </a:pPr>
                      <a:r>
                        <a:rPr lang="es-EC" sz="1000" kern="150" dirty="0">
                          <a:effectLst/>
                        </a:rPr>
                        <a:t>100.0</a:t>
                      </a:r>
                      <a:endParaRPr lang="es-ES" sz="1100" kern="150" dirty="0">
                        <a:effectLst/>
                        <a:latin typeface="Calibri"/>
                        <a:ea typeface="DejaVu Sans"/>
                        <a:cs typeface="Times New Roman"/>
                      </a:endParaRPr>
                    </a:p>
                  </a:txBody>
                  <a:tcPr marL="59055" marR="59055" marT="0" marB="0" anchor="ctr"/>
                </a:tc>
              </a:tr>
            </a:tbl>
          </a:graphicData>
        </a:graphic>
      </p:graphicFrame>
    </p:spTree>
    <p:extLst>
      <p:ext uri="{BB962C8B-B14F-4D97-AF65-F5344CB8AC3E}">
        <p14:creationId xmlns:p14="http://schemas.microsoft.com/office/powerpoint/2010/main" val="3315578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ANÁLISIS DE RESULTADOS</a:t>
            </a:r>
            <a:endParaRPr lang="es-ES" dirty="0"/>
          </a:p>
        </p:txBody>
      </p:sp>
      <p:sp>
        <p:nvSpPr>
          <p:cNvPr id="3" name="2 Marcador de contenido"/>
          <p:cNvSpPr>
            <a:spLocks noGrp="1"/>
          </p:cNvSpPr>
          <p:nvPr>
            <p:ph idx="1"/>
          </p:nvPr>
        </p:nvSpPr>
        <p:spPr/>
        <p:txBody>
          <a:bodyPr>
            <a:normAutofit/>
          </a:bodyPr>
          <a:lstStyle/>
          <a:p>
            <a:pPr marL="109728" indent="0" algn="just">
              <a:buNone/>
            </a:pPr>
            <a:r>
              <a:rPr lang="es-EC" b="1" dirty="0"/>
              <a:t>Número de proyectos de software desarrollados en los 2 últimos años, de acuerdo a su tamaño</a:t>
            </a:r>
            <a:endParaRPr lang="es-EC" b="1" dirty="0" smtClean="0"/>
          </a:p>
          <a:p>
            <a:pPr marL="109728" indent="0" algn="just">
              <a:buNone/>
            </a:pP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3201284194"/>
              </p:ext>
            </p:extLst>
          </p:nvPr>
        </p:nvGraphicFramePr>
        <p:xfrm>
          <a:off x="1619671" y="4005064"/>
          <a:ext cx="5616624" cy="1944216"/>
        </p:xfrm>
        <a:graphic>
          <a:graphicData uri="http://schemas.openxmlformats.org/drawingml/2006/table">
            <a:tbl>
              <a:tblPr>
                <a:tableStyleId>{5C22544A-7EE6-4342-B048-85BDC9FD1C3A}</a:tableStyleId>
              </a:tblPr>
              <a:tblGrid>
                <a:gridCol w="1829903"/>
                <a:gridCol w="1829903"/>
                <a:gridCol w="1016054"/>
                <a:gridCol w="940764"/>
              </a:tblGrid>
              <a:tr h="278832">
                <a:tc gridSpan="2">
                  <a:txBody>
                    <a:bodyPr/>
                    <a:lstStyle/>
                    <a:p>
                      <a:pPr>
                        <a:lnSpc>
                          <a:spcPct val="115000"/>
                        </a:lnSpc>
                        <a:spcAft>
                          <a:spcPts val="0"/>
                        </a:spcAft>
                      </a:pPr>
                      <a:r>
                        <a:rPr lang="es-EC" sz="1000" kern="150" dirty="0">
                          <a:effectLst/>
                        </a:rPr>
                        <a:t> </a:t>
                      </a:r>
                      <a:endParaRPr lang="es-ES" sz="1100" kern="150" dirty="0">
                        <a:effectLst/>
                        <a:latin typeface="Calibri"/>
                        <a:ea typeface="DejaVu Sans"/>
                        <a:cs typeface="Times New Roman"/>
                      </a:endParaRPr>
                    </a:p>
                  </a:txBody>
                  <a:tcPr marL="44450" marR="44450" marT="0" marB="0" anchor="ctr"/>
                </a:tc>
                <a:tc hMerge="1">
                  <a:txBody>
                    <a:bodyPr/>
                    <a:lstStyle/>
                    <a:p>
                      <a:endParaRPr lang="es-ES"/>
                    </a:p>
                  </a:txBody>
                  <a:tcPr/>
                </a:tc>
                <a:tc>
                  <a:txBody>
                    <a:bodyPr/>
                    <a:lstStyle/>
                    <a:p>
                      <a:pPr algn="ctr">
                        <a:lnSpc>
                          <a:spcPct val="115000"/>
                        </a:lnSpc>
                        <a:spcAft>
                          <a:spcPts val="0"/>
                        </a:spcAft>
                      </a:pPr>
                      <a:r>
                        <a:rPr lang="es-EC" sz="1000" kern="150">
                          <a:effectLst/>
                        </a:rPr>
                        <a:t>Frecuencia</a:t>
                      </a:r>
                      <a:endParaRPr lang="es-ES" sz="1100" kern="150">
                        <a:effectLst/>
                        <a:latin typeface="Calibri"/>
                        <a:ea typeface="DejaVu Sans"/>
                        <a:cs typeface="Times New Roman"/>
                      </a:endParaRPr>
                    </a:p>
                  </a:txBody>
                  <a:tcPr marL="44450" marR="44450" marT="0" marB="0" anchor="ctr"/>
                </a:tc>
                <a:tc>
                  <a:txBody>
                    <a:bodyPr/>
                    <a:lstStyle/>
                    <a:p>
                      <a:pPr algn="ctr">
                        <a:lnSpc>
                          <a:spcPct val="115000"/>
                        </a:lnSpc>
                        <a:spcAft>
                          <a:spcPts val="0"/>
                        </a:spcAft>
                      </a:pPr>
                      <a:r>
                        <a:rPr lang="es-EC" sz="1000" kern="150">
                          <a:effectLst/>
                        </a:rPr>
                        <a:t>Porcentaje</a:t>
                      </a:r>
                      <a:endParaRPr lang="es-ES" sz="1100" kern="150">
                        <a:effectLst/>
                        <a:latin typeface="Calibri"/>
                        <a:ea typeface="DejaVu Sans"/>
                        <a:cs typeface="Times New Roman"/>
                      </a:endParaRPr>
                    </a:p>
                  </a:txBody>
                  <a:tcPr marL="44450" marR="44450" marT="0" marB="0" anchor="ctr"/>
                </a:tc>
              </a:tr>
              <a:tr h="466409">
                <a:tc rowSpan="3">
                  <a:txBody>
                    <a:bodyPr/>
                    <a:lstStyle/>
                    <a:p>
                      <a:pPr>
                        <a:lnSpc>
                          <a:spcPct val="115000"/>
                        </a:lnSpc>
                        <a:spcAft>
                          <a:spcPts val="0"/>
                        </a:spcAft>
                      </a:pPr>
                      <a:r>
                        <a:rPr lang="es-EC" sz="1000" kern="150" dirty="0" smtClean="0">
                          <a:effectLst/>
                        </a:rPr>
                        <a:t>Válidos</a:t>
                      </a:r>
                      <a:endParaRPr lang="es-ES" sz="1100" kern="150" dirty="0">
                        <a:effectLst/>
                        <a:latin typeface="Calibri"/>
                        <a:ea typeface="DejaVu Sans"/>
                        <a:cs typeface="Times New Roman"/>
                      </a:endParaRPr>
                    </a:p>
                  </a:txBody>
                  <a:tcPr marL="44450" marR="44450" marT="0" marB="0" anchor="ctr"/>
                </a:tc>
                <a:tc>
                  <a:txBody>
                    <a:bodyPr/>
                    <a:lstStyle/>
                    <a:p>
                      <a:pPr>
                        <a:lnSpc>
                          <a:spcPct val="115000"/>
                        </a:lnSpc>
                        <a:spcAft>
                          <a:spcPts val="0"/>
                        </a:spcAft>
                      </a:pPr>
                      <a:r>
                        <a:rPr lang="es-EC" sz="1000" kern="150">
                          <a:effectLst/>
                        </a:rPr>
                        <a:t>menor a 1 mes de desarrollo</a:t>
                      </a:r>
                      <a:endParaRPr lang="es-ES" sz="1100" kern="150">
                        <a:effectLst/>
                        <a:latin typeface="Calibri"/>
                        <a:ea typeface="DejaVu Sans"/>
                        <a:cs typeface="Times New Roman"/>
                      </a:endParaRPr>
                    </a:p>
                  </a:txBody>
                  <a:tcPr marL="44450" marR="44450" marT="0" marB="0" anchor="ctr"/>
                </a:tc>
                <a:tc>
                  <a:txBody>
                    <a:bodyPr/>
                    <a:lstStyle/>
                    <a:p>
                      <a:pPr algn="r">
                        <a:lnSpc>
                          <a:spcPct val="115000"/>
                        </a:lnSpc>
                        <a:spcAft>
                          <a:spcPts val="0"/>
                        </a:spcAft>
                      </a:pPr>
                      <a:r>
                        <a:rPr lang="es-EC" sz="1000" kern="150">
                          <a:effectLst/>
                        </a:rPr>
                        <a:t>398</a:t>
                      </a:r>
                      <a:endParaRPr lang="es-ES" sz="1100" kern="150">
                        <a:effectLst/>
                        <a:latin typeface="Calibri"/>
                        <a:ea typeface="DejaVu Sans"/>
                        <a:cs typeface="Times New Roman"/>
                      </a:endParaRPr>
                    </a:p>
                  </a:txBody>
                  <a:tcPr marL="44450" marR="44450" marT="0" marB="0" anchor="ctr"/>
                </a:tc>
                <a:tc>
                  <a:txBody>
                    <a:bodyPr/>
                    <a:lstStyle/>
                    <a:p>
                      <a:pPr algn="r">
                        <a:lnSpc>
                          <a:spcPct val="115000"/>
                        </a:lnSpc>
                        <a:spcAft>
                          <a:spcPts val="0"/>
                        </a:spcAft>
                      </a:pPr>
                      <a:r>
                        <a:rPr lang="es-EC" sz="1000" kern="150">
                          <a:effectLst/>
                        </a:rPr>
                        <a:t>68.98</a:t>
                      </a:r>
                      <a:endParaRPr lang="es-ES" sz="1100" kern="150">
                        <a:effectLst/>
                        <a:latin typeface="Calibri"/>
                        <a:ea typeface="DejaVu Sans"/>
                        <a:cs typeface="Times New Roman"/>
                      </a:endParaRPr>
                    </a:p>
                  </a:txBody>
                  <a:tcPr marL="44450" marR="44450" marT="0" marB="0" anchor="ctr"/>
                </a:tc>
              </a:tr>
              <a:tr h="466409">
                <a:tc vMerge="1">
                  <a:txBody>
                    <a:bodyPr/>
                    <a:lstStyle/>
                    <a:p>
                      <a:endParaRPr lang="es-ES"/>
                    </a:p>
                  </a:txBody>
                  <a:tcPr/>
                </a:tc>
                <a:tc>
                  <a:txBody>
                    <a:bodyPr/>
                    <a:lstStyle/>
                    <a:p>
                      <a:pPr>
                        <a:lnSpc>
                          <a:spcPct val="115000"/>
                        </a:lnSpc>
                        <a:spcAft>
                          <a:spcPts val="0"/>
                        </a:spcAft>
                      </a:pPr>
                      <a:r>
                        <a:rPr lang="es-EC" sz="1000" kern="150">
                          <a:effectLst/>
                        </a:rPr>
                        <a:t>1 - 6 meses de desarrollo</a:t>
                      </a:r>
                      <a:endParaRPr lang="es-ES" sz="1100" kern="150">
                        <a:effectLst/>
                        <a:latin typeface="Calibri"/>
                        <a:ea typeface="DejaVu Sans"/>
                        <a:cs typeface="Times New Roman"/>
                      </a:endParaRPr>
                    </a:p>
                  </a:txBody>
                  <a:tcPr marL="44450" marR="44450" marT="0" marB="0"/>
                </a:tc>
                <a:tc>
                  <a:txBody>
                    <a:bodyPr/>
                    <a:lstStyle/>
                    <a:p>
                      <a:pPr algn="r">
                        <a:lnSpc>
                          <a:spcPct val="115000"/>
                        </a:lnSpc>
                        <a:spcAft>
                          <a:spcPts val="0"/>
                        </a:spcAft>
                      </a:pPr>
                      <a:r>
                        <a:rPr lang="es-EC" sz="1000" kern="150">
                          <a:effectLst/>
                        </a:rPr>
                        <a:t>83</a:t>
                      </a:r>
                      <a:endParaRPr lang="es-ES" sz="1100" kern="150">
                        <a:effectLst/>
                        <a:latin typeface="Calibri"/>
                        <a:ea typeface="DejaVu Sans"/>
                        <a:cs typeface="Times New Roman"/>
                      </a:endParaRPr>
                    </a:p>
                  </a:txBody>
                  <a:tcPr marL="44450" marR="44450" marT="0" marB="0" anchor="ctr"/>
                </a:tc>
                <a:tc>
                  <a:txBody>
                    <a:bodyPr/>
                    <a:lstStyle/>
                    <a:p>
                      <a:pPr algn="r">
                        <a:lnSpc>
                          <a:spcPct val="115000"/>
                        </a:lnSpc>
                        <a:spcAft>
                          <a:spcPts val="0"/>
                        </a:spcAft>
                      </a:pPr>
                      <a:r>
                        <a:rPr lang="es-EC" sz="1000" kern="150">
                          <a:effectLst/>
                        </a:rPr>
                        <a:t>14.38</a:t>
                      </a:r>
                      <a:endParaRPr lang="es-ES" sz="1100" kern="150">
                        <a:effectLst/>
                        <a:latin typeface="Calibri"/>
                        <a:ea typeface="DejaVu Sans"/>
                        <a:cs typeface="Times New Roman"/>
                      </a:endParaRPr>
                    </a:p>
                  </a:txBody>
                  <a:tcPr marL="44450" marR="44450" marT="0" marB="0" anchor="ctr"/>
                </a:tc>
              </a:tr>
              <a:tr h="466409">
                <a:tc vMerge="1">
                  <a:txBody>
                    <a:bodyPr/>
                    <a:lstStyle/>
                    <a:p>
                      <a:endParaRPr lang="es-ES"/>
                    </a:p>
                  </a:txBody>
                  <a:tcPr/>
                </a:tc>
                <a:tc>
                  <a:txBody>
                    <a:bodyPr/>
                    <a:lstStyle/>
                    <a:p>
                      <a:pPr>
                        <a:lnSpc>
                          <a:spcPct val="115000"/>
                        </a:lnSpc>
                        <a:spcAft>
                          <a:spcPts val="0"/>
                        </a:spcAft>
                      </a:pPr>
                      <a:r>
                        <a:rPr lang="es-EC" sz="1000" kern="150">
                          <a:effectLst/>
                        </a:rPr>
                        <a:t>más  6 meses de desarrollo</a:t>
                      </a:r>
                      <a:endParaRPr lang="es-ES" sz="1100" kern="150">
                        <a:effectLst/>
                        <a:latin typeface="Calibri"/>
                        <a:ea typeface="DejaVu Sans"/>
                        <a:cs typeface="Times New Roman"/>
                      </a:endParaRPr>
                    </a:p>
                  </a:txBody>
                  <a:tcPr marL="44450" marR="44450" marT="0" marB="0"/>
                </a:tc>
                <a:tc>
                  <a:txBody>
                    <a:bodyPr/>
                    <a:lstStyle/>
                    <a:p>
                      <a:pPr algn="r">
                        <a:lnSpc>
                          <a:spcPct val="115000"/>
                        </a:lnSpc>
                        <a:spcAft>
                          <a:spcPts val="0"/>
                        </a:spcAft>
                      </a:pPr>
                      <a:r>
                        <a:rPr lang="es-EC" sz="1000" kern="150">
                          <a:effectLst/>
                        </a:rPr>
                        <a:t>96</a:t>
                      </a:r>
                      <a:endParaRPr lang="es-ES" sz="1100" kern="150">
                        <a:effectLst/>
                        <a:latin typeface="Calibri"/>
                        <a:ea typeface="DejaVu Sans"/>
                        <a:cs typeface="Times New Roman"/>
                      </a:endParaRPr>
                    </a:p>
                  </a:txBody>
                  <a:tcPr marL="44450" marR="44450" marT="0" marB="0" anchor="ctr"/>
                </a:tc>
                <a:tc>
                  <a:txBody>
                    <a:bodyPr/>
                    <a:lstStyle/>
                    <a:p>
                      <a:pPr algn="r">
                        <a:lnSpc>
                          <a:spcPct val="115000"/>
                        </a:lnSpc>
                        <a:spcAft>
                          <a:spcPts val="0"/>
                        </a:spcAft>
                      </a:pPr>
                      <a:r>
                        <a:rPr lang="es-EC" sz="1000" kern="150">
                          <a:effectLst/>
                        </a:rPr>
                        <a:t>16.64</a:t>
                      </a:r>
                      <a:endParaRPr lang="es-ES" sz="1100" kern="150">
                        <a:effectLst/>
                        <a:latin typeface="Calibri"/>
                        <a:ea typeface="DejaVu Sans"/>
                        <a:cs typeface="Times New Roman"/>
                      </a:endParaRPr>
                    </a:p>
                  </a:txBody>
                  <a:tcPr marL="44450" marR="44450" marT="0" marB="0" anchor="ctr"/>
                </a:tc>
              </a:tr>
              <a:tr h="266157">
                <a:tc>
                  <a:txBody>
                    <a:bodyPr/>
                    <a:lstStyle/>
                    <a:p>
                      <a:pPr>
                        <a:lnSpc>
                          <a:spcPct val="115000"/>
                        </a:lnSpc>
                        <a:spcAft>
                          <a:spcPts val="0"/>
                        </a:spcAft>
                      </a:pPr>
                      <a:r>
                        <a:rPr lang="es-EC" sz="1000" kern="150">
                          <a:effectLst/>
                        </a:rPr>
                        <a:t> </a:t>
                      </a:r>
                      <a:endParaRPr lang="es-ES" sz="1100" kern="150">
                        <a:effectLst/>
                        <a:latin typeface="Calibri"/>
                        <a:ea typeface="DejaVu Sans"/>
                        <a:cs typeface="Times New Roman"/>
                      </a:endParaRPr>
                    </a:p>
                  </a:txBody>
                  <a:tcPr marL="44450" marR="44450" marT="0" marB="0" anchor="ctr"/>
                </a:tc>
                <a:tc>
                  <a:txBody>
                    <a:bodyPr/>
                    <a:lstStyle/>
                    <a:p>
                      <a:pPr>
                        <a:lnSpc>
                          <a:spcPct val="115000"/>
                        </a:lnSpc>
                        <a:spcAft>
                          <a:spcPts val="0"/>
                        </a:spcAft>
                      </a:pPr>
                      <a:r>
                        <a:rPr lang="es-EC" sz="1000" kern="150">
                          <a:effectLst/>
                        </a:rPr>
                        <a:t>Total</a:t>
                      </a:r>
                      <a:endParaRPr lang="es-ES" sz="1100" kern="150">
                        <a:effectLst/>
                        <a:latin typeface="Calibri"/>
                        <a:ea typeface="DejaVu Sans"/>
                        <a:cs typeface="Times New Roman"/>
                      </a:endParaRPr>
                    </a:p>
                  </a:txBody>
                  <a:tcPr marL="44450" marR="44450" marT="0" marB="0" anchor="ctr"/>
                </a:tc>
                <a:tc>
                  <a:txBody>
                    <a:bodyPr/>
                    <a:lstStyle/>
                    <a:p>
                      <a:pPr algn="r">
                        <a:lnSpc>
                          <a:spcPct val="115000"/>
                        </a:lnSpc>
                        <a:spcAft>
                          <a:spcPts val="0"/>
                        </a:spcAft>
                      </a:pPr>
                      <a:r>
                        <a:rPr lang="es-EC" sz="1000" kern="150">
                          <a:effectLst/>
                        </a:rPr>
                        <a:t>577</a:t>
                      </a:r>
                      <a:endParaRPr lang="es-ES" sz="1100" kern="150">
                        <a:effectLst/>
                        <a:latin typeface="Calibri"/>
                        <a:ea typeface="DejaVu Sans"/>
                        <a:cs typeface="Times New Roman"/>
                      </a:endParaRPr>
                    </a:p>
                  </a:txBody>
                  <a:tcPr marL="44450" marR="44450" marT="0" marB="0" anchor="ctr"/>
                </a:tc>
                <a:tc>
                  <a:txBody>
                    <a:bodyPr/>
                    <a:lstStyle/>
                    <a:p>
                      <a:pPr algn="r">
                        <a:lnSpc>
                          <a:spcPct val="115000"/>
                        </a:lnSpc>
                        <a:spcAft>
                          <a:spcPts val="0"/>
                        </a:spcAft>
                      </a:pPr>
                      <a:r>
                        <a:rPr lang="es-EC" sz="1000" kern="150" dirty="0">
                          <a:effectLst/>
                        </a:rPr>
                        <a:t>100</a:t>
                      </a:r>
                      <a:endParaRPr lang="es-ES" sz="1100" kern="150" dirty="0">
                        <a:effectLst/>
                        <a:latin typeface="Calibri"/>
                        <a:ea typeface="DejaVu Sans"/>
                        <a:cs typeface="Times New Roman"/>
                      </a:endParaRPr>
                    </a:p>
                  </a:txBody>
                  <a:tcPr marL="44450" marR="44450" marT="0" marB="0" anchor="ctr"/>
                </a:tc>
              </a:tr>
            </a:tbl>
          </a:graphicData>
        </a:graphic>
      </p:graphicFrame>
    </p:spTree>
    <p:extLst>
      <p:ext uri="{BB962C8B-B14F-4D97-AF65-F5344CB8AC3E}">
        <p14:creationId xmlns:p14="http://schemas.microsoft.com/office/powerpoint/2010/main" val="993208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066800"/>
          </a:xfrm>
        </p:spPr>
        <p:txBody>
          <a:bodyPr/>
          <a:lstStyle/>
          <a:p>
            <a:r>
              <a:rPr lang="es-EC" dirty="0" smtClean="0"/>
              <a:t>ANÁLISIS DE RESULTADOS</a:t>
            </a:r>
            <a:endParaRPr lang="es-ES" dirty="0"/>
          </a:p>
        </p:txBody>
      </p:sp>
      <p:sp>
        <p:nvSpPr>
          <p:cNvPr id="3" name="2 Marcador de contenido"/>
          <p:cNvSpPr>
            <a:spLocks noGrp="1"/>
          </p:cNvSpPr>
          <p:nvPr>
            <p:ph idx="1"/>
          </p:nvPr>
        </p:nvSpPr>
        <p:spPr>
          <a:xfrm>
            <a:off x="470263" y="1976102"/>
            <a:ext cx="8229600" cy="4693258"/>
          </a:xfrm>
        </p:spPr>
        <p:txBody>
          <a:bodyPr>
            <a:normAutofit/>
          </a:bodyPr>
          <a:lstStyle/>
          <a:p>
            <a:pPr marL="109728" indent="0" algn="just">
              <a:buNone/>
            </a:pPr>
            <a:r>
              <a:rPr lang="es-EC" sz="2400" b="1" dirty="0"/>
              <a:t>Número de personal especializado en ingeniería de </a:t>
            </a:r>
            <a:r>
              <a:rPr lang="es-EC" sz="2400" b="1" dirty="0" smtClean="0"/>
              <a:t>requisitos</a:t>
            </a:r>
          </a:p>
          <a:p>
            <a:pPr marL="109728" indent="0" algn="just">
              <a:buNone/>
            </a:pPr>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792483832"/>
              </p:ext>
            </p:extLst>
          </p:nvPr>
        </p:nvGraphicFramePr>
        <p:xfrm>
          <a:off x="1691680" y="3356992"/>
          <a:ext cx="5472608" cy="2232248"/>
        </p:xfrm>
        <a:graphic>
          <a:graphicData uri="http://schemas.openxmlformats.org/drawingml/2006/table">
            <a:tbl>
              <a:tblPr>
                <a:tableStyleId>{5C22544A-7EE6-4342-B048-85BDC9FD1C3A}</a:tableStyleId>
              </a:tblPr>
              <a:tblGrid>
                <a:gridCol w="1843478"/>
                <a:gridCol w="545873"/>
                <a:gridCol w="1305315"/>
                <a:gridCol w="655356"/>
                <a:gridCol w="1122586"/>
              </a:tblGrid>
              <a:tr h="236300">
                <a:tc>
                  <a:txBody>
                    <a:bodyPr/>
                    <a:lstStyle/>
                    <a:p>
                      <a:pPr indent="180340" algn="ctr">
                        <a:spcBef>
                          <a:spcPts val="300"/>
                        </a:spcBef>
                        <a:spcAft>
                          <a:spcPts val="0"/>
                        </a:spcAft>
                      </a:pPr>
                      <a:r>
                        <a:rPr lang="es-EC" sz="1000" dirty="0">
                          <a:effectLst/>
                        </a:rPr>
                        <a:t> </a:t>
                      </a:r>
                      <a:endParaRPr lang="es-ES" sz="1000" dirty="0">
                        <a:effectLst/>
                        <a:latin typeface="Arial"/>
                        <a:ea typeface="Times New Roman"/>
                        <a:cs typeface="Times New Roman"/>
                      </a:endParaRPr>
                    </a:p>
                  </a:txBody>
                  <a:tcPr marL="68580" marR="68580" marT="0" marB="0"/>
                </a:tc>
                <a:tc gridSpan="4">
                  <a:txBody>
                    <a:bodyPr/>
                    <a:lstStyle/>
                    <a:p>
                      <a:pPr indent="180340" algn="ctr">
                        <a:spcBef>
                          <a:spcPts val="300"/>
                        </a:spcBef>
                        <a:spcAft>
                          <a:spcPts val="0"/>
                        </a:spcAft>
                      </a:pPr>
                      <a:r>
                        <a:rPr lang="es-EC" sz="1000">
                          <a:effectLst/>
                        </a:rPr>
                        <a:t>Posee personal especializado en IR</a:t>
                      </a:r>
                      <a:endParaRPr lang="es-ES" sz="1000">
                        <a:effectLst/>
                        <a:latin typeface="Arial"/>
                        <a:ea typeface="Times New Roman"/>
                        <a:cs typeface="Times New Roman"/>
                      </a:endParaRPr>
                    </a:p>
                  </a:txBody>
                  <a:tcPr marL="68580" marR="68580" marT="0" marB="0"/>
                </a:tc>
                <a:tc hMerge="1">
                  <a:txBody>
                    <a:bodyPr/>
                    <a:lstStyle/>
                    <a:p>
                      <a:endParaRPr lang="es-ES"/>
                    </a:p>
                  </a:txBody>
                  <a:tcPr/>
                </a:tc>
                <a:tc hMerge="1">
                  <a:txBody>
                    <a:bodyPr/>
                    <a:lstStyle/>
                    <a:p>
                      <a:endParaRPr lang="es-ES"/>
                    </a:p>
                  </a:txBody>
                  <a:tcPr/>
                </a:tc>
                <a:tc hMerge="1">
                  <a:txBody>
                    <a:bodyPr/>
                    <a:lstStyle/>
                    <a:p>
                      <a:endParaRPr lang="es-ES"/>
                    </a:p>
                  </a:txBody>
                  <a:tcPr/>
                </a:tc>
              </a:tr>
              <a:tr h="284544">
                <a:tc>
                  <a:txBody>
                    <a:bodyPr/>
                    <a:lstStyle/>
                    <a:p>
                      <a:pPr indent="180340" algn="ctr">
                        <a:spcBef>
                          <a:spcPts val="300"/>
                        </a:spcBef>
                        <a:spcAft>
                          <a:spcPts val="0"/>
                        </a:spcAft>
                      </a:pPr>
                      <a:r>
                        <a:rPr lang="es-EC" sz="1000">
                          <a:effectLst/>
                        </a:rPr>
                        <a:t>Tamaño empresa</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C" sz="1000">
                          <a:effectLst/>
                        </a:rPr>
                        <a:t>SI</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C" sz="1000">
                          <a:effectLst/>
                        </a:rPr>
                        <a:t>Porcentaje</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C" sz="1000">
                          <a:effectLst/>
                        </a:rPr>
                        <a:t>NO</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C" sz="1000">
                          <a:effectLst/>
                        </a:rPr>
                        <a:t>Porcentaje</a:t>
                      </a:r>
                      <a:endParaRPr lang="es-ES" sz="1000">
                        <a:effectLst/>
                        <a:latin typeface="Arial"/>
                        <a:ea typeface="Times New Roman"/>
                        <a:cs typeface="Times New Roman"/>
                      </a:endParaRPr>
                    </a:p>
                  </a:txBody>
                  <a:tcPr marL="68580" marR="68580" marT="0" marB="0"/>
                </a:tc>
              </a:tr>
              <a:tr h="334759">
                <a:tc>
                  <a:txBody>
                    <a:bodyPr/>
                    <a:lstStyle/>
                    <a:p>
                      <a:pPr indent="180340" algn="just">
                        <a:lnSpc>
                          <a:spcPct val="115000"/>
                        </a:lnSpc>
                        <a:spcBef>
                          <a:spcPts val="300"/>
                        </a:spcBef>
                        <a:spcAft>
                          <a:spcPts val="0"/>
                        </a:spcAft>
                      </a:pPr>
                      <a:r>
                        <a:rPr lang="es-EC" sz="1000">
                          <a:effectLst/>
                        </a:rPr>
                        <a:t>De 1 a 5 Empleados</a:t>
                      </a:r>
                      <a:endParaRPr lang="es-ES" sz="1000">
                        <a:effectLst/>
                        <a:latin typeface="Arial"/>
                        <a:ea typeface="Times New Roman"/>
                        <a:cs typeface="Times New Roman"/>
                      </a:endParaRPr>
                    </a:p>
                  </a:txBody>
                  <a:tcPr marL="68580" marR="68580" marT="0" marB="0"/>
                </a:tc>
                <a:tc>
                  <a:txBody>
                    <a:bodyPr/>
                    <a:lstStyle/>
                    <a:p>
                      <a:pPr indent="180340" algn="r">
                        <a:lnSpc>
                          <a:spcPct val="115000"/>
                        </a:lnSpc>
                        <a:spcBef>
                          <a:spcPts val="300"/>
                        </a:spcBef>
                        <a:spcAft>
                          <a:spcPts val="0"/>
                        </a:spcAft>
                      </a:pPr>
                      <a:r>
                        <a:rPr lang="es-EC" sz="1000">
                          <a:effectLst/>
                        </a:rPr>
                        <a:t>3</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17,65%</a:t>
                      </a:r>
                      <a:endParaRPr lang="es-ES" sz="1000">
                        <a:effectLst/>
                        <a:latin typeface="Arial"/>
                        <a:ea typeface="Times New Roman"/>
                        <a:cs typeface="Times New Roman"/>
                      </a:endParaRPr>
                    </a:p>
                  </a:txBody>
                  <a:tcPr marL="68580" marR="68580" marT="0" marB="0"/>
                </a:tc>
                <a:tc>
                  <a:txBody>
                    <a:bodyPr/>
                    <a:lstStyle/>
                    <a:p>
                      <a:pPr indent="180340" algn="r">
                        <a:lnSpc>
                          <a:spcPct val="115000"/>
                        </a:lnSpc>
                        <a:spcBef>
                          <a:spcPts val="300"/>
                        </a:spcBef>
                        <a:spcAft>
                          <a:spcPts val="0"/>
                        </a:spcAft>
                      </a:pPr>
                      <a:r>
                        <a:rPr lang="es-EC" sz="1000">
                          <a:effectLst/>
                        </a:rPr>
                        <a:t>14</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82,35%</a:t>
                      </a:r>
                      <a:endParaRPr lang="es-ES" sz="1000">
                        <a:effectLst/>
                        <a:latin typeface="Arial"/>
                        <a:ea typeface="Times New Roman"/>
                        <a:cs typeface="Times New Roman"/>
                      </a:endParaRPr>
                    </a:p>
                  </a:txBody>
                  <a:tcPr marL="68580" marR="68580" marT="0" marB="0"/>
                </a:tc>
              </a:tr>
              <a:tr h="334759">
                <a:tc>
                  <a:txBody>
                    <a:bodyPr/>
                    <a:lstStyle/>
                    <a:p>
                      <a:pPr indent="180340" algn="just">
                        <a:lnSpc>
                          <a:spcPct val="115000"/>
                        </a:lnSpc>
                        <a:spcBef>
                          <a:spcPts val="300"/>
                        </a:spcBef>
                        <a:spcAft>
                          <a:spcPts val="0"/>
                        </a:spcAft>
                      </a:pPr>
                      <a:r>
                        <a:rPr lang="es-EC" sz="1000" dirty="0">
                          <a:effectLst/>
                        </a:rPr>
                        <a:t>De </a:t>
                      </a:r>
                      <a:r>
                        <a:rPr lang="es-EC" sz="1000" dirty="0" smtClean="0">
                          <a:effectLst/>
                        </a:rPr>
                        <a:t>6 </a:t>
                      </a:r>
                      <a:r>
                        <a:rPr lang="es-EC" sz="1000" dirty="0">
                          <a:effectLst/>
                        </a:rPr>
                        <a:t>a </a:t>
                      </a:r>
                      <a:r>
                        <a:rPr lang="es-EC" sz="1000" dirty="0" smtClean="0">
                          <a:effectLst/>
                        </a:rPr>
                        <a:t>20 </a:t>
                      </a:r>
                      <a:r>
                        <a:rPr lang="es-EC" sz="1000" dirty="0">
                          <a:effectLst/>
                        </a:rPr>
                        <a:t>empleados</a:t>
                      </a:r>
                      <a:endParaRPr lang="es-ES" sz="1000" dirty="0">
                        <a:effectLst/>
                        <a:latin typeface="Arial"/>
                        <a:ea typeface="Times New Roman"/>
                        <a:cs typeface="Times New Roman"/>
                      </a:endParaRPr>
                    </a:p>
                  </a:txBody>
                  <a:tcPr marL="68580" marR="68580" marT="0" marB="0"/>
                </a:tc>
                <a:tc>
                  <a:txBody>
                    <a:bodyPr/>
                    <a:lstStyle/>
                    <a:p>
                      <a:pPr indent="180340" algn="r">
                        <a:lnSpc>
                          <a:spcPct val="115000"/>
                        </a:lnSpc>
                        <a:spcBef>
                          <a:spcPts val="300"/>
                        </a:spcBef>
                        <a:spcAft>
                          <a:spcPts val="0"/>
                        </a:spcAft>
                      </a:pPr>
                      <a:r>
                        <a:rPr lang="es-EC" sz="1000">
                          <a:effectLst/>
                        </a:rPr>
                        <a:t>8</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38,10%</a:t>
                      </a:r>
                      <a:endParaRPr lang="es-ES" sz="1000">
                        <a:effectLst/>
                        <a:latin typeface="Arial"/>
                        <a:ea typeface="Times New Roman"/>
                        <a:cs typeface="Times New Roman"/>
                      </a:endParaRPr>
                    </a:p>
                  </a:txBody>
                  <a:tcPr marL="68580" marR="68580" marT="0" marB="0"/>
                </a:tc>
                <a:tc>
                  <a:txBody>
                    <a:bodyPr/>
                    <a:lstStyle/>
                    <a:p>
                      <a:pPr indent="180340" algn="r">
                        <a:lnSpc>
                          <a:spcPct val="115000"/>
                        </a:lnSpc>
                        <a:spcBef>
                          <a:spcPts val="300"/>
                        </a:spcBef>
                        <a:spcAft>
                          <a:spcPts val="0"/>
                        </a:spcAft>
                      </a:pPr>
                      <a:r>
                        <a:rPr lang="es-EC" sz="1000">
                          <a:effectLst/>
                        </a:rPr>
                        <a:t>13</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61,90%</a:t>
                      </a:r>
                      <a:endParaRPr lang="es-ES" sz="1000">
                        <a:effectLst/>
                        <a:latin typeface="Arial"/>
                        <a:ea typeface="Times New Roman"/>
                        <a:cs typeface="Times New Roman"/>
                      </a:endParaRPr>
                    </a:p>
                  </a:txBody>
                  <a:tcPr marL="68580" marR="68580" marT="0" marB="0"/>
                </a:tc>
              </a:tr>
              <a:tr h="520943">
                <a:tc>
                  <a:txBody>
                    <a:bodyPr/>
                    <a:lstStyle/>
                    <a:p>
                      <a:pPr indent="180340" algn="just">
                        <a:lnSpc>
                          <a:spcPct val="115000"/>
                        </a:lnSpc>
                        <a:spcBef>
                          <a:spcPts val="300"/>
                        </a:spcBef>
                        <a:spcAft>
                          <a:spcPts val="0"/>
                        </a:spcAft>
                      </a:pPr>
                      <a:r>
                        <a:rPr lang="es-EC" sz="1000" dirty="0">
                          <a:effectLst/>
                        </a:rPr>
                        <a:t>Más de 20 empleados</a:t>
                      </a:r>
                      <a:endParaRPr lang="es-ES" sz="1000" dirty="0">
                        <a:effectLst/>
                        <a:latin typeface="Arial"/>
                        <a:ea typeface="Times New Roman"/>
                        <a:cs typeface="Times New Roman"/>
                      </a:endParaRPr>
                    </a:p>
                  </a:txBody>
                  <a:tcPr marL="68580" marR="68580" marT="0" marB="0"/>
                </a:tc>
                <a:tc>
                  <a:txBody>
                    <a:bodyPr/>
                    <a:lstStyle/>
                    <a:p>
                      <a:pPr indent="180340" algn="r">
                        <a:lnSpc>
                          <a:spcPct val="115000"/>
                        </a:lnSpc>
                        <a:spcBef>
                          <a:spcPts val="300"/>
                        </a:spcBef>
                        <a:spcAft>
                          <a:spcPts val="0"/>
                        </a:spcAft>
                      </a:pPr>
                      <a:r>
                        <a:rPr lang="es-EC" sz="1000">
                          <a:effectLst/>
                        </a:rPr>
                        <a:t>4</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30,77%</a:t>
                      </a:r>
                      <a:endParaRPr lang="es-ES" sz="1000">
                        <a:effectLst/>
                        <a:latin typeface="Arial"/>
                        <a:ea typeface="Times New Roman"/>
                        <a:cs typeface="Times New Roman"/>
                      </a:endParaRPr>
                    </a:p>
                  </a:txBody>
                  <a:tcPr marL="68580" marR="68580" marT="0" marB="0"/>
                </a:tc>
                <a:tc>
                  <a:txBody>
                    <a:bodyPr/>
                    <a:lstStyle/>
                    <a:p>
                      <a:pPr indent="180340" algn="r">
                        <a:lnSpc>
                          <a:spcPct val="115000"/>
                        </a:lnSpc>
                        <a:spcBef>
                          <a:spcPts val="300"/>
                        </a:spcBef>
                        <a:spcAft>
                          <a:spcPts val="0"/>
                        </a:spcAft>
                      </a:pPr>
                      <a:r>
                        <a:rPr lang="es-EC" sz="1000">
                          <a:effectLst/>
                        </a:rPr>
                        <a:t> 9</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69,23%</a:t>
                      </a:r>
                      <a:endParaRPr lang="es-ES" sz="1000">
                        <a:effectLst/>
                        <a:latin typeface="Arial"/>
                        <a:ea typeface="Times New Roman"/>
                        <a:cs typeface="Times New Roman"/>
                      </a:endParaRPr>
                    </a:p>
                  </a:txBody>
                  <a:tcPr marL="68580" marR="68580" marT="0" marB="0"/>
                </a:tc>
              </a:tr>
              <a:tr h="520943">
                <a:tc>
                  <a:txBody>
                    <a:bodyPr/>
                    <a:lstStyle/>
                    <a:p>
                      <a:pPr indent="180340" algn="ctr">
                        <a:lnSpc>
                          <a:spcPct val="115000"/>
                        </a:lnSpc>
                        <a:spcBef>
                          <a:spcPts val="300"/>
                        </a:spcBef>
                        <a:spcAft>
                          <a:spcPts val="0"/>
                        </a:spcAft>
                      </a:pPr>
                      <a:r>
                        <a:rPr lang="es-ES" sz="1000" dirty="0">
                          <a:effectLst/>
                        </a:rPr>
                        <a:t>Total</a:t>
                      </a:r>
                      <a:endParaRPr lang="es-ES" sz="1000" dirty="0">
                        <a:effectLst/>
                        <a:latin typeface="Arial"/>
                        <a:ea typeface="Times New Roman"/>
                        <a:cs typeface="Times New Roman"/>
                      </a:endParaRPr>
                    </a:p>
                  </a:txBody>
                  <a:tcPr marL="68580" marR="68580" marT="0" marB="0"/>
                </a:tc>
                <a:tc>
                  <a:txBody>
                    <a:bodyPr/>
                    <a:lstStyle/>
                    <a:p>
                      <a:pPr indent="180340" algn="just">
                        <a:lnSpc>
                          <a:spcPct val="115000"/>
                        </a:lnSpc>
                        <a:spcBef>
                          <a:spcPts val="300"/>
                        </a:spcBef>
                        <a:spcAft>
                          <a:spcPts val="0"/>
                        </a:spcAft>
                      </a:pPr>
                      <a:r>
                        <a:rPr lang="es-ES" sz="1000">
                          <a:effectLst/>
                        </a:rPr>
                        <a:t>    15</a:t>
                      </a:r>
                      <a:endParaRPr lang="es-ES" sz="1000">
                        <a:effectLst/>
                        <a:latin typeface="Arial"/>
                        <a:ea typeface="Times New Roman"/>
                        <a:cs typeface="Times New Roman"/>
                      </a:endParaRPr>
                    </a:p>
                  </a:txBody>
                  <a:tcPr marL="68580" marR="68580" marT="0" marB="0"/>
                </a:tc>
                <a:tc>
                  <a:txBody>
                    <a:bodyPr/>
                    <a:lstStyle/>
                    <a:p>
                      <a:pPr indent="180340" algn="r">
                        <a:lnSpc>
                          <a:spcPct val="115000"/>
                        </a:lnSpc>
                        <a:spcBef>
                          <a:spcPts val="300"/>
                        </a:spcBef>
                        <a:spcAft>
                          <a:spcPts val="0"/>
                        </a:spcAft>
                      </a:pPr>
                      <a:r>
                        <a:rPr lang="es-ES" sz="1000">
                          <a:effectLst/>
                        </a:rPr>
                        <a:t>  29,40%</a:t>
                      </a:r>
                      <a:endParaRPr lang="es-ES" sz="1000">
                        <a:effectLst/>
                        <a:latin typeface="Arial"/>
                        <a:ea typeface="Times New Roman"/>
                        <a:cs typeface="Times New Roman"/>
                      </a:endParaRPr>
                    </a:p>
                  </a:txBody>
                  <a:tcPr marL="68580" marR="68580" marT="0" marB="0"/>
                </a:tc>
                <a:tc>
                  <a:txBody>
                    <a:bodyPr/>
                    <a:lstStyle/>
                    <a:p>
                      <a:pPr indent="180340" algn="r">
                        <a:lnSpc>
                          <a:spcPct val="115000"/>
                        </a:lnSpc>
                        <a:spcBef>
                          <a:spcPts val="300"/>
                        </a:spcBef>
                        <a:spcAft>
                          <a:spcPts val="0"/>
                        </a:spcAft>
                      </a:pPr>
                      <a:r>
                        <a:rPr lang="es-ES" sz="1000">
                          <a:effectLst/>
                        </a:rPr>
                        <a:t>  36</a:t>
                      </a:r>
                      <a:endParaRPr lang="es-ES" sz="1000">
                        <a:effectLst/>
                        <a:latin typeface="Arial"/>
                        <a:ea typeface="Times New Roman"/>
                        <a:cs typeface="Times New Roman"/>
                      </a:endParaRPr>
                    </a:p>
                  </a:txBody>
                  <a:tcPr marL="68580" marR="68580" marT="0" marB="0"/>
                </a:tc>
                <a:tc>
                  <a:txBody>
                    <a:bodyPr/>
                    <a:lstStyle/>
                    <a:p>
                      <a:pPr indent="180340" algn="r">
                        <a:lnSpc>
                          <a:spcPct val="115000"/>
                        </a:lnSpc>
                        <a:spcBef>
                          <a:spcPts val="300"/>
                        </a:spcBef>
                        <a:spcAft>
                          <a:spcPts val="0"/>
                        </a:spcAft>
                      </a:pPr>
                      <a:r>
                        <a:rPr lang="es-EC" sz="1000" dirty="0">
                          <a:effectLst/>
                        </a:rPr>
                        <a:t>   70,60%</a:t>
                      </a:r>
                      <a:endParaRPr lang="es-ES" sz="10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7408066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066800"/>
          </a:xfrm>
        </p:spPr>
        <p:txBody>
          <a:bodyPr/>
          <a:lstStyle/>
          <a:p>
            <a:r>
              <a:rPr lang="es-EC" dirty="0" smtClean="0"/>
              <a:t>ANÁLISIS DE RESULTADOS</a:t>
            </a:r>
            <a:endParaRPr lang="es-ES" dirty="0"/>
          </a:p>
        </p:txBody>
      </p:sp>
      <p:sp>
        <p:nvSpPr>
          <p:cNvPr id="3" name="2 Marcador de contenido"/>
          <p:cNvSpPr>
            <a:spLocks noGrp="1"/>
          </p:cNvSpPr>
          <p:nvPr>
            <p:ph idx="1"/>
          </p:nvPr>
        </p:nvSpPr>
        <p:spPr>
          <a:xfrm>
            <a:off x="470263" y="1976102"/>
            <a:ext cx="8229600" cy="4693258"/>
          </a:xfrm>
        </p:spPr>
        <p:txBody>
          <a:bodyPr>
            <a:normAutofit/>
          </a:bodyPr>
          <a:lstStyle/>
          <a:p>
            <a:pPr marL="109728" indent="0" algn="just">
              <a:buNone/>
            </a:pPr>
            <a:r>
              <a:rPr lang="es-EC" sz="2400" b="1" dirty="0"/>
              <a:t>Número de empresas con certificación CMMI</a:t>
            </a:r>
            <a:endParaRPr lang="es-EC" sz="2400" b="1" dirty="0" smtClean="0"/>
          </a:p>
          <a:p>
            <a:pPr marL="109728" indent="0" algn="just">
              <a:buNone/>
            </a:pP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1843986410"/>
              </p:ext>
            </p:extLst>
          </p:nvPr>
        </p:nvGraphicFramePr>
        <p:xfrm>
          <a:off x="1763688" y="3501006"/>
          <a:ext cx="5328593" cy="2088233"/>
        </p:xfrm>
        <a:graphic>
          <a:graphicData uri="http://schemas.openxmlformats.org/drawingml/2006/table">
            <a:tbl>
              <a:tblPr>
                <a:tableStyleId>{5C22544A-7EE6-4342-B048-85BDC9FD1C3A}</a:tableStyleId>
              </a:tblPr>
              <a:tblGrid>
                <a:gridCol w="1889589"/>
                <a:gridCol w="433775"/>
                <a:gridCol w="1187176"/>
                <a:gridCol w="646858"/>
                <a:gridCol w="1171195"/>
              </a:tblGrid>
              <a:tr h="544757">
                <a:tc>
                  <a:txBody>
                    <a:bodyPr/>
                    <a:lstStyle/>
                    <a:p>
                      <a:pPr indent="180340" algn="l">
                        <a:spcBef>
                          <a:spcPts val="300"/>
                        </a:spcBef>
                        <a:spcAft>
                          <a:spcPts val="0"/>
                        </a:spcAft>
                      </a:pPr>
                      <a:r>
                        <a:rPr lang="es-EC" sz="1000" dirty="0">
                          <a:effectLst/>
                        </a:rPr>
                        <a:t>Tamaño empresa</a:t>
                      </a:r>
                      <a:endParaRPr lang="es-ES" sz="1000" dirty="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C" sz="1000">
                          <a:effectLst/>
                        </a:rPr>
                        <a:t>  SI</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C" sz="1000">
                          <a:effectLst/>
                        </a:rPr>
                        <a:t>   Porcentaje</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C" sz="1000">
                          <a:effectLst/>
                        </a:rPr>
                        <a:t>   NO</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C" sz="1000">
                          <a:effectLst/>
                        </a:rPr>
                        <a:t>Porcentaje</a:t>
                      </a:r>
                      <a:endParaRPr lang="es-ES" sz="1000">
                        <a:effectLst/>
                        <a:latin typeface="Arial"/>
                        <a:ea typeface="Times New Roman"/>
                        <a:cs typeface="Times New Roman"/>
                      </a:endParaRPr>
                    </a:p>
                  </a:txBody>
                  <a:tcPr marL="68580" marR="68580" marT="0" marB="0"/>
                </a:tc>
              </a:tr>
              <a:tr h="385869">
                <a:tc>
                  <a:txBody>
                    <a:bodyPr/>
                    <a:lstStyle/>
                    <a:p>
                      <a:pPr indent="180340" algn="l">
                        <a:spcBef>
                          <a:spcPts val="300"/>
                        </a:spcBef>
                        <a:spcAft>
                          <a:spcPts val="0"/>
                        </a:spcAft>
                      </a:pPr>
                      <a:r>
                        <a:rPr lang="es-EC" sz="1000">
                          <a:effectLst/>
                        </a:rPr>
                        <a:t>De 1 a 5 Empleados</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C" sz="1000">
                          <a:effectLst/>
                        </a:rPr>
                        <a:t>0</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0.00%</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C" sz="1000">
                          <a:effectLst/>
                        </a:rPr>
                        <a:t>17</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33,33%</a:t>
                      </a:r>
                      <a:endParaRPr lang="es-ES" sz="1000">
                        <a:effectLst/>
                        <a:latin typeface="Arial"/>
                        <a:ea typeface="Times New Roman"/>
                        <a:cs typeface="Times New Roman"/>
                      </a:endParaRPr>
                    </a:p>
                  </a:txBody>
                  <a:tcPr marL="68580" marR="68580" marT="0" marB="0"/>
                </a:tc>
              </a:tr>
              <a:tr h="385869">
                <a:tc>
                  <a:txBody>
                    <a:bodyPr/>
                    <a:lstStyle/>
                    <a:p>
                      <a:pPr indent="180340" algn="l">
                        <a:spcBef>
                          <a:spcPts val="300"/>
                        </a:spcBef>
                        <a:spcAft>
                          <a:spcPts val="0"/>
                        </a:spcAft>
                      </a:pPr>
                      <a:r>
                        <a:rPr lang="es-EC" sz="1000" dirty="0">
                          <a:effectLst/>
                        </a:rPr>
                        <a:t>De </a:t>
                      </a:r>
                      <a:r>
                        <a:rPr lang="es-EC" sz="1000" dirty="0" smtClean="0">
                          <a:effectLst/>
                        </a:rPr>
                        <a:t>6 </a:t>
                      </a:r>
                      <a:r>
                        <a:rPr lang="es-EC" sz="1000" dirty="0">
                          <a:effectLst/>
                        </a:rPr>
                        <a:t>a </a:t>
                      </a:r>
                      <a:r>
                        <a:rPr lang="es-EC" sz="1000" dirty="0" smtClean="0">
                          <a:effectLst/>
                        </a:rPr>
                        <a:t>20 </a:t>
                      </a:r>
                      <a:r>
                        <a:rPr lang="es-EC" sz="1000" dirty="0">
                          <a:effectLst/>
                        </a:rPr>
                        <a:t>empleados</a:t>
                      </a:r>
                      <a:endParaRPr lang="es-ES" sz="1000" dirty="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C" sz="1000">
                          <a:effectLst/>
                        </a:rPr>
                        <a:t>0</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0.00%</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C" sz="1000">
                          <a:effectLst/>
                        </a:rPr>
                        <a:t>21</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41,18%</a:t>
                      </a:r>
                      <a:endParaRPr lang="es-ES" sz="1000">
                        <a:effectLst/>
                        <a:latin typeface="Arial"/>
                        <a:ea typeface="Times New Roman"/>
                        <a:cs typeface="Times New Roman"/>
                      </a:endParaRPr>
                    </a:p>
                  </a:txBody>
                  <a:tcPr marL="68580" marR="68580" marT="0" marB="0"/>
                </a:tc>
              </a:tr>
              <a:tr h="385869">
                <a:tc>
                  <a:txBody>
                    <a:bodyPr/>
                    <a:lstStyle/>
                    <a:p>
                      <a:pPr indent="180340" algn="l">
                        <a:spcBef>
                          <a:spcPts val="300"/>
                        </a:spcBef>
                        <a:spcAft>
                          <a:spcPts val="0"/>
                        </a:spcAft>
                      </a:pPr>
                      <a:r>
                        <a:rPr lang="es-EC" sz="1000" dirty="0">
                          <a:effectLst/>
                        </a:rPr>
                        <a:t>Más de 20 empleados</a:t>
                      </a:r>
                      <a:endParaRPr lang="es-ES" sz="1000" dirty="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C" sz="1000">
                          <a:effectLst/>
                        </a:rPr>
                        <a:t>1</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1.97%</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C" sz="1000">
                          <a:effectLst/>
                        </a:rPr>
                        <a:t>12</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23,53%</a:t>
                      </a:r>
                      <a:endParaRPr lang="es-ES" sz="1000">
                        <a:effectLst/>
                        <a:latin typeface="Arial"/>
                        <a:ea typeface="Times New Roman"/>
                        <a:cs typeface="Times New Roman"/>
                      </a:endParaRPr>
                    </a:p>
                  </a:txBody>
                  <a:tcPr marL="68580" marR="68580" marT="0" marB="0"/>
                </a:tc>
              </a:tr>
              <a:tr h="385869">
                <a:tc>
                  <a:txBody>
                    <a:bodyPr/>
                    <a:lstStyle/>
                    <a:p>
                      <a:pPr indent="180340" algn="l">
                        <a:spcBef>
                          <a:spcPts val="300"/>
                        </a:spcBef>
                        <a:spcAft>
                          <a:spcPts val="0"/>
                        </a:spcAft>
                      </a:pPr>
                      <a:r>
                        <a:rPr lang="es-ES" sz="1000">
                          <a:effectLst/>
                        </a:rPr>
                        <a:t>Total</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1</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1.97%</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a:effectLst/>
                        </a:rPr>
                        <a:t>50</a:t>
                      </a:r>
                      <a:endParaRPr lang="es-ES" sz="1000">
                        <a:effectLst/>
                        <a:latin typeface="Arial"/>
                        <a:ea typeface="Times New Roman"/>
                        <a:cs typeface="Times New Roman"/>
                      </a:endParaRPr>
                    </a:p>
                  </a:txBody>
                  <a:tcPr marL="68580" marR="68580" marT="0" marB="0"/>
                </a:tc>
                <a:tc>
                  <a:txBody>
                    <a:bodyPr/>
                    <a:lstStyle/>
                    <a:p>
                      <a:pPr indent="180340" algn="r">
                        <a:spcBef>
                          <a:spcPts val="300"/>
                        </a:spcBef>
                        <a:spcAft>
                          <a:spcPts val="0"/>
                        </a:spcAft>
                      </a:pPr>
                      <a:r>
                        <a:rPr lang="es-ES" sz="1000" dirty="0">
                          <a:effectLst/>
                        </a:rPr>
                        <a:t>98.03%</a:t>
                      </a:r>
                      <a:endParaRPr lang="es-ES" sz="10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237639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066800"/>
          </a:xfrm>
        </p:spPr>
        <p:txBody>
          <a:bodyPr/>
          <a:lstStyle/>
          <a:p>
            <a:r>
              <a:rPr lang="es-EC" dirty="0" smtClean="0"/>
              <a:t>ANÁLISIS DE RESULTADOS</a:t>
            </a:r>
            <a:endParaRPr lang="es-ES" dirty="0"/>
          </a:p>
        </p:txBody>
      </p:sp>
      <p:sp>
        <p:nvSpPr>
          <p:cNvPr id="3" name="2 Marcador de contenido"/>
          <p:cNvSpPr>
            <a:spLocks noGrp="1"/>
          </p:cNvSpPr>
          <p:nvPr>
            <p:ph idx="1"/>
          </p:nvPr>
        </p:nvSpPr>
        <p:spPr>
          <a:xfrm>
            <a:off x="470263" y="1976102"/>
            <a:ext cx="8229600" cy="4693258"/>
          </a:xfrm>
        </p:spPr>
        <p:txBody>
          <a:bodyPr>
            <a:normAutofit/>
          </a:bodyPr>
          <a:lstStyle/>
          <a:p>
            <a:pPr marL="109728" indent="0" algn="just">
              <a:buNone/>
            </a:pPr>
            <a:r>
              <a:rPr lang="es-EC" sz="2400" b="1" dirty="0"/>
              <a:t>Número de empresas con certificación ISO</a:t>
            </a:r>
            <a:endParaRPr lang="es-EC" sz="2400" b="1" dirty="0" smtClean="0"/>
          </a:p>
          <a:p>
            <a:pPr marL="109728" indent="0" algn="just">
              <a:buNone/>
            </a:pP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325550774"/>
              </p:ext>
            </p:extLst>
          </p:nvPr>
        </p:nvGraphicFramePr>
        <p:xfrm>
          <a:off x="1619672" y="3284984"/>
          <a:ext cx="5472609" cy="2227615"/>
        </p:xfrm>
        <a:graphic>
          <a:graphicData uri="http://schemas.openxmlformats.org/drawingml/2006/table">
            <a:tbl>
              <a:tblPr>
                <a:tableStyleId>{5C22544A-7EE6-4342-B048-85BDC9FD1C3A}</a:tableStyleId>
              </a:tblPr>
              <a:tblGrid>
                <a:gridCol w="2086316"/>
                <a:gridCol w="523710"/>
                <a:gridCol w="1206398"/>
                <a:gridCol w="504056"/>
                <a:gridCol w="1152129"/>
              </a:tblGrid>
              <a:tr h="445523">
                <a:tc>
                  <a:txBody>
                    <a:bodyPr/>
                    <a:lstStyle/>
                    <a:p>
                      <a:pPr indent="180340" algn="ctr">
                        <a:spcBef>
                          <a:spcPts val="300"/>
                        </a:spcBef>
                        <a:spcAft>
                          <a:spcPts val="0"/>
                        </a:spcAft>
                      </a:pPr>
                      <a:r>
                        <a:rPr lang="es-EC" sz="1000" dirty="0">
                          <a:effectLst/>
                        </a:rPr>
                        <a:t>Tamaño empresa</a:t>
                      </a:r>
                      <a:endParaRPr lang="es-ES" sz="1000" dirty="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C" sz="1000">
                          <a:effectLst/>
                        </a:rPr>
                        <a:t>NO</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C" sz="1000">
                          <a:effectLst/>
                        </a:rPr>
                        <a:t>Porcentaje</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C" sz="1000">
                          <a:effectLst/>
                        </a:rPr>
                        <a:t>SI</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C" sz="1000">
                          <a:effectLst/>
                        </a:rPr>
                        <a:t>Porcentaje</a:t>
                      </a:r>
                      <a:endParaRPr lang="es-ES" sz="1000">
                        <a:effectLst/>
                        <a:latin typeface="Arial"/>
                        <a:ea typeface="Times New Roman"/>
                        <a:cs typeface="Times New Roman"/>
                      </a:endParaRPr>
                    </a:p>
                  </a:txBody>
                  <a:tcPr marL="68580" marR="68580" marT="0" marB="0"/>
                </a:tc>
              </a:tr>
              <a:tr h="445523">
                <a:tc>
                  <a:txBody>
                    <a:bodyPr/>
                    <a:lstStyle/>
                    <a:p>
                      <a:pPr indent="180340" algn="ctr">
                        <a:spcBef>
                          <a:spcPts val="300"/>
                        </a:spcBef>
                        <a:spcAft>
                          <a:spcPts val="0"/>
                        </a:spcAft>
                      </a:pPr>
                      <a:r>
                        <a:rPr lang="es-EC" sz="1000" dirty="0">
                          <a:effectLst/>
                        </a:rPr>
                        <a:t>De 1 a 5 Empleados</a:t>
                      </a:r>
                      <a:endParaRPr lang="es-ES" sz="1000" dirty="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C" sz="1000">
                          <a:effectLst/>
                        </a:rPr>
                        <a:t>17</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33,33%</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C" sz="1000">
                          <a:effectLst/>
                        </a:rPr>
                        <a:t>0</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C" sz="1000">
                          <a:effectLst/>
                        </a:rPr>
                        <a:t>0.00%</a:t>
                      </a:r>
                      <a:endParaRPr lang="es-ES" sz="1000">
                        <a:effectLst/>
                        <a:latin typeface="Arial"/>
                        <a:ea typeface="Times New Roman"/>
                        <a:cs typeface="Times New Roman"/>
                      </a:endParaRPr>
                    </a:p>
                  </a:txBody>
                  <a:tcPr marL="68580" marR="68580" marT="0" marB="0"/>
                </a:tc>
              </a:tr>
              <a:tr h="445523">
                <a:tc>
                  <a:txBody>
                    <a:bodyPr/>
                    <a:lstStyle/>
                    <a:p>
                      <a:pPr indent="180340" algn="ctr">
                        <a:spcBef>
                          <a:spcPts val="300"/>
                        </a:spcBef>
                        <a:spcAft>
                          <a:spcPts val="0"/>
                        </a:spcAft>
                      </a:pPr>
                      <a:r>
                        <a:rPr lang="es-EC" sz="1000" dirty="0">
                          <a:effectLst/>
                        </a:rPr>
                        <a:t>De </a:t>
                      </a:r>
                      <a:r>
                        <a:rPr lang="es-EC" sz="1000" dirty="0" smtClean="0">
                          <a:effectLst/>
                        </a:rPr>
                        <a:t>6 </a:t>
                      </a:r>
                      <a:r>
                        <a:rPr lang="es-EC" sz="1000" dirty="0">
                          <a:effectLst/>
                        </a:rPr>
                        <a:t>a </a:t>
                      </a:r>
                      <a:r>
                        <a:rPr lang="es-EC" sz="1000" dirty="0" smtClean="0">
                          <a:effectLst/>
                        </a:rPr>
                        <a:t>20 </a:t>
                      </a:r>
                      <a:r>
                        <a:rPr lang="es-EC" sz="1000" dirty="0">
                          <a:effectLst/>
                        </a:rPr>
                        <a:t>empleados</a:t>
                      </a:r>
                      <a:endParaRPr lang="es-ES" sz="1000" dirty="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C" sz="1000">
                          <a:effectLst/>
                        </a:rPr>
                        <a:t>17</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33,33%</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C" sz="1000">
                          <a:effectLst/>
                        </a:rPr>
                        <a:t>4</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7,84%</a:t>
                      </a:r>
                      <a:endParaRPr lang="es-ES" sz="1000">
                        <a:effectLst/>
                        <a:latin typeface="Arial"/>
                        <a:ea typeface="Times New Roman"/>
                        <a:cs typeface="Times New Roman"/>
                      </a:endParaRPr>
                    </a:p>
                  </a:txBody>
                  <a:tcPr marL="68580" marR="68580" marT="0" marB="0"/>
                </a:tc>
              </a:tr>
              <a:tr h="445523">
                <a:tc>
                  <a:txBody>
                    <a:bodyPr/>
                    <a:lstStyle/>
                    <a:p>
                      <a:pPr indent="180340" algn="ctr">
                        <a:spcBef>
                          <a:spcPts val="300"/>
                        </a:spcBef>
                        <a:spcAft>
                          <a:spcPts val="0"/>
                        </a:spcAft>
                      </a:pPr>
                      <a:r>
                        <a:rPr lang="es-EC" sz="1000">
                          <a:effectLst/>
                        </a:rPr>
                        <a:t>Más de 20 empleados</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C" sz="1000">
                          <a:effectLst/>
                        </a:rPr>
                        <a:t>12</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C" sz="1000">
                          <a:effectLst/>
                        </a:rPr>
                        <a:t>23,53%</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C" sz="1000">
                          <a:effectLst/>
                        </a:rPr>
                        <a:t>1</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C" sz="1000">
                          <a:effectLst/>
                        </a:rPr>
                        <a:t>1,96%</a:t>
                      </a:r>
                      <a:endParaRPr lang="es-ES" sz="1000">
                        <a:effectLst/>
                        <a:latin typeface="Arial"/>
                        <a:ea typeface="Times New Roman"/>
                        <a:cs typeface="Times New Roman"/>
                      </a:endParaRPr>
                    </a:p>
                  </a:txBody>
                  <a:tcPr marL="68580" marR="68580" marT="0" marB="0"/>
                </a:tc>
              </a:tr>
              <a:tr h="445523">
                <a:tc>
                  <a:txBody>
                    <a:bodyPr/>
                    <a:lstStyle/>
                    <a:p>
                      <a:pPr indent="180340" algn="ctr">
                        <a:spcBef>
                          <a:spcPts val="300"/>
                        </a:spcBef>
                        <a:spcAft>
                          <a:spcPts val="0"/>
                        </a:spcAft>
                      </a:pPr>
                      <a:r>
                        <a:rPr lang="es-ES" sz="1000">
                          <a:effectLst/>
                        </a:rPr>
                        <a:t>Total</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dirty="0">
                          <a:effectLst/>
                        </a:rPr>
                        <a:t>46</a:t>
                      </a:r>
                      <a:endParaRPr lang="es-ES" sz="1000" dirty="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90.20%</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5</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dirty="0">
                          <a:effectLst/>
                        </a:rPr>
                        <a:t>9.80%</a:t>
                      </a:r>
                      <a:endParaRPr lang="es-ES" sz="10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7823035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066800"/>
          </a:xfrm>
        </p:spPr>
        <p:txBody>
          <a:bodyPr/>
          <a:lstStyle/>
          <a:p>
            <a:r>
              <a:rPr lang="es-EC" dirty="0" smtClean="0"/>
              <a:t>ANÁLISIS DE RESULTADOS</a:t>
            </a:r>
            <a:endParaRPr lang="es-ES" dirty="0"/>
          </a:p>
        </p:txBody>
      </p:sp>
      <p:sp>
        <p:nvSpPr>
          <p:cNvPr id="3" name="2 Marcador de contenido"/>
          <p:cNvSpPr>
            <a:spLocks noGrp="1"/>
          </p:cNvSpPr>
          <p:nvPr>
            <p:ph idx="1"/>
          </p:nvPr>
        </p:nvSpPr>
        <p:spPr>
          <a:xfrm>
            <a:off x="470263" y="1976102"/>
            <a:ext cx="8229600" cy="4693258"/>
          </a:xfrm>
        </p:spPr>
        <p:txBody>
          <a:bodyPr>
            <a:normAutofit/>
          </a:bodyPr>
          <a:lstStyle/>
          <a:p>
            <a:pPr marL="109728" indent="0" algn="just">
              <a:buNone/>
            </a:pPr>
            <a:r>
              <a:rPr lang="es-EC" sz="2400" b="1" dirty="0"/>
              <a:t>Describa el proceso de ingeniería de requisitos que sigue su empresa o </a:t>
            </a:r>
            <a:r>
              <a:rPr lang="es-EC" sz="2400" b="1" dirty="0" smtClean="0"/>
              <a:t>departamento</a:t>
            </a:r>
          </a:p>
          <a:p>
            <a:pPr marL="109728" indent="0" algn="just">
              <a:buNone/>
            </a:pPr>
            <a:endParaRPr lang="es-ES" dirty="0"/>
          </a:p>
        </p:txBody>
      </p:sp>
      <p:graphicFrame>
        <p:nvGraphicFramePr>
          <p:cNvPr id="5" name="4 Gráfico"/>
          <p:cNvGraphicFramePr/>
          <p:nvPr>
            <p:extLst>
              <p:ext uri="{D42A27DB-BD31-4B8C-83A1-F6EECF244321}">
                <p14:modId xmlns:p14="http://schemas.microsoft.com/office/powerpoint/2010/main" val="1107590861"/>
              </p:ext>
            </p:extLst>
          </p:nvPr>
        </p:nvGraphicFramePr>
        <p:xfrm>
          <a:off x="1115616" y="3068960"/>
          <a:ext cx="6840760" cy="3168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17560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066800"/>
          </a:xfrm>
        </p:spPr>
        <p:txBody>
          <a:bodyPr/>
          <a:lstStyle/>
          <a:p>
            <a:r>
              <a:rPr lang="es-EC" dirty="0" smtClean="0"/>
              <a:t>ANÁLISIS DE RESULTADOS</a:t>
            </a:r>
            <a:endParaRPr lang="es-ES" dirty="0"/>
          </a:p>
        </p:txBody>
      </p:sp>
      <p:sp>
        <p:nvSpPr>
          <p:cNvPr id="3" name="2 Marcador de contenido"/>
          <p:cNvSpPr>
            <a:spLocks noGrp="1"/>
          </p:cNvSpPr>
          <p:nvPr>
            <p:ph idx="1"/>
          </p:nvPr>
        </p:nvSpPr>
        <p:spPr>
          <a:xfrm>
            <a:off x="470263" y="1976102"/>
            <a:ext cx="8229600" cy="4693258"/>
          </a:xfrm>
        </p:spPr>
        <p:txBody>
          <a:bodyPr>
            <a:normAutofit/>
          </a:bodyPr>
          <a:lstStyle/>
          <a:p>
            <a:pPr marL="109728" indent="0" algn="just">
              <a:buNone/>
            </a:pPr>
            <a:r>
              <a:rPr lang="es-EC" sz="2400" b="1" dirty="0"/>
              <a:t>Señale las técnicas y/o estándares que aplica en cada fase del proceso de ingeniería de requisitos</a:t>
            </a:r>
            <a:endParaRPr lang="es-EC" sz="2400" b="1" dirty="0" smtClean="0"/>
          </a:p>
          <a:p>
            <a:pPr marL="109728" indent="0" algn="just">
              <a:buNone/>
            </a:pP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2135560008"/>
              </p:ext>
            </p:extLst>
          </p:nvPr>
        </p:nvGraphicFramePr>
        <p:xfrm>
          <a:off x="1331640" y="3140968"/>
          <a:ext cx="6120680" cy="3103880"/>
        </p:xfrm>
        <a:graphic>
          <a:graphicData uri="http://schemas.openxmlformats.org/drawingml/2006/table">
            <a:tbl>
              <a:tblPr>
                <a:tableStyleId>{5C22544A-7EE6-4342-B048-85BDC9FD1C3A}</a:tableStyleId>
              </a:tblPr>
              <a:tblGrid>
                <a:gridCol w="1796850"/>
                <a:gridCol w="3169465"/>
                <a:gridCol w="1154365"/>
              </a:tblGrid>
              <a:tr h="144145">
                <a:tc>
                  <a:txBody>
                    <a:bodyPr/>
                    <a:lstStyle/>
                    <a:p>
                      <a:pPr indent="180340" algn="just">
                        <a:spcBef>
                          <a:spcPts val="300"/>
                        </a:spcBef>
                        <a:spcAft>
                          <a:spcPts val="0"/>
                        </a:spcAft>
                      </a:pPr>
                      <a:r>
                        <a:rPr lang="es-ES" sz="1000">
                          <a:effectLst/>
                        </a:rPr>
                        <a:t>Fase del proceso</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Nombre de la técnica</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Porcentaje</a:t>
                      </a:r>
                      <a:endParaRPr lang="es-ES" sz="1000">
                        <a:effectLst/>
                        <a:latin typeface="Arial"/>
                        <a:ea typeface="Times New Roman"/>
                        <a:cs typeface="Times New Roman"/>
                      </a:endParaRPr>
                    </a:p>
                  </a:txBody>
                  <a:tcPr marL="68580" marR="68580" marT="0" marB="0"/>
                </a:tc>
              </a:tr>
              <a:tr h="144145">
                <a:tc>
                  <a:txBody>
                    <a:bodyPr/>
                    <a:lstStyle/>
                    <a:p>
                      <a:pPr indent="180340" algn="just">
                        <a:spcBef>
                          <a:spcPts val="300"/>
                        </a:spcBef>
                        <a:spcAft>
                          <a:spcPts val="0"/>
                        </a:spcAft>
                      </a:pPr>
                      <a:r>
                        <a:rPr lang="es-ES" sz="1000">
                          <a:effectLst/>
                        </a:rPr>
                        <a:t>Elicitación</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Entrevista</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32,30%</a:t>
                      </a:r>
                      <a:endParaRPr lang="es-ES" sz="1000">
                        <a:effectLst/>
                        <a:latin typeface="Arial"/>
                        <a:ea typeface="Times New Roman"/>
                        <a:cs typeface="Times New Roman"/>
                      </a:endParaRPr>
                    </a:p>
                  </a:txBody>
                  <a:tcPr marL="68580" marR="68580" marT="0" marB="0"/>
                </a:tc>
              </a:tr>
              <a:tr h="144145">
                <a:tc>
                  <a:txBody>
                    <a:bodyPr/>
                    <a:lstStyle/>
                    <a:p>
                      <a:pPr indent="180340" algn="just">
                        <a:spcBef>
                          <a:spcPts val="300"/>
                        </a:spcBef>
                        <a:spcAft>
                          <a:spcPts val="0"/>
                        </a:spcAft>
                      </a:pPr>
                      <a:r>
                        <a:rPr lang="es-ES" sz="1000">
                          <a:effectLst/>
                        </a:rPr>
                        <a:t> </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Grupos de trabajo</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24,20%</a:t>
                      </a:r>
                      <a:endParaRPr lang="es-ES" sz="1000">
                        <a:effectLst/>
                        <a:latin typeface="Arial"/>
                        <a:ea typeface="Times New Roman"/>
                        <a:cs typeface="Times New Roman"/>
                      </a:endParaRPr>
                    </a:p>
                  </a:txBody>
                  <a:tcPr marL="68580" marR="68580" marT="0" marB="0"/>
                </a:tc>
              </a:tr>
              <a:tr h="231775">
                <a:tc>
                  <a:txBody>
                    <a:bodyPr/>
                    <a:lstStyle/>
                    <a:p>
                      <a:pPr indent="180340" algn="just">
                        <a:spcBef>
                          <a:spcPts val="300"/>
                        </a:spcBef>
                        <a:spcAft>
                          <a:spcPts val="0"/>
                        </a:spcAft>
                      </a:pPr>
                      <a:r>
                        <a:rPr lang="es-ES" sz="1000">
                          <a:effectLst/>
                        </a:rPr>
                        <a:t> </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Estudio de sistemas existentes</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22,60%</a:t>
                      </a:r>
                      <a:endParaRPr lang="es-ES" sz="1000">
                        <a:effectLst/>
                        <a:latin typeface="Arial"/>
                        <a:ea typeface="Times New Roman"/>
                        <a:cs typeface="Times New Roman"/>
                      </a:endParaRPr>
                    </a:p>
                  </a:txBody>
                  <a:tcPr marL="68580" marR="68580" marT="0" marB="0"/>
                </a:tc>
              </a:tr>
              <a:tr h="144145">
                <a:tc>
                  <a:txBody>
                    <a:bodyPr/>
                    <a:lstStyle/>
                    <a:p>
                      <a:pPr indent="180340" algn="just">
                        <a:spcBef>
                          <a:spcPts val="300"/>
                        </a:spcBef>
                        <a:spcAft>
                          <a:spcPts val="0"/>
                        </a:spcAft>
                      </a:pPr>
                      <a:r>
                        <a:rPr lang="es-ES" sz="1000">
                          <a:effectLst/>
                        </a:rPr>
                        <a:t>Análisis</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Casos de uso</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40,50%</a:t>
                      </a:r>
                      <a:endParaRPr lang="es-ES" sz="1000">
                        <a:effectLst/>
                        <a:latin typeface="Arial"/>
                        <a:ea typeface="Times New Roman"/>
                        <a:cs typeface="Times New Roman"/>
                      </a:endParaRPr>
                    </a:p>
                  </a:txBody>
                  <a:tcPr marL="68580" marR="68580" marT="0" marB="0"/>
                </a:tc>
              </a:tr>
              <a:tr h="144145">
                <a:tc>
                  <a:txBody>
                    <a:bodyPr/>
                    <a:lstStyle/>
                    <a:p>
                      <a:pPr indent="180340" algn="just">
                        <a:spcBef>
                          <a:spcPts val="300"/>
                        </a:spcBef>
                        <a:spcAft>
                          <a:spcPts val="0"/>
                        </a:spcAft>
                      </a:pPr>
                      <a:r>
                        <a:rPr lang="es-ES" sz="1000">
                          <a:effectLst/>
                        </a:rPr>
                        <a:t> </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Escenarios</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26,20%</a:t>
                      </a:r>
                      <a:endParaRPr lang="es-ES" sz="1000">
                        <a:effectLst/>
                        <a:latin typeface="Arial"/>
                        <a:ea typeface="Times New Roman"/>
                        <a:cs typeface="Times New Roman"/>
                      </a:endParaRPr>
                    </a:p>
                  </a:txBody>
                  <a:tcPr marL="68580" marR="68580" marT="0" marB="0"/>
                </a:tc>
              </a:tr>
              <a:tr h="247650">
                <a:tc>
                  <a:txBody>
                    <a:bodyPr/>
                    <a:lstStyle/>
                    <a:p>
                      <a:pPr indent="180340" algn="just">
                        <a:spcBef>
                          <a:spcPts val="300"/>
                        </a:spcBef>
                        <a:spcAft>
                          <a:spcPts val="0"/>
                        </a:spcAft>
                      </a:pPr>
                      <a:r>
                        <a:rPr lang="es-ES" sz="1000">
                          <a:effectLst/>
                        </a:rPr>
                        <a:t> </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Modelo de clases</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21,40%</a:t>
                      </a:r>
                      <a:endParaRPr lang="es-ES" sz="1000">
                        <a:effectLst/>
                        <a:latin typeface="Arial"/>
                        <a:ea typeface="Times New Roman"/>
                        <a:cs typeface="Times New Roman"/>
                      </a:endParaRPr>
                    </a:p>
                  </a:txBody>
                  <a:tcPr marL="68580" marR="68580" marT="0" marB="0"/>
                </a:tc>
              </a:tr>
              <a:tr h="144145">
                <a:tc>
                  <a:txBody>
                    <a:bodyPr/>
                    <a:lstStyle/>
                    <a:p>
                      <a:pPr indent="180340" algn="just">
                        <a:spcBef>
                          <a:spcPts val="300"/>
                        </a:spcBef>
                        <a:spcAft>
                          <a:spcPts val="0"/>
                        </a:spcAft>
                      </a:pPr>
                      <a:r>
                        <a:rPr lang="es-ES" sz="1000">
                          <a:effectLst/>
                        </a:rPr>
                        <a:t>Negociación</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Negociación win - win</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47,10%</a:t>
                      </a:r>
                      <a:endParaRPr lang="es-ES" sz="1000">
                        <a:effectLst/>
                        <a:latin typeface="Arial"/>
                        <a:ea typeface="Times New Roman"/>
                        <a:cs typeface="Times New Roman"/>
                      </a:endParaRPr>
                    </a:p>
                  </a:txBody>
                  <a:tcPr marL="68580" marR="68580" marT="0" marB="0"/>
                </a:tc>
              </a:tr>
              <a:tr h="144145">
                <a:tc>
                  <a:txBody>
                    <a:bodyPr/>
                    <a:lstStyle/>
                    <a:p>
                      <a:pPr indent="180340" algn="just">
                        <a:spcBef>
                          <a:spcPts val="300"/>
                        </a:spcBef>
                        <a:spcAft>
                          <a:spcPts val="0"/>
                        </a:spcAft>
                      </a:pPr>
                      <a:r>
                        <a:rPr lang="es-ES" sz="1000">
                          <a:effectLst/>
                        </a:rPr>
                        <a:t> </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Matriz de interacción</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41,20%</a:t>
                      </a:r>
                      <a:endParaRPr lang="es-ES" sz="1000">
                        <a:effectLst/>
                        <a:latin typeface="Arial"/>
                        <a:ea typeface="Times New Roman"/>
                        <a:cs typeface="Times New Roman"/>
                      </a:endParaRPr>
                    </a:p>
                  </a:txBody>
                  <a:tcPr marL="68580" marR="68580" marT="0" marB="0"/>
                </a:tc>
              </a:tr>
              <a:tr h="247015">
                <a:tc>
                  <a:txBody>
                    <a:bodyPr/>
                    <a:lstStyle/>
                    <a:p>
                      <a:pPr indent="180340" algn="just">
                        <a:spcBef>
                          <a:spcPts val="300"/>
                        </a:spcBef>
                        <a:spcAft>
                          <a:spcPts val="0"/>
                        </a:spcAft>
                      </a:pPr>
                      <a:r>
                        <a:rPr lang="es-ES" sz="1000">
                          <a:effectLst/>
                        </a:rPr>
                        <a:t> </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Otras</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11,80%</a:t>
                      </a:r>
                      <a:endParaRPr lang="es-ES" sz="1000">
                        <a:effectLst/>
                        <a:latin typeface="Arial"/>
                        <a:ea typeface="Times New Roman"/>
                        <a:cs typeface="Times New Roman"/>
                      </a:endParaRPr>
                    </a:p>
                  </a:txBody>
                  <a:tcPr marL="68580" marR="68580" marT="0" marB="0"/>
                </a:tc>
              </a:tr>
              <a:tr h="144145">
                <a:tc>
                  <a:txBody>
                    <a:bodyPr/>
                    <a:lstStyle/>
                    <a:p>
                      <a:pPr indent="180340" algn="just">
                        <a:spcBef>
                          <a:spcPts val="300"/>
                        </a:spcBef>
                        <a:spcAft>
                          <a:spcPts val="0"/>
                        </a:spcAft>
                      </a:pPr>
                      <a:r>
                        <a:rPr lang="es-ES" sz="1000">
                          <a:effectLst/>
                        </a:rPr>
                        <a:t>Documentación</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Lenguaje natural</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71,40%</a:t>
                      </a:r>
                      <a:endParaRPr lang="es-ES" sz="1000">
                        <a:effectLst/>
                        <a:latin typeface="Arial"/>
                        <a:ea typeface="Times New Roman"/>
                        <a:cs typeface="Times New Roman"/>
                      </a:endParaRPr>
                    </a:p>
                  </a:txBody>
                  <a:tcPr marL="68580" marR="68580" marT="0" marB="0"/>
                </a:tc>
              </a:tr>
              <a:tr h="306070">
                <a:tc>
                  <a:txBody>
                    <a:bodyPr/>
                    <a:lstStyle/>
                    <a:p>
                      <a:pPr indent="180340" algn="just">
                        <a:spcBef>
                          <a:spcPts val="300"/>
                        </a:spcBef>
                        <a:spcAft>
                          <a:spcPts val="0"/>
                        </a:spcAft>
                      </a:pPr>
                      <a:r>
                        <a:rPr lang="es-ES" sz="1000">
                          <a:effectLst/>
                        </a:rPr>
                        <a:t> </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Otros</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28,26%</a:t>
                      </a:r>
                      <a:endParaRPr lang="es-ES" sz="1000">
                        <a:effectLst/>
                        <a:latin typeface="Arial"/>
                        <a:ea typeface="Times New Roman"/>
                        <a:cs typeface="Times New Roman"/>
                      </a:endParaRPr>
                    </a:p>
                  </a:txBody>
                  <a:tcPr marL="68580" marR="68580" marT="0" marB="0"/>
                </a:tc>
              </a:tr>
              <a:tr h="144145">
                <a:tc>
                  <a:txBody>
                    <a:bodyPr/>
                    <a:lstStyle/>
                    <a:p>
                      <a:pPr indent="180340" algn="just">
                        <a:spcBef>
                          <a:spcPts val="300"/>
                        </a:spcBef>
                        <a:spcAft>
                          <a:spcPts val="0"/>
                        </a:spcAft>
                      </a:pPr>
                      <a:r>
                        <a:rPr lang="es-ES" sz="1000">
                          <a:effectLst/>
                        </a:rPr>
                        <a:t>Validación </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Prototipos</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35,20%</a:t>
                      </a:r>
                      <a:endParaRPr lang="es-ES" sz="1000">
                        <a:effectLst/>
                        <a:latin typeface="Arial"/>
                        <a:ea typeface="Times New Roman"/>
                        <a:cs typeface="Times New Roman"/>
                      </a:endParaRPr>
                    </a:p>
                  </a:txBody>
                  <a:tcPr marL="68580" marR="68580" marT="0" marB="0"/>
                </a:tc>
              </a:tr>
              <a:tr h="144145">
                <a:tc>
                  <a:txBody>
                    <a:bodyPr/>
                    <a:lstStyle/>
                    <a:p>
                      <a:pPr indent="180340" algn="just">
                        <a:spcBef>
                          <a:spcPts val="300"/>
                        </a:spcBef>
                        <a:spcAft>
                          <a:spcPts val="0"/>
                        </a:spcAft>
                      </a:pPr>
                      <a:r>
                        <a:rPr lang="es-ES" sz="1000">
                          <a:effectLst/>
                        </a:rPr>
                        <a:t> </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Control documental</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24,10%</a:t>
                      </a:r>
                      <a:endParaRPr lang="es-ES" sz="1000">
                        <a:effectLst/>
                        <a:latin typeface="Arial"/>
                        <a:ea typeface="Times New Roman"/>
                        <a:cs typeface="Times New Roman"/>
                      </a:endParaRPr>
                    </a:p>
                  </a:txBody>
                  <a:tcPr marL="68580" marR="68580" marT="0" marB="0"/>
                </a:tc>
              </a:tr>
              <a:tr h="242570">
                <a:tc>
                  <a:txBody>
                    <a:bodyPr/>
                    <a:lstStyle/>
                    <a:p>
                      <a:pPr indent="180340" algn="just">
                        <a:spcBef>
                          <a:spcPts val="300"/>
                        </a:spcBef>
                        <a:spcAft>
                          <a:spcPts val="0"/>
                        </a:spcAft>
                      </a:pPr>
                      <a:r>
                        <a:rPr lang="es-ES" sz="1000">
                          <a:effectLst/>
                        </a:rPr>
                        <a:t> </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Inspecciones</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20,40%</a:t>
                      </a:r>
                      <a:endParaRPr lang="es-ES" sz="1000">
                        <a:effectLst/>
                        <a:latin typeface="Arial"/>
                        <a:ea typeface="Times New Roman"/>
                        <a:cs typeface="Times New Roman"/>
                      </a:endParaRPr>
                    </a:p>
                  </a:txBody>
                  <a:tcPr marL="68580" marR="68580" marT="0" marB="0"/>
                </a:tc>
              </a:tr>
              <a:tr h="144145">
                <a:tc>
                  <a:txBody>
                    <a:bodyPr/>
                    <a:lstStyle/>
                    <a:p>
                      <a:pPr indent="180340" algn="just">
                        <a:spcBef>
                          <a:spcPts val="300"/>
                        </a:spcBef>
                        <a:spcAft>
                          <a:spcPts val="0"/>
                        </a:spcAft>
                      </a:pPr>
                      <a:r>
                        <a:rPr lang="es-ES" sz="1000">
                          <a:effectLst/>
                        </a:rPr>
                        <a:t>Gestión</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a:effectLst/>
                        </a:rPr>
                        <a:t>Un solo criterio</a:t>
                      </a:r>
                      <a:endParaRPr lang="es-ES" sz="100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a:effectLst/>
                        </a:rPr>
                        <a:t>63.60%</a:t>
                      </a:r>
                      <a:endParaRPr lang="es-ES" sz="1000">
                        <a:effectLst/>
                        <a:latin typeface="Arial"/>
                        <a:ea typeface="Times New Roman"/>
                        <a:cs typeface="Times New Roman"/>
                      </a:endParaRPr>
                    </a:p>
                  </a:txBody>
                  <a:tcPr marL="68580" marR="68580" marT="0" marB="0"/>
                </a:tc>
              </a:tr>
              <a:tr h="144145">
                <a:tc>
                  <a:txBody>
                    <a:bodyPr/>
                    <a:lstStyle/>
                    <a:p>
                      <a:pPr indent="180340" algn="ctr">
                        <a:spcBef>
                          <a:spcPts val="300"/>
                        </a:spcBef>
                        <a:spcAft>
                          <a:spcPts val="0"/>
                        </a:spcAft>
                      </a:pPr>
                      <a:r>
                        <a:rPr lang="es-ES" sz="1000">
                          <a:effectLst/>
                        </a:rPr>
                        <a:t> </a:t>
                      </a:r>
                      <a:endParaRPr lang="es-ES" sz="1000">
                        <a:effectLst/>
                        <a:latin typeface="Arial"/>
                        <a:ea typeface="Times New Roman"/>
                        <a:cs typeface="Times New Roman"/>
                      </a:endParaRPr>
                    </a:p>
                  </a:txBody>
                  <a:tcPr marL="68580" marR="68580" marT="0" marB="0"/>
                </a:tc>
                <a:tc>
                  <a:txBody>
                    <a:bodyPr/>
                    <a:lstStyle/>
                    <a:p>
                      <a:pPr indent="180340" algn="just">
                        <a:spcBef>
                          <a:spcPts val="300"/>
                        </a:spcBef>
                        <a:spcAft>
                          <a:spcPts val="0"/>
                        </a:spcAft>
                      </a:pPr>
                      <a:r>
                        <a:rPr lang="es-ES" sz="1000" dirty="0">
                          <a:effectLst/>
                        </a:rPr>
                        <a:t>Clasificación y top-ten</a:t>
                      </a:r>
                      <a:endParaRPr lang="es-ES" sz="1000" dirty="0">
                        <a:effectLst/>
                        <a:latin typeface="Arial"/>
                        <a:ea typeface="Times New Roman"/>
                        <a:cs typeface="Times New Roman"/>
                      </a:endParaRPr>
                    </a:p>
                  </a:txBody>
                  <a:tcPr marL="68580" marR="68580" marT="0" marB="0"/>
                </a:tc>
                <a:tc>
                  <a:txBody>
                    <a:bodyPr/>
                    <a:lstStyle/>
                    <a:p>
                      <a:pPr indent="180340" algn="ctr">
                        <a:spcBef>
                          <a:spcPts val="300"/>
                        </a:spcBef>
                        <a:spcAft>
                          <a:spcPts val="0"/>
                        </a:spcAft>
                      </a:pPr>
                      <a:r>
                        <a:rPr lang="es-ES" sz="1000" dirty="0">
                          <a:effectLst/>
                        </a:rPr>
                        <a:t>22,70%</a:t>
                      </a:r>
                      <a:endParaRPr lang="es-ES" sz="10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397568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836712"/>
            <a:ext cx="8229600" cy="5904656"/>
          </a:xfrm>
        </p:spPr>
        <p:txBody>
          <a:bodyPr>
            <a:normAutofit/>
          </a:bodyPr>
          <a:lstStyle/>
          <a:p>
            <a:pPr marL="109728" indent="0" algn="just">
              <a:buNone/>
            </a:pPr>
            <a:r>
              <a:rPr lang="es-EC" sz="2400" b="1" dirty="0" smtClean="0"/>
              <a:t>Análisis entre las 2 preguntas anteriores</a:t>
            </a:r>
          </a:p>
          <a:p>
            <a:pPr marL="109728" indent="0" algn="ctr">
              <a:buNone/>
            </a:pPr>
            <a:r>
              <a:rPr lang="es-EC" sz="1600" dirty="0" smtClean="0"/>
              <a:t>Descripción del proceso de IR</a:t>
            </a:r>
          </a:p>
          <a:p>
            <a:pPr marL="109728" indent="0" algn="ctr">
              <a:buNone/>
            </a:pPr>
            <a:endParaRPr lang="es-EC" sz="1600" dirty="0"/>
          </a:p>
          <a:p>
            <a:pPr marL="109728" indent="0" algn="ctr">
              <a:buNone/>
            </a:pPr>
            <a:endParaRPr lang="es-EC" sz="1600" dirty="0" smtClean="0"/>
          </a:p>
          <a:p>
            <a:pPr marL="109728" indent="0" algn="ctr">
              <a:buNone/>
            </a:pPr>
            <a:endParaRPr lang="es-EC" sz="1600" dirty="0"/>
          </a:p>
          <a:p>
            <a:pPr marL="109728" indent="0" algn="ctr">
              <a:buNone/>
            </a:pPr>
            <a:endParaRPr lang="es-EC" sz="1600" dirty="0" smtClean="0"/>
          </a:p>
          <a:p>
            <a:pPr marL="109728" indent="0" algn="ctr">
              <a:buNone/>
            </a:pPr>
            <a:endParaRPr lang="es-EC" sz="1600" dirty="0"/>
          </a:p>
          <a:p>
            <a:pPr marL="109728" indent="0" algn="ctr">
              <a:buNone/>
            </a:pPr>
            <a:endParaRPr lang="es-EC" sz="1600" dirty="0" smtClean="0"/>
          </a:p>
          <a:p>
            <a:pPr marL="109728" indent="0" algn="ctr">
              <a:buNone/>
            </a:pPr>
            <a:endParaRPr lang="es-EC" sz="1600" dirty="0"/>
          </a:p>
          <a:p>
            <a:pPr marL="109728" indent="0" algn="ctr">
              <a:buNone/>
            </a:pPr>
            <a:endParaRPr lang="es-EC" sz="1600" dirty="0" smtClean="0"/>
          </a:p>
          <a:p>
            <a:pPr marL="109728" indent="0" algn="ctr">
              <a:buNone/>
            </a:pPr>
            <a:endParaRPr lang="es-EC" sz="1600" dirty="0" smtClean="0"/>
          </a:p>
          <a:p>
            <a:pPr marL="109728" indent="0" algn="ctr">
              <a:buNone/>
            </a:pPr>
            <a:r>
              <a:rPr lang="es-EC" sz="1600" dirty="0" smtClean="0"/>
              <a:t>Técnicas señaladas en cada fase del proceso de IR</a:t>
            </a:r>
          </a:p>
          <a:p>
            <a:pPr marL="109728" indent="0" algn="just">
              <a:buNone/>
            </a:pPr>
            <a:endParaRPr lang="es-ES" dirty="0"/>
          </a:p>
        </p:txBody>
      </p:sp>
      <p:graphicFrame>
        <p:nvGraphicFramePr>
          <p:cNvPr id="5" name="4 Gráfico"/>
          <p:cNvGraphicFramePr/>
          <p:nvPr>
            <p:extLst>
              <p:ext uri="{D42A27DB-BD31-4B8C-83A1-F6EECF244321}">
                <p14:modId xmlns:p14="http://schemas.microsoft.com/office/powerpoint/2010/main" val="3287073473"/>
              </p:ext>
            </p:extLst>
          </p:nvPr>
        </p:nvGraphicFramePr>
        <p:xfrm>
          <a:off x="683568" y="1412777"/>
          <a:ext cx="7920880" cy="23042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áfico"/>
          <p:cNvGraphicFramePr/>
          <p:nvPr>
            <p:extLst>
              <p:ext uri="{D42A27DB-BD31-4B8C-83A1-F6EECF244321}">
                <p14:modId xmlns:p14="http://schemas.microsoft.com/office/powerpoint/2010/main" val="2130645737"/>
              </p:ext>
            </p:extLst>
          </p:nvPr>
        </p:nvGraphicFramePr>
        <p:xfrm>
          <a:off x="683568" y="4293096"/>
          <a:ext cx="7848872" cy="23488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9401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AGENDA</a:t>
            </a:r>
            <a:endParaRPr lang="es-ES" dirty="0"/>
          </a:p>
        </p:txBody>
      </p:sp>
      <p:sp>
        <p:nvSpPr>
          <p:cNvPr id="3" name="2 Marcador de contenido"/>
          <p:cNvSpPr>
            <a:spLocks noGrp="1"/>
          </p:cNvSpPr>
          <p:nvPr>
            <p:ph idx="1"/>
          </p:nvPr>
        </p:nvSpPr>
        <p:spPr/>
        <p:txBody>
          <a:bodyPr>
            <a:normAutofit lnSpcReduction="10000"/>
          </a:bodyPr>
          <a:lstStyle/>
          <a:p>
            <a:r>
              <a:rPr lang="es-EC" sz="2400" dirty="0" smtClean="0"/>
              <a:t>Planteamiento del problema.</a:t>
            </a:r>
          </a:p>
          <a:p>
            <a:r>
              <a:rPr lang="es-EC" sz="2400" dirty="0" smtClean="0"/>
              <a:t>Justificación.</a:t>
            </a:r>
          </a:p>
          <a:p>
            <a:r>
              <a:rPr lang="es-EC" sz="2400" dirty="0" smtClean="0"/>
              <a:t>Objetivos.</a:t>
            </a:r>
          </a:p>
          <a:p>
            <a:r>
              <a:rPr lang="es-EC" sz="2400" dirty="0" smtClean="0"/>
              <a:t>Marco teórico.</a:t>
            </a:r>
          </a:p>
          <a:p>
            <a:r>
              <a:rPr lang="es-EC" sz="2400" dirty="0" smtClean="0"/>
              <a:t>Plan de investigación de campo.</a:t>
            </a:r>
          </a:p>
          <a:p>
            <a:r>
              <a:rPr lang="es-EC" sz="2400" dirty="0" smtClean="0"/>
              <a:t>Análisis de resultados.</a:t>
            </a:r>
          </a:p>
          <a:p>
            <a:r>
              <a:rPr lang="es-EC" sz="2400" dirty="0" smtClean="0"/>
              <a:t>Propuesta metodológica.</a:t>
            </a:r>
          </a:p>
          <a:p>
            <a:r>
              <a:rPr lang="es-EC" sz="2400" dirty="0" smtClean="0"/>
              <a:t>Trabajos relacionados.</a:t>
            </a:r>
          </a:p>
          <a:p>
            <a:r>
              <a:rPr lang="es-EC" sz="2400" dirty="0" smtClean="0"/>
              <a:t>Conclusiones.</a:t>
            </a:r>
          </a:p>
          <a:p>
            <a:r>
              <a:rPr lang="es-EC" sz="2400" dirty="0" smtClean="0"/>
              <a:t>Recomendaciones</a:t>
            </a:r>
          </a:p>
          <a:p>
            <a:r>
              <a:rPr lang="es-EC" sz="2400" dirty="0" smtClean="0"/>
              <a:t>Trabajo futuro.</a:t>
            </a:r>
          </a:p>
          <a:p>
            <a:endParaRPr lang="es-EC" u="sng" dirty="0" smtClean="0"/>
          </a:p>
          <a:p>
            <a:endParaRPr lang="es-ES" dirty="0"/>
          </a:p>
        </p:txBody>
      </p:sp>
    </p:spTree>
    <p:extLst>
      <p:ext uri="{BB962C8B-B14F-4D97-AF65-F5344CB8AC3E}">
        <p14:creationId xmlns:p14="http://schemas.microsoft.com/office/powerpoint/2010/main" val="37346557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066800"/>
          </a:xfrm>
        </p:spPr>
        <p:txBody>
          <a:bodyPr/>
          <a:lstStyle/>
          <a:p>
            <a:r>
              <a:rPr lang="es-EC" dirty="0" smtClean="0"/>
              <a:t>PROPUESTA METODOLÓGICA</a:t>
            </a:r>
            <a:endParaRPr lang="es-ES" dirty="0"/>
          </a:p>
        </p:txBody>
      </p:sp>
      <p:sp>
        <p:nvSpPr>
          <p:cNvPr id="6" name="5 Marcador de contenido"/>
          <p:cNvSpPr>
            <a:spLocks noGrp="1"/>
          </p:cNvSpPr>
          <p:nvPr>
            <p:ph idx="1"/>
          </p:nvPr>
        </p:nvSpPr>
        <p:spPr/>
        <p:txBody>
          <a:bodyPr>
            <a:normAutofit/>
          </a:bodyPr>
          <a:lstStyle/>
          <a:p>
            <a:pPr algn="just"/>
            <a:r>
              <a:rPr lang="es-EC" dirty="0" smtClean="0"/>
              <a:t>La metodología define </a:t>
            </a:r>
            <a:r>
              <a:rPr lang="es-EC" dirty="0"/>
              <a:t>las </a:t>
            </a:r>
            <a:r>
              <a:rPr lang="es-EC" dirty="0" smtClean="0"/>
              <a:t>fases, </a:t>
            </a:r>
            <a:r>
              <a:rPr lang="es-EC" dirty="0"/>
              <a:t>actividades y técnicas a emplear en el proceso de ingeniería de requisitos para el desarrollo de software</a:t>
            </a:r>
            <a:r>
              <a:rPr lang="es-EC" dirty="0" smtClean="0"/>
              <a:t>.</a:t>
            </a:r>
          </a:p>
          <a:p>
            <a:pPr algn="just"/>
            <a:r>
              <a:rPr lang="es-EC" dirty="0" smtClean="0"/>
              <a:t>Se adapta </a:t>
            </a:r>
            <a:r>
              <a:rPr lang="es-EC" dirty="0"/>
              <a:t>al mercado ecuatoriano donde su principal interés es la rapidez con la que se pueda obtener los requisitos, por tal motivo en la presente existen tareas iterativas que ayudan a un  mejor análisis, gestión y rapidez en el proceso de ingeniería de requisitos.</a:t>
            </a:r>
            <a:endParaRPr lang="es-ES" dirty="0"/>
          </a:p>
        </p:txBody>
      </p:sp>
    </p:spTree>
    <p:extLst>
      <p:ext uri="{BB962C8B-B14F-4D97-AF65-F5344CB8AC3E}">
        <p14:creationId xmlns:p14="http://schemas.microsoft.com/office/powerpoint/2010/main" val="7220879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066800"/>
          </a:xfrm>
        </p:spPr>
        <p:txBody>
          <a:bodyPr/>
          <a:lstStyle/>
          <a:p>
            <a:r>
              <a:rPr lang="es-EC" dirty="0" smtClean="0"/>
              <a:t>PROPUESTA METODOLÓGICA</a:t>
            </a:r>
            <a:endParaRPr lang="es-ES" dirty="0"/>
          </a:p>
        </p:txBody>
      </p:sp>
      <p:pic>
        <p:nvPicPr>
          <p:cNvPr id="5" name="0 Imagen"/>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35696" y="1988840"/>
            <a:ext cx="5184576" cy="4116858"/>
          </a:xfrm>
          <a:prstGeom prst="rect">
            <a:avLst/>
          </a:prstGeom>
        </p:spPr>
      </p:pic>
    </p:spTree>
    <p:extLst>
      <p:ext uri="{BB962C8B-B14F-4D97-AF65-F5344CB8AC3E}">
        <p14:creationId xmlns:p14="http://schemas.microsoft.com/office/powerpoint/2010/main" val="22837397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FASES DE LA METODOLOGÍA PROPUESTA</a:t>
            </a:r>
            <a:endParaRPr lang="es-ES" dirty="0"/>
          </a:p>
        </p:txBody>
      </p:sp>
      <p:sp>
        <p:nvSpPr>
          <p:cNvPr id="3" name="2 Marcador de contenido"/>
          <p:cNvSpPr>
            <a:spLocks noGrp="1"/>
          </p:cNvSpPr>
          <p:nvPr>
            <p:ph idx="1"/>
          </p:nvPr>
        </p:nvSpPr>
        <p:spPr/>
        <p:txBody>
          <a:bodyPr/>
          <a:lstStyle/>
          <a:p>
            <a:pPr marL="109728" indent="0">
              <a:buNone/>
            </a:pPr>
            <a:r>
              <a:rPr lang="es-EC" b="1" dirty="0"/>
              <a:t>Fase: </a:t>
            </a:r>
            <a:r>
              <a:rPr lang="es-EC" b="1" dirty="0" err="1"/>
              <a:t>Elicitación</a:t>
            </a:r>
            <a:endParaRPr lang="es-ES" dirty="0"/>
          </a:p>
          <a:p>
            <a:pPr algn="just"/>
            <a:r>
              <a:rPr lang="es-EC" dirty="0"/>
              <a:t>Actividad 1: Identificar los proveedores de requisitos.</a:t>
            </a:r>
            <a:endParaRPr lang="es-ES" dirty="0"/>
          </a:p>
          <a:p>
            <a:pPr algn="just"/>
            <a:r>
              <a:rPr lang="es-EC" dirty="0"/>
              <a:t>Actividad 2: Planificar y efectuar las actividades de </a:t>
            </a:r>
            <a:r>
              <a:rPr lang="es-EC" dirty="0" err="1"/>
              <a:t>elicitación</a:t>
            </a:r>
            <a:r>
              <a:rPr lang="es-EC" dirty="0"/>
              <a:t>.</a:t>
            </a:r>
            <a:endParaRPr lang="es-ES" dirty="0"/>
          </a:p>
          <a:p>
            <a:pPr marL="109728" indent="0">
              <a:buNone/>
            </a:pPr>
            <a:r>
              <a:rPr lang="es-EC" b="1" dirty="0"/>
              <a:t>Fase: Análisis</a:t>
            </a:r>
            <a:endParaRPr lang="es-ES" dirty="0"/>
          </a:p>
          <a:p>
            <a:r>
              <a:rPr lang="es-EC" dirty="0"/>
              <a:t>Actividad 1: Identificar los procesos del sistema.</a:t>
            </a:r>
            <a:endParaRPr lang="es-ES" dirty="0"/>
          </a:p>
          <a:p>
            <a:r>
              <a:rPr lang="es-EC" dirty="0"/>
              <a:t>Actividad 2: Preparación de requisitos finales.</a:t>
            </a:r>
            <a:endParaRPr lang="es-ES" dirty="0"/>
          </a:p>
        </p:txBody>
      </p:sp>
    </p:spTree>
    <p:extLst>
      <p:ext uri="{BB962C8B-B14F-4D97-AF65-F5344CB8AC3E}">
        <p14:creationId xmlns:p14="http://schemas.microsoft.com/office/powerpoint/2010/main" val="18840157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a:t>FASES DE LA METODOLOGÍA PROPUESTA</a:t>
            </a:r>
            <a:endParaRPr lang="es-ES" dirty="0"/>
          </a:p>
        </p:txBody>
      </p:sp>
      <p:sp>
        <p:nvSpPr>
          <p:cNvPr id="3" name="2 Marcador de contenido"/>
          <p:cNvSpPr>
            <a:spLocks noGrp="1"/>
          </p:cNvSpPr>
          <p:nvPr>
            <p:ph idx="1"/>
          </p:nvPr>
        </p:nvSpPr>
        <p:spPr/>
        <p:txBody>
          <a:bodyPr/>
          <a:lstStyle/>
          <a:p>
            <a:pPr marL="109728" indent="0">
              <a:buNone/>
            </a:pPr>
            <a:r>
              <a:rPr lang="es-EC" b="1" dirty="0"/>
              <a:t>Fase: Especificación</a:t>
            </a:r>
            <a:endParaRPr lang="es-ES" dirty="0"/>
          </a:p>
          <a:p>
            <a:pPr algn="just"/>
            <a:r>
              <a:rPr lang="es-EC" dirty="0"/>
              <a:t>Actividad 1: Descripción de requisitos.</a:t>
            </a:r>
            <a:endParaRPr lang="es-ES" dirty="0"/>
          </a:p>
          <a:p>
            <a:pPr algn="just"/>
            <a:r>
              <a:rPr lang="es-EC" dirty="0"/>
              <a:t>Actividad 2: Almacenar los requisitos en un repositorio central.</a:t>
            </a:r>
            <a:endParaRPr lang="es-ES" dirty="0"/>
          </a:p>
          <a:p>
            <a:pPr marL="109728" indent="0" algn="just">
              <a:buNone/>
            </a:pPr>
            <a:r>
              <a:rPr lang="es-EC" b="1" dirty="0"/>
              <a:t>Fase: Gestión</a:t>
            </a:r>
            <a:endParaRPr lang="es-ES" dirty="0"/>
          </a:p>
          <a:p>
            <a:pPr algn="just"/>
            <a:r>
              <a:rPr lang="es-EC" dirty="0"/>
              <a:t>Actividad 1: Priorizar requisitos.</a:t>
            </a:r>
            <a:endParaRPr lang="es-ES" dirty="0"/>
          </a:p>
          <a:p>
            <a:pPr algn="just"/>
            <a:r>
              <a:rPr lang="es-EC" dirty="0"/>
              <a:t>Actividad 2: Administrar los cambios en los requisitos.</a:t>
            </a:r>
            <a:endParaRPr lang="es-ES" dirty="0"/>
          </a:p>
        </p:txBody>
      </p:sp>
    </p:spTree>
    <p:extLst>
      <p:ext uri="{BB962C8B-B14F-4D97-AF65-F5344CB8AC3E}">
        <p14:creationId xmlns:p14="http://schemas.microsoft.com/office/powerpoint/2010/main" val="7430187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TRABAJOS RELACIONADOS</a:t>
            </a:r>
            <a:endParaRPr lang="es-ES" dirty="0"/>
          </a:p>
        </p:txBody>
      </p:sp>
      <p:sp>
        <p:nvSpPr>
          <p:cNvPr id="3" name="2 Marcador de contenido"/>
          <p:cNvSpPr>
            <a:spLocks noGrp="1"/>
          </p:cNvSpPr>
          <p:nvPr>
            <p:ph idx="1"/>
          </p:nvPr>
        </p:nvSpPr>
        <p:spPr/>
        <p:txBody>
          <a:bodyPr>
            <a:normAutofit/>
          </a:bodyPr>
          <a:lstStyle/>
          <a:p>
            <a:pPr algn="just"/>
            <a:r>
              <a:rPr lang="es-ES" dirty="0"/>
              <a:t>S</a:t>
            </a:r>
            <a:r>
              <a:rPr lang="es-ES" dirty="0" smtClean="0"/>
              <a:t>e </a:t>
            </a:r>
            <a:r>
              <a:rPr lang="es-ES" dirty="0"/>
              <a:t>encontró un trabajo realizado por miembros de la IEEE, en Malasia llamado “</a:t>
            </a:r>
            <a:r>
              <a:rPr lang="es-ES" dirty="0" err="1"/>
              <a:t>Investigation</a:t>
            </a:r>
            <a:r>
              <a:rPr lang="es-ES" dirty="0"/>
              <a:t> </a:t>
            </a:r>
            <a:r>
              <a:rPr lang="es-ES" dirty="0" err="1"/>
              <a:t>into</a:t>
            </a:r>
            <a:r>
              <a:rPr lang="es-ES" dirty="0"/>
              <a:t> </a:t>
            </a:r>
            <a:r>
              <a:rPr lang="es-ES" dirty="0" err="1"/>
              <a:t>Requirements</a:t>
            </a:r>
            <a:r>
              <a:rPr lang="es-ES" dirty="0"/>
              <a:t> Management </a:t>
            </a:r>
            <a:r>
              <a:rPr lang="es-ES" dirty="0" err="1"/>
              <a:t>Practices</a:t>
            </a:r>
            <a:r>
              <a:rPr lang="es-ES" dirty="0"/>
              <a:t> in </a:t>
            </a:r>
            <a:r>
              <a:rPr lang="es-ES" dirty="0" err="1"/>
              <a:t>the</a:t>
            </a:r>
            <a:r>
              <a:rPr lang="es-ES" dirty="0"/>
              <a:t> </a:t>
            </a:r>
            <a:r>
              <a:rPr lang="es-ES" dirty="0" err="1"/>
              <a:t>Malaysian</a:t>
            </a:r>
            <a:r>
              <a:rPr lang="es-ES" dirty="0"/>
              <a:t> Software </a:t>
            </a:r>
            <a:r>
              <a:rPr lang="es-ES" dirty="0" err="1"/>
              <a:t>Industry</a:t>
            </a:r>
            <a:r>
              <a:rPr lang="es-ES" dirty="0"/>
              <a:t>” </a:t>
            </a:r>
            <a:r>
              <a:rPr lang="es-ES" dirty="0" smtClean="0"/>
              <a:t>este </a:t>
            </a:r>
            <a:r>
              <a:rPr lang="es-ES" dirty="0"/>
              <a:t>estudio se realizó para tener un conocimiento de las prácticas de ingeniería de requisitos en dicho país a nivel de CMM 2. Fue un estudio realizado a diferentes empresas por medio de un cuestionario para la obtención de los datos. </a:t>
            </a:r>
          </a:p>
        </p:txBody>
      </p:sp>
    </p:spTree>
    <p:extLst>
      <p:ext uri="{BB962C8B-B14F-4D97-AF65-F5344CB8AC3E}">
        <p14:creationId xmlns:p14="http://schemas.microsoft.com/office/powerpoint/2010/main" val="24199488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TRABAJOS RELACIONADOS</a:t>
            </a:r>
            <a:endParaRPr lang="es-ES" dirty="0"/>
          </a:p>
        </p:txBody>
      </p:sp>
      <p:sp>
        <p:nvSpPr>
          <p:cNvPr id="3" name="2 Marcador de contenido"/>
          <p:cNvSpPr>
            <a:spLocks noGrp="1"/>
          </p:cNvSpPr>
          <p:nvPr>
            <p:ph idx="1"/>
          </p:nvPr>
        </p:nvSpPr>
        <p:spPr/>
        <p:txBody>
          <a:bodyPr>
            <a:normAutofit/>
          </a:bodyPr>
          <a:lstStyle/>
          <a:p>
            <a:pPr algn="just"/>
            <a:r>
              <a:rPr lang="es-ES" dirty="0" smtClean="0"/>
              <a:t>Otro </a:t>
            </a:r>
            <a:r>
              <a:rPr lang="es-ES" dirty="0"/>
              <a:t>trabajo realizado por la Facultad de Ingeniería y Ciencias Exactas, UADE, Ciudad Autónoma de Buenos Aires, llamado “Prácticas de Ingeniería de Requerimientos en el desarrollo de aplicaciones Web” este estudio se realizó en diferentes empresas de Argentina, específicamente en IR para aplicaciones </a:t>
            </a:r>
            <a:r>
              <a:rPr lang="es-ES" dirty="0" smtClean="0"/>
              <a:t>web.</a:t>
            </a:r>
          </a:p>
        </p:txBody>
      </p:sp>
    </p:spTree>
    <p:extLst>
      <p:ext uri="{BB962C8B-B14F-4D97-AF65-F5344CB8AC3E}">
        <p14:creationId xmlns:p14="http://schemas.microsoft.com/office/powerpoint/2010/main" val="1455699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CONCLUSIONES</a:t>
            </a:r>
            <a:endParaRPr lang="es-ES" dirty="0"/>
          </a:p>
        </p:txBody>
      </p:sp>
      <p:sp>
        <p:nvSpPr>
          <p:cNvPr id="3" name="2 Marcador de contenido"/>
          <p:cNvSpPr>
            <a:spLocks noGrp="1"/>
          </p:cNvSpPr>
          <p:nvPr>
            <p:ph idx="1"/>
          </p:nvPr>
        </p:nvSpPr>
        <p:spPr/>
        <p:txBody>
          <a:bodyPr/>
          <a:lstStyle/>
          <a:p>
            <a:pPr algn="just"/>
            <a:r>
              <a:rPr lang="es-EC" dirty="0" smtClean="0"/>
              <a:t>Hasta </a:t>
            </a:r>
            <a:r>
              <a:rPr lang="es-EC" dirty="0"/>
              <a:t>el momento ninguna empresa nacional ha obtenido una certificación </a:t>
            </a:r>
            <a:r>
              <a:rPr lang="es-EC" dirty="0" err="1" smtClean="0"/>
              <a:t>CMMI</a:t>
            </a:r>
            <a:r>
              <a:rPr lang="es-EC" dirty="0" smtClean="0"/>
              <a:t> en </a:t>
            </a:r>
            <a:r>
              <a:rPr lang="es-EC" dirty="0"/>
              <a:t>sus procesos de desarrollo de software.</a:t>
            </a:r>
            <a:endParaRPr lang="es-ES" dirty="0"/>
          </a:p>
        </p:txBody>
      </p:sp>
    </p:spTree>
    <p:extLst>
      <p:ext uri="{BB962C8B-B14F-4D97-AF65-F5344CB8AC3E}">
        <p14:creationId xmlns:p14="http://schemas.microsoft.com/office/powerpoint/2010/main" val="22456540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a:t>
            </a:r>
            <a:endParaRPr lang="es-ES" dirty="0"/>
          </a:p>
        </p:txBody>
      </p:sp>
      <p:sp>
        <p:nvSpPr>
          <p:cNvPr id="3" name="2 Marcador de contenido"/>
          <p:cNvSpPr>
            <a:spLocks noGrp="1"/>
          </p:cNvSpPr>
          <p:nvPr>
            <p:ph idx="1"/>
          </p:nvPr>
        </p:nvSpPr>
        <p:spPr/>
        <p:txBody>
          <a:bodyPr>
            <a:normAutofit/>
          </a:bodyPr>
          <a:lstStyle/>
          <a:p>
            <a:pPr algn="just"/>
            <a:r>
              <a:rPr lang="es-EC" dirty="0" smtClean="0"/>
              <a:t>No se realiza una adecuada </a:t>
            </a:r>
            <a:r>
              <a:rPr lang="es-EC" dirty="0"/>
              <a:t>documentación </a:t>
            </a:r>
            <a:r>
              <a:rPr lang="es-EC" dirty="0" smtClean="0"/>
              <a:t>escrita, proceso </a:t>
            </a:r>
            <a:r>
              <a:rPr lang="es-EC" dirty="0"/>
              <a:t>importante que permite preservar una base sobre un proyecto, que puede ayudar a los miembros de la empresa para la toma de </a:t>
            </a:r>
            <a:r>
              <a:rPr lang="es-EC" dirty="0" smtClean="0"/>
              <a:t>decisiones en futuros proyectos.</a:t>
            </a:r>
            <a:endParaRPr lang="es-ES" dirty="0"/>
          </a:p>
        </p:txBody>
      </p:sp>
    </p:spTree>
    <p:extLst>
      <p:ext uri="{BB962C8B-B14F-4D97-AF65-F5344CB8AC3E}">
        <p14:creationId xmlns:p14="http://schemas.microsoft.com/office/powerpoint/2010/main" val="5316173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CONCLUSIONES</a:t>
            </a:r>
            <a:endParaRPr lang="es-ES" dirty="0"/>
          </a:p>
        </p:txBody>
      </p:sp>
      <p:sp>
        <p:nvSpPr>
          <p:cNvPr id="3" name="2 Marcador de contenido"/>
          <p:cNvSpPr>
            <a:spLocks noGrp="1"/>
          </p:cNvSpPr>
          <p:nvPr>
            <p:ph idx="1"/>
          </p:nvPr>
        </p:nvSpPr>
        <p:spPr/>
        <p:txBody>
          <a:bodyPr>
            <a:normAutofit/>
          </a:bodyPr>
          <a:lstStyle/>
          <a:p>
            <a:pPr algn="just"/>
            <a:r>
              <a:rPr lang="es-EC" dirty="0" smtClean="0"/>
              <a:t>Se realiza un alto porcentaje de mantenimiento al software construido, debido </a:t>
            </a:r>
            <a:r>
              <a:rPr lang="es-EC" dirty="0"/>
              <a:t>a que se realiza una deficiente especificación de </a:t>
            </a:r>
            <a:r>
              <a:rPr lang="es-EC" dirty="0" smtClean="0"/>
              <a:t>requisitos.</a:t>
            </a:r>
            <a:endParaRPr lang="es-ES" dirty="0"/>
          </a:p>
        </p:txBody>
      </p:sp>
    </p:spTree>
    <p:extLst>
      <p:ext uri="{BB962C8B-B14F-4D97-AF65-F5344CB8AC3E}">
        <p14:creationId xmlns:p14="http://schemas.microsoft.com/office/powerpoint/2010/main" val="5273110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a:t>
            </a:r>
            <a:endParaRPr lang="es-ES" dirty="0"/>
          </a:p>
        </p:txBody>
      </p:sp>
      <p:sp>
        <p:nvSpPr>
          <p:cNvPr id="3" name="2 Marcador de contenido"/>
          <p:cNvSpPr>
            <a:spLocks noGrp="1"/>
          </p:cNvSpPr>
          <p:nvPr>
            <p:ph idx="1"/>
          </p:nvPr>
        </p:nvSpPr>
        <p:spPr/>
        <p:txBody>
          <a:bodyPr/>
          <a:lstStyle/>
          <a:p>
            <a:pPr algn="just"/>
            <a:r>
              <a:rPr lang="es-EC" dirty="0" smtClean="0"/>
              <a:t>La </a:t>
            </a:r>
            <a:r>
              <a:rPr lang="es-EC" dirty="0" smtClean="0"/>
              <a:t>falta </a:t>
            </a:r>
            <a:r>
              <a:rPr lang="es-EC" dirty="0"/>
              <a:t>de personal capacitado </a:t>
            </a:r>
            <a:r>
              <a:rPr lang="es-EC" dirty="0" smtClean="0"/>
              <a:t>en Ingeniería de requisitos explica </a:t>
            </a:r>
            <a:r>
              <a:rPr lang="es-EC" dirty="0"/>
              <a:t>el bajo porcentaje de empresas que cumplen adecuadamente con el ciclo del proceso de </a:t>
            </a:r>
            <a:r>
              <a:rPr lang="es-EC" dirty="0" smtClean="0"/>
              <a:t>IR.</a:t>
            </a:r>
            <a:endParaRPr lang="es-ES" dirty="0"/>
          </a:p>
        </p:txBody>
      </p:sp>
    </p:spTree>
    <p:extLst>
      <p:ext uri="{BB962C8B-B14F-4D97-AF65-F5344CB8AC3E}">
        <p14:creationId xmlns:p14="http://schemas.microsoft.com/office/powerpoint/2010/main" val="542931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PLANTEAMIENTO DEL PROBLEMA</a:t>
            </a:r>
            <a:endParaRPr lang="es-ES" dirty="0"/>
          </a:p>
        </p:txBody>
      </p:sp>
      <p:pic>
        <p:nvPicPr>
          <p:cNvPr id="1026" name="Picture 2" descr="C:\Users\Wilson Javier\AppData\Local\Microsoft\Windows\Temporary Internet Files\Content.IE5\VK81YGJJ\igual tachado[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3714" y="2276872"/>
            <a:ext cx="1152129" cy="864096"/>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467544" y="2276872"/>
            <a:ext cx="1728192" cy="584775"/>
          </a:xfrm>
          <a:prstGeom prst="rect">
            <a:avLst/>
          </a:prstGeom>
          <a:noFill/>
        </p:spPr>
        <p:txBody>
          <a:bodyPr wrap="square" rtlCol="0">
            <a:spAutoFit/>
          </a:bodyPr>
          <a:lstStyle/>
          <a:p>
            <a:r>
              <a:rPr lang="es-EC" sz="3200" dirty="0" smtClean="0"/>
              <a:t>Ecuador</a:t>
            </a:r>
            <a:endParaRPr lang="es-EC" sz="2800" dirty="0"/>
          </a:p>
        </p:txBody>
      </p:sp>
      <p:sp>
        <p:nvSpPr>
          <p:cNvPr id="5" name="4 CuadroTexto"/>
          <p:cNvSpPr txBox="1"/>
          <p:nvPr/>
        </p:nvSpPr>
        <p:spPr>
          <a:xfrm>
            <a:off x="5148064" y="2316801"/>
            <a:ext cx="1332148" cy="646331"/>
          </a:xfrm>
          <a:prstGeom prst="rect">
            <a:avLst/>
          </a:prstGeom>
          <a:noFill/>
        </p:spPr>
        <p:txBody>
          <a:bodyPr wrap="square" rtlCol="0">
            <a:spAutoFit/>
          </a:bodyPr>
          <a:lstStyle/>
          <a:p>
            <a:r>
              <a:rPr lang="es-EC" dirty="0" smtClean="0"/>
              <a:t>Prácticas </a:t>
            </a:r>
            <a:r>
              <a:rPr lang="es-EC" dirty="0"/>
              <a:t>u</a:t>
            </a:r>
            <a:r>
              <a:rPr lang="es-EC" dirty="0" smtClean="0"/>
              <a:t>tilizadas</a:t>
            </a:r>
            <a:endParaRPr lang="es-EC" dirty="0"/>
          </a:p>
        </p:txBody>
      </p:sp>
      <p:sp>
        <p:nvSpPr>
          <p:cNvPr id="6" name="5 Flecha derecha"/>
          <p:cNvSpPr/>
          <p:nvPr/>
        </p:nvSpPr>
        <p:spPr>
          <a:xfrm>
            <a:off x="6556904" y="2465569"/>
            <a:ext cx="504056" cy="3426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CuadroTexto"/>
          <p:cNvSpPr txBox="1"/>
          <p:nvPr/>
        </p:nvSpPr>
        <p:spPr>
          <a:xfrm>
            <a:off x="7060960" y="2313746"/>
            <a:ext cx="1728192" cy="646331"/>
          </a:xfrm>
          <a:prstGeom prst="rect">
            <a:avLst/>
          </a:prstGeom>
          <a:noFill/>
        </p:spPr>
        <p:txBody>
          <a:bodyPr wrap="square" rtlCol="0">
            <a:spAutoFit/>
          </a:bodyPr>
          <a:lstStyle/>
          <a:p>
            <a:r>
              <a:rPr lang="es-EC" dirty="0" smtClean="0"/>
              <a:t>Ingeniería de requisitos (IR).</a:t>
            </a:r>
            <a:endParaRPr lang="es-EC" dirty="0"/>
          </a:p>
        </p:txBody>
      </p:sp>
      <p:sp>
        <p:nvSpPr>
          <p:cNvPr id="8" name="7 CuadroTexto"/>
          <p:cNvSpPr txBox="1"/>
          <p:nvPr/>
        </p:nvSpPr>
        <p:spPr>
          <a:xfrm>
            <a:off x="3090492" y="2442801"/>
            <a:ext cx="1440160" cy="369332"/>
          </a:xfrm>
          <a:prstGeom prst="rect">
            <a:avLst/>
          </a:prstGeom>
          <a:noFill/>
        </p:spPr>
        <p:txBody>
          <a:bodyPr wrap="square" rtlCol="0">
            <a:spAutoFit/>
          </a:bodyPr>
          <a:lstStyle/>
          <a:p>
            <a:r>
              <a:rPr lang="es-EC" b="1" dirty="0" smtClean="0"/>
              <a:t>ESTUDIO</a:t>
            </a:r>
            <a:endParaRPr lang="es-EC" b="1" dirty="0"/>
          </a:p>
        </p:txBody>
      </p:sp>
      <p:sp>
        <p:nvSpPr>
          <p:cNvPr id="10" name="9 Flecha derecha"/>
          <p:cNvSpPr/>
          <p:nvPr/>
        </p:nvSpPr>
        <p:spPr>
          <a:xfrm>
            <a:off x="4499992" y="2465569"/>
            <a:ext cx="504056" cy="3426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11" name="10 Conector recto"/>
          <p:cNvCxnSpPr/>
          <p:nvPr/>
        </p:nvCxnSpPr>
        <p:spPr>
          <a:xfrm>
            <a:off x="3203848" y="2780928"/>
            <a:ext cx="1080120" cy="0"/>
          </a:xfrm>
          <a:prstGeom prst="line">
            <a:avLst/>
          </a:prstGeom>
          <a:ln w="76200">
            <a:solidFill>
              <a:srgbClr val="C00000"/>
            </a:solidFill>
          </a:ln>
        </p:spPr>
        <p:style>
          <a:lnRef idx="3">
            <a:schemeClr val="accent4"/>
          </a:lnRef>
          <a:fillRef idx="0">
            <a:schemeClr val="accent4"/>
          </a:fillRef>
          <a:effectRef idx="2">
            <a:schemeClr val="accent4"/>
          </a:effectRef>
          <a:fontRef idx="minor">
            <a:schemeClr val="tx1"/>
          </a:fontRef>
        </p:style>
      </p:cxnSp>
      <p:sp>
        <p:nvSpPr>
          <p:cNvPr id="12" name="11 Flecha abajo"/>
          <p:cNvSpPr/>
          <p:nvPr/>
        </p:nvSpPr>
        <p:spPr>
          <a:xfrm>
            <a:off x="3491880" y="2963132"/>
            <a:ext cx="432048" cy="4658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12 CuadroTexto"/>
          <p:cNvSpPr txBox="1"/>
          <p:nvPr/>
        </p:nvSpPr>
        <p:spPr>
          <a:xfrm>
            <a:off x="2843808" y="3430741"/>
            <a:ext cx="1656184" cy="646331"/>
          </a:xfrm>
          <a:prstGeom prst="rect">
            <a:avLst/>
          </a:prstGeom>
          <a:noFill/>
        </p:spPr>
        <p:txBody>
          <a:bodyPr wrap="square" rtlCol="0">
            <a:spAutoFit/>
          </a:bodyPr>
          <a:lstStyle/>
          <a:p>
            <a:r>
              <a:rPr lang="es-EC" dirty="0" smtClean="0"/>
              <a:t>Acciones para fortalecer</a:t>
            </a:r>
            <a:endParaRPr lang="es-EC" dirty="0"/>
          </a:p>
        </p:txBody>
      </p:sp>
      <p:sp>
        <p:nvSpPr>
          <p:cNvPr id="14" name="13 Flecha abajo"/>
          <p:cNvSpPr/>
          <p:nvPr/>
        </p:nvSpPr>
        <p:spPr>
          <a:xfrm>
            <a:off x="3527884" y="4077072"/>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5" name="14 CuadroTexto"/>
          <p:cNvSpPr txBox="1"/>
          <p:nvPr/>
        </p:nvSpPr>
        <p:spPr>
          <a:xfrm>
            <a:off x="2951820" y="4568222"/>
            <a:ext cx="1512168" cy="1200329"/>
          </a:xfrm>
          <a:prstGeom prst="rect">
            <a:avLst/>
          </a:prstGeom>
          <a:noFill/>
        </p:spPr>
        <p:txBody>
          <a:bodyPr wrap="square" rtlCol="0">
            <a:spAutoFit/>
          </a:bodyPr>
          <a:lstStyle/>
          <a:p>
            <a:r>
              <a:rPr lang="es-EC" dirty="0" smtClean="0"/>
              <a:t>Calidad del producto , Industria Software.</a:t>
            </a:r>
            <a:endParaRPr lang="es-EC" dirty="0"/>
          </a:p>
        </p:txBody>
      </p:sp>
    </p:spTree>
    <p:extLst>
      <p:ext uri="{BB962C8B-B14F-4D97-AF65-F5344CB8AC3E}">
        <p14:creationId xmlns:p14="http://schemas.microsoft.com/office/powerpoint/2010/main" val="135324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7" presetClass="emph" presetSubtype="0" fill="remove" nodeType="clickEffect">
                                  <p:stCondLst>
                                    <p:cond delay="0"/>
                                  </p:stCondLst>
                                  <p:childTnLst>
                                    <p:animClr clrSpc="rgb" dir="cw">
                                      <p:cBhvr override="childStyle">
                                        <p:cTn id="54" dur="250" autoRev="1" fill="remove"/>
                                        <p:tgtEl>
                                          <p:spTgt spid="11"/>
                                        </p:tgtEl>
                                        <p:attrNameLst>
                                          <p:attrName>style.color</p:attrName>
                                        </p:attrNameLst>
                                      </p:cBhvr>
                                      <p:to>
                                        <a:schemeClr val="bg1"/>
                                      </p:to>
                                    </p:animClr>
                                    <p:animClr clrSpc="rgb" dir="cw">
                                      <p:cBhvr>
                                        <p:cTn id="55" dur="250" autoRev="1" fill="remove"/>
                                        <p:tgtEl>
                                          <p:spTgt spid="11"/>
                                        </p:tgtEl>
                                        <p:attrNameLst>
                                          <p:attrName>fillcolor</p:attrName>
                                        </p:attrNameLst>
                                      </p:cBhvr>
                                      <p:to>
                                        <a:schemeClr val="bg1"/>
                                      </p:to>
                                    </p:animClr>
                                    <p:set>
                                      <p:cBhvr>
                                        <p:cTn id="56" dur="250" autoRev="1" fill="remove"/>
                                        <p:tgtEl>
                                          <p:spTgt spid="11"/>
                                        </p:tgtEl>
                                        <p:attrNameLst>
                                          <p:attrName>fill.type</p:attrName>
                                        </p:attrNameLst>
                                      </p:cBhvr>
                                      <p:to>
                                        <p:strVal val="solid"/>
                                      </p:to>
                                    </p:set>
                                    <p:set>
                                      <p:cBhvr>
                                        <p:cTn id="57" dur="250" autoRev="1" fill="remove"/>
                                        <p:tgtEl>
                                          <p:spTgt spid="1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p:bldP spid="8" grpId="0"/>
      <p:bldP spid="10" grpId="0" animBg="1"/>
      <p:bldP spid="12" grpId="0" animBg="1"/>
      <p:bldP spid="13" grpId="0"/>
      <p:bldP spid="14" grpId="0" animBg="1"/>
      <p:bldP spid="1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RECOMENDACIONES</a:t>
            </a:r>
            <a:endParaRPr lang="es-ES" dirty="0"/>
          </a:p>
        </p:txBody>
      </p:sp>
      <p:sp>
        <p:nvSpPr>
          <p:cNvPr id="3" name="2 Marcador de contenido"/>
          <p:cNvSpPr>
            <a:spLocks noGrp="1"/>
          </p:cNvSpPr>
          <p:nvPr>
            <p:ph idx="1"/>
          </p:nvPr>
        </p:nvSpPr>
        <p:spPr/>
        <p:txBody>
          <a:bodyPr/>
          <a:lstStyle/>
          <a:p>
            <a:pPr algn="just"/>
            <a:r>
              <a:rPr lang="es-EC" dirty="0"/>
              <a:t>Debido al alto costo de una certificación CMMI el gobierno local debería </a:t>
            </a:r>
            <a:r>
              <a:rPr lang="es-EC" dirty="0" smtClean="0"/>
              <a:t>apoyar a </a:t>
            </a:r>
            <a:r>
              <a:rPr lang="es-EC" dirty="0"/>
              <a:t>las empresas que se dedican al desarrollo de software para que puedan obtener estas certificaciones para su proceso de desarrollo y de esta forma  lograr un software de calidad y contribuir </a:t>
            </a:r>
            <a:r>
              <a:rPr lang="es-EC" dirty="0" smtClean="0"/>
              <a:t>al cambio </a:t>
            </a:r>
            <a:r>
              <a:rPr lang="es-EC" dirty="0"/>
              <a:t>de la matriz productiva.</a:t>
            </a:r>
            <a:endParaRPr lang="es-ES" dirty="0"/>
          </a:p>
          <a:p>
            <a:pPr algn="just"/>
            <a:endParaRPr lang="es-ES" dirty="0"/>
          </a:p>
        </p:txBody>
      </p:sp>
    </p:spTree>
    <p:extLst>
      <p:ext uri="{BB962C8B-B14F-4D97-AF65-F5344CB8AC3E}">
        <p14:creationId xmlns:p14="http://schemas.microsoft.com/office/powerpoint/2010/main" val="13206975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RECOMENDACIONES</a:t>
            </a:r>
            <a:endParaRPr lang="es-ES" dirty="0"/>
          </a:p>
        </p:txBody>
      </p:sp>
      <p:sp>
        <p:nvSpPr>
          <p:cNvPr id="3" name="2 Marcador de contenido"/>
          <p:cNvSpPr>
            <a:spLocks noGrp="1"/>
          </p:cNvSpPr>
          <p:nvPr>
            <p:ph idx="1"/>
          </p:nvPr>
        </p:nvSpPr>
        <p:spPr/>
        <p:txBody>
          <a:bodyPr/>
          <a:lstStyle/>
          <a:p>
            <a:pPr algn="just"/>
            <a:r>
              <a:rPr lang="es-EC" dirty="0"/>
              <a:t>Todas las empresas deben realizar una adecuada documentación de los requisitos que se van a desarrollar, los cuales deben estar especificados correctamente de tal forma que se pueda llegar a entender el dominio y tomar decisiones más apegadas a la realidad y por lo tanto realizar una validación idónea.</a:t>
            </a:r>
            <a:endParaRPr lang="es-ES" dirty="0"/>
          </a:p>
        </p:txBody>
      </p:sp>
    </p:spTree>
    <p:extLst>
      <p:ext uri="{BB962C8B-B14F-4D97-AF65-F5344CB8AC3E}">
        <p14:creationId xmlns:p14="http://schemas.microsoft.com/office/powerpoint/2010/main" val="7108514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RECOMENDACIONES</a:t>
            </a:r>
            <a:endParaRPr lang="es-ES" dirty="0"/>
          </a:p>
        </p:txBody>
      </p:sp>
      <p:sp>
        <p:nvSpPr>
          <p:cNvPr id="3" name="2 Marcador de contenido"/>
          <p:cNvSpPr>
            <a:spLocks noGrp="1"/>
          </p:cNvSpPr>
          <p:nvPr>
            <p:ph idx="1"/>
          </p:nvPr>
        </p:nvSpPr>
        <p:spPr/>
        <p:txBody>
          <a:bodyPr/>
          <a:lstStyle/>
          <a:p>
            <a:pPr algn="just"/>
            <a:r>
              <a:rPr lang="es-EC" dirty="0"/>
              <a:t>Es importante realizar una adecuada ingeniería de requisitos para que no exista inconvenientes a futuro y el mantenimiento sea mínimo, esto ayudará a reducir costos, obtener una buena relación con los clientes y expandirse en el mercado de software local e internacional, que según el estudio está en crecimiento en los últimos años.</a:t>
            </a:r>
            <a:endParaRPr lang="es-ES" dirty="0"/>
          </a:p>
        </p:txBody>
      </p:sp>
    </p:spTree>
    <p:extLst>
      <p:ext uri="{BB962C8B-B14F-4D97-AF65-F5344CB8AC3E}">
        <p14:creationId xmlns:p14="http://schemas.microsoft.com/office/powerpoint/2010/main" val="7001916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RECOMENDACIONES</a:t>
            </a:r>
            <a:endParaRPr lang="es-ES" dirty="0"/>
          </a:p>
        </p:txBody>
      </p:sp>
      <p:sp>
        <p:nvSpPr>
          <p:cNvPr id="3" name="2 Marcador de contenido"/>
          <p:cNvSpPr>
            <a:spLocks noGrp="1"/>
          </p:cNvSpPr>
          <p:nvPr>
            <p:ph idx="1"/>
          </p:nvPr>
        </p:nvSpPr>
        <p:spPr/>
        <p:txBody>
          <a:bodyPr>
            <a:normAutofit lnSpcReduction="10000"/>
          </a:bodyPr>
          <a:lstStyle/>
          <a:p>
            <a:pPr algn="just"/>
            <a:r>
              <a:rPr lang="es-EC" dirty="0"/>
              <a:t>Si bien los requisitos tienden a cambiar o evolucionar, la metodología propuesta en el presente trabajo de fin de carrera tiene como objetivo la iteración de sus fases, de manera que se puede detectar cambios o evolución de requisitos en etapas tempranas del </a:t>
            </a:r>
            <a:r>
              <a:rPr lang="es-EC" dirty="0" smtClean="0"/>
              <a:t>proceso de </a:t>
            </a:r>
            <a:r>
              <a:rPr lang="es-EC" dirty="0"/>
              <a:t>desarrollo, además se incluye la interacción con el cliente, se debe poner principal énfasis en ayudarle a conocer que </a:t>
            </a:r>
            <a:r>
              <a:rPr lang="es-EC" dirty="0" smtClean="0"/>
              <a:t> requisitos son </a:t>
            </a:r>
            <a:r>
              <a:rPr lang="es-EC" dirty="0"/>
              <a:t>su </a:t>
            </a:r>
            <a:r>
              <a:rPr lang="es-EC" dirty="0" smtClean="0"/>
              <a:t>responsabilidad.</a:t>
            </a:r>
            <a:endParaRPr lang="es-ES" dirty="0"/>
          </a:p>
        </p:txBody>
      </p:sp>
    </p:spTree>
    <p:extLst>
      <p:ext uri="{BB962C8B-B14F-4D97-AF65-F5344CB8AC3E}">
        <p14:creationId xmlns:p14="http://schemas.microsoft.com/office/powerpoint/2010/main" val="31964442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TRABAJOS FUTUROS</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C" dirty="0"/>
              <a:t>Ante el escenario descrito, surge la necesidad de crear sinergia entre la universidad y la empresa para el desarrollo de proyectos orientados a la solución de los problemas detectados.  Es necesario generar proyectos de capacitación para el personal que es responsable de realizar las actividades de: recolección, análisis, especificación, validación y gestión de requisitos. Así también es necesario, diseñar soluciones que permitan la implementación de las buenas prácticas de la IR en las empresas del sector, acorde a sus características particulares.</a:t>
            </a:r>
            <a:endParaRPr lang="es-ES" dirty="0"/>
          </a:p>
        </p:txBody>
      </p:sp>
    </p:spTree>
    <p:extLst>
      <p:ext uri="{BB962C8B-B14F-4D97-AF65-F5344CB8AC3E}">
        <p14:creationId xmlns:p14="http://schemas.microsoft.com/office/powerpoint/2010/main" val="17455661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TRABAJOS FUTUROS</a:t>
            </a:r>
            <a:endParaRPr lang="es-ES" dirty="0"/>
          </a:p>
        </p:txBody>
      </p:sp>
      <p:sp>
        <p:nvSpPr>
          <p:cNvPr id="3" name="2 Marcador de contenido"/>
          <p:cNvSpPr>
            <a:spLocks noGrp="1"/>
          </p:cNvSpPr>
          <p:nvPr>
            <p:ph idx="1"/>
          </p:nvPr>
        </p:nvSpPr>
        <p:spPr/>
        <p:txBody>
          <a:bodyPr/>
          <a:lstStyle/>
          <a:p>
            <a:pPr algn="just"/>
            <a:r>
              <a:rPr lang="es-EC" dirty="0"/>
              <a:t>Q</a:t>
            </a:r>
            <a:r>
              <a:rPr lang="es-EC" dirty="0" smtClean="0"/>
              <a:t>ueda </a:t>
            </a:r>
            <a:r>
              <a:rPr lang="es-EC" dirty="0"/>
              <a:t>abierta la posibilidad de profundizar el estudio de los tópicos abordados, utilizando otras herramientas de investigación.  Por ejemplo, es necesario determinar si el alto porcentaje de proyectos orientados al mantenimiento correctivo se debe a la mala calidad de los requisitos.</a:t>
            </a:r>
            <a:endParaRPr lang="es-ES" dirty="0"/>
          </a:p>
        </p:txBody>
      </p:sp>
    </p:spTree>
    <p:extLst>
      <p:ext uri="{BB962C8B-B14F-4D97-AF65-F5344CB8AC3E}">
        <p14:creationId xmlns:p14="http://schemas.microsoft.com/office/powerpoint/2010/main" val="40709462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140968"/>
            <a:ext cx="8229600" cy="1066800"/>
          </a:xfrm>
        </p:spPr>
        <p:txBody>
          <a:bodyPr/>
          <a:lstStyle/>
          <a:p>
            <a:pPr algn="ctr"/>
            <a:r>
              <a:rPr lang="es-EC" dirty="0" smtClean="0"/>
              <a:t>FIN</a:t>
            </a:r>
            <a:endParaRPr lang="es-ES" dirty="0"/>
          </a:p>
        </p:txBody>
      </p:sp>
    </p:spTree>
    <p:extLst>
      <p:ext uri="{BB962C8B-B14F-4D97-AF65-F5344CB8AC3E}">
        <p14:creationId xmlns:p14="http://schemas.microsoft.com/office/powerpoint/2010/main" val="1192001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JUSTIFICACIÓN</a:t>
            </a:r>
            <a:endParaRPr lang="es-ES" dirty="0"/>
          </a:p>
        </p:txBody>
      </p:sp>
      <p:pic>
        <p:nvPicPr>
          <p:cNvPr id="2050" name="Picture 2" descr="http://altonivel.impresionesaerea.netdna-cdn.com/images/Estructura_V2/Marketing/Estrategias/generar-ide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204864"/>
            <a:ext cx="4369446" cy="2952328"/>
          </a:xfrm>
          <a:prstGeom prst="rect">
            <a:avLst/>
          </a:prstGeom>
          <a:noFill/>
          <a:extLst>
            <a:ext uri="{909E8E84-426E-40DD-AFC4-6F175D3DCCD1}">
              <a14:hiddenFill xmlns:a14="http://schemas.microsoft.com/office/drawing/2010/main">
                <a:solidFill>
                  <a:srgbClr val="FFFFFF"/>
                </a:solidFill>
              </a14:hiddenFill>
            </a:ext>
          </a:extLst>
        </p:spPr>
      </p:pic>
      <p:sp>
        <p:nvSpPr>
          <p:cNvPr id="6" name="5 Flecha izquierda y derecha"/>
          <p:cNvSpPr/>
          <p:nvPr/>
        </p:nvSpPr>
        <p:spPr>
          <a:xfrm rot="20362307">
            <a:off x="2399150" y="2891653"/>
            <a:ext cx="3096344" cy="25202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CuadroTexto"/>
          <p:cNvSpPr txBox="1"/>
          <p:nvPr/>
        </p:nvSpPr>
        <p:spPr>
          <a:xfrm>
            <a:off x="5440630" y="1877253"/>
            <a:ext cx="2361803" cy="954107"/>
          </a:xfrm>
          <a:prstGeom prst="rect">
            <a:avLst/>
          </a:prstGeom>
          <a:noFill/>
        </p:spPr>
        <p:txBody>
          <a:bodyPr wrap="square" rtlCol="0">
            <a:spAutoFit/>
          </a:bodyPr>
          <a:lstStyle/>
          <a:p>
            <a:r>
              <a:rPr lang="es-EC" sz="2800" dirty="0" smtClean="0"/>
              <a:t>Propuesta metodológica</a:t>
            </a:r>
            <a:endParaRPr lang="es-EC" sz="2800" dirty="0"/>
          </a:p>
        </p:txBody>
      </p:sp>
      <p:pic>
        <p:nvPicPr>
          <p:cNvPr id="2052" name="Picture 4" descr="http://arpcalidad.com/wp-content/uploads/2011/04/mejor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3083" y="2841710"/>
            <a:ext cx="2419350" cy="1895476"/>
          </a:xfrm>
          <a:prstGeom prst="rect">
            <a:avLst/>
          </a:prstGeom>
          <a:noFill/>
          <a:extLst>
            <a:ext uri="{909E8E84-426E-40DD-AFC4-6F175D3DCCD1}">
              <a14:hiddenFill xmlns:a14="http://schemas.microsoft.com/office/drawing/2010/main">
                <a:solidFill>
                  <a:srgbClr val="FFFFFF"/>
                </a:solidFill>
              </a14:hiddenFill>
            </a:ext>
          </a:extLst>
        </p:spPr>
      </p:pic>
      <p:sp>
        <p:nvSpPr>
          <p:cNvPr id="8" name="7 Flecha abajo"/>
          <p:cNvSpPr/>
          <p:nvPr/>
        </p:nvSpPr>
        <p:spPr>
          <a:xfrm>
            <a:off x="6444208" y="2774618"/>
            <a:ext cx="216024" cy="4833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8 CuadroTexto"/>
          <p:cNvSpPr txBox="1"/>
          <p:nvPr/>
        </p:nvSpPr>
        <p:spPr>
          <a:xfrm>
            <a:off x="6876256" y="3666510"/>
            <a:ext cx="576064" cy="338554"/>
          </a:xfrm>
          <a:prstGeom prst="rect">
            <a:avLst/>
          </a:prstGeom>
          <a:noFill/>
        </p:spPr>
        <p:txBody>
          <a:bodyPr wrap="square" rtlCol="0">
            <a:spAutoFit/>
          </a:bodyPr>
          <a:lstStyle/>
          <a:p>
            <a:r>
              <a:rPr lang="es-EC" sz="1600" dirty="0" smtClean="0"/>
              <a:t>IR.</a:t>
            </a:r>
            <a:endParaRPr lang="es-EC" sz="1600" dirty="0"/>
          </a:p>
        </p:txBody>
      </p:sp>
      <p:pic>
        <p:nvPicPr>
          <p:cNvPr id="2054" name="Picture 6" descr="http://t2.gstatic.com/images?q=tbn:ANd9GcSWEv-Tmn7kRjr7fF2-dwdLCR_9ivLF2sj0sdLjOADvPxmZERD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51510" y="4869160"/>
            <a:ext cx="2072817" cy="1432065"/>
          </a:xfrm>
          <a:prstGeom prst="rect">
            <a:avLst/>
          </a:prstGeom>
          <a:noFill/>
          <a:extLst>
            <a:ext uri="{909E8E84-426E-40DD-AFC4-6F175D3DCCD1}">
              <a14:hiddenFill xmlns:a14="http://schemas.microsoft.com/office/drawing/2010/main">
                <a:solidFill>
                  <a:srgbClr val="FFFFFF"/>
                </a:solidFill>
              </a14:hiddenFill>
            </a:ext>
          </a:extLst>
        </p:spPr>
      </p:pic>
      <p:sp>
        <p:nvSpPr>
          <p:cNvPr id="11" name="10 Flecha abajo"/>
          <p:cNvSpPr/>
          <p:nvPr/>
        </p:nvSpPr>
        <p:spPr>
          <a:xfrm>
            <a:off x="6444208" y="4437112"/>
            <a:ext cx="216024" cy="4638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00231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OBJETIVOS</a:t>
            </a:r>
            <a:endParaRPr lang="es-ES" dirty="0"/>
          </a:p>
        </p:txBody>
      </p:sp>
      <p:sp>
        <p:nvSpPr>
          <p:cNvPr id="3" name="2 Marcador de contenido"/>
          <p:cNvSpPr>
            <a:spLocks noGrp="1"/>
          </p:cNvSpPr>
          <p:nvPr>
            <p:ph idx="1"/>
          </p:nvPr>
        </p:nvSpPr>
        <p:spPr/>
        <p:txBody>
          <a:bodyPr/>
          <a:lstStyle/>
          <a:p>
            <a:pPr>
              <a:buNone/>
            </a:pPr>
            <a:r>
              <a:rPr lang="es-EC" b="1" cap="all" dirty="0"/>
              <a:t>GENERAL</a:t>
            </a:r>
            <a:endParaRPr lang="en-US" b="1" cap="all" dirty="0"/>
          </a:p>
          <a:p>
            <a:pPr algn="just"/>
            <a:r>
              <a:rPr lang="es-EC" dirty="0"/>
              <a:t>      Investigar las prácticas de la ingeniería de requisitos en las empresas de desarrollo de software en la ciudad de Quito y generar una propuesta metodológica para la mejora de dichas prácticas</a:t>
            </a:r>
            <a:r>
              <a:rPr lang="es-EC" dirty="0" smtClean="0"/>
              <a:t>.</a:t>
            </a:r>
            <a:endParaRPr lang="es-ES" dirty="0"/>
          </a:p>
        </p:txBody>
      </p:sp>
    </p:spTree>
    <p:extLst>
      <p:ext uri="{BB962C8B-B14F-4D97-AF65-F5344CB8AC3E}">
        <p14:creationId xmlns:p14="http://schemas.microsoft.com/office/powerpoint/2010/main" val="3805500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OBJETIVOS</a:t>
            </a:r>
            <a:endParaRPr lang="es-ES" dirty="0"/>
          </a:p>
        </p:txBody>
      </p:sp>
      <p:sp>
        <p:nvSpPr>
          <p:cNvPr id="3" name="2 Marcador de contenido"/>
          <p:cNvSpPr>
            <a:spLocks noGrp="1"/>
          </p:cNvSpPr>
          <p:nvPr>
            <p:ph idx="1"/>
          </p:nvPr>
        </p:nvSpPr>
        <p:spPr/>
        <p:txBody>
          <a:bodyPr>
            <a:normAutofit/>
          </a:bodyPr>
          <a:lstStyle/>
          <a:p>
            <a:pPr>
              <a:buNone/>
            </a:pPr>
            <a:r>
              <a:rPr lang="es-EC" b="1" cap="all" dirty="0"/>
              <a:t>ESPECÍFICOS</a:t>
            </a:r>
            <a:endParaRPr lang="en-US" b="1" cap="all" dirty="0"/>
          </a:p>
          <a:p>
            <a:pPr lvl="0" algn="just"/>
            <a:r>
              <a:rPr lang="es-EC" dirty="0"/>
              <a:t>Evaluar la situación actual de las prácticas en ingeniería de requisitos en las empresas de desarrollo de software de la ciudad de Quito.</a:t>
            </a:r>
          </a:p>
          <a:p>
            <a:pPr marL="109728" lvl="0" indent="0" algn="just">
              <a:buNone/>
            </a:pPr>
            <a:endParaRPr lang="es-ES" dirty="0"/>
          </a:p>
          <a:p>
            <a:pPr lvl="0" algn="just"/>
            <a:r>
              <a:rPr lang="es-EC" dirty="0"/>
              <a:t>Estudiar los diferentes  modelos de calidad enfocados en la ingeniería  de requisitos y adaptar las mejores prácticas al medio local.</a:t>
            </a:r>
            <a:endParaRPr lang="es-ES" dirty="0"/>
          </a:p>
        </p:txBody>
      </p:sp>
    </p:spTree>
    <p:extLst>
      <p:ext uri="{BB962C8B-B14F-4D97-AF65-F5344CB8AC3E}">
        <p14:creationId xmlns:p14="http://schemas.microsoft.com/office/powerpoint/2010/main" val="2961896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OBJETIVOS</a:t>
            </a:r>
            <a:endParaRPr lang="es-ES" dirty="0"/>
          </a:p>
        </p:txBody>
      </p:sp>
      <p:sp>
        <p:nvSpPr>
          <p:cNvPr id="3" name="2 Marcador de contenido"/>
          <p:cNvSpPr>
            <a:spLocks noGrp="1"/>
          </p:cNvSpPr>
          <p:nvPr>
            <p:ph idx="1"/>
          </p:nvPr>
        </p:nvSpPr>
        <p:spPr/>
        <p:txBody>
          <a:bodyPr>
            <a:normAutofit/>
          </a:bodyPr>
          <a:lstStyle/>
          <a:p>
            <a:pPr>
              <a:buNone/>
            </a:pPr>
            <a:r>
              <a:rPr lang="es-EC" b="1" cap="all" dirty="0"/>
              <a:t>ESPECÍFICOS</a:t>
            </a:r>
            <a:endParaRPr lang="en-US" b="1" cap="all" dirty="0"/>
          </a:p>
          <a:p>
            <a:pPr lvl="0" algn="just"/>
            <a:r>
              <a:rPr lang="es-EC" dirty="0"/>
              <a:t>Plantear la propuesta metodológica tendiente a mejorar la aplicación de buenas prácticas en ingeniería de requisitos, en la industria de desarrollo de software.</a:t>
            </a:r>
            <a:endParaRPr lang="es-ES" dirty="0"/>
          </a:p>
          <a:p>
            <a:pPr>
              <a:buNone/>
            </a:pPr>
            <a:endParaRPr lang="es-ES" u="sng" dirty="0"/>
          </a:p>
        </p:txBody>
      </p:sp>
    </p:spTree>
    <p:extLst>
      <p:ext uri="{BB962C8B-B14F-4D97-AF65-F5344CB8AC3E}">
        <p14:creationId xmlns:p14="http://schemas.microsoft.com/office/powerpoint/2010/main" val="3999808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7214" y="620688"/>
            <a:ext cx="8229600" cy="1066800"/>
          </a:xfrm>
        </p:spPr>
        <p:txBody>
          <a:bodyPr/>
          <a:lstStyle/>
          <a:p>
            <a:r>
              <a:rPr lang="es-EC" dirty="0" smtClean="0"/>
              <a:t>MARCO TEÓRICO</a:t>
            </a:r>
            <a:endParaRPr lang="es-ES" dirty="0"/>
          </a:p>
        </p:txBody>
      </p:sp>
      <p:sp>
        <p:nvSpPr>
          <p:cNvPr id="3" name="2 Marcador de contenido"/>
          <p:cNvSpPr>
            <a:spLocks noGrp="1"/>
          </p:cNvSpPr>
          <p:nvPr>
            <p:ph idx="1"/>
          </p:nvPr>
        </p:nvSpPr>
        <p:spPr>
          <a:xfrm>
            <a:off x="307975" y="1484784"/>
            <a:ext cx="8584505" cy="5089752"/>
          </a:xfrm>
        </p:spPr>
        <p:txBody>
          <a:bodyPr/>
          <a:lstStyle/>
          <a:p>
            <a:pPr marL="109728" indent="0">
              <a:buNone/>
            </a:pPr>
            <a:r>
              <a:rPr lang="es-EC" b="1" dirty="0" smtClean="0"/>
              <a:t>Ingeniería de requisitos </a:t>
            </a:r>
          </a:p>
          <a:p>
            <a:pPr algn="just"/>
            <a:r>
              <a:rPr lang="es-EC" dirty="0"/>
              <a:t>Proceso cooperativo, iterativo e incremental (</a:t>
            </a:r>
            <a:r>
              <a:rPr lang="es-EC" dirty="0" err="1"/>
              <a:t>Pohl</a:t>
            </a:r>
            <a:r>
              <a:rPr lang="es-EC" dirty="0"/>
              <a:t>, 1994), en el cual se descubren, analizan, documentan, comunican, validan y gestionan (Hull, Jackson, &amp; Dick, 2011) las características o restricciones operativas y funcionales que se esperan del sistema, las cuales deben ser completas y acordadas (</a:t>
            </a:r>
            <a:r>
              <a:rPr lang="es-EC" dirty="0" err="1"/>
              <a:t>Pohl</a:t>
            </a:r>
            <a:r>
              <a:rPr lang="es-EC" dirty="0"/>
              <a:t>, 2010) entre los involucrados; de tal manera que sean la base para las posteriores fases del desarrollo del sistema. </a:t>
            </a:r>
            <a:endParaRPr lang="es-EC" b="1" dirty="0" smtClean="0"/>
          </a:p>
          <a:p>
            <a:pPr marL="109728" indent="0">
              <a:buNone/>
            </a:pPr>
            <a:endParaRPr lang="es-ES" dirty="0"/>
          </a:p>
        </p:txBody>
      </p:sp>
      <p:sp>
        <p:nvSpPr>
          <p:cNvPr id="4" name="AutoShape 6" descr="data:image/jpeg;base64,/9j/4AAQSkZJRgABAQAAAQABAAD/2wCEAAkGBxIPDg8QDg8NDg0PEBAPDw4NEBAPDA4PFBUWFhQRFRQYHSggGBolHBQUITEhJSkrLjAuFx8zOD8tNygtMSsBCgoKDg0OGxAQGiwkHyQsLCwsLSwsLCwsLCwsLSwsLCwsLywsLCwsLCwsLCwsLCwsLCwsLCwsLCwsLSwsLCwsLP/AABEIAMkA+gMBEQACEQEDEQH/xAAcAAEAAQUBAQAAAAAAAAAAAAAABwECAwQGBQj/xABNEAABAwICAwkIDgkEAwAAAAAAAQIDBBEFBhIhMQcTIkFRYXFysiMlc4GRsbPRFBYkMjM0NUJSU2J0ocJDVGNkgoOSosEXk9LwRKPh/8QAGwEBAAIDAQEAAAAAAAAAAAAAAAUGAQIEAwf/xAA7EQEAAQIDAwoDBwQBBQAAAAAAAQIDBAURIXGBEjEyMzRBUZGxwRVh8AYTFCJSodEkQnLhI1NigqLx/9oADAMBAAIRAxEAPwCcQAAAAAAAAAAAAAAAAAAAAAAAAAAAAAAAAAAAAAAAAAAAAAAAAAAAAAAAAAAAAAAAAAABS4FQAAAAAAAAAAAAAAAAAAAAAAAAAAAAAAAAAXA5jHs9UdHdqyb/ADJq3qCz1RftO2J5bnPcxVujv1n5JfBZHi8Vtink0+NWzy75cNJnirxGqhpofcsM0rI1bCvdlYq2cqybUsl14Nthx/iblyqKY2LJGR4XA2K71z89VMTO3m17tm/x1S+1LEooioAAAAAAAAAAAAAAAAAAAAAAAAAAAAAAB4WccfXD6V07YHz2c1qo1bMjRfnvXib4tqpsPK7cminWI1duX4SnFX4t1Vcn67kO47nKrrbpJKscS/oYLsjtyLbW7xqRNzEXK+eX0LBZNhMNGtFOs+M7Z4d0cHPnglnabk1BvuI74qXbTxvf/E7gN86+Q68FTrc18Fc+02I+7wfI76piOEbZ9k1ku+egAAAAAAAAAAAAAAAAAAAAAAAAAAAAAABoY3Xw09PJJVK1IdFUcjkvp3T3iN+cq8hpXXTTTrVzOjC2Lt+7FFmNavT5/J87Yg+N00joI1hhc9XRxK7SVjV2Jcg7lUVVTMQ+qYOzXas00XKuVPfLAaOlLm43Q6NLPOqWWWVGNXlZGm1PG93kJTA06UzUon2rv8rEUWo/tjXjP+ohIZ3KqAAAAAAAAAAAAAAAAAAAAAAAAAAAAAAPLx/HYaGFZZ32TWjGJZZJHfRan/UQ87t2m3TrLrwWBvYy593ajfPdHzlB+acyzYjNpyroxNVd6havAjT/AC7nIe9equTrL6RluWWsDb5NO2Z5575/18mvgGBT10qRU7L8b3rqjjbyuX/G01tWqrk6Q9cdj7ODt8u5O6O+dzp83bnEtLBHPRulqlY1EqYdFNN37WJqa9WzR1ra3Od1eDiKNnOq+F+0tdeIn7zZTPNHhx8f2SZk/DlpcPponN0XtjR0jeNJHcJyL41VDrs0ci3FKu5niYxGLruxOsTOzdGyHsnq4QAAAAAAAAAAAAAAAAAAAAAAAAAAAADmc3Zxhw9uitpapyXZA1dnI56/NT8VOe9iKbUfNLZZlF7HVaxso75/jxlCuM4vNWSrLUPV712JsYxv0Wt4kIi5cqrnWp9FwmDs4S3yLUaR+8/OXQ5PyJNXaMs2lBSLr01TusqfYReL7S+K50WMJVXtnZCIzXP7WF1t2vzV/tG/+PNMWFYVDSxNip42xxt4k2uX6Tl2qvOpK0UU0RpSoWIxN3EXJuXatZ+ubwbtjZ4AAAAAAAAAAAAAAAAAAAAAAAAAAAAAFr3o1FVyoiIl1VVsiJyqoZiJmdIRtnHdIRulDhyo99lR1VtY3wafOXnXV0kffxmmyjzWzK/s3NelzFbI/T3zv8N3PuRvS0s1ZPoxtkqKiRVcu1z1Xjc5y7E17VOGmiq5OzbK3Xb9jCWuVXMU0xzfxEJUylucR0+jLW6M86WVsW2CNee/v16dRJWcJFG2rbKkZn9obuI1t2Py0/vP8bv3d8iWOxW1QNKtxaCBUbNNHG5UujXOTSVOW3IetuxcudCmZeN3E2rXWVRDX9sdJ+sxeU9fwWI/RLw+I4X/AKkM9Hi8E7lbDKyRyJpKjVuqJsv+KHncw923GtdMxD1tYqzdnk26omW8eLoAAAAAAAAAAAAAAAAAAAAAAAADxsxZmp6BmlPJw1TgQs1zP6E4k51sh5Xb1NuNruwOXX8ZVpajZ3zPNH14IfzTnOoxBVZfeaa/BgjVeFyaa/OXm2EXexFdzZ3eC95dk2HwMcudtXfVPdu8HoZW3OqiqtJVaVLTrrRFRPZD05mr73pd5D0s4OqrbVsj93HmP2ktWdaMP+arx/tj+eGz5pYwTBIKKPe6eJsbfnLtkevK521VJKi3TRGlMKVicXexNfLu1az6bnom7nAAEFTOVauoVyq5d8luqrdVs+20uOHiIt06eEKNjpma6t8sp0I91W50vuuTwDu0wic46mN/tKcyGf8Anq/x94SMVxbQAAAAAAAAAAAAAAAAAAAAADWrq6OCNZJpGRRt2veqIn/01qqimNZelq1Xdq5FuJmfCEaZo3T1W8eHNVqbFqZW8LpYxdnS7yHBdxndR5rbl/2Z00rxU/8AjHvP8ebnMFylW4m/fXabY3rd1VUq7hdVF1u8WrnPCjD3Ls6z5yk8VnODwNP3dvbMf2080b55vdKOWck0tDZ7WrNUfXzWVydRuxvn5yRtYei3zc6nY7N8TjJ0rnSnwjm/3xdMe6MAI1mz9UPkk3tkMbGvVrWuRXusnGq3TzFgs5VammJqmdVZxWc3qK9KIjRb7d6v9h/tr6z2+E2Pn5ub45ifl5f7dZk7GJKuKV02hpMkRqaDdFLaKLykTmGGosVxFHfHem8rxlzE26qq9Nk9yJZX+7alOSWf0ilhw8/kp3QrmPp0qqn5tk6Ea6fc8X3a7wL+00i836iN8e6ayLtM/wCM+sJKK0t4AAAAAAAAAAAAAAAAAAAGGpqWRMV8r2RxtS7nvcjWInOqmJmIjWW1FFVdXJojWZ7ocBmPdQij0mULN/k2b9JdsDV5UTa78EOK7jIjZRtWbA/Zq5c0qxE8mPCOf+I/dy9NgOJ4y9JZ1e2JdaSVF2QtT9nGn+EtznhFm7enWpKV5ll2W0/d2IiZ/wC33q/+u+y7ufUlJZ0jfZU6W4cyIsbV5Wx7E6Vup22sNRRt55VrG53isVrTryafCPeeefR11rHQiGNahialexF5FciKbcmrwacunxhT2Uz6cf8AU0cirwk+8o8YZGuRUuioqcqa0U1mNOdtExPMguP4Sbwr/OpdLHQjdCh4zrJ4sh7ORIO5qvcajwreyhXs56ynd7rVkHVV7/ZGDl741iftqj0ikrhehTuj2RmZRz72+diIdNuer7tXwL/O0i836jjHumMi7TP+M+ySysrgAAAAAAAAAAAAAAAAAGriGIw07FfPLHCz6UjkbfmTlXmQ1qrppjWqdHrZsXL1XJt0zM/KHA4zunIrt6w2B9RI7U2R7XWVfsxJwnfgcleL1nS3GqxYf7O8mn7zGVxRHhrHrzerzIsoYnij0kxGZYI9qNl1uan2YW2Rurlspp+Hu3dtydHTOcYHA08jCUaz480efPPo7XAMj0dFoubFv0ya9+ns96LytS1m+JLnVbsUUc0IDGZtisVsrq2eEbI/3xdKeyOLgHbAIIg96nGt1uq7VW6l4t9GHz2/M/eSyWN3klvKHyfTdT8ylPzDtNe9ect7LRuQ7A68tTzTyJ/cpaMPOtEcPRVMwjS55+rYue7hSBuZr3Ko8Izsleznp07pWjIOrr3wjGbVilan7xU+kUlMJ0Kd0ejgzKOlvb52oV0m5+vu5OeKRPMRmbdn4wmMj7TwlJxWFwAAAAAAAAAAAAAAUuBz+N50oqO6STtfIl+5Q90kvyLbU3xqh4136KOeUlhcpxWJ20U6R4zsj63OakzNimIcHDaNaaFdXsioRNK30kV1m+RHHjN29c6EaR80jTgsuwm3E3OXV+mnm+uMLqPc1dM/fcUq5amRdrI1VG9Cvdrt0IgjCazrcnVi59oKqKfu8Jbiinzn+PV2mE4LT0jdGmgjiTjVqcN3WcutfGp1U0U0xpEIO/iLt+rlXapmfm9A2eLHULZj1TajXKnTYzTtmGtXRlEiZlrP1mX+31Fu/AYb9EKV8SxX65XMzLV3T3TLtT6PqMVYDD6dCGacyxUzH55S4pUV2QNSrdiePzqXi1OtEPn+IjS7VvZjd4Jayf8AJ9P1V7SlQzDtNe/2XnLOy0bkN03w1XzVMnacWXC9CN0eir5l1vn6to6kc7/cyXudT14/MpXs56VG6VoyDoV74RnV/K1d94qvSOJLB9CndHpDhzLmq/y929c7kK6LITvd7OdknmI3NY/p53wlsl7VG6UolXXEAAAAAAAAAAAHkYtmWkpPjFREx31aLpyr/A26nnVdop55ddjA4i/tt0Tp480ec7HjPzRV1OrDsNmVq6kqK60EKfaRt7uToPP72uroU+ex1xgsNa7RejdR+afPma7sq11ZrxLEXNjXbTUKb3H0K5US/jRTH3NdfTq8npGZYex2WzGv6q9s+XNHB7WD5PoqSyw0zFen6SXusl+VFdfR8Vj0os0Uc0OLE5jicR1lczHhzR5Rse6iHq4nmZjxN1JSvmY1r3NViI110RdJyJxdJ04SxF+7FuZ0119HLjcRNizNyI1009XHf6hTfUQ+V5MfBrf6p/ZB/Hrn6I827g2dpaiphhdDE1sj9FXIrrpqVdXkPDFZXRatVVxVOx04TN6796m3NMRq7Op+Df1HeYh6OlCbr6MoORdReHzxfGutOlDFXNLajpQnJSjPoaBKL4NOl3aUu1noQoOK66reznq50tZN+T6fqu7TioZj2mv67l3yzstG5DkPxmu5qqXtuLLhOrjdHorWZ9Z5+rZOpGu+3Ml4FT1o/M4r+ddKjj7LNkPQr3wjXEEtjFcn7xU9tTvwXQp3R6OTMo2Vb/dukjCDdBkRe+EXO2TsKR2ax/TTw9Urk0/1VO6fRKhVVyAAAAAAAWySI1LuVGom1XKiInjBEa8zRkxeP9GktQvElOxXtXm0/eJ41NeVHc9os1f3TEb59uf9ms+etkXuUFPTNVNUlTIssqL4KPV/ea61zzbHpFOGp6UzVPhGyPOdZ/8AVrvy2+b45XVUyccUC+xKfoszhKnS5TH3WvSmZ/Z6xjYt9Tbpp+cxyp852eUQ3sNwClpvgKaCN300Yiyr0vXWvlNqbdNPNDnvYq9e6yuZ3y9M3eDm825jdQrEjImyLKjlu5yojdFU4kTXtJDA4GMTypmdNNEZmGPnC8mIp111c9/qFN+rw/1PJD4Nb/XPlCM+PV/ojzlvYBnWSprIad0MTGypIqua5yuTQartSL0HLjMupsW+XFUy7sDmdWJucmaYh6uffk6XrRekaeOV9pp4+kvXN+yVcPVFRalOetlP5QpfCflccWY9mr+u+EhlXaqOPpKXKn4N/Ud5iqU9KFyr6MoMQvD56vZtTpQxPMzRzp0KM+hoDol7mnS/tKXaz1cblCxfX1b2a56OdLeSl730/Q/tuKlmPaauHpC7ZZ2Wj68UOs+NV/3qXtuLFg+rjdHoreZ9Z5tg7EY7zcxXVU9MX5iAzrno4+yy5D0a+COcXS2NVv3ifzqduB6FG54ZnHS3+7bJJAveyOvfGD+b6N5wZn2arh6wksp7XRx9JSuVNdAAAAAAAFr2Itroi22XRFt0A1VAAcHmTOU8FTLBEyFEjciaT0c5ztSLyoibSbwmW27lqK65nar+Nza7avTbpiNjy/b5Wfu/+2v/ACOr4TY+fm4/jeI8I8v9vSybm+prMQdTzbzvbYXycBiterkVqJrvs4SnBj8FasUa0a8/ilcuxt3ET+fTmW7qK90perL52nRk3Rr4e7jz7no4+zh7k2rz2ckfK1J1Kj0akZmvUeSayXrpd7n5e90vWi7bSJyvtNPH0S+b9lq4eqKblpU56+Ul74UvhPyuOLMezV/XfCRyrtVHH0lLtV8G/qO8xVaelC419GUFopeHz1c1dadKGs8zannTsUd9BQFRrwE6z+24utjq6dyi4zr6t7Nc9XMlrJC976fof23FSzLtNXD0hdMr7LR9d8oeT45iH3uXtvLDgurjdHoruZx/yebYOxGO73MP/K/lfmIHOv7OPssmQ81fD3R5jmrG6zw83+TrwHQo3PHNP7t7ZuSaBe5kle+NP0yejecOZdmr4esJDKu10cfSUtFTXUAAAAADFUyaEb3JrVrXOsuzUlzaiOVVENa6uTTMovqc9Vb/AHro4k5I2IvauWSjK8PTzxM8f4VO7m+Jq5piN0fzq11zlW6/dH/ri/4np8Owv6P3n+XlGZ4v9f7R/D2dzbM1VXVNQyplR7I4mua1GMbZyute6JyETmGHtWojkRon8vvXLkzy6tfL2eBnBe+FV4T8qExgOzUbvdXsy7VXvePc7HE9vcx+WJPusnajIbNp/JxWLJo28J9Xu7qK91pvByedpjJujXvhpnvSo3S4e5NIB7OR1770vUqPRqRma9T5JnJetl32f173S9eLtoRWV9pjj6JfNuy1cPVFFy0Kc9jKK98KXwn5XHHmPZqvrvhI5X2qjj6Slypf3N/Ud5lKrTzwuFfRlBaKXd8/0XNXZ0mJZjnTujijvoEIBpF4H8UnbcXOx1dO5R8ZH/PVvZj2cuiWsir3ug/mekcVTMu01cPSFyyrstHH1lD7vjuI/e5fSPJ/BdXG6PRAZn1nGWe52Ix3W5euuq6IvzkHnX9nH2WHIf7+Huj/ADHqxys8NJ+LTpy+fyU7mmaR0t7PclEA9vJa98abrP8ARvOLMezV8PWEhlfaqOPpKXSpLoAAAAABq4mtoJvBSdlT0tdZTvh53urq3Sgy5c1CUcupehTDMRtdDuMuT2VWqv1Uaf3KQOZ7YjetWW7NWrmx96+q8KvmQlMD2ejcgcx24mve8m51uLR7O5pKjcWmVeKmf+LoyGzTbTxWLKNkcHs7pVQj5ae3FG/tIZyjZTVvh5Z3OtVG6XG3JhBaPUyfLo4pTLyR1HYIzNNtrRM5NsuS7POtaj6GRv2o+0hG5bH9RE/KfRKZrVrhqo3eqOLll1VLR6WW5NGtp3ckn5VOPH7cPV9d8O/LNmJp4+kpImxHgO6rvMVmmmdYW2quNJRIilzUPRVFMMwl1uJ6018aFM5K98tDlIvA/ik7bi3WOrpUzGdfVvZrns5tEj5PxFGUMLeRZPxe5Ss5jTriKuHotuV1aYWnj6oye+9diCpx1Mi+V7yZwPQ0+UIXM+nHFnudqL0dnub1aRuqdJbXbF+Cu9ZDZxGsUcfZPZHOk18Pdw+ZXouO1SpsWVVT+hD0wHRphnMtsVs1yWQEw9rJzrYhTdd3YcceYdmr3e8O7LNmKo+u5LyPKnouWq7SGjOpcwalwyqAA166n3yN7NJzUexzVVu2ypY3t1cmqJeV2jlUzGvc4hdz2P8AWJvIz1Et8UueEID4XR4you57H+sTeRnqHxS54QRltHjLdwTJENMr96dK1zkTSdpcJ3Scd7EcvTVKYe1ydkNasyIx8j3rPNdzlVbo1fxsdVrMa6KIpiI2I6/gKarlVU687D/p8z6+XyM9R6fFK/CHl8Oo+f1wZ8NyNFDI57JJd8cllfey21atXFqOW/iZu7ZSOEsRbjSF+I5MbKqK6ebUlkurXedDbD4ybMTEQ8sdhYu1Rr3NP2gM+vl8jPUdPxOvwcPw+j5/XBfT5GZHI16SzOeiKiLdG6KLt2IeF/Fzdp0l24PDRaqnRsVWVN8borNOidZFTVzKeFi/93XyodGLs8u1NM/JpLkJn10vkb6jv+J1eEfXFE/gKPn9cF0eR2sVHJNNdq3S2imvpRDyvY6q5RNMxG10YbB027sVRq2n5bult9nS+rU9ThiqEtNM6NJchs4ppfIz1En8Tr8IQH4Gj5iZEb9bL5GeofEqvkfgaPn9cG4mXtVt9n6dNbkZrCf0lox5DjRvBllRLuW3BW11VdtiRox9VERTsQt7B011zVOqvtFb9bL5Geo3+JVfJ4/gaPn9cGzBlje2oxJZrJyO0duviOC/e+8rmqUvhbfItRTDTZkSJXyPa+Vrnqiu1tdddevWm06bWLqtU7HJisPTcnavXIrfrZfI31Ht8Sr+X1xcf4Gj5/XBnpspJFfRlm4WpbKjdnQc2JxU3ojXTY78Dh4tzVp3tWbIkMkySq6ZsvG9FRdLVbXdNYs4ibcRMdzfE2ouRMSz+0Nn10vkb6jo+J1+EI78BR8/rg2aDJzYJWStmlV0a3RODa9rcnOeV7MK7lE0TEbXvhsHTRdpqjV0kWkm1zl6SNlNxq2WPXnMaNolmbIa6NtV+mY0Z1ZTVuAUcGKuaWGxu5dCwNF0SbTFT1tRzrXJrUzDzrjbK2xlryV8SazFUvS1G0mTWgpkvRrLHomdXjyFWs1iZelun8y58ZiJel2PyseibauXkKowat7dP5oN6MaumY2LdA21cXINAanIV3nmNdXbotSM21cdVG1XQGrXkCQ3MTLqtU/lUSKyqZ5TwuUbVdAatPu1UiuYmXtZp0mVqw6zPK2MXKdsq6BjV5/dqowTLeij80Mm9Gurq0V3oas6K72Y1NFdAamjIatwCioBTQQzq05EGgg1ORCqIYbRGjGqGzxmNpYyaKxmJbURtJEEFcbVtjLTRczaYltRG1c9NRiG9fMx2Nnjoq1NZiW1MbWSxq9phisbufRSwNGaxq6NGKxs55gsNTRexNRrL1ojYsVNZtq85p2lhqxouYhiW9uNqjk1iGK42qWMtdBqaxLNMbWY0dAAAAAAACi34gKaXKgZ0VRwY0U0TOrXkwaI1OTCqIYZiNFHGYa1KGWug1DEtqY2rnGIZq5lljZpoqiGGYjavMPRjsbPLQsDRkNXqx2NnloWBovaYlvTzLVQy1mNqlgxouahiW1KiiGJjaGWNBDDMQvMPQAAAAAAAAAUVAKaIZ1LqBW4Y0AxoWGpoIgNBQSpYy10VsGYhUw2W2MtdCwNFxhstsZa6FgxoqhhtBYyxopYMaKoYZgUySpYGgBcYbAAAAAAAAAAAAAAKWAIBUAABoAAAYAAZAwAAyBgABkABgABkAAAAAAAAAAAAAAAAAAAAAAAAAAAAAAAAAAAAAAAAAAAAAAAAAAAAAAAAAAAAAAAAAAAAAAAAAAAAA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7" name="AutoShape 11" descr="data:image/jpeg;base64,/9j/4AAQSkZJRgABAQAAAQABAAD/2wCEAAkGBxQQEhMSExAVFhQVExQSFxgUFBITFBYQFxEWFhUTFBUYHCogGRslHBUTIjEhJSorLi4uGB8zODMsNygtLisBCgoKDg0OGg8QGywhHyU3LCw3LCwrKywvLCwsLCwsKysuLCwsNywsLCwrNywsLDcrKyssLCwsKzcrKysrKysrK//AABEIAOEA4QMBIgACEQEDEQH/xAAbAAEAAgMBAQAAAAAAAAAAAAAABAUDBgcBAv/EADsQAAICAQMDAgUBBgQEBwAAAAECAAMRBBIhEyIxBUEGIzJRYUIUM1JTcYEkcpGhQ2KCsRaDkpOissH/xAAYAQEBAQEBAAAAAAAAAAAAAAAABAMFAf/EAB4RAQACAgMBAQEAAAAAAAAAAAABAgMRBBIhIkEx/9oADAMBAAIRAxEAPwDuMREBERAREQEREBERAREQEREBERAREQEREBERAREQEREBERAREQEREBERAREQEREBERAREQEREBERAREQEREBERAREQEREBERAREQEREBERAREQEREBERAREQETHbcF8nGSB/cnAH+pE8uvVBkkDkAZIGWPAAyfJgZYkLWep10hTY20N7kHgAZLNgdqjgbjxkge8+ND6xVdv2t9I3ZONhrycWI47WU4PIPHvgwLCJ4DmewEREBERAREQEREBERAREQEREBERAREQEREBET5dgBknAHJJ4AH3MD3Mq/UfiGihtjWbrP5dSvdb/AO3WCw/qRiVj6x9dyljVaX2dMrdqBn6kb/h1H2YdzDkYGCcNVdIRF0/yV727Ebc26rpg7v1OTfUwLEk5H9gg6v1nWWPlNDrQPoBV9PUDuUsCa7QwBBOM5IwOftKyz1XWVbWOms2HG4XVWIwbaQHFmnD04Bwe6pfvzL/T0hzhdSxztA7H2gvbuUDB+kGtxz4Oc/nJqLATxewLNY4wrhx1ValVGT9W5WI/y+0Ci03qV95yhG9Mf4hWqCsDlQO0tRYe1RhzS2G4CniY9K9+nbpIrl7bHss6VaUale5cvWli7Ll7NrAlzt5FhyJZv6VVY2+u01WuVrFlVZAJKPftsU9tlZrdAN38AGcyp0zksKXqAuCkqyrY+lt0/lbW0+4NU4Ix8vuTye3yGw/D/wAVJYrO7bF6vTLElq1c5IRye6h+Vyr4GSACeM7ZXYGGR/8AoP8AcHxOYauwaYVuo3PeBSrPaltrqr7tv8OtoKuFHBuxnG5sbdi+DfWC1K9ZFrusdwqh2ZXCHBWlrMMuMN8tsMO7AxiBuEREBERAREQEREBERAREQEREBERAREQEREBNa9fsOpvTRL+72i7Ukfyt2KqP/MYOT/y1sPebIxxNe+El6n7RqT5u1NuM+1dTdBB/TFZP/VAs7UKBdq570U8E4rJwcYPAAlZ0nAH+HXxcvFbDCjUIqEd3vWobHuVGMeJ56iiWXP8AMYHsrxtyuS6+eeVyBx9zmYR03GRY2C7WAhMN3aeugANu+oi5GB/PtAz1pYNuNMmd9JOEIxisHzn2JcZ8D7GY+lZsJ/Zl3dG0gdNj8xXVq1+r3LWcZ9s5GcTBpqa34W1jkIBlOAbLd443cKDWQB7HPmZL7K2ON7KWaxxhAGBtV6AgO7htyuc+O32gSHSzqYGmUL1VIO0+x6e7z/Kwc/8ATKb1f0y22rAp2WJV1KbEVlevUqTt2nOQDllI/hY+0sU0yWDC2NhzXVkV4GTVbcDjdwu27tH6Sq+Z5qdOjhPmMN/XsUBMEbw7YPd55YfnHtA1zShblr629lXqNbWxzm2vssa6raN+y3GLauRhCw95L9GoSrWVXDYy21s4cd1zi0rt32c16hcJ9akWAKoIIyZD0dyabW2JusNbV1anaC2zq9MEk0gEjHTqfcmWGfDDxn9O11eQjsGR3GorfIG6xz2Ele2tizKVurwrncGCkGB0Ou0NyPB5H5H3mSVno1hZc7CqAKKw24OU2j95WQNrZyMcyyED2IiAiIgIiICIiAiIgIiICIiAiIgIiIGHUnAlP8FHGkrHur3qf8y6iwH/AHBlxqx2yg9G1Aos1lJHCsdYgA803As4GeCRatuftuX7wJNqubWPTQr1KmB2oSVDAFs5zwOc+2OJiNNm0/JTcK9UB2V/X1B0Rjd+pVBI/AzjEhrRUSEDP2rVVwqAYLJg4z4GFBH54n2DU443gMzWDhAe/T1UABs8Ei5Gz/XOMQJSJZvPyawu+ojCp9I3jOc+ANnPsSQJG6V+1v8AD156T47auXy7bSM/xbOPHcT5mLS1VOcK1h3bByq4HUs3ZwTwA1WMe3keZk1FtTHB3gsztgKgIa4PRsDZwDlXOfHAzAl3rYHYpVWV6yMpwgyvSrUEnP2Noz54UeJ8KloRflLuCMANtfbm7DY5/lknHjj+0w16eu3gF8OyV52oPNNtwbGc7dt5AH6SF+2Z5fXWyhybACLLQAEHN1hTb58hrP6HMDU/imqz9tACqqjTgkAA7qlKMrCsc2bGV8bStgVCa8kAGrq1FVZ66MwI2uAor6rO4wjVN9DGzn5hG28dr4dOcPxGBqtXYtVjYrFdKlXKraa2VsOF/dstto22/o4P0q+LCzS9WhqgwY5NbjZzYzlgyOqj5e9lb5fA6rWAAMamgbp8KeqU9CsJt3DZUQvau7yEq3nds5cqnkBWXgrtmy6S0OqsCCGAIKtuBB9w3uJyv03RImorZ7iy2KEDVFcObcsltx81i9huVsAi6uwA95B6jovpAznAHOCM/Y4Pvjz+YEmIiAiIgIiICIiAiIgIiICIiAiIgIiIHy65GJrPxJpG2rqKh87T7u3aG6umfAu0+D7ttQr/AMyLnjIO0SB6rptyHB8FHP5COrkf/HH94FR6Vq+vWlibWBOmzxWCGHbYrKe5WUg8HkEEDxMpD4HCfTqAeKfo/aFxj89Pd+M4zOX+m6q3TGuypCDjSm5XxscppBqLrMgEhzdaiBxk4JyCMGbPpPX9GyDqC6l2pI23GsDP7M4RVs+hm2MR58suRmBtO20be2vPUpz+6A3dJcj78Hd+fGOJjxZ0z2pnoXHgUY3712ZzxjJfPt9+ZifUU2WYy7ZsqOVKbT/w+CPzX/X7TDqbKK6hvZkVqb68u1I4a6utsk8ZGFIPjAJgWLrb1Tha9vWX+XnIOP6/uv75/E1z4p9dbSVIvy+rdWaqhik927LWEDjauM44BOBwTkfHqvxTWQ70VsxNnUL2laqEbodAbmxu5yPH5O4BWxrGiZdzWWFr6dUiV2MyKuo0tnc1exFzhN6sCo53qwOT9SXtdb9QvRNLbRarWKioygfNGNyuxQNYfdCxYN4wLXOAbVAz+ras6S3KK1nXobfXYDlt+FoLOuO5umKGYHIspqb352X09s1tRqaCFINZ6iYSxT7j25GOPI49xMHrfw9uV3oCuwXtqsZirK67NTSzMThLFCN4GHTdk5MxrmiZ1KnJxbVjdfYYfRdOlhYtqGNvTFoSqtS1mlcGwvUxwM2barQowVtqsxwSJvvwx6r+09R96sMqRs3FdjIHrcEjgPW9bY9junPPR9BZ1KhqVY2I7BGsAJbDCzaD9JdsJapGcWV3KPqnTPRtAlW9lrVdzMcrzurNj2J/YdQ8e3gcTbaWY1/VpERAREQEREBERAREQEREBERAREQEREBIHrl7V0WuuNwrbbnH17SFHP5xJ8h+rNiqwjdkKSNgUvuxwV3cZzjzxA5JbogvyxdY7dQ1ZGxepXSl1YIct9Tr6bXuPA5Y+CZCWk4ZX72rtKr279ysXsRXpdhi0dVyazt3JcVXca1l1p0orXqizBscBsHoUbWyF23bGKoeozLjDMhUt2sQ9V6luqautELhGFZbdhUJYON5TCqjbQQqtThtrIm/bAhXenVlwiaZQr7FqdCFDN0+ENincx2kAMoYsAGVTZW6NkFSVq7LUg2ZDNWtW7zuBrzkMcf8xGalYdrXBZCX13EhwXH0lR1CTY2CSo2h7GBAJVenajjf02diz+azeLK3WywhnwTmtCxUhycnaq2k/qwqBwCTWzMrhPGjW/pMpwyBcEKWcdpDK1bHLDpq3aSXZaypy1TK8PTE6S5Lq3bjgqSbA1RrU4U4yzBNjZGS6BLBkixZZDQWoVZaXQmpbAz/ACxYBja3TYqajnpgg9yOFPC9zwSrWl+C3IVuoqoEwvU5GcBgQ7bMKVOSBQT3J9N6bVXYLwdxDIwypUgqUIBDAj8GUGv9Y/YHAsyUY9rn7/wt+RLG71epa6GLgK+Kyw/TbgcOCAVyT7gEZBIHtK9U9Gr1VTU2LkH/AFDfcH75nNtH1qXex3+Ilk9F9fq1AyrA4xnHjPnz+JsFfqJTHOR9pyv4c+E7tDqCXYtVztIztLZ7cqDw2Pxj8zoWpTCgeOPae9prPksb0pb8bTodWtqhl/oR9jJM1H4Yv22lc8H/AL4m3CW4rdq7czNTpbRERNGRERAREQEREBERAREQEREBERASN6hphbW9ZAIdWQgjIIIwQR7j8STPGgcy9Y0zM/UVLUJGCo02o2K+QOy0acsUGOMbAclju4xTXemlNiLRqSpXYNlOo2YewknqWabCLyWObQvncCDibX8W6TqKdRYaajXwbH/YlHTLdga25LNvJxgDkn2mv6KlLVFmKXVVzvTRoKuF5ezW3qlD5PulQI9hgQMNXpx06kmyymtk2WGxaSuEPabrl6ulZgoIy6V5XaARtAE5vTdOGU9U6YO1eHNoCF1OUCO5tpfJ3YQsvDEADnMDRog2uBQzHDb9G9lref5mj0YUBTg87gfBHvJ1SMufk6hxld3W9J/aEHPegbFVrr5IJH6vfBgL0CJlksVVrVh06dQUrr4yBVWwcV9xBCvdUMeAOJXohQdavqNWa3qezvANalgauwUHYCWA7XKkjA4nzqPTK03P+z01hVJDLRr/AEfaArFh1qzYhPBOw92M58YkY3U7zWz0M5dT3erCpgR7bq9IosXgdz5bjz5gVGrclWTcy1kfTYuxdwyxuU3CoIBhhgVkHbjnBnQvhDW9fRo+8OUY1F1O7eFwVYnaOcEe3tNEooY29WtqioZc7NVpNUyqwJ2i6pqLRksQAdwJI/M2P4V1dtTt1bAar3C5tS6mzrKGQMN4IOdqr9ZHAweMHLLTtVvhyzW0bnxt1TyNrrMzKx2nEh6lsmQW8dSPfXz6ZqAl6H2JxOgLOY2ghgc+DOjenXb60b7qP9cSni23uEXNrqYlJiIlaEiIgIiICIiAiIgIiICIiAiIgIiIGvevaXqllUOG2FQ1aVq6sXV8pdZkJ9I8A8kHyBNc0XwnSD18C0hiRZcTqLAQcEm7UnHIH6EA/rN316/SQOQwwdu8jg/SPYnOM8SJcjqxfyNmdpzw4U45GT+pvoX7+cAQNP8AVNLZYC4qa1OoXO7UatkAFa8V1AJuPkYyEHBznIlDb6Rp9hK6KhTgk/4PT2VizuC5pXUl9xwxA5AGQfuN01Ki9yjLW1b5XDUNa7DrFCW6oIVMBgODu5PHAlBrNO2oO0G9WTxUqpSGC5Cit7lQoT3E2BM/Y/cKSq46Z91VKV2YWk/sa6ehmLK2/qJRXY/2Kru25QZ5GZIGrLqjWtdW65BD6169lbqCCi3acYYAkeFGQBu25IuHWqwlVCV9OsI+6zWa2xkUHANVbKWOX893n2wJit0+1cJql352L19LrdHZ8zkLS1e1mBJA/VjJOfIIQ/SdFdalYFwL4bFrVematCvefmhWFhJ27O37/jMtrNEuyxRp1a5+mXatVpsIavCvbWemwGRYAAWPGcnEufTtPtd2QmzdgFjYlqv27S+5hncpU9uVXBlkdIKqjWG2J9K/MYEKzHgG3cC2TgA8HxwIGu0anqrwRleMglgwGRuDEcng58+PzIeptwcYl9b6JktYqbG/h21owH3LVsQQSCf7yr1ulzzjDDz+fzJM2H9hdx+Rr5sgrkzYvhz1LZ8p/pJ4P2Moa7gPtM+mu71/zL/3EjpaaWiYW5KVyU1LoQnsROu4hERAREQEREBERAREQEREBERAREQPlzgSG+q+oAZZdvaCCwBIxuz9PBJ/pJpEx2V9pC8HHHvjj8wKb1vUdKpnLtuxjIKKRliBsV2ADHdtB58e80vVaKmxzYosZbKkcmyqy2rcUVjvc1ipP0Z2Wr4xjIl98Qej2EMVr6vZkE99jWKynYK2IRVOyvxjlcnPmU/pnw5cLHGnttoQPp1x1rQK0R2yq1upUFqyvaM+xJG6BFq9SoNhey21elcAy1XLVU9Z7Vsq0tFrErllB43E2c+4Ej1K4akFN/qBrVWZmSvVUknFhVum1SsFQnIw4zhRz4k3/wAPlWsW71UPvKvcP3bbA+4FNjg0nIPcD5/0knS6DTKBQup1DLtpwA9pYoNU21uoxLbScqSCO3xwYE74avL1qa7ktrwuHHUPUUAKrE7AoclHDAZ28eJflmI5QEcZ5z78+3OOJ8aN0OwLZnKhgMg5VgcMePweZOgYNLWAvCbMjO3jg48cHErvVfTd3cvmXE8Igc59S0ZPOMMPMgaO0h0B/jX/AOwnQPVPSw/cPM1W/wBPIsTjBDrn/wBQkuXBEzuFmHkTEdbN/E9iJUjIiICIiAiIgIiICIiAiIgIiICIiAnjCexAr9VUWGDuP+UtX/U5Bz4bx9x5mu+vektZUxY3pxurNPUueuwhAAaApUjhskN4LD9U3KIGhj0V+mU6eoZiow9K10EEnkE2ud5wCAWXO1uScyToPSL12qtC1VooCi3UXajnGCGorAU4Ge5mOc/6bnECF6fUQFOV+kA4qNWSCckKxJAz4H+/MmxEBERASFrNAr4OOQQf95NiAiIgIiICIiAiIgIiICIiAiIgIiICIiAiIgIiICIiAiIgIiICIiAiIgIiICIiAiIgIiICIiAiIgIiICIiAiIgIiICIiAiIgIiICIiAiIgIiICIiAiIgIiICIiAiIgIiICIiAiIgIiICIiAiIgIiICIiAiIgIiICIiAiIg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Tree>
    <p:extLst>
      <p:ext uri="{BB962C8B-B14F-4D97-AF65-F5344CB8AC3E}">
        <p14:creationId xmlns:p14="http://schemas.microsoft.com/office/powerpoint/2010/main" val="3613463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975</TotalTime>
  <Words>2038</Words>
  <Application>Microsoft Office PowerPoint</Application>
  <PresentationFormat>Presentación en pantalla (4:3)</PresentationFormat>
  <Paragraphs>357</Paragraphs>
  <Slides>46</Slides>
  <Notes>0</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Urbano</vt:lpstr>
      <vt:lpstr>UNIVERSIDAD DE LAS FUEZAS ARMADAS ESPE</vt:lpstr>
      <vt:lpstr>PROYECTO  PREVIO A LA OBTENCIÓN DEL TÍTULO DE INGENIERO EN SISTEMAS E INFORMÁTICA</vt:lpstr>
      <vt:lpstr>AGENDA</vt:lpstr>
      <vt:lpstr>PLANTEAMIENTO DEL PROBLEMA</vt:lpstr>
      <vt:lpstr>JUSTIFICACIÓN</vt:lpstr>
      <vt:lpstr>OBJETIVOS</vt:lpstr>
      <vt:lpstr>OBJETIVOS</vt:lpstr>
      <vt:lpstr>OBJETIVOS</vt:lpstr>
      <vt:lpstr>MARCO TEÓRICO</vt:lpstr>
      <vt:lpstr>MARCO TEÓRICO</vt:lpstr>
      <vt:lpstr>MARCO TEÓRICO</vt:lpstr>
      <vt:lpstr>MARCO TEÓRICO</vt:lpstr>
      <vt:lpstr>MODELOS DE CALIDAD</vt:lpstr>
      <vt:lpstr>MODELOS DE CALIDAD</vt:lpstr>
      <vt:lpstr>PLAN DE INVESTIGACIÓN DE CAMPO</vt:lpstr>
      <vt:lpstr>PLAN DE INVESTIGACIÓN DE CAMPO</vt:lpstr>
      <vt:lpstr>PLAN DE INVESTIGACIÓN DE CAMPO</vt:lpstr>
      <vt:lpstr>PLAN DE INVESTIGACIÓN DE CAMPO</vt:lpstr>
      <vt:lpstr>PLAN DE INVESTIGACIÓN DE CAMPO</vt:lpstr>
      <vt:lpstr>PLAN DE INVESTIGACIÓN DE CAMPO</vt:lpstr>
      <vt:lpstr>PLAN DE INVESTIGACIÓN DE CAMPO</vt:lpstr>
      <vt:lpstr>ANÁLISIS DE RESULTADOS</vt:lpstr>
      <vt:lpstr>ANÁLISIS DE RESULTADOS</vt:lpstr>
      <vt:lpstr>ANÁLISIS DE RESULTADOS</vt:lpstr>
      <vt:lpstr>ANÁLISIS DE RESULTADOS</vt:lpstr>
      <vt:lpstr>ANÁLISIS DE RESULTADOS</vt:lpstr>
      <vt:lpstr>ANÁLISIS DE RESULTADOS</vt:lpstr>
      <vt:lpstr>ANÁLISIS DE RESULTADOS</vt:lpstr>
      <vt:lpstr>Presentación de PowerPoint</vt:lpstr>
      <vt:lpstr>PROPUESTA METODOLÓGICA</vt:lpstr>
      <vt:lpstr>PROPUESTA METODOLÓGICA</vt:lpstr>
      <vt:lpstr>FASES DE LA METODOLOGÍA PROPUESTA</vt:lpstr>
      <vt:lpstr>FASES DE LA METODOLOGÍA PROPUESTA</vt:lpstr>
      <vt:lpstr>TRABAJOS RELACIONADOS</vt:lpstr>
      <vt:lpstr>TRABAJOS RELACIONADOS</vt:lpstr>
      <vt:lpstr>CONCLUSIONES</vt:lpstr>
      <vt:lpstr>CONCLUSIONES</vt:lpstr>
      <vt:lpstr>CONCLUSIONES</vt:lpstr>
      <vt:lpstr>CONCLUSIONES</vt:lpstr>
      <vt:lpstr>RECOMENDACIONES</vt:lpstr>
      <vt:lpstr>RECOMENDACIONES</vt:lpstr>
      <vt:lpstr>RECOMENDACIONES</vt:lpstr>
      <vt:lpstr>RECOMENDACIONES</vt:lpstr>
      <vt:lpstr>TRABAJOS FUTUROS</vt:lpstr>
      <vt:lpstr>TRABAJOS FUTUROS</vt:lpstr>
      <vt:lpstr>FIN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dc:creator>
  <cp:lastModifiedBy>Wilson Javier</cp:lastModifiedBy>
  <cp:revision>73</cp:revision>
  <dcterms:created xsi:type="dcterms:W3CDTF">2015-05-17T19:07:38Z</dcterms:created>
  <dcterms:modified xsi:type="dcterms:W3CDTF">2015-06-05T05:00:52Z</dcterms:modified>
</cp:coreProperties>
</file>