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3" r:id="rId3"/>
    <p:sldId id="294" r:id="rId4"/>
    <p:sldId id="303" r:id="rId5"/>
    <p:sldId id="324" r:id="rId6"/>
    <p:sldId id="325" r:id="rId7"/>
    <p:sldId id="326" r:id="rId8"/>
    <p:sldId id="310" r:id="rId9"/>
    <p:sldId id="311" r:id="rId10"/>
    <p:sldId id="331" r:id="rId11"/>
    <p:sldId id="309" r:id="rId12"/>
    <p:sldId id="327" r:id="rId13"/>
    <p:sldId id="328" r:id="rId14"/>
    <p:sldId id="260" r:id="rId15"/>
    <p:sldId id="332" r:id="rId16"/>
    <p:sldId id="329" r:id="rId17"/>
    <p:sldId id="330" r:id="rId18"/>
    <p:sldId id="333" r:id="rId19"/>
    <p:sldId id="334" r:id="rId20"/>
    <p:sldId id="335" r:id="rId21"/>
    <p:sldId id="336" r:id="rId22"/>
    <p:sldId id="337" r:id="rId23"/>
    <p:sldId id="319" r:id="rId24"/>
    <p:sldId id="320" r:id="rId25"/>
    <p:sldId id="321" r:id="rId26"/>
    <p:sldId id="322" r:id="rId27"/>
    <p:sldId id="292" r:id="rId28"/>
    <p:sldId id="338" r:id="rId29"/>
    <p:sldId id="323"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D2105\PERSONAL\TESIS\Tesis%20definitiva\Estados%20financieros%20proyectados%20CO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r>
              <a:rPr lang="es-EC" sz="1400">
                <a:latin typeface="Aharoni" panose="02010803020104030203" pitchFamily="2" charset="-79"/>
                <a:cs typeface="Aharoni" panose="02010803020104030203" pitchFamily="2" charset="-79"/>
              </a:rPr>
              <a:t>ESTRUCTURA FINANCIERA DE LA EMPRESA</a:t>
            </a:r>
          </a:p>
        </c:rich>
      </c:tx>
      <c:layout/>
      <c:overlay val="0"/>
      <c:spPr>
        <a:noFill/>
        <a:ln>
          <a:noFill/>
        </a:ln>
        <a:effectLst/>
      </c:spPr>
    </c:title>
    <c:autoTitleDeleted val="0"/>
    <c:plotArea>
      <c:layout/>
      <c:barChart>
        <c:barDir val="col"/>
        <c:grouping val="stacked"/>
        <c:varyColors val="0"/>
        <c:ser>
          <c:idx val="0"/>
          <c:order val="0"/>
          <c:tx>
            <c:strRef>
              <c:f>Hoja2!$A$8</c:f>
              <c:strCache>
                <c:ptCount val="1"/>
                <c:pt idx="0">
                  <c:v>PASIVO</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Hoja2!$B$7:$D$7</c:f>
              <c:numCache>
                <c:formatCode>General</c:formatCode>
                <c:ptCount val="3"/>
                <c:pt idx="0">
                  <c:v>2011</c:v>
                </c:pt>
                <c:pt idx="1">
                  <c:v>2012</c:v>
                </c:pt>
                <c:pt idx="2">
                  <c:v>2013</c:v>
                </c:pt>
              </c:numCache>
            </c:numRef>
          </c:cat>
          <c:val>
            <c:numRef>
              <c:f>Hoja2!$B$8:$D$8</c:f>
              <c:numCache>
                <c:formatCode>0%</c:formatCode>
                <c:ptCount val="3"/>
                <c:pt idx="0">
                  <c:v>0.6044292159807102</c:v>
                </c:pt>
                <c:pt idx="1">
                  <c:v>0.49027398282711621</c:v>
                </c:pt>
                <c:pt idx="2">
                  <c:v>0.57351808823198902</c:v>
                </c:pt>
              </c:numCache>
            </c:numRef>
          </c:val>
        </c:ser>
        <c:ser>
          <c:idx val="1"/>
          <c:order val="1"/>
          <c:tx>
            <c:strRef>
              <c:f>Hoja2!$A$9</c:f>
              <c:strCache>
                <c:ptCount val="1"/>
                <c:pt idx="0">
                  <c:v>PATRIMONIO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Hoja2!$B$7:$D$7</c:f>
              <c:numCache>
                <c:formatCode>General</c:formatCode>
                <c:ptCount val="3"/>
                <c:pt idx="0">
                  <c:v>2011</c:v>
                </c:pt>
                <c:pt idx="1">
                  <c:v>2012</c:v>
                </c:pt>
                <c:pt idx="2">
                  <c:v>2013</c:v>
                </c:pt>
              </c:numCache>
            </c:numRef>
          </c:cat>
          <c:val>
            <c:numRef>
              <c:f>Hoja2!$B$9:$D$9</c:f>
              <c:numCache>
                <c:formatCode>0%</c:formatCode>
                <c:ptCount val="3"/>
                <c:pt idx="0">
                  <c:v>0.3955707840192898</c:v>
                </c:pt>
                <c:pt idx="1">
                  <c:v>0.50972601717288379</c:v>
                </c:pt>
                <c:pt idx="2">
                  <c:v>0.42648191176801103</c:v>
                </c:pt>
              </c:numCache>
            </c:numRef>
          </c:val>
        </c:ser>
        <c:dLbls>
          <c:dLblPos val="ctr"/>
          <c:showLegendKey val="0"/>
          <c:showVal val="1"/>
          <c:showCatName val="0"/>
          <c:showSerName val="0"/>
          <c:showPercent val="0"/>
          <c:showBubbleSize val="0"/>
        </c:dLbls>
        <c:gapWidth val="150"/>
        <c:overlap val="100"/>
        <c:axId val="100764672"/>
        <c:axId val="76493888"/>
      </c:barChart>
      <c:catAx>
        <c:axId val="100764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EC"/>
          </a:p>
        </c:txPr>
        <c:crossAx val="76493888"/>
        <c:crosses val="autoZero"/>
        <c:auto val="1"/>
        <c:lblAlgn val="ctr"/>
        <c:lblOffset val="100"/>
        <c:noMultiLvlLbl val="0"/>
      </c:catAx>
      <c:valAx>
        <c:axId val="764938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07646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A7BAB-87CD-406E-8D72-DCA4989D42D2}" type="doc">
      <dgm:prSet loTypeId="urn:microsoft.com/office/officeart/2005/8/layout/process1" loCatId="process" qsTypeId="urn:microsoft.com/office/officeart/2005/8/quickstyle/simple1" qsCatId="simple" csTypeId="urn:microsoft.com/office/officeart/2005/8/colors/accent6_1" csCatId="accent6" phldr="1"/>
      <dgm:spPr/>
    </dgm:pt>
    <dgm:pt modelId="{F6668CE4-360F-4875-A7ED-8A2AF4E2FD93}">
      <dgm:prSet phldrT="[Texto]" custT="1"/>
      <dgm:spPr/>
      <dgm:t>
        <a:bodyPr/>
        <a:lstStyle/>
        <a:p>
          <a:r>
            <a:rPr lang="es-EC" sz="1800" dirty="0" smtClean="0">
              <a:solidFill>
                <a:schemeClr val="accent6">
                  <a:lumMod val="50000"/>
                </a:schemeClr>
              </a:solidFill>
            </a:rPr>
            <a:t>Planteamiento del problema</a:t>
          </a:r>
          <a:endParaRPr lang="es-EC" sz="1800" dirty="0">
            <a:solidFill>
              <a:schemeClr val="accent6">
                <a:lumMod val="50000"/>
              </a:schemeClr>
            </a:solidFill>
          </a:endParaRPr>
        </a:p>
      </dgm:t>
    </dgm:pt>
    <dgm:pt modelId="{CC0564CE-FDDE-40A8-B4BE-9CDF481D2B5C}" type="parTrans" cxnId="{1FDF658F-6068-4AF0-9F00-6CE94953E1BC}">
      <dgm:prSet/>
      <dgm:spPr/>
      <dgm:t>
        <a:bodyPr/>
        <a:lstStyle/>
        <a:p>
          <a:endParaRPr lang="es-EC">
            <a:solidFill>
              <a:schemeClr val="accent6">
                <a:lumMod val="50000"/>
              </a:schemeClr>
            </a:solidFill>
          </a:endParaRPr>
        </a:p>
      </dgm:t>
    </dgm:pt>
    <dgm:pt modelId="{A235BBF0-0B4E-4910-8FBA-3483F6EA68BD}" type="sibTrans" cxnId="{1FDF658F-6068-4AF0-9F00-6CE94953E1BC}">
      <dgm:prSet/>
      <dgm:spPr/>
      <dgm:t>
        <a:bodyPr/>
        <a:lstStyle/>
        <a:p>
          <a:endParaRPr lang="es-EC">
            <a:solidFill>
              <a:schemeClr val="accent6">
                <a:lumMod val="50000"/>
              </a:schemeClr>
            </a:solidFill>
          </a:endParaRPr>
        </a:p>
      </dgm:t>
    </dgm:pt>
    <dgm:pt modelId="{327F8C6E-EE01-4888-AA07-9206221C434F}">
      <dgm:prSet phldrT="[Texto]" custT="1"/>
      <dgm:spPr/>
      <dgm:t>
        <a:bodyPr/>
        <a:lstStyle/>
        <a:p>
          <a:r>
            <a:rPr lang="es-EC" sz="1800" dirty="0" smtClean="0">
              <a:solidFill>
                <a:schemeClr val="accent6">
                  <a:lumMod val="50000"/>
                </a:schemeClr>
              </a:solidFill>
            </a:rPr>
            <a:t>Situación actual</a:t>
          </a:r>
          <a:endParaRPr lang="es-EC" sz="1800" dirty="0">
            <a:solidFill>
              <a:schemeClr val="accent6">
                <a:lumMod val="50000"/>
              </a:schemeClr>
            </a:solidFill>
          </a:endParaRPr>
        </a:p>
      </dgm:t>
    </dgm:pt>
    <dgm:pt modelId="{2D44472E-69AB-4329-AAD3-9AC9BEFF4818}" type="parTrans" cxnId="{382E7EB5-70A2-434B-8DAF-E0A708900F42}">
      <dgm:prSet/>
      <dgm:spPr/>
      <dgm:t>
        <a:bodyPr/>
        <a:lstStyle/>
        <a:p>
          <a:endParaRPr lang="es-EC">
            <a:solidFill>
              <a:schemeClr val="accent6">
                <a:lumMod val="50000"/>
              </a:schemeClr>
            </a:solidFill>
          </a:endParaRPr>
        </a:p>
      </dgm:t>
    </dgm:pt>
    <dgm:pt modelId="{52B6A18A-C8A4-41E4-8365-A431AE09790D}" type="sibTrans" cxnId="{382E7EB5-70A2-434B-8DAF-E0A708900F42}">
      <dgm:prSet/>
      <dgm:spPr/>
      <dgm:t>
        <a:bodyPr/>
        <a:lstStyle/>
        <a:p>
          <a:endParaRPr lang="es-EC">
            <a:solidFill>
              <a:schemeClr val="accent6">
                <a:lumMod val="50000"/>
              </a:schemeClr>
            </a:solidFill>
          </a:endParaRPr>
        </a:p>
      </dgm:t>
    </dgm:pt>
    <dgm:pt modelId="{DE806E47-838D-4633-83E6-DF8F3594CED8}">
      <dgm:prSet phldrT="[Texto]" custT="1"/>
      <dgm:spPr/>
      <dgm:t>
        <a:bodyPr/>
        <a:lstStyle/>
        <a:p>
          <a:r>
            <a:rPr lang="es-EC" sz="1800" dirty="0" smtClean="0">
              <a:solidFill>
                <a:schemeClr val="accent6">
                  <a:lumMod val="50000"/>
                </a:schemeClr>
              </a:solidFill>
            </a:rPr>
            <a:t>Pronóstico</a:t>
          </a:r>
          <a:endParaRPr lang="es-EC" sz="1800" dirty="0">
            <a:solidFill>
              <a:schemeClr val="accent6">
                <a:lumMod val="50000"/>
              </a:schemeClr>
            </a:solidFill>
          </a:endParaRPr>
        </a:p>
      </dgm:t>
    </dgm:pt>
    <dgm:pt modelId="{4D2DF0C5-CD10-43EF-8E9B-28D53A47E612}" type="parTrans" cxnId="{7771968B-A35D-4A8C-9E06-5084B5360FC0}">
      <dgm:prSet/>
      <dgm:spPr/>
      <dgm:t>
        <a:bodyPr/>
        <a:lstStyle/>
        <a:p>
          <a:endParaRPr lang="es-EC">
            <a:solidFill>
              <a:schemeClr val="accent6">
                <a:lumMod val="50000"/>
              </a:schemeClr>
            </a:solidFill>
          </a:endParaRPr>
        </a:p>
      </dgm:t>
    </dgm:pt>
    <dgm:pt modelId="{3B2206D2-907C-4589-82F2-AB4D1AB811A5}" type="sibTrans" cxnId="{7771968B-A35D-4A8C-9E06-5084B5360FC0}">
      <dgm:prSet/>
      <dgm:spPr/>
      <dgm:t>
        <a:bodyPr/>
        <a:lstStyle/>
        <a:p>
          <a:endParaRPr lang="es-EC">
            <a:solidFill>
              <a:schemeClr val="accent6">
                <a:lumMod val="50000"/>
              </a:schemeClr>
            </a:solidFill>
          </a:endParaRPr>
        </a:p>
      </dgm:t>
    </dgm:pt>
    <dgm:pt modelId="{8AB435C0-9874-4E69-A300-F16963175BF8}" type="pres">
      <dgm:prSet presAssocID="{649A7BAB-87CD-406E-8D72-DCA4989D42D2}" presName="Name0" presStyleCnt="0">
        <dgm:presLayoutVars>
          <dgm:dir/>
          <dgm:resizeHandles val="exact"/>
        </dgm:presLayoutVars>
      </dgm:prSet>
      <dgm:spPr/>
    </dgm:pt>
    <dgm:pt modelId="{CB9F8FCE-DFAB-489F-B3FD-23A01CD549D0}" type="pres">
      <dgm:prSet presAssocID="{F6668CE4-360F-4875-A7ED-8A2AF4E2FD93}" presName="node" presStyleLbl="node1" presStyleIdx="0" presStyleCnt="3">
        <dgm:presLayoutVars>
          <dgm:bulletEnabled val="1"/>
        </dgm:presLayoutVars>
      </dgm:prSet>
      <dgm:spPr/>
      <dgm:t>
        <a:bodyPr/>
        <a:lstStyle/>
        <a:p>
          <a:endParaRPr lang="es-EC"/>
        </a:p>
      </dgm:t>
    </dgm:pt>
    <dgm:pt modelId="{BEE2E138-9F89-44DE-8759-8AE3EF7E7509}" type="pres">
      <dgm:prSet presAssocID="{A235BBF0-0B4E-4910-8FBA-3483F6EA68BD}" presName="sibTrans" presStyleLbl="sibTrans2D1" presStyleIdx="0" presStyleCnt="2"/>
      <dgm:spPr/>
      <dgm:t>
        <a:bodyPr/>
        <a:lstStyle/>
        <a:p>
          <a:endParaRPr lang="es-EC"/>
        </a:p>
      </dgm:t>
    </dgm:pt>
    <dgm:pt modelId="{D5FF7ECE-8931-4479-AA03-D66A55E3C691}" type="pres">
      <dgm:prSet presAssocID="{A235BBF0-0B4E-4910-8FBA-3483F6EA68BD}" presName="connectorText" presStyleLbl="sibTrans2D1" presStyleIdx="0" presStyleCnt="2"/>
      <dgm:spPr/>
      <dgm:t>
        <a:bodyPr/>
        <a:lstStyle/>
        <a:p>
          <a:endParaRPr lang="es-EC"/>
        </a:p>
      </dgm:t>
    </dgm:pt>
    <dgm:pt modelId="{7EF8583B-436C-4372-9A02-D25501E66E73}" type="pres">
      <dgm:prSet presAssocID="{327F8C6E-EE01-4888-AA07-9206221C434F}" presName="node" presStyleLbl="node1" presStyleIdx="1" presStyleCnt="3">
        <dgm:presLayoutVars>
          <dgm:bulletEnabled val="1"/>
        </dgm:presLayoutVars>
      </dgm:prSet>
      <dgm:spPr/>
      <dgm:t>
        <a:bodyPr/>
        <a:lstStyle/>
        <a:p>
          <a:endParaRPr lang="es-EC"/>
        </a:p>
      </dgm:t>
    </dgm:pt>
    <dgm:pt modelId="{5B59F97A-A2CE-4DCD-9691-56E2F79988B8}" type="pres">
      <dgm:prSet presAssocID="{52B6A18A-C8A4-41E4-8365-A431AE09790D}" presName="sibTrans" presStyleLbl="sibTrans2D1" presStyleIdx="1" presStyleCnt="2"/>
      <dgm:spPr/>
      <dgm:t>
        <a:bodyPr/>
        <a:lstStyle/>
        <a:p>
          <a:endParaRPr lang="es-EC"/>
        </a:p>
      </dgm:t>
    </dgm:pt>
    <dgm:pt modelId="{9E398F8D-7145-4F69-8745-1BCDF84D0B3C}" type="pres">
      <dgm:prSet presAssocID="{52B6A18A-C8A4-41E4-8365-A431AE09790D}" presName="connectorText" presStyleLbl="sibTrans2D1" presStyleIdx="1" presStyleCnt="2"/>
      <dgm:spPr/>
      <dgm:t>
        <a:bodyPr/>
        <a:lstStyle/>
        <a:p>
          <a:endParaRPr lang="es-EC"/>
        </a:p>
      </dgm:t>
    </dgm:pt>
    <dgm:pt modelId="{68CA6FFA-5E13-4226-8247-9E898E50E81C}" type="pres">
      <dgm:prSet presAssocID="{DE806E47-838D-4633-83E6-DF8F3594CED8}" presName="node" presStyleLbl="node1" presStyleIdx="2" presStyleCnt="3">
        <dgm:presLayoutVars>
          <dgm:bulletEnabled val="1"/>
        </dgm:presLayoutVars>
      </dgm:prSet>
      <dgm:spPr/>
      <dgm:t>
        <a:bodyPr/>
        <a:lstStyle/>
        <a:p>
          <a:endParaRPr lang="es-EC"/>
        </a:p>
      </dgm:t>
    </dgm:pt>
  </dgm:ptLst>
  <dgm:cxnLst>
    <dgm:cxn modelId="{579462D9-8331-4F01-BB50-60BD447CF129}" type="presOf" srcId="{A235BBF0-0B4E-4910-8FBA-3483F6EA68BD}" destId="{D5FF7ECE-8931-4479-AA03-D66A55E3C691}" srcOrd="1" destOrd="0" presId="urn:microsoft.com/office/officeart/2005/8/layout/process1"/>
    <dgm:cxn modelId="{382E7EB5-70A2-434B-8DAF-E0A708900F42}" srcId="{649A7BAB-87CD-406E-8D72-DCA4989D42D2}" destId="{327F8C6E-EE01-4888-AA07-9206221C434F}" srcOrd="1" destOrd="0" parTransId="{2D44472E-69AB-4329-AAD3-9AC9BEFF4818}" sibTransId="{52B6A18A-C8A4-41E4-8365-A431AE09790D}"/>
    <dgm:cxn modelId="{1E057173-D56F-4D78-BB0B-E772E679D5EC}" type="presOf" srcId="{A235BBF0-0B4E-4910-8FBA-3483F6EA68BD}" destId="{BEE2E138-9F89-44DE-8759-8AE3EF7E7509}" srcOrd="0" destOrd="0" presId="urn:microsoft.com/office/officeart/2005/8/layout/process1"/>
    <dgm:cxn modelId="{8185537E-4A68-46BC-A97A-0196461858CA}" type="presOf" srcId="{649A7BAB-87CD-406E-8D72-DCA4989D42D2}" destId="{8AB435C0-9874-4E69-A300-F16963175BF8}" srcOrd="0" destOrd="0" presId="urn:microsoft.com/office/officeart/2005/8/layout/process1"/>
    <dgm:cxn modelId="{B752C2D7-A08A-4AE4-AF9F-2F40CB579222}" type="presOf" srcId="{52B6A18A-C8A4-41E4-8365-A431AE09790D}" destId="{9E398F8D-7145-4F69-8745-1BCDF84D0B3C}" srcOrd="1" destOrd="0" presId="urn:microsoft.com/office/officeart/2005/8/layout/process1"/>
    <dgm:cxn modelId="{B20EF64F-EB02-40CA-A8B2-55F62D62901D}" type="presOf" srcId="{F6668CE4-360F-4875-A7ED-8A2AF4E2FD93}" destId="{CB9F8FCE-DFAB-489F-B3FD-23A01CD549D0}" srcOrd="0" destOrd="0" presId="urn:microsoft.com/office/officeart/2005/8/layout/process1"/>
    <dgm:cxn modelId="{1FDF658F-6068-4AF0-9F00-6CE94953E1BC}" srcId="{649A7BAB-87CD-406E-8D72-DCA4989D42D2}" destId="{F6668CE4-360F-4875-A7ED-8A2AF4E2FD93}" srcOrd="0" destOrd="0" parTransId="{CC0564CE-FDDE-40A8-B4BE-9CDF481D2B5C}" sibTransId="{A235BBF0-0B4E-4910-8FBA-3483F6EA68BD}"/>
    <dgm:cxn modelId="{7771968B-A35D-4A8C-9E06-5084B5360FC0}" srcId="{649A7BAB-87CD-406E-8D72-DCA4989D42D2}" destId="{DE806E47-838D-4633-83E6-DF8F3594CED8}" srcOrd="2" destOrd="0" parTransId="{4D2DF0C5-CD10-43EF-8E9B-28D53A47E612}" sibTransId="{3B2206D2-907C-4589-82F2-AB4D1AB811A5}"/>
    <dgm:cxn modelId="{F9807190-FB32-4CC9-9F49-078D2FC1B40B}" type="presOf" srcId="{52B6A18A-C8A4-41E4-8365-A431AE09790D}" destId="{5B59F97A-A2CE-4DCD-9691-56E2F79988B8}" srcOrd="0" destOrd="0" presId="urn:microsoft.com/office/officeart/2005/8/layout/process1"/>
    <dgm:cxn modelId="{FA91FAEC-BDBB-4BF9-B0A1-9F56454C2AB8}" type="presOf" srcId="{327F8C6E-EE01-4888-AA07-9206221C434F}" destId="{7EF8583B-436C-4372-9A02-D25501E66E73}" srcOrd="0" destOrd="0" presId="urn:microsoft.com/office/officeart/2005/8/layout/process1"/>
    <dgm:cxn modelId="{A75CCBFB-9CBE-47AE-9A65-5B06875DB747}" type="presOf" srcId="{DE806E47-838D-4633-83E6-DF8F3594CED8}" destId="{68CA6FFA-5E13-4226-8247-9E898E50E81C}" srcOrd="0" destOrd="0" presId="urn:microsoft.com/office/officeart/2005/8/layout/process1"/>
    <dgm:cxn modelId="{0B5764F1-E50D-400C-B28D-8409F94E0151}" type="presParOf" srcId="{8AB435C0-9874-4E69-A300-F16963175BF8}" destId="{CB9F8FCE-DFAB-489F-B3FD-23A01CD549D0}" srcOrd="0" destOrd="0" presId="urn:microsoft.com/office/officeart/2005/8/layout/process1"/>
    <dgm:cxn modelId="{3F37B45E-29DA-48F5-B0C7-D0D65A96009D}" type="presParOf" srcId="{8AB435C0-9874-4E69-A300-F16963175BF8}" destId="{BEE2E138-9F89-44DE-8759-8AE3EF7E7509}" srcOrd="1" destOrd="0" presId="urn:microsoft.com/office/officeart/2005/8/layout/process1"/>
    <dgm:cxn modelId="{A4B3FFD9-C248-4E6D-8C6E-82CDA1857C34}" type="presParOf" srcId="{BEE2E138-9F89-44DE-8759-8AE3EF7E7509}" destId="{D5FF7ECE-8931-4479-AA03-D66A55E3C691}" srcOrd="0" destOrd="0" presId="urn:microsoft.com/office/officeart/2005/8/layout/process1"/>
    <dgm:cxn modelId="{2EA56364-1996-4DE1-835B-9672C6F650EE}" type="presParOf" srcId="{8AB435C0-9874-4E69-A300-F16963175BF8}" destId="{7EF8583B-436C-4372-9A02-D25501E66E73}" srcOrd="2" destOrd="0" presId="urn:microsoft.com/office/officeart/2005/8/layout/process1"/>
    <dgm:cxn modelId="{2BECA2B6-F119-4BF3-9A8B-896B8113640D}" type="presParOf" srcId="{8AB435C0-9874-4E69-A300-F16963175BF8}" destId="{5B59F97A-A2CE-4DCD-9691-56E2F79988B8}" srcOrd="3" destOrd="0" presId="urn:microsoft.com/office/officeart/2005/8/layout/process1"/>
    <dgm:cxn modelId="{4D0FAFAC-5D23-4CF0-8071-F7A44B5222CF}" type="presParOf" srcId="{5B59F97A-A2CE-4DCD-9691-56E2F79988B8}" destId="{9E398F8D-7145-4F69-8745-1BCDF84D0B3C}" srcOrd="0" destOrd="0" presId="urn:microsoft.com/office/officeart/2005/8/layout/process1"/>
    <dgm:cxn modelId="{393CF312-B282-43FA-8219-68C820212DCB}" type="presParOf" srcId="{8AB435C0-9874-4E69-A300-F16963175BF8}" destId="{68CA6FFA-5E13-4226-8247-9E898E50E81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2FA42-84A8-4164-AEAC-B4F4FFD85548}" type="doc">
      <dgm:prSet loTypeId="urn:microsoft.com/office/officeart/2005/8/layout/radial6" loCatId="cycle" qsTypeId="urn:microsoft.com/office/officeart/2005/8/quickstyle/simple1" qsCatId="simple" csTypeId="urn:microsoft.com/office/officeart/2005/8/colors/accent6_1" csCatId="accent6" phldr="1"/>
      <dgm:spPr/>
      <dgm:t>
        <a:bodyPr/>
        <a:lstStyle/>
        <a:p>
          <a:endParaRPr lang="es-EC"/>
        </a:p>
      </dgm:t>
    </dgm:pt>
    <dgm:pt modelId="{19CE3D82-0604-4A04-BA3D-72D3BD84C2A5}">
      <dgm:prSet phldrT="[Texto]" custT="1"/>
      <dgm:spPr/>
      <dgm:t>
        <a:bodyPr/>
        <a:lstStyle/>
        <a:p>
          <a:r>
            <a:rPr lang="es-EC" sz="2000" b="1" dirty="0" smtClean="0"/>
            <a:t>Social</a:t>
          </a:r>
        </a:p>
        <a:p>
          <a:r>
            <a:rPr lang="es-EC" sz="1600" b="0" dirty="0" smtClean="0"/>
            <a:t>Plan Nacional del Buen Vivir</a:t>
          </a:r>
          <a:endParaRPr lang="es-EC" sz="1600" b="0" dirty="0"/>
        </a:p>
      </dgm:t>
    </dgm:pt>
    <dgm:pt modelId="{8681F30D-F304-40D6-8C1B-01B67E5AE955}" type="parTrans" cxnId="{B09896EA-0353-439F-A290-D5CD89451BF7}">
      <dgm:prSet/>
      <dgm:spPr/>
      <dgm:t>
        <a:bodyPr/>
        <a:lstStyle/>
        <a:p>
          <a:endParaRPr lang="es-EC"/>
        </a:p>
      </dgm:t>
    </dgm:pt>
    <dgm:pt modelId="{39EA990F-4450-4A57-BF41-DE0647BF2671}" type="sibTrans" cxnId="{B09896EA-0353-439F-A290-D5CD89451BF7}">
      <dgm:prSet/>
      <dgm:spPr/>
      <dgm:t>
        <a:bodyPr/>
        <a:lstStyle/>
        <a:p>
          <a:endParaRPr lang="es-EC"/>
        </a:p>
      </dgm:t>
    </dgm:pt>
    <dgm:pt modelId="{B8330B0F-D662-4054-8682-C5A83F44CC87}">
      <dgm:prSet phldrT="[Texto]" custT="1"/>
      <dgm:spPr/>
      <dgm:t>
        <a:bodyPr/>
        <a:lstStyle/>
        <a:p>
          <a:r>
            <a:rPr lang="es-EC" sz="2400" b="1" dirty="0" smtClean="0"/>
            <a:t>Política</a:t>
          </a:r>
        </a:p>
        <a:p>
          <a:r>
            <a:rPr lang="es-EC" sz="1400" b="1" dirty="0" smtClean="0"/>
            <a:t>Código de la Producción</a:t>
          </a:r>
        </a:p>
        <a:p>
          <a:endParaRPr lang="es-EC" sz="1400" b="1" dirty="0" smtClean="0"/>
        </a:p>
        <a:p>
          <a:r>
            <a:rPr lang="es-EC" sz="1400" b="1" dirty="0" smtClean="0"/>
            <a:t>Ley de Incentivos Tributarios</a:t>
          </a:r>
          <a:endParaRPr lang="es-EC" sz="1400" b="1" dirty="0"/>
        </a:p>
      </dgm:t>
    </dgm:pt>
    <dgm:pt modelId="{68135099-847B-40DF-89D4-05277AAECC5A}" type="parTrans" cxnId="{B7EADDBB-3551-4331-AF77-B4D690BCBA82}">
      <dgm:prSet/>
      <dgm:spPr/>
      <dgm:t>
        <a:bodyPr/>
        <a:lstStyle/>
        <a:p>
          <a:endParaRPr lang="es-EC"/>
        </a:p>
      </dgm:t>
    </dgm:pt>
    <dgm:pt modelId="{22040598-B0DF-4114-A90C-68FBCB889178}" type="sibTrans" cxnId="{B7EADDBB-3551-4331-AF77-B4D690BCBA82}">
      <dgm:prSet/>
      <dgm:spPr/>
      <dgm:t>
        <a:bodyPr/>
        <a:lstStyle/>
        <a:p>
          <a:endParaRPr lang="es-EC"/>
        </a:p>
      </dgm:t>
    </dgm:pt>
    <dgm:pt modelId="{103AE60F-02F3-406A-977C-DE9A8A743266}">
      <dgm:prSet phldrT="[Texto]"/>
      <dgm:spPr/>
      <dgm:t>
        <a:bodyPr/>
        <a:lstStyle/>
        <a:p>
          <a:r>
            <a:rPr lang="es-EC" b="1" dirty="0" smtClean="0"/>
            <a:t>Tecnológico</a:t>
          </a:r>
          <a:endParaRPr lang="es-EC" b="1" dirty="0"/>
        </a:p>
      </dgm:t>
    </dgm:pt>
    <dgm:pt modelId="{77868023-D55D-4413-9E9F-2C155DA4E85D}" type="parTrans" cxnId="{4B06EB2A-DAC0-4F68-A191-55B77C28AC49}">
      <dgm:prSet/>
      <dgm:spPr/>
      <dgm:t>
        <a:bodyPr/>
        <a:lstStyle/>
        <a:p>
          <a:endParaRPr lang="es-EC"/>
        </a:p>
      </dgm:t>
    </dgm:pt>
    <dgm:pt modelId="{841A6103-33EC-4120-9E5A-1DE08A66F5DD}" type="sibTrans" cxnId="{4B06EB2A-DAC0-4F68-A191-55B77C28AC49}">
      <dgm:prSet/>
      <dgm:spPr/>
      <dgm:t>
        <a:bodyPr/>
        <a:lstStyle/>
        <a:p>
          <a:endParaRPr lang="es-EC"/>
        </a:p>
      </dgm:t>
    </dgm:pt>
    <dgm:pt modelId="{F1001EEE-C955-47B5-80A5-EFE12FB4DE3A}">
      <dgm:prSet phldrT="[Texto]" custT="1"/>
      <dgm:spPr/>
      <dgm:t>
        <a:bodyPr/>
        <a:lstStyle/>
        <a:p>
          <a:r>
            <a:rPr lang="es-EC" sz="2400" b="1" dirty="0" smtClean="0"/>
            <a:t>Economía</a:t>
          </a:r>
        </a:p>
        <a:p>
          <a:r>
            <a:rPr lang="es-EC" sz="1400" b="1" dirty="0" smtClean="0"/>
            <a:t>Petróleo </a:t>
          </a:r>
        </a:p>
        <a:p>
          <a:r>
            <a:rPr lang="es-EC" sz="1400" b="1" dirty="0" smtClean="0"/>
            <a:t>Inflación</a:t>
          </a:r>
        </a:p>
        <a:p>
          <a:r>
            <a:rPr lang="es-EC" sz="1400" b="1" dirty="0" smtClean="0"/>
            <a:t>Presupuesto anual</a:t>
          </a:r>
          <a:endParaRPr lang="es-EC" sz="1400" b="1" dirty="0"/>
        </a:p>
      </dgm:t>
    </dgm:pt>
    <dgm:pt modelId="{DEA7CB80-26BB-4049-891C-6313B4A402E7}" type="parTrans" cxnId="{FB933680-574F-4FBD-B940-62E735A1CB83}">
      <dgm:prSet/>
      <dgm:spPr/>
      <dgm:t>
        <a:bodyPr/>
        <a:lstStyle/>
        <a:p>
          <a:endParaRPr lang="es-EC"/>
        </a:p>
      </dgm:t>
    </dgm:pt>
    <dgm:pt modelId="{D05609D4-9BC0-42DB-A4CE-D175B2ED9B71}" type="sibTrans" cxnId="{FB933680-574F-4FBD-B940-62E735A1CB83}">
      <dgm:prSet/>
      <dgm:spPr/>
      <dgm:t>
        <a:bodyPr/>
        <a:lstStyle/>
        <a:p>
          <a:endParaRPr lang="es-EC"/>
        </a:p>
      </dgm:t>
    </dgm:pt>
    <dgm:pt modelId="{8C23A75D-C8B4-409B-9518-6E37D6EEFA08}">
      <dgm:prSet phldrT="[Texto]"/>
      <dgm:spPr>
        <a:noFill/>
        <a:ln>
          <a:noFill/>
        </a:ln>
      </dgm:spPr>
      <dgm:t>
        <a:bodyPr/>
        <a:lstStyle/>
        <a:p>
          <a:r>
            <a:rPr lang="es-EC" b="1" smtClean="0">
              <a:solidFill>
                <a:srgbClr val="002060"/>
              </a:solidFill>
            </a:rPr>
            <a:t>Macro entorno</a:t>
          </a:r>
          <a:endParaRPr lang="es-EC" b="1" dirty="0">
            <a:solidFill>
              <a:srgbClr val="002060"/>
            </a:solidFill>
          </a:endParaRPr>
        </a:p>
      </dgm:t>
    </dgm:pt>
    <dgm:pt modelId="{F51BCA3B-C081-45A4-B5DA-655D17D28FEA}" type="sibTrans" cxnId="{7C9A2205-D822-4908-A34B-4F0E860968CC}">
      <dgm:prSet/>
      <dgm:spPr/>
      <dgm:t>
        <a:bodyPr/>
        <a:lstStyle/>
        <a:p>
          <a:endParaRPr lang="es-EC"/>
        </a:p>
      </dgm:t>
    </dgm:pt>
    <dgm:pt modelId="{6240415D-4B53-4300-9689-2373DCC0AE8B}" type="parTrans" cxnId="{7C9A2205-D822-4908-A34B-4F0E860968CC}">
      <dgm:prSet/>
      <dgm:spPr/>
      <dgm:t>
        <a:bodyPr/>
        <a:lstStyle/>
        <a:p>
          <a:endParaRPr lang="es-EC"/>
        </a:p>
      </dgm:t>
    </dgm:pt>
    <dgm:pt modelId="{8428B56D-98AD-4D81-BDEA-D66A33078BBD}" type="pres">
      <dgm:prSet presAssocID="{2D52FA42-84A8-4164-AEAC-B4F4FFD85548}" presName="Name0" presStyleCnt="0">
        <dgm:presLayoutVars>
          <dgm:chMax val="1"/>
          <dgm:dir/>
          <dgm:animLvl val="ctr"/>
          <dgm:resizeHandles val="exact"/>
        </dgm:presLayoutVars>
      </dgm:prSet>
      <dgm:spPr/>
      <dgm:t>
        <a:bodyPr/>
        <a:lstStyle/>
        <a:p>
          <a:endParaRPr lang="es-EC"/>
        </a:p>
      </dgm:t>
    </dgm:pt>
    <dgm:pt modelId="{BE79ABA0-E948-47CA-9FB6-BB0812DDF0B0}" type="pres">
      <dgm:prSet presAssocID="{8C23A75D-C8B4-409B-9518-6E37D6EEFA08}" presName="centerShape" presStyleLbl="node0" presStyleIdx="0" presStyleCnt="1" custLinFactNeighborX="-2870" custLinFactNeighborY="-12550"/>
      <dgm:spPr/>
      <dgm:t>
        <a:bodyPr/>
        <a:lstStyle/>
        <a:p>
          <a:endParaRPr lang="es-EC"/>
        </a:p>
      </dgm:t>
    </dgm:pt>
    <dgm:pt modelId="{02E5991B-28F8-4062-B412-7710B49B677B}" type="pres">
      <dgm:prSet presAssocID="{19CE3D82-0604-4A04-BA3D-72D3BD84C2A5}" presName="node" presStyleLbl="node1" presStyleIdx="0" presStyleCnt="4" custScaleX="166150" custScaleY="77954" custRadScaleRad="120720" custRadScaleInc="-30">
        <dgm:presLayoutVars>
          <dgm:bulletEnabled val="1"/>
        </dgm:presLayoutVars>
      </dgm:prSet>
      <dgm:spPr/>
      <dgm:t>
        <a:bodyPr/>
        <a:lstStyle/>
        <a:p>
          <a:endParaRPr lang="es-EC"/>
        </a:p>
      </dgm:t>
    </dgm:pt>
    <dgm:pt modelId="{740CF3B7-A668-4913-8427-E83A9A53A29F}" type="pres">
      <dgm:prSet presAssocID="{19CE3D82-0604-4A04-BA3D-72D3BD84C2A5}" presName="dummy" presStyleCnt="0"/>
      <dgm:spPr/>
    </dgm:pt>
    <dgm:pt modelId="{0AE7961F-5BD2-48A9-8CA8-A9D3CDF05E64}" type="pres">
      <dgm:prSet presAssocID="{39EA990F-4450-4A57-BF41-DE0647BF2671}" presName="sibTrans" presStyleLbl="sibTrans2D1" presStyleIdx="0" presStyleCnt="4" custScaleX="110887" custScaleY="114197" custLinFactNeighborX="8341" custLinFactNeighborY="10637"/>
      <dgm:spPr/>
      <dgm:t>
        <a:bodyPr/>
        <a:lstStyle/>
        <a:p>
          <a:endParaRPr lang="es-EC"/>
        </a:p>
      </dgm:t>
    </dgm:pt>
    <dgm:pt modelId="{0E11179B-E03B-47D3-86F8-B25D3D1A1667}" type="pres">
      <dgm:prSet presAssocID="{B8330B0F-D662-4054-8682-C5A83F44CC87}" presName="node" presStyleLbl="node1" presStyleIdx="1" presStyleCnt="4" custScaleX="163302" custScaleY="130466" custRadScaleRad="132367" custRadScaleInc="-1942">
        <dgm:presLayoutVars>
          <dgm:bulletEnabled val="1"/>
        </dgm:presLayoutVars>
      </dgm:prSet>
      <dgm:spPr/>
      <dgm:t>
        <a:bodyPr/>
        <a:lstStyle/>
        <a:p>
          <a:endParaRPr lang="es-EC"/>
        </a:p>
      </dgm:t>
    </dgm:pt>
    <dgm:pt modelId="{1E00535A-83B1-417A-95D7-122FBD488F1D}" type="pres">
      <dgm:prSet presAssocID="{B8330B0F-D662-4054-8682-C5A83F44CC87}" presName="dummy" presStyleCnt="0"/>
      <dgm:spPr/>
    </dgm:pt>
    <dgm:pt modelId="{C8712036-9C5E-452F-92C3-B57890D5312D}" type="pres">
      <dgm:prSet presAssocID="{22040598-B0DF-4114-A90C-68FBCB889178}" presName="sibTrans" presStyleLbl="sibTrans2D1" presStyleIdx="1" presStyleCnt="4" custLinFactNeighborX="6743" custLinFactNeighborY="1200" custRadScaleRad="200031" custRadScaleInc="-2147483648"/>
      <dgm:spPr/>
      <dgm:t>
        <a:bodyPr/>
        <a:lstStyle/>
        <a:p>
          <a:endParaRPr lang="es-EC"/>
        </a:p>
      </dgm:t>
    </dgm:pt>
    <dgm:pt modelId="{7DC6421C-0168-4979-8607-D768C100D2CB}" type="pres">
      <dgm:prSet presAssocID="{103AE60F-02F3-406A-977C-DE9A8A743266}" presName="node" presStyleLbl="node1" presStyleIdx="2" presStyleCnt="4" custScaleX="156839" custScaleY="71464">
        <dgm:presLayoutVars>
          <dgm:bulletEnabled val="1"/>
        </dgm:presLayoutVars>
      </dgm:prSet>
      <dgm:spPr/>
      <dgm:t>
        <a:bodyPr/>
        <a:lstStyle/>
        <a:p>
          <a:endParaRPr lang="es-EC"/>
        </a:p>
      </dgm:t>
    </dgm:pt>
    <dgm:pt modelId="{DB7341FD-8DE3-4155-BD92-747DACF3C77C}" type="pres">
      <dgm:prSet presAssocID="{103AE60F-02F3-406A-977C-DE9A8A743266}" presName="dummy" presStyleCnt="0"/>
      <dgm:spPr/>
    </dgm:pt>
    <dgm:pt modelId="{EA941150-405E-4477-BC5D-BE9DC9A206B3}" type="pres">
      <dgm:prSet presAssocID="{841A6103-33EC-4120-9E5A-1DE08A66F5DD}" presName="sibTrans" presStyleLbl="sibTrans2D1" presStyleIdx="2" presStyleCnt="4" custScaleX="119934" custScaleY="108202" custLinFactNeighborX="-2328" custLinFactNeighborY="-4721" custRadScaleRad="199983" custRadScaleInc="-2147483648"/>
      <dgm:spPr/>
      <dgm:t>
        <a:bodyPr/>
        <a:lstStyle/>
        <a:p>
          <a:endParaRPr lang="es-EC"/>
        </a:p>
      </dgm:t>
    </dgm:pt>
    <dgm:pt modelId="{301B0643-23EE-4B1F-931F-A701C1F7CDE0}" type="pres">
      <dgm:prSet presAssocID="{F1001EEE-C955-47B5-80A5-EFE12FB4DE3A}" presName="node" presStyleLbl="node1" presStyleIdx="3" presStyleCnt="4" custScaleX="168272" custScaleY="136909" custRadScaleRad="161654" custRadScaleInc="-3860">
        <dgm:presLayoutVars>
          <dgm:bulletEnabled val="1"/>
        </dgm:presLayoutVars>
      </dgm:prSet>
      <dgm:spPr/>
      <dgm:t>
        <a:bodyPr/>
        <a:lstStyle/>
        <a:p>
          <a:endParaRPr lang="es-EC"/>
        </a:p>
      </dgm:t>
    </dgm:pt>
    <dgm:pt modelId="{622D5452-839B-4DE2-8C2D-785F1AD18628}" type="pres">
      <dgm:prSet presAssocID="{F1001EEE-C955-47B5-80A5-EFE12FB4DE3A}" presName="dummy" presStyleCnt="0"/>
      <dgm:spPr/>
    </dgm:pt>
    <dgm:pt modelId="{9AABE0EA-91DD-41E1-B88C-0209CC4B0EEE}" type="pres">
      <dgm:prSet presAssocID="{D05609D4-9BC0-42DB-A4CE-D175B2ED9B71}" presName="sibTrans" presStyleLbl="sibTrans2D1" presStyleIdx="3" presStyleCnt="4" custScaleX="121958" custScaleY="112412" custLinFactNeighborX="-2968" custLinFactNeighborY="10797" custRadScaleRad="119025" custRadScaleInc="-2147483648"/>
      <dgm:spPr/>
      <dgm:t>
        <a:bodyPr/>
        <a:lstStyle/>
        <a:p>
          <a:endParaRPr lang="es-EC"/>
        </a:p>
      </dgm:t>
    </dgm:pt>
  </dgm:ptLst>
  <dgm:cxnLst>
    <dgm:cxn modelId="{845A4E13-411E-4773-8BDE-58A656769877}" type="presOf" srcId="{22040598-B0DF-4114-A90C-68FBCB889178}" destId="{C8712036-9C5E-452F-92C3-B57890D5312D}" srcOrd="0" destOrd="0" presId="urn:microsoft.com/office/officeart/2005/8/layout/radial6"/>
    <dgm:cxn modelId="{7C9A2205-D822-4908-A34B-4F0E860968CC}" srcId="{2D52FA42-84A8-4164-AEAC-B4F4FFD85548}" destId="{8C23A75D-C8B4-409B-9518-6E37D6EEFA08}" srcOrd="0" destOrd="0" parTransId="{6240415D-4B53-4300-9689-2373DCC0AE8B}" sibTransId="{F51BCA3B-C081-45A4-B5DA-655D17D28FEA}"/>
    <dgm:cxn modelId="{32FFE9C5-527B-43A3-9248-11622CD289EF}" type="presOf" srcId="{D05609D4-9BC0-42DB-A4CE-D175B2ED9B71}" destId="{9AABE0EA-91DD-41E1-B88C-0209CC4B0EEE}" srcOrd="0" destOrd="0" presId="urn:microsoft.com/office/officeart/2005/8/layout/radial6"/>
    <dgm:cxn modelId="{4A8B7160-594B-4350-962C-11CE53EBCA60}" type="presOf" srcId="{F1001EEE-C955-47B5-80A5-EFE12FB4DE3A}" destId="{301B0643-23EE-4B1F-931F-A701C1F7CDE0}" srcOrd="0" destOrd="0" presId="urn:microsoft.com/office/officeart/2005/8/layout/radial6"/>
    <dgm:cxn modelId="{DDEEBACF-048F-409E-9EF7-59B6FC9EF3B1}" type="presOf" srcId="{8C23A75D-C8B4-409B-9518-6E37D6EEFA08}" destId="{BE79ABA0-E948-47CA-9FB6-BB0812DDF0B0}" srcOrd="0" destOrd="0" presId="urn:microsoft.com/office/officeart/2005/8/layout/radial6"/>
    <dgm:cxn modelId="{40280CBC-6CE7-4A61-92BC-D7F01F9836FD}" type="presOf" srcId="{841A6103-33EC-4120-9E5A-1DE08A66F5DD}" destId="{EA941150-405E-4477-BC5D-BE9DC9A206B3}" srcOrd="0" destOrd="0" presId="urn:microsoft.com/office/officeart/2005/8/layout/radial6"/>
    <dgm:cxn modelId="{5C4E4019-6D82-4669-A07E-F59C0F85159B}" type="presOf" srcId="{19CE3D82-0604-4A04-BA3D-72D3BD84C2A5}" destId="{02E5991B-28F8-4062-B412-7710B49B677B}" srcOrd="0" destOrd="0" presId="urn:microsoft.com/office/officeart/2005/8/layout/radial6"/>
    <dgm:cxn modelId="{B09896EA-0353-439F-A290-D5CD89451BF7}" srcId="{8C23A75D-C8B4-409B-9518-6E37D6EEFA08}" destId="{19CE3D82-0604-4A04-BA3D-72D3BD84C2A5}" srcOrd="0" destOrd="0" parTransId="{8681F30D-F304-40D6-8C1B-01B67E5AE955}" sibTransId="{39EA990F-4450-4A57-BF41-DE0647BF2671}"/>
    <dgm:cxn modelId="{66EDB4C8-2EC9-4435-9A8F-11187FABE5DF}" type="presOf" srcId="{B8330B0F-D662-4054-8682-C5A83F44CC87}" destId="{0E11179B-E03B-47D3-86F8-B25D3D1A1667}" srcOrd="0" destOrd="0" presId="urn:microsoft.com/office/officeart/2005/8/layout/radial6"/>
    <dgm:cxn modelId="{4B06EB2A-DAC0-4F68-A191-55B77C28AC49}" srcId="{8C23A75D-C8B4-409B-9518-6E37D6EEFA08}" destId="{103AE60F-02F3-406A-977C-DE9A8A743266}" srcOrd="2" destOrd="0" parTransId="{77868023-D55D-4413-9E9F-2C155DA4E85D}" sibTransId="{841A6103-33EC-4120-9E5A-1DE08A66F5DD}"/>
    <dgm:cxn modelId="{FB933680-574F-4FBD-B940-62E735A1CB83}" srcId="{8C23A75D-C8B4-409B-9518-6E37D6EEFA08}" destId="{F1001EEE-C955-47B5-80A5-EFE12FB4DE3A}" srcOrd="3" destOrd="0" parTransId="{DEA7CB80-26BB-4049-891C-6313B4A402E7}" sibTransId="{D05609D4-9BC0-42DB-A4CE-D175B2ED9B71}"/>
    <dgm:cxn modelId="{B7EADDBB-3551-4331-AF77-B4D690BCBA82}" srcId="{8C23A75D-C8B4-409B-9518-6E37D6EEFA08}" destId="{B8330B0F-D662-4054-8682-C5A83F44CC87}" srcOrd="1" destOrd="0" parTransId="{68135099-847B-40DF-89D4-05277AAECC5A}" sibTransId="{22040598-B0DF-4114-A90C-68FBCB889178}"/>
    <dgm:cxn modelId="{96C29D30-11EF-4AE2-A36B-8ADC50228F04}" type="presOf" srcId="{2D52FA42-84A8-4164-AEAC-B4F4FFD85548}" destId="{8428B56D-98AD-4D81-BDEA-D66A33078BBD}" srcOrd="0" destOrd="0" presId="urn:microsoft.com/office/officeart/2005/8/layout/radial6"/>
    <dgm:cxn modelId="{67431B50-EE37-4325-A004-12E680EF2A40}" type="presOf" srcId="{103AE60F-02F3-406A-977C-DE9A8A743266}" destId="{7DC6421C-0168-4979-8607-D768C100D2CB}" srcOrd="0" destOrd="0" presId="urn:microsoft.com/office/officeart/2005/8/layout/radial6"/>
    <dgm:cxn modelId="{F1A2E1AA-ED83-4914-996D-77CB325A0FEF}" type="presOf" srcId="{39EA990F-4450-4A57-BF41-DE0647BF2671}" destId="{0AE7961F-5BD2-48A9-8CA8-A9D3CDF05E64}" srcOrd="0" destOrd="0" presId="urn:microsoft.com/office/officeart/2005/8/layout/radial6"/>
    <dgm:cxn modelId="{77E8A084-8751-47E5-8327-FBE1C8242A32}" type="presParOf" srcId="{8428B56D-98AD-4D81-BDEA-D66A33078BBD}" destId="{BE79ABA0-E948-47CA-9FB6-BB0812DDF0B0}" srcOrd="0" destOrd="0" presId="urn:microsoft.com/office/officeart/2005/8/layout/radial6"/>
    <dgm:cxn modelId="{015D1290-48AB-4731-A513-23E9C17118D0}" type="presParOf" srcId="{8428B56D-98AD-4D81-BDEA-D66A33078BBD}" destId="{02E5991B-28F8-4062-B412-7710B49B677B}" srcOrd="1" destOrd="0" presId="urn:microsoft.com/office/officeart/2005/8/layout/radial6"/>
    <dgm:cxn modelId="{57CA1332-5E47-4B67-A991-25FF5D09A38C}" type="presParOf" srcId="{8428B56D-98AD-4D81-BDEA-D66A33078BBD}" destId="{740CF3B7-A668-4913-8427-E83A9A53A29F}" srcOrd="2" destOrd="0" presId="urn:microsoft.com/office/officeart/2005/8/layout/radial6"/>
    <dgm:cxn modelId="{664A1121-69EE-4D3A-BDD6-0B517E0B505D}" type="presParOf" srcId="{8428B56D-98AD-4D81-BDEA-D66A33078BBD}" destId="{0AE7961F-5BD2-48A9-8CA8-A9D3CDF05E64}" srcOrd="3" destOrd="0" presId="urn:microsoft.com/office/officeart/2005/8/layout/radial6"/>
    <dgm:cxn modelId="{8EB88D85-1426-44C2-8AA9-D9463DB5789E}" type="presParOf" srcId="{8428B56D-98AD-4D81-BDEA-D66A33078BBD}" destId="{0E11179B-E03B-47D3-86F8-B25D3D1A1667}" srcOrd="4" destOrd="0" presId="urn:microsoft.com/office/officeart/2005/8/layout/radial6"/>
    <dgm:cxn modelId="{F6215E7F-35BD-4776-8107-86D339FD2F1F}" type="presParOf" srcId="{8428B56D-98AD-4D81-BDEA-D66A33078BBD}" destId="{1E00535A-83B1-417A-95D7-122FBD488F1D}" srcOrd="5" destOrd="0" presId="urn:microsoft.com/office/officeart/2005/8/layout/radial6"/>
    <dgm:cxn modelId="{8DE7B5DE-46B3-4C3D-98B8-A830E8ED0F6B}" type="presParOf" srcId="{8428B56D-98AD-4D81-BDEA-D66A33078BBD}" destId="{C8712036-9C5E-452F-92C3-B57890D5312D}" srcOrd="6" destOrd="0" presId="urn:microsoft.com/office/officeart/2005/8/layout/radial6"/>
    <dgm:cxn modelId="{ACA17FDE-9EC8-4695-9D47-F039B352A0C6}" type="presParOf" srcId="{8428B56D-98AD-4D81-BDEA-D66A33078BBD}" destId="{7DC6421C-0168-4979-8607-D768C100D2CB}" srcOrd="7" destOrd="0" presId="urn:microsoft.com/office/officeart/2005/8/layout/radial6"/>
    <dgm:cxn modelId="{2C3839DC-A0A3-49E6-A69D-97C07763FE1C}" type="presParOf" srcId="{8428B56D-98AD-4D81-BDEA-D66A33078BBD}" destId="{DB7341FD-8DE3-4155-BD92-747DACF3C77C}" srcOrd="8" destOrd="0" presId="urn:microsoft.com/office/officeart/2005/8/layout/radial6"/>
    <dgm:cxn modelId="{64AA7715-0EF6-4AAE-9F5D-5E09E16E89C9}" type="presParOf" srcId="{8428B56D-98AD-4D81-BDEA-D66A33078BBD}" destId="{EA941150-405E-4477-BC5D-BE9DC9A206B3}" srcOrd="9" destOrd="0" presId="urn:microsoft.com/office/officeart/2005/8/layout/radial6"/>
    <dgm:cxn modelId="{E872E337-3D0C-4581-AD1E-ED24F17CEA31}" type="presParOf" srcId="{8428B56D-98AD-4D81-BDEA-D66A33078BBD}" destId="{301B0643-23EE-4B1F-931F-A701C1F7CDE0}" srcOrd="10" destOrd="0" presId="urn:microsoft.com/office/officeart/2005/8/layout/radial6"/>
    <dgm:cxn modelId="{8637B495-029B-4B28-8C91-AAB614DA5C79}" type="presParOf" srcId="{8428B56D-98AD-4D81-BDEA-D66A33078BBD}" destId="{622D5452-839B-4DE2-8C2D-785F1AD18628}" srcOrd="11" destOrd="0" presId="urn:microsoft.com/office/officeart/2005/8/layout/radial6"/>
    <dgm:cxn modelId="{3B32B4D7-27FF-46E6-B405-04742F7FF030}" type="presParOf" srcId="{8428B56D-98AD-4D81-BDEA-D66A33078BBD}" destId="{9AABE0EA-91DD-41E1-B88C-0209CC4B0EE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F8FCE-DFAB-489F-B3FD-23A01CD549D0}">
      <dsp:nvSpPr>
        <dsp:cNvPr id="0" name=""/>
        <dsp:cNvSpPr/>
      </dsp:nvSpPr>
      <dsp:spPr>
        <a:xfrm>
          <a:off x="5702" y="396696"/>
          <a:ext cx="1704304" cy="1022582"/>
        </a:xfrm>
        <a:prstGeom prst="roundRect">
          <a:avLst>
            <a:gd name="adj" fmla="val 10000"/>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accent6">
                  <a:lumMod val="50000"/>
                </a:schemeClr>
              </a:solidFill>
            </a:rPr>
            <a:t>Planteamiento del problema</a:t>
          </a:r>
          <a:endParaRPr lang="es-EC" sz="1800" kern="1200" dirty="0">
            <a:solidFill>
              <a:schemeClr val="accent6">
                <a:lumMod val="50000"/>
              </a:schemeClr>
            </a:solidFill>
          </a:endParaRPr>
        </a:p>
      </dsp:txBody>
      <dsp:txXfrm>
        <a:off x="35652" y="426646"/>
        <a:ext cx="1644404" cy="962682"/>
      </dsp:txXfrm>
    </dsp:sp>
    <dsp:sp modelId="{BEE2E138-9F89-44DE-8759-8AE3EF7E7509}">
      <dsp:nvSpPr>
        <dsp:cNvPr id="0" name=""/>
        <dsp:cNvSpPr/>
      </dsp:nvSpPr>
      <dsp:spPr>
        <a:xfrm>
          <a:off x="1880437" y="696654"/>
          <a:ext cx="361312" cy="42266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solidFill>
              <a:schemeClr val="accent6">
                <a:lumMod val="50000"/>
              </a:schemeClr>
            </a:solidFill>
          </a:endParaRPr>
        </a:p>
      </dsp:txBody>
      <dsp:txXfrm>
        <a:off x="1880437" y="781187"/>
        <a:ext cx="252918" cy="253601"/>
      </dsp:txXfrm>
    </dsp:sp>
    <dsp:sp modelId="{7EF8583B-436C-4372-9A02-D25501E66E73}">
      <dsp:nvSpPr>
        <dsp:cNvPr id="0" name=""/>
        <dsp:cNvSpPr/>
      </dsp:nvSpPr>
      <dsp:spPr>
        <a:xfrm>
          <a:off x="2391728" y="396696"/>
          <a:ext cx="1704304" cy="1022582"/>
        </a:xfrm>
        <a:prstGeom prst="roundRect">
          <a:avLst>
            <a:gd name="adj" fmla="val 10000"/>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accent6">
                  <a:lumMod val="50000"/>
                </a:schemeClr>
              </a:solidFill>
            </a:rPr>
            <a:t>Situación actual</a:t>
          </a:r>
          <a:endParaRPr lang="es-EC" sz="1800" kern="1200" dirty="0">
            <a:solidFill>
              <a:schemeClr val="accent6">
                <a:lumMod val="50000"/>
              </a:schemeClr>
            </a:solidFill>
          </a:endParaRPr>
        </a:p>
      </dsp:txBody>
      <dsp:txXfrm>
        <a:off x="2421678" y="426646"/>
        <a:ext cx="1644404" cy="962682"/>
      </dsp:txXfrm>
    </dsp:sp>
    <dsp:sp modelId="{5B59F97A-A2CE-4DCD-9691-56E2F79988B8}">
      <dsp:nvSpPr>
        <dsp:cNvPr id="0" name=""/>
        <dsp:cNvSpPr/>
      </dsp:nvSpPr>
      <dsp:spPr>
        <a:xfrm>
          <a:off x="4266463" y="696654"/>
          <a:ext cx="361312" cy="42266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solidFill>
              <a:schemeClr val="accent6">
                <a:lumMod val="50000"/>
              </a:schemeClr>
            </a:solidFill>
          </a:endParaRPr>
        </a:p>
      </dsp:txBody>
      <dsp:txXfrm>
        <a:off x="4266463" y="781187"/>
        <a:ext cx="252918" cy="253601"/>
      </dsp:txXfrm>
    </dsp:sp>
    <dsp:sp modelId="{68CA6FFA-5E13-4226-8247-9E898E50E81C}">
      <dsp:nvSpPr>
        <dsp:cNvPr id="0" name=""/>
        <dsp:cNvSpPr/>
      </dsp:nvSpPr>
      <dsp:spPr>
        <a:xfrm>
          <a:off x="4777755" y="396696"/>
          <a:ext cx="1704304" cy="1022582"/>
        </a:xfrm>
        <a:prstGeom prst="roundRect">
          <a:avLst>
            <a:gd name="adj" fmla="val 10000"/>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accent6">
                  <a:lumMod val="50000"/>
                </a:schemeClr>
              </a:solidFill>
            </a:rPr>
            <a:t>Pronóstico</a:t>
          </a:r>
          <a:endParaRPr lang="es-EC" sz="1800" kern="1200" dirty="0">
            <a:solidFill>
              <a:schemeClr val="accent6">
                <a:lumMod val="50000"/>
              </a:schemeClr>
            </a:solidFill>
          </a:endParaRPr>
        </a:p>
      </dsp:txBody>
      <dsp:txXfrm>
        <a:off x="4807705" y="426646"/>
        <a:ext cx="1644404" cy="962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BE0EA-91DD-41E1-B88C-0209CC4B0EEE}">
      <dsp:nvSpPr>
        <dsp:cNvPr id="0" name=""/>
        <dsp:cNvSpPr/>
      </dsp:nvSpPr>
      <dsp:spPr>
        <a:xfrm>
          <a:off x="522392" y="555297"/>
          <a:ext cx="5812747" cy="5357767"/>
        </a:xfrm>
        <a:prstGeom prst="blockArc">
          <a:avLst>
            <a:gd name="adj1" fmla="val 10089431"/>
            <a:gd name="adj2" fmla="val 17659860"/>
            <a:gd name="adj3" fmla="val 4639"/>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941150-405E-4477-BC5D-BE9DC9A206B3}">
      <dsp:nvSpPr>
        <dsp:cNvPr id="0" name=""/>
        <dsp:cNvSpPr/>
      </dsp:nvSpPr>
      <dsp:spPr>
        <a:xfrm>
          <a:off x="648065" y="504031"/>
          <a:ext cx="5716280" cy="5157111"/>
        </a:xfrm>
        <a:prstGeom prst="blockArc">
          <a:avLst>
            <a:gd name="adj1" fmla="val 4015131"/>
            <a:gd name="adj2" fmla="val 10962941"/>
            <a:gd name="adj3" fmla="val 4639"/>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12036-9C5E-452F-92C3-B57890D5312D}">
      <dsp:nvSpPr>
        <dsp:cNvPr id="0" name=""/>
        <dsp:cNvSpPr/>
      </dsp:nvSpPr>
      <dsp:spPr>
        <a:xfrm>
          <a:off x="3226717" y="922463"/>
          <a:ext cx="4766188" cy="4766188"/>
        </a:xfrm>
        <a:prstGeom prst="blockArc">
          <a:avLst>
            <a:gd name="adj1" fmla="val 21365839"/>
            <a:gd name="adj2" fmla="val 6541281"/>
            <a:gd name="adj3" fmla="val 4639"/>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E7961F-5BD2-48A9-8CA8-A9D3CDF05E64}">
      <dsp:nvSpPr>
        <dsp:cNvPr id="0" name=""/>
        <dsp:cNvSpPr/>
      </dsp:nvSpPr>
      <dsp:spPr>
        <a:xfrm>
          <a:off x="3056872" y="579948"/>
          <a:ext cx="5285083" cy="5442844"/>
        </a:xfrm>
        <a:prstGeom prst="blockArc">
          <a:avLst>
            <a:gd name="adj1" fmla="val 15037013"/>
            <a:gd name="adj2" fmla="val 437633"/>
            <a:gd name="adj3" fmla="val 4639"/>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79ABA0-E948-47CA-9FB6-BB0812DDF0B0}">
      <dsp:nvSpPr>
        <dsp:cNvPr id="0" name=""/>
        <dsp:cNvSpPr/>
      </dsp:nvSpPr>
      <dsp:spPr>
        <a:xfrm>
          <a:off x="3299297" y="1440145"/>
          <a:ext cx="2193663" cy="2193663"/>
        </a:xfrm>
        <a:prstGeom prst="ellipse">
          <a:avLst/>
        </a:prstGeom>
        <a:no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EC" sz="3100" b="1" kern="1200" smtClean="0">
              <a:solidFill>
                <a:srgbClr val="002060"/>
              </a:solidFill>
            </a:rPr>
            <a:t>Macro entorno</a:t>
          </a:r>
          <a:endParaRPr lang="es-EC" sz="3100" b="1" kern="1200" dirty="0">
            <a:solidFill>
              <a:srgbClr val="002060"/>
            </a:solidFill>
          </a:endParaRPr>
        </a:p>
      </dsp:txBody>
      <dsp:txXfrm>
        <a:off x="3620552" y="1761400"/>
        <a:ext cx="1551153" cy="1551153"/>
      </dsp:txXfrm>
    </dsp:sp>
    <dsp:sp modelId="{02E5991B-28F8-4062-B412-7710B49B677B}">
      <dsp:nvSpPr>
        <dsp:cNvPr id="0" name=""/>
        <dsp:cNvSpPr/>
      </dsp:nvSpPr>
      <dsp:spPr>
        <a:xfrm>
          <a:off x="3253633" y="0"/>
          <a:ext cx="2551340" cy="1197034"/>
        </a:xfrm>
        <a:prstGeom prst="ellipse">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t>Social</a:t>
          </a:r>
        </a:p>
        <a:p>
          <a:pPr lvl="0" algn="ctr" defTabSz="889000">
            <a:lnSpc>
              <a:spcPct val="90000"/>
            </a:lnSpc>
            <a:spcBef>
              <a:spcPct val="0"/>
            </a:spcBef>
            <a:spcAft>
              <a:spcPct val="35000"/>
            </a:spcAft>
          </a:pPr>
          <a:r>
            <a:rPr lang="es-EC" sz="1600" b="0" kern="1200" dirty="0" smtClean="0"/>
            <a:t>Plan Nacional del Buen Vivir</a:t>
          </a:r>
          <a:endParaRPr lang="es-EC" sz="1600" b="0" kern="1200" dirty="0"/>
        </a:p>
      </dsp:txBody>
      <dsp:txXfrm>
        <a:off x="3627268" y="175302"/>
        <a:ext cx="1804070" cy="846430"/>
      </dsp:txXfrm>
    </dsp:sp>
    <dsp:sp modelId="{0E11179B-E03B-47D3-86F8-B25D3D1A1667}">
      <dsp:nvSpPr>
        <dsp:cNvPr id="0" name=""/>
        <dsp:cNvSpPr/>
      </dsp:nvSpPr>
      <dsp:spPr>
        <a:xfrm>
          <a:off x="6357039" y="2088233"/>
          <a:ext cx="2507607" cy="2003389"/>
        </a:xfrm>
        <a:prstGeom prst="ellipse">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t>Política</a:t>
          </a:r>
        </a:p>
        <a:p>
          <a:pPr lvl="0" algn="ctr" defTabSz="1066800">
            <a:lnSpc>
              <a:spcPct val="90000"/>
            </a:lnSpc>
            <a:spcBef>
              <a:spcPct val="0"/>
            </a:spcBef>
            <a:spcAft>
              <a:spcPct val="35000"/>
            </a:spcAft>
          </a:pPr>
          <a:r>
            <a:rPr lang="es-EC" sz="1400" b="1" kern="1200" dirty="0" smtClean="0"/>
            <a:t>Código de la Producción</a:t>
          </a:r>
        </a:p>
        <a:p>
          <a:pPr lvl="0" algn="ctr" defTabSz="1066800">
            <a:lnSpc>
              <a:spcPct val="90000"/>
            </a:lnSpc>
            <a:spcBef>
              <a:spcPct val="0"/>
            </a:spcBef>
            <a:spcAft>
              <a:spcPct val="35000"/>
            </a:spcAft>
          </a:pPr>
          <a:endParaRPr lang="es-EC" sz="1400" b="1" kern="1200" dirty="0" smtClean="0"/>
        </a:p>
        <a:p>
          <a:pPr lvl="0" algn="ctr" defTabSz="1066800">
            <a:lnSpc>
              <a:spcPct val="90000"/>
            </a:lnSpc>
            <a:spcBef>
              <a:spcPct val="0"/>
            </a:spcBef>
            <a:spcAft>
              <a:spcPct val="35000"/>
            </a:spcAft>
          </a:pPr>
          <a:r>
            <a:rPr lang="es-EC" sz="1400" b="1" kern="1200" dirty="0" smtClean="0"/>
            <a:t>Ley de Incentivos Tributarios</a:t>
          </a:r>
          <a:endParaRPr lang="es-EC" sz="1400" b="1" kern="1200" dirty="0"/>
        </a:p>
      </dsp:txBody>
      <dsp:txXfrm>
        <a:off x="6724270" y="2381623"/>
        <a:ext cx="1773145" cy="1416609"/>
      </dsp:txXfrm>
    </dsp:sp>
    <dsp:sp modelId="{7DC6421C-0168-4979-8607-D768C100D2CB}">
      <dsp:nvSpPr>
        <dsp:cNvPr id="0" name=""/>
        <dsp:cNvSpPr/>
      </dsp:nvSpPr>
      <dsp:spPr>
        <a:xfrm>
          <a:off x="3325563" y="4900384"/>
          <a:ext cx="2408364" cy="1097375"/>
        </a:xfrm>
        <a:prstGeom prst="ellipse">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b="1" kern="1200" dirty="0" smtClean="0"/>
            <a:t>Tecnológico</a:t>
          </a:r>
          <a:endParaRPr lang="es-EC" sz="2200" b="1" kern="1200" dirty="0"/>
        </a:p>
      </dsp:txBody>
      <dsp:txXfrm>
        <a:off x="3678260" y="5061091"/>
        <a:ext cx="1702970" cy="775961"/>
      </dsp:txXfrm>
    </dsp:sp>
    <dsp:sp modelId="{301B0643-23EE-4B1F-931F-A701C1F7CDE0}">
      <dsp:nvSpPr>
        <dsp:cNvPr id="0" name=""/>
        <dsp:cNvSpPr/>
      </dsp:nvSpPr>
      <dsp:spPr>
        <a:xfrm>
          <a:off x="0" y="2146144"/>
          <a:ext cx="2583925" cy="2102326"/>
        </a:xfrm>
        <a:prstGeom prst="ellipse">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t>Economía</a:t>
          </a:r>
        </a:p>
        <a:p>
          <a:pPr lvl="0" algn="ctr" defTabSz="1066800">
            <a:lnSpc>
              <a:spcPct val="90000"/>
            </a:lnSpc>
            <a:spcBef>
              <a:spcPct val="0"/>
            </a:spcBef>
            <a:spcAft>
              <a:spcPct val="35000"/>
            </a:spcAft>
          </a:pPr>
          <a:r>
            <a:rPr lang="es-EC" sz="1400" b="1" kern="1200" dirty="0" smtClean="0"/>
            <a:t>Petróleo </a:t>
          </a:r>
        </a:p>
        <a:p>
          <a:pPr lvl="0" algn="ctr" defTabSz="1066800">
            <a:lnSpc>
              <a:spcPct val="90000"/>
            </a:lnSpc>
            <a:spcBef>
              <a:spcPct val="0"/>
            </a:spcBef>
            <a:spcAft>
              <a:spcPct val="35000"/>
            </a:spcAft>
          </a:pPr>
          <a:r>
            <a:rPr lang="es-EC" sz="1400" b="1" kern="1200" dirty="0" smtClean="0"/>
            <a:t>Inflación</a:t>
          </a:r>
        </a:p>
        <a:p>
          <a:pPr lvl="0" algn="ctr" defTabSz="1066800">
            <a:lnSpc>
              <a:spcPct val="90000"/>
            </a:lnSpc>
            <a:spcBef>
              <a:spcPct val="0"/>
            </a:spcBef>
            <a:spcAft>
              <a:spcPct val="35000"/>
            </a:spcAft>
          </a:pPr>
          <a:r>
            <a:rPr lang="es-EC" sz="1400" b="1" kern="1200" dirty="0" smtClean="0"/>
            <a:t>Presupuesto anual</a:t>
          </a:r>
          <a:endParaRPr lang="es-EC" sz="1400" b="1" kern="1200" dirty="0"/>
        </a:p>
      </dsp:txBody>
      <dsp:txXfrm>
        <a:off x="378407" y="2454023"/>
        <a:ext cx="1827111" cy="14865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17B8EF-8E01-4A27-BC4C-D05BC605FF00}" type="datetimeFigureOut">
              <a:rPr lang="es-EC" smtClean="0"/>
              <a:t>09/03/2015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6EDC97E-A97D-480E-9DBB-6682E460A0B3}" type="slidenum">
              <a:rPr lang="es-EC" smtClean="0"/>
              <a:t>‹Nº›</a:t>
            </a:fld>
            <a:endParaRPr lang="es-EC"/>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17B8EF-8E01-4A27-BC4C-D05BC605FF00}" type="datetimeFigureOut">
              <a:rPr lang="es-EC" smtClean="0"/>
              <a:t>09/03/2015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6EDC97E-A97D-480E-9DBB-6682E460A0B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17B8EF-8E01-4A27-BC4C-D05BC605FF00}" type="datetimeFigureOut">
              <a:rPr lang="es-EC" smtClean="0"/>
              <a:t>09/03/2015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6EDC97E-A97D-480E-9DBB-6682E460A0B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17B8EF-8E01-4A27-BC4C-D05BC605FF00}" type="datetimeFigureOut">
              <a:rPr lang="es-EC" smtClean="0"/>
              <a:t>09/03/2015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6EDC97E-A97D-480E-9DBB-6682E460A0B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17B8EF-8E01-4A27-BC4C-D05BC605FF00}" type="datetimeFigureOut">
              <a:rPr lang="es-EC" smtClean="0"/>
              <a:t>09/03/2015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6EDC97E-A97D-480E-9DBB-6682E460A0B3}" type="slidenum">
              <a:rPr lang="es-EC" smtClean="0"/>
              <a:t>‹Nº›</a:t>
            </a:fld>
            <a:endParaRPr lang="es-EC"/>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B17B8EF-8E01-4A27-BC4C-D05BC605FF00}" type="datetimeFigureOut">
              <a:rPr lang="es-EC" smtClean="0"/>
              <a:t>09/03/2015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6EDC97E-A97D-480E-9DBB-6682E460A0B3}"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B17B8EF-8E01-4A27-BC4C-D05BC605FF00}" type="datetimeFigureOut">
              <a:rPr lang="es-EC" smtClean="0"/>
              <a:t>09/03/2015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6EDC97E-A97D-480E-9DBB-6682E460A0B3}" type="slidenum">
              <a:rPr lang="es-EC" smtClean="0"/>
              <a:t>‹Nº›</a:t>
            </a:fld>
            <a:endParaRPr lang="es-EC"/>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B17B8EF-8E01-4A27-BC4C-D05BC605FF00}" type="datetimeFigureOut">
              <a:rPr lang="es-EC" smtClean="0"/>
              <a:t>09/03/2015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6EDC97E-A97D-480E-9DBB-6682E460A0B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7B8EF-8E01-4A27-BC4C-D05BC605FF00}" type="datetimeFigureOut">
              <a:rPr lang="es-EC" smtClean="0"/>
              <a:t>09/03/2015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6EDC97E-A97D-480E-9DBB-6682E460A0B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17B8EF-8E01-4A27-BC4C-D05BC605FF00}" type="datetimeFigureOut">
              <a:rPr lang="es-EC" smtClean="0"/>
              <a:t>09/03/2015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6EDC97E-A97D-480E-9DBB-6682E460A0B3}" type="slidenum">
              <a:rPr lang="es-EC" smtClean="0"/>
              <a:t>‹Nº›</a:t>
            </a:fld>
            <a:endParaRPr lang="es-EC"/>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17B8EF-8E01-4A27-BC4C-D05BC605FF00}" type="datetimeFigureOut">
              <a:rPr lang="es-EC" smtClean="0"/>
              <a:t>09/03/2015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6EDC97E-A97D-480E-9DBB-6682E460A0B3}"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B17B8EF-8E01-4A27-BC4C-D05BC605FF00}" type="datetimeFigureOut">
              <a:rPr lang="es-EC" smtClean="0"/>
              <a:t>09/03/2015</a:t>
            </a:fld>
            <a:endParaRPr lang="es-EC"/>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6EDC97E-A97D-480E-9DBB-6682E460A0B3}" type="slidenum">
              <a:rPr lang="es-EC" smtClean="0"/>
              <a:t>‹Nº›</a:t>
            </a:fld>
            <a:endParaRPr lang="es-EC"/>
          </a:p>
        </p:txBody>
      </p:sp>
      <p:sp>
        <p:nvSpPr>
          <p:cNvPr id="9"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sp>
        <p:nvSpPr>
          <p:cNvPr id="11"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sp>
        <p:nvSpPr>
          <p:cNvPr id="12"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p:spPr>
        <p:txBody>
          <a:bodyPr/>
          <a:lstStyle/>
          <a:p>
            <a:pPr fontAlgn="base">
              <a:spcBef>
                <a:spcPct val="0"/>
              </a:spcBef>
              <a:spcAft>
                <a:spcPct val="0"/>
              </a:spcAft>
              <a:defRPr/>
            </a:pPr>
            <a:endParaRPr lang="es-EC">
              <a:solidFill>
                <a:prstClr val="black"/>
              </a:solidFill>
              <a:latin typeface="Arial" charset="0"/>
              <a:cs typeface="Arial" charset="0"/>
            </a:endParaRPr>
          </a:p>
        </p:txBody>
      </p:sp>
      <p:sp>
        <p:nvSpPr>
          <p:cNvPr id="13"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p:spPr>
        <p:txBody>
          <a:bodyPr/>
          <a:lstStyle/>
          <a:p>
            <a:pPr fontAlgn="base">
              <a:spcBef>
                <a:spcPct val="0"/>
              </a:spcBef>
              <a:spcAft>
                <a:spcPct val="0"/>
              </a:spcAft>
              <a:defRPr/>
            </a:pPr>
            <a:endParaRPr lang="es-EC">
              <a:solidFill>
                <a:prstClr val="black"/>
              </a:solidFill>
              <a:latin typeface="Arial" charset="0"/>
              <a:cs typeface="Arial" charset="0"/>
            </a:endParaRPr>
          </a:p>
        </p:txBody>
      </p:sp>
      <p:pic>
        <p:nvPicPr>
          <p:cNvPr id="14" name="Picture 26" descr="LOGO ESPE ORIGINAL copia"/>
          <p:cNvPicPr>
            <a:picLocks noChangeAspect="1" noChangeArrowheads="1"/>
          </p:cNvPicPr>
          <p:nvPr/>
        </p:nvPicPr>
        <p:blipFill>
          <a:blip r:embed="rId13"/>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5"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552728" cy="1296144"/>
          </a:xfrm>
          <a:prstGeom prst="rect">
            <a:avLst/>
          </a:prstGeom>
          <a:noFill/>
          <a:ln>
            <a:noFill/>
          </a:ln>
        </p:spPr>
      </p:pic>
      <p:sp>
        <p:nvSpPr>
          <p:cNvPr id="5" name="4 CuadroTexto"/>
          <p:cNvSpPr txBox="1"/>
          <p:nvPr/>
        </p:nvSpPr>
        <p:spPr>
          <a:xfrm>
            <a:off x="323528" y="1916832"/>
            <a:ext cx="8280920" cy="3693319"/>
          </a:xfrm>
          <a:prstGeom prst="rect">
            <a:avLst/>
          </a:prstGeom>
          <a:noFill/>
        </p:spPr>
        <p:txBody>
          <a:bodyPr wrap="square" rtlCol="0">
            <a:spAutoFit/>
          </a:bodyPr>
          <a:lstStyle/>
          <a:p>
            <a:pPr algn="ctr"/>
            <a:r>
              <a:rPr lang="es-EC" b="1" dirty="0" smtClean="0">
                <a:latin typeface="Berlin Sans FB Demi" pitchFamily="34" charset="0"/>
                <a:cs typeface="Times New Roman" pitchFamily="18" charset="0"/>
              </a:rPr>
              <a:t>DEPARTAMENTO DE CIENCIAS ECONÓMICAS, ADMINISTRATIVAS Y DE COMERCIO</a:t>
            </a:r>
          </a:p>
          <a:p>
            <a:pPr algn="ctr"/>
            <a:endParaRPr lang="es-EC" b="1" dirty="0">
              <a:latin typeface="+mj-lt"/>
              <a:cs typeface="Times New Roman" pitchFamily="18" charset="0"/>
            </a:endParaRPr>
          </a:p>
          <a:p>
            <a:pPr algn="ctr"/>
            <a:r>
              <a:rPr lang="es-EC" b="1" dirty="0" smtClean="0">
                <a:latin typeface="+mj-lt"/>
                <a:cs typeface="Times New Roman" pitchFamily="18" charset="0"/>
              </a:rPr>
              <a:t>INGENIERÍA EN FINANZAS Y AUDITORÍA</a:t>
            </a:r>
          </a:p>
          <a:p>
            <a:pPr algn="ctr"/>
            <a:endParaRPr lang="es-EC" b="1" dirty="0">
              <a:latin typeface="+mj-lt"/>
              <a:cs typeface="Times New Roman" pitchFamily="18" charset="0"/>
            </a:endParaRPr>
          </a:p>
          <a:p>
            <a:pPr algn="ctr"/>
            <a:r>
              <a:rPr lang="es-EC" b="1" dirty="0" smtClean="0">
                <a:latin typeface="+mj-lt"/>
                <a:cs typeface="Times New Roman" pitchFamily="18" charset="0"/>
              </a:rPr>
              <a:t>VALORACIÓN DE LA EMPRESA COTASA COMERCIAL TÉCNICA ASOCIADA S.A.</a:t>
            </a:r>
          </a:p>
          <a:p>
            <a:pPr algn="ctr"/>
            <a:endParaRPr lang="es-EC" b="1" dirty="0">
              <a:latin typeface="+mj-lt"/>
              <a:cs typeface="Times New Roman" pitchFamily="18" charset="0"/>
            </a:endParaRPr>
          </a:p>
          <a:p>
            <a:pPr algn="ctr"/>
            <a:r>
              <a:rPr lang="es-EC" b="1" dirty="0" smtClean="0">
                <a:latin typeface="+mj-lt"/>
                <a:cs typeface="Times New Roman" pitchFamily="18" charset="0"/>
              </a:rPr>
              <a:t>AUTOR: </a:t>
            </a:r>
            <a:r>
              <a:rPr lang="es-EC" dirty="0" smtClean="0">
                <a:latin typeface="+mj-lt"/>
                <a:cs typeface="Times New Roman" pitchFamily="18" charset="0"/>
              </a:rPr>
              <a:t>CARLOS ALBERTO ATI GÓMEZ</a:t>
            </a:r>
          </a:p>
          <a:p>
            <a:pPr algn="ctr"/>
            <a:endParaRPr lang="es-EC" dirty="0">
              <a:latin typeface="+mj-lt"/>
              <a:cs typeface="Times New Roman" pitchFamily="18" charset="0"/>
            </a:endParaRPr>
          </a:p>
          <a:p>
            <a:pPr algn="ctr"/>
            <a:r>
              <a:rPr lang="es-EC" b="1" dirty="0" smtClean="0">
                <a:latin typeface="+mj-lt"/>
                <a:cs typeface="Times New Roman" pitchFamily="18" charset="0"/>
              </a:rPr>
              <a:t>DIRECTOR: </a:t>
            </a:r>
            <a:r>
              <a:rPr lang="es-EC" dirty="0" smtClean="0">
                <a:latin typeface="+mj-lt"/>
                <a:cs typeface="Times New Roman" pitchFamily="18" charset="0"/>
              </a:rPr>
              <a:t>ING. EDDY GUZMÁN </a:t>
            </a:r>
            <a:r>
              <a:rPr lang="es-EC" b="1" dirty="0" smtClean="0">
                <a:latin typeface="+mj-lt"/>
                <a:cs typeface="Times New Roman" pitchFamily="18" charset="0"/>
              </a:rPr>
              <a:t>CODIRECTOR: </a:t>
            </a:r>
            <a:r>
              <a:rPr lang="es-EC" dirty="0" smtClean="0">
                <a:latin typeface="+mj-lt"/>
                <a:cs typeface="Times New Roman" pitchFamily="18" charset="0"/>
              </a:rPr>
              <a:t>ING. RODRIGO GUILLEN</a:t>
            </a:r>
          </a:p>
          <a:p>
            <a:pPr algn="ctr"/>
            <a:endParaRPr lang="es-EC" b="1" dirty="0">
              <a:latin typeface="+mj-lt"/>
              <a:cs typeface="Times New Roman" pitchFamily="18" charset="0"/>
            </a:endParaRPr>
          </a:p>
          <a:p>
            <a:pPr algn="ctr"/>
            <a:r>
              <a:rPr lang="es-EC" b="1" dirty="0" smtClean="0">
                <a:latin typeface="+mj-lt"/>
                <a:cs typeface="Times New Roman" pitchFamily="18" charset="0"/>
              </a:rPr>
              <a:t>MARZO 2015</a:t>
            </a:r>
            <a:endParaRPr lang="es-EC" b="1" dirty="0">
              <a:latin typeface="+mj-lt"/>
              <a:cs typeface="Times New Roman" pitchFamily="18" charset="0"/>
            </a:endParaRPr>
          </a:p>
        </p:txBody>
      </p:sp>
    </p:spTree>
    <p:extLst>
      <p:ext uri="{BB962C8B-B14F-4D97-AF65-F5344CB8AC3E}">
        <p14:creationId xmlns:p14="http://schemas.microsoft.com/office/powerpoint/2010/main" val="1304623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2637" y="-27384"/>
            <a:ext cx="4293163" cy="830997"/>
          </a:xfrm>
          <a:prstGeom prst="rect">
            <a:avLst/>
          </a:prstGeom>
          <a:noFill/>
        </p:spPr>
        <p:txBody>
          <a:bodyPr wrap="none" lIns="91440" tIns="45720" rIns="91440" bIns="45720">
            <a:spAutoFit/>
          </a:bodyPr>
          <a:lstStyle/>
          <a:p>
            <a:pPr algn="ctr"/>
            <a:r>
              <a:rPr lang="es-E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Micro entorno</a:t>
            </a:r>
            <a:endParaRPr lang="es-E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2" name="Imagen 1"/>
          <p:cNvPicPr>
            <a:picLocks noChangeAspect="1"/>
          </p:cNvPicPr>
          <p:nvPr/>
        </p:nvPicPr>
        <p:blipFill>
          <a:blip r:embed="rId2"/>
          <a:stretch>
            <a:fillRect/>
          </a:stretch>
        </p:blipFill>
        <p:spPr>
          <a:xfrm>
            <a:off x="107504" y="836712"/>
            <a:ext cx="4791871" cy="2932430"/>
          </a:xfrm>
          <a:prstGeom prst="rect">
            <a:avLst/>
          </a:prstGeom>
        </p:spPr>
      </p:pic>
      <p:pic>
        <p:nvPicPr>
          <p:cNvPr id="3" name="Imagen 2"/>
          <p:cNvPicPr>
            <a:picLocks noChangeAspect="1"/>
          </p:cNvPicPr>
          <p:nvPr/>
        </p:nvPicPr>
        <p:blipFill>
          <a:blip r:embed="rId3"/>
          <a:stretch>
            <a:fillRect/>
          </a:stretch>
        </p:blipFill>
        <p:spPr>
          <a:xfrm>
            <a:off x="4427984" y="3068960"/>
            <a:ext cx="4584589" cy="2755631"/>
          </a:xfrm>
          <a:prstGeom prst="rect">
            <a:avLst/>
          </a:prstGeom>
        </p:spPr>
      </p:pic>
      <p:sp>
        <p:nvSpPr>
          <p:cNvPr id="9" name="CuadroTexto 8"/>
          <p:cNvSpPr txBox="1"/>
          <p:nvPr/>
        </p:nvSpPr>
        <p:spPr>
          <a:xfrm>
            <a:off x="539552" y="4045077"/>
            <a:ext cx="3120281" cy="1754326"/>
          </a:xfrm>
          <a:prstGeom prst="rect">
            <a:avLst/>
          </a:prstGeom>
          <a:noFill/>
          <a:ln>
            <a:solidFill>
              <a:schemeClr val="accent6">
                <a:lumMod val="75000"/>
              </a:schemeClr>
            </a:solidFill>
            <a:prstDash val="sysDash"/>
          </a:ln>
        </p:spPr>
        <p:txBody>
          <a:bodyPr wrap="square" rtlCol="0">
            <a:spAutoFit/>
          </a:bodyPr>
          <a:lstStyle/>
          <a:p>
            <a:pPr algn="just"/>
            <a:r>
              <a:rPr lang="es-EC" dirty="0" smtClean="0"/>
              <a:t>El principal proveedor de la compañía es ELSTER </a:t>
            </a:r>
            <a:r>
              <a:rPr lang="es-EC" dirty="0" err="1" smtClean="0"/>
              <a:t>Medicao</a:t>
            </a:r>
            <a:r>
              <a:rPr lang="es-EC" dirty="0" smtClean="0"/>
              <a:t> de Brasil que distribuye a COTASA el 45% de los productos que comercializa.</a:t>
            </a:r>
            <a:endParaRPr lang="es-EC" dirty="0"/>
          </a:p>
        </p:txBody>
      </p:sp>
      <p:sp>
        <p:nvSpPr>
          <p:cNvPr id="10" name="CuadroTexto 9"/>
          <p:cNvSpPr txBox="1"/>
          <p:nvPr/>
        </p:nvSpPr>
        <p:spPr>
          <a:xfrm>
            <a:off x="5004048" y="1026602"/>
            <a:ext cx="3995936" cy="1754326"/>
          </a:xfrm>
          <a:prstGeom prst="rect">
            <a:avLst/>
          </a:prstGeom>
          <a:noFill/>
          <a:ln>
            <a:solidFill>
              <a:schemeClr val="accent6">
                <a:lumMod val="75000"/>
              </a:schemeClr>
            </a:solidFill>
            <a:prstDash val="sysDash"/>
          </a:ln>
        </p:spPr>
        <p:txBody>
          <a:bodyPr wrap="square" rtlCol="0">
            <a:spAutoFit/>
          </a:bodyPr>
          <a:lstStyle/>
          <a:p>
            <a:pPr algn="just"/>
            <a:r>
              <a:rPr lang="es-EC" dirty="0" smtClean="0"/>
              <a:t>De la cartera de clientes al 2013 se determinó que el principal cliente de la empresa es la Empresa Pública de Agua potable, y la comercialización a clientes considerados pequeños es importante con el 30%.</a:t>
            </a:r>
            <a:endParaRPr lang="es-EC" dirty="0"/>
          </a:p>
        </p:txBody>
      </p:sp>
    </p:spTree>
    <p:extLst>
      <p:ext uri="{BB962C8B-B14F-4D97-AF65-F5344CB8AC3E}">
        <p14:creationId xmlns:p14="http://schemas.microsoft.com/office/powerpoint/2010/main" val="145476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2" name="Picture 26" descr="Resultado de imagen para CLI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751" y="2861300"/>
            <a:ext cx="1839249" cy="1007642"/>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p:cNvPicPr>
            <a:picLocks noChangeAspect="1"/>
          </p:cNvPicPr>
          <p:nvPr/>
        </p:nvPicPr>
        <p:blipFill>
          <a:blip r:embed="rId3"/>
          <a:stretch>
            <a:fillRect/>
          </a:stretch>
        </p:blipFill>
        <p:spPr>
          <a:xfrm>
            <a:off x="1385887" y="876300"/>
            <a:ext cx="6451054" cy="4946267"/>
          </a:xfrm>
          <a:prstGeom prst="rect">
            <a:avLst/>
          </a:prstGeom>
        </p:spPr>
      </p:pic>
      <p:sp>
        <p:nvSpPr>
          <p:cNvPr id="33" name="CuadroTexto 32"/>
          <p:cNvSpPr txBox="1"/>
          <p:nvPr/>
        </p:nvSpPr>
        <p:spPr>
          <a:xfrm>
            <a:off x="154244" y="2304004"/>
            <a:ext cx="1063112" cy="307777"/>
          </a:xfrm>
          <a:prstGeom prst="rect">
            <a:avLst/>
          </a:prstGeom>
          <a:noFill/>
        </p:spPr>
        <p:txBody>
          <a:bodyPr wrap="none" rtlCol="0">
            <a:spAutoFit/>
          </a:bodyPr>
          <a:lstStyle/>
          <a:p>
            <a:r>
              <a:rPr lang="es-EC" sz="1400" b="1" dirty="0" smtClean="0"/>
              <a:t>CLIENTES</a:t>
            </a:r>
            <a:endParaRPr lang="es-EC" sz="1400" b="1" dirty="0"/>
          </a:p>
        </p:txBody>
      </p:sp>
      <p:sp>
        <p:nvSpPr>
          <p:cNvPr id="35" name="CuadroTexto 34"/>
          <p:cNvSpPr txBox="1"/>
          <p:nvPr/>
        </p:nvSpPr>
        <p:spPr>
          <a:xfrm>
            <a:off x="7834022" y="2211672"/>
            <a:ext cx="1356910" cy="492443"/>
          </a:xfrm>
          <a:prstGeom prst="rect">
            <a:avLst/>
          </a:prstGeom>
          <a:noFill/>
        </p:spPr>
        <p:txBody>
          <a:bodyPr wrap="none" rtlCol="0">
            <a:spAutoFit/>
          </a:bodyPr>
          <a:lstStyle/>
          <a:p>
            <a:r>
              <a:rPr lang="es-EC" sz="1300" b="1" dirty="0" smtClean="0"/>
              <a:t>CLIENTES</a:t>
            </a:r>
          </a:p>
          <a:p>
            <a:r>
              <a:rPr lang="es-EC" sz="1300" b="1" dirty="0" smtClean="0"/>
              <a:t>SATISFECHOS</a:t>
            </a:r>
            <a:endParaRPr lang="es-EC" sz="1300" b="1" dirty="0"/>
          </a:p>
        </p:txBody>
      </p:sp>
      <p:pic>
        <p:nvPicPr>
          <p:cNvPr id="34" name="Imagen 33"/>
          <p:cNvPicPr>
            <a:picLocks noChangeAspect="1"/>
          </p:cNvPicPr>
          <p:nvPr/>
        </p:nvPicPr>
        <p:blipFill>
          <a:blip r:embed="rId4"/>
          <a:stretch>
            <a:fillRect/>
          </a:stretch>
        </p:blipFill>
        <p:spPr>
          <a:xfrm>
            <a:off x="92868" y="2636912"/>
            <a:ext cx="1281113" cy="1215579"/>
          </a:xfrm>
          <a:prstGeom prst="rect">
            <a:avLst/>
          </a:prstGeom>
        </p:spPr>
      </p:pic>
    </p:spTree>
    <p:extLst>
      <p:ext uri="{BB962C8B-B14F-4D97-AF65-F5344CB8AC3E}">
        <p14:creationId xmlns:p14="http://schemas.microsoft.com/office/powerpoint/2010/main" val="1465059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747" y="4175214"/>
            <a:ext cx="1907517" cy="146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479433" y="241620"/>
            <a:ext cx="4105611" cy="769441"/>
          </a:xfrm>
          <a:prstGeom prst="rect">
            <a:avLst/>
          </a:prstGeom>
          <a:noFill/>
        </p:spPr>
        <p:txBody>
          <a:bodyPr wrap="none" lIns="91440" tIns="45720" rIns="91440" bIns="45720">
            <a:spAutoFit/>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FODA</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AutoShape 8" descr="data:image/jpeg;base64,/9j/4AAQSkZJRgABAQAAAQABAAD/2wCEAAkGBxQPEhQUEBQUFhUXEhUWEhgXFBgXFRYRFRcWFxcVFBgYHCghGBwlHBQUITEhJSkrLi4uFx8zODMsNygtLisBCgoKDg0OGxAQGiwkHyAsLCwsLCwsLCwsLCwsLCwsLCwsLCwsLCwsLCwsLCwsLCwsLCwsLCwsLCwsLCwsLCwsLP/AABEIAJkBSgMBEQACEQEDEQH/xAAcAAEAAgIDAQAAAAAAAAAAAAAABQYEBwECAwj/xABFEAABAwICBgUHCgQGAwEAAAABAAIDBBEFEgYHITFBUWFxkaGxEyIyM1JiwRQVI0JjcnOBstEWNEOCJVOSosLhJESTF//EABsBAQACAwEBAAAAAAAAAAAAAAADBAECBQYH/8QAMREBAAIBAgQEBQMEAwEAAAAAAAECAwQRBRIhMQYyQWETIiNRcRQzgSRCUrGRocEV/9oADAMBAAIRAxEAPwDeKAgICAg6ukA3kDrKDGmxSFnpSxjre0fFBHVGl9DH6VVCP7wfBGdmLHp/h7nBoqWXJsN9u2yG0rIx4cAWkEHaCNxHQjDsgICAgICAgICAgICAgICAgICAgICAgICAgICAgICAgICAgx8QrWU8bpZXBrGglxPIINLVOnlfidUY6F3kor7CAL5PaeStd28V9GRURm9qjGHk8Q0nf+S1m9Y9XRpwrV36xRHyxUP9SsqpOrMtZzVhapwHV27xEPBz8Mbuink+8+y1nPVZp4bzT5rRDocVo2eroW/3vJWs6mPstU8Mx/ddy3SYNPmUtO0cst+9afqZ+yxHhzTxG28r/olpS1zbx+gPWRfWj96Pm3oVnHki0PN8R4Xk0tvvX0lfqeobI0OYQWncQpHKeqAgICAgICAgICAgICAgICAgICAgICAgICAgICAgICAg6yPDQS4gAC5J3ABBofWHpZJi1QKWkuYQ6wt/Uf7R6FhtEPOsLMNh+TQEGZw/8h44e40qtmycvSHq+CcL3+vljp6K0qe712wsAgLIIPakqnQvD43FrhuIWa2ms9EeXFTLXlvG8NlaIaX5jssH/wBSO9mye9Hyd0K/jyxaHh+KcGvp558fWv8ApsqgrWTtDozccRxB5EcCpnAZKAgICAgICAgICAgICAgICAgICAgICAgICAgICAgICDTetjTgyuNDRm+20zm8T/lj4rEy2iEPQ0rcHgzGxq5W+b9kw8T0qLJkikO7wfhttTfnt5Y/7Vp7y4kk3JNyTxK58zu93WsViIiHVGRAQEBAQdmPLSCDYjaCN4KROzE1i0bTC+aJaYODgHuDZNgufQlHJ/J3SrmLNE9JeR4rwTbfLgj+G2MKxJtQ27dhGxzTvaf26VaeUmJjpLNRgQEBAQEBAQEBAQEBAQEBAQEBAQEBAQEBAQEBAQa31rac/I2Gmpj9O8WcR/TYf+RWJlmIUbRnC20MXy2rF5Hfy7Dvc4/WK0vaKxvLpcP0N9Vl5Y7R3QtfWPnkdJIbucbn9h0Ln2tNp3fQ8OGmGkUp2hjrVKICAgICAgIOz2Fu8EcRcW2cwszE1axatobi1YVRfFHmNzle0nicpFrroYZ3q+f8dxRj1c7L+pXGEBAQEBAQEBAQEBAQEBAQEBAQEBAQEHV7wN5A6zZBH1ePU0PrJ4m9bwgh6jWHQM2CbOeTGud4BN2dpYp0/D/5ejq5eX0eUdrljc2Q2N6xKunsHUPkr+iZXnb/AKQtL5Ir3XtLw7Lqf20L/wDqVZ7NP/peof1Nfs6UeHdQreiOGiqfLXVzrsY7M++98h2hqnmYiN5cjT4LZ8kY6erxx/F3Vkpe7Y0bI28Gs4AKhkvN5fRNDo66XFFK/wA+6NUa65a0nckRMsTaI7y5cwjYQR17EmNiLRPaXu+hkbGJSwhjjZruBK2mkxG6OM9JvOOJ6x6MiPCJHU7qgWyNcGnbtuVtGOZrzIraukZow+ss3RHR35wkezNlysLrgbzwC2xY+dBxLX/o6RbbfeUfT0gFQ2KTd5UMdw2ZrFaxXa+0rF80zgnJX7bpzSrAmUdbGxo+jcWFoO3YSAQpcmOK3hz9BrbanS2tPmjdiaT0bWVxYwANLmWA3bbLXJH1ITaDLa2k57TvPVZNauHCNtM9ot5mU252B+Ck1Nejl8Azze2Slp9d0nqmk8xo9+QdoBW+nn5XN8SV/qIn7w2arDzogICAgICAgICAgICAgICDq54G8gdaDBqscpovWTxN63t/dBC1WsPD4/8A2A4+4C7wCxzQ2ilp7QxBrDjk/lqWqm5FsVh2lImJJpMd+jn+IsSl9Th2TpllA7gjG0HkcZl3vpIB0NLyO1DoidINHcWDMzK10vtMYBGf7dm1aX5oj5VzSV097cuaZr7tYV0kuYtndKXA2cHvcSD0i6qTlv2l67DwLRzWLRMzEutBUiF4eGRutwewOB67pGW0eqzfgmktXl5W+tDJI6ilimEMbC4G4awAXBI+Cu0tzRu8Pr9NGn1FsUdoWABbKav6fAfIKkkA2iNrjceYWmTyy6PCZn9Zj2n1aAHUub0fS9/ZK6NHNhtS32ZGO71fy+SXz/gVttXHvuxsDpBPURRu3OeAbclSxxvbZ7fV5ZxYbXjvEJvWDo62gnaIgfJuZcX27RvUufHFezncG19tVimb94WvVk+nZRySTtZ5jzmcRfYpsO3LvLkccjPbU1x45nr6MnS2mpcTpHy0haXxbfNFjYbwVtkrW9eiHh2XU6LURTPvtb7qpL5+DN9ye35EqGf2nYrtXik+9XXBDnwqrb7LwfApTrilnVfLxDFP3SOqSQRvnkduDWjtKzpvVV8RxN60pCE0spvI4kSNzpWPHUSFpkjbJC/w/J8TQ7T6RMLtrLofKRU87NpY5gd1GysZY6RLg8FzfDvkxT67qpj0OfFIhzMR+PwUNo+pDsaW/Lw+0/bdNaYz/KqWcbzDMPyat8nzVlQ4ZT4OopP+cOuqaThym8WJpp+VF4mr9Sk+zbIVl5YQEBAQEBAQEHDnAbzZBg1WNU8XrJom9b2/ughqvWDh8e+oa48mAu8AsTMQ2ilp7QiKnWtSt9XHO/8AsyjtctZyVj1T00ea3asvOh0+qaw2o6RhP2k7QewLNbxbszl0ebFG+Sswz8uMy/WpIB0AvIWVbofwtXS+vxKQcxFGGd6G8PGr1bRyMIfVVTn8HOkJF+lqxMbwkx3rW0TaN4+zWelOikmHOAlDHNcTkeONuYO0Kpkres9Zey4Zj0GprvSnWO+6EzKH+XcppsVfLWI/hNaLY1NTTxiOR4a6RrXNzeaQSBu/NS477TtCrxDR4suG02rG8R32fQyvPmzlBwUYl85aVvzVlQftn+Nlzcnml9P4dG2lxx7QilouN76r3Xw6LreP9xXQw+SHzzjsba238LYpXIVnWQ/Lh8/SGjtcFHl8kupwWN9bRoUFc19KjslNBvOpK5n2WbsXSvHyy+a8Kvy6uk+700Mbetp/xPgVSw+d7finTSX/AAv+s5jaqmMjPSgks7q4q1mjmq81wK04M/JPa0K1oh9JQV0fu5u5RYutJh1eJfJq8V3lqyqbVLoj6MkTgR0jd4rGnnrMJOO498MZI71llww2w2sj/wAucn8gVJt8kq9r/wBbiv8AerF0O86krmfZgrTD1pMJ+J9NTht7mjDzHh9W8b8zQOwJj6UmWNfEX1mOs/Z66btzso6i3pMDXdYsfgVnLHSJa8Lnltmw/Zbo5hPK6md9eBj2dYCmid52cW9Jx0jPHpMxKFraE/PEDTwY3uBC0mPqQvYs8Rwy8x91iq9ERDDWHOXGYF1uRHJScnSXMx8SnJlxRttFeipaqn2e4fas7wQodP6ul4mjeKWbkCtPIiDgm29Bh1WLwResmib1vaPighqvT7D4t9Qx3Qy7j3LHNDaKWntCIqda1I31bJ5OpmUdritZyVj1TU0ma3as/wDCIqdbjj6qlt0vkHg1afHouU4Pq79qJDDMbxKvF4JaGMcgS946wpItE9pVc2ky4J2yVmEh/DOIS+vxF45iKMN7ysq27luruJ3r6iql+9MQOwJsbu9Tq2oHMLWxFruDw4lwP917rFq7xsmwZ/hX5ton2lrPTDRF+GubeRro3Ehh3O2cCFTyY5r6vbcK1mn1VZiuPaY79FbIHE9g/dQ7R93bjp2jZ3ilyG7c1xuN7eC2i0R2YvTmjaX0VoxOZKSB53uiYTc33hdCvaHzLW0imovWPSZSa2VQoNV66n7aZvQ8+AVXU+j13hev7k/hrBVXrGThxtLEftGfqCzXvCLUftW/E/6fTLdy6b5VPdyg4KD5pxl+aomPOaT9RXNv5pfU9LHLhpHtDDWidvLVQ6+Hs6JJB/uK6GHyPn/iCNtbb8QuBNt6lcVRtaeLQ/InxiWPOXs83OL2DrnYo8vWsxDq8Gy0xaqt8k7RG7Snl2e23t/6VH4dnso41pP8kxqz851Sz2qd/cr89Yl4XR25c9J92XoEy9dB94+BVPDHzvd8XnbR3XDCJvlFRiFK7aHhxb12VmvWZhwtRWMWHBnj0Qur5hD6uF28wuB623CiwxtvDocYmJriyx94ROgzslfCPeLT2H9lHh/cXOK/No7T+Fnp2ZhisQ6XDsViP7oci87TpsiH1e7RVt4GnPxUOD1X+Md8Ux/kserieCChkfU5Qwybc27YpsW0V6uVxqmXLq61xd9oeum1ZBX0DnUpBELwdgtb8kvNb16NOGYs2k1fLm/uiULiWIGnraKXh5Jgd1HZ8Vpa21oX8GCM2mzY/eVlxdn+JCYfVpnOB/JSW827l6ef6H4U+tlL0c0lkNYDPK4sfma7MfNAN7KCmWebq7ut4fjjS/Tr80bPbRuY0r6maPK5rZRkJNmucHEgX6ipMe1ZmXO419XDip/d9lzpa/FasZojRRtPEOMp7lYid+zy2TFbHO142/L3/hvEZfXYiW9EUTW95RHvDlur2N/r6mrl65SB2NWTdmU2gFBHt+Ttceby5x7ysbG8ofSLVnDNd1IfIv8AZ3xn8uCiyYYt2dnQcX+B8uSkWj8dWqcRw18Ejo5S0OabHzr7fFU5pt0l7fBnpkpF6R0lj5Gje7sH72Wu0Jua0+jKwuoEcsbm5r527c1tlxyW9bbSg1OOcmK0W+0vpCI7B1BdF8wt3l3RgQat11v/AJYfiH9IVXU+j1vhev7k/hq5VHrhGH0PoO69BS/gt8F0qeWHzTikbavJ+ZTi3UAoNRa6X3npxyice13/AEqmp7w9n4Yr9K8+7XKqvTvakNnsPvt8Qsx3R5fJaPaf9PpqI+aOoLqPlVu8u6MPCrqGxtJe5rdh3kDxRmvd8z107fKPJc3a9x38yeS500tMz0fRP/q6XDjiJt1iI7OaSlknNoYZpD7rDbtK3jBaXPy+JMUeSsy2Fo1h+NRwCGBkVOzMXZpLF/nb9itUryxs8xrtZOqyzktGyWGr6qqNtdiMrubY/NC3U90ph2rPD4TcxGV3ORxd3Jsxunm6O0oFhTw//Nv7LLDQWq59qwt9qJ7e4rX0T4p2vE+6Z1fxf4kwcnP7rhU8MfUe54xb+gmfaG1pMWoaeUjNE2RxsbekSeat81Yl5GNNrcuPtPLCm0lH8nxl7R6M0bi3pzAKOI2yT7u1ky/F4ZWZ71mN3novoXPFWGaZobGx73A3377dy1pimLbt9dxbDk0sYqdbTEMHRbFWfOc4kIyTF7Nu7fYfFYpf55iVjX6a/wChpNO9NpWeswKnwimqZWuuZGkNv07gO1STWtIlycWsz8QzUxzHSsqDUYhH82Rwhw8oZi5zeIHMqC1o+G9HjwZP19skx022YuAY78mjnjc3M2Vtt+5w4laY8nLExKbWaKc96Xidpr/pi4xizqnyeYAeTZkFjvHNa3ybptNpK4ebad+aXFTjc8hBdI7YzJsNvN5JOW0s00WGnavu8sKw91TI2NnH0jwa0b3FYpWbS21Wprp8c3skscqw/LDA5rYItgubF7/rPIG9TZJ6csPP8PxX1GadTliZ+zDoKr5O7NHO9p+zuPEgFRxPL6u5mxfGja2OJ/Lc+r3Gn1tOXPJcWvy3cBc7Bvt1q5ivNo6vDcY0ldNn5axtv1WmylcksgFB85aVPzVlQftn+Nlzsvml9O4fXl01I9oRSjXHpTmzm/eHisx3aZPJP4l9N0xuxv3R4LqPlV+lp/L0RqINSa6n/TU45RvPa4fsqmp9HsfDEfTvPvDW6qvUuUH0DoC6+H034YHYV0sfkh824tG2syflYVu5wg0zrjfesjHKEd7iqep80Pb+Go201p91DItv71X2mXby6rDjje1oh0ZUNDhY3NxsaCT3KSuK8+jmZ+OaWsTETv8AhtyLTiuqABRYdIdgGeXzR18Ff3eDttvMu/zXjlX62oipmnhGLuA6wjXo9IdVsbzesqqic8QXkNTZnmWHDdCKGmt5OmjvzcMx7Sssc0p6KJrBZrQByAA8EYd0BAQEHy7q2L24hCXO3uIIA5hapIXXRFoixV+YgBrpd5txVbH0yS9vxCZycPrt132VfGJb1Ergf6riD/dsKgvPzuvpabYK1n7LXV6YxF9JMGuMsTbScL9RU85o6S49OFZeXJjmfltPR6Y7rMmnY5kTBGHCxN7ut0LF9TvHRrpPDuPFaL3nfZQw623j8VV3nfd6LljbZkVWISygCSRzgNwJJAW03tPdFj0+LHO9axDGWqYQEHZjS4gAXJNgOZKRG7FrREbysOIn5BD5Bh+nlaDOR9RnBg6Van6dXlcmS3E9TyV8lVcAVbfd6fHStKxWsdIEbtw6mHXpphym/wCIV3T+V4nxLH9RX8NhKw82IOCg+acYfmqJjzmk/UVzb+Z9T0sbYafiP9MNaJ3LTYjrWY7sW7S+m6E3jZ9xvgF047PlWX9y35l7rKMQab1yPvVxDlD4uKp6nvD23hqPoWn3UBVnpHICMTaI7y3HohpZSUlBAKidjHBpu293bzwC6OLyQ+c8X2trLzDip1qQOOWkgqKh3DKwgdq33c7lePz7jVX/AC9HHA07nSnb2FDaGHNq4rK2TytfWDNYC0bNoaOAK1mkTO8p6arJjpyVtMQl8P1VUMdjIHzH33m3YFtyxCG2S1u8ytOH4DTU4+hgjZ1NF+1Z2abpJAQEBAQEBAQEHzBimE1GEzxy5Tl8x8T7eaQQDa/PatW/dPRVMGKEua4Q1J9IE2ZIeg8CosmLm6w9Dw3jU4YjFljeqFraN8LiyVpa4cD4jmqVq2rPV7HDmpmrzUneGOtUwgICAgICC3aK4b5JrZ3NzSvOSlZzefrnoCt4Mfq8rx3ifL9DHP5YenWHmmqRG45n+Sa6R3OR1yfy4LXUeZa8O0iNLzeszKuqu74g25qVP0FQPtm/pCu6byvGeJ/3qfj/ANbHVh5gQdJTYE9BRmvW0Q+Zat15Hnm9x7SVy7d31XFG1Kx7Q8VhIFCX0xhJvBEfsmfpC6kdnyrURtlt+Zd6qujiF5JGMHvOA8VlErWJax8Pg2eXDzyjBce5N2dmtNK6yXGKkS0lLUObkDRdtt19tz1qDJi553d3QcY/R4PhxXed93fD9WuITem2KEe87M7sCxGnq1zcf1V+07LLQaoGf+zUyP5tYMgUsY6x6OZl1mbJ57TP8rNhurzD6fa2na483kvPet9leZmVkp6RkQtGxrR7rQPBGHsgICAgICAgICAgICAgiocPjqaSKOZjXsMMdwRf6g3cig1DptqtkpSZqDM+MbSz+oz7vtBYmG0SgcK0pa9vkMQaXtGwP/qMPWtLVi3dd0muy6a29J/hkYpgBjb5WBwlhO5zdpH3xwVTJhmvWHtdBxfFqo2npZCqB1xAQE2kZtHhM03q4nu6cpt2lbxjtKtl1eHF57QmabRYxEPrHxxsG0tzAvcPZAHNT0wT6uNrOP4K1mMXWfRtDQ3Byf8Aypm5XFuWBn+XDw2cyrcQ8VlyTe02mestba0n3xCToawf7f8AtUc/ne94BG2ir+ZVJQuyINr6lXfR1A99h7irem7S8d4nj56T7S2YrTywgx69+WOQ8mOPcUns3xRvkrHvD5leeJsOs2XMmJmez6ZfW4MUfNeP+XRkgcbMu88mNLit4w2lzc3iDTU8u8pqg0Vrqj1VLIAeMhyBSxpvvLl5vEuSelKxDYNPori87GsnrWwsDQ0NiG3KBa11aiHmr35rTafVmUuqqmvmqZZ6h3HO827AmzTdZcN0Vo6b1VPE3pygntKybphrQNwt1Iw5QEBAQEBAQEBAQEBAQEBAQEGHg/qIfwY/0hBmIKLpvq3gxAGSK0U/tAea4++PisTDMS03VvrcClySAtF9x2xyN6OBWsrGDzbx6JejNNiYvTlsM+90TjZjj7h4KtfFE9nptFxq2P5c3WPu6u0dez18kUQ45ni/5AKP4M+rqZON6asfLvLxfU4dB6yV8zuUYyt7d6kjFWHLzcey26Y67JLC8TfKB83YcTfc9zS7vOxT1pER0hxdTxLVXtta6eh0Vxmr9dKynYeAO23U1SbOda8z3ndO4BqthgkbLUyvqHtNwDsZm5kcU2aTLYNllhoHWI/NiNR0PA7GtVDP530bgtdtFRW1C6jkBGtsla9bTEfyvOrXSimw9s/ymQNzFmUAXJte9gFc00bRO7x3iLNjy2pyWidt1ml1oCU2oqOonPA5crVY3eZ2dPl2O1fq4YaVp4vN3Afmh0Bq/q6n+exGVwO9sfmjqTZndJ4bqxw+GxMRkPORxd3bkiIgm0z3WeiwuGAWiijZ91oCy13ZiAgICAgICAgICAgICAgICAgICAgICDDwf1EP4Mf6QgzEBBrjXbG11LC1wBvMf0ncoc9to6O/4f09M2W9bxvGzRpwctdeN9vEKvGbp1dfLwGeb5LdPwyPm3Ntke956SVics+kJ8XAsVfPMz/094qNjdzQo5vaXSxaHBjj5aw+hNXB/wAOp7eyR3lX8Xkh4PjEbay8LMpHMYVdi0EAvNLGz7zgO5BV8Q1n0EWxkjpXco2E7etGeVrLEaKqxKplmp6SYtkfmGYZQB0k9Sq3wTa2+70WDjtsGCuKlY6R3SmH6rq6W3lXQwj/AFuW0aevqq5uOarJ/dt+FkoNUMA21E80vMA5G9yljHWOzm31OTJ5rbrRhug9BTW8nTR35uGY9622Q7yn4oWsFmtDRyAAHcssO6AgICAgICAgICAgICAgICAgICAgICAgICAgw8H9RD+DH+kIMxAQa011P+jpx9o89jR+6rantD1PhePqZJ9oaoCpvYTaI7uHODfSIHWVtFZntCnl4jpsXmvDmC8htEx8h9xhPepIwXly83iHT18kbtk6OVGMtp2QU1KyJrb2fNsO033fmrlKzWuzyWt1MajNOWY7pP8Ag7E6r+cxAtB3thFvyvsW2yrvDNotVlEw3m8pO7iZHkjsCbMbrPh+AU1OLQwRM6mi/assbpEIOUBAQEBAQEBAQEBAQEBAQEBAQEBAQEBAQEBAQEBAQRlDWxxU8Jkexg8jH6TgPqDmghsS1jYfBsM4eeUYLj3IzshnayJp9lDQTy8nOGVqxuzsi8X0fxbFyw1DIIGtvlF7kX33A37lpekX7rWm1uXTRMY523ZFBqgbvqamR3NrAGBIx1j0a5dZmyea0z/KzYbq7w+n2iAPPOQlx71vtEK02mVkpqOOIWjYxo91oHgssbvdAQEBAQEBAQEBAQEBAQEBAQEBAQEBAQEBAQEBAQEBAQEBAQa/o9VFMLGplnnIt6T7NsOFgsbM8yzYbonR03qqeIHnlBPaU2N0y1oGwAAdCyw5QEBAQEBAQEBAQEBAQEBAQEBAQEBAQEBAQEBAQEBAQEBAQEBAQEBAQEBAQEBAQEBAQEBAQEBAQEBAQEBAQEBAQEBAQEBAQEBAQEBAQEBAQEBAQEBAQEBAQEBAQEBAQEBAQEBAQEBAQEBAQEBAQEBAQEBAQEBAQEBAQEB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1 Rectángulo"/>
          <p:cNvSpPr/>
          <p:nvPr/>
        </p:nvSpPr>
        <p:spPr>
          <a:xfrm>
            <a:off x="217968" y="1527175"/>
            <a:ext cx="3057888" cy="461665"/>
          </a:xfrm>
          <a:prstGeom prst="rect">
            <a:avLst/>
          </a:prstGeom>
          <a:noFill/>
          <a:ln>
            <a:solidFill>
              <a:schemeClr val="accent6">
                <a:lumMod val="75000"/>
              </a:schemeClr>
            </a:solidFill>
          </a:ln>
        </p:spPr>
        <p:txBody>
          <a:bodyPr wrap="non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Ventaja competitiva</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2 Flecha derecha"/>
          <p:cNvSpPr/>
          <p:nvPr/>
        </p:nvSpPr>
        <p:spPr>
          <a:xfrm>
            <a:off x="3347864" y="1758007"/>
            <a:ext cx="576064" cy="129208"/>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3 CuadroTexto"/>
          <p:cNvSpPr txBox="1"/>
          <p:nvPr/>
        </p:nvSpPr>
        <p:spPr>
          <a:xfrm>
            <a:off x="3985244" y="1124744"/>
            <a:ext cx="4835228" cy="1754326"/>
          </a:xfrm>
          <a:prstGeom prst="rect">
            <a:avLst/>
          </a:prstGeom>
          <a:noFill/>
          <a:ln>
            <a:solidFill>
              <a:schemeClr val="accent6">
                <a:lumMod val="75000"/>
              </a:schemeClr>
            </a:solidFill>
          </a:ln>
        </p:spPr>
        <p:txBody>
          <a:bodyPr wrap="square" rtlCol="0">
            <a:spAutoFit/>
          </a:bodyPr>
          <a:lstStyle/>
          <a:p>
            <a:r>
              <a:rPr lang="es-EC" dirty="0" smtClean="0"/>
              <a:t>Del análisis FODA se determinó que la ventaja competitiva de la empresa radica en que su línea principal de productos distribuidos tiene exclusividad respecto a los proveedores internacionales, por lo que la competencia local es mínima </a:t>
            </a:r>
            <a:endParaRPr lang="es-EC" dirty="0"/>
          </a:p>
        </p:txBody>
      </p:sp>
      <p:sp>
        <p:nvSpPr>
          <p:cNvPr id="17" name="1 Rectángulo"/>
          <p:cNvSpPr/>
          <p:nvPr/>
        </p:nvSpPr>
        <p:spPr>
          <a:xfrm>
            <a:off x="271192" y="3748389"/>
            <a:ext cx="2951449" cy="461665"/>
          </a:xfrm>
          <a:prstGeom prst="rect">
            <a:avLst/>
          </a:prstGeom>
          <a:noFill/>
          <a:ln>
            <a:solidFill>
              <a:schemeClr val="accent6">
                <a:lumMod val="75000"/>
              </a:schemeClr>
            </a:solidFill>
          </a:ln>
        </p:spPr>
        <p:txBody>
          <a:bodyPr wrap="non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Principal Debilidad</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2 Flecha derecha"/>
          <p:cNvSpPr/>
          <p:nvPr/>
        </p:nvSpPr>
        <p:spPr>
          <a:xfrm>
            <a:off x="3347864" y="3979221"/>
            <a:ext cx="576064" cy="129208"/>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3 CuadroTexto"/>
          <p:cNvSpPr txBox="1"/>
          <p:nvPr/>
        </p:nvSpPr>
        <p:spPr>
          <a:xfrm>
            <a:off x="3985244" y="3345958"/>
            <a:ext cx="4835228" cy="1477328"/>
          </a:xfrm>
          <a:prstGeom prst="rect">
            <a:avLst/>
          </a:prstGeom>
          <a:noFill/>
          <a:ln>
            <a:solidFill>
              <a:schemeClr val="accent6">
                <a:lumMod val="75000"/>
              </a:schemeClr>
            </a:solidFill>
          </a:ln>
        </p:spPr>
        <p:txBody>
          <a:bodyPr wrap="square" rtlCol="0">
            <a:spAutoFit/>
          </a:bodyPr>
          <a:lstStyle/>
          <a:p>
            <a:r>
              <a:rPr lang="es-EC" dirty="0" smtClean="0"/>
              <a:t>Del análisis FODA se determinó que la principal debilidad de la empresa radica en su direccionamiento, se identificó que algunas decisiones tomadas por gerencia han tenido repercusiones importantes en la empresa.</a:t>
            </a:r>
            <a:endParaRPr lang="es-EC" dirty="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41" y="2236119"/>
            <a:ext cx="1152128" cy="114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85" y="2383749"/>
            <a:ext cx="122396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99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107504" y="260648"/>
            <a:ext cx="4105611" cy="769441"/>
          </a:xfrm>
          <a:prstGeom prst="rect">
            <a:avLst/>
          </a:prstGeom>
          <a:noFill/>
        </p:spPr>
        <p:txBody>
          <a:bodyPr wrap="none" lIns="91440" tIns="45720" rIns="91440" bIns="45720">
            <a:spAutoFit/>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FODA</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2 Rectángulo"/>
          <p:cNvSpPr/>
          <p:nvPr/>
        </p:nvSpPr>
        <p:spPr>
          <a:xfrm>
            <a:off x="773298" y="2564904"/>
            <a:ext cx="1566454" cy="400110"/>
          </a:xfrm>
          <a:prstGeom prst="rect">
            <a:avLst/>
          </a:prstGeom>
          <a:noFill/>
        </p:spPr>
        <p:txBody>
          <a:bodyPr wrap="none" lIns="91440" tIns="45720" rIns="91440" bIns="45720">
            <a:spAutoFit/>
          </a:bodyPr>
          <a:lstStyle/>
          <a:p>
            <a:pPr algn="ct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Estrategias</a:t>
            </a:r>
            <a:endParaRPr lang="es-E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Abrir llave"/>
          <p:cNvSpPr/>
          <p:nvPr/>
        </p:nvSpPr>
        <p:spPr>
          <a:xfrm>
            <a:off x="2771800" y="1124744"/>
            <a:ext cx="288032" cy="4392488"/>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Rectángulo 6"/>
          <p:cNvSpPr/>
          <p:nvPr/>
        </p:nvSpPr>
        <p:spPr>
          <a:xfrm>
            <a:off x="3059832" y="1051857"/>
            <a:ext cx="5976664" cy="489364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Crear un departamento técnico que permita realizar pruebas a los productos adquiridos y reparar aquellos que presenten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defectos,</a:t>
            </a:r>
          </a:p>
          <a:p>
            <a:pPr marL="342900" lvl="0" indent="-342900" algn="just">
              <a:lnSpc>
                <a:spcPct val="150000"/>
              </a:lnSpc>
              <a:spcAft>
                <a:spcPts val="0"/>
              </a:spcAft>
              <a:buFont typeface="Symbol" panose="05050102010706020507" pitchFamily="18" charset="2"/>
              <a:buChar char=""/>
            </a:pP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Ajustar las políticas para otorgar créditos en función de las condiciones de crédito que otorgan los proveedores,</a:t>
            </a:r>
          </a:p>
          <a:p>
            <a:pPr marL="342900" lvl="0" indent="-342900" algn="just">
              <a:lnSpc>
                <a:spcPct val="150000"/>
              </a:lnSpc>
              <a:spcAft>
                <a:spcPts val="0"/>
              </a:spcAft>
              <a:buFont typeface="Symbol" panose="05050102010706020507" pitchFamily="18" charset="2"/>
              <a:buChar char=""/>
            </a:pP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Analizar líneas de productos y servicios complementarios a la línea de negocio principal.</a:t>
            </a:r>
          </a:p>
          <a:p>
            <a:pPr lvl="0" algn="just">
              <a:lnSpc>
                <a:spcPct val="150000"/>
              </a:lnSpc>
              <a:spcAft>
                <a:spcPts val="0"/>
              </a:spcAft>
            </a:pPr>
            <a:endParaRPr lang="es-EC"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es-EC" sz="1600" dirty="0"/>
              <a:t>Mediante el departamento de ventas preparar más ofertas para empresas públicas y privadas del sector de la construcción y el agua potable,</a:t>
            </a:r>
          </a:p>
          <a:p>
            <a:pPr marL="342900" lvl="0" indent="-342900" algn="just">
              <a:lnSpc>
                <a:spcPct val="150000"/>
              </a:lnSpc>
              <a:spcAft>
                <a:spcPts val="0"/>
              </a:spcAft>
              <a:buFont typeface="Symbol" panose="05050102010706020507" pitchFamily="18" charset="2"/>
              <a:buChar char=""/>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260958" y="3207845"/>
            <a:ext cx="2366826" cy="1847850"/>
          </a:xfrm>
          <a:prstGeom prst="rect">
            <a:avLst/>
          </a:prstGeom>
        </p:spPr>
      </p:pic>
    </p:spTree>
    <p:extLst>
      <p:ext uri="{BB962C8B-B14F-4D97-AF65-F5344CB8AC3E}">
        <p14:creationId xmlns:p14="http://schemas.microsoft.com/office/powerpoint/2010/main" val="3730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67767" y="2420888"/>
            <a:ext cx="3776233" cy="1077218"/>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Análisis financiero de la empresa</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7" name="Imagen 6"/>
          <p:cNvPicPr>
            <a:picLocks noChangeAspect="1"/>
          </p:cNvPicPr>
          <p:nvPr/>
        </p:nvPicPr>
        <p:blipFill>
          <a:blip r:embed="rId2"/>
          <a:stretch>
            <a:fillRect/>
          </a:stretch>
        </p:blipFill>
        <p:spPr>
          <a:xfrm>
            <a:off x="337977" y="764704"/>
            <a:ext cx="4954103" cy="5112568"/>
          </a:xfrm>
          <a:prstGeom prst="rect">
            <a:avLst/>
          </a:prstGeom>
        </p:spPr>
      </p:pic>
    </p:spTree>
    <p:extLst>
      <p:ext uri="{BB962C8B-B14F-4D97-AF65-F5344CB8AC3E}">
        <p14:creationId xmlns:p14="http://schemas.microsoft.com/office/powerpoint/2010/main" val="1845625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107504" y="548680"/>
            <a:ext cx="3776233" cy="1077218"/>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Análisis financiero de la empresa</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graphicFrame>
        <p:nvGraphicFramePr>
          <p:cNvPr id="5" name="Gráfico 4"/>
          <p:cNvGraphicFramePr>
            <a:graphicFrameLocks/>
          </p:cNvGraphicFramePr>
          <p:nvPr>
            <p:extLst>
              <p:ext uri="{D42A27DB-BD31-4B8C-83A1-F6EECF244321}">
                <p14:modId xmlns:p14="http://schemas.microsoft.com/office/powerpoint/2010/main" val="1544345527"/>
              </p:ext>
            </p:extLst>
          </p:nvPr>
        </p:nvGraphicFramePr>
        <p:xfrm>
          <a:off x="1974558" y="1772816"/>
          <a:ext cx="5454352" cy="3459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609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971600" y="692696"/>
            <a:ext cx="4355376" cy="5463897"/>
          </a:xfrm>
          <a:prstGeom prst="rect">
            <a:avLst/>
          </a:prstGeom>
        </p:spPr>
      </p:pic>
      <p:sp>
        <p:nvSpPr>
          <p:cNvPr id="5" name="2 Rectángulo"/>
          <p:cNvSpPr/>
          <p:nvPr/>
        </p:nvSpPr>
        <p:spPr>
          <a:xfrm>
            <a:off x="5367767" y="2420888"/>
            <a:ext cx="3776233" cy="1077218"/>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Análisis financiero de la empresa</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7025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55576" y="1484784"/>
            <a:ext cx="7728204" cy="2086558"/>
          </a:xfrm>
          <a:prstGeom prst="rect">
            <a:avLst/>
          </a:prstGeom>
        </p:spPr>
      </p:pic>
      <p:sp>
        <p:nvSpPr>
          <p:cNvPr id="3" name="2 Rectángulo"/>
          <p:cNvSpPr/>
          <p:nvPr/>
        </p:nvSpPr>
        <p:spPr>
          <a:xfrm>
            <a:off x="899592" y="692696"/>
            <a:ext cx="7416824" cy="584775"/>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INDICADORES FINANCIEROS COTASA</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21" name="Redondear rectángulo de esquina diagonal 20"/>
          <p:cNvSpPr/>
          <p:nvPr/>
        </p:nvSpPr>
        <p:spPr>
          <a:xfrm>
            <a:off x="827584" y="4293096"/>
            <a:ext cx="3528392" cy="1069735"/>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USD 1´200.000 Ventas diciembre 2013</a:t>
            </a:r>
            <a:endParaRPr lang="es-EC" dirty="0"/>
          </a:p>
        </p:txBody>
      </p:sp>
      <p:sp>
        <p:nvSpPr>
          <p:cNvPr id="23" name="Redondear rectángulo de esquina diagonal 22"/>
          <p:cNvSpPr/>
          <p:nvPr/>
        </p:nvSpPr>
        <p:spPr>
          <a:xfrm>
            <a:off x="5076056" y="4293096"/>
            <a:ext cx="3528392" cy="1069735"/>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Política de pago a proveedores 30 días, política de cobro a clientes 45 días </a:t>
            </a:r>
            <a:endParaRPr lang="es-EC" dirty="0"/>
          </a:p>
        </p:txBody>
      </p:sp>
    </p:spTree>
    <p:extLst>
      <p:ext uri="{BB962C8B-B14F-4D97-AF65-F5344CB8AC3E}">
        <p14:creationId xmlns:p14="http://schemas.microsoft.com/office/powerpoint/2010/main" val="3513554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138807" y="2672916"/>
            <a:ext cx="876752" cy="5667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t>ROE</a:t>
            </a:r>
          </a:p>
          <a:p>
            <a:pPr algn="ctr"/>
            <a:r>
              <a:rPr lang="es-EC" b="1" dirty="0" smtClean="0"/>
              <a:t>9.64%</a:t>
            </a:r>
            <a:endParaRPr lang="es-EC" b="1" dirty="0"/>
          </a:p>
        </p:txBody>
      </p:sp>
      <p:sp>
        <p:nvSpPr>
          <p:cNvPr id="5" name="Cerrar llave 4"/>
          <p:cNvSpPr/>
          <p:nvPr/>
        </p:nvSpPr>
        <p:spPr>
          <a:xfrm>
            <a:off x="7740352" y="2492896"/>
            <a:ext cx="34738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Rectángulo 5"/>
          <p:cNvSpPr/>
          <p:nvPr/>
        </p:nvSpPr>
        <p:spPr>
          <a:xfrm>
            <a:off x="6444208" y="1916832"/>
            <a:ext cx="1224136" cy="7192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ACT/CAP</a:t>
            </a:r>
          </a:p>
          <a:p>
            <a:pPr algn="ctr"/>
            <a:r>
              <a:rPr lang="es-EC" dirty="0" smtClean="0"/>
              <a:t>2.34</a:t>
            </a:r>
            <a:endParaRPr lang="es-EC" dirty="0"/>
          </a:p>
        </p:txBody>
      </p:sp>
      <p:sp>
        <p:nvSpPr>
          <p:cNvPr id="7" name="Rectángulo 6"/>
          <p:cNvSpPr/>
          <p:nvPr/>
        </p:nvSpPr>
        <p:spPr>
          <a:xfrm>
            <a:off x="6444208" y="3248980"/>
            <a:ext cx="1224136" cy="6120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ROI </a:t>
            </a:r>
          </a:p>
          <a:p>
            <a:pPr algn="ctr"/>
            <a:r>
              <a:rPr lang="es-EC" dirty="0" smtClean="0"/>
              <a:t>4.12%</a:t>
            </a:r>
            <a:endParaRPr lang="es-EC" dirty="0"/>
          </a:p>
        </p:txBody>
      </p:sp>
      <p:sp>
        <p:nvSpPr>
          <p:cNvPr id="8" name="Cerrar llave 7"/>
          <p:cNvSpPr/>
          <p:nvPr/>
        </p:nvSpPr>
        <p:spPr>
          <a:xfrm>
            <a:off x="6012160" y="2708920"/>
            <a:ext cx="347384"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Rectángulo 8"/>
          <p:cNvSpPr/>
          <p:nvPr/>
        </p:nvSpPr>
        <p:spPr>
          <a:xfrm>
            <a:off x="4709688" y="2276872"/>
            <a:ext cx="1224136"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Margen 1.57%</a:t>
            </a:r>
            <a:endParaRPr lang="es-EC" dirty="0"/>
          </a:p>
        </p:txBody>
      </p:sp>
      <p:sp>
        <p:nvSpPr>
          <p:cNvPr id="10" name="Rectángulo 9"/>
          <p:cNvSpPr/>
          <p:nvPr/>
        </p:nvSpPr>
        <p:spPr>
          <a:xfrm>
            <a:off x="4716016" y="3645024"/>
            <a:ext cx="1224136"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Rotación</a:t>
            </a:r>
          </a:p>
          <a:p>
            <a:pPr algn="ctr"/>
            <a:r>
              <a:rPr lang="es-EC" dirty="0" smtClean="0"/>
              <a:t>1.48</a:t>
            </a:r>
            <a:endParaRPr lang="es-EC" dirty="0"/>
          </a:p>
        </p:txBody>
      </p:sp>
      <p:sp>
        <p:nvSpPr>
          <p:cNvPr id="11" name="Cerrar llave 10"/>
          <p:cNvSpPr/>
          <p:nvPr/>
        </p:nvSpPr>
        <p:spPr>
          <a:xfrm>
            <a:off x="4368632" y="3501008"/>
            <a:ext cx="34738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Rectángulo 12"/>
          <p:cNvSpPr/>
          <p:nvPr/>
        </p:nvSpPr>
        <p:spPr>
          <a:xfrm>
            <a:off x="2771800" y="4221088"/>
            <a:ext cx="1512168" cy="522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Activos</a:t>
            </a:r>
          </a:p>
          <a:p>
            <a:pPr algn="ctr"/>
            <a:r>
              <a:rPr lang="es-EC" dirty="0" smtClean="0"/>
              <a:t>$3.248.051</a:t>
            </a:r>
            <a:endParaRPr lang="es-EC" dirty="0"/>
          </a:p>
        </p:txBody>
      </p:sp>
      <p:sp>
        <p:nvSpPr>
          <p:cNvPr id="14" name="Cerrar llave 13"/>
          <p:cNvSpPr/>
          <p:nvPr/>
        </p:nvSpPr>
        <p:spPr>
          <a:xfrm>
            <a:off x="4368632" y="2060848"/>
            <a:ext cx="341056"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Rectángulo 14"/>
          <p:cNvSpPr/>
          <p:nvPr/>
        </p:nvSpPr>
        <p:spPr>
          <a:xfrm>
            <a:off x="2771800" y="1628800"/>
            <a:ext cx="151216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Ut. Neta</a:t>
            </a:r>
          </a:p>
          <a:p>
            <a:pPr algn="ctr"/>
            <a:r>
              <a:rPr lang="es-EC" dirty="0" smtClean="0"/>
              <a:t>$133.840</a:t>
            </a:r>
            <a:endParaRPr lang="es-EC" dirty="0"/>
          </a:p>
        </p:txBody>
      </p:sp>
      <p:sp>
        <p:nvSpPr>
          <p:cNvPr id="16" name="Rectángulo 15"/>
          <p:cNvSpPr/>
          <p:nvPr/>
        </p:nvSpPr>
        <p:spPr>
          <a:xfrm>
            <a:off x="2771800" y="2699628"/>
            <a:ext cx="1512168" cy="5133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Ventas</a:t>
            </a:r>
          </a:p>
          <a:p>
            <a:pPr algn="ctr"/>
            <a:r>
              <a:rPr lang="es-EC" dirty="0" smtClean="0"/>
              <a:t>$4812.249</a:t>
            </a:r>
            <a:endParaRPr lang="es-EC" dirty="0"/>
          </a:p>
        </p:txBody>
      </p:sp>
      <p:sp>
        <p:nvSpPr>
          <p:cNvPr id="17" name="CuadroTexto 16"/>
          <p:cNvSpPr txBox="1"/>
          <p:nvPr/>
        </p:nvSpPr>
        <p:spPr>
          <a:xfrm>
            <a:off x="3491880" y="2339588"/>
            <a:ext cx="248786" cy="369332"/>
          </a:xfrm>
          <a:prstGeom prst="rect">
            <a:avLst/>
          </a:prstGeom>
          <a:noFill/>
        </p:spPr>
        <p:txBody>
          <a:bodyPr wrap="none" rtlCol="0">
            <a:spAutoFit/>
          </a:bodyPr>
          <a:lstStyle/>
          <a:p>
            <a:r>
              <a:rPr lang="es-EC" dirty="0" smtClean="0"/>
              <a:t>/</a:t>
            </a:r>
            <a:endParaRPr lang="es-EC" dirty="0"/>
          </a:p>
        </p:txBody>
      </p:sp>
      <p:sp>
        <p:nvSpPr>
          <p:cNvPr id="18" name="CuadroTexto 17"/>
          <p:cNvSpPr txBox="1"/>
          <p:nvPr/>
        </p:nvSpPr>
        <p:spPr>
          <a:xfrm>
            <a:off x="3419872" y="3923764"/>
            <a:ext cx="248786" cy="369332"/>
          </a:xfrm>
          <a:prstGeom prst="rect">
            <a:avLst/>
          </a:prstGeom>
          <a:noFill/>
        </p:spPr>
        <p:txBody>
          <a:bodyPr wrap="none" rtlCol="0">
            <a:spAutoFit/>
          </a:bodyPr>
          <a:lstStyle/>
          <a:p>
            <a:r>
              <a:rPr lang="es-EC" dirty="0" smtClean="0"/>
              <a:t>/</a:t>
            </a:r>
            <a:endParaRPr lang="es-EC" dirty="0"/>
          </a:p>
        </p:txBody>
      </p:sp>
      <p:sp>
        <p:nvSpPr>
          <p:cNvPr id="19" name="CuadroTexto 18"/>
          <p:cNvSpPr txBox="1"/>
          <p:nvPr/>
        </p:nvSpPr>
        <p:spPr>
          <a:xfrm>
            <a:off x="5187310" y="3140968"/>
            <a:ext cx="338554" cy="369332"/>
          </a:xfrm>
          <a:prstGeom prst="rect">
            <a:avLst/>
          </a:prstGeom>
          <a:noFill/>
        </p:spPr>
        <p:txBody>
          <a:bodyPr wrap="none" rtlCol="0">
            <a:spAutoFit/>
          </a:bodyPr>
          <a:lstStyle/>
          <a:p>
            <a:r>
              <a:rPr lang="es-EC" dirty="0" smtClean="0"/>
              <a:t>X</a:t>
            </a:r>
            <a:endParaRPr lang="es-EC" dirty="0"/>
          </a:p>
        </p:txBody>
      </p:sp>
      <p:sp>
        <p:nvSpPr>
          <p:cNvPr id="20" name="CuadroTexto 19"/>
          <p:cNvSpPr txBox="1"/>
          <p:nvPr/>
        </p:nvSpPr>
        <p:spPr>
          <a:xfrm>
            <a:off x="6969750" y="2771636"/>
            <a:ext cx="338554" cy="369332"/>
          </a:xfrm>
          <a:prstGeom prst="rect">
            <a:avLst/>
          </a:prstGeom>
          <a:noFill/>
        </p:spPr>
        <p:txBody>
          <a:bodyPr wrap="none" rtlCol="0">
            <a:spAutoFit/>
          </a:bodyPr>
          <a:lstStyle/>
          <a:p>
            <a:r>
              <a:rPr lang="es-EC" dirty="0" smtClean="0"/>
              <a:t>X</a:t>
            </a:r>
            <a:endParaRPr lang="es-EC" dirty="0"/>
          </a:p>
        </p:txBody>
      </p:sp>
      <p:sp>
        <p:nvSpPr>
          <p:cNvPr id="21" name="Cerrar llave 20"/>
          <p:cNvSpPr/>
          <p:nvPr/>
        </p:nvSpPr>
        <p:spPr>
          <a:xfrm>
            <a:off x="2208392" y="1628800"/>
            <a:ext cx="34738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2" name="Rectángulo 21"/>
          <p:cNvSpPr/>
          <p:nvPr/>
        </p:nvSpPr>
        <p:spPr>
          <a:xfrm>
            <a:off x="539552" y="1556792"/>
            <a:ext cx="1512168"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Ventas</a:t>
            </a:r>
            <a:endParaRPr lang="es-EC" dirty="0"/>
          </a:p>
        </p:txBody>
      </p:sp>
      <p:sp>
        <p:nvSpPr>
          <p:cNvPr id="23" name="Rectángulo 22"/>
          <p:cNvSpPr/>
          <p:nvPr/>
        </p:nvSpPr>
        <p:spPr>
          <a:xfrm>
            <a:off x="539552" y="2204864"/>
            <a:ext cx="1512168"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Costos y gastos</a:t>
            </a:r>
            <a:endParaRPr lang="es-EC" dirty="0"/>
          </a:p>
        </p:txBody>
      </p:sp>
      <p:sp>
        <p:nvSpPr>
          <p:cNvPr id="24" name="Cerrar llave 23"/>
          <p:cNvSpPr/>
          <p:nvPr/>
        </p:nvSpPr>
        <p:spPr>
          <a:xfrm>
            <a:off x="2208392" y="3933056"/>
            <a:ext cx="34738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5" name="Rectángulo 24"/>
          <p:cNvSpPr/>
          <p:nvPr/>
        </p:nvSpPr>
        <p:spPr>
          <a:xfrm>
            <a:off x="539552" y="3654316"/>
            <a:ext cx="1512168" cy="5667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Activos Corrientes</a:t>
            </a:r>
            <a:endParaRPr lang="es-EC" dirty="0"/>
          </a:p>
        </p:txBody>
      </p:sp>
      <p:sp>
        <p:nvSpPr>
          <p:cNvPr id="26" name="Rectángulo 25"/>
          <p:cNvSpPr/>
          <p:nvPr/>
        </p:nvSpPr>
        <p:spPr>
          <a:xfrm>
            <a:off x="539552" y="4509120"/>
            <a:ext cx="1512168"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Activos no corrientes</a:t>
            </a:r>
            <a:endParaRPr lang="es-EC" dirty="0"/>
          </a:p>
        </p:txBody>
      </p:sp>
      <p:sp>
        <p:nvSpPr>
          <p:cNvPr id="27" name="Rectángulo 26"/>
          <p:cNvSpPr/>
          <p:nvPr/>
        </p:nvSpPr>
        <p:spPr>
          <a:xfrm>
            <a:off x="2771800" y="3347700"/>
            <a:ext cx="1512168" cy="5133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Ventas</a:t>
            </a:r>
          </a:p>
          <a:p>
            <a:pPr algn="ctr"/>
            <a:r>
              <a:rPr lang="es-EC" dirty="0" smtClean="0"/>
              <a:t>$4812.249</a:t>
            </a:r>
            <a:endParaRPr lang="es-EC" dirty="0"/>
          </a:p>
        </p:txBody>
      </p:sp>
      <p:sp>
        <p:nvSpPr>
          <p:cNvPr id="28" name="2 Rectángulo"/>
          <p:cNvSpPr/>
          <p:nvPr/>
        </p:nvSpPr>
        <p:spPr>
          <a:xfrm>
            <a:off x="899592" y="692696"/>
            <a:ext cx="7416824" cy="584775"/>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ANALISIS DUPONT</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29" name="Flecha derecha 28"/>
          <p:cNvSpPr/>
          <p:nvPr/>
        </p:nvSpPr>
        <p:spPr>
          <a:xfrm>
            <a:off x="2051720" y="5364214"/>
            <a:ext cx="4392488" cy="432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RENDIMIENTO SOBRE EL CAPITAL</a:t>
            </a:r>
            <a:endParaRPr lang="es-EC" b="1" dirty="0"/>
          </a:p>
        </p:txBody>
      </p:sp>
    </p:spTree>
    <p:extLst>
      <p:ext uri="{BB962C8B-B14F-4D97-AF65-F5344CB8AC3E}">
        <p14:creationId xmlns:p14="http://schemas.microsoft.com/office/powerpoint/2010/main" val="17103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755576" y="539969"/>
            <a:ext cx="7416824" cy="584775"/>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ESTADO DE RESULTADOS HISTÓRICOS</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11" name="Imagen 10"/>
          <p:cNvPicPr>
            <a:picLocks noChangeAspect="1"/>
          </p:cNvPicPr>
          <p:nvPr/>
        </p:nvPicPr>
        <p:blipFill>
          <a:blip r:embed="rId2"/>
          <a:stretch>
            <a:fillRect/>
          </a:stretch>
        </p:blipFill>
        <p:spPr>
          <a:xfrm>
            <a:off x="1138415" y="1268760"/>
            <a:ext cx="6939177" cy="4208007"/>
          </a:xfrm>
          <a:prstGeom prst="rect">
            <a:avLst/>
          </a:prstGeom>
          <a:ln>
            <a:solidFill>
              <a:schemeClr val="tx1"/>
            </a:solidFill>
          </a:ln>
        </p:spPr>
      </p:pic>
    </p:spTree>
    <p:extLst>
      <p:ext uri="{BB962C8B-B14F-4D97-AF65-F5344CB8AC3E}">
        <p14:creationId xmlns:p14="http://schemas.microsoft.com/office/powerpoint/2010/main" val="120495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06075"/>
            <a:ext cx="1822165" cy="11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7504" y="2071881"/>
            <a:ext cx="2952328" cy="646331"/>
          </a:xfrm>
          <a:prstGeom prst="rect">
            <a:avLst/>
          </a:prstGeom>
          <a:noFill/>
        </p:spPr>
        <p:txBody>
          <a:bodyPr wrap="square" rtlCol="0">
            <a:spAutoFit/>
          </a:bodyPr>
          <a:lstStyle/>
          <a:p>
            <a:pPr algn="ctr"/>
            <a:r>
              <a:rPr lang="es-EC" b="1" dirty="0" smtClean="0">
                <a:solidFill>
                  <a:schemeClr val="tx2"/>
                </a:solidFill>
              </a:rPr>
              <a:t>COTASA Comercial Técnica Asociada S.A.</a:t>
            </a:r>
            <a:endParaRPr lang="es-EC" b="1" dirty="0">
              <a:solidFill>
                <a:schemeClr val="tx2"/>
              </a:solidFill>
            </a:endParaRPr>
          </a:p>
        </p:txBody>
      </p:sp>
      <p:sp>
        <p:nvSpPr>
          <p:cNvPr id="6" name="5 CuadroTexto"/>
          <p:cNvSpPr txBox="1"/>
          <p:nvPr/>
        </p:nvSpPr>
        <p:spPr>
          <a:xfrm>
            <a:off x="107504" y="4438853"/>
            <a:ext cx="2952328" cy="369332"/>
          </a:xfrm>
          <a:prstGeom prst="rect">
            <a:avLst/>
          </a:prstGeom>
          <a:noFill/>
        </p:spPr>
        <p:txBody>
          <a:bodyPr wrap="square" rtlCol="0">
            <a:spAutoFit/>
          </a:bodyPr>
          <a:lstStyle/>
          <a:p>
            <a:pPr algn="ctr"/>
            <a:r>
              <a:rPr lang="es-EC" b="1" dirty="0" smtClean="0">
                <a:solidFill>
                  <a:schemeClr val="tx2"/>
                </a:solidFill>
              </a:rPr>
              <a:t>03 de marzo de 1988</a:t>
            </a:r>
            <a:endParaRPr lang="es-EC" b="1" dirty="0">
              <a:solidFill>
                <a:schemeClr val="tx2"/>
              </a:solidFill>
            </a:endParaRPr>
          </a:p>
        </p:txBody>
      </p:sp>
      <p:sp>
        <p:nvSpPr>
          <p:cNvPr id="5" name="4 CuadroTexto"/>
          <p:cNvSpPr txBox="1"/>
          <p:nvPr/>
        </p:nvSpPr>
        <p:spPr>
          <a:xfrm>
            <a:off x="3851920" y="2073622"/>
            <a:ext cx="4752528" cy="646331"/>
          </a:xfrm>
          <a:prstGeom prst="rect">
            <a:avLst/>
          </a:prstGeom>
          <a:noFill/>
          <a:ln>
            <a:solidFill>
              <a:schemeClr val="accent6">
                <a:lumMod val="75000"/>
              </a:schemeClr>
            </a:solidFill>
          </a:ln>
        </p:spPr>
        <p:txBody>
          <a:bodyPr wrap="square" rtlCol="0">
            <a:spAutoFit/>
          </a:bodyPr>
          <a:lstStyle/>
          <a:p>
            <a:pPr fontAlgn="base">
              <a:spcBef>
                <a:spcPct val="0"/>
              </a:spcBef>
              <a:spcAft>
                <a:spcPct val="0"/>
              </a:spcAft>
              <a:defRPr/>
            </a:pPr>
            <a:r>
              <a:rPr lang="es-EC" dirty="0">
                <a:solidFill>
                  <a:prstClr val="black"/>
                </a:solidFill>
                <a:latin typeface="Arial" charset="0"/>
                <a:cs typeface="Arial" charset="0"/>
              </a:rPr>
              <a:t>Distrito Metropolitano de Quito provincia de Pichincha.</a:t>
            </a:r>
            <a:endParaRPr lang="es-ES" b="1" dirty="0">
              <a:solidFill>
                <a:srgbClr val="4F81BD">
                  <a:lumMod val="75000"/>
                </a:srgbClr>
              </a:solidFill>
              <a:latin typeface="Arial Unicode MS" pitchFamily="34" charset="-128"/>
              <a:ea typeface="Arial Unicode MS" pitchFamily="34" charset="-128"/>
              <a:cs typeface="Arial Unicode MS" pitchFamily="34" charset="-128"/>
            </a:endParaRPr>
          </a:p>
        </p:txBody>
      </p:sp>
      <p:sp>
        <p:nvSpPr>
          <p:cNvPr id="8" name="7 CuadroTexto"/>
          <p:cNvSpPr txBox="1"/>
          <p:nvPr/>
        </p:nvSpPr>
        <p:spPr>
          <a:xfrm>
            <a:off x="3851920" y="3081734"/>
            <a:ext cx="4752528" cy="923330"/>
          </a:xfrm>
          <a:prstGeom prst="rect">
            <a:avLst/>
          </a:prstGeom>
          <a:noFill/>
          <a:ln>
            <a:solidFill>
              <a:schemeClr val="accent6">
                <a:lumMod val="75000"/>
              </a:schemeClr>
            </a:solidFill>
          </a:ln>
        </p:spPr>
        <p:txBody>
          <a:bodyPr wrap="square" rtlCol="0">
            <a:spAutoFit/>
          </a:bodyPr>
          <a:lstStyle/>
          <a:p>
            <a:pPr fontAlgn="base">
              <a:spcBef>
                <a:spcPct val="0"/>
              </a:spcBef>
              <a:spcAft>
                <a:spcPct val="0"/>
              </a:spcAft>
              <a:defRPr/>
            </a:pPr>
            <a:r>
              <a:rPr lang="es-EC" dirty="0">
                <a:solidFill>
                  <a:prstClr val="black"/>
                </a:solidFill>
                <a:latin typeface="Arial" charset="0"/>
                <a:cs typeface="Arial" charset="0"/>
              </a:rPr>
              <a:t>A</a:t>
            </a:r>
            <a:r>
              <a:rPr lang="es-EC" dirty="0" smtClean="0">
                <a:solidFill>
                  <a:prstClr val="black"/>
                </a:solidFill>
                <a:latin typeface="Arial" charset="0"/>
                <a:cs typeface="Arial" charset="0"/>
              </a:rPr>
              <a:t>ctividades </a:t>
            </a:r>
            <a:r>
              <a:rPr lang="es-EC" dirty="0">
                <a:solidFill>
                  <a:prstClr val="black"/>
                </a:solidFill>
                <a:latin typeface="Arial" charset="0"/>
                <a:cs typeface="Arial" charset="0"/>
              </a:rPr>
              <a:t>de representación y venta de equipos y materiales para sistemas de agua potable y </a:t>
            </a:r>
            <a:r>
              <a:rPr lang="es-EC" dirty="0" smtClean="0">
                <a:solidFill>
                  <a:prstClr val="black"/>
                </a:solidFill>
                <a:latin typeface="Arial" charset="0"/>
                <a:cs typeface="Arial" charset="0"/>
              </a:rPr>
              <a:t>alcantarillado.</a:t>
            </a:r>
            <a:endParaRPr lang="es-ES" b="1" dirty="0">
              <a:solidFill>
                <a:srgbClr val="4F81BD">
                  <a:lumMod val="75000"/>
                </a:srgbClr>
              </a:solidFill>
              <a:latin typeface="Arial Unicode MS" pitchFamily="34" charset="-128"/>
              <a:ea typeface="Arial Unicode MS" pitchFamily="34" charset="-128"/>
              <a:cs typeface="Arial Unicode MS" pitchFamily="34" charset="-128"/>
            </a:endParaRPr>
          </a:p>
        </p:txBody>
      </p:sp>
      <p:sp>
        <p:nvSpPr>
          <p:cNvPr id="9" name="8 CuadroTexto"/>
          <p:cNvSpPr txBox="1"/>
          <p:nvPr/>
        </p:nvSpPr>
        <p:spPr>
          <a:xfrm>
            <a:off x="3851920" y="4377878"/>
            <a:ext cx="4752528" cy="923330"/>
          </a:xfrm>
          <a:prstGeom prst="rect">
            <a:avLst/>
          </a:prstGeom>
          <a:noFill/>
          <a:ln>
            <a:solidFill>
              <a:schemeClr val="accent6">
                <a:lumMod val="75000"/>
              </a:schemeClr>
            </a:solidFill>
          </a:ln>
        </p:spPr>
        <p:txBody>
          <a:bodyPr wrap="square" rtlCol="0">
            <a:spAutoFit/>
          </a:bodyPr>
          <a:lstStyle/>
          <a:p>
            <a:pPr fontAlgn="base">
              <a:spcBef>
                <a:spcPct val="0"/>
              </a:spcBef>
              <a:spcAft>
                <a:spcPct val="0"/>
              </a:spcAft>
              <a:defRPr/>
            </a:pPr>
            <a:r>
              <a:rPr lang="es-EC" dirty="0">
                <a:solidFill>
                  <a:prstClr val="black"/>
                </a:solidFill>
                <a:latin typeface="Arial" charset="0"/>
                <a:cs typeface="Arial" charset="0"/>
              </a:rPr>
              <a:t>El capital social es de US$ 50,000.00 dividido en 50.000 acciones con un valor nominal de US$ 1.00 cada una</a:t>
            </a:r>
            <a:endParaRPr lang="es-ES" b="1" dirty="0">
              <a:solidFill>
                <a:srgbClr val="4F81BD">
                  <a:lumMod val="75000"/>
                </a:srgbClr>
              </a:solidFill>
              <a:latin typeface="Arial Unicode MS" pitchFamily="34" charset="-128"/>
              <a:ea typeface="Arial Unicode MS" pitchFamily="34" charset="-128"/>
              <a:cs typeface="Arial Unicode MS" pitchFamily="34" charset="-128"/>
            </a:endParaRPr>
          </a:p>
        </p:txBody>
      </p:sp>
      <p:sp>
        <p:nvSpPr>
          <p:cNvPr id="7" name="6 Rectángulo"/>
          <p:cNvSpPr/>
          <p:nvPr/>
        </p:nvSpPr>
        <p:spPr>
          <a:xfrm>
            <a:off x="1047882" y="991761"/>
            <a:ext cx="6665607" cy="830997"/>
          </a:xfrm>
          <a:prstGeom prst="rect">
            <a:avLst/>
          </a:prstGeom>
          <a:noFill/>
        </p:spPr>
        <p:txBody>
          <a:bodyPr wrap="none" lIns="91440" tIns="45720" rIns="91440" bIns="45720">
            <a:spAutoFit/>
          </a:bodyPr>
          <a:lstStyle/>
          <a:p>
            <a:pPr algn="ctr"/>
            <a:r>
              <a:rPr lang="es-E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ASPECTOS GENERALES</a:t>
            </a:r>
            <a:endParaRPr lang="es-E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69677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815693" y="908720"/>
            <a:ext cx="7776864" cy="584775"/>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ESTADO DE RESULTADOS PROYECTADO</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4" name="Imagen 3"/>
          <p:cNvPicPr>
            <a:picLocks noChangeAspect="1"/>
          </p:cNvPicPr>
          <p:nvPr/>
        </p:nvPicPr>
        <p:blipFill>
          <a:blip r:embed="rId2"/>
          <a:stretch>
            <a:fillRect/>
          </a:stretch>
        </p:blipFill>
        <p:spPr>
          <a:xfrm>
            <a:off x="827584" y="1772816"/>
            <a:ext cx="7764973" cy="3389380"/>
          </a:xfrm>
          <a:prstGeom prst="rect">
            <a:avLst/>
          </a:prstGeom>
        </p:spPr>
      </p:pic>
    </p:spTree>
    <p:extLst>
      <p:ext uri="{BB962C8B-B14F-4D97-AF65-F5344CB8AC3E}">
        <p14:creationId xmlns:p14="http://schemas.microsoft.com/office/powerpoint/2010/main" val="131817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611560" y="404664"/>
            <a:ext cx="7776864" cy="584775"/>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PROYECCIÓN DEL BALANCE GENERAL</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9" name="Imagen 8"/>
          <p:cNvPicPr>
            <a:picLocks noChangeAspect="1"/>
          </p:cNvPicPr>
          <p:nvPr/>
        </p:nvPicPr>
        <p:blipFill>
          <a:blip r:embed="rId2"/>
          <a:stretch>
            <a:fillRect/>
          </a:stretch>
        </p:blipFill>
        <p:spPr>
          <a:xfrm>
            <a:off x="338872" y="980728"/>
            <a:ext cx="8553608" cy="4968551"/>
          </a:xfrm>
          <a:prstGeom prst="rect">
            <a:avLst/>
          </a:prstGeom>
        </p:spPr>
      </p:pic>
    </p:spTree>
    <p:extLst>
      <p:ext uri="{BB962C8B-B14F-4D97-AF65-F5344CB8AC3E}">
        <p14:creationId xmlns:p14="http://schemas.microsoft.com/office/powerpoint/2010/main" val="317073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611560" y="828001"/>
            <a:ext cx="7776864" cy="584775"/>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PROYECCIÓN DEL BALANCE GENERAL</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3" name="Imagen 2"/>
          <p:cNvPicPr>
            <a:picLocks noChangeAspect="1"/>
          </p:cNvPicPr>
          <p:nvPr/>
        </p:nvPicPr>
        <p:blipFill>
          <a:blip r:embed="rId2"/>
          <a:stretch>
            <a:fillRect/>
          </a:stretch>
        </p:blipFill>
        <p:spPr>
          <a:xfrm>
            <a:off x="251520" y="2060848"/>
            <a:ext cx="8710295" cy="2803575"/>
          </a:xfrm>
          <a:prstGeom prst="rect">
            <a:avLst/>
          </a:prstGeom>
        </p:spPr>
      </p:pic>
    </p:spTree>
    <p:extLst>
      <p:ext uri="{BB962C8B-B14F-4D97-AF65-F5344CB8AC3E}">
        <p14:creationId xmlns:p14="http://schemas.microsoft.com/office/powerpoint/2010/main" val="282564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577" y="33654"/>
            <a:ext cx="5530681" cy="584775"/>
          </a:xfrm>
          <a:prstGeom prst="rect">
            <a:avLst/>
          </a:prstGeom>
          <a:noFill/>
        </p:spPr>
        <p:txBody>
          <a:bodyPr wrap="none" lIns="91440" tIns="45720" rIns="91440" bIns="45720">
            <a:spAutoFit/>
          </a:bodyPr>
          <a:lstStyle/>
          <a:p>
            <a:pPr algn="ct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Flujos de caja descontados</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58" y="1268760"/>
            <a:ext cx="8210550" cy="180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5496" y="735087"/>
            <a:ext cx="5246949" cy="461665"/>
          </a:xfrm>
          <a:prstGeom prst="rect">
            <a:avLst/>
          </a:prstGeom>
          <a:noFill/>
        </p:spPr>
        <p:txBody>
          <a:bodyPr wrap="none" lIns="91440" tIns="45720" rIns="91440" bIns="45720">
            <a:spAutoFit/>
          </a:bodyPr>
          <a:lstStyle/>
          <a:p>
            <a:pPr algn="ctr"/>
            <a:r>
              <a:rPr lang="es-E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Necesidades operativas de fondos</a:t>
            </a:r>
            <a:endPar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7" name="1 Imagen"/>
          <p:cNvPicPr>
            <a:picLocks noChangeAspect="1" noChangeArrowheads="1"/>
          </p:cNvPicPr>
          <p:nvPr/>
        </p:nvPicPr>
        <p:blipFill rotWithShape="1">
          <a:blip r:embed="rId3">
            <a:extLst>
              <a:ext uri="{28A0092B-C50C-407E-A947-70E740481C1C}">
                <a14:useLocalDpi xmlns:a14="http://schemas.microsoft.com/office/drawing/2010/main" val="0"/>
              </a:ext>
            </a:extLst>
          </a:blip>
          <a:srcRect b="81250"/>
          <a:stretch/>
        </p:blipFill>
        <p:spPr bwMode="auto">
          <a:xfrm>
            <a:off x="790575" y="3579862"/>
            <a:ext cx="7562850" cy="85725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36722" y="3068960"/>
            <a:ext cx="2851102" cy="461665"/>
          </a:xfrm>
          <a:prstGeom prst="rect">
            <a:avLst/>
          </a:prstGeom>
          <a:noFill/>
        </p:spPr>
        <p:txBody>
          <a:bodyPr wrap="none" lIns="91440" tIns="45720" rIns="91440" bIns="45720">
            <a:spAutoFit/>
          </a:bodyPr>
          <a:lstStyle/>
          <a:p>
            <a:pPr algn="ctr"/>
            <a:r>
              <a:rPr lang="es-E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Cálculo del WACC</a:t>
            </a:r>
            <a:endPar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22" y="4226024"/>
            <a:ext cx="41433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933" y="4233863"/>
            <a:ext cx="41433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281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577" y="33654"/>
            <a:ext cx="5530681" cy="584775"/>
          </a:xfrm>
          <a:prstGeom prst="rect">
            <a:avLst/>
          </a:prstGeom>
          <a:noFill/>
        </p:spPr>
        <p:txBody>
          <a:bodyPr wrap="none" lIns="91440" tIns="45720" rIns="91440" bIns="45720">
            <a:spAutoFit/>
          </a:bodyPr>
          <a:lstStyle/>
          <a:p>
            <a:pPr algn="ct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Flujos de caja descontados</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4" name="3 Rectángulo"/>
          <p:cNvSpPr/>
          <p:nvPr/>
        </p:nvSpPr>
        <p:spPr>
          <a:xfrm>
            <a:off x="103624" y="755993"/>
            <a:ext cx="3054041" cy="584775"/>
          </a:xfrm>
          <a:prstGeom prst="rect">
            <a:avLst/>
          </a:prstGeom>
          <a:noFill/>
        </p:spPr>
        <p:txBody>
          <a:bodyPr wrap="none" lIns="91440" tIns="45720" rIns="91440" bIns="45720">
            <a:spAutoFit/>
          </a:bodyPr>
          <a:lstStyle/>
          <a:p>
            <a:pPr algn="ct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Escenario base</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5" name="Imagen 4"/>
          <p:cNvPicPr>
            <a:picLocks noChangeAspect="1"/>
          </p:cNvPicPr>
          <p:nvPr/>
        </p:nvPicPr>
        <p:blipFill>
          <a:blip r:embed="rId2"/>
          <a:stretch>
            <a:fillRect/>
          </a:stretch>
        </p:blipFill>
        <p:spPr>
          <a:xfrm>
            <a:off x="683568" y="1772816"/>
            <a:ext cx="7932375" cy="2882356"/>
          </a:xfrm>
          <a:prstGeom prst="rect">
            <a:avLst/>
          </a:prstGeom>
        </p:spPr>
      </p:pic>
    </p:spTree>
    <p:extLst>
      <p:ext uri="{BB962C8B-B14F-4D97-AF65-F5344CB8AC3E}">
        <p14:creationId xmlns:p14="http://schemas.microsoft.com/office/powerpoint/2010/main" val="503281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izquierda y derecha"/>
          <p:cNvSpPr/>
          <p:nvPr/>
        </p:nvSpPr>
        <p:spPr>
          <a:xfrm>
            <a:off x="3275856" y="1124744"/>
            <a:ext cx="2664296" cy="1008112"/>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t>ESCENARIOS</a:t>
            </a:r>
            <a:endParaRPr lang="es-EC" b="1" dirty="0"/>
          </a:p>
        </p:txBody>
      </p:sp>
      <p:sp>
        <p:nvSpPr>
          <p:cNvPr id="3" name="2 Elipse"/>
          <p:cNvSpPr/>
          <p:nvPr/>
        </p:nvSpPr>
        <p:spPr>
          <a:xfrm>
            <a:off x="755576" y="908720"/>
            <a:ext cx="2376264" cy="15121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t>OPTIMISTA</a:t>
            </a:r>
            <a:endParaRPr lang="es-EC" b="1" dirty="0"/>
          </a:p>
        </p:txBody>
      </p:sp>
      <p:sp>
        <p:nvSpPr>
          <p:cNvPr id="4" name="3 Elipse"/>
          <p:cNvSpPr/>
          <p:nvPr/>
        </p:nvSpPr>
        <p:spPr>
          <a:xfrm>
            <a:off x="6156176" y="908720"/>
            <a:ext cx="2376264" cy="15121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t>PESIMISTA</a:t>
            </a:r>
            <a:endParaRPr lang="es-EC" b="1" dirty="0"/>
          </a:p>
        </p:txBody>
      </p:sp>
      <p:sp>
        <p:nvSpPr>
          <p:cNvPr id="5" name="4 Flecha abajo"/>
          <p:cNvSpPr/>
          <p:nvPr/>
        </p:nvSpPr>
        <p:spPr>
          <a:xfrm>
            <a:off x="1691680" y="2564904"/>
            <a:ext cx="396044" cy="72008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6" name="5 Flecha abajo"/>
          <p:cNvSpPr/>
          <p:nvPr/>
        </p:nvSpPr>
        <p:spPr>
          <a:xfrm>
            <a:off x="7272300" y="2564904"/>
            <a:ext cx="396044" cy="72008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6 Rectángulo"/>
          <p:cNvSpPr/>
          <p:nvPr/>
        </p:nvSpPr>
        <p:spPr>
          <a:xfrm>
            <a:off x="107504" y="3429000"/>
            <a:ext cx="345638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itchFamily="34" charset="0"/>
              <a:buChar char="•"/>
            </a:pPr>
            <a:r>
              <a:rPr lang="es-EC" dirty="0" smtClean="0"/>
              <a:t>Menor riesgo del sector</a:t>
            </a:r>
          </a:p>
          <a:p>
            <a:pPr marL="285750" indent="-285750" algn="just">
              <a:buFont typeface="Arial" pitchFamily="34" charset="0"/>
              <a:buChar char="•"/>
            </a:pPr>
            <a:r>
              <a:rPr lang="es-EC" dirty="0" smtClean="0"/>
              <a:t>Incremento en tasa de crecimiento de las ventas</a:t>
            </a:r>
            <a:endParaRPr lang="es-EC" dirty="0"/>
          </a:p>
        </p:txBody>
      </p:sp>
      <p:sp>
        <p:nvSpPr>
          <p:cNvPr id="8" name="7 Rectángulo"/>
          <p:cNvSpPr/>
          <p:nvPr/>
        </p:nvSpPr>
        <p:spPr>
          <a:xfrm>
            <a:off x="5580112" y="3429000"/>
            <a:ext cx="345638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itchFamily="34" charset="0"/>
              <a:buChar char="•"/>
            </a:pPr>
            <a:r>
              <a:rPr lang="es-EC" dirty="0" smtClean="0"/>
              <a:t>Mayor riesgo del sector</a:t>
            </a:r>
          </a:p>
          <a:p>
            <a:pPr marL="285750" indent="-285750" algn="just">
              <a:buFont typeface="Arial" pitchFamily="34" charset="0"/>
              <a:buChar char="•"/>
            </a:pPr>
            <a:r>
              <a:rPr lang="es-EC" dirty="0" smtClean="0"/>
              <a:t>Disminución en tasa de crecimiento de las ventas</a:t>
            </a:r>
            <a:endParaRPr lang="es-EC" dirty="0"/>
          </a:p>
        </p:txBody>
      </p:sp>
      <p:sp>
        <p:nvSpPr>
          <p:cNvPr id="9" name="8 Flecha abajo"/>
          <p:cNvSpPr/>
          <p:nvPr/>
        </p:nvSpPr>
        <p:spPr>
          <a:xfrm>
            <a:off x="1691680" y="4437112"/>
            <a:ext cx="396044" cy="5040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0" name="9 Flecha abajo"/>
          <p:cNvSpPr/>
          <p:nvPr/>
        </p:nvSpPr>
        <p:spPr>
          <a:xfrm>
            <a:off x="7308304" y="4437112"/>
            <a:ext cx="396044" cy="5040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1" name="10 Rectángulo"/>
          <p:cNvSpPr/>
          <p:nvPr/>
        </p:nvSpPr>
        <p:spPr>
          <a:xfrm>
            <a:off x="107504" y="5034880"/>
            <a:ext cx="345638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Valor de la empresa</a:t>
            </a:r>
          </a:p>
          <a:p>
            <a:pPr algn="ctr"/>
            <a:r>
              <a:rPr lang="es-EC" b="1" dirty="0"/>
              <a:t>USD </a:t>
            </a:r>
            <a:r>
              <a:rPr lang="es-EC" b="1" dirty="0" smtClean="0"/>
              <a:t>2.044.120 </a:t>
            </a:r>
            <a:endParaRPr lang="es-EC" b="1" dirty="0"/>
          </a:p>
        </p:txBody>
      </p:sp>
      <p:sp>
        <p:nvSpPr>
          <p:cNvPr id="12" name="11 Rectángulo"/>
          <p:cNvSpPr/>
          <p:nvPr/>
        </p:nvSpPr>
        <p:spPr>
          <a:xfrm>
            <a:off x="5580112" y="5013176"/>
            <a:ext cx="345638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Valor de la empresa</a:t>
            </a:r>
          </a:p>
          <a:p>
            <a:pPr algn="ctr"/>
            <a:r>
              <a:rPr lang="es-EC" b="1" dirty="0"/>
              <a:t>USD  </a:t>
            </a:r>
            <a:r>
              <a:rPr lang="es-EC" b="1" dirty="0" smtClean="0"/>
              <a:t>1.495.601  </a:t>
            </a:r>
            <a:endParaRPr lang="es-EC" b="1" dirty="0"/>
          </a:p>
        </p:txBody>
      </p:sp>
    </p:spTree>
    <p:extLst>
      <p:ext uri="{BB962C8B-B14F-4D97-AF65-F5344CB8AC3E}">
        <p14:creationId xmlns:p14="http://schemas.microsoft.com/office/powerpoint/2010/main" val="503281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33654"/>
            <a:ext cx="3300905" cy="584775"/>
          </a:xfrm>
          <a:prstGeom prst="rect">
            <a:avLst/>
          </a:prstGeom>
          <a:noFill/>
        </p:spPr>
        <p:txBody>
          <a:bodyPr wrap="none" lIns="91440" tIns="45720" rIns="91440" bIns="45720">
            <a:spAutoFit/>
          </a:bodyPr>
          <a:lstStyle/>
          <a:p>
            <a:pPr algn="ct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COMPARACIÓN</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graphicFrame>
        <p:nvGraphicFramePr>
          <p:cNvPr id="3" name="2 Tabla"/>
          <p:cNvGraphicFramePr>
            <a:graphicFrameLocks noGrp="1"/>
          </p:cNvGraphicFramePr>
          <p:nvPr>
            <p:extLst>
              <p:ext uri="{D42A27DB-BD31-4B8C-83A1-F6EECF244321}">
                <p14:modId xmlns:p14="http://schemas.microsoft.com/office/powerpoint/2010/main" val="190615011"/>
              </p:ext>
            </p:extLst>
          </p:nvPr>
        </p:nvGraphicFramePr>
        <p:xfrm>
          <a:off x="467544" y="1397000"/>
          <a:ext cx="8244408" cy="1559560"/>
        </p:xfrm>
        <a:graphic>
          <a:graphicData uri="http://schemas.openxmlformats.org/drawingml/2006/table">
            <a:tbl>
              <a:tblPr firstRow="1" bandRow="1">
                <a:tableStyleId>{2A488322-F2BA-4B5B-9748-0D474271808F}</a:tableStyleId>
              </a:tblPr>
              <a:tblGrid>
                <a:gridCol w="2061102"/>
                <a:gridCol w="2061102"/>
                <a:gridCol w="2061102"/>
                <a:gridCol w="2061102"/>
              </a:tblGrid>
              <a:tr h="370840">
                <a:tc>
                  <a:txBody>
                    <a:bodyPr/>
                    <a:lstStyle/>
                    <a:p>
                      <a:pPr algn="ctr"/>
                      <a:r>
                        <a:rPr lang="es-EC" dirty="0" smtClean="0"/>
                        <a:t>Valor</a:t>
                      </a:r>
                      <a:r>
                        <a:rPr lang="es-EC" baseline="0" dirty="0" smtClean="0"/>
                        <a:t> contable de la empresa</a:t>
                      </a:r>
                      <a:endParaRPr lang="es-EC" dirty="0"/>
                    </a:p>
                  </a:txBody>
                  <a:tcPr/>
                </a:tc>
                <a:tc>
                  <a:txBody>
                    <a:bodyPr/>
                    <a:lstStyle/>
                    <a:p>
                      <a:pPr algn="ctr"/>
                      <a:r>
                        <a:rPr lang="es-EC" dirty="0" smtClean="0"/>
                        <a:t>Valor</a:t>
                      </a:r>
                      <a:r>
                        <a:rPr lang="es-EC" baseline="0" dirty="0" smtClean="0"/>
                        <a:t> de la empresa escenario base</a:t>
                      </a:r>
                      <a:endParaRPr lang="es-EC" dirty="0"/>
                    </a:p>
                  </a:txBody>
                  <a:tcPr/>
                </a:tc>
                <a:tc>
                  <a:txBody>
                    <a:bodyPr/>
                    <a:lstStyle/>
                    <a:p>
                      <a:pPr algn="ctr"/>
                      <a:r>
                        <a:rPr lang="es-EC" dirty="0" smtClean="0"/>
                        <a:t>Valor de la empresa escenario optimista</a:t>
                      </a:r>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t>Valor de la empresa escenario pesimista</a:t>
                      </a:r>
                    </a:p>
                  </a:txBody>
                  <a:tcPr/>
                </a:tc>
              </a:tr>
              <a:tr h="370840">
                <a:tc>
                  <a:txBody>
                    <a:bodyPr/>
                    <a:lstStyle/>
                    <a:p>
                      <a:pPr algn="ctr"/>
                      <a:r>
                        <a:rPr lang="es-EC" dirty="0" smtClean="0"/>
                        <a:t>USD 1.385.235 </a:t>
                      </a:r>
                    </a:p>
                  </a:txBody>
                  <a:tcPr/>
                </a:tc>
                <a:tc>
                  <a:txBody>
                    <a:bodyPr/>
                    <a:lstStyle/>
                    <a:p>
                      <a:pPr algn="ctr"/>
                      <a:r>
                        <a:rPr lang="es-EC" dirty="0" smtClean="0"/>
                        <a:t> USD</a:t>
                      </a:r>
                      <a:r>
                        <a:rPr lang="es-EC" baseline="0" dirty="0" smtClean="0"/>
                        <a:t> </a:t>
                      </a:r>
                      <a:r>
                        <a:rPr lang="es-EC" dirty="0" smtClean="0"/>
                        <a:t>1´676.882 </a:t>
                      </a:r>
                    </a:p>
                  </a:txBody>
                  <a:tcPr/>
                </a:tc>
                <a:tc>
                  <a:txBody>
                    <a:bodyPr/>
                    <a:lstStyle/>
                    <a:p>
                      <a:pPr algn="ctr"/>
                      <a:r>
                        <a:rPr lang="es-EC" dirty="0" smtClean="0"/>
                        <a:t>USD</a:t>
                      </a:r>
                      <a:r>
                        <a:rPr lang="es-EC" baseline="0" dirty="0" smtClean="0"/>
                        <a:t> </a:t>
                      </a:r>
                      <a:r>
                        <a:rPr lang="es-EC" dirty="0" smtClean="0"/>
                        <a:t>2´044.120</a:t>
                      </a:r>
                      <a:endParaRPr lang="es-EC" dirty="0"/>
                    </a:p>
                  </a:txBody>
                  <a:tcPr/>
                </a:tc>
                <a:tc>
                  <a:txBody>
                    <a:bodyPr/>
                    <a:lstStyle/>
                    <a:p>
                      <a:pPr algn="ctr"/>
                      <a:r>
                        <a:rPr lang="es-EC" dirty="0" smtClean="0"/>
                        <a:t>USD</a:t>
                      </a:r>
                      <a:r>
                        <a:rPr lang="es-EC" baseline="0" dirty="0" smtClean="0"/>
                        <a:t> </a:t>
                      </a:r>
                      <a:r>
                        <a:rPr lang="es-EC" dirty="0" smtClean="0"/>
                        <a:t>1´495.601</a:t>
                      </a:r>
                      <a:endParaRPr lang="es-EC" dirty="0"/>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147183312"/>
              </p:ext>
            </p:extLst>
          </p:nvPr>
        </p:nvGraphicFramePr>
        <p:xfrm>
          <a:off x="467544" y="3789040"/>
          <a:ext cx="4122204" cy="1010920"/>
        </p:xfrm>
        <a:graphic>
          <a:graphicData uri="http://schemas.openxmlformats.org/drawingml/2006/table">
            <a:tbl>
              <a:tblPr firstRow="1" bandRow="1">
                <a:tableStyleId>{2A488322-F2BA-4B5B-9748-0D474271808F}</a:tableStyleId>
              </a:tblPr>
              <a:tblGrid>
                <a:gridCol w="2061102"/>
                <a:gridCol w="2061102"/>
              </a:tblGrid>
              <a:tr h="370840">
                <a:tc>
                  <a:txBody>
                    <a:bodyPr/>
                    <a:lstStyle/>
                    <a:p>
                      <a:pPr algn="ctr"/>
                      <a:r>
                        <a:rPr lang="es-EC" dirty="0" smtClean="0"/>
                        <a:t>Valor</a:t>
                      </a:r>
                      <a:r>
                        <a:rPr lang="es-EC" baseline="0" dirty="0" smtClean="0"/>
                        <a:t> según </a:t>
                      </a:r>
                      <a:r>
                        <a:rPr lang="es-EC" baseline="0" dirty="0" err="1" smtClean="0"/>
                        <a:t>SdC</a:t>
                      </a:r>
                      <a:endParaRPr lang="es-EC" dirty="0"/>
                    </a:p>
                  </a:txBody>
                  <a:tcPr/>
                </a:tc>
                <a:tc>
                  <a:txBody>
                    <a:bodyPr/>
                    <a:lstStyle/>
                    <a:p>
                      <a:pPr algn="ctr"/>
                      <a:r>
                        <a:rPr lang="es-EC" dirty="0" smtClean="0"/>
                        <a:t>Valor</a:t>
                      </a:r>
                      <a:r>
                        <a:rPr lang="es-EC" baseline="0" dirty="0" smtClean="0"/>
                        <a:t> según valoración </a:t>
                      </a:r>
                      <a:endParaRPr lang="es-EC" dirty="0"/>
                    </a:p>
                  </a:txBody>
                  <a:tcPr/>
                </a:tc>
              </a:tr>
              <a:tr h="370840">
                <a:tc>
                  <a:txBody>
                    <a:bodyPr/>
                    <a:lstStyle/>
                    <a:p>
                      <a:pPr algn="ctr"/>
                      <a:r>
                        <a:rPr lang="es-EC" dirty="0" smtClean="0"/>
                        <a:t>USD 1.00 </a:t>
                      </a:r>
                    </a:p>
                  </a:txBody>
                  <a:tcPr/>
                </a:tc>
                <a:tc>
                  <a:txBody>
                    <a:bodyPr/>
                    <a:lstStyle/>
                    <a:p>
                      <a:pPr algn="ctr"/>
                      <a:r>
                        <a:rPr lang="es-EC" dirty="0" smtClean="0"/>
                        <a:t> USD</a:t>
                      </a:r>
                      <a:r>
                        <a:rPr lang="es-EC" baseline="0" dirty="0" smtClean="0"/>
                        <a:t> </a:t>
                      </a:r>
                      <a:r>
                        <a:rPr lang="es-EC" dirty="0" smtClean="0"/>
                        <a:t> 29,95 </a:t>
                      </a:r>
                    </a:p>
                  </a:txBody>
                  <a:tcPr/>
                </a:tc>
              </a:tr>
            </a:tbl>
          </a:graphicData>
        </a:graphic>
      </p:graphicFrame>
      <p:sp>
        <p:nvSpPr>
          <p:cNvPr id="5" name="4 Rectángulo"/>
          <p:cNvSpPr/>
          <p:nvPr/>
        </p:nvSpPr>
        <p:spPr>
          <a:xfrm>
            <a:off x="258699" y="836712"/>
            <a:ext cx="3541354" cy="461665"/>
          </a:xfrm>
          <a:prstGeom prst="rect">
            <a:avLst/>
          </a:prstGeom>
          <a:noFill/>
        </p:spPr>
        <p:txBody>
          <a:bodyPr wrap="none" lIns="91440" tIns="45720" rIns="91440" bIns="45720">
            <a:spAutoFit/>
          </a:bodyPr>
          <a:lstStyle/>
          <a:p>
            <a:pPr algn="ctr"/>
            <a:r>
              <a:rPr lang="es-E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VALOR DE LA EMPRESA</a:t>
            </a:r>
            <a:endPar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6" name="5 Rectángulo"/>
          <p:cNvSpPr/>
          <p:nvPr/>
        </p:nvSpPr>
        <p:spPr>
          <a:xfrm>
            <a:off x="347667" y="3183359"/>
            <a:ext cx="3363421" cy="461665"/>
          </a:xfrm>
          <a:prstGeom prst="rect">
            <a:avLst/>
          </a:prstGeom>
          <a:noFill/>
        </p:spPr>
        <p:txBody>
          <a:bodyPr wrap="none" lIns="91440" tIns="45720" rIns="91440" bIns="45720">
            <a:spAutoFit/>
          </a:bodyPr>
          <a:lstStyle/>
          <a:p>
            <a:pPr algn="ctr"/>
            <a:r>
              <a:rPr lang="es-E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VALOR DE LA ACCIÓN</a:t>
            </a:r>
            <a:endPar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46731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692696"/>
            <a:ext cx="7416824" cy="584775"/>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CONCLUSIONES</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2" name="CuadroTexto 1"/>
          <p:cNvSpPr txBox="1"/>
          <p:nvPr/>
        </p:nvSpPr>
        <p:spPr>
          <a:xfrm>
            <a:off x="611561" y="1556792"/>
            <a:ext cx="8280920" cy="1477328"/>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Del análisis de los indicadores de actividad se puede evidenciar que la empresa no cuenta con adecuadas políticas de cobro, gestión de inventarios y pago a proveedores, factores que influyen negativamente a los flujos de caja de la empresa, esta situación se deriva en el incurrimiento de obligaciones bancarias.</a:t>
            </a:r>
            <a:endParaRPr lang="es-EC" dirty="0"/>
          </a:p>
        </p:txBody>
      </p:sp>
      <p:sp>
        <p:nvSpPr>
          <p:cNvPr id="5" name="CuadroTexto 4"/>
          <p:cNvSpPr txBox="1"/>
          <p:nvPr/>
        </p:nvSpPr>
        <p:spPr>
          <a:xfrm>
            <a:off x="611560" y="3212976"/>
            <a:ext cx="8280920" cy="120032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Es vital para el futuro de la empresa que se cumplan los planes de cobro a clientes establecidos a fin de recuperar recursos para cancelar obligaciones bancarias, de lo contrario la empresa deberá adquirir nuevas obligaciones bancarias junto con el costo financiero que estas traen.</a:t>
            </a:r>
            <a:endParaRPr lang="es-EC" dirty="0"/>
          </a:p>
        </p:txBody>
      </p:sp>
      <p:sp>
        <p:nvSpPr>
          <p:cNvPr id="6" name="CuadroTexto 5"/>
          <p:cNvSpPr txBox="1"/>
          <p:nvPr/>
        </p:nvSpPr>
        <p:spPr>
          <a:xfrm>
            <a:off x="611560" y="4676943"/>
            <a:ext cx="8280920" cy="923330"/>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Con un adecuado manejo financiera la empresa puede generar importantes beneficios a sus accionistas debido a su importante margen de utilidad generado en sus ventas.</a:t>
            </a:r>
            <a:endParaRPr lang="es-EC" dirty="0"/>
          </a:p>
        </p:txBody>
      </p:sp>
    </p:spTree>
    <p:extLst>
      <p:ext uri="{BB962C8B-B14F-4D97-AF65-F5344CB8AC3E}">
        <p14:creationId xmlns:p14="http://schemas.microsoft.com/office/powerpoint/2010/main" val="2867656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692696"/>
            <a:ext cx="7416824" cy="584775"/>
          </a:xfrm>
          <a:prstGeom prst="rect">
            <a:avLst/>
          </a:prstGeom>
          <a:noFill/>
        </p:spPr>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RECOMENDACIONES</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4" name="CuadroTexto 3"/>
          <p:cNvSpPr txBox="1"/>
          <p:nvPr/>
        </p:nvSpPr>
        <p:spPr>
          <a:xfrm>
            <a:off x="611561" y="1556792"/>
            <a:ext cx="8280920" cy="923330"/>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Verificar el cumplimiento de las políticas establecidas para la recuperación de cartera, pago a proveedores y manejo de inventario, realizar gestión de cobro por la vía legal a clientes confirmados incobrables.</a:t>
            </a:r>
            <a:endParaRPr lang="es-EC" dirty="0"/>
          </a:p>
        </p:txBody>
      </p:sp>
      <p:sp>
        <p:nvSpPr>
          <p:cNvPr id="5" name="CuadroTexto 4"/>
          <p:cNvSpPr txBox="1"/>
          <p:nvPr/>
        </p:nvSpPr>
        <p:spPr>
          <a:xfrm>
            <a:off x="611560" y="2636912"/>
            <a:ext cx="8280920" cy="646331"/>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En caso de requerirlo, buscar alternativas de financiación que puedan resultar menores costos financieros.</a:t>
            </a:r>
            <a:endParaRPr lang="es-EC" dirty="0"/>
          </a:p>
        </p:txBody>
      </p:sp>
      <p:sp>
        <p:nvSpPr>
          <p:cNvPr id="6" name="CuadroTexto 5"/>
          <p:cNvSpPr txBox="1"/>
          <p:nvPr/>
        </p:nvSpPr>
        <p:spPr>
          <a:xfrm>
            <a:off x="611560" y="4222829"/>
            <a:ext cx="8280920" cy="646331"/>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Investigar respecto a líneas de negocio o servicios complementarios que puedan incrementar los ingresos por ventas a la empresa.</a:t>
            </a:r>
            <a:endParaRPr lang="es-EC" dirty="0"/>
          </a:p>
        </p:txBody>
      </p:sp>
      <p:sp>
        <p:nvSpPr>
          <p:cNvPr id="7" name="CuadroTexto 6"/>
          <p:cNvSpPr txBox="1"/>
          <p:nvPr/>
        </p:nvSpPr>
        <p:spPr>
          <a:xfrm>
            <a:off x="611560" y="3502749"/>
            <a:ext cx="8280920" cy="369332"/>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Revisar y actualizar la planificación estratégica de la compañía.</a:t>
            </a:r>
            <a:endParaRPr lang="es-EC" dirty="0"/>
          </a:p>
        </p:txBody>
      </p:sp>
    </p:spTree>
    <p:extLst>
      <p:ext uri="{BB962C8B-B14F-4D97-AF65-F5344CB8AC3E}">
        <p14:creationId xmlns:p14="http://schemas.microsoft.com/office/powerpoint/2010/main" val="3130548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2814027"/>
            <a:ext cx="7920880" cy="830997"/>
          </a:xfrm>
          <a:prstGeom prst="rect">
            <a:avLst/>
          </a:prstGeom>
          <a:noFill/>
        </p:spPr>
        <p:txBody>
          <a:bodyPr wrap="square" lIns="91440" tIns="45720" rIns="91440" bIns="45720">
            <a:spAutoFit/>
          </a:bodyPr>
          <a:lstStyle/>
          <a:p>
            <a:pPr algn="ctr"/>
            <a:r>
              <a:rPr lang="es-E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MUCHAS GRACIAS</a:t>
            </a:r>
            <a:endParaRPr lang="es-E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88168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764704"/>
            <a:ext cx="2593980" cy="461665"/>
          </a:xfrm>
          <a:prstGeom prst="rect">
            <a:avLst/>
          </a:prstGeom>
          <a:noFill/>
          <a:ln>
            <a:solidFill>
              <a:schemeClr val="accent6">
                <a:lumMod val="75000"/>
              </a:schemeClr>
            </a:solidFill>
          </a:ln>
        </p:spPr>
        <p:txBody>
          <a:bodyPr wrap="non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 general</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Flecha derecha"/>
          <p:cNvSpPr/>
          <p:nvPr/>
        </p:nvSpPr>
        <p:spPr>
          <a:xfrm>
            <a:off x="3059832" y="995536"/>
            <a:ext cx="576064" cy="129208"/>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CuadroTexto"/>
          <p:cNvSpPr txBox="1"/>
          <p:nvPr/>
        </p:nvSpPr>
        <p:spPr>
          <a:xfrm>
            <a:off x="3779912" y="764704"/>
            <a:ext cx="5267276" cy="369332"/>
          </a:xfrm>
          <a:prstGeom prst="rect">
            <a:avLst/>
          </a:prstGeom>
          <a:noFill/>
          <a:ln>
            <a:solidFill>
              <a:schemeClr val="accent6">
                <a:lumMod val="75000"/>
              </a:schemeClr>
            </a:solidFill>
          </a:ln>
        </p:spPr>
        <p:txBody>
          <a:bodyPr wrap="none" rtlCol="0">
            <a:spAutoFit/>
          </a:bodyPr>
          <a:lstStyle/>
          <a:p>
            <a:r>
              <a:rPr lang="es-EC" dirty="0" smtClean="0"/>
              <a:t>Valor real de la empresa COTASA Comercial S.A.</a:t>
            </a:r>
            <a:endParaRPr lang="es-EC" dirty="0"/>
          </a:p>
        </p:txBody>
      </p:sp>
      <p:sp>
        <p:nvSpPr>
          <p:cNvPr id="5" name="4 Rectángulo"/>
          <p:cNvSpPr/>
          <p:nvPr/>
        </p:nvSpPr>
        <p:spPr>
          <a:xfrm>
            <a:off x="18834" y="2535287"/>
            <a:ext cx="3347391" cy="461665"/>
          </a:xfrm>
          <a:prstGeom prst="rect">
            <a:avLst/>
          </a:prstGeom>
          <a:noFill/>
          <a:ln>
            <a:noFill/>
          </a:ln>
        </p:spPr>
        <p:txBody>
          <a:bodyPr wrap="non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 específicos</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Abrir llave"/>
          <p:cNvSpPr/>
          <p:nvPr/>
        </p:nvSpPr>
        <p:spPr>
          <a:xfrm>
            <a:off x="3275856" y="1556792"/>
            <a:ext cx="288032" cy="2520280"/>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6 CuadroTexto"/>
          <p:cNvSpPr txBox="1"/>
          <p:nvPr/>
        </p:nvSpPr>
        <p:spPr>
          <a:xfrm>
            <a:off x="3635896" y="1484784"/>
            <a:ext cx="1838965" cy="369332"/>
          </a:xfrm>
          <a:prstGeom prst="rect">
            <a:avLst/>
          </a:prstGeom>
          <a:noFill/>
        </p:spPr>
        <p:txBody>
          <a:bodyPr wrap="none" rtlCol="0">
            <a:spAutoFit/>
          </a:bodyPr>
          <a:lstStyle/>
          <a:p>
            <a:r>
              <a:rPr lang="es-EC" dirty="0" smtClean="0"/>
              <a:t>Macro ambiente</a:t>
            </a:r>
            <a:endParaRPr lang="es-EC" dirty="0"/>
          </a:p>
        </p:txBody>
      </p:sp>
      <p:sp>
        <p:nvSpPr>
          <p:cNvPr id="8" name="7 CuadroTexto"/>
          <p:cNvSpPr txBox="1"/>
          <p:nvPr/>
        </p:nvSpPr>
        <p:spPr>
          <a:xfrm>
            <a:off x="3635896" y="1979548"/>
            <a:ext cx="3762568" cy="369332"/>
          </a:xfrm>
          <a:prstGeom prst="rect">
            <a:avLst/>
          </a:prstGeom>
          <a:noFill/>
        </p:spPr>
        <p:txBody>
          <a:bodyPr wrap="none" rtlCol="0">
            <a:spAutoFit/>
          </a:bodyPr>
          <a:lstStyle/>
          <a:p>
            <a:r>
              <a:rPr lang="es-EC" dirty="0" smtClean="0"/>
              <a:t>Análisis operacional de la empresa</a:t>
            </a:r>
            <a:endParaRPr lang="es-EC" dirty="0"/>
          </a:p>
        </p:txBody>
      </p:sp>
      <p:sp>
        <p:nvSpPr>
          <p:cNvPr id="9" name="8 CuadroTexto"/>
          <p:cNvSpPr txBox="1"/>
          <p:nvPr/>
        </p:nvSpPr>
        <p:spPr>
          <a:xfrm>
            <a:off x="3635896" y="2555612"/>
            <a:ext cx="1813317" cy="369332"/>
          </a:xfrm>
          <a:prstGeom prst="rect">
            <a:avLst/>
          </a:prstGeom>
          <a:noFill/>
        </p:spPr>
        <p:txBody>
          <a:bodyPr wrap="none" rtlCol="0">
            <a:spAutoFit/>
          </a:bodyPr>
          <a:lstStyle/>
          <a:p>
            <a:r>
              <a:rPr lang="es-EC" dirty="0" smtClean="0"/>
              <a:t>Situación actual</a:t>
            </a:r>
          </a:p>
        </p:txBody>
      </p:sp>
      <p:sp>
        <p:nvSpPr>
          <p:cNvPr id="10" name="9 CuadroTexto"/>
          <p:cNvSpPr txBox="1"/>
          <p:nvPr/>
        </p:nvSpPr>
        <p:spPr>
          <a:xfrm>
            <a:off x="3635896" y="3131676"/>
            <a:ext cx="3005951" cy="369332"/>
          </a:xfrm>
          <a:prstGeom prst="rect">
            <a:avLst/>
          </a:prstGeom>
          <a:noFill/>
        </p:spPr>
        <p:txBody>
          <a:bodyPr wrap="none" rtlCol="0">
            <a:spAutoFit/>
          </a:bodyPr>
          <a:lstStyle/>
          <a:p>
            <a:r>
              <a:rPr lang="es-EC" dirty="0" smtClean="0"/>
              <a:t>Factores que generan valor</a:t>
            </a:r>
          </a:p>
        </p:txBody>
      </p:sp>
      <p:sp>
        <p:nvSpPr>
          <p:cNvPr id="11" name="10 CuadroTexto"/>
          <p:cNvSpPr txBox="1"/>
          <p:nvPr/>
        </p:nvSpPr>
        <p:spPr>
          <a:xfrm>
            <a:off x="3635896" y="3779748"/>
            <a:ext cx="2505814" cy="369332"/>
          </a:xfrm>
          <a:prstGeom prst="rect">
            <a:avLst/>
          </a:prstGeom>
          <a:noFill/>
        </p:spPr>
        <p:txBody>
          <a:bodyPr wrap="none" rtlCol="0">
            <a:spAutoFit/>
          </a:bodyPr>
          <a:lstStyle/>
          <a:p>
            <a:r>
              <a:rPr lang="es-EC" dirty="0" smtClean="0"/>
              <a:t>Métodos de valoración</a:t>
            </a:r>
          </a:p>
        </p:txBody>
      </p:sp>
      <p:graphicFrame>
        <p:nvGraphicFramePr>
          <p:cNvPr id="14" name="13 Diagrama"/>
          <p:cNvGraphicFramePr/>
          <p:nvPr>
            <p:extLst>
              <p:ext uri="{D42A27DB-BD31-4B8C-83A1-F6EECF244321}">
                <p14:modId xmlns:p14="http://schemas.microsoft.com/office/powerpoint/2010/main" val="3634709439"/>
              </p:ext>
            </p:extLst>
          </p:nvPr>
        </p:nvGraphicFramePr>
        <p:xfrm>
          <a:off x="1115616" y="4149080"/>
          <a:ext cx="6487762" cy="181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utoShape 2" descr="data:image/jpeg;base64,/9j/4AAQSkZJRgABAQAAAQABAAD/2wCEAAkGBxMTERMTExQSEhUTFBgYFhgYFBQWFxYYFxcXGBcVFxcbHCggGB0oHBYUIT0iJSkrLi4uHR81ODMsNygtLisBCgoKDg0OGxAQGywkHyQvLCw2NCwsLCwsLCwwLCwvNywuLzcsLCwsLCwvLCw0LSwsLCwvLDYsNCwsLCwsLCwwLP/AABEIAOQAxAMBIgACEQEDEQH/xAAcAAEAAgMBAQEAAAAAAAAAAAAABQYDBAcCAQj/xABHEAACAQMCAwUFBAYGCAcAAAABAgMABBESIQUxQQYTUWFxByKBkaEyQnKxFCNSYsHRJDM0grKzQ1N0kqLC4fAVFnODo9Lx/8QAGgEBAAMBAQEAAAAAAAAAAAAAAAIDBAEFBv/EACwRAAIBAwMCBAYDAQAAAAAAAAABAgMRMQQSIRNBIlFhcQUyobHR8BSB4UL/2gAMAwEAAhEDEQA/AO40pSgFKUoBSlKAUrHcTqiM7kKqKWYnkABkk/CvSOCARuCMj0NDtna56pSlDgpSlAKUpQClKUArBeXaRKXchQPr5DxNe7idUVnY4CjJrl3antCWbUeZ2RM7KPE1dRpb3d4M9ev01ZZZYOK9sG30YiX9psFj8OQ+tVuftQzHeaVvQsB9MCqm8jO2piSfy9PCs8UdboqMflR583OXzSLRb9oWB2llHqzY+u1Tlh2xkXHeASr4jAb+RqiJGTyFZVDLUnCMsojGcoPws7Nw/iEcya42DDr4g+BHStquO8K4w9vIJE/vKeTDwP8APpXWeHXqTRLKhyrjPmPEHzFYK1HpvjB6dCt1Fzk2aUpVBeKVAvNfxFlEcN0pzocP3DLk7CRSGBA/aU9Ps1qcS7PTssc3fSSXUUiSbO0ULBWy8IjB0hWUsuW1HkSTQFppUKOL3DDC2UwY8u8khVB+JlZjj0Br7YzXiy6J0ilR8FZIQUEZ+8kiu5JHLDDnk7CgNi645bxuUeQKy4yMNtkZG+Mcqxf+ZrPrcQj1cKfkawJerDJeyPnSskWcdMxRLn03rPxYd7Ilt91h3k3nGDgIfJm2PiAwrjZOEL5x+DWtT+msJSQbVSDEvPvmU7Sv+4CNl6kZPQCfqL7Nj+jr096T/MepSiQnPdjApStDjnF47WB55SQq45DJJJwFA8Saklfggb9K5Tf+1SRs9zEkS/tOdbeuBgD03qs8Y9oV1NAIA5Ue9rkGzyZYnGR9lQDjA8PhSsukryz5GrRaSpq52prhZfZf76F87be0iO21Q22mabkW5xx+uPtN5fPwrQ7Be0jvGFveMA5PuS7AMT91+inwPL+PIwK6f2D9mpfTcXoIXmsJ2LeBk8B+7z8fCscZzlLg+h1Gh0Wm0zVTPn/036fjHmdcpXxVAAAGANgPCvtaz5Qq/be8wqRZ2PvN6Dl9d/hXJbqUySMx6nbyHQV0Ht2572TyjA+hP8aoMUdelTjanFf2eTUlerJ/0fYo6lrazAGW5+H86xcOh3yen51uSvV0YlEpXdjzI9akr17letSV6mdijzI9XT2XcTOqW3J2I7xPIjZh9VPwNUKV6mewE+OIQ/val+an+VU1leDNVHiaO0UpSvKPSMN3CXRlDvGWGNSadS+Y1AjPqKrl0YrCaOV55FhlV0kM0zOveAK0ZGs4ViFkGBgHIHPFWmvE0KsMMqsMg4IBGRuDvQFZ4Tw67XFyJWaSddUsEzHu0J3QRkDMZUEKRghsdDvVmgDaV1lS2BqKghc43wCSQM+de6UBCQWqyyX8TjKyFFYeIaBAadneCyQGRpZjcOwRFYqFKxR6tCnHM5ZiT1zW5ecIikbWVKvgDWjMj4HIFlIJ+Na/6Fcx/wBVOJV/ZnQE+iyx6SP7ytXLK9yaqSUXBYZk7Of2dfxyf5j1J1ocEt3jgVZNIYFi2DkDUzNgEgZ5+FbwNdIH2uCe0Ltk95M0SgpBC5AXq7KSC7fXA6fGuh+0vtk1kqRQ6e+lBOTv3actWOpJyBnwNcPnmZ2Z3JZmJLE8yTzJqt6jpvwrn7HtfDvhH8hKpV4j5d3+EfHcmvkcZYhVBJPICvUEJY4H/wCVZuE2ixjz6k/97Co0NPPUS3Sx5nq/EPidD4bT6cEt3aK7er/bv6k37POCrFdQu4DuTjBGQuQdx5+ddnqj+zuzjkX9JDq+CyKAc6SNiT54+hq8VrqwhB7YLB8f/Ir6hupWd2/ovJeQpSlVHSjduLf9bno8f1GR/KqGkeK612r4eZIdSjLR7geI+8P4/CuZXke+R1516dCW6mvQ8nURcKr9eT7bHC/GvMr14RtqwyvWgoS5PMj1qSvXqR61ZXrhdFHiR6snsygL8QU9I0dj/hH1NVOV6617LOBmG3adxh7jBAPSMZ0/PJPyqivLbBmqjG8i8UpSvMNopUBP2hkiJWa0uSckIYEa4R99veUZj6fbCgePWtXiovwqXAfTokQvbRRiTMOoCUFsFpJApJGjAyMYPOgLTSoQdqrdhiPvZX5BEgm158CCo0erYA8ayWfGGMoinheBnAMZz3iuMbqWUYVhjcHpggnfAGa647bRuUkmSNlxnUdIGRkZY7cvOsltxe3k/q54ZPwyI35GtO0uFSa8Z2Cr3sQyeWWijUfUgVi7SWqS4gCpqmDamKKWWJca2UkbMchQehOelcbJxg5M+3EhvGaJDi2UlZnH+lI+1Ch/Z6Mw81G+cTiqAAAMAbAeFR3ZpQLO3AAA7lNh+EVJUSOznfhYRyftf2E4heXck+YApIVAZDlUXYDGn1Pqa0eHeyS5Lr30kSJn3tBLNjyyAM12alV9GN7s9CPxjUxgoRsklbBXl7E2IjSPuFwgwDkhj4ksDk1Rvaz2REdsk1qhVIiRMq6jlWxhz1IBHwBJrrVeXQEEEAgjBB3BB5g1pp1HC1sHlTW9uUuW+5+bexvaiaxl1x+8jY7yM/ZcfwYdD/Cu+dm+0kF7HrhYZA95DgOh8GH8eRrl3b72ctAXuLRS8JOWjAy0XiVHNk+o9BVL4beSQuskTtG68mU4Pp5jyrXKEayuslW5xZ+naVzLs17Ttgl2v/uIP8SfxHyroHDeLQTrqhlSQeTDI9V5j41knSlDKLIzTwbtUbtX2aZS0sKllO7INyviVHUeXSrPxzjUdsmpzkn7Kj7TH+XnUHwftmZpVjaHTrOAQ+rHqMCrKKqR8cVwU1+nLwSfJz2Rq1JXrr/GOytvcZLKUc/eTCn4jGD8qrF17Nmz7k4x+8n8jWqOqg88GZ6Waxyc9letSV66NF7MGJ9+4UD91CfzNWTgnYa0tyG0mZxyaQhseigBR8s1yWpgsclkKEu5SOw3YZp2We5UrCN1QjBl8Mg8k/P0rrgGK+0rFUqObuzXGCiuBSlKrJGG7Emhu6KB8e6XBZQfFgCCR8RURBJPDcRpNOsySpIc90seh49J90g/ZKl9iSfd586na0eL8IhuUCToJFVgwGSMEeYIPIkEciCQdjQELwq+vj/SGVZ4JxqjiRVSWEb6N2YCQMuCckEHlkVZYWJVSw0kgEjIODjcZHPFegMbDbFfaAr7WInbiELEgSFFyOakwJhh5g4PwpwOzuQ0st33evukiXQSQVTUTIcjYszcumBW3LYTrLLJDJEBKVJWSJn3VQuzLIuBgDoaObwKRptnPk8ifQq351y3NyyNVqDh2Zk7Of2S3/8ART/CKka0LFRb2qCVlUQxDW2fdGhfeOT02rdjcEAjkRkehrpCztc9UpShwUpSgFUPtf7OYrgtLb4hlO5X/RufMfdPmPlV8pUozcXdHGk8n5zvuGTW7mOaNo2HiNj5qeTDzFerdyCCCQRyIJBHxFfoDiFhFMhSVFkXwYZ+IPSuH8ZihFxILfV3SthcnVnGxIPPGc4zXoUa3U4sY60NvIa6dyC7s5AxlmJOPDerh7O7mITlXHvsP1bHp4r6kdfhVZsOCzyRtLHGXVDg45+Ow5n4V5tnKkEEgqcg9QRVskpRcUZ1JxkpHcqVG9n+Ji4gSTbVjDjwYc/h1qSryWmnZnqRaauhSlK4dFKUoBSlKAUqAmvL+Ilf0dLoE+48cixYBJx3qSHYAY3QsTv7vStXinBLkqk4nkkuIpUk0K/dwsgYGSBUzpOpcjU+TnG4G1AWmlQo43K2yWdzr8H7pEHmz6zt+EMfKvdnd3SyhJ4kZX3V4clUO+pJAxz4YYc99hjcDNdcbhjdo2MhZcagsM0mMjIyUQjON6xN2jgAye+AHP8Ao1zt/wDHWBL1YZL2R86VkiyQM4zFEufQZz6Vn4uO+kS2+6w1zDxjBwEPk7bHxAYVxsnCF84/Bp2E637d4Cf0aJ8KhBUyuuDrcEZ0DIwvXmelWKongA966/2lv8uOpaiQnPdjApSldIClKUApSlAVj2hca/R7QhTiSY6F8gftt8B9SK5FaoWIUDJJAA8SdgKnvaVxXvr1owcpANA/Ed3PzwPhWb2b8O727DEe7Cus/i5KPmSfhXo0l06e5+5iq+OdjqHAOGi3t44hzUe8fFjux+dVXt12fA/pMQxv+tA8/v8A8/nV6rxNEHUqwyGBBHkaxQquM9xpnTUo7TnnYXiXdzd2T7ku3ow+yfzHyro1civLVoJnj3BjfY+XNW+WDXUODXvfQpJ1I97yYbH61o1UMTXczaSeYPsbtKUrGbRSlKAUpSgMN3EzIyq5iYjZwFJXzAYEH4g1X5mWymieS5lMMiSK5nl1L3igOhXP2SVEuw2O221WasN1apIAsiK4BDAMoYZU5BweoNAVzhNregC5EpkNwup7eYhUizugjZVJQhSAQc557GrNDq0rqxqwNWM4zjfGema90oCEhtVlkv4nGUkKIw8Q0CA+mxp2d4LJAZGmmNw7BEVioUrFHnQpxzOWYk9c1s3PBY3dpNUyM+NRSeVAcDAOkNpzgDfFY/8Awdx9m7u1+ML/AOOJq5ZXuWKpJRcFhjgP2rr/AGpv8EdS1QZ/oiMqs9xPPIWQPoDO5AGW0KAqAAEnGw86mkzgZxnG+OWeuK6RcWlc9UpShEUpSgFYL65EcbyNyRGY/wB0ZrPVU9p173fDpQNjKVjH95gWH+6GqUFukkcbsrnGpJzI7O3N2LH1Yk/xrrnsssdFq0pG8rnH4U90fXVXHojX6D7N2fc2kEfIrEufxEZb6k1t1TtCxmoq8rklSlKwGoonb60xLHIPvrg+q/8AQ1tdgrz7cJ/Gv5MPy+tb3buDVbBv2JFPwOV/5hVV7O3Hd3EbfvYPo238a9CC6lCx5tR9PUJ+Z02lKV556QpSlAKUpQGK3uUkGpGVxkjKkEZGxG1Q9z2rgR0UCV1eVYe9RMwrI7aVUuSM+9ge7nB54rzxns/ZnXPIrR7ZkMUk0esddaxMO86DcE9KR3NtdKbQxSxqU1IrRSQZVGXDRHAKlSUO2CMigJ+vEUytnSytg4OCDg+BxVQ4d+jTzSWxur2Xu8+5I5RJApw+h1VTMqtsRqPnzqetuBwJIssI7nYBhFpWORRnTrUDBxk4IwemcbUBqwJPNJPi5eJY5iiqkcJ2CIeboerGvPEreWGMu15dsdgqqlnl3JwqDMB3JIHgOtYzNKkN+8Iy6XDMBgEsFSJmUDxKgj41lsuIx3dwrRsHjhhWQEYI7ybUFB81RT/v1xvsXQpNre8L9+o7JWrGFLiZmlnlQa3bT7oztGoUBQo8gMnc+U/UZ2b/ALLD+H+JqTrqViuUnJ3YpSlCIpSlAK5t7aLrEdtF+07Of7owP8RrpNce9slxm8hT9iHP++x/+lXadXqIhU+UqfCotcsa/tOo+bAV+jFGAB4V+fuyi5vLYH/Wp+dfoKrdW+UV0O4pSvMsgUFmIUAZJJwABzJPSsheRnalQbSbPRc/Ig1ze3k6gg432qO7e9rv0yfu4XJt49hjIEjdX8x0GfXrUdw2QqQQcEV6emg4R5PN1cd0ro78K+1C9luNfpMWWwJEwHHj4MPI1NV50ouLsz0IyUldClKVEkKUpQCojj1nOxiktjF3sZYfrSwUpIMN9kE5BCNjrjG2c1L0oCNi4HCIIoHRZViUAFgCc4wWz0J3z6mpCOMKAqgKFAAAGAANgAOgr1SgK/ZcQWGS5WRZgWnLDTBO4KlIwCGRCOYNerPiFpEGEUUketizabO4XUx5scR7mp6lDt3axHdnVItYQQVOjkQQR6g7ipGo/i/EDGAka95NJtGnTPV3PRF5k/AZJArejzgZwTgZxyz1xS51xaSb7nqlKUIilKUArhvtTl1cTkH7Eca/8Or/AJq7lXAfaI2eK3Z/ej+kMQ/hWnS/P/RVV+U0uDT6JonPJZFJ9AwzX6KU5GfGvzXFXf8Aspe99ZwScyYwG/Evut9Qas1ceEyug+WiWqu9vuCy3ljLBC2hyVYb4D6TnQx8Dj8qsVaPHLkxW00g5pE7D1CnFY4tppo0s/NttGVYqwwVJBHgQcEfOp6xqv2RzueZ3NWCxr2EedWLx2IuClwg6OCp/MfUCulVzHsbbl7iPH3fePoP+xXTqwau29exdo77H7ilKVlNYpSlAYba6SQakdXAJBKkEAjYg45Goa57WQq8ahZpEklWHvkQGFZHOlVLkjVliBlQwBO+K+8Z4BZtrmkRk2zIYmlQyAdJFiIMvhgg+FI7q3uQbRopY1KakV42hDIjKNURGCpUlD0IyKAnqxwzo+dLK2Dg4IOD4HFVHh36LPNJbG4vZO7z7ksjqkoU4fQ4AMyqdiMnzGDU9bcFgR1lhAh90AiLSiSKM6Q6gYbGTg8/hQGC2hmlMjfpMkYEsihVSHYKxUbshPSvHEoZIYyxurlySFRAtsC7tsqg91tv16DJ6V5d5VtbloP6xJpmUYB1aZCxTB8QCvxrzwvicd5cB4yHihhVgR0lmzsfBlRf+M1FvsXU6Tcd7ws/vqY+AWUkV3IJZWmke3jZ2YJsdcg0ppUaVAA25dcZJqzVEp/b3/2VP82SpapJWK5ScndilKUIilKUAr8/dvc/+J3ef9YPl3aY+mK/QNcD9oyY4rdebRkfGGP+Oa06X5n7FVXBDw11n2UX2qCWE8431D0f/qDXKkhIVXP2WJA9Vxn8xVu9nF93d6g6SqUPrzX6jHxrVWjugzNCW2aOxVr8QtRLFJEeUiMp/vDFbFK8w3H56XsfeRzdwYJGbVgMBlGGdmDcsdd6v1z7PJFSIxMhYIBKGJAL9WU4O3THlXR6VpepnxYpdGLyQ3ZrgQtY9yGkb7TDl+EeVTNKVRKTk7ssjFRVkKUpUSQpSlAKiOP2U7GKS2MQljLD9bq0lJBhvsgnIIVgOuMbZzUvSgI2LgcHcRwPGkqRKANahjkDBbfqd8nzNSEaBQFUBQAAABgADYADoK9UoCEha4hMg7gSo0rupjlXVh21YKSBQDvj7Rr5Z38cWrFpPb6mLNiBSGY82PclgTsNzU5Xwmh27wQfD7pZbx3QPpFui5ZHTfvJDj3gN8EVO1CX980zm2t2wcfrplO0Kn7qkc5SOQ+6DqPQNMouABucDG5ydvE9a5clKDik33/fqeqUpXSApSlAK4r7XLbTxAP0khQ/FSyn6Ba7VXNfbPY5S3nH3WaM/wB4ZH1U1fp3aZXUXhK9w2x77hErKMvbT6/PQygN/A/A1EWE5R0cc0YMPgc1ZfZNeL301s+6zx5APIleY+Kk/KofjfC2triSE8lOVPih3U/Lb1BrbB+JxfuZKi8KkjuFrMHRHG4dQw9GGR+dZarvYK87yyjHWPKH4H3foRVirzZx2yaNsXuimKUpUSQpSlAKUpQClKUBAS8ZuYiVls5ZTk6Htyjo2+wYOymM8ueRz3rW4nbX+hJxKdcciM9vEFKNFqHexgsNUj6CcHKgkDYVY7pXKMI2COR7rFdQB8SuRn51CI0tvcRiW5aWOZJM94sahHTSw0lVGxXvNjn7I86AzDtLGw/VxXUjdEFvKhJ8MyBVX1JAr1ZcUm7zu7iDui+DGyM0yHxV20DQwx12OdiajuEzX21yT+kRXA1iDCRyQA7x6GJAfK41BjkHJB6VZoGYqpYBWIGoA5AONwD1360BB29p38lwZJZwEnKKqTPEoUJGce4QebHrWHi3BbcBUWFJZZTpQzZn0dWlPeFs6Rv5nSOtff0IzQ38anSzTtoPg4jiZCfIMFr12emmnmeaaF4O7jWJVfH28lpnXBPun9WAeumot82L6cFt3+Xb7e/+Gx2OtFitI0UbKzjOACSJGGo4GMmpqozs5/Z1/HJ/mPUnUiltt3YpSlDgpSlAKiO1nCf0q0mh6suU8nU6l+ox6E1L0rqdndHGrn514PeNBNHKNmifOPTYr+Yrq3bLhi3lql1DhmVdQxzaM7lfUc/ga5x2tthHf3KDkJSR5awHx/xVePZZxnIa1c8svH6ffX65+db6t7KpHt9jJG13B9zT9nPFe7mMTH3Zht5OOXzGR8q6fXMO2PATbTCWPaORsjH3H54HgOoq7dl+Mi5hBP8AWJgOPP8Aa9DVNeKklUiSoScW6ciZpSlZTUKUpQClKUApSlAK0+KcLhuECTxpKoYMFYZGocjW5SgFKUoCKk4XIru8ExjMjamVkWSMtgAnGzDZRyavgvbmP+tgEg/agcE+pjk0kegLVLUoCN7OqRbrqVlJZzhhgjLsRkdNjUlSlAKUpQClKUAr4zAAk7Ac6+1zH2j9t1w9pbNknaWQHYDrGp6noT8PScIObsiMpWVyl8fvhPdzyjk8h0/hHur9AKzcEvTDNHKPuMD8Oo+WahoasfZvgEt0+lFOgH33P2VHXfqcdK9TiMecGB3b4ydovrRJ4mjcZVx8uoI8xXM7KeSyuWA5xsVYdHX/AKjB+VdUGFXfkBz9K5Nxa8E1xLIOTPt6AaVPyArJpObxeCzV8WksnU+H3qTRrIhyD8weoPnWxXO+yfEGjmVQfdkOGHTfkfWuiVTWpdOVi6hW6kb9xSlKpLxSlKAUpSgFKUoBSlKAUpSgFKV8oD7XlnA5kV9rVuloDI92g5sK0uIdoLeGNpJJAqIMk4PoPqQK0rlahuJ2SSo0cih0bmDyO+R9QDXVbuCidr/aVNd6ooNUEB2zn9ZIP3iPsg+A+J6VUYKu9z2DgzlHlQeGQw+ozX227JwockvJ6kAfIVtjWpxXBTKEmQvAuHd641EpHn3mAzgdQo6muvcO4/aQxrFGrqiDAGn5k77k1UBCAAAAAOQHIVD8QvnBKaSnn1PpVTlKvKyOeGkrst/avtcskfcwahq/rGO237I9aqsNaENSvDotTAeG5rbCMaUDBUlKrMs3Zi3iRhLK2CN1XSefiT/CrinE4j976GqZClSFutebUqObuz0qVONNWRakuUPJhWQGoW2WpWAbVWWGalfKUB9pSlAKUpQClKUApSlAKUpQCvLKDSlAYXs0PT61rScKjP7XzpSgNWTgcZ6v8x/KtFuDR+L/ADH8q+0oDSbhaeLfT+VY5OERsMHJHnj+VKV04a3/AJXgyMaxv0YfyqXtOz8SDC6/mM/lSlSdSTVmyKpxTukSUfBYx1f5j+VbUXDEHj86+0qBM2EtlHIVlApSgPtKUoBSl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100" y="1780494"/>
            <a:ext cx="18669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096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268" y="1906529"/>
            <a:ext cx="2468860" cy="267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071375793"/>
              </p:ext>
            </p:extLst>
          </p:nvPr>
        </p:nvGraphicFramePr>
        <p:xfrm>
          <a:off x="107504" y="332656"/>
          <a:ext cx="902133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274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61884" y="2787893"/>
            <a:ext cx="3382657" cy="461665"/>
          </a:xfrm>
          <a:prstGeom prst="rect">
            <a:avLst/>
          </a:prstGeom>
          <a:noFill/>
          <a:ln>
            <a:noFill/>
          </a:ln>
        </p:spPr>
        <p:txBody>
          <a:bodyPr wrap="non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Factores Económicos</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Imagen 5"/>
          <p:cNvPicPr>
            <a:picLocks noChangeAspect="1"/>
          </p:cNvPicPr>
          <p:nvPr/>
        </p:nvPicPr>
        <p:blipFill>
          <a:blip r:embed="rId2"/>
          <a:stretch>
            <a:fillRect/>
          </a:stretch>
        </p:blipFill>
        <p:spPr>
          <a:xfrm>
            <a:off x="981678" y="3291949"/>
            <a:ext cx="1743067" cy="1045840"/>
          </a:xfrm>
          <a:prstGeom prst="rect">
            <a:avLst/>
          </a:prstGeom>
        </p:spPr>
      </p:pic>
      <p:sp>
        <p:nvSpPr>
          <p:cNvPr id="8" name="5 Abrir llave"/>
          <p:cNvSpPr/>
          <p:nvPr/>
        </p:nvSpPr>
        <p:spPr>
          <a:xfrm>
            <a:off x="3544540" y="404664"/>
            <a:ext cx="379388" cy="5760640"/>
          </a:xfrm>
          <a:prstGeom prst="leftBrace">
            <a:avLst>
              <a:gd name="adj1" fmla="val 0"/>
              <a:gd name="adj2" fmla="val 50000"/>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CuadroTexto 9"/>
          <p:cNvSpPr txBox="1"/>
          <p:nvPr/>
        </p:nvSpPr>
        <p:spPr>
          <a:xfrm>
            <a:off x="3779912" y="548680"/>
            <a:ext cx="4932040" cy="5632311"/>
          </a:xfrm>
          <a:prstGeom prst="rect">
            <a:avLst/>
          </a:prstGeom>
          <a:noFill/>
        </p:spPr>
        <p:txBody>
          <a:bodyPr wrap="square" rtlCol="0">
            <a:spAutoFit/>
          </a:bodyPr>
          <a:lstStyle/>
          <a:p>
            <a:pPr marL="285750" indent="-285750">
              <a:buFont typeface="Arial" panose="020B0604020202020204" pitchFamily="34" charset="0"/>
              <a:buChar char="•"/>
            </a:pPr>
            <a:r>
              <a:rPr lang="es-EC" dirty="0" smtClean="0"/>
              <a:t>Disminución del precio del barril del petróleo</a:t>
            </a:r>
          </a:p>
          <a:p>
            <a:pPr marL="285750" indent="-285750">
              <a:buFont typeface="Arial" panose="020B0604020202020204" pitchFamily="34" charset="0"/>
              <a:buChar char="•"/>
            </a:pPr>
            <a:r>
              <a:rPr lang="es-EC" dirty="0" smtClean="0"/>
              <a:t>Presupuesto 2015 de USD 34.897 millones con un recorte presupuestario de USD 1420 millones, de los cuales 839 corresponden a gasto de inversión y USD 600 a gasto corriente</a:t>
            </a:r>
          </a:p>
          <a:p>
            <a:pPr marL="285750" indent="-285750">
              <a:buFont typeface="Arial" panose="020B0604020202020204" pitchFamily="34" charset="0"/>
              <a:buChar char="•"/>
            </a:pPr>
            <a:r>
              <a:rPr lang="es-EC" dirty="0" smtClean="0"/>
              <a:t>Préstamo de China por USD 7.500 millones, USD1.500 millones desembolsados en el 2015</a:t>
            </a:r>
          </a:p>
          <a:p>
            <a:pPr marL="285750" indent="-285750">
              <a:buFont typeface="Arial" panose="020B0604020202020204" pitchFamily="34" charset="0"/>
              <a:buChar char="•"/>
            </a:pPr>
            <a:r>
              <a:rPr lang="es-EC" dirty="0" smtClean="0"/>
              <a:t>Incremento del 173% en ingresos tributarios </a:t>
            </a:r>
          </a:p>
          <a:p>
            <a:pPr marL="285750" indent="-285750">
              <a:buFont typeface="Arial" panose="020B0604020202020204" pitchFamily="34" charset="0"/>
              <a:buChar char="•"/>
            </a:pPr>
            <a:r>
              <a:rPr lang="es-EC" dirty="0" smtClean="0"/>
              <a:t>Inflación anual del 3.63%</a:t>
            </a:r>
          </a:p>
          <a:p>
            <a:pPr marL="285750" indent="-285750">
              <a:buFont typeface="Arial" panose="020B0604020202020204" pitchFamily="34" charset="0"/>
              <a:buChar char="•"/>
            </a:pPr>
            <a:r>
              <a:rPr lang="es-EC" dirty="0" smtClean="0"/>
              <a:t>Canasta básica USD 653</a:t>
            </a:r>
          </a:p>
          <a:p>
            <a:pPr marL="285750" indent="-285750">
              <a:buFont typeface="Arial" panose="020B0604020202020204" pitchFamily="34" charset="0"/>
              <a:buChar char="•"/>
            </a:pPr>
            <a:r>
              <a:rPr lang="es-EC" dirty="0" smtClean="0"/>
              <a:t>Ingreso familiar USD 660</a:t>
            </a:r>
          </a:p>
          <a:p>
            <a:pPr marL="285750" indent="-285750">
              <a:buFont typeface="Arial" panose="020B0604020202020204" pitchFamily="34" charset="0"/>
              <a:buChar char="•"/>
            </a:pPr>
            <a:r>
              <a:rPr lang="es-EC" dirty="0"/>
              <a:t>La inversión privada pasó de USD 7,257 millones en 2007 a USD 12,461 millones en 2013, lo que representa un crecimiento promedio anual de 8.5% en términos nominales</a:t>
            </a:r>
          </a:p>
        </p:txBody>
      </p:sp>
    </p:spTree>
    <p:extLst>
      <p:ext uri="{BB962C8B-B14F-4D97-AF65-F5344CB8AC3E}">
        <p14:creationId xmlns:p14="http://schemas.microsoft.com/office/powerpoint/2010/main" val="25564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ce.fin.ec/images/comunicacion_boletines/i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352928" cy="473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8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ce.fin.ec/images/comunicacion_boletines/i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600825"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2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455347" y="1023119"/>
            <a:ext cx="2834430" cy="461665"/>
          </a:xfrm>
          <a:prstGeom prst="rect">
            <a:avLst/>
          </a:prstGeom>
          <a:noFill/>
          <a:ln>
            <a:noFill/>
          </a:ln>
        </p:spPr>
        <p:txBody>
          <a:bodyPr wrap="non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Factores Políticos</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Imagen 3"/>
          <p:cNvPicPr>
            <a:picLocks noChangeAspect="1"/>
          </p:cNvPicPr>
          <p:nvPr/>
        </p:nvPicPr>
        <p:blipFill>
          <a:blip r:embed="rId2"/>
          <a:stretch>
            <a:fillRect/>
          </a:stretch>
        </p:blipFill>
        <p:spPr>
          <a:xfrm>
            <a:off x="808145" y="2104845"/>
            <a:ext cx="2128834" cy="1540179"/>
          </a:xfrm>
          <a:prstGeom prst="rect">
            <a:avLst/>
          </a:prstGeom>
        </p:spPr>
      </p:pic>
      <p:sp>
        <p:nvSpPr>
          <p:cNvPr id="5" name="5 Abrir llave"/>
          <p:cNvSpPr/>
          <p:nvPr/>
        </p:nvSpPr>
        <p:spPr>
          <a:xfrm>
            <a:off x="3491880" y="620688"/>
            <a:ext cx="288032" cy="2736304"/>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CuadroTexto 5"/>
          <p:cNvSpPr txBox="1"/>
          <p:nvPr/>
        </p:nvSpPr>
        <p:spPr>
          <a:xfrm>
            <a:off x="3635896" y="683404"/>
            <a:ext cx="5508104" cy="2585323"/>
          </a:xfrm>
          <a:prstGeom prst="rect">
            <a:avLst/>
          </a:prstGeom>
          <a:noFill/>
        </p:spPr>
        <p:txBody>
          <a:bodyPr wrap="square" rtlCol="0">
            <a:spAutoFit/>
          </a:bodyPr>
          <a:lstStyle/>
          <a:p>
            <a:pPr marL="285750" indent="-285750">
              <a:buFont typeface="Arial" panose="020B0604020202020204" pitchFamily="34" charset="0"/>
              <a:buChar char="•"/>
            </a:pPr>
            <a:r>
              <a:rPr lang="es-EC" dirty="0" smtClean="0"/>
              <a:t>Ley de incentivos a la Producción y Prevención del Fraude Fiscal</a:t>
            </a:r>
          </a:p>
          <a:p>
            <a:pPr marL="742950" lvl="1" indent="-285750">
              <a:buFont typeface="Arial" panose="020B0604020202020204" pitchFamily="34" charset="0"/>
              <a:buChar char="•"/>
            </a:pPr>
            <a:r>
              <a:rPr lang="es-EC" dirty="0" smtClean="0"/>
              <a:t>ICE a cigarrillos e implementos a gas</a:t>
            </a:r>
          </a:p>
          <a:p>
            <a:pPr marL="742950" lvl="1" indent="-285750">
              <a:buFont typeface="Arial" panose="020B0604020202020204" pitchFamily="34" charset="0"/>
              <a:buChar char="•"/>
            </a:pPr>
            <a:r>
              <a:rPr lang="es-EC" dirty="0" smtClean="0"/>
              <a:t>No deducibilidad de gastos de publicidad a productos </a:t>
            </a:r>
            <a:r>
              <a:rPr lang="es-EC" dirty="0" err="1" smtClean="0"/>
              <a:t>hiperprocesados</a:t>
            </a:r>
            <a:endParaRPr lang="es-EC" dirty="0" smtClean="0"/>
          </a:p>
          <a:p>
            <a:pPr marL="742950" lvl="1" indent="-285750">
              <a:buFont typeface="Arial" panose="020B0604020202020204" pitchFamily="34" charset="0"/>
              <a:buChar char="•"/>
            </a:pPr>
            <a:r>
              <a:rPr lang="es-EC" dirty="0" smtClean="0"/>
              <a:t>Ingresos gravados por utilidades en venta ocasional de acciones.</a:t>
            </a:r>
          </a:p>
          <a:p>
            <a:pPr marL="742950" lvl="1" indent="-285750">
              <a:buFont typeface="Arial" panose="020B0604020202020204" pitchFamily="34" charset="0"/>
              <a:buChar char="•"/>
            </a:pPr>
            <a:r>
              <a:rPr lang="es-EC" dirty="0" smtClean="0"/>
              <a:t>Salvaguardias en importaciones desde Perú y Colombia del 7% y 21% respectivamente</a:t>
            </a:r>
            <a:endParaRPr lang="es-EC" dirty="0"/>
          </a:p>
        </p:txBody>
      </p:sp>
      <p:sp>
        <p:nvSpPr>
          <p:cNvPr id="7" name="4 Rectángulo"/>
          <p:cNvSpPr/>
          <p:nvPr/>
        </p:nvSpPr>
        <p:spPr>
          <a:xfrm>
            <a:off x="483574" y="3759423"/>
            <a:ext cx="2802370" cy="461665"/>
          </a:xfrm>
          <a:prstGeom prst="rect">
            <a:avLst/>
          </a:prstGeom>
          <a:noFill/>
          <a:ln>
            <a:noFill/>
          </a:ln>
        </p:spPr>
        <p:txBody>
          <a:bodyPr wrap="non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Factores </a:t>
            </a: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Sociales</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5 Abrir llave"/>
          <p:cNvSpPr/>
          <p:nvPr/>
        </p:nvSpPr>
        <p:spPr>
          <a:xfrm>
            <a:off x="3491880" y="3645024"/>
            <a:ext cx="257485" cy="2160240"/>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CuadroTexto 8"/>
          <p:cNvSpPr txBox="1"/>
          <p:nvPr/>
        </p:nvSpPr>
        <p:spPr>
          <a:xfrm>
            <a:off x="3749365" y="3645024"/>
            <a:ext cx="5508104" cy="2031325"/>
          </a:xfrm>
          <a:prstGeom prst="rect">
            <a:avLst/>
          </a:prstGeom>
          <a:noFill/>
        </p:spPr>
        <p:txBody>
          <a:bodyPr wrap="square" rtlCol="0">
            <a:spAutoFit/>
          </a:bodyPr>
          <a:lstStyle/>
          <a:p>
            <a:pPr marL="285750" indent="-285750">
              <a:buFont typeface="Arial" panose="020B0604020202020204" pitchFamily="34" charset="0"/>
              <a:buChar char="•"/>
            </a:pPr>
            <a:r>
              <a:rPr lang="es-EC" dirty="0" smtClean="0"/>
              <a:t>Plan Nacional del Buen Vivir, el 28% de los hogares no cuentan con acceso a agua potable, el 55.3% de viviendas cuentan con agua potable en su interior.</a:t>
            </a:r>
          </a:p>
          <a:p>
            <a:pPr marL="285750" indent="-285750">
              <a:buFont typeface="Arial" panose="020B0604020202020204" pitchFamily="34" charset="0"/>
              <a:buChar char="•"/>
            </a:pPr>
            <a:r>
              <a:rPr lang="es-EC" dirty="0" smtClean="0"/>
              <a:t>Pobreza total del 25.55% con una línea de pobreza de USD 2.60 diario </a:t>
            </a:r>
            <a:r>
              <a:rPr lang="es-EC" dirty="0" err="1" smtClean="0"/>
              <a:t>percapita</a:t>
            </a:r>
            <a:endParaRPr lang="es-EC" dirty="0" smtClean="0"/>
          </a:p>
          <a:p>
            <a:pPr marL="285750" indent="-285750">
              <a:buFont typeface="Arial" panose="020B0604020202020204" pitchFamily="34" charset="0"/>
              <a:buChar char="•"/>
            </a:pPr>
            <a:r>
              <a:rPr lang="es-EC" dirty="0" smtClean="0"/>
              <a:t>Desempleo llegó a 4.15%</a:t>
            </a:r>
            <a:endParaRPr lang="es-EC" dirty="0"/>
          </a:p>
        </p:txBody>
      </p:sp>
    </p:spTree>
    <p:extLst>
      <p:ext uri="{BB962C8B-B14F-4D97-AF65-F5344CB8AC3E}">
        <p14:creationId xmlns:p14="http://schemas.microsoft.com/office/powerpoint/2010/main" val="3395267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71125" y="116632"/>
            <a:ext cx="4293163" cy="830997"/>
          </a:xfrm>
          <a:prstGeom prst="rect">
            <a:avLst/>
          </a:prstGeom>
          <a:noFill/>
        </p:spPr>
        <p:txBody>
          <a:bodyPr wrap="none" lIns="91440" tIns="45720" rIns="91440" bIns="45720">
            <a:spAutoFit/>
          </a:bodyPr>
          <a:lstStyle/>
          <a:p>
            <a:pPr algn="ctr"/>
            <a:r>
              <a:rPr lang="es-E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Micro entorno</a:t>
            </a:r>
            <a:endParaRPr lang="es-E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sp>
        <p:nvSpPr>
          <p:cNvPr id="9" name="8 Rectángulo"/>
          <p:cNvSpPr/>
          <p:nvPr/>
        </p:nvSpPr>
        <p:spPr>
          <a:xfrm>
            <a:off x="-39252" y="836712"/>
            <a:ext cx="3387116" cy="830997"/>
          </a:xfrm>
          <a:prstGeom prst="rect">
            <a:avLst/>
          </a:prstGeom>
          <a:noFill/>
          <a:ln>
            <a:noFill/>
          </a:ln>
        </p:spPr>
        <p:txBody>
          <a:bodyPr wrap="squar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Mercado y competencia</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29103"/>
            <a:ext cx="150277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data:image/jpeg;base64,/9j/4AAQSkZJRgABAQAAAQABAAD/2wCEAAkGBxQTEhIUEBQUFBQUFiAXFhgYFxQYGRgYIBcZHhwXFxsYHyggHRwpIBkeJTEhJTUrLjIuGCAzODMvNygtOisBCgoKDg0OGxAQGzQkICYsLC0vLCwvNSwsLCwsLCwsLCwsLCwsLCwsLCwsLCwsLCwsLCwsLCwsLCwsLCwsLCwsLP/AABEIAFQAoAMBEQACEQEDEQH/xAAcAAABBQEBAQAAAAAAAAAAAAAAAQIFBgcDBAj/xABHEAABAwIDAwYJBwkJAAAAAAABAgMRAAQGEiEFMVEHEyJBkdEUFTJUYXGBk6EWIzNTcnOyQlJigqKxwsPSNUNEZJKjweHw/8QAGwEBAAIDAQEAAAAAAAAAAAAAAAEFAgMEBgf/xAAvEQACAQMBCAEDBAIDAAAAAAAAAQIDBBEFEhMVITFBUVIUBhYyImJxoTRCYXKR/9oADAMBAAIRAxEAPwDcaAQ0DEmofUhdAmp5kJoJpzJygmoQykANESE1OSMdxajmMiTU8xlBUdScjqkBQBQBQBQBQBQBQBQBQCGgKpyibZXbW6eaOVbisgV1pEEkj06V12VBVKnM4b+u6UORj63VEkqUok6klRk+ur/dwXJI846s28tjc54ntNTsR8EbyXkcl0gyFKB6oUofuqHTi+qJ3k10Zq/Jptxy4acbdJUtkjpHeUqmJ9PRPwqjvqKpTWO56DTq7qwal1RY9uWq3WHW2l5FqQQlXA+sbq5KbSkmztqxbptIwJxjKSkgSkwY4jgRXpoxi45weTec4yObuVt9NtSkqTqCCRupOlBxaaMqVWUZrDPosV5bPM9aug4UJCgCgCgCgEmgDNQBNCMi0JCgA0Bn/K99Db/en8Bqy0z82VOrfijMDV4efChIUBofJAdbz1NfzaptU6xLvSHjaZzx3jPPmt7U9Hc4sHyv0UnhxNZWdl/vMXt/n9EDP/3f+0q0f6epTc2dL60WglDiVJUU6AiCQRpA66wVWnNNpm1UpRkso+ik15dpZPWJvAooZC0AUAUAUA00QKrfYzaQ+huFZelzkpUCk6ZQBGsyeytTqYZ30tOqzpuoizWzwWkKAIBEiRB7K2PmcMljkztUkBQBQGf8r30Nt96fwGrLS/zZUav+CMwq8KFhQBQFpwosiz2qQSDzTeo0O90VWXaW+gWdm3uKn8FWFWiwVuWaFydYWQuLp4pUJ+bRoQCPylengOqqXULyWdhFxp9pFrbZoj9m2spUtCVKT5JUkEj1E7qrIykuSZcuEZ9URuIcRN2mTnAtRXMBIBMCJJn1itTko9TutrOpc52OxKWdylxCFoMpWAoH0Gsk8rKOapBwk4y6og9rYtZt30srCyTGYiITO6dZrCVRRaR1UrCpVpOouh1axVbquTbBR5wEjccpUN4B491dfxpqnvOxVfKhvN33JS+vUstrccOVCAST6BWmEXJ4RunNQWWeHYGIGrtKlMlXRMKChBHDTga2VqEqTxIwoXEKyzE47exQxaKQl9RCl6iEkwJjMfRU0redSLcTGrcwptKRXtuO2XhYDri+fXkLawOi2NMgPVr1zxrBWkpJyOqOsOliinyZfEitfMx68x9SAoAoDP8Ale+htvvT+A1ZaX+bKjV1+hGYVdlCwqQFQC4YFslPW+02m4zLbbCZ4y7vqsvmo1YNlrYxcqNRLuVO5t1NrUhxJStJgpO8VY05xnziyvnBw5SR79g7cdtHM7J0PlIM5V+vgfTvrTXt4VeTNtvczovKNCuuUZkW4cbSVPExzStMp4qUPyfSN9VK0+e3s9vJcvU4bG138ETiHaHh1k1dFGRbTpQoAyIMbjA00TXBqFu6Twej+mr5Tn/JY+Tu+z2mUn6JRT7PKHwNaKEsxNmsW+xcf9uZTdmDw3aIUdUrcKz9hOoHYBXOk51C6rYs7HZ7tHHG7CrXaBcR1qD6fXPSHtIPbXq7SSq0HBny29i6Vzt+Sf5TNuBTFu02ZD4Dp+x+TPrJ/ZNc1hRe8bfY6tRuM0lFdyG5Mdoc3dlB3PIy/rJkp+BVXTqMNqG2uxy6ZU2Kmy+5479Z2jtHKk9BxeQEdTSd59oBP6wrKK+PbZfUibd1cHTGiANpEDcC0B6B0dKWvO3eeou1i5SRsoqhPRocKEhQCGgKByvD5m2+9P4DVnpjSmyq1ZPYRmFXZ58KhkgKhEGickA1u+ENfzf+qqNVeWi90lYTLZibDDV4jp9BxPkOASR6DxHorhoXEqTyjuuLaNdczHts7IdtnC28ADvBGoUOKTXoLe4VVZPN17d0nhngrd1NJpOD7HndlPo61KXH2hEfurz2qrMz1WhVN3sy/wCSubC2vzLV0kH6dsBP2pP8Kj2CqSEthNH0C8td/Upy8Fk5LbHpPPEaABtPr3q/h+NbbePVlXr1b8aZ6OVbZuZlp4DVpWU/ZVH8QHxq506ps1NlnidUpbcFNdjPtl2a7p9hkkkGEfZbEkx7Jq1quNGEmiooqVaaiyTxtYm2vV810AoBxEaRIgx7Qe2tdnPfUsSN17SdCrmJO8k2zJU7cKGiRzaPWdVH8I9prk1OryUEdWlUstzZEY3/ALTV9pv/AIrptP8AGZz3n+SjY6oT0XYdQkKAQ0IZDYr2ay/bqRcKyJHSC9OiRuNbKVZ0pbRrq23yFsLqZSrDrXVfWxHUYdHwymrFavSSw0cb+mbxvKX9CfJ5vz22/wB3+ip4zS8D7YvPH9AMPN9d9bAcYdPwyioer02uSEfpi8T/ABf/AIXzC97s+za5tFylRJzLUQekrju0Hoqrr3arSy2Wtvo9xRjhQZM/Kyz84R+13Vq3sfJ08PufRmf4ttWrm4U83eM5VJAhZWCmOoQCIqxtdSpUo4ZUXegXtWeVFkMNgp86tv8AU5/RXWtYoYOV/TV96/0X3CO0rW0tw0u6bUrMVKICok8JFVdzdQrTyW9ppF1Qp7Lgyg7TSgOuhpQU2FHIRuKSZEdseyqiqv1PB7y1lJ26c1h4NKw6+zZWbPhC0t850ukd5OunsIqxtqMnH9KyzxWq3UJV5Sk8IdtfEVg+y40q5bAcSUz0tOB3dRrsp0a0JKWyypq16E4uO0irYITa2ji3XrthSsuVGXPoJ1USRvPD1113bq1VhQZw2ao0ZOTmj045ds73mlN3bKHG5HSzQpJjQwJ0I+JrG131HK2HzM7x0a+GprkTGHtt2FtboZFy2co1V0hKjvMRxrTWo16snLZZ0Ua1ClHZUkV/bVraXN8h5F60EqKcySDMpIgJO7WOuuilUq0qbi4HJVpUqlVSUzUBVUXOeQ6iJCgENCGRmIdmpuGFtrJSDrIEkEagx1+qsZR2lsm+jcOhNVF2M9s8KNOJbUi7kOKyJPMnVWUq/P00B31p+C11Zafcu1z2UMdw0wkoCryM5UE/MHelYQfy/wA5QFT8FvuPuXH+qFXhdkc7N5ozOf5g6RAP95PXwqfhND7mfqhzeFWlJSU3ZVnKgkJYUSSk9KAF7hx3VDssdSfuTPSKOnyQb50NeFw4UhUFmNDMb1+g6U+Gh9xv0RytcMsuhPNXmcrCiAGDPRyyIz6HpDtqZWTi8EL6kclmKQ1zDTKW+cVdlKCooBLBAKhMx85+ieypVjl4Qf1K8c4oe5hVlInwuQEBaiGFEIQoSlS4XoDB7Kw+EyfuR+qPReYNZYLZuLroLMABvKVQJjMVkDQVMbPL/gxq/UM9nGMZJXGFhb3isvPFpdqlUnLmATlSpQiQTokbqs7etKi8pdTyt5ThcPm+hVFYUYDYdN8MhXknmDvCSqPpOArsd9UzjZOH4EMZUzujBLZcDQvJUUhUcxGigSmJc4D01HEKmMqJPDoZxtDPka2EKWq7UlKCEqJt1DpEgRq5xIqfn1M42SXp8MZcgXg9kKbSb2C6AU/MTIKso3OcaLUKjXKJHwKeVmR3tcDslwJVdqUkrySGCkKUJlAWVkToeysZahPZa2TZHT6e0m5Gqo3eqqnOebLnZUVhDxUIkWpAhoCHxVtbwa3W6EZ4gZZI3mJJG4VtoU95PGTRc1d3DODMxjbQjwZjVWec7ubPGXNmmZjSeFW/D17FLxD9h0Yx6pGUotmAUJKUwV6AkEjf1kDsqOHR9mOI/sGHHJIWDbMEOTnGZyFSZMiY1qeHR9hxF+gKxyT/AIZjyisQpwEKO8ggyJ9FRw6PsOIv0HIx4oKCxbshUATnd1CZgHXWJO/jTh0fYcRfqIxjjIpCkWtulSE5EkFchM+Tv3VL05ewWoNdIDvl6cqU+C2+VKipIlcBRzSd/wCke2o4dH3Mpak2sbCOS8aAgA2rEBIRGZzVI8lKhOoHAzTh8fcw4i/VHrc5RHFFClW7BKCSkyvQkQY9hinDo+xlxN+pwXjskuHwZn5yc4zOwqUgGRMTAiacOj7B6k/Uacbf5S335t6/KyZJ378ulOHr3MeI/tQ5rHZQoKTbMpVAGi3RokEJBEwYnrpw6PsStRfXZHO49UpKkm2YyqVnIzOaqkHNv0MgdlOHR9jJ6k3/AKDF46KoKrZgkAAEqcJgKzDWepWtOHL2MeI/sHsY7hwLNqz5WboqXMnQqSD0c2u+Kxnp6UcqRnDUMyxsmuoMiapnyZexeVkeKIkKAKA5utBQIUAoHeCJB9YNOaeURjKwzxDYVt5uz7tHdWe8n5Ne4p+A8RW3m7Pu0d1N5PyRuKfgPEVt9Qz7tHdTeS8kfHp+A8RW31DPu0d1N5LyPj0/AeI7b6hn3aO6m8l5Hx6fgPEVt9Qz7tHdTeS8k7in4DxFbfUM+7R3U3k/I+PT8B4itvN2fdo7qbyfkncU/AeIrbzdn3aO6m8n5G4p+A8RW31DPu0d1N5PyNxT9Q8RW3m7Pu0d1N5PyNxT8B4itvN2fdo7qbyfkjcU/AeIrb6hn3aO6m8n5Ct6fgPEVt5uz7tHdTeS8jcU/A5GxmEkFLDQI3EITI+FQ6k33JjRprse4CsTaLQBQBQBQBQBQBQBQBQBQBQBQBQBQBQBQBQBQBQBQB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7" descr="data:image/jpeg;base64,/9j/4AAQSkZJRgABAQAAAQABAAD/2wCEAAkGBxQQEBUUEBAUFBQVDRgXFhYYFRcVGBwZHhQgHhceHBQkKCggHxolIBweJDEjMTU3Li4uHR8zODMsNygtLiwBCgoKDg0OGxAQGS8kICQvLiwuLSwsLCwsNCwsLCwsLCw0LCwsLCwsLCwsLCwsLCwsLCwsLCwsLCwsLCwsLCwsLP/AABEIAHQAYQMBEQACEQEDEQH/xAAcAAACAgMBAQAAAAAAAAAAAAAABgUHAQIECAP/xABBEAABAgQDAwgHBQYHAAAAAAABAgMABAURBhIhEzGzBzQ1QVFhdHUUIjNxdrGyIyQycoEVJVJzkdEWQlNjhJKh/8QAGgEBAAMBAQEAAAAAAAAAAAAAAAMEBQIGAf/EADMRAAIBAwIDBgUDBAMAAAAAAAABAgMEEQUhEjEyEzRBUXGhFCJCYYEGFdEjkbHBFjNi/9oADAMBAAIRAxEAPwC8YAIAwYAjK1XpeTRmmX0Ni2gJ9Y+5O8xJTo1Kj+VHMpKPMrPEXLLvTIMX/wB13T+jf9zGvb6O5b1Hj7FeVwvAiaZjKdXTahMqmVbVC2Mh0skFwAgJ3WINoh1K3hQcVE6t5uWcj6xjrJMPtPt+pL0tE0pxJuogpBUMm6MnxLA00urszCG1tOAh1raIBNlFJ68u+PoJCACACACACACAMQAGDWQec+WAfvh3+S38jHqtKf8AQKNdvImxoIroa6Kf3JU/zy/FEYGsRXFEu2uyYy1jnVT+FE8OMNFk7cJ9JUbyJz6Y+guGACACAMiACACAMQAQB505YOl3f5LfyMeq0vu69ShccxMEaC5FcaqL0JU/zy/FEYOs9UC7b8hmq/Oqn8KJ4cYaeC0dWEXkmo0khSTkobgXZQOX1evsiTsKijxNbHPEi32H0rSFIUlSSLhSSCD7iNDEezOj6wAQBkQAQAGANSdIYAoYi5RpGTunbbZwf5GiFm/YVbhF2hp9etulhEU6yiVVjSXVPtt1NPqGZmRLhnfYhWVBz9/X2Ro0LqNm+yqeBBKDqboT6lT3JZ1bT7ZQ4ggKSdbX3ajt7Y16NenWWYsglBxJKnVZDdOnJdQVtJhTRTpp6i7m5/S0Ur6ynXlHfCRLTqcK3PnVcRvPvLduGy5KpYWlF7KbSNxv29cdUNOo08PmzmdZvYl+SoWqH/Cf4RjjVIpW7x5o6oN8RP4HqbrTFDQ06pKHZp9DiQdFJzq3iPMF4cqLyh3ZzzbdiasuUSWwbaKIQSCT+sAPwgDaACAMGAZ5qxfjCcmnnW3ZhQbS8tIQj1E2CyBe2p0HXHq7KzpQgpYy2UKlWTeBWt2RfT2Ic55ljN9B07zxHHjyup94f4L9DpJirtgzdfuAbUxBFwDYhs2t3xQjKUcYeCVpMSMUUNqXkqe80FBcxK5nLm4JAGoHVe8ej0u4nUjJT3KdeCiLEay+XlyZWxgbuSvpA+Bf4ZjN1bu79UT0OolMI+yw/wCNf+pUeXNA1a5o38XK4hgfC/hAGYAIAIA8mVnnL/inOIY9rb9EfRGZLrZxxIjhFjN9BU7zxHHjy2qd5f4NCh0k1Ved4g8qTwlRnkwsY46LpHgj8hG7o/KZVuhGjdfJFSQ38lfSB8C/wzGbq3d36omodRJ4R9lh/wAa/wDUqPLmgatc0b+LlcQwPhfwgDMAEAEAeTKzzl/xTnEMe1t+iPojMl1s4zEiOEWM30FTvPEcePLap3l/g0KHSTVV53iDypPCVGeTCzjnoukeCPyEbukfWVboRY3XyRUkN3JX0gfAv8Mxm6t3d+qJqHUSmEfZYf8AGv8A1Kjy5oGrXNG/i5XEMD4X9AGYAIAIA8mVnnL/AIpziGPa2/RH0RmS62cZiRHCLGb6Cp3niOPHltU7y/waFDpJqq87xB5UnhKjPJhYxyf3XSPBH5CN3SPrKlzuI0br5IqN5G7kr6QPgX+GYzdW7u/VE9DqJTCPssP+Nf8AqVHlzQNWuaN/FyuIYHwv6AMiACACAPJlZ5y/4pziGPa2/RH0RmS62cZiRHCLGb6Cp3niOPHltU7y/wAGhQ6SaqvO8QeVJ4SozyZCxjnoukeDPyEbukfWU64jRuvkioN3JX0gfAv8Mxm6t3d+qLFDqJTCPssP+Nf+pUeXNA1a5o38XK4hgfC/oAyIAIADA+M8l1jnL/i3eIY9rSeKcfRGbU6jkibhwkcFjN9BU7zxHHjyeo715fg0aPSTVV53iDypPCVGfu0TIWMc9F0jwR+Qje0j6incIRo30s5Km438lfSJ8E/wzGVqjfwzT80T2+eIk8I+yw/45/6lR5gvmrXNG/i5XEMfQyyna9MOOuhDbwCFqCdmlBSLdSybnN3dkW4UI8OW0ROb8hhw3UFTDAWsWVnUkkbjlVbMO4xBWgoSwmdxeUSkRHRgwYKf5QJqmU+ZDZpLT7i0FxZvlsSrS/bfUxs2cLmrDiU8JFebipYJ+Tw9Snqf6Y3TmSn0YuZbdYTci/6RWlXuVV7NzZ0lFxyjgwHXZCpoEqZFDOxWHmWibpuNSpJ/iB6o+31nUp4qSlnIpzi9kbUHEctOrqSlU9CVJllbclV9slIUMp7rD/2Oa9lwKD4uYVUWl4zlplhAXQtqxLoCU2OZLabbr20i9CynR2jUw2RuomTTH7Hdprs6zTGjstFtKACgbjS+o698RP4qNZUnU5+J2nDhyRuH660PtpLDp/CpGds30IsoX90S3FB9FSscRn4pDS5NyEjT5WZmZAS6m1KUxLgXWhwqNwndqd5J7YzI2kqlV04PP3JpVMLLICSrYfSgtYeV6MqcDoWTezhVq5bt67xPOxpw2c1nyOe0b5FpP0ll1WZbSSq2p1BPvtv/AFjPyyVI7WmwlISkAACwAFgB3CPh9N4A0ecCUlSjYJSST3Aax9SbeEfG8HnMVoTc7NzLkq9ModbW2gNjNkB0QT2aAGPTujwUoQU+HG7KWeKTGPkvrBNOnpNy+ZuXcWgHQ2KCFC3cRFW+o8NWFRPOTqnPCaFPDNHe9CNQlVK2spNjMB1oyAk9+/Xui3XqwVVUZrZo4jB7yRP8mDudFUWbXVT1qPZcpUdO6INSjh00vNHVF7PJnkvxBLSkhOJmXUpKwcqDqVfZ2sBC+oVJ1IOKPtOSSeTjwpLq/YtTctZtWQJPVcK1/pcCFeS+KgvE+RX9N5Png9lCpb1q65JHaK+xSVAfm0UN8dXnHx4VJP7in0cyY5VJYrkZJ5t8zTLYUhT2pzEnQn32IiHT5cNScJLDZ1UWyLDoWM5BUszlmmk/ZoRkJsoKsBbJv36Rl1rWspPKZPGccDUkxVJFyN4AIA4q0tpMu6Zj2QaO03/htru1h2nZ/P5HdKlKrNU483sKmHa1TZdCxItLSjNdezYdUL20uQDbSOJXqq7tt/hl+WiXFF4kkm/OSRHN1miJdW6kJDjiVJWoIWCQoesD74+vUlhRcnsdr9O3vhBf3R00jEtHk21Ny9m21m6khtVibWN/00jmeoKcuKUss6/YL3GeD3R8KfWqLLhwMJS2HUZXLIX6yTe4PdqY6lqXHjik3g+f8evVygv7o4mP8PlQCJdCiSAAGnDc9luuJP3aXLtGcy/T1yllxSx90TU3ielbEyrgCWrZSzsVoA67FNhaIvjlx8fE8+Z9hod3KO0U19miGWMPgC8ukXGl23BpEj1aT3c2cR/T91LOILb7omJPFtJbZEu2RsbWDezUpOp3WtrrELv05cXFv5nf7Dd8OXHb1RFO/sFt0KVLpbcSoKALTibHeDlid6tPGHNnEdBuZrMYp58mhhTyiSH+uf8AoqKvxVPnkmWgXnJR90MVHqjc00HWVFSCSASCNxsdDE0JqayjOubapb1HTqLDO2OiAh8YIKpCYCQSTLqsALk6dkRVv+tl/TGleU2+WUVTh6YXLSM02qXeLjqk5E7J2x9Wx9YDSKFKcox5ex6vUaEbi6hUjOPClvuv8ZJ+aqDBbH3Z1RzMXT6K5uQLL1y2iw6kWuXsZEbW5jLCqLx+teP5Pq/VmfSA4JZZsw6AfRHLXIGzB013dlo+dovL2CtLjg4e0XNfWvz4kdT5wBuXDqHCoTKnHvuiza4OVKRltlB/vHyNRbZXsWatCblNxn4JL51/Jz115Lk7KPMsO5W8m1IYcBuF3JtlFzaI21xp429Ca0pTha1KU5rL5fMn/sm2KwyFKKmXSFTTijeVcN0lshOuX+K0TdpHOcexnSs7jCUZpbL61/JzStTRmly4y8dnJKbN5Zw5V3Fj+HdYdUc9osJY9iSVrWSnwzW7T6lv7nynqknZv7GWXncmWyPuqwMgI2hAtpoDCVRb4XsTwtptwU6iwk8/Oufh4ne3VpfavKMu6Ap1Bv6K4cyAiyk/h01jtVY5e3sV6lrccMFGotv/AGvP1FrEDynJNlliVcBCiXPu6gr8RKRmt3xWrS4oKKXsa+mUuyuJVatRfb5l/jJYXJmypFObStKknaL0UCD+LsMW7RNUlk8/+oJxnfScXlYXL0GqLJiBABABABABABABABABABABABAB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20" y="5310696"/>
            <a:ext cx="662974" cy="79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54" y="4941168"/>
            <a:ext cx="1035471" cy="103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052736"/>
            <a:ext cx="5544616" cy="3284619"/>
          </a:xfrm>
          <a:prstGeom prst="rect">
            <a:avLst/>
          </a:prstGeom>
          <a:noFill/>
        </p:spPr>
      </p:pic>
      <p:sp>
        <p:nvSpPr>
          <p:cNvPr id="5" name="CuadroTexto 4"/>
          <p:cNvSpPr txBox="1"/>
          <p:nvPr/>
        </p:nvSpPr>
        <p:spPr>
          <a:xfrm>
            <a:off x="35496" y="1916832"/>
            <a:ext cx="3120281" cy="2585323"/>
          </a:xfrm>
          <a:prstGeom prst="rect">
            <a:avLst/>
          </a:prstGeom>
          <a:noFill/>
          <a:ln>
            <a:solidFill>
              <a:schemeClr val="accent6">
                <a:lumMod val="75000"/>
              </a:schemeClr>
            </a:solidFill>
            <a:prstDash val="sysDash"/>
          </a:ln>
        </p:spPr>
        <p:txBody>
          <a:bodyPr wrap="square" rtlCol="0">
            <a:spAutoFit/>
          </a:bodyPr>
          <a:lstStyle/>
          <a:p>
            <a:pPr algn="just"/>
            <a:r>
              <a:rPr lang="es-EC" dirty="0" smtClean="0"/>
              <a:t>Los productos que comercializa COTASA son aquellos destinados a la construcción, pero la principal línea de productos se ha convertido en los productos de distribución de agua (tubería, medidores, etc.)</a:t>
            </a:r>
            <a:endParaRPr lang="es-EC" dirty="0"/>
          </a:p>
        </p:txBody>
      </p:sp>
      <p:sp>
        <p:nvSpPr>
          <p:cNvPr id="11" name="CuadroTexto 10"/>
          <p:cNvSpPr txBox="1"/>
          <p:nvPr/>
        </p:nvSpPr>
        <p:spPr>
          <a:xfrm>
            <a:off x="3072407" y="4653136"/>
            <a:ext cx="5820073" cy="1200329"/>
          </a:xfrm>
          <a:prstGeom prst="rect">
            <a:avLst/>
          </a:prstGeom>
          <a:noFill/>
          <a:ln>
            <a:solidFill>
              <a:schemeClr val="accent6">
                <a:lumMod val="75000"/>
              </a:schemeClr>
            </a:solidFill>
            <a:prstDash val="sysDash"/>
          </a:ln>
        </p:spPr>
        <p:txBody>
          <a:bodyPr wrap="square" rtlCol="0">
            <a:spAutoFit/>
          </a:bodyPr>
          <a:lstStyle/>
          <a:p>
            <a:pPr algn="just"/>
            <a:r>
              <a:rPr lang="es-EC" dirty="0" smtClean="0"/>
              <a:t>Del análisis realizado por la compañía se determina que el 8% de la participación de mercado pertenece a pequeños comercializadores por lo que COTASA busca tomarse por completo ese 8%</a:t>
            </a:r>
            <a:endParaRPr lang="es-EC" dirty="0"/>
          </a:p>
        </p:txBody>
      </p:sp>
    </p:spTree>
    <p:extLst>
      <p:ext uri="{BB962C8B-B14F-4D97-AF65-F5344CB8AC3E}">
        <p14:creationId xmlns:p14="http://schemas.microsoft.com/office/powerpoint/2010/main" val="39386061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 Espe</Template>
  <TotalTime>2382</TotalTime>
  <Words>1087</Words>
  <Application>Microsoft Office PowerPoint</Application>
  <PresentationFormat>Presentación en pantalla (4:3)</PresentationFormat>
  <Paragraphs>162</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Tema1 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c:creator>
  <cp:lastModifiedBy>win</cp:lastModifiedBy>
  <cp:revision>124</cp:revision>
  <dcterms:created xsi:type="dcterms:W3CDTF">2014-12-31T19:04:16Z</dcterms:created>
  <dcterms:modified xsi:type="dcterms:W3CDTF">2015-03-09T19:32:27Z</dcterms:modified>
</cp:coreProperties>
</file>