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2"/>
  </p:notesMasterIdLst>
  <p:sldIdLst>
    <p:sldId id="256" r:id="rId2"/>
    <p:sldId id="335" r:id="rId3"/>
    <p:sldId id="336" r:id="rId4"/>
    <p:sldId id="258"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7" r:id="rId21"/>
    <p:sldId id="278" r:id="rId22"/>
    <p:sldId id="275" r:id="rId23"/>
    <p:sldId id="276"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9" r:id="rId74"/>
    <p:sldId id="330" r:id="rId75"/>
    <p:sldId id="331" r:id="rId76"/>
    <p:sldId id="332" r:id="rId77"/>
    <p:sldId id="333" r:id="rId78"/>
    <p:sldId id="334" r:id="rId79"/>
    <p:sldId id="328" r:id="rId80"/>
    <p:sldId id="337" r:id="rId81"/>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an Fernando Mesías Quinteros" initials="JFMQ" lastIdx="1" clrIdx="0">
    <p:extLst>
      <p:ext uri="{19B8F6BF-5375-455C-9EA6-DF929625EA0E}">
        <p15:presenceInfo xmlns:p15="http://schemas.microsoft.com/office/powerpoint/2012/main" userId="86f5f4e690ec841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4" d="100"/>
          <a:sy n="84" d="100"/>
        </p:scale>
        <p:origin x="658"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uanFernando\Documents\Mis%20formas\TESIS\Resultados%20de%20las%20Encuesta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uanFernando\Documents\Mis%20formas\TESIS\Resultados%20de%20las%20Encuesta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JuanFernando\Documents\Mis%20formas\TESIS\Resultados%20de%20las%20Encuesta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JuanFernando\Documents\Mis%20formas\TESIS\Resultados%20de%20las%20Encuesta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JuanFernando\Documents\Mis%20formas\TESIS\Resultados%20de%20las%20Encuesta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JuanFernando\Documents\Mis%20formas\TESIS\Resultados%20de%20las%20Encuesta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JuanFernando\Documents\Mis%20formas\TESIS\Resultados%20de%20las%20Encuesta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JuanFernando\Documents\Mis%20formas\TESIS\Indicadores%20de%20poblacion%202010.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JuanFernando\Documents\Mis%20formas\TESIS\Resultados%20de%20las%20Encuesta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s-EC"/>
              <a:t>Atención</a:t>
            </a:r>
            <a:r>
              <a:rPr lang="es-EC" baseline="0"/>
              <a:t> en las estaciones</a:t>
            </a:r>
            <a:endParaRPr lang="es-EC"/>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EC"/>
        </a:p>
      </c:txPr>
    </c:title>
    <c:autoTitleDeleted val="0"/>
    <c:plotArea>
      <c:layout/>
      <c:barChart>
        <c:barDir val="col"/>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Pt>
            <c:idx val="0"/>
            <c:invertIfNegative val="0"/>
            <c:bubble3D val="0"/>
            <c:spPr>
              <a:solidFill>
                <a:srgbClr val="FF0000">
                  <a:alpha val="85000"/>
                </a:srgbClr>
              </a:solidFill>
              <a:ln w="9525" cap="flat" cmpd="sng" algn="ctr">
                <a:solidFill>
                  <a:schemeClr val="lt1">
                    <a:alpha val="50000"/>
                  </a:schemeClr>
                </a:solidFill>
                <a:round/>
              </a:ln>
              <a:effectLst/>
            </c:spPr>
          </c:dPt>
          <c:dPt>
            <c:idx val="1"/>
            <c:invertIfNegative val="0"/>
            <c:bubble3D val="0"/>
            <c:spPr>
              <a:solidFill>
                <a:schemeClr val="accent2">
                  <a:lumMod val="75000"/>
                  <a:alpha val="85000"/>
                </a:schemeClr>
              </a:solidFill>
              <a:ln w="9525" cap="flat" cmpd="sng" algn="ctr">
                <a:solidFill>
                  <a:schemeClr val="lt1">
                    <a:alpha val="50000"/>
                  </a:schemeClr>
                </a:solidFill>
                <a:round/>
              </a:ln>
              <a:effectLst/>
            </c:spPr>
          </c:dPt>
          <c:dLbls>
            <c:spPr>
              <a:solidFill>
                <a:schemeClr val="tx1"/>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('Resultados Generales'!$E$132,'Resultados Generales'!$E$133,'Resultados Generales'!$E$134)</c:f>
              <c:strCache>
                <c:ptCount val="3"/>
                <c:pt idx="0">
                  <c:v>Muy Amable</c:v>
                </c:pt>
                <c:pt idx="1">
                  <c:v>Amable</c:v>
                </c:pt>
                <c:pt idx="2">
                  <c:v>Poco Amable</c:v>
                </c:pt>
              </c:strCache>
            </c:strRef>
          </c:cat>
          <c:val>
            <c:numRef>
              <c:f>('Resultados Generales'!$G$132,'Resultados Generales'!$G$133,'Resultados Generales'!$G$134)</c:f>
              <c:numCache>
                <c:formatCode>0%</c:formatCode>
                <c:ptCount val="3"/>
                <c:pt idx="0">
                  <c:v>0.67460317460317465</c:v>
                </c:pt>
                <c:pt idx="1">
                  <c:v>0.32539682539682541</c:v>
                </c:pt>
                <c:pt idx="2">
                  <c:v>0</c:v>
                </c:pt>
              </c:numCache>
            </c:numRef>
          </c:val>
        </c:ser>
        <c:dLbls>
          <c:dLblPos val="inEnd"/>
          <c:showLegendKey val="0"/>
          <c:showVal val="1"/>
          <c:showCatName val="0"/>
          <c:showSerName val="0"/>
          <c:showPercent val="0"/>
          <c:showBubbleSize val="0"/>
        </c:dLbls>
        <c:gapWidth val="65"/>
        <c:axId val="250563352"/>
        <c:axId val="250558648"/>
      </c:barChart>
      <c:catAx>
        <c:axId val="25056335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EC"/>
          </a:p>
        </c:txPr>
        <c:crossAx val="250558648"/>
        <c:crosses val="autoZero"/>
        <c:auto val="1"/>
        <c:lblAlgn val="ctr"/>
        <c:lblOffset val="100"/>
        <c:noMultiLvlLbl val="0"/>
      </c:catAx>
      <c:valAx>
        <c:axId val="25055864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25056335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1"/>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s-EC"/>
              <a:t>Estado</a:t>
            </a:r>
            <a:r>
              <a:rPr lang="es-EC" baseline="0"/>
              <a:t> de las Bicicletas</a:t>
            </a:r>
            <a:endParaRPr lang="es-EC"/>
          </a:p>
        </c:rich>
      </c:tx>
      <c:layout>
        <c:manualLayout>
          <c:xMode val="edge"/>
          <c:yMode val="edge"/>
          <c:x val="0.1487157265719144"/>
          <c:y val="3.4965034965034968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EC"/>
        </a:p>
      </c:txPr>
    </c:title>
    <c:autoTitleDeleted val="0"/>
    <c:plotArea>
      <c:layout/>
      <c:barChart>
        <c:barDir val="col"/>
        <c:grouping val="clustered"/>
        <c:varyColors val="0"/>
        <c:ser>
          <c:idx val="0"/>
          <c:order val="0"/>
          <c:spPr>
            <a:solidFill>
              <a:srgbClr val="C00000">
                <a:alpha val="85000"/>
              </a:srgbClr>
            </a:solidFill>
            <a:ln w="9525" cap="flat" cmpd="sng" algn="ctr">
              <a:solidFill>
                <a:schemeClr val="lt1">
                  <a:alpha val="50000"/>
                </a:schemeClr>
              </a:solidFill>
              <a:round/>
            </a:ln>
            <a:effectLst/>
          </c:spPr>
          <c:invertIfNegative val="0"/>
          <c:dPt>
            <c:idx val="0"/>
            <c:invertIfNegative val="0"/>
            <c:bubble3D val="0"/>
            <c:spPr>
              <a:solidFill>
                <a:schemeClr val="accent2">
                  <a:alpha val="85000"/>
                </a:schemeClr>
              </a:solidFill>
              <a:ln w="9525" cap="flat" cmpd="sng" algn="ctr">
                <a:solidFill>
                  <a:schemeClr val="lt1">
                    <a:alpha val="50000"/>
                  </a:schemeClr>
                </a:solidFill>
                <a:round/>
              </a:ln>
              <a:effectLst/>
            </c:spPr>
          </c:dPt>
          <c:dPt>
            <c:idx val="2"/>
            <c:invertIfNegative val="0"/>
            <c:bubble3D val="0"/>
            <c:spPr>
              <a:solidFill>
                <a:srgbClr val="00B050">
                  <a:alpha val="85000"/>
                </a:srgbClr>
              </a:solidFill>
              <a:ln w="9525" cap="flat" cmpd="sng" algn="ctr">
                <a:solidFill>
                  <a:schemeClr val="lt1">
                    <a:alpha val="50000"/>
                  </a:schemeClr>
                </a:solidFill>
                <a:round/>
              </a:ln>
              <a:effectLst/>
            </c:spPr>
          </c:dPt>
          <c:dLbls>
            <c:spPr>
              <a:solidFill>
                <a:schemeClr val="tx1"/>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'Resultados Generales'!$E$126:$E$128</c:f>
              <c:strCache>
                <c:ptCount val="3"/>
                <c:pt idx="0">
                  <c:v>Muy Satisfactorio</c:v>
                </c:pt>
                <c:pt idx="1">
                  <c:v>Satisfactorio</c:v>
                </c:pt>
                <c:pt idx="2">
                  <c:v>Poco Satisfactorio</c:v>
                </c:pt>
              </c:strCache>
            </c:strRef>
          </c:cat>
          <c:val>
            <c:numRef>
              <c:f>'Resultados Generales'!$G$126:$G$128</c:f>
              <c:numCache>
                <c:formatCode>0%</c:formatCode>
                <c:ptCount val="3"/>
                <c:pt idx="0">
                  <c:v>0.20105820105820105</c:v>
                </c:pt>
                <c:pt idx="1">
                  <c:v>0.67724867724867721</c:v>
                </c:pt>
                <c:pt idx="2">
                  <c:v>0.12698412698412698</c:v>
                </c:pt>
              </c:numCache>
            </c:numRef>
          </c:val>
        </c:ser>
        <c:dLbls>
          <c:dLblPos val="inEnd"/>
          <c:showLegendKey val="0"/>
          <c:showVal val="1"/>
          <c:showCatName val="0"/>
          <c:showSerName val="0"/>
          <c:showPercent val="0"/>
          <c:showBubbleSize val="0"/>
        </c:dLbls>
        <c:gapWidth val="65"/>
        <c:axId val="250561392"/>
        <c:axId val="250564920"/>
      </c:barChart>
      <c:catAx>
        <c:axId val="25056139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EC"/>
          </a:p>
        </c:txPr>
        <c:crossAx val="250564920"/>
        <c:crosses val="autoZero"/>
        <c:auto val="1"/>
        <c:lblAlgn val="ctr"/>
        <c:lblOffset val="100"/>
        <c:noMultiLvlLbl val="0"/>
      </c:catAx>
      <c:valAx>
        <c:axId val="25056492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25056139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134"/>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000104986876642E-2"/>
          <c:y val="7.407415419226443E-2"/>
          <c:w val="0.93888888888888888"/>
          <c:h val="0.89814814814814814"/>
        </c:manualLayout>
      </c:layout>
      <c:pie3DChart>
        <c:varyColors val="1"/>
        <c:ser>
          <c:idx val="0"/>
          <c:order val="0"/>
          <c:spPr>
            <a:solidFill>
              <a:schemeClr val="accent6">
                <a:lumMod val="75000"/>
              </a:schemeClr>
            </a:solidFill>
            <a:effectLst>
              <a:innerShdw blurRad="63500" dist="50800" dir="13500000">
                <a:prstClr val="black">
                  <a:alpha val="50000"/>
                </a:prstClr>
              </a:innerShdw>
            </a:effectLst>
          </c:spPr>
          <c:explosion val="10"/>
          <c:dPt>
            <c:idx val="0"/>
            <c:bubble3D val="0"/>
            <c:spPr>
              <a:solidFill>
                <a:schemeClr val="accent6">
                  <a:lumMod val="75000"/>
                </a:schemeClr>
              </a:solidFill>
              <a:ln>
                <a:noFill/>
              </a:ln>
              <a:effectLst>
                <a:innerShdw blurRad="63500" dist="50800" dir="13500000">
                  <a:prstClr val="black">
                    <a:alpha val="50000"/>
                  </a:prstClr>
                </a:innerShdw>
              </a:effectLst>
              <a:sp3d/>
            </c:spPr>
          </c:dPt>
          <c:dPt>
            <c:idx val="1"/>
            <c:bubble3D val="0"/>
            <c:spPr>
              <a:solidFill>
                <a:schemeClr val="accent4"/>
              </a:solidFill>
              <a:ln>
                <a:noFill/>
              </a:ln>
              <a:effectLst>
                <a:innerShdw blurRad="63500" dist="50800" dir="13500000">
                  <a:prstClr val="black">
                    <a:alpha val="50000"/>
                  </a:prstClr>
                </a:innerShdw>
              </a:effectLst>
              <a:sp3d/>
            </c:spPr>
          </c:dPt>
          <c:dLbls>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EC"/>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'Resultados Generales'!$N$2:$N$3</c:f>
              <c:strCache>
                <c:ptCount val="2"/>
                <c:pt idx="0">
                  <c:v>Masculino</c:v>
                </c:pt>
                <c:pt idx="1">
                  <c:v>Femenino</c:v>
                </c:pt>
              </c:strCache>
            </c:strRef>
          </c:cat>
          <c:val>
            <c:numRef>
              <c:f>'Resultados Generales'!$O$2:$O$3</c:f>
              <c:numCache>
                <c:formatCode>General</c:formatCode>
                <c:ptCount val="2"/>
                <c:pt idx="0">
                  <c:v>288</c:v>
                </c:pt>
                <c:pt idx="1">
                  <c:v>90</c:v>
                </c:pt>
              </c:numCache>
            </c:numRef>
          </c:val>
        </c:ser>
        <c:dLbls>
          <c:dLblPos val="ctr"/>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s-EC"/>
              <a:t>USO DE LA BICICLETA SEGUN EDADES</a:t>
            </a:r>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EC"/>
        </a:p>
      </c:txPr>
    </c:title>
    <c:autoTitleDeleted val="0"/>
    <c:plotArea>
      <c:layout/>
      <c:barChart>
        <c:barDir val="col"/>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Pt>
            <c:idx val="0"/>
            <c:invertIfNegative val="0"/>
            <c:bubble3D val="0"/>
            <c:spPr>
              <a:solidFill>
                <a:srgbClr val="FF0000"/>
              </a:solidFill>
              <a:ln w="9525" cap="flat" cmpd="sng" algn="ctr">
                <a:solidFill>
                  <a:schemeClr val="lt1">
                    <a:alpha val="50000"/>
                  </a:schemeClr>
                </a:solidFill>
                <a:round/>
              </a:ln>
              <a:effectLst/>
            </c:spPr>
          </c:dPt>
          <c:dPt>
            <c:idx val="2"/>
            <c:invertIfNegative val="0"/>
            <c:bubble3D val="0"/>
            <c:spPr>
              <a:solidFill>
                <a:srgbClr val="00B050"/>
              </a:solidFill>
              <a:ln w="9525" cap="flat" cmpd="sng" algn="ctr">
                <a:solidFill>
                  <a:schemeClr val="lt1">
                    <a:alpha val="50000"/>
                  </a:schemeClr>
                </a:solidFill>
                <a:round/>
              </a:ln>
              <a:effectLst/>
            </c:spPr>
          </c:dPt>
          <c:dPt>
            <c:idx val="3"/>
            <c:invertIfNegative val="0"/>
            <c:bubble3D val="0"/>
            <c:spPr>
              <a:solidFill>
                <a:srgbClr val="7030A0"/>
              </a:solidFill>
              <a:ln w="9525" cap="flat" cmpd="sng" algn="ctr">
                <a:solidFill>
                  <a:schemeClr val="lt1">
                    <a:alpha val="50000"/>
                  </a:schemeClr>
                </a:solidFill>
                <a:round/>
              </a:ln>
              <a:effectLst/>
            </c:spPr>
          </c:dPt>
          <c:dPt>
            <c:idx val="4"/>
            <c:invertIfNegative val="0"/>
            <c:bubble3D val="0"/>
            <c:spPr>
              <a:solidFill>
                <a:schemeClr val="bg2">
                  <a:lumMod val="25000"/>
                </a:schemeClr>
              </a:solidFill>
              <a:ln w="9525" cap="flat" cmpd="sng" algn="ctr">
                <a:solidFill>
                  <a:schemeClr val="lt1">
                    <a:alpha val="50000"/>
                  </a:schemeClr>
                </a:solidFill>
                <a:round/>
              </a:ln>
              <a:effectLst/>
            </c:spPr>
          </c:dPt>
          <c:dPt>
            <c:idx val="5"/>
            <c:invertIfNegative val="0"/>
            <c:bubble3D val="0"/>
            <c:spPr>
              <a:solidFill>
                <a:srgbClr val="002060"/>
              </a:solidFill>
              <a:ln w="9525" cap="flat" cmpd="sng" algn="ctr">
                <a:solidFill>
                  <a:schemeClr val="lt1">
                    <a:alpha val="50000"/>
                  </a:schemeClr>
                </a:solidFill>
                <a:round/>
              </a:ln>
              <a:effectLst/>
            </c:spPr>
          </c:dPt>
          <c:dLbls>
            <c:spPr>
              <a:solidFill>
                <a:schemeClr val="tx1"/>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'Resultados Generales'!$T$3:$T$8</c:f>
              <c:strCache>
                <c:ptCount val="6"/>
                <c:pt idx="0">
                  <c:v>17-20</c:v>
                </c:pt>
                <c:pt idx="1">
                  <c:v>21-26</c:v>
                </c:pt>
                <c:pt idx="2">
                  <c:v>27-31</c:v>
                </c:pt>
                <c:pt idx="3">
                  <c:v>32-36</c:v>
                </c:pt>
                <c:pt idx="4">
                  <c:v>37-41</c:v>
                </c:pt>
                <c:pt idx="5">
                  <c:v>42-44</c:v>
                </c:pt>
              </c:strCache>
            </c:strRef>
          </c:cat>
          <c:val>
            <c:numRef>
              <c:f>'Resultados Generales'!$U$3:$U$8</c:f>
              <c:numCache>
                <c:formatCode>General</c:formatCode>
                <c:ptCount val="6"/>
                <c:pt idx="0">
                  <c:v>50</c:v>
                </c:pt>
                <c:pt idx="1">
                  <c:v>95</c:v>
                </c:pt>
                <c:pt idx="2">
                  <c:v>127</c:v>
                </c:pt>
                <c:pt idx="3">
                  <c:v>50</c:v>
                </c:pt>
                <c:pt idx="4">
                  <c:v>49</c:v>
                </c:pt>
                <c:pt idx="5">
                  <c:v>7</c:v>
                </c:pt>
              </c:numCache>
            </c:numRef>
          </c:val>
        </c:ser>
        <c:dLbls>
          <c:dLblPos val="inEnd"/>
          <c:showLegendKey val="0"/>
          <c:showVal val="1"/>
          <c:showCatName val="0"/>
          <c:showSerName val="0"/>
          <c:showPercent val="0"/>
          <c:showBubbleSize val="0"/>
        </c:dLbls>
        <c:gapWidth val="65"/>
        <c:axId val="250559432"/>
        <c:axId val="250564136"/>
      </c:barChart>
      <c:catAx>
        <c:axId val="25055943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EC"/>
          </a:p>
        </c:txPr>
        <c:crossAx val="250564136"/>
        <c:crosses val="autoZero"/>
        <c:auto val="1"/>
        <c:lblAlgn val="ctr"/>
        <c:lblOffset val="100"/>
        <c:noMultiLvlLbl val="0"/>
      </c:catAx>
      <c:valAx>
        <c:axId val="25056413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25055943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s-EC" b="1"/>
              <a:t>FRECUENCIA</a:t>
            </a:r>
            <a:r>
              <a:rPr lang="es-EC" b="1" baseline="0"/>
              <a:t> DE USO</a:t>
            </a:r>
            <a:endParaRPr lang="es-EC" b="1"/>
          </a:p>
        </c:rich>
      </c:tx>
      <c:layout/>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s-EC"/>
        </a:p>
      </c:txPr>
    </c:title>
    <c:autoTitleDeleted val="0"/>
    <c:plotArea>
      <c:layout>
        <c:manualLayout>
          <c:layoutTarget val="inner"/>
          <c:xMode val="edge"/>
          <c:yMode val="edge"/>
          <c:x val="1.3628154153998076E-2"/>
          <c:y val="0.18361784501346781"/>
          <c:w val="0.9863718458460019"/>
          <c:h val="0.66684887814220073"/>
        </c:manualLayout>
      </c:layout>
      <c:barChart>
        <c:barDir val="col"/>
        <c:grouping val="clustered"/>
        <c:varyColors val="0"/>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Pt>
            <c:idx val="0"/>
            <c:invertIfNegative val="0"/>
            <c:bubble3D val="0"/>
            <c:spPr>
              <a:solidFill>
                <a:srgbClr val="C00000"/>
              </a:solidFill>
              <a:ln>
                <a:noFill/>
              </a:ln>
              <a:effectLst>
                <a:outerShdw blurRad="76200" dir="18900000" sy="23000" kx="-1200000" algn="bl" rotWithShape="0">
                  <a:prstClr val="black">
                    <a:alpha val="20000"/>
                  </a:prstClr>
                </a:outerShdw>
              </a:effectLst>
            </c:spPr>
          </c:dPt>
          <c:dLbls>
            <c:spPr>
              <a:solidFill>
                <a:schemeClr val="tx1"/>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('Resultados Generales'!$E$66,'Resultados Generales'!$E$67,'Resultados Generales'!$E$68,'Resultados Generales'!$E$69)</c:f>
              <c:strCache>
                <c:ptCount val="4"/>
                <c:pt idx="0">
                  <c:v>Diariamente (5 días a la semana)</c:v>
                </c:pt>
                <c:pt idx="1">
                  <c:v>Frecuentemente (2-4 días a la semana)</c:v>
                </c:pt>
                <c:pt idx="2">
                  <c:v>Regularmente (1 día a la semana)</c:v>
                </c:pt>
                <c:pt idx="3">
                  <c:v>Ocasionalmente </c:v>
                </c:pt>
              </c:strCache>
            </c:strRef>
          </c:cat>
          <c:val>
            <c:numRef>
              <c:f>('Resultados Generales'!$G$66,'Resultados Generales'!$G$67,'Resultados Generales'!$G$68,'Resultados Generales'!$G$69)</c:f>
              <c:numCache>
                <c:formatCode>0%</c:formatCode>
                <c:ptCount val="4"/>
                <c:pt idx="0">
                  <c:v>0.7142857142857143</c:v>
                </c:pt>
                <c:pt idx="1">
                  <c:v>0.2857142857142857</c:v>
                </c:pt>
                <c:pt idx="2">
                  <c:v>0</c:v>
                </c:pt>
                <c:pt idx="3">
                  <c:v>0</c:v>
                </c:pt>
              </c:numCache>
            </c:numRef>
          </c:val>
        </c:ser>
        <c:dLbls>
          <c:dLblPos val="inEnd"/>
          <c:showLegendKey val="0"/>
          <c:showVal val="1"/>
          <c:showCatName val="0"/>
          <c:showSerName val="0"/>
          <c:showPercent val="0"/>
          <c:showBubbleSize val="0"/>
        </c:dLbls>
        <c:gapWidth val="41"/>
        <c:axId val="250559824"/>
        <c:axId val="250563744"/>
      </c:barChart>
      <c:catAx>
        <c:axId val="2505598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EC"/>
          </a:p>
        </c:txPr>
        <c:crossAx val="250563744"/>
        <c:crosses val="autoZero"/>
        <c:auto val="1"/>
        <c:lblAlgn val="ctr"/>
        <c:lblOffset val="100"/>
        <c:noMultiLvlLbl val="0"/>
      </c:catAx>
      <c:valAx>
        <c:axId val="250563744"/>
        <c:scaling>
          <c:orientation val="minMax"/>
        </c:scaling>
        <c:delete val="1"/>
        <c:axPos val="l"/>
        <c:numFmt formatCode="0%" sourceLinked="1"/>
        <c:majorTickMark val="none"/>
        <c:minorTickMark val="none"/>
        <c:tickLblPos val="nextTo"/>
        <c:crossAx val="250559824"/>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s-EC"/>
              <a:t>Razones</a:t>
            </a:r>
            <a:r>
              <a:rPr lang="es-EC" baseline="0"/>
              <a:t> de uso</a:t>
            </a:r>
            <a:endParaRPr lang="es-EC"/>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EC"/>
        </a:p>
      </c:txPr>
    </c:title>
    <c:autoTitleDeleted val="0"/>
    <c:plotArea>
      <c:layout/>
      <c:barChart>
        <c:barDir val="col"/>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Pt>
            <c:idx val="1"/>
            <c:invertIfNegative val="0"/>
            <c:bubble3D val="0"/>
            <c:spPr>
              <a:solidFill>
                <a:srgbClr val="00B050">
                  <a:alpha val="85000"/>
                </a:srgbClr>
              </a:solidFill>
              <a:ln w="9525" cap="flat" cmpd="sng" algn="ctr">
                <a:solidFill>
                  <a:schemeClr val="lt1">
                    <a:alpha val="50000"/>
                  </a:schemeClr>
                </a:solidFill>
                <a:round/>
              </a:ln>
              <a:effectLst/>
            </c:spPr>
          </c:dPt>
          <c:dPt>
            <c:idx val="2"/>
            <c:invertIfNegative val="0"/>
            <c:bubble3D val="0"/>
            <c:spPr>
              <a:solidFill>
                <a:srgbClr val="7030A0">
                  <a:alpha val="85000"/>
                </a:srgbClr>
              </a:solidFill>
              <a:ln w="9525" cap="flat" cmpd="sng" algn="ctr">
                <a:solidFill>
                  <a:schemeClr val="lt1">
                    <a:alpha val="50000"/>
                  </a:schemeClr>
                </a:solidFill>
                <a:round/>
              </a:ln>
              <a:effectLst/>
            </c:spPr>
          </c:dPt>
          <c:dPt>
            <c:idx val="3"/>
            <c:invertIfNegative val="0"/>
            <c:bubble3D val="0"/>
            <c:spPr>
              <a:solidFill>
                <a:srgbClr val="C00000">
                  <a:alpha val="85000"/>
                </a:srgbClr>
              </a:solidFill>
              <a:ln w="9525" cap="flat" cmpd="sng" algn="ctr">
                <a:solidFill>
                  <a:schemeClr val="lt1">
                    <a:alpha val="50000"/>
                  </a:schemeClr>
                </a:solidFill>
                <a:round/>
              </a:ln>
              <a:effectLst/>
            </c:spPr>
          </c:dPt>
          <c:dPt>
            <c:idx val="4"/>
            <c:invertIfNegative val="0"/>
            <c:bubble3D val="0"/>
            <c:spPr>
              <a:solidFill>
                <a:schemeClr val="accent4">
                  <a:lumMod val="75000"/>
                  <a:alpha val="85000"/>
                </a:schemeClr>
              </a:solidFill>
              <a:ln w="9525" cap="flat" cmpd="sng" algn="ctr">
                <a:solidFill>
                  <a:schemeClr val="lt1">
                    <a:alpha val="50000"/>
                  </a:schemeClr>
                </a:solidFill>
                <a:round/>
              </a:ln>
              <a:effectLst/>
            </c:spPr>
          </c:dPt>
          <c:dPt>
            <c:idx val="5"/>
            <c:invertIfNegative val="0"/>
            <c:bubble3D val="0"/>
            <c:spPr>
              <a:solidFill>
                <a:schemeClr val="accent2">
                  <a:lumMod val="75000"/>
                  <a:alpha val="85000"/>
                </a:schemeClr>
              </a:solidFill>
              <a:ln w="9525" cap="flat" cmpd="sng" algn="ctr">
                <a:solidFill>
                  <a:schemeClr val="lt1">
                    <a:alpha val="50000"/>
                  </a:schemeClr>
                </a:solidFill>
                <a:round/>
              </a:ln>
              <a:effectLst/>
            </c:spPr>
          </c:dPt>
          <c:dPt>
            <c:idx val="6"/>
            <c:invertIfNegative val="0"/>
            <c:bubble3D val="0"/>
            <c:spPr>
              <a:solidFill>
                <a:schemeClr val="bg2">
                  <a:lumMod val="25000"/>
                  <a:alpha val="85000"/>
                </a:schemeClr>
              </a:solidFill>
              <a:ln w="9525" cap="flat" cmpd="sng" algn="ctr">
                <a:solidFill>
                  <a:schemeClr val="lt1">
                    <a:alpha val="50000"/>
                  </a:schemeClr>
                </a:solidFill>
                <a:round/>
              </a:ln>
              <a:effectLst/>
            </c:spPr>
          </c:dPt>
          <c:dLbls>
            <c:spPr>
              <a:solidFill>
                <a:schemeClr val="tx1"/>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('Resultados Generales'!$E$74,'Resultados Generales'!$E$75,'Resultados Generales'!$E$76,'Resultados Generales'!$E$77,'Resultados Generales'!$E$78,'Resultados Generales'!$E$79,'Resultados Generales'!$E$80)</c:f>
              <c:strCache>
                <c:ptCount val="7"/>
                <c:pt idx="0">
                  <c:v>Conveniencia / practicidad</c:v>
                </c:pt>
                <c:pt idx="1">
                  <c:v>Velocidad</c:v>
                </c:pt>
                <c:pt idx="2">
                  <c:v>Economía</c:v>
                </c:pt>
                <c:pt idx="3">
                  <c:v>Es bueno ejercitarse</c:v>
                </c:pt>
                <c:pt idx="4">
                  <c:v>Respetuoso con el ambiente</c:v>
                </c:pt>
                <c:pt idx="5">
                  <c:v>Para evitar el robo</c:v>
                </c:pt>
                <c:pt idx="6">
                  <c:v>Mejor que transporte público</c:v>
                </c:pt>
              </c:strCache>
            </c:strRef>
          </c:cat>
          <c:val>
            <c:numRef>
              <c:f>('Resultados Generales'!$H$74,'Resultados Generales'!$H$75,'Resultados Generales'!$H$76,'Resultados Generales'!$H$77,'Resultados Generales'!$H$78,'Resultados Generales'!$H$79,'Resultados Generales'!$H$80)</c:f>
              <c:numCache>
                <c:formatCode>0%</c:formatCode>
                <c:ptCount val="7"/>
                <c:pt idx="0">
                  <c:v>9.2037228541882107E-2</c:v>
                </c:pt>
                <c:pt idx="1">
                  <c:v>0.18510858324715615</c:v>
                </c:pt>
                <c:pt idx="2">
                  <c:v>0.18562564632885212</c:v>
                </c:pt>
                <c:pt idx="3">
                  <c:v>0.13857290589451912</c:v>
                </c:pt>
                <c:pt idx="4">
                  <c:v>0.10858324715615306</c:v>
                </c:pt>
                <c:pt idx="5">
                  <c:v>0.12616339193381593</c:v>
                </c:pt>
                <c:pt idx="6">
                  <c:v>0.16390899689762151</c:v>
                </c:pt>
              </c:numCache>
            </c:numRef>
          </c:val>
        </c:ser>
        <c:dLbls>
          <c:dLblPos val="inEnd"/>
          <c:showLegendKey val="0"/>
          <c:showVal val="1"/>
          <c:showCatName val="0"/>
          <c:showSerName val="0"/>
          <c:showPercent val="0"/>
          <c:showBubbleSize val="0"/>
        </c:dLbls>
        <c:gapWidth val="65"/>
        <c:axId val="250560216"/>
        <c:axId val="250562960"/>
      </c:barChart>
      <c:catAx>
        <c:axId val="25056021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EC"/>
          </a:p>
        </c:txPr>
        <c:crossAx val="250562960"/>
        <c:crosses val="autoZero"/>
        <c:auto val="1"/>
        <c:lblAlgn val="ctr"/>
        <c:lblOffset val="100"/>
        <c:noMultiLvlLbl val="0"/>
      </c:catAx>
      <c:valAx>
        <c:axId val="25056296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250560216"/>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s-EC" sz="1600" dirty="0">
                <a:latin typeface="Times New Roman" panose="02020603050405020304" pitchFamily="18" charset="0"/>
                <a:cs typeface="Times New Roman" panose="02020603050405020304" pitchFamily="18" charset="0"/>
              </a:rPr>
              <a:t>¿</a:t>
            </a:r>
            <a:r>
              <a:rPr lang="es-EC" sz="1600" dirty="0"/>
              <a:t>Qué medio de transporte utilizaría de no </a:t>
            </a:r>
            <a:r>
              <a:rPr lang="es-EC" sz="1600" dirty="0" smtClean="0"/>
              <a:t>existir </a:t>
            </a:r>
            <a:r>
              <a:rPr lang="es-EC" sz="1600" dirty="0"/>
              <a:t>BICIQUITO?</a:t>
            </a:r>
          </a:p>
        </c:rich>
      </c:tx>
      <c:layout>
        <c:manualLayout>
          <c:xMode val="edge"/>
          <c:yMode val="edge"/>
          <c:x val="0.17722828901295609"/>
          <c:y val="2.663816824920642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EC"/>
        </a:p>
      </c:txPr>
    </c:title>
    <c:autoTitleDeleted val="0"/>
    <c:plotArea>
      <c:layout/>
      <c:barChart>
        <c:barDir val="col"/>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Pt>
            <c:idx val="0"/>
            <c:invertIfNegative val="0"/>
            <c:bubble3D val="0"/>
            <c:spPr>
              <a:solidFill>
                <a:srgbClr val="C00000"/>
              </a:solidFill>
              <a:ln w="9525" cap="flat" cmpd="sng" algn="ctr">
                <a:solidFill>
                  <a:schemeClr val="lt1">
                    <a:alpha val="50000"/>
                  </a:schemeClr>
                </a:solidFill>
                <a:round/>
              </a:ln>
              <a:effectLst/>
            </c:spPr>
          </c:dPt>
          <c:dPt>
            <c:idx val="1"/>
            <c:invertIfNegative val="0"/>
            <c:bubble3D val="0"/>
            <c:spPr>
              <a:solidFill>
                <a:srgbClr val="92D050"/>
              </a:solidFill>
              <a:ln w="9525" cap="flat" cmpd="sng" algn="ctr">
                <a:solidFill>
                  <a:schemeClr val="lt1">
                    <a:alpha val="50000"/>
                  </a:schemeClr>
                </a:solidFill>
                <a:round/>
              </a:ln>
              <a:effectLst/>
            </c:spPr>
          </c:dPt>
          <c:dPt>
            <c:idx val="2"/>
            <c:invertIfNegative val="0"/>
            <c:bubble3D val="0"/>
            <c:spPr>
              <a:solidFill>
                <a:srgbClr val="7030A0"/>
              </a:solidFill>
              <a:ln w="9525" cap="flat" cmpd="sng" algn="ctr">
                <a:solidFill>
                  <a:schemeClr val="lt1">
                    <a:alpha val="50000"/>
                  </a:schemeClr>
                </a:solidFill>
                <a:round/>
              </a:ln>
              <a:effectLst/>
            </c:spPr>
          </c:dPt>
          <c:dPt>
            <c:idx val="3"/>
            <c:invertIfNegative val="0"/>
            <c:bubble3D val="0"/>
            <c:spPr>
              <a:solidFill>
                <a:schemeClr val="accent1">
                  <a:lumMod val="50000"/>
                </a:schemeClr>
              </a:solidFill>
              <a:ln w="9525" cap="flat" cmpd="sng" algn="ctr">
                <a:solidFill>
                  <a:schemeClr val="lt1">
                    <a:alpha val="50000"/>
                  </a:schemeClr>
                </a:solidFill>
                <a:round/>
              </a:ln>
              <a:effectLst/>
            </c:spPr>
          </c:dPt>
          <c:dPt>
            <c:idx val="4"/>
            <c:invertIfNegative val="0"/>
            <c:bubble3D val="0"/>
            <c:spPr>
              <a:solidFill>
                <a:schemeClr val="accent2">
                  <a:lumMod val="75000"/>
                </a:schemeClr>
              </a:solidFill>
              <a:ln w="9525" cap="flat" cmpd="sng" algn="ctr">
                <a:solidFill>
                  <a:schemeClr val="lt1">
                    <a:alpha val="50000"/>
                  </a:schemeClr>
                </a:solidFill>
                <a:round/>
              </a:ln>
              <a:effectLst/>
            </c:spPr>
          </c:dPt>
          <c:dPt>
            <c:idx val="5"/>
            <c:invertIfNegative val="0"/>
            <c:bubble3D val="0"/>
            <c:spPr>
              <a:solidFill>
                <a:schemeClr val="accent6">
                  <a:lumMod val="50000"/>
                </a:schemeClr>
              </a:solidFill>
              <a:ln w="9525" cap="flat" cmpd="sng" algn="ctr">
                <a:solidFill>
                  <a:schemeClr val="lt1">
                    <a:alpha val="50000"/>
                  </a:schemeClr>
                </a:solidFill>
                <a:round/>
              </a:ln>
              <a:effectLst/>
            </c:spPr>
          </c:dPt>
          <c:dLbls>
            <c:spPr>
              <a:solidFill>
                <a:schemeClr val="tx1"/>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('Resultados Generales'!$E$38,'Resultados Generales'!$E$39,'Resultados Generales'!$E$40,'Resultados Generales'!$E$41,'Resultados Generales'!$E$42,'Resultados Generales'!$E$43)</c:f>
              <c:strCache>
                <c:ptCount val="6"/>
                <c:pt idx="0">
                  <c:v>Trolebús/ Metrobus / Ecovia</c:v>
                </c:pt>
                <c:pt idx="1">
                  <c:v>Convencional / Alimentador de bus</c:v>
                </c:pt>
                <c:pt idx="2">
                  <c:v>Taxi</c:v>
                </c:pt>
                <c:pt idx="3">
                  <c:v>Auto privado</c:v>
                </c:pt>
                <c:pt idx="4">
                  <c:v>Motocicleta</c:v>
                </c:pt>
                <c:pt idx="5">
                  <c:v>A pie</c:v>
                </c:pt>
              </c:strCache>
            </c:strRef>
          </c:cat>
          <c:val>
            <c:numRef>
              <c:f>('Resultados Generales'!$G$38,'Resultados Generales'!$G$39,'Resultados Generales'!$G$40,'Resultados Generales'!$G$41,'Resultados Generales'!$G$42,'Resultados Generales'!$G$43)</c:f>
              <c:numCache>
                <c:formatCode>0%</c:formatCode>
                <c:ptCount val="6"/>
                <c:pt idx="0">
                  <c:v>0.24256951102588686</c:v>
                </c:pt>
                <c:pt idx="1">
                  <c:v>0.16586768935762225</c:v>
                </c:pt>
                <c:pt idx="2">
                  <c:v>0.15915627996164908</c:v>
                </c:pt>
                <c:pt idx="3">
                  <c:v>0.1476510067114094</c:v>
                </c:pt>
                <c:pt idx="4">
                  <c:v>3.1639501438159155E-2</c:v>
                </c:pt>
                <c:pt idx="5">
                  <c:v>0.25311601150527324</c:v>
                </c:pt>
              </c:numCache>
            </c:numRef>
          </c:val>
        </c:ser>
        <c:dLbls>
          <c:dLblPos val="inEnd"/>
          <c:showLegendKey val="0"/>
          <c:showVal val="1"/>
          <c:showCatName val="0"/>
          <c:showSerName val="0"/>
          <c:showPercent val="0"/>
          <c:showBubbleSize val="0"/>
        </c:dLbls>
        <c:gapWidth val="65"/>
        <c:axId val="251537592"/>
        <c:axId val="251541904"/>
      </c:barChart>
      <c:catAx>
        <c:axId val="25153759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EC"/>
          </a:p>
        </c:txPr>
        <c:crossAx val="251541904"/>
        <c:crosses val="autoZero"/>
        <c:auto val="1"/>
        <c:lblAlgn val="ctr"/>
        <c:lblOffset val="100"/>
        <c:noMultiLvlLbl val="0"/>
      </c:catAx>
      <c:valAx>
        <c:axId val="25154190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25153759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70" baseline="0">
                <a:solidFill>
                  <a:schemeClr val="dk1">
                    <a:lumMod val="50000"/>
                    <a:lumOff val="50000"/>
                  </a:schemeClr>
                </a:solidFill>
                <a:latin typeface="+mn-lt"/>
                <a:ea typeface="+mn-ea"/>
                <a:cs typeface="+mn-cs"/>
              </a:defRPr>
            </a:pPr>
            <a:r>
              <a:rPr lang="es-EC" b="1"/>
              <a:t>CRECIMIENTO DE USUARIOS BICIQUITO</a:t>
            </a:r>
          </a:p>
        </c:rich>
      </c:tx>
      <c:layout/>
      <c:overlay val="0"/>
      <c:spPr>
        <a:solidFill>
          <a:schemeClr val="bg1"/>
        </a:solidFill>
        <a:ln>
          <a:noFill/>
        </a:ln>
        <a:effectLst/>
      </c:spPr>
      <c:txPr>
        <a:bodyPr rot="0" spcFirstLastPara="1" vertOverflow="ellipsis" vert="horz" wrap="square" anchor="ctr" anchorCtr="1"/>
        <a:lstStyle/>
        <a:p>
          <a:pPr>
            <a:defRPr sz="1600" b="0" i="0" u="none" strike="noStrike" kern="1200" spc="70" baseline="0">
              <a:solidFill>
                <a:schemeClr val="dk1">
                  <a:lumMod val="50000"/>
                  <a:lumOff val="50000"/>
                </a:schemeClr>
              </a:solidFill>
              <a:latin typeface="+mn-lt"/>
              <a:ea typeface="+mn-ea"/>
              <a:cs typeface="+mn-cs"/>
            </a:defRPr>
          </a:pPr>
          <a:endParaRPr lang="es-EC"/>
        </a:p>
      </c:txPr>
    </c:title>
    <c:autoTitleDeleted val="0"/>
    <c:plotArea>
      <c:layout/>
      <c:scatterChart>
        <c:scatterStyle val="smoothMarker"/>
        <c:varyColors val="0"/>
        <c:ser>
          <c:idx val="0"/>
          <c:order val="0"/>
          <c:spPr>
            <a:ln w="28575">
              <a:solidFill>
                <a:srgbClr val="FF0000">
                  <a:alpha val="20000"/>
                </a:srgbClr>
              </a:solidFill>
              <a:headEnd type="oval"/>
            </a:ln>
            <a:effectLst/>
          </c:spPr>
          <c:marker>
            <c:symbol val="circle"/>
            <c:size val="4"/>
            <c:spPr>
              <a:solidFill>
                <a:schemeClr val="accent1"/>
              </a:solidFill>
              <a:ln w="9525" cap="flat" cmpd="sng" algn="ctr">
                <a:solidFill>
                  <a:schemeClr val="accent1"/>
                </a:solidFill>
                <a:round/>
              </a:ln>
              <a:effectLst/>
            </c:spPr>
          </c:marker>
          <c:xVal>
            <c:numRef>
              <c:f>(Hoja1!$A$11,Hoja1!$A$12,Hoja1!$A$13,Hoja1!$A$14)</c:f>
              <c:numCache>
                <c:formatCode>mmm\-yy</c:formatCode>
                <c:ptCount val="4"/>
                <c:pt idx="0">
                  <c:v>41091</c:v>
                </c:pt>
                <c:pt idx="1">
                  <c:v>41456</c:v>
                </c:pt>
                <c:pt idx="2">
                  <c:v>41821</c:v>
                </c:pt>
                <c:pt idx="3">
                  <c:v>41944</c:v>
                </c:pt>
              </c:numCache>
            </c:numRef>
          </c:xVal>
          <c:yVal>
            <c:numRef>
              <c:f>(Hoja1!$B$11,Hoja1!$B$12,Hoja1!$B$13,Hoja1!$B$14)</c:f>
              <c:numCache>
                <c:formatCode>General</c:formatCode>
                <c:ptCount val="4"/>
                <c:pt idx="0">
                  <c:v>0</c:v>
                </c:pt>
                <c:pt idx="1">
                  <c:v>6000</c:v>
                </c:pt>
                <c:pt idx="2">
                  <c:v>20000</c:v>
                </c:pt>
                <c:pt idx="3">
                  <c:v>27320</c:v>
                </c:pt>
              </c:numCache>
            </c:numRef>
          </c:yVal>
          <c:smooth val="1"/>
        </c:ser>
        <c:dLbls>
          <c:showLegendKey val="0"/>
          <c:showVal val="0"/>
          <c:showCatName val="0"/>
          <c:showSerName val="0"/>
          <c:showPercent val="0"/>
          <c:showBubbleSize val="0"/>
        </c:dLbls>
        <c:axId val="251537984"/>
        <c:axId val="251538376"/>
      </c:scatterChart>
      <c:valAx>
        <c:axId val="251537984"/>
        <c:scaling>
          <c:orientation val="minMax"/>
        </c:scaling>
        <c:delete val="0"/>
        <c:axPos val="b"/>
        <c:majorGridlines>
          <c:spPr>
            <a:ln w="9525" cap="flat" cmpd="sng" algn="ctr">
              <a:solidFill>
                <a:schemeClr val="dk1">
                  <a:lumMod val="15000"/>
                  <a:lumOff val="85000"/>
                </a:schemeClr>
              </a:solidFill>
              <a:round/>
            </a:ln>
            <a:effectLst/>
          </c:spPr>
        </c:majorGridlines>
        <c:numFmt formatCode="mmm\-yy"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lumMod val="50000"/>
                    <a:lumOff val="50000"/>
                  </a:schemeClr>
                </a:solidFill>
                <a:latin typeface="+mn-lt"/>
                <a:ea typeface="+mn-ea"/>
                <a:cs typeface="+mn-cs"/>
              </a:defRPr>
            </a:pPr>
            <a:endParaRPr lang="es-EC"/>
          </a:p>
        </c:txPr>
        <c:crossAx val="251538376"/>
        <c:crosses val="autoZero"/>
        <c:crossBetween val="midCat"/>
      </c:valAx>
      <c:valAx>
        <c:axId val="251538376"/>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50000"/>
                    <a:lumOff val="50000"/>
                  </a:schemeClr>
                </a:solidFill>
                <a:latin typeface="+mn-lt"/>
                <a:ea typeface="+mn-ea"/>
                <a:cs typeface="+mn-cs"/>
              </a:defRPr>
            </a:pPr>
            <a:endParaRPr lang="es-EC"/>
          </a:p>
        </c:txPr>
        <c:crossAx val="251537984"/>
        <c:crosses val="autoZero"/>
        <c:crossBetween val="midCat"/>
      </c:valAx>
      <c:spPr>
        <a:noFill/>
        <a:ln>
          <a:noFill/>
        </a:ln>
        <a:effectLst/>
      </c:spPr>
    </c:plotArea>
    <c:plotVisOnly val="1"/>
    <c:dispBlanksAs val="gap"/>
    <c:showDLblsOverMax val="0"/>
  </c:chart>
  <c: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a:effectLst/>
  </c:spPr>
  <c:txPr>
    <a:bodyPr/>
    <a:lstStyle/>
    <a:p>
      <a:pPr>
        <a:defRPr/>
      </a:pPr>
      <a:endParaRPr lang="es-EC"/>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s-EC"/>
              <a:t>Protección</a:t>
            </a:r>
            <a:r>
              <a:rPr lang="es-EC" baseline="0"/>
              <a:t> al ciclista</a:t>
            </a:r>
            <a:endParaRPr lang="es-EC"/>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EC"/>
        </a:p>
      </c:txPr>
    </c:title>
    <c:autoTitleDeleted val="0"/>
    <c:plotArea>
      <c:layout/>
      <c:barChart>
        <c:barDir val="col"/>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Pt>
            <c:idx val="0"/>
            <c:invertIfNegative val="0"/>
            <c:bubble3D val="0"/>
            <c:spPr>
              <a:solidFill>
                <a:srgbClr val="FF0000">
                  <a:alpha val="85000"/>
                </a:srgbClr>
              </a:solidFill>
              <a:ln w="9525" cap="flat" cmpd="sng" algn="ctr">
                <a:solidFill>
                  <a:schemeClr val="lt1">
                    <a:alpha val="50000"/>
                  </a:schemeClr>
                </a:solidFill>
                <a:round/>
              </a:ln>
              <a:effectLst/>
            </c:spPr>
          </c:dPt>
          <c:dPt>
            <c:idx val="1"/>
            <c:invertIfNegative val="0"/>
            <c:bubble3D val="0"/>
            <c:spPr>
              <a:solidFill>
                <a:srgbClr val="7030A0">
                  <a:alpha val="85000"/>
                </a:srgbClr>
              </a:solidFill>
              <a:ln w="9525" cap="flat" cmpd="sng" algn="ctr">
                <a:solidFill>
                  <a:schemeClr val="lt1">
                    <a:alpha val="50000"/>
                  </a:schemeClr>
                </a:solidFill>
                <a:round/>
              </a:ln>
              <a:effectLst/>
            </c:spPr>
          </c:dPt>
          <c:dLbls>
            <c:spPr>
              <a:solidFill>
                <a:schemeClr val="tx1"/>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EC"/>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('Resultados Generales'!$E$96,'Resultados Generales'!$E$97)</c:f>
              <c:strCache>
                <c:ptCount val="2"/>
                <c:pt idx="0">
                  <c:v>Con Chaleco y Casco</c:v>
                </c:pt>
                <c:pt idx="1">
                  <c:v>Sin Chaleco y Casco</c:v>
                </c:pt>
              </c:strCache>
            </c:strRef>
          </c:cat>
          <c:val>
            <c:numRef>
              <c:f>('Resultados Generales'!$H$96,'Resultados Generales'!$H$97)</c:f>
              <c:numCache>
                <c:formatCode>0%</c:formatCode>
                <c:ptCount val="2"/>
                <c:pt idx="0">
                  <c:v>0.81216931216931221</c:v>
                </c:pt>
                <c:pt idx="1">
                  <c:v>0.18783068783068782</c:v>
                </c:pt>
              </c:numCache>
            </c:numRef>
          </c:val>
        </c:ser>
        <c:dLbls>
          <c:dLblPos val="inEnd"/>
          <c:showLegendKey val="0"/>
          <c:showVal val="1"/>
          <c:showCatName val="0"/>
          <c:showSerName val="0"/>
          <c:showPercent val="0"/>
          <c:showBubbleSize val="0"/>
        </c:dLbls>
        <c:gapWidth val="65"/>
        <c:axId val="251539160"/>
        <c:axId val="251539552"/>
      </c:barChart>
      <c:catAx>
        <c:axId val="25153916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EC"/>
          </a:p>
        </c:txPr>
        <c:crossAx val="251539552"/>
        <c:crosses val="autoZero"/>
        <c:auto val="1"/>
        <c:lblAlgn val="ctr"/>
        <c:lblOffset val="100"/>
        <c:noMultiLvlLbl val="0"/>
      </c:catAx>
      <c:valAx>
        <c:axId val="25153955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251539160"/>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44">
  <cs:axisTitle>
    <cs:lnRef idx="0"/>
    <cs:fillRef idx="0"/>
    <cs:effectRef idx="0"/>
    <cs:fontRef idx="minor">
      <a:schemeClr val="dk1">
        <a:lumMod val="50000"/>
        <a:lumOff val="50000"/>
      </a:schemeClr>
    </cs:fontRef>
    <cs:defRPr sz="900" b="1" kern="1200"/>
  </cs:axisTitle>
  <cs:categoryAxis>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900" kern="1200"/>
  </cs:categoryAxis>
  <cs:chartArea>
    <cs:lnRef idx="0"/>
    <cs:fillRef idx="0"/>
    <cs:effectRef idx="0"/>
    <cs:fontRef idx="minor">
      <a:schemeClr val="dk1"/>
    </cs:fontRef>
    <cs: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a:solidFill>
          <a:schemeClr val="phClr">
            <a:alpha val="20000"/>
          </a:schemeClr>
        </a:solidFill>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rnd">
        <a:solidFill>
          <a:schemeClr val="dk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tx1"/>
    </cs:fontRef>
    <cs:spPr>
      <a:ln w="9525">
        <a:solidFill>
          <a:schemeClr val="dk1">
            <a:lumMod val="35000"/>
            <a:lumOff val="65000"/>
          </a:schemeClr>
        </a:solidFill>
      </a:ln>
    </cs:spPr>
  </cs:dropLine>
  <cs:errorBar>
    <cs:lnRef idx="0"/>
    <cs:fillRef idx="0"/>
    <cs:effectRef idx="0"/>
    <cs:fontRef idx="minor">
      <a:schemeClr val="tx1"/>
    </cs:fontRef>
    <cs:spPr>
      <a:ln w="9525">
        <a:solidFill>
          <a:schemeClr val="dk1">
            <a:lumMod val="50000"/>
            <a:lumOff val="50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15000"/>
            <a:lumOff val="85000"/>
          </a:schemeClr>
        </a:solidFill>
        <a:round/>
      </a:ln>
    </cs:spPr>
  </cs:gridlineMajor>
  <cs:gridlineMinor>
    <cs:lnRef idx="0"/>
    <cs:fillRef idx="0"/>
    <cs:effectRef idx="0"/>
    <cs:fontRef idx="minor">
      <a:schemeClr val="tx1"/>
    </cs:fontRef>
    <cs:spPr>
      <a:ln w="9525" cap="flat" cmpd="sng" algn="ctr">
        <a:solidFill>
          <a:schemeClr val="dk1">
            <a:lumMod val="5000"/>
            <a:lumOff val="95000"/>
          </a:schemeClr>
        </a:solidFill>
        <a:round/>
      </a:ln>
    </cs:spPr>
  </cs:gridlineMinor>
  <cs:hiLoLine>
    <cs:lnRef idx="0"/>
    <cs:fillRef idx="0"/>
    <cs:effectRef idx="0"/>
    <cs:fontRef idx="minor">
      <a:schemeClr val="tx1"/>
    </cs:fontRef>
    <cs:spPr>
      <a:ln w="9525">
        <a:solidFill>
          <a:schemeClr val="dk1">
            <a:lumMod val="35000"/>
            <a:lumOff val="65000"/>
          </a:schemeClr>
        </a:solidFill>
      </a:ln>
    </cs:spPr>
  </cs:hiLoLine>
  <cs:leaderLine>
    <cs:lnRef idx="0"/>
    <cs:fillRef idx="0"/>
    <cs:effectRef idx="0"/>
    <cs:fontRef idx="minor">
      <a:schemeClr val="tx1"/>
    </cs:fontRef>
    <cs:spPr>
      <a:ln w="9525">
        <a:solidFill>
          <a:schemeClr val="dk1">
            <a:lumMod val="35000"/>
            <a:lumOff val="65000"/>
          </a:schemeClr>
        </a:solidFill>
      </a:ln>
    </cs:spPr>
  </cs:leaderLine>
  <cs:legend>
    <cs:lnRef idx="0"/>
    <cs:fillRef idx="0"/>
    <cs:effectRef idx="0"/>
    <cs:fontRef idx="minor">
      <a:schemeClr val="dk1">
        <a:lumMod val="50000"/>
        <a:lumOff val="50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50000"/>
        <a:lumOff val="50000"/>
      </a:schemeClr>
    </cs:fontRef>
    <cs:spPr>
      <a:ln w="9525">
        <a:solidFill>
          <a:schemeClr val="dk1">
            <a:lumMod val="15000"/>
            <a:lumOff val="85000"/>
          </a:schemeClr>
        </a:solidFill>
      </a:ln>
    </cs:spPr>
    <cs:defRPr sz="900" kern="1200"/>
  </cs:seriesAxis>
  <cs:seriesLine>
    <cs:lnRef idx="0"/>
    <cs:fillRef idx="0"/>
    <cs:effectRef idx="0"/>
    <cs:fontRef idx="minor">
      <a:schemeClr val="tx1"/>
    </cs:fontRef>
    <cs:spPr>
      <a:ln w="9525">
        <a:solidFill>
          <a:schemeClr val="dk1">
            <a:lumMod val="35000"/>
            <a:lumOff val="65000"/>
          </a:schemeClr>
        </a:solidFill>
      </a:ln>
    </cs:spPr>
  </cs:seriesLine>
  <cs:title>
    <cs:lnRef idx="0"/>
    <cs:fillRef idx="0"/>
    <cs:effectRef idx="0"/>
    <cs:fontRef idx="minor">
      <a:schemeClr val="dk1">
        <a:lumMod val="50000"/>
        <a:lumOff val="50000"/>
      </a:schemeClr>
    </cs:fontRef>
    <cs:defRPr sz="1600" b="0" kern="1200" spc="70" baseline="0"/>
  </cs:title>
  <cs:trendline>
    <cs:lnRef idx="0">
      <cs:styleClr val="0"/>
    </cs:lnRef>
    <cs:fillRef idx="0"/>
    <cs:effectRef idx="0"/>
    <cs:fontRef idx="minor">
      <a:schemeClr val="tx1"/>
    </cs:fontRef>
    <cs:spPr>
      <a:ln w="63500" cap="rnd" cmpd="sng" algn="ctr">
        <a:solidFill>
          <a:schemeClr val="phClr">
            <a:alpha val="25000"/>
          </a:schemeClr>
        </a:solidFill>
        <a:round/>
      </a:ln>
    </cs:spPr>
  </cs:trendline>
  <cs:trendlineLabel>
    <cs:lnRef idx="0"/>
    <cs:fillRef idx="0"/>
    <cs:effectRef idx="0"/>
    <cs:fontRef idx="minor">
      <a:schemeClr val="dk1">
        <a:lumMod val="50000"/>
        <a:lumOff val="50000"/>
      </a:schemeClr>
    </cs:fontRef>
    <cs:defRPr sz="900" kern="1200"/>
  </cs:trendlineLabel>
  <cs:upBar>
    <cs:lnRef idx="0"/>
    <cs:fillRef idx="0"/>
    <cs:effectRef idx="0"/>
    <cs:fontRef idx="minor">
      <a:schemeClr val="tx1"/>
    </cs:fontRef>
    <cs:spPr>
      <a:solidFill>
        <a:schemeClr val="lt1"/>
      </a:solidFill>
      <a:ln w="9525">
        <a:solidFill>
          <a:schemeClr val="dk1">
            <a:lumMod val="50000"/>
            <a:lumOff val="50000"/>
          </a:schemeClr>
        </a:solidFill>
      </a:ln>
    </cs:spPr>
  </cs:upBar>
  <cs:valueAxis>
    <cs:lnRef idx="0"/>
    <cs:fillRef idx="0"/>
    <cs:effectRef idx="0"/>
    <cs:fontRef idx="minor">
      <a:schemeClr val="dk1">
        <a:lumMod val="50000"/>
        <a:lumOff val="50000"/>
      </a:schemeClr>
    </cs:fontRef>
    <cs:defRPr sz="9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5-03-15T12:27:27.103" idx="1">
    <p:pos x="10" y="10"/>
    <p:text>Normas de arquitectura y urbanismo Ordenanza 3445</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79D2BA-DFD0-4DB3-8799-9AB428BECA47}" type="datetimeFigureOut">
              <a:rPr lang="es-EC" smtClean="0"/>
              <a:t>06/04/2015</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8EC6AA-9246-4AA9-A38F-8EBB52B7C7F7}" type="slidenum">
              <a:rPr lang="es-EC" smtClean="0"/>
              <a:t>‹Nº›</a:t>
            </a:fld>
            <a:endParaRPr lang="es-EC"/>
          </a:p>
        </p:txBody>
      </p:sp>
    </p:spTree>
    <p:extLst>
      <p:ext uri="{BB962C8B-B14F-4D97-AF65-F5344CB8AC3E}">
        <p14:creationId xmlns:p14="http://schemas.microsoft.com/office/powerpoint/2010/main" val="1421126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268EC6AA-9246-4AA9-A38F-8EBB52B7C7F7}" type="slidenum">
              <a:rPr lang="es-EC" smtClean="0"/>
              <a:t>32</a:t>
            </a:fld>
            <a:endParaRPr lang="es-EC"/>
          </a:p>
        </p:txBody>
      </p:sp>
    </p:spTree>
    <p:extLst>
      <p:ext uri="{BB962C8B-B14F-4D97-AF65-F5344CB8AC3E}">
        <p14:creationId xmlns:p14="http://schemas.microsoft.com/office/powerpoint/2010/main" val="3183790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42</a:t>
            </a:fld>
            <a:endParaRPr lang="es-EC"/>
          </a:p>
        </p:txBody>
      </p:sp>
    </p:spTree>
    <p:extLst>
      <p:ext uri="{BB962C8B-B14F-4D97-AF65-F5344CB8AC3E}">
        <p14:creationId xmlns:p14="http://schemas.microsoft.com/office/powerpoint/2010/main" val="2266332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43</a:t>
            </a:fld>
            <a:endParaRPr lang="es-EC"/>
          </a:p>
        </p:txBody>
      </p:sp>
    </p:spTree>
    <p:extLst>
      <p:ext uri="{BB962C8B-B14F-4D97-AF65-F5344CB8AC3E}">
        <p14:creationId xmlns:p14="http://schemas.microsoft.com/office/powerpoint/2010/main" val="717758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44</a:t>
            </a:fld>
            <a:endParaRPr lang="es-EC"/>
          </a:p>
        </p:txBody>
      </p:sp>
    </p:spTree>
    <p:extLst>
      <p:ext uri="{BB962C8B-B14F-4D97-AF65-F5344CB8AC3E}">
        <p14:creationId xmlns:p14="http://schemas.microsoft.com/office/powerpoint/2010/main" val="4062078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45</a:t>
            </a:fld>
            <a:endParaRPr lang="es-EC"/>
          </a:p>
        </p:txBody>
      </p:sp>
    </p:spTree>
    <p:extLst>
      <p:ext uri="{BB962C8B-B14F-4D97-AF65-F5344CB8AC3E}">
        <p14:creationId xmlns:p14="http://schemas.microsoft.com/office/powerpoint/2010/main" val="2530260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46</a:t>
            </a:fld>
            <a:endParaRPr lang="es-EC"/>
          </a:p>
        </p:txBody>
      </p:sp>
    </p:spTree>
    <p:extLst>
      <p:ext uri="{BB962C8B-B14F-4D97-AF65-F5344CB8AC3E}">
        <p14:creationId xmlns:p14="http://schemas.microsoft.com/office/powerpoint/2010/main" val="365282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47</a:t>
            </a:fld>
            <a:endParaRPr lang="es-EC"/>
          </a:p>
        </p:txBody>
      </p:sp>
    </p:spTree>
    <p:extLst>
      <p:ext uri="{BB962C8B-B14F-4D97-AF65-F5344CB8AC3E}">
        <p14:creationId xmlns:p14="http://schemas.microsoft.com/office/powerpoint/2010/main" val="3058432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48</a:t>
            </a:fld>
            <a:endParaRPr lang="es-EC"/>
          </a:p>
        </p:txBody>
      </p:sp>
    </p:spTree>
    <p:extLst>
      <p:ext uri="{BB962C8B-B14F-4D97-AF65-F5344CB8AC3E}">
        <p14:creationId xmlns:p14="http://schemas.microsoft.com/office/powerpoint/2010/main" val="1010381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49</a:t>
            </a:fld>
            <a:endParaRPr lang="es-EC"/>
          </a:p>
        </p:txBody>
      </p:sp>
    </p:spTree>
    <p:extLst>
      <p:ext uri="{BB962C8B-B14F-4D97-AF65-F5344CB8AC3E}">
        <p14:creationId xmlns:p14="http://schemas.microsoft.com/office/powerpoint/2010/main" val="3673338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50</a:t>
            </a:fld>
            <a:endParaRPr lang="es-EC"/>
          </a:p>
        </p:txBody>
      </p:sp>
    </p:spTree>
    <p:extLst>
      <p:ext uri="{BB962C8B-B14F-4D97-AF65-F5344CB8AC3E}">
        <p14:creationId xmlns:p14="http://schemas.microsoft.com/office/powerpoint/2010/main" val="31327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51</a:t>
            </a:fld>
            <a:endParaRPr lang="es-EC"/>
          </a:p>
        </p:txBody>
      </p:sp>
    </p:spTree>
    <p:extLst>
      <p:ext uri="{BB962C8B-B14F-4D97-AF65-F5344CB8AC3E}">
        <p14:creationId xmlns:p14="http://schemas.microsoft.com/office/powerpoint/2010/main" val="1153377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33</a:t>
            </a:fld>
            <a:endParaRPr lang="es-EC"/>
          </a:p>
        </p:txBody>
      </p:sp>
    </p:spTree>
    <p:extLst>
      <p:ext uri="{BB962C8B-B14F-4D97-AF65-F5344CB8AC3E}">
        <p14:creationId xmlns:p14="http://schemas.microsoft.com/office/powerpoint/2010/main" val="3396016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52</a:t>
            </a:fld>
            <a:endParaRPr lang="es-EC"/>
          </a:p>
        </p:txBody>
      </p:sp>
    </p:spTree>
    <p:extLst>
      <p:ext uri="{BB962C8B-B14F-4D97-AF65-F5344CB8AC3E}">
        <p14:creationId xmlns:p14="http://schemas.microsoft.com/office/powerpoint/2010/main" val="3749436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54</a:t>
            </a:fld>
            <a:endParaRPr lang="es-EC"/>
          </a:p>
        </p:txBody>
      </p:sp>
    </p:spTree>
    <p:extLst>
      <p:ext uri="{BB962C8B-B14F-4D97-AF65-F5344CB8AC3E}">
        <p14:creationId xmlns:p14="http://schemas.microsoft.com/office/powerpoint/2010/main" val="2955869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55</a:t>
            </a:fld>
            <a:endParaRPr lang="es-EC"/>
          </a:p>
        </p:txBody>
      </p:sp>
    </p:spTree>
    <p:extLst>
      <p:ext uri="{BB962C8B-B14F-4D97-AF65-F5344CB8AC3E}">
        <p14:creationId xmlns:p14="http://schemas.microsoft.com/office/powerpoint/2010/main" val="1000091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56</a:t>
            </a:fld>
            <a:endParaRPr lang="es-EC"/>
          </a:p>
        </p:txBody>
      </p:sp>
    </p:spTree>
    <p:extLst>
      <p:ext uri="{BB962C8B-B14F-4D97-AF65-F5344CB8AC3E}">
        <p14:creationId xmlns:p14="http://schemas.microsoft.com/office/powerpoint/2010/main" val="1118109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57</a:t>
            </a:fld>
            <a:endParaRPr lang="es-EC"/>
          </a:p>
        </p:txBody>
      </p:sp>
    </p:spTree>
    <p:extLst>
      <p:ext uri="{BB962C8B-B14F-4D97-AF65-F5344CB8AC3E}">
        <p14:creationId xmlns:p14="http://schemas.microsoft.com/office/powerpoint/2010/main" val="2275936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58</a:t>
            </a:fld>
            <a:endParaRPr lang="es-EC"/>
          </a:p>
        </p:txBody>
      </p:sp>
    </p:spTree>
    <p:extLst>
      <p:ext uri="{BB962C8B-B14F-4D97-AF65-F5344CB8AC3E}">
        <p14:creationId xmlns:p14="http://schemas.microsoft.com/office/powerpoint/2010/main" val="204262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59</a:t>
            </a:fld>
            <a:endParaRPr lang="es-EC"/>
          </a:p>
        </p:txBody>
      </p:sp>
    </p:spTree>
    <p:extLst>
      <p:ext uri="{BB962C8B-B14F-4D97-AF65-F5344CB8AC3E}">
        <p14:creationId xmlns:p14="http://schemas.microsoft.com/office/powerpoint/2010/main" val="1152411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60</a:t>
            </a:fld>
            <a:endParaRPr lang="es-EC"/>
          </a:p>
        </p:txBody>
      </p:sp>
    </p:spTree>
    <p:extLst>
      <p:ext uri="{BB962C8B-B14F-4D97-AF65-F5344CB8AC3E}">
        <p14:creationId xmlns:p14="http://schemas.microsoft.com/office/powerpoint/2010/main" val="11054549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61</a:t>
            </a:fld>
            <a:endParaRPr lang="es-EC"/>
          </a:p>
        </p:txBody>
      </p:sp>
    </p:spTree>
    <p:extLst>
      <p:ext uri="{BB962C8B-B14F-4D97-AF65-F5344CB8AC3E}">
        <p14:creationId xmlns:p14="http://schemas.microsoft.com/office/powerpoint/2010/main" val="2782816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 Ordenanza 3445</a:t>
            </a:r>
            <a:endParaRPr lang="es-EC" dirty="0"/>
          </a:p>
        </p:txBody>
      </p:sp>
      <p:sp>
        <p:nvSpPr>
          <p:cNvPr id="4" name="Marcador de número de diapositiva 3"/>
          <p:cNvSpPr>
            <a:spLocks noGrp="1"/>
          </p:cNvSpPr>
          <p:nvPr>
            <p:ph type="sldNum" sz="quarter" idx="10"/>
          </p:nvPr>
        </p:nvSpPr>
        <p:spPr/>
        <p:txBody>
          <a:bodyPr/>
          <a:lstStyle/>
          <a:p>
            <a:fld id="{268EC6AA-9246-4AA9-A38F-8EBB52B7C7F7}" type="slidenum">
              <a:rPr lang="es-EC" smtClean="0"/>
              <a:t>62</a:t>
            </a:fld>
            <a:endParaRPr lang="es-EC"/>
          </a:p>
        </p:txBody>
      </p:sp>
    </p:spTree>
    <p:extLst>
      <p:ext uri="{BB962C8B-B14F-4D97-AF65-F5344CB8AC3E}">
        <p14:creationId xmlns:p14="http://schemas.microsoft.com/office/powerpoint/2010/main" val="2077612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34</a:t>
            </a:fld>
            <a:endParaRPr lang="es-EC"/>
          </a:p>
        </p:txBody>
      </p:sp>
    </p:spTree>
    <p:extLst>
      <p:ext uri="{BB962C8B-B14F-4D97-AF65-F5344CB8AC3E}">
        <p14:creationId xmlns:p14="http://schemas.microsoft.com/office/powerpoint/2010/main" val="4000793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63</a:t>
            </a:fld>
            <a:endParaRPr lang="es-EC"/>
          </a:p>
        </p:txBody>
      </p:sp>
    </p:spTree>
    <p:extLst>
      <p:ext uri="{BB962C8B-B14F-4D97-AF65-F5344CB8AC3E}">
        <p14:creationId xmlns:p14="http://schemas.microsoft.com/office/powerpoint/2010/main" val="2565003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64</a:t>
            </a:fld>
            <a:endParaRPr lang="es-EC"/>
          </a:p>
        </p:txBody>
      </p:sp>
    </p:spTree>
    <p:extLst>
      <p:ext uri="{BB962C8B-B14F-4D97-AF65-F5344CB8AC3E}">
        <p14:creationId xmlns:p14="http://schemas.microsoft.com/office/powerpoint/2010/main" val="39181033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65</a:t>
            </a:fld>
            <a:endParaRPr lang="es-EC"/>
          </a:p>
        </p:txBody>
      </p:sp>
    </p:spTree>
    <p:extLst>
      <p:ext uri="{BB962C8B-B14F-4D97-AF65-F5344CB8AC3E}">
        <p14:creationId xmlns:p14="http://schemas.microsoft.com/office/powerpoint/2010/main" val="38383161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66</a:t>
            </a:fld>
            <a:endParaRPr lang="es-EC"/>
          </a:p>
        </p:txBody>
      </p:sp>
    </p:spTree>
    <p:extLst>
      <p:ext uri="{BB962C8B-B14F-4D97-AF65-F5344CB8AC3E}">
        <p14:creationId xmlns:p14="http://schemas.microsoft.com/office/powerpoint/2010/main" val="10248051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67</a:t>
            </a:fld>
            <a:endParaRPr lang="es-EC"/>
          </a:p>
        </p:txBody>
      </p:sp>
    </p:spTree>
    <p:extLst>
      <p:ext uri="{BB962C8B-B14F-4D97-AF65-F5344CB8AC3E}">
        <p14:creationId xmlns:p14="http://schemas.microsoft.com/office/powerpoint/2010/main" val="16412654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68</a:t>
            </a:fld>
            <a:endParaRPr lang="es-EC"/>
          </a:p>
        </p:txBody>
      </p:sp>
    </p:spTree>
    <p:extLst>
      <p:ext uri="{BB962C8B-B14F-4D97-AF65-F5344CB8AC3E}">
        <p14:creationId xmlns:p14="http://schemas.microsoft.com/office/powerpoint/2010/main" val="36658642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69</a:t>
            </a:fld>
            <a:endParaRPr lang="es-EC"/>
          </a:p>
        </p:txBody>
      </p:sp>
    </p:spTree>
    <p:extLst>
      <p:ext uri="{BB962C8B-B14F-4D97-AF65-F5344CB8AC3E}">
        <p14:creationId xmlns:p14="http://schemas.microsoft.com/office/powerpoint/2010/main" val="6628171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70</a:t>
            </a:fld>
            <a:endParaRPr lang="es-EC"/>
          </a:p>
        </p:txBody>
      </p:sp>
    </p:spTree>
    <p:extLst>
      <p:ext uri="{BB962C8B-B14F-4D97-AF65-F5344CB8AC3E}">
        <p14:creationId xmlns:p14="http://schemas.microsoft.com/office/powerpoint/2010/main" val="22864019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 Ordenanza 3445</a:t>
            </a:r>
            <a:endParaRPr lang="es-EC" dirty="0"/>
          </a:p>
        </p:txBody>
      </p:sp>
      <p:sp>
        <p:nvSpPr>
          <p:cNvPr id="4" name="Marcador de número de diapositiva 3"/>
          <p:cNvSpPr>
            <a:spLocks noGrp="1"/>
          </p:cNvSpPr>
          <p:nvPr>
            <p:ph type="sldNum" sz="quarter" idx="10"/>
          </p:nvPr>
        </p:nvSpPr>
        <p:spPr/>
        <p:txBody>
          <a:bodyPr/>
          <a:lstStyle/>
          <a:p>
            <a:fld id="{268EC6AA-9246-4AA9-A38F-8EBB52B7C7F7}" type="slidenum">
              <a:rPr lang="es-EC" smtClean="0"/>
              <a:t>71</a:t>
            </a:fld>
            <a:endParaRPr lang="es-EC"/>
          </a:p>
        </p:txBody>
      </p:sp>
    </p:spTree>
    <p:extLst>
      <p:ext uri="{BB962C8B-B14F-4D97-AF65-F5344CB8AC3E}">
        <p14:creationId xmlns:p14="http://schemas.microsoft.com/office/powerpoint/2010/main" val="24388174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 Ordenanza 3445</a:t>
            </a:r>
            <a:endParaRPr lang="es-EC" dirty="0"/>
          </a:p>
        </p:txBody>
      </p:sp>
      <p:sp>
        <p:nvSpPr>
          <p:cNvPr id="4" name="Marcador de número de diapositiva 3"/>
          <p:cNvSpPr>
            <a:spLocks noGrp="1"/>
          </p:cNvSpPr>
          <p:nvPr>
            <p:ph type="sldNum" sz="quarter" idx="10"/>
          </p:nvPr>
        </p:nvSpPr>
        <p:spPr/>
        <p:txBody>
          <a:bodyPr/>
          <a:lstStyle/>
          <a:p>
            <a:fld id="{268EC6AA-9246-4AA9-A38F-8EBB52B7C7F7}" type="slidenum">
              <a:rPr lang="es-EC" smtClean="0"/>
              <a:t>73</a:t>
            </a:fld>
            <a:endParaRPr lang="es-EC"/>
          </a:p>
        </p:txBody>
      </p:sp>
    </p:spTree>
    <p:extLst>
      <p:ext uri="{BB962C8B-B14F-4D97-AF65-F5344CB8AC3E}">
        <p14:creationId xmlns:p14="http://schemas.microsoft.com/office/powerpoint/2010/main" val="1075119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36</a:t>
            </a:fld>
            <a:endParaRPr lang="es-EC"/>
          </a:p>
        </p:txBody>
      </p:sp>
    </p:spTree>
    <p:extLst>
      <p:ext uri="{BB962C8B-B14F-4D97-AF65-F5344CB8AC3E}">
        <p14:creationId xmlns:p14="http://schemas.microsoft.com/office/powerpoint/2010/main" val="33693034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 Ordenanza 3445</a:t>
            </a:r>
            <a:endParaRPr lang="es-EC" dirty="0"/>
          </a:p>
        </p:txBody>
      </p:sp>
      <p:sp>
        <p:nvSpPr>
          <p:cNvPr id="4" name="Marcador de número de diapositiva 3"/>
          <p:cNvSpPr>
            <a:spLocks noGrp="1"/>
          </p:cNvSpPr>
          <p:nvPr>
            <p:ph type="sldNum" sz="quarter" idx="10"/>
          </p:nvPr>
        </p:nvSpPr>
        <p:spPr/>
        <p:txBody>
          <a:bodyPr/>
          <a:lstStyle/>
          <a:p>
            <a:fld id="{268EC6AA-9246-4AA9-A38F-8EBB52B7C7F7}" type="slidenum">
              <a:rPr lang="es-EC" smtClean="0"/>
              <a:t>74</a:t>
            </a:fld>
            <a:endParaRPr lang="es-EC"/>
          </a:p>
        </p:txBody>
      </p:sp>
    </p:spTree>
    <p:extLst>
      <p:ext uri="{BB962C8B-B14F-4D97-AF65-F5344CB8AC3E}">
        <p14:creationId xmlns:p14="http://schemas.microsoft.com/office/powerpoint/2010/main" val="37630368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 Ordenanza 3445</a:t>
            </a:r>
            <a:endParaRPr lang="es-EC" dirty="0"/>
          </a:p>
        </p:txBody>
      </p:sp>
      <p:sp>
        <p:nvSpPr>
          <p:cNvPr id="4" name="Marcador de número de diapositiva 3"/>
          <p:cNvSpPr>
            <a:spLocks noGrp="1"/>
          </p:cNvSpPr>
          <p:nvPr>
            <p:ph type="sldNum" sz="quarter" idx="10"/>
          </p:nvPr>
        </p:nvSpPr>
        <p:spPr/>
        <p:txBody>
          <a:bodyPr/>
          <a:lstStyle/>
          <a:p>
            <a:fld id="{268EC6AA-9246-4AA9-A38F-8EBB52B7C7F7}" type="slidenum">
              <a:rPr lang="es-EC" smtClean="0"/>
              <a:t>75</a:t>
            </a:fld>
            <a:endParaRPr lang="es-EC"/>
          </a:p>
        </p:txBody>
      </p:sp>
    </p:spTree>
    <p:extLst>
      <p:ext uri="{BB962C8B-B14F-4D97-AF65-F5344CB8AC3E}">
        <p14:creationId xmlns:p14="http://schemas.microsoft.com/office/powerpoint/2010/main" val="14860033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 Ordenanza 3445</a:t>
            </a:r>
            <a:endParaRPr lang="es-EC" dirty="0"/>
          </a:p>
        </p:txBody>
      </p:sp>
      <p:sp>
        <p:nvSpPr>
          <p:cNvPr id="4" name="Marcador de número de diapositiva 3"/>
          <p:cNvSpPr>
            <a:spLocks noGrp="1"/>
          </p:cNvSpPr>
          <p:nvPr>
            <p:ph type="sldNum" sz="quarter" idx="10"/>
          </p:nvPr>
        </p:nvSpPr>
        <p:spPr/>
        <p:txBody>
          <a:bodyPr/>
          <a:lstStyle/>
          <a:p>
            <a:fld id="{268EC6AA-9246-4AA9-A38F-8EBB52B7C7F7}" type="slidenum">
              <a:rPr lang="es-EC" smtClean="0"/>
              <a:t>76</a:t>
            </a:fld>
            <a:endParaRPr lang="es-EC"/>
          </a:p>
        </p:txBody>
      </p:sp>
    </p:spTree>
    <p:extLst>
      <p:ext uri="{BB962C8B-B14F-4D97-AF65-F5344CB8AC3E}">
        <p14:creationId xmlns:p14="http://schemas.microsoft.com/office/powerpoint/2010/main" val="27853114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 Ordenanza 3445</a:t>
            </a:r>
            <a:endParaRPr lang="es-EC" dirty="0"/>
          </a:p>
        </p:txBody>
      </p:sp>
      <p:sp>
        <p:nvSpPr>
          <p:cNvPr id="4" name="Marcador de número de diapositiva 3"/>
          <p:cNvSpPr>
            <a:spLocks noGrp="1"/>
          </p:cNvSpPr>
          <p:nvPr>
            <p:ph type="sldNum" sz="quarter" idx="10"/>
          </p:nvPr>
        </p:nvSpPr>
        <p:spPr/>
        <p:txBody>
          <a:bodyPr/>
          <a:lstStyle/>
          <a:p>
            <a:fld id="{268EC6AA-9246-4AA9-A38F-8EBB52B7C7F7}" type="slidenum">
              <a:rPr lang="es-EC" smtClean="0"/>
              <a:t>77</a:t>
            </a:fld>
            <a:endParaRPr lang="es-EC"/>
          </a:p>
        </p:txBody>
      </p:sp>
    </p:spTree>
    <p:extLst>
      <p:ext uri="{BB962C8B-B14F-4D97-AF65-F5344CB8AC3E}">
        <p14:creationId xmlns:p14="http://schemas.microsoft.com/office/powerpoint/2010/main" val="26328150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 Ordenanza 3445</a:t>
            </a:r>
            <a:endParaRPr lang="es-EC" dirty="0"/>
          </a:p>
        </p:txBody>
      </p:sp>
      <p:sp>
        <p:nvSpPr>
          <p:cNvPr id="4" name="Marcador de número de diapositiva 3"/>
          <p:cNvSpPr>
            <a:spLocks noGrp="1"/>
          </p:cNvSpPr>
          <p:nvPr>
            <p:ph type="sldNum" sz="quarter" idx="10"/>
          </p:nvPr>
        </p:nvSpPr>
        <p:spPr/>
        <p:txBody>
          <a:bodyPr/>
          <a:lstStyle/>
          <a:p>
            <a:fld id="{268EC6AA-9246-4AA9-A38F-8EBB52B7C7F7}" type="slidenum">
              <a:rPr lang="es-EC" smtClean="0"/>
              <a:t>78</a:t>
            </a:fld>
            <a:endParaRPr lang="es-EC"/>
          </a:p>
        </p:txBody>
      </p:sp>
    </p:spTree>
    <p:extLst>
      <p:ext uri="{BB962C8B-B14F-4D97-AF65-F5344CB8AC3E}">
        <p14:creationId xmlns:p14="http://schemas.microsoft.com/office/powerpoint/2010/main" val="18016586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 Ordenanza 3445</a:t>
            </a:r>
            <a:endParaRPr lang="es-EC" dirty="0"/>
          </a:p>
        </p:txBody>
      </p:sp>
      <p:sp>
        <p:nvSpPr>
          <p:cNvPr id="4" name="Marcador de número de diapositiva 3"/>
          <p:cNvSpPr>
            <a:spLocks noGrp="1"/>
          </p:cNvSpPr>
          <p:nvPr>
            <p:ph type="sldNum" sz="quarter" idx="10"/>
          </p:nvPr>
        </p:nvSpPr>
        <p:spPr/>
        <p:txBody>
          <a:bodyPr/>
          <a:lstStyle/>
          <a:p>
            <a:fld id="{268EC6AA-9246-4AA9-A38F-8EBB52B7C7F7}" type="slidenum">
              <a:rPr lang="es-EC" smtClean="0"/>
              <a:t>79</a:t>
            </a:fld>
            <a:endParaRPr lang="es-EC"/>
          </a:p>
        </p:txBody>
      </p:sp>
    </p:spTree>
    <p:extLst>
      <p:ext uri="{BB962C8B-B14F-4D97-AF65-F5344CB8AC3E}">
        <p14:creationId xmlns:p14="http://schemas.microsoft.com/office/powerpoint/2010/main" val="3702133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37</a:t>
            </a:fld>
            <a:endParaRPr lang="es-EC"/>
          </a:p>
        </p:txBody>
      </p:sp>
    </p:spTree>
    <p:extLst>
      <p:ext uri="{BB962C8B-B14F-4D97-AF65-F5344CB8AC3E}">
        <p14:creationId xmlns:p14="http://schemas.microsoft.com/office/powerpoint/2010/main" val="53095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38</a:t>
            </a:fld>
            <a:endParaRPr lang="es-EC"/>
          </a:p>
        </p:txBody>
      </p:sp>
    </p:spTree>
    <p:extLst>
      <p:ext uri="{BB962C8B-B14F-4D97-AF65-F5344CB8AC3E}">
        <p14:creationId xmlns:p14="http://schemas.microsoft.com/office/powerpoint/2010/main" val="145242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39</a:t>
            </a:fld>
            <a:endParaRPr lang="es-EC"/>
          </a:p>
        </p:txBody>
      </p:sp>
    </p:spTree>
    <p:extLst>
      <p:ext uri="{BB962C8B-B14F-4D97-AF65-F5344CB8AC3E}">
        <p14:creationId xmlns:p14="http://schemas.microsoft.com/office/powerpoint/2010/main" val="161116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40</a:t>
            </a:fld>
            <a:endParaRPr lang="es-EC"/>
          </a:p>
        </p:txBody>
      </p:sp>
    </p:spTree>
    <p:extLst>
      <p:ext uri="{BB962C8B-B14F-4D97-AF65-F5344CB8AC3E}">
        <p14:creationId xmlns:p14="http://schemas.microsoft.com/office/powerpoint/2010/main" val="2741531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Normas</a:t>
            </a:r>
            <a:r>
              <a:rPr lang="es-EC" baseline="0" dirty="0" smtClean="0"/>
              <a:t> de arquitectura y urbanismo</a:t>
            </a:r>
            <a:r>
              <a:rPr lang="es-EC" baseline="0" smtClean="0"/>
              <a:t>… Ordenanza 3445</a:t>
            </a:r>
            <a:endParaRPr lang="es-EC"/>
          </a:p>
        </p:txBody>
      </p:sp>
      <p:sp>
        <p:nvSpPr>
          <p:cNvPr id="4" name="Marcador de número de diapositiva 3"/>
          <p:cNvSpPr>
            <a:spLocks noGrp="1"/>
          </p:cNvSpPr>
          <p:nvPr>
            <p:ph type="sldNum" sz="quarter" idx="10"/>
          </p:nvPr>
        </p:nvSpPr>
        <p:spPr/>
        <p:txBody>
          <a:bodyPr/>
          <a:lstStyle/>
          <a:p>
            <a:fld id="{268EC6AA-9246-4AA9-A38F-8EBB52B7C7F7}" type="slidenum">
              <a:rPr lang="es-EC" smtClean="0"/>
              <a:t>41</a:t>
            </a:fld>
            <a:endParaRPr lang="es-EC"/>
          </a:p>
        </p:txBody>
      </p:sp>
    </p:spTree>
    <p:extLst>
      <p:ext uri="{BB962C8B-B14F-4D97-AF65-F5344CB8AC3E}">
        <p14:creationId xmlns:p14="http://schemas.microsoft.com/office/powerpoint/2010/main" val="2654194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659338A3-E0C8-402D-B352-9641540B7895}" type="datetimeFigureOut">
              <a:rPr lang="es-EC" smtClean="0"/>
              <a:t>06/04/2015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6E045AF-C1BE-4F34-BEFB-7058E258ACC2}" type="slidenum">
              <a:rPr lang="es-EC" smtClean="0"/>
              <a:t>‹Nº›</a:t>
            </a:fld>
            <a:endParaRPr lang="es-EC"/>
          </a:p>
        </p:txBody>
      </p:sp>
    </p:spTree>
    <p:extLst>
      <p:ext uri="{BB962C8B-B14F-4D97-AF65-F5344CB8AC3E}">
        <p14:creationId xmlns:p14="http://schemas.microsoft.com/office/powerpoint/2010/main" val="3229331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59338A3-E0C8-402D-B352-9641540B7895}" type="datetimeFigureOut">
              <a:rPr lang="es-EC" smtClean="0"/>
              <a:t>06/04/2015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6E045AF-C1BE-4F34-BEFB-7058E258ACC2}" type="slidenum">
              <a:rPr lang="es-EC" smtClean="0"/>
              <a:t>‹Nº›</a:t>
            </a:fld>
            <a:endParaRPr lang="es-EC"/>
          </a:p>
        </p:txBody>
      </p:sp>
    </p:spTree>
    <p:extLst>
      <p:ext uri="{BB962C8B-B14F-4D97-AF65-F5344CB8AC3E}">
        <p14:creationId xmlns:p14="http://schemas.microsoft.com/office/powerpoint/2010/main" val="236747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59338A3-E0C8-402D-B352-9641540B7895}" type="datetimeFigureOut">
              <a:rPr lang="es-EC" smtClean="0"/>
              <a:t>06/04/2015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6E045AF-C1BE-4F34-BEFB-7058E258ACC2}" type="slidenum">
              <a:rPr lang="es-EC" smtClean="0"/>
              <a:t>‹Nº›</a:t>
            </a:fld>
            <a:endParaRPr lang="es-EC"/>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011647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59338A3-E0C8-402D-B352-9641540B7895}" type="datetimeFigureOut">
              <a:rPr lang="es-EC" smtClean="0"/>
              <a:t>06/04/2015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6E045AF-C1BE-4F34-BEFB-7058E258ACC2}" type="slidenum">
              <a:rPr lang="es-EC" smtClean="0"/>
              <a:t>‹Nº›</a:t>
            </a:fld>
            <a:endParaRPr lang="es-EC"/>
          </a:p>
        </p:txBody>
      </p:sp>
    </p:spTree>
    <p:extLst>
      <p:ext uri="{BB962C8B-B14F-4D97-AF65-F5344CB8AC3E}">
        <p14:creationId xmlns:p14="http://schemas.microsoft.com/office/powerpoint/2010/main" val="3236698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59338A3-E0C8-402D-B352-9641540B7895}" type="datetimeFigureOut">
              <a:rPr lang="es-EC" smtClean="0"/>
              <a:t>06/04/2015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6E045AF-C1BE-4F34-BEFB-7058E258ACC2}" type="slidenum">
              <a:rPr lang="es-EC" smtClean="0"/>
              <a:t>‹Nº›</a:t>
            </a:fld>
            <a:endParaRPr lang="es-EC"/>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47845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59338A3-E0C8-402D-B352-9641540B7895}" type="datetimeFigureOut">
              <a:rPr lang="es-EC" smtClean="0"/>
              <a:t>06/04/2015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6E045AF-C1BE-4F34-BEFB-7058E258ACC2}" type="slidenum">
              <a:rPr lang="es-EC" smtClean="0"/>
              <a:t>‹Nº›</a:t>
            </a:fld>
            <a:endParaRPr lang="es-EC"/>
          </a:p>
        </p:txBody>
      </p:sp>
    </p:spTree>
    <p:extLst>
      <p:ext uri="{BB962C8B-B14F-4D97-AF65-F5344CB8AC3E}">
        <p14:creationId xmlns:p14="http://schemas.microsoft.com/office/powerpoint/2010/main" val="2607033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59338A3-E0C8-402D-B352-9641540B7895}" type="datetimeFigureOut">
              <a:rPr lang="es-EC" smtClean="0"/>
              <a:t>06/04/2015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6E045AF-C1BE-4F34-BEFB-7058E258ACC2}" type="slidenum">
              <a:rPr lang="es-EC" smtClean="0"/>
              <a:t>‹Nº›</a:t>
            </a:fld>
            <a:endParaRPr lang="es-EC"/>
          </a:p>
        </p:txBody>
      </p:sp>
    </p:spTree>
    <p:extLst>
      <p:ext uri="{BB962C8B-B14F-4D97-AF65-F5344CB8AC3E}">
        <p14:creationId xmlns:p14="http://schemas.microsoft.com/office/powerpoint/2010/main" val="3427836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59338A3-E0C8-402D-B352-9641540B7895}" type="datetimeFigureOut">
              <a:rPr lang="es-EC" smtClean="0"/>
              <a:t>06/04/2015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6E045AF-C1BE-4F34-BEFB-7058E258ACC2}" type="slidenum">
              <a:rPr lang="es-EC" smtClean="0"/>
              <a:t>‹Nº›</a:t>
            </a:fld>
            <a:endParaRPr lang="es-EC"/>
          </a:p>
        </p:txBody>
      </p:sp>
    </p:spTree>
    <p:extLst>
      <p:ext uri="{BB962C8B-B14F-4D97-AF65-F5344CB8AC3E}">
        <p14:creationId xmlns:p14="http://schemas.microsoft.com/office/powerpoint/2010/main" val="480966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59338A3-E0C8-402D-B352-9641540B7895}" type="datetimeFigureOut">
              <a:rPr lang="es-EC" smtClean="0"/>
              <a:t>06/04/2015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6E045AF-C1BE-4F34-BEFB-7058E258ACC2}" type="slidenum">
              <a:rPr lang="es-EC" smtClean="0"/>
              <a:t>‹Nº›</a:t>
            </a:fld>
            <a:endParaRPr lang="es-EC"/>
          </a:p>
        </p:txBody>
      </p:sp>
    </p:spTree>
    <p:extLst>
      <p:ext uri="{BB962C8B-B14F-4D97-AF65-F5344CB8AC3E}">
        <p14:creationId xmlns:p14="http://schemas.microsoft.com/office/powerpoint/2010/main" val="2997080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59338A3-E0C8-402D-B352-9641540B7895}" type="datetimeFigureOut">
              <a:rPr lang="es-EC" smtClean="0"/>
              <a:t>06/04/2015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6E045AF-C1BE-4F34-BEFB-7058E258ACC2}" type="slidenum">
              <a:rPr lang="es-EC" smtClean="0"/>
              <a:t>‹Nº›</a:t>
            </a:fld>
            <a:endParaRPr lang="es-EC"/>
          </a:p>
        </p:txBody>
      </p:sp>
    </p:spTree>
    <p:extLst>
      <p:ext uri="{BB962C8B-B14F-4D97-AF65-F5344CB8AC3E}">
        <p14:creationId xmlns:p14="http://schemas.microsoft.com/office/powerpoint/2010/main" val="453061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59338A3-E0C8-402D-B352-9641540B7895}" type="datetimeFigureOut">
              <a:rPr lang="es-EC" smtClean="0"/>
              <a:t>06/04/2015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16E045AF-C1BE-4F34-BEFB-7058E258ACC2}" type="slidenum">
              <a:rPr lang="es-EC" smtClean="0"/>
              <a:t>‹Nº›</a:t>
            </a:fld>
            <a:endParaRPr lang="es-EC"/>
          </a:p>
        </p:txBody>
      </p:sp>
    </p:spTree>
    <p:extLst>
      <p:ext uri="{BB962C8B-B14F-4D97-AF65-F5344CB8AC3E}">
        <p14:creationId xmlns:p14="http://schemas.microsoft.com/office/powerpoint/2010/main" val="4061084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659338A3-E0C8-402D-B352-9641540B7895}" type="datetimeFigureOut">
              <a:rPr lang="es-EC" smtClean="0"/>
              <a:t>06/04/2015</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16E045AF-C1BE-4F34-BEFB-7058E258ACC2}" type="slidenum">
              <a:rPr lang="es-EC" smtClean="0"/>
              <a:t>‹Nº›</a:t>
            </a:fld>
            <a:endParaRPr lang="es-EC"/>
          </a:p>
        </p:txBody>
      </p:sp>
    </p:spTree>
    <p:extLst>
      <p:ext uri="{BB962C8B-B14F-4D97-AF65-F5344CB8AC3E}">
        <p14:creationId xmlns:p14="http://schemas.microsoft.com/office/powerpoint/2010/main" val="2237237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59338A3-E0C8-402D-B352-9641540B7895}" type="datetimeFigureOut">
              <a:rPr lang="es-EC" smtClean="0"/>
              <a:t>06/04/2015</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16E045AF-C1BE-4F34-BEFB-7058E258ACC2}" type="slidenum">
              <a:rPr lang="es-EC" smtClean="0"/>
              <a:t>‹Nº›</a:t>
            </a:fld>
            <a:endParaRPr lang="es-EC"/>
          </a:p>
        </p:txBody>
      </p:sp>
    </p:spTree>
    <p:extLst>
      <p:ext uri="{BB962C8B-B14F-4D97-AF65-F5344CB8AC3E}">
        <p14:creationId xmlns:p14="http://schemas.microsoft.com/office/powerpoint/2010/main" val="1784841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9338A3-E0C8-402D-B352-9641540B7895}" type="datetimeFigureOut">
              <a:rPr lang="es-EC" smtClean="0"/>
              <a:t>06/04/2015</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16E045AF-C1BE-4F34-BEFB-7058E258ACC2}" type="slidenum">
              <a:rPr lang="es-EC" smtClean="0"/>
              <a:t>‹Nº›</a:t>
            </a:fld>
            <a:endParaRPr lang="es-EC"/>
          </a:p>
        </p:txBody>
      </p:sp>
    </p:spTree>
    <p:extLst>
      <p:ext uri="{BB962C8B-B14F-4D97-AF65-F5344CB8AC3E}">
        <p14:creationId xmlns:p14="http://schemas.microsoft.com/office/powerpoint/2010/main" val="2688866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59338A3-E0C8-402D-B352-9641540B7895}" type="datetimeFigureOut">
              <a:rPr lang="es-EC" smtClean="0"/>
              <a:t>06/04/2015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16E045AF-C1BE-4F34-BEFB-7058E258ACC2}" type="slidenum">
              <a:rPr lang="es-EC" smtClean="0"/>
              <a:t>‹Nº›</a:t>
            </a:fld>
            <a:endParaRPr lang="es-EC"/>
          </a:p>
        </p:txBody>
      </p:sp>
    </p:spTree>
    <p:extLst>
      <p:ext uri="{BB962C8B-B14F-4D97-AF65-F5344CB8AC3E}">
        <p14:creationId xmlns:p14="http://schemas.microsoft.com/office/powerpoint/2010/main" val="1017230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59338A3-E0C8-402D-B352-9641540B7895}" type="datetimeFigureOut">
              <a:rPr lang="es-EC" smtClean="0"/>
              <a:t>06/04/2015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16E045AF-C1BE-4F34-BEFB-7058E258ACC2}" type="slidenum">
              <a:rPr lang="es-EC" smtClean="0"/>
              <a:t>‹Nº›</a:t>
            </a:fld>
            <a:endParaRPr lang="es-EC"/>
          </a:p>
        </p:txBody>
      </p:sp>
    </p:spTree>
    <p:extLst>
      <p:ext uri="{BB962C8B-B14F-4D97-AF65-F5344CB8AC3E}">
        <p14:creationId xmlns:p14="http://schemas.microsoft.com/office/powerpoint/2010/main" val="1700625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59338A3-E0C8-402D-B352-9641540B7895}" type="datetimeFigureOut">
              <a:rPr lang="es-EC" smtClean="0"/>
              <a:t>06/04/2015</a:t>
            </a:fld>
            <a:endParaRPr lang="es-EC"/>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6E045AF-C1BE-4F34-BEFB-7058E258ACC2}" type="slidenum">
              <a:rPr lang="es-EC" smtClean="0"/>
              <a:t>‹Nº›</a:t>
            </a:fld>
            <a:endParaRPr lang="es-EC"/>
          </a:p>
        </p:txBody>
      </p:sp>
    </p:spTree>
    <p:extLst>
      <p:ext uri="{BB962C8B-B14F-4D97-AF65-F5344CB8AC3E}">
        <p14:creationId xmlns:p14="http://schemas.microsoft.com/office/powerpoint/2010/main" val="7450864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hyperlink" Target="http://es.globalpetrolprices.com/gasoline_price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54.jpe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57.gif"/><Relationship Id="rId7" Type="http://schemas.openxmlformats.org/officeDocument/2006/relationships/image" Target="../media/image6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hyperlink" Target="file:///C:\Users\JuanFernando\Documents\Mis%20formas\TESIS\CD%20TESIS\Presentaci&#243;n\ENCUESTA%20FINAL.docx" TargetMode="External"/><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file:///C:\Users\JuanFernando\Documents\Mis%20formas\TESIS\CD%20TESIS\Presentaci&#243;n\Resultados%20de%20las%20Encuestas.xlsx" TargetMode="External"/><Relationship Id="rId5" Type="http://schemas.openxmlformats.org/officeDocument/2006/relationships/image" Target="../media/image67.emf"/><Relationship Id="rId4" Type="http://schemas.openxmlformats.org/officeDocument/2006/relationships/image" Target="../media/image66.emf"/></Relationships>
</file>

<file path=ppt/slides/_rels/slide3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42.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55.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file:///C:\Users\JuanFernando\Documents\Mis%20formas\TESIS\CD%20TESIS\Presentaci&#243;n\MANUAL%20DE%20DISENO%20PARA%20INFRAESTRUCTURA%20DE%20CICLOVIAS%20(1).pdf" TargetMode="External"/><Relationship Id="rId4" Type="http://schemas.openxmlformats.org/officeDocument/2006/relationships/image" Target="../media/image88.png"/></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file:///C:\Users\JuanFernando\Documents\Mis%20formas\TESIS\CD%20TESIS\Presentaci&#243;n\VOLUMEN%202A.pdf" TargetMode="External"/><Relationship Id="rId4" Type="http://schemas.openxmlformats.org/officeDocument/2006/relationships/image" Target="../media/image90.png"/></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2.emf"/></Relationships>
</file>

<file path=ppt/slides/_rels/slide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59.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gi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6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64.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11.emf"/></Relationships>
</file>

<file path=ppt/slides/_rels/slide66.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14.emf"/></Relationships>
</file>

<file path=ppt/slides/_rels/slide68.xml.rels><?xml version="1.0" encoding="UTF-8" standalone="yes"?>
<Relationships xmlns="http://schemas.openxmlformats.org/package/2006/relationships"><Relationship Id="rId8" Type="http://schemas.openxmlformats.org/officeDocument/2006/relationships/image" Target="../media/image120.emf"/><Relationship Id="rId3" Type="http://schemas.openxmlformats.org/officeDocument/2006/relationships/image" Target="../media/image115.jpeg"/><Relationship Id="rId7" Type="http://schemas.openxmlformats.org/officeDocument/2006/relationships/image" Target="../media/image119.em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69.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22.emf"/></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25.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pPr algn="ctr"/>
            <a:r>
              <a:rPr lang="es-ES" sz="2500" b="1" dirty="0">
                <a:solidFill>
                  <a:schemeClr val="tx1"/>
                </a:solidFill>
                <a:latin typeface="Times New Roman" panose="02020603050405020304" pitchFamily="18" charset="0"/>
                <a:cs typeface="Times New Roman" panose="02020603050405020304" pitchFamily="18" charset="0"/>
              </a:rPr>
              <a:t>DEPARTAMENTO DE CIENCIAS DE LA TIERRA Y LA CONSTRUCCION</a:t>
            </a:r>
            <a:r>
              <a:rPr lang="es-EC" sz="2500" dirty="0">
                <a:solidFill>
                  <a:schemeClr val="tx1"/>
                </a:solidFill>
                <a:latin typeface="Times New Roman" panose="02020603050405020304" pitchFamily="18" charset="0"/>
                <a:cs typeface="Times New Roman" panose="02020603050405020304" pitchFamily="18" charset="0"/>
              </a:rPr>
              <a:t/>
            </a:r>
            <a:br>
              <a:rPr lang="es-EC" sz="2500" dirty="0">
                <a:solidFill>
                  <a:schemeClr val="tx1"/>
                </a:solidFill>
                <a:latin typeface="Times New Roman" panose="02020603050405020304" pitchFamily="18" charset="0"/>
                <a:cs typeface="Times New Roman" panose="02020603050405020304" pitchFamily="18" charset="0"/>
              </a:rPr>
            </a:br>
            <a:r>
              <a:rPr lang="es-ES" sz="2500" b="1" dirty="0">
                <a:solidFill>
                  <a:schemeClr val="tx1"/>
                </a:solidFill>
                <a:latin typeface="Times New Roman" panose="02020603050405020304" pitchFamily="18" charset="0"/>
                <a:cs typeface="Times New Roman" panose="02020603050405020304" pitchFamily="18" charset="0"/>
              </a:rPr>
              <a:t> </a:t>
            </a:r>
            <a:r>
              <a:rPr lang="es-EC" sz="2500" dirty="0">
                <a:solidFill>
                  <a:schemeClr val="tx1"/>
                </a:solidFill>
                <a:latin typeface="Times New Roman" panose="02020603050405020304" pitchFamily="18" charset="0"/>
                <a:cs typeface="Times New Roman" panose="02020603050405020304" pitchFamily="18" charset="0"/>
              </a:rPr>
              <a:t/>
            </a:r>
            <a:br>
              <a:rPr lang="es-EC" sz="2500" dirty="0">
                <a:solidFill>
                  <a:schemeClr val="tx1"/>
                </a:solidFill>
                <a:latin typeface="Times New Roman" panose="02020603050405020304" pitchFamily="18" charset="0"/>
                <a:cs typeface="Times New Roman" panose="02020603050405020304" pitchFamily="18" charset="0"/>
              </a:rPr>
            </a:br>
            <a:r>
              <a:rPr lang="es-ES" sz="2500" b="1" dirty="0">
                <a:solidFill>
                  <a:schemeClr val="tx1"/>
                </a:solidFill>
                <a:latin typeface="Times New Roman" panose="02020603050405020304" pitchFamily="18" charset="0"/>
                <a:cs typeface="Times New Roman" panose="02020603050405020304" pitchFamily="18" charset="0"/>
              </a:rPr>
              <a:t>CARRERA DE INGENIERÍA CIVIL</a:t>
            </a:r>
            <a:r>
              <a:rPr lang="es-EC" sz="2500" dirty="0">
                <a:latin typeface="Times New Roman" panose="02020603050405020304" pitchFamily="18" charset="0"/>
                <a:cs typeface="Times New Roman" panose="02020603050405020304" pitchFamily="18" charset="0"/>
              </a:rPr>
              <a:t/>
            </a:r>
            <a:br>
              <a:rPr lang="es-EC" sz="2500" dirty="0">
                <a:latin typeface="Times New Roman" panose="02020603050405020304" pitchFamily="18" charset="0"/>
                <a:cs typeface="Times New Roman" panose="02020603050405020304" pitchFamily="18" charset="0"/>
              </a:rPr>
            </a:br>
            <a:endParaRPr lang="es-EC" sz="2500" dirty="0">
              <a:latin typeface="Times New Roman" panose="02020603050405020304" pitchFamily="18" charset="0"/>
              <a:cs typeface="Times New Roman" panose="02020603050405020304" pitchFamily="18" charset="0"/>
            </a:endParaRPr>
          </a:p>
        </p:txBody>
      </p:sp>
      <p:sp>
        <p:nvSpPr>
          <p:cNvPr id="3" name="Subtítulo 2"/>
          <p:cNvSpPr>
            <a:spLocks noGrp="1"/>
          </p:cNvSpPr>
          <p:nvPr>
            <p:ph type="subTitle" idx="1"/>
          </p:nvPr>
        </p:nvSpPr>
        <p:spPr>
          <a:xfrm>
            <a:off x="1507067" y="4646056"/>
            <a:ext cx="7766936" cy="1096899"/>
          </a:xfrm>
        </p:spPr>
        <p:txBody>
          <a:bodyPr>
            <a:noAutofit/>
          </a:bodyPr>
          <a:lstStyle/>
          <a:p>
            <a:pPr algn="ctr"/>
            <a:r>
              <a:rPr lang="es-ES" sz="2500" b="1" dirty="0">
                <a:solidFill>
                  <a:schemeClr val="tx1"/>
                </a:solidFill>
                <a:latin typeface="Times New Roman" panose="02020603050405020304" pitchFamily="18" charset="0"/>
                <a:cs typeface="Times New Roman" panose="02020603050405020304" pitchFamily="18" charset="0"/>
              </a:rPr>
              <a:t>TEMA: ANALISIS DE LA IMPLANTACION DE LAS CICLOVIAS Y EL SISTEMA BICIQ, EN LA MOVILIDAD DE QUITO.</a:t>
            </a:r>
            <a:endParaRPr lang="es-EC" sz="2500" dirty="0">
              <a:solidFill>
                <a:schemeClr val="tx1"/>
              </a:solidFill>
              <a:latin typeface="Times New Roman" panose="02020603050405020304" pitchFamily="18" charset="0"/>
              <a:cs typeface="Times New Roman" panose="02020603050405020304" pitchFamily="18" charset="0"/>
            </a:endParaRP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2649133" y="110366"/>
            <a:ext cx="5252664" cy="1468268"/>
          </a:xfrm>
          <a:prstGeom prst="rect">
            <a:avLst/>
          </a:prstGeom>
          <a:noFill/>
          <a:ln>
            <a:noFill/>
          </a:ln>
        </p:spPr>
      </p:pic>
      <p:pic>
        <p:nvPicPr>
          <p:cNvPr id="5" name="Picture 2" descr="http://www.espe.edu.ec/portal/images/section/lctier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609" y="513890"/>
            <a:ext cx="1533525" cy="14573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repositorio.espe.edu.ec/retrieve/175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2408" y="462132"/>
            <a:ext cx="1357672" cy="1357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9898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25575" y="2510287"/>
            <a:ext cx="8596668" cy="2444147"/>
          </a:xfrm>
        </p:spPr>
        <p:txBody>
          <a:bodyPr>
            <a:normAutofit/>
          </a:bodyPr>
          <a:lstStyle/>
          <a:p>
            <a:r>
              <a:rPr lang="es-EC" sz="2500" dirty="0" smtClean="0">
                <a:latin typeface="Times New Roman" panose="02020603050405020304" pitchFamily="18" charset="0"/>
                <a:cs typeface="Times New Roman" panose="02020603050405020304" pitchFamily="18" charset="0"/>
              </a:rPr>
              <a:t>ANÁLISIS Y DIAGNÓSTICO</a:t>
            </a:r>
          </a:p>
          <a:p>
            <a:r>
              <a:rPr lang="es-EC" sz="2500" dirty="0" smtClean="0">
                <a:latin typeface="Times New Roman" panose="02020603050405020304" pitchFamily="18" charset="0"/>
                <a:cs typeface="Times New Roman" panose="02020603050405020304" pitchFamily="18" charset="0"/>
              </a:rPr>
              <a:t>DESCRIPCIÓN Y AMBITO DE APLICACIÓN</a:t>
            </a:r>
          </a:p>
          <a:p>
            <a:r>
              <a:rPr lang="es-EC" sz="2500" dirty="0" smtClean="0">
                <a:latin typeface="Times New Roman" panose="02020603050405020304" pitchFamily="18" charset="0"/>
                <a:cs typeface="Times New Roman" panose="02020603050405020304" pitchFamily="18" charset="0"/>
              </a:rPr>
              <a:t>ANTECEDENTES Y DATOS EN LA CIUDAD DE QUITO</a:t>
            </a:r>
            <a:endParaRPr lang="es-EC" sz="2500" dirty="0">
              <a:latin typeface="Times New Roman" panose="02020603050405020304" pitchFamily="18" charset="0"/>
              <a:cs typeface="Times New Roman" panose="02020603050405020304" pitchFamily="18" charset="0"/>
            </a:endParaRPr>
          </a:p>
        </p:txBody>
      </p:sp>
      <p:sp>
        <p:nvSpPr>
          <p:cNvPr id="4" name="Rectángulo 3"/>
          <p:cNvSpPr/>
          <p:nvPr/>
        </p:nvSpPr>
        <p:spPr>
          <a:xfrm>
            <a:off x="1906438" y="275284"/>
            <a:ext cx="6728604" cy="2077492"/>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7500" b="1" cap="none" spc="0" dirty="0" smtClean="0">
                <a:ln/>
                <a:solidFill>
                  <a:schemeClr val="accent3"/>
                </a:solidFill>
                <a:effectLst/>
                <a:latin typeface="Times New Roman" panose="02020603050405020304" pitchFamily="18" charset="0"/>
                <a:cs typeface="Times New Roman" panose="02020603050405020304" pitchFamily="18" charset="0"/>
              </a:rPr>
              <a:t>CAPÍTULO 2</a:t>
            </a:r>
          </a:p>
          <a:p>
            <a:pPr algn="ctr"/>
            <a:endParaRPr lang="es-ES" sz="5400" b="1" cap="none" spc="0" dirty="0">
              <a:ln/>
              <a:solidFill>
                <a:schemeClr val="accent3"/>
              </a:solidFill>
              <a:effectLst/>
            </a:endParaRPr>
          </a:p>
        </p:txBody>
      </p:sp>
      <p:pic>
        <p:nvPicPr>
          <p:cNvPr id="8194" name="Picture 2" descr="http://previews.123rf.com/images/andresr/andresr1109/andresr110900381/10595304-3D-Architect-or-engineer-holding-blueprints-isolated--Stock-Pho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2769" y="4074483"/>
            <a:ext cx="2536167" cy="2536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9288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73170"/>
            <a:ext cx="8596668" cy="762000"/>
          </a:xfrm>
        </p:spPr>
        <p:txBody>
          <a:bodyPr/>
          <a:lstStyle/>
          <a:p>
            <a:pPr algn="ctr"/>
            <a:r>
              <a:rPr lang="es-EC" dirty="0" smtClean="0">
                <a:solidFill>
                  <a:schemeClr val="accent3"/>
                </a:solidFill>
              </a:rPr>
              <a:t>UBICACIÓN GEOGRÁFICA Y POLÍTICA</a:t>
            </a:r>
            <a:endParaRPr lang="es-EC" dirty="0">
              <a:solidFill>
                <a:schemeClr val="accent3"/>
              </a:solidFill>
            </a:endParaRPr>
          </a:p>
        </p:txBody>
      </p:sp>
      <p:sp>
        <p:nvSpPr>
          <p:cNvPr id="3" name="Marcador de contenido 2"/>
          <p:cNvSpPr>
            <a:spLocks noGrp="1"/>
          </p:cNvSpPr>
          <p:nvPr>
            <p:ph idx="1"/>
          </p:nvPr>
        </p:nvSpPr>
        <p:spPr>
          <a:xfrm>
            <a:off x="754971" y="2618116"/>
            <a:ext cx="4438130" cy="2794959"/>
          </a:xfrm>
        </p:spPr>
        <p:txBody>
          <a:bodyPr>
            <a:normAutofit/>
          </a:bodyPr>
          <a:lstStyle/>
          <a:p>
            <a:pPr algn="just"/>
            <a:r>
              <a:rPr lang="es-EC" dirty="0" smtClean="0"/>
              <a:t>Quito es la capital del Ecuador</a:t>
            </a:r>
          </a:p>
          <a:p>
            <a:pPr algn="just"/>
            <a:r>
              <a:rPr lang="es-EC" dirty="0" smtClean="0"/>
              <a:t>Quito es capital de la provincia de Pichincha.</a:t>
            </a:r>
          </a:p>
          <a:p>
            <a:pPr algn="just"/>
            <a:r>
              <a:rPr lang="es-EC" dirty="0" smtClean="0"/>
              <a:t>Cuenta 423.000 has.</a:t>
            </a:r>
          </a:p>
          <a:p>
            <a:pPr algn="just"/>
            <a:r>
              <a:rPr lang="es-EC" dirty="0" smtClean="0"/>
              <a:t>La ciudad de Quito tiene 18.860 has.</a:t>
            </a:r>
          </a:p>
          <a:p>
            <a:pPr algn="just"/>
            <a:r>
              <a:rPr lang="es-EC" dirty="0" smtClean="0"/>
              <a:t>Se encuentra a 2.850 msnm.</a:t>
            </a:r>
          </a:p>
          <a:p>
            <a:endParaRPr lang="es-EC" dirty="0"/>
          </a:p>
        </p:txBody>
      </p:sp>
      <p:pic>
        <p:nvPicPr>
          <p:cNvPr id="5" name="Imagen 4"/>
          <p:cNvPicPr/>
          <p:nvPr/>
        </p:nvPicPr>
        <p:blipFill rotWithShape="1">
          <a:blip r:embed="rId2" cstate="print">
            <a:extLst>
              <a:ext uri="{28A0092B-C50C-407E-A947-70E740481C1C}">
                <a14:useLocalDpi xmlns:a14="http://schemas.microsoft.com/office/drawing/2010/main" val="0"/>
              </a:ext>
            </a:extLst>
          </a:blip>
          <a:srcRect l="11387" t="22318" r="25839" b="15138"/>
          <a:stretch/>
        </p:blipFill>
        <p:spPr bwMode="auto">
          <a:xfrm>
            <a:off x="5405478" y="1820173"/>
            <a:ext cx="6559360" cy="439084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73597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73170"/>
            <a:ext cx="8596668" cy="762000"/>
          </a:xfrm>
        </p:spPr>
        <p:txBody>
          <a:bodyPr/>
          <a:lstStyle/>
          <a:p>
            <a:pPr algn="ctr"/>
            <a:r>
              <a:rPr lang="es-EC" dirty="0" smtClean="0">
                <a:solidFill>
                  <a:schemeClr val="accent3"/>
                </a:solidFill>
              </a:rPr>
              <a:t>DIVICIÓN POLÍTICA DEL DMQ</a:t>
            </a:r>
            <a:endParaRPr lang="es-EC" dirty="0">
              <a:solidFill>
                <a:schemeClr val="accent3"/>
              </a:solidFill>
            </a:endParaRPr>
          </a:p>
        </p:txBody>
      </p:sp>
      <p:sp>
        <p:nvSpPr>
          <p:cNvPr id="3" name="Marcador de contenido 2"/>
          <p:cNvSpPr>
            <a:spLocks noGrp="1"/>
          </p:cNvSpPr>
          <p:nvPr>
            <p:ph idx="1"/>
          </p:nvPr>
        </p:nvSpPr>
        <p:spPr>
          <a:xfrm>
            <a:off x="754971" y="2053087"/>
            <a:ext cx="4438130" cy="4132053"/>
          </a:xfrm>
        </p:spPr>
        <p:txBody>
          <a:bodyPr>
            <a:normAutofit/>
          </a:bodyPr>
          <a:lstStyle/>
          <a:p>
            <a:pPr algn="just">
              <a:lnSpc>
                <a:spcPct val="150000"/>
              </a:lnSpc>
            </a:pPr>
            <a:r>
              <a:rPr lang="es-EC" dirty="0" smtClean="0"/>
              <a:t>Está dividido en 64 parroquias.</a:t>
            </a:r>
          </a:p>
          <a:p>
            <a:pPr algn="just">
              <a:lnSpc>
                <a:spcPct val="150000"/>
              </a:lnSpc>
            </a:pPr>
            <a:r>
              <a:rPr lang="es-EC" dirty="0" smtClean="0"/>
              <a:t>De las 64 se agrupan en 9 Administraciones Zonales y 2 Delegaciones.</a:t>
            </a:r>
          </a:p>
          <a:p>
            <a:pPr algn="just">
              <a:lnSpc>
                <a:spcPct val="150000"/>
              </a:lnSpc>
            </a:pPr>
            <a:r>
              <a:rPr lang="es-EC" dirty="0" smtClean="0"/>
              <a:t>Las Administraciones Zonales son para descentralizar los organismos institucionales para dar una mejor gestión participativa.</a:t>
            </a:r>
            <a:endParaRPr lang="es-EC" dirty="0"/>
          </a:p>
        </p:txBody>
      </p:sp>
      <p:pic>
        <p:nvPicPr>
          <p:cNvPr id="6" name="Imagen 5"/>
          <p:cNvPicPr/>
          <p:nvPr/>
        </p:nvPicPr>
        <p:blipFill rotWithShape="1">
          <a:blip r:embed="rId2"/>
          <a:srcRect l="8613" t="14273" r="51095" b="9948"/>
          <a:stretch/>
        </p:blipFill>
        <p:spPr bwMode="auto">
          <a:xfrm>
            <a:off x="6059073" y="1139375"/>
            <a:ext cx="5483069" cy="557197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4908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73170"/>
            <a:ext cx="8596668" cy="762000"/>
          </a:xfrm>
        </p:spPr>
        <p:txBody>
          <a:bodyPr/>
          <a:lstStyle/>
          <a:p>
            <a:pPr algn="ctr"/>
            <a:r>
              <a:rPr lang="es-EC" dirty="0" smtClean="0">
                <a:solidFill>
                  <a:schemeClr val="accent3"/>
                </a:solidFill>
              </a:rPr>
              <a:t>VARIACIÓN DE LA DENSIDAD</a:t>
            </a:r>
            <a:endParaRPr lang="es-EC" dirty="0">
              <a:solidFill>
                <a:schemeClr val="accent3"/>
              </a:solidFill>
            </a:endParaRPr>
          </a:p>
        </p:txBody>
      </p:sp>
      <p:sp>
        <p:nvSpPr>
          <p:cNvPr id="3" name="Marcador de contenido 2"/>
          <p:cNvSpPr>
            <a:spLocks noGrp="1"/>
          </p:cNvSpPr>
          <p:nvPr>
            <p:ph idx="1"/>
          </p:nvPr>
        </p:nvSpPr>
        <p:spPr>
          <a:xfrm>
            <a:off x="754971" y="1863306"/>
            <a:ext cx="4438130" cy="4006969"/>
          </a:xfrm>
        </p:spPr>
        <p:txBody>
          <a:bodyPr>
            <a:normAutofit/>
          </a:bodyPr>
          <a:lstStyle/>
          <a:p>
            <a:pPr algn="just"/>
            <a:r>
              <a:rPr lang="es-EC" dirty="0" smtClean="0"/>
              <a:t>De acuerdo al Plan de Desarrollo Territorial, se estima que la zona del nuevo aeropuerto vaya creciendo de manera acelerada de acuerdo a las necesidades que se tenga en la zona.</a:t>
            </a:r>
          </a:p>
          <a:p>
            <a:pPr algn="just"/>
            <a:r>
              <a:rPr lang="es-EC" dirty="0" smtClean="0"/>
              <a:t>El norte y sur de la urbe crece por la necesidad de adquirir viviendas.</a:t>
            </a:r>
          </a:p>
          <a:p>
            <a:pPr algn="just"/>
            <a:r>
              <a:rPr lang="es-EC" dirty="0" smtClean="0"/>
              <a:t>La zona industrial deberá salir de la ciudad ya que hoy en día algunas fabricas se encuentran dentro de zonas urbanas.</a:t>
            </a:r>
            <a:endParaRPr lang="es-EC" dirty="0"/>
          </a:p>
        </p:txBody>
      </p:sp>
      <p:pic>
        <p:nvPicPr>
          <p:cNvPr id="5" name="Imagen 4"/>
          <p:cNvPicPr/>
          <p:nvPr/>
        </p:nvPicPr>
        <p:blipFill rotWithShape="1">
          <a:blip r:embed="rId2"/>
          <a:srcRect l="11533" t="21280" r="25839" b="23962"/>
          <a:stretch/>
        </p:blipFill>
        <p:spPr bwMode="auto">
          <a:xfrm>
            <a:off x="5405813" y="1785668"/>
            <a:ext cx="6507265" cy="408460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2818923"/>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73170"/>
            <a:ext cx="8596668" cy="762000"/>
          </a:xfrm>
        </p:spPr>
        <p:txBody>
          <a:bodyPr/>
          <a:lstStyle/>
          <a:p>
            <a:pPr algn="ctr"/>
            <a:r>
              <a:rPr lang="es-EC" dirty="0" smtClean="0">
                <a:solidFill>
                  <a:schemeClr val="accent3"/>
                </a:solidFill>
              </a:rPr>
              <a:t>ASPECTOS SOCIOECONÓMICOS</a:t>
            </a:r>
            <a:endParaRPr lang="es-EC" dirty="0">
              <a:solidFill>
                <a:schemeClr val="accent3"/>
              </a:solidFill>
            </a:endParaRPr>
          </a:p>
        </p:txBody>
      </p:sp>
      <p:sp>
        <p:nvSpPr>
          <p:cNvPr id="3" name="Marcador de contenido 2"/>
          <p:cNvSpPr>
            <a:spLocks noGrp="1"/>
          </p:cNvSpPr>
          <p:nvPr>
            <p:ph idx="1"/>
          </p:nvPr>
        </p:nvSpPr>
        <p:spPr>
          <a:xfrm>
            <a:off x="927499" y="2332567"/>
            <a:ext cx="4438130" cy="3200400"/>
          </a:xfrm>
        </p:spPr>
        <p:txBody>
          <a:bodyPr>
            <a:normAutofit/>
          </a:bodyPr>
          <a:lstStyle/>
          <a:p>
            <a:pPr algn="just"/>
            <a:r>
              <a:rPr lang="es-EC" dirty="0" smtClean="0"/>
              <a:t>El HIPERCENTRO es una zona económica donde acoge servicios públicos, financieros, comerciales, centros educativos y servicios profesionales.</a:t>
            </a:r>
          </a:p>
          <a:p>
            <a:pPr algn="just"/>
            <a:r>
              <a:rPr lang="es-EC" dirty="0" smtClean="0"/>
              <a:t>Esta zona es mucho más activa que las otras zonas del DMQ.</a:t>
            </a:r>
          </a:p>
          <a:p>
            <a:pPr algn="just"/>
            <a:r>
              <a:rPr lang="es-EC" dirty="0" smtClean="0"/>
              <a:t>En la figura se observa la concentración de equipamiento, servicios y empresas según el SRI.</a:t>
            </a:r>
          </a:p>
          <a:p>
            <a:pPr marL="0" indent="0" algn="just">
              <a:buNone/>
            </a:pPr>
            <a:endParaRPr lang="es-EC" dirty="0"/>
          </a:p>
        </p:txBody>
      </p:sp>
      <p:pic>
        <p:nvPicPr>
          <p:cNvPr id="6" name="Imagen 5"/>
          <p:cNvPicPr/>
          <p:nvPr/>
        </p:nvPicPr>
        <p:blipFill rotWithShape="1">
          <a:blip r:embed="rId2"/>
          <a:srcRect l="16642" t="12976" r="31095" b="9948"/>
          <a:stretch/>
        </p:blipFill>
        <p:spPr bwMode="auto">
          <a:xfrm>
            <a:off x="6019008" y="1257701"/>
            <a:ext cx="5704289" cy="535013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20991710"/>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73170"/>
            <a:ext cx="8596668" cy="762000"/>
          </a:xfrm>
        </p:spPr>
        <p:txBody>
          <a:bodyPr/>
          <a:lstStyle/>
          <a:p>
            <a:pPr algn="ctr"/>
            <a:r>
              <a:rPr lang="es-EC" dirty="0" smtClean="0">
                <a:solidFill>
                  <a:schemeClr val="accent3"/>
                </a:solidFill>
              </a:rPr>
              <a:t>ASPECTOS SOCIOECONÓMICOS</a:t>
            </a:r>
            <a:endParaRPr lang="es-EC" dirty="0">
              <a:solidFill>
                <a:schemeClr val="accent3"/>
              </a:solidFill>
            </a:endParaRPr>
          </a:p>
        </p:txBody>
      </p:sp>
      <p:pic>
        <p:nvPicPr>
          <p:cNvPr id="4" name="Imagen 3"/>
          <p:cNvPicPr>
            <a:picLocks noChangeAspect="1"/>
          </p:cNvPicPr>
          <p:nvPr/>
        </p:nvPicPr>
        <p:blipFill>
          <a:blip r:embed="rId2"/>
          <a:stretch>
            <a:fillRect/>
          </a:stretch>
        </p:blipFill>
        <p:spPr>
          <a:xfrm>
            <a:off x="1461151" y="1875917"/>
            <a:ext cx="7029034" cy="3679494"/>
          </a:xfrm>
          <a:prstGeom prst="rect">
            <a:avLst/>
          </a:prstGeom>
        </p:spPr>
      </p:pic>
    </p:spTree>
    <p:extLst>
      <p:ext uri="{BB962C8B-B14F-4D97-AF65-F5344CB8AC3E}">
        <p14:creationId xmlns:p14="http://schemas.microsoft.com/office/powerpoint/2010/main" val="2810174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73170"/>
            <a:ext cx="8596668" cy="762000"/>
          </a:xfrm>
        </p:spPr>
        <p:txBody>
          <a:bodyPr/>
          <a:lstStyle/>
          <a:p>
            <a:pPr algn="ctr"/>
            <a:r>
              <a:rPr lang="es-EC" dirty="0" smtClean="0">
                <a:solidFill>
                  <a:schemeClr val="accent3"/>
                </a:solidFill>
              </a:rPr>
              <a:t>LA CONDICIÓN DE LA CAPITAL</a:t>
            </a:r>
            <a:endParaRPr lang="es-EC" dirty="0">
              <a:solidFill>
                <a:schemeClr val="accent3"/>
              </a:solidFill>
            </a:endParaRPr>
          </a:p>
        </p:txBody>
      </p:sp>
      <p:sp>
        <p:nvSpPr>
          <p:cNvPr id="3" name="Marcador de contenido 2"/>
          <p:cNvSpPr>
            <a:spLocks noGrp="1"/>
          </p:cNvSpPr>
          <p:nvPr>
            <p:ph idx="1"/>
          </p:nvPr>
        </p:nvSpPr>
        <p:spPr>
          <a:xfrm>
            <a:off x="789476" y="2651744"/>
            <a:ext cx="4438130" cy="3200400"/>
          </a:xfrm>
        </p:spPr>
        <p:txBody>
          <a:bodyPr>
            <a:normAutofit/>
          </a:bodyPr>
          <a:lstStyle/>
          <a:p>
            <a:pPr algn="just"/>
            <a:r>
              <a:rPr lang="es-EC" dirty="0" smtClean="0"/>
              <a:t>Quito a más de su historia constituye el centro nacional ecuatoriano.</a:t>
            </a:r>
          </a:p>
          <a:p>
            <a:pPr algn="just"/>
            <a:r>
              <a:rPr lang="es-EC" dirty="0" smtClean="0"/>
              <a:t>Quito es referente político, administrativo y económico.</a:t>
            </a:r>
          </a:p>
          <a:p>
            <a:pPr algn="just"/>
            <a:r>
              <a:rPr lang="es-EC" dirty="0" smtClean="0"/>
              <a:t>Los acontecimientos que se dan en la capital afectan de manera directa a la población de Quito.</a:t>
            </a:r>
          </a:p>
          <a:p>
            <a:pPr marL="0" indent="0" algn="just">
              <a:buNone/>
            </a:pPr>
            <a:endParaRPr lang="es-EC" dirty="0"/>
          </a:p>
        </p:txBody>
      </p:sp>
      <p:pic>
        <p:nvPicPr>
          <p:cNvPr id="9218" name="Picture 2" descr="http://www.clarin.com/diario/2005/04/20/um/fotos/ecuado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5341" y="918430"/>
            <a:ext cx="3348504" cy="194618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heraldodelcanar.com/wp-content/uploads/2012/05/desfi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8419" y="4131174"/>
            <a:ext cx="3485426" cy="256759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www.corneta.org/no_118/obra_de_oswaldo_guayasamin_artista_ecuatoriano_files/mural-palaciolegislativo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2317" y="2500137"/>
            <a:ext cx="4138732" cy="1846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5683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73170"/>
            <a:ext cx="8596668" cy="762000"/>
          </a:xfrm>
        </p:spPr>
        <p:txBody>
          <a:bodyPr/>
          <a:lstStyle/>
          <a:p>
            <a:pPr algn="ctr"/>
            <a:r>
              <a:rPr lang="es-EC" dirty="0" smtClean="0">
                <a:solidFill>
                  <a:schemeClr val="accent3"/>
                </a:solidFill>
              </a:rPr>
              <a:t>POBLACIÓN EN EL DMQ</a:t>
            </a:r>
            <a:endParaRPr lang="es-EC" dirty="0">
              <a:solidFill>
                <a:schemeClr val="accent3"/>
              </a:solidFill>
            </a:endParaRPr>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1327232" y="1808150"/>
            <a:ext cx="7368712" cy="2270074"/>
          </a:xfrm>
          <a:prstGeom prst="rect">
            <a:avLst/>
          </a:prstGeom>
          <a:noFill/>
          <a:ln>
            <a:noFill/>
          </a:ln>
        </p:spPr>
      </p:pic>
      <p:pic>
        <p:nvPicPr>
          <p:cNvPr id="15362" name="Picture 2" descr="https://encrypted-tbn0.gstatic.com/images?q=tbn:ANd9GcS0SPJo3Oy5udX7xknxXfAtbxXDLFb9XNepWWcmO8rhXTuyh7xy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1669" y="4480561"/>
            <a:ext cx="2618891" cy="1961641"/>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www.elmercurio.com.ec/thumbs/685x340xS/wp-content/uploads/2011/09/1-1A-2-coles-cop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8181" y="4480561"/>
            <a:ext cx="2908358" cy="1938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556495"/>
      </p:ext>
    </p:extLst>
  </p:cSld>
  <p:clrMapOvr>
    <a:masterClrMapping/>
  </p:clrMapOvr>
  <p:transition spd="slow">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73170"/>
            <a:ext cx="8596668" cy="762000"/>
          </a:xfrm>
        </p:spPr>
        <p:txBody>
          <a:bodyPr/>
          <a:lstStyle/>
          <a:p>
            <a:pPr algn="ctr"/>
            <a:r>
              <a:rPr lang="es-EC" dirty="0" smtClean="0">
                <a:solidFill>
                  <a:schemeClr val="accent3"/>
                </a:solidFill>
              </a:rPr>
              <a:t>PARQUE AUTOMOTRIZ DEL DMQ</a:t>
            </a:r>
            <a:endParaRPr lang="es-EC" dirty="0">
              <a:solidFill>
                <a:schemeClr val="accent3"/>
              </a:solidFill>
            </a:endParaRPr>
          </a:p>
        </p:txBody>
      </p:sp>
      <p:sp>
        <p:nvSpPr>
          <p:cNvPr id="3" name="Marcador de contenido 2"/>
          <p:cNvSpPr>
            <a:spLocks noGrp="1"/>
          </p:cNvSpPr>
          <p:nvPr>
            <p:ph idx="1"/>
          </p:nvPr>
        </p:nvSpPr>
        <p:spPr>
          <a:xfrm>
            <a:off x="927498" y="1742536"/>
            <a:ext cx="5171377" cy="4554218"/>
          </a:xfrm>
        </p:spPr>
        <p:txBody>
          <a:bodyPr>
            <a:normAutofit/>
          </a:bodyPr>
          <a:lstStyle/>
          <a:p>
            <a:pPr algn="just">
              <a:lnSpc>
                <a:spcPct val="150000"/>
              </a:lnSpc>
            </a:pPr>
            <a:r>
              <a:rPr lang="es-EC" dirty="0" smtClean="0">
                <a:solidFill>
                  <a:schemeClr val="tx1"/>
                </a:solidFill>
              </a:rPr>
              <a:t>Quito tiene 457.520 vehículos circulando.</a:t>
            </a:r>
          </a:p>
          <a:p>
            <a:pPr algn="just">
              <a:lnSpc>
                <a:spcPct val="150000"/>
              </a:lnSpc>
            </a:pPr>
            <a:r>
              <a:rPr lang="es-EC" dirty="0" smtClean="0">
                <a:solidFill>
                  <a:schemeClr val="tx1"/>
                </a:solidFill>
              </a:rPr>
              <a:t>Se optó por comprar un segundo vehículo para evitar el pico y placa.</a:t>
            </a:r>
          </a:p>
          <a:p>
            <a:pPr algn="just">
              <a:lnSpc>
                <a:spcPct val="150000"/>
              </a:lnSpc>
            </a:pPr>
            <a:r>
              <a:rPr lang="es-EC" dirty="0" smtClean="0">
                <a:solidFill>
                  <a:schemeClr val="tx1"/>
                </a:solidFill>
              </a:rPr>
              <a:t>El </a:t>
            </a:r>
            <a:r>
              <a:rPr lang="es-EC" dirty="0" err="1" smtClean="0">
                <a:solidFill>
                  <a:schemeClr val="tx1"/>
                </a:solidFill>
              </a:rPr>
              <a:t>hipercentro</a:t>
            </a:r>
            <a:r>
              <a:rPr lang="es-EC" dirty="0" smtClean="0">
                <a:solidFill>
                  <a:schemeClr val="tx1"/>
                </a:solidFill>
              </a:rPr>
              <a:t> acoge la mayor cantidad de vehículos todos los días.</a:t>
            </a:r>
          </a:p>
          <a:p>
            <a:pPr algn="just">
              <a:lnSpc>
                <a:spcPct val="150000"/>
              </a:lnSpc>
            </a:pPr>
            <a:r>
              <a:rPr lang="es-EC" dirty="0" smtClean="0">
                <a:solidFill>
                  <a:schemeClr val="tx1"/>
                </a:solidFill>
              </a:rPr>
              <a:t>Los Valles de los Chillos, </a:t>
            </a:r>
            <a:r>
              <a:rPr lang="es-EC" dirty="0" err="1" smtClean="0">
                <a:solidFill>
                  <a:schemeClr val="tx1"/>
                </a:solidFill>
              </a:rPr>
              <a:t>Cumbayá</a:t>
            </a:r>
            <a:r>
              <a:rPr lang="es-EC" dirty="0" smtClean="0">
                <a:solidFill>
                  <a:schemeClr val="tx1"/>
                </a:solidFill>
              </a:rPr>
              <a:t> y Tumbaco son la zonas que más vehículos tienen 187 / 1000 habitantes.</a:t>
            </a:r>
          </a:p>
          <a:p>
            <a:pPr algn="just">
              <a:lnSpc>
                <a:spcPct val="150000"/>
              </a:lnSpc>
            </a:pPr>
            <a:r>
              <a:rPr lang="es-EC" dirty="0" smtClean="0">
                <a:solidFill>
                  <a:schemeClr val="tx1"/>
                </a:solidFill>
              </a:rPr>
              <a:t>En un auto viaja 1,5 personas.</a:t>
            </a:r>
            <a:endParaRPr lang="es-EC" dirty="0">
              <a:solidFill>
                <a:schemeClr val="tx1"/>
              </a:solidFill>
            </a:endParaRPr>
          </a:p>
        </p:txBody>
      </p:sp>
      <p:pic>
        <p:nvPicPr>
          <p:cNvPr id="5" name="Imagen 4" descr="C:\Users\JuanFernando\Pictures\JuanFer\IMG_0090.JPG"/>
          <p:cNvPicPr/>
          <p:nvPr/>
        </p:nvPicPr>
        <p:blipFill rotWithShape="1">
          <a:blip r:embed="rId2" cstate="print">
            <a:extLst>
              <a:ext uri="{28A0092B-C50C-407E-A947-70E740481C1C}">
                <a14:useLocalDpi xmlns:a14="http://schemas.microsoft.com/office/drawing/2010/main" val="0"/>
              </a:ext>
            </a:extLst>
          </a:blip>
          <a:srcRect l="23449"/>
          <a:stretch/>
        </p:blipFill>
        <p:spPr bwMode="auto">
          <a:xfrm rot="5400000">
            <a:off x="6799209" y="1433050"/>
            <a:ext cx="4727974" cy="499943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710302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73170"/>
            <a:ext cx="8596668" cy="762000"/>
          </a:xfrm>
        </p:spPr>
        <p:txBody>
          <a:bodyPr/>
          <a:lstStyle/>
          <a:p>
            <a:pPr algn="ctr"/>
            <a:r>
              <a:rPr lang="es-EC" dirty="0" smtClean="0">
                <a:solidFill>
                  <a:schemeClr val="accent3"/>
                </a:solidFill>
              </a:rPr>
              <a:t>SISTEMA DE TRANSPORTE BICIQUITO</a:t>
            </a:r>
            <a:endParaRPr lang="es-EC" dirty="0">
              <a:solidFill>
                <a:schemeClr val="accent3"/>
              </a:solidFill>
            </a:endParaRPr>
          </a:p>
        </p:txBody>
      </p:sp>
      <p:sp>
        <p:nvSpPr>
          <p:cNvPr id="3" name="Marcador de contenido 2"/>
          <p:cNvSpPr>
            <a:spLocks noGrp="1"/>
          </p:cNvSpPr>
          <p:nvPr>
            <p:ph idx="1"/>
          </p:nvPr>
        </p:nvSpPr>
        <p:spPr>
          <a:xfrm>
            <a:off x="927498" y="1742536"/>
            <a:ext cx="5171377" cy="4554218"/>
          </a:xfrm>
        </p:spPr>
        <p:txBody>
          <a:bodyPr>
            <a:normAutofit/>
          </a:bodyPr>
          <a:lstStyle/>
          <a:p>
            <a:pPr algn="just">
              <a:lnSpc>
                <a:spcPct val="150000"/>
              </a:lnSpc>
            </a:pPr>
            <a:r>
              <a:rPr lang="es-EC" dirty="0" smtClean="0">
                <a:solidFill>
                  <a:schemeClr val="tx1"/>
                </a:solidFill>
              </a:rPr>
              <a:t>Fue inaugurado en Julio del 2012 </a:t>
            </a:r>
          </a:p>
          <a:p>
            <a:pPr algn="just">
              <a:lnSpc>
                <a:spcPct val="150000"/>
              </a:lnSpc>
            </a:pPr>
            <a:r>
              <a:rPr lang="es-EC" dirty="0" smtClean="0">
                <a:solidFill>
                  <a:schemeClr val="tx1"/>
                </a:solidFill>
              </a:rPr>
              <a:t>El sistema cuenta 425 bicicletas</a:t>
            </a:r>
          </a:p>
          <a:p>
            <a:pPr algn="just">
              <a:lnSpc>
                <a:spcPct val="150000"/>
              </a:lnSpc>
            </a:pPr>
            <a:r>
              <a:rPr lang="es-EC" dirty="0" smtClean="0">
                <a:solidFill>
                  <a:schemeClr val="tx1"/>
                </a:solidFill>
              </a:rPr>
              <a:t>Tiene 25 estaciones desde La ¨Y¨ hasta el Centro Histórico.</a:t>
            </a:r>
          </a:p>
          <a:p>
            <a:pPr algn="just">
              <a:lnSpc>
                <a:spcPct val="150000"/>
              </a:lnSpc>
            </a:pPr>
            <a:r>
              <a:rPr lang="es-EC" dirty="0" smtClean="0">
                <a:solidFill>
                  <a:schemeClr val="tx1"/>
                </a:solidFill>
              </a:rPr>
              <a:t>Tiene un circuito de 22 km </a:t>
            </a:r>
          </a:p>
          <a:p>
            <a:pPr algn="just">
              <a:lnSpc>
                <a:spcPct val="150000"/>
              </a:lnSpc>
            </a:pPr>
            <a:r>
              <a:rPr lang="es-EC" dirty="0" smtClean="0">
                <a:solidFill>
                  <a:schemeClr val="tx1"/>
                </a:solidFill>
              </a:rPr>
              <a:t>En Octubre del 2013 es gratuito el servicio (antes se pagaba 25 USD al año).</a:t>
            </a:r>
          </a:p>
          <a:p>
            <a:pPr algn="just">
              <a:lnSpc>
                <a:spcPct val="150000"/>
              </a:lnSpc>
            </a:pPr>
            <a:r>
              <a:rPr lang="es-EC" dirty="0" smtClean="0">
                <a:solidFill>
                  <a:schemeClr val="tx1"/>
                </a:solidFill>
              </a:rPr>
              <a:t>En Quito se realizan 667.957 viajes diarios </a:t>
            </a:r>
            <a:r>
              <a:rPr lang="es-EC" dirty="0" smtClean="0">
                <a:solidFill>
                  <a:schemeClr val="tx1"/>
                </a:solidFill>
              </a:rPr>
              <a:t>a pie y en bicicleta.</a:t>
            </a:r>
            <a:endParaRPr lang="es-EC" dirty="0" smtClean="0">
              <a:solidFill>
                <a:schemeClr val="tx1"/>
              </a:solidFill>
            </a:endParaRPr>
          </a:p>
          <a:p>
            <a:pPr algn="just">
              <a:lnSpc>
                <a:spcPct val="150000"/>
              </a:lnSpc>
            </a:pPr>
            <a:endParaRPr lang="es-EC" dirty="0">
              <a:solidFill>
                <a:schemeClr val="tx1"/>
              </a:solidFill>
            </a:endParaRPr>
          </a:p>
        </p:txBody>
      </p:sp>
      <p:pic>
        <p:nvPicPr>
          <p:cNvPr id="6" name="Imagen 5" descr="http://www.biciq.gob.ec/web/images/secciones/info/1_final.png"/>
          <p:cNvPicPr/>
          <p:nvPr/>
        </p:nvPicPr>
        <p:blipFill>
          <a:blip r:embed="rId2">
            <a:extLst>
              <a:ext uri="{28A0092B-C50C-407E-A947-70E740481C1C}">
                <a14:useLocalDpi xmlns:a14="http://schemas.microsoft.com/office/drawing/2010/main" val="0"/>
              </a:ext>
            </a:extLst>
          </a:blip>
          <a:srcRect/>
          <a:stretch>
            <a:fillRect/>
          </a:stretch>
        </p:blipFill>
        <p:spPr bwMode="auto">
          <a:xfrm>
            <a:off x="7064961" y="1946190"/>
            <a:ext cx="3105582" cy="3747243"/>
          </a:xfrm>
          <a:prstGeom prst="rect">
            <a:avLst/>
          </a:prstGeom>
          <a:noFill/>
          <a:ln>
            <a:noFill/>
          </a:ln>
        </p:spPr>
      </p:pic>
    </p:spTree>
    <p:extLst>
      <p:ext uri="{BB962C8B-B14F-4D97-AF65-F5344CB8AC3E}">
        <p14:creationId xmlns:p14="http://schemas.microsoft.com/office/powerpoint/2010/main" val="442214229"/>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7334" y="2958860"/>
            <a:ext cx="8596668" cy="1259457"/>
          </a:xfrm>
        </p:spPr>
        <p:txBody>
          <a:bodyPr/>
          <a:lstStyle/>
          <a:p>
            <a:pPr marL="0" indent="0" algn="ctr">
              <a:buNone/>
            </a:pPr>
            <a:r>
              <a:rPr lang="es-ES" sz="2500" b="1" dirty="0">
                <a:solidFill>
                  <a:schemeClr val="tx1"/>
                </a:solidFill>
                <a:latin typeface="Times New Roman" panose="02020603050405020304" pitchFamily="18" charset="0"/>
                <a:cs typeface="Times New Roman" panose="02020603050405020304" pitchFamily="18" charset="0"/>
              </a:rPr>
              <a:t>DIRECTOR: ING. ROMERO FLORES, PATRICIO</a:t>
            </a:r>
            <a:endParaRPr lang="es-EC" sz="2500" dirty="0">
              <a:solidFill>
                <a:schemeClr val="tx1"/>
              </a:solidFill>
              <a:latin typeface="Times New Roman" panose="02020603050405020304" pitchFamily="18" charset="0"/>
              <a:cs typeface="Times New Roman" panose="02020603050405020304" pitchFamily="18" charset="0"/>
            </a:endParaRPr>
          </a:p>
          <a:p>
            <a:pPr marL="0" indent="0" algn="ctr">
              <a:buNone/>
            </a:pPr>
            <a:r>
              <a:rPr lang="es-ES" sz="2500" b="1" dirty="0">
                <a:solidFill>
                  <a:schemeClr val="tx1"/>
                </a:solidFill>
                <a:latin typeface="Times New Roman" panose="02020603050405020304" pitchFamily="18" charset="0"/>
                <a:cs typeface="Times New Roman" panose="02020603050405020304" pitchFamily="18" charset="0"/>
              </a:rPr>
              <a:t>CODIRECTOR: ING. CARRION ESTUPIÑAN, EDUARDO</a:t>
            </a:r>
            <a:endParaRPr lang="es-EC" sz="2500"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es-EC"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2649133" y="462132"/>
            <a:ext cx="5252664" cy="1468268"/>
          </a:xfrm>
          <a:prstGeom prst="rect">
            <a:avLst/>
          </a:prstGeom>
          <a:noFill/>
          <a:ln>
            <a:noFill/>
          </a:ln>
        </p:spPr>
      </p:pic>
      <p:sp>
        <p:nvSpPr>
          <p:cNvPr id="5" name="CuadroTexto 4"/>
          <p:cNvSpPr txBox="1"/>
          <p:nvPr/>
        </p:nvSpPr>
        <p:spPr>
          <a:xfrm>
            <a:off x="992038" y="4761781"/>
            <a:ext cx="8350370" cy="1877437"/>
          </a:xfrm>
          <a:prstGeom prst="rect">
            <a:avLst/>
          </a:prstGeom>
          <a:noFill/>
        </p:spPr>
        <p:txBody>
          <a:bodyPr wrap="square" rtlCol="0">
            <a:spAutoFit/>
          </a:bodyPr>
          <a:lstStyle/>
          <a:p>
            <a:pPr algn="ctr"/>
            <a:endParaRPr lang="es-ES" b="1" dirty="0" smtClean="0"/>
          </a:p>
          <a:p>
            <a:pPr algn="ctr"/>
            <a:r>
              <a:rPr lang="es-ES" sz="2000" b="1" dirty="0" smtClean="0">
                <a:latin typeface="Times New Roman" panose="02020603050405020304" pitchFamily="18" charset="0"/>
                <a:cs typeface="Times New Roman" panose="02020603050405020304" pitchFamily="18" charset="0"/>
              </a:rPr>
              <a:t>AUTOR</a:t>
            </a:r>
            <a:r>
              <a:rPr lang="es-ES" sz="2000" b="1" dirty="0">
                <a:latin typeface="Times New Roman" panose="02020603050405020304" pitchFamily="18" charset="0"/>
                <a:cs typeface="Times New Roman" panose="02020603050405020304" pitchFamily="18" charset="0"/>
              </a:rPr>
              <a:t>: JUAN FERNANDO, MESIAS QUINTEROS</a:t>
            </a:r>
            <a:endParaRPr lang="es-EC" sz="2000" dirty="0">
              <a:latin typeface="Times New Roman" panose="02020603050405020304" pitchFamily="18" charset="0"/>
              <a:cs typeface="Times New Roman" panose="02020603050405020304" pitchFamily="18" charset="0"/>
            </a:endParaRPr>
          </a:p>
          <a:p>
            <a:endParaRPr lang="es-EC" sz="2000" dirty="0" smtClean="0">
              <a:latin typeface="Times New Roman" panose="02020603050405020304" pitchFamily="18" charset="0"/>
              <a:cs typeface="Times New Roman" panose="02020603050405020304" pitchFamily="18" charset="0"/>
            </a:endParaRPr>
          </a:p>
          <a:p>
            <a:endParaRPr lang="es-EC" sz="2000" dirty="0">
              <a:latin typeface="Times New Roman" panose="02020603050405020304" pitchFamily="18" charset="0"/>
              <a:cs typeface="Times New Roman" panose="02020603050405020304" pitchFamily="18" charset="0"/>
            </a:endParaRPr>
          </a:p>
          <a:p>
            <a:pPr algn="ctr"/>
            <a:r>
              <a:rPr lang="es-ES" sz="2000" b="1" dirty="0" smtClean="0">
                <a:latin typeface="Times New Roman" panose="02020603050405020304" pitchFamily="18" charset="0"/>
                <a:cs typeface="Times New Roman" panose="02020603050405020304" pitchFamily="18" charset="0"/>
              </a:rPr>
              <a:t>SANGOLQUÍ</a:t>
            </a:r>
            <a:r>
              <a:rPr lang="es-ES" sz="2000" b="1" dirty="0">
                <a:latin typeface="Times New Roman" panose="02020603050405020304" pitchFamily="18" charset="0"/>
                <a:cs typeface="Times New Roman" panose="02020603050405020304" pitchFamily="18" charset="0"/>
              </a:rPr>
              <a:t>, MARZO 2015</a:t>
            </a:r>
            <a:endParaRPr lang="es-EC" sz="2000" dirty="0">
              <a:latin typeface="Times New Roman" panose="02020603050405020304" pitchFamily="18" charset="0"/>
              <a:cs typeface="Times New Roman" panose="02020603050405020304" pitchFamily="18" charset="0"/>
            </a:endParaRPr>
          </a:p>
          <a:p>
            <a:endParaRPr lang="es-EC" dirty="0"/>
          </a:p>
        </p:txBody>
      </p:sp>
      <p:pic>
        <p:nvPicPr>
          <p:cNvPr id="1026" name="Picture 2" descr="http://www.espe.edu.ec/portal/images/section/lctier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609" y="513890"/>
            <a:ext cx="1533525" cy="14573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repositorio.espe.edu.ec/retrieve/175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2408" y="462132"/>
            <a:ext cx="1357672" cy="1357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05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33121" y="255917"/>
            <a:ext cx="8596668" cy="762000"/>
          </a:xfrm>
        </p:spPr>
        <p:txBody>
          <a:bodyPr/>
          <a:lstStyle/>
          <a:p>
            <a:pPr algn="ctr"/>
            <a:r>
              <a:rPr lang="es-EC" dirty="0" smtClean="0">
                <a:solidFill>
                  <a:schemeClr val="accent3"/>
                </a:solidFill>
              </a:rPr>
              <a:t>MAPA DEL SISTEMA BICIQUITO</a:t>
            </a:r>
            <a:endParaRPr lang="es-EC" dirty="0">
              <a:solidFill>
                <a:schemeClr val="accent3"/>
              </a:solidFill>
            </a:endParaRPr>
          </a:p>
        </p:txBody>
      </p:sp>
      <p:pic>
        <p:nvPicPr>
          <p:cNvPr id="5" name="Marcador de contenido 4" descr="http://www.biciq.gob.ec/web/images/secciones/portada/mapatotal_izq.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80225" y="1190445"/>
            <a:ext cx="8902461" cy="5175849"/>
          </a:xfrm>
          <a:prstGeom prst="rect">
            <a:avLst/>
          </a:prstGeom>
          <a:noFill/>
          <a:ln>
            <a:noFill/>
          </a:ln>
        </p:spPr>
      </p:pic>
    </p:spTree>
    <p:extLst>
      <p:ext uri="{BB962C8B-B14F-4D97-AF65-F5344CB8AC3E}">
        <p14:creationId xmlns:p14="http://schemas.microsoft.com/office/powerpoint/2010/main" val="5378568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33121" y="255917"/>
            <a:ext cx="8596668" cy="762000"/>
          </a:xfrm>
        </p:spPr>
        <p:txBody>
          <a:bodyPr/>
          <a:lstStyle/>
          <a:p>
            <a:pPr algn="ctr"/>
            <a:r>
              <a:rPr lang="es-EC" dirty="0" smtClean="0">
                <a:solidFill>
                  <a:schemeClr val="accent3"/>
                </a:solidFill>
              </a:rPr>
              <a:t>MAPA DEL SISTEMA BICIQUITO</a:t>
            </a:r>
            <a:endParaRPr lang="es-EC" dirty="0">
              <a:solidFill>
                <a:schemeClr val="accent3"/>
              </a:solidFill>
            </a:endParaRPr>
          </a:p>
        </p:txBody>
      </p:sp>
      <p:pic>
        <p:nvPicPr>
          <p:cNvPr id="6" name="Imagen 5" descr="http://www.biciq.gob.ec/web/images/secciones/portada/mapatotal_der.jpg"/>
          <p:cNvPicPr/>
          <p:nvPr/>
        </p:nvPicPr>
        <p:blipFill>
          <a:blip r:embed="rId2">
            <a:extLst>
              <a:ext uri="{28A0092B-C50C-407E-A947-70E740481C1C}">
                <a14:useLocalDpi xmlns:a14="http://schemas.microsoft.com/office/drawing/2010/main" val="0"/>
              </a:ext>
            </a:extLst>
          </a:blip>
          <a:srcRect/>
          <a:stretch>
            <a:fillRect/>
          </a:stretch>
        </p:blipFill>
        <p:spPr bwMode="auto">
          <a:xfrm>
            <a:off x="802257" y="1017917"/>
            <a:ext cx="9585327" cy="5598543"/>
          </a:xfrm>
          <a:prstGeom prst="rect">
            <a:avLst/>
          </a:prstGeom>
          <a:noFill/>
          <a:ln>
            <a:noFill/>
          </a:ln>
        </p:spPr>
      </p:pic>
    </p:spTree>
    <p:extLst>
      <p:ext uri="{BB962C8B-B14F-4D97-AF65-F5344CB8AC3E}">
        <p14:creationId xmlns:p14="http://schemas.microsoft.com/office/powerpoint/2010/main" val="35975711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25575" y="2510287"/>
            <a:ext cx="8596668" cy="2444147"/>
          </a:xfrm>
        </p:spPr>
        <p:txBody>
          <a:bodyPr>
            <a:normAutofit/>
          </a:bodyPr>
          <a:lstStyle/>
          <a:p>
            <a:r>
              <a:rPr lang="es-EC" sz="2500" dirty="0" smtClean="0">
                <a:latin typeface="Times New Roman" panose="02020603050405020304" pitchFamily="18" charset="0"/>
                <a:cs typeface="Times New Roman" panose="02020603050405020304" pitchFamily="18" charset="0"/>
              </a:rPr>
              <a:t>MOVILIDAD EN LA CIUDAD DE QUITO</a:t>
            </a:r>
          </a:p>
          <a:p>
            <a:r>
              <a:rPr lang="es-EC" sz="2500" dirty="0" smtClean="0">
                <a:latin typeface="Times New Roman" panose="02020603050405020304" pitchFamily="18" charset="0"/>
                <a:cs typeface="Times New Roman" panose="02020603050405020304" pitchFamily="18" charset="0"/>
              </a:rPr>
              <a:t>MEDIOS DE TRANSPORTE EN LA CAPITAL</a:t>
            </a:r>
          </a:p>
          <a:p>
            <a:r>
              <a:rPr lang="es-EC" sz="2500" dirty="0" smtClean="0">
                <a:latin typeface="Times New Roman" panose="02020603050405020304" pitchFamily="18" charset="0"/>
                <a:cs typeface="Times New Roman" panose="02020603050405020304" pitchFamily="18" charset="0"/>
              </a:rPr>
              <a:t>TRANSPORTE NO MOTORIZADO</a:t>
            </a:r>
          </a:p>
        </p:txBody>
      </p:sp>
      <p:sp>
        <p:nvSpPr>
          <p:cNvPr id="4" name="Rectángulo 3"/>
          <p:cNvSpPr/>
          <p:nvPr/>
        </p:nvSpPr>
        <p:spPr>
          <a:xfrm>
            <a:off x="1906438" y="275284"/>
            <a:ext cx="6728604" cy="2077492"/>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7500" b="1" cap="none" spc="0" dirty="0" smtClean="0">
                <a:ln/>
                <a:solidFill>
                  <a:schemeClr val="accent3"/>
                </a:solidFill>
                <a:effectLst/>
                <a:latin typeface="Times New Roman" panose="02020603050405020304" pitchFamily="18" charset="0"/>
                <a:cs typeface="Times New Roman" panose="02020603050405020304" pitchFamily="18" charset="0"/>
              </a:rPr>
              <a:t>CAPÍTULO </a:t>
            </a:r>
            <a:r>
              <a:rPr lang="es-ES" sz="7500" b="1" dirty="0">
                <a:ln/>
                <a:solidFill>
                  <a:schemeClr val="accent3"/>
                </a:solidFill>
                <a:latin typeface="Times New Roman" panose="02020603050405020304" pitchFamily="18" charset="0"/>
                <a:cs typeface="Times New Roman" panose="02020603050405020304" pitchFamily="18" charset="0"/>
              </a:rPr>
              <a:t>3</a:t>
            </a:r>
            <a:endParaRPr lang="es-ES" sz="7500" b="1" cap="none" spc="0" dirty="0" smtClean="0">
              <a:ln/>
              <a:solidFill>
                <a:schemeClr val="accent3"/>
              </a:solidFill>
              <a:effectLst/>
              <a:latin typeface="Times New Roman" panose="02020603050405020304" pitchFamily="18" charset="0"/>
              <a:cs typeface="Times New Roman" panose="02020603050405020304" pitchFamily="18" charset="0"/>
            </a:endParaRPr>
          </a:p>
          <a:p>
            <a:pPr algn="ctr"/>
            <a:endParaRPr lang="es-ES" sz="5400" b="1" cap="none" spc="0" dirty="0">
              <a:ln/>
              <a:solidFill>
                <a:schemeClr val="accent3"/>
              </a:solidFill>
              <a:effectLst/>
            </a:endParaRPr>
          </a:p>
        </p:txBody>
      </p:sp>
      <p:sp>
        <p:nvSpPr>
          <p:cNvPr id="5" name="AutoShape 4" descr="http://2.bp.blogspot.com/-ODlIz7iKKV0/ThRFAW_dCUI/AAAAAAAAATo/R5FW6u4RHr8/s1600/enconstr.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AutoShape 6" descr="http://2.bp.blogspot.com/-AzfGtio-6Iw/TakISBQrarI/AAAAAAAAAGE/pWuuLQiyyGw/s200/construccion+normas.jp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6392" name="Picture 8" descr="Resultado de imagen para medios de transporte terrest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575" y="4750457"/>
            <a:ext cx="1733550" cy="1304926"/>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Resultado de imagen para medios de transporte terrest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0901" y="4640920"/>
            <a:ext cx="232410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Resultado de imagen para BICI 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6461" y="4574244"/>
            <a:ext cx="2762250" cy="1657351"/>
          </a:xfrm>
          <a:prstGeom prst="rect">
            <a:avLst/>
          </a:prstGeom>
          <a:noFill/>
          <a:extLst>
            <a:ext uri="{909E8E84-426E-40DD-AFC4-6F175D3DCCD1}">
              <a14:hiddenFill xmlns:a14="http://schemas.microsoft.com/office/drawing/2010/main">
                <a:solidFill>
                  <a:srgbClr val="FFFFFF"/>
                </a:solidFill>
              </a14:hiddenFill>
            </a:ext>
          </a:extLst>
        </p:spPr>
      </p:pic>
      <p:pic>
        <p:nvPicPr>
          <p:cNvPr id="16400" name="Picture 16" descr="http://www.notimundo.com.ec/uploads/cache/3/39/39e/39e1/trole-1405529507-39e1605f1614dab19b0643bd7805be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57516" y="3497432"/>
            <a:ext cx="2434092" cy="1621556"/>
          </a:xfrm>
          <a:prstGeom prst="rect">
            <a:avLst/>
          </a:prstGeom>
          <a:noFill/>
          <a:extLst>
            <a:ext uri="{909E8E84-426E-40DD-AFC4-6F175D3DCCD1}">
              <a14:hiddenFill xmlns:a14="http://schemas.microsoft.com/office/drawing/2010/main">
                <a:solidFill>
                  <a:srgbClr val="FFFFFF"/>
                </a:solidFill>
              </a14:hiddenFill>
            </a:ext>
          </a:extLst>
        </p:spPr>
      </p:pic>
      <p:pic>
        <p:nvPicPr>
          <p:cNvPr id="16402" name="Picture 18" descr="Resultado de imagen para TRANSPORTE PUBLICO QUI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14202" y="1314030"/>
            <a:ext cx="2886075" cy="159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54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73170"/>
            <a:ext cx="8596668" cy="762000"/>
          </a:xfrm>
        </p:spPr>
        <p:txBody>
          <a:bodyPr/>
          <a:lstStyle/>
          <a:p>
            <a:pPr algn="ctr"/>
            <a:r>
              <a:rPr lang="es-EC" dirty="0" smtClean="0">
                <a:solidFill>
                  <a:schemeClr val="accent3"/>
                </a:solidFill>
              </a:rPr>
              <a:t>TRANSPORTE</a:t>
            </a:r>
            <a:endParaRPr lang="es-EC" dirty="0">
              <a:solidFill>
                <a:schemeClr val="accent3"/>
              </a:solidFill>
            </a:endParaRPr>
          </a:p>
        </p:txBody>
      </p:sp>
      <p:pic>
        <p:nvPicPr>
          <p:cNvPr id="6" name="Marcador de contenido 5"/>
          <p:cNvPicPr>
            <a:picLocks noGrp="1"/>
          </p:cNvPicPr>
          <p:nvPr>
            <p:ph idx="1"/>
          </p:nvPr>
        </p:nvPicPr>
        <p:blipFill rotWithShape="1">
          <a:blip r:embed="rId2"/>
          <a:srcRect l="45256" t="15571" r="20438" b="18512"/>
          <a:stretch/>
        </p:blipFill>
        <p:spPr bwMode="auto">
          <a:xfrm>
            <a:off x="771863" y="1035170"/>
            <a:ext cx="4203805" cy="5443267"/>
          </a:xfrm>
          <a:prstGeom prst="rect">
            <a:avLst/>
          </a:prstGeom>
          <a:ln>
            <a:noFill/>
          </a:ln>
          <a:extLst>
            <a:ext uri="{53640926-AAD7-44D8-BBD7-CCE9431645EC}">
              <a14:shadowObscured xmlns:a14="http://schemas.microsoft.com/office/drawing/2010/main"/>
            </a:ext>
          </a:extLst>
        </p:spPr>
      </p:pic>
      <p:pic>
        <p:nvPicPr>
          <p:cNvPr id="21506" name="Picture 2" descr="http://comps.canstockphoto.com/can-stock-photo_csp161288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4459" y="4114890"/>
            <a:ext cx="2119156" cy="24411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4"/>
          <a:stretch>
            <a:fillRect/>
          </a:stretch>
        </p:blipFill>
        <p:spPr>
          <a:xfrm>
            <a:off x="5366320" y="2038239"/>
            <a:ext cx="3907682" cy="1719471"/>
          </a:xfrm>
          <a:prstGeom prst="rect">
            <a:avLst/>
          </a:prstGeom>
        </p:spPr>
      </p:pic>
    </p:spTree>
    <p:extLst>
      <p:ext uri="{BB962C8B-B14F-4D97-AF65-F5344CB8AC3E}">
        <p14:creationId xmlns:p14="http://schemas.microsoft.com/office/powerpoint/2010/main" val="3646851614"/>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73170"/>
            <a:ext cx="8596668" cy="762000"/>
          </a:xfrm>
        </p:spPr>
        <p:txBody>
          <a:bodyPr/>
          <a:lstStyle/>
          <a:p>
            <a:pPr algn="ctr"/>
            <a:r>
              <a:rPr lang="es-EC" dirty="0" smtClean="0">
                <a:solidFill>
                  <a:schemeClr val="accent3"/>
                </a:solidFill>
              </a:rPr>
              <a:t>TRANSPORTE PÚBLICO</a:t>
            </a:r>
            <a:endParaRPr lang="es-EC" dirty="0">
              <a:solidFill>
                <a:schemeClr val="accent3"/>
              </a:solidFill>
            </a:endParaRPr>
          </a:p>
        </p:txBody>
      </p:sp>
      <p:sp>
        <p:nvSpPr>
          <p:cNvPr id="3" name="Marcador de contenido 2"/>
          <p:cNvSpPr>
            <a:spLocks noGrp="1"/>
          </p:cNvSpPr>
          <p:nvPr>
            <p:ph idx="1"/>
          </p:nvPr>
        </p:nvSpPr>
        <p:spPr>
          <a:xfrm>
            <a:off x="677334" y="4584611"/>
            <a:ext cx="8596668" cy="3880773"/>
          </a:xfrm>
        </p:spPr>
        <p:txBody>
          <a:bodyPr/>
          <a:lstStyle/>
          <a:p>
            <a:pPr algn="just">
              <a:lnSpc>
                <a:spcPct val="150000"/>
              </a:lnSpc>
            </a:pPr>
            <a:r>
              <a:rPr lang="es-EC" dirty="0" smtClean="0"/>
              <a:t>El 64% proviene de fuera el 36% se da en los límites del </a:t>
            </a:r>
            <a:r>
              <a:rPr lang="es-EC" dirty="0" err="1" smtClean="0"/>
              <a:t>Hipercentro</a:t>
            </a:r>
            <a:r>
              <a:rPr lang="es-EC" dirty="0" smtClean="0"/>
              <a:t>.</a:t>
            </a:r>
          </a:p>
          <a:p>
            <a:pPr algn="just">
              <a:lnSpc>
                <a:spcPct val="150000"/>
              </a:lnSpc>
            </a:pPr>
            <a:r>
              <a:rPr lang="es-EC" dirty="0" smtClean="0"/>
              <a:t>141.271 viajes se realizan en taxi.</a:t>
            </a:r>
          </a:p>
          <a:p>
            <a:pPr algn="just">
              <a:lnSpc>
                <a:spcPct val="150000"/>
              </a:lnSpc>
            </a:pPr>
            <a:r>
              <a:rPr lang="es-EC" dirty="0" smtClean="0"/>
              <a:t>El transporte público continua siendo el principal modo motorizado de desplazamiento de los habitantes del DMQ.</a:t>
            </a:r>
            <a:endParaRPr lang="es-EC" dirty="0"/>
          </a:p>
        </p:txBody>
      </p:sp>
      <p:pic>
        <p:nvPicPr>
          <p:cNvPr id="7" name="Imagen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3773" y="1035170"/>
            <a:ext cx="6503790" cy="3440449"/>
          </a:xfrm>
          <a:prstGeom prst="rect">
            <a:avLst/>
          </a:prstGeom>
          <a:noFill/>
          <a:ln>
            <a:noFill/>
          </a:ln>
        </p:spPr>
      </p:pic>
      <p:pic>
        <p:nvPicPr>
          <p:cNvPr id="2052" name="Picture 4" descr="http://bloggersa.com/wp-content/uploads/2013/08/SAB%C3%8DAS-QU%C3%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0754" y="2591602"/>
            <a:ext cx="2828524" cy="1884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995270"/>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73170"/>
            <a:ext cx="8596668" cy="762000"/>
          </a:xfrm>
        </p:spPr>
        <p:txBody>
          <a:bodyPr/>
          <a:lstStyle/>
          <a:p>
            <a:pPr algn="ctr"/>
            <a:r>
              <a:rPr lang="es-EC" dirty="0" smtClean="0">
                <a:solidFill>
                  <a:schemeClr val="accent3"/>
                </a:solidFill>
              </a:rPr>
              <a:t>TRANSPORTE PÚBLICO</a:t>
            </a:r>
            <a:endParaRPr lang="es-EC" dirty="0">
              <a:solidFill>
                <a:schemeClr val="accent3"/>
              </a:solidFill>
            </a:endParaRPr>
          </a:p>
        </p:txBody>
      </p:sp>
      <p:sp>
        <p:nvSpPr>
          <p:cNvPr id="3" name="Marcador de contenido 2"/>
          <p:cNvSpPr>
            <a:spLocks noGrp="1"/>
          </p:cNvSpPr>
          <p:nvPr>
            <p:ph idx="1"/>
          </p:nvPr>
        </p:nvSpPr>
        <p:spPr>
          <a:xfrm>
            <a:off x="677334" y="3323547"/>
            <a:ext cx="2937134" cy="3137638"/>
          </a:xfrm>
        </p:spPr>
        <p:txBody>
          <a:bodyPr>
            <a:normAutofit fontScale="92500" lnSpcReduction="10000"/>
          </a:bodyPr>
          <a:lstStyle/>
          <a:p>
            <a:pPr algn="just">
              <a:lnSpc>
                <a:spcPct val="150000"/>
              </a:lnSpc>
            </a:pPr>
            <a:r>
              <a:rPr lang="es-EC" dirty="0" smtClean="0">
                <a:solidFill>
                  <a:schemeClr val="tx1"/>
                </a:solidFill>
              </a:rPr>
              <a:t>En el DMQ existen 95 compañías.</a:t>
            </a:r>
          </a:p>
          <a:p>
            <a:pPr algn="just">
              <a:lnSpc>
                <a:spcPct val="150000"/>
              </a:lnSpc>
            </a:pPr>
            <a:r>
              <a:rPr lang="es-EC" dirty="0" smtClean="0">
                <a:solidFill>
                  <a:schemeClr val="tx1"/>
                </a:solidFill>
              </a:rPr>
              <a:t>Los buses articulados tienen una capacidad de 160 pasajeros y los buses del sistema convencional 65 pasajeros en promedio.</a:t>
            </a:r>
            <a:endParaRPr lang="es-EC" dirty="0">
              <a:solidFill>
                <a:schemeClr val="tx1"/>
              </a:solidFill>
            </a:endParaRPr>
          </a:p>
        </p:txBody>
      </p:sp>
      <p:pic>
        <p:nvPicPr>
          <p:cNvPr id="6" name="Imagen 5" descr="C:\Users\JuanFernando\Pictures\tesis\20141021_09473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7334" y="1570008"/>
            <a:ext cx="3023398" cy="1561381"/>
          </a:xfrm>
          <a:prstGeom prst="rect">
            <a:avLst/>
          </a:prstGeom>
          <a:noFill/>
          <a:ln>
            <a:noFill/>
          </a:ln>
        </p:spPr>
      </p:pic>
      <p:pic>
        <p:nvPicPr>
          <p:cNvPr id="8" name="Imagen 7" descr="C:\Users\JuanFernando\Pictures\tesis\20141022_11442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0731" y="1570008"/>
            <a:ext cx="2924355" cy="1561381"/>
          </a:xfrm>
          <a:prstGeom prst="rect">
            <a:avLst/>
          </a:prstGeom>
          <a:noFill/>
          <a:ln>
            <a:noFill/>
          </a:ln>
        </p:spPr>
      </p:pic>
      <p:pic>
        <p:nvPicPr>
          <p:cNvPr id="9" name="Imagen 8" descr="C:\Users\JuanFernando\Pictures\tesis\20141015_11244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5086" y="1570008"/>
            <a:ext cx="3579963" cy="1561381"/>
          </a:xfrm>
          <a:prstGeom prst="rect">
            <a:avLst/>
          </a:prstGeom>
          <a:noFill/>
          <a:ln>
            <a:noFill/>
          </a:ln>
        </p:spPr>
      </p:pic>
      <p:pic>
        <p:nvPicPr>
          <p:cNvPr id="3074" name="Picture 2" descr="http://img001.adimg.com/ImgAd/2008/09/22/188846/unidades-transporte-publico-volvo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0730" y="3131389"/>
            <a:ext cx="2924355" cy="2005238"/>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6745857" y="3260785"/>
            <a:ext cx="3321169" cy="3693319"/>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es-ES" sz="1600" dirty="0"/>
              <a:t>El transporte público convencional urbano cuenta con 131 rutas, atendidas por 41 operadoras y una flota de 2.034 buses, en tanto que los servicios convencionales </a:t>
            </a:r>
            <a:r>
              <a:rPr lang="es-ES" sz="1600" dirty="0" err="1"/>
              <a:t>interparroquiales</a:t>
            </a:r>
            <a:r>
              <a:rPr lang="es-ES" sz="1600" dirty="0"/>
              <a:t> operan en 70 rutas con 27 operadoras y una flota de 414 unidades.</a:t>
            </a:r>
            <a:endParaRPr lang="es-EC" sz="1600" dirty="0"/>
          </a:p>
          <a:p>
            <a:pPr marL="285750" indent="-285750">
              <a:buFont typeface="Arial" panose="020B0604020202020204" pitchFamily="34" charset="0"/>
              <a:buChar char="•"/>
            </a:pPr>
            <a:endParaRPr lang="es-EC" dirty="0"/>
          </a:p>
        </p:txBody>
      </p:sp>
    </p:spTree>
    <p:extLst>
      <p:ext uri="{BB962C8B-B14F-4D97-AF65-F5344CB8AC3E}">
        <p14:creationId xmlns:p14="http://schemas.microsoft.com/office/powerpoint/2010/main" val="1847546628"/>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73170"/>
            <a:ext cx="8596668" cy="762000"/>
          </a:xfrm>
        </p:spPr>
        <p:txBody>
          <a:bodyPr/>
          <a:lstStyle/>
          <a:p>
            <a:pPr algn="ctr"/>
            <a:r>
              <a:rPr lang="es-EC" dirty="0" smtClean="0">
                <a:solidFill>
                  <a:schemeClr val="accent3"/>
                </a:solidFill>
              </a:rPr>
              <a:t>TROLEBÚS</a:t>
            </a:r>
            <a:endParaRPr lang="es-EC" dirty="0">
              <a:solidFill>
                <a:schemeClr val="accent3"/>
              </a:solidFill>
            </a:endParaRPr>
          </a:p>
        </p:txBody>
      </p:sp>
      <p:sp>
        <p:nvSpPr>
          <p:cNvPr id="3" name="Marcador de contenido 2"/>
          <p:cNvSpPr>
            <a:spLocks noGrp="1"/>
          </p:cNvSpPr>
          <p:nvPr>
            <p:ph idx="1"/>
          </p:nvPr>
        </p:nvSpPr>
        <p:spPr>
          <a:xfrm>
            <a:off x="677333" y="1639019"/>
            <a:ext cx="4610659" cy="4433977"/>
          </a:xfrm>
        </p:spPr>
        <p:txBody>
          <a:bodyPr>
            <a:normAutofit/>
          </a:bodyPr>
          <a:lstStyle/>
          <a:p>
            <a:pPr algn="just">
              <a:lnSpc>
                <a:spcPct val="150000"/>
              </a:lnSpc>
            </a:pPr>
            <a:r>
              <a:rPr lang="es-ES" dirty="0">
                <a:solidFill>
                  <a:schemeClr val="tx1"/>
                </a:solidFill>
              </a:rPr>
              <a:t>Corredor Central (Trolebús):  El eje central del sistema </a:t>
            </a:r>
            <a:r>
              <a:rPr lang="es-ES" dirty="0" err="1">
                <a:solidFill>
                  <a:schemeClr val="tx1"/>
                </a:solidFill>
              </a:rPr>
              <a:t>Metrobús</a:t>
            </a:r>
            <a:r>
              <a:rPr lang="es-ES" dirty="0">
                <a:solidFill>
                  <a:schemeClr val="tx1"/>
                </a:solidFill>
              </a:rPr>
              <a:t>-Q, dispone de 47 paradas en la ruta troncal y 4 paradas de integración ubicadas en la “Y”, El Recreo, Morán Valverde y </a:t>
            </a:r>
            <a:r>
              <a:rPr lang="es-ES" dirty="0" err="1">
                <a:solidFill>
                  <a:schemeClr val="tx1"/>
                </a:solidFill>
              </a:rPr>
              <a:t>Quitumbe</a:t>
            </a:r>
            <a:r>
              <a:rPr lang="es-ES" dirty="0">
                <a:solidFill>
                  <a:schemeClr val="tx1"/>
                </a:solidFill>
              </a:rPr>
              <a:t>; cuenta con 113 trolebuses articulados, cubre 15 rutas alimentadoras con 102 buses convencionales.</a:t>
            </a:r>
            <a:endParaRPr lang="es-EC" dirty="0">
              <a:solidFill>
                <a:schemeClr val="tx1"/>
              </a:solidFill>
            </a:endParaRPr>
          </a:p>
          <a:p>
            <a:pPr algn="just">
              <a:lnSpc>
                <a:spcPct val="150000"/>
              </a:lnSpc>
            </a:pPr>
            <a:endParaRPr lang="es-EC" dirty="0">
              <a:solidFill>
                <a:schemeClr val="tx1"/>
              </a:solidFill>
            </a:endParaRPr>
          </a:p>
        </p:txBody>
      </p:sp>
      <p:pic>
        <p:nvPicPr>
          <p:cNvPr id="6" name="Imagen 5" descr="C:\Users\JuanFernando\Pictures\tesis\20141021_09473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3402" y="2219366"/>
            <a:ext cx="5611323" cy="2438898"/>
          </a:xfrm>
          <a:prstGeom prst="rect">
            <a:avLst/>
          </a:prstGeom>
          <a:noFill/>
          <a:ln>
            <a:noFill/>
          </a:ln>
        </p:spPr>
      </p:pic>
    </p:spTree>
    <p:extLst>
      <p:ext uri="{BB962C8B-B14F-4D97-AF65-F5344CB8AC3E}">
        <p14:creationId xmlns:p14="http://schemas.microsoft.com/office/powerpoint/2010/main" val="6594450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73170"/>
            <a:ext cx="8596668" cy="762000"/>
          </a:xfrm>
        </p:spPr>
        <p:txBody>
          <a:bodyPr/>
          <a:lstStyle/>
          <a:p>
            <a:pPr algn="ctr"/>
            <a:r>
              <a:rPr lang="es-EC" dirty="0" smtClean="0">
                <a:solidFill>
                  <a:schemeClr val="accent3"/>
                </a:solidFill>
              </a:rPr>
              <a:t>ECOVÍA</a:t>
            </a:r>
            <a:endParaRPr lang="es-EC" dirty="0">
              <a:solidFill>
                <a:schemeClr val="accent3"/>
              </a:solidFill>
            </a:endParaRPr>
          </a:p>
        </p:txBody>
      </p:sp>
      <p:sp>
        <p:nvSpPr>
          <p:cNvPr id="3" name="Marcador de contenido 2"/>
          <p:cNvSpPr>
            <a:spLocks noGrp="1"/>
          </p:cNvSpPr>
          <p:nvPr>
            <p:ph idx="1"/>
          </p:nvPr>
        </p:nvSpPr>
        <p:spPr>
          <a:xfrm>
            <a:off x="677333" y="1613140"/>
            <a:ext cx="4791814" cy="4848045"/>
          </a:xfrm>
        </p:spPr>
        <p:txBody>
          <a:bodyPr>
            <a:normAutofit/>
          </a:bodyPr>
          <a:lstStyle/>
          <a:p>
            <a:pPr algn="just">
              <a:lnSpc>
                <a:spcPct val="150000"/>
              </a:lnSpc>
            </a:pPr>
            <a:r>
              <a:rPr lang="es-ES" dirty="0"/>
              <a:t>Corredor Nororiental (</a:t>
            </a:r>
            <a:r>
              <a:rPr lang="es-ES" dirty="0" err="1"/>
              <a:t>Ecovía</a:t>
            </a:r>
            <a:r>
              <a:rPr lang="es-ES" dirty="0"/>
              <a:t>): El corredor habilitado a partir del año 2001, ocupa una ruta troncal de 10 Km. que une el sector de la Marín con la estación Río </a:t>
            </a:r>
            <a:r>
              <a:rPr lang="es-ES" dirty="0" smtClean="0"/>
              <a:t>Coca y con ciertos horarios se realiza una ruta desde la Rio Coca hasta </a:t>
            </a:r>
            <a:r>
              <a:rPr lang="es-ES" dirty="0" err="1" smtClean="0"/>
              <a:t>Quitumbe</a:t>
            </a:r>
            <a:r>
              <a:rPr lang="es-ES" dirty="0" smtClean="0"/>
              <a:t>; </a:t>
            </a:r>
            <a:r>
              <a:rPr lang="es-ES" dirty="0"/>
              <a:t>cuenta con una flota de 42 buses articulados y 39 buses alimentadores; al momento se encuentra operando el 45% de los servicios alimentadores definidos en el proyecto.</a:t>
            </a:r>
            <a:endParaRPr lang="es-EC" dirty="0"/>
          </a:p>
          <a:p>
            <a:pPr algn="just">
              <a:lnSpc>
                <a:spcPct val="150000"/>
              </a:lnSpc>
            </a:pPr>
            <a:endParaRPr lang="es-EC" dirty="0">
              <a:solidFill>
                <a:schemeClr val="tx1"/>
              </a:solidFill>
            </a:endParaRPr>
          </a:p>
        </p:txBody>
      </p:sp>
      <p:pic>
        <p:nvPicPr>
          <p:cNvPr id="8" name="Imagen 7" descr="C:\Users\JuanFernando\Pictures\tesis\20141022_11442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07501" y="2113472"/>
            <a:ext cx="5003322" cy="2769079"/>
          </a:xfrm>
          <a:prstGeom prst="rect">
            <a:avLst/>
          </a:prstGeom>
          <a:noFill/>
          <a:ln>
            <a:noFill/>
          </a:ln>
        </p:spPr>
      </p:pic>
    </p:spTree>
    <p:extLst>
      <p:ext uri="{BB962C8B-B14F-4D97-AF65-F5344CB8AC3E}">
        <p14:creationId xmlns:p14="http://schemas.microsoft.com/office/powerpoint/2010/main" val="1127230224"/>
      </p:ext>
    </p:extLst>
  </p:cSld>
  <p:clrMapOvr>
    <a:masterClrMapping/>
  </p:clrMapOvr>
  <p:transition spd="slow">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73170"/>
            <a:ext cx="8596668" cy="762000"/>
          </a:xfrm>
        </p:spPr>
        <p:txBody>
          <a:bodyPr/>
          <a:lstStyle/>
          <a:p>
            <a:pPr algn="ctr"/>
            <a:r>
              <a:rPr lang="es-EC" dirty="0" smtClean="0">
                <a:solidFill>
                  <a:schemeClr val="accent3"/>
                </a:solidFill>
              </a:rPr>
              <a:t>METRO</a:t>
            </a:r>
            <a:endParaRPr lang="es-EC" dirty="0">
              <a:solidFill>
                <a:schemeClr val="accent3"/>
              </a:solidFill>
            </a:endParaRPr>
          </a:p>
        </p:txBody>
      </p:sp>
      <p:sp>
        <p:nvSpPr>
          <p:cNvPr id="3" name="Marcador de contenido 2"/>
          <p:cNvSpPr>
            <a:spLocks noGrp="1"/>
          </p:cNvSpPr>
          <p:nvPr>
            <p:ph idx="1"/>
          </p:nvPr>
        </p:nvSpPr>
        <p:spPr>
          <a:xfrm>
            <a:off x="677333" y="1693155"/>
            <a:ext cx="4239723" cy="4802536"/>
          </a:xfrm>
        </p:spPr>
        <p:txBody>
          <a:bodyPr>
            <a:normAutofit/>
          </a:bodyPr>
          <a:lstStyle/>
          <a:p>
            <a:pPr algn="just">
              <a:lnSpc>
                <a:spcPct val="150000"/>
              </a:lnSpc>
            </a:pPr>
            <a:r>
              <a:rPr lang="es-ES" dirty="0"/>
              <a:t>Corredor Central Norte (Metro): Entró en funcionamiento en el año 2005, con la ruta troncal sobre las </a:t>
            </a:r>
            <a:r>
              <a:rPr lang="es-ES" dirty="0" err="1"/>
              <a:t>Avdas</a:t>
            </a:r>
            <a:r>
              <a:rPr lang="es-ES" dirty="0"/>
              <a:t>. América, La Prensa y Diego Vásquez de Cepeda, cuenta con una flota de 74 buses articulados y 136 alimentadores; actualmente se encuentran en operación únicamente el 50% de los servicios contemplados en el proyecto. </a:t>
            </a:r>
            <a:endParaRPr lang="es-EC" dirty="0"/>
          </a:p>
          <a:p>
            <a:pPr algn="just">
              <a:lnSpc>
                <a:spcPct val="150000"/>
              </a:lnSpc>
            </a:pPr>
            <a:endParaRPr lang="es-EC" dirty="0">
              <a:solidFill>
                <a:schemeClr val="tx1"/>
              </a:solidFill>
            </a:endParaRPr>
          </a:p>
        </p:txBody>
      </p:sp>
      <p:pic>
        <p:nvPicPr>
          <p:cNvPr id="9" name="Imagen 8" descr="C:\Users\JuanFernando\Pictures\tesis\20141015_11244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31457" y="2639682"/>
            <a:ext cx="4942936" cy="2380891"/>
          </a:xfrm>
          <a:prstGeom prst="rect">
            <a:avLst/>
          </a:prstGeom>
          <a:noFill/>
          <a:ln>
            <a:noFill/>
          </a:ln>
        </p:spPr>
      </p:pic>
    </p:spTree>
    <p:extLst>
      <p:ext uri="{BB962C8B-B14F-4D97-AF65-F5344CB8AC3E}">
        <p14:creationId xmlns:p14="http://schemas.microsoft.com/office/powerpoint/2010/main" val="3625205831"/>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73170"/>
            <a:ext cx="8596668" cy="762000"/>
          </a:xfrm>
        </p:spPr>
        <p:txBody>
          <a:bodyPr/>
          <a:lstStyle/>
          <a:p>
            <a:pPr algn="ctr"/>
            <a:r>
              <a:rPr lang="es-EC" dirty="0" smtClean="0">
                <a:solidFill>
                  <a:schemeClr val="accent3"/>
                </a:solidFill>
              </a:rPr>
              <a:t>TRANSPORTE COMERCIAL</a:t>
            </a:r>
            <a:endParaRPr lang="es-EC" dirty="0">
              <a:solidFill>
                <a:schemeClr val="accent3"/>
              </a:solidFill>
            </a:endParaRPr>
          </a:p>
        </p:txBody>
      </p:sp>
      <p:sp>
        <p:nvSpPr>
          <p:cNvPr id="3" name="Marcador de contenido 2"/>
          <p:cNvSpPr>
            <a:spLocks noGrp="1"/>
          </p:cNvSpPr>
          <p:nvPr>
            <p:ph idx="1"/>
          </p:nvPr>
        </p:nvSpPr>
        <p:spPr>
          <a:xfrm>
            <a:off x="362309" y="1333930"/>
            <a:ext cx="6581955" cy="5455059"/>
          </a:xfrm>
        </p:spPr>
        <p:txBody>
          <a:bodyPr>
            <a:normAutofit fontScale="85000" lnSpcReduction="20000"/>
          </a:bodyPr>
          <a:lstStyle/>
          <a:p>
            <a:pPr marL="0" indent="0" algn="just">
              <a:lnSpc>
                <a:spcPct val="150000"/>
              </a:lnSpc>
              <a:buNone/>
            </a:pPr>
            <a:r>
              <a:rPr lang="es-EC" dirty="0" smtClean="0">
                <a:solidFill>
                  <a:schemeClr val="tx1"/>
                </a:solidFill>
              </a:rPr>
              <a:t>El transporte comercial es:</a:t>
            </a:r>
          </a:p>
          <a:p>
            <a:pPr algn="just">
              <a:lnSpc>
                <a:spcPct val="150000"/>
              </a:lnSpc>
            </a:pPr>
            <a:r>
              <a:rPr lang="es-EC" dirty="0" smtClean="0">
                <a:solidFill>
                  <a:schemeClr val="tx1"/>
                </a:solidFill>
              </a:rPr>
              <a:t>Escolar</a:t>
            </a:r>
          </a:p>
          <a:p>
            <a:pPr algn="just">
              <a:lnSpc>
                <a:spcPct val="150000"/>
              </a:lnSpc>
            </a:pPr>
            <a:r>
              <a:rPr lang="es-EC" dirty="0" smtClean="0">
                <a:solidFill>
                  <a:schemeClr val="tx1"/>
                </a:solidFill>
              </a:rPr>
              <a:t>Institucional</a:t>
            </a:r>
          </a:p>
          <a:p>
            <a:pPr algn="just">
              <a:lnSpc>
                <a:spcPct val="150000"/>
              </a:lnSpc>
            </a:pPr>
            <a:r>
              <a:rPr lang="es-EC" dirty="0" smtClean="0">
                <a:solidFill>
                  <a:schemeClr val="tx1"/>
                </a:solidFill>
              </a:rPr>
              <a:t>Taxis</a:t>
            </a:r>
          </a:p>
          <a:p>
            <a:pPr algn="just">
              <a:lnSpc>
                <a:spcPct val="150000"/>
              </a:lnSpc>
            </a:pPr>
            <a:r>
              <a:rPr lang="es-EC" dirty="0" smtClean="0">
                <a:solidFill>
                  <a:schemeClr val="tx1"/>
                </a:solidFill>
              </a:rPr>
              <a:t>Servicio de turismo</a:t>
            </a:r>
          </a:p>
          <a:p>
            <a:pPr marL="0" indent="0" algn="just">
              <a:lnSpc>
                <a:spcPct val="150000"/>
              </a:lnSpc>
              <a:buNone/>
            </a:pPr>
            <a:r>
              <a:rPr lang="es-EC" dirty="0" smtClean="0">
                <a:solidFill>
                  <a:schemeClr val="tx1"/>
                </a:solidFill>
              </a:rPr>
              <a:t>Entre el transporte escolar e institucional existe 44 operadoras con 2.720 unidades.</a:t>
            </a:r>
          </a:p>
          <a:p>
            <a:pPr marL="0" indent="0" algn="just">
              <a:lnSpc>
                <a:spcPct val="150000"/>
              </a:lnSpc>
              <a:buNone/>
            </a:pPr>
            <a:r>
              <a:rPr lang="es-EC" dirty="0" smtClean="0">
                <a:solidFill>
                  <a:schemeClr val="tx1"/>
                </a:solidFill>
              </a:rPr>
              <a:t>El 12% del total de los viajes </a:t>
            </a:r>
            <a:r>
              <a:rPr lang="es-EC" dirty="0">
                <a:solidFill>
                  <a:schemeClr val="tx1"/>
                </a:solidFill>
              </a:rPr>
              <a:t>en transporte escolar e institucional  </a:t>
            </a:r>
            <a:r>
              <a:rPr lang="es-EC" dirty="0" smtClean="0">
                <a:solidFill>
                  <a:schemeClr val="tx1"/>
                </a:solidFill>
              </a:rPr>
              <a:t>son </a:t>
            </a:r>
            <a:r>
              <a:rPr lang="es-EC" dirty="0" smtClean="0">
                <a:solidFill>
                  <a:schemeClr val="tx1"/>
                </a:solidFill>
              </a:rPr>
              <a:t>realizados por unidades no autorizadas.</a:t>
            </a:r>
          </a:p>
          <a:p>
            <a:pPr marL="0" indent="0" algn="just">
              <a:lnSpc>
                <a:spcPct val="150000"/>
              </a:lnSpc>
              <a:buNone/>
            </a:pPr>
            <a:r>
              <a:rPr lang="es-EC" dirty="0" smtClean="0">
                <a:solidFill>
                  <a:schemeClr val="tx1"/>
                </a:solidFill>
              </a:rPr>
              <a:t>Los taxis cuentan con 214 operadoras con 8.766 unidades legales y a esta flota se suma el 50% de unidades piratas.</a:t>
            </a:r>
          </a:p>
          <a:p>
            <a:pPr marL="0" indent="0" algn="just">
              <a:lnSpc>
                <a:spcPct val="150000"/>
              </a:lnSpc>
              <a:buNone/>
            </a:pPr>
            <a:r>
              <a:rPr lang="es-EC" dirty="0" smtClean="0">
                <a:solidFill>
                  <a:schemeClr val="tx1"/>
                </a:solidFill>
              </a:rPr>
              <a:t>Una ciudad debe contar con un </a:t>
            </a:r>
            <a:r>
              <a:rPr lang="es-EC" dirty="0" smtClean="0">
                <a:solidFill>
                  <a:schemeClr val="tx1"/>
                </a:solidFill>
              </a:rPr>
              <a:t>taxi cada 200 </a:t>
            </a:r>
            <a:r>
              <a:rPr lang="es-EC" dirty="0" smtClean="0">
                <a:solidFill>
                  <a:schemeClr val="tx1"/>
                </a:solidFill>
              </a:rPr>
              <a:t>personas com</a:t>
            </a:r>
            <a:r>
              <a:rPr lang="es-EC" dirty="0" smtClean="0">
                <a:solidFill>
                  <a:schemeClr val="tx1"/>
                </a:solidFill>
              </a:rPr>
              <a:t>o tope máximo</a:t>
            </a:r>
            <a:endParaRPr lang="es-EC" dirty="0" smtClean="0">
              <a:solidFill>
                <a:schemeClr val="tx1"/>
              </a:solidFill>
            </a:endParaRPr>
          </a:p>
          <a:p>
            <a:pPr marL="0" indent="0" algn="just">
              <a:lnSpc>
                <a:spcPct val="150000"/>
              </a:lnSpc>
              <a:buNone/>
            </a:pPr>
            <a:r>
              <a:rPr lang="es-EC" dirty="0" smtClean="0">
                <a:solidFill>
                  <a:schemeClr val="tx1"/>
                </a:solidFill>
              </a:rPr>
              <a:t>A partir del año 2008 el Municipio controla 242 unidades del transporte de turismo.</a:t>
            </a:r>
          </a:p>
          <a:p>
            <a:pPr algn="just">
              <a:lnSpc>
                <a:spcPct val="150000"/>
              </a:lnSpc>
            </a:pPr>
            <a:endParaRPr lang="es-EC" dirty="0" smtClean="0">
              <a:solidFill>
                <a:schemeClr val="tx1"/>
              </a:solidFill>
            </a:endParaRPr>
          </a:p>
          <a:p>
            <a:pPr algn="just">
              <a:lnSpc>
                <a:spcPct val="150000"/>
              </a:lnSpc>
            </a:pPr>
            <a:endParaRPr lang="es-EC" dirty="0">
              <a:solidFill>
                <a:schemeClr val="tx1"/>
              </a:solidFill>
            </a:endParaRPr>
          </a:p>
        </p:txBody>
      </p:sp>
      <p:pic>
        <p:nvPicPr>
          <p:cNvPr id="10" name="Imagen 9" descr="C:\Users\JuanFernando\Pictures\tesis\20141022_11465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08166" y="1333931"/>
            <a:ext cx="4304581" cy="2499360"/>
          </a:xfrm>
          <a:prstGeom prst="rect">
            <a:avLst/>
          </a:prstGeom>
          <a:noFill/>
          <a:ln>
            <a:noFill/>
          </a:ln>
        </p:spPr>
      </p:pic>
      <p:sp>
        <p:nvSpPr>
          <p:cNvPr id="5" name="CuadroTexto 4"/>
          <p:cNvSpPr txBox="1"/>
          <p:nvPr/>
        </p:nvSpPr>
        <p:spPr>
          <a:xfrm>
            <a:off x="7919049" y="4063041"/>
            <a:ext cx="3493698" cy="369332"/>
          </a:xfrm>
          <a:prstGeom prst="rect">
            <a:avLst/>
          </a:prstGeom>
          <a:noFill/>
        </p:spPr>
        <p:txBody>
          <a:bodyPr wrap="square" rtlCol="0">
            <a:spAutoFit/>
          </a:bodyPr>
          <a:lstStyle/>
          <a:p>
            <a:r>
              <a:rPr lang="es-EC" dirty="0" smtClean="0"/>
              <a:t>TOTAL DE VIAJES = 398.474</a:t>
            </a:r>
            <a:endParaRPr lang="es-EC" dirty="0"/>
          </a:p>
        </p:txBody>
      </p:sp>
      <p:pic>
        <p:nvPicPr>
          <p:cNvPr id="4098" name="Picture 2" descr="http://esperanzamembrado.com/wp-content/uploads/2013/11/taxi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8445" y="4799426"/>
            <a:ext cx="2733734" cy="1817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015135"/>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29371" y="2405978"/>
            <a:ext cx="8596668" cy="4078878"/>
          </a:xfrm>
        </p:spPr>
        <p:txBody>
          <a:bodyPr>
            <a:normAutofit fontScale="92500" lnSpcReduction="20000"/>
          </a:bodyPr>
          <a:lstStyle/>
          <a:p>
            <a:pPr marL="0" indent="0" algn="ctr">
              <a:lnSpc>
                <a:spcPct val="160000"/>
              </a:lnSpc>
              <a:buNone/>
            </a:pPr>
            <a:r>
              <a:rPr lang="es-EC" sz="5000" b="1" dirty="0" smtClean="0">
                <a:solidFill>
                  <a:schemeClr val="accent5">
                    <a:lumMod val="75000"/>
                  </a:schemeClr>
                </a:solidFill>
                <a:latin typeface="Times New Roman" panose="02020603050405020304" pitchFamily="18" charset="0"/>
                <a:cs typeface="Times New Roman" panose="02020603050405020304" pitchFamily="18" charset="0"/>
              </a:rPr>
              <a:t>COMBIERTE LOS MUROS QUE APARECEN EN TU VIDA, EN PELDAÑOS HACIA TUS OBJETIVOS</a:t>
            </a:r>
            <a:endParaRPr lang="es-EC" sz="5000" dirty="0">
              <a:solidFill>
                <a:schemeClr val="accent5">
                  <a:lumMod val="75000"/>
                </a:schemeClr>
              </a:solidFill>
              <a:latin typeface="Times New Roman" panose="02020603050405020304" pitchFamily="18" charset="0"/>
              <a:cs typeface="Times New Roman" panose="02020603050405020304" pitchFamily="18" charset="0"/>
            </a:endParaRPr>
          </a:p>
          <a:p>
            <a:pPr marL="0" indent="0" algn="ctr">
              <a:buNone/>
            </a:pPr>
            <a:endParaRPr lang="es-EC"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2649133" y="462132"/>
            <a:ext cx="5252664" cy="1468268"/>
          </a:xfrm>
          <a:prstGeom prst="rect">
            <a:avLst/>
          </a:prstGeom>
          <a:noFill/>
          <a:ln>
            <a:noFill/>
          </a:ln>
        </p:spPr>
      </p:pic>
      <p:pic>
        <p:nvPicPr>
          <p:cNvPr id="1026" name="Picture 2" descr="http://www.espe.edu.ec/portal/images/section/lctier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609" y="513890"/>
            <a:ext cx="1533525" cy="14573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repositorio.espe.edu.ec/retrieve/175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2408" y="462132"/>
            <a:ext cx="1357672" cy="135767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Resultado de imagen para DIBUJOS DE MOTIVAC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5" name="Picture 4" descr="http://2.bp.blogspot.com/_oCBBZ-Io0Ao/S9CyWeW2gTI/AAAAAAAAAA0/iVOAdCpTvFg/s320/motivaci%C3%B3n.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3311" y="4690104"/>
            <a:ext cx="1953471" cy="17947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4.bp.blogspot.com/-fiVtIGduj3Y/TWfSpW614sI/AAAAAAAAAXc/Jjey89xDc2M/s1600/motivaci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156" y="5247739"/>
            <a:ext cx="1975599" cy="1237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116380"/>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73170"/>
            <a:ext cx="8596668" cy="762000"/>
          </a:xfrm>
        </p:spPr>
        <p:txBody>
          <a:bodyPr/>
          <a:lstStyle/>
          <a:p>
            <a:pPr algn="ctr"/>
            <a:r>
              <a:rPr lang="es-EC" dirty="0" smtClean="0">
                <a:solidFill>
                  <a:schemeClr val="accent3"/>
                </a:solidFill>
              </a:rPr>
              <a:t>TRANSPORTE PRIVADO</a:t>
            </a:r>
            <a:endParaRPr lang="es-EC" dirty="0">
              <a:solidFill>
                <a:schemeClr val="accent3"/>
              </a:solidFill>
            </a:endParaRPr>
          </a:p>
        </p:txBody>
      </p:sp>
      <p:sp>
        <p:nvSpPr>
          <p:cNvPr id="3" name="Marcador de contenido 2"/>
          <p:cNvSpPr>
            <a:spLocks noGrp="1"/>
          </p:cNvSpPr>
          <p:nvPr>
            <p:ph idx="1"/>
          </p:nvPr>
        </p:nvSpPr>
        <p:spPr>
          <a:xfrm>
            <a:off x="362309" y="1333930"/>
            <a:ext cx="6581955" cy="5455059"/>
          </a:xfrm>
        </p:spPr>
        <p:txBody>
          <a:bodyPr>
            <a:normAutofit/>
          </a:bodyPr>
          <a:lstStyle/>
          <a:p>
            <a:pPr algn="just">
              <a:lnSpc>
                <a:spcPct val="150000"/>
              </a:lnSpc>
            </a:pPr>
            <a:endParaRPr lang="es-EC" dirty="0" smtClean="0">
              <a:solidFill>
                <a:schemeClr val="tx1"/>
              </a:solidFill>
            </a:endParaRPr>
          </a:p>
          <a:p>
            <a:pPr algn="just">
              <a:lnSpc>
                <a:spcPct val="150000"/>
              </a:lnSpc>
            </a:pPr>
            <a:endParaRPr lang="es-EC" dirty="0">
              <a:solidFill>
                <a:schemeClr val="tx1"/>
              </a:solidFill>
            </a:endParaRPr>
          </a:p>
        </p:txBody>
      </p:sp>
      <p:sp>
        <p:nvSpPr>
          <p:cNvPr id="5" name="CuadroTexto 4"/>
          <p:cNvSpPr txBox="1"/>
          <p:nvPr/>
        </p:nvSpPr>
        <p:spPr>
          <a:xfrm>
            <a:off x="7919049" y="4063041"/>
            <a:ext cx="3493698" cy="369332"/>
          </a:xfrm>
          <a:prstGeom prst="rect">
            <a:avLst/>
          </a:prstGeom>
          <a:noFill/>
        </p:spPr>
        <p:txBody>
          <a:bodyPr wrap="square" rtlCol="0">
            <a:spAutoFit/>
          </a:bodyPr>
          <a:lstStyle/>
          <a:p>
            <a:r>
              <a:rPr lang="es-EC" dirty="0" smtClean="0"/>
              <a:t>TOTAL DE VEHÍCULOS = 457.520</a:t>
            </a:r>
            <a:endParaRPr lang="es-EC" dirty="0"/>
          </a:p>
        </p:txBody>
      </p:sp>
      <p:pic>
        <p:nvPicPr>
          <p:cNvPr id="8194" name="Picture 2" descr="http://www.disabilinauto.it/wp-content/uploads/2014/11/auto-disabili-stilizzat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8601" y="4506285"/>
            <a:ext cx="2035534" cy="214992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img1.autosusados.ec/img_bbs/autos/2012/05/30/01/13814_p0_vendon-hermoso-chevrolet-sail-qui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7076" y="1428259"/>
            <a:ext cx="3257644" cy="2438237"/>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778609" y="1333930"/>
            <a:ext cx="6228272" cy="5216813"/>
          </a:xfrm>
          <a:prstGeom prst="rect">
            <a:avLst/>
          </a:prstGeom>
          <a:noFill/>
        </p:spPr>
        <p:txBody>
          <a:bodyPr wrap="square" rtlCol="0">
            <a:spAutoFit/>
          </a:bodyPr>
          <a:lstStyle/>
          <a:p>
            <a:pPr>
              <a:lnSpc>
                <a:spcPct val="150000"/>
              </a:lnSpc>
            </a:pPr>
            <a:r>
              <a:rPr lang="es-EC" dirty="0" smtClean="0"/>
              <a:t>Este medio de transporte es motivado por:</a:t>
            </a:r>
          </a:p>
          <a:p>
            <a:pPr>
              <a:lnSpc>
                <a:spcPct val="150000"/>
              </a:lnSpc>
            </a:pPr>
            <a:endParaRPr lang="es-EC" dirty="0"/>
          </a:p>
          <a:p>
            <a:pPr marL="285750" indent="-285750">
              <a:lnSpc>
                <a:spcPct val="150000"/>
              </a:lnSpc>
              <a:buFont typeface="Arial" panose="020B0604020202020204" pitchFamily="34" charset="0"/>
              <a:buChar char="•"/>
            </a:pPr>
            <a:r>
              <a:rPr lang="es-EC" dirty="0" smtClean="0"/>
              <a:t>El confort </a:t>
            </a:r>
          </a:p>
          <a:p>
            <a:pPr marL="285750" indent="-285750">
              <a:lnSpc>
                <a:spcPct val="150000"/>
              </a:lnSpc>
              <a:buFont typeface="Arial" panose="020B0604020202020204" pitchFamily="34" charset="0"/>
              <a:buChar char="•"/>
            </a:pPr>
            <a:r>
              <a:rPr lang="es-EC" dirty="0" smtClean="0"/>
              <a:t>Por las debilidades del transporte público</a:t>
            </a:r>
          </a:p>
          <a:p>
            <a:pPr marL="285750" indent="-285750">
              <a:lnSpc>
                <a:spcPct val="150000"/>
              </a:lnSpc>
              <a:buFont typeface="Arial" panose="020B0604020202020204" pitchFamily="34" charset="0"/>
              <a:buChar char="•"/>
            </a:pPr>
            <a:r>
              <a:rPr lang="es-EC" dirty="0" smtClean="0"/>
              <a:t>La facilidad de adquirir</a:t>
            </a:r>
          </a:p>
          <a:p>
            <a:pPr marL="285750" indent="-285750">
              <a:lnSpc>
                <a:spcPct val="150000"/>
              </a:lnSpc>
              <a:buFont typeface="Arial" panose="020B0604020202020204" pitchFamily="34" charset="0"/>
              <a:buChar char="•"/>
            </a:pPr>
            <a:r>
              <a:rPr lang="es-EC" dirty="0" smtClean="0"/>
              <a:t>Son metas personales y familiares adquirir un auto</a:t>
            </a:r>
          </a:p>
          <a:p>
            <a:pPr marL="285750" indent="-285750">
              <a:lnSpc>
                <a:spcPct val="150000"/>
              </a:lnSpc>
              <a:buFont typeface="Arial" panose="020B0604020202020204" pitchFamily="34" charset="0"/>
              <a:buChar char="•"/>
            </a:pPr>
            <a:r>
              <a:rPr lang="es-EC" dirty="0" smtClean="0"/>
              <a:t>El bajo costo de combustible</a:t>
            </a:r>
          </a:p>
          <a:p>
            <a:pPr marL="285750" indent="-285750">
              <a:lnSpc>
                <a:spcPct val="150000"/>
              </a:lnSpc>
              <a:buFont typeface="Arial" panose="020B0604020202020204" pitchFamily="34" charset="0"/>
              <a:buChar char="•"/>
            </a:pPr>
            <a:r>
              <a:rPr lang="es-EC" dirty="0" smtClean="0"/>
              <a:t>El estatus que otorga a los propietarios</a:t>
            </a:r>
          </a:p>
          <a:p>
            <a:pPr>
              <a:lnSpc>
                <a:spcPct val="150000"/>
              </a:lnSpc>
            </a:pPr>
            <a:endParaRPr lang="es-EC" dirty="0" smtClean="0"/>
          </a:p>
          <a:p>
            <a:pPr>
              <a:lnSpc>
                <a:spcPct val="150000"/>
              </a:lnSpc>
            </a:pPr>
            <a:r>
              <a:rPr lang="es-EC" dirty="0" smtClean="0"/>
              <a:t>En promedio de personas en un auto es de 1,5</a:t>
            </a:r>
          </a:p>
          <a:p>
            <a:pPr>
              <a:lnSpc>
                <a:spcPct val="150000"/>
              </a:lnSpc>
            </a:pPr>
            <a:r>
              <a:rPr lang="es-EC" dirty="0" smtClean="0"/>
              <a:t>En Quito se realizan 833.279 viajes en auto privado</a:t>
            </a:r>
          </a:p>
          <a:p>
            <a:endParaRPr lang="es-EC" dirty="0" smtClean="0"/>
          </a:p>
          <a:p>
            <a:endParaRPr lang="es-EC" dirty="0"/>
          </a:p>
        </p:txBody>
      </p:sp>
      <p:sp>
        <p:nvSpPr>
          <p:cNvPr id="6" name="Botón de acción: Documento 5">
            <a:hlinkClick r:id="rId4" highlightClick="1"/>
          </p:cNvPr>
          <p:cNvSpPr/>
          <p:nvPr/>
        </p:nvSpPr>
        <p:spPr>
          <a:xfrm>
            <a:off x="4297680" y="3968496"/>
            <a:ext cx="402336" cy="228600"/>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9154859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73170"/>
            <a:ext cx="8596668" cy="762000"/>
          </a:xfrm>
        </p:spPr>
        <p:txBody>
          <a:bodyPr/>
          <a:lstStyle/>
          <a:p>
            <a:pPr algn="ctr"/>
            <a:r>
              <a:rPr lang="es-EC" dirty="0" smtClean="0">
                <a:solidFill>
                  <a:schemeClr val="accent3"/>
                </a:solidFill>
              </a:rPr>
              <a:t>TRANSPORTE PRIVADO</a:t>
            </a:r>
            <a:endParaRPr lang="es-EC" dirty="0">
              <a:solidFill>
                <a:schemeClr val="accent3"/>
              </a:solidFill>
            </a:endParaRPr>
          </a:p>
        </p:txBody>
      </p:sp>
      <p:sp>
        <p:nvSpPr>
          <p:cNvPr id="3" name="Marcador de contenido 2"/>
          <p:cNvSpPr>
            <a:spLocks noGrp="1"/>
          </p:cNvSpPr>
          <p:nvPr>
            <p:ph idx="1"/>
          </p:nvPr>
        </p:nvSpPr>
        <p:spPr>
          <a:xfrm>
            <a:off x="362309" y="1333930"/>
            <a:ext cx="6581955" cy="5455059"/>
          </a:xfrm>
        </p:spPr>
        <p:txBody>
          <a:bodyPr>
            <a:normAutofit/>
          </a:bodyPr>
          <a:lstStyle/>
          <a:p>
            <a:pPr algn="just">
              <a:lnSpc>
                <a:spcPct val="150000"/>
              </a:lnSpc>
            </a:pPr>
            <a:endParaRPr lang="es-EC" dirty="0" smtClean="0">
              <a:solidFill>
                <a:schemeClr val="tx1"/>
              </a:solidFill>
            </a:endParaRPr>
          </a:p>
          <a:p>
            <a:pPr algn="just">
              <a:lnSpc>
                <a:spcPct val="150000"/>
              </a:lnSpc>
            </a:pPr>
            <a:endParaRPr lang="es-EC" dirty="0">
              <a:solidFill>
                <a:schemeClr val="tx1"/>
              </a:solidFill>
            </a:endParaRPr>
          </a:p>
        </p:txBody>
      </p:sp>
      <p:sp>
        <p:nvSpPr>
          <p:cNvPr id="4" name="CuadroTexto 3"/>
          <p:cNvSpPr txBox="1"/>
          <p:nvPr/>
        </p:nvSpPr>
        <p:spPr>
          <a:xfrm>
            <a:off x="778609" y="1333930"/>
            <a:ext cx="6228272" cy="5027467"/>
          </a:xfrm>
          <a:prstGeom prst="rect">
            <a:avLst/>
          </a:prstGeom>
          <a:noFill/>
        </p:spPr>
        <p:txBody>
          <a:bodyPr wrap="square" rtlCol="0">
            <a:spAutoFit/>
          </a:bodyPr>
          <a:lstStyle/>
          <a:p>
            <a:pPr>
              <a:lnSpc>
                <a:spcPct val="150000"/>
              </a:lnSpc>
            </a:pPr>
            <a:r>
              <a:rPr lang="es-EC" dirty="0" smtClean="0"/>
              <a:t>Este medio de transporte es visualizado por alto congestionamiento en las calles.</a:t>
            </a:r>
          </a:p>
          <a:p>
            <a:pPr>
              <a:lnSpc>
                <a:spcPct val="150000"/>
              </a:lnSpc>
            </a:pPr>
            <a:endParaRPr lang="es-EC" dirty="0"/>
          </a:p>
          <a:p>
            <a:pPr>
              <a:lnSpc>
                <a:spcPct val="150000"/>
              </a:lnSpc>
            </a:pPr>
            <a:r>
              <a:rPr lang="es-EC" dirty="0" smtClean="0"/>
              <a:t>Existen 26 mil motocicletas en el DMQ con una tasa de crecimiento del 7,6% anual.</a:t>
            </a:r>
          </a:p>
          <a:p>
            <a:pPr>
              <a:lnSpc>
                <a:spcPct val="150000"/>
              </a:lnSpc>
            </a:pPr>
            <a:endParaRPr lang="es-EC" dirty="0" smtClean="0"/>
          </a:p>
          <a:p>
            <a:pPr>
              <a:lnSpc>
                <a:spcPct val="150000"/>
              </a:lnSpc>
            </a:pPr>
            <a:r>
              <a:rPr lang="es-EC" dirty="0" smtClean="0"/>
              <a:t>El mal uso de este medio de transporte es causa de la inseguridad vial y ciudadana.</a:t>
            </a:r>
          </a:p>
          <a:p>
            <a:pPr>
              <a:lnSpc>
                <a:spcPct val="150000"/>
              </a:lnSpc>
            </a:pPr>
            <a:endParaRPr lang="es-EC" dirty="0"/>
          </a:p>
          <a:p>
            <a:pPr>
              <a:lnSpc>
                <a:spcPct val="150000"/>
              </a:lnSpc>
            </a:pPr>
            <a:r>
              <a:rPr lang="es-EC" dirty="0" smtClean="0"/>
              <a:t>Al momento no existe regulaciones específicas por parte del municipio y las motos se rigen a las leyes de tránsito nacional.</a:t>
            </a:r>
            <a:endParaRPr lang="es-EC" dirty="0"/>
          </a:p>
        </p:txBody>
      </p:sp>
      <p:pic>
        <p:nvPicPr>
          <p:cNvPr id="9218" name="Picture 2" descr="http://cd1.dibujos.net/dibujos/pintados/201117/79033cdbf7768b2c2436233aa5a703c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1131" y="4333448"/>
            <a:ext cx="2087293" cy="194263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encrypted-tbn1.gstatic.com/images?q=tbn:ANd9GcSBGVh0e6i1f5lltdVyBh9kbcpGf7RHWUTmptkl7qIY8llA0W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6836" y="1333930"/>
            <a:ext cx="3103986" cy="2324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666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73170"/>
            <a:ext cx="8596668" cy="762000"/>
          </a:xfrm>
        </p:spPr>
        <p:txBody>
          <a:bodyPr/>
          <a:lstStyle/>
          <a:p>
            <a:pPr algn="ctr"/>
            <a:r>
              <a:rPr lang="es-EC" dirty="0" smtClean="0">
                <a:solidFill>
                  <a:schemeClr val="accent3"/>
                </a:solidFill>
              </a:rPr>
              <a:t>TRANSPORTE NO MOTORIZADO</a:t>
            </a:r>
            <a:endParaRPr lang="es-EC" dirty="0">
              <a:solidFill>
                <a:schemeClr val="accent3"/>
              </a:solidFill>
            </a:endParaRPr>
          </a:p>
        </p:txBody>
      </p:sp>
      <p:sp>
        <p:nvSpPr>
          <p:cNvPr id="3" name="Marcador de contenido 2"/>
          <p:cNvSpPr>
            <a:spLocks noGrp="1"/>
          </p:cNvSpPr>
          <p:nvPr>
            <p:ph idx="1"/>
          </p:nvPr>
        </p:nvSpPr>
        <p:spPr>
          <a:xfrm>
            <a:off x="362309" y="1333930"/>
            <a:ext cx="6581955" cy="5455059"/>
          </a:xfrm>
        </p:spPr>
        <p:txBody>
          <a:bodyPr>
            <a:normAutofit/>
          </a:bodyPr>
          <a:lstStyle/>
          <a:p>
            <a:pPr algn="just">
              <a:lnSpc>
                <a:spcPct val="150000"/>
              </a:lnSpc>
            </a:pPr>
            <a:endParaRPr lang="es-EC" dirty="0" smtClean="0">
              <a:solidFill>
                <a:schemeClr val="tx1"/>
              </a:solidFill>
            </a:endParaRPr>
          </a:p>
          <a:p>
            <a:pPr algn="just">
              <a:lnSpc>
                <a:spcPct val="150000"/>
              </a:lnSpc>
            </a:pPr>
            <a:endParaRPr lang="es-EC" dirty="0">
              <a:solidFill>
                <a:schemeClr val="tx1"/>
              </a:solidFill>
            </a:endParaRPr>
          </a:p>
        </p:txBody>
      </p:sp>
      <p:pic>
        <p:nvPicPr>
          <p:cNvPr id="7" name="Imagen 6" descr="C:\Users\JuanFernando\Pictures\tesis\20141022_105854.jpg"/>
          <p:cNvPicPr/>
          <p:nvPr/>
        </p:nvPicPr>
        <p:blipFill rotWithShape="1">
          <a:blip r:embed="rId3" cstate="print">
            <a:extLst>
              <a:ext uri="{28A0092B-C50C-407E-A947-70E740481C1C}">
                <a14:useLocalDpi xmlns:a14="http://schemas.microsoft.com/office/drawing/2010/main" val="0"/>
              </a:ext>
            </a:extLst>
          </a:blip>
          <a:srcRect l="23335" r="30096"/>
          <a:stretch/>
        </p:blipFill>
        <p:spPr bwMode="auto">
          <a:xfrm rot="5400000">
            <a:off x="8848314" y="937892"/>
            <a:ext cx="2616823" cy="3564465"/>
          </a:xfrm>
          <a:prstGeom prst="rect">
            <a:avLst/>
          </a:prstGeom>
          <a:noFill/>
          <a:ln>
            <a:noFill/>
          </a:ln>
          <a:extLst>
            <a:ext uri="{53640926-AAD7-44D8-BBD7-CCE9431645EC}">
              <a14:shadowObscured xmlns:a14="http://schemas.microsoft.com/office/drawing/2010/main"/>
            </a:ext>
          </a:extLst>
        </p:spPr>
      </p:pic>
      <p:pic>
        <p:nvPicPr>
          <p:cNvPr id="11268" name="Picture 4" descr="http://www.terra.org/sites/default/files/bd_imagenes/00102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7579" y="3513238"/>
            <a:ext cx="2163558" cy="1698394"/>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www.peregrinosysusletras.com/web/images/stories/peaton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4862" y="4696333"/>
            <a:ext cx="2541712" cy="190153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677333" y="1057885"/>
            <a:ext cx="6684376" cy="5539978"/>
          </a:xfrm>
          <a:prstGeom prst="rect">
            <a:avLst/>
          </a:prstGeom>
          <a:noFill/>
        </p:spPr>
        <p:txBody>
          <a:bodyPr wrap="square" rtlCol="0">
            <a:spAutoFit/>
          </a:bodyPr>
          <a:lstStyle/>
          <a:p>
            <a:pPr algn="just"/>
            <a:r>
              <a:rPr lang="es-EC" sz="1600" dirty="0" smtClean="0"/>
              <a:t>Es importante este medio de transporte por:</a:t>
            </a:r>
          </a:p>
          <a:p>
            <a:pPr algn="just"/>
            <a:endParaRPr lang="es-EC" sz="1600" dirty="0" smtClean="0"/>
          </a:p>
          <a:p>
            <a:pPr marL="285750" indent="-285750" algn="just">
              <a:buFont typeface="Arial" panose="020B0604020202020204" pitchFamily="34" charset="0"/>
              <a:buChar char="•"/>
            </a:pPr>
            <a:r>
              <a:rPr lang="es-EC" sz="1600" dirty="0" smtClean="0"/>
              <a:t>Protege el medio ambiente</a:t>
            </a:r>
          </a:p>
          <a:p>
            <a:pPr marL="285750" indent="-285750" algn="just">
              <a:buFont typeface="Arial" panose="020B0604020202020204" pitchFamily="34" charset="0"/>
              <a:buChar char="•"/>
            </a:pPr>
            <a:r>
              <a:rPr lang="es-EC" sz="1600" dirty="0" smtClean="0"/>
              <a:t>Controla el consumo energético</a:t>
            </a:r>
          </a:p>
          <a:p>
            <a:pPr marL="285750" indent="-285750" algn="just">
              <a:buFont typeface="Arial" panose="020B0604020202020204" pitchFamily="34" charset="0"/>
              <a:buChar char="•"/>
            </a:pPr>
            <a:r>
              <a:rPr lang="es-EC" sz="1600" dirty="0" smtClean="0"/>
              <a:t>Salvaguarda el espacio público urbano</a:t>
            </a:r>
          </a:p>
          <a:p>
            <a:pPr marL="285750" indent="-285750" algn="just">
              <a:buFont typeface="Arial" panose="020B0604020202020204" pitchFamily="34" charset="0"/>
              <a:buChar char="•"/>
            </a:pPr>
            <a:endParaRPr lang="es-EC" sz="1600" dirty="0"/>
          </a:p>
          <a:p>
            <a:pPr algn="just"/>
            <a:r>
              <a:rPr lang="es-EC" sz="1600" dirty="0" smtClean="0"/>
              <a:t>Es lamentable la importancia y el tratamiento que se le a dado a este medio de transporte.</a:t>
            </a:r>
          </a:p>
          <a:p>
            <a:pPr algn="just"/>
            <a:endParaRPr lang="es-EC" sz="1600" dirty="0"/>
          </a:p>
          <a:p>
            <a:pPr algn="just"/>
            <a:r>
              <a:rPr lang="es-EC" sz="1600" dirty="0" smtClean="0"/>
              <a:t>Las condiciones topográficas es la limitante principal.</a:t>
            </a:r>
          </a:p>
          <a:p>
            <a:pPr algn="just"/>
            <a:endParaRPr lang="es-EC" sz="1600" dirty="0"/>
          </a:p>
          <a:p>
            <a:pPr algn="just"/>
            <a:r>
              <a:rPr lang="es-EC" sz="1600" dirty="0" smtClean="0"/>
              <a:t>El 15,6% del total de viajes se realizan a pie y en bicicleta.</a:t>
            </a:r>
          </a:p>
          <a:p>
            <a:pPr algn="just"/>
            <a:endParaRPr lang="es-EC" sz="1600" dirty="0"/>
          </a:p>
          <a:p>
            <a:pPr algn="just"/>
            <a:r>
              <a:rPr lang="es-EC" sz="1600" dirty="0" smtClean="0"/>
              <a:t>A partir 2003 se implementa el </a:t>
            </a:r>
            <a:r>
              <a:rPr lang="es-EC" sz="1600" dirty="0" err="1" smtClean="0"/>
              <a:t>ciclopaseo</a:t>
            </a:r>
            <a:r>
              <a:rPr lang="es-EC" sz="1600" dirty="0" smtClean="0"/>
              <a:t>.</a:t>
            </a:r>
          </a:p>
          <a:p>
            <a:pPr algn="just"/>
            <a:endParaRPr lang="es-EC" sz="1600" dirty="0"/>
          </a:p>
          <a:p>
            <a:pPr algn="just"/>
            <a:r>
              <a:rPr lang="es-EC" sz="1600" dirty="0" smtClean="0"/>
              <a:t>46 km habilitados, 11km de longitud urbana, 20km en el Chaquiñán y 15km en parques de Quito.</a:t>
            </a:r>
          </a:p>
          <a:p>
            <a:pPr algn="just"/>
            <a:endParaRPr lang="es-EC" sz="1600" dirty="0"/>
          </a:p>
          <a:p>
            <a:pPr algn="just"/>
            <a:r>
              <a:rPr lang="es-EC" sz="1600" dirty="0" smtClean="0"/>
              <a:t>Para los peatones existe poco desarrollo y para las personas con movilidad reducida existe normativas para darle una mayor atención a este grupo de personas.</a:t>
            </a:r>
          </a:p>
          <a:p>
            <a:endParaRPr lang="es-EC" dirty="0"/>
          </a:p>
        </p:txBody>
      </p:sp>
    </p:spTree>
    <p:extLst>
      <p:ext uri="{BB962C8B-B14F-4D97-AF65-F5344CB8AC3E}">
        <p14:creationId xmlns:p14="http://schemas.microsoft.com/office/powerpoint/2010/main" val="8736681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73170"/>
            <a:ext cx="8596668" cy="762000"/>
          </a:xfrm>
        </p:spPr>
        <p:txBody>
          <a:bodyPr/>
          <a:lstStyle/>
          <a:p>
            <a:pPr algn="ctr"/>
            <a:r>
              <a:rPr lang="es-EC" dirty="0" smtClean="0">
                <a:solidFill>
                  <a:schemeClr val="accent3"/>
                </a:solidFill>
              </a:rPr>
              <a:t>MOVILIDAD PEATONAL</a:t>
            </a:r>
            <a:endParaRPr lang="es-EC" dirty="0">
              <a:solidFill>
                <a:schemeClr val="accent3"/>
              </a:solidFill>
            </a:endParaRPr>
          </a:p>
        </p:txBody>
      </p:sp>
      <p:sp>
        <p:nvSpPr>
          <p:cNvPr id="3" name="Marcador de contenido 2"/>
          <p:cNvSpPr>
            <a:spLocks noGrp="1"/>
          </p:cNvSpPr>
          <p:nvPr>
            <p:ph idx="1"/>
          </p:nvPr>
        </p:nvSpPr>
        <p:spPr>
          <a:xfrm>
            <a:off x="362309" y="1333930"/>
            <a:ext cx="6581955" cy="5455059"/>
          </a:xfrm>
        </p:spPr>
        <p:txBody>
          <a:bodyPr>
            <a:normAutofit/>
          </a:bodyPr>
          <a:lstStyle/>
          <a:p>
            <a:pPr algn="just">
              <a:lnSpc>
                <a:spcPct val="150000"/>
              </a:lnSpc>
            </a:pPr>
            <a:endParaRPr lang="es-EC" dirty="0" smtClean="0">
              <a:solidFill>
                <a:schemeClr val="tx1"/>
              </a:solidFill>
            </a:endParaRPr>
          </a:p>
          <a:p>
            <a:pPr algn="just">
              <a:lnSpc>
                <a:spcPct val="150000"/>
              </a:lnSpc>
            </a:pPr>
            <a:endParaRPr lang="es-EC" dirty="0">
              <a:solidFill>
                <a:schemeClr val="tx1"/>
              </a:solidFill>
            </a:endParaRPr>
          </a:p>
        </p:txBody>
      </p:sp>
      <p:sp>
        <p:nvSpPr>
          <p:cNvPr id="6" name="CuadroTexto 5"/>
          <p:cNvSpPr txBox="1"/>
          <p:nvPr/>
        </p:nvSpPr>
        <p:spPr>
          <a:xfrm>
            <a:off x="677333" y="1057885"/>
            <a:ext cx="6684376" cy="6340197"/>
          </a:xfrm>
          <a:prstGeom prst="rect">
            <a:avLst/>
          </a:prstGeom>
          <a:noFill/>
        </p:spPr>
        <p:txBody>
          <a:bodyPr wrap="square" rtlCol="0">
            <a:spAutoFit/>
          </a:bodyPr>
          <a:lstStyle/>
          <a:p>
            <a:pPr algn="just"/>
            <a:r>
              <a:rPr lang="es-EC" sz="2000" dirty="0" smtClean="0"/>
              <a:t>El peatón dentro de los modos de transporte es el más versátil</a:t>
            </a:r>
          </a:p>
          <a:p>
            <a:pPr algn="just"/>
            <a:endParaRPr lang="es-EC" sz="2000" dirty="0" smtClean="0"/>
          </a:p>
          <a:p>
            <a:pPr algn="just"/>
            <a:r>
              <a:rPr lang="es-EC" sz="2000" dirty="0" smtClean="0"/>
              <a:t>El peatón circula por las veredas y conocida en otros países como: </a:t>
            </a:r>
            <a:r>
              <a:rPr lang="es-EC" sz="2000" dirty="0"/>
              <a:t>aceras</a:t>
            </a:r>
            <a:r>
              <a:rPr lang="es-EC" sz="2000" dirty="0" smtClean="0"/>
              <a:t>, andén, banqueta.</a:t>
            </a:r>
          </a:p>
          <a:p>
            <a:pPr algn="just"/>
            <a:endParaRPr lang="es-EC" sz="2000" dirty="0"/>
          </a:p>
          <a:p>
            <a:pPr algn="just"/>
            <a:r>
              <a:rPr lang="es-EC" sz="2000" dirty="0" smtClean="0"/>
              <a:t>En zonas silvestres se denomina senderos a los caminos para personas.</a:t>
            </a:r>
          </a:p>
          <a:p>
            <a:pPr algn="just"/>
            <a:endParaRPr lang="es-EC" sz="2000" dirty="0"/>
          </a:p>
          <a:p>
            <a:pPr algn="just"/>
            <a:r>
              <a:rPr lang="es-EC" sz="2000" dirty="0" smtClean="0"/>
              <a:t>En algunas ciudades las calles se convierten en uso exclusivo del peatón.</a:t>
            </a:r>
          </a:p>
          <a:p>
            <a:pPr algn="just"/>
            <a:endParaRPr lang="es-EC" sz="2000" dirty="0"/>
          </a:p>
          <a:p>
            <a:pPr algn="just"/>
            <a:r>
              <a:rPr lang="es-EC" sz="2000" dirty="0" smtClean="0"/>
              <a:t>El incremento de infraestructura para vehículos hace que las veredas sean reducidas.</a:t>
            </a:r>
          </a:p>
          <a:p>
            <a:pPr algn="just"/>
            <a:endParaRPr lang="es-EC" sz="2000" dirty="0"/>
          </a:p>
          <a:p>
            <a:pPr algn="just"/>
            <a:r>
              <a:rPr lang="es-EC" sz="2000" dirty="0" smtClean="0"/>
              <a:t>La movilidad peatonal también está conformada por las personas con discapacidad.</a:t>
            </a:r>
          </a:p>
          <a:p>
            <a:pPr algn="just"/>
            <a:endParaRPr lang="es-EC" sz="1600" dirty="0"/>
          </a:p>
          <a:p>
            <a:pPr algn="just"/>
            <a:endParaRPr lang="es-EC" sz="1600" dirty="0" smtClean="0"/>
          </a:p>
          <a:p>
            <a:pPr algn="just"/>
            <a:endParaRPr lang="es-EC" sz="1600" dirty="0" smtClean="0"/>
          </a:p>
          <a:p>
            <a:endParaRPr lang="es-EC" dirty="0"/>
          </a:p>
        </p:txBody>
      </p:sp>
      <p:pic>
        <p:nvPicPr>
          <p:cNvPr id="8" name="Imagen 7" descr="C:\Users\JuanFernando\Documents\Mis formas\TESIS\tesis\IMG_0318.JPG"/>
          <p:cNvPicPr/>
          <p:nvPr/>
        </p:nvPicPr>
        <p:blipFill rotWithShape="1">
          <a:blip r:embed="rId3" cstate="print">
            <a:extLst>
              <a:ext uri="{28A0092B-C50C-407E-A947-70E740481C1C}">
                <a14:useLocalDpi xmlns:a14="http://schemas.microsoft.com/office/drawing/2010/main" val="0"/>
              </a:ext>
            </a:extLst>
          </a:blip>
          <a:srcRect l="12555" t="13236" r="19270" b="25255"/>
          <a:stretch/>
        </p:blipFill>
        <p:spPr bwMode="auto">
          <a:xfrm>
            <a:off x="7924800" y="1128903"/>
            <a:ext cx="3474720" cy="2350770"/>
          </a:xfrm>
          <a:prstGeom prst="rect">
            <a:avLst/>
          </a:prstGeom>
          <a:noFill/>
          <a:ln>
            <a:noFill/>
          </a:ln>
          <a:extLst>
            <a:ext uri="{53640926-AAD7-44D8-BBD7-CCE9431645EC}">
              <a14:shadowObscured xmlns:a14="http://schemas.microsoft.com/office/drawing/2010/main"/>
            </a:ext>
          </a:extLst>
        </p:spPr>
      </p:pic>
      <p:pic>
        <p:nvPicPr>
          <p:cNvPr id="12290" name="Picture 2" descr="https://encrypted-tbn1.gstatic.com/images?q=tbn:ANd9GcSKoZtED8LMimk4bUqH0IxSd7tBEPAoV6LKxykOfa-trJ4mVV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3959352"/>
            <a:ext cx="3488871" cy="1953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461748"/>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73170"/>
            <a:ext cx="8596668" cy="762000"/>
          </a:xfrm>
        </p:spPr>
        <p:txBody>
          <a:bodyPr/>
          <a:lstStyle/>
          <a:p>
            <a:pPr algn="ctr"/>
            <a:r>
              <a:rPr lang="es-EC" dirty="0" smtClean="0">
                <a:solidFill>
                  <a:schemeClr val="accent3"/>
                </a:solidFill>
              </a:rPr>
              <a:t>MOVILIDAD EN BICICLETA</a:t>
            </a:r>
            <a:endParaRPr lang="es-EC" dirty="0">
              <a:solidFill>
                <a:schemeClr val="accent3"/>
              </a:solidFill>
            </a:endParaRPr>
          </a:p>
        </p:txBody>
      </p:sp>
      <p:sp>
        <p:nvSpPr>
          <p:cNvPr id="3" name="Marcador de contenido 2"/>
          <p:cNvSpPr>
            <a:spLocks noGrp="1"/>
          </p:cNvSpPr>
          <p:nvPr>
            <p:ph idx="1"/>
          </p:nvPr>
        </p:nvSpPr>
        <p:spPr>
          <a:xfrm>
            <a:off x="408029" y="1128903"/>
            <a:ext cx="6581955" cy="4412361"/>
          </a:xfrm>
        </p:spPr>
        <p:txBody>
          <a:bodyPr>
            <a:normAutofit/>
          </a:bodyPr>
          <a:lstStyle/>
          <a:p>
            <a:pPr algn="just">
              <a:lnSpc>
                <a:spcPct val="150000"/>
              </a:lnSpc>
            </a:pPr>
            <a:r>
              <a:rPr lang="es-EC" dirty="0" smtClean="0">
                <a:solidFill>
                  <a:schemeClr val="tx1"/>
                </a:solidFill>
              </a:rPr>
              <a:t>BICIACCION trata de incentivar en escuelas, colegios y universidades el uso de la bicicleta.</a:t>
            </a:r>
          </a:p>
          <a:p>
            <a:pPr algn="just">
              <a:lnSpc>
                <a:spcPct val="150000"/>
              </a:lnSpc>
            </a:pPr>
            <a:r>
              <a:rPr lang="es-EC" dirty="0" smtClean="0">
                <a:solidFill>
                  <a:schemeClr val="tx1"/>
                </a:solidFill>
              </a:rPr>
              <a:t>CICLÓPOLIS es la encargada de organizar los </a:t>
            </a:r>
            <a:r>
              <a:rPr lang="es-EC" dirty="0" err="1" smtClean="0">
                <a:solidFill>
                  <a:schemeClr val="tx1"/>
                </a:solidFill>
              </a:rPr>
              <a:t>bicipaseos</a:t>
            </a:r>
            <a:r>
              <a:rPr lang="es-EC" dirty="0" smtClean="0">
                <a:solidFill>
                  <a:schemeClr val="tx1"/>
                </a:solidFill>
              </a:rPr>
              <a:t> los fines de semana.</a:t>
            </a:r>
          </a:p>
          <a:p>
            <a:pPr algn="just">
              <a:lnSpc>
                <a:spcPct val="150000"/>
              </a:lnSpc>
            </a:pPr>
            <a:r>
              <a:rPr lang="es-EC" dirty="0" smtClean="0">
                <a:solidFill>
                  <a:schemeClr val="tx1"/>
                </a:solidFill>
              </a:rPr>
              <a:t>La bicicleta es usada para trayectos cortos ya que se moviliza más rápido que un vehículo o a pie.</a:t>
            </a:r>
          </a:p>
          <a:p>
            <a:pPr algn="just">
              <a:lnSpc>
                <a:spcPct val="150000"/>
              </a:lnSpc>
            </a:pPr>
            <a:r>
              <a:rPr lang="es-EC" dirty="0" smtClean="0">
                <a:solidFill>
                  <a:schemeClr val="tx1"/>
                </a:solidFill>
              </a:rPr>
              <a:t>Es beneficioso para la salud</a:t>
            </a:r>
          </a:p>
          <a:p>
            <a:pPr algn="just">
              <a:lnSpc>
                <a:spcPct val="150000"/>
              </a:lnSpc>
            </a:pPr>
            <a:r>
              <a:rPr lang="es-EC" dirty="0" smtClean="0">
                <a:solidFill>
                  <a:schemeClr val="tx1"/>
                </a:solidFill>
              </a:rPr>
              <a:t>Existe diferentes tipos de bicicleta para la comodidad del ciclista y así realizar más a gusto los viajes.</a:t>
            </a:r>
            <a:endParaRPr lang="es-EC" dirty="0">
              <a:solidFill>
                <a:schemeClr val="tx1"/>
              </a:solidFill>
            </a:endParaRPr>
          </a:p>
        </p:txBody>
      </p:sp>
      <p:pic>
        <p:nvPicPr>
          <p:cNvPr id="7" name="Imagen 6" descr="http://www.ciclistasurbanosuio.com/content/uploads/2012/04/logo-biciaccion-copy.gif"/>
          <p:cNvPicPr/>
          <p:nvPr/>
        </p:nvPicPr>
        <p:blipFill>
          <a:blip r:embed="rId3">
            <a:extLst>
              <a:ext uri="{28A0092B-C50C-407E-A947-70E740481C1C}">
                <a14:useLocalDpi xmlns:a14="http://schemas.microsoft.com/office/drawing/2010/main" val="0"/>
              </a:ext>
            </a:extLst>
          </a:blip>
          <a:srcRect/>
          <a:stretch>
            <a:fillRect/>
          </a:stretch>
        </p:blipFill>
        <p:spPr bwMode="auto">
          <a:xfrm>
            <a:off x="8047482" y="1263586"/>
            <a:ext cx="3558540" cy="874395"/>
          </a:xfrm>
          <a:prstGeom prst="rect">
            <a:avLst/>
          </a:prstGeom>
          <a:noFill/>
          <a:ln>
            <a:noFill/>
          </a:ln>
        </p:spPr>
      </p:pic>
      <p:pic>
        <p:nvPicPr>
          <p:cNvPr id="9" name="Imagen 8" descr="http://ciclopolis.files.wordpress.com/2009/04/391292_10152042629400615_1538882333_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53678" y="4536722"/>
            <a:ext cx="2110740" cy="2047240"/>
          </a:xfrm>
          <a:prstGeom prst="rect">
            <a:avLst/>
          </a:prstGeom>
          <a:noFill/>
          <a:ln>
            <a:noFill/>
          </a:ln>
        </p:spPr>
      </p:pic>
      <p:pic>
        <p:nvPicPr>
          <p:cNvPr id="13314" name="Picture 2" descr="http://www.andes.info.ec/sites/default/files/styles/large/public/field/image/ciclismo_urbano18.jpg?itok=yvr_vgD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7482" y="2429409"/>
            <a:ext cx="3428873" cy="193908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blog.codeconutrilife.com/wp-content/uploads/2011/10/bicicleta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12049" y="4965411"/>
            <a:ext cx="2605913" cy="1734561"/>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Resultado de imagen para bicicletas BICI Q"/>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8117" y="5367676"/>
            <a:ext cx="1567075" cy="1408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6992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25575" y="2510287"/>
            <a:ext cx="8596668" cy="2444147"/>
          </a:xfrm>
        </p:spPr>
        <p:txBody>
          <a:bodyPr>
            <a:normAutofit/>
          </a:bodyPr>
          <a:lstStyle/>
          <a:p>
            <a:r>
              <a:rPr lang="es-EC" sz="2500" dirty="0" smtClean="0">
                <a:latin typeface="Times New Roman" panose="02020603050405020304" pitchFamily="18" charset="0"/>
                <a:cs typeface="Times New Roman" panose="02020603050405020304" pitchFamily="18" charset="0"/>
              </a:rPr>
              <a:t>ENCUESTAS DEL SERVICIO BICIQUITO</a:t>
            </a:r>
          </a:p>
          <a:p>
            <a:r>
              <a:rPr lang="es-EC" sz="2500" dirty="0" smtClean="0">
                <a:latin typeface="Times New Roman" panose="02020603050405020304" pitchFamily="18" charset="0"/>
                <a:cs typeface="Times New Roman" panose="02020603050405020304" pitchFamily="18" charset="0"/>
              </a:rPr>
              <a:t>ENCUESTAS DEL USO DE LA CICLOVIA</a:t>
            </a:r>
          </a:p>
          <a:p>
            <a:r>
              <a:rPr lang="es-EC" sz="2500" dirty="0" smtClean="0">
                <a:latin typeface="Times New Roman" panose="02020603050405020304" pitchFamily="18" charset="0"/>
                <a:cs typeface="Times New Roman" panose="02020603050405020304" pitchFamily="18" charset="0"/>
              </a:rPr>
              <a:t>ESTUDIO DEL SISTEMA</a:t>
            </a:r>
          </a:p>
          <a:p>
            <a:r>
              <a:rPr lang="es-EC" sz="2500" dirty="0" smtClean="0">
                <a:latin typeface="Times New Roman" panose="02020603050405020304" pitchFamily="18" charset="0"/>
                <a:cs typeface="Times New Roman" panose="02020603050405020304" pitchFamily="18" charset="0"/>
              </a:rPr>
              <a:t>ANÁLISIS COMPARATIVOS</a:t>
            </a:r>
          </a:p>
        </p:txBody>
      </p:sp>
      <p:sp>
        <p:nvSpPr>
          <p:cNvPr id="4" name="Rectángulo 3"/>
          <p:cNvSpPr/>
          <p:nvPr/>
        </p:nvSpPr>
        <p:spPr>
          <a:xfrm>
            <a:off x="1906438" y="275284"/>
            <a:ext cx="6728604" cy="2077492"/>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7500" b="1" cap="none" spc="0" dirty="0" smtClean="0">
                <a:ln/>
                <a:solidFill>
                  <a:schemeClr val="accent3"/>
                </a:solidFill>
                <a:effectLst/>
                <a:latin typeface="Times New Roman" panose="02020603050405020304" pitchFamily="18" charset="0"/>
                <a:cs typeface="Times New Roman" panose="02020603050405020304" pitchFamily="18" charset="0"/>
              </a:rPr>
              <a:t>CAPÍTULO </a:t>
            </a:r>
            <a:r>
              <a:rPr lang="es-ES" sz="7500" b="1" dirty="0">
                <a:ln/>
                <a:solidFill>
                  <a:schemeClr val="accent3"/>
                </a:solidFill>
                <a:latin typeface="Times New Roman" panose="02020603050405020304" pitchFamily="18" charset="0"/>
                <a:cs typeface="Times New Roman" panose="02020603050405020304" pitchFamily="18" charset="0"/>
              </a:rPr>
              <a:t>4</a:t>
            </a:r>
            <a:endParaRPr lang="es-ES" sz="7500" b="1" cap="none" spc="0" dirty="0" smtClean="0">
              <a:ln/>
              <a:solidFill>
                <a:schemeClr val="accent3"/>
              </a:solidFill>
              <a:effectLst/>
              <a:latin typeface="Times New Roman" panose="02020603050405020304" pitchFamily="18" charset="0"/>
              <a:cs typeface="Times New Roman" panose="02020603050405020304" pitchFamily="18" charset="0"/>
            </a:endParaRPr>
          </a:p>
          <a:p>
            <a:pPr algn="ctr"/>
            <a:endParaRPr lang="es-ES" sz="5400" b="1" cap="none" spc="0" dirty="0">
              <a:ln/>
              <a:solidFill>
                <a:schemeClr val="accent3"/>
              </a:solidFill>
              <a:effectLst/>
            </a:endParaRPr>
          </a:p>
        </p:txBody>
      </p:sp>
      <p:sp>
        <p:nvSpPr>
          <p:cNvPr id="5" name="AutoShape 4" descr="http://2.bp.blogspot.com/-ODlIz7iKKV0/ThRFAW_dCUI/AAAAAAAAATo/R5FW6u4RHr8/s1600/enconstr.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AutoShape 6" descr="http://2.bp.blogspot.com/-AzfGtio-6Iw/TakISBQrarI/AAAAAAAAAGE/pWuuLQiyyGw/s200/construccion+normas.jp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1" name="Imagen 10"/>
          <p:cNvPicPr/>
          <p:nvPr/>
        </p:nvPicPr>
        <p:blipFill>
          <a:blip r:embed="rId2">
            <a:extLst>
              <a:ext uri="{28A0092B-C50C-407E-A947-70E740481C1C}">
                <a14:useLocalDpi xmlns:a14="http://schemas.microsoft.com/office/drawing/2010/main" val="0"/>
              </a:ext>
            </a:extLst>
          </a:blip>
          <a:srcRect/>
          <a:stretch>
            <a:fillRect/>
          </a:stretch>
        </p:blipFill>
        <p:spPr bwMode="auto">
          <a:xfrm>
            <a:off x="8335645" y="4533991"/>
            <a:ext cx="2286000" cy="1066800"/>
          </a:xfrm>
          <a:prstGeom prst="rect">
            <a:avLst/>
          </a:prstGeom>
          <a:noFill/>
          <a:ln>
            <a:noFill/>
          </a:ln>
        </p:spPr>
      </p:pic>
      <p:pic>
        <p:nvPicPr>
          <p:cNvPr id="14338" name="Picture 2" descr="http://dinerodeencuestas.com/wp-content/uploads/2014/05/gana-con-encues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1972" y="1314030"/>
            <a:ext cx="25241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p4.cdn.brainsins.com/es/wp-content/uploads/2014/03/tecnicas_marketing_para_ecommerce_encuesta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8112" y="4837825"/>
            <a:ext cx="2288183" cy="1525932"/>
          </a:xfrm>
          <a:prstGeom prst="rect">
            <a:avLst/>
          </a:prstGeom>
          <a:noFill/>
          <a:extLst>
            <a:ext uri="{909E8E84-426E-40DD-AFC4-6F175D3DCCD1}">
              <a14:hiddenFill xmlns:a14="http://schemas.microsoft.com/office/drawing/2010/main">
                <a:solidFill>
                  <a:srgbClr val="FFFFFF"/>
                </a:solidFill>
              </a14:hiddenFill>
            </a:ext>
          </a:extLst>
        </p:spPr>
      </p:pic>
      <p:sp>
        <p:nvSpPr>
          <p:cNvPr id="2" name="Botón de acción: Hacia delante o Siguiente 1">
            <a:hlinkClick r:id="rId5" action="ppaction://hlinkfile" highlightClick="1"/>
          </p:cNvPr>
          <p:cNvSpPr/>
          <p:nvPr/>
        </p:nvSpPr>
        <p:spPr>
          <a:xfrm>
            <a:off x="758952" y="6291072"/>
            <a:ext cx="438912" cy="29260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531537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49280" y="282314"/>
            <a:ext cx="8596668" cy="762000"/>
          </a:xfrm>
        </p:spPr>
        <p:txBody>
          <a:bodyPr/>
          <a:lstStyle/>
          <a:p>
            <a:pPr algn="ctr"/>
            <a:r>
              <a:rPr lang="es-EC" dirty="0" smtClean="0">
                <a:solidFill>
                  <a:schemeClr val="accent3"/>
                </a:solidFill>
              </a:rPr>
              <a:t>ENCUESTAS (MUESTREO)</a:t>
            </a:r>
            <a:endParaRPr lang="es-EC" dirty="0">
              <a:solidFill>
                <a:schemeClr val="accent3"/>
              </a:solidFill>
            </a:endParaRPr>
          </a:p>
        </p:txBody>
      </p:sp>
      <p:sp>
        <p:nvSpPr>
          <p:cNvPr id="3" name="Marcador de contenido 2"/>
          <p:cNvSpPr>
            <a:spLocks noGrp="1"/>
          </p:cNvSpPr>
          <p:nvPr>
            <p:ph idx="1"/>
          </p:nvPr>
        </p:nvSpPr>
        <p:spPr>
          <a:xfrm>
            <a:off x="408029" y="2231136"/>
            <a:ext cx="11479171" cy="4425696"/>
          </a:xfrm>
        </p:spPr>
        <p:txBody>
          <a:bodyPr>
            <a:normAutofit fontScale="92500"/>
          </a:bodyPr>
          <a:lstStyle/>
          <a:p>
            <a:pPr algn="just"/>
            <a:r>
              <a:rPr lang="es-ES" b="1" dirty="0"/>
              <a:t>n</a:t>
            </a:r>
            <a:r>
              <a:rPr lang="es-ES" dirty="0"/>
              <a:t>: muestra: es el número representativo del grupo de personas que queremos estudiar (población) y, por tanto, el número de encuetas que debemos realizar, o el número de personas que debemos encuestar.</a:t>
            </a:r>
            <a:endParaRPr lang="es-EC" dirty="0"/>
          </a:p>
          <a:p>
            <a:pPr algn="just"/>
            <a:r>
              <a:rPr lang="es-ES" b="1" dirty="0"/>
              <a:t>N</a:t>
            </a:r>
            <a:r>
              <a:rPr lang="es-ES" dirty="0"/>
              <a:t>: población: es el grupo de personas que vamos a estudiar, las cuales podrían estar conformadas, por ejemplo, por nuestro público objetivo.</a:t>
            </a:r>
            <a:endParaRPr lang="es-EC" dirty="0"/>
          </a:p>
          <a:p>
            <a:pPr algn="just"/>
            <a:r>
              <a:rPr lang="es-ES" b="1" dirty="0"/>
              <a:t>z</a:t>
            </a:r>
            <a:r>
              <a:rPr lang="es-ES" dirty="0"/>
              <a:t>: nivel de confianza: mide la confiabilidad de los resultados. Lo usual es utilizar un nivel de confianza de 95% (1.96) o de 90% (1.65). Mientras mayor sea el nivel de confianza, mayor confiabilidad tendrán los resultados, pero, por otro lado, mayor será el número de la muestra, es decir, mayores encuestas tendremos que realizar.</a:t>
            </a:r>
            <a:endParaRPr lang="es-EC" dirty="0"/>
          </a:p>
          <a:p>
            <a:pPr algn="just"/>
            <a:r>
              <a:rPr lang="es-ES" b="1" dirty="0"/>
              <a:t>e</a:t>
            </a:r>
            <a:r>
              <a:rPr lang="es-ES" dirty="0"/>
              <a:t>: grado de error: mide el porcentaje de error que puede haber en los resultados. Lo usual es utilizar un grado de error de 5% o de 10%. Mientras menor margen de error, mayor validez tendrán los resultados, pero, por otro lado, mayor será el número de la muestra, es decir, mayores encuestas tendremos que realizar.</a:t>
            </a:r>
            <a:endParaRPr lang="es-EC" dirty="0"/>
          </a:p>
          <a:p>
            <a:pPr algn="just"/>
            <a:r>
              <a:rPr lang="es-ES" b="1" dirty="0"/>
              <a:t>p</a:t>
            </a:r>
            <a:r>
              <a:rPr lang="es-ES" dirty="0"/>
              <a:t>: probabilidad de ocurrencia: probabilidad de que ocurra el evento. Lo usual es utilizar una probabilidad de ocurrencia del 50%.</a:t>
            </a:r>
            <a:endParaRPr lang="es-EC" dirty="0"/>
          </a:p>
          <a:p>
            <a:pPr algn="just"/>
            <a:r>
              <a:rPr lang="es-ES" b="1" dirty="0"/>
              <a:t>q</a:t>
            </a:r>
            <a:r>
              <a:rPr lang="es-ES" dirty="0"/>
              <a:t>: probabilidad de no ocurrencia: probabilidad de que no ocurra el evento. Lo usual es utilizar una probabilidad de no ocurrencia del 50%. La suma de “p” más “q” siempre debe dar 100%.</a:t>
            </a:r>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862768437"/>
              </p:ext>
            </p:extLst>
          </p:nvPr>
        </p:nvGraphicFramePr>
        <p:xfrm>
          <a:off x="4709160" y="1238464"/>
          <a:ext cx="3161235" cy="811690"/>
        </p:xfrm>
        <a:graphic>
          <a:graphicData uri="http://schemas.openxmlformats.org/drawingml/2006/table">
            <a:tbl>
              <a:tblPr firstRow="1" firstCol="1" bandRow="1">
                <a:tableStyleId>{5C22544A-7EE6-4342-B048-85BDC9FD1C3A}</a:tableStyleId>
              </a:tblPr>
              <a:tblGrid>
                <a:gridCol w="3161235"/>
              </a:tblGrid>
              <a:tr h="811690">
                <a:tc>
                  <a:txBody>
                    <a:bodyPr/>
                    <a:lstStyle/>
                    <a:p>
                      <a:pPr indent="252095" algn="just">
                        <a:lnSpc>
                          <a:spcPct val="150000"/>
                        </a:lnSpc>
                        <a:spcBef>
                          <a:spcPts val="120"/>
                        </a:spcBef>
                        <a:spcAft>
                          <a:spcPts val="1875"/>
                        </a:spcAft>
                      </a:pPr>
                      <a:r>
                        <a:rPr lang="es-EC" sz="1800" b="1" dirty="0">
                          <a:solidFill>
                            <a:schemeClr val="tx1"/>
                          </a:solidFill>
                          <a:effectLst/>
                          <a:latin typeface="Times New Roman" panose="02020603050405020304" pitchFamily="18" charset="0"/>
                          <a:cs typeface="Times New Roman" panose="02020603050405020304" pitchFamily="18" charset="0"/>
                        </a:rPr>
                        <a:t>n = (Z²pqN) / (Ne² + Z²pq)</a:t>
                      </a:r>
                      <a:endParaRPr lang="es-EC"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2875" marR="142875" marT="66675" marB="66675" anchor="ctr"/>
                </a:tc>
              </a:tr>
            </a:tbl>
          </a:graphicData>
        </a:graphic>
      </p:graphicFrame>
    </p:spTree>
    <p:extLst>
      <p:ext uri="{BB962C8B-B14F-4D97-AF65-F5344CB8AC3E}">
        <p14:creationId xmlns:p14="http://schemas.microsoft.com/office/powerpoint/2010/main" val="37398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8536" y="245738"/>
            <a:ext cx="8596668" cy="762000"/>
          </a:xfrm>
        </p:spPr>
        <p:txBody>
          <a:bodyPr/>
          <a:lstStyle/>
          <a:p>
            <a:pPr algn="ctr"/>
            <a:r>
              <a:rPr lang="es-EC" dirty="0" smtClean="0">
                <a:solidFill>
                  <a:schemeClr val="accent3"/>
                </a:solidFill>
              </a:rPr>
              <a:t>ENCUESTAS (MUESTREO)</a:t>
            </a:r>
            <a:endParaRPr lang="es-EC" dirty="0">
              <a:solidFill>
                <a:schemeClr val="accent3"/>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1854168360"/>
              </p:ext>
            </p:extLst>
          </p:nvPr>
        </p:nvGraphicFramePr>
        <p:xfrm>
          <a:off x="3186252" y="1131340"/>
          <a:ext cx="3161235" cy="811690"/>
        </p:xfrm>
        <a:graphic>
          <a:graphicData uri="http://schemas.openxmlformats.org/drawingml/2006/table">
            <a:tbl>
              <a:tblPr firstRow="1" firstCol="1" bandRow="1">
                <a:tableStyleId>{5C22544A-7EE6-4342-B048-85BDC9FD1C3A}</a:tableStyleId>
              </a:tblPr>
              <a:tblGrid>
                <a:gridCol w="3161235"/>
              </a:tblGrid>
              <a:tr h="811690">
                <a:tc>
                  <a:txBody>
                    <a:bodyPr/>
                    <a:lstStyle/>
                    <a:p>
                      <a:pPr indent="252095" algn="just">
                        <a:lnSpc>
                          <a:spcPct val="150000"/>
                        </a:lnSpc>
                        <a:spcBef>
                          <a:spcPts val="120"/>
                        </a:spcBef>
                        <a:spcAft>
                          <a:spcPts val="1875"/>
                        </a:spcAft>
                      </a:pPr>
                      <a:r>
                        <a:rPr lang="es-EC" sz="1800" b="1" dirty="0">
                          <a:solidFill>
                            <a:schemeClr val="tx1"/>
                          </a:solidFill>
                          <a:effectLst/>
                          <a:latin typeface="Times New Roman" panose="02020603050405020304" pitchFamily="18" charset="0"/>
                          <a:cs typeface="Times New Roman" panose="02020603050405020304" pitchFamily="18" charset="0"/>
                        </a:rPr>
                        <a:t>n = (Z²pqN) / (Ne² + Z²pq)</a:t>
                      </a:r>
                      <a:endParaRPr lang="es-EC"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42875" marR="142875" marT="66675" marB="66675" anchor="ctr"/>
                </a:tc>
              </a:tr>
            </a:tbl>
          </a:graphicData>
        </a:graphic>
      </p:graphicFrame>
      <p:pic>
        <p:nvPicPr>
          <p:cNvPr id="7" name="Imagen 6"/>
          <p:cNvPicPr>
            <a:picLocks noChangeAspect="1"/>
          </p:cNvPicPr>
          <p:nvPr/>
        </p:nvPicPr>
        <p:blipFill>
          <a:blip r:embed="rId3"/>
          <a:stretch>
            <a:fillRect/>
          </a:stretch>
        </p:blipFill>
        <p:spPr>
          <a:xfrm>
            <a:off x="1357632" y="2581213"/>
            <a:ext cx="1769613" cy="1419349"/>
          </a:xfrm>
          <a:prstGeom prst="rect">
            <a:avLst/>
          </a:prstGeom>
        </p:spPr>
      </p:pic>
      <p:pic>
        <p:nvPicPr>
          <p:cNvPr id="9" name="Imagen 8"/>
          <p:cNvPicPr>
            <a:picLocks noChangeAspect="1"/>
          </p:cNvPicPr>
          <p:nvPr/>
        </p:nvPicPr>
        <p:blipFill>
          <a:blip r:embed="rId4"/>
          <a:stretch>
            <a:fillRect/>
          </a:stretch>
        </p:blipFill>
        <p:spPr>
          <a:xfrm>
            <a:off x="1015607" y="4553077"/>
            <a:ext cx="2453664" cy="417456"/>
          </a:xfrm>
          <a:prstGeom prst="rect">
            <a:avLst/>
          </a:prstGeom>
        </p:spPr>
      </p:pic>
      <p:pic>
        <p:nvPicPr>
          <p:cNvPr id="13" name="Imagen 12"/>
          <p:cNvPicPr>
            <a:picLocks noChangeAspect="1"/>
          </p:cNvPicPr>
          <p:nvPr/>
        </p:nvPicPr>
        <p:blipFill>
          <a:blip r:embed="rId5"/>
          <a:stretch>
            <a:fillRect/>
          </a:stretch>
        </p:blipFill>
        <p:spPr>
          <a:xfrm>
            <a:off x="5807904" y="2173764"/>
            <a:ext cx="3612000" cy="4552534"/>
          </a:xfrm>
          <a:prstGeom prst="rect">
            <a:avLst/>
          </a:prstGeom>
        </p:spPr>
      </p:pic>
      <p:sp>
        <p:nvSpPr>
          <p:cNvPr id="3" name="Botón de acción: Hacia delante o Siguiente 2">
            <a:hlinkClick r:id="rId6" action="ppaction://hlinkfile" highlightClick="1"/>
          </p:cNvPr>
          <p:cNvSpPr/>
          <p:nvPr/>
        </p:nvSpPr>
        <p:spPr>
          <a:xfrm>
            <a:off x="886968" y="6208776"/>
            <a:ext cx="470664" cy="34747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051383238"/>
      </p:ext>
    </p:extLst>
  </p:cSld>
  <p:clrMapOvr>
    <a:masterClrMapping/>
  </p:clrMapOvr>
  <p:transition spd="slow">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49280" y="282314"/>
            <a:ext cx="8596668" cy="762000"/>
          </a:xfrm>
        </p:spPr>
        <p:txBody>
          <a:bodyPr/>
          <a:lstStyle/>
          <a:p>
            <a:pPr algn="ctr"/>
            <a:r>
              <a:rPr lang="es-EC" dirty="0" smtClean="0">
                <a:solidFill>
                  <a:schemeClr val="accent3"/>
                </a:solidFill>
              </a:rPr>
              <a:t>TABULACIÓN DE RESULTADOS</a:t>
            </a:r>
            <a:endParaRPr lang="es-EC" dirty="0">
              <a:solidFill>
                <a:schemeClr val="accent3"/>
              </a:solidFill>
            </a:endParaRPr>
          </a:p>
        </p:txBody>
      </p:sp>
      <p:sp>
        <p:nvSpPr>
          <p:cNvPr id="5" name="Marcador de contenido 4"/>
          <p:cNvSpPr>
            <a:spLocks noGrp="1"/>
          </p:cNvSpPr>
          <p:nvPr>
            <p:ph idx="1"/>
          </p:nvPr>
        </p:nvSpPr>
        <p:spPr>
          <a:xfrm>
            <a:off x="631614" y="2700085"/>
            <a:ext cx="6107514" cy="3880773"/>
          </a:xfrm>
        </p:spPr>
        <p:txBody>
          <a:bodyPr>
            <a:normAutofit lnSpcReduction="10000"/>
          </a:bodyPr>
          <a:lstStyle/>
          <a:p>
            <a:r>
              <a:rPr lang="es-EC" dirty="0" smtClean="0">
                <a:solidFill>
                  <a:schemeClr val="tx1"/>
                </a:solidFill>
              </a:rPr>
              <a:t>En el cuadro se puede observar la opinión de los usuarios al momento de recibir la bicicleta, calificando si es rápida o no la entrega.</a:t>
            </a:r>
          </a:p>
          <a:p>
            <a:endParaRPr lang="es-EC" dirty="0">
              <a:solidFill>
                <a:schemeClr val="tx1"/>
              </a:solidFill>
            </a:endParaRPr>
          </a:p>
          <a:p>
            <a:r>
              <a:rPr lang="es-EC" dirty="0" smtClean="0">
                <a:solidFill>
                  <a:schemeClr val="tx1"/>
                </a:solidFill>
              </a:rPr>
              <a:t>Los resultados que se observa son muy favorables ya que a partir de la administración del alcalde Mauricio Rodas se invirtió en carnets y maquinas lectoras de barra para q la entrega de la bicicleta sea más rápida.</a:t>
            </a:r>
          </a:p>
          <a:p>
            <a:endParaRPr lang="es-EC" dirty="0">
              <a:solidFill>
                <a:schemeClr val="tx1"/>
              </a:solidFill>
            </a:endParaRPr>
          </a:p>
          <a:p>
            <a:r>
              <a:rPr lang="es-EC" dirty="0" smtClean="0">
                <a:solidFill>
                  <a:schemeClr val="tx1"/>
                </a:solidFill>
              </a:rPr>
              <a:t>Anteriormente se debía registrar en hojas el usuario previo al uso de la bicicleta.</a:t>
            </a:r>
            <a:endParaRPr lang="es-EC" dirty="0">
              <a:solidFill>
                <a:schemeClr val="tx1"/>
              </a:solidFill>
            </a:endParaRPr>
          </a:p>
        </p:txBody>
      </p:sp>
      <p:pic>
        <p:nvPicPr>
          <p:cNvPr id="7" name="Imagen 6"/>
          <p:cNvPicPr>
            <a:picLocks noChangeAspect="1"/>
          </p:cNvPicPr>
          <p:nvPr/>
        </p:nvPicPr>
        <p:blipFill>
          <a:blip r:embed="rId3"/>
          <a:stretch>
            <a:fillRect/>
          </a:stretch>
        </p:blipFill>
        <p:spPr>
          <a:xfrm>
            <a:off x="5431536" y="3900090"/>
            <a:ext cx="7150190" cy="1151577"/>
          </a:xfrm>
          <a:prstGeom prst="rect">
            <a:avLst/>
          </a:prstGeom>
        </p:spPr>
      </p:pic>
      <p:sp>
        <p:nvSpPr>
          <p:cNvPr id="8" name="CuadroTexto 7"/>
          <p:cNvSpPr txBox="1"/>
          <p:nvPr/>
        </p:nvSpPr>
        <p:spPr>
          <a:xfrm>
            <a:off x="631614" y="1216152"/>
            <a:ext cx="8795850" cy="1200329"/>
          </a:xfrm>
          <a:prstGeom prst="rect">
            <a:avLst/>
          </a:prstGeom>
          <a:noFill/>
        </p:spPr>
        <p:txBody>
          <a:bodyPr wrap="square" rtlCol="0">
            <a:spAutoFit/>
          </a:bodyPr>
          <a:lstStyle/>
          <a:p>
            <a:r>
              <a:rPr lang="es-EC" dirty="0" smtClean="0"/>
              <a:t>Es importante aclarar que las encuestas se realizó en horas pico</a:t>
            </a:r>
          </a:p>
          <a:p>
            <a:endParaRPr lang="es-EC" dirty="0"/>
          </a:p>
          <a:p>
            <a:r>
              <a:rPr lang="es-EC" dirty="0" smtClean="0"/>
              <a:t>Dentro de las encuestas existen preguntas que van direccionadas con el servicio del sistema BICIQUITO.</a:t>
            </a:r>
            <a:endParaRPr lang="es-EC" dirty="0"/>
          </a:p>
        </p:txBody>
      </p:sp>
    </p:spTree>
    <p:extLst>
      <p:ext uri="{BB962C8B-B14F-4D97-AF65-F5344CB8AC3E}">
        <p14:creationId xmlns:p14="http://schemas.microsoft.com/office/powerpoint/2010/main" val="2176618596"/>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28656" y="282314"/>
            <a:ext cx="8596668" cy="762000"/>
          </a:xfrm>
        </p:spPr>
        <p:txBody>
          <a:bodyPr/>
          <a:lstStyle/>
          <a:p>
            <a:pPr algn="ctr"/>
            <a:r>
              <a:rPr lang="es-EC" dirty="0" smtClean="0">
                <a:solidFill>
                  <a:schemeClr val="accent3"/>
                </a:solidFill>
              </a:rPr>
              <a:t>TABULACIÓN DE RESULTADOS</a:t>
            </a:r>
            <a:endParaRPr lang="es-EC" dirty="0">
              <a:solidFill>
                <a:schemeClr val="accent3"/>
              </a:solidFill>
            </a:endParaRPr>
          </a:p>
        </p:txBody>
      </p:sp>
      <p:sp>
        <p:nvSpPr>
          <p:cNvPr id="5" name="Marcador de contenido 4"/>
          <p:cNvSpPr>
            <a:spLocks noGrp="1"/>
          </p:cNvSpPr>
          <p:nvPr>
            <p:ph idx="1"/>
          </p:nvPr>
        </p:nvSpPr>
        <p:spPr>
          <a:xfrm>
            <a:off x="528965" y="1557085"/>
            <a:ext cx="9291691" cy="1003235"/>
          </a:xfrm>
        </p:spPr>
        <p:txBody>
          <a:bodyPr>
            <a:normAutofit/>
          </a:bodyPr>
          <a:lstStyle/>
          <a:p>
            <a:pPr algn="ctr"/>
            <a:r>
              <a:rPr lang="es-EC" dirty="0" smtClean="0">
                <a:solidFill>
                  <a:schemeClr val="tx1"/>
                </a:solidFill>
              </a:rPr>
              <a:t>La atención de las personas en las estaciones es un plus importante para que el sistema siga teniendo la acogida que se espera.</a:t>
            </a:r>
            <a:endParaRPr lang="es-EC" dirty="0">
              <a:solidFill>
                <a:schemeClr val="tx1"/>
              </a:solidFill>
            </a:endParaRPr>
          </a:p>
        </p:txBody>
      </p:sp>
      <p:graphicFrame>
        <p:nvGraphicFramePr>
          <p:cNvPr id="6" name="Gráfico 5"/>
          <p:cNvGraphicFramePr/>
          <p:nvPr>
            <p:extLst>
              <p:ext uri="{D42A27DB-BD31-4B8C-83A1-F6EECF244321}">
                <p14:modId xmlns:p14="http://schemas.microsoft.com/office/powerpoint/2010/main" val="1462743272"/>
              </p:ext>
            </p:extLst>
          </p:nvPr>
        </p:nvGraphicFramePr>
        <p:xfrm>
          <a:off x="2987802" y="2705326"/>
          <a:ext cx="5196078" cy="36588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305001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7334" y="3597215"/>
            <a:ext cx="8596668" cy="2444147"/>
          </a:xfrm>
        </p:spPr>
        <p:txBody>
          <a:bodyPr>
            <a:normAutofit/>
          </a:bodyPr>
          <a:lstStyle/>
          <a:p>
            <a:r>
              <a:rPr lang="es-EC" sz="2500" dirty="0" smtClean="0">
                <a:latin typeface="Times New Roman" panose="02020603050405020304" pitchFamily="18" charset="0"/>
                <a:cs typeface="Times New Roman" panose="02020603050405020304" pitchFamily="18" charset="0"/>
              </a:rPr>
              <a:t>INTRODUCCIÓN</a:t>
            </a:r>
          </a:p>
          <a:p>
            <a:r>
              <a:rPr lang="es-EC" sz="2500" dirty="0" smtClean="0">
                <a:latin typeface="Times New Roman" panose="02020603050405020304" pitchFamily="18" charset="0"/>
                <a:cs typeface="Times New Roman" panose="02020603050405020304" pitchFamily="18" charset="0"/>
              </a:rPr>
              <a:t>OBJETIVOS</a:t>
            </a:r>
          </a:p>
          <a:p>
            <a:r>
              <a:rPr lang="es-EC" sz="2500" dirty="0" smtClean="0">
                <a:latin typeface="Times New Roman" panose="02020603050405020304" pitchFamily="18" charset="0"/>
                <a:cs typeface="Times New Roman" panose="02020603050405020304" pitchFamily="18" charset="0"/>
              </a:rPr>
              <a:t>ALCANCES</a:t>
            </a:r>
            <a:endParaRPr lang="es-EC" sz="2500" dirty="0">
              <a:latin typeface="Times New Roman" panose="02020603050405020304" pitchFamily="18" charset="0"/>
              <a:cs typeface="Times New Roman" panose="02020603050405020304" pitchFamily="18" charset="0"/>
            </a:endParaRPr>
          </a:p>
        </p:txBody>
      </p:sp>
      <p:sp>
        <p:nvSpPr>
          <p:cNvPr id="4" name="Rectángulo 3"/>
          <p:cNvSpPr/>
          <p:nvPr/>
        </p:nvSpPr>
        <p:spPr>
          <a:xfrm>
            <a:off x="1906438" y="1519723"/>
            <a:ext cx="6728604" cy="2077492"/>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7500" b="1" cap="none" spc="0" dirty="0" smtClean="0">
                <a:ln/>
                <a:solidFill>
                  <a:schemeClr val="accent3"/>
                </a:solidFill>
                <a:effectLst/>
                <a:latin typeface="Times New Roman" panose="02020603050405020304" pitchFamily="18" charset="0"/>
                <a:cs typeface="Times New Roman" panose="02020603050405020304" pitchFamily="18" charset="0"/>
              </a:rPr>
              <a:t>CAPÍTULO 1</a:t>
            </a:r>
          </a:p>
          <a:p>
            <a:pPr algn="ctr"/>
            <a:endParaRPr lang="es-ES" sz="5400" b="1" cap="none" spc="0" dirty="0">
              <a:ln/>
              <a:solidFill>
                <a:schemeClr val="accent3"/>
              </a:solidFill>
              <a:effectLst/>
            </a:endParaRPr>
          </a:p>
        </p:txBody>
      </p:sp>
      <p:pic>
        <p:nvPicPr>
          <p:cNvPr id="2050" name="Picture 2" descr="http://images.evisos.ec/2011/08/09/asistentes-de-ingenieria-civil_c58abbc4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7146" y="3460086"/>
            <a:ext cx="2667000" cy="2581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569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28656" y="282314"/>
            <a:ext cx="8596668" cy="762000"/>
          </a:xfrm>
        </p:spPr>
        <p:txBody>
          <a:bodyPr/>
          <a:lstStyle/>
          <a:p>
            <a:pPr algn="ctr"/>
            <a:r>
              <a:rPr lang="es-EC" dirty="0" smtClean="0">
                <a:solidFill>
                  <a:schemeClr val="accent3"/>
                </a:solidFill>
              </a:rPr>
              <a:t>TABULACIÓN DE RESULTADOS</a:t>
            </a:r>
            <a:endParaRPr lang="es-EC" dirty="0">
              <a:solidFill>
                <a:schemeClr val="accent3"/>
              </a:solidFill>
            </a:endParaRPr>
          </a:p>
        </p:txBody>
      </p:sp>
      <p:sp>
        <p:nvSpPr>
          <p:cNvPr id="5" name="Marcador de contenido 4"/>
          <p:cNvSpPr>
            <a:spLocks noGrp="1"/>
          </p:cNvSpPr>
          <p:nvPr>
            <p:ph idx="1"/>
          </p:nvPr>
        </p:nvSpPr>
        <p:spPr>
          <a:xfrm>
            <a:off x="528965" y="1557085"/>
            <a:ext cx="9291691" cy="1314131"/>
          </a:xfrm>
        </p:spPr>
        <p:txBody>
          <a:bodyPr>
            <a:normAutofit lnSpcReduction="10000"/>
          </a:bodyPr>
          <a:lstStyle/>
          <a:p>
            <a:pPr algn="ctr"/>
            <a:r>
              <a:rPr lang="es-EC" dirty="0" smtClean="0">
                <a:solidFill>
                  <a:schemeClr val="tx1"/>
                </a:solidFill>
              </a:rPr>
              <a:t>El estado de las bicicletas es un factor importante ya que es el medio de trasporte que facilita el municipio para que la ciudadanos se movilicen.</a:t>
            </a:r>
          </a:p>
          <a:p>
            <a:pPr algn="ctr"/>
            <a:r>
              <a:rPr lang="es-EC" dirty="0" smtClean="0">
                <a:solidFill>
                  <a:schemeClr val="tx1"/>
                </a:solidFill>
              </a:rPr>
              <a:t>No se puede descuidar el mantenimiento de las bicicletas ya que son la carta de presentación del sistema de bicicletas públicas.</a:t>
            </a:r>
            <a:endParaRPr lang="es-EC" dirty="0">
              <a:solidFill>
                <a:schemeClr val="tx1"/>
              </a:solidFill>
            </a:endParaRPr>
          </a:p>
        </p:txBody>
      </p:sp>
      <p:graphicFrame>
        <p:nvGraphicFramePr>
          <p:cNvPr id="7" name="Gráfico 6"/>
          <p:cNvGraphicFramePr/>
          <p:nvPr>
            <p:extLst>
              <p:ext uri="{D42A27DB-BD31-4B8C-83A1-F6EECF244321}">
                <p14:modId xmlns:p14="http://schemas.microsoft.com/office/powerpoint/2010/main" val="3511630587"/>
              </p:ext>
            </p:extLst>
          </p:nvPr>
        </p:nvGraphicFramePr>
        <p:xfrm>
          <a:off x="3345942" y="3154680"/>
          <a:ext cx="4472178" cy="32202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811930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28656" y="282314"/>
            <a:ext cx="8596668" cy="762000"/>
          </a:xfrm>
        </p:spPr>
        <p:txBody>
          <a:bodyPr/>
          <a:lstStyle/>
          <a:p>
            <a:pPr algn="ctr"/>
            <a:r>
              <a:rPr lang="es-EC" dirty="0" smtClean="0">
                <a:solidFill>
                  <a:schemeClr val="accent3"/>
                </a:solidFill>
              </a:rPr>
              <a:t>TABULACIÓN DE RESULTADOS</a:t>
            </a:r>
            <a:endParaRPr lang="es-EC" dirty="0">
              <a:solidFill>
                <a:schemeClr val="accent3"/>
              </a:solidFill>
            </a:endParaRPr>
          </a:p>
        </p:txBody>
      </p:sp>
      <p:sp>
        <p:nvSpPr>
          <p:cNvPr id="5" name="Marcador de contenido 4"/>
          <p:cNvSpPr>
            <a:spLocks noGrp="1"/>
          </p:cNvSpPr>
          <p:nvPr>
            <p:ph idx="1"/>
          </p:nvPr>
        </p:nvSpPr>
        <p:spPr>
          <a:xfrm>
            <a:off x="494083" y="1895413"/>
            <a:ext cx="9291691" cy="911795"/>
          </a:xfrm>
        </p:spPr>
        <p:txBody>
          <a:bodyPr>
            <a:normAutofit/>
          </a:bodyPr>
          <a:lstStyle/>
          <a:p>
            <a:pPr algn="ctr"/>
            <a:r>
              <a:rPr lang="es-EC" dirty="0" smtClean="0">
                <a:solidFill>
                  <a:schemeClr val="tx1"/>
                </a:solidFill>
              </a:rPr>
              <a:t>Dentro de las encuestas se dio espacio a la opinión de los usuarios para conocer la cantidad de estaciones o paradas que están implantadas en el ciudad.</a:t>
            </a:r>
            <a:endParaRPr lang="es-EC" dirty="0">
              <a:solidFill>
                <a:schemeClr val="tx1"/>
              </a:solidFill>
            </a:endParaRPr>
          </a:p>
        </p:txBody>
      </p:sp>
      <p:pic>
        <p:nvPicPr>
          <p:cNvPr id="3" name="Imagen 2"/>
          <p:cNvPicPr>
            <a:picLocks noChangeAspect="1"/>
          </p:cNvPicPr>
          <p:nvPr/>
        </p:nvPicPr>
        <p:blipFill>
          <a:blip r:embed="rId3"/>
          <a:stretch>
            <a:fillRect/>
          </a:stretch>
        </p:blipFill>
        <p:spPr>
          <a:xfrm>
            <a:off x="530466" y="3265116"/>
            <a:ext cx="5196524" cy="3114444"/>
          </a:xfrm>
          <a:prstGeom prst="rect">
            <a:avLst/>
          </a:prstGeom>
        </p:spPr>
      </p:pic>
      <p:pic>
        <p:nvPicPr>
          <p:cNvPr id="9" name="Imagen 8"/>
          <p:cNvPicPr>
            <a:picLocks noChangeAspect="1"/>
          </p:cNvPicPr>
          <p:nvPr/>
        </p:nvPicPr>
        <p:blipFill>
          <a:blip r:embed="rId4"/>
          <a:stretch>
            <a:fillRect/>
          </a:stretch>
        </p:blipFill>
        <p:spPr>
          <a:xfrm>
            <a:off x="5506300" y="3282696"/>
            <a:ext cx="5685423" cy="3420948"/>
          </a:xfrm>
          <a:prstGeom prst="rect">
            <a:avLst/>
          </a:prstGeom>
        </p:spPr>
      </p:pic>
    </p:spTree>
    <p:extLst>
      <p:ext uri="{BB962C8B-B14F-4D97-AF65-F5344CB8AC3E}">
        <p14:creationId xmlns:p14="http://schemas.microsoft.com/office/powerpoint/2010/main" val="40675084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28656" y="282314"/>
            <a:ext cx="8596668" cy="762000"/>
          </a:xfrm>
        </p:spPr>
        <p:txBody>
          <a:bodyPr>
            <a:normAutofit fontScale="90000"/>
          </a:bodyPr>
          <a:lstStyle/>
          <a:p>
            <a:pPr algn="ctr"/>
            <a:r>
              <a:rPr lang="es-EC" dirty="0" smtClean="0">
                <a:solidFill>
                  <a:schemeClr val="accent3"/>
                </a:solidFill>
              </a:rPr>
              <a:t>REGISTRO DE PERSONAS EN EL SISTEMA BICIQUITO</a:t>
            </a:r>
            <a:endParaRPr lang="es-EC" dirty="0">
              <a:solidFill>
                <a:schemeClr val="accent3"/>
              </a:solidFill>
            </a:endParaRPr>
          </a:p>
        </p:txBody>
      </p:sp>
      <p:sp>
        <p:nvSpPr>
          <p:cNvPr id="5" name="Marcador de contenido 4"/>
          <p:cNvSpPr>
            <a:spLocks noGrp="1"/>
          </p:cNvSpPr>
          <p:nvPr>
            <p:ph idx="1"/>
          </p:nvPr>
        </p:nvSpPr>
        <p:spPr>
          <a:xfrm>
            <a:off x="494083" y="1895413"/>
            <a:ext cx="6738821" cy="4706555"/>
          </a:xfrm>
        </p:spPr>
        <p:txBody>
          <a:bodyPr>
            <a:normAutofit/>
          </a:bodyPr>
          <a:lstStyle/>
          <a:p>
            <a:pPr marL="0" indent="0" algn="just">
              <a:buNone/>
            </a:pPr>
            <a:r>
              <a:rPr lang="es-EC" dirty="0" smtClean="0">
                <a:solidFill>
                  <a:schemeClr val="tx1"/>
                </a:solidFill>
              </a:rPr>
              <a:t>El registro es rápido y sencillo para ser usuario del sistema BICIQUITO y aquí se muestra los documentos que se debe presentar:</a:t>
            </a:r>
          </a:p>
          <a:p>
            <a:pPr marL="0" indent="0" algn="just">
              <a:buNone/>
            </a:pPr>
            <a:endParaRPr lang="es-EC" dirty="0" smtClean="0">
              <a:solidFill>
                <a:schemeClr val="tx1"/>
              </a:solidFill>
            </a:endParaRPr>
          </a:p>
          <a:p>
            <a:pPr lvl="0"/>
            <a:r>
              <a:rPr lang="es-EC" dirty="0">
                <a:solidFill>
                  <a:schemeClr val="tx1"/>
                </a:solidFill>
              </a:rPr>
              <a:t>Copia de cédula de identidad papeleta de votación.</a:t>
            </a:r>
          </a:p>
          <a:p>
            <a:pPr lvl="0"/>
            <a:r>
              <a:rPr lang="es-EC" dirty="0">
                <a:solidFill>
                  <a:schemeClr val="tx1"/>
                </a:solidFill>
              </a:rPr>
              <a:t>Copia de un recibo de agua, luz o teléfono.</a:t>
            </a:r>
          </a:p>
          <a:p>
            <a:pPr lvl="0"/>
            <a:r>
              <a:rPr lang="es-EC" dirty="0">
                <a:solidFill>
                  <a:schemeClr val="tx1"/>
                </a:solidFill>
              </a:rPr>
              <a:t>Registrarse en la página web con los datos personales. (www.biciquito.gob.ec)</a:t>
            </a:r>
          </a:p>
          <a:p>
            <a:pPr lvl="0"/>
            <a:r>
              <a:rPr lang="es-EC" dirty="0">
                <a:solidFill>
                  <a:schemeClr val="tx1"/>
                </a:solidFill>
              </a:rPr>
              <a:t>Llenar un contrato en las oficinas BICIQUITO </a:t>
            </a:r>
          </a:p>
          <a:p>
            <a:pPr marL="0" indent="0" algn="just">
              <a:buNone/>
            </a:pPr>
            <a:endParaRPr lang="es-EC" dirty="0" smtClean="0">
              <a:solidFill>
                <a:schemeClr val="tx1"/>
              </a:solidFill>
            </a:endParaRPr>
          </a:p>
          <a:p>
            <a:pPr marL="0" indent="0" algn="just">
              <a:buNone/>
            </a:pPr>
            <a:r>
              <a:rPr lang="es-EC" dirty="0" smtClean="0">
                <a:solidFill>
                  <a:schemeClr val="tx1"/>
                </a:solidFill>
              </a:rPr>
              <a:t>Una de las preguntas en las encuestas se refiere a este tema, evaluando si es rápido o no inscribirse en el sistema para hacer uso de las bicicletas públicas.</a:t>
            </a:r>
          </a:p>
          <a:p>
            <a:pPr marL="0" indent="0" algn="just">
              <a:buNone/>
            </a:pPr>
            <a:endParaRPr lang="es-EC" dirty="0">
              <a:solidFill>
                <a:schemeClr val="tx1"/>
              </a:solidFill>
            </a:endParaRPr>
          </a:p>
        </p:txBody>
      </p:sp>
      <p:pic>
        <p:nvPicPr>
          <p:cNvPr id="6" name="Imagen 5"/>
          <p:cNvPicPr>
            <a:picLocks noChangeAspect="1"/>
          </p:cNvPicPr>
          <p:nvPr/>
        </p:nvPicPr>
        <p:blipFill>
          <a:blip r:embed="rId3"/>
          <a:stretch>
            <a:fillRect/>
          </a:stretch>
        </p:blipFill>
        <p:spPr>
          <a:xfrm>
            <a:off x="5623560" y="3694176"/>
            <a:ext cx="7699248" cy="1268839"/>
          </a:xfrm>
          <a:prstGeom prst="rect">
            <a:avLst/>
          </a:prstGeom>
        </p:spPr>
      </p:pic>
      <p:pic>
        <p:nvPicPr>
          <p:cNvPr id="21506" name="Picture 2" descr="http://previews.123rf.com/images/artenot/artenot1206/artenot120600862/14155611-funny-cartoon-manager-Stock-Vector-exclamation-mark-offic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2904" y="4685555"/>
            <a:ext cx="2172445" cy="2172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2316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28656" y="282314"/>
            <a:ext cx="8596668" cy="762000"/>
          </a:xfrm>
        </p:spPr>
        <p:txBody>
          <a:bodyPr>
            <a:normAutofit fontScale="90000"/>
          </a:bodyPr>
          <a:lstStyle/>
          <a:p>
            <a:pPr algn="ctr"/>
            <a:r>
              <a:rPr lang="es-EC" dirty="0" smtClean="0">
                <a:solidFill>
                  <a:schemeClr val="accent3"/>
                </a:solidFill>
              </a:rPr>
              <a:t>REGISTRO DE PERSONAS EN EL SISTEMA BICIQUITO</a:t>
            </a:r>
            <a:endParaRPr lang="es-EC" dirty="0">
              <a:solidFill>
                <a:schemeClr val="accent3"/>
              </a:solidFill>
            </a:endParaRPr>
          </a:p>
        </p:txBody>
      </p:sp>
      <p:sp>
        <p:nvSpPr>
          <p:cNvPr id="5" name="Marcador de contenido 4"/>
          <p:cNvSpPr>
            <a:spLocks noGrp="1"/>
          </p:cNvSpPr>
          <p:nvPr>
            <p:ph idx="1"/>
          </p:nvPr>
        </p:nvSpPr>
        <p:spPr>
          <a:xfrm>
            <a:off x="302059" y="1474789"/>
            <a:ext cx="6738821" cy="3298379"/>
          </a:xfrm>
        </p:spPr>
        <p:txBody>
          <a:bodyPr>
            <a:normAutofit/>
          </a:bodyPr>
          <a:lstStyle/>
          <a:p>
            <a:pPr marL="0" indent="0" algn="just">
              <a:buNone/>
            </a:pPr>
            <a:r>
              <a:rPr lang="es-EC" dirty="0" smtClean="0">
                <a:solidFill>
                  <a:schemeClr val="tx1"/>
                </a:solidFill>
              </a:rPr>
              <a:t>Dentro del registro de personas se puede conocer que está conformado en su mayoría por hombres.</a:t>
            </a:r>
          </a:p>
          <a:p>
            <a:pPr marL="0" indent="0" algn="just">
              <a:buNone/>
            </a:pPr>
            <a:r>
              <a:rPr lang="es-EC" dirty="0" smtClean="0">
                <a:solidFill>
                  <a:schemeClr val="tx1"/>
                </a:solidFill>
              </a:rPr>
              <a:t>Los motivos son los siguientes:</a:t>
            </a:r>
          </a:p>
          <a:p>
            <a:pPr marL="0" indent="0" algn="just">
              <a:buNone/>
            </a:pPr>
            <a:endParaRPr lang="es-EC" dirty="0" smtClean="0">
              <a:solidFill>
                <a:schemeClr val="tx1"/>
              </a:solidFill>
            </a:endParaRPr>
          </a:p>
          <a:p>
            <a:pPr algn="just"/>
            <a:r>
              <a:rPr lang="es-EC" dirty="0" smtClean="0">
                <a:solidFill>
                  <a:schemeClr val="tx1"/>
                </a:solidFill>
              </a:rPr>
              <a:t>Por la comodidad de la ropa</a:t>
            </a:r>
          </a:p>
          <a:p>
            <a:pPr algn="just"/>
            <a:r>
              <a:rPr lang="es-EC" dirty="0" smtClean="0">
                <a:solidFill>
                  <a:schemeClr val="tx1"/>
                </a:solidFill>
              </a:rPr>
              <a:t>Los zapatos</a:t>
            </a:r>
          </a:p>
          <a:p>
            <a:pPr algn="just"/>
            <a:r>
              <a:rPr lang="es-EC" dirty="0" smtClean="0">
                <a:solidFill>
                  <a:schemeClr val="tx1"/>
                </a:solidFill>
              </a:rPr>
              <a:t>Lo estético </a:t>
            </a:r>
          </a:p>
          <a:p>
            <a:pPr algn="just"/>
            <a:r>
              <a:rPr lang="es-EC" dirty="0" smtClean="0">
                <a:solidFill>
                  <a:schemeClr val="tx1"/>
                </a:solidFill>
              </a:rPr>
              <a:t>Por la inseguridad</a:t>
            </a:r>
          </a:p>
          <a:p>
            <a:pPr algn="just"/>
            <a:endParaRPr lang="es-EC" dirty="0" smtClean="0">
              <a:solidFill>
                <a:schemeClr val="tx1"/>
              </a:solidFill>
            </a:endParaRPr>
          </a:p>
          <a:p>
            <a:pPr algn="just"/>
            <a:endParaRPr lang="es-EC" dirty="0" smtClean="0">
              <a:solidFill>
                <a:schemeClr val="tx1"/>
              </a:solidFill>
            </a:endParaRPr>
          </a:p>
          <a:p>
            <a:pPr marL="0" indent="0" algn="just">
              <a:buNone/>
            </a:pPr>
            <a:endParaRPr lang="es-EC" dirty="0" smtClean="0">
              <a:solidFill>
                <a:schemeClr val="tx1"/>
              </a:solidFill>
            </a:endParaRPr>
          </a:p>
        </p:txBody>
      </p:sp>
      <p:graphicFrame>
        <p:nvGraphicFramePr>
          <p:cNvPr id="7" name="Gráfico 6"/>
          <p:cNvGraphicFramePr/>
          <p:nvPr>
            <p:extLst>
              <p:ext uri="{D42A27DB-BD31-4B8C-83A1-F6EECF244321}">
                <p14:modId xmlns:p14="http://schemas.microsoft.com/office/powerpoint/2010/main" val="3494167376"/>
              </p:ext>
            </p:extLst>
          </p:nvPr>
        </p:nvGraphicFramePr>
        <p:xfrm>
          <a:off x="5736134" y="1886712"/>
          <a:ext cx="4762500" cy="2773680"/>
        </p:xfrm>
        <a:graphic>
          <a:graphicData uri="http://schemas.openxmlformats.org/drawingml/2006/chart">
            <c:chart xmlns:c="http://schemas.openxmlformats.org/drawingml/2006/chart" xmlns:r="http://schemas.openxmlformats.org/officeDocument/2006/relationships" r:id="rId3"/>
          </a:graphicData>
        </a:graphic>
      </p:graphicFrame>
      <p:pic>
        <p:nvPicPr>
          <p:cNvPr id="8" name="Imagen 7" descr="C:\Users\JuanFernando\Pictures\JuanFer\IMG_0132.JPG"/>
          <p:cNvPicPr/>
          <p:nvPr/>
        </p:nvPicPr>
        <p:blipFill rotWithShape="1">
          <a:blip r:embed="rId4" cstate="print">
            <a:extLst>
              <a:ext uri="{28A0092B-C50C-407E-A947-70E740481C1C}">
                <a14:useLocalDpi xmlns:a14="http://schemas.microsoft.com/office/drawing/2010/main" val="0"/>
              </a:ext>
            </a:extLst>
          </a:blip>
          <a:srcRect l="24732" t="17844" r="24707" b="24659"/>
          <a:stretch/>
        </p:blipFill>
        <p:spPr bwMode="auto">
          <a:xfrm>
            <a:off x="2242820" y="4489704"/>
            <a:ext cx="2371280" cy="2108073"/>
          </a:xfrm>
          <a:prstGeom prst="rect">
            <a:avLst/>
          </a:prstGeom>
          <a:noFill/>
          <a:ln>
            <a:noFill/>
          </a:ln>
          <a:extLst>
            <a:ext uri="{53640926-AAD7-44D8-BBD7-CCE9431645EC}">
              <a14:shadowObscured xmlns:a14="http://schemas.microsoft.com/office/drawing/2010/main"/>
            </a:ext>
          </a:extLst>
        </p:spPr>
      </p:pic>
      <p:pic>
        <p:nvPicPr>
          <p:cNvPr id="9" name="Imagen 8" descr="C:\Users\JuanFernando\Pictures\JuanFer\IMG_0129.JPG"/>
          <p:cNvPicPr/>
          <p:nvPr/>
        </p:nvPicPr>
        <p:blipFill rotWithShape="1">
          <a:blip r:embed="rId5" cstate="print">
            <a:extLst>
              <a:ext uri="{28A0092B-C50C-407E-A947-70E740481C1C}">
                <a14:useLocalDpi xmlns:a14="http://schemas.microsoft.com/office/drawing/2010/main" val="0"/>
              </a:ext>
            </a:extLst>
          </a:blip>
          <a:srcRect l="12044" t="22384" r="20925"/>
          <a:stretch/>
        </p:blipFill>
        <p:spPr bwMode="auto">
          <a:xfrm>
            <a:off x="4906708" y="4489704"/>
            <a:ext cx="2499932" cy="210426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273441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28656" y="282314"/>
            <a:ext cx="8596668" cy="762000"/>
          </a:xfrm>
        </p:spPr>
        <p:txBody>
          <a:bodyPr>
            <a:normAutofit fontScale="90000"/>
          </a:bodyPr>
          <a:lstStyle/>
          <a:p>
            <a:pPr algn="ctr"/>
            <a:r>
              <a:rPr lang="es-EC" dirty="0" smtClean="0">
                <a:solidFill>
                  <a:schemeClr val="accent3"/>
                </a:solidFill>
              </a:rPr>
              <a:t>REGISTRO DE PERSONAS EN EL SISTEMA BICIQUITO</a:t>
            </a:r>
            <a:endParaRPr lang="es-EC" dirty="0">
              <a:solidFill>
                <a:schemeClr val="accent3"/>
              </a:solidFill>
            </a:endParaRPr>
          </a:p>
        </p:txBody>
      </p:sp>
      <p:sp>
        <p:nvSpPr>
          <p:cNvPr id="5" name="Marcador de contenido 4"/>
          <p:cNvSpPr>
            <a:spLocks noGrp="1"/>
          </p:cNvSpPr>
          <p:nvPr>
            <p:ph idx="1"/>
          </p:nvPr>
        </p:nvSpPr>
        <p:spPr>
          <a:xfrm>
            <a:off x="777547" y="1474789"/>
            <a:ext cx="9317429" cy="1149539"/>
          </a:xfrm>
        </p:spPr>
        <p:txBody>
          <a:bodyPr>
            <a:normAutofit/>
          </a:bodyPr>
          <a:lstStyle/>
          <a:p>
            <a:pPr algn="ctr">
              <a:lnSpc>
                <a:spcPct val="150000"/>
              </a:lnSpc>
            </a:pPr>
            <a:r>
              <a:rPr lang="es-EC" dirty="0" smtClean="0">
                <a:solidFill>
                  <a:schemeClr val="tx1"/>
                </a:solidFill>
              </a:rPr>
              <a:t>La edad de los usuarios también es parte de un registro importante en el sistema y así se lo puede apreciar en la siguiente figura.</a:t>
            </a:r>
          </a:p>
          <a:p>
            <a:pPr algn="just"/>
            <a:endParaRPr lang="es-EC" dirty="0" smtClean="0">
              <a:solidFill>
                <a:schemeClr val="tx1"/>
              </a:solidFill>
            </a:endParaRPr>
          </a:p>
          <a:p>
            <a:pPr marL="0" indent="0" algn="just">
              <a:buNone/>
            </a:pPr>
            <a:endParaRPr lang="es-EC" dirty="0" smtClean="0">
              <a:solidFill>
                <a:schemeClr val="tx1"/>
              </a:solidFill>
            </a:endParaRPr>
          </a:p>
        </p:txBody>
      </p:sp>
      <p:graphicFrame>
        <p:nvGraphicFramePr>
          <p:cNvPr id="10" name="Gráfico 9"/>
          <p:cNvGraphicFramePr/>
          <p:nvPr>
            <p:extLst>
              <p:ext uri="{D42A27DB-BD31-4B8C-83A1-F6EECF244321}">
                <p14:modId xmlns:p14="http://schemas.microsoft.com/office/powerpoint/2010/main" val="444372757"/>
              </p:ext>
            </p:extLst>
          </p:nvPr>
        </p:nvGraphicFramePr>
        <p:xfrm>
          <a:off x="1821942" y="2560320"/>
          <a:ext cx="7102602" cy="38039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0230895"/>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28656" y="282314"/>
            <a:ext cx="8596668" cy="762000"/>
          </a:xfrm>
        </p:spPr>
        <p:txBody>
          <a:bodyPr>
            <a:normAutofit/>
          </a:bodyPr>
          <a:lstStyle/>
          <a:p>
            <a:pPr algn="ctr"/>
            <a:r>
              <a:rPr lang="es-EC" dirty="0" smtClean="0">
                <a:solidFill>
                  <a:schemeClr val="accent3"/>
                </a:solidFill>
              </a:rPr>
              <a:t>RESULTADOS DEL USO DE LA CICLOVIA</a:t>
            </a:r>
            <a:endParaRPr lang="es-EC" dirty="0">
              <a:solidFill>
                <a:schemeClr val="accent3"/>
              </a:solidFill>
            </a:endParaRPr>
          </a:p>
        </p:txBody>
      </p:sp>
      <p:sp>
        <p:nvSpPr>
          <p:cNvPr id="5" name="Marcador de contenido 4"/>
          <p:cNvSpPr>
            <a:spLocks noGrp="1"/>
          </p:cNvSpPr>
          <p:nvPr>
            <p:ph idx="1"/>
          </p:nvPr>
        </p:nvSpPr>
        <p:spPr>
          <a:xfrm>
            <a:off x="302059" y="1474789"/>
            <a:ext cx="9646613" cy="975803"/>
          </a:xfrm>
        </p:spPr>
        <p:txBody>
          <a:bodyPr>
            <a:normAutofit/>
          </a:bodyPr>
          <a:lstStyle/>
          <a:p>
            <a:pPr algn="ctr">
              <a:lnSpc>
                <a:spcPct val="150000"/>
              </a:lnSpc>
            </a:pPr>
            <a:r>
              <a:rPr lang="es-EC" dirty="0" smtClean="0">
                <a:solidFill>
                  <a:schemeClr val="tx1"/>
                </a:solidFill>
              </a:rPr>
              <a:t>Frecuencia y razones de uso de la </a:t>
            </a:r>
            <a:r>
              <a:rPr lang="es-EC" dirty="0" err="1" smtClean="0">
                <a:solidFill>
                  <a:schemeClr val="tx1"/>
                </a:solidFill>
              </a:rPr>
              <a:t>ciclovía</a:t>
            </a:r>
            <a:r>
              <a:rPr lang="es-EC" dirty="0" smtClean="0">
                <a:solidFill>
                  <a:schemeClr val="tx1"/>
                </a:solidFill>
              </a:rPr>
              <a:t>, fueron datos que nos muestra las encuestas y así conocer el uso que se le da a esta vía que fue implantada.</a:t>
            </a:r>
          </a:p>
          <a:p>
            <a:pPr algn="just"/>
            <a:endParaRPr lang="es-EC" dirty="0" smtClean="0">
              <a:solidFill>
                <a:schemeClr val="tx1"/>
              </a:solidFill>
            </a:endParaRPr>
          </a:p>
          <a:p>
            <a:pPr marL="0" indent="0" algn="just">
              <a:buNone/>
            </a:pPr>
            <a:endParaRPr lang="es-EC" dirty="0" smtClean="0">
              <a:solidFill>
                <a:schemeClr val="tx1"/>
              </a:solidFill>
            </a:endParaRPr>
          </a:p>
        </p:txBody>
      </p:sp>
      <p:graphicFrame>
        <p:nvGraphicFramePr>
          <p:cNvPr id="10" name="Gráfico 9"/>
          <p:cNvGraphicFramePr/>
          <p:nvPr>
            <p:extLst>
              <p:ext uri="{D42A27DB-BD31-4B8C-83A1-F6EECF244321}">
                <p14:modId xmlns:p14="http://schemas.microsoft.com/office/powerpoint/2010/main" val="669835976"/>
              </p:ext>
            </p:extLst>
          </p:nvPr>
        </p:nvGraphicFramePr>
        <p:xfrm>
          <a:off x="688848" y="3136392"/>
          <a:ext cx="4706112" cy="24833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áfico 10"/>
          <p:cNvGraphicFramePr/>
          <p:nvPr>
            <p:extLst>
              <p:ext uri="{D42A27DB-BD31-4B8C-83A1-F6EECF244321}">
                <p14:modId xmlns:p14="http://schemas.microsoft.com/office/powerpoint/2010/main" val="2029129213"/>
              </p:ext>
            </p:extLst>
          </p:nvPr>
        </p:nvGraphicFramePr>
        <p:xfrm>
          <a:off x="5510784" y="2450592"/>
          <a:ext cx="5516880" cy="385648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646957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28656" y="282314"/>
            <a:ext cx="8596668" cy="762000"/>
          </a:xfrm>
        </p:spPr>
        <p:txBody>
          <a:bodyPr>
            <a:normAutofit/>
          </a:bodyPr>
          <a:lstStyle/>
          <a:p>
            <a:pPr algn="ctr"/>
            <a:r>
              <a:rPr lang="es-EC" dirty="0" smtClean="0">
                <a:solidFill>
                  <a:schemeClr val="accent3"/>
                </a:solidFill>
              </a:rPr>
              <a:t>RESULTADOS DEL USO DE LA CICLOVIA</a:t>
            </a:r>
            <a:endParaRPr lang="es-EC" dirty="0">
              <a:solidFill>
                <a:schemeClr val="accent3"/>
              </a:solidFill>
            </a:endParaRPr>
          </a:p>
        </p:txBody>
      </p:sp>
      <p:sp>
        <p:nvSpPr>
          <p:cNvPr id="5" name="Marcador de contenido 4"/>
          <p:cNvSpPr>
            <a:spLocks noGrp="1"/>
          </p:cNvSpPr>
          <p:nvPr>
            <p:ph idx="1"/>
          </p:nvPr>
        </p:nvSpPr>
        <p:spPr>
          <a:xfrm>
            <a:off x="302059" y="1474789"/>
            <a:ext cx="9646613" cy="975803"/>
          </a:xfrm>
        </p:spPr>
        <p:txBody>
          <a:bodyPr>
            <a:normAutofit/>
          </a:bodyPr>
          <a:lstStyle/>
          <a:p>
            <a:pPr algn="ctr"/>
            <a:r>
              <a:rPr lang="es-EC" dirty="0">
                <a:solidFill>
                  <a:schemeClr val="tx1"/>
                </a:solidFill>
              </a:rPr>
              <a:t>S</a:t>
            </a:r>
            <a:r>
              <a:rPr lang="es-EC" dirty="0" smtClean="0">
                <a:solidFill>
                  <a:schemeClr val="tx1"/>
                </a:solidFill>
              </a:rPr>
              <a:t>e quiso conocer el </a:t>
            </a:r>
            <a:r>
              <a:rPr lang="es-EC" dirty="0">
                <a:solidFill>
                  <a:schemeClr val="tx1"/>
                </a:solidFill>
              </a:rPr>
              <a:t>uso de la </a:t>
            </a:r>
            <a:r>
              <a:rPr lang="es-EC" dirty="0" err="1" smtClean="0">
                <a:solidFill>
                  <a:schemeClr val="tx1"/>
                </a:solidFill>
              </a:rPr>
              <a:t>ciclovía</a:t>
            </a:r>
            <a:r>
              <a:rPr lang="es-EC" dirty="0" smtClean="0">
                <a:solidFill>
                  <a:schemeClr val="tx1"/>
                </a:solidFill>
              </a:rPr>
              <a:t> ya sea por movilidad o por deporte / recreación. Las encuestas nos arroja un gran dato para saber si el objetivo de implantar una </a:t>
            </a:r>
            <a:r>
              <a:rPr lang="es-EC" dirty="0" err="1" smtClean="0">
                <a:solidFill>
                  <a:schemeClr val="tx1"/>
                </a:solidFill>
              </a:rPr>
              <a:t>ciclovía</a:t>
            </a:r>
            <a:r>
              <a:rPr lang="es-EC" dirty="0" smtClean="0">
                <a:solidFill>
                  <a:schemeClr val="tx1"/>
                </a:solidFill>
              </a:rPr>
              <a:t> ayuda o no a la movilidad de la ciudad.</a:t>
            </a:r>
          </a:p>
          <a:p>
            <a:pPr marL="0" indent="0" algn="just">
              <a:buNone/>
            </a:pPr>
            <a:endParaRPr lang="es-EC" dirty="0" smtClean="0">
              <a:solidFill>
                <a:schemeClr val="tx1"/>
              </a:solidFill>
            </a:endParaRPr>
          </a:p>
        </p:txBody>
      </p:sp>
      <p:pic>
        <p:nvPicPr>
          <p:cNvPr id="3" name="Imagen 2"/>
          <p:cNvPicPr>
            <a:picLocks noChangeAspect="1"/>
          </p:cNvPicPr>
          <p:nvPr/>
        </p:nvPicPr>
        <p:blipFill>
          <a:blip r:embed="rId3"/>
          <a:stretch>
            <a:fillRect/>
          </a:stretch>
        </p:blipFill>
        <p:spPr>
          <a:xfrm>
            <a:off x="3280440" y="2734056"/>
            <a:ext cx="4893099" cy="3270605"/>
          </a:xfrm>
          <a:prstGeom prst="rect">
            <a:avLst/>
          </a:prstGeom>
        </p:spPr>
      </p:pic>
    </p:spTree>
    <p:extLst>
      <p:ext uri="{BB962C8B-B14F-4D97-AF65-F5344CB8AC3E}">
        <p14:creationId xmlns:p14="http://schemas.microsoft.com/office/powerpoint/2010/main" val="188406433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28656" y="282314"/>
            <a:ext cx="8596668" cy="762000"/>
          </a:xfrm>
        </p:spPr>
        <p:txBody>
          <a:bodyPr>
            <a:normAutofit/>
          </a:bodyPr>
          <a:lstStyle/>
          <a:p>
            <a:pPr algn="ctr"/>
            <a:r>
              <a:rPr lang="es-EC" dirty="0" smtClean="0">
                <a:solidFill>
                  <a:schemeClr val="accent3"/>
                </a:solidFill>
              </a:rPr>
              <a:t>ESTUDIO DEL SISTEMA</a:t>
            </a:r>
            <a:endParaRPr lang="es-EC" dirty="0">
              <a:solidFill>
                <a:schemeClr val="accent3"/>
              </a:solidFill>
            </a:endParaRPr>
          </a:p>
        </p:txBody>
      </p:sp>
      <p:sp>
        <p:nvSpPr>
          <p:cNvPr id="5" name="Marcador de contenido 4"/>
          <p:cNvSpPr>
            <a:spLocks noGrp="1"/>
          </p:cNvSpPr>
          <p:nvPr>
            <p:ph idx="1"/>
          </p:nvPr>
        </p:nvSpPr>
        <p:spPr>
          <a:xfrm>
            <a:off x="302059" y="1474789"/>
            <a:ext cx="9646613" cy="975803"/>
          </a:xfrm>
        </p:spPr>
        <p:txBody>
          <a:bodyPr>
            <a:normAutofit/>
          </a:bodyPr>
          <a:lstStyle/>
          <a:p>
            <a:pPr marL="0" indent="0" algn="ctr">
              <a:buNone/>
            </a:pPr>
            <a:r>
              <a:rPr lang="es-ES" dirty="0">
                <a:solidFill>
                  <a:schemeClr val="tx1"/>
                </a:solidFill>
              </a:rPr>
              <a:t>Como se puede observar en la figura, la tendencia de los usuarios es por el movilizarse a pie junto con el transporte público ya que en la encuesta el usuario podía escoger más de una </a:t>
            </a:r>
            <a:r>
              <a:rPr lang="es-ES" dirty="0" smtClean="0">
                <a:solidFill>
                  <a:schemeClr val="tx1"/>
                </a:solidFill>
              </a:rPr>
              <a:t>opción.</a:t>
            </a:r>
            <a:endParaRPr lang="es-EC" dirty="0" smtClean="0">
              <a:solidFill>
                <a:schemeClr val="tx1"/>
              </a:solidFill>
            </a:endParaRPr>
          </a:p>
        </p:txBody>
      </p:sp>
      <p:graphicFrame>
        <p:nvGraphicFramePr>
          <p:cNvPr id="6" name="Gráfico 5"/>
          <p:cNvGraphicFramePr/>
          <p:nvPr>
            <p:extLst>
              <p:ext uri="{D42A27DB-BD31-4B8C-83A1-F6EECF244321}">
                <p14:modId xmlns:p14="http://schemas.microsoft.com/office/powerpoint/2010/main" val="926588834"/>
              </p:ext>
            </p:extLst>
          </p:nvPr>
        </p:nvGraphicFramePr>
        <p:xfrm>
          <a:off x="1611630" y="2898648"/>
          <a:ext cx="7102602" cy="34640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078015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7031" y="282314"/>
            <a:ext cx="8596668" cy="762000"/>
          </a:xfrm>
        </p:spPr>
        <p:txBody>
          <a:bodyPr>
            <a:normAutofit fontScale="90000"/>
          </a:bodyPr>
          <a:lstStyle/>
          <a:p>
            <a:pPr algn="ctr"/>
            <a:r>
              <a:rPr lang="es-EC" dirty="0" smtClean="0">
                <a:solidFill>
                  <a:schemeClr val="accent3"/>
                </a:solidFill>
              </a:rPr>
              <a:t>				  ANÁLISIS DEL ESTUDIO 					(UNIVERSITY OF CAMBRIDGE)</a:t>
            </a:r>
            <a:endParaRPr lang="es-EC" dirty="0">
              <a:solidFill>
                <a:schemeClr val="accent3"/>
              </a:solidFill>
            </a:endParaRPr>
          </a:p>
        </p:txBody>
      </p:sp>
      <p:sp>
        <p:nvSpPr>
          <p:cNvPr id="5" name="Marcador de contenido 4"/>
          <p:cNvSpPr>
            <a:spLocks noGrp="1"/>
          </p:cNvSpPr>
          <p:nvPr>
            <p:ph idx="1"/>
          </p:nvPr>
        </p:nvSpPr>
        <p:spPr>
          <a:xfrm>
            <a:off x="302059" y="1474789"/>
            <a:ext cx="10396421" cy="5099747"/>
          </a:xfrm>
        </p:spPr>
        <p:txBody>
          <a:bodyPr>
            <a:normAutofit fontScale="92500" lnSpcReduction="20000"/>
          </a:bodyPr>
          <a:lstStyle/>
          <a:p>
            <a:pPr marL="0" indent="0" algn="ctr">
              <a:buNone/>
            </a:pPr>
            <a:r>
              <a:rPr lang="es-EC" dirty="0" smtClean="0">
                <a:solidFill>
                  <a:schemeClr val="tx1"/>
                </a:solidFill>
              </a:rPr>
              <a:t>A continuación se menciona los aspectos relevantes que fueron mencionados por el </a:t>
            </a:r>
            <a:r>
              <a:rPr lang="es-EC" dirty="0" err="1" smtClean="0">
                <a:solidFill>
                  <a:schemeClr val="tx1"/>
                </a:solidFill>
              </a:rPr>
              <a:t>tesista</a:t>
            </a:r>
            <a:r>
              <a:rPr lang="es-EC" dirty="0" smtClean="0">
                <a:solidFill>
                  <a:schemeClr val="tx1"/>
                </a:solidFill>
              </a:rPr>
              <a:t> Samuel </a:t>
            </a:r>
            <a:r>
              <a:rPr lang="es-EC" dirty="0" err="1" smtClean="0">
                <a:solidFill>
                  <a:schemeClr val="tx1"/>
                </a:solidFill>
              </a:rPr>
              <a:t>Nel</a:t>
            </a:r>
            <a:r>
              <a:rPr lang="es-EC" dirty="0" smtClean="0">
                <a:solidFill>
                  <a:schemeClr val="tx1"/>
                </a:solidFill>
              </a:rPr>
              <a:t>-lo </a:t>
            </a:r>
            <a:r>
              <a:rPr lang="es-EC" dirty="0" err="1" smtClean="0">
                <a:solidFill>
                  <a:schemeClr val="tx1"/>
                </a:solidFill>
              </a:rPr>
              <a:t>Deakin</a:t>
            </a:r>
            <a:r>
              <a:rPr lang="es-EC" dirty="0" smtClean="0">
                <a:solidFill>
                  <a:schemeClr val="tx1"/>
                </a:solidFill>
              </a:rPr>
              <a:t>, sobre la implantación de la </a:t>
            </a:r>
            <a:r>
              <a:rPr lang="es-EC" dirty="0" err="1" smtClean="0">
                <a:solidFill>
                  <a:schemeClr val="tx1"/>
                </a:solidFill>
              </a:rPr>
              <a:t>ciclovía</a:t>
            </a:r>
            <a:r>
              <a:rPr lang="es-EC" dirty="0" smtClean="0">
                <a:solidFill>
                  <a:schemeClr val="tx1"/>
                </a:solidFill>
              </a:rPr>
              <a:t>.</a:t>
            </a:r>
          </a:p>
          <a:p>
            <a:pPr marL="0" indent="0" algn="just">
              <a:buNone/>
            </a:pPr>
            <a:endParaRPr lang="es-EC" dirty="0">
              <a:solidFill>
                <a:schemeClr val="tx1"/>
              </a:solidFill>
            </a:endParaRPr>
          </a:p>
          <a:p>
            <a:pPr algn="just"/>
            <a:r>
              <a:rPr lang="es-EC" dirty="0" smtClean="0">
                <a:solidFill>
                  <a:schemeClr val="tx1"/>
                </a:solidFill>
              </a:rPr>
              <a:t>Lo cataloga como un éxito moderado</a:t>
            </a:r>
          </a:p>
          <a:p>
            <a:pPr algn="just"/>
            <a:r>
              <a:rPr lang="es-EC" dirty="0" smtClean="0">
                <a:solidFill>
                  <a:schemeClr val="tx1"/>
                </a:solidFill>
              </a:rPr>
              <a:t>El sistema no está exento de defectos y problemas</a:t>
            </a:r>
          </a:p>
          <a:p>
            <a:pPr algn="just"/>
            <a:r>
              <a:rPr lang="es-EC" dirty="0" smtClean="0">
                <a:solidFill>
                  <a:schemeClr val="tx1"/>
                </a:solidFill>
              </a:rPr>
              <a:t>Está muy lejos de un fracaso</a:t>
            </a:r>
          </a:p>
          <a:p>
            <a:pPr algn="just"/>
            <a:r>
              <a:rPr lang="es-EC" dirty="0" smtClean="0">
                <a:solidFill>
                  <a:schemeClr val="tx1"/>
                </a:solidFill>
              </a:rPr>
              <a:t>A pesar de los problemas geográficos y temas políticos el implantar una </a:t>
            </a:r>
            <a:r>
              <a:rPr lang="es-EC" dirty="0" err="1" smtClean="0">
                <a:solidFill>
                  <a:schemeClr val="tx1"/>
                </a:solidFill>
              </a:rPr>
              <a:t>ciclovía</a:t>
            </a:r>
            <a:r>
              <a:rPr lang="es-EC" dirty="0" smtClean="0">
                <a:solidFill>
                  <a:schemeClr val="tx1"/>
                </a:solidFill>
              </a:rPr>
              <a:t> puede ser visto como audaz</a:t>
            </a:r>
          </a:p>
          <a:p>
            <a:pPr algn="just"/>
            <a:r>
              <a:rPr lang="es-EC" dirty="0" smtClean="0">
                <a:solidFill>
                  <a:schemeClr val="tx1"/>
                </a:solidFill>
              </a:rPr>
              <a:t>El modelo de </a:t>
            </a:r>
            <a:r>
              <a:rPr lang="es-EC" dirty="0" err="1" smtClean="0">
                <a:solidFill>
                  <a:schemeClr val="tx1"/>
                </a:solidFill>
              </a:rPr>
              <a:t>ciclovías</a:t>
            </a:r>
            <a:r>
              <a:rPr lang="es-EC" dirty="0" smtClean="0">
                <a:solidFill>
                  <a:schemeClr val="tx1"/>
                </a:solidFill>
              </a:rPr>
              <a:t> está cambiando a la gente en la dirección correcta</a:t>
            </a:r>
          </a:p>
          <a:p>
            <a:pPr algn="just"/>
            <a:r>
              <a:rPr lang="es-EC" dirty="0" smtClean="0">
                <a:solidFill>
                  <a:schemeClr val="tx1"/>
                </a:solidFill>
              </a:rPr>
              <a:t>Ecuador todavía está aprendiendo</a:t>
            </a:r>
          </a:p>
          <a:p>
            <a:pPr algn="just"/>
            <a:r>
              <a:rPr lang="es-EC" dirty="0" smtClean="0">
                <a:solidFill>
                  <a:schemeClr val="tx1"/>
                </a:solidFill>
              </a:rPr>
              <a:t>Ecuador debe aprender de los errores de los países que usan este sistema</a:t>
            </a:r>
          </a:p>
          <a:p>
            <a:pPr algn="just"/>
            <a:r>
              <a:rPr lang="es-EC" dirty="0" smtClean="0">
                <a:solidFill>
                  <a:schemeClr val="tx1"/>
                </a:solidFill>
              </a:rPr>
              <a:t>La entrega de bicicletas es lenta en las estaciones e innovar un sistema automatizado</a:t>
            </a:r>
          </a:p>
          <a:p>
            <a:pPr algn="just"/>
            <a:r>
              <a:rPr lang="es-EC" dirty="0" smtClean="0">
                <a:solidFill>
                  <a:schemeClr val="tx1"/>
                </a:solidFill>
              </a:rPr>
              <a:t>Se debe integrar con el sistema de transporte público </a:t>
            </a:r>
          </a:p>
          <a:p>
            <a:pPr algn="just"/>
            <a:r>
              <a:rPr lang="es-EC" dirty="0" smtClean="0">
                <a:solidFill>
                  <a:schemeClr val="tx1"/>
                </a:solidFill>
              </a:rPr>
              <a:t>Tiene una mala planificación de las </a:t>
            </a:r>
            <a:r>
              <a:rPr lang="es-EC" dirty="0" err="1" smtClean="0">
                <a:solidFill>
                  <a:schemeClr val="tx1"/>
                </a:solidFill>
              </a:rPr>
              <a:t>ciclovías</a:t>
            </a:r>
            <a:endParaRPr lang="es-EC" dirty="0" smtClean="0">
              <a:solidFill>
                <a:schemeClr val="tx1"/>
              </a:solidFill>
            </a:endParaRPr>
          </a:p>
          <a:p>
            <a:pPr algn="just"/>
            <a:r>
              <a:rPr lang="es-EC" dirty="0" smtClean="0">
                <a:solidFill>
                  <a:schemeClr val="tx1"/>
                </a:solidFill>
              </a:rPr>
              <a:t>Es un sistema que fue implantado de forma apresurada</a:t>
            </a:r>
          </a:p>
          <a:p>
            <a:pPr algn="just"/>
            <a:r>
              <a:rPr lang="es-EC" dirty="0" smtClean="0">
                <a:solidFill>
                  <a:schemeClr val="tx1"/>
                </a:solidFill>
              </a:rPr>
              <a:t>La dificultad de registro y la sostenibilidad financiera son muestra de una falta de planificación</a:t>
            </a:r>
          </a:p>
          <a:p>
            <a:pPr algn="just"/>
            <a:endParaRPr lang="es-EC" dirty="0">
              <a:solidFill>
                <a:schemeClr val="tx1"/>
              </a:solidFill>
            </a:endParaRPr>
          </a:p>
          <a:p>
            <a:pPr marL="0" indent="0" algn="ctr">
              <a:buNone/>
            </a:pPr>
            <a:endParaRPr lang="es-EC" dirty="0" smtClean="0">
              <a:solidFill>
                <a:schemeClr val="tx1"/>
              </a:solidFill>
            </a:endParaRPr>
          </a:p>
        </p:txBody>
      </p:sp>
    </p:spTree>
    <p:extLst>
      <p:ext uri="{BB962C8B-B14F-4D97-AF65-F5344CB8AC3E}">
        <p14:creationId xmlns:p14="http://schemas.microsoft.com/office/powerpoint/2010/main" val="2053244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28656" y="282314"/>
            <a:ext cx="8596668" cy="762000"/>
          </a:xfrm>
        </p:spPr>
        <p:txBody>
          <a:bodyPr>
            <a:normAutofit/>
          </a:bodyPr>
          <a:lstStyle/>
          <a:p>
            <a:pPr algn="ctr"/>
            <a:r>
              <a:rPr lang="es-EC" dirty="0" smtClean="0">
                <a:solidFill>
                  <a:schemeClr val="accent3"/>
                </a:solidFill>
              </a:rPr>
              <a:t>ANÁLISIS DE DESEMPEÑO DEL SISTEMA</a:t>
            </a:r>
            <a:endParaRPr lang="es-EC" dirty="0">
              <a:solidFill>
                <a:schemeClr val="accent3"/>
              </a:solidFill>
            </a:endParaRPr>
          </a:p>
        </p:txBody>
      </p:sp>
      <p:sp>
        <p:nvSpPr>
          <p:cNvPr id="5" name="Marcador de contenido 4"/>
          <p:cNvSpPr>
            <a:spLocks noGrp="1"/>
          </p:cNvSpPr>
          <p:nvPr>
            <p:ph idx="1"/>
          </p:nvPr>
        </p:nvSpPr>
        <p:spPr>
          <a:xfrm>
            <a:off x="494083" y="1220261"/>
            <a:ext cx="9646613" cy="975803"/>
          </a:xfrm>
        </p:spPr>
        <p:txBody>
          <a:bodyPr>
            <a:normAutofit/>
          </a:bodyPr>
          <a:lstStyle/>
          <a:p>
            <a:pPr marL="0" indent="0" algn="ctr">
              <a:buNone/>
            </a:pPr>
            <a:r>
              <a:rPr lang="es-EC" dirty="0">
                <a:solidFill>
                  <a:schemeClr val="tx1"/>
                </a:solidFill>
              </a:rPr>
              <a:t>En las encuestas se tabuló unas preguntas donde los usuarios pueden escoger el nivel de importancia a los diferentes aspectos que se consultaron, a continuación se presenta una figura donde se aprecia la opinión de los usuarios:</a:t>
            </a:r>
          </a:p>
          <a:p>
            <a:pPr marL="0" indent="0" algn="ctr">
              <a:buNone/>
            </a:pPr>
            <a:endParaRPr lang="es-EC" dirty="0" smtClean="0">
              <a:solidFill>
                <a:schemeClr val="tx1"/>
              </a:solidFill>
            </a:endParaRPr>
          </a:p>
        </p:txBody>
      </p:sp>
      <p:pic>
        <p:nvPicPr>
          <p:cNvPr id="3" name="Imagen 2"/>
          <p:cNvPicPr>
            <a:picLocks noChangeAspect="1"/>
          </p:cNvPicPr>
          <p:nvPr/>
        </p:nvPicPr>
        <p:blipFill>
          <a:blip r:embed="rId3"/>
          <a:stretch>
            <a:fillRect/>
          </a:stretch>
        </p:blipFill>
        <p:spPr>
          <a:xfrm>
            <a:off x="2369507" y="2196064"/>
            <a:ext cx="6714965" cy="4436530"/>
          </a:xfrm>
          <a:prstGeom prst="rect">
            <a:avLst/>
          </a:prstGeom>
        </p:spPr>
      </p:pic>
    </p:spTree>
    <p:extLst>
      <p:ext uri="{BB962C8B-B14F-4D97-AF65-F5344CB8AC3E}">
        <p14:creationId xmlns:p14="http://schemas.microsoft.com/office/powerpoint/2010/main" val="32459860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73170"/>
            <a:ext cx="8596668" cy="762000"/>
          </a:xfrm>
        </p:spPr>
        <p:txBody>
          <a:bodyPr/>
          <a:lstStyle/>
          <a:p>
            <a:pPr algn="ctr"/>
            <a:r>
              <a:rPr lang="es-EC" dirty="0" smtClean="0">
                <a:solidFill>
                  <a:schemeClr val="accent3"/>
                </a:solidFill>
              </a:rPr>
              <a:t>INTRODUCCIÓN</a:t>
            </a:r>
            <a:endParaRPr lang="es-EC" dirty="0">
              <a:solidFill>
                <a:schemeClr val="accent3"/>
              </a:solidFill>
            </a:endParaRPr>
          </a:p>
        </p:txBody>
      </p:sp>
      <p:sp>
        <p:nvSpPr>
          <p:cNvPr id="3" name="Marcador de contenido 2"/>
          <p:cNvSpPr>
            <a:spLocks noGrp="1"/>
          </p:cNvSpPr>
          <p:nvPr>
            <p:ph idx="1"/>
          </p:nvPr>
        </p:nvSpPr>
        <p:spPr>
          <a:xfrm>
            <a:off x="677334" y="1147313"/>
            <a:ext cx="8596668" cy="4894049"/>
          </a:xfrm>
        </p:spPr>
        <p:txBody>
          <a:bodyPr/>
          <a:lstStyle/>
          <a:p>
            <a:pPr algn="ctr"/>
            <a:r>
              <a:rPr lang="es-ES" sz="2200" dirty="0">
                <a:latin typeface="Times New Roman" panose="02020603050405020304" pitchFamily="18" charset="0"/>
                <a:cs typeface="Times New Roman" panose="02020603050405020304" pitchFamily="18" charset="0"/>
              </a:rPr>
              <a:t>El acelerado crecimiento demográfico, la falta de planificación del área urbana y rural, la limitada previsión de las obras viales de infraestructura, el escaso respeto al derecho vial, entre otras, han ocasionado que el cantón Quito enfrente una gran problemática con respecto al tráfico vehicular. </a:t>
            </a:r>
            <a:endParaRPr lang="es-EC" sz="2200" dirty="0">
              <a:latin typeface="Times New Roman" panose="02020603050405020304" pitchFamily="18" charset="0"/>
              <a:cs typeface="Times New Roman" panose="02020603050405020304" pitchFamily="18" charset="0"/>
            </a:endParaRPr>
          </a:p>
          <a:p>
            <a:endParaRPr lang="es-EC" dirty="0"/>
          </a:p>
        </p:txBody>
      </p:sp>
      <p:pic>
        <p:nvPicPr>
          <p:cNvPr id="5" name="Imagen 4"/>
          <p:cNvPicPr>
            <a:picLocks noChangeAspect="1"/>
          </p:cNvPicPr>
          <p:nvPr/>
        </p:nvPicPr>
        <p:blipFill>
          <a:blip r:embed="rId2"/>
          <a:stretch>
            <a:fillRect/>
          </a:stretch>
        </p:blipFill>
        <p:spPr>
          <a:xfrm>
            <a:off x="3231162" y="3496103"/>
            <a:ext cx="4050225" cy="1843648"/>
          </a:xfrm>
          <a:prstGeom prst="rect">
            <a:avLst/>
          </a:prstGeom>
        </p:spPr>
      </p:pic>
    </p:spTree>
    <p:extLst>
      <p:ext uri="{BB962C8B-B14F-4D97-AF65-F5344CB8AC3E}">
        <p14:creationId xmlns:p14="http://schemas.microsoft.com/office/powerpoint/2010/main" val="17380043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28656" y="282314"/>
            <a:ext cx="8596668" cy="762000"/>
          </a:xfrm>
        </p:spPr>
        <p:txBody>
          <a:bodyPr>
            <a:normAutofit/>
          </a:bodyPr>
          <a:lstStyle/>
          <a:p>
            <a:pPr algn="ctr"/>
            <a:r>
              <a:rPr lang="es-EC" dirty="0" smtClean="0">
                <a:solidFill>
                  <a:schemeClr val="accent3"/>
                </a:solidFill>
              </a:rPr>
              <a:t>ANÁLISIS COMPARATIVO</a:t>
            </a:r>
            <a:endParaRPr lang="es-EC" dirty="0">
              <a:solidFill>
                <a:schemeClr val="accent3"/>
              </a:solidFill>
            </a:endParaRPr>
          </a:p>
        </p:txBody>
      </p:sp>
      <p:pic>
        <p:nvPicPr>
          <p:cNvPr id="6" name="Marcador de contenido 5" descr="C:\Users\JuanFernando\Documents\Mis formas\TESIS\tesis\IMG_0122.PNG"/>
          <p:cNvPicPr>
            <a:picLocks noGrp="1"/>
          </p:cNvPicPr>
          <p:nvPr>
            <p:ph idx="1"/>
          </p:nvPr>
        </p:nvPicPr>
        <p:blipFill rotWithShape="1">
          <a:blip r:embed="rId3" cstate="print">
            <a:extLst>
              <a:ext uri="{28A0092B-C50C-407E-A947-70E740481C1C}">
                <a14:useLocalDpi xmlns:a14="http://schemas.microsoft.com/office/drawing/2010/main" val="0"/>
              </a:ext>
            </a:extLst>
          </a:blip>
          <a:srcRect t="25743" b="25643"/>
          <a:stretch/>
        </p:blipFill>
        <p:spPr bwMode="auto">
          <a:xfrm>
            <a:off x="1340208" y="2112264"/>
            <a:ext cx="2802024" cy="2113217"/>
          </a:xfrm>
          <a:prstGeom prst="rect">
            <a:avLst/>
          </a:prstGeom>
          <a:noFill/>
          <a:ln>
            <a:noFill/>
          </a:ln>
          <a:extLst>
            <a:ext uri="{53640926-AAD7-44D8-BBD7-CCE9431645EC}">
              <a14:shadowObscured xmlns:a14="http://schemas.microsoft.com/office/drawing/2010/main"/>
            </a:ext>
          </a:extLst>
        </p:spPr>
      </p:pic>
      <p:graphicFrame>
        <p:nvGraphicFramePr>
          <p:cNvPr id="7" name="Gráfico 6"/>
          <p:cNvGraphicFramePr/>
          <p:nvPr>
            <p:extLst>
              <p:ext uri="{D42A27DB-BD31-4B8C-83A1-F6EECF244321}">
                <p14:modId xmlns:p14="http://schemas.microsoft.com/office/powerpoint/2010/main" val="3206496120"/>
              </p:ext>
            </p:extLst>
          </p:nvPr>
        </p:nvGraphicFramePr>
        <p:xfrm>
          <a:off x="4667250" y="1289303"/>
          <a:ext cx="5683758" cy="3693509"/>
        </p:xfrm>
        <a:graphic>
          <a:graphicData uri="http://schemas.openxmlformats.org/drawingml/2006/chart">
            <c:chart xmlns:c="http://schemas.openxmlformats.org/drawingml/2006/chart" xmlns:r="http://schemas.openxmlformats.org/officeDocument/2006/relationships" r:id="rId4"/>
          </a:graphicData>
        </a:graphic>
      </p:graphicFrame>
      <p:sp>
        <p:nvSpPr>
          <p:cNvPr id="4" name="CuadroTexto 3"/>
          <p:cNvSpPr txBox="1"/>
          <p:nvPr/>
        </p:nvSpPr>
        <p:spPr>
          <a:xfrm>
            <a:off x="1188720" y="5293431"/>
            <a:ext cx="8238744" cy="646331"/>
          </a:xfrm>
          <a:prstGeom prst="rect">
            <a:avLst/>
          </a:prstGeom>
          <a:noFill/>
        </p:spPr>
        <p:txBody>
          <a:bodyPr wrap="square" rtlCol="0">
            <a:spAutoFit/>
          </a:bodyPr>
          <a:lstStyle/>
          <a:p>
            <a:r>
              <a:rPr lang="es-EC" dirty="0" smtClean="0"/>
              <a:t>El incremento fue desproporcionado ya que desde que el sistema es gratuito tuvo un acelerado crecimiento de usuarios.</a:t>
            </a:r>
            <a:endParaRPr lang="es-EC" dirty="0"/>
          </a:p>
        </p:txBody>
      </p:sp>
    </p:spTree>
    <p:extLst>
      <p:ext uri="{BB962C8B-B14F-4D97-AF65-F5344CB8AC3E}">
        <p14:creationId xmlns:p14="http://schemas.microsoft.com/office/powerpoint/2010/main" val="2191249396"/>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28656" y="282314"/>
            <a:ext cx="8596668" cy="762000"/>
          </a:xfrm>
        </p:spPr>
        <p:txBody>
          <a:bodyPr>
            <a:normAutofit/>
          </a:bodyPr>
          <a:lstStyle/>
          <a:p>
            <a:pPr algn="ctr"/>
            <a:r>
              <a:rPr lang="es-EC" dirty="0" smtClean="0">
                <a:solidFill>
                  <a:schemeClr val="accent3"/>
                </a:solidFill>
              </a:rPr>
              <a:t>ANÁLISIS COMPARATIVO</a:t>
            </a:r>
            <a:endParaRPr lang="es-EC" dirty="0">
              <a:solidFill>
                <a:schemeClr val="accent3"/>
              </a:solidFill>
            </a:endParaRPr>
          </a:p>
        </p:txBody>
      </p:sp>
      <p:pic>
        <p:nvPicPr>
          <p:cNvPr id="5" name="Imagen 4"/>
          <p:cNvPicPr>
            <a:picLocks noChangeAspect="1"/>
          </p:cNvPicPr>
          <p:nvPr/>
        </p:nvPicPr>
        <p:blipFill>
          <a:blip r:embed="rId3"/>
          <a:stretch>
            <a:fillRect/>
          </a:stretch>
        </p:blipFill>
        <p:spPr>
          <a:xfrm>
            <a:off x="405214" y="2615185"/>
            <a:ext cx="5065494" cy="2520930"/>
          </a:xfrm>
          <a:prstGeom prst="rect">
            <a:avLst/>
          </a:prstGeom>
        </p:spPr>
      </p:pic>
      <p:pic>
        <p:nvPicPr>
          <p:cNvPr id="10" name="Imagen 9"/>
          <p:cNvPicPr>
            <a:picLocks noChangeAspect="1"/>
          </p:cNvPicPr>
          <p:nvPr/>
        </p:nvPicPr>
        <p:blipFill>
          <a:blip r:embed="rId4"/>
          <a:stretch>
            <a:fillRect/>
          </a:stretch>
        </p:blipFill>
        <p:spPr>
          <a:xfrm>
            <a:off x="5541319" y="1901952"/>
            <a:ext cx="5682012" cy="3755267"/>
          </a:xfrm>
          <a:prstGeom prst="rect">
            <a:avLst/>
          </a:prstGeom>
        </p:spPr>
      </p:pic>
    </p:spTree>
    <p:extLst>
      <p:ext uri="{BB962C8B-B14F-4D97-AF65-F5344CB8AC3E}">
        <p14:creationId xmlns:p14="http://schemas.microsoft.com/office/powerpoint/2010/main" val="2766814681"/>
      </p:ext>
    </p:extLst>
  </p:cSld>
  <p:clrMapOvr>
    <a:masterClrMapping/>
  </p:clrMapOvr>
  <p:transition spd="slow">
    <p:randomBar dir="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28656" y="282314"/>
            <a:ext cx="8596668" cy="762000"/>
          </a:xfrm>
        </p:spPr>
        <p:txBody>
          <a:bodyPr>
            <a:normAutofit/>
          </a:bodyPr>
          <a:lstStyle/>
          <a:p>
            <a:pPr algn="ctr"/>
            <a:r>
              <a:rPr lang="es-EC" dirty="0" smtClean="0">
                <a:solidFill>
                  <a:schemeClr val="accent3"/>
                </a:solidFill>
              </a:rPr>
              <a:t>ANÁLISIS COMPARATIVO</a:t>
            </a:r>
            <a:endParaRPr lang="es-EC" dirty="0">
              <a:solidFill>
                <a:schemeClr val="accent3"/>
              </a:solidFill>
            </a:endParaRPr>
          </a:p>
        </p:txBody>
      </p:sp>
      <p:pic>
        <p:nvPicPr>
          <p:cNvPr id="3" name="Imagen 2"/>
          <p:cNvPicPr>
            <a:picLocks noChangeAspect="1"/>
          </p:cNvPicPr>
          <p:nvPr/>
        </p:nvPicPr>
        <p:blipFill>
          <a:blip r:embed="rId3"/>
          <a:stretch>
            <a:fillRect/>
          </a:stretch>
        </p:blipFill>
        <p:spPr>
          <a:xfrm>
            <a:off x="158278" y="1959712"/>
            <a:ext cx="6247742" cy="4365069"/>
          </a:xfrm>
          <a:prstGeom prst="rect">
            <a:avLst/>
          </a:prstGeom>
        </p:spPr>
      </p:pic>
      <p:pic>
        <p:nvPicPr>
          <p:cNvPr id="4" name="Imagen 3"/>
          <p:cNvPicPr>
            <a:picLocks noChangeAspect="1"/>
          </p:cNvPicPr>
          <p:nvPr/>
        </p:nvPicPr>
        <p:blipFill>
          <a:blip r:embed="rId4"/>
          <a:stretch>
            <a:fillRect/>
          </a:stretch>
        </p:blipFill>
        <p:spPr>
          <a:xfrm>
            <a:off x="6607173" y="1959713"/>
            <a:ext cx="5285375" cy="4365068"/>
          </a:xfrm>
          <a:prstGeom prst="rect">
            <a:avLst/>
          </a:prstGeom>
        </p:spPr>
      </p:pic>
    </p:spTree>
    <p:extLst>
      <p:ext uri="{BB962C8B-B14F-4D97-AF65-F5344CB8AC3E}">
        <p14:creationId xmlns:p14="http://schemas.microsoft.com/office/powerpoint/2010/main" val="3327198360"/>
      </p:ext>
    </p:extLst>
  </p:cSld>
  <p:clrMapOvr>
    <a:masterClrMapping/>
  </p:clrMapOvr>
  <p:transition spd="slow">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25575" y="2510287"/>
            <a:ext cx="8596668" cy="2444147"/>
          </a:xfrm>
        </p:spPr>
        <p:txBody>
          <a:bodyPr>
            <a:normAutofit/>
          </a:bodyPr>
          <a:lstStyle/>
          <a:p>
            <a:r>
              <a:rPr lang="es-EC" sz="2500" dirty="0" smtClean="0">
                <a:latin typeface="Times New Roman" panose="02020603050405020304" pitchFamily="18" charset="0"/>
                <a:cs typeface="Times New Roman" panose="02020603050405020304" pitchFamily="18" charset="0"/>
              </a:rPr>
              <a:t>ANÁLISIS DEL TRAZADO GEOMÉTRICO DE CICLOVÍAS</a:t>
            </a:r>
          </a:p>
          <a:p>
            <a:r>
              <a:rPr lang="es-EC" sz="2500" dirty="0" smtClean="0">
                <a:latin typeface="Times New Roman" panose="02020603050405020304" pitchFamily="18" charset="0"/>
                <a:cs typeface="Times New Roman" panose="02020603050405020304" pitchFamily="18" charset="0"/>
              </a:rPr>
              <a:t>ANÁLISIS DEL SISTEMA DE CICLOVÍAS</a:t>
            </a:r>
          </a:p>
          <a:p>
            <a:r>
              <a:rPr lang="es-EC" sz="2500" dirty="0" smtClean="0">
                <a:latin typeface="Times New Roman" panose="02020603050405020304" pitchFamily="18" charset="0"/>
                <a:cs typeface="Times New Roman" panose="02020603050405020304" pitchFamily="18" charset="0"/>
              </a:rPr>
              <a:t>ALTERNATIVAS</a:t>
            </a:r>
          </a:p>
          <a:p>
            <a:r>
              <a:rPr lang="es-EC" sz="2500" dirty="0" smtClean="0">
                <a:latin typeface="Times New Roman" panose="02020603050405020304" pitchFamily="18" charset="0"/>
                <a:cs typeface="Times New Roman" panose="02020603050405020304" pitchFamily="18" charset="0"/>
              </a:rPr>
              <a:t>ANÁLISIS DE COSTOS</a:t>
            </a:r>
          </a:p>
        </p:txBody>
      </p:sp>
      <p:sp>
        <p:nvSpPr>
          <p:cNvPr id="4" name="Rectángulo 3"/>
          <p:cNvSpPr/>
          <p:nvPr/>
        </p:nvSpPr>
        <p:spPr>
          <a:xfrm>
            <a:off x="1906438" y="275284"/>
            <a:ext cx="6728604" cy="2077492"/>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7500" b="1" cap="none" spc="0" dirty="0" smtClean="0">
                <a:ln/>
                <a:solidFill>
                  <a:schemeClr val="accent3"/>
                </a:solidFill>
                <a:effectLst/>
                <a:latin typeface="Times New Roman" panose="02020603050405020304" pitchFamily="18" charset="0"/>
                <a:cs typeface="Times New Roman" panose="02020603050405020304" pitchFamily="18" charset="0"/>
              </a:rPr>
              <a:t>CAPÍTULO </a:t>
            </a:r>
            <a:r>
              <a:rPr lang="es-ES" sz="7500" b="1" dirty="0">
                <a:ln/>
                <a:solidFill>
                  <a:schemeClr val="accent3"/>
                </a:solidFill>
                <a:latin typeface="Times New Roman" panose="02020603050405020304" pitchFamily="18" charset="0"/>
                <a:cs typeface="Times New Roman" panose="02020603050405020304" pitchFamily="18" charset="0"/>
              </a:rPr>
              <a:t>5</a:t>
            </a:r>
            <a:endParaRPr lang="es-ES" sz="7500" b="1" cap="none" spc="0" dirty="0" smtClean="0">
              <a:ln/>
              <a:solidFill>
                <a:schemeClr val="accent3"/>
              </a:solidFill>
              <a:effectLst/>
              <a:latin typeface="Times New Roman" panose="02020603050405020304" pitchFamily="18" charset="0"/>
              <a:cs typeface="Times New Roman" panose="02020603050405020304" pitchFamily="18" charset="0"/>
            </a:endParaRPr>
          </a:p>
          <a:p>
            <a:pPr algn="ctr"/>
            <a:endParaRPr lang="es-ES" sz="5400" b="1" cap="none" spc="0" dirty="0">
              <a:ln/>
              <a:solidFill>
                <a:schemeClr val="accent3"/>
              </a:solidFill>
              <a:effectLst/>
            </a:endParaRPr>
          </a:p>
        </p:txBody>
      </p:sp>
      <p:sp>
        <p:nvSpPr>
          <p:cNvPr id="5" name="AutoShape 4" descr="http://2.bp.blogspot.com/-ODlIz7iKKV0/ThRFAW_dCUI/AAAAAAAAATo/R5FW6u4RHr8/s1600/enconstr.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AutoShape 6" descr="http://2.bp.blogspot.com/-AzfGtio-6Iw/TakISBQrarI/AAAAAAAAAGE/pWuuLQiyyGw/s200/construccion+normas.jp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2530" name="Picture 2" descr="http://comps.canstockphoto.com/can-stock-photo_csp11624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50" y="4507114"/>
            <a:ext cx="1920113" cy="1928647"/>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s://encrypted-tbn1.gstatic.com/images?q=tbn:ANd9GcRNV47OBTx-vXWUyIHRKQ5PNYvK82q8AUR4vNkUxVDGWrb1rlBsD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5367" y="1341462"/>
            <a:ext cx="260032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http://static4.mascoche.net/actualidad-seguridad-vial/files/2013/05/normas-trafico-ninos-dibujos-animad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0184" y="3674209"/>
            <a:ext cx="3331622" cy="1665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13405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7031" y="282314"/>
            <a:ext cx="8596668" cy="762000"/>
          </a:xfrm>
        </p:spPr>
        <p:txBody>
          <a:bodyPr>
            <a:normAutofit fontScale="90000"/>
          </a:bodyPr>
          <a:lstStyle/>
          <a:p>
            <a:pPr algn="ctr"/>
            <a:r>
              <a:rPr lang="es-EC" dirty="0">
                <a:solidFill>
                  <a:schemeClr val="accent3"/>
                </a:solidFill>
              </a:rPr>
              <a:t> </a:t>
            </a:r>
            <a:r>
              <a:rPr lang="es-EC" dirty="0" smtClean="0">
                <a:solidFill>
                  <a:schemeClr val="accent3"/>
                </a:solidFill>
              </a:rPr>
              <a:t>         ANÁLISIS DEL TRAZADO GEOMÉTRICO      		DE CICLOVÍAS</a:t>
            </a:r>
            <a:endParaRPr lang="es-EC" dirty="0">
              <a:solidFill>
                <a:schemeClr val="accent3"/>
              </a:solidFill>
            </a:endParaRPr>
          </a:p>
        </p:txBody>
      </p:sp>
      <p:sp>
        <p:nvSpPr>
          <p:cNvPr id="5" name="Marcador de contenido 4"/>
          <p:cNvSpPr>
            <a:spLocks noGrp="1"/>
          </p:cNvSpPr>
          <p:nvPr>
            <p:ph idx="1"/>
          </p:nvPr>
        </p:nvSpPr>
        <p:spPr>
          <a:xfrm>
            <a:off x="302059" y="1474789"/>
            <a:ext cx="7214309" cy="5099747"/>
          </a:xfrm>
        </p:spPr>
        <p:txBody>
          <a:bodyPr>
            <a:normAutofit/>
          </a:bodyPr>
          <a:lstStyle/>
          <a:p>
            <a:pPr marL="0" indent="0" algn="just">
              <a:buNone/>
            </a:pPr>
            <a:r>
              <a:rPr lang="es-EC" dirty="0">
                <a:solidFill>
                  <a:schemeClr val="tx1"/>
                </a:solidFill>
              </a:rPr>
              <a:t>Para el diseño de las </a:t>
            </a:r>
            <a:r>
              <a:rPr lang="es-EC" dirty="0" err="1">
                <a:solidFill>
                  <a:schemeClr val="tx1"/>
                </a:solidFill>
              </a:rPr>
              <a:t>ciclovías</a:t>
            </a:r>
            <a:r>
              <a:rPr lang="es-EC" dirty="0">
                <a:solidFill>
                  <a:schemeClr val="tx1"/>
                </a:solidFill>
              </a:rPr>
              <a:t> se debe tener en cuenta principalmente las siguientes condiciones:</a:t>
            </a:r>
          </a:p>
          <a:p>
            <a:pPr marL="0" indent="0" algn="just">
              <a:buNone/>
            </a:pPr>
            <a:r>
              <a:rPr lang="es-EC" dirty="0">
                <a:solidFill>
                  <a:schemeClr val="tx1"/>
                </a:solidFill>
              </a:rPr>
              <a:t> </a:t>
            </a:r>
          </a:p>
          <a:p>
            <a:pPr lvl="0" algn="just"/>
            <a:r>
              <a:rPr lang="es-EC" dirty="0">
                <a:solidFill>
                  <a:schemeClr val="tx1"/>
                </a:solidFill>
              </a:rPr>
              <a:t>Un adecuado ancho, para la circulación de los ciclistas, tanto en un sentido, como en doble sentido.</a:t>
            </a:r>
          </a:p>
          <a:p>
            <a:pPr lvl="0" algn="just"/>
            <a:r>
              <a:rPr lang="es-EC" dirty="0">
                <a:solidFill>
                  <a:schemeClr val="tx1"/>
                </a:solidFill>
              </a:rPr>
              <a:t>Garantizar que los peatones, ciclistas y automovilistas se perciban oportunamente unos a otros con suficiente tiempo y espacio.</a:t>
            </a:r>
          </a:p>
          <a:p>
            <a:pPr lvl="0" algn="just"/>
            <a:r>
              <a:rPr lang="es-EC" dirty="0">
                <a:solidFill>
                  <a:schemeClr val="tx1"/>
                </a:solidFill>
              </a:rPr>
              <a:t>Señales claramente legibles y ubicadas apropiadamente de tal forma de facilitar las maniobras y garantizar la seguridad de circulación sobre la vía.</a:t>
            </a:r>
          </a:p>
          <a:p>
            <a:pPr lvl="0" algn="just"/>
            <a:r>
              <a:rPr lang="es-EC" dirty="0">
                <a:solidFill>
                  <a:schemeClr val="tx1"/>
                </a:solidFill>
              </a:rPr>
              <a:t>Compatibilizar las velocidades de circulación en aquellos tramos de la vía en los que se encuentren los diferentes tipos de usuarios.</a:t>
            </a:r>
          </a:p>
          <a:p>
            <a:pPr lvl="0" algn="just"/>
            <a:r>
              <a:rPr lang="es-EC" dirty="0">
                <a:solidFill>
                  <a:schemeClr val="tx1"/>
                </a:solidFill>
              </a:rPr>
              <a:t>Minimizar los tiempos de espera y los recorridos.</a:t>
            </a:r>
          </a:p>
          <a:p>
            <a:pPr algn="just"/>
            <a:endParaRPr lang="es-EC" dirty="0">
              <a:solidFill>
                <a:schemeClr val="tx1"/>
              </a:solidFill>
            </a:endParaRPr>
          </a:p>
          <a:p>
            <a:pPr marL="0" indent="0" algn="ctr">
              <a:buNone/>
            </a:pPr>
            <a:endParaRPr lang="es-EC" dirty="0" smtClean="0">
              <a:solidFill>
                <a:schemeClr val="tx1"/>
              </a:solidFill>
            </a:endParaRPr>
          </a:p>
        </p:txBody>
      </p:sp>
      <p:pic>
        <p:nvPicPr>
          <p:cNvPr id="33794" name="Picture 2" descr="http://s3.amazonaws.com/design_images/images/3565/bike-ciclovia.png?13547295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2607" y="1474789"/>
            <a:ext cx="23812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https://encrypted-tbn2.gstatic.com/images?q=tbn:ANd9GcRt5uAx1zrI63Bx3gyByOT6YzHe6JcLgKSqHbzYFhI_5DRBQP2Y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6907" y="4450461"/>
            <a:ext cx="2152650" cy="212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909623"/>
      </p:ext>
    </p:extLst>
  </p:cSld>
  <p:clrMapOvr>
    <a:masterClrMapping/>
  </p:clrMapOvr>
  <p:transition spd="slow">
    <p:cove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7031" y="282314"/>
            <a:ext cx="8596668" cy="762000"/>
          </a:xfrm>
        </p:spPr>
        <p:txBody>
          <a:bodyPr>
            <a:normAutofit/>
          </a:bodyPr>
          <a:lstStyle/>
          <a:p>
            <a:pPr algn="ctr"/>
            <a:r>
              <a:rPr lang="es-EC" dirty="0" smtClean="0">
                <a:solidFill>
                  <a:schemeClr val="accent3"/>
                </a:solidFill>
              </a:rPr>
              <a:t>NORMATIVA</a:t>
            </a:r>
            <a:endParaRPr lang="es-EC" dirty="0">
              <a:solidFill>
                <a:schemeClr val="accent3"/>
              </a:solidFill>
            </a:endParaRPr>
          </a:p>
        </p:txBody>
      </p:sp>
      <p:sp>
        <p:nvSpPr>
          <p:cNvPr id="5" name="Marcador de contenido 4"/>
          <p:cNvSpPr>
            <a:spLocks noGrp="1"/>
          </p:cNvSpPr>
          <p:nvPr>
            <p:ph idx="1"/>
          </p:nvPr>
        </p:nvSpPr>
        <p:spPr>
          <a:xfrm>
            <a:off x="302059" y="1474789"/>
            <a:ext cx="9317429" cy="1423859"/>
          </a:xfrm>
        </p:spPr>
        <p:txBody>
          <a:bodyPr>
            <a:normAutofit/>
          </a:bodyPr>
          <a:lstStyle/>
          <a:p>
            <a:pPr marL="0" indent="0" algn="just">
              <a:buNone/>
            </a:pPr>
            <a:r>
              <a:rPr lang="es-EC" dirty="0" smtClean="0">
                <a:solidFill>
                  <a:schemeClr val="tx1"/>
                </a:solidFill>
              </a:rPr>
              <a:t>La normativa utilizada en la ciudad de Quito es de origen peruano – colombino, la cual los vecinos países llevan utilizando esta normativa con un pleno funcionamiento. La decisión por usar esta normativa es debido a que nuestras entidades nacionales se encontraban en pleno desarrollo de una normativa.</a:t>
            </a:r>
            <a:endParaRPr lang="es-EC" dirty="0">
              <a:solidFill>
                <a:schemeClr val="tx1"/>
              </a:solidFill>
            </a:endParaRPr>
          </a:p>
          <a:p>
            <a:pPr algn="just"/>
            <a:endParaRPr lang="es-EC" dirty="0">
              <a:solidFill>
                <a:schemeClr val="tx1"/>
              </a:solidFill>
            </a:endParaRPr>
          </a:p>
          <a:p>
            <a:pPr marL="0" indent="0" algn="ctr">
              <a:buNone/>
            </a:pPr>
            <a:endParaRPr lang="es-EC" dirty="0" smtClean="0">
              <a:solidFill>
                <a:schemeClr val="tx1"/>
              </a:solidFill>
            </a:endParaRPr>
          </a:p>
        </p:txBody>
      </p:sp>
      <p:pic>
        <p:nvPicPr>
          <p:cNvPr id="6" name="Imagen 5"/>
          <p:cNvPicPr/>
          <p:nvPr/>
        </p:nvPicPr>
        <p:blipFill rotWithShape="1">
          <a:blip r:embed="rId3" cstate="print">
            <a:extLst>
              <a:ext uri="{28A0092B-C50C-407E-A947-70E740481C1C}">
                <a14:useLocalDpi xmlns:a14="http://schemas.microsoft.com/office/drawing/2010/main" val="0"/>
              </a:ext>
            </a:extLst>
          </a:blip>
          <a:srcRect r="2547"/>
          <a:stretch/>
        </p:blipFill>
        <p:spPr bwMode="auto">
          <a:xfrm>
            <a:off x="1104138" y="3424364"/>
            <a:ext cx="3619500" cy="2167255"/>
          </a:xfrm>
          <a:prstGeom prst="rect">
            <a:avLst/>
          </a:prstGeom>
          <a:noFill/>
          <a:ln>
            <a:noFill/>
          </a:ln>
          <a:extLst>
            <a:ext uri="{53640926-AAD7-44D8-BBD7-CCE9431645EC}">
              <a14:shadowObscured xmlns:a14="http://schemas.microsoft.com/office/drawing/2010/main"/>
            </a:ext>
          </a:extLst>
        </p:spPr>
      </p:pic>
      <p:pic>
        <p:nvPicPr>
          <p:cNvPr id="7" name="Imagen 6"/>
          <p:cNvPicPr/>
          <p:nvPr/>
        </p:nvPicPr>
        <p:blipFill rotWithShape="1">
          <a:blip r:embed="rId4"/>
          <a:srcRect l="28275" t="24719" r="34984" b="19308"/>
          <a:stretch/>
        </p:blipFill>
        <p:spPr bwMode="auto">
          <a:xfrm>
            <a:off x="5775960" y="2898648"/>
            <a:ext cx="3496056" cy="3405886"/>
          </a:xfrm>
          <a:prstGeom prst="rect">
            <a:avLst/>
          </a:prstGeom>
          <a:ln>
            <a:noFill/>
          </a:ln>
          <a:extLst>
            <a:ext uri="{53640926-AAD7-44D8-BBD7-CCE9431645EC}">
              <a14:shadowObscured xmlns:a14="http://schemas.microsoft.com/office/drawing/2010/main"/>
            </a:ext>
          </a:extLst>
        </p:spPr>
      </p:pic>
      <p:sp>
        <p:nvSpPr>
          <p:cNvPr id="3" name="Botón de acción: Hacia delante o Siguiente 2">
            <a:hlinkClick r:id="rId5" action="ppaction://hlinkfile" highlightClick="1"/>
          </p:cNvPr>
          <p:cNvSpPr/>
          <p:nvPr/>
        </p:nvSpPr>
        <p:spPr>
          <a:xfrm>
            <a:off x="827031" y="6304534"/>
            <a:ext cx="517137" cy="306578"/>
          </a:xfrm>
          <a:prstGeom prst="actionButtonForwardNex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723188309"/>
      </p:ext>
    </p:extLst>
  </p:cSld>
  <p:clrMapOvr>
    <a:masterClrMapping/>
  </p:clrMapOvr>
  <p:transition spd="med">
    <p:pull/>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7031" y="282314"/>
            <a:ext cx="8596668" cy="762000"/>
          </a:xfrm>
        </p:spPr>
        <p:txBody>
          <a:bodyPr>
            <a:normAutofit/>
          </a:bodyPr>
          <a:lstStyle/>
          <a:p>
            <a:pPr algn="ctr"/>
            <a:r>
              <a:rPr lang="es-EC" dirty="0" smtClean="0">
                <a:solidFill>
                  <a:schemeClr val="accent3"/>
                </a:solidFill>
              </a:rPr>
              <a:t>NORMATIVA</a:t>
            </a:r>
            <a:endParaRPr lang="es-EC" dirty="0">
              <a:solidFill>
                <a:schemeClr val="accent3"/>
              </a:solidFill>
            </a:endParaRPr>
          </a:p>
        </p:txBody>
      </p:sp>
      <p:sp>
        <p:nvSpPr>
          <p:cNvPr id="5" name="Marcador de contenido 4"/>
          <p:cNvSpPr>
            <a:spLocks noGrp="1"/>
          </p:cNvSpPr>
          <p:nvPr>
            <p:ph idx="1"/>
          </p:nvPr>
        </p:nvSpPr>
        <p:spPr>
          <a:xfrm>
            <a:off x="302059" y="1474789"/>
            <a:ext cx="9317429" cy="994091"/>
          </a:xfrm>
        </p:spPr>
        <p:txBody>
          <a:bodyPr>
            <a:normAutofit/>
          </a:bodyPr>
          <a:lstStyle/>
          <a:p>
            <a:pPr marL="0" indent="0" algn="just">
              <a:buNone/>
            </a:pPr>
            <a:r>
              <a:rPr lang="es-EC" dirty="0" smtClean="0">
                <a:solidFill>
                  <a:schemeClr val="tx1"/>
                </a:solidFill>
              </a:rPr>
              <a:t>La NEVI – 12 hace mención en la sección 2 A las diferentes fuentes de consulta para implantar una </a:t>
            </a:r>
            <a:r>
              <a:rPr lang="es-EC" dirty="0" err="1" smtClean="0">
                <a:solidFill>
                  <a:schemeClr val="tx1"/>
                </a:solidFill>
              </a:rPr>
              <a:t>ciclovía</a:t>
            </a:r>
            <a:r>
              <a:rPr lang="es-EC" dirty="0" smtClean="0">
                <a:solidFill>
                  <a:schemeClr val="tx1"/>
                </a:solidFill>
              </a:rPr>
              <a:t> y también contempla el espacio para ciclistas en los tipos de carreteras.</a:t>
            </a:r>
            <a:endParaRPr lang="es-EC" dirty="0">
              <a:solidFill>
                <a:schemeClr val="tx1"/>
              </a:solidFill>
            </a:endParaRPr>
          </a:p>
          <a:p>
            <a:pPr marL="0" indent="0" algn="ctr">
              <a:buNone/>
            </a:pPr>
            <a:endParaRPr lang="es-EC" dirty="0" smtClean="0">
              <a:solidFill>
                <a:schemeClr val="tx1"/>
              </a:solidFill>
            </a:endParaRPr>
          </a:p>
        </p:txBody>
      </p:sp>
      <p:pic>
        <p:nvPicPr>
          <p:cNvPr id="8" name="Imagen 7"/>
          <p:cNvPicPr/>
          <p:nvPr/>
        </p:nvPicPr>
        <p:blipFill rotWithShape="1">
          <a:blip r:embed="rId3"/>
          <a:srcRect l="10353" t="14391" r="21035" b="25684"/>
          <a:stretch/>
        </p:blipFill>
        <p:spPr bwMode="auto">
          <a:xfrm>
            <a:off x="524636" y="3029712"/>
            <a:ext cx="5199507" cy="3069336"/>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4"/>
          <a:srcRect l="21778" t="19818" r="33876" b="25203"/>
          <a:stretch/>
        </p:blipFill>
        <p:spPr bwMode="auto">
          <a:xfrm>
            <a:off x="6362572" y="3114294"/>
            <a:ext cx="4683379" cy="3131058"/>
          </a:xfrm>
          <a:prstGeom prst="rect">
            <a:avLst/>
          </a:prstGeom>
          <a:ln>
            <a:noFill/>
          </a:ln>
          <a:extLst>
            <a:ext uri="{53640926-AAD7-44D8-BBD7-CCE9431645EC}">
              <a14:shadowObscured xmlns:a14="http://schemas.microsoft.com/office/drawing/2010/main"/>
            </a:ext>
          </a:extLst>
        </p:spPr>
      </p:pic>
      <p:sp>
        <p:nvSpPr>
          <p:cNvPr id="3" name="Botón de acción: Hacia delante o Siguiente 2">
            <a:hlinkClick r:id="rId5" action="ppaction://hlinkfile" highlightClick="1"/>
          </p:cNvPr>
          <p:cNvSpPr/>
          <p:nvPr/>
        </p:nvSpPr>
        <p:spPr>
          <a:xfrm>
            <a:off x="1115568" y="6336792"/>
            <a:ext cx="512064" cy="31089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20105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0263" y="858386"/>
            <a:ext cx="8596668" cy="762000"/>
          </a:xfrm>
        </p:spPr>
        <p:txBody>
          <a:bodyPr>
            <a:normAutofit/>
          </a:bodyPr>
          <a:lstStyle/>
          <a:p>
            <a:pPr algn="ctr"/>
            <a:r>
              <a:rPr lang="es-EC" dirty="0" smtClean="0">
                <a:solidFill>
                  <a:schemeClr val="accent3"/>
                </a:solidFill>
              </a:rPr>
              <a:t>NORMATIVA</a:t>
            </a:r>
            <a:endParaRPr lang="es-EC" dirty="0">
              <a:solidFill>
                <a:schemeClr val="accent3"/>
              </a:solidFill>
            </a:endParaRPr>
          </a:p>
        </p:txBody>
      </p:sp>
      <p:sp>
        <p:nvSpPr>
          <p:cNvPr id="5" name="Marcador de contenido 4"/>
          <p:cNvSpPr>
            <a:spLocks noGrp="1"/>
          </p:cNvSpPr>
          <p:nvPr>
            <p:ph idx="1"/>
          </p:nvPr>
        </p:nvSpPr>
        <p:spPr>
          <a:xfrm>
            <a:off x="302059" y="1474789"/>
            <a:ext cx="9317429" cy="994091"/>
          </a:xfrm>
        </p:spPr>
        <p:txBody>
          <a:bodyPr>
            <a:normAutofit/>
          </a:bodyPr>
          <a:lstStyle/>
          <a:p>
            <a:pPr marL="0" indent="0" algn="just">
              <a:buNone/>
            </a:pPr>
            <a:endParaRPr lang="es-EC" dirty="0">
              <a:solidFill>
                <a:schemeClr val="tx1"/>
              </a:solidFill>
            </a:endParaRPr>
          </a:p>
          <a:p>
            <a:pPr marL="0" indent="0" algn="ctr">
              <a:buNone/>
            </a:pPr>
            <a:endParaRPr lang="es-EC" dirty="0" smtClean="0">
              <a:solidFill>
                <a:schemeClr val="tx1"/>
              </a:solidFill>
            </a:endParaRPr>
          </a:p>
        </p:txBody>
      </p:sp>
      <p:pic>
        <p:nvPicPr>
          <p:cNvPr id="6" name="Imagen 5" descr="C:\Users\JuanFernando\Pictures\tesis\20141021_102601.jpg"/>
          <p:cNvPicPr/>
          <p:nvPr/>
        </p:nvPicPr>
        <p:blipFill rotWithShape="1">
          <a:blip r:embed="rId3" cstate="print">
            <a:extLst>
              <a:ext uri="{28A0092B-C50C-407E-A947-70E740481C1C}">
                <a14:useLocalDpi xmlns:a14="http://schemas.microsoft.com/office/drawing/2010/main" val="0"/>
              </a:ext>
            </a:extLst>
          </a:blip>
          <a:srcRect l="16618" r="27541"/>
          <a:stretch/>
        </p:blipFill>
        <p:spPr bwMode="auto">
          <a:xfrm rot="5400000">
            <a:off x="8480890" y="2211689"/>
            <a:ext cx="3065228" cy="3271903"/>
          </a:xfrm>
          <a:prstGeom prst="rect">
            <a:avLst/>
          </a:prstGeom>
          <a:noFill/>
          <a:ln>
            <a:noFill/>
          </a:ln>
          <a:extLst>
            <a:ext uri="{53640926-AAD7-44D8-BBD7-CCE9431645EC}">
              <a14:shadowObscured xmlns:a14="http://schemas.microsoft.com/office/drawing/2010/main"/>
            </a:ext>
          </a:extLst>
        </p:spPr>
      </p:pic>
      <p:pic>
        <p:nvPicPr>
          <p:cNvPr id="4" name="Imagen 3"/>
          <p:cNvPicPr>
            <a:picLocks noChangeAspect="1"/>
          </p:cNvPicPr>
          <p:nvPr/>
        </p:nvPicPr>
        <p:blipFill>
          <a:blip r:embed="rId4"/>
          <a:stretch>
            <a:fillRect/>
          </a:stretch>
        </p:blipFill>
        <p:spPr>
          <a:xfrm>
            <a:off x="454187" y="1952907"/>
            <a:ext cx="7662601" cy="3789467"/>
          </a:xfrm>
          <a:prstGeom prst="rect">
            <a:avLst/>
          </a:prstGeom>
        </p:spPr>
      </p:pic>
    </p:spTree>
    <p:extLst>
      <p:ext uri="{BB962C8B-B14F-4D97-AF65-F5344CB8AC3E}">
        <p14:creationId xmlns:p14="http://schemas.microsoft.com/office/powerpoint/2010/main" val="1745789417"/>
      </p:ext>
    </p:extLst>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62439" y="541748"/>
            <a:ext cx="8596668" cy="762000"/>
          </a:xfrm>
        </p:spPr>
        <p:txBody>
          <a:bodyPr>
            <a:normAutofit/>
          </a:bodyPr>
          <a:lstStyle/>
          <a:p>
            <a:pPr algn="ctr"/>
            <a:r>
              <a:rPr lang="es-EC" dirty="0" smtClean="0">
                <a:solidFill>
                  <a:schemeClr val="accent3"/>
                </a:solidFill>
              </a:rPr>
              <a:t>NORMATIVA</a:t>
            </a:r>
            <a:endParaRPr lang="es-EC" dirty="0">
              <a:solidFill>
                <a:schemeClr val="accent3"/>
              </a:solidFill>
            </a:endParaRPr>
          </a:p>
        </p:txBody>
      </p:sp>
      <p:sp>
        <p:nvSpPr>
          <p:cNvPr id="5" name="Marcador de contenido 4"/>
          <p:cNvSpPr>
            <a:spLocks noGrp="1"/>
          </p:cNvSpPr>
          <p:nvPr>
            <p:ph idx="1"/>
          </p:nvPr>
        </p:nvSpPr>
        <p:spPr>
          <a:xfrm>
            <a:off x="302059" y="1474789"/>
            <a:ext cx="9317429" cy="1268411"/>
          </a:xfrm>
        </p:spPr>
        <p:txBody>
          <a:bodyPr>
            <a:normAutofit lnSpcReduction="10000"/>
          </a:bodyPr>
          <a:lstStyle/>
          <a:p>
            <a:pPr marL="0" indent="0" algn="just">
              <a:buNone/>
            </a:pPr>
            <a:endParaRPr lang="es-EC" dirty="0">
              <a:solidFill>
                <a:schemeClr val="tx1"/>
              </a:solidFill>
            </a:endParaRPr>
          </a:p>
          <a:p>
            <a:pPr marL="0" indent="0" algn="ctr">
              <a:buNone/>
            </a:pPr>
            <a:r>
              <a:rPr lang="es-EC" dirty="0" smtClean="0">
                <a:solidFill>
                  <a:schemeClr val="tx1"/>
                </a:solidFill>
              </a:rPr>
              <a:t>Como parte de consulto de la normativa, se preguntó a los usuarios si la </a:t>
            </a:r>
            <a:r>
              <a:rPr lang="es-EC" dirty="0" err="1" smtClean="0">
                <a:solidFill>
                  <a:schemeClr val="tx1"/>
                </a:solidFill>
              </a:rPr>
              <a:t>ciclovía</a:t>
            </a:r>
            <a:r>
              <a:rPr lang="es-EC" dirty="0" smtClean="0">
                <a:solidFill>
                  <a:schemeClr val="tx1"/>
                </a:solidFill>
              </a:rPr>
              <a:t> les brindaba la seguridad necesaria para transitar con seguridad y estos fueron los resultados</a:t>
            </a:r>
          </a:p>
        </p:txBody>
      </p:sp>
      <p:pic>
        <p:nvPicPr>
          <p:cNvPr id="3" name="Imagen 2"/>
          <p:cNvPicPr>
            <a:picLocks noChangeAspect="1"/>
          </p:cNvPicPr>
          <p:nvPr/>
        </p:nvPicPr>
        <p:blipFill>
          <a:blip r:embed="rId3"/>
          <a:stretch>
            <a:fillRect/>
          </a:stretch>
        </p:blipFill>
        <p:spPr>
          <a:xfrm>
            <a:off x="2202364" y="3039563"/>
            <a:ext cx="5516818" cy="3084672"/>
          </a:xfrm>
          <a:prstGeom prst="rect">
            <a:avLst/>
          </a:prstGeom>
        </p:spPr>
      </p:pic>
      <p:pic>
        <p:nvPicPr>
          <p:cNvPr id="37890" name="Picture 2" descr="http://www.yellowbreak.com/wp-content/uploads/2014/04/Seguridad-Vial-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3104" y="4250487"/>
            <a:ext cx="2917003" cy="2269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619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62439" y="541748"/>
            <a:ext cx="8596668" cy="762000"/>
          </a:xfrm>
        </p:spPr>
        <p:txBody>
          <a:bodyPr>
            <a:normAutofit/>
          </a:bodyPr>
          <a:lstStyle/>
          <a:p>
            <a:pPr algn="ctr"/>
            <a:r>
              <a:rPr lang="es-EC" dirty="0" smtClean="0">
                <a:solidFill>
                  <a:schemeClr val="accent3"/>
                </a:solidFill>
              </a:rPr>
              <a:t>ANÁLISIS DE LA CICLOVÍA</a:t>
            </a:r>
            <a:endParaRPr lang="es-EC" dirty="0">
              <a:solidFill>
                <a:schemeClr val="accent3"/>
              </a:solidFill>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195681" y="2265184"/>
            <a:ext cx="3905844" cy="2197037"/>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886965" y="2544922"/>
            <a:ext cx="5184648" cy="2916365"/>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662439" y="4122485"/>
            <a:ext cx="4863138" cy="2735515"/>
          </a:xfrm>
          <a:prstGeom prst="rect">
            <a:avLst/>
          </a:prstGeom>
        </p:spPr>
      </p:pic>
      <p:pic>
        <p:nvPicPr>
          <p:cNvPr id="15" name="Marcador de contenido 14"/>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662438" y="1423212"/>
            <a:ext cx="4798706" cy="2699273"/>
          </a:xfrm>
        </p:spPr>
      </p:pic>
      <p:pic>
        <p:nvPicPr>
          <p:cNvPr id="38914" name="Picture 2" descr="http://cd1.dibujos.net/dibujos/colorear/omg.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64717" y="4797665"/>
            <a:ext cx="2295017" cy="1797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9577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73170"/>
            <a:ext cx="8596668" cy="762000"/>
          </a:xfrm>
        </p:spPr>
        <p:txBody>
          <a:bodyPr/>
          <a:lstStyle/>
          <a:p>
            <a:pPr algn="ctr"/>
            <a:r>
              <a:rPr lang="es-EC" dirty="0" smtClean="0">
                <a:solidFill>
                  <a:schemeClr val="accent3"/>
                </a:solidFill>
              </a:rPr>
              <a:t>INTRODUCCIÓN</a:t>
            </a:r>
            <a:endParaRPr lang="es-EC" dirty="0">
              <a:solidFill>
                <a:schemeClr val="accent3"/>
              </a:solidFill>
            </a:endParaRPr>
          </a:p>
        </p:txBody>
      </p:sp>
      <p:pic>
        <p:nvPicPr>
          <p:cNvPr id="8" name="Marcador de contenido 7"/>
          <p:cNvPicPr>
            <a:picLocks noGrp="1" noChangeAspect="1"/>
          </p:cNvPicPr>
          <p:nvPr>
            <p:ph idx="1"/>
          </p:nvPr>
        </p:nvPicPr>
        <p:blipFill>
          <a:blip r:embed="rId2"/>
          <a:stretch>
            <a:fillRect/>
          </a:stretch>
        </p:blipFill>
        <p:spPr>
          <a:xfrm>
            <a:off x="2853721" y="2872599"/>
            <a:ext cx="4243896" cy="1252821"/>
          </a:xfrm>
          <a:prstGeom prst="rect">
            <a:avLst/>
          </a:prstGeom>
        </p:spPr>
      </p:pic>
      <p:pic>
        <p:nvPicPr>
          <p:cNvPr id="4" name="Imagen 3"/>
          <p:cNvPicPr>
            <a:picLocks noChangeAspect="1"/>
          </p:cNvPicPr>
          <p:nvPr/>
        </p:nvPicPr>
        <p:blipFill>
          <a:blip r:embed="rId3"/>
          <a:stretch>
            <a:fillRect/>
          </a:stretch>
        </p:blipFill>
        <p:spPr>
          <a:xfrm>
            <a:off x="2853721" y="1138893"/>
            <a:ext cx="4243896" cy="1414526"/>
          </a:xfrm>
          <a:prstGeom prst="rect">
            <a:avLst/>
          </a:prstGeom>
        </p:spPr>
      </p:pic>
      <p:sp>
        <p:nvSpPr>
          <p:cNvPr id="5" name="CuadroTexto 4"/>
          <p:cNvSpPr txBox="1"/>
          <p:nvPr/>
        </p:nvSpPr>
        <p:spPr>
          <a:xfrm>
            <a:off x="819509" y="4684143"/>
            <a:ext cx="8902461" cy="707886"/>
          </a:xfrm>
          <a:prstGeom prst="rect">
            <a:avLst/>
          </a:prstGeom>
          <a:noFill/>
        </p:spPr>
        <p:txBody>
          <a:bodyPr wrap="square" rtlCol="0">
            <a:spAutoFit/>
          </a:bodyPr>
          <a:lstStyle/>
          <a:p>
            <a:pPr algn="just"/>
            <a:r>
              <a:rPr lang="es-EC" sz="2000" dirty="0" smtClean="0">
                <a:latin typeface="Times New Roman" panose="02020603050405020304" pitchFamily="18" charset="0"/>
                <a:cs typeface="Times New Roman" panose="02020603050405020304" pitchFamily="18" charset="0"/>
              </a:rPr>
              <a:t>El 18 y 20 porciento nos dice la cantidad de habitantes que tienen vehículo privado, el resto utiliza el transporte público, taxi, transporte escolar e institucional, etc.</a:t>
            </a:r>
            <a:endParaRPr lang="es-EC"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7833164"/>
      </p:ext>
    </p:extLst>
  </p:cSld>
  <p:clrMapOvr>
    <a:masterClrMapping/>
  </p:clrMapOvr>
  <p:transition spd="slow">
    <p:randomBar dir="ver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62439" y="541748"/>
            <a:ext cx="8596668" cy="762000"/>
          </a:xfrm>
        </p:spPr>
        <p:txBody>
          <a:bodyPr>
            <a:normAutofit/>
          </a:bodyPr>
          <a:lstStyle/>
          <a:p>
            <a:pPr algn="ctr"/>
            <a:r>
              <a:rPr lang="es-EC" dirty="0" smtClean="0">
                <a:solidFill>
                  <a:schemeClr val="accent3"/>
                </a:solidFill>
              </a:rPr>
              <a:t>ANÁLISIS DE LA CICLOVÍA</a:t>
            </a:r>
            <a:endParaRPr lang="es-EC" dirty="0">
              <a:solidFill>
                <a:schemeClr val="accent3"/>
              </a:solidFill>
            </a:endParaRPr>
          </a:p>
        </p:txBody>
      </p:sp>
      <p:pic>
        <p:nvPicPr>
          <p:cNvPr id="4" name="Imagen 3"/>
          <p:cNvPicPr>
            <a:picLocks noChangeAspect="1"/>
          </p:cNvPicPr>
          <p:nvPr/>
        </p:nvPicPr>
        <p:blipFill>
          <a:blip r:embed="rId3"/>
          <a:stretch>
            <a:fillRect/>
          </a:stretch>
        </p:blipFill>
        <p:spPr>
          <a:xfrm>
            <a:off x="1106211" y="2176273"/>
            <a:ext cx="6324791" cy="3654674"/>
          </a:xfrm>
          <a:prstGeom prst="rect">
            <a:avLst/>
          </a:prstGeom>
        </p:spPr>
      </p:pic>
      <p:pic>
        <p:nvPicPr>
          <p:cNvPr id="12" name="Imagen 11" descr="C:\Users\JuanFernando\Pictures\JuanFer\IMG_0134.JPG"/>
          <p:cNvPicPr/>
          <p:nvPr/>
        </p:nvPicPr>
        <p:blipFill rotWithShape="1">
          <a:blip r:embed="rId4" cstate="print">
            <a:extLst>
              <a:ext uri="{28A0092B-C50C-407E-A947-70E740481C1C}">
                <a14:useLocalDpi xmlns:a14="http://schemas.microsoft.com/office/drawing/2010/main" val="0"/>
              </a:ext>
            </a:extLst>
          </a:blip>
          <a:srcRect l="25395" t="17396" r="14624" b="22712"/>
          <a:stretch/>
        </p:blipFill>
        <p:spPr bwMode="auto">
          <a:xfrm rot="5400000">
            <a:off x="9689784" y="970915"/>
            <a:ext cx="2413635" cy="1807210"/>
          </a:xfrm>
          <a:prstGeom prst="rect">
            <a:avLst/>
          </a:prstGeom>
          <a:noFill/>
          <a:ln>
            <a:noFill/>
          </a:ln>
          <a:extLst>
            <a:ext uri="{53640926-AAD7-44D8-BBD7-CCE9431645EC}">
              <a14:shadowObscured xmlns:a14="http://schemas.microsoft.com/office/drawing/2010/main"/>
            </a:ext>
          </a:extLst>
        </p:spPr>
      </p:pic>
      <p:pic>
        <p:nvPicPr>
          <p:cNvPr id="13" name="Imagen 12" descr="C:\Users\JuanFernando\Pictures\JuanFer\IMG_0144.JPG"/>
          <p:cNvPicPr/>
          <p:nvPr/>
        </p:nvPicPr>
        <p:blipFill rotWithShape="1">
          <a:blip r:embed="rId5" cstate="print">
            <a:extLst>
              <a:ext uri="{28A0092B-C50C-407E-A947-70E740481C1C}">
                <a14:useLocalDpi xmlns:a14="http://schemas.microsoft.com/office/drawing/2010/main" val="0"/>
              </a:ext>
            </a:extLst>
          </a:blip>
          <a:srcRect l="28072" t="11882" r="25330" b="24009"/>
          <a:stretch/>
        </p:blipFill>
        <p:spPr bwMode="auto">
          <a:xfrm rot="5400000">
            <a:off x="7652386" y="2729580"/>
            <a:ext cx="2303780" cy="2377440"/>
          </a:xfrm>
          <a:prstGeom prst="rect">
            <a:avLst/>
          </a:prstGeom>
          <a:noFill/>
          <a:ln>
            <a:noFill/>
          </a:ln>
          <a:extLst>
            <a:ext uri="{53640926-AAD7-44D8-BBD7-CCE9431645EC}">
              <a14:shadowObscured xmlns:a14="http://schemas.microsoft.com/office/drawing/2010/main"/>
            </a:ext>
          </a:extLst>
        </p:spPr>
      </p:pic>
      <p:pic>
        <p:nvPicPr>
          <p:cNvPr id="14" name="Imagen 13" descr="C:\Users\JuanFernando\Pictures\JuanFer\IMG_0142.JPG"/>
          <p:cNvPicPr/>
          <p:nvPr/>
        </p:nvPicPr>
        <p:blipFill rotWithShape="1">
          <a:blip r:embed="rId6" cstate="print">
            <a:extLst>
              <a:ext uri="{28A0092B-C50C-407E-A947-70E740481C1C}">
                <a14:useLocalDpi xmlns:a14="http://schemas.microsoft.com/office/drawing/2010/main" val="0"/>
              </a:ext>
            </a:extLst>
          </a:blip>
          <a:srcRect l="21290" t="7462" r="32847" b="52473"/>
          <a:stretch/>
        </p:blipFill>
        <p:spPr bwMode="auto">
          <a:xfrm>
            <a:off x="9259107" y="4755261"/>
            <a:ext cx="2762250" cy="18097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0888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7031" y="282314"/>
            <a:ext cx="8596668" cy="762000"/>
          </a:xfrm>
        </p:spPr>
        <p:txBody>
          <a:bodyPr>
            <a:normAutofit/>
          </a:bodyPr>
          <a:lstStyle/>
          <a:p>
            <a:pPr algn="ctr"/>
            <a:r>
              <a:rPr lang="es-EC" dirty="0" smtClean="0">
                <a:solidFill>
                  <a:schemeClr val="accent3"/>
                </a:solidFill>
              </a:rPr>
              <a:t>ALTERNATIVAS</a:t>
            </a:r>
            <a:endParaRPr lang="es-EC" dirty="0">
              <a:solidFill>
                <a:schemeClr val="accent3"/>
              </a:solidFill>
            </a:endParaRPr>
          </a:p>
        </p:txBody>
      </p:sp>
      <p:sp>
        <p:nvSpPr>
          <p:cNvPr id="5" name="Marcador de contenido 4"/>
          <p:cNvSpPr>
            <a:spLocks noGrp="1"/>
          </p:cNvSpPr>
          <p:nvPr>
            <p:ph idx="1"/>
          </p:nvPr>
        </p:nvSpPr>
        <p:spPr>
          <a:xfrm>
            <a:off x="302059" y="1474789"/>
            <a:ext cx="5568389" cy="5099747"/>
          </a:xfrm>
        </p:spPr>
        <p:txBody>
          <a:bodyPr>
            <a:normAutofit/>
          </a:bodyPr>
          <a:lstStyle/>
          <a:p>
            <a:pPr marL="0" indent="0" algn="just">
              <a:buNone/>
            </a:pPr>
            <a:r>
              <a:rPr lang="es-EC" dirty="0">
                <a:solidFill>
                  <a:schemeClr val="tx1"/>
                </a:solidFill>
              </a:rPr>
              <a:t> </a:t>
            </a:r>
          </a:p>
          <a:p>
            <a:pPr algn="just"/>
            <a:r>
              <a:rPr lang="es-EC" dirty="0" smtClean="0">
                <a:solidFill>
                  <a:schemeClr val="tx1"/>
                </a:solidFill>
              </a:rPr>
              <a:t>Ampliar la ruta de </a:t>
            </a:r>
            <a:r>
              <a:rPr lang="es-EC" dirty="0" err="1" smtClean="0">
                <a:solidFill>
                  <a:schemeClr val="tx1"/>
                </a:solidFill>
              </a:rPr>
              <a:t>ciclovías</a:t>
            </a:r>
            <a:r>
              <a:rPr lang="es-EC" dirty="0" smtClean="0">
                <a:solidFill>
                  <a:schemeClr val="tx1"/>
                </a:solidFill>
              </a:rPr>
              <a:t> al norte y sur de la urbe</a:t>
            </a:r>
          </a:p>
          <a:p>
            <a:pPr algn="just"/>
            <a:r>
              <a:rPr lang="es-EC" dirty="0" smtClean="0">
                <a:solidFill>
                  <a:schemeClr val="tx1"/>
                </a:solidFill>
              </a:rPr>
              <a:t>Se usará las veredas para dar exclusividad al ciclista</a:t>
            </a:r>
          </a:p>
          <a:p>
            <a:pPr algn="just"/>
            <a:r>
              <a:rPr lang="es-EC" dirty="0" smtClean="0">
                <a:solidFill>
                  <a:schemeClr val="tx1"/>
                </a:solidFill>
              </a:rPr>
              <a:t>Se añadirá más bicicletas al servicio de los ciudadanos</a:t>
            </a:r>
          </a:p>
          <a:p>
            <a:pPr algn="just"/>
            <a:r>
              <a:rPr lang="es-EC" dirty="0" smtClean="0">
                <a:solidFill>
                  <a:schemeClr val="tx1"/>
                </a:solidFill>
              </a:rPr>
              <a:t>En el centro histórico existirá restricciones a los vehículos</a:t>
            </a:r>
          </a:p>
          <a:p>
            <a:pPr algn="just"/>
            <a:r>
              <a:rPr lang="es-EC" dirty="0" smtClean="0">
                <a:solidFill>
                  <a:schemeClr val="tx1"/>
                </a:solidFill>
              </a:rPr>
              <a:t>Se le dará mejor protección al ciclista</a:t>
            </a:r>
          </a:p>
          <a:p>
            <a:pPr algn="just"/>
            <a:r>
              <a:rPr lang="es-EC" dirty="0" smtClean="0">
                <a:solidFill>
                  <a:schemeClr val="tx1"/>
                </a:solidFill>
              </a:rPr>
              <a:t>Mejoras en la bicicleta</a:t>
            </a:r>
          </a:p>
          <a:p>
            <a:pPr algn="just"/>
            <a:endParaRPr lang="es-EC" dirty="0" smtClean="0">
              <a:solidFill>
                <a:schemeClr val="tx1"/>
              </a:solidFill>
            </a:endParaRPr>
          </a:p>
          <a:p>
            <a:pPr algn="just"/>
            <a:endParaRPr lang="es-EC" dirty="0">
              <a:solidFill>
                <a:schemeClr val="tx1"/>
              </a:solidFill>
            </a:endParaRPr>
          </a:p>
          <a:p>
            <a:pPr marL="0" indent="0" algn="ctr">
              <a:buNone/>
            </a:pPr>
            <a:endParaRPr lang="es-EC" dirty="0" smtClean="0">
              <a:solidFill>
                <a:schemeClr val="tx1"/>
              </a:solidFill>
            </a:endParaRPr>
          </a:p>
        </p:txBody>
      </p:sp>
      <p:graphicFrame>
        <p:nvGraphicFramePr>
          <p:cNvPr id="6" name="Gráfico 5"/>
          <p:cNvGraphicFramePr/>
          <p:nvPr>
            <p:extLst>
              <p:ext uri="{D42A27DB-BD31-4B8C-83A1-F6EECF244321}">
                <p14:modId xmlns:p14="http://schemas.microsoft.com/office/powerpoint/2010/main" val="1098367423"/>
              </p:ext>
            </p:extLst>
          </p:nvPr>
        </p:nvGraphicFramePr>
        <p:xfrm>
          <a:off x="6160008" y="1956816"/>
          <a:ext cx="5626608" cy="37033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61755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7031" y="282314"/>
            <a:ext cx="8596668" cy="762000"/>
          </a:xfrm>
        </p:spPr>
        <p:txBody>
          <a:bodyPr>
            <a:normAutofit/>
          </a:bodyPr>
          <a:lstStyle/>
          <a:p>
            <a:pPr algn="ctr"/>
            <a:r>
              <a:rPr lang="es-EC" dirty="0" smtClean="0">
                <a:solidFill>
                  <a:schemeClr val="accent3"/>
                </a:solidFill>
              </a:rPr>
              <a:t>ESTRATEGIAS INSTITUCIONALES</a:t>
            </a:r>
            <a:endParaRPr lang="es-EC" dirty="0">
              <a:solidFill>
                <a:schemeClr val="accent3"/>
              </a:solidFill>
            </a:endParaRPr>
          </a:p>
        </p:txBody>
      </p:sp>
      <p:sp>
        <p:nvSpPr>
          <p:cNvPr id="5" name="Marcador de contenido 4"/>
          <p:cNvSpPr>
            <a:spLocks noGrp="1"/>
          </p:cNvSpPr>
          <p:nvPr>
            <p:ph idx="1"/>
          </p:nvPr>
        </p:nvSpPr>
        <p:spPr>
          <a:xfrm>
            <a:off x="439219" y="1547942"/>
            <a:ext cx="5568389" cy="4551106"/>
          </a:xfrm>
        </p:spPr>
        <p:txBody>
          <a:bodyPr>
            <a:normAutofit/>
          </a:bodyPr>
          <a:lstStyle/>
          <a:p>
            <a:pPr marL="0" indent="0" algn="just">
              <a:buNone/>
            </a:pPr>
            <a:r>
              <a:rPr lang="es-EC" dirty="0">
                <a:solidFill>
                  <a:schemeClr val="tx1"/>
                </a:solidFill>
              </a:rPr>
              <a:t> </a:t>
            </a:r>
          </a:p>
          <a:p>
            <a:pPr marL="0" indent="0" algn="just">
              <a:buNone/>
            </a:pPr>
            <a:r>
              <a:rPr lang="es-EC" dirty="0" smtClean="0">
                <a:solidFill>
                  <a:schemeClr val="tx1"/>
                </a:solidFill>
              </a:rPr>
              <a:t>Las personas que disponen de su bicicleta pero usan el sistema BICIQUITO porque:</a:t>
            </a:r>
          </a:p>
          <a:p>
            <a:pPr algn="just"/>
            <a:r>
              <a:rPr lang="es-EC" dirty="0" smtClean="0">
                <a:solidFill>
                  <a:schemeClr val="tx1"/>
                </a:solidFill>
              </a:rPr>
              <a:t>La distancia origen destino es larga</a:t>
            </a:r>
          </a:p>
          <a:p>
            <a:pPr algn="just"/>
            <a:r>
              <a:rPr lang="es-EC" dirty="0" smtClean="0">
                <a:solidFill>
                  <a:schemeClr val="tx1"/>
                </a:solidFill>
              </a:rPr>
              <a:t>Por falta de parqueaderos</a:t>
            </a:r>
          </a:p>
          <a:p>
            <a:pPr algn="just"/>
            <a:r>
              <a:rPr lang="es-EC" dirty="0" smtClean="0">
                <a:solidFill>
                  <a:schemeClr val="tx1"/>
                </a:solidFill>
              </a:rPr>
              <a:t>Por miedo de que roben la bicicleta</a:t>
            </a:r>
          </a:p>
          <a:p>
            <a:pPr algn="just"/>
            <a:r>
              <a:rPr lang="es-EC" dirty="0" smtClean="0">
                <a:solidFill>
                  <a:schemeClr val="tx1"/>
                </a:solidFill>
              </a:rPr>
              <a:t>Por falta de cultura vial en la ciudad</a:t>
            </a:r>
          </a:p>
          <a:p>
            <a:pPr marL="0" indent="0" algn="just">
              <a:buNone/>
            </a:pPr>
            <a:endParaRPr lang="es-EC" dirty="0" smtClean="0">
              <a:solidFill>
                <a:schemeClr val="tx1"/>
              </a:solidFill>
            </a:endParaRPr>
          </a:p>
          <a:p>
            <a:pPr marL="0" indent="0" algn="just">
              <a:buNone/>
            </a:pPr>
            <a:r>
              <a:rPr lang="es-EC" dirty="0" smtClean="0">
                <a:solidFill>
                  <a:schemeClr val="tx1"/>
                </a:solidFill>
              </a:rPr>
              <a:t>Las personas que no tienen bicicleta pero usan el sistema BICIQUITO, se motivan por tener una propia en casa por temas de recreación y ejercicio.</a:t>
            </a:r>
          </a:p>
          <a:p>
            <a:pPr algn="just"/>
            <a:endParaRPr lang="es-EC" dirty="0">
              <a:solidFill>
                <a:schemeClr val="tx1"/>
              </a:solidFill>
            </a:endParaRPr>
          </a:p>
          <a:p>
            <a:pPr marL="0" indent="0" algn="ctr">
              <a:buNone/>
            </a:pPr>
            <a:endParaRPr lang="es-EC" dirty="0" smtClean="0">
              <a:solidFill>
                <a:schemeClr val="tx1"/>
              </a:solidFill>
            </a:endParaRPr>
          </a:p>
        </p:txBody>
      </p:sp>
      <p:pic>
        <p:nvPicPr>
          <p:cNvPr id="3" name="Imagen 2"/>
          <p:cNvPicPr>
            <a:picLocks noChangeAspect="1"/>
          </p:cNvPicPr>
          <p:nvPr/>
        </p:nvPicPr>
        <p:blipFill>
          <a:blip r:embed="rId3"/>
          <a:stretch>
            <a:fillRect/>
          </a:stretch>
        </p:blipFill>
        <p:spPr>
          <a:xfrm>
            <a:off x="6678485" y="2169734"/>
            <a:ext cx="3987771" cy="2859699"/>
          </a:xfrm>
          <a:prstGeom prst="rect">
            <a:avLst/>
          </a:prstGeom>
        </p:spPr>
      </p:pic>
    </p:spTree>
    <p:extLst>
      <p:ext uri="{BB962C8B-B14F-4D97-AF65-F5344CB8AC3E}">
        <p14:creationId xmlns:p14="http://schemas.microsoft.com/office/powerpoint/2010/main" val="1167792467"/>
      </p:ext>
    </p:extLst>
  </p:cSld>
  <p:clrMapOvr>
    <a:masterClrMapping/>
  </p:clrMapOvr>
  <p:transition spd="slow">
    <p:randomBar dir="ver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7031" y="282314"/>
            <a:ext cx="8596668" cy="762000"/>
          </a:xfrm>
        </p:spPr>
        <p:txBody>
          <a:bodyPr>
            <a:normAutofit/>
          </a:bodyPr>
          <a:lstStyle/>
          <a:p>
            <a:pPr algn="ctr"/>
            <a:r>
              <a:rPr lang="es-EC" dirty="0" smtClean="0">
                <a:solidFill>
                  <a:schemeClr val="accent3"/>
                </a:solidFill>
              </a:rPr>
              <a:t>ESTRATEGIAS INSTITUCIONALES</a:t>
            </a:r>
            <a:endParaRPr lang="es-EC" dirty="0">
              <a:solidFill>
                <a:schemeClr val="accent3"/>
              </a:solidFill>
            </a:endParaRPr>
          </a:p>
        </p:txBody>
      </p:sp>
      <p:sp>
        <p:nvSpPr>
          <p:cNvPr id="5" name="Marcador de contenido 4"/>
          <p:cNvSpPr>
            <a:spLocks noGrp="1"/>
          </p:cNvSpPr>
          <p:nvPr>
            <p:ph idx="1"/>
          </p:nvPr>
        </p:nvSpPr>
        <p:spPr>
          <a:xfrm>
            <a:off x="439219" y="1547942"/>
            <a:ext cx="5568389" cy="4551106"/>
          </a:xfrm>
        </p:spPr>
        <p:txBody>
          <a:bodyPr>
            <a:normAutofit/>
          </a:bodyPr>
          <a:lstStyle/>
          <a:p>
            <a:pPr marL="0" indent="0" algn="just">
              <a:buNone/>
            </a:pPr>
            <a:r>
              <a:rPr lang="es-EC" dirty="0">
                <a:solidFill>
                  <a:schemeClr val="tx1"/>
                </a:solidFill>
              </a:rPr>
              <a:t> </a:t>
            </a:r>
          </a:p>
          <a:p>
            <a:pPr algn="just"/>
            <a:r>
              <a:rPr lang="es-EC" dirty="0" smtClean="0">
                <a:solidFill>
                  <a:schemeClr val="tx1"/>
                </a:solidFill>
              </a:rPr>
              <a:t>Ordenanzas para establecer parqueaderos de bicicletas es parte de la estrategia municipal para el uso de la bici en la ciudad</a:t>
            </a:r>
          </a:p>
          <a:p>
            <a:pPr algn="just"/>
            <a:r>
              <a:rPr lang="es-EC" dirty="0" smtClean="0">
                <a:solidFill>
                  <a:schemeClr val="tx1"/>
                </a:solidFill>
              </a:rPr>
              <a:t>Propagandas para el incentivo del uso de la bicicleta</a:t>
            </a:r>
          </a:p>
          <a:p>
            <a:pPr algn="just"/>
            <a:r>
              <a:rPr lang="es-EC" dirty="0" smtClean="0">
                <a:solidFill>
                  <a:schemeClr val="tx1"/>
                </a:solidFill>
              </a:rPr>
              <a:t>Figuras que hace referencia al ciclismo</a:t>
            </a:r>
          </a:p>
          <a:p>
            <a:pPr algn="just"/>
            <a:r>
              <a:rPr lang="es-EC" dirty="0" smtClean="0">
                <a:solidFill>
                  <a:schemeClr val="tx1"/>
                </a:solidFill>
              </a:rPr>
              <a:t>Mantener el </a:t>
            </a:r>
            <a:r>
              <a:rPr lang="es-EC" dirty="0" err="1" smtClean="0">
                <a:solidFill>
                  <a:schemeClr val="tx1"/>
                </a:solidFill>
              </a:rPr>
              <a:t>ciclopaseo</a:t>
            </a:r>
            <a:r>
              <a:rPr lang="es-EC" dirty="0" smtClean="0">
                <a:solidFill>
                  <a:schemeClr val="tx1"/>
                </a:solidFill>
              </a:rPr>
              <a:t> los fines de semana</a:t>
            </a:r>
          </a:p>
          <a:p>
            <a:pPr marL="0" indent="0" algn="just">
              <a:buNone/>
            </a:pPr>
            <a:endParaRPr lang="es-EC" dirty="0">
              <a:solidFill>
                <a:schemeClr val="tx1"/>
              </a:solidFill>
            </a:endParaRPr>
          </a:p>
          <a:p>
            <a:pPr marL="0" indent="0" algn="just">
              <a:buNone/>
            </a:pPr>
            <a:r>
              <a:rPr lang="es-EC" dirty="0" smtClean="0">
                <a:solidFill>
                  <a:schemeClr val="tx1"/>
                </a:solidFill>
              </a:rPr>
              <a:t>Estos aspectos hace que le ciudadano se mentalice sobre lo saludable que es el movilizarse en bicicleta como parte estratégica del municipio.</a:t>
            </a:r>
            <a:endParaRPr lang="es-EC" dirty="0">
              <a:solidFill>
                <a:schemeClr val="tx1"/>
              </a:solidFill>
            </a:endParaRPr>
          </a:p>
          <a:p>
            <a:pPr marL="0" indent="0" algn="ctr">
              <a:buNone/>
            </a:pPr>
            <a:endParaRPr lang="es-EC" dirty="0" smtClean="0">
              <a:solidFill>
                <a:schemeClr val="tx1"/>
              </a:solidFill>
            </a:endParaRPr>
          </a:p>
        </p:txBody>
      </p:sp>
      <p:pic>
        <p:nvPicPr>
          <p:cNvPr id="6" name="Imagen 5" descr="C:\Users\JuanFernando\Documents\Mis formas\TESIS\tesis\IMG_0128.JPG"/>
          <p:cNvPicPr/>
          <p:nvPr/>
        </p:nvPicPr>
        <p:blipFill rotWithShape="1">
          <a:blip r:embed="rId3" cstate="print">
            <a:extLst>
              <a:ext uri="{28A0092B-C50C-407E-A947-70E740481C1C}">
                <a14:useLocalDpi xmlns:a14="http://schemas.microsoft.com/office/drawing/2010/main" val="0"/>
              </a:ext>
            </a:extLst>
          </a:blip>
          <a:srcRect t="18385" b="25926"/>
          <a:stretch/>
        </p:blipFill>
        <p:spPr bwMode="auto">
          <a:xfrm>
            <a:off x="6795516" y="1529484"/>
            <a:ext cx="2971800" cy="1327150"/>
          </a:xfrm>
          <a:prstGeom prst="rect">
            <a:avLst/>
          </a:prstGeom>
          <a:noFill/>
          <a:ln>
            <a:noFill/>
          </a:ln>
          <a:extLst>
            <a:ext uri="{53640926-AAD7-44D8-BBD7-CCE9431645EC}">
              <a14:shadowObscured xmlns:a14="http://schemas.microsoft.com/office/drawing/2010/main"/>
            </a:ext>
          </a:extLst>
        </p:spPr>
      </p:pic>
      <p:pic>
        <p:nvPicPr>
          <p:cNvPr id="7" name="Imagen 6" descr="C:\Users\JuanFernando\Documents\Mis formas\TESIS\tesis\IMG_0138.JPG"/>
          <p:cNvPicPr/>
          <p:nvPr/>
        </p:nvPicPr>
        <p:blipFill rotWithShape="1">
          <a:blip r:embed="rId4" cstate="print">
            <a:extLst>
              <a:ext uri="{28A0092B-C50C-407E-A947-70E740481C1C}">
                <a14:useLocalDpi xmlns:a14="http://schemas.microsoft.com/office/drawing/2010/main" val="0"/>
              </a:ext>
            </a:extLst>
          </a:blip>
          <a:srcRect t="18967" b="13699"/>
          <a:stretch/>
        </p:blipFill>
        <p:spPr bwMode="auto">
          <a:xfrm>
            <a:off x="8324850" y="2753647"/>
            <a:ext cx="2990215" cy="1510030"/>
          </a:xfrm>
          <a:prstGeom prst="rect">
            <a:avLst/>
          </a:prstGeom>
          <a:noFill/>
          <a:ln>
            <a:noFill/>
          </a:ln>
          <a:extLst>
            <a:ext uri="{53640926-AAD7-44D8-BBD7-CCE9431645EC}">
              <a14:shadowObscured xmlns:a14="http://schemas.microsoft.com/office/drawing/2010/main"/>
            </a:ext>
          </a:extLst>
        </p:spPr>
      </p:pic>
      <p:pic>
        <p:nvPicPr>
          <p:cNvPr id="8" name="Imagen 7" descr="C:\Users\JuanFernando\Documents\Mis formas\TESIS\tesis\IMG_0126.JPG"/>
          <p:cNvPicPr/>
          <p:nvPr/>
        </p:nvPicPr>
        <p:blipFill rotWithShape="1">
          <a:blip r:embed="rId5" cstate="print">
            <a:extLst>
              <a:ext uri="{28A0092B-C50C-407E-A947-70E740481C1C}">
                <a14:useLocalDpi xmlns:a14="http://schemas.microsoft.com/office/drawing/2010/main" val="0"/>
              </a:ext>
            </a:extLst>
          </a:blip>
          <a:srcRect r="39458"/>
          <a:stretch/>
        </p:blipFill>
        <p:spPr bwMode="auto">
          <a:xfrm rot="5400000">
            <a:off x="6775831" y="3861404"/>
            <a:ext cx="1971040" cy="2442210"/>
          </a:xfrm>
          <a:prstGeom prst="rect">
            <a:avLst/>
          </a:prstGeom>
          <a:noFill/>
          <a:ln>
            <a:noFill/>
          </a:ln>
          <a:extLst>
            <a:ext uri="{53640926-AAD7-44D8-BBD7-CCE9431645EC}">
              <a14:shadowObscured xmlns:a14="http://schemas.microsoft.com/office/drawing/2010/main"/>
            </a:ext>
          </a:extLst>
        </p:spPr>
      </p:pic>
      <p:pic>
        <p:nvPicPr>
          <p:cNvPr id="9" name="Imagen 8" descr="C:\Users\JuanFernando\Documents\Mis formas\TESIS\tesis\IMG_0264.JPG"/>
          <p:cNvPicPr/>
          <p:nvPr/>
        </p:nvPicPr>
        <p:blipFill rotWithShape="1">
          <a:blip r:embed="rId6" cstate="print">
            <a:extLst>
              <a:ext uri="{28A0092B-C50C-407E-A947-70E740481C1C}">
                <a14:useLocalDpi xmlns:a14="http://schemas.microsoft.com/office/drawing/2010/main" val="0"/>
              </a:ext>
            </a:extLst>
          </a:blip>
          <a:srcRect r="25109" b="14939"/>
          <a:stretch/>
        </p:blipFill>
        <p:spPr bwMode="auto">
          <a:xfrm>
            <a:off x="8982456" y="4688776"/>
            <a:ext cx="2324100" cy="19792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73353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96042" y="231094"/>
            <a:ext cx="8596668" cy="762000"/>
          </a:xfrm>
        </p:spPr>
        <p:txBody>
          <a:bodyPr>
            <a:normAutofit fontScale="90000"/>
          </a:bodyPr>
          <a:lstStyle/>
          <a:p>
            <a:pPr algn="ctr"/>
            <a:r>
              <a:rPr lang="es-EC" dirty="0" smtClean="0">
                <a:solidFill>
                  <a:schemeClr val="accent3"/>
                </a:solidFill>
              </a:rPr>
              <a:t>ANÁLISIS DE COSTOS</a:t>
            </a:r>
            <a:br>
              <a:rPr lang="es-EC" dirty="0" smtClean="0">
                <a:solidFill>
                  <a:schemeClr val="accent3"/>
                </a:solidFill>
              </a:rPr>
            </a:br>
            <a:r>
              <a:rPr lang="es-EC" dirty="0" smtClean="0">
                <a:solidFill>
                  <a:schemeClr val="accent3"/>
                </a:solidFill>
              </a:rPr>
              <a:t>(USO DE LA BICICLETA)</a:t>
            </a:r>
            <a:endParaRPr lang="es-EC" dirty="0">
              <a:solidFill>
                <a:schemeClr val="accent3"/>
              </a:solidFill>
            </a:endParaRPr>
          </a:p>
        </p:txBody>
      </p:sp>
      <p:sp>
        <p:nvSpPr>
          <p:cNvPr id="5" name="Marcador de contenido 4"/>
          <p:cNvSpPr>
            <a:spLocks noGrp="1"/>
          </p:cNvSpPr>
          <p:nvPr>
            <p:ph idx="1"/>
          </p:nvPr>
        </p:nvSpPr>
        <p:spPr>
          <a:xfrm>
            <a:off x="356923" y="1730711"/>
            <a:ext cx="5568389" cy="4551106"/>
          </a:xfrm>
        </p:spPr>
        <p:txBody>
          <a:bodyPr>
            <a:normAutofit/>
          </a:bodyPr>
          <a:lstStyle/>
          <a:p>
            <a:pPr marL="0" indent="0" algn="just">
              <a:buNone/>
            </a:pPr>
            <a:r>
              <a:rPr lang="es-EC" dirty="0">
                <a:solidFill>
                  <a:schemeClr val="tx1"/>
                </a:solidFill>
              </a:rPr>
              <a:t> </a:t>
            </a:r>
            <a:endParaRPr lang="es-EC" dirty="0" smtClean="0">
              <a:solidFill>
                <a:schemeClr val="tx1"/>
              </a:solidFill>
            </a:endParaRPr>
          </a:p>
        </p:txBody>
      </p:sp>
      <p:pic>
        <p:nvPicPr>
          <p:cNvPr id="4" name="Imagen 3"/>
          <p:cNvPicPr>
            <a:picLocks noChangeAspect="1"/>
          </p:cNvPicPr>
          <p:nvPr/>
        </p:nvPicPr>
        <p:blipFill>
          <a:blip r:embed="rId3"/>
          <a:stretch>
            <a:fillRect/>
          </a:stretch>
        </p:blipFill>
        <p:spPr>
          <a:xfrm>
            <a:off x="1028700" y="1529542"/>
            <a:ext cx="8531352" cy="5087412"/>
          </a:xfrm>
          <a:prstGeom prst="rect">
            <a:avLst/>
          </a:prstGeom>
        </p:spPr>
      </p:pic>
    </p:spTree>
    <p:extLst>
      <p:ext uri="{BB962C8B-B14F-4D97-AF65-F5344CB8AC3E}">
        <p14:creationId xmlns:p14="http://schemas.microsoft.com/office/powerpoint/2010/main" val="2281251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09274" y="273170"/>
            <a:ext cx="8596668" cy="762000"/>
          </a:xfrm>
        </p:spPr>
        <p:txBody>
          <a:bodyPr>
            <a:normAutofit fontScale="90000"/>
          </a:bodyPr>
          <a:lstStyle/>
          <a:p>
            <a:pPr algn="ctr"/>
            <a:r>
              <a:rPr lang="es-EC" dirty="0" smtClean="0">
                <a:solidFill>
                  <a:schemeClr val="accent3"/>
                </a:solidFill>
              </a:rPr>
              <a:t>ANÁLISIS DE COSTOS</a:t>
            </a:r>
            <a:br>
              <a:rPr lang="es-EC" dirty="0" smtClean="0">
                <a:solidFill>
                  <a:schemeClr val="accent3"/>
                </a:solidFill>
              </a:rPr>
            </a:br>
            <a:r>
              <a:rPr lang="es-EC" dirty="0" smtClean="0">
                <a:solidFill>
                  <a:schemeClr val="accent3"/>
                </a:solidFill>
              </a:rPr>
              <a:t>(USO DE LA BICICLETA)</a:t>
            </a:r>
            <a:endParaRPr lang="es-EC" dirty="0">
              <a:solidFill>
                <a:schemeClr val="accent3"/>
              </a:solidFill>
            </a:endParaRPr>
          </a:p>
        </p:txBody>
      </p:sp>
      <p:sp>
        <p:nvSpPr>
          <p:cNvPr id="5" name="Marcador de contenido 4"/>
          <p:cNvSpPr>
            <a:spLocks noGrp="1"/>
          </p:cNvSpPr>
          <p:nvPr>
            <p:ph idx="1"/>
          </p:nvPr>
        </p:nvSpPr>
        <p:spPr>
          <a:xfrm>
            <a:off x="356923" y="1730711"/>
            <a:ext cx="5568389" cy="4551106"/>
          </a:xfrm>
        </p:spPr>
        <p:txBody>
          <a:bodyPr>
            <a:normAutofit/>
          </a:bodyPr>
          <a:lstStyle/>
          <a:p>
            <a:pPr marL="0" indent="0" algn="just">
              <a:buNone/>
            </a:pPr>
            <a:r>
              <a:rPr lang="es-EC" dirty="0">
                <a:solidFill>
                  <a:schemeClr val="tx1"/>
                </a:solidFill>
              </a:rPr>
              <a:t> </a:t>
            </a:r>
            <a:endParaRPr lang="es-EC" dirty="0" smtClean="0">
              <a:solidFill>
                <a:schemeClr val="tx1"/>
              </a:solidFill>
            </a:endParaRPr>
          </a:p>
        </p:txBody>
      </p:sp>
      <p:pic>
        <p:nvPicPr>
          <p:cNvPr id="6" name="Imagen 5"/>
          <p:cNvPicPr>
            <a:picLocks noChangeAspect="1"/>
          </p:cNvPicPr>
          <p:nvPr/>
        </p:nvPicPr>
        <p:blipFill>
          <a:blip r:embed="rId3"/>
          <a:stretch>
            <a:fillRect/>
          </a:stretch>
        </p:blipFill>
        <p:spPr>
          <a:xfrm>
            <a:off x="548252" y="1966010"/>
            <a:ext cx="4936274" cy="3767278"/>
          </a:xfrm>
          <a:prstGeom prst="rect">
            <a:avLst/>
          </a:prstGeom>
        </p:spPr>
      </p:pic>
      <p:pic>
        <p:nvPicPr>
          <p:cNvPr id="8" name="Imagen 7"/>
          <p:cNvPicPr>
            <a:picLocks noChangeAspect="1"/>
          </p:cNvPicPr>
          <p:nvPr/>
        </p:nvPicPr>
        <p:blipFill>
          <a:blip r:embed="rId4"/>
          <a:stretch>
            <a:fillRect/>
          </a:stretch>
        </p:blipFill>
        <p:spPr>
          <a:xfrm>
            <a:off x="5659748" y="2889554"/>
            <a:ext cx="4924941" cy="1929334"/>
          </a:xfrm>
          <a:prstGeom prst="rect">
            <a:avLst/>
          </a:prstGeom>
        </p:spPr>
      </p:pic>
    </p:spTree>
    <p:extLst>
      <p:ext uri="{BB962C8B-B14F-4D97-AF65-F5344CB8AC3E}">
        <p14:creationId xmlns:p14="http://schemas.microsoft.com/office/powerpoint/2010/main" val="2272472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46" y="287975"/>
            <a:ext cx="8596668" cy="762000"/>
          </a:xfrm>
        </p:spPr>
        <p:txBody>
          <a:bodyPr>
            <a:normAutofit fontScale="90000"/>
          </a:bodyPr>
          <a:lstStyle/>
          <a:p>
            <a:pPr algn="ctr"/>
            <a:r>
              <a:rPr lang="es-EC" dirty="0" smtClean="0">
                <a:solidFill>
                  <a:schemeClr val="accent3"/>
                </a:solidFill>
              </a:rPr>
              <a:t>ANÁLISIS DE COSTOS</a:t>
            </a:r>
            <a:br>
              <a:rPr lang="es-EC" dirty="0" smtClean="0">
                <a:solidFill>
                  <a:schemeClr val="accent3"/>
                </a:solidFill>
              </a:rPr>
            </a:br>
            <a:r>
              <a:rPr lang="es-EC" dirty="0" smtClean="0">
                <a:solidFill>
                  <a:schemeClr val="accent3"/>
                </a:solidFill>
              </a:rPr>
              <a:t>(SUPUESTO 1)</a:t>
            </a:r>
            <a:endParaRPr lang="es-EC" dirty="0">
              <a:solidFill>
                <a:schemeClr val="accent3"/>
              </a:solidFill>
            </a:endParaRPr>
          </a:p>
        </p:txBody>
      </p:sp>
      <p:sp>
        <p:nvSpPr>
          <p:cNvPr id="5" name="Marcador de contenido 4"/>
          <p:cNvSpPr>
            <a:spLocks noGrp="1"/>
          </p:cNvSpPr>
          <p:nvPr>
            <p:ph idx="1"/>
          </p:nvPr>
        </p:nvSpPr>
        <p:spPr>
          <a:xfrm>
            <a:off x="924505" y="4400162"/>
            <a:ext cx="9381437" cy="2137798"/>
          </a:xfrm>
        </p:spPr>
        <p:txBody>
          <a:bodyPr>
            <a:normAutofit/>
          </a:bodyPr>
          <a:lstStyle/>
          <a:p>
            <a:pPr marL="0" lvl="0" indent="0" algn="just">
              <a:buNone/>
            </a:pPr>
            <a:r>
              <a:rPr lang="es-ES" dirty="0" smtClean="0">
                <a:solidFill>
                  <a:schemeClr val="tx1"/>
                </a:solidFill>
              </a:rPr>
              <a:t>El </a:t>
            </a:r>
            <a:r>
              <a:rPr lang="es-ES" dirty="0">
                <a:solidFill>
                  <a:schemeClr val="tx1"/>
                </a:solidFill>
              </a:rPr>
              <a:t>costo por kilómetro de recorrido de la bicicleta vs auto familiar</a:t>
            </a:r>
            <a:r>
              <a:rPr lang="es-ES" dirty="0" smtClean="0">
                <a:solidFill>
                  <a:schemeClr val="tx1"/>
                </a:solidFill>
              </a:rPr>
              <a:t>.</a:t>
            </a:r>
          </a:p>
          <a:p>
            <a:pPr marL="0" lvl="0" indent="0" algn="just">
              <a:buNone/>
            </a:pPr>
            <a:endParaRPr lang="es-EC" dirty="0">
              <a:solidFill>
                <a:schemeClr val="tx1"/>
              </a:solidFill>
            </a:endParaRPr>
          </a:p>
          <a:p>
            <a:pPr marL="0" indent="0" algn="just">
              <a:buNone/>
            </a:pPr>
            <a:r>
              <a:rPr lang="es-EC" dirty="0" smtClean="0">
                <a:solidFill>
                  <a:schemeClr val="tx1"/>
                </a:solidFill>
              </a:rPr>
              <a:t>Sabemos que recorre el vehículo 470km al mes y 22.560km al año </a:t>
            </a:r>
          </a:p>
          <a:p>
            <a:pPr marL="0" indent="0" algn="just">
              <a:buNone/>
            </a:pPr>
            <a:r>
              <a:rPr lang="es-EC" dirty="0" smtClean="0">
                <a:solidFill>
                  <a:schemeClr val="tx1"/>
                </a:solidFill>
              </a:rPr>
              <a:t>El costos del vehículo por kilómetro es de 0,18 USD/km</a:t>
            </a:r>
          </a:p>
          <a:p>
            <a:pPr marL="0" indent="0" algn="just">
              <a:buNone/>
            </a:pPr>
            <a:r>
              <a:rPr lang="es-EC" dirty="0">
                <a:solidFill>
                  <a:schemeClr val="tx1"/>
                </a:solidFill>
              </a:rPr>
              <a:t>El costos </a:t>
            </a:r>
            <a:r>
              <a:rPr lang="es-EC" dirty="0" smtClean="0">
                <a:solidFill>
                  <a:schemeClr val="tx1"/>
                </a:solidFill>
              </a:rPr>
              <a:t>de la bicicleta </a:t>
            </a:r>
            <a:r>
              <a:rPr lang="es-EC" dirty="0">
                <a:solidFill>
                  <a:schemeClr val="tx1"/>
                </a:solidFill>
              </a:rPr>
              <a:t>por kilómetro es de </a:t>
            </a:r>
            <a:r>
              <a:rPr lang="es-EC" dirty="0" smtClean="0">
                <a:solidFill>
                  <a:schemeClr val="tx1"/>
                </a:solidFill>
              </a:rPr>
              <a:t>0,07 </a:t>
            </a:r>
            <a:r>
              <a:rPr lang="es-EC" dirty="0">
                <a:solidFill>
                  <a:schemeClr val="tx1"/>
                </a:solidFill>
              </a:rPr>
              <a:t>USD/km</a:t>
            </a:r>
          </a:p>
        </p:txBody>
      </p:sp>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2113407" y="1555368"/>
            <a:ext cx="6197346" cy="2596007"/>
          </a:xfrm>
          <a:prstGeom prst="rect">
            <a:avLst/>
          </a:prstGeom>
          <a:noFill/>
          <a:ln>
            <a:noFill/>
          </a:ln>
        </p:spPr>
      </p:pic>
    </p:spTree>
    <p:extLst>
      <p:ext uri="{BB962C8B-B14F-4D97-AF65-F5344CB8AC3E}">
        <p14:creationId xmlns:p14="http://schemas.microsoft.com/office/powerpoint/2010/main" val="12316909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40594" y="257946"/>
            <a:ext cx="8596668" cy="762000"/>
          </a:xfrm>
        </p:spPr>
        <p:txBody>
          <a:bodyPr>
            <a:normAutofit fontScale="90000"/>
          </a:bodyPr>
          <a:lstStyle/>
          <a:p>
            <a:pPr algn="ctr"/>
            <a:r>
              <a:rPr lang="es-EC" dirty="0" smtClean="0">
                <a:solidFill>
                  <a:schemeClr val="accent3"/>
                </a:solidFill>
              </a:rPr>
              <a:t>ANÁLISIS DE COSTOS</a:t>
            </a:r>
            <a:br>
              <a:rPr lang="es-EC" dirty="0" smtClean="0">
                <a:solidFill>
                  <a:schemeClr val="accent3"/>
                </a:solidFill>
              </a:rPr>
            </a:br>
            <a:r>
              <a:rPr lang="es-EC" dirty="0" smtClean="0">
                <a:solidFill>
                  <a:schemeClr val="accent3"/>
                </a:solidFill>
              </a:rPr>
              <a:t>(SUPUESTO 1)</a:t>
            </a:r>
            <a:endParaRPr lang="es-EC" dirty="0">
              <a:solidFill>
                <a:schemeClr val="accent3"/>
              </a:solidFill>
            </a:endParaRPr>
          </a:p>
        </p:txBody>
      </p:sp>
      <p:sp>
        <p:nvSpPr>
          <p:cNvPr id="5" name="Marcador de contenido 4"/>
          <p:cNvSpPr>
            <a:spLocks noGrp="1"/>
          </p:cNvSpPr>
          <p:nvPr>
            <p:ph idx="1"/>
          </p:nvPr>
        </p:nvSpPr>
        <p:spPr>
          <a:xfrm>
            <a:off x="924505" y="4400162"/>
            <a:ext cx="8768135" cy="2137798"/>
          </a:xfrm>
        </p:spPr>
        <p:txBody>
          <a:bodyPr>
            <a:normAutofit/>
          </a:bodyPr>
          <a:lstStyle/>
          <a:p>
            <a:pPr algn="just">
              <a:lnSpc>
                <a:spcPct val="150000"/>
              </a:lnSpc>
            </a:pPr>
            <a:r>
              <a:rPr lang="es-ES" dirty="0">
                <a:solidFill>
                  <a:schemeClr val="tx1"/>
                </a:solidFill>
              </a:rPr>
              <a:t>Para el cálculo de la utilidad bruta y neta se presenta una depreciación por año del 13%, igual a la tasa en la que se maneja en los bancos</a:t>
            </a:r>
            <a:r>
              <a:rPr lang="es-ES" dirty="0" smtClean="0">
                <a:solidFill>
                  <a:schemeClr val="tx1"/>
                </a:solidFill>
              </a:rPr>
              <a:t>.</a:t>
            </a:r>
          </a:p>
          <a:p>
            <a:pPr algn="just">
              <a:lnSpc>
                <a:spcPct val="150000"/>
              </a:lnSpc>
            </a:pPr>
            <a:r>
              <a:rPr lang="es-ES" dirty="0">
                <a:solidFill>
                  <a:schemeClr val="tx1"/>
                </a:solidFill>
              </a:rPr>
              <a:t>Finalmente, la utilidad neta promedio es de USD 2.588 durante los 8 años de uso de la bicicleta siendo beneficioso el uso de este medio de transporte.</a:t>
            </a:r>
            <a:endParaRPr lang="es-EC" dirty="0">
              <a:solidFill>
                <a:schemeClr val="tx1"/>
              </a:solidFill>
            </a:endParaRPr>
          </a:p>
          <a:p>
            <a:endParaRPr lang="es-EC" dirty="0"/>
          </a:p>
        </p:txBody>
      </p:sp>
      <p:pic>
        <p:nvPicPr>
          <p:cNvPr id="4" name="Imagen 3"/>
          <p:cNvPicPr>
            <a:picLocks noChangeAspect="1"/>
          </p:cNvPicPr>
          <p:nvPr/>
        </p:nvPicPr>
        <p:blipFill>
          <a:blip r:embed="rId3"/>
          <a:stretch>
            <a:fillRect/>
          </a:stretch>
        </p:blipFill>
        <p:spPr>
          <a:xfrm>
            <a:off x="486971" y="1515286"/>
            <a:ext cx="9303913" cy="1194768"/>
          </a:xfrm>
          <a:prstGeom prst="rect">
            <a:avLst/>
          </a:prstGeom>
        </p:spPr>
      </p:pic>
      <p:pic>
        <p:nvPicPr>
          <p:cNvPr id="8" name="Imagen 7"/>
          <p:cNvPicPr/>
          <p:nvPr/>
        </p:nvPicPr>
        <p:blipFill>
          <a:blip r:embed="rId4">
            <a:extLst>
              <a:ext uri="{28A0092B-C50C-407E-A947-70E740481C1C}">
                <a14:useLocalDpi xmlns:a14="http://schemas.microsoft.com/office/drawing/2010/main" val="0"/>
              </a:ext>
            </a:extLst>
          </a:blip>
          <a:srcRect/>
          <a:stretch>
            <a:fillRect/>
          </a:stretch>
        </p:blipFill>
        <p:spPr bwMode="auto">
          <a:xfrm>
            <a:off x="1935098" y="2495677"/>
            <a:ext cx="6407658" cy="1134491"/>
          </a:xfrm>
          <a:prstGeom prst="rect">
            <a:avLst/>
          </a:prstGeom>
          <a:noFill/>
          <a:ln>
            <a:noFill/>
          </a:ln>
        </p:spPr>
      </p:pic>
    </p:spTree>
    <p:extLst>
      <p:ext uri="{BB962C8B-B14F-4D97-AF65-F5344CB8AC3E}">
        <p14:creationId xmlns:p14="http://schemas.microsoft.com/office/powerpoint/2010/main" val="7811765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46" y="287975"/>
            <a:ext cx="8596668" cy="762000"/>
          </a:xfrm>
        </p:spPr>
        <p:txBody>
          <a:bodyPr>
            <a:normAutofit fontScale="90000"/>
          </a:bodyPr>
          <a:lstStyle/>
          <a:p>
            <a:pPr algn="ctr"/>
            <a:r>
              <a:rPr lang="es-EC" dirty="0" smtClean="0">
                <a:solidFill>
                  <a:schemeClr val="accent3"/>
                </a:solidFill>
              </a:rPr>
              <a:t>ANÁLISIS DE COSTOS</a:t>
            </a:r>
            <a:br>
              <a:rPr lang="es-EC" dirty="0" smtClean="0">
                <a:solidFill>
                  <a:schemeClr val="accent3"/>
                </a:solidFill>
              </a:rPr>
            </a:br>
            <a:r>
              <a:rPr lang="es-EC" dirty="0" smtClean="0">
                <a:solidFill>
                  <a:schemeClr val="accent3"/>
                </a:solidFill>
              </a:rPr>
              <a:t>(SUPUESTO 2)</a:t>
            </a:r>
            <a:endParaRPr lang="es-EC" dirty="0">
              <a:solidFill>
                <a:schemeClr val="accent3"/>
              </a:solidFill>
            </a:endParaRPr>
          </a:p>
        </p:txBody>
      </p:sp>
      <p:sp>
        <p:nvSpPr>
          <p:cNvPr id="5" name="Marcador de contenido 4"/>
          <p:cNvSpPr>
            <a:spLocks noGrp="1"/>
          </p:cNvSpPr>
          <p:nvPr>
            <p:ph idx="1"/>
          </p:nvPr>
        </p:nvSpPr>
        <p:spPr>
          <a:xfrm>
            <a:off x="1134817" y="5643746"/>
            <a:ext cx="6811319" cy="921646"/>
          </a:xfrm>
        </p:spPr>
        <p:txBody>
          <a:bodyPr>
            <a:normAutofit/>
          </a:bodyPr>
          <a:lstStyle/>
          <a:p>
            <a:pPr marL="0" lvl="0" indent="0" algn="just">
              <a:buNone/>
            </a:pPr>
            <a:r>
              <a:rPr lang="es-ES" dirty="0">
                <a:solidFill>
                  <a:schemeClr val="tx1"/>
                </a:solidFill>
              </a:rPr>
              <a:t>El tramo que recorre la bicicleta es de 3.8 km al igual que un taxi, en un recorrido desde el CCI hasta la Amazonas y Patria</a:t>
            </a:r>
            <a:r>
              <a:rPr lang="es-ES" dirty="0" smtClean="0">
                <a:solidFill>
                  <a:schemeClr val="tx1"/>
                </a:solidFill>
              </a:rPr>
              <a:t>.</a:t>
            </a:r>
            <a:endParaRPr lang="es-EC" dirty="0">
              <a:solidFill>
                <a:schemeClr val="tx1"/>
              </a:solidFill>
            </a:endParaRPr>
          </a:p>
        </p:txBody>
      </p:sp>
      <p:pic>
        <p:nvPicPr>
          <p:cNvPr id="12" name="Imagen 11" descr="C:\Users\JuanFernando\Documents\Mis formas\TESIS\tesis\IMG_031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3866" y="1811812"/>
            <a:ext cx="2114550" cy="1535048"/>
          </a:xfrm>
          <a:prstGeom prst="rect">
            <a:avLst/>
          </a:prstGeom>
          <a:noFill/>
          <a:ln>
            <a:noFill/>
          </a:ln>
        </p:spPr>
      </p:pic>
      <p:pic>
        <p:nvPicPr>
          <p:cNvPr id="13" name="Imagen 12" descr="C:\Users\JuanFernando\Documents\Mis formas\TESIS\tesis\IMG_031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3394" y="1811812"/>
            <a:ext cx="2074164" cy="1535048"/>
          </a:xfrm>
          <a:prstGeom prst="rect">
            <a:avLst/>
          </a:prstGeom>
          <a:noFill/>
          <a:ln>
            <a:noFill/>
          </a:ln>
        </p:spPr>
      </p:pic>
      <p:pic>
        <p:nvPicPr>
          <p:cNvPr id="14" name="Imagen 13" descr="C:\Users\JuanFernando\Documents\Mis formas\TESIS\tesis\IMG_0338.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25896" y="1811812"/>
            <a:ext cx="1920240" cy="1535048"/>
          </a:xfrm>
          <a:prstGeom prst="rect">
            <a:avLst/>
          </a:prstGeom>
          <a:noFill/>
          <a:ln>
            <a:noFill/>
          </a:ln>
        </p:spPr>
      </p:pic>
      <p:pic>
        <p:nvPicPr>
          <p:cNvPr id="15" name="Imagen 14" descr="C:\Users\JuanFernando\Documents\Mis formas\TESIS\tesis\IMG_0339.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28584" y="1811812"/>
            <a:ext cx="1948688" cy="1535048"/>
          </a:xfrm>
          <a:prstGeom prst="rect">
            <a:avLst/>
          </a:prstGeom>
          <a:noFill/>
          <a:ln>
            <a:noFill/>
          </a:ln>
        </p:spPr>
      </p:pic>
      <p:pic>
        <p:nvPicPr>
          <p:cNvPr id="16" name="Imagen 15"/>
          <p:cNvPicPr/>
          <p:nvPr/>
        </p:nvPicPr>
        <p:blipFill>
          <a:blip r:embed="rId7">
            <a:extLst>
              <a:ext uri="{28A0092B-C50C-407E-A947-70E740481C1C}">
                <a14:useLocalDpi xmlns:a14="http://schemas.microsoft.com/office/drawing/2010/main" val="0"/>
              </a:ext>
            </a:extLst>
          </a:blip>
          <a:srcRect/>
          <a:stretch>
            <a:fillRect/>
          </a:stretch>
        </p:blipFill>
        <p:spPr bwMode="auto">
          <a:xfrm>
            <a:off x="1134817" y="3716274"/>
            <a:ext cx="6716141" cy="1175766"/>
          </a:xfrm>
          <a:prstGeom prst="rect">
            <a:avLst/>
          </a:prstGeom>
          <a:noFill/>
          <a:ln>
            <a:noFill/>
          </a:ln>
        </p:spPr>
      </p:pic>
      <p:pic>
        <p:nvPicPr>
          <p:cNvPr id="9" name="Imagen 8"/>
          <p:cNvPicPr>
            <a:picLocks noChangeAspect="1"/>
          </p:cNvPicPr>
          <p:nvPr/>
        </p:nvPicPr>
        <p:blipFill>
          <a:blip r:embed="rId8"/>
          <a:stretch>
            <a:fillRect/>
          </a:stretch>
        </p:blipFill>
        <p:spPr>
          <a:xfrm>
            <a:off x="6146381" y="3945941"/>
            <a:ext cx="6582067" cy="1226740"/>
          </a:xfrm>
          <a:prstGeom prst="rect">
            <a:avLst/>
          </a:prstGeom>
        </p:spPr>
      </p:pic>
    </p:spTree>
    <p:extLst>
      <p:ext uri="{BB962C8B-B14F-4D97-AF65-F5344CB8AC3E}">
        <p14:creationId xmlns:p14="http://schemas.microsoft.com/office/powerpoint/2010/main" val="4860216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46" y="287975"/>
            <a:ext cx="8596668" cy="762000"/>
          </a:xfrm>
        </p:spPr>
        <p:txBody>
          <a:bodyPr>
            <a:normAutofit fontScale="90000"/>
          </a:bodyPr>
          <a:lstStyle/>
          <a:p>
            <a:pPr algn="ctr"/>
            <a:r>
              <a:rPr lang="es-EC" dirty="0" smtClean="0">
                <a:solidFill>
                  <a:schemeClr val="accent3"/>
                </a:solidFill>
              </a:rPr>
              <a:t>ANÁLISIS DE COSTOS</a:t>
            </a:r>
            <a:br>
              <a:rPr lang="es-EC" dirty="0" smtClean="0">
                <a:solidFill>
                  <a:schemeClr val="accent3"/>
                </a:solidFill>
              </a:rPr>
            </a:br>
            <a:r>
              <a:rPr lang="es-EC" dirty="0" smtClean="0">
                <a:solidFill>
                  <a:schemeClr val="accent3"/>
                </a:solidFill>
              </a:rPr>
              <a:t>(SUPUESTO 2)</a:t>
            </a:r>
            <a:endParaRPr lang="es-EC" dirty="0">
              <a:solidFill>
                <a:schemeClr val="accent3"/>
              </a:solidFill>
            </a:endParaRPr>
          </a:p>
        </p:txBody>
      </p:sp>
      <p:sp>
        <p:nvSpPr>
          <p:cNvPr id="5" name="Marcador de contenido 4"/>
          <p:cNvSpPr>
            <a:spLocks noGrp="1"/>
          </p:cNvSpPr>
          <p:nvPr>
            <p:ph idx="1"/>
          </p:nvPr>
        </p:nvSpPr>
        <p:spPr>
          <a:xfrm>
            <a:off x="1134817" y="4852906"/>
            <a:ext cx="8375597" cy="1712486"/>
          </a:xfrm>
        </p:spPr>
        <p:txBody>
          <a:bodyPr>
            <a:normAutofit/>
          </a:bodyPr>
          <a:lstStyle/>
          <a:p>
            <a:pPr algn="just"/>
            <a:r>
              <a:rPr lang="es-ES" dirty="0" smtClean="0">
                <a:solidFill>
                  <a:schemeClr val="tx1"/>
                </a:solidFill>
              </a:rPr>
              <a:t>El </a:t>
            </a:r>
            <a:r>
              <a:rPr lang="es-ES" dirty="0">
                <a:solidFill>
                  <a:schemeClr val="tx1"/>
                </a:solidFill>
              </a:rPr>
              <a:t>gasto de combustible por cada vehículo que circula en la ciudad de Quito </a:t>
            </a:r>
            <a:r>
              <a:rPr lang="es-ES" dirty="0" smtClean="0">
                <a:solidFill>
                  <a:schemeClr val="tx1"/>
                </a:solidFill>
              </a:rPr>
              <a:t>es de </a:t>
            </a:r>
            <a:r>
              <a:rPr lang="es-ES" dirty="0">
                <a:solidFill>
                  <a:schemeClr val="tx1"/>
                </a:solidFill>
              </a:rPr>
              <a:t>USD 960 aproximadamente, así como evitar la contaminación del ambiente con la emanación de CO2 cuyo valor anual se ha estimado en 3.569 Kg de CO2 por cada automóvil. </a:t>
            </a:r>
            <a:endParaRPr lang="es-EC" dirty="0">
              <a:solidFill>
                <a:schemeClr val="tx1"/>
              </a:solidFill>
            </a:endParaRPr>
          </a:p>
        </p:txBody>
      </p:sp>
      <p:pic>
        <p:nvPicPr>
          <p:cNvPr id="10" name="Imagen 9"/>
          <p:cNvPicPr/>
          <p:nvPr/>
        </p:nvPicPr>
        <p:blipFill>
          <a:blip r:embed="rId3">
            <a:extLst>
              <a:ext uri="{28A0092B-C50C-407E-A947-70E740481C1C}">
                <a14:useLocalDpi xmlns:a14="http://schemas.microsoft.com/office/drawing/2010/main" val="0"/>
              </a:ext>
            </a:extLst>
          </a:blip>
          <a:srcRect/>
          <a:stretch>
            <a:fillRect/>
          </a:stretch>
        </p:blipFill>
        <p:spPr bwMode="auto">
          <a:xfrm>
            <a:off x="1730502" y="1839658"/>
            <a:ext cx="6928866" cy="1781366"/>
          </a:xfrm>
          <a:prstGeom prst="rect">
            <a:avLst/>
          </a:prstGeom>
          <a:noFill/>
          <a:ln>
            <a:noFill/>
          </a:ln>
        </p:spPr>
      </p:pic>
      <p:pic>
        <p:nvPicPr>
          <p:cNvPr id="4" name="Imagen 3"/>
          <p:cNvPicPr>
            <a:picLocks noChangeAspect="1"/>
          </p:cNvPicPr>
          <p:nvPr/>
        </p:nvPicPr>
        <p:blipFill>
          <a:blip r:embed="rId4"/>
          <a:stretch>
            <a:fillRect/>
          </a:stretch>
        </p:blipFill>
        <p:spPr>
          <a:xfrm>
            <a:off x="1501228" y="3968507"/>
            <a:ext cx="6887003" cy="884399"/>
          </a:xfrm>
          <a:prstGeom prst="rect">
            <a:avLst/>
          </a:prstGeom>
        </p:spPr>
      </p:pic>
    </p:spTree>
    <p:extLst>
      <p:ext uri="{BB962C8B-B14F-4D97-AF65-F5344CB8AC3E}">
        <p14:creationId xmlns:p14="http://schemas.microsoft.com/office/powerpoint/2010/main" val="22051033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73170"/>
            <a:ext cx="8596668" cy="762000"/>
          </a:xfrm>
        </p:spPr>
        <p:txBody>
          <a:bodyPr/>
          <a:lstStyle/>
          <a:p>
            <a:pPr algn="ctr"/>
            <a:r>
              <a:rPr lang="es-EC" dirty="0" smtClean="0">
                <a:solidFill>
                  <a:schemeClr val="accent3"/>
                </a:solidFill>
              </a:rPr>
              <a:t>INTRODUCCIÓN</a:t>
            </a:r>
            <a:endParaRPr lang="es-EC" dirty="0">
              <a:solidFill>
                <a:schemeClr val="accent3"/>
              </a:solidFill>
            </a:endParaRPr>
          </a:p>
        </p:txBody>
      </p:sp>
      <p:sp>
        <p:nvSpPr>
          <p:cNvPr id="5" name="CuadroTexto 4"/>
          <p:cNvSpPr txBox="1"/>
          <p:nvPr/>
        </p:nvSpPr>
        <p:spPr>
          <a:xfrm>
            <a:off x="371541" y="4563373"/>
            <a:ext cx="10661644" cy="2169825"/>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En Quito se tienen registradas 26 mil motociclistas con una tasa de crecimiento del 7,6% anual.</a:t>
            </a:r>
          </a:p>
          <a:p>
            <a:pPr marL="342900" indent="-342900" algn="just">
              <a:lnSpc>
                <a:spcPct val="150000"/>
              </a:lnSpc>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Afecta al </a:t>
            </a:r>
            <a:r>
              <a:rPr lang="es-EC" dirty="0">
                <a:latin typeface="Times New Roman" panose="02020603050405020304" pitchFamily="18" charset="0"/>
                <a:cs typeface="Times New Roman" panose="02020603050405020304" pitchFamily="18" charset="0"/>
              </a:rPr>
              <a:t>desempeño del tráfico y es causa de problemas relacionados con la seguridad vial y ciudadana por su mal uso de este medio de </a:t>
            </a:r>
            <a:r>
              <a:rPr lang="es-EC" dirty="0" smtClean="0">
                <a:latin typeface="Times New Roman" panose="02020603050405020304" pitchFamily="18" charset="0"/>
                <a:cs typeface="Times New Roman" panose="02020603050405020304" pitchFamily="18" charset="0"/>
              </a:rPr>
              <a:t>movilización.</a:t>
            </a:r>
          </a:p>
          <a:p>
            <a:pPr marL="342900" indent="-342900" algn="just">
              <a:lnSpc>
                <a:spcPct val="150000"/>
              </a:lnSpc>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El DMQ no dispone de regulaciones específicas para el uso de las motocicletas, solo se aplica lo establecido en de la Ley de Tránsito y sus reglamentos vigentes.</a:t>
            </a:r>
          </a:p>
        </p:txBody>
      </p:sp>
      <p:pic>
        <p:nvPicPr>
          <p:cNvPr id="6" name="Marcador de conteni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8194" y="1172086"/>
            <a:ext cx="4194948" cy="3146211"/>
          </a:xfrm>
        </p:spPr>
      </p:pic>
    </p:spTree>
    <p:extLst>
      <p:ext uri="{BB962C8B-B14F-4D97-AF65-F5344CB8AC3E}">
        <p14:creationId xmlns:p14="http://schemas.microsoft.com/office/powerpoint/2010/main" val="5526648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46" y="287975"/>
            <a:ext cx="8596668" cy="762000"/>
          </a:xfrm>
        </p:spPr>
        <p:txBody>
          <a:bodyPr>
            <a:normAutofit fontScale="90000"/>
          </a:bodyPr>
          <a:lstStyle/>
          <a:p>
            <a:pPr algn="ctr"/>
            <a:r>
              <a:rPr lang="es-EC" dirty="0" smtClean="0">
                <a:solidFill>
                  <a:schemeClr val="accent3"/>
                </a:solidFill>
              </a:rPr>
              <a:t>ANÁLISIS DE COSTOS</a:t>
            </a:r>
            <a:br>
              <a:rPr lang="es-EC" dirty="0" smtClean="0">
                <a:solidFill>
                  <a:schemeClr val="accent3"/>
                </a:solidFill>
              </a:rPr>
            </a:br>
            <a:r>
              <a:rPr lang="es-EC" dirty="0" smtClean="0">
                <a:solidFill>
                  <a:schemeClr val="accent3"/>
                </a:solidFill>
              </a:rPr>
              <a:t>(USO DEL VEHÍCULO)</a:t>
            </a:r>
            <a:endParaRPr lang="es-EC" dirty="0">
              <a:solidFill>
                <a:schemeClr val="accent3"/>
              </a:solidFill>
            </a:endParaRPr>
          </a:p>
        </p:txBody>
      </p:sp>
      <p:sp>
        <p:nvSpPr>
          <p:cNvPr id="5" name="Marcador de contenido 4"/>
          <p:cNvSpPr>
            <a:spLocks noGrp="1"/>
          </p:cNvSpPr>
          <p:nvPr>
            <p:ph idx="1"/>
          </p:nvPr>
        </p:nvSpPr>
        <p:spPr>
          <a:xfrm>
            <a:off x="1134817" y="1634218"/>
            <a:ext cx="8375597" cy="1008398"/>
          </a:xfrm>
        </p:spPr>
        <p:txBody>
          <a:bodyPr>
            <a:normAutofit/>
          </a:bodyPr>
          <a:lstStyle/>
          <a:p>
            <a:pPr marL="0" indent="0" algn="just">
              <a:lnSpc>
                <a:spcPct val="150000"/>
              </a:lnSpc>
              <a:buNone/>
            </a:pPr>
            <a:r>
              <a:rPr lang="es-ES" dirty="0">
                <a:solidFill>
                  <a:schemeClr val="tx1"/>
                </a:solidFill>
              </a:rPr>
              <a:t>Para el siguiente análisis se la da una valoración al confort del auto para poder movilizarse, por lo que se utiliza como referencia la tarifa del taxi.</a:t>
            </a:r>
            <a:endParaRPr lang="es-EC" dirty="0">
              <a:solidFill>
                <a:schemeClr val="tx1"/>
              </a:solidFill>
            </a:endParaRPr>
          </a:p>
        </p:txBody>
      </p:sp>
      <p:pic>
        <p:nvPicPr>
          <p:cNvPr id="6" name="Imagen 5"/>
          <p:cNvPicPr>
            <a:picLocks noChangeAspect="1"/>
          </p:cNvPicPr>
          <p:nvPr/>
        </p:nvPicPr>
        <p:blipFill>
          <a:blip r:embed="rId3"/>
          <a:stretch>
            <a:fillRect/>
          </a:stretch>
        </p:blipFill>
        <p:spPr>
          <a:xfrm>
            <a:off x="1190006" y="2997981"/>
            <a:ext cx="8474264" cy="898613"/>
          </a:xfrm>
          <a:prstGeom prst="rect">
            <a:avLst/>
          </a:prstGeom>
        </p:spPr>
      </p:pic>
      <p:sp>
        <p:nvSpPr>
          <p:cNvPr id="7" name="CuadroTexto 6"/>
          <p:cNvSpPr txBox="1"/>
          <p:nvPr/>
        </p:nvSpPr>
        <p:spPr>
          <a:xfrm>
            <a:off x="1134817" y="4498848"/>
            <a:ext cx="8584643" cy="2031325"/>
          </a:xfrm>
          <a:prstGeom prst="rect">
            <a:avLst/>
          </a:prstGeom>
          <a:noFill/>
        </p:spPr>
        <p:txBody>
          <a:bodyPr wrap="square" rtlCol="0">
            <a:spAutoFit/>
          </a:bodyPr>
          <a:lstStyle/>
          <a:p>
            <a:pPr algn="just">
              <a:lnSpc>
                <a:spcPct val="150000"/>
              </a:lnSpc>
            </a:pPr>
            <a:r>
              <a:rPr lang="es-ES" dirty="0"/>
              <a:t>De esta manera se procede a multiplicar los 0,38 USD por los 22.560 km que recorre el auto en el año, dando un total de 8667,79 USD. Este valor ser</a:t>
            </a:r>
            <a:r>
              <a:rPr lang="es-EC" dirty="0"/>
              <a:t>á tomado como un ingreso anual para el auto y así poder presentar un cuadro de flujo de fondos.</a:t>
            </a:r>
          </a:p>
          <a:p>
            <a:endParaRPr lang="es-EC" dirty="0"/>
          </a:p>
        </p:txBody>
      </p:sp>
    </p:spTree>
    <p:extLst>
      <p:ext uri="{BB962C8B-B14F-4D97-AF65-F5344CB8AC3E}">
        <p14:creationId xmlns:p14="http://schemas.microsoft.com/office/powerpoint/2010/main" val="28988705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46" y="287975"/>
            <a:ext cx="8596668" cy="762000"/>
          </a:xfrm>
        </p:spPr>
        <p:txBody>
          <a:bodyPr>
            <a:normAutofit fontScale="90000"/>
          </a:bodyPr>
          <a:lstStyle/>
          <a:p>
            <a:pPr algn="ctr"/>
            <a:r>
              <a:rPr lang="es-EC" dirty="0" smtClean="0">
                <a:solidFill>
                  <a:schemeClr val="accent3"/>
                </a:solidFill>
              </a:rPr>
              <a:t>ANÁLISIS DE COSTOS</a:t>
            </a:r>
            <a:br>
              <a:rPr lang="es-EC" dirty="0" smtClean="0">
                <a:solidFill>
                  <a:schemeClr val="accent3"/>
                </a:solidFill>
              </a:rPr>
            </a:br>
            <a:r>
              <a:rPr lang="es-EC" dirty="0" smtClean="0">
                <a:solidFill>
                  <a:schemeClr val="accent3"/>
                </a:solidFill>
              </a:rPr>
              <a:t>(USO DEL VEHÍCULO)</a:t>
            </a:r>
            <a:endParaRPr lang="es-EC" dirty="0">
              <a:solidFill>
                <a:schemeClr val="accent3"/>
              </a:solidFill>
            </a:endParaRPr>
          </a:p>
        </p:txBody>
      </p:sp>
      <p:sp>
        <p:nvSpPr>
          <p:cNvPr id="7" name="CuadroTexto 6"/>
          <p:cNvSpPr txBox="1"/>
          <p:nvPr/>
        </p:nvSpPr>
        <p:spPr>
          <a:xfrm>
            <a:off x="913746" y="4866110"/>
            <a:ext cx="8584643" cy="1754326"/>
          </a:xfrm>
          <a:prstGeom prst="rect">
            <a:avLst/>
          </a:prstGeom>
          <a:noFill/>
        </p:spPr>
        <p:txBody>
          <a:bodyPr wrap="square" rtlCol="0">
            <a:spAutoFit/>
          </a:bodyPr>
          <a:lstStyle/>
          <a:p>
            <a:pPr algn="just">
              <a:lnSpc>
                <a:spcPct val="150000"/>
              </a:lnSpc>
            </a:pPr>
            <a:r>
              <a:rPr lang="es-ES" dirty="0"/>
              <a:t>En este caso el TIR, es muy bajo debido a que el auto genera muchos gastos a lo largo de su vida útil. En el caso del VAN, el valor negativo es elevado, evidenciando claramente que no es conveniente financieramente el uso del vehículo para movilizarse en la ciudad de Quito.</a:t>
            </a:r>
            <a:endParaRPr lang="es-EC" dirty="0"/>
          </a:p>
        </p:txBody>
      </p:sp>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1753472" y="1609344"/>
            <a:ext cx="6979048" cy="2267712"/>
          </a:xfrm>
          <a:prstGeom prst="rect">
            <a:avLst/>
          </a:prstGeom>
          <a:noFill/>
          <a:ln>
            <a:noFill/>
          </a:ln>
        </p:spPr>
      </p:pic>
      <p:pic>
        <p:nvPicPr>
          <p:cNvPr id="9" name="Imagen 8"/>
          <p:cNvPicPr>
            <a:picLocks noChangeAspect="1"/>
          </p:cNvPicPr>
          <p:nvPr/>
        </p:nvPicPr>
        <p:blipFill>
          <a:blip r:embed="rId4"/>
          <a:stretch>
            <a:fillRect/>
          </a:stretch>
        </p:blipFill>
        <p:spPr>
          <a:xfrm>
            <a:off x="1263049" y="4160521"/>
            <a:ext cx="7886035" cy="897612"/>
          </a:xfrm>
          <a:prstGeom prst="rect">
            <a:avLst/>
          </a:prstGeom>
        </p:spPr>
      </p:pic>
    </p:spTree>
    <p:extLst>
      <p:ext uri="{BB962C8B-B14F-4D97-AF65-F5344CB8AC3E}">
        <p14:creationId xmlns:p14="http://schemas.microsoft.com/office/powerpoint/2010/main" val="194286501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25575" y="2510287"/>
            <a:ext cx="8596668" cy="2444147"/>
          </a:xfrm>
        </p:spPr>
        <p:txBody>
          <a:bodyPr>
            <a:normAutofit/>
          </a:bodyPr>
          <a:lstStyle/>
          <a:p>
            <a:r>
              <a:rPr lang="es-EC" sz="2500" dirty="0" smtClean="0">
                <a:latin typeface="Times New Roman" panose="02020603050405020304" pitchFamily="18" charset="0"/>
                <a:cs typeface="Times New Roman" panose="02020603050405020304" pitchFamily="18" charset="0"/>
              </a:rPr>
              <a:t>CONCLUSIONES</a:t>
            </a:r>
          </a:p>
          <a:p>
            <a:r>
              <a:rPr lang="es-EC" sz="2500" dirty="0" smtClean="0">
                <a:latin typeface="Times New Roman" panose="02020603050405020304" pitchFamily="18" charset="0"/>
                <a:cs typeface="Times New Roman" panose="02020603050405020304" pitchFamily="18" charset="0"/>
              </a:rPr>
              <a:t>RECOMENDACIONES</a:t>
            </a:r>
          </a:p>
          <a:p>
            <a:r>
              <a:rPr lang="es-EC" sz="2500" dirty="0" smtClean="0">
                <a:latin typeface="Times New Roman" panose="02020603050405020304" pitchFamily="18" charset="0"/>
                <a:cs typeface="Times New Roman" panose="02020603050405020304" pitchFamily="18" charset="0"/>
              </a:rPr>
              <a:t>BIBLIOGRAFÍA</a:t>
            </a:r>
          </a:p>
        </p:txBody>
      </p:sp>
      <p:sp>
        <p:nvSpPr>
          <p:cNvPr id="4" name="Rectángulo 3"/>
          <p:cNvSpPr/>
          <p:nvPr/>
        </p:nvSpPr>
        <p:spPr>
          <a:xfrm>
            <a:off x="1906438" y="275284"/>
            <a:ext cx="6728604" cy="2077492"/>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7500" b="1" cap="none" spc="0" dirty="0" smtClean="0">
                <a:ln/>
                <a:solidFill>
                  <a:schemeClr val="accent3"/>
                </a:solidFill>
                <a:effectLst/>
                <a:latin typeface="Times New Roman" panose="02020603050405020304" pitchFamily="18" charset="0"/>
                <a:cs typeface="Times New Roman" panose="02020603050405020304" pitchFamily="18" charset="0"/>
              </a:rPr>
              <a:t>CAPÍTULO </a:t>
            </a:r>
            <a:r>
              <a:rPr lang="es-ES" sz="7500" b="1" dirty="0">
                <a:ln/>
                <a:solidFill>
                  <a:schemeClr val="accent3"/>
                </a:solidFill>
                <a:latin typeface="Times New Roman" panose="02020603050405020304" pitchFamily="18" charset="0"/>
                <a:cs typeface="Times New Roman" panose="02020603050405020304" pitchFamily="18" charset="0"/>
              </a:rPr>
              <a:t>6</a:t>
            </a:r>
            <a:endParaRPr lang="es-ES" sz="7500" b="1" cap="none" spc="0" dirty="0" smtClean="0">
              <a:ln/>
              <a:solidFill>
                <a:schemeClr val="accent3"/>
              </a:solidFill>
              <a:effectLst/>
              <a:latin typeface="Times New Roman" panose="02020603050405020304" pitchFamily="18" charset="0"/>
              <a:cs typeface="Times New Roman" panose="02020603050405020304" pitchFamily="18" charset="0"/>
            </a:endParaRPr>
          </a:p>
          <a:p>
            <a:pPr algn="ctr"/>
            <a:endParaRPr lang="es-ES" sz="5400" b="1" cap="none" spc="0" dirty="0">
              <a:ln/>
              <a:solidFill>
                <a:schemeClr val="accent3"/>
              </a:solidFill>
              <a:effectLst/>
            </a:endParaRPr>
          </a:p>
        </p:txBody>
      </p:sp>
      <p:sp>
        <p:nvSpPr>
          <p:cNvPr id="5" name="AutoShape 4" descr="http://2.bp.blogspot.com/-ODlIz7iKKV0/ThRFAW_dCUI/AAAAAAAAATo/R5FW6u4RHr8/s1600/enconstr.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AutoShape 6" descr="http://2.bp.blogspot.com/-AzfGtio-6Iw/TakISBQrarI/AAAAAAAAAGE/pWuuLQiyyGw/s200/construccion+normas.jp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Tree>
    <p:extLst>
      <p:ext uri="{BB962C8B-B14F-4D97-AF65-F5344CB8AC3E}">
        <p14:creationId xmlns:p14="http://schemas.microsoft.com/office/powerpoint/2010/main" val="40074496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46" y="287975"/>
            <a:ext cx="8596668" cy="762000"/>
          </a:xfrm>
        </p:spPr>
        <p:txBody>
          <a:bodyPr>
            <a:normAutofit/>
          </a:bodyPr>
          <a:lstStyle/>
          <a:p>
            <a:pPr algn="ctr"/>
            <a:r>
              <a:rPr lang="es-EC" dirty="0" smtClean="0">
                <a:solidFill>
                  <a:schemeClr val="accent3"/>
                </a:solidFill>
              </a:rPr>
              <a:t>CONCLUSIONES</a:t>
            </a:r>
            <a:endParaRPr lang="es-EC" dirty="0">
              <a:solidFill>
                <a:schemeClr val="accent3"/>
              </a:solidFill>
            </a:endParaRPr>
          </a:p>
        </p:txBody>
      </p:sp>
      <p:sp>
        <p:nvSpPr>
          <p:cNvPr id="7" name="CuadroTexto 6"/>
          <p:cNvSpPr txBox="1"/>
          <p:nvPr/>
        </p:nvSpPr>
        <p:spPr>
          <a:xfrm>
            <a:off x="612649" y="901561"/>
            <a:ext cx="9994391" cy="6278642"/>
          </a:xfrm>
          <a:prstGeom prst="rect">
            <a:avLst/>
          </a:prstGeom>
          <a:noFill/>
        </p:spPr>
        <p:txBody>
          <a:bodyPr wrap="square" rtlCol="0">
            <a:spAutoFit/>
          </a:bodyPr>
          <a:lstStyle/>
          <a:p>
            <a:pPr algn="just">
              <a:lnSpc>
                <a:spcPct val="150000"/>
              </a:lnSpc>
            </a:pPr>
            <a:r>
              <a:rPr lang="es-EC" dirty="0"/>
              <a:t>En respuesta al objetivo planteado, se optó por utilizar la normativa de </a:t>
            </a:r>
            <a:r>
              <a:rPr lang="es-EC" dirty="0" err="1"/>
              <a:t>ciclovía</a:t>
            </a:r>
            <a:r>
              <a:rPr lang="es-EC" dirty="0"/>
              <a:t> peruana – colombiana, dejando a un lado las normativas nacionales del MTOP e INEN. Al respecto la normativa peruana – colombiana no se aplica en su totalidad por temas políticos.</a:t>
            </a:r>
          </a:p>
          <a:p>
            <a:pPr algn="just">
              <a:lnSpc>
                <a:spcPct val="150000"/>
              </a:lnSpc>
            </a:pPr>
            <a:r>
              <a:rPr lang="es-EC" dirty="0"/>
              <a:t> </a:t>
            </a:r>
          </a:p>
          <a:p>
            <a:pPr algn="just">
              <a:lnSpc>
                <a:spcPct val="150000"/>
              </a:lnSpc>
            </a:pPr>
            <a:r>
              <a:rPr lang="es-EC" dirty="0"/>
              <a:t>En el ámbito técnico, la </a:t>
            </a:r>
            <a:r>
              <a:rPr lang="es-EC" dirty="0" err="1"/>
              <a:t>ciclovía</a:t>
            </a:r>
            <a:r>
              <a:rPr lang="es-EC" dirty="0"/>
              <a:t> debe ser implantada en la ciudad para poder tener exclusividad de uso, pero en la mayoría de su trazado se encuentra por las veredas o compartiendo vía con otro medio de transporte como el trole.</a:t>
            </a:r>
          </a:p>
          <a:p>
            <a:pPr algn="just">
              <a:lnSpc>
                <a:spcPct val="150000"/>
              </a:lnSpc>
            </a:pPr>
            <a:r>
              <a:rPr lang="es-EC" dirty="0"/>
              <a:t> </a:t>
            </a:r>
          </a:p>
          <a:p>
            <a:pPr algn="just">
              <a:lnSpc>
                <a:spcPct val="150000"/>
              </a:lnSpc>
            </a:pPr>
            <a:r>
              <a:rPr lang="es-EC" dirty="0"/>
              <a:t>La razón por la que se dejó a un lado las instituciones nacionales es porque se encontraban en estudios y que por esta razón se dio uso a una normativa de países vecinos con pleno desarrollo y funcionamiento del sistema de bicicletas públicas.</a:t>
            </a:r>
          </a:p>
          <a:p>
            <a:pPr algn="just">
              <a:lnSpc>
                <a:spcPct val="150000"/>
              </a:lnSpc>
            </a:pPr>
            <a:r>
              <a:rPr lang="es-EC" dirty="0"/>
              <a:t> </a:t>
            </a:r>
          </a:p>
          <a:p>
            <a:pPr algn="just">
              <a:lnSpc>
                <a:spcPct val="150000"/>
              </a:lnSpc>
            </a:pPr>
            <a:r>
              <a:rPr lang="es-EC" dirty="0"/>
              <a:t>Durante la observación de campo se evidenció que la </a:t>
            </a:r>
            <a:r>
              <a:rPr lang="es-EC" dirty="0" err="1"/>
              <a:t>ciclovía</a:t>
            </a:r>
            <a:r>
              <a:rPr lang="es-EC" dirty="0"/>
              <a:t> no tiene un circuito cerrado entre sus estaciones ya que existen tramos en los que se corta esta continuidad de vía.</a:t>
            </a:r>
          </a:p>
          <a:p>
            <a:pPr>
              <a:lnSpc>
                <a:spcPct val="150000"/>
              </a:lnSpc>
            </a:pPr>
            <a:endParaRPr lang="es-EC" sz="1600" dirty="0"/>
          </a:p>
        </p:txBody>
      </p:sp>
    </p:spTree>
    <p:extLst>
      <p:ext uri="{BB962C8B-B14F-4D97-AF65-F5344CB8AC3E}">
        <p14:creationId xmlns:p14="http://schemas.microsoft.com/office/powerpoint/2010/main" val="2135902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46" y="287975"/>
            <a:ext cx="8596668" cy="762000"/>
          </a:xfrm>
        </p:spPr>
        <p:txBody>
          <a:bodyPr>
            <a:normAutofit/>
          </a:bodyPr>
          <a:lstStyle/>
          <a:p>
            <a:pPr algn="ctr"/>
            <a:r>
              <a:rPr lang="es-EC" dirty="0" smtClean="0">
                <a:solidFill>
                  <a:schemeClr val="accent3"/>
                </a:solidFill>
              </a:rPr>
              <a:t>CONCLUSIONES</a:t>
            </a:r>
            <a:endParaRPr lang="es-EC" dirty="0">
              <a:solidFill>
                <a:schemeClr val="accent3"/>
              </a:solidFill>
            </a:endParaRPr>
          </a:p>
        </p:txBody>
      </p:sp>
      <p:sp>
        <p:nvSpPr>
          <p:cNvPr id="7" name="CuadroTexto 6"/>
          <p:cNvSpPr txBox="1"/>
          <p:nvPr/>
        </p:nvSpPr>
        <p:spPr>
          <a:xfrm>
            <a:off x="612649" y="901561"/>
            <a:ext cx="9994391" cy="6278642"/>
          </a:xfrm>
          <a:prstGeom prst="rect">
            <a:avLst/>
          </a:prstGeom>
          <a:noFill/>
        </p:spPr>
        <p:txBody>
          <a:bodyPr wrap="square" rtlCol="0">
            <a:spAutoFit/>
          </a:bodyPr>
          <a:lstStyle/>
          <a:p>
            <a:pPr algn="just">
              <a:lnSpc>
                <a:spcPct val="150000"/>
              </a:lnSpc>
            </a:pPr>
            <a:r>
              <a:rPr lang="es-EC" dirty="0"/>
              <a:t>A través de las encuestas se conoce el tipo de uso que los habitantes de Quito le dan a la </a:t>
            </a:r>
            <a:r>
              <a:rPr lang="es-EC" dirty="0" err="1"/>
              <a:t>ciclovía</a:t>
            </a:r>
            <a:r>
              <a:rPr lang="es-EC" dirty="0"/>
              <a:t> y las bicicletas del sistema BICIQUITO, por lo que claramente se observa que el uso es por movilidad, el cual cumple los objetivos y expectativas de las autoridades de la urbe (esto se puede observar con más detalle en la figura 31).</a:t>
            </a:r>
          </a:p>
          <a:p>
            <a:pPr algn="just">
              <a:lnSpc>
                <a:spcPct val="150000"/>
              </a:lnSpc>
            </a:pPr>
            <a:r>
              <a:rPr lang="es-EC" dirty="0"/>
              <a:t> </a:t>
            </a:r>
          </a:p>
          <a:p>
            <a:pPr algn="just">
              <a:lnSpc>
                <a:spcPct val="150000"/>
              </a:lnSpc>
            </a:pPr>
            <a:r>
              <a:rPr lang="es-EC" dirty="0"/>
              <a:t>También se concluye que el trazado de la </a:t>
            </a:r>
            <a:r>
              <a:rPr lang="es-EC" dirty="0" err="1"/>
              <a:t>ciclovía</a:t>
            </a:r>
            <a:r>
              <a:rPr lang="es-EC" dirty="0"/>
              <a:t> en el sector del centro histórico, es sin duda el sector más crítico de todo el trazado ya que se tiene compartida la línea del Trole para ser transitada por los ciclistas (figura 79). </a:t>
            </a:r>
            <a:endParaRPr lang="es-EC" dirty="0" smtClean="0"/>
          </a:p>
          <a:p>
            <a:pPr algn="just">
              <a:lnSpc>
                <a:spcPct val="150000"/>
              </a:lnSpc>
            </a:pPr>
            <a:endParaRPr lang="es-EC" dirty="0"/>
          </a:p>
          <a:p>
            <a:pPr algn="just">
              <a:lnSpc>
                <a:spcPct val="150000"/>
              </a:lnSpc>
            </a:pPr>
            <a:r>
              <a:rPr lang="es-EC" dirty="0"/>
              <a:t>Además de que tiene problemas de su trazado, se evidencia que los anchos de </a:t>
            </a:r>
            <a:r>
              <a:rPr lang="es-EC" dirty="0" err="1"/>
              <a:t>ciclovía</a:t>
            </a:r>
            <a:r>
              <a:rPr lang="es-EC" dirty="0"/>
              <a:t> no cumple lo dicho por la norma, por lo que se realizó un levantamiento de la cantidad de kilómetros que tiene correctamente y el resultado fue menos de la mitad de toda la ruta, con un total de 10.3 km de 22 km que compone el circuito, cosa que deja mucho que desear en el trazado de toda la </a:t>
            </a:r>
            <a:r>
              <a:rPr lang="es-EC" dirty="0" err="1"/>
              <a:t>ciclovía</a:t>
            </a:r>
            <a:r>
              <a:rPr lang="es-EC" dirty="0"/>
              <a:t>.</a:t>
            </a:r>
          </a:p>
          <a:p>
            <a:pPr>
              <a:lnSpc>
                <a:spcPct val="150000"/>
              </a:lnSpc>
            </a:pPr>
            <a:endParaRPr lang="es-EC" sz="1600" dirty="0"/>
          </a:p>
        </p:txBody>
      </p:sp>
    </p:spTree>
    <p:extLst>
      <p:ext uri="{BB962C8B-B14F-4D97-AF65-F5344CB8AC3E}">
        <p14:creationId xmlns:p14="http://schemas.microsoft.com/office/powerpoint/2010/main" val="3286614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46" y="287975"/>
            <a:ext cx="8596668" cy="762000"/>
          </a:xfrm>
        </p:spPr>
        <p:txBody>
          <a:bodyPr>
            <a:normAutofit/>
          </a:bodyPr>
          <a:lstStyle/>
          <a:p>
            <a:pPr algn="ctr"/>
            <a:r>
              <a:rPr lang="es-EC" dirty="0" smtClean="0">
                <a:solidFill>
                  <a:schemeClr val="accent3"/>
                </a:solidFill>
              </a:rPr>
              <a:t>CONCLUSIONES</a:t>
            </a:r>
            <a:endParaRPr lang="es-EC" dirty="0">
              <a:solidFill>
                <a:schemeClr val="accent3"/>
              </a:solidFill>
            </a:endParaRPr>
          </a:p>
        </p:txBody>
      </p:sp>
      <p:sp>
        <p:nvSpPr>
          <p:cNvPr id="7" name="CuadroTexto 6"/>
          <p:cNvSpPr txBox="1"/>
          <p:nvPr/>
        </p:nvSpPr>
        <p:spPr>
          <a:xfrm>
            <a:off x="384049" y="1843393"/>
            <a:ext cx="9994391" cy="3740448"/>
          </a:xfrm>
          <a:prstGeom prst="rect">
            <a:avLst/>
          </a:prstGeom>
          <a:noFill/>
        </p:spPr>
        <p:txBody>
          <a:bodyPr wrap="square" rtlCol="0">
            <a:spAutoFit/>
          </a:bodyPr>
          <a:lstStyle/>
          <a:p>
            <a:pPr algn="just">
              <a:lnSpc>
                <a:spcPct val="150000"/>
              </a:lnSpc>
            </a:pPr>
            <a:r>
              <a:rPr lang="es-EC" dirty="0"/>
              <a:t>Durante el recorrido por la </a:t>
            </a:r>
            <a:r>
              <a:rPr lang="es-EC" dirty="0" err="1"/>
              <a:t>ciclovía</a:t>
            </a:r>
            <a:r>
              <a:rPr lang="es-EC" dirty="0"/>
              <a:t> se evidencia la falta de mantenimiento en la señalización que existe a lo largo de los 22 km, la cual se puede evidenciar mucho más en la señalización horizontal. </a:t>
            </a:r>
          </a:p>
          <a:p>
            <a:pPr algn="just">
              <a:lnSpc>
                <a:spcPct val="150000"/>
              </a:lnSpc>
            </a:pPr>
            <a:r>
              <a:rPr lang="es-EC" dirty="0"/>
              <a:t> </a:t>
            </a:r>
          </a:p>
          <a:p>
            <a:pPr algn="just">
              <a:lnSpc>
                <a:spcPct val="150000"/>
              </a:lnSpc>
            </a:pPr>
            <a:r>
              <a:rPr lang="es-EC" dirty="0"/>
              <a:t>Otro punto muy importante que se debe mencionar es el ahorro de tiempo y dinero como se analizó en el supuesto 2 del análisis de costos, donde la única desventaja que puede tener la bicicleta es el factor climático y el confort ya que en los demás aspectos es muy beneficioso el movilizarse en bicicleta.</a:t>
            </a:r>
          </a:p>
          <a:p>
            <a:pPr>
              <a:lnSpc>
                <a:spcPct val="150000"/>
              </a:lnSpc>
            </a:pPr>
            <a:endParaRPr lang="es-EC" sz="1600" dirty="0"/>
          </a:p>
        </p:txBody>
      </p:sp>
    </p:spTree>
    <p:extLst>
      <p:ext uri="{BB962C8B-B14F-4D97-AF65-F5344CB8AC3E}">
        <p14:creationId xmlns:p14="http://schemas.microsoft.com/office/powerpoint/2010/main" val="1527104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46" y="287975"/>
            <a:ext cx="8596668" cy="762000"/>
          </a:xfrm>
        </p:spPr>
        <p:txBody>
          <a:bodyPr>
            <a:normAutofit/>
          </a:bodyPr>
          <a:lstStyle/>
          <a:p>
            <a:pPr algn="ctr"/>
            <a:r>
              <a:rPr lang="es-EC" dirty="0" smtClean="0">
                <a:solidFill>
                  <a:schemeClr val="accent3"/>
                </a:solidFill>
              </a:rPr>
              <a:t>RECOMENDACIONES</a:t>
            </a:r>
            <a:endParaRPr lang="es-EC" dirty="0">
              <a:solidFill>
                <a:schemeClr val="accent3"/>
              </a:solidFill>
            </a:endParaRPr>
          </a:p>
        </p:txBody>
      </p:sp>
      <p:sp>
        <p:nvSpPr>
          <p:cNvPr id="7" name="CuadroTexto 6"/>
          <p:cNvSpPr txBox="1"/>
          <p:nvPr/>
        </p:nvSpPr>
        <p:spPr>
          <a:xfrm>
            <a:off x="384049" y="1843393"/>
            <a:ext cx="9994391" cy="2263120"/>
          </a:xfrm>
          <a:prstGeom prst="rect">
            <a:avLst/>
          </a:prstGeom>
          <a:noFill/>
        </p:spPr>
        <p:txBody>
          <a:bodyPr wrap="square" rtlCol="0">
            <a:spAutoFit/>
          </a:bodyPr>
          <a:lstStyle/>
          <a:p>
            <a:pPr algn="just">
              <a:lnSpc>
                <a:spcPct val="150000"/>
              </a:lnSpc>
            </a:pPr>
            <a:r>
              <a:rPr lang="es-EC" sz="1600" dirty="0"/>
              <a:t>Otro aspecto muy importante es lograr el mejoramiento del sistema de transporte público ya que el sistema BICIQUITO se complementa mucho con dicho medio de transporte, en el que tiene que ser potencializado para obtener todo un conjunto de transporte público de calidad y así nos lo hacen saber los usuarios a través de las encuestas con un 80% de los ciudadanos que combinan el sistema BICIQUITO con otro medio de transporte y al mismo tiempo se define el medio con el que más se combina.</a:t>
            </a:r>
          </a:p>
          <a:p>
            <a:pPr algn="just">
              <a:lnSpc>
                <a:spcPct val="150000"/>
              </a:lnSpc>
            </a:pPr>
            <a:endParaRPr lang="es-EC" sz="1600" dirty="0"/>
          </a:p>
        </p:txBody>
      </p:sp>
      <p:pic>
        <p:nvPicPr>
          <p:cNvPr id="4" name="Imagen 3"/>
          <p:cNvPicPr>
            <a:picLocks noChangeAspect="1"/>
          </p:cNvPicPr>
          <p:nvPr/>
        </p:nvPicPr>
        <p:blipFill>
          <a:blip r:embed="rId3"/>
          <a:stretch>
            <a:fillRect/>
          </a:stretch>
        </p:blipFill>
        <p:spPr>
          <a:xfrm>
            <a:off x="2214460" y="3999286"/>
            <a:ext cx="6740700" cy="1801290"/>
          </a:xfrm>
          <a:prstGeom prst="rect">
            <a:avLst/>
          </a:prstGeom>
        </p:spPr>
      </p:pic>
    </p:spTree>
    <p:extLst>
      <p:ext uri="{BB962C8B-B14F-4D97-AF65-F5344CB8AC3E}">
        <p14:creationId xmlns:p14="http://schemas.microsoft.com/office/powerpoint/2010/main" val="164931125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46" y="287975"/>
            <a:ext cx="8596668" cy="762000"/>
          </a:xfrm>
        </p:spPr>
        <p:txBody>
          <a:bodyPr>
            <a:normAutofit/>
          </a:bodyPr>
          <a:lstStyle/>
          <a:p>
            <a:pPr algn="ctr"/>
            <a:r>
              <a:rPr lang="es-EC" dirty="0" smtClean="0">
                <a:solidFill>
                  <a:schemeClr val="accent3"/>
                </a:solidFill>
              </a:rPr>
              <a:t>RECOMENDACIONES</a:t>
            </a:r>
            <a:endParaRPr lang="es-EC" dirty="0">
              <a:solidFill>
                <a:schemeClr val="accent3"/>
              </a:solidFill>
            </a:endParaRPr>
          </a:p>
        </p:txBody>
      </p:sp>
      <p:sp>
        <p:nvSpPr>
          <p:cNvPr id="7" name="CuadroTexto 6"/>
          <p:cNvSpPr txBox="1"/>
          <p:nvPr/>
        </p:nvSpPr>
        <p:spPr>
          <a:xfrm>
            <a:off x="384049" y="1843393"/>
            <a:ext cx="9994391" cy="2078454"/>
          </a:xfrm>
          <a:prstGeom prst="rect">
            <a:avLst/>
          </a:prstGeom>
          <a:noFill/>
        </p:spPr>
        <p:txBody>
          <a:bodyPr wrap="square" rtlCol="0">
            <a:spAutoFit/>
          </a:bodyPr>
          <a:lstStyle/>
          <a:p>
            <a:pPr algn="just">
              <a:lnSpc>
                <a:spcPct val="150000"/>
              </a:lnSpc>
            </a:pPr>
            <a:r>
              <a:rPr lang="es-EC" dirty="0"/>
              <a:t>Durante el proceso de encuestas se observa la dificultad de trasladarse en bicicleta en ciertas zonas de Quito ya que sus pendientes sobrepasan lo impuesto por la norma y así se puede evidenciar en la siguiente figura donde el usuario se tiene que bajar de la bicicleta para poder avanzar hacia su destino.</a:t>
            </a:r>
          </a:p>
          <a:p>
            <a:pPr algn="just">
              <a:lnSpc>
                <a:spcPct val="150000"/>
              </a:lnSpc>
            </a:pPr>
            <a:endParaRPr lang="es-EC" sz="1600" dirty="0"/>
          </a:p>
        </p:txBody>
      </p:sp>
      <p:pic>
        <p:nvPicPr>
          <p:cNvPr id="5" name="Imagen 4" descr="C:\Users\JuanFernando\Documents\Mis formas\TESIS\tesis\20141021_124113.jpg"/>
          <p:cNvPicPr/>
          <p:nvPr/>
        </p:nvPicPr>
        <p:blipFill rotWithShape="1">
          <a:blip r:embed="rId3" cstate="print">
            <a:extLst>
              <a:ext uri="{28A0092B-C50C-407E-A947-70E740481C1C}">
                <a14:useLocalDpi xmlns:a14="http://schemas.microsoft.com/office/drawing/2010/main" val="0"/>
              </a:ext>
            </a:extLst>
          </a:blip>
          <a:srcRect l="16907" r="33301"/>
          <a:stretch/>
        </p:blipFill>
        <p:spPr bwMode="auto">
          <a:xfrm rot="5400000">
            <a:off x="4376005" y="3123725"/>
            <a:ext cx="3484310" cy="354622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461713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46" y="287975"/>
            <a:ext cx="8596668" cy="762000"/>
          </a:xfrm>
        </p:spPr>
        <p:txBody>
          <a:bodyPr>
            <a:normAutofit/>
          </a:bodyPr>
          <a:lstStyle/>
          <a:p>
            <a:pPr algn="ctr"/>
            <a:r>
              <a:rPr lang="es-EC" dirty="0" smtClean="0">
                <a:solidFill>
                  <a:schemeClr val="accent3"/>
                </a:solidFill>
              </a:rPr>
              <a:t>RECOMENDACIONES</a:t>
            </a:r>
            <a:endParaRPr lang="es-EC" dirty="0">
              <a:solidFill>
                <a:schemeClr val="accent3"/>
              </a:solidFill>
            </a:endParaRPr>
          </a:p>
        </p:txBody>
      </p:sp>
      <p:sp>
        <p:nvSpPr>
          <p:cNvPr id="7" name="CuadroTexto 6"/>
          <p:cNvSpPr txBox="1"/>
          <p:nvPr/>
        </p:nvSpPr>
        <p:spPr>
          <a:xfrm>
            <a:off x="384049" y="1843393"/>
            <a:ext cx="9290303" cy="4616648"/>
          </a:xfrm>
          <a:prstGeom prst="rect">
            <a:avLst/>
          </a:prstGeom>
          <a:noFill/>
        </p:spPr>
        <p:txBody>
          <a:bodyPr wrap="square" rtlCol="0">
            <a:spAutoFit/>
          </a:bodyPr>
          <a:lstStyle/>
          <a:p>
            <a:pPr algn="just">
              <a:lnSpc>
                <a:spcPct val="150000"/>
              </a:lnSpc>
            </a:pPr>
            <a:r>
              <a:rPr lang="es-ES" dirty="0"/>
              <a:t>Como recomendación para el beneficio de los usuarios, es importante implementar el avance tecnológico en bicicletas ya que existe mecanismos electrónicos para que el ciclista haga uso de esta ayuda mecánica en caso de tener pendientes que sobrepasa lo impuesto por la norma, dando así una mayor acogida a los ciudadanos y tener cada día más usuarios no motorizados.</a:t>
            </a:r>
            <a:endParaRPr lang="es-EC" dirty="0"/>
          </a:p>
          <a:p>
            <a:pPr algn="just">
              <a:lnSpc>
                <a:spcPct val="150000"/>
              </a:lnSpc>
            </a:pPr>
            <a:endParaRPr lang="es-EC" dirty="0" smtClean="0"/>
          </a:p>
          <a:p>
            <a:pPr algn="just">
              <a:lnSpc>
                <a:spcPct val="150000"/>
              </a:lnSpc>
            </a:pPr>
            <a:r>
              <a:rPr lang="es-ES" dirty="0"/>
              <a:t>A través de las entrevistas a las autoridades municipales se conoce la ampliación del sistema BICIQUITO hacia el sur de la urbe, por lo que se estima que todo el sistema de transporte público sea interconectado para que exista un circuito cerrado entre todos los medios de transporte que están al servicio de los ciudadanos.</a:t>
            </a:r>
            <a:endParaRPr lang="es-EC" dirty="0"/>
          </a:p>
          <a:p>
            <a:pPr algn="just">
              <a:lnSpc>
                <a:spcPct val="150000"/>
              </a:lnSpc>
            </a:pPr>
            <a:endParaRPr lang="es-EC" sz="1600" dirty="0"/>
          </a:p>
        </p:txBody>
      </p:sp>
    </p:spTree>
    <p:extLst>
      <p:ext uri="{BB962C8B-B14F-4D97-AF65-F5344CB8AC3E}">
        <p14:creationId xmlns:p14="http://schemas.microsoft.com/office/powerpoint/2010/main" val="3623730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46" y="287975"/>
            <a:ext cx="8596668" cy="762000"/>
          </a:xfrm>
        </p:spPr>
        <p:txBody>
          <a:bodyPr>
            <a:normAutofit/>
          </a:bodyPr>
          <a:lstStyle/>
          <a:p>
            <a:pPr algn="ctr"/>
            <a:r>
              <a:rPr lang="es-EC" dirty="0" smtClean="0">
                <a:solidFill>
                  <a:schemeClr val="accent3"/>
                </a:solidFill>
              </a:rPr>
              <a:t>BIBLIOGRAFÍA</a:t>
            </a:r>
            <a:endParaRPr lang="es-EC" dirty="0">
              <a:solidFill>
                <a:schemeClr val="accent3"/>
              </a:solidFill>
            </a:endParaRPr>
          </a:p>
        </p:txBody>
      </p:sp>
      <p:sp>
        <p:nvSpPr>
          <p:cNvPr id="7" name="CuadroTexto 6"/>
          <p:cNvSpPr txBox="1"/>
          <p:nvPr/>
        </p:nvSpPr>
        <p:spPr>
          <a:xfrm>
            <a:off x="612649" y="901561"/>
            <a:ext cx="11786616" cy="5956439"/>
          </a:xfrm>
          <a:prstGeom prst="rect">
            <a:avLst/>
          </a:prstGeom>
          <a:noFill/>
        </p:spPr>
        <p:txBody>
          <a:bodyPr wrap="square" rtlCol="0">
            <a:spAutoFit/>
          </a:bodyPr>
          <a:lstStyle/>
          <a:p>
            <a:pPr>
              <a:lnSpc>
                <a:spcPct val="150000"/>
              </a:lnSpc>
            </a:pPr>
            <a:r>
              <a:rPr lang="es-EC" sz="1600" dirty="0"/>
              <a:t>Agencia Nacional de Tránsito.</a:t>
            </a:r>
          </a:p>
          <a:p>
            <a:pPr>
              <a:lnSpc>
                <a:spcPct val="150000"/>
              </a:lnSpc>
            </a:pPr>
            <a:r>
              <a:rPr lang="es-EC" sz="1600" dirty="0"/>
              <a:t>Agencia Nacional de Tránsito. Datos correspondientes al año 2013. </a:t>
            </a:r>
          </a:p>
          <a:p>
            <a:pPr>
              <a:lnSpc>
                <a:spcPct val="150000"/>
              </a:lnSpc>
            </a:pPr>
            <a:r>
              <a:rPr lang="es-EC" sz="1600" dirty="0"/>
              <a:t>Banco Central del Ecuador. </a:t>
            </a:r>
          </a:p>
          <a:p>
            <a:pPr>
              <a:lnSpc>
                <a:spcPct val="150000"/>
              </a:lnSpc>
            </a:pPr>
            <a:r>
              <a:rPr lang="es-EC" sz="1600" dirty="0"/>
              <a:t>Carrión, Fernando - Académico de la Facultad Latinoamericana de Ciencias Sociales (FLACSO). </a:t>
            </a:r>
          </a:p>
          <a:p>
            <a:pPr>
              <a:lnSpc>
                <a:spcPct val="150000"/>
              </a:lnSpc>
            </a:pPr>
            <a:r>
              <a:rPr lang="es-EC" sz="1600" dirty="0"/>
              <a:t>Dirección de Movilidad de Quito. Encuestas. </a:t>
            </a:r>
          </a:p>
          <a:p>
            <a:pPr>
              <a:lnSpc>
                <a:spcPct val="150000"/>
              </a:lnSpc>
            </a:pPr>
            <a:r>
              <a:rPr lang="es-EC" sz="1600" dirty="0"/>
              <a:t>Distrito Metropolitano de Transporte. </a:t>
            </a:r>
          </a:p>
          <a:p>
            <a:pPr>
              <a:lnSpc>
                <a:spcPct val="150000"/>
              </a:lnSpc>
            </a:pPr>
            <a:r>
              <a:rPr lang="es-EC" sz="1600" dirty="0"/>
              <a:t>El COMERCIO. (2 de Febrero de 2015). La nueva tarifa para los taxis, por definirse, pág. 12.</a:t>
            </a:r>
          </a:p>
          <a:p>
            <a:pPr>
              <a:lnSpc>
                <a:spcPct val="150000"/>
              </a:lnSpc>
            </a:pPr>
            <a:r>
              <a:rPr lang="es-EC" sz="1600" dirty="0"/>
              <a:t>INEC. (2010). Censo. </a:t>
            </a:r>
          </a:p>
          <a:p>
            <a:pPr>
              <a:lnSpc>
                <a:spcPct val="150000"/>
              </a:lnSpc>
            </a:pPr>
            <a:r>
              <a:rPr lang="es-EC" sz="1600" dirty="0"/>
              <a:t>INEN. Norma de </a:t>
            </a:r>
            <a:r>
              <a:rPr lang="es-EC" sz="1600" dirty="0" err="1"/>
              <a:t>ciclovías</a:t>
            </a:r>
            <a:r>
              <a:rPr lang="es-EC" sz="1600" dirty="0"/>
              <a:t>.</a:t>
            </a:r>
          </a:p>
          <a:p>
            <a:pPr>
              <a:lnSpc>
                <a:spcPct val="150000"/>
              </a:lnSpc>
            </a:pPr>
            <a:r>
              <a:rPr lang="es-EC" sz="1600" dirty="0"/>
              <a:t>Manual de diseño para infraestructura de </a:t>
            </a:r>
            <a:r>
              <a:rPr lang="es-EC" sz="1600" dirty="0" err="1"/>
              <a:t>ciclovias</a:t>
            </a:r>
            <a:r>
              <a:rPr lang="es-EC" sz="1600" dirty="0"/>
              <a:t>. Lima , Perú.</a:t>
            </a:r>
          </a:p>
          <a:p>
            <a:pPr>
              <a:lnSpc>
                <a:spcPct val="150000"/>
              </a:lnSpc>
            </a:pPr>
            <a:r>
              <a:rPr lang="es-EC" sz="1600" dirty="0"/>
              <a:t>NEVI - 12. MTOP. (2012).</a:t>
            </a:r>
          </a:p>
          <a:p>
            <a:pPr>
              <a:lnSpc>
                <a:spcPct val="150000"/>
              </a:lnSpc>
            </a:pPr>
            <a:r>
              <a:rPr lang="es-EC" sz="1600" dirty="0"/>
              <a:t>Plan Maestro de Movilidad de Quito.</a:t>
            </a:r>
          </a:p>
          <a:p>
            <a:pPr>
              <a:lnSpc>
                <a:spcPct val="150000"/>
              </a:lnSpc>
            </a:pPr>
            <a:r>
              <a:rPr lang="es-EC" sz="1600" dirty="0"/>
              <a:t>Tesis de Grado de la Universidad de Cambridge. (2013). Bicicleta Pública en América Latina - Ecuador, Quito.</a:t>
            </a:r>
          </a:p>
          <a:p>
            <a:pPr>
              <a:lnSpc>
                <a:spcPct val="150000"/>
              </a:lnSpc>
            </a:pPr>
            <a:r>
              <a:rPr lang="es-EC" sz="1600" dirty="0" err="1"/>
              <a:t>Trritorial</a:t>
            </a:r>
            <a:r>
              <a:rPr lang="es-EC" sz="1600" dirty="0"/>
              <a:t>, P. G. (2013). Plan General de Desarrollo Territorial. </a:t>
            </a:r>
          </a:p>
          <a:p>
            <a:pPr>
              <a:lnSpc>
                <a:spcPct val="150000"/>
              </a:lnSpc>
            </a:pPr>
            <a:r>
              <a:rPr lang="es-EC" sz="1600" dirty="0"/>
              <a:t>Wikipedia. Obtenido de http://es.wikipedia.org/wiki/Kil%C3%B3metro_por_hora</a:t>
            </a:r>
          </a:p>
          <a:p>
            <a:pPr>
              <a:lnSpc>
                <a:spcPct val="150000"/>
              </a:lnSpc>
            </a:pPr>
            <a:r>
              <a:rPr lang="es-EC" sz="1600" dirty="0"/>
              <a:t>www.biciq.gob.ec.</a:t>
            </a:r>
          </a:p>
        </p:txBody>
      </p:sp>
    </p:spTree>
    <p:extLst>
      <p:ext uri="{BB962C8B-B14F-4D97-AF65-F5344CB8AC3E}">
        <p14:creationId xmlns:p14="http://schemas.microsoft.com/office/powerpoint/2010/main" val="36321798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meditacionesdeldia.files.wordpress.com/2013/12/lista-objetivo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5193" y="4601813"/>
            <a:ext cx="3174221" cy="2112409"/>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677334" y="273170"/>
            <a:ext cx="8596668" cy="762000"/>
          </a:xfrm>
        </p:spPr>
        <p:txBody>
          <a:bodyPr/>
          <a:lstStyle/>
          <a:p>
            <a:pPr algn="ctr"/>
            <a:r>
              <a:rPr lang="es-EC" dirty="0" smtClean="0">
                <a:solidFill>
                  <a:schemeClr val="accent3"/>
                </a:solidFill>
              </a:rPr>
              <a:t>OBJETIVOS</a:t>
            </a:r>
            <a:endParaRPr lang="es-EC" dirty="0">
              <a:solidFill>
                <a:schemeClr val="accent3"/>
              </a:solidFill>
            </a:endParaRPr>
          </a:p>
        </p:txBody>
      </p:sp>
      <p:sp>
        <p:nvSpPr>
          <p:cNvPr id="3" name="Marcador de contenido 2"/>
          <p:cNvSpPr>
            <a:spLocks noGrp="1"/>
          </p:cNvSpPr>
          <p:nvPr>
            <p:ph idx="1"/>
          </p:nvPr>
        </p:nvSpPr>
        <p:spPr>
          <a:xfrm>
            <a:off x="677334" y="1440611"/>
            <a:ext cx="8596668" cy="4600751"/>
          </a:xfrm>
        </p:spPr>
        <p:txBody>
          <a:bodyPr>
            <a:normAutofit fontScale="85000" lnSpcReduction="20000"/>
          </a:bodyPr>
          <a:lstStyle/>
          <a:p>
            <a:pPr lvl="0" algn="just"/>
            <a:r>
              <a:rPr lang="es-ES" sz="2400" dirty="0">
                <a:solidFill>
                  <a:schemeClr val="tx1"/>
                </a:solidFill>
                <a:latin typeface="Times New Roman" panose="02020603050405020304" pitchFamily="18" charset="0"/>
                <a:cs typeface="Times New Roman" panose="02020603050405020304" pitchFamily="18" charset="0"/>
              </a:rPr>
              <a:t>Desarrollar una investigación del impacto de la implantación de </a:t>
            </a:r>
            <a:r>
              <a:rPr lang="es-ES" sz="2400" dirty="0" err="1">
                <a:solidFill>
                  <a:schemeClr val="tx1"/>
                </a:solidFill>
                <a:latin typeface="Times New Roman" panose="02020603050405020304" pitchFamily="18" charset="0"/>
                <a:cs typeface="Times New Roman" panose="02020603050405020304" pitchFamily="18" charset="0"/>
              </a:rPr>
              <a:t>ciclovías</a:t>
            </a:r>
            <a:r>
              <a:rPr lang="es-ES" sz="2400" dirty="0">
                <a:solidFill>
                  <a:schemeClr val="tx1"/>
                </a:solidFill>
                <a:latin typeface="Times New Roman" panose="02020603050405020304" pitchFamily="18" charset="0"/>
                <a:cs typeface="Times New Roman" panose="02020603050405020304" pitchFamily="18" charset="0"/>
              </a:rPr>
              <a:t> en la movilidad de Quito.</a:t>
            </a:r>
            <a:endParaRPr lang="es-EC" sz="2400"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C" sz="2400" dirty="0">
              <a:solidFill>
                <a:schemeClr val="tx1"/>
              </a:solidFill>
              <a:latin typeface="Times New Roman" panose="02020603050405020304" pitchFamily="18" charset="0"/>
              <a:cs typeface="Times New Roman" panose="02020603050405020304" pitchFamily="18" charset="0"/>
            </a:endParaRPr>
          </a:p>
          <a:p>
            <a:pPr lvl="0" algn="just"/>
            <a:r>
              <a:rPr lang="es-ES" sz="2400" dirty="0">
                <a:solidFill>
                  <a:schemeClr val="tx1"/>
                </a:solidFill>
                <a:latin typeface="Times New Roman" panose="02020603050405020304" pitchFamily="18" charset="0"/>
                <a:cs typeface="Times New Roman" panose="02020603050405020304" pitchFamily="18" charset="0"/>
              </a:rPr>
              <a:t>Determinar si la implantación de las </a:t>
            </a:r>
            <a:r>
              <a:rPr lang="es-ES" sz="2400" dirty="0" err="1">
                <a:solidFill>
                  <a:schemeClr val="tx1"/>
                </a:solidFill>
                <a:latin typeface="Times New Roman" panose="02020603050405020304" pitchFamily="18" charset="0"/>
                <a:cs typeface="Times New Roman" panose="02020603050405020304" pitchFamily="18" charset="0"/>
              </a:rPr>
              <a:t>ciclovías</a:t>
            </a:r>
            <a:r>
              <a:rPr lang="es-ES" sz="2400" dirty="0">
                <a:solidFill>
                  <a:schemeClr val="tx1"/>
                </a:solidFill>
                <a:latin typeface="Times New Roman" panose="02020603050405020304" pitchFamily="18" charset="0"/>
                <a:cs typeface="Times New Roman" panose="02020603050405020304" pitchFamily="18" charset="0"/>
              </a:rPr>
              <a:t> son aplicadas con alguna planificación y normativa. </a:t>
            </a:r>
            <a:endParaRPr lang="es-EC" sz="2400"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C" sz="2400" dirty="0">
              <a:solidFill>
                <a:schemeClr val="tx1"/>
              </a:solidFill>
              <a:latin typeface="Times New Roman" panose="02020603050405020304" pitchFamily="18" charset="0"/>
              <a:cs typeface="Times New Roman" panose="02020603050405020304" pitchFamily="18" charset="0"/>
            </a:endParaRPr>
          </a:p>
          <a:p>
            <a:pPr lvl="0" algn="just"/>
            <a:r>
              <a:rPr lang="es-ES" sz="2400" dirty="0">
                <a:solidFill>
                  <a:schemeClr val="tx1"/>
                </a:solidFill>
                <a:latin typeface="Times New Roman" panose="02020603050405020304" pitchFamily="18" charset="0"/>
                <a:cs typeface="Times New Roman" panose="02020603050405020304" pitchFamily="18" charset="0"/>
              </a:rPr>
              <a:t>Determinar el uso de las ciclo vías y las bicicletas del sistema BICIQUITO.</a:t>
            </a:r>
            <a:endParaRPr lang="es-EC" sz="2400"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es-EC" sz="2400" dirty="0">
              <a:solidFill>
                <a:schemeClr val="tx1"/>
              </a:solidFill>
              <a:latin typeface="Times New Roman" panose="02020603050405020304" pitchFamily="18" charset="0"/>
              <a:cs typeface="Times New Roman" panose="02020603050405020304" pitchFamily="18" charset="0"/>
            </a:endParaRPr>
          </a:p>
          <a:p>
            <a:pPr lvl="0" algn="just"/>
            <a:r>
              <a:rPr lang="es-ES" sz="2400" dirty="0">
                <a:solidFill>
                  <a:schemeClr val="tx1"/>
                </a:solidFill>
                <a:latin typeface="Times New Roman" panose="02020603050405020304" pitchFamily="18" charset="0"/>
                <a:cs typeface="Times New Roman" panose="02020603050405020304" pitchFamily="18" charset="0"/>
              </a:rPr>
              <a:t>Realizar un benchmarking con sistemas de </a:t>
            </a:r>
            <a:r>
              <a:rPr lang="es-ES" sz="2400" dirty="0" err="1">
                <a:solidFill>
                  <a:schemeClr val="tx1"/>
                </a:solidFill>
                <a:latin typeface="Times New Roman" panose="02020603050405020304" pitchFamily="18" charset="0"/>
                <a:cs typeface="Times New Roman" panose="02020603050405020304" pitchFamily="18" charset="0"/>
              </a:rPr>
              <a:t>ciclovías</a:t>
            </a:r>
            <a:r>
              <a:rPr lang="es-ES" sz="2400" dirty="0">
                <a:solidFill>
                  <a:schemeClr val="tx1"/>
                </a:solidFill>
                <a:latin typeface="Times New Roman" panose="02020603050405020304" pitchFamily="18" charset="0"/>
                <a:cs typeface="Times New Roman" panose="02020603050405020304" pitchFamily="18" charset="0"/>
              </a:rPr>
              <a:t> en otras ciudades donde se cuente con sistemas funcionales de este tipo.</a:t>
            </a:r>
            <a:endParaRPr lang="es-EC" sz="2400" dirty="0">
              <a:solidFill>
                <a:schemeClr val="tx1"/>
              </a:solidFill>
              <a:latin typeface="Times New Roman" panose="02020603050405020304" pitchFamily="18" charset="0"/>
              <a:cs typeface="Times New Roman" panose="02020603050405020304" pitchFamily="18" charset="0"/>
            </a:endParaRPr>
          </a:p>
          <a:p>
            <a:pPr algn="just"/>
            <a:endParaRPr lang="es-EC" sz="2400" dirty="0">
              <a:solidFill>
                <a:schemeClr val="tx1"/>
              </a:solidFill>
              <a:latin typeface="Times New Roman" panose="02020603050405020304" pitchFamily="18" charset="0"/>
              <a:cs typeface="Times New Roman" panose="02020603050405020304" pitchFamily="18" charset="0"/>
            </a:endParaRPr>
          </a:p>
          <a:p>
            <a:pPr lvl="0" algn="just"/>
            <a:r>
              <a:rPr lang="es-ES" sz="2400" dirty="0">
                <a:solidFill>
                  <a:schemeClr val="tx1"/>
                </a:solidFill>
                <a:latin typeface="Times New Roman" panose="02020603050405020304" pitchFamily="18" charset="0"/>
                <a:cs typeface="Times New Roman" panose="02020603050405020304" pitchFamily="18" charset="0"/>
              </a:rPr>
              <a:t>Proponer mecanismos para desmotivar el uso del vehículo privado por uno no motorizado.</a:t>
            </a:r>
            <a:endParaRPr lang="es-EC" sz="2400" dirty="0">
              <a:solidFill>
                <a:schemeClr val="tx1"/>
              </a:solidFill>
              <a:latin typeface="Times New Roman" panose="02020603050405020304" pitchFamily="18" charset="0"/>
              <a:cs typeface="Times New Roman" panose="02020603050405020304" pitchFamily="18" charset="0"/>
            </a:endParaRPr>
          </a:p>
          <a:p>
            <a:endParaRPr lang="es-EC" dirty="0"/>
          </a:p>
        </p:txBody>
      </p:sp>
    </p:spTree>
    <p:extLst>
      <p:ext uri="{BB962C8B-B14F-4D97-AF65-F5344CB8AC3E}">
        <p14:creationId xmlns:p14="http://schemas.microsoft.com/office/powerpoint/2010/main" val="281242205"/>
      </p:ext>
    </p:extLst>
  </p:cSld>
  <p:clrMapOvr>
    <a:masterClrMapping/>
  </p:clrMapOvr>
  <p:transition spd="med">
    <p:pull/>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iesvirgendelasnieves.com/portalweb/wp-content/uploads/2014/10/Muchas-Graci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5935" y="1851977"/>
            <a:ext cx="5314950" cy="348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1811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273170"/>
            <a:ext cx="8596668" cy="762000"/>
          </a:xfrm>
        </p:spPr>
        <p:txBody>
          <a:bodyPr/>
          <a:lstStyle/>
          <a:p>
            <a:pPr algn="ctr"/>
            <a:r>
              <a:rPr lang="es-EC" dirty="0" smtClean="0">
                <a:solidFill>
                  <a:schemeClr val="accent3"/>
                </a:solidFill>
              </a:rPr>
              <a:t>ALCANCES</a:t>
            </a:r>
            <a:endParaRPr lang="es-EC" dirty="0">
              <a:solidFill>
                <a:schemeClr val="accent3"/>
              </a:solidFill>
            </a:endParaRPr>
          </a:p>
        </p:txBody>
      </p:sp>
      <p:sp>
        <p:nvSpPr>
          <p:cNvPr id="3" name="Marcador de contenido 2"/>
          <p:cNvSpPr>
            <a:spLocks noGrp="1"/>
          </p:cNvSpPr>
          <p:nvPr>
            <p:ph idx="1"/>
          </p:nvPr>
        </p:nvSpPr>
        <p:spPr>
          <a:xfrm>
            <a:off x="677334" y="1440611"/>
            <a:ext cx="8596668" cy="4600751"/>
          </a:xfrm>
        </p:spPr>
        <p:txBody>
          <a:bodyPr>
            <a:normAutofit fontScale="77500" lnSpcReduction="20000"/>
          </a:bodyPr>
          <a:lstStyle/>
          <a:p>
            <a:pPr lvl="0" algn="just"/>
            <a:r>
              <a:rPr lang="es-ES" sz="2400" dirty="0">
                <a:solidFill>
                  <a:schemeClr val="tx1"/>
                </a:solidFill>
                <a:latin typeface="Times New Roman" panose="02020603050405020304" pitchFamily="18" charset="0"/>
                <a:cs typeface="Times New Roman" panose="02020603050405020304" pitchFamily="18" charset="0"/>
              </a:rPr>
              <a:t>Plantear a los ciudadanos de Quito que el uso de las </a:t>
            </a:r>
            <a:r>
              <a:rPr lang="es-ES" sz="2400" dirty="0" err="1">
                <a:solidFill>
                  <a:schemeClr val="tx1"/>
                </a:solidFill>
                <a:latin typeface="Times New Roman" panose="02020603050405020304" pitchFamily="18" charset="0"/>
                <a:cs typeface="Times New Roman" panose="02020603050405020304" pitchFamily="18" charset="0"/>
              </a:rPr>
              <a:t>ciclovías</a:t>
            </a:r>
            <a:r>
              <a:rPr lang="es-ES" sz="2400" dirty="0">
                <a:solidFill>
                  <a:schemeClr val="tx1"/>
                </a:solidFill>
                <a:latin typeface="Times New Roman" panose="02020603050405020304" pitchFamily="18" charset="0"/>
                <a:cs typeface="Times New Roman" panose="02020603050405020304" pitchFamily="18" charset="0"/>
              </a:rPr>
              <a:t> es una alternativa válida para descongestionar el tráfico en la ciudad, en especial para recorridos menores a 5 Km.</a:t>
            </a:r>
            <a:endParaRPr lang="es-EC" sz="2400" dirty="0">
              <a:solidFill>
                <a:schemeClr val="tx1"/>
              </a:solidFill>
              <a:latin typeface="Times New Roman" panose="02020603050405020304" pitchFamily="18" charset="0"/>
              <a:cs typeface="Times New Roman" panose="02020603050405020304" pitchFamily="18" charset="0"/>
            </a:endParaRPr>
          </a:p>
          <a:p>
            <a:pPr algn="just"/>
            <a:endParaRPr lang="es-EC" sz="2400" dirty="0">
              <a:solidFill>
                <a:schemeClr val="tx1"/>
              </a:solidFill>
              <a:latin typeface="Times New Roman" panose="02020603050405020304" pitchFamily="18" charset="0"/>
              <a:cs typeface="Times New Roman" panose="02020603050405020304" pitchFamily="18" charset="0"/>
            </a:endParaRPr>
          </a:p>
          <a:p>
            <a:pPr lvl="0" algn="just"/>
            <a:r>
              <a:rPr lang="es-ES" sz="2400" dirty="0">
                <a:solidFill>
                  <a:schemeClr val="tx1"/>
                </a:solidFill>
                <a:latin typeface="Times New Roman" panose="02020603050405020304" pitchFamily="18" charset="0"/>
                <a:cs typeface="Times New Roman" panose="02020603050405020304" pitchFamily="18" charset="0"/>
              </a:rPr>
              <a:t>Definir una estrategia para que el uso de la bicicleta en la ciudad de Quito sea segura para los peatones.</a:t>
            </a:r>
            <a:endParaRPr lang="es-EC" sz="2400" dirty="0">
              <a:solidFill>
                <a:schemeClr val="tx1"/>
              </a:solidFill>
              <a:latin typeface="Times New Roman" panose="02020603050405020304" pitchFamily="18" charset="0"/>
              <a:cs typeface="Times New Roman" panose="02020603050405020304" pitchFamily="18" charset="0"/>
            </a:endParaRPr>
          </a:p>
          <a:p>
            <a:pPr algn="just"/>
            <a:endParaRPr lang="es-EC" sz="2400" dirty="0">
              <a:solidFill>
                <a:schemeClr val="tx1"/>
              </a:solidFill>
              <a:latin typeface="Times New Roman" panose="02020603050405020304" pitchFamily="18" charset="0"/>
              <a:cs typeface="Times New Roman" panose="02020603050405020304" pitchFamily="18" charset="0"/>
            </a:endParaRPr>
          </a:p>
          <a:p>
            <a:pPr lvl="0" algn="just"/>
            <a:r>
              <a:rPr lang="es-ES" sz="2400" dirty="0">
                <a:solidFill>
                  <a:schemeClr val="tx1"/>
                </a:solidFill>
                <a:latin typeface="Times New Roman" panose="02020603050405020304" pitchFamily="18" charset="0"/>
                <a:cs typeface="Times New Roman" panose="02020603050405020304" pitchFamily="18" charset="0"/>
              </a:rPr>
              <a:t>Originar una conciencia ecológica y saludable al ciudadano de todas las edades y estratos sociales, por medio del uso constante del sistema BICIQUITO. </a:t>
            </a:r>
            <a:endParaRPr lang="es-EC" sz="2400" dirty="0">
              <a:solidFill>
                <a:schemeClr val="tx1"/>
              </a:solidFill>
              <a:latin typeface="Times New Roman" panose="02020603050405020304" pitchFamily="18" charset="0"/>
              <a:cs typeface="Times New Roman" panose="02020603050405020304" pitchFamily="18" charset="0"/>
            </a:endParaRPr>
          </a:p>
          <a:p>
            <a:pPr algn="just"/>
            <a:endParaRPr lang="es-EC" sz="2400" dirty="0">
              <a:solidFill>
                <a:schemeClr val="tx1"/>
              </a:solidFill>
              <a:latin typeface="Times New Roman" panose="02020603050405020304" pitchFamily="18" charset="0"/>
              <a:cs typeface="Times New Roman" panose="02020603050405020304" pitchFamily="18" charset="0"/>
            </a:endParaRPr>
          </a:p>
          <a:p>
            <a:pPr lvl="0" algn="just"/>
            <a:r>
              <a:rPr lang="es-ES" sz="2400" dirty="0">
                <a:solidFill>
                  <a:schemeClr val="tx1"/>
                </a:solidFill>
                <a:latin typeface="Times New Roman" panose="02020603050405020304" pitchFamily="18" charset="0"/>
                <a:cs typeface="Times New Roman" panose="02020603050405020304" pitchFamily="18" charset="0"/>
              </a:rPr>
              <a:t>Analizar el impacto surtido en otras ciudades del mundo, donde se aplica la utilización de las </a:t>
            </a:r>
            <a:r>
              <a:rPr lang="es-ES" sz="2400" dirty="0" err="1">
                <a:solidFill>
                  <a:schemeClr val="tx1"/>
                </a:solidFill>
                <a:latin typeface="Times New Roman" panose="02020603050405020304" pitchFamily="18" charset="0"/>
                <a:cs typeface="Times New Roman" panose="02020603050405020304" pitchFamily="18" charset="0"/>
              </a:rPr>
              <a:t>ciclovías</a:t>
            </a:r>
            <a:r>
              <a:rPr lang="es-ES" sz="2400" dirty="0">
                <a:solidFill>
                  <a:schemeClr val="tx1"/>
                </a:solidFill>
                <a:latin typeface="Times New Roman" panose="02020603050405020304" pitchFamily="18" charset="0"/>
                <a:cs typeface="Times New Roman" panose="02020603050405020304" pitchFamily="18" charset="0"/>
              </a:rPr>
              <a:t>, en comparación con el sistema vigente en Quito, examinando especificaciones técnicas y normativas.</a:t>
            </a:r>
            <a:endParaRPr lang="es-EC" sz="2400" dirty="0">
              <a:solidFill>
                <a:schemeClr val="tx1"/>
              </a:solidFill>
              <a:latin typeface="Times New Roman" panose="02020603050405020304" pitchFamily="18" charset="0"/>
              <a:cs typeface="Times New Roman" panose="02020603050405020304" pitchFamily="18" charset="0"/>
            </a:endParaRPr>
          </a:p>
          <a:p>
            <a:pPr algn="just"/>
            <a:endParaRPr lang="es-EC" sz="2400" dirty="0">
              <a:solidFill>
                <a:schemeClr val="tx1"/>
              </a:solidFill>
              <a:latin typeface="Times New Roman" panose="02020603050405020304" pitchFamily="18" charset="0"/>
              <a:cs typeface="Times New Roman" panose="02020603050405020304" pitchFamily="18" charset="0"/>
            </a:endParaRPr>
          </a:p>
          <a:p>
            <a:pPr lvl="0" algn="just"/>
            <a:r>
              <a:rPr lang="es-ES" sz="2400" dirty="0">
                <a:solidFill>
                  <a:schemeClr val="tx1"/>
                </a:solidFill>
                <a:latin typeface="Times New Roman" panose="02020603050405020304" pitchFamily="18" charset="0"/>
                <a:cs typeface="Times New Roman" panose="02020603050405020304" pitchFamily="18" charset="0"/>
              </a:rPr>
              <a:t>Plan de contingencia para el usuario en caso de percances en general.</a:t>
            </a:r>
            <a:endParaRPr lang="es-EC" sz="2400" dirty="0">
              <a:solidFill>
                <a:schemeClr val="tx1"/>
              </a:solidFill>
              <a:latin typeface="Times New Roman" panose="02020603050405020304" pitchFamily="18" charset="0"/>
              <a:cs typeface="Times New Roman" panose="02020603050405020304" pitchFamily="18" charset="0"/>
            </a:endParaRPr>
          </a:p>
          <a:p>
            <a:endParaRPr lang="es-EC" dirty="0"/>
          </a:p>
        </p:txBody>
      </p:sp>
      <p:pic>
        <p:nvPicPr>
          <p:cNvPr id="7170" name="Picture 2" descr="http://unicorwiki.wikispaces.com/file/view/alcances1.jpg/133768639/232x184/alcanc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4002" y="2727382"/>
            <a:ext cx="2556044" cy="2027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631741"/>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1137</TotalTime>
  <Words>4290</Words>
  <Application>Microsoft Office PowerPoint</Application>
  <PresentationFormat>Panorámica</PresentationFormat>
  <Paragraphs>468</Paragraphs>
  <Slides>80</Slides>
  <Notes>45</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80</vt:i4>
      </vt:variant>
    </vt:vector>
  </HeadingPairs>
  <TitlesOfParts>
    <vt:vector size="87" baseType="lpstr">
      <vt:lpstr>Arial</vt:lpstr>
      <vt:lpstr>Calibri</vt:lpstr>
      <vt:lpstr>Times New Roman</vt:lpstr>
      <vt:lpstr>Trebuchet MS</vt:lpstr>
      <vt:lpstr>Wingdings</vt:lpstr>
      <vt:lpstr>Wingdings 3</vt:lpstr>
      <vt:lpstr>Faceta</vt:lpstr>
      <vt:lpstr>DEPARTAMENTO DE CIENCIAS DE LA TIERRA Y LA CONSTRUCCION   CARRERA DE INGENIERÍA CIVIL </vt:lpstr>
      <vt:lpstr>Presentación de PowerPoint</vt:lpstr>
      <vt:lpstr>Presentación de PowerPoint</vt:lpstr>
      <vt:lpstr>Presentación de PowerPoint</vt:lpstr>
      <vt:lpstr>INTRODUCCIÓN</vt:lpstr>
      <vt:lpstr>INTRODUCCIÓN</vt:lpstr>
      <vt:lpstr>INTRODUCCIÓN</vt:lpstr>
      <vt:lpstr>OBJETIVOS</vt:lpstr>
      <vt:lpstr>ALCANCES</vt:lpstr>
      <vt:lpstr>Presentación de PowerPoint</vt:lpstr>
      <vt:lpstr>UBICACIÓN GEOGRÁFICA Y POLÍTICA</vt:lpstr>
      <vt:lpstr>DIVICIÓN POLÍTICA DEL DMQ</vt:lpstr>
      <vt:lpstr>VARIACIÓN DE LA DENSIDAD</vt:lpstr>
      <vt:lpstr>ASPECTOS SOCIOECONÓMICOS</vt:lpstr>
      <vt:lpstr>ASPECTOS SOCIOECONÓMICOS</vt:lpstr>
      <vt:lpstr>LA CONDICIÓN DE LA CAPITAL</vt:lpstr>
      <vt:lpstr>POBLACIÓN EN EL DMQ</vt:lpstr>
      <vt:lpstr>PARQUE AUTOMOTRIZ DEL DMQ</vt:lpstr>
      <vt:lpstr>SISTEMA DE TRANSPORTE BICIQUITO</vt:lpstr>
      <vt:lpstr>MAPA DEL SISTEMA BICIQUITO</vt:lpstr>
      <vt:lpstr>MAPA DEL SISTEMA BICIQUITO</vt:lpstr>
      <vt:lpstr>Presentación de PowerPoint</vt:lpstr>
      <vt:lpstr>TRANSPORTE</vt:lpstr>
      <vt:lpstr>TRANSPORTE PÚBLICO</vt:lpstr>
      <vt:lpstr>TRANSPORTE PÚBLICO</vt:lpstr>
      <vt:lpstr>TROLEBÚS</vt:lpstr>
      <vt:lpstr>ECOVÍA</vt:lpstr>
      <vt:lpstr>METRO</vt:lpstr>
      <vt:lpstr>TRANSPORTE COMERCIAL</vt:lpstr>
      <vt:lpstr>TRANSPORTE PRIVADO</vt:lpstr>
      <vt:lpstr>TRANSPORTE PRIVADO</vt:lpstr>
      <vt:lpstr>TRANSPORTE NO MOTORIZADO</vt:lpstr>
      <vt:lpstr>MOVILIDAD PEATONAL</vt:lpstr>
      <vt:lpstr>MOVILIDAD EN BICICLETA</vt:lpstr>
      <vt:lpstr>Presentación de PowerPoint</vt:lpstr>
      <vt:lpstr>ENCUESTAS (MUESTREO)</vt:lpstr>
      <vt:lpstr>ENCUESTAS (MUESTREO)</vt:lpstr>
      <vt:lpstr>TABULACIÓN DE RESULTADOS</vt:lpstr>
      <vt:lpstr>TABULACIÓN DE RESULTADOS</vt:lpstr>
      <vt:lpstr>TABULACIÓN DE RESULTADOS</vt:lpstr>
      <vt:lpstr>TABULACIÓN DE RESULTADOS</vt:lpstr>
      <vt:lpstr>REGISTRO DE PERSONAS EN EL SISTEMA BICIQUITO</vt:lpstr>
      <vt:lpstr>REGISTRO DE PERSONAS EN EL SISTEMA BICIQUITO</vt:lpstr>
      <vt:lpstr>REGISTRO DE PERSONAS EN EL SISTEMA BICIQUITO</vt:lpstr>
      <vt:lpstr>RESULTADOS DEL USO DE LA CICLOVIA</vt:lpstr>
      <vt:lpstr>RESULTADOS DEL USO DE LA CICLOVIA</vt:lpstr>
      <vt:lpstr>ESTUDIO DEL SISTEMA</vt:lpstr>
      <vt:lpstr>      ANÁLISIS DEL ESTUDIO      (UNIVERSITY OF CAMBRIDGE)</vt:lpstr>
      <vt:lpstr>ANÁLISIS DE DESEMPEÑO DEL SISTEMA</vt:lpstr>
      <vt:lpstr>ANÁLISIS COMPARATIVO</vt:lpstr>
      <vt:lpstr>ANÁLISIS COMPARATIVO</vt:lpstr>
      <vt:lpstr>ANÁLISIS COMPARATIVO</vt:lpstr>
      <vt:lpstr>Presentación de PowerPoint</vt:lpstr>
      <vt:lpstr>          ANÁLISIS DEL TRAZADO GEOMÉTRICO        DE CICLOVÍAS</vt:lpstr>
      <vt:lpstr>NORMATIVA</vt:lpstr>
      <vt:lpstr>NORMATIVA</vt:lpstr>
      <vt:lpstr>NORMATIVA</vt:lpstr>
      <vt:lpstr>NORMATIVA</vt:lpstr>
      <vt:lpstr>ANÁLISIS DE LA CICLOVÍA</vt:lpstr>
      <vt:lpstr>ANÁLISIS DE LA CICLOVÍA</vt:lpstr>
      <vt:lpstr>ALTERNATIVAS</vt:lpstr>
      <vt:lpstr>ESTRATEGIAS INSTITUCIONALES</vt:lpstr>
      <vt:lpstr>ESTRATEGIAS INSTITUCIONALES</vt:lpstr>
      <vt:lpstr>ANÁLISIS DE COSTOS (USO DE LA BICICLETA)</vt:lpstr>
      <vt:lpstr>ANÁLISIS DE COSTOS (USO DE LA BICICLETA)</vt:lpstr>
      <vt:lpstr>ANÁLISIS DE COSTOS (SUPUESTO 1)</vt:lpstr>
      <vt:lpstr>ANÁLISIS DE COSTOS (SUPUESTO 1)</vt:lpstr>
      <vt:lpstr>ANÁLISIS DE COSTOS (SUPUESTO 2)</vt:lpstr>
      <vt:lpstr>ANÁLISIS DE COSTOS (SUPUESTO 2)</vt:lpstr>
      <vt:lpstr>ANÁLISIS DE COSTOS (USO DEL VEHÍCULO)</vt:lpstr>
      <vt:lpstr>ANÁLISIS DE COSTOS (USO DEL VEHÍCULO)</vt:lpstr>
      <vt:lpstr>Presentación de PowerPoint</vt:lpstr>
      <vt:lpstr>CONCLUSIONES</vt:lpstr>
      <vt:lpstr>CONCLUSIONES</vt:lpstr>
      <vt:lpstr>CONCLUSIONES</vt:lpstr>
      <vt:lpstr>RECOMENDACIONES</vt:lpstr>
      <vt:lpstr>RECOMENDACIONES</vt:lpstr>
      <vt:lpstr>RECOMENDACIONES</vt:lpstr>
      <vt:lpstr>BIBLIOGRAFÍA</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DEPARTAMENTO DE CIENCIAS DE LA TIERRA Y LA CONSTRUCCION   CARRERA DE INGENIERÍA CIVIL</dc:title>
  <dc:creator>Juan Fernando Mesías Quinteros</dc:creator>
  <cp:lastModifiedBy>Juan Fernando Mesías Quinteros</cp:lastModifiedBy>
  <cp:revision>98</cp:revision>
  <dcterms:created xsi:type="dcterms:W3CDTF">2015-03-13T22:07:20Z</dcterms:created>
  <dcterms:modified xsi:type="dcterms:W3CDTF">2015-04-06T05:19:09Z</dcterms:modified>
</cp:coreProperties>
</file>