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91" r:id="rId2"/>
    <p:sldId id="283" r:id="rId3"/>
    <p:sldId id="287" r:id="rId4"/>
    <p:sldId id="288" r:id="rId5"/>
    <p:sldId id="289" r:id="rId6"/>
    <p:sldId id="290" r:id="rId7"/>
    <p:sldId id="393" r:id="rId8"/>
    <p:sldId id="394" r:id="rId9"/>
    <p:sldId id="269" r:id="rId10"/>
    <p:sldId id="267" r:id="rId11"/>
    <p:sldId id="261" r:id="rId12"/>
    <p:sldId id="395" r:id="rId13"/>
    <p:sldId id="396" r:id="rId14"/>
    <p:sldId id="259" r:id="rId15"/>
    <p:sldId id="262" r:id="rId16"/>
    <p:sldId id="292" r:id="rId17"/>
    <p:sldId id="293" r:id="rId18"/>
    <p:sldId id="294" r:id="rId19"/>
    <p:sldId id="295" r:id="rId20"/>
    <p:sldId id="296" r:id="rId21"/>
    <p:sldId id="303" r:id="rId22"/>
    <p:sldId id="298" r:id="rId23"/>
    <p:sldId id="299" r:id="rId24"/>
    <p:sldId id="297" r:id="rId25"/>
    <p:sldId id="300" r:id="rId26"/>
    <p:sldId id="264" r:id="rId27"/>
    <p:sldId id="265" r:id="rId28"/>
    <p:sldId id="301" r:id="rId29"/>
    <p:sldId id="266" r:id="rId30"/>
    <p:sldId id="302" r:id="rId31"/>
    <p:sldId id="304" r:id="rId32"/>
    <p:sldId id="268" r:id="rId33"/>
    <p:sldId id="270" r:id="rId34"/>
    <p:sldId id="307" r:id="rId35"/>
    <p:sldId id="271" r:id="rId36"/>
    <p:sldId id="272" r:id="rId37"/>
    <p:sldId id="308" r:id="rId38"/>
    <p:sldId id="273" r:id="rId39"/>
    <p:sldId id="309" r:id="rId40"/>
    <p:sldId id="310" r:id="rId41"/>
    <p:sldId id="311" r:id="rId42"/>
    <p:sldId id="403" r:id="rId43"/>
    <p:sldId id="274" r:id="rId44"/>
    <p:sldId id="313" r:id="rId45"/>
    <p:sldId id="315" r:id="rId46"/>
    <p:sldId id="318" r:id="rId47"/>
    <p:sldId id="275" r:id="rId48"/>
    <p:sldId id="319" r:id="rId49"/>
    <p:sldId id="320" r:id="rId50"/>
    <p:sldId id="323" r:id="rId51"/>
    <p:sldId id="324" r:id="rId52"/>
    <p:sldId id="276" r:id="rId53"/>
    <p:sldId id="325" r:id="rId54"/>
    <p:sldId id="326" r:id="rId55"/>
    <p:sldId id="277" r:id="rId56"/>
    <p:sldId id="328" r:id="rId57"/>
    <p:sldId id="332" r:id="rId58"/>
    <p:sldId id="333" r:id="rId59"/>
    <p:sldId id="341" r:id="rId60"/>
    <p:sldId id="342" r:id="rId61"/>
    <p:sldId id="278" r:id="rId62"/>
    <p:sldId id="343" r:id="rId63"/>
    <p:sldId id="345" r:id="rId64"/>
    <p:sldId id="346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279" r:id="rId73"/>
    <p:sldId id="355" r:id="rId74"/>
    <p:sldId id="356" r:id="rId75"/>
    <p:sldId id="357" r:id="rId76"/>
    <p:sldId id="280" r:id="rId77"/>
    <p:sldId id="369" r:id="rId78"/>
    <p:sldId id="370" r:id="rId79"/>
    <p:sldId id="371" r:id="rId80"/>
    <p:sldId id="372" r:id="rId81"/>
    <p:sldId id="373" r:id="rId82"/>
    <p:sldId id="374" r:id="rId83"/>
    <p:sldId id="281" r:id="rId84"/>
    <p:sldId id="284" r:id="rId85"/>
    <p:sldId id="285" r:id="rId86"/>
    <p:sldId id="286" r:id="rId8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87" autoAdjust="0"/>
  </p:normalViewPr>
  <p:slideViewPr>
    <p:cSldViewPr>
      <p:cViewPr varScale="1">
        <p:scale>
          <a:sx n="62" d="100"/>
          <a:sy n="62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DAFE7-F897-4402-A9EC-801E91C93295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D4800-A41E-4AF8-A172-3B9A4C56F4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050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C34BE-DB29-4CD3-A683-D44DB575BD98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377E2-EC43-4878-BADA-D4DCBD20C93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799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14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Socavación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suelo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275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Socavación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suelo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275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Socavación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suelo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275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Asegurar volumen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38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Dimenciones</a:t>
            </a:r>
            <a:r>
              <a:rPr lang="es-EC" dirty="0" smtClean="0"/>
              <a:t> con el fin de </a:t>
            </a:r>
            <a:r>
              <a:rPr lang="es-EC" dirty="0" err="1" smtClean="0"/>
              <a:t>aprobechar</a:t>
            </a:r>
            <a:r>
              <a:rPr lang="es-EC" baseline="0" dirty="0" smtClean="0"/>
              <a:t> las estructuras existentes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38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Espiga campana, la </a:t>
            </a:r>
            <a:r>
              <a:rPr lang="es-EC" dirty="0" err="1" smtClean="0"/>
              <a:t>precion</a:t>
            </a:r>
            <a:r>
              <a:rPr lang="es-EC" dirty="0" smtClean="0"/>
              <a:t> </a:t>
            </a:r>
            <a:r>
              <a:rPr lang="es-EC" dirty="0" err="1" smtClean="0"/>
              <a:t>escojida</a:t>
            </a:r>
            <a:r>
              <a:rPr lang="es-EC" dirty="0" smtClean="0"/>
              <a:t> de la tubería,</a:t>
            </a:r>
            <a:r>
              <a:rPr lang="es-EC" baseline="0" dirty="0" smtClean="0"/>
              <a:t> resiste las fuerzas que </a:t>
            </a:r>
            <a:r>
              <a:rPr lang="es-EC" baseline="0" dirty="0" err="1" smtClean="0"/>
              <a:t>actua</a:t>
            </a:r>
            <a:r>
              <a:rPr lang="es-EC" baseline="0" dirty="0" smtClean="0"/>
              <a:t> en ella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931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T de </a:t>
            </a:r>
            <a:r>
              <a:rPr lang="es-EC" dirty="0" err="1" smtClean="0"/>
              <a:t>retencion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036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La </a:t>
            </a:r>
            <a:r>
              <a:rPr lang="es-EC" dirty="0" err="1" smtClean="0"/>
              <a:t>ecuacion</a:t>
            </a:r>
            <a:r>
              <a:rPr lang="es-EC" dirty="0" smtClean="0"/>
              <a:t> principal se obtiene </a:t>
            </a:r>
            <a:r>
              <a:rPr lang="es-EC" smtClean="0"/>
              <a:t>a partir de la de Bernoulli, H = </a:t>
            </a:r>
            <a:r>
              <a:rPr lang="es-EC" baseline="0" smtClean="0"/>
              <a:t>TIRANTE o AGUA  SOBRE EL VERTEDERO</a:t>
            </a:r>
            <a:endParaRPr lang="es-EC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121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121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121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Socavación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suelo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77E2-EC43-4878-BADA-D4DCBD20C936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275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419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487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080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092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753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971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75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804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138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66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587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5F21-32BF-4FB1-A601-76871325E790}" type="datetimeFigureOut">
              <a:rPr lang="es-EC" smtClean="0"/>
              <a:t>22/06/2015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2835A-4324-44A6-B9AC-6C54A87C2B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66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143999" cy="446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81" y="4365104"/>
            <a:ext cx="3415891" cy="93610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7504" y="4494602"/>
            <a:ext cx="53975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500" b="1" dirty="0" smtClean="0"/>
              <a:t>DEPARTAMENTO DE CIENCIAS DE LA TIERRA Y LA CONSTRUCCIÓN</a:t>
            </a:r>
            <a:endParaRPr lang="es-EC" sz="15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7504" y="4834027"/>
            <a:ext cx="26340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500" b="1" dirty="0" smtClean="0"/>
              <a:t>CARRERA DE INGENIERÍA CIVIL</a:t>
            </a:r>
            <a:endParaRPr lang="es-EC" sz="15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07504" y="5840397"/>
            <a:ext cx="28224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500" dirty="0" smtClean="0"/>
              <a:t>GUTIERREZ CRUZ LUIS SANTIAGO</a:t>
            </a:r>
            <a:endParaRPr lang="es-EC" sz="15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07504" y="6174318"/>
            <a:ext cx="38490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500" dirty="0" smtClean="0"/>
              <a:t>LLUMIQUINGA GUALOTUÑA JORGE EDUARDO</a:t>
            </a:r>
            <a:endParaRPr lang="es-EC" sz="15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30600" y="5524865"/>
            <a:ext cx="8919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500" b="1" dirty="0" smtClean="0"/>
              <a:t>TESISTAS</a:t>
            </a:r>
            <a:endParaRPr lang="es-EC" sz="1500" b="1" dirty="0"/>
          </a:p>
        </p:txBody>
      </p:sp>
      <p:sp>
        <p:nvSpPr>
          <p:cNvPr id="9" name="8 Rectángulo"/>
          <p:cNvSpPr/>
          <p:nvPr/>
        </p:nvSpPr>
        <p:spPr>
          <a:xfrm>
            <a:off x="141846" y="1412776"/>
            <a:ext cx="7238466" cy="1440160"/>
          </a:xfrm>
          <a:prstGeom prst="rect">
            <a:avLst/>
          </a:prstGeom>
          <a:solidFill>
            <a:schemeClr val="tx2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CuadroTexto"/>
          <p:cNvSpPr txBox="1"/>
          <p:nvPr/>
        </p:nvSpPr>
        <p:spPr>
          <a:xfrm>
            <a:off x="166471" y="1628800"/>
            <a:ext cx="706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b="1" dirty="0" smtClean="0">
                <a:solidFill>
                  <a:schemeClr val="bg1"/>
                </a:solidFill>
              </a:rPr>
              <a:t>«ESTUDIO DE PREFACTIVILIDAD DE LAS OBRAS CIVILES DE LA MICROCENTRAL HIDROELECTRICA EL VOLCAN»</a:t>
            </a:r>
            <a:endParaRPr lang="es-EC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ESTUDIO 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HIDROLÓGICO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83768" y="3235623"/>
            <a:ext cx="5730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400" b="1" dirty="0" smtClean="0"/>
              <a:t>ESTUDIO HIDROLÓGICO</a:t>
            </a:r>
            <a:endParaRPr lang="es-EC" sz="4400" b="1" dirty="0"/>
          </a:p>
        </p:txBody>
      </p:sp>
    </p:spTree>
    <p:extLst>
      <p:ext uri="{BB962C8B-B14F-4D97-AF65-F5344CB8AC3E}">
        <p14:creationId xmlns:p14="http://schemas.microsoft.com/office/powerpoint/2010/main" val="35852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ESTUDIO 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HIDROLÓGICO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10" name="9 Imagen" descr="C:\Users\EDUARDO\Downloads\598B94E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t="6052" b="11239"/>
          <a:stretch/>
        </p:blipFill>
        <p:spPr bwMode="auto">
          <a:xfrm>
            <a:off x="3347864" y="1027475"/>
            <a:ext cx="4210050" cy="56927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25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ESTUDIO 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HIDROLÓGICO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11" name="1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30" y="1196752"/>
            <a:ext cx="5150946" cy="43753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2805430" y="5733256"/>
            <a:ext cx="385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Figura 2.2	</a:t>
            </a:r>
            <a:r>
              <a:rPr lang="es-EC" dirty="0"/>
              <a:t>Trazo de la cuenca. </a:t>
            </a:r>
          </a:p>
        </p:txBody>
      </p:sp>
    </p:spTree>
    <p:extLst>
      <p:ext uri="{BB962C8B-B14F-4D97-AF65-F5344CB8AC3E}">
        <p14:creationId xmlns:p14="http://schemas.microsoft.com/office/powerpoint/2010/main" val="1626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ESTUDIO 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HIDROLÓGICO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12" name="11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96" y="1280836"/>
            <a:ext cx="4752528" cy="22915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2987824" y="4146476"/>
                <a:ext cx="5256584" cy="954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𝑫𝒊𝒔𝒕𝒂𝒏𝒄𝒊𝒂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𝒆𝒏𝒕𝒓𝒆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𝒄𝒐𝒕𝒂𝒔</m:t>
                      </m:r>
                      <m:r>
                        <a:rPr lang="es-EC" i="1">
                          <a:latin typeface="Cambria Math"/>
                        </a:rPr>
                        <m:t>=20 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  <m:r>
                        <a:rPr lang="es-EC" i="1">
                          <a:latin typeface="Cambria Math"/>
                        </a:rPr>
                        <m:t> →0.02 </m:t>
                      </m:r>
                      <m:r>
                        <a:rPr lang="es-EC" i="1">
                          <a:latin typeface="Cambria Math"/>
                        </a:rPr>
                        <m:t>𝑘𝑚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𝑳𝒐𝒏𝒈𝒖𝒊𝒕𝒖𝒅𝒆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𝒅𝒆𝒍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𝒄𝒂𝒖𝒄𝒆</m:t>
                      </m:r>
                      <m:r>
                        <a:rPr lang="es-EC" i="1">
                          <a:latin typeface="Cambria Math"/>
                        </a:rPr>
                        <m:t>=994.48 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  <m:r>
                        <a:rPr lang="es-EC" i="1">
                          <a:latin typeface="Cambria Math"/>
                        </a:rPr>
                        <m:t> →0.99  </m:t>
                      </m:r>
                      <m:r>
                        <a:rPr lang="es-EC" i="1">
                          <a:latin typeface="Cambria Math"/>
                        </a:rPr>
                        <m:t>𝑘𝑚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𝑨𝒓𝒆𝒂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𝒅𝒆</m:t>
                      </m:r>
                      <m:r>
                        <a:rPr lang="es-EC" b="1" i="1">
                          <a:latin typeface="Cambria Math"/>
                        </a:rPr>
                        <m:t>  </m:t>
                      </m:r>
                      <m:r>
                        <a:rPr lang="es-EC" b="1" i="1">
                          <a:latin typeface="Cambria Math"/>
                        </a:rPr>
                        <m:t>𝒍𝒂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𝒄𝒖𝒆𝒏𝒄𝒂</m:t>
                      </m:r>
                      <m:r>
                        <a:rPr lang="es-EC" i="1">
                          <a:latin typeface="Cambria Math"/>
                        </a:rPr>
                        <m:t>=519705 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S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→0.52 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</a:rPr>
                            <m:t>𝑘𝑚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4146476"/>
                <a:ext cx="5256584" cy="954364"/>
              </a:xfrm>
              <a:prstGeom prst="rect">
                <a:avLst/>
              </a:prstGeom>
              <a:blipFill rotWithShape="1">
                <a:blip r:embed="rId3"/>
                <a:stretch>
                  <a:fillRect l="-34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0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907704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/>
              <a:t>LEVANTAMIENTO TOPOGRÁFICO</a:t>
            </a:r>
            <a:endParaRPr lang="es-EC" sz="4000" b="1" dirty="0"/>
          </a:p>
        </p:txBody>
      </p:sp>
    </p:spTree>
    <p:extLst>
      <p:ext uri="{BB962C8B-B14F-4D97-AF65-F5344CB8AC3E}">
        <p14:creationId xmlns:p14="http://schemas.microsoft.com/office/powerpoint/2010/main" val="37731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3074" name="Picture 2" descr="http://casanovasadventures.com/catalog/gps/GPSmap76S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 bwMode="auto">
          <a:xfrm>
            <a:off x="2044437" y="1673309"/>
            <a:ext cx="3617044" cy="26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3-ap-southeast-1.amazonaws.com/lanjar-image/product_images/221_0_1380967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5604"/>
            <a:ext cx="2509283" cy="47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31026" y="4715852"/>
            <a:ext cx="269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GPS marca GARMIN 76Csx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044437" y="1052736"/>
            <a:ext cx="2081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EQUIPO UTILIZADO </a:t>
            </a:r>
            <a:endParaRPr lang="es-EC" b="1" u="sng" dirty="0"/>
          </a:p>
        </p:txBody>
      </p:sp>
    </p:spTree>
    <p:extLst>
      <p:ext uri="{BB962C8B-B14F-4D97-AF65-F5344CB8AC3E}">
        <p14:creationId xmlns:p14="http://schemas.microsoft.com/office/powerpoint/2010/main" val="35121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4098" name="Picture 2" descr="http://mlm-s1-p.mlstatic.com/estacion-total-trimble-m3-183101-MLM20282984413_042015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2987064" cy="39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eocom.cl/assets/m3_1-768x1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14401" r="14337" b="10814"/>
          <a:stretch/>
        </p:blipFill>
        <p:spPr bwMode="auto">
          <a:xfrm>
            <a:off x="5940152" y="1252579"/>
            <a:ext cx="2410690" cy="3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788024" y="5852508"/>
            <a:ext cx="417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Estación Total marca </a:t>
            </a:r>
            <a:r>
              <a:rPr lang="es-EC" b="1" dirty="0" err="1"/>
              <a:t>Trimble</a:t>
            </a:r>
            <a:r>
              <a:rPr lang="es-EC" b="1" dirty="0"/>
              <a:t> </a:t>
            </a:r>
            <a:r>
              <a:rPr lang="es-EC" b="1" dirty="0" err="1"/>
              <a:t>Robotica</a:t>
            </a:r>
            <a:r>
              <a:rPr lang="es-EC" b="1" dirty="0"/>
              <a:t> M3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2044437" y="1052736"/>
            <a:ext cx="2081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EQUIPO UTILIZADO </a:t>
            </a:r>
            <a:endParaRPr lang="es-EC" b="1" u="sng" dirty="0"/>
          </a:p>
        </p:txBody>
      </p:sp>
    </p:spTree>
    <p:extLst>
      <p:ext uri="{BB962C8B-B14F-4D97-AF65-F5344CB8AC3E}">
        <p14:creationId xmlns:p14="http://schemas.microsoft.com/office/powerpoint/2010/main" val="30088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3" name="2 Rectángulo"/>
          <p:cNvSpPr/>
          <p:nvPr/>
        </p:nvSpPr>
        <p:spPr>
          <a:xfrm>
            <a:off x="2267744" y="2348880"/>
            <a:ext cx="5742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/>
              <a:t>DATUM:</a:t>
            </a:r>
          </a:p>
          <a:p>
            <a:r>
              <a:rPr lang="es-EC" sz="2400" dirty="0" smtClean="0"/>
              <a:t>WGS84 </a:t>
            </a:r>
          </a:p>
          <a:p>
            <a:endParaRPr lang="es-EC" sz="2400" dirty="0" smtClean="0"/>
          </a:p>
          <a:p>
            <a:endParaRPr lang="es-EC" sz="2400" dirty="0" smtClean="0"/>
          </a:p>
          <a:p>
            <a:r>
              <a:rPr lang="es-EC" sz="2400" dirty="0" smtClean="0"/>
              <a:t>SISTEMA:</a:t>
            </a:r>
            <a:endParaRPr lang="es-EC" sz="2400" dirty="0"/>
          </a:p>
          <a:p>
            <a:r>
              <a:rPr lang="es-EC" sz="2400" dirty="0" smtClean="0"/>
              <a:t>UTM </a:t>
            </a:r>
            <a:r>
              <a:rPr lang="es-EC" sz="2400" dirty="0"/>
              <a:t>(Universal Transversal de </a:t>
            </a:r>
            <a:r>
              <a:rPr lang="es-EC" sz="2400" dirty="0" err="1"/>
              <a:t>Mercator</a:t>
            </a:r>
            <a:r>
              <a:rPr lang="es-EC" sz="2400" dirty="0"/>
              <a:t>).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2044437" y="1052736"/>
            <a:ext cx="2678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SISTEMAS DE REFERENCIA</a:t>
            </a:r>
            <a:endParaRPr lang="es-EC" b="1" u="sng" dirty="0"/>
          </a:p>
        </p:txBody>
      </p:sp>
    </p:spTree>
    <p:extLst>
      <p:ext uri="{BB962C8B-B14F-4D97-AF65-F5344CB8AC3E}">
        <p14:creationId xmlns:p14="http://schemas.microsoft.com/office/powerpoint/2010/main" val="37315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2044437" y="1052736"/>
            <a:ext cx="303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METODOLOGIA DE MEDICIÓN</a:t>
            </a:r>
            <a:endParaRPr lang="es-EC" b="1" u="sng" dirty="0"/>
          </a:p>
        </p:txBody>
      </p:sp>
      <p:pic>
        <p:nvPicPr>
          <p:cNvPr id="5122" name="Picture 2" descr="C:\Users\Santiago\Dropbox\TESIS SGC - JELL\LEVANTAMIENTO\foto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87581"/>
            <a:ext cx="7068913" cy="47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2044437" y="1052736"/>
            <a:ext cx="303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METODOLOGIA DE MEDICIÓN</a:t>
            </a:r>
            <a:endParaRPr lang="es-EC" b="1" u="sng" dirty="0"/>
          </a:p>
        </p:txBody>
      </p:sp>
      <p:pic>
        <p:nvPicPr>
          <p:cNvPr id="5122" name="Picture 2" descr="C:\Users\Santiago\Dropbox\TESIS SGC - JELL\LEVANTAMIENTO\foto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87581"/>
            <a:ext cx="7068913" cy="47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3562320" y="3632634"/>
            <a:ext cx="2305823" cy="501452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5080204" y="3005663"/>
            <a:ext cx="787939" cy="8776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5474173" y="2713276"/>
            <a:ext cx="17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 POLAR</a:t>
            </a:r>
            <a:endParaRPr lang="es-EC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lecha curvada hacia arriba"/>
          <p:cNvSpPr/>
          <p:nvPr/>
        </p:nvSpPr>
        <p:spPr>
          <a:xfrm rot="21247598" flipH="1" flipV="1">
            <a:off x="3673362" y="2751094"/>
            <a:ext cx="864096" cy="776577"/>
          </a:xfrm>
          <a:prstGeom prst="curvedUpArrow">
            <a:avLst>
              <a:gd name="adj1" fmla="val 25000"/>
              <a:gd name="adj2" fmla="val 55635"/>
              <a:gd name="adj3" fmla="val 49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 flipH="1" flipV="1">
            <a:off x="2771800" y="2729199"/>
            <a:ext cx="1278873" cy="8625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1835696" y="2082868"/>
            <a:ext cx="2553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DISTANCIA HORIZONTA L</a:t>
            </a:r>
          </a:p>
          <a:p>
            <a:r>
              <a:rPr lang="es-EC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PENDIENTE</a:t>
            </a:r>
            <a:endParaRPr lang="es-EC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96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23728" y="1268760"/>
            <a:ext cx="532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b="1" dirty="0" smtClean="0"/>
              <a:t>ANTECEDENTES</a:t>
            </a:r>
            <a:endParaRPr lang="es-EC" sz="4800" b="1" dirty="0"/>
          </a:p>
        </p:txBody>
      </p:sp>
      <p:pic>
        <p:nvPicPr>
          <p:cNvPr id="1026" name="Picture 2" descr="http://www.escuelapedia.com/wp-content/uploads/2011/05/Agua-y-Medio-Ambie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4380"/>
            <a:ext cx="1800200" cy="18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ve.es/EVE/media/EVE/infografias/accesibles/energia-hidroelectrica/04-energia-hidroelect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46"/>
            <a:ext cx="1772764" cy="19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2339752" y="3040436"/>
            <a:ext cx="720080" cy="385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0" name="Picture 6" descr="http://www.americaeconomia.com/sites/default/files/imagecache/foto_nota/ecuador_hidroelectrica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44" y="2403913"/>
            <a:ext cx="2980750" cy="177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5122089" y="3179086"/>
            <a:ext cx="720080" cy="385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2" name="Picture 8" descr="http://www.andes.info.ec/sites/default/files/styles/large/public/pintag_12_mav.jpg?itok=FlkGKE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31" y="4365104"/>
            <a:ext cx="3295192" cy="21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izquierda y arriba"/>
          <p:cNvSpPr/>
          <p:nvPr/>
        </p:nvSpPr>
        <p:spPr>
          <a:xfrm>
            <a:off x="5580112" y="4365104"/>
            <a:ext cx="2160240" cy="18002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76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Santiago\Documents\tesis\FOTOS\IMG_3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4166" y="2568640"/>
            <a:ext cx="4207568" cy="31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2044437" y="1052736"/>
            <a:ext cx="303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METODOLOGIA DE MEDICIÓN</a:t>
            </a:r>
            <a:endParaRPr lang="es-EC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97" y="1993195"/>
            <a:ext cx="3829070" cy="24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10752" y="5623466"/>
            <a:ext cx="2746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b="1" dirty="0" smtClean="0"/>
              <a:t>Fotografía de la pendiente </a:t>
            </a:r>
          </a:p>
          <a:p>
            <a:pPr algn="r"/>
            <a:r>
              <a:rPr lang="es-EC" b="1" dirty="0" smtClean="0"/>
              <a:t>del cauce de la vertiente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3570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2044437" y="1052736"/>
            <a:ext cx="303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METODOLOGIA DE MEDICIÓN</a:t>
            </a:r>
            <a:endParaRPr lang="es-EC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97" y="1993195"/>
            <a:ext cx="3829070" cy="243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Santiago\Documents\tesis\FOTOS\IMG_3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54167" y="2568639"/>
            <a:ext cx="4207566" cy="31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757206" y="5387499"/>
            <a:ext cx="3825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 smtClean="0"/>
              <a:t>Forma de medición con distancia</a:t>
            </a:r>
          </a:p>
          <a:p>
            <a:pPr algn="r"/>
            <a:r>
              <a:rPr lang="es-EC" b="1" dirty="0" smtClean="0"/>
              <a:t>Horizontal y vertical para pendientes inclinadas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955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2044437" y="1052736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TOPOGRAFÍA DEL TERRENO</a:t>
            </a:r>
            <a:endParaRPr lang="es-EC" b="1" u="sng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t="9148" r="32537" b="15814"/>
          <a:stretch/>
        </p:blipFill>
        <p:spPr bwMode="auto">
          <a:xfrm>
            <a:off x="3079694" y="1340768"/>
            <a:ext cx="4253345" cy="548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333039" y="5572110"/>
            <a:ext cx="1570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/>
              <a:t>COTA MAXIMA</a:t>
            </a:r>
          </a:p>
          <a:p>
            <a:r>
              <a:rPr lang="es-EC" i="1" dirty="0" smtClean="0"/>
              <a:t>3015.69</a:t>
            </a:r>
            <a:endParaRPr lang="es-EC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131697" y="1340768"/>
            <a:ext cx="121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/>
              <a:t>ZONA ALTA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11806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14868" r="8707" b="14463"/>
          <a:stretch/>
        </p:blipFill>
        <p:spPr bwMode="auto">
          <a:xfrm>
            <a:off x="1937585" y="2252969"/>
            <a:ext cx="6533162" cy="286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044437" y="1052736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TOPOGRAFÍA DEL TERRENO</a:t>
            </a:r>
            <a:endParaRPr lang="es-EC" b="1" u="sng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599990" y="5591130"/>
            <a:ext cx="1524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/>
              <a:t>COTA MINIMA</a:t>
            </a:r>
          </a:p>
          <a:p>
            <a:r>
              <a:rPr lang="es-EC" i="1" dirty="0" smtClean="0"/>
              <a:t>2986.24</a:t>
            </a:r>
            <a:endParaRPr lang="es-EC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131697" y="1340768"/>
            <a:ext cx="215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/>
              <a:t>ZONA EN PENDIENTE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27008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11123"/>
            <a:ext cx="691578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044437" y="1052736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TOPOGRAFÍA DEL TERRENO</a:t>
            </a:r>
            <a:endParaRPr lang="es-EC" b="1" u="sng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588224" y="6237312"/>
            <a:ext cx="20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/>
              <a:t>ANEXO - PLANO 1/6</a:t>
            </a:r>
            <a:endParaRPr lang="es-EC" i="1" dirty="0"/>
          </a:p>
        </p:txBody>
      </p:sp>
      <p:sp>
        <p:nvSpPr>
          <p:cNvPr id="17" name="16 Flecha abajo"/>
          <p:cNvSpPr/>
          <p:nvPr/>
        </p:nvSpPr>
        <p:spPr>
          <a:xfrm rot="10800000">
            <a:off x="8388424" y="1700808"/>
            <a:ext cx="576064" cy="681473"/>
          </a:xfrm>
          <a:prstGeom prst="downArrow">
            <a:avLst>
              <a:gd name="adj1" fmla="val 50000"/>
              <a:gd name="adj2" fmla="val 1005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CuadroTexto"/>
          <p:cNvSpPr txBox="1"/>
          <p:nvPr/>
        </p:nvSpPr>
        <p:spPr>
          <a:xfrm>
            <a:off x="8416134" y="2276872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dirty="0" smtClean="0">
                <a:latin typeface="Aharoni" pitchFamily="2" charset="-79"/>
                <a:cs typeface="Aharoni" pitchFamily="2" charset="-79"/>
              </a:rPr>
              <a:t>N</a:t>
            </a:r>
            <a:endParaRPr lang="es-EC" sz="3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131697" y="1340768"/>
            <a:ext cx="248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/>
              <a:t>TOPOGRAFÍA COMPLETA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9050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LEVANTAMIENTO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TOPOGRÁFICO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3" name="12 Rectángulo"/>
          <p:cNvSpPr/>
          <p:nvPr/>
        </p:nvSpPr>
        <p:spPr>
          <a:xfrm>
            <a:off x="2044437" y="1052736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TOPOGRAFÍA DEL TERRENO</a:t>
            </a:r>
            <a:endParaRPr lang="es-EC" b="1" u="sng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37" y="1916832"/>
            <a:ext cx="65055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2079996" y="1422068"/>
            <a:ext cx="522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VISUALIZACIÓN TRIDIMENCIONAL DE LA TOPOGRAFÍA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718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CONDICIONES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GEOLÓGICAS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CONDICIONES GEOLÓGICAS</a:t>
            </a:r>
            <a:endParaRPr lang="es-EC" sz="4000" b="1" dirty="0"/>
          </a:p>
        </p:txBody>
      </p:sp>
    </p:spTree>
    <p:extLst>
      <p:ext uri="{BB962C8B-B14F-4D97-AF65-F5344CB8AC3E}">
        <p14:creationId xmlns:p14="http://schemas.microsoft.com/office/powerpoint/2010/main" val="18031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CONDICIONES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GEOLÓGICAS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683751"/>
              </p:ext>
            </p:extLst>
          </p:nvPr>
        </p:nvGraphicFramePr>
        <p:xfrm>
          <a:off x="2336749" y="1589464"/>
          <a:ext cx="6192688" cy="390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83"/>
                <a:gridCol w="1261005"/>
              </a:tblGrid>
              <a:tr h="3904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NOMBRE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AREA (Ha.)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Aglomerado volcánico / arenas, cenizas/ Toba Aglomerados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11,010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Antisanilla HA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946,285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Ceniza, Lapilli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2570,080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Depósito aluvial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303,683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Depósito fluvio glacial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1952,754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Depósito glacial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587,585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Deposito coluvial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33,376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Lava Indiderenciada, Iv/ Piroclásticos, pr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13935,312 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9047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Formación </a:t>
                      </a:r>
                      <a:r>
                        <a:rPr lang="es-EC" sz="1200" dirty="0" err="1">
                          <a:effectLst/>
                        </a:rPr>
                        <a:t>Pisayambo</a:t>
                      </a:r>
                      <a:r>
                        <a:rPr lang="es-EC" sz="1200" dirty="0">
                          <a:effectLst/>
                        </a:rPr>
                        <a:t>, Lava ,</a:t>
                      </a:r>
                      <a:r>
                        <a:rPr lang="es-EC" sz="1200" dirty="0" err="1">
                          <a:effectLst/>
                        </a:rPr>
                        <a:t>Iv</a:t>
                      </a:r>
                      <a:r>
                        <a:rPr lang="es-EC" sz="1200" dirty="0">
                          <a:effectLst/>
                        </a:rPr>
                        <a:t> / </a:t>
                      </a:r>
                      <a:r>
                        <a:rPr lang="es-EC" sz="1200" dirty="0" err="1">
                          <a:effectLst/>
                        </a:rPr>
                        <a:t>Piroclásticos</a:t>
                      </a:r>
                      <a:r>
                        <a:rPr lang="es-EC" sz="1200" dirty="0">
                          <a:effectLst/>
                        </a:rPr>
                        <a:t>, </a:t>
                      </a:r>
                      <a:r>
                        <a:rPr lang="es-EC" sz="1200" dirty="0" err="1">
                          <a:effectLst/>
                        </a:rPr>
                        <a:t>pr</a:t>
                      </a:r>
                      <a:r>
                        <a:rPr lang="es-EC" sz="1200" dirty="0">
                          <a:effectLst/>
                        </a:rPr>
                        <a:t>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8335,758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339752" y="5447341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/>
              <a:t>Tabla 2.3. 	</a:t>
            </a:r>
            <a:r>
              <a:rPr lang="es-EC" sz="1400" dirty="0"/>
              <a:t>Descripción Geológica de la parroquia Pintag</a:t>
            </a:r>
            <a:r>
              <a:rPr lang="es-EC" sz="1400" b="1" dirty="0"/>
              <a:t>. </a:t>
            </a:r>
            <a:r>
              <a:rPr lang="es-EC" sz="1400" dirty="0"/>
              <a:t>Fuente: Hoja Geológica Pintag Nº 85. (Orozco-Granja, 2006)</a:t>
            </a:r>
          </a:p>
        </p:txBody>
      </p:sp>
      <p:cxnSp>
        <p:nvCxnSpPr>
          <p:cNvPr id="6" name="5 Conector recto"/>
          <p:cNvCxnSpPr/>
          <p:nvPr/>
        </p:nvCxnSpPr>
        <p:spPr>
          <a:xfrm flipH="1">
            <a:off x="2267744" y="501317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1835696" y="1029845"/>
            <a:ext cx="2711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DESCRIPCIÓN GEOLÓGICA </a:t>
            </a:r>
            <a:endParaRPr lang="es-EC" b="1" u="sng" dirty="0"/>
          </a:p>
        </p:txBody>
      </p:sp>
    </p:spTree>
    <p:extLst>
      <p:ext uri="{BB962C8B-B14F-4D97-AF65-F5344CB8AC3E}">
        <p14:creationId xmlns:p14="http://schemas.microsoft.com/office/powerpoint/2010/main" val="32501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AFOROS</a:t>
            </a:r>
            <a:endParaRPr lang="es-EC" sz="1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CONDICIONES</a:t>
            </a:r>
          </a:p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GEOLÓGICAS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835696" y="1029845"/>
            <a:ext cx="2711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 smtClean="0"/>
              <a:t>DESCRIPCIÓN GEOLÓGICA </a:t>
            </a:r>
            <a:endParaRPr lang="es-EC" b="1" u="sng" dirty="0"/>
          </a:p>
        </p:txBody>
      </p:sp>
      <p:pic>
        <p:nvPicPr>
          <p:cNvPr id="14" name="13 Imagen" descr="C:\Users\Santiago\Dropbox\TESIS SGC - JELL\LEVANTAMIENTO\fotos\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25"/>
                    </a14:imgEffect>
                    <a14:imgEffect>
                      <a14:saturation sat="2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85583"/>
            <a:ext cx="5544616" cy="3815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11 Conector recto de flecha"/>
          <p:cNvCxnSpPr/>
          <p:nvPr/>
        </p:nvCxnSpPr>
        <p:spPr>
          <a:xfrm flipH="1">
            <a:off x="3419872" y="1993195"/>
            <a:ext cx="2448272" cy="3409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5580112" y="1993195"/>
            <a:ext cx="288032" cy="1304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flipH="1">
            <a:off x="3191676" y="1993195"/>
            <a:ext cx="2676468" cy="7200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4407412" y="1399177"/>
            <a:ext cx="3692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flujo lávico </a:t>
            </a:r>
            <a:r>
              <a:rPr lang="es-EC" dirty="0" smtClean="0"/>
              <a:t>- </a:t>
            </a:r>
            <a:r>
              <a:rPr lang="es-EC" dirty="0"/>
              <a:t>andesitas </a:t>
            </a:r>
            <a:r>
              <a:rPr lang="es-EC" dirty="0" err="1"/>
              <a:t>porfiríticas</a:t>
            </a:r>
            <a:r>
              <a:rPr lang="es-EC" dirty="0"/>
              <a:t> con ferro </a:t>
            </a:r>
            <a:r>
              <a:rPr lang="es-EC" dirty="0" smtClean="0"/>
              <a:t>magnesianos .(</a:t>
            </a:r>
            <a:r>
              <a:rPr lang="es-EC" dirty="0" err="1"/>
              <a:t>Asmal</a:t>
            </a:r>
            <a:r>
              <a:rPr lang="es-EC" dirty="0"/>
              <a:t>, 2012)</a:t>
            </a:r>
          </a:p>
          <a:p>
            <a:endParaRPr lang="es-EC" dirty="0"/>
          </a:p>
        </p:txBody>
      </p:sp>
      <p:sp>
        <p:nvSpPr>
          <p:cNvPr id="24" name="23 Rectángulo"/>
          <p:cNvSpPr/>
          <p:nvPr/>
        </p:nvSpPr>
        <p:spPr>
          <a:xfrm>
            <a:off x="5847572" y="1993195"/>
            <a:ext cx="2108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FLUJO DE LAVA E-O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56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AFOROS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AFOROS</a:t>
            </a:r>
            <a:endParaRPr lang="es-EC" sz="4000" b="1" dirty="0"/>
          </a:p>
        </p:txBody>
      </p:sp>
    </p:spTree>
    <p:extLst>
      <p:ext uri="{BB962C8B-B14F-4D97-AF65-F5344CB8AC3E}">
        <p14:creationId xmlns:p14="http://schemas.microsoft.com/office/powerpoint/2010/main" val="42688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03848" y="2852936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JUSTIFICACIÓN</a:t>
            </a:r>
            <a:endParaRPr lang="es-EC" sz="4000" b="1" dirty="0"/>
          </a:p>
        </p:txBody>
      </p:sp>
    </p:spTree>
    <p:extLst>
      <p:ext uri="{BB962C8B-B14F-4D97-AF65-F5344CB8AC3E}">
        <p14:creationId xmlns:p14="http://schemas.microsoft.com/office/powerpoint/2010/main" val="29152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AFOROS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74" y="1484784"/>
            <a:ext cx="5772626" cy="43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691680" y="6239053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Caudal Concesionado para propietario= 120 l/s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715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251520" y="1700808"/>
            <a:ext cx="1407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ESTUDIO </a:t>
            </a:r>
          </a:p>
          <a:p>
            <a:pPr algn="r"/>
            <a:r>
              <a:rPr lang="es-EC" sz="1600" b="1" dirty="0" smtClean="0"/>
              <a:t>HIDROLÓGICO</a:t>
            </a:r>
            <a:endParaRPr lang="es-EC" sz="16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590" y="2713276"/>
            <a:ext cx="16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LEVANTAMIENTO</a:t>
            </a:r>
          </a:p>
          <a:p>
            <a:pPr algn="r"/>
            <a:r>
              <a:rPr lang="es-EC" sz="1600" b="1" dirty="0" smtClean="0"/>
              <a:t>TOPOGRÁFICO</a:t>
            </a:r>
            <a:endParaRPr lang="es-EC" sz="16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8104" y="858198"/>
            <a:ext cx="1195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26735" y="5233556"/>
            <a:ext cx="89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i="1" dirty="0" smtClean="0">
                <a:solidFill>
                  <a:srgbClr val="FFFF00"/>
                </a:solidFill>
              </a:rPr>
              <a:t>AFOROS</a:t>
            </a:r>
            <a:endParaRPr lang="es-EC" sz="1600" b="1" i="1" dirty="0">
              <a:solidFill>
                <a:srgbClr val="FFFF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30425" y="3854089"/>
            <a:ext cx="138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1600" b="1" dirty="0" smtClean="0"/>
              <a:t>CONDICIONES</a:t>
            </a:r>
          </a:p>
          <a:p>
            <a:pPr algn="r"/>
            <a:r>
              <a:rPr lang="es-EC" sz="1600" b="1" dirty="0" smtClean="0"/>
              <a:t>GEOLÓGICAS</a:t>
            </a:r>
            <a:endParaRPr lang="es-EC" sz="1600" b="1" dirty="0"/>
          </a:p>
        </p:txBody>
      </p:sp>
      <p:sp>
        <p:nvSpPr>
          <p:cNvPr id="2" name="1 Rectángulo"/>
          <p:cNvSpPr/>
          <p:nvPr/>
        </p:nvSpPr>
        <p:spPr>
          <a:xfrm>
            <a:off x="2555776" y="2492896"/>
            <a:ext cx="2286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err="1"/>
              <a:t>Qmax</a:t>
            </a:r>
            <a:r>
              <a:rPr lang="en-US" sz="2000" dirty="0"/>
              <a:t> = 123.26 l/s</a:t>
            </a:r>
            <a:endParaRPr lang="es-EC" sz="2000" dirty="0"/>
          </a:p>
          <a:p>
            <a:pPr>
              <a:lnSpc>
                <a:spcPct val="250000"/>
              </a:lnSpc>
            </a:pPr>
            <a:r>
              <a:rPr lang="en-US" sz="2000" dirty="0" err="1"/>
              <a:t>Qmin</a:t>
            </a:r>
            <a:r>
              <a:rPr lang="en-US" sz="2000" dirty="0"/>
              <a:t> = 123.15 l/s</a:t>
            </a:r>
            <a:endParaRPr lang="es-EC" sz="2000" dirty="0"/>
          </a:p>
          <a:p>
            <a:pPr>
              <a:lnSpc>
                <a:spcPct val="250000"/>
              </a:lnSpc>
            </a:pPr>
            <a:r>
              <a:rPr lang="es-EC" sz="2000" dirty="0" err="1"/>
              <a:t>Qmed</a:t>
            </a:r>
            <a:r>
              <a:rPr lang="es-EC" sz="2000" dirty="0"/>
              <a:t> = 124.39 </a:t>
            </a:r>
            <a:r>
              <a:rPr lang="es-EC" sz="2000" dirty="0" smtClean="0"/>
              <a:t>l/s </a:t>
            </a:r>
            <a:endParaRPr lang="es-EC" sz="2000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92567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s-EC" sz="2400" dirty="0" smtClean="0"/>
              <a:t>En base al registro de caudales: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8855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08104" y="1045396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CAPITULO III</a:t>
            </a:r>
            <a:endParaRPr lang="es-EC" sz="4000" b="1" dirty="0"/>
          </a:p>
        </p:txBody>
      </p:sp>
      <p:sp>
        <p:nvSpPr>
          <p:cNvPr id="2" name="1 Rectángulo"/>
          <p:cNvSpPr/>
          <p:nvPr/>
        </p:nvSpPr>
        <p:spPr>
          <a:xfrm>
            <a:off x="755576" y="1772816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C" sz="2000" b="1" i="1" dirty="0" smtClean="0"/>
              <a:t>3.1. 	TANQUE DE RECOLECCIÓN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3.2. 	TUBERÍA DE PRESIÓN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3.3. 	TANQUE DE PRESIÓN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3.4. 	VERTEDEROS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3.5. 	COLCHON DE AGUAS 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3.6. 	REJILLA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3.7. 	PERDIDAS DE CARGA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3.8. 	CÁLCULO DE LA TURBINA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3.9. 	APOYOS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3.10. 	ANCLAJES </a:t>
            </a:r>
            <a:endParaRPr lang="es-EC" sz="2000" b="1" i="1" dirty="0"/>
          </a:p>
        </p:txBody>
      </p:sp>
    </p:spTree>
    <p:extLst>
      <p:ext uri="{BB962C8B-B14F-4D97-AF65-F5344CB8AC3E}">
        <p14:creationId xmlns:p14="http://schemas.microsoft.com/office/powerpoint/2010/main" val="29640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TANQUE DE RECOLECCIÓN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6288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15362" name="Picture 2" descr="C:\Users\Santiago\Dropbox\TESIS SGC - JELL\LEVANTAMIENTO\foto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59" y="1648160"/>
            <a:ext cx="7205929" cy="48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8" name="7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75" y="1988840"/>
            <a:ext cx="2996565" cy="3876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835696" y="1234128"/>
            <a:ext cx="6493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DETALLE ARQUITECTÓNICO EN PLANTA DEL TANQUE RECOLECTOR.</a:t>
            </a:r>
            <a:endParaRPr lang="es-EC" b="1" dirty="0"/>
          </a:p>
        </p:txBody>
      </p:sp>
      <p:sp>
        <p:nvSpPr>
          <p:cNvPr id="3" name="2 Rectángulo"/>
          <p:cNvSpPr/>
          <p:nvPr/>
        </p:nvSpPr>
        <p:spPr>
          <a:xfrm>
            <a:off x="3635896" y="5949280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FIGURA Nº 3.1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793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TUBERÍA DE PRESIÓN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TUBERÍA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4087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TUBERÍA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1835696" y="980728"/>
                <a:ext cx="6318448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𝐷</m:t>
                    </m:r>
                    <m:r>
                      <a:rPr lang="es-EC" i="1"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es-EC" i="1">
                            <a:latin typeface="Cambria Math"/>
                          </a:rPr>
                        </m:ctrlPr>
                      </m:radPr>
                      <m:deg>
                        <m:r>
                          <a:rPr lang="es-EC" i="1">
                            <a:latin typeface="Cambria Math"/>
                          </a:rPr>
                          <m:t>7</m:t>
                        </m:r>
                      </m:deg>
                      <m:e>
                        <m:r>
                          <a:rPr lang="es-EC" i="1">
                            <a:latin typeface="Cambria Math"/>
                          </a:rPr>
                          <m:t>0.0052∗</m:t>
                        </m:r>
                        <m:sSup>
                          <m:sSupPr>
                            <m:ctrlPr>
                              <a:rPr lang="es-EC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C" i="1">
                                <a:latin typeface="Cambria Math"/>
                              </a:rPr>
                              <m:t>𝑄</m:t>
                            </m:r>
                          </m:e>
                          <m:sup>
                            <m:r>
                              <a:rPr lang="es-EC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e>
                    </m:rad>
                  </m:oMath>
                </a14:m>
                <a:r>
                  <a:rPr lang="es-EC" dirty="0"/>
                  <a:t>  (</a:t>
                </a:r>
                <a:r>
                  <a:rPr lang="es-EC" dirty="0" err="1"/>
                  <a:t>Olade</a:t>
                </a:r>
                <a:r>
                  <a:rPr lang="es-EC" dirty="0"/>
                  <a:t>, Novillo, Galarza, &amp; Romero, 1985)</a:t>
                </a:r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980728"/>
                <a:ext cx="6318448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Rectángulo"/>
          <p:cNvSpPr/>
          <p:nvPr/>
        </p:nvSpPr>
        <p:spPr>
          <a:xfrm>
            <a:off x="1842474" y="1772816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D = 0.1831m</a:t>
            </a:r>
            <a:endParaRPr lang="es-EC" i="1" dirty="0"/>
          </a:p>
        </p:txBody>
      </p:sp>
      <p:sp>
        <p:nvSpPr>
          <p:cNvPr id="12" name="11 Rectángulo"/>
          <p:cNvSpPr/>
          <p:nvPr/>
        </p:nvSpPr>
        <p:spPr>
          <a:xfrm>
            <a:off x="1872210" y="2294548"/>
            <a:ext cx="530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D = 200 mm COMERCIAL 1.25 </a:t>
            </a:r>
            <a:r>
              <a:rPr lang="es-EC" i="1" dirty="0" err="1" smtClean="0"/>
              <a:t>Mpa</a:t>
            </a:r>
            <a:r>
              <a:rPr lang="es-EC" i="1" dirty="0" smtClean="0"/>
              <a:t>, e=9.5mm </a:t>
            </a:r>
            <a:r>
              <a:rPr lang="es-EC" i="1" dirty="0" err="1" smtClean="0"/>
              <a:t>Esp</a:t>
            </a:r>
            <a:r>
              <a:rPr lang="es-EC" i="1" dirty="0" smtClean="0"/>
              <a:t>/</a:t>
            </a:r>
            <a:r>
              <a:rPr lang="es-EC" i="1" dirty="0" err="1" smtClean="0"/>
              <a:t>Cam</a:t>
            </a:r>
            <a:endParaRPr lang="es-EC" i="1" dirty="0"/>
          </a:p>
        </p:txBody>
      </p:sp>
      <p:pic>
        <p:nvPicPr>
          <p:cNvPr id="13" name="12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24944"/>
            <a:ext cx="5400040" cy="2574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1763688" y="5445224"/>
            <a:ext cx="6839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FIGURA </a:t>
            </a:r>
            <a:r>
              <a:rPr lang="es-EC" b="1" dirty="0"/>
              <a:t>Nº 3.2</a:t>
            </a:r>
            <a:endParaRPr lang="es-EC" dirty="0"/>
          </a:p>
          <a:p>
            <a:r>
              <a:rPr lang="es-EC" dirty="0"/>
              <a:t>Vista en planta del trazado del tendido de tubería, implantado en la topografía del terreno.</a:t>
            </a:r>
          </a:p>
        </p:txBody>
      </p:sp>
    </p:spTree>
    <p:extLst>
      <p:ext uri="{BB962C8B-B14F-4D97-AF65-F5344CB8AC3E}">
        <p14:creationId xmlns:p14="http://schemas.microsoft.com/office/powerpoint/2010/main" val="30373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TANQUE DE PRESIÓN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6778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1833912" y="1052736"/>
                <a:ext cx="2728567" cy="680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𝐴𝑠𝑡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𝜋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∅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=0.031416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912" y="1052736"/>
                <a:ext cx="2728567" cy="6805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1991492" y="5789752"/>
                <a:ext cx="3212674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𝑉𝑠𝑡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𝐴𝑠𝑡</m:t>
                      </m:r>
                      <m:r>
                        <a:rPr lang="es-EC" i="1">
                          <a:latin typeface="Cambria Math"/>
                        </a:rPr>
                        <m:t>∗118.00=3.70 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492" y="5789752"/>
                <a:ext cx="3212674" cy="3755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33" y="2222587"/>
            <a:ext cx="7356209" cy="28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979712" y="4941168"/>
            <a:ext cx="197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ANEXO PLANO 2/6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6193742" y="2564904"/>
            <a:ext cx="1849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err="1" smtClean="0"/>
              <a:t>L</a:t>
            </a:r>
            <a:r>
              <a:rPr lang="es-EC" dirty="0" err="1" smtClean="0"/>
              <a:t>total</a:t>
            </a:r>
            <a:r>
              <a:rPr lang="es-EC" dirty="0" smtClean="0"/>
              <a:t> = 118.00 </a:t>
            </a:r>
            <a:r>
              <a:rPr lang="es-EC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320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87102" y="1124744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OBJETIVOS</a:t>
            </a:r>
            <a:endParaRPr lang="es-EC" sz="4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832648" y="1700808"/>
            <a:ext cx="349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/>
              <a:t>GENERAL</a:t>
            </a:r>
            <a:endParaRPr lang="es-EC" sz="3200" b="1" dirty="0"/>
          </a:p>
        </p:txBody>
      </p:sp>
      <p:sp>
        <p:nvSpPr>
          <p:cNvPr id="2" name="1 Rectángulo"/>
          <p:cNvSpPr/>
          <p:nvPr/>
        </p:nvSpPr>
        <p:spPr>
          <a:xfrm>
            <a:off x="293374" y="2132856"/>
            <a:ext cx="46386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Diseñar, identificar y esquematizar una alternativa del aprovechamiento hídrico,  de las obras civiles de la Microcentral Hidroeléctrica de nombre “El Volcán” y sobre ella la potencia óptima para el proyecto, con el fin de solucionar la problemática que limita las actividades en los terrenos del Sr. Edmundo Gordillo</a:t>
            </a:r>
          </a:p>
        </p:txBody>
      </p:sp>
      <p:pic>
        <p:nvPicPr>
          <p:cNvPr id="32770" name="Picture 2" descr="http://www.deguate.com/artman/uploads/10/b_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66" y="2409857"/>
            <a:ext cx="3700361" cy="32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4" name="3 Rectángulo"/>
          <p:cNvSpPr/>
          <p:nvPr/>
        </p:nvSpPr>
        <p:spPr>
          <a:xfrm>
            <a:off x="1908533" y="1412776"/>
            <a:ext cx="6427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/>
              <a:t>Volumen provisional del tanque </a:t>
            </a:r>
            <a:r>
              <a:rPr lang="es-EC" sz="2400" dirty="0" err="1" smtClean="0"/>
              <a:t>Vtanque</a:t>
            </a:r>
            <a:r>
              <a:rPr lang="es-EC" sz="2400" dirty="0" smtClean="0"/>
              <a:t> = 7.4 m3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4283968" y="2413716"/>
                <a:ext cx="1449371" cy="906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𝑡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7.4 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0.11 </m:t>
                          </m:r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s-EC" i="1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2413716"/>
                <a:ext cx="1449371" cy="9060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4359277" y="3565844"/>
                <a:ext cx="12987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𝑡</m:t>
                      </m:r>
                      <m:r>
                        <a:rPr lang="es-EC" i="1">
                          <a:latin typeface="Cambria Math"/>
                        </a:rPr>
                        <m:t>=67.27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277" y="3565844"/>
                <a:ext cx="129875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4283968" y="4285924"/>
                <a:ext cx="2957797" cy="655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𝑉</m:t>
                      </m:r>
                      <m:r>
                        <a:rPr lang="es-EC" i="1">
                          <a:latin typeface="Cambria Math"/>
                        </a:rPr>
                        <m:t>=0.11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∗90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  <m:r>
                        <a:rPr lang="es-EC" i="1">
                          <a:latin typeface="Cambria Math"/>
                        </a:rPr>
                        <m:t>=9.9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  <m:r>
                        <a:rPr lang="es-EC" i="1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285924"/>
                <a:ext cx="2957797" cy="6552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0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4" name="3 Rectángulo"/>
          <p:cNvSpPr/>
          <p:nvPr/>
        </p:nvSpPr>
        <p:spPr>
          <a:xfrm>
            <a:off x="1908533" y="1124744"/>
            <a:ext cx="5336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/>
              <a:t>Volumen del tanque de presión 10.00 m3</a:t>
            </a:r>
            <a:endParaRPr lang="es-EC" dirty="0"/>
          </a:p>
        </p:txBody>
      </p:sp>
      <p:pic>
        <p:nvPicPr>
          <p:cNvPr id="12" name="11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10" y="1772816"/>
            <a:ext cx="3839912" cy="4066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3184678" y="5877272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FIGURA Nº 3.3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3131840" y="6156012"/>
            <a:ext cx="6046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Detalle arquitectónico en planta del tanque de presión.</a:t>
            </a:r>
          </a:p>
        </p:txBody>
      </p:sp>
    </p:spTree>
    <p:extLst>
      <p:ext uri="{BB962C8B-B14F-4D97-AF65-F5344CB8AC3E}">
        <p14:creationId xmlns:p14="http://schemas.microsoft.com/office/powerpoint/2010/main" val="21979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TANQUE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4" name="3 Rectángulo"/>
          <p:cNvSpPr/>
          <p:nvPr/>
        </p:nvSpPr>
        <p:spPr>
          <a:xfrm>
            <a:off x="1908533" y="1124744"/>
            <a:ext cx="6226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 smtClean="0"/>
              <a:t>Desagüe de los tanques de presión y recolector</a:t>
            </a:r>
            <a:endParaRPr lang="es-EC" dirty="0"/>
          </a:p>
        </p:txBody>
      </p:sp>
      <p:pic>
        <p:nvPicPr>
          <p:cNvPr id="13" name="12 Imagen" descr="C:\Users\EDUARDO\Downloads\IMG_390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91" t="25886" r="13415" b="12520"/>
          <a:stretch/>
        </p:blipFill>
        <p:spPr bwMode="auto">
          <a:xfrm rot="5400000">
            <a:off x="3765681" y="1765607"/>
            <a:ext cx="2876970" cy="33234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483767" y="5085184"/>
            <a:ext cx="5651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3.37</a:t>
            </a:r>
            <a:endParaRPr lang="es-EC" dirty="0"/>
          </a:p>
          <a:p>
            <a:r>
              <a:rPr lang="es-EC" dirty="0"/>
              <a:t>Tanque para tipo para diseñar el desagüe del tanque te presión y recolección Fuente: Sandoval, Principios de la hidráulica,  2013</a:t>
            </a:r>
          </a:p>
        </p:txBody>
      </p:sp>
    </p:spTree>
    <p:extLst>
      <p:ext uri="{BB962C8B-B14F-4D97-AF65-F5344CB8AC3E}">
        <p14:creationId xmlns:p14="http://schemas.microsoft.com/office/powerpoint/2010/main" val="30500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VERTEDEROS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5843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2" name="1 Rectángulo"/>
          <p:cNvSpPr/>
          <p:nvPr/>
        </p:nvSpPr>
        <p:spPr>
          <a:xfrm>
            <a:off x="1763688" y="1196752"/>
            <a:ext cx="725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COEFICIENTE DE INMERCIÓN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3347864" y="1772816"/>
                <a:ext cx="311585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s-EC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=1.05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/>
                            </a:rPr>
                            <m:t>1+0.2∗</m:t>
                          </m:r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ad>
                        <m:radPr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es-EC" i="1">
                              <a:latin typeface="Cambria Math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772816"/>
                <a:ext cx="3115853" cy="9106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3 Imagen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33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46" y="2852936"/>
            <a:ext cx="5400040" cy="2612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2306216" y="5517232"/>
            <a:ext cx="644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FIGURA </a:t>
            </a:r>
            <a:r>
              <a:rPr lang="es-EC" b="1" dirty="0"/>
              <a:t>Nº 3.4</a:t>
            </a:r>
            <a:endParaRPr lang="es-EC" dirty="0"/>
          </a:p>
          <a:p>
            <a:r>
              <a:rPr lang="es-EC" dirty="0"/>
              <a:t>Vertedero de Pared Delgada Sumergido (Sandoval, 2013)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804248" y="2043499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; Según </a:t>
            </a:r>
            <a:r>
              <a:rPr lang="es-EC" dirty="0" err="1" smtClean="0"/>
              <a:t>Bazin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560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13" name="1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76" y="1340767"/>
            <a:ext cx="4075112" cy="3672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2961144" y="5052605"/>
            <a:ext cx="5987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3.5</a:t>
            </a:r>
            <a:endParaRPr lang="es-EC" dirty="0"/>
          </a:p>
          <a:p>
            <a:r>
              <a:rPr lang="es-EC" dirty="0" smtClean="0"/>
              <a:t>Vista </a:t>
            </a:r>
            <a:r>
              <a:rPr lang="es-EC" dirty="0"/>
              <a:t>en corte del vertedero sumergido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763688" y="5879013"/>
            <a:ext cx="7185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Se considera una crecida </a:t>
            </a:r>
            <a:r>
              <a:rPr lang="es-EC" dirty="0"/>
              <a:t>de caudal con probabilidad de 1 %, que es un caudal de 150 </a:t>
            </a:r>
            <a:r>
              <a:rPr lang="es-EC" dirty="0" smtClean="0"/>
              <a:t>l/s para las paredes del vertedero, resultando h=20cm.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626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60" y="1916832"/>
            <a:ext cx="686752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123728" y="5241974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3.6.</a:t>
            </a:r>
            <a:endParaRPr lang="es-EC" dirty="0"/>
          </a:p>
          <a:p>
            <a:r>
              <a:rPr lang="es-EC" dirty="0"/>
              <a:t>Alzado tridimensional del Tanque Recolector, Tanque de Presión y vertederos.</a:t>
            </a:r>
          </a:p>
        </p:txBody>
      </p:sp>
    </p:spTree>
    <p:extLst>
      <p:ext uri="{BB962C8B-B14F-4D97-AF65-F5344CB8AC3E}">
        <p14:creationId xmlns:p14="http://schemas.microsoft.com/office/powerpoint/2010/main" val="24531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COLCHON DE AGUAS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COLCHON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0668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COLCHON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8" name="7 Imagen" descr="C:\Users\Santiago\Documents\tesis\fotos libro\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  <a14:imgEffect>
                      <a14:brightnessContrast bright="5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00" b="18316"/>
          <a:stretch/>
        </p:blipFill>
        <p:spPr bwMode="auto">
          <a:xfrm>
            <a:off x="2565741" y="2636912"/>
            <a:ext cx="5276850" cy="2317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478138" y="5013176"/>
            <a:ext cx="5838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3.7.</a:t>
            </a:r>
            <a:endParaRPr lang="es-EC" dirty="0"/>
          </a:p>
          <a:p>
            <a:r>
              <a:rPr lang="es-EC" dirty="0"/>
              <a:t>Colchón de aguas formado por un muro (Sandoval, 2013)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979712" y="1300118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COLCHÓN DE AGUAS PARA EL TANQUE DE RECOLECCIÓN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8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COLCHON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2483768" y="2943594"/>
                <a:ext cx="5758290" cy="3581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𝑏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𝑇</m:t>
                                  </m:r>
                                  <m:r>
                                    <a:rPr lang="es-EC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s-EC" i="1">
                                      <a:latin typeface="Cambria Math"/>
                                    </a:rPr>
                                    <m:t>h𝑐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s-EC" dirty="0"/>
              </a:p>
              <a:p>
                <a:r>
                  <a:rPr lang="es-EC" dirty="0"/>
                  <a:t> </a:t>
                </a:r>
              </a:p>
              <a:p>
                <a:r>
                  <a:rPr lang="es-EC" dirty="0"/>
                  <a:t>Q = Caudal</a:t>
                </a:r>
              </a:p>
              <a:p>
                <a:r>
                  <a:rPr lang="es-EC" dirty="0"/>
                  <a:t>b = ancho del colchón</a:t>
                </a:r>
              </a:p>
              <a:p>
                <a:r>
                  <a:rPr lang="es-EC" dirty="0"/>
                  <a:t>C = altura del muro (asumida)</a:t>
                </a:r>
              </a:p>
              <a:p>
                <a:r>
                  <a:rPr lang="es-EC" dirty="0"/>
                  <a:t>T = Altura del vertedero + tirante</a:t>
                </a:r>
              </a:p>
              <a:p>
                <a:r>
                  <a:rPr lang="es-EC" dirty="0"/>
                  <a:t> </a:t>
                </a:r>
              </a:p>
              <a:p>
                <a:r>
                  <a:rPr lang="es-EC" dirty="0"/>
                  <a:t>Empezamos el proceso de iteración con </a:t>
                </a:r>
                <a:r>
                  <a:rPr lang="es-EC" i="1" dirty="0" err="1"/>
                  <a:t>hc</a:t>
                </a:r>
                <a:r>
                  <a:rPr lang="es-EC" i="1" dirty="0"/>
                  <a:t> = 0.018</a:t>
                </a:r>
                <a:endParaRPr lang="es-EC" dirty="0"/>
              </a:p>
              <a:p>
                <a:r>
                  <a:rPr lang="es-EC" i="1" dirty="0"/>
                  <a:t> 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0.11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2∗0.67∗</m:t>
                          </m:r>
                          <m:rad>
                            <m:radPr>
                              <m:degHide m:val="on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0.83−0.018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es-EC" i="1">
                          <a:latin typeface="Cambria Math"/>
                        </a:rPr>
                        <m:t>=0.02056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2943594"/>
                <a:ext cx="5758290" cy="3581750"/>
              </a:xfrm>
              <a:prstGeom prst="rect">
                <a:avLst/>
              </a:prstGeom>
              <a:blipFill rotWithShape="1">
                <a:blip r:embed="rId3"/>
                <a:stretch>
                  <a:fillRect l="-84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9 Imagen" descr="C:\Users\Santiago\Documents\tesis\fotos libro\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0"/>
                    </a14:imgEffect>
                    <a14:imgEffect>
                      <a14:brightnessContrast bright="58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00" b="18316"/>
          <a:stretch/>
        </p:blipFill>
        <p:spPr bwMode="auto">
          <a:xfrm>
            <a:off x="2953723" y="1124744"/>
            <a:ext cx="4818379" cy="1703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Elipse"/>
          <p:cNvSpPr/>
          <p:nvPr/>
        </p:nvSpPr>
        <p:spPr>
          <a:xfrm>
            <a:off x="5580112" y="2492896"/>
            <a:ext cx="432048" cy="2160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73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87102" y="992922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OBJETIVOS</a:t>
            </a:r>
            <a:endParaRPr lang="es-EC" sz="4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509658" y="1548081"/>
            <a:ext cx="349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/>
              <a:t>ESPECIFICOS</a:t>
            </a:r>
            <a:endParaRPr lang="es-EC" sz="3200" b="1" dirty="0"/>
          </a:p>
        </p:txBody>
      </p:sp>
      <p:sp>
        <p:nvSpPr>
          <p:cNvPr id="2" name="1 Rectángulo"/>
          <p:cNvSpPr/>
          <p:nvPr/>
        </p:nvSpPr>
        <p:spPr>
          <a:xfrm>
            <a:off x="395536" y="2132856"/>
            <a:ext cx="84834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Realizar el estudio de hidrológico de la cuenca en la zona El Volcán sector Pintag específicamente donde se localizara nuestro proyecto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Realizar el estudio topográfico de la zona de implantación del proyecto e hidrológico de la Micro cuenca a la que pertenecen las aguas del aprovechamiento hidroeléctrico.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Realizar el diseño hidráulico y estructural de las obras civiles requeridas por el proyecto.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Realizar el diseño de la turbina para asegurar el funcionamiento del proyecto.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Calcular la potencia óptima de la turbina para la Microcentral Hidroeléctrica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Calcular la cantidad de energía eléctrica que tendremos producto de la transformación de energía cinética a energía mecánica y posteriormente a energía eléctrica a través de un generador.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Elaborar un presupuesto de las obras contempladas en el proyecto y un análisis financiero del mismo</a:t>
            </a:r>
            <a:r>
              <a:rPr lang="es-EC" sz="2000" dirty="0" smtClean="0"/>
              <a:t>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5262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COLCHON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53398"/>
            <a:ext cx="69342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907704" y="5085184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3.8</a:t>
            </a:r>
            <a:endParaRPr lang="es-EC" dirty="0"/>
          </a:p>
          <a:p>
            <a:r>
              <a:rPr lang="es-EC" dirty="0"/>
              <a:t>Alzado tridimensional de los tanques recolector, presión y colchones de agua. </a:t>
            </a:r>
          </a:p>
        </p:txBody>
      </p:sp>
    </p:spTree>
    <p:extLst>
      <p:ext uri="{BB962C8B-B14F-4D97-AF65-F5344CB8AC3E}">
        <p14:creationId xmlns:p14="http://schemas.microsoft.com/office/powerpoint/2010/main" val="37223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COLCHON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28" y="1988840"/>
            <a:ext cx="6851736" cy="3253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1886332" y="5242744"/>
            <a:ext cx="700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3.9</a:t>
            </a:r>
            <a:endParaRPr lang="es-EC" dirty="0"/>
          </a:p>
          <a:p>
            <a:r>
              <a:rPr lang="es-EC" dirty="0"/>
              <a:t>Alzado e implantación tridimensional de los tanques recolector, presión y colchones de agua.</a:t>
            </a:r>
            <a:r>
              <a:rPr lang="es-EC" b="1" dirty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977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REJILLA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9492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2" name="1 Rectángulo"/>
          <p:cNvSpPr/>
          <p:nvPr/>
        </p:nvSpPr>
        <p:spPr>
          <a:xfrm>
            <a:off x="2267744" y="2348880"/>
            <a:ext cx="6534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separación </a:t>
            </a:r>
            <a:r>
              <a:rPr lang="es-EC" dirty="0"/>
              <a:t>entre barrotes que puede variar entre 2 y 6 cm (</a:t>
            </a:r>
            <a:r>
              <a:rPr lang="es-EC" dirty="0" err="1"/>
              <a:t>Olade</a:t>
            </a:r>
            <a:r>
              <a:rPr lang="es-EC" dirty="0"/>
              <a:t>, Novillo, Galarza, &amp; Romero, 1985</a:t>
            </a:r>
            <a:r>
              <a:rPr lang="es-EC" dirty="0" smtClean="0"/>
              <a:t>).</a:t>
            </a:r>
          </a:p>
          <a:p>
            <a:endParaRPr lang="es-EC" dirty="0" smtClean="0"/>
          </a:p>
          <a:p>
            <a:r>
              <a:rPr lang="es-EC" dirty="0" smtClean="0"/>
              <a:t>Asumimos </a:t>
            </a:r>
            <a:r>
              <a:rPr lang="es-EC" dirty="0"/>
              <a:t>una separación de 0.06m, </a:t>
            </a:r>
            <a:r>
              <a:rPr lang="es-EC" dirty="0" smtClean="0"/>
              <a:t> (respecto a los alabes)</a:t>
            </a:r>
          </a:p>
          <a:p>
            <a:endParaRPr lang="es-EC" dirty="0"/>
          </a:p>
          <a:p>
            <a:r>
              <a:rPr lang="es-EC" dirty="0" smtClean="0"/>
              <a:t>Grosor </a:t>
            </a:r>
            <a:r>
              <a:rPr lang="es-EC" dirty="0"/>
              <a:t>de los barrotes </a:t>
            </a:r>
            <a:r>
              <a:rPr lang="es-EC" dirty="0" smtClean="0"/>
              <a:t>según </a:t>
            </a:r>
            <a:r>
              <a:rPr lang="es-EC" dirty="0"/>
              <a:t>varios autores puede ser de 2 cm, </a:t>
            </a:r>
            <a:endParaRPr lang="es-EC" dirty="0" smtClean="0"/>
          </a:p>
          <a:p>
            <a:endParaRPr lang="es-EC" dirty="0"/>
          </a:p>
          <a:p>
            <a:r>
              <a:rPr lang="es-EC" dirty="0" smtClean="0"/>
              <a:t>Se asume 1.6cm </a:t>
            </a:r>
            <a:r>
              <a:rPr lang="es-EC" dirty="0"/>
              <a:t>lo que corresponde a una varilla comercial lisa de 16mm. </a:t>
            </a:r>
          </a:p>
        </p:txBody>
      </p:sp>
    </p:spTree>
    <p:extLst>
      <p:ext uri="{BB962C8B-B14F-4D97-AF65-F5344CB8AC3E}">
        <p14:creationId xmlns:p14="http://schemas.microsoft.com/office/powerpoint/2010/main" val="25929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53" y="2983643"/>
            <a:ext cx="6660460" cy="247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1835696" y="5517232"/>
            <a:ext cx="6581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3.10.</a:t>
            </a:r>
            <a:endParaRPr lang="es-EC" dirty="0"/>
          </a:p>
          <a:p>
            <a:r>
              <a:rPr lang="es-EC" dirty="0"/>
              <a:t>Vista de en planta del dimensionamiento de la rejilla.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81944" y="1630541"/>
            <a:ext cx="7326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32 barrotes de 1.6cm de espesor con separación de 0.06cm, con ángulo recomendado por la OLADE de 50º para limpieza a mano.</a:t>
            </a:r>
          </a:p>
        </p:txBody>
      </p:sp>
    </p:spTree>
    <p:extLst>
      <p:ext uri="{BB962C8B-B14F-4D97-AF65-F5344CB8AC3E}">
        <p14:creationId xmlns:p14="http://schemas.microsoft.com/office/powerpoint/2010/main" val="15003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PERDIDAS DE CARGA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PERDIDAS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92344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PERDIDAS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8" name="7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73251"/>
            <a:ext cx="6988199" cy="2303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1691680" y="4077072"/>
            <a:ext cx="6996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</a:t>
            </a:r>
            <a:r>
              <a:rPr lang="es-EC" b="1" dirty="0" smtClean="0"/>
              <a:t>Nº  </a:t>
            </a:r>
            <a:r>
              <a:rPr lang="es-EC" b="1" dirty="0"/>
              <a:t>3.11.</a:t>
            </a:r>
            <a:endParaRPr lang="es-EC" dirty="0"/>
          </a:p>
          <a:p>
            <a:r>
              <a:rPr lang="es-EC" dirty="0"/>
              <a:t>Perfil del terreno con detalles de accesorios y longitudes de tuberías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844080" y="5230941"/>
            <a:ext cx="6996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 smtClean="0"/>
              <a:t>Se determinará las perdidas por longitud y por accesorios en base a las características del perfil mostrado en la figura 3.11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133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PERDIDAS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2" name="1 Rectángulo"/>
          <p:cNvSpPr/>
          <p:nvPr/>
        </p:nvSpPr>
        <p:spPr>
          <a:xfrm>
            <a:off x="1907704" y="1237253"/>
            <a:ext cx="2680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PÉRDIDAS POR LONGITUD</a:t>
            </a:r>
            <a:endParaRPr lang="es-EC" dirty="0"/>
          </a:p>
        </p:txBody>
      </p:sp>
      <p:sp>
        <p:nvSpPr>
          <p:cNvPr id="3" name="2 Rectángulo"/>
          <p:cNvSpPr/>
          <p:nvPr/>
        </p:nvSpPr>
        <p:spPr>
          <a:xfrm>
            <a:off x="2195736" y="2122978"/>
            <a:ext cx="6174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C" dirty="0"/>
              <a:t>Tramo 1	hr1 = 0.157 m</a:t>
            </a:r>
          </a:p>
          <a:p>
            <a:pPr>
              <a:lnSpc>
                <a:spcPct val="200000"/>
              </a:lnSpc>
            </a:pPr>
            <a:r>
              <a:rPr lang="es-EC" dirty="0"/>
              <a:t>Tramo 2	hr2 = 0.914 m</a:t>
            </a:r>
          </a:p>
          <a:p>
            <a:pPr>
              <a:lnSpc>
                <a:spcPct val="200000"/>
              </a:lnSpc>
            </a:pPr>
            <a:r>
              <a:rPr lang="es-EC" dirty="0"/>
              <a:t>Tramo 3	hr3 = 1.511 m</a:t>
            </a:r>
          </a:p>
          <a:p>
            <a:pPr>
              <a:lnSpc>
                <a:spcPct val="200000"/>
              </a:lnSpc>
            </a:pPr>
            <a:r>
              <a:rPr lang="es-EC" dirty="0"/>
              <a:t>Tramo 4	hr4 = 0.302 m</a:t>
            </a:r>
          </a:p>
          <a:p>
            <a:pPr>
              <a:lnSpc>
                <a:spcPct val="200000"/>
              </a:lnSpc>
            </a:pPr>
            <a:r>
              <a:rPr lang="es-EC" dirty="0"/>
              <a:t>Tramo 5	hr5 = 1.149 m</a:t>
            </a:r>
          </a:p>
          <a:p>
            <a:pPr>
              <a:lnSpc>
                <a:spcPct val="200000"/>
              </a:lnSpc>
            </a:pPr>
            <a:r>
              <a:rPr lang="es-EC" dirty="0"/>
              <a:t>Tramo 6	hr6 = 1.849 m </a:t>
            </a:r>
          </a:p>
          <a:p>
            <a:pPr>
              <a:lnSpc>
                <a:spcPct val="200000"/>
              </a:lnSpc>
            </a:pPr>
            <a:r>
              <a:rPr lang="es-EC" dirty="0"/>
              <a:t>La pérdida total por longitud de tubería es </a:t>
            </a:r>
            <a:r>
              <a:rPr lang="es-EC" i="1" dirty="0" err="1"/>
              <a:t>h</a:t>
            </a:r>
            <a:r>
              <a:rPr lang="es-EC" i="1" baseline="-25000" dirty="0" err="1"/>
              <a:t>f</a:t>
            </a:r>
            <a:r>
              <a:rPr lang="es-EC" i="1" baseline="-25000" dirty="0"/>
              <a:t> </a:t>
            </a:r>
            <a:r>
              <a:rPr lang="es-EC" i="1" dirty="0"/>
              <a:t>= 5.88 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376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PERDIDAS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2" name="1 Rectángulo"/>
          <p:cNvSpPr/>
          <p:nvPr/>
        </p:nvSpPr>
        <p:spPr>
          <a:xfrm>
            <a:off x="1907704" y="1237253"/>
            <a:ext cx="2870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PÉRDIDAS POR ACCESORIOS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2918166" y="4725144"/>
                <a:ext cx="4572000" cy="181177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𝜁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  <m:r>
                            <a:rPr lang="es-EC" i="1">
                              <a:latin typeface="Cambria Math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h𝑓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𝑝𝑒𝑟𝑑𝑖𝑑𝑎𝑠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𝑝𝑜𝑟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𝑎𝑐𝑐𝑒𝑠𝑜𝑟𝑖𝑜𝑠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𝜁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𝑐𝑜𝑒𝑓𝑖𝑐𝑖𝑒𝑛𝑡𝑒𝑠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</m:t>
                      </m:r>
                      <m:r>
                        <a:rPr lang="es-EC" i="1">
                          <a:latin typeface="Cambria Math"/>
                        </a:rPr>
                        <m:t>é</m:t>
                      </m:r>
                      <m:r>
                        <a:rPr lang="es-EC" i="1">
                          <a:latin typeface="Cambria Math"/>
                        </a:rPr>
                        <m:t>𝑟𝑑𝑖𝑑𝑎𝑠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𝑙𝑜𝑐𝑎𝑙𝑒𝑠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𝑣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𝑣𝑒𝑙𝑜𝑐𝑖𝑑𝑎𝑑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166" y="4725144"/>
                <a:ext cx="4572000" cy="181177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9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6988199" cy="2303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5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PERDIDAS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2204186" y="2125512"/>
                <a:ext cx="6462464" cy="975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𝑓𝑎𝑐𝑐𝑒𝑠𝑜𝑟𝑖𝑜𝑠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1+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2+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3+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4+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5+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6+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7+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8+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9+</m:t>
                          </m:r>
                        </m:sub>
                      </m:sSub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  <m:r>
                            <a:rPr lang="es-EC" i="1">
                              <a:latin typeface="Cambria Math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s-EC" dirty="0" smtClean="0"/>
              </a:p>
              <a:p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𝑓𝑎𝑐𝑐𝑒𝑠𝑜𝑟𝑖𝑜𝑠</m:t>
                          </m:r>
                          <m:r>
                            <a:rPr lang="es-EC" i="1">
                              <a:latin typeface="Cambria Math"/>
                            </a:rPr>
                            <m:t> = 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1.43 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186" y="2125512"/>
                <a:ext cx="6462464" cy="975780"/>
              </a:xfrm>
              <a:prstGeom prst="rect">
                <a:avLst/>
              </a:prstGeom>
              <a:blipFill rotWithShape="1">
                <a:blip r:embed="rId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11 Rectángulo"/>
          <p:cNvSpPr/>
          <p:nvPr/>
        </p:nvSpPr>
        <p:spPr>
          <a:xfrm>
            <a:off x="1907704" y="1237253"/>
            <a:ext cx="2870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PÉRDIDAS POR ACCESORIOS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3059832" y="3745205"/>
                <a:ext cx="4572000" cy="155600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𝑓𝑇𝑂𝑇𝐴𝐿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𝑓𝑎𝑐𝑐𝑒𝑠𝑜𝑟𝑖𝑜𝑠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𝑓𝑙𝑜𝑛𝑔𝑖𝑡𝑢𝑑</m:t>
                          </m:r>
                        </m:sub>
                      </m:sSub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𝑓𝑇𝑂𝑇𝐴𝐿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=1.43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  <m:r>
                        <a:rPr lang="es-EC" i="1">
                          <a:latin typeface="Cambria Math"/>
                        </a:rPr>
                        <m:t>+5.88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𝑓𝑇𝑂𝑇𝐴𝐿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=7.31 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745205"/>
                <a:ext cx="4572000" cy="1556003"/>
              </a:xfrm>
              <a:prstGeom prst="rect">
                <a:avLst/>
              </a:prstGeom>
              <a:blipFill rotWithShape="1">
                <a:blip r:embed="rId3"/>
                <a:stretch>
                  <a:fillRect b="-117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60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99828" y="1124744"/>
            <a:ext cx="757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 smtClean="0"/>
              <a:t>LOCALIZACIÓN DEL PROYECTO</a:t>
            </a:r>
            <a:endParaRPr lang="es-EC" sz="4000" b="1" dirty="0"/>
          </a:p>
        </p:txBody>
      </p:sp>
      <p:pic>
        <p:nvPicPr>
          <p:cNvPr id="8" name="7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/>
          <a:stretch/>
        </p:blipFill>
        <p:spPr bwMode="auto">
          <a:xfrm>
            <a:off x="1291895" y="1929996"/>
            <a:ext cx="7182091" cy="411895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652120" y="2564904"/>
            <a:ext cx="735986" cy="165618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9" name="8 Rectángulo"/>
          <p:cNvSpPr/>
          <p:nvPr/>
        </p:nvSpPr>
        <p:spPr>
          <a:xfrm rot="5400000">
            <a:off x="6466689" y="4839701"/>
            <a:ext cx="735986" cy="165618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11" name="Cuadro de texto 2"/>
          <p:cNvSpPr txBox="1">
            <a:spLocks noChangeArrowheads="1"/>
          </p:cNvSpPr>
          <p:nvPr/>
        </p:nvSpPr>
        <p:spPr bwMode="auto">
          <a:xfrm>
            <a:off x="4347481" y="3140968"/>
            <a:ext cx="1070918" cy="4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600" b="1" dirty="0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  <a:t>PINTAG</a:t>
            </a:r>
            <a:r>
              <a:rPr lang="es-EC" sz="1100" b="1" dirty="0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endParaRPr lang="es-EC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3939965" y="5299800"/>
            <a:ext cx="1885950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 b="1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  <a:t>TERRENOS SR. EDMUNDO GORDILLO </a:t>
            </a:r>
            <a:endParaRPr lang="es-EC" sz="14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3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PERDIDAS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2" name="1 Rectángulo"/>
          <p:cNvSpPr/>
          <p:nvPr/>
        </p:nvSpPr>
        <p:spPr>
          <a:xfrm>
            <a:off x="3078088" y="2780928"/>
            <a:ext cx="43022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La altura bruta del proyecto es 28.56 </a:t>
            </a:r>
            <a:r>
              <a:rPr lang="es-EC" sz="2000" dirty="0" smtClean="0"/>
              <a:t>m.</a:t>
            </a:r>
          </a:p>
          <a:p>
            <a:pPr algn="ctr"/>
            <a:endParaRPr lang="es-EC" sz="2000" dirty="0"/>
          </a:p>
          <a:p>
            <a:pPr algn="ctr"/>
            <a:r>
              <a:rPr lang="es-EC" sz="2000" i="1" dirty="0"/>
              <a:t>Altura Neta = Altura Bruta </a:t>
            </a:r>
            <a:r>
              <a:rPr lang="es-EC" sz="2000" i="1" dirty="0" smtClean="0"/>
              <a:t>– </a:t>
            </a:r>
            <a:r>
              <a:rPr lang="es-EC" sz="2000" i="1" dirty="0" err="1" smtClean="0"/>
              <a:t>h</a:t>
            </a:r>
            <a:r>
              <a:rPr lang="es-EC" sz="2000" i="1" baseline="-25000" dirty="0" err="1" smtClean="0"/>
              <a:t>ftotal</a:t>
            </a:r>
            <a:endParaRPr lang="es-EC" sz="2000" i="1" baseline="-25000" dirty="0" smtClean="0"/>
          </a:p>
          <a:p>
            <a:pPr algn="ctr"/>
            <a:endParaRPr lang="es-EC" sz="2000" dirty="0"/>
          </a:p>
          <a:p>
            <a:pPr algn="ctr"/>
            <a:r>
              <a:rPr lang="es-EC" sz="2000" b="1" i="1" dirty="0"/>
              <a:t>Altura Neta = 21.24m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9364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CÁLCULO DE LA TURBINA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17275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84784"/>
            <a:ext cx="4457700" cy="4248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2945532" y="5732934"/>
            <a:ext cx="4866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Nº3.12.</a:t>
            </a:r>
            <a:endParaRPr lang="es-EC" dirty="0"/>
          </a:p>
          <a:p>
            <a:r>
              <a:rPr lang="es-EC" dirty="0"/>
              <a:t>Diagrama de selección de turbinas aplicada a nuestro proyecto, (</a:t>
            </a:r>
            <a:r>
              <a:rPr lang="es-EC" dirty="0" err="1"/>
              <a:t>Paccha</a:t>
            </a:r>
            <a:r>
              <a:rPr lang="es-EC" dirty="0"/>
              <a:t>, 2011)</a:t>
            </a:r>
          </a:p>
        </p:txBody>
      </p:sp>
      <p:sp>
        <p:nvSpPr>
          <p:cNvPr id="12" name="334 Elipse"/>
          <p:cNvSpPr/>
          <p:nvPr/>
        </p:nvSpPr>
        <p:spPr>
          <a:xfrm>
            <a:off x="3707904" y="3642765"/>
            <a:ext cx="152400" cy="142875"/>
          </a:xfrm>
          <a:prstGeom prst="ellipse">
            <a:avLst/>
          </a:prstGeom>
          <a:solidFill>
            <a:srgbClr val="FF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4" name="3 Conector recto"/>
          <p:cNvCxnSpPr/>
          <p:nvPr/>
        </p:nvCxnSpPr>
        <p:spPr>
          <a:xfrm>
            <a:off x="3779912" y="3642765"/>
            <a:ext cx="0" cy="180245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>
            <a:off x="3347864" y="3717032"/>
            <a:ext cx="42785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sp>
        <p:nvSpPr>
          <p:cNvPr id="2" name="1 Rectángulo"/>
          <p:cNvSpPr/>
          <p:nvPr/>
        </p:nvSpPr>
        <p:spPr>
          <a:xfrm>
            <a:off x="2183478" y="5792346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3.14.</a:t>
            </a:r>
            <a:endParaRPr lang="es-EC" dirty="0"/>
          </a:p>
          <a:p>
            <a:r>
              <a:rPr lang="es-EC" dirty="0"/>
              <a:t>Gráfico de selección de Turbinas </a:t>
            </a:r>
            <a:r>
              <a:rPr lang="es-EC" dirty="0" err="1"/>
              <a:t>Michell-Banki</a:t>
            </a:r>
            <a:r>
              <a:rPr lang="es-EC" dirty="0"/>
              <a:t> estandarizadas, aplicada al proyecto ”El Volcán”. (OLADE, </a:t>
            </a:r>
            <a:r>
              <a:rPr lang="es-EC" dirty="0" err="1"/>
              <a:t>Hernandez</a:t>
            </a:r>
            <a:r>
              <a:rPr lang="es-EC" dirty="0"/>
              <a:t>, 1980)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978" y="1591022"/>
            <a:ext cx="604837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1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453848"/>
              </p:ext>
            </p:extLst>
          </p:nvPr>
        </p:nvGraphicFramePr>
        <p:xfrm>
          <a:off x="3400766" y="1606581"/>
          <a:ext cx="4411594" cy="4342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148"/>
                <a:gridCol w="1102899"/>
                <a:gridCol w="1444642"/>
                <a:gridCol w="1335905"/>
              </a:tblGrid>
              <a:tr h="47080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DIMENCIONES PRINCIPALES DE TURBINAS MICHELL-BANKI ESTANDARIZADAS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0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Nº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Diámetro de Rodete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Ancho del Inyector B (mm)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Ancho del Rodete Br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*60 - 30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3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*120 - 60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*240 - 120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9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1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*560 - 270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3419872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TABLA Nº 3.2 </a:t>
            </a:r>
            <a:r>
              <a:rPr lang="es-EC" dirty="0"/>
              <a:t>Dimensiones principales de turbinas </a:t>
            </a:r>
            <a:r>
              <a:rPr lang="es-EC" dirty="0" err="1"/>
              <a:t>Michell-Banki</a:t>
            </a:r>
            <a:r>
              <a:rPr lang="es-EC" dirty="0"/>
              <a:t> estandarizadas</a:t>
            </a:r>
          </a:p>
        </p:txBody>
      </p:sp>
    </p:spTree>
    <p:extLst>
      <p:ext uri="{BB962C8B-B14F-4D97-AF65-F5344CB8AC3E}">
        <p14:creationId xmlns:p14="http://schemas.microsoft.com/office/powerpoint/2010/main" val="15714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2297701" y="2996952"/>
                <a:ext cx="4572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𝐵𝑟</m:t>
                    </m:r>
                    <m:r>
                      <a:rPr lang="es-EC" i="1">
                        <a:latin typeface="Cambria Math"/>
                      </a:rPr>
                      <m:t>=1.3∗</m:t>
                    </m:r>
                    <m:r>
                      <a:rPr lang="es-EC" i="1">
                        <a:latin typeface="Cambria Math"/>
                      </a:rPr>
                      <m:t>𝐵</m:t>
                    </m:r>
                  </m:oMath>
                </a14:m>
                <a:r>
                  <a:rPr lang="es-EC" dirty="0" smtClean="0"/>
                  <a:t> </a:t>
                </a:r>
                <a:r>
                  <a:rPr lang="es-EC" dirty="0"/>
                  <a:t> </a:t>
                </a:r>
                <a:endParaRPr lang="es-EC" dirty="0" smtClean="0"/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701" y="2996952"/>
                <a:ext cx="4572000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2286000" y="3366284"/>
                <a:ext cx="32025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𝐵𝑟</m:t>
                      </m:r>
                      <m:r>
                        <a:rPr lang="es-EC" i="1" smtClean="0">
                          <a:latin typeface="Cambria Math"/>
                        </a:rPr>
                        <m:t>=1.3∗0.3442=0.4475</m:t>
                      </m:r>
                      <m:r>
                        <a:rPr lang="es-EC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366284"/>
                <a:ext cx="3202543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Rectángulo"/>
          <p:cNvSpPr/>
          <p:nvPr/>
        </p:nvSpPr>
        <p:spPr>
          <a:xfrm>
            <a:off x="2286000" y="2060848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Ancho interior del rodete en función del ancho interior B del inyector.</a:t>
            </a:r>
          </a:p>
        </p:txBody>
      </p:sp>
      <p:pic>
        <p:nvPicPr>
          <p:cNvPr id="20" name="19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68" y="3976464"/>
            <a:ext cx="3171825" cy="2426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5558810" y="3982235"/>
            <a:ext cx="3405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3.15</a:t>
            </a:r>
            <a:r>
              <a:rPr lang="es-EC" b="1" dirty="0" smtClean="0"/>
              <a:t>.</a:t>
            </a:r>
          </a:p>
          <a:p>
            <a:endParaRPr lang="es-EC" dirty="0"/>
          </a:p>
          <a:p>
            <a:r>
              <a:rPr lang="es-EC" dirty="0" smtClean="0"/>
              <a:t>Vista </a:t>
            </a:r>
            <a:r>
              <a:rPr lang="es-EC" dirty="0"/>
              <a:t>en corte del Rodete con sus respectivas dimensiones</a:t>
            </a:r>
          </a:p>
        </p:txBody>
      </p:sp>
    </p:spTree>
    <p:extLst>
      <p:ext uri="{BB962C8B-B14F-4D97-AF65-F5344CB8AC3E}">
        <p14:creationId xmlns:p14="http://schemas.microsoft.com/office/powerpoint/2010/main" val="12553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pic>
        <p:nvPicPr>
          <p:cNvPr id="14" name="1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66537"/>
            <a:ext cx="4448175" cy="503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2051720" y="4624331"/>
            <a:ext cx="20162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3.16</a:t>
            </a:r>
            <a:endParaRPr lang="es-EC" dirty="0"/>
          </a:p>
          <a:p>
            <a:endParaRPr lang="es-EC" dirty="0" smtClean="0"/>
          </a:p>
          <a:p>
            <a:r>
              <a:rPr lang="es-EC" dirty="0" smtClean="0"/>
              <a:t>Inyector </a:t>
            </a:r>
            <a:r>
              <a:rPr lang="es-EC" dirty="0"/>
              <a:t>de turbina </a:t>
            </a:r>
            <a:r>
              <a:rPr lang="es-EC" dirty="0" err="1"/>
              <a:t>Michell-Banki</a:t>
            </a:r>
            <a:r>
              <a:rPr lang="es-EC" dirty="0"/>
              <a:t> para turbinas </a:t>
            </a:r>
            <a:r>
              <a:rPr lang="es-EC" dirty="0" err="1"/>
              <a:t>estandar</a:t>
            </a:r>
            <a:r>
              <a:rPr lang="es-EC" dirty="0"/>
              <a:t>, </a:t>
            </a:r>
            <a:r>
              <a:rPr lang="es-EC" dirty="0" err="1"/>
              <a:t>Olade</a:t>
            </a:r>
            <a:r>
              <a:rPr lang="es-EC" dirty="0"/>
              <a:t> 1980</a:t>
            </a:r>
          </a:p>
        </p:txBody>
      </p:sp>
    </p:spTree>
    <p:extLst>
      <p:ext uri="{BB962C8B-B14F-4D97-AF65-F5344CB8AC3E}">
        <p14:creationId xmlns:p14="http://schemas.microsoft.com/office/powerpoint/2010/main" val="4058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550369"/>
            <a:ext cx="4536504" cy="513349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372200" y="4581128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TABLA Nº 3.3 </a:t>
            </a:r>
            <a:endParaRPr lang="es-EC" b="1" dirty="0" smtClean="0"/>
          </a:p>
          <a:p>
            <a:endParaRPr lang="es-EC" b="1" dirty="0" smtClean="0"/>
          </a:p>
          <a:p>
            <a:r>
              <a:rPr lang="es-EC" dirty="0" smtClean="0"/>
              <a:t>Dimensiones </a:t>
            </a:r>
            <a:r>
              <a:rPr lang="es-EC" dirty="0"/>
              <a:t>estándar para según el diámetro del rodete.(OLADE, Hernandez1980</a:t>
            </a:r>
          </a:p>
        </p:txBody>
      </p:sp>
    </p:spTree>
    <p:extLst>
      <p:ext uri="{BB962C8B-B14F-4D97-AF65-F5344CB8AC3E}">
        <p14:creationId xmlns:p14="http://schemas.microsoft.com/office/powerpoint/2010/main" val="582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pic>
        <p:nvPicPr>
          <p:cNvPr id="12" name="11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64" y="1844824"/>
            <a:ext cx="3928367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6096887" y="5013176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3.17</a:t>
            </a:r>
            <a:endParaRPr lang="es-EC" dirty="0"/>
          </a:p>
          <a:p>
            <a:r>
              <a:rPr lang="es-EC" dirty="0"/>
              <a:t>Trazado de líneas según medidas estándar para el diseño del inyector.</a:t>
            </a:r>
          </a:p>
        </p:txBody>
      </p:sp>
    </p:spTree>
    <p:extLst>
      <p:ext uri="{BB962C8B-B14F-4D97-AF65-F5344CB8AC3E}">
        <p14:creationId xmlns:p14="http://schemas.microsoft.com/office/powerpoint/2010/main" val="30959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817687"/>
            <a:ext cx="5714220" cy="3843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2176462" y="5733256"/>
            <a:ext cx="5851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3.18.</a:t>
            </a:r>
            <a:endParaRPr lang="es-EC" dirty="0"/>
          </a:p>
          <a:p>
            <a:r>
              <a:rPr lang="es-EC" dirty="0"/>
              <a:t>Diseño final de la turbina </a:t>
            </a:r>
            <a:r>
              <a:rPr lang="es-EC" dirty="0" err="1"/>
              <a:t>Michell-Banki</a:t>
            </a:r>
            <a:r>
              <a:rPr lang="es-EC" dirty="0"/>
              <a:t> para la </a:t>
            </a:r>
            <a:r>
              <a:rPr lang="es-EC" dirty="0" err="1"/>
              <a:t>microcentral</a:t>
            </a:r>
            <a:r>
              <a:rPr lang="es-EC" dirty="0"/>
              <a:t> Hidroeléctrica “El Volcán”.</a:t>
            </a:r>
          </a:p>
        </p:txBody>
      </p:sp>
    </p:spTree>
    <p:extLst>
      <p:ext uri="{BB962C8B-B14F-4D97-AF65-F5344CB8AC3E}">
        <p14:creationId xmlns:p14="http://schemas.microsoft.com/office/powerpoint/2010/main" val="19629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99828" y="1124744"/>
            <a:ext cx="757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 smtClean="0"/>
              <a:t>LOCALIZACIÓN DEL PROYECTO</a:t>
            </a:r>
            <a:endParaRPr lang="es-EC" sz="4000" b="1" dirty="0"/>
          </a:p>
        </p:txBody>
      </p:sp>
      <p:pic>
        <p:nvPicPr>
          <p:cNvPr id="13" name="12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7" b="11148"/>
          <a:stretch/>
        </p:blipFill>
        <p:spPr bwMode="auto">
          <a:xfrm>
            <a:off x="683569" y="2138362"/>
            <a:ext cx="7848872" cy="37389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291 Rectángulo"/>
          <p:cNvSpPr/>
          <p:nvPr/>
        </p:nvSpPr>
        <p:spPr>
          <a:xfrm>
            <a:off x="2267744" y="2299652"/>
            <a:ext cx="2092483" cy="956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6" name="293 Rectángulo"/>
          <p:cNvSpPr/>
          <p:nvPr/>
        </p:nvSpPr>
        <p:spPr>
          <a:xfrm>
            <a:off x="4360228" y="3506346"/>
            <a:ext cx="3633440" cy="22269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7" name="Cuadro de texto 2"/>
          <p:cNvSpPr txBox="1">
            <a:spLocks noChangeArrowheads="1"/>
          </p:cNvSpPr>
          <p:nvPr/>
        </p:nvSpPr>
        <p:spPr bwMode="auto">
          <a:xfrm>
            <a:off x="2174823" y="3750317"/>
            <a:ext cx="1988185" cy="5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  <a:t>MINAS EL VOLCAN (PINTAG) </a:t>
            </a:r>
            <a:endParaRPr lang="es-EC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18" name="300 Conector angular"/>
          <p:cNvCxnSpPr/>
          <p:nvPr/>
        </p:nvCxnSpPr>
        <p:spPr>
          <a:xfrm>
            <a:off x="3325812" y="4372151"/>
            <a:ext cx="904875" cy="247650"/>
          </a:xfrm>
          <a:prstGeom prst="bentConnector3">
            <a:avLst>
              <a:gd name="adj1" fmla="val -1579"/>
            </a:avLst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301 Conector angular"/>
          <p:cNvCxnSpPr/>
          <p:nvPr/>
        </p:nvCxnSpPr>
        <p:spPr>
          <a:xfrm rot="10800000">
            <a:off x="4504372" y="2432367"/>
            <a:ext cx="1075690" cy="218440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 de texto 2"/>
          <p:cNvSpPr txBox="1">
            <a:spLocks noChangeArrowheads="1"/>
          </p:cNvSpPr>
          <p:nvPr/>
        </p:nvSpPr>
        <p:spPr bwMode="auto">
          <a:xfrm>
            <a:off x="5724128" y="2401252"/>
            <a:ext cx="2269540" cy="85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400" b="1" dirty="0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  <a:t>TERRENOS SR. EDMUNDO GORDILLO </a:t>
            </a:r>
            <a:endParaRPr lang="es-EC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54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64587"/>
            <a:ext cx="4981575" cy="404558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627784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FIGURA Nº 3.19.</a:t>
            </a:r>
            <a:endParaRPr lang="es-EC" dirty="0"/>
          </a:p>
          <a:p>
            <a:r>
              <a:rPr lang="es-EC" dirty="0"/>
              <a:t>Despiece de la turbina </a:t>
            </a:r>
            <a:r>
              <a:rPr lang="es-EC" dirty="0" err="1"/>
              <a:t>Michell-Banki</a:t>
            </a:r>
            <a:r>
              <a:rPr lang="es-EC" dirty="0"/>
              <a:t> para el proyecto “El </a:t>
            </a:r>
            <a:r>
              <a:rPr lang="es-EC" dirty="0" smtClean="0"/>
              <a:t>Volcán”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9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	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CÁLCULO DE </a:t>
            </a:r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907704" y="1237253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MICHELL-BANKI</a:t>
            </a:r>
            <a:endParaRPr lang="es-EC" dirty="0"/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46" y="2035510"/>
            <a:ext cx="5400040" cy="36957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513112" y="5589240"/>
            <a:ext cx="5227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3.20.</a:t>
            </a:r>
            <a:endParaRPr lang="es-EC" dirty="0"/>
          </a:p>
          <a:p>
            <a:r>
              <a:rPr lang="es-EC" dirty="0"/>
              <a:t>Montaje de la Turbina </a:t>
            </a:r>
            <a:r>
              <a:rPr lang="es-EC" dirty="0" err="1"/>
              <a:t>Michell-Banki</a:t>
            </a:r>
            <a:r>
              <a:rPr lang="es-EC" dirty="0"/>
              <a:t> para el proyecto “El Volcán”</a:t>
            </a:r>
          </a:p>
        </p:txBody>
      </p:sp>
    </p:spTree>
    <p:extLst>
      <p:ext uri="{BB962C8B-B14F-4D97-AF65-F5344CB8AC3E}">
        <p14:creationId xmlns:p14="http://schemas.microsoft.com/office/powerpoint/2010/main" val="1439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APOYOS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16943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pic>
        <p:nvPicPr>
          <p:cNvPr id="8" name="7 Imagen" descr="C:\Users\EDUARDO\Downloads\IMG_388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30423" r="29806" b="38095"/>
          <a:stretch/>
        </p:blipFill>
        <p:spPr bwMode="auto">
          <a:xfrm>
            <a:off x="2195736" y="1785149"/>
            <a:ext cx="3008430" cy="279598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EDUARDO\Downloads\IMG_389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11291" r="26450"/>
          <a:stretch/>
        </p:blipFill>
        <p:spPr bwMode="auto">
          <a:xfrm rot="5400000">
            <a:off x="5729023" y="1489682"/>
            <a:ext cx="2798521" cy="33843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267744" y="4797152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FIGURA Nº 3.21</a:t>
            </a:r>
            <a:endParaRPr lang="es-EC" dirty="0" smtClean="0"/>
          </a:p>
          <a:p>
            <a:r>
              <a:rPr lang="es-EC" dirty="0" smtClean="0"/>
              <a:t>Esquema general de los apoyos vista frontal y en corte. Fuente: Ramiro Ortiz, 2001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2180141" y="112474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Calculo de apoyos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6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3" name="2 Rectángulo"/>
          <p:cNvSpPr/>
          <p:nvPr/>
        </p:nvSpPr>
        <p:spPr>
          <a:xfrm>
            <a:off x="2236555" y="5279253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3.21</a:t>
            </a:r>
            <a:endParaRPr lang="es-EC" dirty="0"/>
          </a:p>
          <a:p>
            <a:r>
              <a:rPr lang="es-EC" dirty="0"/>
              <a:t>Esquema general de los apoyos vista frontal y en corte. Fuente: Ramiro Ortiz, 2001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180141" y="112474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Dimensionamiento de apoyos</a:t>
            </a:r>
            <a:endParaRPr lang="es-EC" b="1" dirty="0"/>
          </a:p>
        </p:txBody>
      </p:sp>
      <p:pic>
        <p:nvPicPr>
          <p:cNvPr id="13" name="12 Imagen" descr="C:\Users\EDUARDO\Downloads\IMG_389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23104" r="16376" b="3531"/>
          <a:stretch/>
        </p:blipFill>
        <p:spPr bwMode="auto">
          <a:xfrm rot="5400000">
            <a:off x="1874881" y="1877650"/>
            <a:ext cx="3578444" cy="32247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5631058" y="1804988"/>
                <a:ext cx="295232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 smtClean="0">
                          <a:latin typeface="Cambria Math"/>
                        </a:rPr>
                        <m:t>𝑬𝒎𝒊𝒏</m:t>
                      </m:r>
                      <m:r>
                        <a:rPr lang="es-EC" b="1" i="1" smtClean="0">
                          <a:latin typeface="Cambria Math"/>
                        </a:rPr>
                        <m:t>=</m:t>
                      </m:r>
                      <m:r>
                        <a:rPr lang="es-EC" b="1" i="1" smtClean="0">
                          <a:latin typeface="Cambria Math"/>
                        </a:rPr>
                        <m:t>𝟎</m:t>
                      </m:r>
                      <m:r>
                        <a:rPr lang="es-EC" b="1" i="1" smtClean="0">
                          <a:latin typeface="Cambria Math"/>
                        </a:rPr>
                        <m:t>.</m:t>
                      </m:r>
                      <m:r>
                        <a:rPr lang="es-EC" b="1" i="1" smtClean="0">
                          <a:latin typeface="Cambria Math"/>
                        </a:rPr>
                        <m:t>𝟐𝟓</m:t>
                      </m:r>
                      <m:r>
                        <a:rPr lang="es-EC" b="1" i="1" smtClean="0">
                          <a:latin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</a:rPr>
                        <m:t>𝒙</m:t>
                      </m:r>
                      <m:r>
                        <a:rPr lang="es-EC" b="1" i="1" smtClean="0">
                          <a:latin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</a:rPr>
                        <m:t>𝑫</m:t>
                      </m:r>
                    </m:oMath>
                  </m:oMathPara>
                </a14:m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𝑪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𝑩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𝟏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𝟓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𝒙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𝑫</m:t>
                      </m:r>
                    </m:oMath>
                  </m:oMathPara>
                </a14:m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𝑨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𝟏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𝟐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𝒙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𝑫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𝑱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𝑨</m:t>
                      </m:r>
                      <m:r>
                        <a:rPr lang="es-EC" b="1" i="1">
                          <a:latin typeface="Cambria Math"/>
                        </a:rPr>
                        <m:t>+</m:t>
                      </m:r>
                      <m:r>
                        <a:rPr lang="es-EC" b="1" i="1">
                          <a:latin typeface="Cambria Math"/>
                        </a:rPr>
                        <m:t>𝟎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𝟓</m:t>
                      </m:r>
                      <m:r>
                        <a:rPr lang="es-EC" b="1" i="1">
                          <a:latin typeface="Cambria Math"/>
                        </a:rPr>
                        <m:t>𝒙𝑪𝒙</m:t>
                      </m:r>
                      <m:func>
                        <m:funcPr>
                          <m:ctrlPr>
                            <a:rPr lang="es-EC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s-EC" b="1" i="1">
                              <a:latin typeface="Cambria Math"/>
                            </a:rPr>
                            <m:t>𝐭𝐚𝐧</m:t>
                          </m:r>
                        </m:fName>
                        <m:e>
                          <m:r>
                            <a:rPr lang="es-EC" b="1" i="1">
                              <a:latin typeface="Cambria Math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𝑭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𝑨</m:t>
                      </m:r>
                      <m:r>
                        <a:rPr lang="es-EC" b="1" i="1">
                          <a:latin typeface="Cambria Math"/>
                        </a:rPr>
                        <m:t>−</m:t>
                      </m:r>
                      <m:r>
                        <a:rPr lang="es-EC" b="1" i="1">
                          <a:latin typeface="Cambria Math"/>
                        </a:rPr>
                        <m:t>𝟎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𝟓</m:t>
                      </m:r>
                      <m:r>
                        <a:rPr lang="es-EC" b="1" i="1">
                          <a:latin typeface="Cambria Math"/>
                        </a:rPr>
                        <m:t>𝒙𝑪𝒙</m:t>
                      </m:r>
                      <m:func>
                        <m:funcPr>
                          <m:ctrlPr>
                            <a:rPr lang="es-EC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s-EC" b="1" i="1">
                              <a:latin typeface="Cambria Math"/>
                            </a:rPr>
                            <m:t>𝐭𝐚𝐧</m:t>
                          </m:r>
                        </m:fName>
                        <m:e>
                          <m:r>
                            <a:rPr lang="es-EC" b="1" i="1">
                              <a:latin typeface="Cambria Math"/>
                            </a:rPr>
                            <m:t>𝜽</m:t>
                          </m:r>
                        </m:e>
                      </m:func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058" y="1804988"/>
                <a:ext cx="2952328" cy="14773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17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13" y="3260963"/>
            <a:ext cx="3312368" cy="5154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4" name="13 Imagen" descr="C:\Users\EDUARDO\Downloads\IMG_3886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7" t="13495" r="29453" b="69703"/>
          <a:stretch/>
        </p:blipFill>
        <p:spPr bwMode="auto">
          <a:xfrm>
            <a:off x="5445706" y="3983238"/>
            <a:ext cx="3320175" cy="12960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48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ANCLAJES </a:t>
            </a:r>
            <a:endParaRPr lang="es-EC" sz="1400" b="1" dirty="0"/>
          </a:p>
        </p:txBody>
      </p:sp>
      <p:sp>
        <p:nvSpPr>
          <p:cNvPr id="12" name="11 Rectángulo"/>
          <p:cNvSpPr/>
          <p:nvPr/>
        </p:nvSpPr>
        <p:spPr>
          <a:xfrm>
            <a:off x="2107822" y="149407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Dimensiones de los apoyos </a:t>
            </a:r>
            <a:endParaRPr lang="es-EC" b="1" dirty="0"/>
          </a:p>
        </p:txBody>
      </p:sp>
      <p:pic>
        <p:nvPicPr>
          <p:cNvPr id="1025" name="Imagen 3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97" y="2132856"/>
            <a:ext cx="7188089" cy="22036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1858702" y="4623368"/>
            <a:ext cx="7165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Tabla No 3.4.  </a:t>
            </a:r>
            <a:r>
              <a:rPr lang="es-EC" dirty="0"/>
              <a:t>Dimensiones de los apoyos para cada uno de los tramos.</a:t>
            </a:r>
          </a:p>
        </p:txBody>
      </p:sp>
    </p:spTree>
    <p:extLst>
      <p:ext uri="{BB962C8B-B14F-4D97-AF65-F5344CB8AC3E}">
        <p14:creationId xmlns:p14="http://schemas.microsoft.com/office/powerpoint/2010/main" val="15177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ANCLAJES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99" y="1881248"/>
            <a:ext cx="4043430" cy="32403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4042845" y="1124744"/>
            <a:ext cx="2882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/>
              <a:t>Calculo de anclajes</a:t>
            </a:r>
            <a:endParaRPr lang="es-EC" sz="2400" dirty="0"/>
          </a:p>
        </p:txBody>
      </p:sp>
      <p:sp>
        <p:nvSpPr>
          <p:cNvPr id="3" name="2 Rectángulo"/>
          <p:cNvSpPr/>
          <p:nvPr/>
        </p:nvSpPr>
        <p:spPr>
          <a:xfrm>
            <a:off x="2676002" y="5301208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3.25.</a:t>
            </a:r>
            <a:endParaRPr lang="es-EC" dirty="0"/>
          </a:p>
          <a:p>
            <a:r>
              <a:rPr lang="es-EC" dirty="0"/>
              <a:t>Esquema general de la forma y función de un anclaje</a:t>
            </a:r>
          </a:p>
        </p:txBody>
      </p:sp>
    </p:spTree>
    <p:extLst>
      <p:ext uri="{BB962C8B-B14F-4D97-AF65-F5344CB8AC3E}">
        <p14:creationId xmlns:p14="http://schemas.microsoft.com/office/powerpoint/2010/main" val="12729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895524" y="992276"/>
            <a:ext cx="5689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Anclaje para variar la pendiente vertical</a:t>
            </a:r>
            <a:endParaRPr lang="es-EC" dirty="0"/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brightnessContrast bright="1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74" y="1361608"/>
            <a:ext cx="3609975" cy="22917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11 Rectángulo"/>
          <p:cNvSpPr/>
          <p:nvPr/>
        </p:nvSpPr>
        <p:spPr>
          <a:xfrm>
            <a:off x="1840561" y="3791798"/>
            <a:ext cx="5689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Anclaje para variar la pendiente horizontal</a:t>
            </a:r>
            <a:endParaRPr lang="es-EC" dirty="0"/>
          </a:p>
        </p:txBody>
      </p:sp>
      <p:pic>
        <p:nvPicPr>
          <p:cNvPr id="13" name="12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74" y="4243621"/>
            <a:ext cx="3695700" cy="24720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53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340768"/>
            <a:ext cx="4896543" cy="32613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3150095" y="49411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b="1" dirty="0"/>
              <a:t>Tabla No 3.10.  </a:t>
            </a:r>
            <a:r>
              <a:rPr lang="es-EC" dirty="0"/>
              <a:t>Ángulos θ</a:t>
            </a:r>
            <a:r>
              <a:rPr lang="es-EC" baseline="-25000" dirty="0"/>
              <a:t>1</a:t>
            </a:r>
            <a:r>
              <a:rPr lang="es-EC" dirty="0"/>
              <a:t>, θ</a:t>
            </a:r>
            <a:r>
              <a:rPr lang="es-EC" baseline="-25000" dirty="0"/>
              <a:t>2</a:t>
            </a:r>
            <a:r>
              <a:rPr lang="es-EC" dirty="0"/>
              <a:t>, θ</a:t>
            </a:r>
            <a:r>
              <a:rPr lang="es-EC" baseline="-25000" dirty="0"/>
              <a:t>3</a:t>
            </a:r>
            <a:r>
              <a:rPr lang="es-EC" dirty="0"/>
              <a:t>, θ</a:t>
            </a:r>
            <a:r>
              <a:rPr lang="es-EC" baseline="-25000" dirty="0"/>
              <a:t>4</a:t>
            </a:r>
            <a:r>
              <a:rPr lang="es-EC" dirty="0"/>
              <a:t> aguas arriba y aguas abajo, según el tipo de anclaje horizontal o vertical.</a:t>
            </a:r>
          </a:p>
        </p:txBody>
      </p:sp>
    </p:spTree>
    <p:extLst>
      <p:ext uri="{BB962C8B-B14F-4D97-AF65-F5344CB8AC3E}">
        <p14:creationId xmlns:p14="http://schemas.microsoft.com/office/powerpoint/2010/main" val="29162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299828" y="1124744"/>
            <a:ext cx="757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4000" b="1" dirty="0" smtClean="0"/>
              <a:t>LOCALIZACIÓN DEL PROYECTO</a:t>
            </a:r>
            <a:endParaRPr lang="es-EC" sz="4000" b="1" dirty="0"/>
          </a:p>
        </p:txBody>
      </p:sp>
      <p:pic>
        <p:nvPicPr>
          <p:cNvPr id="12" name="11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848872" cy="4332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5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051720" y="1218912"/>
            <a:ext cx="5265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/>
              <a:t>Dimensionamiento de los anclajes</a:t>
            </a:r>
            <a:endParaRPr lang="es-EC" sz="2800" dirty="0"/>
          </a:p>
        </p:txBody>
      </p:sp>
      <p:pic>
        <p:nvPicPr>
          <p:cNvPr id="12" name="11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6"/>
            <a:ext cx="3456384" cy="311414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051720" y="4988351"/>
            <a:ext cx="60238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3.28</a:t>
            </a:r>
            <a:endParaRPr lang="es-EC" dirty="0"/>
          </a:p>
          <a:p>
            <a:pPr algn="just"/>
            <a:r>
              <a:rPr lang="es-EC" dirty="0"/>
              <a:t>Esquema general de las dimensiones de un anclaje tipo vista lateral. Fuente: </a:t>
            </a:r>
            <a:r>
              <a:rPr lang="es-EC" dirty="0" err="1"/>
              <a:t>Vasconez</a:t>
            </a:r>
            <a:r>
              <a:rPr lang="es-EC" dirty="0"/>
              <a:t>-Tello, Tesis Estudio de factibilidad  </a:t>
            </a:r>
            <a:r>
              <a:rPr lang="es-EC" dirty="0" err="1"/>
              <a:t>Tecnica-Economica</a:t>
            </a:r>
            <a:r>
              <a:rPr lang="es-EC" dirty="0"/>
              <a:t> del sistema de </a:t>
            </a:r>
            <a:r>
              <a:rPr lang="es-EC" dirty="0" err="1"/>
              <a:t>turbobombeo</a:t>
            </a:r>
            <a:r>
              <a:rPr lang="es-EC" dirty="0"/>
              <a:t> para la comunidad de Cananvalle,  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CuadroTexto"/>
              <p:cNvSpPr txBox="1"/>
              <p:nvPr/>
            </p:nvSpPr>
            <p:spPr>
              <a:xfrm>
                <a:off x="5506406" y="2314225"/>
                <a:ext cx="316835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𝐴</m:t>
                      </m:r>
                      <m:r>
                        <a:rPr lang="es-EC" i="1">
                          <a:latin typeface="Cambria Math"/>
                        </a:rPr>
                        <m:t>=4∗</m:t>
                      </m:r>
                      <m:r>
                        <a:rPr lang="es-EC" i="1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𝐵</m:t>
                      </m:r>
                      <m:r>
                        <a:rPr lang="es-EC" i="1">
                          <a:latin typeface="Cambria Math"/>
                        </a:rPr>
                        <m:t>=3∗</m:t>
                      </m:r>
                      <m:r>
                        <a:rPr lang="es-EC" i="1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𝐶</m:t>
                      </m:r>
                      <m:r>
                        <a:rPr lang="es-EC" i="1">
                          <a:latin typeface="Cambria Math"/>
                        </a:rPr>
                        <m:t>=3∗</m:t>
                      </m:r>
                      <m:r>
                        <a:rPr lang="es-EC" i="1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𝐹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𝐴</m:t>
                      </m:r>
                      <m:r>
                        <a:rPr lang="es-EC" i="1">
                          <a:latin typeface="Cambria Math"/>
                        </a:rPr>
                        <m:t>−0.5∗</m:t>
                      </m:r>
                      <m:r>
                        <a:rPr lang="es-EC" i="1">
                          <a:latin typeface="Cambria Math"/>
                        </a:rPr>
                        <m:t>𝐶</m:t>
                      </m:r>
                      <m:r>
                        <a:rPr lang="es-EC" i="1">
                          <a:latin typeface="Cambria Math"/>
                        </a:rPr>
                        <m:t>∗</m:t>
                      </m:r>
                      <m:func>
                        <m:funcPr>
                          <m:ctrlPr>
                            <a:rPr lang="es-EC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>
                              <a:latin typeface="Cambria Math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𝐽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𝐴</m:t>
                      </m:r>
                      <m:r>
                        <a:rPr lang="es-EC" i="1">
                          <a:latin typeface="Cambria Math"/>
                        </a:rPr>
                        <m:t>+0.5∗</m:t>
                      </m:r>
                      <m:r>
                        <a:rPr lang="es-EC" i="1">
                          <a:latin typeface="Cambria Math"/>
                        </a:rPr>
                        <m:t>𝐶</m:t>
                      </m:r>
                      <m:r>
                        <a:rPr lang="es-EC" i="1">
                          <a:latin typeface="Cambria Math"/>
                        </a:rPr>
                        <m:t>∗</m:t>
                      </m:r>
                      <m:func>
                        <m:funcPr>
                          <m:ctrlPr>
                            <a:rPr lang="es-EC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>
                              <a:latin typeface="Cambria Math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𝐻</m:t>
                      </m:r>
                      <m:r>
                        <a:rPr lang="es-EC" i="1">
                          <a:latin typeface="Cambria Math"/>
                        </a:rPr>
                        <m:t>=1.5∗</m:t>
                      </m:r>
                      <m:r>
                        <a:rPr lang="es-EC" i="1">
                          <a:latin typeface="Cambria Math"/>
                        </a:rPr>
                        <m:t>𝐷</m:t>
                      </m:r>
                      <m:r>
                        <a:rPr lang="es-EC" i="1">
                          <a:latin typeface="Cambria Math"/>
                        </a:rPr>
                        <m:t>∗</m:t>
                      </m:r>
                      <m:r>
                        <a:rPr lang="es-EC" i="1">
                          <a:latin typeface="Cambria Math"/>
                        </a:rPr>
                        <m:t>𝐹</m:t>
                      </m:r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406" y="2314225"/>
                <a:ext cx="3168352" cy="20313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7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  <p:pic>
        <p:nvPicPr>
          <p:cNvPr id="13" name="1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5" y="1124744"/>
            <a:ext cx="2577794" cy="354633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260462" y="4882513"/>
            <a:ext cx="61279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FIGURA Nº 3.29.</a:t>
            </a:r>
            <a:endParaRPr lang="es-EC" dirty="0"/>
          </a:p>
          <a:p>
            <a:pPr algn="just"/>
            <a:r>
              <a:rPr lang="es-EC" dirty="0"/>
              <a:t>Dibujo tridimensional de un anclaje tipo. Fuente: </a:t>
            </a:r>
            <a:r>
              <a:rPr lang="es-EC" dirty="0" err="1"/>
              <a:t>Vasconez</a:t>
            </a:r>
            <a:r>
              <a:rPr lang="es-EC" dirty="0"/>
              <a:t>-Tello, Tesis Estudio de factibilidad  </a:t>
            </a:r>
            <a:r>
              <a:rPr lang="es-EC" dirty="0" err="1"/>
              <a:t>Tecnica-Economica</a:t>
            </a:r>
            <a:r>
              <a:rPr lang="es-EC" dirty="0"/>
              <a:t> del sistema de </a:t>
            </a:r>
            <a:r>
              <a:rPr lang="es-EC" dirty="0" err="1"/>
              <a:t>turbobombeo</a:t>
            </a:r>
            <a:r>
              <a:rPr lang="es-EC" dirty="0"/>
              <a:t> para la comunidad de Cananvalle,  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4923428" y="1759266"/>
                <a:ext cx="3753027" cy="2738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𝑉𝑐</m:t>
                      </m:r>
                      <m:r>
                        <a:rPr lang="es-EC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𝑡𝑜𝑡𝑎𝑙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s-EC" dirty="0" smtClean="0"/>
              </a:p>
              <a:p>
                <a:endParaRPr lang="es-EC" dirty="0" smtClean="0"/>
              </a:p>
              <a:p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EC" sz="12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sz="1200" i="1">
                          <a:latin typeface="Cambria Math"/>
                        </a:rPr>
                        <m:t>=</m:t>
                      </m:r>
                      <m:r>
                        <a:rPr lang="es-EC" sz="1200" i="1">
                          <a:latin typeface="Cambria Math"/>
                        </a:rPr>
                        <m:t>𝐵</m:t>
                      </m:r>
                      <m:r>
                        <a:rPr lang="es-EC" sz="1200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s-EC" sz="1200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sz="1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sz="1200" i="1">
                                      <a:latin typeface="Cambria Math"/>
                                    </a:rPr>
                                    <m:t>𝐶</m:t>
                                  </m:r>
                                </m:num>
                                <m:den>
                                  <m:r>
                                    <a:rPr lang="es-EC" sz="1200" i="1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s-EC" sz="1200" i="1">
                                  <a:latin typeface="Cambria Math"/>
                                </a:rPr>
                                <m:t>+3∗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𝐽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∗(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𝐽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+1.5∗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s-EC" sz="1200" i="1">
                                  <a:latin typeface="Cambria Math"/>
                                </a:rPr>
                                <m:t>∗</m:t>
                              </m:r>
                              <m:func>
                                <m:funcPr>
                                  <m:ctrlPr>
                                    <a:rPr lang="es-EC" sz="12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2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s-EC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200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EC" sz="12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s-EC" sz="1200" i="1">
                              <a:latin typeface="Cambria Math"/>
                            </a:rPr>
                            <m:t>+</m:t>
                          </m:r>
                          <m:r>
                            <a:rPr lang="es-EC" sz="1200" i="1">
                              <a:latin typeface="Cambria Math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lang="es-EC" sz="1200" dirty="0" smtClean="0"/>
              </a:p>
              <a:p>
                <a:endParaRPr lang="es-EC" sz="1200" dirty="0" smtClean="0"/>
              </a:p>
              <a:p>
                <a:endParaRPr lang="es-EC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EC" sz="12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12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C" sz="1200" i="1"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s-EC" sz="1200" i="1">
                          <a:latin typeface="Cambria Math"/>
                        </a:rPr>
                        <m:t>∗</m:t>
                      </m:r>
                      <m:r>
                        <a:rPr lang="es-EC" sz="1200" i="1">
                          <a:latin typeface="Cambria Math"/>
                        </a:rPr>
                        <m:t>𝐶</m:t>
                      </m:r>
                      <m:r>
                        <a:rPr lang="es-EC" sz="1200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s-EC" sz="1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200" i="1">
                              <a:latin typeface="Cambria Math"/>
                            </a:rPr>
                            <m:t>𝐷</m:t>
                          </m:r>
                          <m:r>
                            <a:rPr lang="es-EC" sz="1200" i="1">
                              <a:latin typeface="Cambria Math"/>
                            </a:rPr>
                            <m:t>+2∗</m:t>
                          </m:r>
                          <m:r>
                            <a:rPr lang="es-EC" sz="1200" i="1">
                              <a:latin typeface="Cambria Math"/>
                            </a:rPr>
                            <m:t>𝑒</m:t>
                          </m:r>
                        </m:e>
                      </m:d>
                      <m:r>
                        <a:rPr lang="es-EC" sz="1200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s-EC" sz="12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12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s-EC" sz="12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2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s-EC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200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EC" sz="12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den>
                          </m:f>
                          <m:r>
                            <a:rPr lang="es-EC" sz="12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12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s-EC" sz="12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sz="12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s-EC" sz="1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sz="1200" i="1">
                                          <a:latin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EC" sz="12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es-EC" sz="1200" dirty="0"/>
              </a:p>
              <a:p>
                <a:endParaRPr lang="es-EC" dirty="0" smtClean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428" y="1759266"/>
                <a:ext cx="3753027" cy="27389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9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III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882174" y="1237253"/>
            <a:ext cx="252028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RECOLECCIÓN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TUBERÍA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TANQUE DE </a:t>
            </a:r>
          </a:p>
          <a:p>
            <a:pPr lvl="0" algn="r"/>
            <a:r>
              <a:rPr lang="es-EC" sz="1400" b="1" dirty="0" smtClean="0"/>
              <a:t>PRESIÓN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VERTEDEROS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COLCHON </a:t>
            </a:r>
          </a:p>
          <a:p>
            <a:pPr lvl="0" algn="r"/>
            <a:r>
              <a:rPr lang="es-EC" sz="1400" b="1" dirty="0" smtClean="0"/>
              <a:t>DE  AGUAS 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REJILLA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PERDIDAS </a:t>
            </a:r>
          </a:p>
          <a:p>
            <a:pPr lvl="0" algn="r"/>
            <a:r>
              <a:rPr lang="es-EC" sz="1400" b="1" dirty="0" smtClean="0"/>
              <a:t>DE  CARGA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CÁLCULO DE </a:t>
            </a:r>
          </a:p>
          <a:p>
            <a:pPr lvl="0" algn="r"/>
            <a:r>
              <a:rPr lang="es-EC" sz="1400" b="1" dirty="0" smtClean="0"/>
              <a:t>LA TURBINA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dirty="0" smtClean="0"/>
              <a:t>APOYOS</a:t>
            </a:r>
          </a:p>
          <a:p>
            <a:pPr lvl="0" algn="r"/>
            <a:endParaRPr lang="es-EC" sz="1400" b="1" dirty="0" smtClean="0"/>
          </a:p>
          <a:p>
            <a:pPr lvl="0" algn="r"/>
            <a:r>
              <a:rPr lang="es-EC" sz="1400" b="1" i="1" dirty="0" smtClean="0">
                <a:solidFill>
                  <a:srgbClr val="FFFF00"/>
                </a:solidFill>
              </a:rPr>
              <a:t>ANCLAJES </a:t>
            </a:r>
            <a:endParaRPr lang="es-EC" sz="1400" b="1" i="1" dirty="0">
              <a:solidFill>
                <a:srgbClr val="FFFF00"/>
              </a:solidFill>
            </a:endParaRPr>
          </a:p>
        </p:txBody>
      </p:sp>
      <p:pic>
        <p:nvPicPr>
          <p:cNvPr id="10" name="9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18" y="1226392"/>
            <a:ext cx="5075358" cy="38587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1 Rectángulo"/>
          <p:cNvSpPr/>
          <p:nvPr/>
        </p:nvSpPr>
        <p:spPr>
          <a:xfrm>
            <a:off x="3132697" y="53732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/>
              <a:t>Tabla No 3.11  </a:t>
            </a:r>
            <a:r>
              <a:rPr lang="es-EC" dirty="0"/>
              <a:t>Dimensiones generales y volumen total de los anclajes</a:t>
            </a:r>
          </a:p>
        </p:txBody>
      </p:sp>
    </p:spTree>
    <p:extLst>
      <p:ext uri="{BB962C8B-B14F-4D97-AF65-F5344CB8AC3E}">
        <p14:creationId xmlns:p14="http://schemas.microsoft.com/office/powerpoint/2010/main" val="661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08104" y="1045396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CAPITULO IV</a:t>
            </a:r>
            <a:endParaRPr lang="es-EC" sz="4000" b="1" dirty="0"/>
          </a:p>
        </p:txBody>
      </p:sp>
      <p:sp>
        <p:nvSpPr>
          <p:cNvPr id="2" name="1 Rectángulo"/>
          <p:cNvSpPr/>
          <p:nvPr/>
        </p:nvSpPr>
        <p:spPr>
          <a:xfrm>
            <a:off x="755576" y="2066786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C" sz="2000" b="1" i="1" dirty="0" smtClean="0"/>
              <a:t>4.1. PRESUPUESTO REFERENCIAL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4.2. COSTOS MATERIAL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4.3. COSTOS EQUIPOS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4.4. COSTO MANO DE OBRA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4.5. COSTO TRANSPORTE</a:t>
            </a:r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4.6. COSTOS INDIRECTOS</a:t>
            </a:r>
            <a:endParaRPr lang="es-EC" sz="2000" b="1" i="1" dirty="0"/>
          </a:p>
        </p:txBody>
      </p:sp>
    </p:spTree>
    <p:extLst>
      <p:ext uri="{BB962C8B-B14F-4D97-AF65-F5344CB8AC3E}">
        <p14:creationId xmlns:p14="http://schemas.microsoft.com/office/powerpoint/2010/main" val="33322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08104" y="1045396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CAPITULO V</a:t>
            </a:r>
            <a:endParaRPr lang="es-EC" sz="4000" b="1" dirty="0"/>
          </a:p>
        </p:txBody>
      </p:sp>
      <p:sp>
        <p:nvSpPr>
          <p:cNvPr id="2" name="1 Rectángulo"/>
          <p:cNvSpPr/>
          <p:nvPr/>
        </p:nvSpPr>
        <p:spPr>
          <a:xfrm>
            <a:off x="755576" y="2743760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C" sz="2000" b="1" i="1" dirty="0" smtClean="0"/>
              <a:t>5.1 CONCLUSIONES</a:t>
            </a:r>
          </a:p>
          <a:p>
            <a:pPr lvl="0">
              <a:lnSpc>
                <a:spcPct val="150000"/>
              </a:lnSpc>
            </a:pPr>
            <a:endParaRPr lang="es-EC" sz="2000" b="1" i="1" dirty="0" smtClean="0"/>
          </a:p>
          <a:p>
            <a:pPr lvl="0">
              <a:lnSpc>
                <a:spcPct val="150000"/>
              </a:lnSpc>
            </a:pPr>
            <a:r>
              <a:rPr lang="es-EC" sz="2000" b="1" i="1" dirty="0" smtClean="0"/>
              <a:t>5.2 RECOMENDACIONES</a:t>
            </a:r>
            <a:endParaRPr lang="es-EC" sz="2000" b="1" i="1" dirty="0"/>
          </a:p>
        </p:txBody>
      </p:sp>
    </p:spTree>
    <p:extLst>
      <p:ext uri="{BB962C8B-B14F-4D97-AF65-F5344CB8AC3E}">
        <p14:creationId xmlns:p14="http://schemas.microsoft.com/office/powerpoint/2010/main" val="29815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08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V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CONCLUSIONES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673513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600" b="1" i="1" dirty="0" smtClean="0">
                <a:solidFill>
                  <a:srgbClr val="FFFF00"/>
                </a:solidFill>
              </a:rPr>
              <a:t>CONCLUSIONES</a:t>
            </a:r>
          </a:p>
          <a:p>
            <a:pPr lvl="0" algn="r"/>
            <a:endParaRPr lang="es-EC" sz="1600" b="1" i="1" dirty="0" smtClean="0">
              <a:solidFill>
                <a:srgbClr val="FFFF00"/>
              </a:solidFill>
            </a:endParaRPr>
          </a:p>
          <a:p>
            <a:pPr lvl="0" algn="r"/>
            <a:endParaRPr lang="es-EC" sz="1600" b="1" dirty="0"/>
          </a:p>
          <a:p>
            <a:pPr lvl="0" algn="r"/>
            <a:r>
              <a:rPr lang="es-EC" sz="1600" b="1" dirty="0" smtClean="0"/>
              <a:t>RECOMENDA-</a:t>
            </a:r>
          </a:p>
          <a:p>
            <a:pPr lvl="0" algn="r"/>
            <a:r>
              <a:rPr lang="es-EC" sz="1600" b="1" dirty="0" smtClean="0"/>
              <a:t>CIONES</a:t>
            </a:r>
          </a:p>
        </p:txBody>
      </p:sp>
    </p:spTree>
    <p:extLst>
      <p:ext uri="{BB962C8B-B14F-4D97-AF65-F5344CB8AC3E}">
        <p14:creationId xmlns:p14="http://schemas.microsoft.com/office/powerpoint/2010/main" val="4156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0" y="908720"/>
            <a:ext cx="1619672" cy="5949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69393" y="786190"/>
            <a:ext cx="1208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u="sng" dirty="0" smtClean="0">
                <a:solidFill>
                  <a:schemeClr val="bg1"/>
                </a:solidFill>
              </a:rPr>
              <a:t>CÁPITULO V</a:t>
            </a:r>
            <a:endParaRPr lang="es-EC" sz="1600" b="1" u="sng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315316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RECOMENDACIONES</a:t>
            </a:r>
            <a:endParaRPr lang="es-EC" sz="4000" b="1" dirty="0"/>
          </a:p>
        </p:txBody>
      </p:sp>
      <p:sp>
        <p:nvSpPr>
          <p:cNvPr id="11" name="10 Rectángulo"/>
          <p:cNvSpPr/>
          <p:nvPr/>
        </p:nvSpPr>
        <p:spPr>
          <a:xfrm>
            <a:off x="-882174" y="1673513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s-EC" sz="1600" b="1" dirty="0" smtClean="0"/>
              <a:t>CONCLUSIONES</a:t>
            </a:r>
          </a:p>
          <a:p>
            <a:pPr lvl="0" algn="r"/>
            <a:endParaRPr lang="es-EC" sz="1600" b="1" i="1" dirty="0" smtClean="0">
              <a:solidFill>
                <a:srgbClr val="FFFF00"/>
              </a:solidFill>
            </a:endParaRPr>
          </a:p>
          <a:p>
            <a:pPr lvl="0" algn="r"/>
            <a:endParaRPr lang="es-EC" sz="1600" b="1" dirty="0"/>
          </a:p>
          <a:p>
            <a:pPr lvl="0" algn="r"/>
            <a:r>
              <a:rPr lang="es-EC" sz="1600" b="1" i="1" dirty="0" smtClean="0">
                <a:solidFill>
                  <a:srgbClr val="FFFF00"/>
                </a:solidFill>
              </a:rPr>
              <a:t>RECOMENDA-</a:t>
            </a:r>
          </a:p>
          <a:p>
            <a:pPr lvl="0" algn="r"/>
            <a:r>
              <a:rPr lang="es-EC" sz="1600" b="1" i="1" dirty="0" smtClean="0">
                <a:solidFill>
                  <a:srgbClr val="FFFF00"/>
                </a:solidFill>
              </a:rPr>
              <a:t>CIONES</a:t>
            </a:r>
          </a:p>
        </p:txBody>
      </p:sp>
    </p:spTree>
    <p:extLst>
      <p:ext uri="{BB962C8B-B14F-4D97-AF65-F5344CB8AC3E}">
        <p14:creationId xmlns:p14="http://schemas.microsoft.com/office/powerpoint/2010/main" val="6632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57142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1299828" y="44624"/>
            <a:ext cx="7808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ESTUDIO DE LA PREFACTIBILIDAD DE LAS OBRAS CIVILES PARA </a:t>
            </a:r>
          </a:p>
          <a:p>
            <a:pPr algn="r"/>
            <a:r>
              <a:rPr lang="es-EC" sz="2300" b="1" dirty="0" smtClean="0">
                <a:solidFill>
                  <a:schemeClr val="bg1"/>
                </a:solidFill>
              </a:rPr>
              <a:t>LA MICROCENTAL HIDROELECTRICA EL VOLCAN</a:t>
            </a:r>
            <a:endParaRPr lang="es-EC" sz="23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87102" y="1124744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/>
              <a:t>CAPITULO II</a:t>
            </a:r>
            <a:endParaRPr lang="es-EC" sz="4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11560" y="2452826"/>
            <a:ext cx="64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/>
              <a:t>2.1 	ESTUDIO  HIDROLÓGICO</a:t>
            </a:r>
            <a:endParaRPr lang="es-EC" sz="2000" b="1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3359313"/>
            <a:ext cx="8026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/>
              <a:t>2.2 	LEVANTAMIENTO TOPOGRÁFICO</a:t>
            </a:r>
            <a:endParaRPr lang="es-EC" sz="2000" b="1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11560" y="5117122"/>
            <a:ext cx="198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i="1" dirty="0" smtClean="0"/>
              <a:t>2.4 	AFOROS</a:t>
            </a:r>
            <a:endParaRPr lang="es-EC" sz="2000" b="1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4295417"/>
            <a:ext cx="65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/>
              <a:t>2.3 	CONDICIONES GEOLÓGICAS</a:t>
            </a:r>
            <a:endParaRPr lang="es-EC" sz="2000" b="1" i="1" dirty="0"/>
          </a:p>
        </p:txBody>
      </p:sp>
    </p:spTree>
    <p:extLst>
      <p:ext uri="{BB962C8B-B14F-4D97-AF65-F5344CB8AC3E}">
        <p14:creationId xmlns:p14="http://schemas.microsoft.com/office/powerpoint/2010/main" val="10189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4642</Words>
  <Application>Microsoft Office PowerPoint</Application>
  <PresentationFormat>Presentación en pantalla (4:3)</PresentationFormat>
  <Paragraphs>2051</Paragraphs>
  <Slides>86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8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EDUARDO</cp:lastModifiedBy>
  <cp:revision>74</cp:revision>
  <dcterms:created xsi:type="dcterms:W3CDTF">2015-05-21T03:02:42Z</dcterms:created>
  <dcterms:modified xsi:type="dcterms:W3CDTF">2015-06-22T18:34:05Z</dcterms:modified>
</cp:coreProperties>
</file>