
<file path=[Content_Types].xml><?xml version="1.0" encoding="utf-8"?>
<Types xmlns="http://schemas.openxmlformats.org/package/2006/content-types">
  <Default Extension="png" ContentType="image/png"/>
  <Default Extension="tmp" ContentType="image/png"/>
  <Default Extension="bmp" ContentType="image/bmp"/>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328" r:id="rId19"/>
    <p:sldId id="329" r:id="rId20"/>
    <p:sldId id="330" r:id="rId21"/>
    <p:sldId id="273" r:id="rId22"/>
    <p:sldId id="326" r:id="rId23"/>
    <p:sldId id="274" r:id="rId24"/>
    <p:sldId id="327"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94" r:id="rId40"/>
    <p:sldId id="296" r:id="rId41"/>
    <p:sldId id="289" r:id="rId42"/>
    <p:sldId id="290" r:id="rId43"/>
    <p:sldId id="291" r:id="rId44"/>
    <p:sldId id="293" r:id="rId45"/>
    <p:sldId id="297" r:id="rId46"/>
    <p:sldId id="298" r:id="rId47"/>
    <p:sldId id="299" r:id="rId48"/>
    <p:sldId id="300" r:id="rId49"/>
    <p:sldId id="317" r:id="rId50"/>
    <p:sldId id="331" r:id="rId51"/>
    <p:sldId id="332" r:id="rId52"/>
    <p:sldId id="302" r:id="rId53"/>
    <p:sldId id="303" r:id="rId54"/>
    <p:sldId id="304" r:id="rId55"/>
    <p:sldId id="314" r:id="rId56"/>
    <p:sldId id="315" r:id="rId57"/>
    <p:sldId id="309" r:id="rId58"/>
    <p:sldId id="316" r:id="rId59"/>
    <p:sldId id="310" r:id="rId60"/>
    <p:sldId id="323" r:id="rId61"/>
    <p:sldId id="318" r:id="rId62"/>
    <p:sldId id="333" r:id="rId63"/>
    <p:sldId id="334" r:id="rId64"/>
    <p:sldId id="324" r:id="rId65"/>
    <p:sldId id="319" r:id="rId66"/>
    <p:sldId id="320" r:id="rId67"/>
    <p:sldId id="321" r:id="rId68"/>
    <p:sldId id="322" r:id="rId6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80448277-A179-4F83-9DF2-9F196ACDF074}" type="datetimeFigureOut">
              <a:rPr lang="es-MX" smtClean="0"/>
              <a:t>24/06/2015</a:t>
            </a:fld>
            <a:endParaRPr lang="es-MX"/>
          </a:p>
        </p:txBody>
      </p:sp>
      <p:sp>
        <p:nvSpPr>
          <p:cNvPr id="19" name="Footer Placeholder 18"/>
          <p:cNvSpPr>
            <a:spLocks noGrp="1"/>
          </p:cNvSpPr>
          <p:nvPr>
            <p:ph type="ftr" sz="quarter" idx="11"/>
          </p:nvPr>
        </p:nvSpPr>
        <p:spPr/>
        <p:txBody>
          <a:bodyPr/>
          <a:lstStyle/>
          <a:p>
            <a:endParaRPr lang="es-MX"/>
          </a:p>
        </p:txBody>
      </p:sp>
      <p:sp>
        <p:nvSpPr>
          <p:cNvPr id="27" name="Slide Number Placeholder 26"/>
          <p:cNvSpPr>
            <a:spLocks noGrp="1"/>
          </p:cNvSpPr>
          <p:nvPr>
            <p:ph type="sldNum" sz="quarter" idx="12"/>
          </p:nvPr>
        </p:nvSpPr>
        <p:spPr/>
        <p:txBody>
          <a:bodyPr/>
          <a:lstStyle/>
          <a:p>
            <a:fld id="{21792E6B-0C39-4585-B0DD-E121CB60B50D}" type="slidenum">
              <a:rPr lang="es-MX" smtClean="0"/>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80448277-A179-4F83-9DF2-9F196ACDF074}" type="datetimeFigureOut">
              <a:rPr lang="es-MX" smtClean="0"/>
              <a:t>24/06/2015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1792E6B-0C39-4585-B0DD-E121CB60B50D}"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80448277-A179-4F83-9DF2-9F196ACDF074}" type="datetimeFigureOut">
              <a:rPr lang="es-MX" smtClean="0"/>
              <a:t>24/06/2015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1792E6B-0C39-4585-B0DD-E121CB60B50D}"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80448277-A179-4F83-9DF2-9F196ACDF074}" type="datetimeFigureOut">
              <a:rPr lang="es-MX" smtClean="0"/>
              <a:t>24/06/2015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1792E6B-0C39-4585-B0DD-E121CB60B50D}"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80448277-A179-4F83-9DF2-9F196ACDF074}" type="datetimeFigureOut">
              <a:rPr lang="es-MX" smtClean="0"/>
              <a:t>24/06/2015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1792E6B-0C39-4585-B0DD-E121CB60B50D}" type="slidenum">
              <a:rPr lang="es-MX" smtClean="0"/>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80448277-A179-4F83-9DF2-9F196ACDF074}" type="datetimeFigureOut">
              <a:rPr lang="es-MX" smtClean="0"/>
              <a:t>24/06/2015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1792E6B-0C39-4585-B0DD-E121CB60B50D}"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80448277-A179-4F83-9DF2-9F196ACDF074}" type="datetimeFigureOut">
              <a:rPr lang="es-MX" smtClean="0"/>
              <a:t>24/06/2015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21792E6B-0C39-4585-B0DD-E121CB60B50D}"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80448277-A179-4F83-9DF2-9F196ACDF074}" type="datetimeFigureOut">
              <a:rPr lang="es-MX" smtClean="0"/>
              <a:t>24/06/2015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21792E6B-0C39-4585-B0DD-E121CB60B50D}"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48277-A179-4F83-9DF2-9F196ACDF074}" type="datetimeFigureOut">
              <a:rPr lang="es-MX" smtClean="0"/>
              <a:t>24/06/2015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21792E6B-0C39-4585-B0DD-E121CB60B50D}"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80448277-A179-4F83-9DF2-9F196ACDF074}" type="datetimeFigureOut">
              <a:rPr lang="es-MX" smtClean="0"/>
              <a:t>24/06/2015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1792E6B-0C39-4585-B0DD-E121CB60B50D}"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80448277-A179-4F83-9DF2-9F196ACDF074}" type="datetimeFigureOut">
              <a:rPr lang="es-MX" smtClean="0"/>
              <a:t>24/06/2015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xfrm>
            <a:off x="8077200" y="6356350"/>
            <a:ext cx="609600" cy="365125"/>
          </a:xfrm>
        </p:spPr>
        <p:txBody>
          <a:bodyPr/>
          <a:lstStyle/>
          <a:p>
            <a:fld id="{21792E6B-0C39-4585-B0DD-E121CB60B50D}" type="slidenum">
              <a:rPr lang="es-MX" smtClean="0"/>
              <a:t>‹Nº›</a:t>
            </a:fld>
            <a:endParaRPr lang="es-MX"/>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0448277-A179-4F83-9DF2-9F196ACDF074}" type="datetimeFigureOut">
              <a:rPr lang="es-MX" smtClean="0"/>
              <a:t>24/06/2015</a:t>
            </a:fld>
            <a:endParaRPr lang="es-MX"/>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MX"/>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1792E6B-0C39-4585-B0DD-E121CB60B50D}" type="slidenum">
              <a:rPr lang="es-MX" smtClean="0"/>
              <a:t>‹Nº›</a:t>
            </a:fld>
            <a:endParaRPr lang="es-MX"/>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6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7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8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6.tmp"/></Relationships>
</file>

<file path=ppt/slides/_rels/slide31.xml.rels><?xml version="1.0" encoding="UTF-8" standalone="yes"?>
<Relationships xmlns="http://schemas.openxmlformats.org/package/2006/relationships"><Relationship Id="rId7"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s>
</file>

<file path=ppt/slides/_rels/slide32.xml.rels><?xml version="1.0" encoding="UTF-8" standalone="yes"?>
<Relationships xmlns="http://schemas.openxmlformats.org/package/2006/relationships"><Relationship Id="rId8" Type="http://schemas.openxmlformats.org/officeDocument/2006/relationships/image" Target="../media/image29.png"/><Relationship Id="rId7"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69.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jp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bmp"/><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ESTRUCTURA%20ORIGINAL/An&#225;lisis%20vigas%201.xlsx" TargetMode="External"/><Relationship Id="rId2" Type="http://schemas.openxmlformats.org/officeDocument/2006/relationships/hyperlink" Target="ESTRUCTURA%20ORIGINAL/columnas%20final.xls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image" Target="../media/image43.tmp"/><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5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NUEVA%20ESTRUCTURA/BLOQUE%20G/columnas%20final%20g.xlsx" TargetMode="External"/><Relationship Id="rId2" Type="http://schemas.openxmlformats.org/officeDocument/2006/relationships/hyperlink" Target="NUEVA%20ESTRUCTURA/BLOQUE%20F/columnas%20final%20f.xlsx" TargetMode="External"/><Relationship Id="rId1" Type="http://schemas.openxmlformats.org/officeDocument/2006/relationships/slideLayout" Target="../slideLayouts/slideLayout2.xml"/><Relationship Id="rId5" Type="http://schemas.openxmlformats.org/officeDocument/2006/relationships/hyperlink" Target="PLANOS%20FINAL.dwg" TargetMode="External"/><Relationship Id="rId4" Type="http://schemas.openxmlformats.org/officeDocument/2006/relationships/hyperlink" Target="NUEVA%20ESTRUCTURA/GRADAS/columnas%20final%20grada.xlsx"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816224"/>
            <a:ext cx="7851648" cy="1828800"/>
          </a:xfrm>
        </p:spPr>
        <p:txBody>
          <a:bodyPr>
            <a:normAutofit fontScale="90000"/>
          </a:bodyPr>
          <a:lstStyle/>
          <a:p>
            <a:r>
              <a:rPr lang="es-MX" dirty="0" smtClean="0"/>
              <a:t>REFORZAMIENTO DE UNA ESTRUCTURA METÁLICA CON ASENTAMIENTOS</a:t>
            </a:r>
            <a:endParaRPr lang="es-MX" dirty="0"/>
          </a:p>
        </p:txBody>
      </p:sp>
      <p:sp>
        <p:nvSpPr>
          <p:cNvPr id="3" name="2 Subtítulo"/>
          <p:cNvSpPr>
            <a:spLocks noGrp="1"/>
          </p:cNvSpPr>
          <p:nvPr>
            <p:ph type="subTitle" idx="1"/>
          </p:nvPr>
        </p:nvSpPr>
        <p:spPr>
          <a:xfrm>
            <a:off x="533400" y="4308656"/>
            <a:ext cx="7854696" cy="1280584"/>
          </a:xfrm>
        </p:spPr>
        <p:txBody>
          <a:bodyPr/>
          <a:lstStyle/>
          <a:p>
            <a:r>
              <a:rPr lang="es-MX" dirty="0" smtClean="0"/>
              <a:t>BYRON JAVIER NAVAS </a:t>
            </a:r>
            <a:r>
              <a:rPr lang="es-MX" dirty="0" err="1" smtClean="0"/>
              <a:t>JAYA</a:t>
            </a:r>
            <a:endParaRPr lang="es-MX" dirty="0" smtClean="0"/>
          </a:p>
          <a:p>
            <a:r>
              <a:rPr lang="es-MX" dirty="0" smtClean="0"/>
              <a:t>JUNIO 2015</a:t>
            </a:r>
            <a:endParaRPr lang="es-MX" dirty="0"/>
          </a:p>
        </p:txBody>
      </p:sp>
      <p:pic>
        <p:nvPicPr>
          <p:cNvPr id="6146" name="Picture 2" descr="C:\Users\BYRON\Pictures\My Pictures\otros\civi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3933056"/>
            <a:ext cx="1872208"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704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VIGAS</a:t>
            </a:r>
            <a:endParaRPr lang="es-MX" dirty="0"/>
          </a:p>
        </p:txBody>
      </p:sp>
      <p:pic>
        <p:nvPicPr>
          <p:cNvPr id="4" name="0 Imagen"/>
          <p:cNvPicPr>
            <a:picLocks noGrp="1"/>
          </p:cNvPicPr>
          <p:nvPr>
            <p:ph idx="1"/>
          </p:nvPr>
        </p:nvPicPr>
        <p:blipFill rotWithShape="1">
          <a:blip r:embed="rId2">
            <a:extLst>
              <a:ext uri="{28A0092B-C50C-407E-A947-70E740481C1C}">
                <a14:useLocalDpi xmlns:a14="http://schemas.microsoft.com/office/drawing/2010/main" val="0"/>
              </a:ext>
            </a:extLst>
          </a:blip>
          <a:srcRect t="7923" b="9232"/>
          <a:stretch/>
        </p:blipFill>
        <p:spPr bwMode="auto">
          <a:xfrm>
            <a:off x="1039751" y="1935163"/>
            <a:ext cx="7064497" cy="43894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69070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ENTREPISO</a:t>
            </a:r>
            <a:endParaRPr lang="es-MX" dirty="0"/>
          </a:p>
        </p:txBody>
      </p:sp>
      <p:pic>
        <p:nvPicPr>
          <p:cNvPr id="4" name="0 Imagen"/>
          <p:cNvPicPr>
            <a:picLocks noGrp="1"/>
          </p:cNvPicPr>
          <p:nvPr>
            <p:ph idx="1"/>
          </p:nvPr>
        </p:nvPicPr>
        <p:blipFill rotWithShape="1">
          <a:blip r:embed="rId2">
            <a:extLst>
              <a:ext uri="{28A0092B-C50C-407E-A947-70E740481C1C}">
                <a14:useLocalDpi xmlns:a14="http://schemas.microsoft.com/office/drawing/2010/main" val="0"/>
              </a:ext>
            </a:extLst>
          </a:blip>
          <a:srcRect l="1358" t="26484" b="26887"/>
          <a:stretch/>
        </p:blipFill>
        <p:spPr bwMode="auto">
          <a:xfrm>
            <a:off x="457200" y="2671053"/>
            <a:ext cx="8229600" cy="291765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3401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1143000"/>
          </a:xfrm>
        </p:spPr>
        <p:txBody>
          <a:bodyPr/>
          <a:lstStyle/>
          <a:p>
            <a:r>
              <a:rPr lang="es-MX" dirty="0" smtClean="0"/>
              <a:t>ASENTAMIENTOS</a:t>
            </a:r>
            <a:endParaRPr lang="es-MX" dirty="0"/>
          </a:p>
        </p:txBody>
      </p:sp>
      <p:pic>
        <p:nvPicPr>
          <p:cNvPr id="4" name="0 Imagen"/>
          <p:cNvPicPr>
            <a:picLocks noGrp="1"/>
          </p:cNvPicPr>
          <p:nvPr>
            <p:ph idx="1"/>
          </p:nvPr>
        </p:nvPicPr>
        <p:blipFill rotWithShape="1">
          <a:blip r:embed="rId2">
            <a:extLst>
              <a:ext uri="{28A0092B-C50C-407E-A947-70E740481C1C}">
                <a14:useLocalDpi xmlns:a14="http://schemas.microsoft.com/office/drawing/2010/main" val="0"/>
              </a:ext>
            </a:extLst>
          </a:blip>
          <a:srcRect t="12197" b="16285"/>
          <a:stretch/>
        </p:blipFill>
        <p:spPr bwMode="auto">
          <a:xfrm>
            <a:off x="1691680" y="1700808"/>
            <a:ext cx="5747869" cy="2861989"/>
          </a:xfrm>
          <a:prstGeom prst="rect">
            <a:avLst/>
          </a:prstGeom>
          <a:ln>
            <a:noFill/>
          </a:ln>
          <a:extLst>
            <a:ext uri="{53640926-AAD7-44D8-BBD7-CCE9431645EC}">
              <a14:shadowObscured xmlns:a14="http://schemas.microsoft.com/office/drawing/2010/main"/>
            </a:ext>
          </a:extLst>
        </p:spPr>
      </p:pic>
      <p:pic>
        <p:nvPicPr>
          <p:cNvPr id="5" name="0 Imagen"/>
          <p:cNvPicPr/>
          <p:nvPr/>
        </p:nvPicPr>
        <p:blipFill rotWithShape="1">
          <a:blip r:embed="rId3">
            <a:extLst>
              <a:ext uri="{28A0092B-C50C-407E-A947-70E740481C1C}">
                <a14:useLocalDpi xmlns:a14="http://schemas.microsoft.com/office/drawing/2010/main" val="0"/>
              </a:ext>
            </a:extLst>
          </a:blip>
          <a:srcRect l="6288" t="32084" r="10697" b="38568"/>
          <a:stretch/>
        </p:blipFill>
        <p:spPr bwMode="auto">
          <a:xfrm>
            <a:off x="1979712" y="4476750"/>
            <a:ext cx="4752528" cy="1486353"/>
          </a:xfrm>
          <a:prstGeom prst="rect">
            <a:avLst/>
          </a:prstGeom>
          <a:ln>
            <a:noFill/>
          </a:ln>
          <a:extLst>
            <a:ext uri="{53640926-AAD7-44D8-BBD7-CCE9431645EC}">
              <a14:shadowObscured xmlns:a14="http://schemas.microsoft.com/office/drawing/2010/main"/>
            </a:ext>
          </a:extLst>
        </p:spPr>
      </p:pic>
      <p:cxnSp>
        <p:nvCxnSpPr>
          <p:cNvPr id="6" name="99 Conector recto"/>
          <p:cNvCxnSpPr/>
          <p:nvPr/>
        </p:nvCxnSpPr>
        <p:spPr>
          <a:xfrm>
            <a:off x="1979712" y="2204864"/>
            <a:ext cx="0" cy="876300"/>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100 Conector recto"/>
          <p:cNvCxnSpPr/>
          <p:nvPr/>
        </p:nvCxnSpPr>
        <p:spPr>
          <a:xfrm>
            <a:off x="2483768" y="2204864"/>
            <a:ext cx="0" cy="876300"/>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101 Conector recto"/>
          <p:cNvCxnSpPr/>
          <p:nvPr/>
        </p:nvCxnSpPr>
        <p:spPr>
          <a:xfrm>
            <a:off x="2915816" y="2204864"/>
            <a:ext cx="0" cy="8763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9 Conector recto de flecha"/>
          <p:cNvCxnSpPr/>
          <p:nvPr/>
        </p:nvCxnSpPr>
        <p:spPr>
          <a:xfrm>
            <a:off x="1979712" y="5380127"/>
            <a:ext cx="0" cy="92919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 name="10 Conector recto de flecha"/>
          <p:cNvCxnSpPr/>
          <p:nvPr/>
        </p:nvCxnSpPr>
        <p:spPr>
          <a:xfrm>
            <a:off x="2483768" y="5620598"/>
            <a:ext cx="0" cy="68181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2" name="11 Conector recto de flecha"/>
          <p:cNvCxnSpPr/>
          <p:nvPr/>
        </p:nvCxnSpPr>
        <p:spPr>
          <a:xfrm>
            <a:off x="2915816" y="5844723"/>
            <a:ext cx="0" cy="45768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3" name="12 CuadroTexto"/>
          <p:cNvSpPr txBox="1"/>
          <p:nvPr/>
        </p:nvSpPr>
        <p:spPr>
          <a:xfrm>
            <a:off x="899592" y="5435932"/>
            <a:ext cx="1080120" cy="369332"/>
          </a:xfrm>
          <a:prstGeom prst="rect">
            <a:avLst/>
          </a:prstGeom>
          <a:noFill/>
        </p:spPr>
        <p:txBody>
          <a:bodyPr wrap="square" rtlCol="0">
            <a:spAutoFit/>
          </a:bodyPr>
          <a:lstStyle/>
          <a:p>
            <a:r>
              <a:rPr lang="es-MX" dirty="0" smtClean="0"/>
              <a:t>0.30 m</a:t>
            </a:r>
            <a:endParaRPr lang="es-MX" dirty="0"/>
          </a:p>
        </p:txBody>
      </p:sp>
      <p:sp>
        <p:nvSpPr>
          <p:cNvPr id="14" name="13 CuadroTexto"/>
          <p:cNvSpPr txBox="1"/>
          <p:nvPr/>
        </p:nvSpPr>
        <p:spPr>
          <a:xfrm>
            <a:off x="1979712" y="4948288"/>
            <a:ext cx="1080120" cy="369332"/>
          </a:xfrm>
          <a:prstGeom prst="rect">
            <a:avLst/>
          </a:prstGeom>
          <a:noFill/>
        </p:spPr>
        <p:txBody>
          <a:bodyPr wrap="square" rtlCol="0">
            <a:spAutoFit/>
          </a:bodyPr>
          <a:lstStyle/>
          <a:p>
            <a:r>
              <a:rPr lang="es-MX" dirty="0" smtClean="0"/>
              <a:t>0.20 m</a:t>
            </a:r>
            <a:endParaRPr lang="es-MX" dirty="0"/>
          </a:p>
        </p:txBody>
      </p:sp>
      <p:sp>
        <p:nvSpPr>
          <p:cNvPr id="15" name="14 CuadroTexto"/>
          <p:cNvSpPr txBox="1"/>
          <p:nvPr/>
        </p:nvSpPr>
        <p:spPr>
          <a:xfrm>
            <a:off x="3030100" y="5435932"/>
            <a:ext cx="1080120" cy="369332"/>
          </a:xfrm>
          <a:prstGeom prst="rect">
            <a:avLst/>
          </a:prstGeom>
          <a:noFill/>
        </p:spPr>
        <p:txBody>
          <a:bodyPr wrap="square" rtlCol="0">
            <a:spAutoFit/>
          </a:bodyPr>
          <a:lstStyle/>
          <a:p>
            <a:r>
              <a:rPr lang="es-MX" dirty="0" smtClean="0"/>
              <a:t>0.10 m</a:t>
            </a:r>
            <a:endParaRPr lang="es-MX" dirty="0"/>
          </a:p>
        </p:txBody>
      </p:sp>
    </p:spTree>
    <p:extLst>
      <p:ext uri="{BB962C8B-B14F-4D97-AF65-F5344CB8AC3E}">
        <p14:creationId xmlns:p14="http://schemas.microsoft.com/office/powerpoint/2010/main" val="3631842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DETERMINACIÓN DE CARGAS</a:t>
            </a:r>
            <a:endParaRPr lang="es-MX"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fontScale="70000" lnSpcReduction="20000"/>
              </a:bodyPr>
              <a:lstStyle/>
              <a:p>
                <a:pPr marL="0" indent="0">
                  <a:buNone/>
                </a:pPr>
                <a14:m>
                  <m:oMathPara xmlns:m="http://schemas.openxmlformats.org/officeDocument/2006/math">
                    <m:oMathParaPr>
                      <m:jc m:val="centerGroup"/>
                    </m:oMathParaPr>
                    <m:oMath xmlns:m="http://schemas.openxmlformats.org/officeDocument/2006/math">
                      <m:r>
                        <a:rPr lang="es-MX" i="1">
                          <a:latin typeface="Cambria Math"/>
                        </a:rPr>
                        <m:t>𝑃𝑒𝑠𝑜</m:t>
                      </m:r>
                      <m:r>
                        <a:rPr lang="es-MX" i="1">
                          <a:latin typeface="Cambria Math"/>
                        </a:rPr>
                        <m:t> </m:t>
                      </m:r>
                      <m:r>
                        <a:rPr lang="es-MX" i="1">
                          <a:latin typeface="Cambria Math"/>
                        </a:rPr>
                        <m:t>𝑝𝑟𝑜𝑝𝑖𝑜</m:t>
                      </m:r>
                      <m:r>
                        <a:rPr lang="es-MX" i="1">
                          <a:latin typeface="Cambria Math"/>
                        </a:rPr>
                        <m:t> </m:t>
                      </m:r>
                      <m:r>
                        <a:rPr lang="es-MX" i="1">
                          <a:latin typeface="Cambria Math"/>
                        </a:rPr>
                        <m:t>𝑣𝑖𝑔𝑢𝑒𝑡𝑎𝑠</m:t>
                      </m:r>
                      <m:r>
                        <a:rPr lang="es-MX" i="1">
                          <a:latin typeface="Cambria Math"/>
                        </a:rPr>
                        <m:t>=</m:t>
                      </m:r>
                      <m:d>
                        <m:dPr>
                          <m:ctrlPr>
                            <a:rPr lang="es-MX" i="1">
                              <a:latin typeface="Cambria Math"/>
                            </a:rPr>
                          </m:ctrlPr>
                        </m:dPr>
                        <m:e>
                          <m:r>
                            <a:rPr lang="es-MX" i="1">
                              <a:latin typeface="Cambria Math"/>
                            </a:rPr>
                            <m:t>Á</m:t>
                          </m:r>
                          <m:r>
                            <a:rPr lang="es-MX" i="1">
                              <a:latin typeface="Cambria Math"/>
                            </a:rPr>
                            <m:t>𝑟𝑒𝑎</m:t>
                          </m:r>
                          <m:r>
                            <a:rPr lang="es-MX" i="1">
                              <a:latin typeface="Cambria Math"/>
                            </a:rPr>
                            <m:t> </m:t>
                          </m:r>
                          <m:sSup>
                            <m:sSupPr>
                              <m:ctrlPr>
                                <a:rPr lang="es-MX" i="1">
                                  <a:latin typeface="Cambria Math"/>
                                </a:rPr>
                              </m:ctrlPr>
                            </m:sSupPr>
                            <m:e>
                              <m:r>
                                <a:rPr lang="es-MX" i="1">
                                  <a:latin typeface="Cambria Math"/>
                                </a:rPr>
                                <m:t>𝑚</m:t>
                              </m:r>
                            </m:e>
                            <m:sup>
                              <m:r>
                                <a:rPr lang="es-MX" i="1">
                                  <a:latin typeface="Cambria Math"/>
                                </a:rPr>
                                <m:t>2</m:t>
                              </m:r>
                            </m:sup>
                          </m:sSup>
                        </m:e>
                      </m:d>
                      <m:r>
                        <a:rPr lang="es-MX" i="1">
                          <a:latin typeface="Cambria Math"/>
                        </a:rPr>
                        <m:t>∗</m:t>
                      </m:r>
                      <m:sSub>
                        <m:sSubPr>
                          <m:ctrlPr>
                            <a:rPr lang="es-MX" i="1">
                              <a:latin typeface="Cambria Math"/>
                            </a:rPr>
                          </m:ctrlPr>
                        </m:sSubPr>
                        <m:e>
                          <m:r>
                            <a:rPr lang="es-MX" i="1">
                              <a:latin typeface="Cambria Math"/>
                            </a:rPr>
                            <m:t>𝛾</m:t>
                          </m:r>
                        </m:e>
                        <m:sub>
                          <m:r>
                            <a:rPr lang="es-MX" i="1">
                              <a:latin typeface="Cambria Math"/>
                            </a:rPr>
                            <m:t>𝐴𝑐𝑒𝑟𝑜</m:t>
                          </m:r>
                        </m:sub>
                      </m:sSub>
                      <m:r>
                        <a:rPr lang="es-MX" i="1">
                          <a:latin typeface="Cambria Math"/>
                        </a:rPr>
                        <m:t>∗</m:t>
                      </m:r>
                      <m:r>
                        <a:rPr lang="es-MX" i="1">
                          <a:latin typeface="Cambria Math"/>
                        </a:rPr>
                        <m:t>𝑒𝑠𝑝𝑎𝑐𝑖𝑎𝑚𝑖𝑒𝑛𝑡𝑜</m:t>
                      </m:r>
                      <m:r>
                        <a:rPr lang="es-MX" i="1">
                          <a:latin typeface="Cambria Math"/>
                        </a:rPr>
                        <m:t>=</m:t>
                      </m:r>
                    </m:oMath>
                  </m:oMathPara>
                </a14:m>
                <a:endParaRPr lang="es-MX" i="1" dirty="0" smtClean="0"/>
              </a:p>
              <a:p>
                <a:pPr marL="0" indent="0">
                  <a:buNone/>
                </a:pPr>
                <a14:m>
                  <m:oMathPara xmlns:m="http://schemas.openxmlformats.org/officeDocument/2006/math">
                    <m:oMathParaPr>
                      <m:jc m:val="centerGroup"/>
                    </m:oMathParaPr>
                    <m:oMath xmlns:m="http://schemas.openxmlformats.org/officeDocument/2006/math">
                      <m:f>
                        <m:fPr>
                          <m:ctrlPr>
                            <a:rPr lang="es-MX" i="1">
                              <a:latin typeface="Cambria Math"/>
                            </a:rPr>
                          </m:ctrlPr>
                        </m:fPr>
                        <m:num>
                          <m:r>
                            <a:rPr lang="es-MX" i="1">
                              <a:latin typeface="Cambria Math"/>
                            </a:rPr>
                            <m:t>640.6</m:t>
                          </m:r>
                        </m:num>
                        <m:den>
                          <m:sSup>
                            <m:sSupPr>
                              <m:ctrlPr>
                                <a:rPr lang="es-MX" i="1">
                                  <a:latin typeface="Cambria Math"/>
                                </a:rPr>
                              </m:ctrlPr>
                            </m:sSupPr>
                            <m:e>
                              <m:r>
                                <a:rPr lang="es-MX" i="1">
                                  <a:latin typeface="Cambria Math"/>
                                </a:rPr>
                                <m:t>1000</m:t>
                              </m:r>
                            </m:e>
                            <m:sup>
                              <m:r>
                                <a:rPr lang="es-MX" i="1">
                                  <a:latin typeface="Cambria Math"/>
                                </a:rPr>
                                <m:t>2</m:t>
                              </m:r>
                            </m:sup>
                          </m:sSup>
                        </m:den>
                      </m:f>
                      <m:r>
                        <a:rPr lang="es-MX" i="1">
                          <a:latin typeface="Cambria Math"/>
                        </a:rPr>
                        <m:t>∗7850∗</m:t>
                      </m:r>
                      <m:d>
                        <m:dPr>
                          <m:ctrlPr>
                            <a:rPr lang="es-MX" i="1">
                              <a:latin typeface="Cambria Math"/>
                            </a:rPr>
                          </m:ctrlPr>
                        </m:dPr>
                        <m:e>
                          <m:f>
                            <m:fPr>
                              <m:ctrlPr>
                                <a:rPr lang="es-MX" i="1">
                                  <a:latin typeface="Cambria Math"/>
                                </a:rPr>
                              </m:ctrlPr>
                            </m:fPr>
                            <m:num>
                              <m:r>
                                <a:rPr lang="es-MX" i="1">
                                  <a:latin typeface="Cambria Math"/>
                                </a:rPr>
                                <m:t>1</m:t>
                              </m:r>
                            </m:num>
                            <m:den>
                              <m:r>
                                <a:rPr lang="es-MX" i="1">
                                  <a:latin typeface="Cambria Math"/>
                                </a:rPr>
                                <m:t>0.65</m:t>
                              </m:r>
                            </m:den>
                          </m:f>
                        </m:e>
                      </m:d>
                      <m:r>
                        <a:rPr lang="es-MX" i="1">
                          <a:latin typeface="Cambria Math"/>
                        </a:rPr>
                        <m:t>=7.73</m:t>
                      </m:r>
                      <m:f>
                        <m:fPr>
                          <m:ctrlPr>
                            <a:rPr lang="es-MX" i="1">
                              <a:latin typeface="Cambria Math"/>
                            </a:rPr>
                          </m:ctrlPr>
                        </m:fPr>
                        <m:num>
                          <m:r>
                            <a:rPr lang="es-MX" i="1">
                              <a:latin typeface="Cambria Math"/>
                            </a:rPr>
                            <m:t>𝐾𝑔</m:t>
                          </m:r>
                        </m:num>
                        <m:den>
                          <m:r>
                            <a:rPr lang="es-MX" i="1">
                              <a:latin typeface="Cambria Math"/>
                            </a:rPr>
                            <m:t>𝑚</m:t>
                          </m:r>
                          <m:r>
                            <a:rPr lang="es-MX" i="1">
                              <a:latin typeface="Cambria Math"/>
                            </a:rPr>
                            <m:t>2</m:t>
                          </m:r>
                        </m:den>
                      </m:f>
                    </m:oMath>
                  </m:oMathPara>
                </a14:m>
                <a:endParaRPr lang="es-MX" dirty="0"/>
              </a:p>
              <a:p>
                <a:pPr marL="0" indent="0" algn="ctr">
                  <a:buNone/>
                </a:pPr>
                <a14:m>
                  <m:oMath xmlns:m="http://schemas.openxmlformats.org/officeDocument/2006/math">
                    <m:r>
                      <a:rPr lang="es-MX" i="1">
                        <a:latin typeface="Cambria Math"/>
                      </a:rPr>
                      <m:t>𝑃𝑒𝑠𝑜</m:t>
                    </m:r>
                    <m:r>
                      <a:rPr lang="es-MX" i="1">
                        <a:latin typeface="Cambria Math"/>
                      </a:rPr>
                      <m:t> </m:t>
                    </m:r>
                    <m:r>
                      <a:rPr lang="es-MX" i="1">
                        <a:latin typeface="Cambria Math"/>
                      </a:rPr>
                      <m:t>𝐿𝑜𝑠𝑒𝑡𝑎</m:t>
                    </m:r>
                    <m:r>
                      <a:rPr lang="es-MX" i="1">
                        <a:latin typeface="Cambria Math"/>
                      </a:rPr>
                      <m:t>=0.06∗1∗1∗2400=144</m:t>
                    </m:r>
                    <m:f>
                      <m:fPr>
                        <m:ctrlPr>
                          <a:rPr lang="es-MX" i="1">
                            <a:latin typeface="Cambria Math"/>
                          </a:rPr>
                        </m:ctrlPr>
                      </m:fPr>
                      <m:num>
                        <m:r>
                          <a:rPr lang="es-MX" i="1">
                            <a:latin typeface="Cambria Math"/>
                          </a:rPr>
                          <m:t>𝐾𝑔</m:t>
                        </m:r>
                      </m:num>
                      <m:den>
                        <m:r>
                          <a:rPr lang="es-MX" i="1">
                            <a:latin typeface="Cambria Math"/>
                          </a:rPr>
                          <m:t>𝑚</m:t>
                        </m:r>
                        <m:r>
                          <a:rPr lang="es-MX" i="1">
                            <a:latin typeface="Cambria Math"/>
                          </a:rPr>
                          <m:t>2</m:t>
                        </m:r>
                      </m:den>
                    </m:f>
                  </m:oMath>
                </a14:m>
                <a:r>
                  <a:rPr lang="es-MX" dirty="0"/>
                  <a:t> </a:t>
                </a:r>
              </a:p>
              <a:p>
                <a:pPr marL="0" lvl="0" indent="0">
                  <a:buNone/>
                </a:pPr>
                <a14:m>
                  <m:oMathPara xmlns:m="http://schemas.openxmlformats.org/officeDocument/2006/math">
                    <m:oMathParaPr>
                      <m:jc m:val="centerGroup"/>
                    </m:oMathParaPr>
                    <m:oMath xmlns:m="http://schemas.openxmlformats.org/officeDocument/2006/math">
                      <m:r>
                        <a:rPr lang="es-MX" i="1">
                          <a:latin typeface="Cambria Math"/>
                        </a:rPr>
                        <m:t>𝑃𝑒𝑠𝑜</m:t>
                      </m:r>
                      <m:r>
                        <a:rPr lang="es-MX" i="1">
                          <a:latin typeface="Cambria Math"/>
                        </a:rPr>
                        <m:t> </m:t>
                      </m:r>
                      <m:r>
                        <a:rPr lang="es-MX" i="1">
                          <a:latin typeface="Cambria Math"/>
                        </a:rPr>
                        <m:t>𝑎𝑐𝑎𝑏𝑎𝑑𝑜𝑠</m:t>
                      </m:r>
                      <m:r>
                        <a:rPr lang="es-MX" i="1">
                          <a:latin typeface="Cambria Math"/>
                        </a:rPr>
                        <m:t>=150</m:t>
                      </m:r>
                      <m:f>
                        <m:fPr>
                          <m:ctrlPr>
                            <a:rPr lang="es-MX" i="1">
                              <a:latin typeface="Cambria Math"/>
                            </a:rPr>
                          </m:ctrlPr>
                        </m:fPr>
                        <m:num>
                          <m:r>
                            <a:rPr lang="es-MX" i="1">
                              <a:latin typeface="Cambria Math"/>
                            </a:rPr>
                            <m:t>𝐾𝑔</m:t>
                          </m:r>
                        </m:num>
                        <m:den>
                          <m:r>
                            <a:rPr lang="es-MX" i="1">
                              <a:latin typeface="Cambria Math"/>
                            </a:rPr>
                            <m:t>𝑚</m:t>
                          </m:r>
                          <m:r>
                            <a:rPr lang="es-MX" i="1">
                              <a:latin typeface="Cambria Math"/>
                            </a:rPr>
                            <m:t>2</m:t>
                          </m:r>
                        </m:den>
                      </m:f>
                    </m:oMath>
                  </m:oMathPara>
                </a14:m>
                <a:endParaRPr lang="es-MX" dirty="0"/>
              </a:p>
              <a:p>
                <a:pPr marL="0" lvl="0" indent="0">
                  <a:buNone/>
                </a:pPr>
                <a14:m>
                  <m:oMathPara xmlns:m="http://schemas.openxmlformats.org/officeDocument/2006/math">
                    <m:oMathParaPr>
                      <m:jc m:val="centerGroup"/>
                    </m:oMathParaPr>
                    <m:oMath xmlns:m="http://schemas.openxmlformats.org/officeDocument/2006/math">
                      <m:r>
                        <a:rPr lang="es-MX" i="1">
                          <a:latin typeface="Cambria Math"/>
                        </a:rPr>
                        <m:t>𝑃𝑒𝑠𝑜</m:t>
                      </m:r>
                      <m:r>
                        <a:rPr lang="es-MX" i="1">
                          <a:latin typeface="Cambria Math"/>
                        </a:rPr>
                        <m:t> </m:t>
                      </m:r>
                      <m:r>
                        <a:rPr lang="es-MX" i="1">
                          <a:latin typeface="Cambria Math"/>
                        </a:rPr>
                        <m:t>𝑃𝑎𝑟𝑒𝑑𝑒𝑠</m:t>
                      </m:r>
                      <m:r>
                        <a:rPr lang="es-MX" i="1">
                          <a:latin typeface="Cambria Math"/>
                        </a:rPr>
                        <m:t>=200</m:t>
                      </m:r>
                      <m:f>
                        <m:fPr>
                          <m:ctrlPr>
                            <a:rPr lang="es-MX" i="1">
                              <a:latin typeface="Cambria Math"/>
                            </a:rPr>
                          </m:ctrlPr>
                        </m:fPr>
                        <m:num>
                          <m:r>
                            <a:rPr lang="es-MX" i="1">
                              <a:latin typeface="Cambria Math"/>
                            </a:rPr>
                            <m:t>𝐾𝑔</m:t>
                          </m:r>
                        </m:num>
                        <m:den>
                          <m:r>
                            <a:rPr lang="es-MX" i="1">
                              <a:latin typeface="Cambria Math"/>
                            </a:rPr>
                            <m:t>𝑚</m:t>
                          </m:r>
                          <m:r>
                            <a:rPr lang="es-MX" i="1">
                              <a:latin typeface="Cambria Math"/>
                            </a:rPr>
                            <m:t>2</m:t>
                          </m:r>
                        </m:den>
                      </m:f>
                    </m:oMath>
                  </m:oMathPara>
                </a14:m>
                <a:endParaRPr lang="es-MX" dirty="0"/>
              </a:p>
              <a:p>
                <a:pPr marL="0" lvl="0" indent="0" algn="ctr">
                  <a:buNone/>
                </a:pPr>
                <a14:m>
                  <m:oMath xmlns:m="http://schemas.openxmlformats.org/officeDocument/2006/math">
                    <m:r>
                      <a:rPr lang="es-MX" i="1">
                        <a:latin typeface="Cambria Math"/>
                      </a:rPr>
                      <m:t>𝑃𝑒𝑠𝑜</m:t>
                    </m:r>
                    <m:r>
                      <a:rPr lang="es-MX" i="1">
                        <a:latin typeface="Cambria Math"/>
                      </a:rPr>
                      <m:t> </m:t>
                    </m:r>
                    <m:r>
                      <a:rPr lang="es-MX" i="1">
                        <a:latin typeface="Cambria Math"/>
                      </a:rPr>
                      <m:t>𝑝𝑟𝑜𝑝𝑖𝑜</m:t>
                    </m:r>
                    <m:r>
                      <a:rPr lang="es-MX" i="1">
                        <a:latin typeface="Cambria Math"/>
                      </a:rPr>
                      <m:t> </m:t>
                    </m:r>
                    <m:r>
                      <a:rPr lang="es-MX" i="1">
                        <a:latin typeface="Cambria Math"/>
                      </a:rPr>
                      <m:t>𝑑𝑒</m:t>
                    </m:r>
                    <m:r>
                      <a:rPr lang="es-MX" i="1">
                        <a:latin typeface="Cambria Math"/>
                      </a:rPr>
                      <m:t> </m:t>
                    </m:r>
                    <m:r>
                      <a:rPr lang="es-MX" i="1">
                        <a:latin typeface="Cambria Math"/>
                      </a:rPr>
                      <m:t>𝑙𝑎𝑠</m:t>
                    </m:r>
                    <m:r>
                      <a:rPr lang="es-MX" i="1">
                        <a:latin typeface="Cambria Math"/>
                      </a:rPr>
                      <m:t> </m:t>
                    </m:r>
                    <m:r>
                      <a:rPr lang="es-MX" i="1">
                        <a:latin typeface="Cambria Math"/>
                      </a:rPr>
                      <m:t>𝑣𝑖𝑔𝑎𝑠</m:t>
                    </m:r>
                    <m:r>
                      <a:rPr lang="es-MX" i="1">
                        <a:latin typeface="Cambria Math"/>
                      </a:rPr>
                      <m:t>=30.34</m:t>
                    </m:r>
                    <m:f>
                      <m:fPr>
                        <m:ctrlPr>
                          <a:rPr lang="es-MX" i="1">
                            <a:latin typeface="Cambria Math"/>
                          </a:rPr>
                        </m:ctrlPr>
                      </m:fPr>
                      <m:num>
                        <m:r>
                          <a:rPr lang="es-MX" i="1">
                            <a:latin typeface="Cambria Math"/>
                          </a:rPr>
                          <m:t>𝐾𝑔</m:t>
                        </m:r>
                      </m:num>
                      <m:den>
                        <m:r>
                          <a:rPr lang="es-MX" i="1">
                            <a:latin typeface="Cambria Math"/>
                          </a:rPr>
                          <m:t>𝑚</m:t>
                        </m:r>
                        <m:r>
                          <a:rPr lang="es-MX" i="1">
                            <a:latin typeface="Cambria Math"/>
                          </a:rPr>
                          <m:t>2</m:t>
                        </m:r>
                      </m:den>
                    </m:f>
                    <m:r>
                      <a:rPr lang="es-MX" i="1">
                        <a:latin typeface="Cambria Math"/>
                      </a:rPr>
                      <m:t> </m:t>
                    </m:r>
                  </m:oMath>
                </a14:m>
                <a:r>
                  <a:rPr lang="es-MX" dirty="0"/>
                  <a:t>	(20% del peso de la losa)</a:t>
                </a:r>
              </a:p>
              <a:p>
                <a:pPr marL="0" lvl="0" indent="0">
                  <a:buNone/>
                </a:pPr>
                <a14:m>
                  <m:oMathPara xmlns:m="http://schemas.openxmlformats.org/officeDocument/2006/math">
                    <m:oMathParaPr>
                      <m:jc m:val="centerGroup"/>
                    </m:oMathParaPr>
                    <m:oMath xmlns:m="http://schemas.openxmlformats.org/officeDocument/2006/math">
                      <m:r>
                        <a:rPr lang="es-MX" i="1">
                          <a:latin typeface="Cambria Math"/>
                        </a:rPr>
                        <m:t>𝑃𝑒𝑠𝑜</m:t>
                      </m:r>
                      <m:r>
                        <a:rPr lang="es-MX" i="1">
                          <a:latin typeface="Cambria Math"/>
                        </a:rPr>
                        <m:t> </m:t>
                      </m:r>
                      <m:r>
                        <a:rPr lang="es-MX" i="1">
                          <a:latin typeface="Cambria Math"/>
                        </a:rPr>
                        <m:t>𝑝𝑟𝑜𝑝𝑖𝑜</m:t>
                      </m:r>
                      <m:r>
                        <a:rPr lang="es-MX" i="1">
                          <a:latin typeface="Cambria Math"/>
                        </a:rPr>
                        <m:t> </m:t>
                      </m:r>
                      <m:r>
                        <a:rPr lang="es-MX" i="1">
                          <a:latin typeface="Cambria Math"/>
                        </a:rPr>
                        <m:t>𝑐𝑜𝑙𝑢𝑚𝑛𝑎𝑠</m:t>
                      </m:r>
                      <m:r>
                        <a:rPr lang="es-MX" i="1">
                          <a:latin typeface="Cambria Math"/>
                        </a:rPr>
                        <m:t>=100</m:t>
                      </m:r>
                      <m:f>
                        <m:fPr>
                          <m:ctrlPr>
                            <a:rPr lang="es-MX" i="1">
                              <a:latin typeface="Cambria Math"/>
                            </a:rPr>
                          </m:ctrlPr>
                        </m:fPr>
                        <m:num>
                          <m:r>
                            <a:rPr lang="es-MX" i="1">
                              <a:latin typeface="Cambria Math"/>
                            </a:rPr>
                            <m:t>𝐾𝑔</m:t>
                          </m:r>
                        </m:num>
                        <m:den>
                          <m:r>
                            <a:rPr lang="es-MX" i="1">
                              <a:latin typeface="Cambria Math"/>
                            </a:rPr>
                            <m:t>𝑚</m:t>
                          </m:r>
                          <m:r>
                            <a:rPr lang="es-MX" i="1">
                              <a:latin typeface="Cambria Math"/>
                            </a:rPr>
                            <m:t>2</m:t>
                          </m:r>
                        </m:den>
                      </m:f>
                    </m:oMath>
                  </m:oMathPara>
                </a14:m>
                <a:endParaRPr lang="es-MX" dirty="0"/>
              </a:p>
              <a:p>
                <a:pPr marL="0" indent="0">
                  <a:buNone/>
                </a:pPr>
                <a14:m>
                  <m:oMathPara xmlns:m="http://schemas.openxmlformats.org/officeDocument/2006/math">
                    <m:oMathParaPr>
                      <m:jc m:val="centerGroup"/>
                    </m:oMathParaPr>
                    <m:oMath xmlns:m="http://schemas.openxmlformats.org/officeDocument/2006/math">
                      <m:r>
                        <a:rPr lang="es-MX" b="1" i="1">
                          <a:latin typeface="Cambria Math"/>
                        </a:rPr>
                        <m:t>𝑻𝒐𝒕𝒂𝒍</m:t>
                      </m:r>
                      <m:r>
                        <a:rPr lang="es-MX" b="1" i="1">
                          <a:latin typeface="Cambria Math"/>
                        </a:rPr>
                        <m:t> </m:t>
                      </m:r>
                      <m:r>
                        <a:rPr lang="es-MX" b="1" i="1">
                          <a:latin typeface="Cambria Math"/>
                        </a:rPr>
                        <m:t>𝑪𝒂𝒓𝒈𝒂</m:t>
                      </m:r>
                      <m:r>
                        <a:rPr lang="es-MX" b="1" i="1">
                          <a:latin typeface="Cambria Math"/>
                        </a:rPr>
                        <m:t> </m:t>
                      </m:r>
                      <m:r>
                        <a:rPr lang="es-MX" b="1" i="1">
                          <a:latin typeface="Cambria Math"/>
                        </a:rPr>
                        <m:t>𝑴𝒖𝒆𝒓𝒕𝒂</m:t>
                      </m:r>
                      <m:r>
                        <a:rPr lang="es-MX" b="1" i="1">
                          <a:latin typeface="Cambria Math"/>
                        </a:rPr>
                        <m:t>=</m:t>
                      </m:r>
                      <m:r>
                        <a:rPr lang="es-MX" b="1" i="1">
                          <a:latin typeface="Cambria Math"/>
                        </a:rPr>
                        <m:t>𝟔𝟑𝟐</m:t>
                      </m:r>
                      <m:r>
                        <a:rPr lang="es-MX" b="1" i="1">
                          <a:latin typeface="Cambria Math"/>
                        </a:rPr>
                        <m:t>.</m:t>
                      </m:r>
                      <m:r>
                        <a:rPr lang="es-MX" b="1" i="1">
                          <a:latin typeface="Cambria Math"/>
                        </a:rPr>
                        <m:t>𝟎𝟕</m:t>
                      </m:r>
                      <m:f>
                        <m:fPr>
                          <m:ctrlPr>
                            <a:rPr lang="es-MX" b="1" i="1">
                              <a:latin typeface="Cambria Math"/>
                            </a:rPr>
                          </m:ctrlPr>
                        </m:fPr>
                        <m:num>
                          <m:r>
                            <a:rPr lang="es-MX" b="1" i="1">
                              <a:latin typeface="Cambria Math"/>
                            </a:rPr>
                            <m:t>𝑲𝒈</m:t>
                          </m:r>
                        </m:num>
                        <m:den>
                          <m:r>
                            <a:rPr lang="es-MX" b="1" i="1">
                              <a:latin typeface="Cambria Math"/>
                            </a:rPr>
                            <m:t>𝒎</m:t>
                          </m:r>
                          <m:r>
                            <a:rPr lang="es-MX" b="1" i="1">
                              <a:latin typeface="Cambria Math"/>
                            </a:rPr>
                            <m:t>𝟐</m:t>
                          </m:r>
                        </m:den>
                      </m:f>
                    </m:oMath>
                  </m:oMathPara>
                </a14:m>
                <a:endParaRPr lang="es-MX" dirty="0"/>
              </a:p>
              <a:p>
                <a:pPr marL="0" indent="0">
                  <a:buNone/>
                </a:pPr>
                <a14:m>
                  <m:oMathPara xmlns:m="http://schemas.openxmlformats.org/officeDocument/2006/math">
                    <m:oMathParaPr>
                      <m:jc m:val="centerGroup"/>
                    </m:oMathParaPr>
                    <m:oMath xmlns:m="http://schemas.openxmlformats.org/officeDocument/2006/math">
                      <m:r>
                        <a:rPr lang="es-MX" b="1" i="1">
                          <a:latin typeface="Cambria Math"/>
                        </a:rPr>
                        <m:t>𝑪𝒂𝒓𝒈𝒂</m:t>
                      </m:r>
                      <m:r>
                        <a:rPr lang="es-MX" b="1" i="1">
                          <a:latin typeface="Cambria Math"/>
                        </a:rPr>
                        <m:t> </m:t>
                      </m:r>
                      <m:r>
                        <a:rPr lang="es-MX" b="1" i="1">
                          <a:latin typeface="Cambria Math"/>
                        </a:rPr>
                        <m:t>𝑽𝒊𝒗𝒂</m:t>
                      </m:r>
                      <m:r>
                        <a:rPr lang="es-MX" b="1" i="1">
                          <a:latin typeface="Cambria Math"/>
                        </a:rPr>
                        <m:t>=</m:t>
                      </m:r>
                      <m:r>
                        <a:rPr lang="es-MX" b="1" i="1">
                          <a:latin typeface="Cambria Math"/>
                        </a:rPr>
                        <m:t>𝟐𝟎𝟎</m:t>
                      </m:r>
                      <m:f>
                        <m:fPr>
                          <m:ctrlPr>
                            <a:rPr lang="es-MX" b="1" i="1">
                              <a:latin typeface="Cambria Math"/>
                            </a:rPr>
                          </m:ctrlPr>
                        </m:fPr>
                        <m:num>
                          <m:r>
                            <a:rPr lang="es-MX" b="1" i="1">
                              <a:latin typeface="Cambria Math"/>
                            </a:rPr>
                            <m:t>𝑲𝒈</m:t>
                          </m:r>
                        </m:num>
                        <m:den>
                          <m:r>
                            <a:rPr lang="es-MX" b="1" i="1">
                              <a:latin typeface="Cambria Math"/>
                            </a:rPr>
                            <m:t>𝒎</m:t>
                          </m:r>
                          <m:r>
                            <a:rPr lang="es-MX" b="1" i="1">
                              <a:latin typeface="Cambria Math"/>
                            </a:rPr>
                            <m:t>𝟐</m:t>
                          </m:r>
                        </m:den>
                      </m:f>
                    </m:oMath>
                  </m:oMathPara>
                </a14:m>
                <a:endParaRPr lang="es-MX" dirty="0"/>
              </a:p>
              <a:p>
                <a:endParaRPr lang="es-MX"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3916397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COMBINACIONES DE CARGA</a:t>
            </a:r>
            <a:endParaRPr lang="es-MX" dirty="0"/>
          </a:p>
        </p:txBody>
      </p:sp>
      <p:sp>
        <p:nvSpPr>
          <p:cNvPr id="3" name="2 Marcador de contenido"/>
          <p:cNvSpPr>
            <a:spLocks noGrp="1"/>
          </p:cNvSpPr>
          <p:nvPr>
            <p:ph idx="1"/>
          </p:nvPr>
        </p:nvSpPr>
        <p:spPr/>
        <p:txBody>
          <a:bodyPr/>
          <a:lstStyle/>
          <a:p>
            <a:pPr marL="0" indent="0">
              <a:buNone/>
            </a:pPr>
            <a:r>
              <a:rPr lang="es-MX" i="1" dirty="0"/>
              <a:t>Notación:</a:t>
            </a:r>
            <a:endParaRPr lang="es-MX" dirty="0"/>
          </a:p>
          <a:p>
            <a:r>
              <a:rPr lang="es-MX" dirty="0"/>
              <a:t>D	=	Carga Permanente</a:t>
            </a:r>
          </a:p>
          <a:p>
            <a:r>
              <a:rPr lang="es-MX" dirty="0"/>
              <a:t>E	=	Carga de sismo</a:t>
            </a:r>
          </a:p>
          <a:p>
            <a:r>
              <a:rPr lang="es-MX" dirty="0"/>
              <a:t>L	=	Sobrecarga/Carga Viva</a:t>
            </a:r>
          </a:p>
          <a:p>
            <a:pPr marL="0" indent="0">
              <a:buNone/>
            </a:pPr>
            <a:r>
              <a:rPr lang="es-MX" i="1" dirty="0" smtClean="0"/>
              <a:t>Combinaciones:</a:t>
            </a:r>
          </a:p>
          <a:p>
            <a:pPr lvl="0"/>
            <a:r>
              <a:rPr lang="es-MX" dirty="0"/>
              <a:t>D</a:t>
            </a:r>
          </a:p>
          <a:p>
            <a:pPr lvl="0"/>
            <a:r>
              <a:rPr lang="es-MX" dirty="0"/>
              <a:t>D + L</a:t>
            </a:r>
          </a:p>
          <a:p>
            <a:pPr lvl="0"/>
            <a:r>
              <a:rPr lang="es-MX" dirty="0"/>
              <a:t>D + 0.75L + 0.75(0.7E)</a:t>
            </a:r>
          </a:p>
          <a:p>
            <a:pPr lvl="0"/>
            <a:r>
              <a:rPr lang="es-MX" dirty="0"/>
              <a:t>0.6D + 0.7E</a:t>
            </a:r>
          </a:p>
          <a:p>
            <a:pPr marL="0" indent="0">
              <a:buNone/>
            </a:pPr>
            <a:endParaRPr lang="es-MX" i="1" dirty="0"/>
          </a:p>
        </p:txBody>
      </p:sp>
      <p:sp>
        <p:nvSpPr>
          <p:cNvPr id="4" name="3 CuadroTexto"/>
          <p:cNvSpPr txBox="1"/>
          <p:nvPr/>
        </p:nvSpPr>
        <p:spPr>
          <a:xfrm>
            <a:off x="5796136" y="5589240"/>
            <a:ext cx="2448272" cy="369332"/>
          </a:xfrm>
          <a:prstGeom prst="rect">
            <a:avLst/>
          </a:prstGeom>
          <a:noFill/>
        </p:spPr>
        <p:txBody>
          <a:bodyPr wrap="square" rtlCol="0">
            <a:spAutoFit/>
          </a:bodyPr>
          <a:lstStyle/>
          <a:p>
            <a:r>
              <a:rPr lang="es-MX" dirty="0" smtClean="0"/>
              <a:t>FUENTE: NEC-2013</a:t>
            </a:r>
            <a:endParaRPr lang="es-MX" dirty="0"/>
          </a:p>
        </p:txBody>
      </p:sp>
    </p:spTree>
    <p:extLst>
      <p:ext uri="{BB962C8B-B14F-4D97-AF65-F5344CB8AC3E}">
        <p14:creationId xmlns:p14="http://schemas.microsoft.com/office/powerpoint/2010/main" val="1078722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30352" y="1778512"/>
            <a:ext cx="7772400" cy="1362456"/>
          </a:xfrm>
        </p:spPr>
        <p:txBody>
          <a:bodyPr/>
          <a:lstStyle/>
          <a:p>
            <a:r>
              <a:rPr lang="es-MX" dirty="0" smtClean="0"/>
              <a:t>ANÁLISIS DE ELEMENTOS ESTRUCTURALES</a:t>
            </a:r>
            <a:endParaRPr lang="es-MX" dirty="0"/>
          </a:p>
        </p:txBody>
      </p:sp>
      <p:sp>
        <p:nvSpPr>
          <p:cNvPr id="5" name="4 Marcador de texto"/>
          <p:cNvSpPr>
            <a:spLocks noGrp="1"/>
          </p:cNvSpPr>
          <p:nvPr>
            <p:ph type="body" idx="1"/>
          </p:nvPr>
        </p:nvSpPr>
        <p:spPr>
          <a:xfrm>
            <a:off x="530352" y="3431456"/>
            <a:ext cx="7772400" cy="1509712"/>
          </a:xfrm>
        </p:spPr>
        <p:txBody>
          <a:bodyPr/>
          <a:lstStyle/>
          <a:p>
            <a:r>
              <a:rPr lang="es-MX" dirty="0" smtClean="0"/>
              <a:t>METODOLOGÍA</a:t>
            </a:r>
            <a:endParaRPr lang="es-MX" dirty="0"/>
          </a:p>
        </p:txBody>
      </p:sp>
      <p:pic>
        <p:nvPicPr>
          <p:cNvPr id="6" name="Picture 2" descr="C:\Users\BYRON\Pictures\My Pictures\otros\civi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3429000"/>
            <a:ext cx="216024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803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ANÁLISIS DE COLUMNAS</a:t>
            </a:r>
            <a:endParaRPr lang="es-MX" dirty="0"/>
          </a:p>
        </p:txBody>
      </p:sp>
      <p:pic>
        <p:nvPicPr>
          <p:cNvPr id="6" name="0 Imagen"/>
          <p:cNvPicPr>
            <a:picLocks noGrp="1"/>
          </p:cNvPicPr>
          <p:nvPr>
            <p:ph idx="1"/>
          </p:nvPr>
        </p:nvPicPr>
        <p:blipFill rotWithShape="1">
          <a:blip r:embed="rId2">
            <a:extLst>
              <a:ext uri="{28A0092B-C50C-407E-A947-70E740481C1C}">
                <a14:useLocalDpi xmlns:a14="http://schemas.microsoft.com/office/drawing/2010/main" val="0"/>
              </a:ext>
            </a:extLst>
          </a:blip>
          <a:srcRect l="2038" t="21051" r="1697" b="22134"/>
          <a:stretch/>
        </p:blipFill>
        <p:spPr bwMode="auto">
          <a:xfrm>
            <a:off x="539552" y="1988840"/>
            <a:ext cx="7787208" cy="3642793"/>
          </a:xfrm>
          <a:prstGeom prst="rect">
            <a:avLst/>
          </a:prstGeom>
          <a:ln>
            <a:noFill/>
          </a:ln>
          <a:extLst>
            <a:ext uri="{53640926-AAD7-44D8-BBD7-CCE9431645EC}">
              <a14:shadowObscured xmlns:a14="http://schemas.microsoft.com/office/drawing/2010/main"/>
            </a:ext>
          </a:extLst>
        </p:spPr>
      </p:pic>
      <p:sp>
        <p:nvSpPr>
          <p:cNvPr id="7" name="6 CuadroTexto"/>
          <p:cNvSpPr txBox="1"/>
          <p:nvPr/>
        </p:nvSpPr>
        <p:spPr>
          <a:xfrm>
            <a:off x="2123728" y="5805264"/>
            <a:ext cx="5400600" cy="646331"/>
          </a:xfrm>
          <a:prstGeom prst="rect">
            <a:avLst/>
          </a:prstGeom>
          <a:noFill/>
        </p:spPr>
        <p:txBody>
          <a:bodyPr wrap="square" rtlCol="0">
            <a:spAutoFit/>
          </a:bodyPr>
          <a:lstStyle/>
          <a:p>
            <a:pPr algn="ctr"/>
            <a:r>
              <a:rPr lang="es-MX" dirty="0" smtClean="0"/>
              <a:t>DIAGRAMA DE FUERZAS Y DEFORMACIONES (CONDICIÓN BALANCEADA)</a:t>
            </a:r>
            <a:endParaRPr lang="es-MX" dirty="0"/>
          </a:p>
        </p:txBody>
      </p:sp>
    </p:spTree>
    <p:extLst>
      <p:ext uri="{BB962C8B-B14F-4D97-AF65-F5344CB8AC3E}">
        <p14:creationId xmlns:p14="http://schemas.microsoft.com/office/powerpoint/2010/main" val="1162334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ANÁLISIS DE COLUMNAS</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150084456"/>
              </p:ext>
            </p:extLst>
          </p:nvPr>
        </p:nvGraphicFramePr>
        <p:xfrm>
          <a:off x="535381" y="2564907"/>
          <a:ext cx="8073238" cy="2890080"/>
        </p:xfrm>
        <a:graphic>
          <a:graphicData uri="http://schemas.openxmlformats.org/drawingml/2006/table">
            <a:tbl>
              <a:tblPr firstRow="1" firstCol="1" bandRow="1">
                <a:tableStyleId>{5C22544A-7EE6-4342-B048-85BDC9FD1C3A}</a:tableStyleId>
              </a:tblPr>
              <a:tblGrid>
                <a:gridCol w="1650170"/>
                <a:gridCol w="1640482"/>
                <a:gridCol w="1624335"/>
                <a:gridCol w="1642097"/>
                <a:gridCol w="1516154"/>
              </a:tblGrid>
              <a:tr h="547260">
                <a:tc>
                  <a:txBody>
                    <a:bodyPr/>
                    <a:lstStyle/>
                    <a:p>
                      <a:pPr algn="ctr">
                        <a:lnSpc>
                          <a:spcPct val="115000"/>
                        </a:lnSpc>
                        <a:spcAft>
                          <a:spcPts val="0"/>
                        </a:spcAft>
                      </a:pPr>
                      <a:r>
                        <a:rPr lang="es-MX" sz="2000">
                          <a:effectLst/>
                        </a:rPr>
                        <a:t>COLUMNA</a:t>
                      </a:r>
                      <a:endParaRPr lang="es-MX" sz="2000">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MX" sz="2000">
                          <a:effectLst/>
                        </a:rPr>
                        <a:t>Pn 2-2 (T)</a:t>
                      </a:r>
                      <a:endParaRPr lang="es-MX" sz="2000">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MX" sz="2000">
                          <a:effectLst/>
                        </a:rPr>
                        <a:t>Mn 2-2 (T.m)</a:t>
                      </a:r>
                      <a:endParaRPr lang="es-MX" sz="2000">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MX" sz="2000">
                          <a:effectLst/>
                        </a:rPr>
                        <a:t>Pn 3-3 (T)</a:t>
                      </a:r>
                      <a:endParaRPr lang="es-MX" sz="2000">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MX" sz="2000">
                          <a:effectLst/>
                        </a:rPr>
                        <a:t>Mn 3-3 (T.m)</a:t>
                      </a:r>
                      <a:endParaRPr lang="es-MX" sz="2000">
                        <a:effectLst/>
                        <a:latin typeface="Arial"/>
                        <a:ea typeface="Calibri"/>
                        <a:cs typeface="Times New Roman"/>
                      </a:endParaRPr>
                    </a:p>
                  </a:txBody>
                  <a:tcPr marL="68580" marR="68580" marT="0" marB="0" anchor="ctr"/>
                </a:tc>
              </a:tr>
              <a:tr h="547260">
                <a:tc>
                  <a:txBody>
                    <a:bodyPr/>
                    <a:lstStyle/>
                    <a:p>
                      <a:pPr algn="ctr">
                        <a:lnSpc>
                          <a:spcPct val="115000"/>
                        </a:lnSpc>
                        <a:spcAft>
                          <a:spcPts val="0"/>
                        </a:spcAft>
                      </a:pPr>
                      <a:r>
                        <a:rPr lang="es-MX" sz="2000">
                          <a:effectLst/>
                        </a:rPr>
                        <a:t>300x400x3</a:t>
                      </a:r>
                      <a:endParaRPr lang="es-MX" sz="2000">
                        <a:effectLst/>
                        <a:latin typeface="Arial"/>
                        <a:ea typeface="Calibri"/>
                        <a:cs typeface="Times New Roman"/>
                      </a:endParaRPr>
                    </a:p>
                  </a:txBody>
                  <a:tcPr marL="68580" marR="68580" marT="0" marB="0"/>
                </a:tc>
                <a:tc>
                  <a:txBody>
                    <a:bodyPr/>
                    <a:lstStyle/>
                    <a:p>
                      <a:pPr algn="ctr">
                        <a:lnSpc>
                          <a:spcPct val="115000"/>
                        </a:lnSpc>
                        <a:spcAft>
                          <a:spcPts val="0"/>
                        </a:spcAft>
                      </a:pPr>
                      <a:r>
                        <a:rPr lang="es-MX" sz="2000">
                          <a:effectLst/>
                        </a:rPr>
                        <a:t>162.47</a:t>
                      </a:r>
                      <a:endParaRPr lang="es-MX" sz="2000">
                        <a:effectLst/>
                        <a:latin typeface="Arial"/>
                        <a:ea typeface="Calibri"/>
                        <a:cs typeface="Times New Roman"/>
                      </a:endParaRPr>
                    </a:p>
                  </a:txBody>
                  <a:tcPr marL="68580" marR="68580" marT="0" marB="0"/>
                </a:tc>
                <a:tc>
                  <a:txBody>
                    <a:bodyPr/>
                    <a:lstStyle/>
                    <a:p>
                      <a:pPr algn="ctr">
                        <a:lnSpc>
                          <a:spcPct val="115000"/>
                        </a:lnSpc>
                        <a:spcAft>
                          <a:spcPts val="0"/>
                        </a:spcAft>
                      </a:pPr>
                      <a:r>
                        <a:rPr lang="es-MX" sz="2000">
                          <a:effectLst/>
                        </a:rPr>
                        <a:t>18.11</a:t>
                      </a:r>
                      <a:endParaRPr lang="es-MX" sz="2000">
                        <a:effectLst/>
                        <a:latin typeface="Arial"/>
                        <a:ea typeface="Calibri"/>
                        <a:cs typeface="Times New Roman"/>
                      </a:endParaRPr>
                    </a:p>
                  </a:txBody>
                  <a:tcPr marL="68580" marR="68580" marT="0" marB="0"/>
                </a:tc>
                <a:tc>
                  <a:txBody>
                    <a:bodyPr/>
                    <a:lstStyle/>
                    <a:p>
                      <a:pPr algn="ctr">
                        <a:lnSpc>
                          <a:spcPct val="115000"/>
                        </a:lnSpc>
                        <a:spcAft>
                          <a:spcPts val="0"/>
                        </a:spcAft>
                      </a:pPr>
                      <a:r>
                        <a:rPr lang="es-MX" sz="2000">
                          <a:effectLst/>
                        </a:rPr>
                        <a:t>163.06</a:t>
                      </a:r>
                      <a:endParaRPr lang="es-MX" sz="2000">
                        <a:effectLst/>
                        <a:latin typeface="Arial"/>
                        <a:ea typeface="Calibri"/>
                        <a:cs typeface="Times New Roman"/>
                      </a:endParaRPr>
                    </a:p>
                  </a:txBody>
                  <a:tcPr marL="68580" marR="68580" marT="0" marB="0"/>
                </a:tc>
                <a:tc>
                  <a:txBody>
                    <a:bodyPr/>
                    <a:lstStyle/>
                    <a:p>
                      <a:pPr algn="ctr">
                        <a:lnSpc>
                          <a:spcPct val="115000"/>
                        </a:lnSpc>
                        <a:spcAft>
                          <a:spcPts val="0"/>
                        </a:spcAft>
                      </a:pPr>
                      <a:r>
                        <a:rPr lang="es-MX" sz="2000">
                          <a:effectLst/>
                        </a:rPr>
                        <a:t>21.33</a:t>
                      </a:r>
                      <a:endParaRPr lang="es-MX" sz="2000">
                        <a:effectLst/>
                        <a:latin typeface="Arial"/>
                        <a:ea typeface="Calibri"/>
                        <a:cs typeface="Times New Roman"/>
                      </a:endParaRPr>
                    </a:p>
                  </a:txBody>
                  <a:tcPr marL="68580" marR="68580" marT="0" marB="0"/>
                </a:tc>
              </a:tr>
              <a:tr h="547260">
                <a:tc>
                  <a:txBody>
                    <a:bodyPr/>
                    <a:lstStyle/>
                    <a:p>
                      <a:pPr algn="ctr">
                        <a:lnSpc>
                          <a:spcPct val="115000"/>
                        </a:lnSpc>
                        <a:spcAft>
                          <a:spcPts val="0"/>
                        </a:spcAft>
                      </a:pPr>
                      <a:r>
                        <a:rPr lang="es-MX" sz="2000">
                          <a:effectLst/>
                        </a:rPr>
                        <a:t>300x400x4</a:t>
                      </a:r>
                      <a:endParaRPr lang="es-MX" sz="2000">
                        <a:effectLst/>
                        <a:latin typeface="Arial"/>
                        <a:ea typeface="Calibri"/>
                        <a:cs typeface="Times New Roman"/>
                      </a:endParaRPr>
                    </a:p>
                  </a:txBody>
                  <a:tcPr marL="68580" marR="68580" marT="0" marB="0"/>
                </a:tc>
                <a:tc>
                  <a:txBody>
                    <a:bodyPr/>
                    <a:lstStyle/>
                    <a:p>
                      <a:pPr algn="ctr">
                        <a:lnSpc>
                          <a:spcPct val="115000"/>
                        </a:lnSpc>
                        <a:spcAft>
                          <a:spcPts val="0"/>
                        </a:spcAft>
                      </a:pPr>
                      <a:r>
                        <a:rPr lang="es-MX" sz="2000">
                          <a:effectLst/>
                        </a:rPr>
                        <a:t>160.45</a:t>
                      </a:r>
                      <a:endParaRPr lang="es-MX" sz="2000">
                        <a:effectLst/>
                        <a:latin typeface="Arial"/>
                        <a:ea typeface="Calibri"/>
                        <a:cs typeface="Times New Roman"/>
                      </a:endParaRPr>
                    </a:p>
                  </a:txBody>
                  <a:tcPr marL="68580" marR="68580" marT="0" marB="0"/>
                </a:tc>
                <a:tc>
                  <a:txBody>
                    <a:bodyPr/>
                    <a:lstStyle/>
                    <a:p>
                      <a:pPr algn="ctr">
                        <a:lnSpc>
                          <a:spcPct val="115000"/>
                        </a:lnSpc>
                        <a:spcAft>
                          <a:spcPts val="0"/>
                        </a:spcAft>
                      </a:pPr>
                      <a:r>
                        <a:rPr lang="es-MX" sz="2000">
                          <a:effectLst/>
                        </a:rPr>
                        <a:t>20.29</a:t>
                      </a:r>
                      <a:endParaRPr lang="es-MX" sz="2000">
                        <a:effectLst/>
                        <a:latin typeface="Arial"/>
                        <a:ea typeface="Calibri"/>
                        <a:cs typeface="Times New Roman"/>
                      </a:endParaRPr>
                    </a:p>
                  </a:txBody>
                  <a:tcPr marL="68580" marR="68580" marT="0" marB="0"/>
                </a:tc>
                <a:tc>
                  <a:txBody>
                    <a:bodyPr/>
                    <a:lstStyle/>
                    <a:p>
                      <a:pPr algn="ctr">
                        <a:lnSpc>
                          <a:spcPct val="115000"/>
                        </a:lnSpc>
                        <a:spcAft>
                          <a:spcPts val="0"/>
                        </a:spcAft>
                      </a:pPr>
                      <a:r>
                        <a:rPr lang="es-MX" sz="2000">
                          <a:effectLst/>
                        </a:rPr>
                        <a:t>161.78</a:t>
                      </a:r>
                      <a:endParaRPr lang="es-MX" sz="2000">
                        <a:effectLst/>
                        <a:latin typeface="Arial"/>
                        <a:ea typeface="Calibri"/>
                        <a:cs typeface="Times New Roman"/>
                      </a:endParaRPr>
                    </a:p>
                  </a:txBody>
                  <a:tcPr marL="68580" marR="68580" marT="0" marB="0"/>
                </a:tc>
                <a:tc>
                  <a:txBody>
                    <a:bodyPr/>
                    <a:lstStyle/>
                    <a:p>
                      <a:pPr algn="ctr">
                        <a:lnSpc>
                          <a:spcPct val="115000"/>
                        </a:lnSpc>
                        <a:spcAft>
                          <a:spcPts val="0"/>
                        </a:spcAft>
                      </a:pPr>
                      <a:r>
                        <a:rPr lang="es-MX" sz="2000">
                          <a:effectLst/>
                        </a:rPr>
                        <a:t>24.20</a:t>
                      </a:r>
                      <a:endParaRPr lang="es-MX" sz="2000">
                        <a:effectLst/>
                        <a:latin typeface="Arial"/>
                        <a:ea typeface="Calibri"/>
                        <a:cs typeface="Times New Roman"/>
                      </a:endParaRPr>
                    </a:p>
                  </a:txBody>
                  <a:tcPr marL="68580" marR="68580" marT="0" marB="0"/>
                </a:tc>
              </a:tr>
              <a:tr h="547260">
                <a:tc>
                  <a:txBody>
                    <a:bodyPr/>
                    <a:lstStyle/>
                    <a:p>
                      <a:pPr algn="ctr">
                        <a:lnSpc>
                          <a:spcPct val="115000"/>
                        </a:lnSpc>
                        <a:spcAft>
                          <a:spcPts val="0"/>
                        </a:spcAft>
                      </a:pPr>
                      <a:r>
                        <a:rPr lang="es-MX" sz="2000">
                          <a:effectLst/>
                        </a:rPr>
                        <a:t>200x200x3</a:t>
                      </a:r>
                      <a:endParaRPr lang="es-MX" sz="2000">
                        <a:effectLst/>
                        <a:latin typeface="Arial"/>
                        <a:ea typeface="Calibri"/>
                        <a:cs typeface="Times New Roman"/>
                      </a:endParaRPr>
                    </a:p>
                  </a:txBody>
                  <a:tcPr marL="68580" marR="68580" marT="0" marB="0"/>
                </a:tc>
                <a:tc>
                  <a:txBody>
                    <a:bodyPr/>
                    <a:lstStyle/>
                    <a:p>
                      <a:pPr algn="ctr">
                        <a:lnSpc>
                          <a:spcPct val="115000"/>
                        </a:lnSpc>
                        <a:spcAft>
                          <a:spcPts val="0"/>
                        </a:spcAft>
                      </a:pPr>
                      <a:r>
                        <a:rPr lang="es-MX" sz="2000">
                          <a:effectLst/>
                        </a:rPr>
                        <a:t>65.61</a:t>
                      </a:r>
                      <a:endParaRPr lang="es-MX" sz="2000">
                        <a:effectLst/>
                        <a:latin typeface="Arial"/>
                        <a:ea typeface="Calibri"/>
                        <a:cs typeface="Times New Roman"/>
                      </a:endParaRPr>
                    </a:p>
                  </a:txBody>
                  <a:tcPr marL="68580" marR="68580" marT="0" marB="0"/>
                </a:tc>
                <a:tc>
                  <a:txBody>
                    <a:bodyPr/>
                    <a:lstStyle/>
                    <a:p>
                      <a:pPr algn="ctr">
                        <a:lnSpc>
                          <a:spcPct val="115000"/>
                        </a:lnSpc>
                        <a:spcAft>
                          <a:spcPts val="0"/>
                        </a:spcAft>
                      </a:pPr>
                      <a:r>
                        <a:rPr lang="es-MX" sz="2000">
                          <a:effectLst/>
                        </a:rPr>
                        <a:t>5.89</a:t>
                      </a:r>
                      <a:endParaRPr lang="es-MX" sz="2000">
                        <a:effectLst/>
                        <a:latin typeface="Arial"/>
                        <a:ea typeface="Calibri"/>
                        <a:cs typeface="Times New Roman"/>
                      </a:endParaRPr>
                    </a:p>
                  </a:txBody>
                  <a:tcPr marL="68580" marR="68580" marT="0" marB="0"/>
                </a:tc>
                <a:tc>
                  <a:txBody>
                    <a:bodyPr/>
                    <a:lstStyle/>
                    <a:p>
                      <a:pPr algn="ctr">
                        <a:lnSpc>
                          <a:spcPct val="115000"/>
                        </a:lnSpc>
                        <a:spcAft>
                          <a:spcPts val="0"/>
                        </a:spcAft>
                      </a:pPr>
                      <a:r>
                        <a:rPr lang="es-MX" sz="2000">
                          <a:effectLst/>
                        </a:rPr>
                        <a:t>65.61</a:t>
                      </a:r>
                      <a:endParaRPr lang="es-MX" sz="2000">
                        <a:effectLst/>
                        <a:latin typeface="Arial"/>
                        <a:ea typeface="Calibri"/>
                        <a:cs typeface="Times New Roman"/>
                      </a:endParaRPr>
                    </a:p>
                  </a:txBody>
                  <a:tcPr marL="68580" marR="68580" marT="0" marB="0"/>
                </a:tc>
                <a:tc>
                  <a:txBody>
                    <a:bodyPr/>
                    <a:lstStyle/>
                    <a:p>
                      <a:pPr algn="ctr">
                        <a:lnSpc>
                          <a:spcPct val="115000"/>
                        </a:lnSpc>
                        <a:spcAft>
                          <a:spcPts val="0"/>
                        </a:spcAft>
                      </a:pPr>
                      <a:r>
                        <a:rPr lang="es-MX" sz="2000">
                          <a:effectLst/>
                        </a:rPr>
                        <a:t>5.89</a:t>
                      </a:r>
                      <a:endParaRPr lang="es-MX" sz="2000">
                        <a:effectLst/>
                        <a:latin typeface="Arial"/>
                        <a:ea typeface="Calibri"/>
                        <a:cs typeface="Times New Roman"/>
                      </a:endParaRPr>
                    </a:p>
                  </a:txBody>
                  <a:tcPr marL="68580" marR="68580" marT="0" marB="0"/>
                </a:tc>
              </a:tr>
              <a:tr h="547260">
                <a:tc>
                  <a:txBody>
                    <a:bodyPr/>
                    <a:lstStyle/>
                    <a:p>
                      <a:pPr algn="ctr">
                        <a:lnSpc>
                          <a:spcPct val="115000"/>
                        </a:lnSpc>
                        <a:spcAft>
                          <a:spcPts val="0"/>
                        </a:spcAft>
                      </a:pPr>
                      <a:r>
                        <a:rPr lang="es-MX" sz="2000">
                          <a:effectLst/>
                        </a:rPr>
                        <a:t>200x200x4</a:t>
                      </a:r>
                      <a:endParaRPr lang="es-MX" sz="2000">
                        <a:effectLst/>
                        <a:latin typeface="Arial"/>
                        <a:ea typeface="Calibri"/>
                        <a:cs typeface="Times New Roman"/>
                      </a:endParaRPr>
                    </a:p>
                  </a:txBody>
                  <a:tcPr marL="68580" marR="68580" marT="0" marB="0"/>
                </a:tc>
                <a:tc>
                  <a:txBody>
                    <a:bodyPr/>
                    <a:lstStyle/>
                    <a:p>
                      <a:pPr algn="ctr">
                        <a:lnSpc>
                          <a:spcPct val="115000"/>
                        </a:lnSpc>
                        <a:spcAft>
                          <a:spcPts val="0"/>
                        </a:spcAft>
                      </a:pPr>
                      <a:r>
                        <a:rPr lang="es-MX" sz="2000">
                          <a:effectLst/>
                        </a:rPr>
                        <a:t>64.89</a:t>
                      </a:r>
                      <a:endParaRPr lang="es-MX" sz="2000">
                        <a:effectLst/>
                        <a:latin typeface="Arial"/>
                        <a:ea typeface="Calibri"/>
                        <a:cs typeface="Times New Roman"/>
                      </a:endParaRPr>
                    </a:p>
                  </a:txBody>
                  <a:tcPr marL="68580" marR="68580" marT="0" marB="0"/>
                </a:tc>
                <a:tc>
                  <a:txBody>
                    <a:bodyPr/>
                    <a:lstStyle/>
                    <a:p>
                      <a:pPr algn="ctr">
                        <a:lnSpc>
                          <a:spcPct val="115000"/>
                        </a:lnSpc>
                        <a:spcAft>
                          <a:spcPts val="0"/>
                        </a:spcAft>
                      </a:pPr>
                      <a:r>
                        <a:rPr lang="es-MX" sz="2000">
                          <a:effectLst/>
                        </a:rPr>
                        <a:t>6.83</a:t>
                      </a:r>
                      <a:endParaRPr lang="es-MX" sz="2000">
                        <a:effectLst/>
                        <a:latin typeface="Arial"/>
                        <a:ea typeface="Calibri"/>
                        <a:cs typeface="Times New Roman"/>
                      </a:endParaRPr>
                    </a:p>
                  </a:txBody>
                  <a:tcPr marL="68580" marR="68580" marT="0" marB="0"/>
                </a:tc>
                <a:tc>
                  <a:txBody>
                    <a:bodyPr/>
                    <a:lstStyle/>
                    <a:p>
                      <a:pPr algn="ctr">
                        <a:lnSpc>
                          <a:spcPct val="115000"/>
                        </a:lnSpc>
                        <a:spcAft>
                          <a:spcPts val="0"/>
                        </a:spcAft>
                      </a:pPr>
                      <a:r>
                        <a:rPr lang="es-MX" sz="2000">
                          <a:effectLst/>
                        </a:rPr>
                        <a:t>64.89</a:t>
                      </a:r>
                      <a:endParaRPr lang="es-MX" sz="2000">
                        <a:effectLst/>
                        <a:latin typeface="Arial"/>
                        <a:ea typeface="Calibri"/>
                        <a:cs typeface="Times New Roman"/>
                      </a:endParaRPr>
                    </a:p>
                  </a:txBody>
                  <a:tcPr marL="68580" marR="68580" marT="0" marB="0"/>
                </a:tc>
                <a:tc>
                  <a:txBody>
                    <a:bodyPr/>
                    <a:lstStyle/>
                    <a:p>
                      <a:pPr algn="ctr">
                        <a:lnSpc>
                          <a:spcPct val="115000"/>
                        </a:lnSpc>
                        <a:spcAft>
                          <a:spcPts val="0"/>
                        </a:spcAft>
                      </a:pPr>
                      <a:r>
                        <a:rPr lang="es-MX" sz="2000" dirty="0">
                          <a:effectLst/>
                        </a:rPr>
                        <a:t>6.83</a:t>
                      </a:r>
                      <a:endParaRPr lang="es-MX" sz="2000" dirty="0">
                        <a:effectLst/>
                        <a:latin typeface="Arial"/>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517427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EVALUACIÓN DE LOS EFECTOS DE ESBELTEZ</a:t>
            </a:r>
            <a:endParaRPr lang="es-MX"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lstStyle/>
              <a:p>
                <a:pPr marL="0" indent="0" algn="just">
                  <a:buNone/>
                </a:pPr>
                <a:r>
                  <a:rPr lang="es-MX" dirty="0" smtClean="0"/>
                  <a:t>Para el diseño se ha tomado en cuenta los efectos de la esbeltez en las columnas y se ha utilizado el método de amplificación de momentos.</a:t>
                </a:r>
              </a:p>
              <a:p>
                <a:pPr marL="0" indent="0" algn="just">
                  <a:buNone/>
                </a:pPr>
                <a:r>
                  <a:rPr lang="es-MX" dirty="0" smtClean="0"/>
                  <a:t>Si </a:t>
                </a:r>
                <a14:m>
                  <m:oMath xmlns:m="http://schemas.openxmlformats.org/officeDocument/2006/math">
                    <m:f>
                      <m:fPr>
                        <m:ctrlPr>
                          <a:rPr lang="es-MX" b="0" i="1" smtClean="0">
                            <a:latin typeface="Cambria Math"/>
                          </a:rPr>
                        </m:ctrlPr>
                      </m:fPr>
                      <m:num>
                        <m:r>
                          <a:rPr lang="es-MX" b="0" i="1" smtClean="0">
                            <a:latin typeface="Cambria Math"/>
                          </a:rPr>
                          <m:t>𝐾</m:t>
                        </m:r>
                        <m:r>
                          <a:rPr lang="es-MX" b="0" i="1" smtClean="0">
                            <a:latin typeface="Cambria Math"/>
                          </a:rPr>
                          <m:t>∗</m:t>
                        </m:r>
                        <m:r>
                          <a:rPr lang="es-MX" b="0" i="1" smtClean="0">
                            <a:latin typeface="Cambria Math"/>
                          </a:rPr>
                          <m:t>𝐿</m:t>
                        </m:r>
                      </m:num>
                      <m:den>
                        <m:r>
                          <a:rPr lang="es-MX" b="0" i="1" smtClean="0">
                            <a:latin typeface="Cambria Math"/>
                          </a:rPr>
                          <m:t>𝑟</m:t>
                        </m:r>
                      </m:den>
                    </m:f>
                    <m:r>
                      <a:rPr lang="es-MX" b="0" i="1" smtClean="0">
                        <a:latin typeface="Cambria Math"/>
                      </a:rPr>
                      <m:t>&gt;22</m:t>
                    </m:r>
                  </m:oMath>
                </a14:m>
                <a:r>
                  <a:rPr lang="es-MX" dirty="0" smtClean="0"/>
                  <a:t>, entonces se debe amplificar momentos.</a:t>
                </a:r>
              </a:p>
              <a:p>
                <a:pPr marL="0" indent="0" algn="just">
                  <a:buNone/>
                </a:pPr>
                <a14:m>
                  <m:oMathPara xmlns:m="http://schemas.openxmlformats.org/officeDocument/2006/math">
                    <m:oMathParaPr>
                      <m:jc m:val="centerGroup"/>
                    </m:oMathParaPr>
                    <m:oMath xmlns:m="http://schemas.openxmlformats.org/officeDocument/2006/math">
                      <m:sSub>
                        <m:sSubPr>
                          <m:ctrlPr>
                            <a:rPr lang="es-MX" i="1">
                              <a:latin typeface="Cambria Math"/>
                            </a:rPr>
                          </m:ctrlPr>
                        </m:sSubPr>
                        <m:e>
                          <m:r>
                            <a:rPr lang="es-MX" i="1">
                              <a:latin typeface="Cambria Math"/>
                            </a:rPr>
                            <m:t>𝑀</m:t>
                          </m:r>
                        </m:e>
                        <m:sub>
                          <m:r>
                            <a:rPr lang="es-MX" i="1">
                              <a:latin typeface="Cambria Math"/>
                            </a:rPr>
                            <m:t>𝑐</m:t>
                          </m:r>
                        </m:sub>
                      </m:sSub>
                      <m:r>
                        <a:rPr lang="es-MX" i="1">
                          <a:latin typeface="Cambria Math"/>
                        </a:rPr>
                        <m:t>=</m:t>
                      </m:r>
                      <m:r>
                        <a:rPr lang="es-MX" i="1">
                          <a:latin typeface="Cambria Math"/>
                        </a:rPr>
                        <m:t>𝛿</m:t>
                      </m:r>
                      <m:r>
                        <a:rPr lang="es-MX" i="1">
                          <a:latin typeface="Cambria Math"/>
                        </a:rPr>
                        <m:t>𝑏</m:t>
                      </m:r>
                      <m:r>
                        <a:rPr lang="es-MX" i="1">
                          <a:latin typeface="Cambria Math"/>
                        </a:rPr>
                        <m:t>∗</m:t>
                      </m:r>
                      <m:r>
                        <a:rPr lang="es-MX" i="1">
                          <a:latin typeface="Cambria Math"/>
                        </a:rPr>
                        <m:t>𝑀𝑏</m:t>
                      </m:r>
                      <m:r>
                        <a:rPr lang="es-MX" i="1">
                          <a:latin typeface="Cambria Math"/>
                        </a:rPr>
                        <m:t>+</m:t>
                      </m:r>
                      <m:r>
                        <a:rPr lang="es-MX" i="1">
                          <a:latin typeface="Cambria Math"/>
                        </a:rPr>
                        <m:t>𝛿</m:t>
                      </m:r>
                      <m:r>
                        <a:rPr lang="es-MX" i="1">
                          <a:latin typeface="Cambria Math"/>
                        </a:rPr>
                        <m:t>𝑠</m:t>
                      </m:r>
                      <m:r>
                        <a:rPr lang="es-MX" i="1">
                          <a:latin typeface="Cambria Math"/>
                        </a:rPr>
                        <m:t>∗</m:t>
                      </m:r>
                      <m:sSub>
                        <m:sSubPr>
                          <m:ctrlPr>
                            <a:rPr lang="es-MX" i="1">
                              <a:latin typeface="Cambria Math"/>
                            </a:rPr>
                          </m:ctrlPr>
                        </m:sSubPr>
                        <m:e>
                          <m:r>
                            <a:rPr lang="es-MX" i="1">
                              <a:latin typeface="Cambria Math"/>
                            </a:rPr>
                            <m:t>𝑀</m:t>
                          </m:r>
                        </m:e>
                        <m:sub>
                          <m:r>
                            <a:rPr lang="es-MX" i="1">
                              <a:latin typeface="Cambria Math"/>
                            </a:rPr>
                            <m:t>𝑆</m:t>
                          </m:r>
                        </m:sub>
                      </m:sSub>
                    </m:oMath>
                  </m:oMathPara>
                </a14:m>
                <a:endParaRPr lang="es-MX" dirty="0"/>
              </a:p>
              <a:p>
                <a:pPr marL="0" indent="0" algn="just">
                  <a:buNone/>
                </a:pPr>
                <a:endParaRPr lang="es-MX" dirty="0"/>
              </a:p>
              <a:p>
                <a:pPr marL="0" indent="0" algn="just">
                  <a:buNone/>
                </a:pPr>
                <a:endParaRPr lang="es-MX"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1259" t="-1111" r="-1333"/>
                </a:stretch>
              </a:blipFill>
            </p:spPr>
            <p:txBody>
              <a:bodyPr/>
              <a:lstStyle/>
              <a:p>
                <a:r>
                  <a:rPr lang="es-MX">
                    <a:noFill/>
                  </a:rPr>
                  <a:t> </a:t>
                </a:r>
              </a:p>
            </p:txBody>
          </p:sp>
        </mc:Fallback>
      </mc:AlternateContent>
    </p:spTree>
    <p:extLst>
      <p:ext uri="{BB962C8B-B14F-4D97-AF65-F5344CB8AC3E}">
        <p14:creationId xmlns:p14="http://schemas.microsoft.com/office/powerpoint/2010/main" val="700078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AMPLIFICACIÓN DE MOMENTOS</a:t>
            </a:r>
            <a:endParaRPr lang="es-MX"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fontScale="92500"/>
              </a:bodyPr>
              <a:lstStyle/>
              <a:p>
                <a:pPr marL="0" indent="0">
                  <a:buNone/>
                </a:pPr>
                <a14:m>
                  <m:oMathPara xmlns:m="http://schemas.openxmlformats.org/officeDocument/2006/math">
                    <m:oMathParaPr>
                      <m:jc m:val="centerGroup"/>
                    </m:oMathParaPr>
                    <m:oMath xmlns:m="http://schemas.openxmlformats.org/officeDocument/2006/math">
                      <m:sSub>
                        <m:sSubPr>
                          <m:ctrlPr>
                            <a:rPr lang="es-MX" i="1">
                              <a:latin typeface="Cambria Math"/>
                            </a:rPr>
                          </m:ctrlPr>
                        </m:sSubPr>
                        <m:e>
                          <m:r>
                            <a:rPr lang="es-MX" i="1">
                              <a:latin typeface="Cambria Math"/>
                            </a:rPr>
                            <m:t>𝑀</m:t>
                          </m:r>
                        </m:e>
                        <m:sub>
                          <m:r>
                            <a:rPr lang="es-MX" i="1">
                              <a:latin typeface="Cambria Math"/>
                            </a:rPr>
                            <m:t>𝑐</m:t>
                          </m:r>
                        </m:sub>
                      </m:sSub>
                      <m:r>
                        <a:rPr lang="es-MX" i="1">
                          <a:latin typeface="Cambria Math"/>
                        </a:rPr>
                        <m:t>=</m:t>
                      </m:r>
                      <m:r>
                        <a:rPr lang="es-MX" i="1">
                          <a:latin typeface="Cambria Math"/>
                        </a:rPr>
                        <m:t>𝛿</m:t>
                      </m:r>
                      <m:r>
                        <a:rPr lang="es-MX" i="1">
                          <a:latin typeface="Cambria Math"/>
                        </a:rPr>
                        <m:t>𝑏</m:t>
                      </m:r>
                      <m:r>
                        <a:rPr lang="es-MX" i="1">
                          <a:latin typeface="Cambria Math"/>
                        </a:rPr>
                        <m:t>∗</m:t>
                      </m:r>
                      <m:r>
                        <a:rPr lang="es-MX" i="1">
                          <a:latin typeface="Cambria Math"/>
                        </a:rPr>
                        <m:t>𝑀𝑏</m:t>
                      </m:r>
                      <m:r>
                        <a:rPr lang="es-MX" i="1">
                          <a:latin typeface="Cambria Math"/>
                        </a:rPr>
                        <m:t>+</m:t>
                      </m:r>
                      <m:r>
                        <a:rPr lang="es-MX" i="1">
                          <a:latin typeface="Cambria Math"/>
                        </a:rPr>
                        <m:t>𝛿</m:t>
                      </m:r>
                      <m:r>
                        <a:rPr lang="es-MX" i="1">
                          <a:latin typeface="Cambria Math"/>
                        </a:rPr>
                        <m:t>𝑠</m:t>
                      </m:r>
                      <m:r>
                        <a:rPr lang="es-MX" i="1">
                          <a:latin typeface="Cambria Math"/>
                        </a:rPr>
                        <m:t>∗</m:t>
                      </m:r>
                      <m:sSub>
                        <m:sSubPr>
                          <m:ctrlPr>
                            <a:rPr lang="es-MX" i="1">
                              <a:latin typeface="Cambria Math"/>
                            </a:rPr>
                          </m:ctrlPr>
                        </m:sSubPr>
                        <m:e>
                          <m:r>
                            <a:rPr lang="es-MX" i="1">
                              <a:latin typeface="Cambria Math"/>
                            </a:rPr>
                            <m:t>𝑀</m:t>
                          </m:r>
                        </m:e>
                        <m:sub>
                          <m:r>
                            <a:rPr lang="es-MX" i="1">
                              <a:latin typeface="Cambria Math"/>
                            </a:rPr>
                            <m:t>𝑆</m:t>
                          </m:r>
                        </m:sub>
                      </m:sSub>
                    </m:oMath>
                  </m:oMathPara>
                </a14:m>
                <a:endParaRPr lang="es-MX" dirty="0"/>
              </a:p>
              <a:p>
                <a:pPr marL="0" indent="0">
                  <a:buNone/>
                </a:pPr>
                <a14:m>
                  <m:oMathPara xmlns:m="http://schemas.openxmlformats.org/officeDocument/2006/math">
                    <m:oMathParaPr>
                      <m:jc m:val="centerGroup"/>
                    </m:oMathParaPr>
                    <m:oMath xmlns:m="http://schemas.openxmlformats.org/officeDocument/2006/math">
                      <m:r>
                        <a:rPr lang="es-MX" i="1">
                          <a:latin typeface="Cambria Math"/>
                        </a:rPr>
                        <m:t>𝛿</m:t>
                      </m:r>
                      <m:r>
                        <a:rPr lang="es-MX" i="1">
                          <a:latin typeface="Cambria Math"/>
                        </a:rPr>
                        <m:t>𝑏</m:t>
                      </m:r>
                      <m:r>
                        <a:rPr lang="es-MX" i="1">
                          <a:latin typeface="Cambria Math"/>
                        </a:rPr>
                        <m:t>=</m:t>
                      </m:r>
                      <m:f>
                        <m:fPr>
                          <m:ctrlPr>
                            <a:rPr lang="es-MX" i="1">
                              <a:latin typeface="Cambria Math"/>
                            </a:rPr>
                          </m:ctrlPr>
                        </m:fPr>
                        <m:num>
                          <m:r>
                            <a:rPr lang="es-MX" i="1">
                              <a:latin typeface="Cambria Math"/>
                            </a:rPr>
                            <m:t>𝑐𝑚</m:t>
                          </m:r>
                        </m:num>
                        <m:den>
                          <m:r>
                            <a:rPr lang="es-MX" i="1">
                              <a:latin typeface="Cambria Math"/>
                            </a:rPr>
                            <m:t>1−</m:t>
                          </m:r>
                          <m:f>
                            <m:fPr>
                              <m:ctrlPr>
                                <a:rPr lang="es-MX" i="1">
                                  <a:latin typeface="Cambria Math"/>
                                </a:rPr>
                              </m:ctrlPr>
                            </m:fPr>
                            <m:num>
                              <m:sSub>
                                <m:sSubPr>
                                  <m:ctrlPr>
                                    <a:rPr lang="es-MX" i="1">
                                      <a:latin typeface="Cambria Math"/>
                                    </a:rPr>
                                  </m:ctrlPr>
                                </m:sSubPr>
                                <m:e>
                                  <m:r>
                                    <a:rPr lang="es-MX" i="1">
                                      <a:latin typeface="Cambria Math"/>
                                    </a:rPr>
                                    <m:t>𝑃</m:t>
                                  </m:r>
                                </m:e>
                                <m:sub>
                                  <m:r>
                                    <a:rPr lang="es-MX" i="1">
                                      <a:latin typeface="Cambria Math"/>
                                    </a:rPr>
                                    <m:t>𝑢</m:t>
                                  </m:r>
                                </m:sub>
                              </m:sSub>
                            </m:num>
                            <m:den>
                              <m:r>
                                <a:rPr lang="es-MX" i="1">
                                  <a:latin typeface="Cambria Math"/>
                                </a:rPr>
                                <m:t>0.75∗</m:t>
                              </m:r>
                              <m:sSub>
                                <m:sSubPr>
                                  <m:ctrlPr>
                                    <a:rPr lang="es-MX" i="1">
                                      <a:latin typeface="Cambria Math"/>
                                    </a:rPr>
                                  </m:ctrlPr>
                                </m:sSubPr>
                                <m:e>
                                  <m:r>
                                    <a:rPr lang="es-MX" i="1">
                                      <a:latin typeface="Cambria Math"/>
                                    </a:rPr>
                                    <m:t>𝑃</m:t>
                                  </m:r>
                                </m:e>
                                <m:sub>
                                  <m:r>
                                    <a:rPr lang="es-MX" i="1">
                                      <a:latin typeface="Cambria Math"/>
                                    </a:rPr>
                                    <m:t>𝑐𝑟</m:t>
                                  </m:r>
                                </m:sub>
                              </m:sSub>
                            </m:den>
                          </m:f>
                        </m:den>
                      </m:f>
                    </m:oMath>
                  </m:oMathPara>
                </a14:m>
                <a:endParaRPr lang="es-MX" dirty="0"/>
              </a:p>
              <a:p>
                <a14:m>
                  <m:oMath xmlns:m="http://schemas.openxmlformats.org/officeDocument/2006/math">
                    <m:sSub>
                      <m:sSubPr>
                        <m:ctrlPr>
                          <a:rPr lang="es-MX" i="1">
                            <a:latin typeface="Cambria Math"/>
                          </a:rPr>
                        </m:ctrlPr>
                      </m:sSubPr>
                      <m:e>
                        <m:r>
                          <a:rPr lang="es-MX" i="1">
                            <a:latin typeface="Cambria Math"/>
                          </a:rPr>
                          <m:t>𝑃</m:t>
                        </m:r>
                      </m:e>
                      <m:sub>
                        <m:r>
                          <a:rPr lang="es-MX" i="1">
                            <a:latin typeface="Cambria Math"/>
                          </a:rPr>
                          <m:t>𝑐𝑟</m:t>
                        </m:r>
                      </m:sub>
                    </m:sSub>
                    <m:r>
                      <a:rPr lang="es-MX" i="1">
                        <a:latin typeface="Cambria Math"/>
                      </a:rPr>
                      <m:t>=</m:t>
                    </m:r>
                    <m:f>
                      <m:fPr>
                        <m:ctrlPr>
                          <a:rPr lang="es-MX" i="1">
                            <a:latin typeface="Cambria Math"/>
                          </a:rPr>
                        </m:ctrlPr>
                      </m:fPr>
                      <m:num>
                        <m:sSup>
                          <m:sSupPr>
                            <m:ctrlPr>
                              <a:rPr lang="es-MX" i="1">
                                <a:latin typeface="Cambria Math"/>
                              </a:rPr>
                            </m:ctrlPr>
                          </m:sSupPr>
                          <m:e>
                            <m:r>
                              <a:rPr lang="es-MX" i="1">
                                <a:latin typeface="Cambria Math"/>
                              </a:rPr>
                              <m:t>𝜋</m:t>
                            </m:r>
                          </m:e>
                          <m:sup>
                            <m:r>
                              <a:rPr lang="es-MX" i="1">
                                <a:latin typeface="Cambria Math"/>
                              </a:rPr>
                              <m:t>2</m:t>
                            </m:r>
                          </m:sup>
                        </m:sSup>
                        <m:r>
                          <a:rPr lang="es-MX" i="1">
                            <a:latin typeface="Cambria Math"/>
                          </a:rPr>
                          <m:t>∗</m:t>
                        </m:r>
                        <m:r>
                          <a:rPr lang="es-MX" i="1">
                            <a:latin typeface="Cambria Math"/>
                          </a:rPr>
                          <m:t>𝐸𝐼</m:t>
                        </m:r>
                      </m:num>
                      <m:den>
                        <m:sSup>
                          <m:sSupPr>
                            <m:ctrlPr>
                              <a:rPr lang="es-MX" i="1">
                                <a:latin typeface="Cambria Math"/>
                              </a:rPr>
                            </m:ctrlPr>
                          </m:sSupPr>
                          <m:e>
                            <m:d>
                              <m:dPr>
                                <m:ctrlPr>
                                  <a:rPr lang="es-MX" i="1">
                                    <a:latin typeface="Cambria Math"/>
                                  </a:rPr>
                                </m:ctrlPr>
                              </m:dPr>
                              <m:e>
                                <m:r>
                                  <a:rPr lang="es-MX" i="1">
                                    <a:latin typeface="Cambria Math"/>
                                  </a:rPr>
                                  <m:t>𝐾</m:t>
                                </m:r>
                                <m:r>
                                  <a:rPr lang="es-MX" i="1">
                                    <a:latin typeface="Cambria Math"/>
                                  </a:rPr>
                                  <m:t>∗</m:t>
                                </m:r>
                                <m:r>
                                  <a:rPr lang="es-MX" i="1">
                                    <a:latin typeface="Cambria Math"/>
                                  </a:rPr>
                                  <m:t>𝐿𝑢</m:t>
                                </m:r>
                              </m:e>
                            </m:d>
                          </m:e>
                          <m:sup>
                            <m:r>
                              <a:rPr lang="es-MX" i="1">
                                <a:latin typeface="Cambria Math"/>
                              </a:rPr>
                              <m:t>2</m:t>
                            </m:r>
                          </m:sup>
                        </m:sSup>
                      </m:den>
                    </m:f>
                    <m:r>
                      <a:rPr lang="es-MX" i="1">
                        <a:latin typeface="Cambria Math"/>
                      </a:rPr>
                      <m:t>    →    </m:t>
                    </m:r>
                    <m:r>
                      <a:rPr lang="es-MX" i="1">
                        <a:latin typeface="Cambria Math"/>
                      </a:rPr>
                      <m:t>𝐶𝑎𝑟𝑔𝑎</m:t>
                    </m:r>
                    <m:r>
                      <a:rPr lang="es-MX" i="1">
                        <a:latin typeface="Cambria Math"/>
                      </a:rPr>
                      <m:t> </m:t>
                    </m:r>
                    <m:r>
                      <a:rPr lang="es-MX" i="1">
                        <a:latin typeface="Cambria Math"/>
                      </a:rPr>
                      <m:t>𝑐𝑟</m:t>
                    </m:r>
                    <m:r>
                      <a:rPr lang="es-MX" i="1">
                        <a:latin typeface="Cambria Math"/>
                      </a:rPr>
                      <m:t>í</m:t>
                    </m:r>
                    <m:r>
                      <a:rPr lang="es-MX" i="1">
                        <a:latin typeface="Cambria Math"/>
                      </a:rPr>
                      <m:t>𝑡𝑖𝑐𝑎</m:t>
                    </m:r>
                    <m:r>
                      <a:rPr lang="es-MX" i="1">
                        <a:latin typeface="Cambria Math"/>
                      </a:rPr>
                      <m:t> </m:t>
                    </m:r>
                    <m:r>
                      <a:rPr lang="es-MX" i="1">
                        <a:latin typeface="Cambria Math"/>
                      </a:rPr>
                      <m:t>𝑑𝑒</m:t>
                    </m:r>
                    <m:r>
                      <a:rPr lang="es-MX" i="1">
                        <a:latin typeface="Cambria Math"/>
                      </a:rPr>
                      <m:t> </m:t>
                    </m:r>
                    <m:r>
                      <a:rPr lang="es-MX" i="1">
                        <a:latin typeface="Cambria Math"/>
                      </a:rPr>
                      <m:t>𝐸𝑢𝑙𝑒𝑟</m:t>
                    </m:r>
                  </m:oMath>
                </a14:m>
                <a:r>
                  <a:rPr lang="es-MX" dirty="0"/>
                  <a:t> </a:t>
                </a:r>
              </a:p>
              <a:p>
                <a14:m>
                  <m:oMath xmlns:m="http://schemas.openxmlformats.org/officeDocument/2006/math">
                    <m:r>
                      <a:rPr lang="es-MX" i="1">
                        <a:latin typeface="Cambria Math"/>
                      </a:rPr>
                      <m:t>𝐸𝐼</m:t>
                    </m:r>
                    <m:r>
                      <a:rPr lang="es-MX" i="1">
                        <a:latin typeface="Cambria Math"/>
                      </a:rPr>
                      <m:t>=</m:t>
                    </m:r>
                    <m:f>
                      <m:fPr>
                        <m:ctrlPr>
                          <a:rPr lang="es-MX" i="1">
                            <a:latin typeface="Cambria Math"/>
                          </a:rPr>
                        </m:ctrlPr>
                      </m:fPr>
                      <m:num>
                        <m:r>
                          <a:rPr lang="es-MX" i="1">
                            <a:latin typeface="Cambria Math"/>
                          </a:rPr>
                          <m:t>0.2∗</m:t>
                        </m:r>
                        <m:sSub>
                          <m:sSubPr>
                            <m:ctrlPr>
                              <a:rPr lang="es-MX" i="1">
                                <a:latin typeface="Cambria Math"/>
                              </a:rPr>
                            </m:ctrlPr>
                          </m:sSubPr>
                          <m:e>
                            <m:r>
                              <a:rPr lang="es-MX" i="1">
                                <a:latin typeface="Cambria Math"/>
                              </a:rPr>
                              <m:t>𝐸</m:t>
                            </m:r>
                          </m:e>
                          <m:sub>
                            <m:r>
                              <a:rPr lang="es-MX" i="1">
                                <a:latin typeface="Cambria Math"/>
                              </a:rPr>
                              <m:t>𝑐</m:t>
                            </m:r>
                          </m:sub>
                        </m:sSub>
                        <m:r>
                          <a:rPr lang="es-MX" i="1">
                            <a:latin typeface="Cambria Math"/>
                          </a:rPr>
                          <m:t>∗</m:t>
                        </m:r>
                        <m:sSub>
                          <m:sSubPr>
                            <m:ctrlPr>
                              <a:rPr lang="es-MX" i="1">
                                <a:latin typeface="Cambria Math"/>
                              </a:rPr>
                            </m:ctrlPr>
                          </m:sSubPr>
                          <m:e>
                            <m:r>
                              <a:rPr lang="es-MX" i="1">
                                <a:latin typeface="Cambria Math"/>
                              </a:rPr>
                              <m:t>𝐼</m:t>
                            </m:r>
                          </m:e>
                          <m:sub>
                            <m:r>
                              <a:rPr lang="es-MX" i="1">
                                <a:latin typeface="Cambria Math"/>
                              </a:rPr>
                              <m:t>𝑐</m:t>
                            </m:r>
                          </m:sub>
                        </m:sSub>
                        <m:r>
                          <a:rPr lang="es-MX" i="1">
                            <a:latin typeface="Cambria Math"/>
                          </a:rPr>
                          <m:t>+</m:t>
                        </m:r>
                        <m:sSub>
                          <m:sSubPr>
                            <m:ctrlPr>
                              <a:rPr lang="es-MX" i="1">
                                <a:latin typeface="Cambria Math"/>
                              </a:rPr>
                            </m:ctrlPr>
                          </m:sSubPr>
                          <m:e>
                            <m:r>
                              <a:rPr lang="es-MX" i="1">
                                <a:latin typeface="Cambria Math"/>
                              </a:rPr>
                              <m:t>𝐸</m:t>
                            </m:r>
                          </m:e>
                          <m:sub>
                            <m:r>
                              <a:rPr lang="es-MX" i="1">
                                <a:latin typeface="Cambria Math"/>
                              </a:rPr>
                              <m:t>𝑠</m:t>
                            </m:r>
                          </m:sub>
                        </m:sSub>
                        <m:r>
                          <a:rPr lang="es-MX" i="1">
                            <a:latin typeface="Cambria Math"/>
                          </a:rPr>
                          <m:t>∗</m:t>
                        </m:r>
                        <m:sSub>
                          <m:sSubPr>
                            <m:ctrlPr>
                              <a:rPr lang="es-MX" i="1">
                                <a:latin typeface="Cambria Math"/>
                              </a:rPr>
                            </m:ctrlPr>
                          </m:sSubPr>
                          <m:e>
                            <m:r>
                              <a:rPr lang="es-MX" i="1">
                                <a:latin typeface="Cambria Math"/>
                              </a:rPr>
                              <m:t>𝐼</m:t>
                            </m:r>
                          </m:e>
                          <m:sub>
                            <m:r>
                              <a:rPr lang="es-MX" i="1">
                                <a:latin typeface="Cambria Math"/>
                              </a:rPr>
                              <m:t>𝑠</m:t>
                            </m:r>
                          </m:sub>
                        </m:sSub>
                      </m:num>
                      <m:den>
                        <m:r>
                          <a:rPr lang="es-MX" i="1">
                            <a:latin typeface="Cambria Math"/>
                          </a:rPr>
                          <m:t>1+</m:t>
                        </m:r>
                        <m:sSub>
                          <m:sSubPr>
                            <m:ctrlPr>
                              <a:rPr lang="es-MX" i="1">
                                <a:latin typeface="Cambria Math"/>
                              </a:rPr>
                            </m:ctrlPr>
                          </m:sSubPr>
                          <m:e>
                            <m:r>
                              <a:rPr lang="es-MX" i="1">
                                <a:latin typeface="Cambria Math"/>
                              </a:rPr>
                              <m:t>𝛽</m:t>
                            </m:r>
                          </m:e>
                          <m:sub>
                            <m:r>
                              <a:rPr lang="es-MX" i="1">
                                <a:latin typeface="Cambria Math"/>
                              </a:rPr>
                              <m:t>𝑑</m:t>
                            </m:r>
                          </m:sub>
                        </m:sSub>
                      </m:den>
                    </m:f>
                  </m:oMath>
                </a14:m>
                <a:r>
                  <a:rPr lang="es-MX" dirty="0"/>
                  <a:t> </a:t>
                </a:r>
                <a:endParaRPr lang="es-MX" dirty="0" smtClean="0"/>
              </a:p>
              <a:p>
                <a14:m>
                  <m:oMath xmlns:m="http://schemas.openxmlformats.org/officeDocument/2006/math">
                    <m:r>
                      <a:rPr lang="es-MX" i="1">
                        <a:latin typeface="Cambria Math"/>
                      </a:rPr>
                      <m:t>𝑐𝑚</m:t>
                    </m:r>
                    <m:r>
                      <a:rPr lang="es-MX" i="1">
                        <a:latin typeface="Cambria Math"/>
                      </a:rPr>
                      <m:t>=0.6+0.4∗</m:t>
                    </m:r>
                    <m:f>
                      <m:fPr>
                        <m:ctrlPr>
                          <a:rPr lang="es-MX" i="1">
                            <a:latin typeface="Cambria Math"/>
                          </a:rPr>
                        </m:ctrlPr>
                      </m:fPr>
                      <m:num>
                        <m:sSub>
                          <m:sSubPr>
                            <m:ctrlPr>
                              <a:rPr lang="es-MX" i="1">
                                <a:latin typeface="Cambria Math"/>
                              </a:rPr>
                            </m:ctrlPr>
                          </m:sSubPr>
                          <m:e>
                            <m:r>
                              <a:rPr lang="es-MX" i="1">
                                <a:latin typeface="Cambria Math"/>
                              </a:rPr>
                              <m:t>𝑀</m:t>
                            </m:r>
                          </m:e>
                          <m:sub>
                            <m:r>
                              <a:rPr lang="es-MX" i="1">
                                <a:latin typeface="Cambria Math"/>
                              </a:rPr>
                              <m:t>1</m:t>
                            </m:r>
                          </m:sub>
                        </m:sSub>
                      </m:num>
                      <m:den>
                        <m:sSub>
                          <m:sSubPr>
                            <m:ctrlPr>
                              <a:rPr lang="es-MX" i="1">
                                <a:latin typeface="Cambria Math"/>
                              </a:rPr>
                            </m:ctrlPr>
                          </m:sSubPr>
                          <m:e>
                            <m:r>
                              <a:rPr lang="es-MX" i="1">
                                <a:latin typeface="Cambria Math"/>
                              </a:rPr>
                              <m:t>𝑀</m:t>
                            </m:r>
                          </m:e>
                          <m:sub>
                            <m:r>
                              <a:rPr lang="es-MX" i="1">
                                <a:latin typeface="Cambria Math"/>
                              </a:rPr>
                              <m:t>2</m:t>
                            </m:r>
                          </m:sub>
                        </m:sSub>
                      </m:den>
                    </m:f>
                  </m:oMath>
                </a14:m>
                <a:r>
                  <a:rPr lang="es-MX" dirty="0" smtClean="0"/>
                  <a:t>→</a:t>
                </a:r>
                <a:r>
                  <a:rPr lang="es-MX" dirty="0"/>
                  <a:t>	Para estructuras arriostradas</a:t>
                </a:r>
              </a:p>
              <a:p>
                <a14:m>
                  <m:oMath xmlns:m="http://schemas.openxmlformats.org/officeDocument/2006/math">
                    <m:r>
                      <a:rPr lang="es-MX" i="1">
                        <a:latin typeface="Cambria Math"/>
                      </a:rPr>
                      <m:t>𝑐𝑚</m:t>
                    </m:r>
                    <m:r>
                      <a:rPr lang="es-MX" i="1">
                        <a:latin typeface="Cambria Math"/>
                      </a:rPr>
                      <m:t>=1</m:t>
                    </m:r>
                  </m:oMath>
                </a14:m>
                <a:r>
                  <a:rPr lang="es-MX" dirty="0"/>
                  <a:t> 		</a:t>
                </a:r>
                <a:r>
                  <a:rPr lang="es-MX" dirty="0" smtClean="0"/>
                  <a:t>→</a:t>
                </a:r>
                <a:r>
                  <a:rPr lang="es-MX" dirty="0"/>
                  <a:t>	Para estructuras no arriostradas</a:t>
                </a:r>
              </a:p>
              <a:p>
                <a:endParaRPr lang="es-MX"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741"/>
                </a:stretch>
              </a:blipFill>
            </p:spPr>
            <p:txBody>
              <a:bodyPr/>
              <a:lstStyle/>
              <a:p>
                <a:r>
                  <a:rPr lang="es-MX">
                    <a:noFill/>
                  </a:rPr>
                  <a:t> </a:t>
                </a:r>
              </a:p>
            </p:txBody>
          </p:sp>
        </mc:Fallback>
      </mc:AlternateContent>
    </p:spTree>
    <p:extLst>
      <p:ext uri="{BB962C8B-B14F-4D97-AF65-F5344CB8AC3E}">
        <p14:creationId xmlns:p14="http://schemas.microsoft.com/office/powerpoint/2010/main" val="53983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INTRODUCCIÓN</a:t>
            </a:r>
            <a:endParaRPr lang="es-MX" dirty="0"/>
          </a:p>
        </p:txBody>
      </p:sp>
      <p:pic>
        <p:nvPicPr>
          <p:cNvPr id="4" name="3 Imagen"/>
          <p:cNvPicPr/>
          <p:nvPr/>
        </p:nvPicPr>
        <p:blipFill>
          <a:blip r:embed="rId2"/>
          <a:stretch>
            <a:fillRect/>
          </a:stretch>
        </p:blipFill>
        <p:spPr>
          <a:xfrm>
            <a:off x="1331640" y="1970259"/>
            <a:ext cx="6912768" cy="4176464"/>
          </a:xfrm>
          <a:prstGeom prst="rect">
            <a:avLst/>
          </a:prstGeom>
        </p:spPr>
      </p:pic>
      <p:cxnSp>
        <p:nvCxnSpPr>
          <p:cNvPr id="6" name="5 Conector recto"/>
          <p:cNvCxnSpPr/>
          <p:nvPr/>
        </p:nvCxnSpPr>
        <p:spPr>
          <a:xfrm>
            <a:off x="1907704" y="4816865"/>
            <a:ext cx="2880320" cy="1008112"/>
          </a:xfrm>
          <a:prstGeom prst="line">
            <a:avLst/>
          </a:prstGeom>
        </p:spPr>
        <p:style>
          <a:lnRef idx="3">
            <a:schemeClr val="accent6"/>
          </a:lnRef>
          <a:fillRef idx="0">
            <a:schemeClr val="accent6"/>
          </a:fillRef>
          <a:effectRef idx="2">
            <a:schemeClr val="accent6"/>
          </a:effectRef>
          <a:fontRef idx="minor">
            <a:schemeClr val="tx1"/>
          </a:fontRef>
        </p:style>
      </p:cxnSp>
      <p:cxnSp>
        <p:nvCxnSpPr>
          <p:cNvPr id="7" name="6 Conector recto"/>
          <p:cNvCxnSpPr/>
          <p:nvPr/>
        </p:nvCxnSpPr>
        <p:spPr>
          <a:xfrm flipV="1">
            <a:off x="5076056" y="4058491"/>
            <a:ext cx="648072" cy="1766486"/>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506062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AMPLIFICACIÓN DE MOMENTOS</a:t>
            </a:r>
            <a:endParaRPr lang="es-MX"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fontScale="85000" lnSpcReduction="10000"/>
              </a:bodyPr>
              <a:lstStyle/>
              <a:p>
                <a:pPr marL="0" indent="0">
                  <a:buNone/>
                </a:pPr>
                <a14:m>
                  <m:oMathPara xmlns:m="http://schemas.openxmlformats.org/officeDocument/2006/math">
                    <m:oMathParaPr>
                      <m:jc m:val="centerGroup"/>
                    </m:oMathParaPr>
                    <m:oMath xmlns:m="http://schemas.openxmlformats.org/officeDocument/2006/math">
                      <m:r>
                        <a:rPr lang="es-MX" i="1">
                          <a:latin typeface="Cambria Math"/>
                        </a:rPr>
                        <m:t>𝛿</m:t>
                      </m:r>
                      <m:r>
                        <a:rPr lang="es-MX" i="1">
                          <a:latin typeface="Cambria Math"/>
                        </a:rPr>
                        <m:t>𝑠</m:t>
                      </m:r>
                      <m:r>
                        <a:rPr lang="es-MX" i="1">
                          <a:latin typeface="Cambria Math"/>
                        </a:rPr>
                        <m:t>=</m:t>
                      </m:r>
                      <m:f>
                        <m:fPr>
                          <m:ctrlPr>
                            <a:rPr lang="es-MX" i="1">
                              <a:latin typeface="Cambria Math"/>
                            </a:rPr>
                          </m:ctrlPr>
                        </m:fPr>
                        <m:num>
                          <m:r>
                            <a:rPr lang="es-MX" i="1">
                              <a:latin typeface="Cambria Math"/>
                            </a:rPr>
                            <m:t>1</m:t>
                          </m:r>
                        </m:num>
                        <m:den>
                          <m:r>
                            <a:rPr lang="es-MX" i="1">
                              <a:latin typeface="Cambria Math"/>
                            </a:rPr>
                            <m:t>1−</m:t>
                          </m:r>
                          <m:r>
                            <a:rPr lang="es-MX" i="1">
                              <a:latin typeface="Cambria Math"/>
                            </a:rPr>
                            <m:t>𝑄</m:t>
                          </m:r>
                        </m:den>
                      </m:f>
                      <m:r>
                        <a:rPr lang="es-MX" i="1">
                          <a:latin typeface="Cambria Math"/>
                        </a:rPr>
                        <m:t>≥1 </m:t>
                      </m:r>
                    </m:oMath>
                  </m:oMathPara>
                </a14:m>
                <a:endParaRPr lang="es-MX" dirty="0"/>
              </a:p>
              <a:p>
                <a:pPr marL="0" indent="0">
                  <a:buNone/>
                </a:pPr>
                <a14:m>
                  <m:oMathPara xmlns:m="http://schemas.openxmlformats.org/officeDocument/2006/math">
                    <m:oMathParaPr>
                      <m:jc m:val="centerGroup"/>
                    </m:oMathParaPr>
                    <m:oMath xmlns:m="http://schemas.openxmlformats.org/officeDocument/2006/math">
                      <m:r>
                        <a:rPr lang="es-MX" i="1">
                          <a:latin typeface="Cambria Math"/>
                        </a:rPr>
                        <m:t>𝑄</m:t>
                      </m:r>
                      <m:r>
                        <a:rPr lang="es-MX" i="1">
                          <a:latin typeface="Cambria Math"/>
                        </a:rPr>
                        <m:t>=</m:t>
                      </m:r>
                      <m:f>
                        <m:fPr>
                          <m:ctrlPr>
                            <a:rPr lang="es-MX" i="1">
                              <a:latin typeface="Cambria Math"/>
                            </a:rPr>
                          </m:ctrlPr>
                        </m:fPr>
                        <m:num>
                          <m:nary>
                            <m:naryPr>
                              <m:chr m:val="∑"/>
                              <m:limLoc m:val="undOvr"/>
                              <m:subHide m:val="on"/>
                              <m:supHide m:val="on"/>
                              <m:ctrlPr>
                                <a:rPr lang="es-MX" i="1">
                                  <a:latin typeface="Cambria Math"/>
                                </a:rPr>
                              </m:ctrlPr>
                            </m:naryPr>
                            <m:sub/>
                            <m:sup/>
                            <m:e>
                              <m:sSub>
                                <m:sSubPr>
                                  <m:ctrlPr>
                                    <a:rPr lang="es-MX" i="1">
                                      <a:latin typeface="Cambria Math"/>
                                    </a:rPr>
                                  </m:ctrlPr>
                                </m:sSubPr>
                                <m:e>
                                  <m:r>
                                    <a:rPr lang="es-MX" i="1">
                                      <a:latin typeface="Cambria Math"/>
                                    </a:rPr>
                                    <m:t>𝑃</m:t>
                                  </m:r>
                                </m:e>
                                <m:sub>
                                  <m:r>
                                    <a:rPr lang="es-MX" i="1">
                                      <a:latin typeface="Cambria Math"/>
                                    </a:rPr>
                                    <m:t>𝑢</m:t>
                                  </m:r>
                                </m:sub>
                              </m:sSub>
                            </m:e>
                          </m:nary>
                          <m:r>
                            <a:rPr lang="es-MX" i="1">
                              <a:latin typeface="Cambria Math"/>
                            </a:rPr>
                            <m:t>∗</m:t>
                          </m:r>
                          <m:sSub>
                            <m:sSubPr>
                              <m:ctrlPr>
                                <a:rPr lang="es-MX" i="1">
                                  <a:latin typeface="Cambria Math"/>
                                </a:rPr>
                              </m:ctrlPr>
                            </m:sSubPr>
                            <m:e>
                              <m:sSub>
                                <m:sSubPr>
                                  <m:ctrlPr>
                                    <a:rPr lang="es-MX" i="1">
                                      <a:latin typeface="Cambria Math"/>
                                    </a:rPr>
                                  </m:ctrlPr>
                                </m:sSubPr>
                                <m:e>
                                  <m:r>
                                    <a:rPr lang="es-MX" i="1">
                                      <a:latin typeface="Cambria Math"/>
                                    </a:rPr>
                                    <m:t>∆</m:t>
                                  </m:r>
                                </m:e>
                                <m:sub>
                                  <m:r>
                                    <a:rPr lang="es-MX" i="1">
                                      <a:latin typeface="Cambria Math"/>
                                    </a:rPr>
                                    <m:t>0</m:t>
                                  </m:r>
                                </m:sub>
                              </m:sSub>
                            </m:e>
                            <m:sub>
                              <m:r>
                                <a:rPr lang="es-MX" i="1">
                                  <a:latin typeface="Cambria Math"/>
                                </a:rPr>
                                <m:t>𝑢</m:t>
                              </m:r>
                            </m:sub>
                          </m:sSub>
                        </m:num>
                        <m:den>
                          <m:sSub>
                            <m:sSubPr>
                              <m:ctrlPr>
                                <a:rPr lang="es-MX" i="1">
                                  <a:latin typeface="Cambria Math"/>
                                </a:rPr>
                              </m:ctrlPr>
                            </m:sSubPr>
                            <m:e>
                              <m:r>
                                <a:rPr lang="es-MX" i="1">
                                  <a:latin typeface="Cambria Math"/>
                                </a:rPr>
                                <m:t>𝑉</m:t>
                              </m:r>
                            </m:e>
                            <m:sub>
                              <m:r>
                                <a:rPr lang="es-MX" i="1">
                                  <a:latin typeface="Cambria Math"/>
                                </a:rPr>
                                <m:t>𝑢</m:t>
                              </m:r>
                            </m:sub>
                          </m:sSub>
                          <m:r>
                            <a:rPr lang="es-MX" i="1">
                              <a:latin typeface="Cambria Math"/>
                            </a:rPr>
                            <m:t>∗</m:t>
                          </m:r>
                          <m:sSub>
                            <m:sSubPr>
                              <m:ctrlPr>
                                <a:rPr lang="es-MX" i="1">
                                  <a:latin typeface="Cambria Math"/>
                                </a:rPr>
                              </m:ctrlPr>
                            </m:sSubPr>
                            <m:e>
                              <m:r>
                                <a:rPr lang="es-MX" i="1">
                                  <a:latin typeface="Cambria Math"/>
                                </a:rPr>
                                <m:t>𝐿</m:t>
                              </m:r>
                            </m:e>
                            <m:sub>
                              <m:r>
                                <a:rPr lang="es-MX" i="1">
                                  <a:latin typeface="Cambria Math"/>
                                </a:rPr>
                                <m:t>𝑐</m:t>
                              </m:r>
                            </m:sub>
                          </m:sSub>
                        </m:den>
                      </m:f>
                    </m:oMath>
                  </m:oMathPara>
                </a14:m>
                <a:endParaRPr lang="es-MX" dirty="0"/>
              </a:p>
              <a:p>
                <a:r>
                  <a:rPr lang="es-MX" dirty="0"/>
                  <a:t>Si </a:t>
                </a:r>
                <a14:m>
                  <m:oMath xmlns:m="http://schemas.openxmlformats.org/officeDocument/2006/math">
                    <m:r>
                      <a:rPr lang="es-MX" i="1">
                        <a:latin typeface="Cambria Math"/>
                      </a:rPr>
                      <m:t>𝑄</m:t>
                    </m:r>
                    <m:r>
                      <a:rPr lang="es-MX" i="1">
                        <a:latin typeface="Cambria Math"/>
                      </a:rPr>
                      <m:t>&lt;0.05</m:t>
                    </m:r>
                  </m:oMath>
                </a14:m>
                <a:r>
                  <a:rPr lang="es-MX" dirty="0" smtClean="0"/>
                  <a:t>→El </a:t>
                </a:r>
                <a:r>
                  <a:rPr lang="es-MX" dirty="0"/>
                  <a:t>piso analizado se considera arriostrado y </a:t>
                </a:r>
                <a14:m>
                  <m:oMath xmlns:m="http://schemas.openxmlformats.org/officeDocument/2006/math">
                    <m:r>
                      <a:rPr lang="es-MX" i="1">
                        <a:latin typeface="Cambria Math"/>
                      </a:rPr>
                      <m:t>𝛿</m:t>
                    </m:r>
                    <m:r>
                      <a:rPr lang="es-MX" i="1">
                        <a:latin typeface="Cambria Math"/>
                      </a:rPr>
                      <m:t>𝑠</m:t>
                    </m:r>
                    <m:r>
                      <a:rPr lang="es-MX" i="1">
                        <a:latin typeface="Cambria Math"/>
                      </a:rPr>
                      <m:t>=1</m:t>
                    </m:r>
                  </m:oMath>
                </a14:m>
                <a:endParaRPr lang="es-MX" dirty="0"/>
              </a:p>
              <a:p>
                <a:r>
                  <a:rPr lang="es-MX" dirty="0"/>
                  <a:t>Si </a:t>
                </a:r>
                <a14:m>
                  <m:oMath xmlns:m="http://schemas.openxmlformats.org/officeDocument/2006/math">
                    <m:r>
                      <a:rPr lang="es-MX" i="1">
                        <a:latin typeface="Cambria Math"/>
                      </a:rPr>
                      <m:t>𝑄</m:t>
                    </m:r>
                    <m:r>
                      <a:rPr lang="es-MX" i="1">
                        <a:latin typeface="Cambria Math"/>
                      </a:rPr>
                      <m:t>&gt;0.60</m:t>
                    </m:r>
                  </m:oMath>
                </a14:m>
                <a:r>
                  <a:rPr lang="es-MX" dirty="0" smtClean="0"/>
                  <a:t>→Debe </a:t>
                </a:r>
                <a:r>
                  <a:rPr lang="es-MX" dirty="0"/>
                  <a:t>incrementarse la sección de la columna</a:t>
                </a:r>
              </a:p>
              <a:p>
                <a:r>
                  <a:rPr lang="es-MX" dirty="0"/>
                  <a:t>Si el valor de </a:t>
                </a:r>
                <a14:m>
                  <m:oMath xmlns:m="http://schemas.openxmlformats.org/officeDocument/2006/math">
                    <m:r>
                      <m:rPr>
                        <m:sty m:val="p"/>
                      </m:rPr>
                      <a:rPr lang="es-MX">
                        <a:latin typeface="Cambria Math"/>
                      </a:rPr>
                      <m:t>δs</m:t>
                    </m:r>
                  </m:oMath>
                </a14:m>
                <a:r>
                  <a:rPr lang="es-MX" dirty="0"/>
                  <a:t> calculado por la </a:t>
                </a:r>
                <a:r>
                  <a:rPr lang="es-MX" dirty="0" smtClean="0"/>
                  <a:t>Ecuación anterior, </a:t>
                </a:r>
                <a:r>
                  <a:rPr lang="es-MX" dirty="0"/>
                  <a:t>es mayor a 2.5, entonces se debe corregir el mismo y se debe calcular con la siguiente expresión:</a:t>
                </a:r>
              </a:p>
              <a:p>
                <a:pPr marL="0" indent="0">
                  <a:buNone/>
                </a:pPr>
                <a14:m>
                  <m:oMathPara xmlns:m="http://schemas.openxmlformats.org/officeDocument/2006/math">
                    <m:oMathParaPr>
                      <m:jc m:val="centerGroup"/>
                    </m:oMathParaPr>
                    <m:oMath xmlns:m="http://schemas.openxmlformats.org/officeDocument/2006/math">
                      <m:r>
                        <a:rPr lang="es-MX" i="1">
                          <a:latin typeface="Cambria Math"/>
                        </a:rPr>
                        <m:t>𝛿</m:t>
                      </m:r>
                      <m:r>
                        <a:rPr lang="es-MX" i="1">
                          <a:latin typeface="Cambria Math"/>
                        </a:rPr>
                        <m:t>𝑠</m:t>
                      </m:r>
                      <m:r>
                        <a:rPr lang="es-MX" i="1">
                          <a:latin typeface="Cambria Math"/>
                        </a:rPr>
                        <m:t>=</m:t>
                      </m:r>
                      <m:f>
                        <m:fPr>
                          <m:ctrlPr>
                            <a:rPr lang="es-MX" i="1">
                              <a:latin typeface="Cambria Math"/>
                            </a:rPr>
                          </m:ctrlPr>
                        </m:fPr>
                        <m:num>
                          <m:r>
                            <a:rPr lang="es-MX" i="1">
                              <a:latin typeface="Cambria Math"/>
                            </a:rPr>
                            <m:t>1</m:t>
                          </m:r>
                        </m:num>
                        <m:den>
                          <m:r>
                            <a:rPr lang="es-MX" i="1">
                              <a:latin typeface="Cambria Math"/>
                            </a:rPr>
                            <m:t>1−</m:t>
                          </m:r>
                          <m:f>
                            <m:fPr>
                              <m:ctrlPr>
                                <a:rPr lang="es-MX" i="1">
                                  <a:latin typeface="Cambria Math"/>
                                </a:rPr>
                              </m:ctrlPr>
                            </m:fPr>
                            <m:num>
                              <m:nary>
                                <m:naryPr>
                                  <m:chr m:val="∑"/>
                                  <m:limLoc m:val="undOvr"/>
                                  <m:subHide m:val="on"/>
                                  <m:supHide m:val="on"/>
                                  <m:ctrlPr>
                                    <a:rPr lang="es-MX" i="1">
                                      <a:latin typeface="Cambria Math"/>
                                    </a:rPr>
                                  </m:ctrlPr>
                                </m:naryPr>
                                <m:sub/>
                                <m:sup/>
                                <m:e>
                                  <m:sSub>
                                    <m:sSubPr>
                                      <m:ctrlPr>
                                        <a:rPr lang="es-MX" i="1">
                                          <a:latin typeface="Cambria Math"/>
                                        </a:rPr>
                                      </m:ctrlPr>
                                    </m:sSubPr>
                                    <m:e>
                                      <m:r>
                                        <a:rPr lang="es-MX" i="1">
                                          <a:latin typeface="Cambria Math"/>
                                        </a:rPr>
                                        <m:t>𝑃</m:t>
                                      </m:r>
                                    </m:e>
                                    <m:sub>
                                      <m:r>
                                        <a:rPr lang="es-MX" i="1">
                                          <a:latin typeface="Cambria Math"/>
                                        </a:rPr>
                                        <m:t>𝑢</m:t>
                                      </m:r>
                                    </m:sub>
                                  </m:sSub>
                                </m:e>
                              </m:nary>
                            </m:num>
                            <m:den>
                              <m:r>
                                <a:rPr lang="es-MX" i="1">
                                  <a:latin typeface="Cambria Math"/>
                                </a:rPr>
                                <m:t>0.75∗</m:t>
                              </m:r>
                              <m:nary>
                                <m:naryPr>
                                  <m:chr m:val="∑"/>
                                  <m:limLoc m:val="undOvr"/>
                                  <m:subHide m:val="on"/>
                                  <m:supHide m:val="on"/>
                                  <m:ctrlPr>
                                    <a:rPr lang="es-MX" i="1">
                                      <a:latin typeface="Cambria Math"/>
                                    </a:rPr>
                                  </m:ctrlPr>
                                </m:naryPr>
                                <m:sub/>
                                <m:sup/>
                                <m:e>
                                  <m:sSub>
                                    <m:sSubPr>
                                      <m:ctrlPr>
                                        <a:rPr lang="es-MX" i="1">
                                          <a:latin typeface="Cambria Math"/>
                                        </a:rPr>
                                      </m:ctrlPr>
                                    </m:sSubPr>
                                    <m:e>
                                      <m:r>
                                        <a:rPr lang="es-MX" i="1">
                                          <a:latin typeface="Cambria Math"/>
                                        </a:rPr>
                                        <m:t>𝑃</m:t>
                                      </m:r>
                                    </m:e>
                                    <m:sub>
                                      <m:r>
                                        <a:rPr lang="es-MX" i="1">
                                          <a:latin typeface="Cambria Math"/>
                                        </a:rPr>
                                        <m:t>𝑐𝑟</m:t>
                                      </m:r>
                                    </m:sub>
                                  </m:sSub>
                                </m:e>
                              </m:nary>
                            </m:den>
                          </m:f>
                        </m:den>
                      </m:f>
                    </m:oMath>
                  </m:oMathPara>
                </a14:m>
                <a:endParaRPr lang="es-MX" dirty="0"/>
              </a:p>
              <a:p>
                <a:endParaRPr lang="es-MX"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593"/>
                </a:stretch>
              </a:blipFill>
            </p:spPr>
            <p:txBody>
              <a:bodyPr/>
              <a:lstStyle/>
              <a:p>
                <a:r>
                  <a:rPr lang="es-MX">
                    <a:noFill/>
                  </a:rPr>
                  <a:t> </a:t>
                </a:r>
              </a:p>
            </p:txBody>
          </p:sp>
        </mc:Fallback>
      </mc:AlternateContent>
    </p:spTree>
    <p:extLst>
      <p:ext uri="{BB962C8B-B14F-4D97-AF65-F5344CB8AC3E}">
        <p14:creationId xmlns:p14="http://schemas.microsoft.com/office/powerpoint/2010/main" val="88442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ANÁLISIS DE VIGAS</a:t>
            </a:r>
            <a:endParaRPr lang="es-MX" dirty="0"/>
          </a:p>
        </p:txBody>
      </p:sp>
      <p:pic>
        <p:nvPicPr>
          <p:cNvPr id="1028" name="Picture 4" descr="http://webdelprofesor.ula.ve/nucleotrujillo/americab/01-introducion/1-11-3.gif"/>
          <p:cNvPicPr>
            <a:picLocks noChangeAspect="1" noChangeArrowheads="1"/>
          </p:cNvPicPr>
          <p:nvPr/>
        </p:nvPicPr>
        <p:blipFill rotWithShape="1">
          <a:blip r:embed="rId2">
            <a:extLst>
              <a:ext uri="{28A0092B-C50C-407E-A947-70E740481C1C}">
                <a14:useLocalDpi xmlns:a14="http://schemas.microsoft.com/office/drawing/2010/main" val="0"/>
              </a:ext>
            </a:extLst>
          </a:blip>
          <a:srcRect r="35880"/>
          <a:stretch/>
        </p:blipFill>
        <p:spPr bwMode="auto">
          <a:xfrm>
            <a:off x="1763688" y="2192674"/>
            <a:ext cx="6046303" cy="36186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monteolimpo.com.mx/wp/wp-content/uploads/2014/08/Viga-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495" y="2629628"/>
            <a:ext cx="8348688" cy="2671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50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30"/>
                                        </p:tgtEl>
                                      </p:cBhvr>
                                    </p:animEffect>
                                    <p:set>
                                      <p:cBhvr>
                                        <p:cTn id="7" dur="1" fill="hold">
                                          <p:stCondLst>
                                            <p:cond delay="499"/>
                                          </p:stCondLst>
                                        </p:cTn>
                                        <p:tgtEl>
                                          <p:spTgt spid="10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ANÁLISIS DE VIGAS</a:t>
            </a:r>
            <a:endParaRPr lang="es-MX" dirty="0"/>
          </a:p>
        </p:txBody>
      </p:sp>
      <p:pic>
        <p:nvPicPr>
          <p:cNvPr id="2052" name="Picture 4" descr="http://www.scielo.org.ve/img/fbpe/imme/v47n1/art01fig2.jpg"/>
          <p:cNvPicPr>
            <a:picLocks noChangeAspect="1" noChangeArrowheads="1"/>
          </p:cNvPicPr>
          <p:nvPr/>
        </p:nvPicPr>
        <p:blipFill rotWithShape="1">
          <a:blip r:embed="rId2">
            <a:extLst>
              <a:ext uri="{28A0092B-C50C-407E-A947-70E740481C1C}">
                <a14:useLocalDpi xmlns:a14="http://schemas.microsoft.com/office/drawing/2010/main" val="0"/>
              </a:ext>
            </a:extLst>
          </a:blip>
          <a:srcRect t="9427" b="62404"/>
          <a:stretch/>
        </p:blipFill>
        <p:spPr bwMode="auto">
          <a:xfrm>
            <a:off x="1043608" y="2416697"/>
            <a:ext cx="7183302" cy="20162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scielo.org.ve/img/fbpe/imme/v47n1/art01fig2.jpg"/>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b="19679"/>
          <a:stretch/>
        </p:blipFill>
        <p:spPr bwMode="auto">
          <a:xfrm>
            <a:off x="1417759" y="4581128"/>
            <a:ext cx="6435000" cy="1944215"/>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971600" y="1844824"/>
            <a:ext cx="7255310" cy="461665"/>
          </a:xfrm>
          <a:prstGeom prst="rect">
            <a:avLst/>
          </a:prstGeom>
          <a:noFill/>
        </p:spPr>
        <p:txBody>
          <a:bodyPr wrap="square" rtlCol="0">
            <a:spAutoFit/>
          </a:bodyPr>
          <a:lstStyle/>
          <a:p>
            <a:r>
              <a:rPr lang="es-MX" sz="2400" b="1" dirty="0" smtClean="0"/>
              <a:t>1. VERIFICAR QUE LA SECCIÓN SEA COMPACTA</a:t>
            </a:r>
            <a:endParaRPr lang="es-MX" sz="2400" b="1" dirty="0"/>
          </a:p>
        </p:txBody>
      </p:sp>
      <p:sp>
        <p:nvSpPr>
          <p:cNvPr id="7" name="AutoShape 6" descr="https://lh6.googleusercontent.com/-_2udboVEsCg/UZR4NPX9oQI/AAAAAAAAACY/nXGvo99JAT0/s640/blogger-image--140695676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AutoShape 8" descr="https://lh6.googleusercontent.com/-_2udboVEsCg/UZR4NPX9oQI/AAAAAAAAACY/nXGvo99JAT0/s640/blogger-image--1406956764.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058" name="Picture 10" descr="https://lh6.googleusercontent.com/-_2udboVEsCg/UZR4NPX9oQI/AAAAAAAAACY/nXGvo99JAT0/s640/blogger-image--14069567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259" y="2416697"/>
            <a:ext cx="6096000" cy="368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47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2"/>
                                        </p:tgtEl>
                                      </p:cBhvr>
                                    </p:animEffect>
                                    <p:set>
                                      <p:cBhvr>
                                        <p:cTn id="7" dur="1" fill="hold">
                                          <p:stCondLst>
                                            <p:cond delay="499"/>
                                          </p:stCondLst>
                                        </p:cTn>
                                        <p:tgtEl>
                                          <p:spTgt spid="205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8"/>
                                        </p:tgtEl>
                                        <p:attrNameLst>
                                          <p:attrName>style.visibility</p:attrName>
                                        </p:attrNameLst>
                                      </p:cBhvr>
                                      <p:to>
                                        <p:strVal val="visible"/>
                                      </p:to>
                                    </p:set>
                                    <p:animEffect transition="in" filter="fade">
                                      <p:cBhvr>
                                        <p:cTn id="15"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ANÁLISIS DE VIGAS</a:t>
            </a:r>
            <a:endParaRPr lang="es-MX"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fontScale="92500" lnSpcReduction="20000"/>
              </a:bodyPr>
              <a:lstStyle/>
              <a:p>
                <a:pPr marL="0" indent="0">
                  <a:buNone/>
                </a:pPr>
                <a:r>
                  <a:rPr lang="es-MX" b="1" dirty="0" smtClean="0"/>
                  <a:t>1. Verificar que la sección sea compacta:</a:t>
                </a:r>
              </a:p>
              <a:p>
                <a:pPr lvl="0"/>
                <a:r>
                  <a:rPr lang="es-MX" i="1" dirty="0"/>
                  <a:t>Criterio del patín</a:t>
                </a:r>
                <a:r>
                  <a:rPr lang="es-MX" i="1" dirty="0" smtClean="0"/>
                  <a:t>:                          [</a:t>
                </a:r>
                <a:r>
                  <a:rPr lang="es-MX" i="1" dirty="0" err="1" smtClean="0"/>
                  <a:t>pulg</a:t>
                </a:r>
                <a:r>
                  <a:rPr lang="es-MX" i="1" dirty="0" smtClean="0"/>
                  <a:t>.]</a:t>
                </a:r>
                <a:endParaRPr lang="es-MX" dirty="0"/>
              </a:p>
              <a:p>
                <a:pPr marL="0" indent="0">
                  <a:buNone/>
                </a:pPr>
                <a:r>
                  <a:rPr lang="es-MX" dirty="0"/>
                  <a:t>Si:		 </a:t>
                </a:r>
                <a14:m>
                  <m:oMath xmlns:m="http://schemas.openxmlformats.org/officeDocument/2006/math">
                    <m:f>
                      <m:fPr>
                        <m:ctrlPr>
                          <a:rPr lang="es-MX" i="1">
                            <a:latin typeface="Cambria Math"/>
                          </a:rPr>
                        </m:ctrlPr>
                      </m:fPr>
                      <m:num>
                        <m:r>
                          <a:rPr lang="es-MX" i="1">
                            <a:latin typeface="Cambria Math"/>
                          </a:rPr>
                          <m:t>𝑏𝑓</m:t>
                        </m:r>
                      </m:num>
                      <m:den>
                        <m:r>
                          <a:rPr lang="es-MX" i="1">
                            <a:latin typeface="Cambria Math"/>
                          </a:rPr>
                          <m:t>2</m:t>
                        </m:r>
                        <m:r>
                          <a:rPr lang="es-MX" i="1">
                            <a:latin typeface="Cambria Math"/>
                          </a:rPr>
                          <m:t>𝑡𝑓</m:t>
                        </m:r>
                      </m:den>
                    </m:f>
                    <m:r>
                      <a:rPr lang="es-MX" i="1">
                        <a:latin typeface="Cambria Math"/>
                      </a:rPr>
                      <m:t>&lt;</m:t>
                    </m:r>
                    <m:f>
                      <m:fPr>
                        <m:ctrlPr>
                          <a:rPr lang="es-MX" i="1">
                            <a:latin typeface="Cambria Math"/>
                          </a:rPr>
                        </m:ctrlPr>
                      </m:fPr>
                      <m:num>
                        <m:r>
                          <a:rPr lang="es-MX" i="1">
                            <a:latin typeface="Cambria Math"/>
                          </a:rPr>
                          <m:t>65</m:t>
                        </m:r>
                      </m:num>
                      <m:den>
                        <m:rad>
                          <m:radPr>
                            <m:degHide m:val="on"/>
                            <m:ctrlPr>
                              <a:rPr lang="es-MX" i="1">
                                <a:latin typeface="Cambria Math"/>
                              </a:rPr>
                            </m:ctrlPr>
                          </m:radPr>
                          <m:deg/>
                          <m:e>
                            <m:r>
                              <a:rPr lang="es-MX" i="1">
                                <a:latin typeface="Cambria Math"/>
                              </a:rPr>
                              <m:t>𝐹𝑦</m:t>
                            </m:r>
                          </m:e>
                        </m:rad>
                      </m:den>
                    </m:f>
                  </m:oMath>
                </a14:m>
                <a:r>
                  <a:rPr lang="es-MX" dirty="0"/>
                  <a:t>	</a:t>
                </a:r>
                <a14:m>
                  <m:oMath xmlns:m="http://schemas.openxmlformats.org/officeDocument/2006/math">
                    <m:r>
                      <a:rPr lang="es-MX" i="1">
                        <a:latin typeface="Cambria Math"/>
                      </a:rPr>
                      <m:t>→</m:t>
                    </m:r>
                  </m:oMath>
                </a14:m>
                <a:r>
                  <a:rPr lang="es-MX" dirty="0"/>
                  <a:t>	</a:t>
                </a:r>
                <a:r>
                  <a:rPr lang="es-MX" dirty="0" smtClean="0"/>
                  <a:t>PATÍN </a:t>
                </a:r>
                <a:r>
                  <a:rPr lang="es-MX" dirty="0"/>
                  <a:t>COMPACTO</a:t>
                </a:r>
              </a:p>
              <a:p>
                <a:pPr marL="0" indent="0">
                  <a:buNone/>
                </a:pPr>
                <a:r>
                  <a:rPr lang="es-MX" i="1" dirty="0"/>
                  <a:t>	</a:t>
                </a:r>
                <a:r>
                  <a:rPr lang="es-MX" i="1" dirty="0" smtClean="0"/>
                  <a:t>	</a:t>
                </a:r>
                <a14:m>
                  <m:oMath xmlns:m="http://schemas.openxmlformats.org/officeDocument/2006/math">
                    <m:f>
                      <m:fPr>
                        <m:ctrlPr>
                          <a:rPr lang="es-MX" i="1">
                            <a:latin typeface="Cambria Math"/>
                          </a:rPr>
                        </m:ctrlPr>
                      </m:fPr>
                      <m:num>
                        <m:r>
                          <a:rPr lang="es-MX" i="1">
                            <a:latin typeface="Cambria Math"/>
                          </a:rPr>
                          <m:t>65</m:t>
                        </m:r>
                      </m:num>
                      <m:den>
                        <m:rad>
                          <m:radPr>
                            <m:degHide m:val="on"/>
                            <m:ctrlPr>
                              <a:rPr lang="es-MX" i="1">
                                <a:latin typeface="Cambria Math"/>
                              </a:rPr>
                            </m:ctrlPr>
                          </m:radPr>
                          <m:deg/>
                          <m:e>
                            <m:r>
                              <a:rPr lang="es-MX" i="1">
                                <a:latin typeface="Cambria Math"/>
                              </a:rPr>
                              <m:t>𝐹𝑦</m:t>
                            </m:r>
                          </m:e>
                        </m:rad>
                      </m:den>
                    </m:f>
                    <m:r>
                      <a:rPr lang="es-MX" i="1">
                        <a:latin typeface="Cambria Math"/>
                      </a:rPr>
                      <m:t>&lt;</m:t>
                    </m:r>
                    <m:f>
                      <m:fPr>
                        <m:ctrlPr>
                          <a:rPr lang="es-MX" i="1">
                            <a:latin typeface="Cambria Math"/>
                          </a:rPr>
                        </m:ctrlPr>
                      </m:fPr>
                      <m:num>
                        <m:r>
                          <a:rPr lang="es-MX" i="1">
                            <a:latin typeface="Cambria Math"/>
                          </a:rPr>
                          <m:t>𝑏𝑓</m:t>
                        </m:r>
                      </m:num>
                      <m:den>
                        <m:r>
                          <a:rPr lang="es-MX" i="1">
                            <a:latin typeface="Cambria Math"/>
                          </a:rPr>
                          <m:t>2</m:t>
                        </m:r>
                        <m:r>
                          <a:rPr lang="es-MX" i="1">
                            <a:latin typeface="Cambria Math"/>
                          </a:rPr>
                          <m:t>𝑡𝑓</m:t>
                        </m:r>
                      </m:den>
                    </m:f>
                    <m:r>
                      <a:rPr lang="es-MX" i="1">
                        <a:latin typeface="Cambria Math"/>
                      </a:rPr>
                      <m:t>&lt;</m:t>
                    </m:r>
                    <m:f>
                      <m:fPr>
                        <m:ctrlPr>
                          <a:rPr lang="es-MX" i="1">
                            <a:latin typeface="Cambria Math"/>
                          </a:rPr>
                        </m:ctrlPr>
                      </m:fPr>
                      <m:num>
                        <m:r>
                          <a:rPr lang="es-MX" i="1">
                            <a:latin typeface="Cambria Math"/>
                          </a:rPr>
                          <m:t>95</m:t>
                        </m:r>
                      </m:num>
                      <m:den>
                        <m:rad>
                          <m:radPr>
                            <m:degHide m:val="on"/>
                            <m:ctrlPr>
                              <a:rPr lang="es-MX" i="1">
                                <a:latin typeface="Cambria Math"/>
                              </a:rPr>
                            </m:ctrlPr>
                          </m:radPr>
                          <m:deg/>
                          <m:e>
                            <m:r>
                              <a:rPr lang="es-MX" i="1">
                                <a:latin typeface="Cambria Math"/>
                              </a:rPr>
                              <m:t>𝐹𝑦</m:t>
                            </m:r>
                          </m:e>
                        </m:rad>
                      </m:den>
                    </m:f>
                    <m:r>
                      <a:rPr lang="es-MX" i="1">
                        <a:latin typeface="Cambria Math"/>
                      </a:rPr>
                      <m:t>→</m:t>
                    </m:r>
                  </m:oMath>
                </a14:m>
                <a:r>
                  <a:rPr lang="es-MX" i="1" dirty="0"/>
                  <a:t>	</a:t>
                </a:r>
                <a:r>
                  <a:rPr lang="es-MX" dirty="0" smtClean="0"/>
                  <a:t>PATÍN </a:t>
                </a:r>
                <a:r>
                  <a:rPr lang="es-MX" dirty="0" err="1"/>
                  <a:t>SEMI</a:t>
                </a:r>
                <a:r>
                  <a:rPr lang="es-MX" dirty="0"/>
                  <a:t>-COMPACTO</a:t>
                </a:r>
              </a:p>
              <a:p>
                <a:pPr marL="0" indent="0">
                  <a:buNone/>
                </a:pPr>
                <a:r>
                  <a:rPr lang="es-MX" dirty="0"/>
                  <a:t>		</a:t>
                </a:r>
                <a14:m>
                  <m:oMath xmlns:m="http://schemas.openxmlformats.org/officeDocument/2006/math">
                    <m:f>
                      <m:fPr>
                        <m:ctrlPr>
                          <a:rPr lang="es-MX" i="1">
                            <a:latin typeface="Cambria Math"/>
                          </a:rPr>
                        </m:ctrlPr>
                      </m:fPr>
                      <m:num>
                        <m:r>
                          <a:rPr lang="es-MX" i="1">
                            <a:latin typeface="Cambria Math"/>
                          </a:rPr>
                          <m:t>𝑏𝑓</m:t>
                        </m:r>
                      </m:num>
                      <m:den>
                        <m:r>
                          <a:rPr lang="es-MX" i="1">
                            <a:latin typeface="Cambria Math"/>
                          </a:rPr>
                          <m:t>2</m:t>
                        </m:r>
                        <m:r>
                          <a:rPr lang="es-MX" i="1">
                            <a:latin typeface="Cambria Math"/>
                          </a:rPr>
                          <m:t>𝑡𝑓</m:t>
                        </m:r>
                      </m:den>
                    </m:f>
                    <m:r>
                      <a:rPr lang="es-MX" i="1">
                        <a:latin typeface="Cambria Math"/>
                      </a:rPr>
                      <m:t>&gt;</m:t>
                    </m:r>
                    <m:f>
                      <m:fPr>
                        <m:ctrlPr>
                          <a:rPr lang="es-MX" i="1">
                            <a:latin typeface="Cambria Math"/>
                          </a:rPr>
                        </m:ctrlPr>
                      </m:fPr>
                      <m:num>
                        <m:r>
                          <a:rPr lang="es-MX" i="1">
                            <a:latin typeface="Cambria Math"/>
                          </a:rPr>
                          <m:t>95</m:t>
                        </m:r>
                      </m:num>
                      <m:den>
                        <m:rad>
                          <m:radPr>
                            <m:degHide m:val="on"/>
                            <m:ctrlPr>
                              <a:rPr lang="es-MX" i="1">
                                <a:latin typeface="Cambria Math"/>
                              </a:rPr>
                            </m:ctrlPr>
                          </m:radPr>
                          <m:deg/>
                          <m:e>
                            <m:r>
                              <a:rPr lang="es-MX" i="1">
                                <a:latin typeface="Cambria Math"/>
                              </a:rPr>
                              <m:t>𝐹𝑦</m:t>
                            </m:r>
                          </m:e>
                        </m:rad>
                      </m:den>
                    </m:f>
                  </m:oMath>
                </a14:m>
                <a:r>
                  <a:rPr lang="es-MX" dirty="0"/>
                  <a:t>	</a:t>
                </a:r>
                <a14:m>
                  <m:oMath xmlns:m="http://schemas.openxmlformats.org/officeDocument/2006/math">
                    <m:r>
                      <a:rPr lang="es-MX" i="1">
                        <a:latin typeface="Cambria Math"/>
                      </a:rPr>
                      <m:t>→</m:t>
                    </m:r>
                  </m:oMath>
                </a14:m>
                <a:r>
                  <a:rPr lang="es-MX" dirty="0"/>
                  <a:t>	</a:t>
                </a:r>
                <a:r>
                  <a:rPr lang="es-MX" dirty="0" smtClean="0"/>
                  <a:t>PATÍN </a:t>
                </a:r>
                <a:r>
                  <a:rPr lang="es-MX" dirty="0"/>
                  <a:t>NO COMPACTO</a:t>
                </a:r>
              </a:p>
              <a:p>
                <a:pPr lvl="0"/>
                <a:r>
                  <a:rPr lang="es-MX" i="1" dirty="0"/>
                  <a:t>Criterio del alma:</a:t>
                </a:r>
                <a:endParaRPr lang="es-MX" dirty="0"/>
              </a:p>
              <a:p>
                <a:pPr marL="0" indent="0">
                  <a:buNone/>
                </a:pPr>
                <a:r>
                  <a:rPr lang="es-MX" dirty="0"/>
                  <a:t>Si:		</a:t>
                </a:r>
                <a14:m>
                  <m:oMath xmlns:m="http://schemas.openxmlformats.org/officeDocument/2006/math">
                    <m:f>
                      <m:fPr>
                        <m:ctrlPr>
                          <a:rPr lang="es-MX" i="1">
                            <a:latin typeface="Cambria Math"/>
                          </a:rPr>
                        </m:ctrlPr>
                      </m:fPr>
                      <m:num>
                        <m:r>
                          <a:rPr lang="es-MX" i="1">
                            <a:latin typeface="Cambria Math"/>
                          </a:rPr>
                          <m:t>𝑑</m:t>
                        </m:r>
                      </m:num>
                      <m:den>
                        <m:r>
                          <a:rPr lang="es-MX" i="1">
                            <a:latin typeface="Cambria Math"/>
                          </a:rPr>
                          <m:t>𝑡𝑤</m:t>
                        </m:r>
                      </m:den>
                    </m:f>
                    <m:r>
                      <a:rPr lang="es-MX" i="1">
                        <a:latin typeface="Cambria Math"/>
                      </a:rPr>
                      <m:t>&lt;</m:t>
                    </m:r>
                    <m:f>
                      <m:fPr>
                        <m:ctrlPr>
                          <a:rPr lang="es-MX" i="1">
                            <a:latin typeface="Cambria Math"/>
                          </a:rPr>
                        </m:ctrlPr>
                      </m:fPr>
                      <m:num>
                        <m:r>
                          <a:rPr lang="es-MX" i="1">
                            <a:latin typeface="Cambria Math"/>
                          </a:rPr>
                          <m:t>640</m:t>
                        </m:r>
                      </m:num>
                      <m:den>
                        <m:rad>
                          <m:radPr>
                            <m:degHide m:val="on"/>
                            <m:ctrlPr>
                              <a:rPr lang="es-MX" i="1">
                                <a:latin typeface="Cambria Math"/>
                              </a:rPr>
                            </m:ctrlPr>
                          </m:radPr>
                          <m:deg/>
                          <m:e>
                            <m:r>
                              <a:rPr lang="es-MX" i="1">
                                <a:latin typeface="Cambria Math"/>
                              </a:rPr>
                              <m:t>𝐹𝑦</m:t>
                            </m:r>
                          </m:e>
                        </m:rad>
                      </m:den>
                    </m:f>
                  </m:oMath>
                </a14:m>
                <a:r>
                  <a:rPr lang="es-MX" dirty="0"/>
                  <a:t>	</a:t>
                </a:r>
                <a14:m>
                  <m:oMath xmlns:m="http://schemas.openxmlformats.org/officeDocument/2006/math">
                    <m:r>
                      <a:rPr lang="es-MX" i="1">
                        <a:latin typeface="Cambria Math"/>
                      </a:rPr>
                      <m:t>→</m:t>
                    </m:r>
                  </m:oMath>
                </a14:m>
                <a:r>
                  <a:rPr lang="es-MX" dirty="0"/>
                  <a:t> 	ALMA COMPACTA</a:t>
                </a:r>
              </a:p>
              <a:p>
                <a:pPr marL="0" indent="0">
                  <a:buNone/>
                </a:pPr>
                <a:r>
                  <a:rPr lang="es-MX" dirty="0"/>
                  <a:t>		</a:t>
                </a:r>
                <a14:m>
                  <m:oMath xmlns:m="http://schemas.openxmlformats.org/officeDocument/2006/math">
                    <m:f>
                      <m:fPr>
                        <m:ctrlPr>
                          <a:rPr lang="es-MX" i="1">
                            <a:latin typeface="Cambria Math"/>
                          </a:rPr>
                        </m:ctrlPr>
                      </m:fPr>
                      <m:num>
                        <m:r>
                          <a:rPr lang="es-MX" i="1">
                            <a:latin typeface="Cambria Math"/>
                          </a:rPr>
                          <m:t>𝑑</m:t>
                        </m:r>
                      </m:num>
                      <m:den>
                        <m:r>
                          <a:rPr lang="es-MX" i="1">
                            <a:latin typeface="Cambria Math"/>
                          </a:rPr>
                          <m:t>𝑡𝑤</m:t>
                        </m:r>
                      </m:den>
                    </m:f>
                    <m:r>
                      <a:rPr lang="es-MX" i="1">
                        <a:latin typeface="Cambria Math"/>
                      </a:rPr>
                      <m:t>&gt;</m:t>
                    </m:r>
                    <m:f>
                      <m:fPr>
                        <m:ctrlPr>
                          <a:rPr lang="es-MX" i="1">
                            <a:latin typeface="Cambria Math"/>
                          </a:rPr>
                        </m:ctrlPr>
                      </m:fPr>
                      <m:num>
                        <m:r>
                          <a:rPr lang="es-MX" i="1">
                            <a:latin typeface="Cambria Math"/>
                          </a:rPr>
                          <m:t>640</m:t>
                        </m:r>
                      </m:num>
                      <m:den>
                        <m:rad>
                          <m:radPr>
                            <m:degHide m:val="on"/>
                            <m:ctrlPr>
                              <a:rPr lang="es-MX" i="1">
                                <a:latin typeface="Cambria Math"/>
                              </a:rPr>
                            </m:ctrlPr>
                          </m:radPr>
                          <m:deg/>
                          <m:e>
                            <m:r>
                              <a:rPr lang="es-MX" i="1">
                                <a:latin typeface="Cambria Math"/>
                              </a:rPr>
                              <m:t>𝐹𝑦</m:t>
                            </m:r>
                          </m:e>
                        </m:rad>
                      </m:den>
                    </m:f>
                  </m:oMath>
                </a14:m>
                <a:r>
                  <a:rPr lang="es-MX" dirty="0"/>
                  <a:t>	</a:t>
                </a:r>
                <a14:m>
                  <m:oMath xmlns:m="http://schemas.openxmlformats.org/officeDocument/2006/math">
                    <m:r>
                      <a:rPr lang="es-MX" i="1">
                        <a:latin typeface="Cambria Math"/>
                      </a:rPr>
                      <m:t>→</m:t>
                    </m:r>
                  </m:oMath>
                </a14:m>
                <a:r>
                  <a:rPr lang="es-MX" dirty="0"/>
                  <a:t>	</a:t>
                </a:r>
                <a:r>
                  <a:rPr lang="es-MX" dirty="0" smtClean="0"/>
                  <a:t>ALMA </a:t>
                </a:r>
                <a:r>
                  <a:rPr lang="es-MX" dirty="0"/>
                  <a:t>NO COMPACTA</a:t>
                </a:r>
              </a:p>
              <a:p>
                <a:pPr marL="0" indent="0">
                  <a:buNone/>
                </a:pPr>
                <a:endParaRPr lang="es-MX"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3"/>
                <a:stretch>
                  <a:fillRect l="-1111" t="-2639" r="-741"/>
                </a:stretch>
              </a:blipFill>
            </p:spPr>
            <p:txBody>
              <a:bodyPr/>
              <a:lstStyle/>
              <a:p>
                <a:r>
                  <a:rPr lang="es-MX">
                    <a:noFill/>
                  </a:rPr>
                  <a:t> </a:t>
                </a:r>
              </a:p>
            </p:txBody>
          </p:sp>
        </mc:Fallback>
      </mc:AlternateContent>
    </p:spTree>
    <p:extLst>
      <p:ext uri="{BB962C8B-B14F-4D97-AF65-F5344CB8AC3E}">
        <p14:creationId xmlns:p14="http://schemas.microsoft.com/office/powerpoint/2010/main" val="35390716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ANÁLISIS DE VIGAS</a:t>
            </a:r>
            <a:endParaRPr lang="es-MX" dirty="0"/>
          </a:p>
        </p:txBody>
      </p:sp>
      <p:pic>
        <p:nvPicPr>
          <p:cNvPr id="3074" name="Picture 2" descr="http://eduacero.com/revista/img/2013-1/2013-1-5.jpg"/>
          <p:cNvPicPr>
            <a:picLocks noChangeAspect="1" noChangeArrowheads="1"/>
          </p:cNvPicPr>
          <p:nvPr/>
        </p:nvPicPr>
        <p:blipFill rotWithShape="1">
          <a:blip r:embed="rId2">
            <a:extLst>
              <a:ext uri="{28A0092B-C50C-407E-A947-70E740481C1C}">
                <a14:useLocalDpi xmlns:a14="http://schemas.microsoft.com/office/drawing/2010/main" val="0"/>
              </a:ext>
            </a:extLst>
          </a:blip>
          <a:srcRect b="16682"/>
          <a:stretch/>
        </p:blipFill>
        <p:spPr bwMode="auto">
          <a:xfrm>
            <a:off x="1259632" y="2636912"/>
            <a:ext cx="6683506" cy="3349769"/>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971600" y="1844824"/>
            <a:ext cx="6264696" cy="830997"/>
          </a:xfrm>
          <a:prstGeom prst="rect">
            <a:avLst/>
          </a:prstGeom>
          <a:noFill/>
        </p:spPr>
        <p:txBody>
          <a:bodyPr wrap="square" rtlCol="0">
            <a:spAutoFit/>
          </a:bodyPr>
          <a:lstStyle/>
          <a:p>
            <a:r>
              <a:rPr lang="es-MX" sz="2400" b="1" dirty="0" smtClean="0"/>
              <a:t>2. VERIFICAR QUE LA SECCIÓN SEA LATERALMENTE APOYADA</a:t>
            </a:r>
            <a:endParaRPr lang="es-MX" sz="2400" b="1" dirty="0"/>
          </a:p>
        </p:txBody>
      </p:sp>
    </p:spTree>
    <p:extLst>
      <p:ext uri="{BB962C8B-B14F-4D97-AF65-F5344CB8AC3E}">
        <p14:creationId xmlns:p14="http://schemas.microsoft.com/office/powerpoint/2010/main" val="42669577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ANÁLISIS DE VIGAS</a:t>
            </a:r>
            <a:endParaRPr lang="es-MX"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fontScale="92500" lnSpcReduction="20000"/>
              </a:bodyPr>
              <a:lstStyle/>
              <a:p>
                <a:pPr marL="0" indent="0" algn="just">
                  <a:buNone/>
                </a:pPr>
                <a:r>
                  <a:rPr lang="es-MX" b="1" dirty="0" smtClean="0"/>
                  <a:t>2. Verificar que la sección sea lateralmente apoyada:</a:t>
                </a:r>
              </a:p>
              <a:p>
                <a:pPr marL="0" indent="0" algn="just">
                  <a:buNone/>
                </a:pPr>
                <a:r>
                  <a:rPr lang="es-MX" dirty="0"/>
                  <a:t>Una viga se puede considerar lateralmente apoyada cuando la longitud no soportada de la misma </a:t>
                </a:r>
                <a14:m>
                  <m:oMath xmlns:m="http://schemas.openxmlformats.org/officeDocument/2006/math">
                    <m:d>
                      <m:dPr>
                        <m:ctrlPr>
                          <a:rPr lang="es-MX" i="1">
                            <a:latin typeface="Cambria Math"/>
                          </a:rPr>
                        </m:ctrlPr>
                      </m:dPr>
                      <m:e>
                        <m:sSub>
                          <m:sSubPr>
                            <m:ctrlPr>
                              <a:rPr lang="es-MX" i="1">
                                <a:latin typeface="Cambria Math"/>
                              </a:rPr>
                            </m:ctrlPr>
                          </m:sSubPr>
                          <m:e>
                            <m:r>
                              <a:rPr lang="es-MX" i="1">
                                <a:latin typeface="Cambria Math"/>
                              </a:rPr>
                              <m:t>𝐿</m:t>
                            </m:r>
                          </m:e>
                          <m:sub>
                            <m:r>
                              <a:rPr lang="es-MX" i="1">
                                <a:latin typeface="Cambria Math"/>
                              </a:rPr>
                              <m:t>𝑏</m:t>
                            </m:r>
                          </m:sub>
                        </m:sSub>
                      </m:e>
                    </m:d>
                  </m:oMath>
                </a14:m>
                <a:r>
                  <a:rPr lang="es-MX" dirty="0"/>
                  <a:t> es menor a:</a:t>
                </a:r>
              </a:p>
              <a:p>
                <a:pPr marL="0" indent="0" algn="just">
                  <a:buNone/>
                </a:pPr>
                <a14:m>
                  <m:oMathPara xmlns:m="http://schemas.openxmlformats.org/officeDocument/2006/math">
                    <m:oMathParaPr>
                      <m:jc m:val="centerGroup"/>
                    </m:oMathParaPr>
                    <m:oMath xmlns:m="http://schemas.openxmlformats.org/officeDocument/2006/math">
                      <m:sSub>
                        <m:sSubPr>
                          <m:ctrlPr>
                            <a:rPr lang="es-MX" i="1">
                              <a:latin typeface="Cambria Math"/>
                            </a:rPr>
                          </m:ctrlPr>
                        </m:sSubPr>
                        <m:e>
                          <m:r>
                            <a:rPr lang="es-MX" i="1">
                              <a:latin typeface="Cambria Math"/>
                            </a:rPr>
                            <m:t>𝐿</m:t>
                          </m:r>
                        </m:e>
                        <m:sub>
                          <m:r>
                            <a:rPr lang="es-MX" i="1">
                              <a:latin typeface="Cambria Math"/>
                            </a:rPr>
                            <m:t>𝑐</m:t>
                          </m:r>
                        </m:sub>
                      </m:sSub>
                      <m:r>
                        <a:rPr lang="es-MX" i="1">
                          <a:latin typeface="Cambria Math"/>
                        </a:rPr>
                        <m:t>=</m:t>
                      </m:r>
                      <m:f>
                        <m:fPr>
                          <m:ctrlPr>
                            <a:rPr lang="es-MX" i="1">
                              <a:latin typeface="Cambria Math"/>
                            </a:rPr>
                          </m:ctrlPr>
                        </m:fPr>
                        <m:num>
                          <m:r>
                            <a:rPr lang="es-MX" i="1">
                              <a:latin typeface="Cambria Math"/>
                            </a:rPr>
                            <m:t>76∗</m:t>
                          </m:r>
                          <m:r>
                            <a:rPr lang="es-MX" i="1">
                              <a:latin typeface="Cambria Math"/>
                            </a:rPr>
                            <m:t>𝑏𝑓</m:t>
                          </m:r>
                        </m:num>
                        <m:den>
                          <m:rad>
                            <m:radPr>
                              <m:degHide m:val="on"/>
                              <m:ctrlPr>
                                <a:rPr lang="es-MX" i="1">
                                  <a:latin typeface="Cambria Math"/>
                                </a:rPr>
                              </m:ctrlPr>
                            </m:radPr>
                            <m:deg/>
                            <m:e>
                              <m:r>
                                <a:rPr lang="es-MX" i="1">
                                  <a:latin typeface="Cambria Math"/>
                                </a:rPr>
                                <m:t>𝐹𝑦</m:t>
                              </m:r>
                            </m:e>
                          </m:rad>
                        </m:den>
                      </m:f>
                      <m:r>
                        <a:rPr lang="es-MX" b="0" i="1" smtClean="0">
                          <a:latin typeface="Cambria Math"/>
                        </a:rPr>
                        <m:t>                               [</m:t>
                      </m:r>
                      <m:r>
                        <a:rPr lang="es-MX" b="0" i="1" smtClean="0">
                          <a:latin typeface="Cambria Math"/>
                        </a:rPr>
                        <m:t>𝑝𝑢𝑙𝑔</m:t>
                      </m:r>
                      <m:r>
                        <a:rPr lang="es-MX" b="0" i="1" smtClean="0">
                          <a:latin typeface="Cambria Math"/>
                        </a:rPr>
                        <m:t>.]</m:t>
                      </m:r>
                    </m:oMath>
                  </m:oMathPara>
                </a14:m>
                <a:endParaRPr lang="es-MX" dirty="0"/>
              </a:p>
              <a:p>
                <a:pPr marL="0" indent="0" algn="just">
                  <a:buNone/>
                </a:pPr>
                <a:r>
                  <a:rPr lang="es-MX" dirty="0"/>
                  <a:t>Si </a:t>
                </a:r>
                <a14:m>
                  <m:oMath xmlns:m="http://schemas.openxmlformats.org/officeDocument/2006/math">
                    <m:sSub>
                      <m:sSubPr>
                        <m:ctrlPr>
                          <a:rPr lang="es-MX" i="1">
                            <a:latin typeface="Cambria Math"/>
                          </a:rPr>
                        </m:ctrlPr>
                      </m:sSubPr>
                      <m:e>
                        <m:r>
                          <a:rPr lang="es-MX" i="1">
                            <a:latin typeface="Cambria Math"/>
                          </a:rPr>
                          <m:t>𝐿</m:t>
                        </m:r>
                      </m:e>
                      <m:sub>
                        <m:r>
                          <a:rPr lang="es-MX" i="1">
                            <a:latin typeface="Cambria Math"/>
                          </a:rPr>
                          <m:t>𝑏</m:t>
                        </m:r>
                      </m:sub>
                    </m:sSub>
                    <m:r>
                      <a:rPr lang="es-MX" i="1">
                        <a:latin typeface="Cambria Math"/>
                      </a:rPr>
                      <m:t>&gt;</m:t>
                    </m:r>
                    <m:r>
                      <a:rPr lang="es-MX" i="1">
                        <a:latin typeface="Cambria Math"/>
                      </a:rPr>
                      <m:t>𝐿𝑐</m:t>
                    </m:r>
                  </m:oMath>
                </a14:m>
                <a:r>
                  <a:rPr lang="es-MX" dirty="0"/>
                  <a:t>, pero es menor a:</a:t>
                </a:r>
              </a:p>
              <a:p>
                <a:pPr marL="0" indent="0" algn="just">
                  <a:buNone/>
                </a:pPr>
                <a14:m>
                  <m:oMathPara xmlns:m="http://schemas.openxmlformats.org/officeDocument/2006/math">
                    <m:oMathParaPr>
                      <m:jc m:val="centerGroup"/>
                    </m:oMathParaPr>
                    <m:oMath xmlns:m="http://schemas.openxmlformats.org/officeDocument/2006/math">
                      <m:sSub>
                        <m:sSubPr>
                          <m:ctrlPr>
                            <a:rPr lang="es-MX" i="1">
                              <a:latin typeface="Cambria Math"/>
                            </a:rPr>
                          </m:ctrlPr>
                        </m:sSubPr>
                        <m:e>
                          <m:r>
                            <a:rPr lang="es-MX" i="1">
                              <a:latin typeface="Cambria Math"/>
                            </a:rPr>
                            <m:t>𝐿</m:t>
                          </m:r>
                        </m:e>
                        <m:sub>
                          <m:r>
                            <a:rPr lang="es-MX" i="1">
                              <a:latin typeface="Cambria Math"/>
                            </a:rPr>
                            <m:t>𝑢</m:t>
                          </m:r>
                        </m:sub>
                      </m:sSub>
                      <m:r>
                        <a:rPr lang="es-MX" i="1">
                          <a:latin typeface="Cambria Math"/>
                        </a:rPr>
                        <m:t>=</m:t>
                      </m:r>
                      <m:f>
                        <m:fPr>
                          <m:ctrlPr>
                            <a:rPr lang="es-MX" i="1">
                              <a:latin typeface="Cambria Math"/>
                            </a:rPr>
                          </m:ctrlPr>
                        </m:fPr>
                        <m:num>
                          <m:r>
                            <a:rPr lang="es-MX" i="1">
                              <a:latin typeface="Cambria Math"/>
                            </a:rPr>
                            <m:t>20,000</m:t>
                          </m:r>
                        </m:num>
                        <m:den>
                          <m:r>
                            <a:rPr lang="es-MX" i="1">
                              <a:latin typeface="Cambria Math"/>
                            </a:rPr>
                            <m:t>𝐹𝑦</m:t>
                          </m:r>
                          <m:r>
                            <a:rPr lang="es-MX" i="1">
                              <a:latin typeface="Cambria Math"/>
                            </a:rPr>
                            <m:t>∗</m:t>
                          </m:r>
                          <m:d>
                            <m:dPr>
                              <m:ctrlPr>
                                <a:rPr lang="es-MX" i="1">
                                  <a:latin typeface="Cambria Math"/>
                                </a:rPr>
                              </m:ctrlPr>
                            </m:dPr>
                            <m:e>
                              <m:f>
                                <m:fPr>
                                  <m:ctrlPr>
                                    <a:rPr lang="es-MX" i="1">
                                      <a:latin typeface="Cambria Math"/>
                                    </a:rPr>
                                  </m:ctrlPr>
                                </m:fPr>
                                <m:num>
                                  <m:r>
                                    <a:rPr lang="es-MX" i="1">
                                      <a:latin typeface="Cambria Math"/>
                                    </a:rPr>
                                    <m:t>𝑑</m:t>
                                  </m:r>
                                </m:num>
                                <m:den>
                                  <m:r>
                                    <a:rPr lang="es-MX" i="1">
                                      <a:latin typeface="Cambria Math"/>
                                    </a:rPr>
                                    <m:t>𝐴𝑓</m:t>
                                  </m:r>
                                </m:den>
                              </m:f>
                            </m:e>
                          </m:d>
                        </m:den>
                      </m:f>
                      <m:r>
                        <a:rPr lang="es-MX" b="0" i="1" smtClean="0">
                          <a:latin typeface="Cambria Math"/>
                        </a:rPr>
                        <m:t>                          [</m:t>
                      </m:r>
                      <m:r>
                        <a:rPr lang="es-MX" b="0" i="1" smtClean="0">
                          <a:latin typeface="Cambria Math"/>
                        </a:rPr>
                        <m:t>𝑝𝑢𝑙𝑔</m:t>
                      </m:r>
                      <m:r>
                        <a:rPr lang="es-MX" b="0" i="1" smtClean="0">
                          <a:latin typeface="Cambria Math"/>
                        </a:rPr>
                        <m:t>.]</m:t>
                      </m:r>
                    </m:oMath>
                  </m:oMathPara>
                </a14:m>
                <a:endParaRPr lang="es-MX" dirty="0"/>
              </a:p>
              <a:p>
                <a:pPr marL="0" indent="0" algn="just">
                  <a:buNone/>
                </a:pPr>
                <a:r>
                  <a:rPr lang="es-MX" dirty="0"/>
                  <a:t>Se puede considerar como parcialmente apoyada. En cambio, si </a:t>
                </a:r>
                <a14:m>
                  <m:oMath xmlns:m="http://schemas.openxmlformats.org/officeDocument/2006/math">
                    <m:sSub>
                      <m:sSubPr>
                        <m:ctrlPr>
                          <a:rPr lang="es-MX" i="1">
                            <a:latin typeface="Cambria Math"/>
                          </a:rPr>
                        </m:ctrlPr>
                      </m:sSubPr>
                      <m:e>
                        <m:r>
                          <m:rPr>
                            <m:sty m:val="p"/>
                          </m:rPr>
                          <a:rPr lang="es-MX">
                            <a:latin typeface="Cambria Math"/>
                          </a:rPr>
                          <m:t>L</m:t>
                        </m:r>
                      </m:e>
                      <m:sub>
                        <m:r>
                          <m:rPr>
                            <m:sty m:val="p"/>
                          </m:rPr>
                          <a:rPr lang="es-MX">
                            <a:latin typeface="Cambria Math"/>
                          </a:rPr>
                          <m:t>b</m:t>
                        </m:r>
                      </m:sub>
                    </m:sSub>
                    <m:r>
                      <a:rPr lang="es-MX">
                        <a:latin typeface="Cambria Math"/>
                      </a:rPr>
                      <m:t>&gt;</m:t>
                    </m:r>
                    <m:sSub>
                      <m:sSubPr>
                        <m:ctrlPr>
                          <a:rPr lang="es-MX" i="1">
                            <a:latin typeface="Cambria Math"/>
                          </a:rPr>
                        </m:ctrlPr>
                      </m:sSubPr>
                      <m:e>
                        <m:r>
                          <m:rPr>
                            <m:sty m:val="p"/>
                          </m:rPr>
                          <a:rPr lang="es-MX">
                            <a:latin typeface="Cambria Math"/>
                          </a:rPr>
                          <m:t>L</m:t>
                        </m:r>
                      </m:e>
                      <m:sub>
                        <m:r>
                          <m:rPr>
                            <m:sty m:val="p"/>
                          </m:rPr>
                          <a:rPr lang="es-MX">
                            <a:latin typeface="Cambria Math"/>
                          </a:rPr>
                          <m:t>u</m:t>
                        </m:r>
                      </m:sub>
                    </m:sSub>
                  </m:oMath>
                </a14:m>
                <a:r>
                  <a:rPr lang="es-MX" dirty="0"/>
                  <a:t>, se considera no lateralmente apoyada.</a:t>
                </a:r>
              </a:p>
              <a:p>
                <a:pPr marL="0" indent="0" algn="just">
                  <a:buNone/>
                </a:pPr>
                <a:r>
                  <a:rPr lang="es-MX" dirty="0" smtClean="0"/>
                  <a:t> </a:t>
                </a:r>
                <a:endParaRPr lang="es-MX"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3"/>
                <a:stretch>
                  <a:fillRect l="-1111" t="-2639" r="-1111"/>
                </a:stretch>
              </a:blipFill>
            </p:spPr>
            <p:txBody>
              <a:bodyPr/>
              <a:lstStyle/>
              <a:p>
                <a:r>
                  <a:rPr lang="es-MX">
                    <a:noFill/>
                  </a:rPr>
                  <a:t> </a:t>
                </a:r>
              </a:p>
            </p:txBody>
          </p:sp>
        </mc:Fallback>
      </mc:AlternateContent>
    </p:spTree>
    <p:extLst>
      <p:ext uri="{BB962C8B-B14F-4D97-AF65-F5344CB8AC3E}">
        <p14:creationId xmlns:p14="http://schemas.microsoft.com/office/powerpoint/2010/main" val="27470489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ANÁLISIS DE VIGAS</a:t>
            </a:r>
            <a:endParaRPr lang="es-MX" dirty="0"/>
          </a:p>
        </p:txBody>
      </p:sp>
      <p:pic>
        <p:nvPicPr>
          <p:cNvPr id="4" name="0 Imagen"/>
          <p:cNvPicPr>
            <a:picLocks noGrp="1"/>
          </p:cNvPicPr>
          <p:nvPr>
            <p:ph idx="1"/>
          </p:nvPr>
        </p:nvPicPr>
        <p:blipFill rotWithShape="1">
          <a:blip r:embed="rId2" cstate="print">
            <a:extLst>
              <a:ext uri="{28A0092B-C50C-407E-A947-70E740481C1C}">
                <a14:useLocalDpi xmlns:a14="http://schemas.microsoft.com/office/drawing/2010/main" val="0"/>
              </a:ext>
            </a:extLst>
          </a:blip>
          <a:srcRect t="12450" b="9911"/>
          <a:stretch/>
        </p:blipFill>
        <p:spPr bwMode="auto">
          <a:xfrm>
            <a:off x="611560" y="2093950"/>
            <a:ext cx="4752528" cy="3096344"/>
          </a:xfrm>
          <a:prstGeom prst="rect">
            <a:avLst/>
          </a:prstGeom>
          <a:ln>
            <a:noFill/>
          </a:ln>
          <a:extLst>
            <a:ext uri="{53640926-AAD7-44D8-BBD7-CCE9431645EC}">
              <a14:shadowObscured xmlns:a14="http://schemas.microsoft.com/office/drawing/2010/main"/>
            </a:ext>
          </a:extLst>
        </p:spPr>
      </p:pic>
      <p:sp>
        <p:nvSpPr>
          <p:cNvPr id="5" name="4 CuadroTexto"/>
          <p:cNvSpPr txBox="1"/>
          <p:nvPr/>
        </p:nvSpPr>
        <p:spPr>
          <a:xfrm>
            <a:off x="5173101" y="3284984"/>
            <a:ext cx="3672408" cy="1077218"/>
          </a:xfrm>
          <a:prstGeom prst="rect">
            <a:avLst/>
          </a:prstGeom>
          <a:noFill/>
        </p:spPr>
        <p:txBody>
          <a:bodyPr wrap="square" rtlCol="0">
            <a:spAutoFit/>
          </a:bodyPr>
          <a:lstStyle/>
          <a:p>
            <a:r>
              <a:rPr lang="es-MX" sz="3200" b="1" dirty="0" smtClean="0">
                <a:solidFill>
                  <a:srgbClr val="FF0000"/>
                </a:solidFill>
                <a:effectLst>
                  <a:outerShdw blurRad="38100" dist="38100" dir="2700000" algn="tl">
                    <a:srgbClr val="000000">
                      <a:alpha val="43137"/>
                    </a:srgbClr>
                  </a:outerShdw>
                </a:effectLst>
              </a:rPr>
              <a:t>LATERALMENTE APOYADA</a:t>
            </a:r>
            <a:endParaRPr lang="es-MX" sz="3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9065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4000" dirty="0" smtClean="0"/>
              <a:t>ESFUERZOS ADMISIBLES EN VIGAS (Fa)</a:t>
            </a:r>
            <a:endParaRPr lang="es-MX" sz="4000"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fontScale="92500"/>
              </a:bodyPr>
              <a:lstStyle/>
              <a:p>
                <a:pPr lvl="0"/>
                <a:r>
                  <a:rPr lang="es-MX" dirty="0"/>
                  <a:t>Si la sección es compacta y lateralmente apoyada:</a:t>
                </a:r>
              </a:p>
              <a:p>
                <a:pPr marL="0" indent="0">
                  <a:buNone/>
                </a:pPr>
                <a14:m>
                  <m:oMathPara xmlns:m="http://schemas.openxmlformats.org/officeDocument/2006/math">
                    <m:oMathParaPr>
                      <m:jc m:val="centerGroup"/>
                    </m:oMathParaPr>
                    <m:oMath xmlns:m="http://schemas.openxmlformats.org/officeDocument/2006/math">
                      <m:r>
                        <a:rPr lang="es-MX" i="1">
                          <a:latin typeface="Cambria Math"/>
                        </a:rPr>
                        <m:t>𝐹𝑎</m:t>
                      </m:r>
                      <m:r>
                        <a:rPr lang="es-MX" i="1">
                          <a:latin typeface="Cambria Math"/>
                        </a:rPr>
                        <m:t>=0.66∗</m:t>
                      </m:r>
                      <m:r>
                        <a:rPr lang="es-MX" i="1">
                          <a:latin typeface="Cambria Math"/>
                        </a:rPr>
                        <m:t>𝐹𝑦</m:t>
                      </m:r>
                    </m:oMath>
                  </m:oMathPara>
                </a14:m>
                <a:endParaRPr lang="es-MX" dirty="0"/>
              </a:p>
              <a:p>
                <a:pPr lvl="0"/>
                <a:r>
                  <a:rPr lang="es-MX" dirty="0"/>
                  <a:t>Si la sección es parcialmente compacta o parcialmente apoyada, siempre que se cumpla los requisitos de:</a:t>
                </a:r>
              </a:p>
              <a:p>
                <a:pPr marL="0" indent="0" algn="ctr">
                  <a:buNone/>
                </a:pPr>
                <a14:m>
                  <m:oMath xmlns:m="http://schemas.openxmlformats.org/officeDocument/2006/math">
                    <m:f>
                      <m:fPr>
                        <m:ctrlPr>
                          <a:rPr lang="es-MX" i="1">
                            <a:latin typeface="Cambria Math"/>
                          </a:rPr>
                        </m:ctrlPr>
                      </m:fPr>
                      <m:num>
                        <m:r>
                          <a:rPr lang="es-MX" i="1">
                            <a:latin typeface="Cambria Math"/>
                          </a:rPr>
                          <m:t>65</m:t>
                        </m:r>
                      </m:num>
                      <m:den>
                        <m:rad>
                          <m:radPr>
                            <m:degHide m:val="on"/>
                            <m:ctrlPr>
                              <a:rPr lang="es-MX" i="1">
                                <a:latin typeface="Cambria Math"/>
                              </a:rPr>
                            </m:ctrlPr>
                          </m:radPr>
                          <m:deg/>
                          <m:e>
                            <m:r>
                              <a:rPr lang="es-MX" i="1">
                                <a:latin typeface="Cambria Math"/>
                              </a:rPr>
                              <m:t>𝐹𝑦</m:t>
                            </m:r>
                          </m:e>
                        </m:rad>
                      </m:den>
                    </m:f>
                    <m:r>
                      <a:rPr lang="es-MX" i="1">
                        <a:latin typeface="Cambria Math"/>
                      </a:rPr>
                      <m:t>≤</m:t>
                    </m:r>
                    <m:f>
                      <m:fPr>
                        <m:ctrlPr>
                          <a:rPr lang="es-MX" i="1">
                            <a:latin typeface="Cambria Math"/>
                          </a:rPr>
                        </m:ctrlPr>
                      </m:fPr>
                      <m:num>
                        <m:r>
                          <a:rPr lang="es-MX" i="1">
                            <a:latin typeface="Cambria Math"/>
                          </a:rPr>
                          <m:t>𝑏𝑓</m:t>
                        </m:r>
                      </m:num>
                      <m:den>
                        <m:r>
                          <a:rPr lang="es-MX" i="1">
                            <a:latin typeface="Cambria Math"/>
                          </a:rPr>
                          <m:t>2</m:t>
                        </m:r>
                        <m:r>
                          <a:rPr lang="es-MX" i="1">
                            <a:latin typeface="Cambria Math"/>
                          </a:rPr>
                          <m:t>𝑡𝑓</m:t>
                        </m:r>
                      </m:den>
                    </m:f>
                    <m:r>
                      <a:rPr lang="es-MX" i="1">
                        <a:latin typeface="Cambria Math"/>
                      </a:rPr>
                      <m:t>≤</m:t>
                    </m:r>
                    <m:f>
                      <m:fPr>
                        <m:ctrlPr>
                          <a:rPr lang="es-MX" i="1">
                            <a:latin typeface="Cambria Math"/>
                          </a:rPr>
                        </m:ctrlPr>
                      </m:fPr>
                      <m:num>
                        <m:r>
                          <a:rPr lang="es-MX" i="1">
                            <a:latin typeface="Cambria Math"/>
                          </a:rPr>
                          <m:t>95</m:t>
                        </m:r>
                      </m:num>
                      <m:den>
                        <m:rad>
                          <m:radPr>
                            <m:degHide m:val="on"/>
                            <m:ctrlPr>
                              <a:rPr lang="es-MX" i="1">
                                <a:latin typeface="Cambria Math"/>
                              </a:rPr>
                            </m:ctrlPr>
                          </m:radPr>
                          <m:deg/>
                          <m:e>
                            <m:r>
                              <a:rPr lang="es-MX" i="1">
                                <a:latin typeface="Cambria Math"/>
                              </a:rPr>
                              <m:t>𝐹𝑦</m:t>
                            </m:r>
                          </m:e>
                        </m:rad>
                      </m:den>
                    </m:f>
                  </m:oMath>
                </a14:m>
                <a:r>
                  <a:rPr lang="es-MX" dirty="0"/>
                  <a:t> 	o	</a:t>
                </a:r>
                <a14:m>
                  <m:oMath xmlns:m="http://schemas.openxmlformats.org/officeDocument/2006/math">
                    <m:sSub>
                      <m:sSubPr>
                        <m:ctrlPr>
                          <a:rPr lang="es-MX" i="1">
                            <a:latin typeface="Cambria Math"/>
                          </a:rPr>
                        </m:ctrlPr>
                      </m:sSubPr>
                      <m:e>
                        <m:r>
                          <a:rPr lang="es-MX" i="1">
                            <a:latin typeface="Cambria Math"/>
                          </a:rPr>
                          <m:t>𝐿</m:t>
                        </m:r>
                      </m:e>
                      <m:sub>
                        <m:r>
                          <a:rPr lang="es-MX" i="1">
                            <a:latin typeface="Cambria Math"/>
                          </a:rPr>
                          <m:t>𝑐</m:t>
                        </m:r>
                      </m:sub>
                    </m:sSub>
                    <m:r>
                      <a:rPr lang="es-MX" i="1">
                        <a:latin typeface="Cambria Math"/>
                      </a:rPr>
                      <m:t>&lt;</m:t>
                    </m:r>
                    <m:sSub>
                      <m:sSubPr>
                        <m:ctrlPr>
                          <a:rPr lang="es-MX" i="1">
                            <a:latin typeface="Cambria Math"/>
                          </a:rPr>
                        </m:ctrlPr>
                      </m:sSubPr>
                      <m:e>
                        <m:r>
                          <a:rPr lang="es-MX" i="1">
                            <a:latin typeface="Cambria Math"/>
                          </a:rPr>
                          <m:t>𝐿</m:t>
                        </m:r>
                      </m:e>
                      <m:sub>
                        <m:r>
                          <a:rPr lang="es-MX" i="1">
                            <a:latin typeface="Cambria Math"/>
                          </a:rPr>
                          <m:t>𝑏</m:t>
                        </m:r>
                      </m:sub>
                    </m:sSub>
                    <m:r>
                      <a:rPr lang="es-MX" i="1">
                        <a:latin typeface="Cambria Math"/>
                      </a:rPr>
                      <m:t>&lt;</m:t>
                    </m:r>
                    <m:sSub>
                      <m:sSubPr>
                        <m:ctrlPr>
                          <a:rPr lang="es-MX" i="1">
                            <a:latin typeface="Cambria Math"/>
                          </a:rPr>
                        </m:ctrlPr>
                      </m:sSubPr>
                      <m:e>
                        <m:r>
                          <a:rPr lang="es-MX" i="1">
                            <a:latin typeface="Cambria Math"/>
                          </a:rPr>
                          <m:t>𝐿</m:t>
                        </m:r>
                      </m:e>
                      <m:sub>
                        <m:r>
                          <a:rPr lang="es-MX" i="1">
                            <a:latin typeface="Cambria Math"/>
                          </a:rPr>
                          <m:t>𝑢</m:t>
                        </m:r>
                      </m:sub>
                    </m:sSub>
                  </m:oMath>
                </a14:m>
                <a:endParaRPr lang="es-MX" dirty="0"/>
              </a:p>
              <a:p>
                <a:pPr marL="0" indent="0">
                  <a:buNone/>
                </a:pPr>
                <a14:m>
                  <m:oMathPara xmlns:m="http://schemas.openxmlformats.org/officeDocument/2006/math">
                    <m:oMathParaPr>
                      <m:jc m:val="center"/>
                    </m:oMathParaPr>
                    <m:oMath xmlns:m="http://schemas.openxmlformats.org/officeDocument/2006/math">
                      <m:r>
                        <a:rPr lang="es-MX" i="1">
                          <a:latin typeface="Cambria Math"/>
                        </a:rPr>
                        <m:t>0.60∗</m:t>
                      </m:r>
                      <m:r>
                        <a:rPr lang="es-MX" i="1">
                          <a:latin typeface="Cambria Math"/>
                        </a:rPr>
                        <m:t>𝐹𝑦</m:t>
                      </m:r>
                      <m:r>
                        <a:rPr lang="es-MX" i="1">
                          <a:latin typeface="Cambria Math"/>
                        </a:rPr>
                        <m:t>≤</m:t>
                      </m:r>
                      <m:r>
                        <a:rPr lang="es-MX" i="1">
                          <a:latin typeface="Cambria Math"/>
                        </a:rPr>
                        <m:t>𝐹𝑦</m:t>
                      </m:r>
                      <m:r>
                        <a:rPr lang="es-MX" i="1">
                          <a:latin typeface="Cambria Math"/>
                        </a:rPr>
                        <m:t>∗</m:t>
                      </m:r>
                      <m:d>
                        <m:dPr>
                          <m:ctrlPr>
                            <a:rPr lang="es-MX" i="1">
                              <a:latin typeface="Cambria Math"/>
                            </a:rPr>
                          </m:ctrlPr>
                        </m:dPr>
                        <m:e>
                          <m:r>
                            <a:rPr lang="es-MX" i="1">
                              <a:latin typeface="Cambria Math"/>
                            </a:rPr>
                            <m:t>0.79−0.002∗</m:t>
                          </m:r>
                          <m:d>
                            <m:dPr>
                              <m:ctrlPr>
                                <a:rPr lang="es-MX" i="1">
                                  <a:latin typeface="Cambria Math"/>
                                </a:rPr>
                              </m:ctrlPr>
                            </m:dPr>
                            <m:e>
                              <m:f>
                                <m:fPr>
                                  <m:ctrlPr>
                                    <a:rPr lang="es-MX" i="1">
                                      <a:latin typeface="Cambria Math"/>
                                    </a:rPr>
                                  </m:ctrlPr>
                                </m:fPr>
                                <m:num>
                                  <m:r>
                                    <a:rPr lang="es-MX" i="1">
                                      <a:latin typeface="Cambria Math"/>
                                    </a:rPr>
                                    <m:t>𝑏𝑓</m:t>
                                  </m:r>
                                </m:num>
                                <m:den>
                                  <m:r>
                                    <a:rPr lang="es-MX" i="1">
                                      <a:latin typeface="Cambria Math"/>
                                    </a:rPr>
                                    <m:t>2</m:t>
                                  </m:r>
                                  <m:r>
                                    <a:rPr lang="es-MX" i="1">
                                      <a:latin typeface="Cambria Math"/>
                                    </a:rPr>
                                    <m:t>𝑡𝑓</m:t>
                                  </m:r>
                                </m:den>
                              </m:f>
                            </m:e>
                          </m:d>
                          <m:r>
                            <a:rPr lang="es-MX" i="1">
                              <a:latin typeface="Cambria Math"/>
                            </a:rPr>
                            <m:t>∗</m:t>
                          </m:r>
                          <m:rad>
                            <m:radPr>
                              <m:degHide m:val="on"/>
                              <m:ctrlPr>
                                <a:rPr lang="es-MX" i="1">
                                  <a:latin typeface="Cambria Math"/>
                                </a:rPr>
                              </m:ctrlPr>
                            </m:radPr>
                            <m:deg/>
                            <m:e>
                              <m:r>
                                <a:rPr lang="es-MX" i="1">
                                  <a:latin typeface="Cambria Math"/>
                                </a:rPr>
                                <m:t>𝐹𝑦</m:t>
                              </m:r>
                            </m:e>
                          </m:rad>
                        </m:e>
                      </m:d>
                      <m:r>
                        <a:rPr lang="es-MX" i="1">
                          <a:latin typeface="Cambria Math"/>
                        </a:rPr>
                        <m:t>≤0.66∗</m:t>
                      </m:r>
                      <m:r>
                        <a:rPr lang="es-MX" i="1">
                          <a:latin typeface="Cambria Math"/>
                        </a:rPr>
                        <m:t>𝐹𝑦</m:t>
                      </m:r>
                    </m:oMath>
                  </m:oMathPara>
                </a14:m>
                <a:endParaRPr lang="es-MX" dirty="0"/>
              </a:p>
              <a:p>
                <a:pPr lvl="0"/>
                <a:r>
                  <a:rPr lang="es-MX" dirty="0"/>
                  <a:t>Si la sección es no compacta y lateralmente apoyada:</a:t>
                </a:r>
              </a:p>
              <a:p>
                <a:pPr marL="0" indent="0">
                  <a:buNone/>
                </a:pPr>
                <a14:m>
                  <m:oMathPara xmlns:m="http://schemas.openxmlformats.org/officeDocument/2006/math">
                    <m:oMathParaPr>
                      <m:jc m:val="centerGroup"/>
                    </m:oMathParaPr>
                    <m:oMath xmlns:m="http://schemas.openxmlformats.org/officeDocument/2006/math">
                      <m:r>
                        <a:rPr lang="es-MX" i="1">
                          <a:latin typeface="Cambria Math"/>
                        </a:rPr>
                        <m:t>𝐹𝑎</m:t>
                      </m:r>
                      <m:r>
                        <a:rPr lang="es-MX" i="1">
                          <a:latin typeface="Cambria Math"/>
                        </a:rPr>
                        <m:t>=0.60∗</m:t>
                      </m:r>
                      <m:r>
                        <a:rPr lang="es-MX" i="1">
                          <a:latin typeface="Cambria Math"/>
                        </a:rPr>
                        <m:t>𝐹𝑦</m:t>
                      </m:r>
                    </m:oMath>
                  </m:oMathPara>
                </a14:m>
                <a:endParaRPr lang="es-MX" dirty="0"/>
              </a:p>
              <a:p>
                <a:endParaRPr lang="es-MX"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741" t="-1111"/>
                </a:stretch>
              </a:blipFill>
            </p:spPr>
            <p:txBody>
              <a:bodyPr/>
              <a:lstStyle/>
              <a:p>
                <a:r>
                  <a:rPr lang="es-MX">
                    <a:noFill/>
                  </a:rPr>
                  <a:t> </a:t>
                </a:r>
              </a:p>
            </p:txBody>
          </p:sp>
        </mc:Fallback>
      </mc:AlternateContent>
    </p:spTree>
    <p:extLst>
      <p:ext uri="{BB962C8B-B14F-4D97-AF65-F5344CB8AC3E}">
        <p14:creationId xmlns:p14="http://schemas.microsoft.com/office/powerpoint/2010/main" val="325716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4000" dirty="0" smtClean="0"/>
              <a:t>ESFUERZOS ADMISIBLES EN VIGAS (Fa)</a:t>
            </a:r>
            <a:endParaRPr lang="es-MX" sz="4000"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a:bodyPr>
              <a:lstStyle/>
              <a:p>
                <a:pPr lvl="0" algn="just"/>
                <a:r>
                  <a:rPr lang="es-MX" sz="2800" dirty="0" smtClean="0"/>
                  <a:t>Si la sección es no compacta y no lateralmente apoyada, los esfuerzos permisibles en sus fibras extremas son:</a:t>
                </a:r>
              </a:p>
              <a:p>
                <a:pPr lvl="1" algn="just"/>
                <a:r>
                  <a:rPr lang="es-MX" dirty="0"/>
                  <a:t>Tensión:		</a:t>
                </a:r>
                <a14:m>
                  <m:oMath xmlns:m="http://schemas.openxmlformats.org/officeDocument/2006/math">
                    <m:r>
                      <a:rPr lang="es-MX" i="1">
                        <a:latin typeface="Cambria Math"/>
                      </a:rPr>
                      <m:t>𝐹𝑎</m:t>
                    </m:r>
                    <m:r>
                      <a:rPr lang="es-MX" i="1">
                        <a:latin typeface="Cambria Math"/>
                      </a:rPr>
                      <m:t>=0.60∗</m:t>
                    </m:r>
                    <m:r>
                      <a:rPr lang="es-MX" i="1">
                        <a:latin typeface="Cambria Math"/>
                      </a:rPr>
                      <m:t>𝐹𝑦</m:t>
                    </m:r>
                  </m:oMath>
                </a14:m>
                <a:endParaRPr lang="es-MX" dirty="0"/>
              </a:p>
              <a:p>
                <a:pPr lvl="1" algn="just"/>
                <a:r>
                  <a:rPr lang="es-MX" dirty="0"/>
                  <a:t>Compresión:</a:t>
                </a:r>
              </a:p>
              <a:p>
                <a:pPr marL="0" indent="0" algn="just">
                  <a:buNone/>
                </a:pPr>
                <a:r>
                  <a:rPr lang="es-MX" sz="2800" dirty="0"/>
                  <a:t>Si  </a:t>
                </a:r>
                <a14:m>
                  <m:oMath xmlns:m="http://schemas.openxmlformats.org/officeDocument/2006/math">
                    <m:rad>
                      <m:radPr>
                        <m:degHide m:val="on"/>
                        <m:ctrlPr>
                          <a:rPr lang="es-MX" sz="2000" i="1">
                            <a:latin typeface="Cambria Math"/>
                          </a:rPr>
                        </m:ctrlPr>
                      </m:radPr>
                      <m:deg/>
                      <m:e>
                        <m:f>
                          <m:fPr>
                            <m:ctrlPr>
                              <a:rPr lang="es-MX" sz="2000" i="1">
                                <a:latin typeface="Cambria Math"/>
                              </a:rPr>
                            </m:ctrlPr>
                          </m:fPr>
                          <m:num>
                            <m:r>
                              <a:rPr lang="es-MX" sz="2000" i="1">
                                <a:latin typeface="Cambria Math"/>
                              </a:rPr>
                              <m:t>102∗</m:t>
                            </m:r>
                            <m:sSup>
                              <m:sSupPr>
                                <m:ctrlPr>
                                  <a:rPr lang="es-MX" sz="2000" i="1">
                                    <a:latin typeface="Cambria Math"/>
                                  </a:rPr>
                                </m:ctrlPr>
                              </m:sSupPr>
                              <m:e>
                                <m:r>
                                  <a:rPr lang="es-MX" sz="2000" i="1">
                                    <a:latin typeface="Cambria Math"/>
                                  </a:rPr>
                                  <m:t>10</m:t>
                                </m:r>
                              </m:e>
                              <m:sup>
                                <m:r>
                                  <a:rPr lang="es-MX" sz="2000" i="1">
                                    <a:latin typeface="Cambria Math"/>
                                  </a:rPr>
                                  <m:t>3</m:t>
                                </m:r>
                              </m:sup>
                            </m:sSup>
                            <m:r>
                              <a:rPr lang="es-MX" sz="2000" i="1">
                                <a:latin typeface="Cambria Math"/>
                              </a:rPr>
                              <m:t>∗</m:t>
                            </m:r>
                            <m:sSub>
                              <m:sSubPr>
                                <m:ctrlPr>
                                  <a:rPr lang="es-MX" sz="2000" i="1">
                                    <a:latin typeface="Cambria Math"/>
                                  </a:rPr>
                                </m:ctrlPr>
                              </m:sSubPr>
                              <m:e>
                                <m:r>
                                  <a:rPr lang="es-MX" sz="2000" i="1">
                                    <a:latin typeface="Cambria Math"/>
                                  </a:rPr>
                                  <m:t>𝐶</m:t>
                                </m:r>
                              </m:e>
                              <m:sub>
                                <m:r>
                                  <a:rPr lang="es-MX" sz="2000" i="1">
                                    <a:latin typeface="Cambria Math"/>
                                  </a:rPr>
                                  <m:t>𝑏</m:t>
                                </m:r>
                              </m:sub>
                            </m:sSub>
                          </m:num>
                          <m:den>
                            <m:r>
                              <a:rPr lang="es-MX" sz="2000" i="1">
                                <a:latin typeface="Cambria Math"/>
                              </a:rPr>
                              <m:t>𝐹𝑦</m:t>
                            </m:r>
                          </m:den>
                        </m:f>
                      </m:e>
                    </m:rad>
                    <m:r>
                      <a:rPr lang="es-MX" sz="2000" i="1">
                        <a:latin typeface="Cambria Math"/>
                      </a:rPr>
                      <m:t>≤</m:t>
                    </m:r>
                    <m:f>
                      <m:fPr>
                        <m:ctrlPr>
                          <a:rPr lang="es-MX" sz="2000" i="1">
                            <a:latin typeface="Cambria Math"/>
                          </a:rPr>
                        </m:ctrlPr>
                      </m:fPr>
                      <m:num>
                        <m:r>
                          <a:rPr lang="es-MX" sz="2000" i="1">
                            <a:latin typeface="Cambria Math"/>
                          </a:rPr>
                          <m:t>𝐿</m:t>
                        </m:r>
                      </m:num>
                      <m:den>
                        <m:sSub>
                          <m:sSubPr>
                            <m:ctrlPr>
                              <a:rPr lang="es-MX" sz="2000" i="1">
                                <a:latin typeface="Cambria Math"/>
                              </a:rPr>
                            </m:ctrlPr>
                          </m:sSubPr>
                          <m:e>
                            <m:r>
                              <a:rPr lang="es-MX" sz="2000" i="1">
                                <a:latin typeface="Cambria Math"/>
                              </a:rPr>
                              <m:t>𝑟</m:t>
                            </m:r>
                          </m:e>
                          <m:sub>
                            <m:r>
                              <a:rPr lang="es-MX" sz="2000" i="1">
                                <a:latin typeface="Cambria Math"/>
                              </a:rPr>
                              <m:t>𝑇</m:t>
                            </m:r>
                          </m:sub>
                        </m:sSub>
                      </m:den>
                    </m:f>
                    <m:r>
                      <a:rPr lang="es-MX" sz="2000" i="1">
                        <a:latin typeface="Cambria Math"/>
                      </a:rPr>
                      <m:t>≤</m:t>
                    </m:r>
                    <m:rad>
                      <m:radPr>
                        <m:degHide m:val="on"/>
                        <m:ctrlPr>
                          <a:rPr lang="es-MX" sz="2000" i="1">
                            <a:latin typeface="Cambria Math"/>
                          </a:rPr>
                        </m:ctrlPr>
                      </m:radPr>
                      <m:deg/>
                      <m:e>
                        <m:f>
                          <m:fPr>
                            <m:ctrlPr>
                              <a:rPr lang="es-MX" sz="2000" i="1">
                                <a:latin typeface="Cambria Math"/>
                              </a:rPr>
                            </m:ctrlPr>
                          </m:fPr>
                          <m:num>
                            <m:r>
                              <a:rPr lang="es-MX" sz="2000" i="1">
                                <a:latin typeface="Cambria Math"/>
                              </a:rPr>
                              <m:t>510∗</m:t>
                            </m:r>
                            <m:sSup>
                              <m:sSupPr>
                                <m:ctrlPr>
                                  <a:rPr lang="es-MX" sz="2000" i="1">
                                    <a:latin typeface="Cambria Math"/>
                                  </a:rPr>
                                </m:ctrlPr>
                              </m:sSupPr>
                              <m:e>
                                <m:r>
                                  <a:rPr lang="es-MX" sz="2000" i="1">
                                    <a:latin typeface="Cambria Math"/>
                                  </a:rPr>
                                  <m:t>10</m:t>
                                </m:r>
                              </m:e>
                              <m:sup>
                                <m:r>
                                  <a:rPr lang="es-MX" sz="2000" i="1">
                                    <a:latin typeface="Cambria Math"/>
                                  </a:rPr>
                                  <m:t>3</m:t>
                                </m:r>
                              </m:sup>
                            </m:sSup>
                            <m:r>
                              <a:rPr lang="es-MX" sz="2000" i="1">
                                <a:latin typeface="Cambria Math"/>
                              </a:rPr>
                              <m:t>∗</m:t>
                            </m:r>
                            <m:sSub>
                              <m:sSubPr>
                                <m:ctrlPr>
                                  <a:rPr lang="es-MX" sz="2000" i="1">
                                    <a:latin typeface="Cambria Math"/>
                                  </a:rPr>
                                </m:ctrlPr>
                              </m:sSubPr>
                              <m:e>
                                <m:r>
                                  <a:rPr lang="es-MX" sz="2000" i="1">
                                    <a:latin typeface="Cambria Math"/>
                                  </a:rPr>
                                  <m:t>𝐶</m:t>
                                </m:r>
                              </m:e>
                              <m:sub>
                                <m:r>
                                  <a:rPr lang="es-MX" sz="2000" i="1">
                                    <a:latin typeface="Cambria Math"/>
                                  </a:rPr>
                                  <m:t>𝑏</m:t>
                                </m:r>
                              </m:sub>
                            </m:sSub>
                          </m:num>
                          <m:den>
                            <m:r>
                              <a:rPr lang="es-MX" sz="2000" i="1">
                                <a:latin typeface="Cambria Math"/>
                              </a:rPr>
                              <m:t>𝐹𝑦</m:t>
                            </m:r>
                          </m:den>
                        </m:f>
                      </m:e>
                    </m:rad>
                    <m:r>
                      <a:rPr lang="es-MX" sz="2000" i="1">
                        <a:latin typeface="Cambria Math"/>
                      </a:rPr>
                      <m:t>        →        </m:t>
                    </m:r>
                    <m:r>
                      <a:rPr lang="es-MX" sz="2000" i="1">
                        <a:latin typeface="Cambria Math"/>
                      </a:rPr>
                      <m:t>𝐹𝑎</m:t>
                    </m:r>
                    <m:r>
                      <a:rPr lang="es-MX" sz="2000" i="1">
                        <a:latin typeface="Cambria Math"/>
                      </a:rPr>
                      <m:t>=</m:t>
                    </m:r>
                    <m:d>
                      <m:dPr>
                        <m:ctrlPr>
                          <a:rPr lang="es-MX" sz="2000" i="1">
                            <a:latin typeface="Cambria Math"/>
                          </a:rPr>
                        </m:ctrlPr>
                      </m:dPr>
                      <m:e>
                        <m:f>
                          <m:fPr>
                            <m:ctrlPr>
                              <a:rPr lang="es-MX" sz="2000" i="1">
                                <a:latin typeface="Cambria Math"/>
                              </a:rPr>
                            </m:ctrlPr>
                          </m:fPr>
                          <m:num>
                            <m:r>
                              <a:rPr lang="es-MX" sz="2000" i="1">
                                <a:latin typeface="Cambria Math"/>
                              </a:rPr>
                              <m:t>2</m:t>
                            </m:r>
                          </m:num>
                          <m:den>
                            <m:r>
                              <a:rPr lang="es-MX" sz="2000" i="1">
                                <a:latin typeface="Cambria Math"/>
                              </a:rPr>
                              <m:t>3</m:t>
                            </m:r>
                          </m:den>
                        </m:f>
                        <m:r>
                          <a:rPr lang="es-MX" sz="2000" i="1">
                            <a:latin typeface="Cambria Math"/>
                          </a:rPr>
                          <m:t>−</m:t>
                        </m:r>
                        <m:f>
                          <m:fPr>
                            <m:ctrlPr>
                              <a:rPr lang="es-MX" sz="2000" i="1">
                                <a:latin typeface="Cambria Math"/>
                              </a:rPr>
                            </m:ctrlPr>
                          </m:fPr>
                          <m:num>
                            <m:r>
                              <a:rPr lang="es-MX" sz="2000" i="1">
                                <a:latin typeface="Cambria Math"/>
                              </a:rPr>
                              <m:t>𝐹𝑦</m:t>
                            </m:r>
                            <m:r>
                              <a:rPr lang="es-MX" sz="2000" i="1">
                                <a:latin typeface="Cambria Math"/>
                              </a:rPr>
                              <m:t>∗</m:t>
                            </m:r>
                            <m:sSup>
                              <m:sSupPr>
                                <m:ctrlPr>
                                  <a:rPr lang="es-MX" sz="2000" i="1">
                                    <a:latin typeface="Cambria Math"/>
                                  </a:rPr>
                                </m:ctrlPr>
                              </m:sSupPr>
                              <m:e>
                                <m:d>
                                  <m:dPr>
                                    <m:ctrlPr>
                                      <a:rPr lang="es-MX" sz="2000" i="1">
                                        <a:latin typeface="Cambria Math"/>
                                      </a:rPr>
                                    </m:ctrlPr>
                                  </m:dPr>
                                  <m:e>
                                    <m:f>
                                      <m:fPr>
                                        <m:ctrlPr>
                                          <a:rPr lang="es-MX" sz="2000" i="1">
                                            <a:latin typeface="Cambria Math"/>
                                          </a:rPr>
                                        </m:ctrlPr>
                                      </m:fPr>
                                      <m:num>
                                        <m:r>
                                          <a:rPr lang="es-MX" sz="2000" i="1">
                                            <a:latin typeface="Cambria Math"/>
                                          </a:rPr>
                                          <m:t>𝑙</m:t>
                                        </m:r>
                                      </m:num>
                                      <m:den>
                                        <m:sSub>
                                          <m:sSubPr>
                                            <m:ctrlPr>
                                              <a:rPr lang="es-MX" sz="2000" i="1">
                                                <a:latin typeface="Cambria Math"/>
                                              </a:rPr>
                                            </m:ctrlPr>
                                          </m:sSubPr>
                                          <m:e>
                                            <m:r>
                                              <a:rPr lang="es-MX" sz="2000" i="1">
                                                <a:latin typeface="Cambria Math"/>
                                              </a:rPr>
                                              <m:t>𝑟</m:t>
                                            </m:r>
                                          </m:e>
                                          <m:sub>
                                            <m:r>
                                              <a:rPr lang="es-MX" sz="2000" i="1">
                                                <a:latin typeface="Cambria Math"/>
                                              </a:rPr>
                                              <m:t>𝑇</m:t>
                                            </m:r>
                                          </m:sub>
                                        </m:sSub>
                                      </m:den>
                                    </m:f>
                                  </m:e>
                                </m:d>
                              </m:e>
                              <m:sup>
                                <m:r>
                                  <a:rPr lang="es-MX" sz="2000" i="1">
                                    <a:latin typeface="Cambria Math"/>
                                  </a:rPr>
                                  <m:t>2</m:t>
                                </m:r>
                              </m:sup>
                            </m:sSup>
                          </m:num>
                          <m:den>
                            <m:r>
                              <a:rPr lang="es-MX" sz="2000" i="1">
                                <a:latin typeface="Cambria Math"/>
                              </a:rPr>
                              <m:t>1530∗</m:t>
                            </m:r>
                            <m:sSup>
                              <m:sSupPr>
                                <m:ctrlPr>
                                  <a:rPr lang="es-MX" sz="2000" i="1">
                                    <a:latin typeface="Cambria Math"/>
                                  </a:rPr>
                                </m:ctrlPr>
                              </m:sSupPr>
                              <m:e>
                                <m:r>
                                  <a:rPr lang="es-MX" sz="2000" i="1">
                                    <a:latin typeface="Cambria Math"/>
                                  </a:rPr>
                                  <m:t>10</m:t>
                                </m:r>
                              </m:e>
                              <m:sup>
                                <m:r>
                                  <a:rPr lang="es-MX" sz="2000" i="1">
                                    <a:latin typeface="Cambria Math"/>
                                  </a:rPr>
                                  <m:t>3</m:t>
                                </m:r>
                              </m:sup>
                            </m:sSup>
                            <m:r>
                              <a:rPr lang="es-MX" sz="2000" i="1">
                                <a:latin typeface="Cambria Math"/>
                              </a:rPr>
                              <m:t>∗</m:t>
                            </m:r>
                            <m:sSub>
                              <m:sSubPr>
                                <m:ctrlPr>
                                  <a:rPr lang="es-MX" sz="2000" i="1">
                                    <a:latin typeface="Cambria Math"/>
                                  </a:rPr>
                                </m:ctrlPr>
                              </m:sSubPr>
                              <m:e>
                                <m:r>
                                  <a:rPr lang="es-MX" sz="2000" i="1">
                                    <a:latin typeface="Cambria Math"/>
                                  </a:rPr>
                                  <m:t>𝐶</m:t>
                                </m:r>
                              </m:e>
                              <m:sub>
                                <m:r>
                                  <a:rPr lang="es-MX" sz="2000" i="1">
                                    <a:latin typeface="Cambria Math"/>
                                  </a:rPr>
                                  <m:t>𝑏</m:t>
                                </m:r>
                              </m:sub>
                            </m:sSub>
                          </m:den>
                        </m:f>
                      </m:e>
                    </m:d>
                    <m:r>
                      <a:rPr lang="es-MX" sz="2000" i="1">
                        <a:latin typeface="Cambria Math"/>
                      </a:rPr>
                      <m:t>∗</m:t>
                    </m:r>
                    <m:r>
                      <a:rPr lang="es-MX" sz="2000" i="1">
                        <a:latin typeface="Cambria Math"/>
                      </a:rPr>
                      <m:t>𝐹𝑦</m:t>
                    </m:r>
                  </m:oMath>
                </a14:m>
                <a:endParaRPr lang="es-MX" sz="2800" dirty="0"/>
              </a:p>
              <a:p>
                <a:pPr marL="0" indent="0" algn="just">
                  <a:buNone/>
                </a:pPr>
                <a:r>
                  <a:rPr lang="es-MX" dirty="0"/>
                  <a:t>Si  </a:t>
                </a:r>
                <a14:m>
                  <m:oMath xmlns:m="http://schemas.openxmlformats.org/officeDocument/2006/math">
                    <m:f>
                      <m:fPr>
                        <m:ctrlPr>
                          <a:rPr lang="es-MX" sz="2000" i="1">
                            <a:latin typeface="Cambria Math"/>
                          </a:rPr>
                        </m:ctrlPr>
                      </m:fPr>
                      <m:num>
                        <m:r>
                          <a:rPr lang="es-MX" sz="2000" i="1">
                            <a:latin typeface="Cambria Math"/>
                          </a:rPr>
                          <m:t>𝑙</m:t>
                        </m:r>
                      </m:num>
                      <m:den>
                        <m:sSub>
                          <m:sSubPr>
                            <m:ctrlPr>
                              <a:rPr lang="es-MX" sz="2000" i="1">
                                <a:latin typeface="Cambria Math"/>
                              </a:rPr>
                            </m:ctrlPr>
                          </m:sSubPr>
                          <m:e>
                            <m:r>
                              <a:rPr lang="es-MX" sz="2000" i="1">
                                <a:latin typeface="Cambria Math"/>
                              </a:rPr>
                              <m:t>𝑟</m:t>
                            </m:r>
                          </m:e>
                          <m:sub>
                            <m:r>
                              <a:rPr lang="es-MX" sz="2000" i="1">
                                <a:latin typeface="Cambria Math"/>
                              </a:rPr>
                              <m:t>𝑇</m:t>
                            </m:r>
                          </m:sub>
                        </m:sSub>
                      </m:den>
                    </m:f>
                    <m:r>
                      <a:rPr lang="es-MX" sz="2000" i="1">
                        <a:latin typeface="Cambria Math"/>
                      </a:rPr>
                      <m:t>≥</m:t>
                    </m:r>
                    <m:rad>
                      <m:radPr>
                        <m:degHide m:val="on"/>
                        <m:ctrlPr>
                          <a:rPr lang="es-MX" sz="2000" i="1">
                            <a:latin typeface="Cambria Math"/>
                          </a:rPr>
                        </m:ctrlPr>
                      </m:radPr>
                      <m:deg/>
                      <m:e>
                        <m:f>
                          <m:fPr>
                            <m:ctrlPr>
                              <a:rPr lang="es-MX" sz="2000" i="1">
                                <a:latin typeface="Cambria Math"/>
                              </a:rPr>
                            </m:ctrlPr>
                          </m:fPr>
                          <m:num>
                            <m:r>
                              <a:rPr lang="es-MX" sz="2000" i="1">
                                <a:latin typeface="Cambria Math"/>
                              </a:rPr>
                              <m:t>510∗</m:t>
                            </m:r>
                            <m:sSup>
                              <m:sSupPr>
                                <m:ctrlPr>
                                  <a:rPr lang="es-MX" sz="2000" i="1">
                                    <a:latin typeface="Cambria Math"/>
                                  </a:rPr>
                                </m:ctrlPr>
                              </m:sSupPr>
                              <m:e>
                                <m:r>
                                  <a:rPr lang="es-MX" sz="2000" i="1">
                                    <a:latin typeface="Cambria Math"/>
                                  </a:rPr>
                                  <m:t>10</m:t>
                                </m:r>
                              </m:e>
                              <m:sup>
                                <m:r>
                                  <a:rPr lang="es-MX" sz="2000" i="1">
                                    <a:latin typeface="Cambria Math"/>
                                  </a:rPr>
                                  <m:t>3</m:t>
                                </m:r>
                              </m:sup>
                            </m:sSup>
                            <m:r>
                              <a:rPr lang="es-MX" sz="2000" i="1">
                                <a:latin typeface="Cambria Math"/>
                              </a:rPr>
                              <m:t>∗</m:t>
                            </m:r>
                            <m:sSub>
                              <m:sSubPr>
                                <m:ctrlPr>
                                  <a:rPr lang="es-MX" sz="2000" i="1">
                                    <a:latin typeface="Cambria Math"/>
                                  </a:rPr>
                                </m:ctrlPr>
                              </m:sSubPr>
                              <m:e>
                                <m:r>
                                  <a:rPr lang="es-MX" sz="2000" i="1">
                                    <a:latin typeface="Cambria Math"/>
                                  </a:rPr>
                                  <m:t>𝐶</m:t>
                                </m:r>
                              </m:e>
                              <m:sub>
                                <m:r>
                                  <a:rPr lang="es-MX" sz="2000" i="1">
                                    <a:latin typeface="Cambria Math"/>
                                  </a:rPr>
                                  <m:t>𝑏</m:t>
                                </m:r>
                              </m:sub>
                            </m:sSub>
                          </m:num>
                          <m:den>
                            <m:r>
                              <a:rPr lang="es-MX" sz="2000" i="1">
                                <a:latin typeface="Cambria Math"/>
                              </a:rPr>
                              <m:t>𝐹𝑦</m:t>
                            </m:r>
                          </m:den>
                        </m:f>
                      </m:e>
                    </m:rad>
                    <m:r>
                      <a:rPr lang="es-MX" sz="2000" i="1">
                        <a:latin typeface="Cambria Math"/>
                      </a:rPr>
                      <m:t>        </m:t>
                    </m:r>
                    <m:r>
                      <a:rPr lang="es-MX" sz="2000" b="0" i="1" smtClean="0">
                        <a:latin typeface="Cambria Math"/>
                      </a:rPr>
                      <m:t>                          </m:t>
                    </m:r>
                    <m:r>
                      <a:rPr lang="es-MX" sz="2000" i="1">
                        <a:latin typeface="Cambria Math"/>
                      </a:rPr>
                      <m:t>   →        </m:t>
                    </m:r>
                    <m:r>
                      <a:rPr lang="es-MX" sz="2000" i="1">
                        <a:latin typeface="Cambria Math"/>
                      </a:rPr>
                      <m:t>𝐹𝑎</m:t>
                    </m:r>
                    <m:r>
                      <a:rPr lang="es-MX" sz="2000" i="1">
                        <a:latin typeface="Cambria Math"/>
                      </a:rPr>
                      <m:t>=</m:t>
                    </m:r>
                    <m:f>
                      <m:fPr>
                        <m:ctrlPr>
                          <a:rPr lang="es-MX" sz="2000" i="1">
                            <a:latin typeface="Cambria Math"/>
                          </a:rPr>
                        </m:ctrlPr>
                      </m:fPr>
                      <m:num>
                        <m:r>
                          <a:rPr lang="es-MX" sz="2000" i="1">
                            <a:latin typeface="Cambria Math"/>
                          </a:rPr>
                          <m:t>170∗</m:t>
                        </m:r>
                        <m:sSup>
                          <m:sSupPr>
                            <m:ctrlPr>
                              <a:rPr lang="es-MX" sz="2000" i="1">
                                <a:latin typeface="Cambria Math"/>
                              </a:rPr>
                            </m:ctrlPr>
                          </m:sSupPr>
                          <m:e>
                            <m:r>
                              <a:rPr lang="es-MX" sz="2000" i="1">
                                <a:latin typeface="Cambria Math"/>
                              </a:rPr>
                              <m:t>10</m:t>
                            </m:r>
                          </m:e>
                          <m:sup>
                            <m:r>
                              <a:rPr lang="es-MX" sz="2000" i="1">
                                <a:latin typeface="Cambria Math"/>
                              </a:rPr>
                              <m:t>3</m:t>
                            </m:r>
                          </m:sup>
                        </m:sSup>
                        <m:r>
                          <a:rPr lang="es-MX" sz="2000" i="1">
                            <a:latin typeface="Cambria Math"/>
                          </a:rPr>
                          <m:t>∗</m:t>
                        </m:r>
                        <m:sSub>
                          <m:sSubPr>
                            <m:ctrlPr>
                              <a:rPr lang="es-MX" sz="2000" i="1">
                                <a:latin typeface="Cambria Math"/>
                              </a:rPr>
                            </m:ctrlPr>
                          </m:sSubPr>
                          <m:e>
                            <m:r>
                              <a:rPr lang="es-MX" sz="2000" i="1">
                                <a:latin typeface="Cambria Math"/>
                              </a:rPr>
                              <m:t>𝐶</m:t>
                            </m:r>
                          </m:e>
                          <m:sub>
                            <m:r>
                              <a:rPr lang="es-MX" sz="2000" i="1">
                                <a:latin typeface="Cambria Math"/>
                              </a:rPr>
                              <m:t>𝑏</m:t>
                            </m:r>
                          </m:sub>
                        </m:sSub>
                      </m:num>
                      <m:den>
                        <m:sSup>
                          <m:sSupPr>
                            <m:ctrlPr>
                              <a:rPr lang="es-MX" sz="2000" i="1">
                                <a:latin typeface="Cambria Math"/>
                              </a:rPr>
                            </m:ctrlPr>
                          </m:sSupPr>
                          <m:e>
                            <m:d>
                              <m:dPr>
                                <m:ctrlPr>
                                  <a:rPr lang="es-MX" sz="2000" i="1">
                                    <a:latin typeface="Cambria Math"/>
                                  </a:rPr>
                                </m:ctrlPr>
                              </m:dPr>
                              <m:e>
                                <m:f>
                                  <m:fPr>
                                    <m:ctrlPr>
                                      <a:rPr lang="es-MX" sz="2000" i="1">
                                        <a:latin typeface="Cambria Math"/>
                                      </a:rPr>
                                    </m:ctrlPr>
                                  </m:fPr>
                                  <m:num>
                                    <m:r>
                                      <a:rPr lang="es-MX" sz="2000" i="1">
                                        <a:latin typeface="Cambria Math"/>
                                      </a:rPr>
                                      <m:t>𝑙</m:t>
                                    </m:r>
                                  </m:num>
                                  <m:den>
                                    <m:sSub>
                                      <m:sSubPr>
                                        <m:ctrlPr>
                                          <a:rPr lang="es-MX" sz="2000" i="1">
                                            <a:latin typeface="Cambria Math"/>
                                          </a:rPr>
                                        </m:ctrlPr>
                                      </m:sSubPr>
                                      <m:e>
                                        <m:r>
                                          <a:rPr lang="es-MX" sz="2000" i="1">
                                            <a:latin typeface="Cambria Math"/>
                                          </a:rPr>
                                          <m:t>𝑟</m:t>
                                        </m:r>
                                      </m:e>
                                      <m:sub>
                                        <m:r>
                                          <a:rPr lang="es-MX" sz="2000" i="1">
                                            <a:latin typeface="Cambria Math"/>
                                          </a:rPr>
                                          <m:t>𝑇</m:t>
                                        </m:r>
                                      </m:sub>
                                    </m:sSub>
                                  </m:den>
                                </m:f>
                              </m:e>
                            </m:d>
                          </m:e>
                          <m:sup>
                            <m:r>
                              <a:rPr lang="es-MX" sz="2000" i="1">
                                <a:latin typeface="Cambria Math"/>
                              </a:rPr>
                              <m:t>2</m:t>
                            </m:r>
                          </m:sup>
                        </m:sSup>
                      </m:den>
                    </m:f>
                  </m:oMath>
                </a14:m>
                <a:endParaRPr lang="es-MX" dirty="0"/>
              </a:p>
              <a:p>
                <a:pPr marL="0" indent="0" algn="just">
                  <a:buNone/>
                </a:pPr>
                <a:endParaRPr lang="es-MX"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1481" t="-1250" r="-1481"/>
                </a:stretch>
              </a:blipFill>
            </p:spPr>
            <p:txBody>
              <a:bodyPr/>
              <a:lstStyle/>
              <a:p>
                <a:r>
                  <a:rPr lang="es-MX">
                    <a:noFill/>
                  </a:rPr>
                  <a:t> </a:t>
                </a:r>
              </a:p>
            </p:txBody>
          </p:sp>
        </mc:Fallback>
      </mc:AlternateContent>
    </p:spTree>
    <p:extLst>
      <p:ext uri="{BB962C8B-B14F-4D97-AF65-F5344CB8AC3E}">
        <p14:creationId xmlns:p14="http://schemas.microsoft.com/office/powerpoint/2010/main" val="1972351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4000" dirty="0" smtClean="0"/>
              <a:t>ESFUERZOS ADMISIBLES EN VIGAS (Fa)</a:t>
            </a:r>
            <a:endParaRPr lang="es-MX" sz="4000"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lstStyle/>
              <a:p>
                <a:pPr marL="0" indent="0">
                  <a:buNone/>
                </a:pPr>
                <a:r>
                  <a:rPr lang="es-MX" dirty="0" smtClean="0"/>
                  <a:t>Si  </a:t>
                </a:r>
                <a14:m>
                  <m:oMath xmlns:m="http://schemas.openxmlformats.org/officeDocument/2006/math">
                    <m:f>
                      <m:fPr>
                        <m:ctrlPr>
                          <a:rPr lang="es-MX" sz="2000" i="1">
                            <a:latin typeface="Cambria Math"/>
                          </a:rPr>
                        </m:ctrlPr>
                      </m:fPr>
                      <m:num>
                        <m:r>
                          <a:rPr lang="es-MX" sz="2000" i="1">
                            <a:latin typeface="Cambria Math"/>
                          </a:rPr>
                          <m:t>𝐿</m:t>
                        </m:r>
                      </m:num>
                      <m:den>
                        <m:sSub>
                          <m:sSubPr>
                            <m:ctrlPr>
                              <a:rPr lang="es-MX" sz="2000" i="1">
                                <a:latin typeface="Cambria Math"/>
                              </a:rPr>
                            </m:ctrlPr>
                          </m:sSubPr>
                          <m:e>
                            <m:r>
                              <a:rPr lang="es-MX" sz="2000" i="1">
                                <a:latin typeface="Cambria Math"/>
                              </a:rPr>
                              <m:t>𝑟</m:t>
                            </m:r>
                          </m:e>
                          <m:sub>
                            <m:r>
                              <a:rPr lang="es-MX" sz="2000" i="1">
                                <a:latin typeface="Cambria Math"/>
                              </a:rPr>
                              <m:t>𝑇</m:t>
                            </m:r>
                          </m:sub>
                        </m:sSub>
                      </m:den>
                    </m:f>
                    <m:r>
                      <a:rPr lang="es-MX" sz="2000" i="1">
                        <a:latin typeface="Cambria Math"/>
                      </a:rPr>
                      <m:t>≤</m:t>
                    </m:r>
                    <m:rad>
                      <m:radPr>
                        <m:degHide m:val="on"/>
                        <m:ctrlPr>
                          <a:rPr lang="es-MX" sz="2000" i="1">
                            <a:latin typeface="Cambria Math"/>
                          </a:rPr>
                        </m:ctrlPr>
                      </m:radPr>
                      <m:deg/>
                      <m:e>
                        <m:f>
                          <m:fPr>
                            <m:ctrlPr>
                              <a:rPr lang="es-MX" sz="2000" i="1">
                                <a:latin typeface="Cambria Math"/>
                              </a:rPr>
                            </m:ctrlPr>
                          </m:fPr>
                          <m:num>
                            <m:r>
                              <a:rPr lang="es-MX" sz="2000" i="1">
                                <a:latin typeface="Cambria Math"/>
                              </a:rPr>
                              <m:t>102∗</m:t>
                            </m:r>
                            <m:sSup>
                              <m:sSupPr>
                                <m:ctrlPr>
                                  <a:rPr lang="es-MX" sz="2000" i="1">
                                    <a:latin typeface="Cambria Math"/>
                                  </a:rPr>
                                </m:ctrlPr>
                              </m:sSupPr>
                              <m:e>
                                <m:r>
                                  <a:rPr lang="es-MX" sz="2000" i="1">
                                    <a:latin typeface="Cambria Math"/>
                                  </a:rPr>
                                  <m:t>10</m:t>
                                </m:r>
                              </m:e>
                              <m:sup>
                                <m:r>
                                  <a:rPr lang="es-MX" sz="2000" i="1">
                                    <a:latin typeface="Cambria Math"/>
                                  </a:rPr>
                                  <m:t>3</m:t>
                                </m:r>
                              </m:sup>
                            </m:sSup>
                            <m:r>
                              <a:rPr lang="es-MX" sz="2000" i="1">
                                <a:latin typeface="Cambria Math"/>
                              </a:rPr>
                              <m:t>∗</m:t>
                            </m:r>
                            <m:sSub>
                              <m:sSubPr>
                                <m:ctrlPr>
                                  <a:rPr lang="es-MX" sz="2000" i="1">
                                    <a:latin typeface="Cambria Math"/>
                                  </a:rPr>
                                </m:ctrlPr>
                              </m:sSubPr>
                              <m:e>
                                <m:r>
                                  <a:rPr lang="es-MX" sz="2000" i="1">
                                    <a:latin typeface="Cambria Math"/>
                                  </a:rPr>
                                  <m:t>𝐶</m:t>
                                </m:r>
                              </m:e>
                              <m:sub>
                                <m:r>
                                  <a:rPr lang="es-MX" sz="2000" i="1">
                                    <a:latin typeface="Cambria Math"/>
                                  </a:rPr>
                                  <m:t>𝑏</m:t>
                                </m:r>
                              </m:sub>
                            </m:sSub>
                          </m:num>
                          <m:den>
                            <m:r>
                              <a:rPr lang="es-MX" sz="2000" i="1">
                                <a:latin typeface="Cambria Math"/>
                              </a:rPr>
                              <m:t>𝐹𝑦</m:t>
                            </m:r>
                          </m:den>
                        </m:f>
                      </m:e>
                    </m:rad>
                    <m:r>
                      <a:rPr lang="es-MX" sz="2000" i="1">
                        <a:latin typeface="Cambria Math"/>
                      </a:rPr>
                      <m:t> </m:t>
                    </m:r>
                  </m:oMath>
                </a14:m>
                <a:r>
                  <a:rPr lang="es-MX" sz="2000" dirty="0" smtClean="0"/>
                  <a:t>   </a:t>
                </a:r>
                <a14:m>
                  <m:oMath xmlns:m="http://schemas.openxmlformats.org/officeDocument/2006/math">
                    <m:r>
                      <a:rPr lang="es-MX" sz="2000" i="1">
                        <a:latin typeface="Cambria Math"/>
                      </a:rPr>
                      <m:t>→</m:t>
                    </m:r>
                  </m:oMath>
                </a14:m>
                <a:r>
                  <a:rPr lang="es-MX" sz="2000" dirty="0"/>
                  <a:t>	</a:t>
                </a:r>
                <a:r>
                  <a:rPr lang="es-MX" sz="2000" dirty="0" smtClean="0"/>
                  <a:t>      </a:t>
                </a:r>
                <a14:m>
                  <m:oMath xmlns:m="http://schemas.openxmlformats.org/officeDocument/2006/math">
                    <m:r>
                      <a:rPr lang="es-MX" sz="2000" i="1">
                        <a:latin typeface="Cambria Math"/>
                      </a:rPr>
                      <m:t>𝐹𝑎</m:t>
                    </m:r>
                    <m:r>
                      <a:rPr lang="es-MX" sz="2000" i="1">
                        <a:latin typeface="Cambria Math"/>
                      </a:rPr>
                      <m:t>=</m:t>
                    </m:r>
                    <m:d>
                      <m:dPr>
                        <m:ctrlPr>
                          <a:rPr lang="es-MX" sz="2000" i="1">
                            <a:latin typeface="Cambria Math"/>
                          </a:rPr>
                        </m:ctrlPr>
                      </m:dPr>
                      <m:e>
                        <m:r>
                          <a:rPr lang="es-MX" sz="2000" i="1">
                            <a:latin typeface="Cambria Math"/>
                          </a:rPr>
                          <m:t>0.79−0.002∗</m:t>
                        </m:r>
                        <m:d>
                          <m:dPr>
                            <m:ctrlPr>
                              <a:rPr lang="es-MX" sz="2000" i="1">
                                <a:latin typeface="Cambria Math"/>
                              </a:rPr>
                            </m:ctrlPr>
                          </m:dPr>
                          <m:e>
                            <m:f>
                              <m:fPr>
                                <m:ctrlPr>
                                  <a:rPr lang="es-MX" sz="2000" i="1">
                                    <a:latin typeface="Cambria Math"/>
                                  </a:rPr>
                                </m:ctrlPr>
                              </m:fPr>
                              <m:num>
                                <m:r>
                                  <a:rPr lang="es-MX" sz="2000" i="1">
                                    <a:latin typeface="Cambria Math"/>
                                  </a:rPr>
                                  <m:t>𝑏𝑓</m:t>
                                </m:r>
                              </m:num>
                              <m:den>
                                <m:r>
                                  <a:rPr lang="es-MX" sz="2000" i="1">
                                    <a:latin typeface="Cambria Math"/>
                                  </a:rPr>
                                  <m:t>2</m:t>
                                </m:r>
                                <m:r>
                                  <a:rPr lang="es-MX" sz="2000" i="1">
                                    <a:latin typeface="Cambria Math"/>
                                  </a:rPr>
                                  <m:t>𝑡𝑓</m:t>
                                </m:r>
                              </m:den>
                            </m:f>
                          </m:e>
                        </m:d>
                        <m:r>
                          <a:rPr lang="es-MX" sz="2000" i="1">
                            <a:latin typeface="Cambria Math"/>
                          </a:rPr>
                          <m:t>∗</m:t>
                        </m:r>
                        <m:rad>
                          <m:radPr>
                            <m:degHide m:val="on"/>
                            <m:ctrlPr>
                              <a:rPr lang="es-MX" sz="2000" i="1">
                                <a:latin typeface="Cambria Math"/>
                              </a:rPr>
                            </m:ctrlPr>
                          </m:radPr>
                          <m:deg/>
                          <m:e>
                            <m:r>
                              <a:rPr lang="es-MX" sz="2000" i="1">
                                <a:latin typeface="Cambria Math"/>
                              </a:rPr>
                              <m:t>𝐹𝑦</m:t>
                            </m:r>
                          </m:e>
                        </m:rad>
                      </m:e>
                    </m:d>
                    <m:r>
                      <a:rPr lang="es-MX" sz="2000" i="1">
                        <a:latin typeface="Cambria Math"/>
                      </a:rPr>
                      <m:t>∗</m:t>
                    </m:r>
                    <m:r>
                      <a:rPr lang="es-MX" sz="2000" i="1">
                        <a:latin typeface="Cambria Math"/>
                      </a:rPr>
                      <m:t>𝐹𝑦</m:t>
                    </m:r>
                  </m:oMath>
                </a14:m>
                <a:endParaRPr lang="es-MX" sz="2000" dirty="0" smtClean="0"/>
              </a:p>
              <a:p>
                <a:pPr marL="0" indent="0">
                  <a:buNone/>
                </a:pPr>
                <a:endParaRPr lang="es-MX" sz="2000" dirty="0"/>
              </a:p>
              <a:p>
                <a:pPr marL="0" indent="0">
                  <a:buNone/>
                </a:pPr>
                <a:endParaRPr lang="es-MX" sz="2000" dirty="0" smtClean="0"/>
              </a:p>
              <a:p>
                <a:pPr marL="0" indent="0">
                  <a:buNone/>
                </a:pPr>
                <a:endParaRPr lang="es-MX" sz="2000" dirty="0"/>
              </a:p>
              <a:p>
                <a:pPr marL="0" indent="0">
                  <a:buNone/>
                </a:pPr>
                <a:r>
                  <a:rPr lang="es-MX" dirty="0"/>
                  <a:t>Dónde:	</a:t>
                </a:r>
                <a14:m>
                  <m:oMath xmlns:m="http://schemas.openxmlformats.org/officeDocument/2006/math">
                    <m:sSub>
                      <m:sSubPr>
                        <m:ctrlPr>
                          <a:rPr lang="es-MX" i="1">
                            <a:latin typeface="Cambria Math"/>
                          </a:rPr>
                        </m:ctrlPr>
                      </m:sSubPr>
                      <m:e>
                        <m:r>
                          <a:rPr lang="es-MX" i="1">
                            <a:latin typeface="Cambria Math"/>
                          </a:rPr>
                          <m:t>𝐶</m:t>
                        </m:r>
                      </m:e>
                      <m:sub>
                        <m:r>
                          <a:rPr lang="es-MX" i="1">
                            <a:latin typeface="Cambria Math"/>
                          </a:rPr>
                          <m:t>𝑏</m:t>
                        </m:r>
                      </m:sub>
                    </m:sSub>
                    <m:r>
                      <a:rPr lang="es-MX" i="1">
                        <a:latin typeface="Cambria Math"/>
                      </a:rPr>
                      <m:t>=1.75+1.05</m:t>
                    </m:r>
                    <m:d>
                      <m:dPr>
                        <m:ctrlPr>
                          <a:rPr lang="es-MX" i="1">
                            <a:latin typeface="Cambria Math"/>
                          </a:rPr>
                        </m:ctrlPr>
                      </m:dPr>
                      <m:e>
                        <m:f>
                          <m:fPr>
                            <m:ctrlPr>
                              <a:rPr lang="es-MX" i="1">
                                <a:latin typeface="Cambria Math"/>
                              </a:rPr>
                            </m:ctrlPr>
                          </m:fPr>
                          <m:num>
                            <m:sSub>
                              <m:sSubPr>
                                <m:ctrlPr>
                                  <a:rPr lang="es-MX" i="1">
                                    <a:latin typeface="Cambria Math"/>
                                  </a:rPr>
                                </m:ctrlPr>
                              </m:sSubPr>
                              <m:e>
                                <m:r>
                                  <a:rPr lang="es-MX" i="1">
                                    <a:latin typeface="Cambria Math"/>
                                  </a:rPr>
                                  <m:t>𝑀</m:t>
                                </m:r>
                              </m:e>
                              <m:sub>
                                <m:r>
                                  <a:rPr lang="es-MX" i="1">
                                    <a:latin typeface="Cambria Math"/>
                                  </a:rPr>
                                  <m:t>1</m:t>
                                </m:r>
                              </m:sub>
                            </m:sSub>
                          </m:num>
                          <m:den>
                            <m:sSub>
                              <m:sSubPr>
                                <m:ctrlPr>
                                  <a:rPr lang="es-MX" i="1">
                                    <a:latin typeface="Cambria Math"/>
                                  </a:rPr>
                                </m:ctrlPr>
                              </m:sSubPr>
                              <m:e>
                                <m:r>
                                  <a:rPr lang="es-MX" i="1">
                                    <a:latin typeface="Cambria Math"/>
                                  </a:rPr>
                                  <m:t>𝑀</m:t>
                                </m:r>
                              </m:e>
                              <m:sub>
                                <m:r>
                                  <a:rPr lang="es-MX" i="1">
                                    <a:latin typeface="Cambria Math"/>
                                  </a:rPr>
                                  <m:t>2</m:t>
                                </m:r>
                              </m:sub>
                            </m:sSub>
                          </m:den>
                        </m:f>
                      </m:e>
                    </m:d>
                    <m:r>
                      <a:rPr lang="es-MX" i="1">
                        <a:latin typeface="Cambria Math"/>
                      </a:rPr>
                      <m:t>+0.3</m:t>
                    </m:r>
                    <m:sSup>
                      <m:sSupPr>
                        <m:ctrlPr>
                          <a:rPr lang="es-MX" i="1">
                            <a:latin typeface="Cambria Math"/>
                          </a:rPr>
                        </m:ctrlPr>
                      </m:sSupPr>
                      <m:e>
                        <m:d>
                          <m:dPr>
                            <m:ctrlPr>
                              <a:rPr lang="es-MX" i="1">
                                <a:latin typeface="Cambria Math"/>
                              </a:rPr>
                            </m:ctrlPr>
                          </m:dPr>
                          <m:e>
                            <m:f>
                              <m:fPr>
                                <m:ctrlPr>
                                  <a:rPr lang="es-MX" i="1">
                                    <a:latin typeface="Cambria Math"/>
                                  </a:rPr>
                                </m:ctrlPr>
                              </m:fPr>
                              <m:num>
                                <m:sSub>
                                  <m:sSubPr>
                                    <m:ctrlPr>
                                      <a:rPr lang="es-MX" i="1">
                                        <a:latin typeface="Cambria Math"/>
                                      </a:rPr>
                                    </m:ctrlPr>
                                  </m:sSubPr>
                                  <m:e>
                                    <m:r>
                                      <a:rPr lang="es-MX" i="1">
                                        <a:latin typeface="Cambria Math"/>
                                      </a:rPr>
                                      <m:t>𝑀</m:t>
                                    </m:r>
                                  </m:e>
                                  <m:sub>
                                    <m:r>
                                      <a:rPr lang="es-MX" i="1">
                                        <a:latin typeface="Cambria Math"/>
                                      </a:rPr>
                                      <m:t>1</m:t>
                                    </m:r>
                                  </m:sub>
                                </m:sSub>
                              </m:num>
                              <m:den>
                                <m:sSub>
                                  <m:sSubPr>
                                    <m:ctrlPr>
                                      <a:rPr lang="es-MX" i="1">
                                        <a:latin typeface="Cambria Math"/>
                                      </a:rPr>
                                    </m:ctrlPr>
                                  </m:sSubPr>
                                  <m:e>
                                    <m:r>
                                      <a:rPr lang="es-MX" i="1">
                                        <a:latin typeface="Cambria Math"/>
                                      </a:rPr>
                                      <m:t>𝑀</m:t>
                                    </m:r>
                                  </m:e>
                                  <m:sub>
                                    <m:r>
                                      <a:rPr lang="es-MX" i="1">
                                        <a:latin typeface="Cambria Math"/>
                                      </a:rPr>
                                      <m:t>2</m:t>
                                    </m:r>
                                  </m:sub>
                                </m:sSub>
                              </m:den>
                            </m:f>
                          </m:e>
                        </m:d>
                      </m:e>
                      <m:sup>
                        <m:r>
                          <a:rPr lang="es-MX" i="1">
                            <a:latin typeface="Cambria Math"/>
                          </a:rPr>
                          <m:t>2</m:t>
                        </m:r>
                      </m:sup>
                    </m:sSup>
                    <m:r>
                      <a:rPr lang="es-MX" i="1">
                        <a:latin typeface="Cambria Math"/>
                      </a:rPr>
                      <m:t>≤2.3</m:t>
                    </m:r>
                  </m:oMath>
                </a14:m>
                <a:endParaRPr lang="es-MX" dirty="0"/>
              </a:p>
              <a:p>
                <a:pPr marL="0" indent="0">
                  <a:buNone/>
                </a:pPr>
                <a:r>
                  <a:rPr lang="es-MX" dirty="0"/>
                  <a:t>		</a:t>
                </a:r>
                <a14:m>
                  <m:oMath xmlns:m="http://schemas.openxmlformats.org/officeDocument/2006/math">
                    <m:sSub>
                      <m:sSubPr>
                        <m:ctrlPr>
                          <a:rPr lang="es-MX" i="1">
                            <a:latin typeface="Cambria Math"/>
                          </a:rPr>
                        </m:ctrlPr>
                      </m:sSubPr>
                      <m:e>
                        <m:r>
                          <a:rPr lang="es-MX" i="1">
                            <a:latin typeface="Cambria Math"/>
                          </a:rPr>
                          <m:t>𝐶</m:t>
                        </m:r>
                      </m:e>
                      <m:sub>
                        <m:r>
                          <a:rPr lang="es-MX" i="1">
                            <a:latin typeface="Cambria Math"/>
                          </a:rPr>
                          <m:t>𝑏</m:t>
                        </m:r>
                      </m:sub>
                    </m:sSub>
                    <m:r>
                      <a:rPr lang="es-MX" i="1">
                        <a:latin typeface="Cambria Math"/>
                      </a:rPr>
                      <m:t>=1.0</m:t>
                    </m:r>
                  </m:oMath>
                </a14:m>
                <a:endParaRPr lang="es-MX" dirty="0"/>
              </a:p>
              <a:p>
                <a:endParaRPr lang="es-MX"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1259"/>
                </a:stretch>
              </a:blipFill>
            </p:spPr>
            <p:txBody>
              <a:bodyPr/>
              <a:lstStyle/>
              <a:p>
                <a:r>
                  <a:rPr lang="es-MX">
                    <a:noFill/>
                  </a:rPr>
                  <a:t> </a:t>
                </a:r>
              </a:p>
            </p:txBody>
          </p:sp>
        </mc:Fallback>
      </mc:AlternateContent>
    </p:spTree>
    <p:extLst>
      <p:ext uri="{BB962C8B-B14F-4D97-AF65-F5344CB8AC3E}">
        <p14:creationId xmlns:p14="http://schemas.microsoft.com/office/powerpoint/2010/main" val="3712925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YRON\Pictures\De Windows Phone\Álbum de la cámara\WP_20141126_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2154205"/>
            <a:ext cx="5760640" cy="3235916"/>
          </a:xfrm>
          <a:prstGeom prst="rect">
            <a:avLst/>
          </a:prstGeom>
          <a:noFill/>
          <a:extLst>
            <a:ext uri="{909E8E84-426E-40DD-AFC4-6F175D3DCCD1}">
              <a14:hiddenFill xmlns:a14="http://schemas.microsoft.com/office/drawing/2010/main">
                <a:solidFill>
                  <a:srgbClr val="FFFFFF"/>
                </a:solidFill>
              </a14:hiddenFill>
            </a:ext>
          </a:extLst>
        </p:spPr>
      </p:pic>
      <p:sp>
        <p:nvSpPr>
          <p:cNvPr id="6" name="5 Título"/>
          <p:cNvSpPr>
            <a:spLocks noGrp="1"/>
          </p:cNvSpPr>
          <p:nvPr>
            <p:ph type="title"/>
          </p:nvPr>
        </p:nvSpPr>
        <p:spPr/>
        <p:txBody>
          <a:bodyPr>
            <a:normAutofit fontScale="90000"/>
          </a:bodyPr>
          <a:lstStyle/>
          <a:p>
            <a:r>
              <a:rPr lang="es-MX" dirty="0" smtClean="0"/>
              <a:t>IDENTIFICACIÓN DEL PROBLEMA</a:t>
            </a:r>
            <a:endParaRPr lang="es-MX" dirty="0"/>
          </a:p>
        </p:txBody>
      </p:sp>
      <p:cxnSp>
        <p:nvCxnSpPr>
          <p:cNvPr id="9" name="8 Conector recto de flecha"/>
          <p:cNvCxnSpPr/>
          <p:nvPr/>
        </p:nvCxnSpPr>
        <p:spPr>
          <a:xfrm>
            <a:off x="2195736" y="4869160"/>
            <a:ext cx="0" cy="115212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 name="10 Conector recto de flecha"/>
          <p:cNvCxnSpPr/>
          <p:nvPr/>
        </p:nvCxnSpPr>
        <p:spPr>
          <a:xfrm>
            <a:off x="2555776" y="4869160"/>
            <a:ext cx="0" cy="115212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2" name="11 Conector recto de flecha"/>
          <p:cNvCxnSpPr/>
          <p:nvPr/>
        </p:nvCxnSpPr>
        <p:spPr>
          <a:xfrm>
            <a:off x="2915816" y="4869160"/>
            <a:ext cx="0" cy="115212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0" name="9 CuadroTexto"/>
          <p:cNvSpPr txBox="1"/>
          <p:nvPr/>
        </p:nvSpPr>
        <p:spPr>
          <a:xfrm>
            <a:off x="3347864" y="5593586"/>
            <a:ext cx="3096344" cy="461665"/>
          </a:xfrm>
          <a:prstGeom prst="rect">
            <a:avLst/>
          </a:prstGeom>
          <a:noFill/>
        </p:spPr>
        <p:txBody>
          <a:bodyPr wrap="square" rtlCol="0">
            <a:spAutoFit/>
          </a:bodyPr>
          <a:lstStyle/>
          <a:p>
            <a:r>
              <a:rPr lang="es-MX" sz="2400" dirty="0" smtClean="0"/>
              <a:t>ASENTAMIENTOS</a:t>
            </a:r>
            <a:endParaRPr lang="es-MX" sz="2400" dirty="0"/>
          </a:p>
        </p:txBody>
      </p:sp>
    </p:spTree>
    <p:extLst>
      <p:ext uri="{BB962C8B-B14F-4D97-AF65-F5344CB8AC3E}">
        <p14:creationId xmlns:p14="http://schemas.microsoft.com/office/powerpoint/2010/main" val="2354161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4000" dirty="0" smtClean="0"/>
              <a:t>ESFUERZOS ADMISIBLES EN VIGAS (Fa)</a:t>
            </a:r>
            <a:endParaRPr lang="es-MX" sz="4000"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s-MX" i="1">
                              <a:latin typeface="Cambria Math"/>
                            </a:rPr>
                          </m:ctrlPr>
                        </m:sSubPr>
                        <m:e>
                          <m:r>
                            <a:rPr lang="es-MX" i="1">
                              <a:latin typeface="Cambria Math"/>
                            </a:rPr>
                            <m:t>𝑟</m:t>
                          </m:r>
                        </m:e>
                        <m:sub>
                          <m:r>
                            <a:rPr lang="es-MX" i="1">
                              <a:latin typeface="Cambria Math"/>
                            </a:rPr>
                            <m:t>𝑇</m:t>
                          </m:r>
                        </m:sub>
                      </m:sSub>
                      <m:r>
                        <a:rPr lang="es-MX" i="1">
                          <a:latin typeface="Cambria Math"/>
                        </a:rPr>
                        <m:t>=</m:t>
                      </m:r>
                      <m:r>
                        <a:rPr lang="es-MX" i="1">
                          <a:latin typeface="Cambria Math"/>
                        </a:rPr>
                        <m:t>𝑟𝑎𝑑𝑖𝑜</m:t>
                      </m:r>
                      <m:r>
                        <a:rPr lang="es-MX" i="1">
                          <a:latin typeface="Cambria Math"/>
                        </a:rPr>
                        <m:t> </m:t>
                      </m:r>
                      <m:r>
                        <a:rPr lang="es-MX" i="1">
                          <a:latin typeface="Cambria Math"/>
                        </a:rPr>
                        <m:t>𝑑𝑒</m:t>
                      </m:r>
                      <m:r>
                        <a:rPr lang="es-MX" i="1">
                          <a:latin typeface="Cambria Math"/>
                        </a:rPr>
                        <m:t> </m:t>
                      </m:r>
                      <m:r>
                        <a:rPr lang="es-MX" i="1">
                          <a:latin typeface="Cambria Math"/>
                        </a:rPr>
                        <m:t>𝑔𝑖𝑟𝑜</m:t>
                      </m:r>
                      <m:r>
                        <a:rPr lang="es-MX" i="1">
                          <a:latin typeface="Cambria Math"/>
                        </a:rPr>
                        <m:t> </m:t>
                      </m:r>
                      <m:r>
                        <a:rPr lang="es-MX" i="1">
                          <a:latin typeface="Cambria Math"/>
                        </a:rPr>
                        <m:t>𝑑𝑒</m:t>
                      </m:r>
                      <m:r>
                        <a:rPr lang="es-MX" i="1">
                          <a:latin typeface="Cambria Math"/>
                        </a:rPr>
                        <m:t> </m:t>
                      </m:r>
                      <m:r>
                        <a:rPr lang="es-MX" i="1">
                          <a:latin typeface="Cambria Math"/>
                        </a:rPr>
                        <m:t>𝑙𝑎</m:t>
                      </m:r>
                      <m:r>
                        <a:rPr lang="es-MX" i="1">
                          <a:latin typeface="Cambria Math"/>
                        </a:rPr>
                        <m:t> </m:t>
                      </m:r>
                      <m:r>
                        <a:rPr lang="es-MX" i="1">
                          <a:latin typeface="Cambria Math"/>
                        </a:rPr>
                        <m:t>𝑠𝑒𝑐𝑐𝑖</m:t>
                      </m:r>
                      <m:r>
                        <a:rPr lang="es-MX" i="1">
                          <a:latin typeface="Cambria Math"/>
                        </a:rPr>
                        <m:t>ó</m:t>
                      </m:r>
                      <m:r>
                        <a:rPr lang="es-MX" i="1">
                          <a:latin typeface="Cambria Math"/>
                        </a:rPr>
                        <m:t>𝑛</m:t>
                      </m:r>
                      <m:r>
                        <a:rPr lang="es-MX" i="1">
                          <a:latin typeface="Cambria Math"/>
                        </a:rPr>
                        <m:t> </m:t>
                      </m:r>
                      <m:r>
                        <a:rPr lang="es-MX" i="1">
                          <a:latin typeface="Cambria Math"/>
                        </a:rPr>
                        <m:t>𝑠𝑜𝑚𝑏𝑟𝑒𝑎𝑑𝑎</m:t>
                      </m:r>
                    </m:oMath>
                  </m:oMathPara>
                </a14:m>
                <a:endParaRPr lang="es-MX" dirty="0"/>
              </a:p>
              <a:p>
                <a:pPr marL="0" indent="0">
                  <a:buNone/>
                </a:pPr>
                <a:r>
                  <a:rPr lang="es-MX" dirty="0" smtClean="0"/>
                  <a:t>   </a:t>
                </a:r>
                <a:endParaRPr lang="es-MX" dirty="0"/>
              </a:p>
              <a:p>
                <a:endParaRPr lang="es-MX"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s-MX">
                    <a:noFill/>
                  </a:rPr>
                  <a:t> </a:t>
                </a:r>
              </a:p>
            </p:txBody>
          </p:sp>
        </mc:Fallback>
      </mc:AlternateContent>
      <p:pic>
        <p:nvPicPr>
          <p:cNvPr id="4" name="3 Imagen" descr="INFORME FINAL - Microsoft Word (Error de activación de productos)"/>
          <p:cNvPicPr>
            <a:picLocks noChangeAspect="1"/>
          </p:cNvPicPr>
          <p:nvPr/>
        </p:nvPicPr>
        <p:blipFill rotWithShape="1">
          <a:blip r:embed="rId3">
            <a:extLst>
              <a:ext uri="{28A0092B-C50C-407E-A947-70E740481C1C}">
                <a14:useLocalDpi xmlns:a14="http://schemas.microsoft.com/office/drawing/2010/main" val="0"/>
              </a:ext>
            </a:extLst>
          </a:blip>
          <a:srcRect l="36970" t="28469" r="29242" b="24811"/>
          <a:stretch/>
        </p:blipFill>
        <p:spPr>
          <a:xfrm>
            <a:off x="179512" y="2564903"/>
            <a:ext cx="4229080" cy="3148105"/>
          </a:xfrm>
          <a:prstGeom prst="rect">
            <a:avLst/>
          </a:prstGeom>
        </p:spPr>
      </p:pic>
      <p:pic>
        <p:nvPicPr>
          <p:cNvPr id="5" name="4 Imagen" descr="INFORME FINAL - Microsoft Word (Error de activación de productos)"/>
          <p:cNvPicPr>
            <a:picLocks noChangeAspect="1"/>
          </p:cNvPicPr>
          <p:nvPr/>
        </p:nvPicPr>
        <p:blipFill rotWithShape="1">
          <a:blip r:embed="rId4">
            <a:extLst>
              <a:ext uri="{28A0092B-C50C-407E-A947-70E740481C1C}">
                <a14:useLocalDpi xmlns:a14="http://schemas.microsoft.com/office/drawing/2010/main" val="0"/>
              </a:ext>
            </a:extLst>
          </a:blip>
          <a:srcRect l="25088" t="32447" r="38788" b="17493"/>
          <a:stretch/>
        </p:blipFill>
        <p:spPr>
          <a:xfrm>
            <a:off x="5004048" y="2780928"/>
            <a:ext cx="3303184" cy="2464297"/>
          </a:xfrm>
          <a:prstGeom prst="rect">
            <a:avLst/>
          </a:prstGeom>
        </p:spPr>
      </p:pic>
    </p:spTree>
    <p:extLst>
      <p:ext uri="{BB962C8B-B14F-4D97-AF65-F5344CB8AC3E}">
        <p14:creationId xmlns:p14="http://schemas.microsoft.com/office/powerpoint/2010/main" val="2178164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4000" dirty="0" smtClean="0"/>
              <a:t>ESFUERZOS ADMISIBLES EN VIGAS (Fa)</a:t>
            </a:r>
            <a:endParaRPr lang="es-MX" sz="4000"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lstStyle/>
              <a:p>
                <a:pPr marL="0" indent="0">
                  <a:buNone/>
                </a:pPr>
                <a:r>
                  <a:rPr lang="es-MX" dirty="0" smtClean="0"/>
                  <a:t>   </a:t>
                </a:r>
                <a:endParaRPr lang="es-MX" dirty="0"/>
              </a:p>
              <a:p>
                <a:endParaRPr lang="es-MX" dirty="0" smtClean="0"/>
              </a:p>
              <a:p>
                <a:endParaRPr lang="es-MX" dirty="0"/>
              </a:p>
              <a:p>
                <a:endParaRPr lang="es-MX" dirty="0" smtClean="0"/>
              </a:p>
              <a:p>
                <a:pPr marL="0" indent="0">
                  <a:buNone/>
                </a:pPr>
                <a:r>
                  <a:rPr lang="es-MX" b="0" dirty="0" smtClean="0"/>
                  <a:t>						</a:t>
                </a:r>
                <a14:m>
                  <m:oMath xmlns:m="http://schemas.openxmlformats.org/officeDocument/2006/math">
                    <m:r>
                      <a:rPr lang="es-MX" b="0" i="1" smtClean="0">
                        <a:latin typeface="Cambria Math"/>
                      </a:rPr>
                      <m:t>𝑓𝑎</m:t>
                    </m:r>
                    <m:r>
                      <a:rPr lang="es-MX" b="0" i="1" smtClean="0">
                        <a:latin typeface="Cambria Math"/>
                      </a:rPr>
                      <m:t>≤</m:t>
                    </m:r>
                    <m:r>
                      <a:rPr lang="es-MX" b="0" i="1" smtClean="0">
                        <a:latin typeface="Cambria Math"/>
                      </a:rPr>
                      <m:t>𝐹𝑎</m:t>
                    </m:r>
                  </m:oMath>
                </a14:m>
                <a:endParaRPr lang="es-MX"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5"/>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5449531" y="2276872"/>
                <a:ext cx="2218813" cy="12438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MX" sz="2800" i="1">
                          <a:latin typeface="Cambria Math"/>
                        </a:rPr>
                        <m:t>𝑓𝑎</m:t>
                      </m:r>
                      <m:r>
                        <a:rPr lang="es-MX" sz="2800" i="1">
                          <a:latin typeface="Cambria Math"/>
                        </a:rPr>
                        <m:t>=</m:t>
                      </m:r>
                      <m:f>
                        <m:fPr>
                          <m:ctrlPr>
                            <a:rPr lang="es-MX" sz="2800" i="1">
                              <a:latin typeface="Cambria Math"/>
                            </a:rPr>
                          </m:ctrlPr>
                        </m:fPr>
                        <m:num>
                          <m:r>
                            <a:rPr lang="es-MX" sz="2800" i="1">
                              <a:latin typeface="Cambria Math"/>
                            </a:rPr>
                            <m:t>𝑀</m:t>
                          </m:r>
                        </m:num>
                        <m:den>
                          <m:r>
                            <a:rPr lang="es-MX" sz="2800" i="1">
                              <a:latin typeface="Cambria Math"/>
                            </a:rPr>
                            <m:t>𝑆</m:t>
                          </m:r>
                        </m:den>
                      </m:f>
                      <m:r>
                        <a:rPr lang="es-MX" sz="2800" i="1">
                          <a:latin typeface="Cambria Math"/>
                        </a:rPr>
                        <m:t>=</m:t>
                      </m:r>
                      <m:f>
                        <m:fPr>
                          <m:ctrlPr>
                            <a:rPr lang="es-MX" sz="2800" i="1">
                              <a:latin typeface="Cambria Math"/>
                            </a:rPr>
                          </m:ctrlPr>
                        </m:fPr>
                        <m:num>
                          <m:r>
                            <a:rPr lang="es-MX" sz="2800" i="1">
                              <a:latin typeface="Cambria Math"/>
                            </a:rPr>
                            <m:t>𝑀</m:t>
                          </m:r>
                        </m:num>
                        <m:den>
                          <m:f>
                            <m:fPr>
                              <m:ctrlPr>
                                <a:rPr lang="es-MX" sz="2800" i="1">
                                  <a:latin typeface="Cambria Math"/>
                                </a:rPr>
                              </m:ctrlPr>
                            </m:fPr>
                            <m:num>
                              <m:r>
                                <a:rPr lang="es-MX" sz="2800" i="1">
                                  <a:latin typeface="Cambria Math"/>
                                </a:rPr>
                                <m:t>𝐼</m:t>
                              </m:r>
                            </m:num>
                            <m:den>
                              <m:r>
                                <a:rPr lang="es-MX" sz="2800" i="1">
                                  <a:latin typeface="Cambria Math"/>
                                </a:rPr>
                                <m:t>𝑐</m:t>
                              </m:r>
                            </m:den>
                          </m:f>
                        </m:den>
                      </m:f>
                    </m:oMath>
                  </m:oMathPara>
                </a14:m>
                <a:endParaRPr lang="es-MX" sz="2800" dirty="0"/>
              </a:p>
            </p:txBody>
          </p:sp>
        </mc:Choice>
        <mc:Fallback xmlns="">
          <p:sp>
            <p:nvSpPr>
              <p:cNvPr id="6" name="5 Rectángulo"/>
              <p:cNvSpPr>
                <a:spLocks noRot="1" noChangeAspect="1" noMove="1" noResize="1" noEditPoints="1" noAdjustHandles="1" noChangeArrowheads="1" noChangeShapeType="1" noTextEdit="1"/>
              </p:cNvSpPr>
              <p:nvPr/>
            </p:nvSpPr>
            <p:spPr>
              <a:xfrm>
                <a:off x="5449531" y="2276872"/>
                <a:ext cx="2218813" cy="1243802"/>
              </a:xfrm>
              <a:prstGeom prst="rect">
                <a:avLst/>
              </a:prstGeom>
              <a:blipFill rotWithShape="1">
                <a:blip r:embed="rId6"/>
                <a:stretch>
                  <a:fillRect/>
                </a:stretch>
              </a:blipFill>
            </p:spPr>
            <p:txBody>
              <a:bodyPr/>
              <a:lstStyle/>
              <a:p>
                <a:r>
                  <a:rPr lang="es-MX">
                    <a:noFill/>
                  </a:rPr>
                  <a:t> </a:t>
                </a:r>
              </a:p>
            </p:txBody>
          </p:sp>
        </mc:Fallback>
      </mc:AlternateContent>
      <p:pic>
        <p:nvPicPr>
          <p:cNvPr id="4" name="3 Imagen"/>
          <p:cNvPicPr>
            <a:picLocks noChangeAspect="1"/>
          </p:cNvPicPr>
          <p:nvPr/>
        </p:nvPicPr>
        <p:blipFill rotWithShape="1">
          <a:blip r:embed="rId7">
            <a:extLst>
              <a:ext uri="{28A0092B-C50C-407E-A947-70E740481C1C}">
                <a14:useLocalDpi xmlns:a14="http://schemas.microsoft.com/office/drawing/2010/main" val="0"/>
              </a:ext>
            </a:extLst>
          </a:blip>
          <a:srcRect l="22423" t="7476" r="23940" b="5454"/>
          <a:stretch/>
        </p:blipFill>
        <p:spPr>
          <a:xfrm>
            <a:off x="1043608" y="2276872"/>
            <a:ext cx="2880320" cy="3506830"/>
          </a:xfrm>
          <a:prstGeom prst="rect">
            <a:avLst/>
          </a:prstGeom>
        </p:spPr>
      </p:pic>
    </p:spTree>
    <p:extLst>
      <p:ext uri="{BB962C8B-B14F-4D97-AF65-F5344CB8AC3E}">
        <p14:creationId xmlns:p14="http://schemas.microsoft.com/office/powerpoint/2010/main" val="15567374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ANÁLISIS DE ENTREPISO</a:t>
            </a:r>
            <a:endParaRPr lang="es-MX"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323528" y="1935480"/>
                <a:ext cx="3178696" cy="4389120"/>
              </a:xfrm>
            </p:spPr>
            <p:txBody>
              <a:bodyPr/>
              <a:lstStyle/>
              <a:p>
                <a:endParaRPr lang="es-MX" dirty="0" smtClean="0"/>
              </a:p>
              <a:p>
                <a:endParaRPr lang="es-MX" dirty="0" smtClean="0"/>
              </a:p>
              <a:p>
                <a:endParaRPr lang="es-MX" dirty="0"/>
              </a:p>
              <a:p>
                <a:endParaRPr lang="es-MX" dirty="0" smtClean="0"/>
              </a:p>
              <a:p>
                <a:endParaRPr lang="es-MX" dirty="0"/>
              </a:p>
              <a:p>
                <a:endParaRPr lang="es-MX" dirty="0" smtClean="0"/>
              </a:p>
              <a:p>
                <a:pPr marL="0" indent="0" algn="just">
                  <a:buNone/>
                </a:pPr>
                <a14:m>
                  <m:oMathPara xmlns:m="http://schemas.openxmlformats.org/officeDocument/2006/math">
                    <m:oMathParaPr>
                      <m:jc m:val="centerGroup"/>
                    </m:oMathParaPr>
                    <m:oMath xmlns:m="http://schemas.openxmlformats.org/officeDocument/2006/math">
                      <m:r>
                        <a:rPr lang="es-MX" i="1">
                          <a:latin typeface="Cambria Math"/>
                        </a:rPr>
                        <m:t>𝐴</m:t>
                      </m:r>
                      <m:r>
                        <a:rPr lang="es-MX" i="1">
                          <a:latin typeface="Cambria Math"/>
                        </a:rPr>
                        <m:t>=7.81 </m:t>
                      </m:r>
                      <m:r>
                        <a:rPr lang="es-MX" i="1">
                          <a:latin typeface="Cambria Math"/>
                        </a:rPr>
                        <m:t>𝑐</m:t>
                      </m:r>
                      <m:sSup>
                        <m:sSupPr>
                          <m:ctrlPr>
                            <a:rPr lang="es-MX" i="1">
                              <a:latin typeface="Cambria Math"/>
                            </a:rPr>
                          </m:ctrlPr>
                        </m:sSupPr>
                        <m:e>
                          <m:r>
                            <a:rPr lang="es-MX" i="1">
                              <a:latin typeface="Cambria Math"/>
                            </a:rPr>
                            <m:t>𝑚</m:t>
                          </m:r>
                        </m:e>
                        <m:sup>
                          <m:r>
                            <a:rPr lang="es-MX" i="1">
                              <a:latin typeface="Cambria Math"/>
                            </a:rPr>
                            <m:t>2</m:t>
                          </m:r>
                        </m:sup>
                      </m:sSup>
                    </m:oMath>
                  </m:oMathPara>
                </a14:m>
                <a:endParaRPr lang="es-MX" dirty="0"/>
              </a:p>
              <a:p>
                <a:pPr marL="0" indent="0">
                  <a:buNone/>
                </a:pPr>
                <a14:m>
                  <m:oMathPara xmlns:m="http://schemas.openxmlformats.org/officeDocument/2006/math">
                    <m:oMathParaPr>
                      <m:jc m:val="centerGroup"/>
                    </m:oMathParaPr>
                    <m:oMath xmlns:m="http://schemas.openxmlformats.org/officeDocument/2006/math">
                      <m:sSub>
                        <m:sSubPr>
                          <m:ctrlPr>
                            <a:rPr lang="es-MX" i="1">
                              <a:latin typeface="Cambria Math"/>
                            </a:rPr>
                          </m:ctrlPr>
                        </m:sSubPr>
                        <m:e>
                          <m:r>
                            <a:rPr lang="es-MX" i="1">
                              <a:latin typeface="Cambria Math"/>
                            </a:rPr>
                            <m:t>𝐼</m:t>
                          </m:r>
                        </m:e>
                        <m:sub>
                          <m:r>
                            <a:rPr lang="es-MX" i="1">
                              <a:latin typeface="Cambria Math"/>
                            </a:rPr>
                            <m:t>𝑥</m:t>
                          </m:r>
                          <m:r>
                            <a:rPr lang="es-MX" i="1">
                              <a:latin typeface="Cambria Math"/>
                            </a:rPr>
                            <m:t>−</m:t>
                          </m:r>
                          <m:r>
                            <a:rPr lang="es-MX" i="1">
                              <a:latin typeface="Cambria Math"/>
                            </a:rPr>
                            <m:t>𝑥</m:t>
                          </m:r>
                        </m:sub>
                      </m:sSub>
                      <m:r>
                        <a:rPr lang="es-MX" i="1">
                          <a:latin typeface="Cambria Math"/>
                        </a:rPr>
                        <m:t>=255 </m:t>
                      </m:r>
                      <m:r>
                        <a:rPr lang="es-MX" i="1">
                          <a:latin typeface="Cambria Math"/>
                        </a:rPr>
                        <m:t>𝑐</m:t>
                      </m:r>
                      <m:sSup>
                        <m:sSupPr>
                          <m:ctrlPr>
                            <a:rPr lang="es-MX" i="1">
                              <a:latin typeface="Cambria Math"/>
                            </a:rPr>
                          </m:ctrlPr>
                        </m:sSupPr>
                        <m:e>
                          <m:r>
                            <a:rPr lang="es-MX" i="1">
                              <a:latin typeface="Cambria Math"/>
                            </a:rPr>
                            <m:t>𝑚</m:t>
                          </m:r>
                        </m:e>
                        <m:sup>
                          <m:r>
                            <a:rPr lang="es-MX" i="1">
                              <a:latin typeface="Cambria Math"/>
                            </a:rPr>
                            <m:t>4</m:t>
                          </m:r>
                        </m:sup>
                      </m:sSup>
                    </m:oMath>
                  </m:oMathPara>
                </a14:m>
                <a:endParaRPr lang="es-MX" dirty="0"/>
              </a:p>
              <a:p>
                <a:pPr marL="0" indent="0">
                  <a:buNone/>
                </a:pPr>
                <a14:m>
                  <m:oMathPara xmlns:m="http://schemas.openxmlformats.org/officeDocument/2006/math">
                    <m:oMathParaPr>
                      <m:jc m:val="centerGroup"/>
                    </m:oMathParaPr>
                    <m:oMath xmlns:m="http://schemas.openxmlformats.org/officeDocument/2006/math">
                      <m:sSub>
                        <m:sSubPr>
                          <m:ctrlPr>
                            <a:rPr lang="es-MX" i="1">
                              <a:latin typeface="Cambria Math"/>
                            </a:rPr>
                          </m:ctrlPr>
                        </m:sSubPr>
                        <m:e>
                          <m:r>
                            <a:rPr lang="es-MX" b="0" i="1" smtClean="0">
                              <a:latin typeface="Cambria Math"/>
                            </a:rPr>
                            <m:t>𝑆</m:t>
                          </m:r>
                        </m:e>
                        <m:sub>
                          <m:r>
                            <a:rPr lang="es-MX" i="1">
                              <a:latin typeface="Cambria Math"/>
                            </a:rPr>
                            <m:t>𝑥</m:t>
                          </m:r>
                        </m:sub>
                      </m:sSub>
                      <m:r>
                        <a:rPr lang="es-MX" i="1">
                          <a:latin typeface="Cambria Math"/>
                        </a:rPr>
                        <m:t>=34 </m:t>
                      </m:r>
                      <m:r>
                        <a:rPr lang="es-MX" i="1">
                          <a:latin typeface="Cambria Math"/>
                        </a:rPr>
                        <m:t>𝑐</m:t>
                      </m:r>
                      <m:sSup>
                        <m:sSupPr>
                          <m:ctrlPr>
                            <a:rPr lang="es-MX" i="1">
                              <a:latin typeface="Cambria Math"/>
                            </a:rPr>
                          </m:ctrlPr>
                        </m:sSupPr>
                        <m:e>
                          <m:r>
                            <a:rPr lang="es-MX" i="1">
                              <a:latin typeface="Cambria Math"/>
                            </a:rPr>
                            <m:t>𝑚</m:t>
                          </m:r>
                        </m:e>
                        <m:sup>
                          <m:r>
                            <a:rPr lang="es-MX" i="1">
                              <a:latin typeface="Cambria Math"/>
                            </a:rPr>
                            <m:t>3</m:t>
                          </m:r>
                        </m:sup>
                      </m:sSup>
                    </m:oMath>
                  </m:oMathPara>
                </a14:m>
                <a:endParaRPr lang="es-MX" dirty="0"/>
              </a:p>
              <a:p>
                <a:endParaRPr lang="es-MX"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323528" y="1935480"/>
                <a:ext cx="3178696" cy="4389120"/>
              </a:xfrm>
              <a:blipFill rotWithShape="1">
                <a:blip r:embed="rId6"/>
                <a:stretch>
                  <a:fillRect/>
                </a:stretch>
              </a:blipFill>
            </p:spPr>
            <p:txBody>
              <a:bodyPr/>
              <a:lstStyle/>
              <a:p>
                <a:r>
                  <a:rPr lang="es-MX">
                    <a:noFill/>
                  </a:rPr>
                  <a:t> </a:t>
                </a:r>
              </a:p>
            </p:txBody>
          </p:sp>
        </mc:Fallback>
      </mc:AlternateContent>
      <p:pic>
        <p:nvPicPr>
          <p:cNvPr id="5" name="0 Imagen"/>
          <p:cNvPicPr/>
          <p:nvPr/>
        </p:nvPicPr>
        <p:blipFill rotWithShape="1">
          <a:blip r:embed="rId7" cstate="print">
            <a:extLst>
              <a:ext uri="{28A0092B-C50C-407E-A947-70E740481C1C}">
                <a14:useLocalDpi xmlns:a14="http://schemas.microsoft.com/office/drawing/2010/main" val="0"/>
              </a:ext>
            </a:extLst>
          </a:blip>
          <a:srcRect l="10675" t="5696" r="9103" b="4000"/>
          <a:stretch/>
        </p:blipFill>
        <p:spPr bwMode="auto">
          <a:xfrm rot="16200000">
            <a:off x="463035" y="1921342"/>
            <a:ext cx="2855188" cy="2702153"/>
          </a:xfrm>
          <a:prstGeom prst="rect">
            <a:avLst/>
          </a:prstGeom>
          <a:ln>
            <a:noFill/>
          </a:ln>
          <a:extLst>
            <a:ext uri="{53640926-AAD7-44D8-BBD7-CCE9431645EC}">
              <a14:shadowObscured xmlns:a14="http://schemas.microsoft.com/office/drawing/2010/main"/>
            </a:ext>
          </a:extLst>
        </p:spPr>
      </p:pic>
      <p:pic>
        <p:nvPicPr>
          <p:cNvPr id="4100"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t="-1" b="39726"/>
          <a:stretch/>
        </p:blipFill>
        <p:spPr bwMode="auto">
          <a:xfrm>
            <a:off x="3419872" y="1832220"/>
            <a:ext cx="5472608" cy="355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491880" y="4797152"/>
            <a:ext cx="5400600" cy="169147"/>
          </a:xfrm>
          <a:prstGeom prst="rect">
            <a:avLst/>
          </a:prstGeom>
          <a:solidFill>
            <a:srgbClr val="FFFF00">
              <a:alpha val="31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6813515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ANÁLISIS DE ENTREPISO</a:t>
            </a:r>
            <a:endParaRPr lang="es-MX" dirty="0"/>
          </a:p>
        </p:txBody>
      </p:sp>
      <p:pic>
        <p:nvPicPr>
          <p:cNvPr id="4" name="0 Imagen"/>
          <p:cNvPicPr>
            <a:picLocks noGrp="1"/>
          </p:cNvPicPr>
          <p:nvPr>
            <p:ph idx="1"/>
          </p:nvPr>
        </p:nvPicPr>
        <p:blipFill rotWithShape="1">
          <a:blip r:embed="rId2" cstate="print">
            <a:extLst>
              <a:ext uri="{28A0092B-C50C-407E-A947-70E740481C1C}">
                <a14:useLocalDpi xmlns:a14="http://schemas.microsoft.com/office/drawing/2010/main" val="0"/>
              </a:ext>
            </a:extLst>
          </a:blip>
          <a:srcRect t="10186" b="12627"/>
          <a:stretch/>
        </p:blipFill>
        <p:spPr bwMode="auto">
          <a:xfrm>
            <a:off x="467544" y="2348880"/>
            <a:ext cx="5040560" cy="2664296"/>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5" name="4 Rectángulo"/>
              <p:cNvSpPr/>
              <p:nvPr/>
            </p:nvSpPr>
            <p:spPr>
              <a:xfrm>
                <a:off x="5652120" y="2708919"/>
                <a:ext cx="2574032" cy="116487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MX" i="1">
                          <a:latin typeface="Cambria Math"/>
                        </a:rPr>
                        <m:t>𝑊</m:t>
                      </m:r>
                      <m:r>
                        <a:rPr lang="es-MX" i="1">
                          <a:latin typeface="Cambria Math"/>
                        </a:rPr>
                        <m:t>=0.40</m:t>
                      </m:r>
                      <m:f>
                        <m:fPr>
                          <m:ctrlPr>
                            <a:rPr lang="es-MX" i="1">
                              <a:latin typeface="Cambria Math"/>
                            </a:rPr>
                          </m:ctrlPr>
                        </m:fPr>
                        <m:num>
                          <m:r>
                            <a:rPr lang="es-MX" i="1">
                              <a:latin typeface="Cambria Math"/>
                            </a:rPr>
                            <m:t>𝑇</m:t>
                          </m:r>
                        </m:num>
                        <m:den>
                          <m:r>
                            <a:rPr lang="es-MX" i="1">
                              <a:latin typeface="Cambria Math"/>
                            </a:rPr>
                            <m:t>𝑚</m:t>
                          </m:r>
                        </m:den>
                      </m:f>
                    </m:oMath>
                  </m:oMathPara>
                </a14:m>
                <a:endParaRPr lang="es-MX" dirty="0"/>
              </a:p>
              <a:p>
                <a:pPr/>
                <a14:m>
                  <m:oMathPara xmlns:m="http://schemas.openxmlformats.org/officeDocument/2006/math">
                    <m:oMathParaPr>
                      <m:jc m:val="centerGroup"/>
                    </m:oMathParaPr>
                    <m:oMath xmlns:m="http://schemas.openxmlformats.org/officeDocument/2006/math">
                      <m:r>
                        <a:rPr lang="es-MX" i="1">
                          <a:latin typeface="Cambria Math"/>
                        </a:rPr>
                        <m:t>𝑃</m:t>
                      </m:r>
                      <m:r>
                        <a:rPr lang="es-MX" i="1">
                          <a:latin typeface="Cambria Math"/>
                        </a:rPr>
                        <m:t>=0.24 </m:t>
                      </m:r>
                      <m:r>
                        <a:rPr lang="es-MX" i="1">
                          <a:latin typeface="Cambria Math"/>
                        </a:rPr>
                        <m:t>𝑇</m:t>
                      </m:r>
                    </m:oMath>
                  </m:oMathPara>
                </a14:m>
                <a:endParaRPr lang="es-MX" dirty="0"/>
              </a:p>
              <a:p>
                <a:pPr/>
                <a14:m>
                  <m:oMathPara xmlns:m="http://schemas.openxmlformats.org/officeDocument/2006/math">
                    <m:oMathParaPr>
                      <m:jc m:val="centerGroup"/>
                    </m:oMathParaPr>
                    <m:oMath xmlns:m="http://schemas.openxmlformats.org/officeDocument/2006/math">
                      <m:sSub>
                        <m:sSubPr>
                          <m:ctrlPr>
                            <a:rPr lang="es-MX" i="1">
                              <a:latin typeface="Cambria Math"/>
                            </a:rPr>
                          </m:ctrlPr>
                        </m:sSubPr>
                        <m:e>
                          <m:r>
                            <a:rPr lang="es-MX" i="1">
                              <a:latin typeface="Cambria Math"/>
                            </a:rPr>
                            <m:t>𝑀</m:t>
                          </m:r>
                        </m:e>
                        <m:sub>
                          <m:r>
                            <a:rPr lang="es-MX" i="1">
                              <a:latin typeface="Cambria Math"/>
                            </a:rPr>
                            <m:t>𝑀</m:t>
                          </m:r>
                          <m:r>
                            <a:rPr lang="es-MX" i="1">
                              <a:latin typeface="Cambria Math"/>
                            </a:rPr>
                            <m:t>á</m:t>
                          </m:r>
                          <m:r>
                            <a:rPr lang="es-MX" i="1">
                              <a:latin typeface="Cambria Math"/>
                            </a:rPr>
                            <m:t>𝑥</m:t>
                          </m:r>
                        </m:sub>
                      </m:sSub>
                      <m:r>
                        <a:rPr lang="es-MX" i="1">
                          <a:latin typeface="Cambria Math"/>
                        </a:rPr>
                        <m:t>=2.13 </m:t>
                      </m:r>
                      <m:r>
                        <a:rPr lang="es-MX" i="1">
                          <a:latin typeface="Cambria Math"/>
                        </a:rPr>
                        <m:t>𝑇</m:t>
                      </m:r>
                      <m:r>
                        <a:rPr lang="es-MX" i="1">
                          <a:latin typeface="Cambria Math"/>
                        </a:rPr>
                        <m:t>.</m:t>
                      </m:r>
                      <m:r>
                        <a:rPr lang="es-MX" i="1">
                          <a:latin typeface="Cambria Math"/>
                        </a:rPr>
                        <m:t>𝑚</m:t>
                      </m:r>
                    </m:oMath>
                  </m:oMathPara>
                </a14:m>
                <a:endParaRPr lang="es-MX" dirty="0"/>
              </a:p>
            </p:txBody>
          </p:sp>
        </mc:Choice>
        <mc:Fallback xmlns="">
          <p:sp>
            <p:nvSpPr>
              <p:cNvPr id="5" name="4 Rectángulo"/>
              <p:cNvSpPr>
                <a:spLocks noRot="1" noChangeAspect="1" noMove="1" noResize="1" noEditPoints="1" noAdjustHandles="1" noChangeArrowheads="1" noChangeShapeType="1" noTextEdit="1"/>
              </p:cNvSpPr>
              <p:nvPr/>
            </p:nvSpPr>
            <p:spPr>
              <a:xfrm>
                <a:off x="5652120" y="2708919"/>
                <a:ext cx="2574032" cy="1164871"/>
              </a:xfrm>
              <a:prstGeom prst="rect">
                <a:avLst/>
              </a:prstGeom>
              <a:blipFill rotWithShape="1">
                <a:blip r:embed="rId3"/>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206530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ANÁLISIS DE ENTREPISO</a:t>
            </a:r>
            <a:endParaRPr lang="es-MX" dirty="0"/>
          </a:p>
        </p:txBody>
      </p:sp>
      <p:pic>
        <p:nvPicPr>
          <p:cNvPr id="4" name="0 Imagen"/>
          <p:cNvPicPr>
            <a:picLocks noGrp="1"/>
          </p:cNvPicPr>
          <p:nvPr>
            <p:ph idx="1"/>
          </p:nvPr>
        </p:nvPicPr>
        <p:blipFill rotWithShape="1">
          <a:blip r:embed="rId2">
            <a:extLst>
              <a:ext uri="{28A0092B-C50C-407E-A947-70E740481C1C}">
                <a14:useLocalDpi xmlns:a14="http://schemas.microsoft.com/office/drawing/2010/main" val="0"/>
              </a:ext>
            </a:extLst>
          </a:blip>
          <a:srcRect t="24673" b="27566"/>
          <a:stretch/>
        </p:blipFill>
        <p:spPr bwMode="auto">
          <a:xfrm>
            <a:off x="1907704" y="1916832"/>
            <a:ext cx="5698976" cy="2069215"/>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7" name="6 Rectángulo"/>
              <p:cNvSpPr/>
              <p:nvPr/>
            </p:nvSpPr>
            <p:spPr>
              <a:xfrm>
                <a:off x="0" y="4385543"/>
                <a:ext cx="4572000" cy="2055243"/>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s-MX" i="1">
                          <a:latin typeface="Cambria Math"/>
                        </a:rPr>
                        <m:t>𝐵</m:t>
                      </m:r>
                      <m:r>
                        <a:rPr lang="es-MX" i="1">
                          <a:latin typeface="Cambria Math"/>
                        </a:rPr>
                        <m:t>=</m:t>
                      </m:r>
                      <m:r>
                        <a:rPr lang="es-MX" i="1">
                          <a:latin typeface="Cambria Math"/>
                        </a:rPr>
                        <m:t>𝑚𝑖𝑛</m:t>
                      </m:r>
                      <m:d>
                        <m:dPr>
                          <m:begChr m:val="{"/>
                          <m:endChr m:val=""/>
                          <m:ctrlPr>
                            <a:rPr lang="es-MX" i="1">
                              <a:latin typeface="Cambria Math"/>
                            </a:rPr>
                          </m:ctrlPr>
                        </m:dPr>
                        <m:e>
                          <m:eqArr>
                            <m:eqArrPr>
                              <m:ctrlPr>
                                <a:rPr lang="es-MX" i="1">
                                  <a:latin typeface="Cambria Math"/>
                                </a:rPr>
                              </m:ctrlPr>
                            </m:eqArrPr>
                            <m:e>
                              <m:f>
                                <m:fPr>
                                  <m:ctrlPr>
                                    <a:rPr lang="es-MX" i="1">
                                      <a:latin typeface="Cambria Math"/>
                                    </a:rPr>
                                  </m:ctrlPr>
                                </m:fPr>
                                <m:num>
                                  <m:r>
                                    <a:rPr lang="es-MX" i="1">
                                      <a:latin typeface="Cambria Math"/>
                                    </a:rPr>
                                    <m:t>𝐿</m:t>
                                  </m:r>
                                </m:num>
                                <m:den>
                                  <m:r>
                                    <a:rPr lang="es-MX" i="1">
                                      <a:latin typeface="Cambria Math"/>
                                    </a:rPr>
                                    <m:t>4</m:t>
                                  </m:r>
                                </m:den>
                              </m:f>
                              <m:r>
                                <a:rPr lang="es-MX" i="1">
                                  <a:latin typeface="Cambria Math"/>
                                </a:rPr>
                                <m:t>=150 </m:t>
                              </m:r>
                              <m:r>
                                <a:rPr lang="es-MX" i="1">
                                  <a:latin typeface="Cambria Math"/>
                                </a:rPr>
                                <m:t>𝑐𝑚</m:t>
                              </m:r>
                            </m:e>
                            <m:e>
                              <m:sSub>
                                <m:sSubPr>
                                  <m:ctrlPr>
                                    <a:rPr lang="es-MX" i="1">
                                      <a:latin typeface="Cambria Math"/>
                                    </a:rPr>
                                  </m:ctrlPr>
                                </m:sSubPr>
                                <m:e>
                                  <m:r>
                                    <a:rPr lang="es-MX" i="1">
                                      <a:latin typeface="Cambria Math"/>
                                    </a:rPr>
                                    <m:t>𝐵</m:t>
                                  </m:r>
                                </m:e>
                                <m:sub>
                                  <m:r>
                                    <a:rPr lang="es-MX" i="1">
                                      <a:latin typeface="Cambria Math"/>
                                    </a:rPr>
                                    <m:t>0</m:t>
                                  </m:r>
                                </m:sub>
                              </m:sSub>
                              <m:r>
                                <a:rPr lang="es-MX" i="1">
                                  <a:latin typeface="Cambria Math"/>
                                </a:rPr>
                                <m:t>=65 </m:t>
                              </m:r>
                              <m:r>
                                <a:rPr lang="es-MX" i="1">
                                  <a:latin typeface="Cambria Math"/>
                                </a:rPr>
                                <m:t>𝑐𝑚</m:t>
                              </m:r>
                            </m:e>
                            <m:e>
                              <m:r>
                                <a:rPr lang="es-MX" i="1">
                                  <a:latin typeface="Cambria Math"/>
                                </a:rPr>
                                <m:t>16∗</m:t>
                              </m:r>
                              <m:sSub>
                                <m:sSubPr>
                                  <m:ctrlPr>
                                    <a:rPr lang="es-MX" i="1">
                                      <a:latin typeface="Cambria Math"/>
                                    </a:rPr>
                                  </m:ctrlPr>
                                </m:sSubPr>
                                <m:e>
                                  <m:r>
                                    <a:rPr lang="es-MX" i="1">
                                      <a:latin typeface="Cambria Math"/>
                                    </a:rPr>
                                    <m:t>𝑡</m:t>
                                  </m:r>
                                </m:e>
                                <m:sub>
                                  <m:r>
                                    <a:rPr lang="es-MX" i="1">
                                      <a:latin typeface="Cambria Math"/>
                                    </a:rPr>
                                    <m:t>𝑠</m:t>
                                  </m:r>
                                </m:sub>
                              </m:sSub>
                              <m:r>
                                <a:rPr lang="es-MX" i="1">
                                  <a:latin typeface="Cambria Math"/>
                                </a:rPr>
                                <m:t>+</m:t>
                              </m:r>
                              <m:sSub>
                                <m:sSubPr>
                                  <m:ctrlPr>
                                    <a:rPr lang="es-MX" i="1">
                                      <a:latin typeface="Cambria Math"/>
                                    </a:rPr>
                                  </m:ctrlPr>
                                </m:sSubPr>
                                <m:e>
                                  <m:r>
                                    <a:rPr lang="es-MX" i="1">
                                      <a:latin typeface="Cambria Math"/>
                                    </a:rPr>
                                    <m:t>𝑏</m:t>
                                  </m:r>
                                </m:e>
                                <m:sub>
                                  <m:r>
                                    <a:rPr lang="es-MX" i="1">
                                      <a:latin typeface="Cambria Math"/>
                                    </a:rPr>
                                    <m:t>𝑓</m:t>
                                  </m:r>
                                </m:sub>
                              </m:sSub>
                              <m:r>
                                <a:rPr lang="es-MX" i="1">
                                  <a:latin typeface="Cambria Math"/>
                                </a:rPr>
                                <m:t>=72 </m:t>
                              </m:r>
                              <m:r>
                                <a:rPr lang="es-MX" i="1">
                                  <a:latin typeface="Cambria Math"/>
                                </a:rPr>
                                <m:t>𝑐𝑚</m:t>
                              </m:r>
                            </m:e>
                          </m:eqArr>
                        </m:e>
                      </m:d>
                    </m:oMath>
                  </m:oMathPara>
                </a14:m>
                <a:endParaRPr lang="es-MX" dirty="0"/>
              </a:p>
              <a:p>
                <a:pPr/>
                <a14:m>
                  <m:oMathPara xmlns:m="http://schemas.openxmlformats.org/officeDocument/2006/math">
                    <m:oMathParaPr>
                      <m:jc m:val="centerGroup"/>
                    </m:oMathParaPr>
                    <m:oMath xmlns:m="http://schemas.openxmlformats.org/officeDocument/2006/math">
                      <m:r>
                        <a:rPr lang="es-MX" b="1" i="1">
                          <a:latin typeface="Cambria Math"/>
                        </a:rPr>
                        <m:t>𝑩</m:t>
                      </m:r>
                      <m:r>
                        <a:rPr lang="es-MX" b="1" i="1">
                          <a:latin typeface="Cambria Math"/>
                        </a:rPr>
                        <m:t>=</m:t>
                      </m:r>
                      <m:r>
                        <a:rPr lang="es-MX" b="1" i="1">
                          <a:latin typeface="Cambria Math"/>
                        </a:rPr>
                        <m:t>𝟔𝟓</m:t>
                      </m:r>
                      <m:r>
                        <a:rPr lang="es-MX" b="1" i="1">
                          <a:latin typeface="Cambria Math"/>
                        </a:rPr>
                        <m:t> </m:t>
                      </m:r>
                      <m:r>
                        <a:rPr lang="es-MX" b="1" i="1">
                          <a:latin typeface="Cambria Math"/>
                        </a:rPr>
                        <m:t>𝒄𝒎</m:t>
                      </m:r>
                    </m:oMath>
                  </m:oMathPara>
                </a14:m>
                <a:endParaRPr lang="es-MX" dirty="0"/>
              </a:p>
              <a:p>
                <a:pPr/>
                <a14:m>
                  <m:oMathPara xmlns:m="http://schemas.openxmlformats.org/officeDocument/2006/math">
                    <m:oMathParaPr>
                      <m:jc m:val="centerGroup"/>
                    </m:oMathParaPr>
                    <m:oMath xmlns:m="http://schemas.openxmlformats.org/officeDocument/2006/math">
                      <m:r>
                        <a:rPr lang="es-MX" i="1">
                          <a:latin typeface="Cambria Math"/>
                        </a:rPr>
                        <m:t>𝑛</m:t>
                      </m:r>
                      <m:r>
                        <a:rPr lang="es-MX" i="1">
                          <a:latin typeface="Cambria Math"/>
                        </a:rPr>
                        <m:t>=</m:t>
                      </m:r>
                      <m:f>
                        <m:fPr>
                          <m:ctrlPr>
                            <a:rPr lang="es-MX" i="1">
                              <a:latin typeface="Cambria Math"/>
                            </a:rPr>
                          </m:ctrlPr>
                        </m:fPr>
                        <m:num>
                          <m:sSub>
                            <m:sSubPr>
                              <m:ctrlPr>
                                <a:rPr lang="es-MX" i="1">
                                  <a:latin typeface="Cambria Math"/>
                                </a:rPr>
                              </m:ctrlPr>
                            </m:sSubPr>
                            <m:e>
                              <m:r>
                                <a:rPr lang="es-MX" i="1">
                                  <a:latin typeface="Cambria Math"/>
                                </a:rPr>
                                <m:t>𝐸</m:t>
                              </m:r>
                            </m:e>
                            <m:sub>
                              <m:r>
                                <a:rPr lang="es-MX" i="1">
                                  <a:latin typeface="Cambria Math"/>
                                </a:rPr>
                                <m:t>𝑎𝑐𝑒𝑟𝑜</m:t>
                              </m:r>
                            </m:sub>
                          </m:sSub>
                        </m:num>
                        <m:den>
                          <m:sSub>
                            <m:sSubPr>
                              <m:ctrlPr>
                                <a:rPr lang="es-MX" i="1">
                                  <a:latin typeface="Cambria Math"/>
                                </a:rPr>
                              </m:ctrlPr>
                            </m:sSubPr>
                            <m:e>
                              <m:r>
                                <a:rPr lang="es-MX" i="1">
                                  <a:latin typeface="Cambria Math"/>
                                </a:rPr>
                                <m:t>𝐸</m:t>
                              </m:r>
                            </m:e>
                            <m:sub>
                              <m:r>
                                <a:rPr lang="es-MX" i="1">
                                  <a:latin typeface="Cambria Math"/>
                                </a:rPr>
                                <m:t>𝑐𝑜𝑛𝑐𝑟𝑒𝑡𝑜</m:t>
                              </m:r>
                            </m:sub>
                          </m:sSub>
                        </m:den>
                      </m:f>
                      <m:r>
                        <a:rPr lang="es-MX" i="1">
                          <a:latin typeface="Cambria Math"/>
                        </a:rPr>
                        <m:t>=</m:t>
                      </m:r>
                      <m:f>
                        <m:fPr>
                          <m:ctrlPr>
                            <a:rPr lang="es-MX" i="1">
                              <a:latin typeface="Cambria Math"/>
                            </a:rPr>
                          </m:ctrlPr>
                        </m:fPr>
                        <m:num>
                          <m:r>
                            <a:rPr lang="es-MX" i="1">
                              <a:latin typeface="Cambria Math"/>
                            </a:rPr>
                            <m:t>2,100,000</m:t>
                          </m:r>
                        </m:num>
                        <m:den>
                          <m:r>
                            <a:rPr lang="es-MX" i="1">
                              <a:latin typeface="Cambria Math"/>
                            </a:rPr>
                            <m:t>210,000</m:t>
                          </m:r>
                        </m:den>
                      </m:f>
                      <m:r>
                        <a:rPr lang="es-MX" i="1">
                          <a:latin typeface="Cambria Math"/>
                        </a:rPr>
                        <m:t>=10</m:t>
                      </m:r>
                    </m:oMath>
                  </m:oMathPara>
                </a14:m>
                <a:endParaRPr lang="es-MX" dirty="0"/>
              </a:p>
            </p:txBody>
          </p:sp>
        </mc:Choice>
        <mc:Fallback xmlns="">
          <p:sp>
            <p:nvSpPr>
              <p:cNvPr id="7" name="6 Rectángulo"/>
              <p:cNvSpPr>
                <a:spLocks noRot="1" noChangeAspect="1" noMove="1" noResize="1" noEditPoints="1" noAdjustHandles="1" noChangeArrowheads="1" noChangeShapeType="1" noTextEdit="1"/>
              </p:cNvSpPr>
              <p:nvPr/>
            </p:nvSpPr>
            <p:spPr>
              <a:xfrm>
                <a:off x="0" y="4385543"/>
                <a:ext cx="4572000" cy="2055243"/>
              </a:xfrm>
              <a:prstGeom prst="rect">
                <a:avLst/>
              </a:prstGeom>
              <a:blipFill rotWithShape="1">
                <a:blip r:embed="rId3"/>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4572000" y="4270736"/>
                <a:ext cx="4248472" cy="228485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MX" i="1">
                              <a:latin typeface="Cambria Math"/>
                            </a:rPr>
                          </m:ctrlPr>
                        </m:fPr>
                        <m:num>
                          <m:r>
                            <a:rPr lang="es-MX" i="1">
                              <a:latin typeface="Cambria Math"/>
                            </a:rPr>
                            <m:t>𝐵</m:t>
                          </m:r>
                        </m:num>
                        <m:den>
                          <m:r>
                            <a:rPr lang="es-MX" i="1">
                              <a:latin typeface="Cambria Math"/>
                            </a:rPr>
                            <m:t>𝑛</m:t>
                          </m:r>
                        </m:den>
                      </m:f>
                      <m:r>
                        <a:rPr lang="es-MX" i="1">
                          <a:latin typeface="Cambria Math"/>
                        </a:rPr>
                        <m:t>=</m:t>
                      </m:r>
                      <m:f>
                        <m:fPr>
                          <m:ctrlPr>
                            <a:rPr lang="es-MX" i="1">
                              <a:latin typeface="Cambria Math"/>
                            </a:rPr>
                          </m:ctrlPr>
                        </m:fPr>
                        <m:num>
                          <m:r>
                            <a:rPr lang="es-MX" i="1">
                              <a:latin typeface="Cambria Math"/>
                            </a:rPr>
                            <m:t>65</m:t>
                          </m:r>
                        </m:num>
                        <m:den>
                          <m:r>
                            <a:rPr lang="es-MX" i="1">
                              <a:latin typeface="Cambria Math"/>
                            </a:rPr>
                            <m:t>10</m:t>
                          </m:r>
                        </m:den>
                      </m:f>
                      <m:r>
                        <a:rPr lang="es-MX" i="1">
                          <a:latin typeface="Cambria Math"/>
                        </a:rPr>
                        <m:t>=6.5 </m:t>
                      </m:r>
                      <m:r>
                        <a:rPr lang="es-MX" i="1">
                          <a:latin typeface="Cambria Math"/>
                        </a:rPr>
                        <m:t>𝑐𝑚</m:t>
                      </m:r>
                    </m:oMath>
                  </m:oMathPara>
                </a14:m>
                <a:endParaRPr lang="es-MX" dirty="0"/>
              </a:p>
              <a:p>
                <a:pPr/>
                <a14:m>
                  <m:oMathPara xmlns:m="http://schemas.openxmlformats.org/officeDocument/2006/math">
                    <m:oMathParaPr>
                      <m:jc m:val="centerGroup"/>
                    </m:oMathParaPr>
                    <m:oMath xmlns:m="http://schemas.openxmlformats.org/officeDocument/2006/math">
                      <m:acc>
                        <m:accPr>
                          <m:chr m:val="̅"/>
                          <m:ctrlPr>
                            <a:rPr lang="es-MX" i="1">
                              <a:latin typeface="Cambria Math"/>
                            </a:rPr>
                          </m:ctrlPr>
                        </m:accPr>
                        <m:e>
                          <m:r>
                            <a:rPr lang="es-MX" i="1">
                              <a:latin typeface="Cambria Math"/>
                            </a:rPr>
                            <m:t>𝑦</m:t>
                          </m:r>
                        </m:e>
                      </m:acc>
                      <m:r>
                        <a:rPr lang="es-MX" i="1">
                          <a:latin typeface="Cambria Math"/>
                        </a:rPr>
                        <m:t>=</m:t>
                      </m:r>
                      <m:f>
                        <m:fPr>
                          <m:ctrlPr>
                            <a:rPr lang="es-MX" i="1">
                              <a:latin typeface="Cambria Math"/>
                            </a:rPr>
                          </m:ctrlPr>
                        </m:fPr>
                        <m:num>
                          <m:r>
                            <a:rPr lang="es-MX" i="1">
                              <a:latin typeface="Cambria Math"/>
                            </a:rPr>
                            <m:t>39∗18+7.81∗7.5</m:t>
                          </m:r>
                        </m:num>
                        <m:den>
                          <m:r>
                            <a:rPr lang="es-MX" i="1">
                              <a:latin typeface="Cambria Math"/>
                            </a:rPr>
                            <m:t>46.81</m:t>
                          </m:r>
                        </m:den>
                      </m:f>
                      <m:r>
                        <a:rPr lang="es-MX" i="1">
                          <a:latin typeface="Cambria Math"/>
                        </a:rPr>
                        <m:t>=16.25</m:t>
                      </m:r>
                    </m:oMath>
                  </m:oMathPara>
                </a14:m>
                <a:endParaRPr lang="es-MX" dirty="0"/>
              </a:p>
              <a:p>
                <a:pPr/>
                <a14:m>
                  <m:oMathPara xmlns:m="http://schemas.openxmlformats.org/officeDocument/2006/math">
                    <m:oMathParaPr>
                      <m:jc m:val="centerGroup"/>
                    </m:oMathParaPr>
                    <m:oMath xmlns:m="http://schemas.openxmlformats.org/officeDocument/2006/math">
                      <m:r>
                        <a:rPr lang="es-MX" i="1">
                          <a:latin typeface="Cambria Math"/>
                        </a:rPr>
                        <m:t>𝐼</m:t>
                      </m:r>
                      <m:r>
                        <a:rPr lang="es-MX" i="1">
                          <a:latin typeface="Cambria Math"/>
                        </a:rPr>
                        <m:t>=</m:t>
                      </m:r>
                      <m:f>
                        <m:fPr>
                          <m:ctrlPr>
                            <a:rPr lang="es-MX" i="1">
                              <a:latin typeface="Cambria Math"/>
                            </a:rPr>
                          </m:ctrlPr>
                        </m:fPr>
                        <m:num>
                          <m:r>
                            <a:rPr lang="es-MX" i="1">
                              <a:latin typeface="Cambria Math"/>
                            </a:rPr>
                            <m:t>6.5∗</m:t>
                          </m:r>
                          <m:sSup>
                            <m:sSupPr>
                              <m:ctrlPr>
                                <a:rPr lang="es-MX" i="1">
                                  <a:latin typeface="Cambria Math"/>
                                </a:rPr>
                              </m:ctrlPr>
                            </m:sSupPr>
                            <m:e>
                              <m:r>
                                <a:rPr lang="es-MX" i="1">
                                  <a:latin typeface="Cambria Math"/>
                                </a:rPr>
                                <m:t>6</m:t>
                              </m:r>
                            </m:e>
                            <m:sup>
                              <m:r>
                                <a:rPr lang="es-MX" i="1">
                                  <a:latin typeface="Cambria Math"/>
                                </a:rPr>
                                <m:t>3</m:t>
                              </m:r>
                            </m:sup>
                          </m:sSup>
                        </m:num>
                        <m:den>
                          <m:r>
                            <a:rPr lang="es-MX" i="1">
                              <a:latin typeface="Cambria Math"/>
                            </a:rPr>
                            <m:t>12</m:t>
                          </m:r>
                        </m:den>
                      </m:f>
                      <m:r>
                        <a:rPr lang="es-MX" i="1">
                          <a:latin typeface="Cambria Math"/>
                        </a:rPr>
                        <m:t>+39∗</m:t>
                      </m:r>
                      <m:sSup>
                        <m:sSupPr>
                          <m:ctrlPr>
                            <a:rPr lang="es-MX" i="1">
                              <a:latin typeface="Cambria Math"/>
                            </a:rPr>
                          </m:ctrlPr>
                        </m:sSupPr>
                        <m:e>
                          <m:d>
                            <m:dPr>
                              <m:ctrlPr>
                                <a:rPr lang="es-MX" i="1">
                                  <a:latin typeface="Cambria Math"/>
                                </a:rPr>
                              </m:ctrlPr>
                            </m:dPr>
                            <m:e>
                              <m:r>
                                <a:rPr lang="es-MX" i="1">
                                  <a:latin typeface="Cambria Math"/>
                                </a:rPr>
                                <m:t>3−1.12</m:t>
                              </m:r>
                            </m:e>
                          </m:d>
                        </m:e>
                        <m:sup>
                          <m:r>
                            <a:rPr lang="es-MX" i="1">
                              <a:latin typeface="Cambria Math"/>
                            </a:rPr>
                            <m:t>2</m:t>
                          </m:r>
                        </m:sup>
                      </m:sSup>
                      <m:r>
                        <a:rPr lang="es-MX" i="1">
                          <a:latin typeface="Cambria Math"/>
                        </a:rPr>
                        <m:t>+255+7.81∗</m:t>
                      </m:r>
                      <m:sSup>
                        <m:sSupPr>
                          <m:ctrlPr>
                            <a:rPr lang="es-MX" i="1">
                              <a:latin typeface="Cambria Math"/>
                            </a:rPr>
                          </m:ctrlPr>
                        </m:sSupPr>
                        <m:e>
                          <m:d>
                            <m:dPr>
                              <m:ctrlPr>
                                <a:rPr lang="es-MX" i="1">
                                  <a:latin typeface="Cambria Math"/>
                                </a:rPr>
                              </m:ctrlPr>
                            </m:dPr>
                            <m:e>
                              <m:r>
                                <a:rPr lang="es-MX" i="1">
                                  <a:latin typeface="Cambria Math"/>
                                </a:rPr>
                                <m:t>7.5+1.12</m:t>
                              </m:r>
                            </m:e>
                          </m:d>
                        </m:e>
                        <m:sup>
                          <m:r>
                            <a:rPr lang="es-MX" i="1">
                              <a:latin typeface="Cambria Math"/>
                            </a:rPr>
                            <m:t>2</m:t>
                          </m:r>
                        </m:sup>
                      </m:sSup>
                      <m:r>
                        <a:rPr lang="es-MX" i="1">
                          <a:latin typeface="Cambria Math"/>
                        </a:rPr>
                        <m:t>=1090.15</m:t>
                      </m:r>
                    </m:oMath>
                  </m:oMathPara>
                </a14:m>
                <a:endParaRPr lang="es-MX" dirty="0"/>
              </a:p>
            </p:txBody>
          </p:sp>
        </mc:Choice>
        <mc:Fallback xmlns="">
          <p:sp>
            <p:nvSpPr>
              <p:cNvPr id="8" name="7 Rectángulo"/>
              <p:cNvSpPr>
                <a:spLocks noRot="1" noChangeAspect="1" noMove="1" noResize="1" noEditPoints="1" noAdjustHandles="1" noChangeArrowheads="1" noChangeShapeType="1" noTextEdit="1"/>
              </p:cNvSpPr>
              <p:nvPr/>
            </p:nvSpPr>
            <p:spPr>
              <a:xfrm>
                <a:off x="4572000" y="4270736"/>
                <a:ext cx="4248472" cy="2284856"/>
              </a:xfrm>
              <a:prstGeom prst="rect">
                <a:avLst/>
              </a:prstGeom>
              <a:blipFill rotWithShape="1">
                <a:blip r:embed="rId4"/>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9" name="Cuadro de texto 2"/>
              <p:cNvSpPr txBox="1">
                <a:spLocks noChangeArrowheads="1"/>
              </p:cNvSpPr>
              <p:nvPr/>
            </p:nvSpPr>
            <p:spPr bwMode="auto">
              <a:xfrm>
                <a:off x="7020272" y="3212976"/>
                <a:ext cx="285750" cy="35775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lnSpc>
                    <a:spcPct val="150000"/>
                  </a:lnSpc>
                  <a:spcAft>
                    <a:spcPts val="1000"/>
                  </a:spcAft>
                </a:pPr>
                <a14:m>
                  <m:oMathPara xmlns:m="http://schemas.openxmlformats.org/officeDocument/2006/math">
                    <m:oMathParaPr>
                      <m:jc m:val="centerGroup"/>
                    </m:oMathParaPr>
                    <m:oMath xmlns:m="http://schemas.openxmlformats.org/officeDocument/2006/math">
                      <m:acc>
                        <m:accPr>
                          <m:chr m:val="̅"/>
                          <m:ctrlPr>
                            <a:rPr lang="es-MX" i="1">
                              <a:effectLst/>
                              <a:latin typeface="Cambria Math"/>
                              <a:ea typeface="Calibri"/>
                              <a:cs typeface="Times New Roman"/>
                            </a:rPr>
                          </m:ctrlPr>
                        </m:accPr>
                        <m:e>
                          <m:r>
                            <a:rPr lang="es-MX" i="1">
                              <a:effectLst/>
                              <a:latin typeface="Cambria Math"/>
                              <a:ea typeface="Calibri"/>
                              <a:cs typeface="Times New Roman"/>
                            </a:rPr>
                            <m:t>𝑦</m:t>
                          </m:r>
                        </m:e>
                      </m:acc>
                    </m:oMath>
                  </m:oMathPara>
                </a14:m>
                <a:endParaRPr lang="es-MX" sz="1200" dirty="0">
                  <a:effectLst/>
                  <a:latin typeface="Arial"/>
                  <a:ea typeface="Calibri"/>
                  <a:cs typeface="Times New Roman"/>
                </a:endParaRPr>
              </a:p>
            </p:txBody>
          </p:sp>
        </mc:Choice>
        <mc:Fallback xmlns="">
          <p:sp>
            <p:nvSpPr>
              <p:cNvPr id="9" name="Cuadro de texto 2"/>
              <p:cNvSpPr txBox="1">
                <a:spLocks noRot="1" noChangeAspect="1" noMove="1" noResize="1" noEditPoints="1" noAdjustHandles="1" noChangeArrowheads="1" noChangeShapeType="1" noTextEdit="1"/>
              </p:cNvSpPr>
              <p:nvPr/>
            </p:nvSpPr>
            <p:spPr bwMode="auto">
              <a:xfrm>
                <a:off x="7020272" y="3212976"/>
                <a:ext cx="285750" cy="357758"/>
              </a:xfrm>
              <a:prstGeom prst="rect">
                <a:avLst/>
              </a:prstGeom>
              <a:blipFill rotWithShape="1">
                <a:blip r:embed="rId5"/>
                <a:stretch>
                  <a:fillRect b="-13559"/>
                </a:stretch>
              </a:blipFill>
              <a:ln w="9525">
                <a:noFill/>
                <a:miter lim="800000"/>
                <a:headEnd/>
                <a:tailEnd/>
              </a:ln>
            </p:spPr>
            <p:txBody>
              <a:bodyPr/>
              <a:lstStyle/>
              <a:p>
                <a:r>
                  <a:rPr lang="es-MX">
                    <a:noFill/>
                  </a:rPr>
                  <a:t> </a:t>
                </a:r>
              </a:p>
            </p:txBody>
          </p:sp>
        </mc:Fallback>
      </mc:AlternateContent>
    </p:spTree>
    <p:extLst>
      <p:ext uri="{BB962C8B-B14F-4D97-AF65-F5344CB8AC3E}">
        <p14:creationId xmlns:p14="http://schemas.microsoft.com/office/powerpoint/2010/main" val="223896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CONECTORES DE CORTE</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005074682"/>
              </p:ext>
            </p:extLst>
          </p:nvPr>
        </p:nvGraphicFramePr>
        <p:xfrm>
          <a:off x="1043608" y="1988840"/>
          <a:ext cx="6696745" cy="4414532"/>
        </p:xfrm>
        <a:graphic>
          <a:graphicData uri="http://schemas.openxmlformats.org/drawingml/2006/table">
            <a:tbl>
              <a:tblPr firstRow="1" firstCol="1" bandRow="1">
                <a:tableStyleId>{5C22544A-7EE6-4342-B048-85BDC9FD1C3A}</a:tableStyleId>
              </a:tblPr>
              <a:tblGrid>
                <a:gridCol w="1483276"/>
                <a:gridCol w="1737823"/>
                <a:gridCol w="1737823"/>
                <a:gridCol w="1737823"/>
              </a:tblGrid>
              <a:tr h="1122692">
                <a:tc>
                  <a:txBody>
                    <a:bodyPr/>
                    <a:lstStyle/>
                    <a:p>
                      <a:pPr algn="ctr">
                        <a:lnSpc>
                          <a:spcPct val="150000"/>
                        </a:lnSpc>
                        <a:spcAft>
                          <a:spcPts val="0"/>
                        </a:spcAft>
                      </a:pPr>
                      <a:r>
                        <a:rPr lang="es-MX" sz="2400" dirty="0">
                          <a:effectLst/>
                        </a:rPr>
                        <a:t>Conector</a:t>
                      </a:r>
                      <a:endParaRPr lang="es-MX" sz="2400" dirty="0">
                        <a:effectLst/>
                        <a:latin typeface="Arial"/>
                        <a:ea typeface="Calibri"/>
                        <a:cs typeface="Times New Roman"/>
                      </a:endParaRPr>
                    </a:p>
                  </a:txBody>
                  <a:tcPr marL="44450" marR="44450" marT="0" marB="0" anchor="ctr"/>
                </a:tc>
                <a:tc>
                  <a:txBody>
                    <a:bodyPr/>
                    <a:lstStyle/>
                    <a:p>
                      <a:pPr algn="ctr">
                        <a:lnSpc>
                          <a:spcPct val="150000"/>
                        </a:lnSpc>
                        <a:spcAft>
                          <a:spcPts val="0"/>
                        </a:spcAft>
                      </a:pPr>
                      <a:r>
                        <a:rPr lang="es-MX" sz="2400" dirty="0" err="1">
                          <a:effectLst/>
                        </a:rPr>
                        <a:t>f’c</a:t>
                      </a:r>
                      <a:r>
                        <a:rPr lang="es-MX" sz="2400" dirty="0">
                          <a:effectLst/>
                        </a:rPr>
                        <a:t>=210 Kg/cm2</a:t>
                      </a:r>
                      <a:endParaRPr lang="es-MX" sz="2400" dirty="0">
                        <a:effectLst/>
                        <a:latin typeface="Arial"/>
                        <a:ea typeface="Calibri"/>
                        <a:cs typeface="Times New Roman"/>
                      </a:endParaRPr>
                    </a:p>
                  </a:txBody>
                  <a:tcPr marL="44450" marR="44450" marT="0" marB="0" anchor="ctr"/>
                </a:tc>
                <a:tc>
                  <a:txBody>
                    <a:bodyPr/>
                    <a:lstStyle/>
                    <a:p>
                      <a:pPr algn="ctr">
                        <a:lnSpc>
                          <a:spcPct val="150000"/>
                        </a:lnSpc>
                        <a:spcAft>
                          <a:spcPts val="0"/>
                        </a:spcAft>
                      </a:pPr>
                      <a:r>
                        <a:rPr lang="es-MX" sz="2400">
                          <a:effectLst/>
                        </a:rPr>
                        <a:t>f’c=245 Kg/cm2</a:t>
                      </a:r>
                      <a:endParaRPr lang="es-MX" sz="2400">
                        <a:effectLst/>
                        <a:latin typeface="Arial"/>
                        <a:ea typeface="Calibri"/>
                        <a:cs typeface="Times New Roman"/>
                      </a:endParaRPr>
                    </a:p>
                  </a:txBody>
                  <a:tcPr marL="44450" marR="44450" marT="0" marB="0" anchor="ctr"/>
                </a:tc>
                <a:tc>
                  <a:txBody>
                    <a:bodyPr/>
                    <a:lstStyle/>
                    <a:p>
                      <a:pPr algn="ctr">
                        <a:lnSpc>
                          <a:spcPct val="150000"/>
                        </a:lnSpc>
                        <a:spcAft>
                          <a:spcPts val="0"/>
                        </a:spcAft>
                      </a:pPr>
                      <a:r>
                        <a:rPr lang="es-MX" sz="2400">
                          <a:effectLst/>
                        </a:rPr>
                        <a:t>f’c&gt;280 Kg/cm2</a:t>
                      </a:r>
                      <a:endParaRPr lang="es-MX" sz="2400">
                        <a:effectLst/>
                        <a:latin typeface="Arial"/>
                        <a:ea typeface="Calibri"/>
                        <a:cs typeface="Times New Roman"/>
                      </a:endParaRPr>
                    </a:p>
                  </a:txBody>
                  <a:tcPr marL="44450" marR="44450" marT="0" marB="0" anchor="ctr"/>
                </a:tc>
              </a:tr>
              <a:tr h="529417">
                <a:tc>
                  <a:txBody>
                    <a:bodyPr/>
                    <a:lstStyle/>
                    <a:p>
                      <a:pPr algn="ctr">
                        <a:lnSpc>
                          <a:spcPct val="150000"/>
                        </a:lnSpc>
                        <a:spcAft>
                          <a:spcPts val="0"/>
                        </a:spcAft>
                      </a:pPr>
                      <a:r>
                        <a:rPr lang="es-MX" sz="2400">
                          <a:effectLst/>
                        </a:rPr>
                        <a:t>½’’ x 2’’</a:t>
                      </a:r>
                      <a:endParaRPr lang="es-MX" sz="2400">
                        <a:effectLst/>
                        <a:latin typeface="Arial"/>
                        <a:ea typeface="Calibri"/>
                        <a:cs typeface="Times New Roman"/>
                      </a:endParaRPr>
                    </a:p>
                  </a:txBody>
                  <a:tcPr marL="44450" marR="44450" marT="0" marB="0" anchor="ctr"/>
                </a:tc>
                <a:tc>
                  <a:txBody>
                    <a:bodyPr/>
                    <a:lstStyle/>
                    <a:p>
                      <a:pPr algn="ctr">
                        <a:lnSpc>
                          <a:spcPct val="150000"/>
                        </a:lnSpc>
                        <a:spcAft>
                          <a:spcPts val="0"/>
                        </a:spcAft>
                      </a:pPr>
                      <a:r>
                        <a:rPr lang="es-MX" sz="2400" dirty="0">
                          <a:effectLst/>
                        </a:rPr>
                        <a:t>2,320.00</a:t>
                      </a:r>
                      <a:endParaRPr lang="es-MX" sz="2400" dirty="0">
                        <a:effectLst/>
                        <a:latin typeface="Arial"/>
                        <a:ea typeface="Calibri"/>
                        <a:cs typeface="Times New Roman"/>
                      </a:endParaRPr>
                    </a:p>
                  </a:txBody>
                  <a:tcPr marL="44450" marR="44450" marT="0" marB="0" anchor="ctr"/>
                </a:tc>
                <a:tc>
                  <a:txBody>
                    <a:bodyPr/>
                    <a:lstStyle/>
                    <a:p>
                      <a:pPr algn="ctr">
                        <a:lnSpc>
                          <a:spcPct val="150000"/>
                        </a:lnSpc>
                        <a:spcAft>
                          <a:spcPts val="0"/>
                        </a:spcAft>
                      </a:pPr>
                      <a:r>
                        <a:rPr lang="es-MX" sz="2400" dirty="0">
                          <a:effectLst/>
                        </a:rPr>
                        <a:t>2,500.00</a:t>
                      </a:r>
                      <a:endParaRPr lang="es-MX" sz="2400" dirty="0">
                        <a:effectLst/>
                        <a:latin typeface="Arial"/>
                        <a:ea typeface="Calibri"/>
                        <a:cs typeface="Times New Roman"/>
                      </a:endParaRPr>
                    </a:p>
                  </a:txBody>
                  <a:tcPr marL="44450" marR="44450" marT="0" marB="0" anchor="ctr"/>
                </a:tc>
                <a:tc>
                  <a:txBody>
                    <a:bodyPr/>
                    <a:lstStyle/>
                    <a:p>
                      <a:pPr algn="ctr">
                        <a:lnSpc>
                          <a:spcPct val="150000"/>
                        </a:lnSpc>
                        <a:spcAft>
                          <a:spcPts val="0"/>
                        </a:spcAft>
                      </a:pPr>
                      <a:r>
                        <a:rPr lang="es-MX" sz="2400">
                          <a:effectLst/>
                        </a:rPr>
                        <a:t>2,680.00</a:t>
                      </a:r>
                      <a:endParaRPr lang="es-MX" sz="2400">
                        <a:effectLst/>
                        <a:latin typeface="Arial"/>
                        <a:ea typeface="Calibri"/>
                        <a:cs typeface="Times New Roman"/>
                      </a:endParaRPr>
                    </a:p>
                  </a:txBody>
                  <a:tcPr marL="44450" marR="44450" marT="0" marB="0" anchor="ctr"/>
                </a:tc>
              </a:tr>
              <a:tr h="529417">
                <a:tc>
                  <a:txBody>
                    <a:bodyPr/>
                    <a:lstStyle/>
                    <a:p>
                      <a:pPr algn="ctr">
                        <a:lnSpc>
                          <a:spcPct val="150000"/>
                        </a:lnSpc>
                        <a:spcAft>
                          <a:spcPts val="0"/>
                        </a:spcAft>
                      </a:pPr>
                      <a:r>
                        <a:rPr lang="es-MX" sz="2400">
                          <a:effectLst/>
                        </a:rPr>
                        <a:t>5/8’’ x 2 ½’’</a:t>
                      </a:r>
                      <a:endParaRPr lang="es-MX" sz="2400">
                        <a:effectLst/>
                        <a:latin typeface="Arial"/>
                        <a:ea typeface="Calibri"/>
                        <a:cs typeface="Times New Roman"/>
                      </a:endParaRPr>
                    </a:p>
                  </a:txBody>
                  <a:tcPr marL="44450" marR="44450" marT="0" marB="0" anchor="ctr"/>
                </a:tc>
                <a:tc>
                  <a:txBody>
                    <a:bodyPr/>
                    <a:lstStyle/>
                    <a:p>
                      <a:pPr algn="ctr">
                        <a:lnSpc>
                          <a:spcPct val="150000"/>
                        </a:lnSpc>
                        <a:spcAft>
                          <a:spcPts val="0"/>
                        </a:spcAft>
                      </a:pPr>
                      <a:r>
                        <a:rPr lang="es-MX" sz="2400">
                          <a:effectLst/>
                        </a:rPr>
                        <a:t>3,640.00</a:t>
                      </a:r>
                      <a:endParaRPr lang="es-MX" sz="2400">
                        <a:effectLst/>
                        <a:latin typeface="Arial"/>
                        <a:ea typeface="Calibri"/>
                        <a:cs typeface="Times New Roman"/>
                      </a:endParaRPr>
                    </a:p>
                  </a:txBody>
                  <a:tcPr marL="44450" marR="44450" marT="0" marB="0" anchor="ctr"/>
                </a:tc>
                <a:tc>
                  <a:txBody>
                    <a:bodyPr/>
                    <a:lstStyle/>
                    <a:p>
                      <a:pPr algn="ctr">
                        <a:lnSpc>
                          <a:spcPct val="150000"/>
                        </a:lnSpc>
                        <a:spcAft>
                          <a:spcPts val="0"/>
                        </a:spcAft>
                      </a:pPr>
                      <a:r>
                        <a:rPr lang="es-MX" sz="2400" dirty="0">
                          <a:effectLst/>
                        </a:rPr>
                        <a:t>3,910.00</a:t>
                      </a:r>
                      <a:endParaRPr lang="es-MX" sz="2400" dirty="0">
                        <a:effectLst/>
                        <a:latin typeface="Arial"/>
                        <a:ea typeface="Calibri"/>
                        <a:cs typeface="Times New Roman"/>
                      </a:endParaRPr>
                    </a:p>
                  </a:txBody>
                  <a:tcPr marL="44450" marR="44450" marT="0" marB="0" anchor="ctr"/>
                </a:tc>
                <a:tc>
                  <a:txBody>
                    <a:bodyPr/>
                    <a:lstStyle/>
                    <a:p>
                      <a:pPr algn="ctr">
                        <a:lnSpc>
                          <a:spcPct val="150000"/>
                        </a:lnSpc>
                        <a:spcAft>
                          <a:spcPts val="0"/>
                        </a:spcAft>
                      </a:pPr>
                      <a:r>
                        <a:rPr lang="es-MX" sz="2400">
                          <a:effectLst/>
                        </a:rPr>
                        <a:t>4,180.00</a:t>
                      </a:r>
                      <a:endParaRPr lang="es-MX" sz="2400">
                        <a:effectLst/>
                        <a:latin typeface="Arial"/>
                        <a:ea typeface="Calibri"/>
                        <a:cs typeface="Times New Roman"/>
                      </a:endParaRPr>
                    </a:p>
                  </a:txBody>
                  <a:tcPr marL="44450" marR="44450" marT="0" marB="0" anchor="ctr"/>
                </a:tc>
              </a:tr>
              <a:tr h="529417">
                <a:tc>
                  <a:txBody>
                    <a:bodyPr/>
                    <a:lstStyle/>
                    <a:p>
                      <a:pPr algn="ctr">
                        <a:lnSpc>
                          <a:spcPct val="150000"/>
                        </a:lnSpc>
                        <a:spcAft>
                          <a:spcPts val="0"/>
                        </a:spcAft>
                      </a:pPr>
                      <a:r>
                        <a:rPr lang="es-MX" sz="2400">
                          <a:effectLst/>
                        </a:rPr>
                        <a:t>¾’’ x 3’’</a:t>
                      </a:r>
                      <a:endParaRPr lang="es-MX" sz="2400">
                        <a:effectLst/>
                        <a:latin typeface="Arial"/>
                        <a:ea typeface="Calibri"/>
                        <a:cs typeface="Times New Roman"/>
                      </a:endParaRPr>
                    </a:p>
                  </a:txBody>
                  <a:tcPr marL="44450" marR="44450" marT="0" marB="0" anchor="ctr"/>
                </a:tc>
                <a:tc>
                  <a:txBody>
                    <a:bodyPr/>
                    <a:lstStyle/>
                    <a:p>
                      <a:pPr algn="ctr">
                        <a:lnSpc>
                          <a:spcPct val="150000"/>
                        </a:lnSpc>
                        <a:spcAft>
                          <a:spcPts val="0"/>
                        </a:spcAft>
                      </a:pPr>
                      <a:r>
                        <a:rPr lang="es-MX" sz="2400">
                          <a:effectLst/>
                        </a:rPr>
                        <a:t>5,230.00</a:t>
                      </a:r>
                      <a:endParaRPr lang="es-MX" sz="2400">
                        <a:effectLst/>
                        <a:latin typeface="Arial"/>
                        <a:ea typeface="Calibri"/>
                        <a:cs typeface="Times New Roman"/>
                      </a:endParaRPr>
                    </a:p>
                  </a:txBody>
                  <a:tcPr marL="44450" marR="44450" marT="0" marB="0" anchor="ctr"/>
                </a:tc>
                <a:tc>
                  <a:txBody>
                    <a:bodyPr/>
                    <a:lstStyle/>
                    <a:p>
                      <a:pPr algn="ctr">
                        <a:lnSpc>
                          <a:spcPct val="150000"/>
                        </a:lnSpc>
                        <a:spcAft>
                          <a:spcPts val="0"/>
                        </a:spcAft>
                      </a:pPr>
                      <a:r>
                        <a:rPr lang="es-MX" sz="2400" dirty="0">
                          <a:effectLst/>
                        </a:rPr>
                        <a:t>5,680.00</a:t>
                      </a:r>
                      <a:endParaRPr lang="es-MX" sz="2400" dirty="0">
                        <a:effectLst/>
                        <a:latin typeface="Arial"/>
                        <a:ea typeface="Calibri"/>
                        <a:cs typeface="Times New Roman"/>
                      </a:endParaRPr>
                    </a:p>
                  </a:txBody>
                  <a:tcPr marL="44450" marR="44450" marT="0" marB="0" anchor="ctr"/>
                </a:tc>
                <a:tc>
                  <a:txBody>
                    <a:bodyPr/>
                    <a:lstStyle/>
                    <a:p>
                      <a:pPr algn="ctr">
                        <a:lnSpc>
                          <a:spcPct val="150000"/>
                        </a:lnSpc>
                        <a:spcAft>
                          <a:spcPts val="0"/>
                        </a:spcAft>
                      </a:pPr>
                      <a:r>
                        <a:rPr lang="es-MX" sz="2400" dirty="0">
                          <a:effectLst/>
                        </a:rPr>
                        <a:t>6,050.00</a:t>
                      </a:r>
                      <a:endParaRPr lang="es-MX" sz="2400" dirty="0">
                        <a:effectLst/>
                        <a:latin typeface="Arial"/>
                        <a:ea typeface="Calibri"/>
                        <a:cs typeface="Times New Roman"/>
                      </a:endParaRPr>
                    </a:p>
                  </a:txBody>
                  <a:tcPr marL="44450" marR="44450" marT="0" marB="0" anchor="ctr"/>
                </a:tc>
              </a:tr>
              <a:tr h="529417">
                <a:tc>
                  <a:txBody>
                    <a:bodyPr/>
                    <a:lstStyle/>
                    <a:p>
                      <a:pPr algn="ctr">
                        <a:lnSpc>
                          <a:spcPct val="150000"/>
                        </a:lnSpc>
                        <a:spcAft>
                          <a:spcPts val="0"/>
                        </a:spcAft>
                      </a:pPr>
                      <a:r>
                        <a:rPr lang="es-MX" sz="2400">
                          <a:effectLst/>
                        </a:rPr>
                        <a:t>7/8’’ x 3 ½’’</a:t>
                      </a:r>
                      <a:endParaRPr lang="es-MX" sz="2400">
                        <a:effectLst/>
                        <a:latin typeface="Arial"/>
                        <a:ea typeface="Calibri"/>
                        <a:cs typeface="Times New Roman"/>
                      </a:endParaRPr>
                    </a:p>
                  </a:txBody>
                  <a:tcPr marL="44450" marR="44450" marT="0" marB="0" anchor="ctr"/>
                </a:tc>
                <a:tc>
                  <a:txBody>
                    <a:bodyPr/>
                    <a:lstStyle/>
                    <a:p>
                      <a:pPr algn="ctr">
                        <a:lnSpc>
                          <a:spcPct val="150000"/>
                        </a:lnSpc>
                        <a:spcAft>
                          <a:spcPts val="0"/>
                        </a:spcAft>
                      </a:pPr>
                      <a:r>
                        <a:rPr lang="es-MX" sz="2400">
                          <a:effectLst/>
                        </a:rPr>
                        <a:t>7,500.00</a:t>
                      </a:r>
                      <a:endParaRPr lang="es-MX" sz="2400">
                        <a:effectLst/>
                        <a:latin typeface="Arial"/>
                        <a:ea typeface="Calibri"/>
                        <a:cs typeface="Times New Roman"/>
                      </a:endParaRPr>
                    </a:p>
                  </a:txBody>
                  <a:tcPr marL="44450" marR="44450" marT="0" marB="0" anchor="ctr"/>
                </a:tc>
                <a:tc>
                  <a:txBody>
                    <a:bodyPr/>
                    <a:lstStyle/>
                    <a:p>
                      <a:pPr algn="ctr">
                        <a:lnSpc>
                          <a:spcPct val="150000"/>
                        </a:lnSpc>
                        <a:spcAft>
                          <a:spcPts val="0"/>
                        </a:spcAft>
                      </a:pPr>
                      <a:r>
                        <a:rPr lang="es-MX" sz="2400" dirty="0">
                          <a:effectLst/>
                        </a:rPr>
                        <a:t>7,640.00</a:t>
                      </a:r>
                      <a:endParaRPr lang="es-MX" sz="2400" dirty="0">
                        <a:effectLst/>
                        <a:latin typeface="Arial"/>
                        <a:ea typeface="Calibri"/>
                        <a:cs typeface="Times New Roman"/>
                      </a:endParaRPr>
                    </a:p>
                  </a:txBody>
                  <a:tcPr marL="44450" marR="44450" marT="0" marB="0" anchor="ctr"/>
                </a:tc>
                <a:tc>
                  <a:txBody>
                    <a:bodyPr/>
                    <a:lstStyle/>
                    <a:p>
                      <a:pPr algn="ctr">
                        <a:lnSpc>
                          <a:spcPct val="150000"/>
                        </a:lnSpc>
                        <a:spcAft>
                          <a:spcPts val="0"/>
                        </a:spcAft>
                      </a:pPr>
                      <a:r>
                        <a:rPr lang="es-MX" sz="2400" dirty="0">
                          <a:effectLst/>
                        </a:rPr>
                        <a:t>8,180.00</a:t>
                      </a:r>
                      <a:endParaRPr lang="es-MX" sz="2400" dirty="0">
                        <a:effectLst/>
                        <a:latin typeface="Arial"/>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1629294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CONECTORES DE CORTE</a:t>
            </a:r>
            <a:endParaRPr lang="es-MX"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s-MX" i="1" smtClean="0">
                              <a:latin typeface="Cambria Math"/>
                            </a:rPr>
                          </m:ctrlPr>
                        </m:sSubPr>
                        <m:e>
                          <m:r>
                            <a:rPr lang="es-MX" i="1">
                              <a:latin typeface="Cambria Math"/>
                            </a:rPr>
                            <m:t>𝑁</m:t>
                          </m:r>
                        </m:e>
                        <m:sub>
                          <m:r>
                            <a:rPr lang="es-MX" i="1">
                              <a:latin typeface="Cambria Math"/>
                            </a:rPr>
                            <m:t>1</m:t>
                          </m:r>
                        </m:sub>
                      </m:sSub>
                      <m:r>
                        <a:rPr lang="es-MX" i="1">
                          <a:latin typeface="Cambria Math"/>
                        </a:rPr>
                        <m:t>=</m:t>
                      </m:r>
                      <m:f>
                        <m:fPr>
                          <m:ctrlPr>
                            <a:rPr lang="es-MX" i="1">
                              <a:latin typeface="Cambria Math"/>
                            </a:rPr>
                          </m:ctrlPr>
                        </m:fPr>
                        <m:num>
                          <m:f>
                            <m:fPr>
                              <m:ctrlPr>
                                <a:rPr lang="es-MX" i="1">
                                  <a:latin typeface="Cambria Math"/>
                                </a:rPr>
                              </m:ctrlPr>
                            </m:fPr>
                            <m:num>
                              <m:r>
                                <a:rPr lang="es-MX" i="1">
                                  <a:latin typeface="Cambria Math"/>
                                </a:rPr>
                                <m:t>0.85∗</m:t>
                              </m:r>
                              <m:sSup>
                                <m:sSupPr>
                                  <m:ctrlPr>
                                    <a:rPr lang="es-MX" i="1">
                                      <a:latin typeface="Cambria Math"/>
                                    </a:rPr>
                                  </m:ctrlPr>
                                </m:sSupPr>
                                <m:e>
                                  <m:r>
                                    <a:rPr lang="es-MX" i="1">
                                      <a:latin typeface="Cambria Math"/>
                                    </a:rPr>
                                    <m:t>𝑓</m:t>
                                  </m:r>
                                </m:e>
                                <m:sup>
                                  <m:r>
                                    <a:rPr lang="es-MX" i="1">
                                      <a:latin typeface="Cambria Math"/>
                                    </a:rPr>
                                    <m:t>′</m:t>
                                  </m:r>
                                </m:sup>
                              </m:sSup>
                              <m:r>
                                <a:rPr lang="es-MX" i="1">
                                  <a:latin typeface="Cambria Math"/>
                                </a:rPr>
                                <m:t>𝑐</m:t>
                              </m:r>
                              <m:r>
                                <a:rPr lang="es-MX" i="1">
                                  <a:latin typeface="Cambria Math"/>
                                </a:rPr>
                                <m:t>∗</m:t>
                              </m:r>
                              <m:sSub>
                                <m:sSubPr>
                                  <m:ctrlPr>
                                    <a:rPr lang="es-MX" i="1">
                                      <a:latin typeface="Cambria Math"/>
                                    </a:rPr>
                                  </m:ctrlPr>
                                </m:sSubPr>
                                <m:e>
                                  <m:r>
                                    <a:rPr lang="es-MX" i="1">
                                      <a:latin typeface="Cambria Math"/>
                                    </a:rPr>
                                    <m:t>𝐴</m:t>
                                  </m:r>
                                </m:e>
                                <m:sub>
                                  <m:r>
                                    <a:rPr lang="es-MX" i="1">
                                      <a:latin typeface="Cambria Math"/>
                                    </a:rPr>
                                    <m:t>𝑐</m:t>
                                  </m:r>
                                </m:sub>
                              </m:sSub>
                            </m:num>
                            <m:den>
                              <m:r>
                                <a:rPr lang="es-MX" i="1">
                                  <a:latin typeface="Cambria Math"/>
                                </a:rPr>
                                <m:t>2</m:t>
                              </m:r>
                            </m:den>
                          </m:f>
                        </m:num>
                        <m:den>
                          <m:r>
                            <a:rPr lang="es-MX" i="1">
                              <a:latin typeface="Cambria Math"/>
                            </a:rPr>
                            <m:t>𝑞</m:t>
                          </m:r>
                        </m:den>
                      </m:f>
                    </m:oMath>
                  </m:oMathPara>
                </a14:m>
                <a:endParaRPr lang="es-MX" dirty="0" smtClean="0"/>
              </a:p>
              <a:p>
                <a:pPr marL="0" indent="0">
                  <a:buNone/>
                </a:pPr>
                <a14:m>
                  <m:oMathPara xmlns:m="http://schemas.openxmlformats.org/officeDocument/2006/math">
                    <m:oMathParaPr>
                      <m:jc m:val="centerGroup"/>
                    </m:oMathParaPr>
                    <m:oMath xmlns:m="http://schemas.openxmlformats.org/officeDocument/2006/math">
                      <m:sSub>
                        <m:sSubPr>
                          <m:ctrlPr>
                            <a:rPr lang="es-MX" i="1">
                              <a:latin typeface="Cambria Math"/>
                            </a:rPr>
                          </m:ctrlPr>
                        </m:sSubPr>
                        <m:e>
                          <m:r>
                            <a:rPr lang="es-MX" i="1">
                              <a:latin typeface="Cambria Math"/>
                            </a:rPr>
                            <m:t>𝑁</m:t>
                          </m:r>
                        </m:e>
                        <m:sub>
                          <m:r>
                            <a:rPr lang="es-MX" i="1">
                              <a:latin typeface="Cambria Math"/>
                            </a:rPr>
                            <m:t>1</m:t>
                          </m:r>
                        </m:sub>
                      </m:sSub>
                      <m:r>
                        <a:rPr lang="es-MX" i="1">
                          <a:latin typeface="Cambria Math"/>
                        </a:rPr>
                        <m:t>=</m:t>
                      </m:r>
                      <m:f>
                        <m:fPr>
                          <m:ctrlPr>
                            <a:rPr lang="es-MX" i="1">
                              <a:latin typeface="Cambria Math"/>
                            </a:rPr>
                          </m:ctrlPr>
                        </m:fPr>
                        <m:num>
                          <m:f>
                            <m:fPr>
                              <m:ctrlPr>
                                <a:rPr lang="es-MX" i="1">
                                  <a:latin typeface="Cambria Math"/>
                                </a:rPr>
                              </m:ctrlPr>
                            </m:fPr>
                            <m:num>
                              <m:r>
                                <a:rPr lang="es-MX" i="1">
                                  <a:latin typeface="Cambria Math"/>
                                </a:rPr>
                                <m:t>0.85∗210∗6∗60</m:t>
                              </m:r>
                            </m:num>
                            <m:den>
                              <m:r>
                                <a:rPr lang="es-MX" i="1">
                                  <a:latin typeface="Cambria Math"/>
                                </a:rPr>
                                <m:t>2</m:t>
                              </m:r>
                            </m:den>
                          </m:f>
                        </m:num>
                        <m:den>
                          <m:r>
                            <a:rPr lang="es-MX" i="1">
                              <a:latin typeface="Cambria Math"/>
                            </a:rPr>
                            <m:t>2320</m:t>
                          </m:r>
                        </m:den>
                      </m:f>
                      <m:r>
                        <a:rPr lang="es-MX" i="1">
                          <a:latin typeface="Cambria Math"/>
                        </a:rPr>
                        <m:t>=14</m:t>
                      </m:r>
                    </m:oMath>
                  </m:oMathPara>
                </a14:m>
                <a:endParaRPr lang="es-MX" dirty="0"/>
              </a:p>
              <a:p>
                <a:pPr marL="0" indent="0">
                  <a:buNone/>
                </a:pPr>
                <a:endParaRPr lang="es-MX" dirty="0" smtClean="0"/>
              </a:p>
              <a:p>
                <a:pPr marL="0" indent="0">
                  <a:buNone/>
                </a:pPr>
                <a:r>
                  <a:rPr lang="es-MX" i="1" dirty="0" smtClean="0"/>
                  <a:t>Se necesitan al menos 14 conectores de corte en el vano central de la viga </a:t>
                </a:r>
                <a:endParaRPr lang="es-MX" i="1"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3"/>
                <a:stretch>
                  <a:fillRect l="-1259"/>
                </a:stretch>
              </a:blipFill>
            </p:spPr>
            <p:txBody>
              <a:bodyPr/>
              <a:lstStyle/>
              <a:p>
                <a:r>
                  <a:rPr lang="es-MX">
                    <a:noFill/>
                  </a:rPr>
                  <a:t> </a:t>
                </a:r>
              </a:p>
            </p:txBody>
          </p:sp>
        </mc:Fallback>
      </mc:AlternateContent>
    </p:spTree>
    <p:extLst>
      <p:ext uri="{BB962C8B-B14F-4D97-AF65-F5344CB8AC3E}">
        <p14:creationId xmlns:p14="http://schemas.microsoft.com/office/powerpoint/2010/main" val="29085717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SUELDAS</a:t>
            </a:r>
            <a:endParaRPr lang="es-MX" dirty="0"/>
          </a:p>
        </p:txBody>
      </p:sp>
      <p:pic>
        <p:nvPicPr>
          <p:cNvPr id="4" name="0 Imagen"/>
          <p:cNvPicPr>
            <a:picLocks noGrp="1"/>
          </p:cNvPicPr>
          <p:nvPr>
            <p:ph idx="1"/>
          </p:nvPr>
        </p:nvPicPr>
        <p:blipFill rotWithShape="1">
          <a:blip r:embed="rId2" cstate="print">
            <a:extLst>
              <a:ext uri="{28A0092B-C50C-407E-A947-70E740481C1C}">
                <a14:useLocalDpi xmlns:a14="http://schemas.microsoft.com/office/drawing/2010/main" val="0"/>
              </a:ext>
            </a:extLst>
          </a:blip>
          <a:srcRect l="8628" r="7098"/>
          <a:stretch/>
        </p:blipFill>
        <p:spPr>
          <a:xfrm>
            <a:off x="467544" y="2144183"/>
            <a:ext cx="4248472" cy="3744416"/>
          </a:xfrm>
          <a:prstGeom prst="rect">
            <a:avLst/>
          </a:prstGeom>
        </p:spPr>
      </p:pic>
      <p:pic>
        <p:nvPicPr>
          <p:cNvPr id="5" name="0 Imagen"/>
          <p:cNvPicPr/>
          <p:nvPr/>
        </p:nvPicPr>
        <p:blipFill rotWithShape="1">
          <a:blip r:embed="rId3" cstate="print">
            <a:extLst>
              <a:ext uri="{28A0092B-C50C-407E-A947-70E740481C1C}">
                <a14:useLocalDpi xmlns:a14="http://schemas.microsoft.com/office/drawing/2010/main" val="0"/>
              </a:ext>
            </a:extLst>
          </a:blip>
          <a:srcRect l="10642" r="6534"/>
          <a:stretch/>
        </p:blipFill>
        <p:spPr>
          <a:xfrm>
            <a:off x="4860032" y="2132856"/>
            <a:ext cx="3744416" cy="3530383"/>
          </a:xfrm>
          <a:prstGeom prst="rect">
            <a:avLst/>
          </a:prstGeom>
        </p:spPr>
      </p:pic>
    </p:spTree>
    <p:extLst>
      <p:ext uri="{BB962C8B-B14F-4D97-AF65-F5344CB8AC3E}">
        <p14:creationId xmlns:p14="http://schemas.microsoft.com/office/powerpoint/2010/main" val="2387218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SUELDAS</a:t>
            </a:r>
            <a:endParaRPr lang="es-MX"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fontScale="92500" lnSpcReduction="10000"/>
              </a:bodyPr>
              <a:lstStyle/>
              <a:p>
                <a:pPr marL="0" indent="0" algn="just">
                  <a:buNone/>
                </a:pPr>
                <a14:m>
                  <m:oMathPara xmlns:m="http://schemas.openxmlformats.org/officeDocument/2006/math">
                    <m:oMathParaPr>
                      <m:jc m:val="centerGroup"/>
                    </m:oMathParaPr>
                    <m:oMath xmlns:m="http://schemas.openxmlformats.org/officeDocument/2006/math">
                      <m:sSub>
                        <m:sSubPr>
                          <m:ctrlPr>
                            <a:rPr lang="es-MX" i="1">
                              <a:latin typeface="Cambria Math"/>
                            </a:rPr>
                          </m:ctrlPr>
                        </m:sSubPr>
                        <m:e>
                          <m:r>
                            <a:rPr lang="es-MX" i="1">
                              <a:latin typeface="Cambria Math"/>
                            </a:rPr>
                            <m:t>𝜎</m:t>
                          </m:r>
                        </m:e>
                        <m:sub>
                          <m:r>
                            <a:rPr lang="es-MX" i="1">
                              <a:latin typeface="Cambria Math"/>
                            </a:rPr>
                            <m:t>𝑇</m:t>
                          </m:r>
                          <m:r>
                            <a:rPr lang="es-MX" i="1">
                              <a:latin typeface="Cambria Math"/>
                            </a:rPr>
                            <m:t>−</m:t>
                          </m:r>
                          <m:r>
                            <a:rPr lang="es-MX" i="1">
                              <a:latin typeface="Cambria Math"/>
                            </a:rPr>
                            <m:t>𝐶</m:t>
                          </m:r>
                        </m:sub>
                      </m:sSub>
                      <m:r>
                        <a:rPr lang="es-MX" i="1">
                          <a:latin typeface="Cambria Math"/>
                        </a:rPr>
                        <m:t>=</m:t>
                      </m:r>
                      <m:f>
                        <m:fPr>
                          <m:ctrlPr>
                            <a:rPr lang="es-MX" i="1">
                              <a:latin typeface="Cambria Math"/>
                            </a:rPr>
                          </m:ctrlPr>
                        </m:fPr>
                        <m:num>
                          <m:r>
                            <a:rPr lang="es-MX" i="1">
                              <a:latin typeface="Cambria Math"/>
                            </a:rPr>
                            <m:t>𝐹</m:t>
                          </m:r>
                        </m:num>
                        <m:den>
                          <m:r>
                            <a:rPr lang="es-MX" i="1">
                              <a:latin typeface="Cambria Math"/>
                            </a:rPr>
                            <m:t>𝐴</m:t>
                          </m:r>
                        </m:den>
                      </m:f>
                    </m:oMath>
                  </m:oMathPara>
                </a14:m>
                <a:endParaRPr lang="es-MX" dirty="0"/>
              </a:p>
              <a:p>
                <a:pPr marL="0" indent="0" algn="just">
                  <a:buNone/>
                </a:pPr>
                <a:r>
                  <a:rPr lang="es-MX" dirty="0" smtClean="0"/>
                  <a:t>Para el electrodo E-6011</a:t>
                </a:r>
              </a:p>
              <a:p>
                <a:pPr marL="0" indent="0" algn="just">
                  <a:buNone/>
                </a:pPr>
                <a14:m>
                  <m:oMathPara xmlns:m="http://schemas.openxmlformats.org/officeDocument/2006/math">
                    <m:oMathParaPr>
                      <m:jc m:val="centerGroup"/>
                    </m:oMathParaPr>
                    <m:oMath xmlns:m="http://schemas.openxmlformats.org/officeDocument/2006/math">
                      <m:sSub>
                        <m:sSubPr>
                          <m:ctrlPr>
                            <a:rPr lang="es-MX" i="1">
                              <a:latin typeface="Cambria Math"/>
                            </a:rPr>
                          </m:ctrlPr>
                        </m:sSubPr>
                        <m:e>
                          <m:r>
                            <a:rPr lang="es-MX" i="1">
                              <a:latin typeface="Cambria Math"/>
                            </a:rPr>
                            <m:t>𝜎</m:t>
                          </m:r>
                        </m:e>
                        <m:sub>
                          <m:r>
                            <a:rPr lang="es-MX" i="1">
                              <a:latin typeface="Cambria Math"/>
                            </a:rPr>
                            <m:t>𝑇</m:t>
                          </m:r>
                          <m:r>
                            <a:rPr lang="es-MX" i="1">
                              <a:latin typeface="Cambria Math"/>
                            </a:rPr>
                            <m:t>−</m:t>
                          </m:r>
                          <m:r>
                            <a:rPr lang="es-MX" i="1">
                              <a:latin typeface="Cambria Math"/>
                            </a:rPr>
                            <m:t>𝐶</m:t>
                          </m:r>
                        </m:sub>
                      </m:sSub>
                      <m:r>
                        <a:rPr lang="es-MX" i="1">
                          <a:latin typeface="Cambria Math"/>
                        </a:rPr>
                        <m:t>=</m:t>
                      </m:r>
                      <m:f>
                        <m:fPr>
                          <m:ctrlPr>
                            <a:rPr lang="es-MX" i="1">
                              <a:latin typeface="Cambria Math"/>
                            </a:rPr>
                          </m:ctrlPr>
                        </m:fPr>
                        <m:num>
                          <m:r>
                            <a:rPr lang="es-MX" i="1">
                              <a:latin typeface="Cambria Math"/>
                            </a:rPr>
                            <m:t>60 </m:t>
                          </m:r>
                          <m:r>
                            <a:rPr lang="es-MX" i="1">
                              <a:latin typeface="Cambria Math"/>
                            </a:rPr>
                            <m:t>𝐾𝑠𝑖</m:t>
                          </m:r>
                        </m:num>
                        <m:den>
                          <m:r>
                            <a:rPr lang="es-MX" i="1">
                              <a:latin typeface="Cambria Math"/>
                            </a:rPr>
                            <m:t>3</m:t>
                          </m:r>
                        </m:den>
                      </m:f>
                      <m:r>
                        <a:rPr lang="es-MX" i="1">
                          <a:latin typeface="Cambria Math"/>
                        </a:rPr>
                        <m:t>=1406</m:t>
                      </m:r>
                      <m:f>
                        <m:fPr>
                          <m:ctrlPr>
                            <a:rPr lang="es-MX" i="1">
                              <a:latin typeface="Cambria Math"/>
                            </a:rPr>
                          </m:ctrlPr>
                        </m:fPr>
                        <m:num>
                          <m:r>
                            <a:rPr lang="es-MX" i="1">
                              <a:latin typeface="Cambria Math"/>
                            </a:rPr>
                            <m:t>𝐾𝑔</m:t>
                          </m:r>
                        </m:num>
                        <m:den>
                          <m:r>
                            <a:rPr lang="es-MX" i="1">
                              <a:latin typeface="Cambria Math"/>
                            </a:rPr>
                            <m:t>𝑐</m:t>
                          </m:r>
                          <m:sSup>
                            <m:sSupPr>
                              <m:ctrlPr>
                                <a:rPr lang="es-MX" i="1">
                                  <a:latin typeface="Cambria Math"/>
                                </a:rPr>
                              </m:ctrlPr>
                            </m:sSupPr>
                            <m:e>
                              <m:r>
                                <a:rPr lang="es-MX" i="1">
                                  <a:latin typeface="Cambria Math"/>
                                </a:rPr>
                                <m:t>𝑚</m:t>
                              </m:r>
                            </m:e>
                            <m:sup>
                              <m:r>
                                <a:rPr lang="es-MX" i="1">
                                  <a:latin typeface="Cambria Math"/>
                                </a:rPr>
                                <m:t>2</m:t>
                              </m:r>
                            </m:sup>
                          </m:sSup>
                        </m:den>
                      </m:f>
                    </m:oMath>
                  </m:oMathPara>
                </a14:m>
                <a:endParaRPr lang="es-MX" dirty="0"/>
              </a:p>
              <a:p>
                <a:pPr marL="0" indent="0" algn="just">
                  <a:buNone/>
                </a:pPr>
                <a:r>
                  <a:rPr lang="es-MX" dirty="0"/>
                  <a:t>Para el caso de la soldadura del alma, esta se encuentra sometida a corte. El esfuerzo cortante está determinado por:</a:t>
                </a:r>
              </a:p>
              <a:p>
                <a:pPr marL="0" indent="0" algn="just">
                  <a:buNone/>
                </a:pPr>
                <a14:m>
                  <m:oMathPara xmlns:m="http://schemas.openxmlformats.org/officeDocument/2006/math">
                    <m:oMathParaPr>
                      <m:jc m:val="centerGroup"/>
                    </m:oMathParaPr>
                    <m:oMath xmlns:m="http://schemas.openxmlformats.org/officeDocument/2006/math">
                      <m:r>
                        <a:rPr lang="es-MX" i="1">
                          <a:latin typeface="Cambria Math"/>
                        </a:rPr>
                        <m:t>𝜏</m:t>
                      </m:r>
                      <m:r>
                        <a:rPr lang="es-MX" i="1">
                          <a:latin typeface="Cambria Math"/>
                        </a:rPr>
                        <m:t>=</m:t>
                      </m:r>
                      <m:f>
                        <m:fPr>
                          <m:ctrlPr>
                            <a:rPr lang="es-MX" i="1">
                              <a:latin typeface="Cambria Math"/>
                            </a:rPr>
                          </m:ctrlPr>
                        </m:fPr>
                        <m:num>
                          <m:r>
                            <a:rPr lang="es-MX" i="1">
                              <a:latin typeface="Cambria Math"/>
                            </a:rPr>
                            <m:t>𝑉</m:t>
                          </m:r>
                        </m:num>
                        <m:den>
                          <m:r>
                            <a:rPr lang="es-MX" i="1">
                              <a:latin typeface="Cambria Math"/>
                            </a:rPr>
                            <m:t>𝐴</m:t>
                          </m:r>
                        </m:den>
                      </m:f>
                    </m:oMath>
                  </m:oMathPara>
                </a14:m>
                <a:endParaRPr lang="es-MX" dirty="0"/>
              </a:p>
              <a:p>
                <a:pPr marL="0" indent="0" algn="just">
                  <a:buNone/>
                </a:pPr>
                <a:r>
                  <a:rPr lang="es-MX" dirty="0"/>
                  <a:t>Donde </a:t>
                </a:r>
                <a14:m>
                  <m:oMath xmlns:m="http://schemas.openxmlformats.org/officeDocument/2006/math">
                    <m:r>
                      <a:rPr lang="es-MX" i="1">
                        <a:latin typeface="Cambria Math"/>
                      </a:rPr>
                      <m:t>𝜏</m:t>
                    </m:r>
                  </m:oMath>
                </a14:m>
                <a:r>
                  <a:rPr lang="es-MX" dirty="0"/>
                  <a:t> es el esfuerzo admisible al corte del metal depositado. Este se establece como el 70% de la resistencia a tracción y compresión (</a:t>
                </a:r>
                <a14:m>
                  <m:oMath xmlns:m="http://schemas.openxmlformats.org/officeDocument/2006/math">
                    <m:sSub>
                      <m:sSubPr>
                        <m:ctrlPr>
                          <a:rPr lang="es-MX" i="1">
                            <a:latin typeface="Cambria Math"/>
                          </a:rPr>
                        </m:ctrlPr>
                      </m:sSubPr>
                      <m:e>
                        <m:r>
                          <a:rPr lang="es-MX" i="1">
                            <a:latin typeface="Cambria Math"/>
                          </a:rPr>
                          <m:t>𝜎</m:t>
                        </m:r>
                      </m:e>
                      <m:sub>
                        <m:r>
                          <a:rPr lang="es-MX" i="1">
                            <a:latin typeface="Cambria Math"/>
                          </a:rPr>
                          <m:t>𝑇</m:t>
                        </m:r>
                        <m:r>
                          <a:rPr lang="es-MX" i="1">
                            <a:latin typeface="Cambria Math"/>
                          </a:rPr>
                          <m:t>−</m:t>
                        </m:r>
                        <m:r>
                          <a:rPr lang="es-MX" i="1">
                            <a:latin typeface="Cambria Math"/>
                          </a:rPr>
                          <m:t>𝐶</m:t>
                        </m:r>
                      </m:sub>
                    </m:sSub>
                  </m:oMath>
                </a14:m>
                <a:r>
                  <a:rPr lang="es-MX" dirty="0"/>
                  <a:t>).</a:t>
                </a:r>
              </a:p>
              <a:p>
                <a:pPr algn="just"/>
                <a:endParaRPr lang="es-MX"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1111" r="-1111" b="-1944"/>
                </a:stretch>
              </a:blipFill>
            </p:spPr>
            <p:txBody>
              <a:bodyPr/>
              <a:lstStyle/>
              <a:p>
                <a:r>
                  <a:rPr lang="es-MX">
                    <a:noFill/>
                  </a:rPr>
                  <a:t> </a:t>
                </a:r>
              </a:p>
            </p:txBody>
          </p:sp>
        </mc:Fallback>
      </mc:AlternateContent>
    </p:spTree>
    <p:extLst>
      <p:ext uri="{BB962C8B-B14F-4D97-AF65-F5344CB8AC3E}">
        <p14:creationId xmlns:p14="http://schemas.microsoft.com/office/powerpoint/2010/main" val="545231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CIMENTACIÓN</a:t>
            </a:r>
            <a:endParaRPr lang="es-MX" dirty="0"/>
          </a:p>
        </p:txBody>
      </p:sp>
      <p:pic>
        <p:nvPicPr>
          <p:cNvPr id="4" name="0 Imagen"/>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16016" y="2420888"/>
            <a:ext cx="4139952" cy="2736304"/>
          </a:xfrm>
          <a:prstGeom prst="rect">
            <a:avLst/>
          </a:prstGeom>
        </p:spPr>
      </p:pic>
      <p:pic>
        <p:nvPicPr>
          <p:cNvPr id="5" name="0 Imagen"/>
          <p:cNvPicPr/>
          <p:nvPr/>
        </p:nvPicPr>
        <p:blipFill rotWithShape="1">
          <a:blip r:embed="rId3">
            <a:extLst>
              <a:ext uri="{28A0092B-C50C-407E-A947-70E740481C1C}">
                <a14:useLocalDpi xmlns:a14="http://schemas.microsoft.com/office/drawing/2010/main" val="0"/>
              </a:ext>
            </a:extLst>
          </a:blip>
          <a:srcRect t="21957" b="21228"/>
          <a:stretch/>
        </p:blipFill>
        <p:spPr bwMode="auto">
          <a:xfrm>
            <a:off x="469379" y="2578209"/>
            <a:ext cx="4606677" cy="22909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03583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IDENTIFICACIÓN DEL PROBLEMA</a:t>
            </a:r>
            <a:endParaRPr lang="es-MX" dirty="0"/>
          </a:p>
        </p:txBody>
      </p:sp>
      <p:pic>
        <p:nvPicPr>
          <p:cNvPr id="2050" name="Picture 2" descr="C:\Users\BYRON\Documents\Bluetooth\Share\WP_20150616_00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204864"/>
            <a:ext cx="5410321" cy="3039131"/>
          </a:xfrm>
          <a:prstGeom prst="rect">
            <a:avLst/>
          </a:prstGeom>
          <a:noFill/>
          <a:extLst>
            <a:ext uri="{909E8E84-426E-40DD-AFC4-6F175D3DCCD1}">
              <a14:hiddenFill xmlns:a14="http://schemas.microsoft.com/office/drawing/2010/main">
                <a:solidFill>
                  <a:srgbClr val="FFFFFF"/>
                </a:solidFill>
              </a14:hiddenFill>
            </a:ext>
          </a:extLst>
        </p:spPr>
      </p:pic>
      <p:sp>
        <p:nvSpPr>
          <p:cNvPr id="4" name="3 Elipse"/>
          <p:cNvSpPr/>
          <p:nvPr/>
        </p:nvSpPr>
        <p:spPr>
          <a:xfrm>
            <a:off x="2627784" y="3212976"/>
            <a:ext cx="1440160" cy="1440160"/>
          </a:xfrm>
          <a:prstGeom prst="ellipse">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6" name="5 Conector recto de flecha"/>
          <p:cNvCxnSpPr/>
          <p:nvPr/>
        </p:nvCxnSpPr>
        <p:spPr>
          <a:xfrm flipH="1" flipV="1">
            <a:off x="3851920" y="4509120"/>
            <a:ext cx="891528" cy="9361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7 CuadroTexto"/>
          <p:cNvSpPr txBox="1"/>
          <p:nvPr/>
        </p:nvSpPr>
        <p:spPr>
          <a:xfrm>
            <a:off x="5004048" y="5445224"/>
            <a:ext cx="2232248" cy="830997"/>
          </a:xfrm>
          <a:prstGeom prst="rect">
            <a:avLst/>
          </a:prstGeom>
          <a:noFill/>
        </p:spPr>
        <p:txBody>
          <a:bodyPr wrap="square" rtlCol="0">
            <a:spAutoFit/>
          </a:bodyPr>
          <a:lstStyle/>
          <a:p>
            <a:r>
              <a:rPr lang="es-MX" sz="2400" dirty="0" smtClean="0"/>
              <a:t>FISURAS EN LAS PAREDES</a:t>
            </a:r>
            <a:endParaRPr lang="es-MX" sz="2400" dirty="0"/>
          </a:p>
        </p:txBody>
      </p:sp>
    </p:spTree>
    <p:extLst>
      <p:ext uri="{BB962C8B-B14F-4D97-AF65-F5344CB8AC3E}">
        <p14:creationId xmlns:p14="http://schemas.microsoft.com/office/powerpoint/2010/main" val="21239121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CIMENTACIÓN</a:t>
            </a:r>
            <a:endParaRPr lang="es-MX" dirty="0"/>
          </a:p>
        </p:txBody>
      </p:sp>
      <p:pic>
        <p:nvPicPr>
          <p:cNvPr id="4" name="3 Marcador de contenido"/>
          <p:cNvPicPr>
            <a:picLocks noGrp="1"/>
          </p:cNvPicPr>
          <p:nvPr>
            <p:ph idx="1"/>
          </p:nvPr>
        </p:nvPicPr>
        <p:blipFill rotWithShape="1">
          <a:blip r:embed="rId2"/>
          <a:srcRect b="6493"/>
          <a:stretch/>
        </p:blipFill>
        <p:spPr bwMode="auto">
          <a:xfrm>
            <a:off x="971600" y="1988840"/>
            <a:ext cx="7355160" cy="38386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65510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4400" dirty="0" smtClean="0"/>
              <a:t>MODELAMIENTO DE LA ESTRUCTURA EN COMPUTADOR</a:t>
            </a:r>
            <a:endParaRPr lang="es-MX" sz="4400" dirty="0"/>
          </a:p>
        </p:txBody>
      </p:sp>
      <p:pic>
        <p:nvPicPr>
          <p:cNvPr id="4" name="3 Marcador de contenido"/>
          <p:cNvPicPr>
            <a:picLocks noGrp="1"/>
          </p:cNvPicPr>
          <p:nvPr>
            <p:ph idx="1"/>
          </p:nvPr>
        </p:nvPicPr>
        <p:blipFill rotWithShape="1">
          <a:blip r:embed="rId2"/>
          <a:srcRect l="51638" t="21600" r="1142" b="11172"/>
          <a:stretch/>
        </p:blipFill>
        <p:spPr bwMode="auto">
          <a:xfrm>
            <a:off x="1830148" y="1935163"/>
            <a:ext cx="5483704" cy="43894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931645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4400" dirty="0"/>
              <a:t>MODELAMIENTO DE LA ESTRUCTURA EN COMPUTADOR</a:t>
            </a:r>
          </a:p>
        </p:txBody>
      </p:sp>
      <p:pic>
        <p:nvPicPr>
          <p:cNvPr id="4" name="0 Imagen"/>
          <p:cNvPicPr>
            <a:picLocks noGrp="1"/>
          </p:cNvPicPr>
          <p:nvPr>
            <p:ph idx="1"/>
          </p:nvPr>
        </p:nvPicPr>
        <p:blipFill rotWithShape="1">
          <a:blip r:embed="rId2">
            <a:extLst>
              <a:ext uri="{28A0092B-C50C-407E-A947-70E740481C1C}">
                <a14:useLocalDpi xmlns:a14="http://schemas.microsoft.com/office/drawing/2010/main" val="0"/>
              </a:ext>
            </a:extLst>
          </a:blip>
          <a:srcRect l="3735" t="18379" r="6094" b="6918"/>
          <a:stretch/>
        </p:blipFill>
        <p:spPr bwMode="auto">
          <a:xfrm>
            <a:off x="1702944" y="2087459"/>
            <a:ext cx="5738112" cy="40848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613009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PROCESAMIENTO DE RESULTADOS</a:t>
            </a:r>
            <a:endParaRPr lang="es-MX" dirty="0"/>
          </a:p>
        </p:txBody>
      </p:sp>
      <p:sp>
        <p:nvSpPr>
          <p:cNvPr id="3" name="2 Marcador de contenido"/>
          <p:cNvSpPr>
            <a:spLocks noGrp="1"/>
          </p:cNvSpPr>
          <p:nvPr>
            <p:ph idx="1"/>
          </p:nvPr>
        </p:nvSpPr>
        <p:spPr/>
        <p:txBody>
          <a:bodyPr/>
          <a:lstStyle/>
          <a:p>
            <a:pPr marL="0" indent="0" algn="just">
              <a:buNone/>
            </a:pPr>
            <a:r>
              <a:rPr lang="es-MX" dirty="0" smtClean="0"/>
              <a:t>Los resultados obtenidos del modelamiento en computador se han procesado utilizando una hoja electrónica.</a:t>
            </a:r>
          </a:p>
          <a:p>
            <a:r>
              <a:rPr lang="es-MX" dirty="0" smtClean="0">
                <a:hlinkClick r:id="rId2" action="ppaction://hlinkfile"/>
              </a:rPr>
              <a:t>Columnas</a:t>
            </a:r>
            <a:endParaRPr lang="es-MX" dirty="0" smtClean="0"/>
          </a:p>
          <a:p>
            <a:r>
              <a:rPr lang="es-MX" dirty="0" smtClean="0">
                <a:hlinkClick r:id="rId3" action="ppaction://hlinkfile"/>
              </a:rPr>
              <a:t>Vigas</a:t>
            </a:r>
            <a:endParaRPr lang="es-MX" dirty="0"/>
          </a:p>
        </p:txBody>
      </p:sp>
    </p:spTree>
    <p:extLst>
      <p:ext uri="{BB962C8B-B14F-4D97-AF65-F5344CB8AC3E}">
        <p14:creationId xmlns:p14="http://schemas.microsoft.com/office/powerpoint/2010/main" val="25263218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PRIMEROS RESULTADOS</a:t>
            </a:r>
            <a:endParaRPr lang="es-MX" dirty="0"/>
          </a:p>
        </p:txBody>
      </p:sp>
      <p:pic>
        <p:nvPicPr>
          <p:cNvPr id="4" name="0 Imagen"/>
          <p:cNvPicPr>
            <a:picLocks noGrp="1"/>
          </p:cNvPicPr>
          <p:nvPr>
            <p:ph idx="1"/>
          </p:nvPr>
        </p:nvPicPr>
        <p:blipFill rotWithShape="1">
          <a:blip r:embed="rId2">
            <a:extLst>
              <a:ext uri="{28A0092B-C50C-407E-A947-70E740481C1C}">
                <a14:useLocalDpi xmlns:a14="http://schemas.microsoft.com/office/drawing/2010/main" val="0"/>
              </a:ext>
            </a:extLst>
          </a:blip>
          <a:srcRect l="2629" t="9949" b="15710"/>
          <a:stretch/>
        </p:blipFill>
        <p:spPr bwMode="auto">
          <a:xfrm rot="16200000">
            <a:off x="107505" y="3212977"/>
            <a:ext cx="4176464" cy="2304257"/>
          </a:xfrm>
          <a:prstGeom prst="rect">
            <a:avLst/>
          </a:prstGeom>
          <a:ln>
            <a:noFill/>
          </a:ln>
          <a:extLst>
            <a:ext uri="{53640926-AAD7-44D8-BBD7-CCE9431645EC}">
              <a14:shadowObscured xmlns:a14="http://schemas.microsoft.com/office/drawing/2010/main"/>
            </a:ext>
          </a:extLst>
        </p:spPr>
      </p:pic>
      <p:sp>
        <p:nvSpPr>
          <p:cNvPr id="5" name="105 Rectángulo"/>
          <p:cNvSpPr/>
          <p:nvPr/>
        </p:nvSpPr>
        <p:spPr>
          <a:xfrm>
            <a:off x="1979712" y="6102493"/>
            <a:ext cx="714375" cy="257175"/>
          </a:xfrm>
          <a:prstGeom prst="rect">
            <a:avLst/>
          </a:prstGeom>
          <a:pattFill prst="ltUpDiag">
            <a:fgClr>
              <a:schemeClr val="accent2"/>
            </a:fgClr>
            <a:bgClr>
              <a:schemeClr val="bg1"/>
            </a:bgClr>
          </a:pattFill>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6" name="106 Rectángulo"/>
          <p:cNvSpPr/>
          <p:nvPr/>
        </p:nvSpPr>
        <p:spPr>
          <a:xfrm>
            <a:off x="1979712" y="5476081"/>
            <a:ext cx="714375" cy="257175"/>
          </a:xfrm>
          <a:prstGeom prst="rect">
            <a:avLst/>
          </a:prstGeom>
          <a:pattFill prst="ltUpDiag">
            <a:fgClr>
              <a:schemeClr val="accent2"/>
            </a:fgClr>
            <a:bgClr>
              <a:schemeClr val="bg1"/>
            </a:bgClr>
          </a:pattFill>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7" name="107 Rectángulo"/>
          <p:cNvSpPr/>
          <p:nvPr/>
        </p:nvSpPr>
        <p:spPr>
          <a:xfrm>
            <a:off x="1979711" y="4840865"/>
            <a:ext cx="714375" cy="257175"/>
          </a:xfrm>
          <a:prstGeom prst="rect">
            <a:avLst/>
          </a:prstGeom>
          <a:pattFill prst="dkUpDiag">
            <a:fgClr>
              <a:schemeClr val="accent2"/>
            </a:fgClr>
            <a:bgClr>
              <a:schemeClr val="bg1"/>
            </a:bgClr>
          </a:pattFill>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pic>
        <p:nvPicPr>
          <p:cNvPr id="8" name="7 Imagen" descr="INFORME FINAL - Microsoft Word (Error de activación de productos)"/>
          <p:cNvPicPr>
            <a:picLocks noChangeAspect="1"/>
          </p:cNvPicPr>
          <p:nvPr/>
        </p:nvPicPr>
        <p:blipFill rotWithShape="1">
          <a:blip r:embed="rId3">
            <a:extLst>
              <a:ext uri="{28A0092B-C50C-407E-A947-70E740481C1C}">
                <a14:useLocalDpi xmlns:a14="http://schemas.microsoft.com/office/drawing/2010/main" val="0"/>
              </a:ext>
            </a:extLst>
          </a:blip>
          <a:srcRect l="30964" t="23967" r="32066" b="10457"/>
          <a:stretch/>
        </p:blipFill>
        <p:spPr>
          <a:xfrm>
            <a:off x="3851920" y="2128206"/>
            <a:ext cx="4431231" cy="4231462"/>
          </a:xfrm>
          <a:prstGeom prst="rect">
            <a:avLst/>
          </a:prstGeom>
        </p:spPr>
      </p:pic>
    </p:spTree>
    <p:extLst>
      <p:ext uri="{BB962C8B-B14F-4D97-AF65-F5344CB8AC3E}">
        <p14:creationId xmlns:p14="http://schemas.microsoft.com/office/powerpoint/2010/main" val="42399465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PRIMEROS RESULTADOS</a:t>
            </a:r>
            <a:endParaRPr lang="es-MX" dirty="0"/>
          </a:p>
        </p:txBody>
      </p:sp>
      <p:pic>
        <p:nvPicPr>
          <p:cNvPr id="4" name="3 Marcador de contenido" descr="INFORME FINAL - Microsoft Word (Error de activación de productos)"/>
          <p:cNvPicPr>
            <a:picLocks noGrp="1" noChangeAspect="1"/>
          </p:cNvPicPr>
          <p:nvPr>
            <p:ph idx="1"/>
          </p:nvPr>
        </p:nvPicPr>
        <p:blipFill rotWithShape="1">
          <a:blip r:embed="rId2">
            <a:extLst>
              <a:ext uri="{28A0092B-C50C-407E-A947-70E740481C1C}">
                <a14:useLocalDpi xmlns:a14="http://schemas.microsoft.com/office/drawing/2010/main" val="0"/>
              </a:ext>
            </a:extLst>
          </a:blip>
          <a:srcRect l="10918" t="24089" r="57987" b="8223"/>
          <a:stretch/>
        </p:blipFill>
        <p:spPr>
          <a:xfrm>
            <a:off x="179512" y="1844824"/>
            <a:ext cx="3809783" cy="4464496"/>
          </a:xfrm>
        </p:spPr>
      </p:pic>
      <p:pic>
        <p:nvPicPr>
          <p:cNvPr id="8" name="7 Imagen" descr="INFORME FINAL - Microsoft Word (Error de activación de productos)"/>
          <p:cNvPicPr>
            <a:picLocks noChangeAspect="1"/>
          </p:cNvPicPr>
          <p:nvPr/>
        </p:nvPicPr>
        <p:blipFill rotWithShape="1">
          <a:blip r:embed="rId3">
            <a:extLst>
              <a:ext uri="{28A0092B-C50C-407E-A947-70E740481C1C}">
                <a14:useLocalDpi xmlns:a14="http://schemas.microsoft.com/office/drawing/2010/main" val="0"/>
              </a:ext>
            </a:extLst>
          </a:blip>
          <a:srcRect l="59091" t="34661" r="8485" b="20871"/>
          <a:stretch/>
        </p:blipFill>
        <p:spPr>
          <a:xfrm>
            <a:off x="4139952" y="2420888"/>
            <a:ext cx="4681431" cy="3456383"/>
          </a:xfrm>
          <a:prstGeom prst="rect">
            <a:avLst/>
          </a:prstGeom>
        </p:spPr>
      </p:pic>
    </p:spTree>
    <p:extLst>
      <p:ext uri="{BB962C8B-B14F-4D97-AF65-F5344CB8AC3E}">
        <p14:creationId xmlns:p14="http://schemas.microsoft.com/office/powerpoint/2010/main" val="668842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ALTERNATIVA DE SOLUCIÓN</a:t>
            </a:r>
            <a:endParaRPr lang="es-MX" dirty="0"/>
          </a:p>
        </p:txBody>
      </p:sp>
      <p:pic>
        <p:nvPicPr>
          <p:cNvPr id="4" name="0 Imagen"/>
          <p:cNvPicPr>
            <a:picLocks noGrp="1"/>
          </p:cNvPicPr>
          <p:nvPr>
            <p:ph idx="1"/>
          </p:nvPr>
        </p:nvPicPr>
        <p:blipFill rotWithShape="1">
          <a:blip r:embed="rId2">
            <a:extLst>
              <a:ext uri="{28A0092B-C50C-407E-A947-70E740481C1C}">
                <a14:useLocalDpi xmlns:a14="http://schemas.microsoft.com/office/drawing/2010/main" val="0"/>
              </a:ext>
            </a:extLst>
          </a:blip>
          <a:srcRect t="16543" b="17552"/>
          <a:stretch/>
        </p:blipFill>
        <p:spPr bwMode="auto">
          <a:xfrm>
            <a:off x="457200" y="2095987"/>
            <a:ext cx="8229600" cy="4067788"/>
          </a:xfrm>
          <a:prstGeom prst="rect">
            <a:avLst/>
          </a:prstGeom>
          <a:ln>
            <a:noFill/>
          </a:ln>
          <a:extLst>
            <a:ext uri="{53640926-AAD7-44D8-BBD7-CCE9431645EC}">
              <a14:shadowObscured xmlns:a14="http://schemas.microsoft.com/office/drawing/2010/main"/>
            </a:ext>
          </a:extLst>
        </p:spPr>
      </p:pic>
      <p:sp>
        <p:nvSpPr>
          <p:cNvPr id="5" name="4 Rectángulo"/>
          <p:cNvSpPr/>
          <p:nvPr/>
        </p:nvSpPr>
        <p:spPr>
          <a:xfrm>
            <a:off x="755576" y="2348880"/>
            <a:ext cx="2304256" cy="1296144"/>
          </a:xfrm>
          <a:prstGeom prst="rect">
            <a:avLst/>
          </a:prstGeom>
          <a:solidFill>
            <a:srgbClr val="FF000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CuadroTexto"/>
          <p:cNvSpPr txBox="1"/>
          <p:nvPr/>
        </p:nvSpPr>
        <p:spPr>
          <a:xfrm>
            <a:off x="755576" y="2343573"/>
            <a:ext cx="2520280" cy="369332"/>
          </a:xfrm>
          <a:prstGeom prst="rect">
            <a:avLst/>
          </a:prstGeom>
          <a:noFill/>
        </p:spPr>
        <p:txBody>
          <a:bodyPr wrap="square" rtlCol="0">
            <a:spAutoFit/>
          </a:bodyPr>
          <a:lstStyle/>
          <a:p>
            <a:r>
              <a:rPr lang="es-MX" dirty="0" smtClean="0"/>
              <a:t>RECONSTRUCCIÓN</a:t>
            </a:r>
            <a:endParaRPr lang="es-MX" dirty="0"/>
          </a:p>
        </p:txBody>
      </p:sp>
    </p:spTree>
    <p:extLst>
      <p:ext uri="{BB962C8B-B14F-4D97-AF65-F5344CB8AC3E}">
        <p14:creationId xmlns:p14="http://schemas.microsoft.com/office/powerpoint/2010/main" val="37595633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ALTERNATIVA DE SOLUCIÓN</a:t>
            </a:r>
            <a:endParaRPr lang="es-MX" dirty="0"/>
          </a:p>
        </p:txBody>
      </p:sp>
      <p:sp>
        <p:nvSpPr>
          <p:cNvPr id="3" name="2 Marcador de contenido"/>
          <p:cNvSpPr>
            <a:spLocks noGrp="1"/>
          </p:cNvSpPr>
          <p:nvPr>
            <p:ph idx="1"/>
          </p:nvPr>
        </p:nvSpPr>
        <p:spPr/>
        <p:txBody>
          <a:bodyPr>
            <a:normAutofit fontScale="85000" lnSpcReduction="20000"/>
          </a:bodyPr>
          <a:lstStyle/>
          <a:p>
            <a:pPr algn="just"/>
            <a:r>
              <a:rPr lang="es-MX" i="1" dirty="0"/>
              <a:t>BLOQUE F</a:t>
            </a:r>
            <a:endParaRPr lang="es-MX" dirty="0"/>
          </a:p>
          <a:p>
            <a:pPr algn="just"/>
            <a:r>
              <a:rPr lang="es-MX" dirty="0"/>
              <a:t>En el Bloque F, se puede comprobar que </a:t>
            </a:r>
            <a:r>
              <a:rPr lang="es-MX" dirty="0" smtClean="0"/>
              <a:t>al ser dividido, </a:t>
            </a:r>
            <a:r>
              <a:rPr lang="es-MX" dirty="0"/>
              <a:t>los esfuerzos producidos por los asentamientos, desaparecen, por lo que las columnas trabajan de mejor manera, sin la necesidad de reforzar.</a:t>
            </a:r>
          </a:p>
          <a:p>
            <a:pPr algn="just"/>
            <a:r>
              <a:rPr lang="es-MX" i="1" dirty="0"/>
              <a:t>BLOQUE G</a:t>
            </a:r>
            <a:endParaRPr lang="es-MX" dirty="0"/>
          </a:p>
          <a:p>
            <a:pPr algn="just"/>
            <a:r>
              <a:rPr lang="es-MX" dirty="0"/>
              <a:t>De igual manera el Bloque G, ya que se encuentra separado de las demás estructuras, los asentamientos no afectan a este edificio, por lo que no existen esfuerzos adicionales. Las columnas en este caso tampoco necesitan ser reforzadas.</a:t>
            </a:r>
          </a:p>
          <a:p>
            <a:pPr algn="just"/>
            <a:r>
              <a:rPr lang="es-MX" i="1" dirty="0"/>
              <a:t>GRADAS</a:t>
            </a:r>
            <a:endParaRPr lang="es-MX" dirty="0"/>
          </a:p>
          <a:p>
            <a:pPr algn="just"/>
            <a:r>
              <a:rPr lang="es-MX" dirty="0"/>
              <a:t>Las columnas de las gradas al liberarse de los efectos producidos por los asentamientos, no resisten esfuerzos adicionales, y no es necesario reforzar</a:t>
            </a:r>
            <a:r>
              <a:rPr lang="es-MX" dirty="0" smtClean="0"/>
              <a:t>.</a:t>
            </a:r>
            <a:endParaRPr lang="es-MX" dirty="0"/>
          </a:p>
        </p:txBody>
      </p:sp>
    </p:spTree>
    <p:extLst>
      <p:ext uri="{BB962C8B-B14F-4D97-AF65-F5344CB8AC3E}">
        <p14:creationId xmlns:p14="http://schemas.microsoft.com/office/powerpoint/2010/main" val="5195339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ALTERNATIVA DE SOLUCIÓN</a:t>
            </a:r>
            <a:endParaRPr lang="es-MX" dirty="0"/>
          </a:p>
        </p:txBody>
      </p:sp>
      <p:sp>
        <p:nvSpPr>
          <p:cNvPr id="3" name="2 Marcador de contenido"/>
          <p:cNvSpPr>
            <a:spLocks noGrp="1"/>
          </p:cNvSpPr>
          <p:nvPr>
            <p:ph idx="1"/>
          </p:nvPr>
        </p:nvSpPr>
        <p:spPr/>
        <p:txBody>
          <a:bodyPr>
            <a:normAutofit fontScale="92500" lnSpcReduction="20000"/>
          </a:bodyPr>
          <a:lstStyle/>
          <a:p>
            <a:r>
              <a:rPr lang="es-MX" i="1" dirty="0"/>
              <a:t>BLOQUE F2</a:t>
            </a:r>
            <a:endParaRPr lang="es-MX" dirty="0"/>
          </a:p>
          <a:p>
            <a:pPr algn="just"/>
            <a:r>
              <a:rPr lang="es-MX" dirty="0"/>
              <a:t>El bloque F2 será reconstruido, por presentar esfuerzos extremadamente altos, conservando misma concepción de los elementos anteriores, es decir con vigas de cimentación de hormigón armado con alas, columnas tubulares metálicas rellenas de hormigón y acero de refuerzo, vigas metálicas tipo I, y entrepiso compuesto por una loseta de hormigón y correas metálicas, que actúan como un elemento monolítico.</a:t>
            </a:r>
          </a:p>
          <a:p>
            <a:pPr algn="just"/>
            <a:r>
              <a:rPr lang="es-MX" dirty="0"/>
              <a:t>Para evitar posibles problemas futuros con los asentamientos, es necesaria la reposición del suelo para este bloque, con la condición que este sea de una capacidad de carga admisible de mínimo 15 T/m2, con un factor de seguridad de </a:t>
            </a:r>
            <a:r>
              <a:rPr lang="es-MX" dirty="0" err="1"/>
              <a:t>FS</a:t>
            </a:r>
            <a:r>
              <a:rPr lang="es-MX" dirty="0"/>
              <a:t>=3.</a:t>
            </a:r>
          </a:p>
          <a:p>
            <a:endParaRPr lang="es-MX" dirty="0"/>
          </a:p>
        </p:txBody>
      </p:sp>
    </p:spTree>
    <p:extLst>
      <p:ext uri="{BB962C8B-B14F-4D97-AF65-F5344CB8AC3E}">
        <p14:creationId xmlns:p14="http://schemas.microsoft.com/office/powerpoint/2010/main" val="37260844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CIMENTACIÓN</a:t>
            </a:r>
            <a:endParaRPr lang="es-MX"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a:bodyPr>
              <a:lstStyle/>
              <a:p>
                <a:r>
                  <a:rPr lang="es-MX" dirty="0"/>
                  <a:t>La cimentación en los bloques F, G y gradas, no presentan problemas, al estar asentados sobre suelo con una capacidad portante de </a:t>
                </a:r>
                <a14:m>
                  <m:oMath xmlns:m="http://schemas.openxmlformats.org/officeDocument/2006/math">
                    <m:r>
                      <a:rPr lang="es-MX" i="1">
                        <a:latin typeface="Cambria Math"/>
                      </a:rPr>
                      <m:t>𝑞𝑎</m:t>
                    </m:r>
                    <m:r>
                      <a:rPr lang="es-MX" i="1">
                        <a:latin typeface="Cambria Math"/>
                      </a:rPr>
                      <m:t>=20</m:t>
                    </m:r>
                    <m:f>
                      <m:fPr>
                        <m:ctrlPr>
                          <a:rPr lang="es-MX" i="1">
                            <a:latin typeface="Cambria Math"/>
                          </a:rPr>
                        </m:ctrlPr>
                      </m:fPr>
                      <m:num>
                        <m:r>
                          <a:rPr lang="es-MX" i="1">
                            <a:latin typeface="Cambria Math"/>
                          </a:rPr>
                          <m:t>𝑇</m:t>
                        </m:r>
                      </m:num>
                      <m:den>
                        <m:r>
                          <a:rPr lang="es-MX" i="1">
                            <a:latin typeface="Cambria Math"/>
                          </a:rPr>
                          <m:t>𝑚</m:t>
                        </m:r>
                        <m:r>
                          <a:rPr lang="es-MX" i="1">
                            <a:latin typeface="Cambria Math"/>
                          </a:rPr>
                          <m:t>2</m:t>
                        </m:r>
                      </m:den>
                    </m:f>
                  </m:oMath>
                </a14:m>
                <a:r>
                  <a:rPr lang="es-MX" dirty="0"/>
                  <a:t>, en un sector y </a:t>
                </a:r>
                <a14:m>
                  <m:oMath xmlns:m="http://schemas.openxmlformats.org/officeDocument/2006/math">
                    <m:r>
                      <a:rPr lang="es-MX" i="1">
                        <a:latin typeface="Cambria Math"/>
                      </a:rPr>
                      <m:t>𝑞𝑎</m:t>
                    </m:r>
                    <m:r>
                      <a:rPr lang="es-MX" i="1">
                        <a:latin typeface="Cambria Math"/>
                      </a:rPr>
                      <m:t>=6</m:t>
                    </m:r>
                    <m:f>
                      <m:fPr>
                        <m:ctrlPr>
                          <a:rPr lang="es-MX" i="1">
                            <a:latin typeface="Cambria Math"/>
                          </a:rPr>
                        </m:ctrlPr>
                      </m:fPr>
                      <m:num>
                        <m:r>
                          <a:rPr lang="es-MX" i="1">
                            <a:latin typeface="Cambria Math"/>
                          </a:rPr>
                          <m:t>𝑇</m:t>
                        </m:r>
                      </m:num>
                      <m:den>
                        <m:sSup>
                          <m:sSupPr>
                            <m:ctrlPr>
                              <a:rPr lang="es-MX" i="1">
                                <a:latin typeface="Cambria Math"/>
                              </a:rPr>
                            </m:ctrlPr>
                          </m:sSupPr>
                          <m:e>
                            <m:r>
                              <a:rPr lang="es-MX" i="1">
                                <a:latin typeface="Cambria Math"/>
                              </a:rPr>
                              <m:t>𝑚</m:t>
                            </m:r>
                          </m:e>
                          <m:sup>
                            <m:r>
                              <a:rPr lang="es-MX" i="1">
                                <a:latin typeface="Cambria Math"/>
                              </a:rPr>
                              <m:t>2</m:t>
                            </m:r>
                          </m:sup>
                        </m:sSup>
                      </m:den>
                    </m:f>
                  </m:oMath>
                </a14:m>
                <a:r>
                  <a:rPr lang="es-MX" dirty="0"/>
                  <a:t>, en otro </a:t>
                </a:r>
                <a:r>
                  <a:rPr lang="es-MX" dirty="0" smtClean="0"/>
                  <a:t>sector.</a:t>
                </a:r>
              </a:p>
              <a:p>
                <a:endParaRPr lang="es-MX"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3"/>
                <a:stretch>
                  <a:fillRect l="-889" t="-1111"/>
                </a:stretch>
              </a:blipFill>
            </p:spPr>
            <p:txBody>
              <a:bodyPr/>
              <a:lstStyle/>
              <a:p>
                <a:r>
                  <a:rPr lang="es-MX">
                    <a:noFill/>
                  </a:rPr>
                  <a:t> </a:t>
                </a:r>
              </a:p>
            </p:txBody>
          </p:sp>
        </mc:Fallback>
      </mc:AlternateContent>
      <p:pic>
        <p:nvPicPr>
          <p:cNvPr id="4" name="3 Imagen"/>
          <p:cNvPicPr>
            <a:picLocks noChangeAspect="1"/>
          </p:cNvPicPr>
          <p:nvPr/>
        </p:nvPicPr>
        <p:blipFill rotWithShape="1">
          <a:blip r:embed="rId4">
            <a:extLst>
              <a:ext uri="{28A0092B-C50C-407E-A947-70E740481C1C}">
                <a14:useLocalDpi xmlns:a14="http://schemas.microsoft.com/office/drawing/2010/main" val="0"/>
              </a:ext>
            </a:extLst>
          </a:blip>
          <a:srcRect t="26667" b="27070"/>
          <a:stretch/>
        </p:blipFill>
        <p:spPr>
          <a:xfrm>
            <a:off x="1331640" y="4005064"/>
            <a:ext cx="6012160" cy="2086037"/>
          </a:xfrm>
          <a:prstGeom prst="rect">
            <a:avLst/>
          </a:prstGeom>
        </p:spPr>
      </p:pic>
    </p:spTree>
    <p:extLst>
      <p:ext uri="{BB962C8B-B14F-4D97-AF65-F5344CB8AC3E}">
        <p14:creationId xmlns:p14="http://schemas.microsoft.com/office/powerpoint/2010/main" val="1516251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IDENTIFICACIÓN DEL PROBLEMA</a:t>
            </a:r>
            <a:endParaRPr lang="es-MX" dirty="0"/>
          </a:p>
        </p:txBody>
      </p:sp>
      <p:pic>
        <p:nvPicPr>
          <p:cNvPr id="3074" name="Picture 2" descr="C:\Users\BYRON\Documents\Bluetooth\Share\WP_20150616_010.jpg"/>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brightnessContrast bright="15000" contrast="32000"/>
                    </a14:imgEffect>
                  </a14:imgLayer>
                </a14:imgProps>
              </a:ext>
              <a:ext uri="{28A0092B-C50C-407E-A947-70E740481C1C}">
                <a14:useLocalDpi xmlns:a14="http://schemas.microsoft.com/office/drawing/2010/main" val="0"/>
              </a:ext>
            </a:extLst>
          </a:blip>
          <a:srcRect/>
          <a:stretch>
            <a:fillRect/>
          </a:stretch>
        </p:blipFill>
        <p:spPr bwMode="auto">
          <a:xfrm>
            <a:off x="664919" y="1935163"/>
            <a:ext cx="7814162" cy="4389437"/>
          </a:xfrm>
          <a:prstGeom prst="rect">
            <a:avLst/>
          </a:prstGeom>
          <a:noFill/>
          <a:extLst>
            <a:ext uri="{909E8E84-426E-40DD-AFC4-6F175D3DCCD1}">
              <a14:hiddenFill xmlns:a14="http://schemas.microsoft.com/office/drawing/2010/main">
                <a:solidFill>
                  <a:srgbClr val="FFFFFF"/>
                </a:solidFill>
              </a14:hiddenFill>
            </a:ext>
          </a:extLst>
        </p:spPr>
      </p:pic>
      <p:sp>
        <p:nvSpPr>
          <p:cNvPr id="6" name="5 Elipse"/>
          <p:cNvSpPr/>
          <p:nvPr/>
        </p:nvSpPr>
        <p:spPr>
          <a:xfrm>
            <a:off x="3347864" y="2780928"/>
            <a:ext cx="1512168" cy="1512168"/>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Elipse"/>
          <p:cNvSpPr/>
          <p:nvPr/>
        </p:nvSpPr>
        <p:spPr>
          <a:xfrm>
            <a:off x="4427984" y="4653136"/>
            <a:ext cx="1512168" cy="1512168"/>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Elipse"/>
          <p:cNvSpPr/>
          <p:nvPr/>
        </p:nvSpPr>
        <p:spPr>
          <a:xfrm>
            <a:off x="6660232" y="4221088"/>
            <a:ext cx="1512168" cy="1512168"/>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CuadroTexto"/>
          <p:cNvSpPr txBox="1"/>
          <p:nvPr/>
        </p:nvSpPr>
        <p:spPr>
          <a:xfrm>
            <a:off x="5364088" y="2780928"/>
            <a:ext cx="1872208" cy="523220"/>
          </a:xfrm>
          <a:prstGeom prst="rect">
            <a:avLst/>
          </a:prstGeom>
          <a:solidFill>
            <a:schemeClr val="bg1"/>
          </a:solidFill>
        </p:spPr>
        <p:txBody>
          <a:bodyPr wrap="square" rtlCol="0">
            <a:spAutoFit/>
          </a:bodyPr>
          <a:lstStyle/>
          <a:p>
            <a:r>
              <a:rPr lang="es-MX" sz="2800" dirty="0" smtClean="0"/>
              <a:t>FISURAS</a:t>
            </a:r>
            <a:endParaRPr lang="es-MX" sz="2800" dirty="0"/>
          </a:p>
        </p:txBody>
      </p:sp>
      <p:cxnSp>
        <p:nvCxnSpPr>
          <p:cNvPr id="11" name="10 Conector recto de flecha"/>
          <p:cNvCxnSpPr>
            <a:endCxn id="6" idx="6"/>
          </p:cNvCxnSpPr>
          <p:nvPr/>
        </p:nvCxnSpPr>
        <p:spPr>
          <a:xfrm flipH="1">
            <a:off x="4860032" y="3042538"/>
            <a:ext cx="504056" cy="49447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12 Conector recto de flecha"/>
          <p:cNvCxnSpPr>
            <a:stCxn id="7" idx="2"/>
          </p:cNvCxnSpPr>
          <p:nvPr/>
        </p:nvCxnSpPr>
        <p:spPr>
          <a:xfrm flipH="1">
            <a:off x="5364088" y="3304148"/>
            <a:ext cx="936104" cy="13489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14 Conector recto de flecha"/>
          <p:cNvCxnSpPr/>
          <p:nvPr/>
        </p:nvCxnSpPr>
        <p:spPr>
          <a:xfrm>
            <a:off x="6300192" y="3304148"/>
            <a:ext cx="936104" cy="98894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700799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CIMENTACIÓN</a:t>
            </a: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lstStyle/>
              <a:p>
                <a:pPr lvl="0"/>
                <a:r>
                  <a:rPr lang="es-MX" dirty="0"/>
                  <a:t>Es necesario realizar una reposición de suelo en el sitio donde se asentará el nuevo bloque F2. El suelo deberá tener una capacidad portante </a:t>
                </a:r>
                <a14:m>
                  <m:oMath xmlns:m="http://schemas.openxmlformats.org/officeDocument/2006/math">
                    <m:r>
                      <a:rPr lang="es-MX" i="1">
                        <a:latin typeface="Cambria Math"/>
                      </a:rPr>
                      <m:t>𝑞𝑎</m:t>
                    </m:r>
                    <m:r>
                      <a:rPr lang="es-MX" i="1">
                        <a:latin typeface="Cambria Math"/>
                      </a:rPr>
                      <m:t>=15</m:t>
                    </m:r>
                    <m:f>
                      <m:fPr>
                        <m:ctrlPr>
                          <a:rPr lang="es-MX" i="1">
                            <a:latin typeface="Cambria Math"/>
                          </a:rPr>
                        </m:ctrlPr>
                      </m:fPr>
                      <m:num>
                        <m:r>
                          <a:rPr lang="es-MX" i="1">
                            <a:latin typeface="Cambria Math"/>
                          </a:rPr>
                          <m:t>𝑇</m:t>
                        </m:r>
                      </m:num>
                      <m:den>
                        <m:r>
                          <a:rPr lang="es-MX" i="1">
                            <a:latin typeface="Cambria Math"/>
                          </a:rPr>
                          <m:t>𝑚</m:t>
                        </m:r>
                        <m:r>
                          <a:rPr lang="es-MX" i="1">
                            <a:latin typeface="Cambria Math"/>
                          </a:rPr>
                          <m:t>2</m:t>
                        </m:r>
                      </m:den>
                    </m:f>
                  </m:oMath>
                </a14:m>
                <a:r>
                  <a:rPr lang="es-MX" dirty="0"/>
                  <a:t> con </a:t>
                </a:r>
                <a:r>
                  <a:rPr lang="es-MX" dirty="0" err="1"/>
                  <a:t>FS</a:t>
                </a:r>
                <a:r>
                  <a:rPr lang="es-MX" dirty="0"/>
                  <a:t>=3, como mínimo.</a:t>
                </a:r>
              </a:p>
              <a:p>
                <a:pPr lvl="0"/>
                <a:r>
                  <a:rPr lang="es-MX" dirty="0"/>
                  <a:t>Para el bloque F2, se utilizará el mismo sistema anterior que consta de vigas de cimentación de hormigón con </a:t>
                </a:r>
                <a:r>
                  <a:rPr lang="es-MX" dirty="0" smtClean="0"/>
                  <a:t>alas, en los dos sentidos, </a:t>
                </a:r>
                <a:r>
                  <a:rPr lang="es-MX" dirty="0"/>
                  <a:t>utilizando las mismas secciones originales, con ciertas correcciones.</a:t>
                </a:r>
              </a:p>
              <a:p>
                <a:endParaRPr lang="es-MX"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889" t="-1111" r="-1333"/>
                </a:stretch>
              </a:blipFill>
            </p:spPr>
            <p:txBody>
              <a:bodyPr/>
              <a:lstStyle/>
              <a:p>
                <a:r>
                  <a:rPr lang="es-MX">
                    <a:noFill/>
                  </a:rPr>
                  <a:t> </a:t>
                </a:r>
              </a:p>
            </p:txBody>
          </p:sp>
        </mc:Fallback>
      </mc:AlternateContent>
    </p:spTree>
    <p:extLst>
      <p:ext uri="{BB962C8B-B14F-4D97-AF65-F5344CB8AC3E}">
        <p14:creationId xmlns:p14="http://schemas.microsoft.com/office/powerpoint/2010/main" val="16110034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BLOQUE F2 NUEVO</a:t>
            </a:r>
            <a:endParaRPr lang="es-MX" dirty="0"/>
          </a:p>
        </p:txBody>
      </p:sp>
      <p:sp>
        <p:nvSpPr>
          <p:cNvPr id="3" name="2 Marcador de contenido"/>
          <p:cNvSpPr>
            <a:spLocks noGrp="1"/>
          </p:cNvSpPr>
          <p:nvPr>
            <p:ph idx="1"/>
          </p:nvPr>
        </p:nvSpPr>
        <p:spPr/>
        <p:txBody>
          <a:bodyPr/>
          <a:lstStyle/>
          <a:p>
            <a:endParaRPr lang="es-MX" dirty="0"/>
          </a:p>
        </p:txBody>
      </p:sp>
    </p:spTree>
    <p:extLst>
      <p:ext uri="{BB962C8B-B14F-4D97-AF65-F5344CB8AC3E}">
        <p14:creationId xmlns:p14="http://schemas.microsoft.com/office/powerpoint/2010/main" val="28859825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REFORZAMIENTO ENTREPISO</a:t>
            </a:r>
            <a:endParaRPr lang="es-MX" dirty="0"/>
          </a:p>
        </p:txBody>
      </p:sp>
      <p:pic>
        <p:nvPicPr>
          <p:cNvPr id="6" name="0 Imagen"/>
          <p:cNvPicPr>
            <a:picLocks noGrp="1"/>
          </p:cNvPicPr>
          <p:nvPr>
            <p:ph idx="1"/>
          </p:nvPr>
        </p:nvPicPr>
        <p:blipFill rotWithShape="1">
          <a:blip r:embed="rId2">
            <a:extLst>
              <a:ext uri="{28A0092B-C50C-407E-A947-70E740481C1C}">
                <a14:useLocalDpi xmlns:a14="http://schemas.microsoft.com/office/drawing/2010/main" val="0"/>
              </a:ext>
            </a:extLst>
          </a:blip>
          <a:srcRect t="23266" r="72156" b="22862"/>
          <a:stretch/>
        </p:blipFill>
        <p:spPr bwMode="auto">
          <a:xfrm>
            <a:off x="1234864" y="2420888"/>
            <a:ext cx="1933960" cy="2709701"/>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7" name="6 Rectángulo"/>
              <p:cNvSpPr/>
              <p:nvPr/>
            </p:nvSpPr>
            <p:spPr>
              <a:xfrm>
                <a:off x="3203848" y="2996952"/>
                <a:ext cx="4572000" cy="1585947"/>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s-MX" i="1" smtClean="0">
                          <a:latin typeface="Cambria Math"/>
                        </a:rPr>
                        <m:t>𝐴𝑟𝑒𝑎</m:t>
                      </m:r>
                      <m:r>
                        <a:rPr lang="es-MX" i="1" smtClean="0">
                          <a:latin typeface="Cambria Math"/>
                        </a:rPr>
                        <m:t> </m:t>
                      </m:r>
                      <m:r>
                        <a:rPr lang="es-MX" i="1" smtClean="0">
                          <a:latin typeface="Cambria Math"/>
                        </a:rPr>
                        <m:t>𝑜𝑟𝑖𝑔𝑖𝑛𝑎𝑙</m:t>
                      </m:r>
                      <m:r>
                        <a:rPr lang="es-MX" i="1" smtClean="0">
                          <a:latin typeface="Cambria Math"/>
                        </a:rPr>
                        <m:t>=43.81 </m:t>
                      </m:r>
                      <m:r>
                        <a:rPr lang="es-MX" i="1" smtClean="0">
                          <a:latin typeface="Cambria Math"/>
                        </a:rPr>
                        <m:t>𝑐</m:t>
                      </m:r>
                      <m:sSup>
                        <m:sSupPr>
                          <m:ctrlPr>
                            <a:rPr lang="es-MX" i="1">
                              <a:latin typeface="Cambria Math"/>
                            </a:rPr>
                          </m:ctrlPr>
                        </m:sSupPr>
                        <m:e>
                          <m:r>
                            <a:rPr lang="es-MX" i="1">
                              <a:latin typeface="Cambria Math"/>
                            </a:rPr>
                            <m:t>𝑚</m:t>
                          </m:r>
                        </m:e>
                        <m:sup>
                          <m:r>
                            <a:rPr lang="es-MX" i="1">
                              <a:latin typeface="Cambria Math"/>
                            </a:rPr>
                            <m:t>2</m:t>
                          </m:r>
                        </m:sup>
                      </m:sSup>
                    </m:oMath>
                  </m:oMathPara>
                </a14:m>
                <a:endParaRPr lang="es-MX" dirty="0" smtClean="0"/>
              </a:p>
              <a:p>
                <a:endParaRPr lang="es-MX" dirty="0"/>
              </a:p>
              <a:p>
                <a:pPr/>
                <a14:m>
                  <m:oMathPara xmlns:m="http://schemas.openxmlformats.org/officeDocument/2006/math">
                    <m:oMathParaPr>
                      <m:jc m:val="centerGroup"/>
                    </m:oMathParaPr>
                    <m:oMath xmlns:m="http://schemas.openxmlformats.org/officeDocument/2006/math">
                      <m:sSub>
                        <m:sSubPr>
                          <m:ctrlPr>
                            <a:rPr lang="es-MX" i="1">
                              <a:latin typeface="Cambria Math"/>
                            </a:rPr>
                          </m:ctrlPr>
                        </m:sSubPr>
                        <m:e>
                          <m:r>
                            <a:rPr lang="es-MX" i="1">
                              <a:latin typeface="Cambria Math"/>
                            </a:rPr>
                            <m:t>𝐼</m:t>
                          </m:r>
                        </m:e>
                        <m:sub>
                          <m:r>
                            <a:rPr lang="es-MX" i="1">
                              <a:latin typeface="Cambria Math"/>
                            </a:rPr>
                            <m:t>𝑜𝑟𝑖𝑔𝑖𝑛𝑎𝑙</m:t>
                          </m:r>
                        </m:sub>
                      </m:sSub>
                      <m:r>
                        <a:rPr lang="es-MX" i="1">
                          <a:latin typeface="Cambria Math"/>
                        </a:rPr>
                        <m:t>=1,070.56 </m:t>
                      </m:r>
                      <m:r>
                        <a:rPr lang="es-MX" i="1">
                          <a:latin typeface="Cambria Math"/>
                        </a:rPr>
                        <m:t>𝑐</m:t>
                      </m:r>
                      <m:sSup>
                        <m:sSupPr>
                          <m:ctrlPr>
                            <a:rPr lang="es-MX" i="1">
                              <a:latin typeface="Cambria Math"/>
                            </a:rPr>
                          </m:ctrlPr>
                        </m:sSupPr>
                        <m:e>
                          <m:r>
                            <a:rPr lang="es-MX" i="1">
                              <a:latin typeface="Cambria Math"/>
                            </a:rPr>
                            <m:t>𝑚</m:t>
                          </m:r>
                        </m:e>
                        <m:sup>
                          <m:r>
                            <a:rPr lang="es-MX" i="1">
                              <a:latin typeface="Cambria Math"/>
                            </a:rPr>
                            <m:t>4</m:t>
                          </m:r>
                        </m:sup>
                      </m:sSup>
                    </m:oMath>
                  </m:oMathPara>
                </a14:m>
                <a:endParaRPr lang="es-MX" dirty="0" smtClean="0"/>
              </a:p>
              <a:p>
                <a:endParaRPr lang="es-MX" dirty="0"/>
              </a:p>
              <a:p>
                <a:pPr/>
                <a14:m>
                  <m:oMathPara xmlns:m="http://schemas.openxmlformats.org/officeDocument/2006/math">
                    <m:oMathParaPr>
                      <m:jc m:val="centerGroup"/>
                    </m:oMathParaPr>
                    <m:oMath xmlns:m="http://schemas.openxmlformats.org/officeDocument/2006/math">
                      <m:sSub>
                        <m:sSubPr>
                          <m:ctrlPr>
                            <a:rPr lang="es-MX" i="1">
                              <a:latin typeface="Cambria Math"/>
                            </a:rPr>
                          </m:ctrlPr>
                        </m:sSubPr>
                        <m:e>
                          <m:acc>
                            <m:accPr>
                              <m:chr m:val="̅"/>
                              <m:ctrlPr>
                                <a:rPr lang="es-MX" i="1">
                                  <a:latin typeface="Cambria Math"/>
                                </a:rPr>
                              </m:ctrlPr>
                            </m:accPr>
                            <m:e>
                              <m:r>
                                <a:rPr lang="es-MX" i="1">
                                  <a:latin typeface="Cambria Math"/>
                                </a:rPr>
                                <m:t>𝑦</m:t>
                              </m:r>
                            </m:e>
                          </m:acc>
                        </m:e>
                        <m:sub>
                          <m:r>
                            <a:rPr lang="es-MX" i="1">
                              <a:latin typeface="Cambria Math"/>
                            </a:rPr>
                            <m:t>𝑜𝑟𝑖𝑔𝑖𝑛𝑎𝑙</m:t>
                          </m:r>
                        </m:sub>
                      </m:sSub>
                      <m:r>
                        <a:rPr lang="es-MX" i="1">
                          <a:latin typeface="Cambria Math"/>
                        </a:rPr>
                        <m:t>=16.12 </m:t>
                      </m:r>
                      <m:r>
                        <a:rPr lang="es-MX" i="1">
                          <a:latin typeface="Cambria Math"/>
                        </a:rPr>
                        <m:t>𝑐𝑚</m:t>
                      </m:r>
                    </m:oMath>
                  </m:oMathPara>
                </a14:m>
                <a:endParaRPr lang="es-MX" dirty="0"/>
              </a:p>
            </p:txBody>
          </p:sp>
        </mc:Choice>
        <mc:Fallback xmlns="">
          <p:sp>
            <p:nvSpPr>
              <p:cNvPr id="7" name="6 Rectángulo"/>
              <p:cNvSpPr>
                <a:spLocks noRot="1" noChangeAspect="1" noMove="1" noResize="1" noEditPoints="1" noAdjustHandles="1" noChangeArrowheads="1" noChangeShapeType="1" noTextEdit="1"/>
              </p:cNvSpPr>
              <p:nvPr/>
            </p:nvSpPr>
            <p:spPr>
              <a:xfrm>
                <a:off x="3203848" y="2996952"/>
                <a:ext cx="4572000" cy="1585947"/>
              </a:xfrm>
              <a:prstGeom prst="rect">
                <a:avLst/>
              </a:prstGeom>
              <a:blipFill rotWithShape="1">
                <a:blip r:embed="rId3"/>
                <a:stretch>
                  <a:fillRect b="-1538"/>
                </a:stretch>
              </a:blipFill>
            </p:spPr>
            <p:txBody>
              <a:bodyPr/>
              <a:lstStyle/>
              <a:p>
                <a:r>
                  <a:rPr lang="es-MX">
                    <a:noFill/>
                  </a:rPr>
                  <a:t> </a:t>
                </a:r>
              </a:p>
            </p:txBody>
          </p:sp>
        </mc:Fallback>
      </mc:AlternateContent>
    </p:spTree>
    <p:extLst>
      <p:ext uri="{BB962C8B-B14F-4D97-AF65-F5344CB8AC3E}">
        <p14:creationId xmlns:p14="http://schemas.microsoft.com/office/powerpoint/2010/main" val="32558845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REFORZAMIENTO ENTREPISO</a:t>
            </a:r>
            <a:endParaRPr lang="es-MX" dirty="0"/>
          </a:p>
        </p:txBody>
      </p:sp>
      <p:pic>
        <p:nvPicPr>
          <p:cNvPr id="4" name="0 Imagen"/>
          <p:cNvPicPr>
            <a:picLocks noGrp="1"/>
          </p:cNvPicPr>
          <p:nvPr>
            <p:ph idx="1"/>
          </p:nvPr>
        </p:nvPicPr>
        <p:blipFill rotWithShape="1">
          <a:blip r:embed="rId2" cstate="print">
            <a:extLst>
              <a:ext uri="{28A0092B-C50C-407E-A947-70E740481C1C}">
                <a14:useLocalDpi xmlns:a14="http://schemas.microsoft.com/office/drawing/2010/main" val="0"/>
              </a:ext>
            </a:extLst>
          </a:blip>
          <a:srcRect l="21691" r="21322"/>
          <a:stretch/>
        </p:blipFill>
        <p:spPr bwMode="auto">
          <a:xfrm rot="16200000">
            <a:off x="1475656" y="2060848"/>
            <a:ext cx="2448272" cy="3024336"/>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5" name="4 Rectángulo"/>
              <p:cNvSpPr/>
              <p:nvPr/>
            </p:nvSpPr>
            <p:spPr>
              <a:xfrm>
                <a:off x="179512" y="5085184"/>
                <a:ext cx="4572000" cy="1142877"/>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MX" i="1">
                              <a:latin typeface="Cambria Math"/>
                            </a:rPr>
                          </m:ctrlPr>
                        </m:sSubPr>
                        <m:e>
                          <m:r>
                            <a:rPr lang="es-MX" i="1">
                              <a:latin typeface="Cambria Math"/>
                            </a:rPr>
                            <m:t>𝐴</m:t>
                          </m:r>
                        </m:e>
                        <m:sub>
                          <m:r>
                            <a:rPr lang="es-MX" i="1">
                              <a:latin typeface="Cambria Math"/>
                            </a:rPr>
                            <m:t>𝑣𝑎𝑟𝑖𝑙𝑙𝑎</m:t>
                          </m:r>
                        </m:sub>
                      </m:sSub>
                      <m:r>
                        <a:rPr lang="es-MX" i="1">
                          <a:latin typeface="Cambria Math"/>
                        </a:rPr>
                        <m:t>=2.01 </m:t>
                      </m:r>
                      <m:r>
                        <a:rPr lang="es-MX" i="1">
                          <a:latin typeface="Cambria Math"/>
                        </a:rPr>
                        <m:t>𝑐</m:t>
                      </m:r>
                      <m:sSup>
                        <m:sSupPr>
                          <m:ctrlPr>
                            <a:rPr lang="es-MX" i="1">
                              <a:latin typeface="Cambria Math"/>
                            </a:rPr>
                          </m:ctrlPr>
                        </m:sSupPr>
                        <m:e>
                          <m:r>
                            <a:rPr lang="es-MX" i="1">
                              <a:latin typeface="Cambria Math"/>
                            </a:rPr>
                            <m:t>𝑚</m:t>
                          </m:r>
                        </m:e>
                        <m:sup>
                          <m:r>
                            <a:rPr lang="es-MX" i="1">
                              <a:latin typeface="Cambria Math"/>
                            </a:rPr>
                            <m:t>2</m:t>
                          </m:r>
                        </m:sup>
                      </m:sSup>
                    </m:oMath>
                  </m:oMathPara>
                </a14:m>
                <a:endParaRPr lang="es-MX" dirty="0"/>
              </a:p>
              <a:p>
                <a:pPr/>
                <a14:m>
                  <m:oMathPara xmlns:m="http://schemas.openxmlformats.org/officeDocument/2006/math">
                    <m:oMathParaPr>
                      <m:jc m:val="centerGroup"/>
                    </m:oMathParaPr>
                    <m:oMath xmlns:m="http://schemas.openxmlformats.org/officeDocument/2006/math">
                      <m:sSub>
                        <m:sSubPr>
                          <m:ctrlPr>
                            <a:rPr lang="es-MX" i="1">
                              <a:latin typeface="Cambria Math"/>
                            </a:rPr>
                          </m:ctrlPr>
                        </m:sSubPr>
                        <m:e>
                          <m:r>
                            <a:rPr lang="es-MX" i="1">
                              <a:latin typeface="Cambria Math"/>
                            </a:rPr>
                            <m:t>𝐼</m:t>
                          </m:r>
                        </m:e>
                        <m:sub>
                          <m:r>
                            <a:rPr lang="es-MX" i="1">
                              <a:latin typeface="Cambria Math"/>
                            </a:rPr>
                            <m:t>𝑣𝑎𝑟𝑖𝑙𝑙𝑎</m:t>
                          </m:r>
                        </m:sub>
                      </m:sSub>
                      <m:r>
                        <a:rPr lang="es-MX" i="1">
                          <a:latin typeface="Cambria Math"/>
                        </a:rPr>
                        <m:t>=</m:t>
                      </m:r>
                      <m:f>
                        <m:fPr>
                          <m:ctrlPr>
                            <a:rPr lang="es-MX" i="1">
                              <a:latin typeface="Cambria Math"/>
                            </a:rPr>
                          </m:ctrlPr>
                        </m:fPr>
                        <m:num>
                          <m:r>
                            <a:rPr lang="es-MX" i="1">
                              <a:latin typeface="Cambria Math"/>
                            </a:rPr>
                            <m:t>𝜋</m:t>
                          </m:r>
                          <m:r>
                            <a:rPr lang="es-MX" i="1">
                              <a:latin typeface="Cambria Math"/>
                            </a:rPr>
                            <m:t>∗</m:t>
                          </m:r>
                          <m:sSup>
                            <m:sSupPr>
                              <m:ctrlPr>
                                <a:rPr lang="es-MX" i="1">
                                  <a:latin typeface="Cambria Math"/>
                                </a:rPr>
                              </m:ctrlPr>
                            </m:sSupPr>
                            <m:e>
                              <m:r>
                                <a:rPr lang="es-MX" i="1">
                                  <a:latin typeface="Cambria Math"/>
                                </a:rPr>
                                <m:t>𝑟</m:t>
                              </m:r>
                            </m:e>
                            <m:sup>
                              <m:r>
                                <a:rPr lang="es-MX" i="1">
                                  <a:latin typeface="Cambria Math"/>
                                </a:rPr>
                                <m:t>4</m:t>
                              </m:r>
                            </m:sup>
                          </m:sSup>
                        </m:num>
                        <m:den>
                          <m:r>
                            <a:rPr lang="es-MX" i="1">
                              <a:latin typeface="Cambria Math"/>
                            </a:rPr>
                            <m:t>4</m:t>
                          </m:r>
                        </m:den>
                      </m:f>
                      <m:r>
                        <a:rPr lang="es-MX" i="1">
                          <a:latin typeface="Cambria Math"/>
                        </a:rPr>
                        <m:t>=</m:t>
                      </m:r>
                      <m:f>
                        <m:fPr>
                          <m:ctrlPr>
                            <a:rPr lang="es-MX" i="1">
                              <a:latin typeface="Cambria Math"/>
                            </a:rPr>
                          </m:ctrlPr>
                        </m:fPr>
                        <m:num>
                          <m:r>
                            <a:rPr lang="es-MX" i="1">
                              <a:latin typeface="Cambria Math"/>
                            </a:rPr>
                            <m:t>𝜋</m:t>
                          </m:r>
                          <m:r>
                            <a:rPr lang="es-MX" i="1">
                              <a:latin typeface="Cambria Math"/>
                            </a:rPr>
                            <m:t>∗</m:t>
                          </m:r>
                          <m:sSup>
                            <m:sSupPr>
                              <m:ctrlPr>
                                <a:rPr lang="es-MX" i="1">
                                  <a:latin typeface="Cambria Math"/>
                                </a:rPr>
                              </m:ctrlPr>
                            </m:sSupPr>
                            <m:e>
                              <m:d>
                                <m:dPr>
                                  <m:ctrlPr>
                                    <a:rPr lang="es-MX" i="1">
                                      <a:latin typeface="Cambria Math"/>
                                    </a:rPr>
                                  </m:ctrlPr>
                                </m:dPr>
                                <m:e>
                                  <m:f>
                                    <m:fPr>
                                      <m:ctrlPr>
                                        <a:rPr lang="es-MX" i="1">
                                          <a:latin typeface="Cambria Math"/>
                                        </a:rPr>
                                      </m:ctrlPr>
                                    </m:fPr>
                                    <m:num>
                                      <m:r>
                                        <a:rPr lang="es-MX" i="1">
                                          <a:latin typeface="Cambria Math"/>
                                        </a:rPr>
                                        <m:t>1.6</m:t>
                                      </m:r>
                                    </m:num>
                                    <m:den>
                                      <m:r>
                                        <a:rPr lang="es-MX" i="1">
                                          <a:latin typeface="Cambria Math"/>
                                        </a:rPr>
                                        <m:t>2</m:t>
                                      </m:r>
                                    </m:den>
                                  </m:f>
                                </m:e>
                              </m:d>
                            </m:e>
                            <m:sup>
                              <m:r>
                                <a:rPr lang="es-MX" i="1">
                                  <a:latin typeface="Cambria Math"/>
                                </a:rPr>
                                <m:t>4</m:t>
                              </m:r>
                            </m:sup>
                          </m:sSup>
                        </m:num>
                        <m:den>
                          <m:r>
                            <a:rPr lang="es-MX" i="1">
                              <a:latin typeface="Cambria Math"/>
                            </a:rPr>
                            <m:t>4</m:t>
                          </m:r>
                        </m:den>
                      </m:f>
                      <m:r>
                        <a:rPr lang="es-MX" i="1">
                          <a:latin typeface="Cambria Math"/>
                        </a:rPr>
                        <m:t>=0.32 </m:t>
                      </m:r>
                      <m:r>
                        <a:rPr lang="es-MX" i="1">
                          <a:latin typeface="Cambria Math"/>
                        </a:rPr>
                        <m:t>𝑐</m:t>
                      </m:r>
                      <m:sSup>
                        <m:sSupPr>
                          <m:ctrlPr>
                            <a:rPr lang="es-MX" i="1">
                              <a:latin typeface="Cambria Math"/>
                            </a:rPr>
                          </m:ctrlPr>
                        </m:sSupPr>
                        <m:e>
                          <m:r>
                            <a:rPr lang="es-MX" i="1">
                              <a:latin typeface="Cambria Math"/>
                            </a:rPr>
                            <m:t>𝑚</m:t>
                          </m:r>
                        </m:e>
                        <m:sup>
                          <m:r>
                            <a:rPr lang="es-MX" i="1">
                              <a:latin typeface="Cambria Math"/>
                            </a:rPr>
                            <m:t>4</m:t>
                          </m:r>
                        </m:sup>
                      </m:sSup>
                    </m:oMath>
                  </m:oMathPara>
                </a14:m>
                <a:endParaRPr lang="es-MX" dirty="0"/>
              </a:p>
            </p:txBody>
          </p:sp>
        </mc:Choice>
        <mc:Fallback xmlns="">
          <p:sp>
            <p:nvSpPr>
              <p:cNvPr id="5" name="4 Rectángulo"/>
              <p:cNvSpPr>
                <a:spLocks noRot="1" noChangeAspect="1" noMove="1" noResize="1" noEditPoints="1" noAdjustHandles="1" noChangeArrowheads="1" noChangeShapeType="1" noTextEdit="1"/>
              </p:cNvSpPr>
              <p:nvPr/>
            </p:nvSpPr>
            <p:spPr>
              <a:xfrm>
                <a:off x="179512" y="5085184"/>
                <a:ext cx="4572000" cy="1142877"/>
              </a:xfrm>
              <a:prstGeom prst="rect">
                <a:avLst/>
              </a:prstGeom>
              <a:blipFill rotWithShape="1">
                <a:blip r:embed="rId3"/>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4355976" y="2346292"/>
                <a:ext cx="4572000" cy="3310330"/>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acc>
                        <m:accPr>
                          <m:chr m:val="̅"/>
                          <m:ctrlPr>
                            <a:rPr lang="es-MX" i="1">
                              <a:latin typeface="Cambria Math"/>
                            </a:rPr>
                          </m:ctrlPr>
                        </m:accPr>
                        <m:e>
                          <m:r>
                            <a:rPr lang="es-MX" i="1">
                              <a:latin typeface="Cambria Math"/>
                            </a:rPr>
                            <m:t>𝑦</m:t>
                          </m:r>
                        </m:e>
                      </m:acc>
                      <m:r>
                        <a:rPr lang="es-MX" i="1">
                          <a:latin typeface="Cambria Math"/>
                        </a:rPr>
                        <m:t>=</m:t>
                      </m:r>
                      <m:f>
                        <m:fPr>
                          <m:ctrlPr>
                            <a:rPr lang="es-MX" i="1">
                              <a:latin typeface="Cambria Math"/>
                            </a:rPr>
                          </m:ctrlPr>
                        </m:fPr>
                        <m:num>
                          <m:sSub>
                            <m:sSubPr>
                              <m:ctrlPr>
                                <a:rPr lang="es-MX" i="1">
                                  <a:latin typeface="Cambria Math"/>
                                </a:rPr>
                              </m:ctrlPr>
                            </m:sSubPr>
                            <m:e>
                              <m:r>
                                <a:rPr lang="es-MX" i="1">
                                  <a:latin typeface="Cambria Math"/>
                                </a:rPr>
                                <m:t>𝐴</m:t>
                              </m:r>
                            </m:e>
                            <m:sub>
                              <m:r>
                                <a:rPr lang="es-MX" i="1">
                                  <a:latin typeface="Cambria Math"/>
                                </a:rPr>
                                <m:t>𝑜𝑟𝑖𝑔𝑖𝑛𝑎𝑙</m:t>
                              </m:r>
                            </m:sub>
                          </m:sSub>
                          <m:r>
                            <a:rPr lang="es-MX" i="1">
                              <a:latin typeface="Cambria Math"/>
                            </a:rPr>
                            <m:t>∗</m:t>
                          </m:r>
                          <m:sSub>
                            <m:sSubPr>
                              <m:ctrlPr>
                                <a:rPr lang="es-MX" i="1">
                                  <a:latin typeface="Cambria Math"/>
                                </a:rPr>
                              </m:ctrlPr>
                            </m:sSubPr>
                            <m:e>
                              <m:acc>
                                <m:accPr>
                                  <m:chr m:val="̅"/>
                                  <m:ctrlPr>
                                    <a:rPr lang="es-MX" i="1">
                                      <a:latin typeface="Cambria Math"/>
                                    </a:rPr>
                                  </m:ctrlPr>
                                </m:accPr>
                                <m:e>
                                  <m:r>
                                    <a:rPr lang="es-MX" i="1">
                                      <a:latin typeface="Cambria Math"/>
                                    </a:rPr>
                                    <m:t>𝑦</m:t>
                                  </m:r>
                                </m:e>
                              </m:acc>
                            </m:e>
                            <m:sub>
                              <m:r>
                                <a:rPr lang="es-MX" i="1">
                                  <a:latin typeface="Cambria Math"/>
                                </a:rPr>
                                <m:t>𝑜𝑟𝑖𝑔𝑖𝑛𝑎𝑙</m:t>
                              </m:r>
                            </m:sub>
                          </m:sSub>
                          <m:r>
                            <a:rPr lang="es-MX" i="1">
                              <a:latin typeface="Cambria Math"/>
                            </a:rPr>
                            <m:t>+</m:t>
                          </m:r>
                          <m:sSub>
                            <m:sSubPr>
                              <m:ctrlPr>
                                <a:rPr lang="es-MX" i="1">
                                  <a:latin typeface="Cambria Math"/>
                                </a:rPr>
                              </m:ctrlPr>
                            </m:sSubPr>
                            <m:e>
                              <m:r>
                                <a:rPr lang="es-MX" i="1">
                                  <a:latin typeface="Cambria Math"/>
                                </a:rPr>
                                <m:t>𝐴</m:t>
                              </m:r>
                            </m:e>
                            <m:sub>
                              <m:r>
                                <a:rPr lang="es-MX" i="1">
                                  <a:latin typeface="Cambria Math"/>
                                </a:rPr>
                                <m:t>𝑣𝑎𝑟𝑖𝑙𝑙𝑎</m:t>
                              </m:r>
                            </m:sub>
                          </m:sSub>
                          <m:r>
                            <a:rPr lang="es-MX" i="1">
                              <a:latin typeface="Cambria Math"/>
                            </a:rPr>
                            <m:t>∗</m:t>
                          </m:r>
                          <m:sSub>
                            <m:sSubPr>
                              <m:ctrlPr>
                                <a:rPr lang="es-MX" i="1">
                                  <a:latin typeface="Cambria Math"/>
                                </a:rPr>
                              </m:ctrlPr>
                            </m:sSubPr>
                            <m:e>
                              <m:r>
                                <a:rPr lang="es-MX" i="1">
                                  <a:latin typeface="Cambria Math"/>
                                </a:rPr>
                                <m:t>𝑦</m:t>
                              </m:r>
                            </m:e>
                            <m:sub>
                              <m:r>
                                <a:rPr lang="es-MX" i="1">
                                  <a:latin typeface="Cambria Math"/>
                                </a:rPr>
                                <m:t>𝑣𝑎𝑟𝑖𝑙𝑙𝑎</m:t>
                              </m:r>
                            </m:sub>
                          </m:sSub>
                        </m:num>
                        <m:den>
                          <m:sSub>
                            <m:sSubPr>
                              <m:ctrlPr>
                                <a:rPr lang="es-MX" i="1">
                                  <a:latin typeface="Cambria Math"/>
                                </a:rPr>
                              </m:ctrlPr>
                            </m:sSubPr>
                            <m:e>
                              <m:r>
                                <a:rPr lang="es-MX" i="1">
                                  <a:latin typeface="Cambria Math"/>
                                </a:rPr>
                                <m:t>𝐴</m:t>
                              </m:r>
                            </m:e>
                            <m:sub>
                              <m:r>
                                <a:rPr lang="es-MX" i="1">
                                  <a:latin typeface="Cambria Math"/>
                                </a:rPr>
                                <m:t>𝑜𝑟𝑖𝑔𝑖𝑛𝑎𝑙</m:t>
                              </m:r>
                            </m:sub>
                          </m:sSub>
                          <m:r>
                            <a:rPr lang="es-MX" i="1">
                              <a:latin typeface="Cambria Math"/>
                            </a:rPr>
                            <m:t>+</m:t>
                          </m:r>
                          <m:sSub>
                            <m:sSubPr>
                              <m:ctrlPr>
                                <a:rPr lang="es-MX" i="1">
                                  <a:latin typeface="Cambria Math"/>
                                </a:rPr>
                              </m:ctrlPr>
                            </m:sSubPr>
                            <m:e>
                              <m:r>
                                <a:rPr lang="es-MX" i="1">
                                  <a:latin typeface="Cambria Math"/>
                                </a:rPr>
                                <m:t>𝐴</m:t>
                              </m:r>
                            </m:e>
                            <m:sub>
                              <m:r>
                                <a:rPr lang="es-MX" i="1">
                                  <a:latin typeface="Cambria Math"/>
                                </a:rPr>
                                <m:t>𝑣𝑎𝑟𝑖𝑙𝑙𝑎</m:t>
                              </m:r>
                            </m:sub>
                          </m:sSub>
                        </m:den>
                      </m:f>
                    </m:oMath>
                  </m:oMathPara>
                </a14:m>
                <a:endParaRPr lang="es-MX" dirty="0"/>
              </a:p>
              <a:p>
                <a:pPr/>
                <a14:m>
                  <m:oMathPara xmlns:m="http://schemas.openxmlformats.org/officeDocument/2006/math">
                    <m:oMathParaPr>
                      <m:jc m:val="centerGroup"/>
                    </m:oMathParaPr>
                    <m:oMath xmlns:m="http://schemas.openxmlformats.org/officeDocument/2006/math">
                      <m:acc>
                        <m:accPr>
                          <m:chr m:val="̅"/>
                          <m:ctrlPr>
                            <a:rPr lang="es-MX" i="1">
                              <a:latin typeface="Cambria Math"/>
                            </a:rPr>
                          </m:ctrlPr>
                        </m:accPr>
                        <m:e>
                          <m:r>
                            <a:rPr lang="es-MX" i="1">
                              <a:latin typeface="Cambria Math"/>
                            </a:rPr>
                            <m:t>𝑦</m:t>
                          </m:r>
                        </m:e>
                      </m:acc>
                      <m:r>
                        <a:rPr lang="es-MX" i="1">
                          <a:latin typeface="Cambria Math"/>
                        </a:rPr>
                        <m:t>=14.86 </m:t>
                      </m:r>
                      <m:r>
                        <a:rPr lang="es-MX" i="1">
                          <a:latin typeface="Cambria Math"/>
                        </a:rPr>
                        <m:t>𝑐𝑚</m:t>
                      </m:r>
                    </m:oMath>
                  </m:oMathPara>
                </a14:m>
                <a:endParaRPr lang="es-MX" dirty="0"/>
              </a:p>
              <a:p>
                <a:pPr/>
                <a14:m>
                  <m:oMathPara xmlns:m="http://schemas.openxmlformats.org/officeDocument/2006/math">
                    <m:oMathParaPr>
                      <m:jc m:val="centerGroup"/>
                    </m:oMathParaPr>
                    <m:oMath xmlns:m="http://schemas.openxmlformats.org/officeDocument/2006/math">
                      <m:r>
                        <a:rPr lang="es-MX" i="1">
                          <a:latin typeface="Cambria Math"/>
                        </a:rPr>
                        <m:t>𝐼</m:t>
                      </m:r>
                      <m:r>
                        <a:rPr lang="es-MX" i="1">
                          <a:latin typeface="Cambria Math"/>
                        </a:rPr>
                        <m:t>=1,070.56+</m:t>
                      </m:r>
                      <m:sSup>
                        <m:sSupPr>
                          <m:ctrlPr>
                            <a:rPr lang="es-MX" i="1">
                              <a:latin typeface="Cambria Math"/>
                            </a:rPr>
                          </m:ctrlPr>
                        </m:sSupPr>
                        <m:e>
                          <m:d>
                            <m:dPr>
                              <m:ctrlPr>
                                <a:rPr lang="es-MX" i="1">
                                  <a:latin typeface="Cambria Math"/>
                                </a:rPr>
                              </m:ctrlPr>
                            </m:dPr>
                            <m:e>
                              <m:r>
                                <a:rPr lang="es-MX" i="1">
                                  <a:latin typeface="Cambria Math"/>
                                </a:rPr>
                                <m:t>16.12−14.86</m:t>
                              </m:r>
                            </m:e>
                          </m:d>
                        </m:e>
                        <m:sup>
                          <m:r>
                            <a:rPr lang="es-MX" i="1">
                              <a:latin typeface="Cambria Math"/>
                            </a:rPr>
                            <m:t>2</m:t>
                          </m:r>
                        </m:sup>
                      </m:sSup>
                      <m:d>
                        <m:dPr>
                          <m:ctrlPr>
                            <a:rPr lang="es-MX" i="1">
                              <a:latin typeface="Cambria Math"/>
                            </a:rPr>
                          </m:ctrlPr>
                        </m:dPr>
                        <m:e>
                          <m:r>
                            <a:rPr lang="es-MX" i="1">
                              <a:latin typeface="Cambria Math"/>
                            </a:rPr>
                            <m:t>43.81</m:t>
                          </m:r>
                        </m:e>
                      </m:d>
                      <m:r>
                        <a:rPr lang="es-MX" i="1">
                          <a:latin typeface="Cambria Math"/>
                        </a:rPr>
                        <m:t>+2</m:t>
                      </m:r>
                      <m:d>
                        <m:dPr>
                          <m:ctrlPr>
                            <a:rPr lang="es-MX" i="1">
                              <a:latin typeface="Cambria Math"/>
                            </a:rPr>
                          </m:ctrlPr>
                        </m:dPr>
                        <m:e>
                          <m:r>
                            <a:rPr lang="es-MX" i="1">
                              <a:latin typeface="Cambria Math"/>
                            </a:rPr>
                            <m:t>0.32+4.021∗</m:t>
                          </m:r>
                          <m:sSup>
                            <m:sSupPr>
                              <m:ctrlPr>
                                <a:rPr lang="es-MX" i="1">
                                  <a:latin typeface="Cambria Math"/>
                                </a:rPr>
                              </m:ctrlPr>
                            </m:sSupPr>
                            <m:e>
                              <m:d>
                                <m:dPr>
                                  <m:ctrlPr>
                                    <a:rPr lang="es-MX" i="1">
                                      <a:latin typeface="Cambria Math"/>
                                    </a:rPr>
                                  </m:ctrlPr>
                                </m:dPr>
                                <m:e>
                                  <m:r>
                                    <a:rPr lang="es-MX" i="1">
                                      <a:latin typeface="Cambria Math"/>
                                    </a:rPr>
                                    <m:t>14.86−1.10</m:t>
                                  </m:r>
                                </m:e>
                              </m:d>
                            </m:e>
                            <m:sup>
                              <m:r>
                                <a:rPr lang="es-MX" i="1">
                                  <a:latin typeface="Cambria Math"/>
                                </a:rPr>
                                <m:t>2</m:t>
                              </m:r>
                            </m:sup>
                          </m:sSup>
                        </m:e>
                      </m:d>
                      <m:r>
                        <a:rPr lang="es-MX" i="1">
                          <a:latin typeface="Cambria Math"/>
                        </a:rPr>
                        <m:t>=2,663.40 </m:t>
                      </m:r>
                      <m:r>
                        <a:rPr lang="es-MX" i="1">
                          <a:latin typeface="Cambria Math"/>
                        </a:rPr>
                        <m:t>𝑐</m:t>
                      </m:r>
                      <m:sSup>
                        <m:sSupPr>
                          <m:ctrlPr>
                            <a:rPr lang="es-MX" i="1">
                              <a:latin typeface="Cambria Math"/>
                            </a:rPr>
                          </m:ctrlPr>
                        </m:sSupPr>
                        <m:e>
                          <m:r>
                            <a:rPr lang="es-MX" i="1">
                              <a:latin typeface="Cambria Math"/>
                            </a:rPr>
                            <m:t>𝑚</m:t>
                          </m:r>
                        </m:e>
                        <m:sup>
                          <m:r>
                            <a:rPr lang="es-MX" i="1">
                              <a:latin typeface="Cambria Math"/>
                            </a:rPr>
                            <m:t>4</m:t>
                          </m:r>
                        </m:sup>
                      </m:sSup>
                    </m:oMath>
                  </m:oMathPara>
                </a14:m>
                <a:endParaRPr lang="es-MX" dirty="0"/>
              </a:p>
              <a:p>
                <a:pPr/>
                <a14:m>
                  <m:oMathPara xmlns:m="http://schemas.openxmlformats.org/officeDocument/2006/math">
                    <m:oMathParaPr>
                      <m:jc m:val="centerGroup"/>
                    </m:oMathParaPr>
                    <m:oMath xmlns:m="http://schemas.openxmlformats.org/officeDocument/2006/math">
                      <m:r>
                        <a:rPr lang="es-MX" i="1">
                          <a:latin typeface="Cambria Math"/>
                        </a:rPr>
                        <m:t>𝜎</m:t>
                      </m:r>
                      <m:r>
                        <a:rPr lang="es-MX" i="1">
                          <a:latin typeface="Cambria Math"/>
                        </a:rPr>
                        <m:t>=</m:t>
                      </m:r>
                      <m:f>
                        <m:fPr>
                          <m:ctrlPr>
                            <a:rPr lang="es-MX" i="1">
                              <a:latin typeface="Cambria Math"/>
                            </a:rPr>
                          </m:ctrlPr>
                        </m:fPr>
                        <m:num>
                          <m:r>
                            <a:rPr lang="es-MX" i="1">
                              <a:latin typeface="Cambria Math"/>
                            </a:rPr>
                            <m:t>𝑀</m:t>
                          </m:r>
                          <m:r>
                            <a:rPr lang="es-MX" i="1">
                              <a:latin typeface="Cambria Math"/>
                            </a:rPr>
                            <m:t>∗</m:t>
                          </m:r>
                          <m:r>
                            <a:rPr lang="es-MX" i="1">
                              <a:latin typeface="Cambria Math"/>
                            </a:rPr>
                            <m:t>𝑐</m:t>
                          </m:r>
                        </m:num>
                        <m:den>
                          <m:r>
                            <a:rPr lang="es-MX" i="1">
                              <a:latin typeface="Cambria Math"/>
                            </a:rPr>
                            <m:t>𝐼</m:t>
                          </m:r>
                        </m:den>
                      </m:f>
                    </m:oMath>
                  </m:oMathPara>
                </a14:m>
                <a:endParaRPr lang="es-MX" dirty="0"/>
              </a:p>
              <a:p>
                <a:pPr/>
                <a14:m>
                  <m:oMathPara xmlns:m="http://schemas.openxmlformats.org/officeDocument/2006/math">
                    <m:oMathParaPr>
                      <m:jc m:val="centerGroup"/>
                    </m:oMathParaPr>
                    <m:oMath xmlns:m="http://schemas.openxmlformats.org/officeDocument/2006/math">
                      <m:r>
                        <a:rPr lang="es-MX" i="1">
                          <a:latin typeface="Cambria Math"/>
                        </a:rPr>
                        <m:t>𝜎</m:t>
                      </m:r>
                      <m:r>
                        <a:rPr lang="es-MX" i="1">
                          <a:latin typeface="Cambria Math"/>
                        </a:rPr>
                        <m:t>=</m:t>
                      </m:r>
                      <m:f>
                        <m:fPr>
                          <m:ctrlPr>
                            <a:rPr lang="es-MX" i="1">
                              <a:latin typeface="Cambria Math"/>
                            </a:rPr>
                          </m:ctrlPr>
                        </m:fPr>
                        <m:num>
                          <m:r>
                            <a:rPr lang="es-MX" i="1">
                              <a:latin typeface="Cambria Math"/>
                            </a:rPr>
                            <m:t>2.13∗</m:t>
                          </m:r>
                          <m:sSup>
                            <m:sSupPr>
                              <m:ctrlPr>
                                <a:rPr lang="es-MX" i="1">
                                  <a:latin typeface="Cambria Math"/>
                                </a:rPr>
                              </m:ctrlPr>
                            </m:sSupPr>
                            <m:e>
                              <m:r>
                                <a:rPr lang="es-MX" i="1">
                                  <a:latin typeface="Cambria Math"/>
                                </a:rPr>
                                <m:t>10</m:t>
                              </m:r>
                            </m:e>
                            <m:sup>
                              <m:r>
                                <a:rPr lang="es-MX" i="1">
                                  <a:latin typeface="Cambria Math"/>
                                </a:rPr>
                                <m:t>5</m:t>
                              </m:r>
                            </m:sup>
                          </m:sSup>
                          <m:r>
                            <a:rPr lang="es-MX" i="1">
                              <a:latin typeface="Cambria Math"/>
                            </a:rPr>
                            <m:t>∗14.86</m:t>
                          </m:r>
                        </m:num>
                        <m:den>
                          <m:r>
                            <a:rPr lang="es-MX" i="1">
                              <a:latin typeface="Cambria Math"/>
                            </a:rPr>
                            <m:t>2663.40</m:t>
                          </m:r>
                        </m:den>
                      </m:f>
                      <m:r>
                        <a:rPr lang="es-MX" i="1">
                          <a:latin typeface="Cambria Math"/>
                        </a:rPr>
                        <m:t>=1,188.39</m:t>
                      </m:r>
                      <m:f>
                        <m:fPr>
                          <m:ctrlPr>
                            <a:rPr lang="es-MX" i="1">
                              <a:latin typeface="Cambria Math"/>
                            </a:rPr>
                          </m:ctrlPr>
                        </m:fPr>
                        <m:num>
                          <m:r>
                            <a:rPr lang="es-MX" i="1">
                              <a:latin typeface="Cambria Math"/>
                            </a:rPr>
                            <m:t>𝐾𝑔</m:t>
                          </m:r>
                        </m:num>
                        <m:den>
                          <m:r>
                            <a:rPr lang="es-MX" i="1">
                              <a:latin typeface="Cambria Math"/>
                            </a:rPr>
                            <m:t>𝑐</m:t>
                          </m:r>
                          <m:sSup>
                            <m:sSupPr>
                              <m:ctrlPr>
                                <a:rPr lang="es-MX" i="1">
                                  <a:latin typeface="Cambria Math"/>
                                </a:rPr>
                              </m:ctrlPr>
                            </m:sSupPr>
                            <m:e>
                              <m:r>
                                <a:rPr lang="es-MX" i="1">
                                  <a:latin typeface="Cambria Math"/>
                                </a:rPr>
                                <m:t>𝑚</m:t>
                              </m:r>
                            </m:e>
                            <m:sup>
                              <m:r>
                                <a:rPr lang="es-MX" i="1">
                                  <a:latin typeface="Cambria Math"/>
                                </a:rPr>
                                <m:t>2</m:t>
                              </m:r>
                            </m:sup>
                          </m:sSup>
                        </m:den>
                      </m:f>
                      <m:r>
                        <a:rPr lang="es-MX" i="1">
                          <a:latin typeface="Cambria Math"/>
                        </a:rPr>
                        <m:t>&lt;</m:t>
                      </m:r>
                      <m:sSub>
                        <m:sSubPr>
                          <m:ctrlPr>
                            <a:rPr lang="es-MX" i="1">
                              <a:latin typeface="Cambria Math"/>
                            </a:rPr>
                          </m:ctrlPr>
                        </m:sSubPr>
                        <m:e>
                          <m:r>
                            <a:rPr lang="es-MX" i="1">
                              <a:latin typeface="Cambria Math"/>
                            </a:rPr>
                            <m:t>𝐹</m:t>
                          </m:r>
                        </m:e>
                        <m:sub>
                          <m:r>
                            <a:rPr lang="es-MX" i="1">
                              <a:latin typeface="Cambria Math"/>
                            </a:rPr>
                            <m:t>𝑎𝑑𝑚𝑖𝑠𝑖𝑏𝑙𝑒</m:t>
                          </m:r>
                        </m:sub>
                      </m:sSub>
                    </m:oMath>
                  </m:oMathPara>
                </a14:m>
                <a:endParaRPr lang="es-MX" dirty="0"/>
              </a:p>
            </p:txBody>
          </p:sp>
        </mc:Choice>
        <mc:Fallback xmlns="">
          <p:sp>
            <p:nvSpPr>
              <p:cNvPr id="6" name="5 Rectángulo"/>
              <p:cNvSpPr>
                <a:spLocks noRot="1" noChangeAspect="1" noMove="1" noResize="1" noEditPoints="1" noAdjustHandles="1" noChangeArrowheads="1" noChangeShapeType="1" noTextEdit="1"/>
              </p:cNvSpPr>
              <p:nvPr/>
            </p:nvSpPr>
            <p:spPr>
              <a:xfrm>
                <a:off x="4355976" y="2346292"/>
                <a:ext cx="4572000" cy="3310330"/>
              </a:xfrm>
              <a:prstGeom prst="rect">
                <a:avLst/>
              </a:prstGeom>
              <a:blipFill rotWithShape="1">
                <a:blip r:embed="rId4"/>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18945260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4000" dirty="0" smtClean="0"/>
              <a:t>REFORZAMIENTO VIGAS</a:t>
            </a:r>
            <a:endParaRPr lang="es-MX" sz="4000" dirty="0"/>
          </a:p>
        </p:txBody>
      </p:sp>
      <p:pic>
        <p:nvPicPr>
          <p:cNvPr id="4" name="0 Imagen"/>
          <p:cNvPicPr>
            <a:picLocks noGrp="1"/>
          </p:cNvPicPr>
          <p:nvPr>
            <p:ph idx="1"/>
          </p:nvPr>
        </p:nvPicPr>
        <p:blipFill rotWithShape="1">
          <a:blip r:embed="rId2">
            <a:extLst>
              <a:ext uri="{28A0092B-C50C-407E-A947-70E740481C1C}">
                <a14:useLocalDpi xmlns:a14="http://schemas.microsoft.com/office/drawing/2010/main" val="0"/>
              </a:ext>
            </a:extLst>
          </a:blip>
          <a:srcRect l="10118" t="4627" r="8110" b="6044"/>
          <a:stretch/>
        </p:blipFill>
        <p:spPr>
          <a:xfrm>
            <a:off x="587540" y="2204864"/>
            <a:ext cx="3912452" cy="3386190"/>
          </a:xfrm>
          <a:prstGeom prst="rect">
            <a:avLst/>
          </a:prstGeom>
        </p:spPr>
      </p:pic>
      <p:pic>
        <p:nvPicPr>
          <p:cNvPr id="5" name="0 Imagen"/>
          <p:cNvPicPr/>
          <p:nvPr/>
        </p:nvPicPr>
        <p:blipFill rotWithShape="1">
          <a:blip r:embed="rId3" cstate="print">
            <a:extLst>
              <a:ext uri="{28A0092B-C50C-407E-A947-70E740481C1C}">
                <a14:useLocalDpi xmlns:a14="http://schemas.microsoft.com/office/drawing/2010/main" val="0"/>
              </a:ext>
            </a:extLst>
          </a:blip>
          <a:srcRect t="10785" b="8823"/>
          <a:stretch/>
        </p:blipFill>
        <p:spPr bwMode="auto">
          <a:xfrm>
            <a:off x="4355976" y="2132857"/>
            <a:ext cx="4594507" cy="33843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806799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REFORZAMIENTO VIGAS</a:t>
            </a:r>
            <a:endParaRPr lang="es-MX" dirty="0"/>
          </a:p>
        </p:txBody>
      </p:sp>
      <p:sp>
        <p:nvSpPr>
          <p:cNvPr id="3" name="2 Marcador de contenido"/>
          <p:cNvSpPr>
            <a:spLocks noGrp="1"/>
          </p:cNvSpPr>
          <p:nvPr>
            <p:ph idx="1"/>
          </p:nvPr>
        </p:nvSpPr>
        <p:spPr/>
        <p:txBody>
          <a:bodyPr/>
          <a:lstStyle/>
          <a:p>
            <a:pPr marL="0" indent="0">
              <a:buNone/>
            </a:pPr>
            <a:r>
              <a:rPr lang="es-MX" dirty="0" smtClean="0"/>
              <a:t>Para utilizar el reforzamiento lateral es necesario colocar </a:t>
            </a:r>
            <a:r>
              <a:rPr lang="es-MX" dirty="0" err="1" smtClean="0"/>
              <a:t>rigidizadores</a:t>
            </a:r>
            <a:endParaRPr lang="es-MX" dirty="0"/>
          </a:p>
        </p:txBody>
      </p:sp>
      <p:pic>
        <p:nvPicPr>
          <p:cNvPr id="4" name="0 Imagen"/>
          <p:cNvPicPr/>
          <p:nvPr/>
        </p:nvPicPr>
        <p:blipFill>
          <a:blip r:embed="rId2" cstate="print">
            <a:extLst>
              <a:ext uri="{28A0092B-C50C-407E-A947-70E740481C1C}">
                <a14:useLocalDpi xmlns:a14="http://schemas.microsoft.com/office/drawing/2010/main" val="0"/>
              </a:ext>
            </a:extLst>
          </a:blip>
          <a:stretch>
            <a:fillRect/>
          </a:stretch>
        </p:blipFill>
        <p:spPr>
          <a:xfrm>
            <a:off x="1475656" y="2960052"/>
            <a:ext cx="3691731" cy="3071255"/>
          </a:xfrm>
          <a:prstGeom prst="rect">
            <a:avLst/>
          </a:prstGeom>
        </p:spPr>
      </p:pic>
      <mc:AlternateContent xmlns:mc="http://schemas.openxmlformats.org/markup-compatibility/2006" xmlns:a14="http://schemas.microsoft.com/office/drawing/2010/main">
        <mc:Choice Requires="a14">
          <p:sp>
            <p:nvSpPr>
              <p:cNvPr id="5" name="4 Rectángulo"/>
              <p:cNvSpPr/>
              <p:nvPr/>
            </p:nvSpPr>
            <p:spPr>
              <a:xfrm>
                <a:off x="5590696" y="2960052"/>
                <a:ext cx="1904880"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MX" i="1">
                          <a:latin typeface="Cambria Math"/>
                        </a:rPr>
                        <m:t>𝑡𝑟</m:t>
                      </m:r>
                      <m:r>
                        <a:rPr lang="es-MX" i="1">
                          <a:latin typeface="Cambria Math"/>
                        </a:rPr>
                        <m:t>≥</m:t>
                      </m:r>
                      <m:f>
                        <m:fPr>
                          <m:ctrlPr>
                            <a:rPr lang="es-MX" i="1">
                              <a:latin typeface="Cambria Math"/>
                            </a:rPr>
                          </m:ctrlPr>
                        </m:fPr>
                        <m:num>
                          <m:r>
                            <a:rPr lang="es-MX" i="1">
                              <a:latin typeface="Cambria Math"/>
                            </a:rPr>
                            <m:t>h𝑟</m:t>
                          </m:r>
                        </m:num>
                        <m:den>
                          <m:r>
                            <a:rPr lang="es-MX" i="1">
                              <a:latin typeface="Cambria Math"/>
                            </a:rPr>
                            <m:t>12</m:t>
                          </m:r>
                        </m:den>
                      </m:f>
                      <m:r>
                        <a:rPr lang="es-MX" i="1">
                          <a:latin typeface="Cambria Math"/>
                        </a:rPr>
                        <m:t>∗</m:t>
                      </m:r>
                      <m:rad>
                        <m:radPr>
                          <m:degHide m:val="on"/>
                          <m:ctrlPr>
                            <a:rPr lang="es-MX" i="1">
                              <a:latin typeface="Cambria Math"/>
                            </a:rPr>
                          </m:ctrlPr>
                        </m:radPr>
                        <m:deg/>
                        <m:e>
                          <m:f>
                            <m:fPr>
                              <m:ctrlPr>
                                <a:rPr lang="es-MX" i="1">
                                  <a:latin typeface="Cambria Math"/>
                                </a:rPr>
                              </m:ctrlPr>
                            </m:fPr>
                            <m:num>
                              <m:r>
                                <a:rPr lang="es-MX" i="1">
                                  <a:latin typeface="Cambria Math"/>
                                </a:rPr>
                                <m:t>𝑓𝑦</m:t>
                              </m:r>
                            </m:num>
                            <m:den>
                              <m:r>
                                <a:rPr lang="es-MX" i="1">
                                  <a:latin typeface="Cambria Math"/>
                                </a:rPr>
                                <m:t>2320</m:t>
                              </m:r>
                            </m:den>
                          </m:f>
                        </m:e>
                      </m:rad>
                    </m:oMath>
                  </m:oMathPara>
                </a14:m>
                <a:endParaRPr lang="es-MX" dirty="0"/>
              </a:p>
            </p:txBody>
          </p:sp>
        </mc:Choice>
        <mc:Fallback xmlns="">
          <p:sp>
            <p:nvSpPr>
              <p:cNvPr id="5" name="4 Rectángulo"/>
              <p:cNvSpPr>
                <a:spLocks noRot="1" noChangeAspect="1" noMove="1" noResize="1" noEditPoints="1" noAdjustHandles="1" noChangeArrowheads="1" noChangeShapeType="1" noTextEdit="1"/>
              </p:cNvSpPr>
              <p:nvPr/>
            </p:nvSpPr>
            <p:spPr>
              <a:xfrm>
                <a:off x="5590696" y="2960052"/>
                <a:ext cx="1904880" cy="910699"/>
              </a:xfrm>
              <a:prstGeom prst="rect">
                <a:avLst/>
              </a:prstGeom>
              <a:blipFill rotWithShape="1">
                <a:blip r:embed="rId3"/>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5411974" y="4166582"/>
                <a:ext cx="2138662" cy="6581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MX" i="1">
                          <a:latin typeface="Cambria Math"/>
                        </a:rPr>
                        <m:t>𝐿𝑏</m:t>
                      </m:r>
                      <m:r>
                        <a:rPr lang="es-MX" i="1">
                          <a:latin typeface="Cambria Math"/>
                        </a:rPr>
                        <m:t>=0.17∗</m:t>
                      </m:r>
                      <m:sSub>
                        <m:sSubPr>
                          <m:ctrlPr>
                            <a:rPr lang="es-MX" i="1">
                              <a:latin typeface="Cambria Math"/>
                            </a:rPr>
                          </m:ctrlPr>
                        </m:sSubPr>
                        <m:e>
                          <m:r>
                            <a:rPr lang="es-MX" i="1">
                              <a:latin typeface="Cambria Math"/>
                            </a:rPr>
                            <m:t>𝑟</m:t>
                          </m:r>
                        </m:e>
                        <m:sub>
                          <m:r>
                            <a:rPr lang="es-MX" i="1">
                              <a:latin typeface="Cambria Math"/>
                            </a:rPr>
                            <m:t>𝑦</m:t>
                          </m:r>
                        </m:sub>
                      </m:sSub>
                      <m:r>
                        <a:rPr lang="es-MX" i="1">
                          <a:latin typeface="Cambria Math"/>
                        </a:rPr>
                        <m:t>∗</m:t>
                      </m:r>
                      <m:f>
                        <m:fPr>
                          <m:ctrlPr>
                            <a:rPr lang="es-MX" i="1">
                              <a:latin typeface="Cambria Math"/>
                            </a:rPr>
                          </m:ctrlPr>
                        </m:fPr>
                        <m:num>
                          <m:r>
                            <a:rPr lang="es-MX" i="1">
                              <a:latin typeface="Cambria Math"/>
                            </a:rPr>
                            <m:t>𝐸</m:t>
                          </m:r>
                        </m:num>
                        <m:den>
                          <m:r>
                            <a:rPr lang="es-MX" i="1">
                              <a:latin typeface="Cambria Math"/>
                            </a:rPr>
                            <m:t>𝐹𝑦</m:t>
                          </m:r>
                        </m:den>
                      </m:f>
                    </m:oMath>
                  </m:oMathPara>
                </a14:m>
                <a:endParaRPr lang="es-MX" dirty="0"/>
              </a:p>
            </p:txBody>
          </p:sp>
        </mc:Choice>
        <mc:Fallback xmlns="">
          <p:sp>
            <p:nvSpPr>
              <p:cNvPr id="6" name="5 Rectángulo"/>
              <p:cNvSpPr>
                <a:spLocks noRot="1" noChangeAspect="1" noMove="1" noResize="1" noEditPoints="1" noAdjustHandles="1" noChangeArrowheads="1" noChangeShapeType="1" noTextEdit="1"/>
              </p:cNvSpPr>
              <p:nvPr/>
            </p:nvSpPr>
            <p:spPr>
              <a:xfrm>
                <a:off x="5411974" y="4166582"/>
                <a:ext cx="2138662" cy="658194"/>
              </a:xfrm>
              <a:prstGeom prst="rect">
                <a:avLst/>
              </a:prstGeom>
              <a:blipFill rotWithShape="1">
                <a:blip r:embed="rId4"/>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1479654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REFORZAMIENTO VIGAS</a:t>
            </a:r>
            <a:endParaRPr lang="es-MX" dirty="0"/>
          </a:p>
        </p:txBody>
      </p:sp>
      <p:pic>
        <p:nvPicPr>
          <p:cNvPr id="4" name="0 Imagen"/>
          <p:cNvPicPr>
            <a:picLocks noGrp="1"/>
          </p:cNvPicPr>
          <p:nvPr>
            <p:ph idx="1"/>
          </p:nvPr>
        </p:nvPicPr>
        <p:blipFill rotWithShape="1">
          <a:blip r:embed="rId2">
            <a:extLst>
              <a:ext uri="{28A0092B-C50C-407E-A947-70E740481C1C}">
                <a14:useLocalDpi xmlns:a14="http://schemas.microsoft.com/office/drawing/2010/main" val="0"/>
              </a:ext>
            </a:extLst>
          </a:blip>
          <a:srcRect l="27274" r="28932"/>
          <a:stretch/>
        </p:blipFill>
        <p:spPr>
          <a:xfrm>
            <a:off x="971600" y="1935163"/>
            <a:ext cx="2563091" cy="4389437"/>
          </a:xfrm>
          <a:prstGeom prst="rect">
            <a:avLst/>
          </a:prstGeom>
        </p:spPr>
      </p:pic>
      <mc:AlternateContent xmlns:mc="http://schemas.openxmlformats.org/markup-compatibility/2006" xmlns:a14="http://schemas.microsoft.com/office/drawing/2010/main">
        <mc:Choice Requires="a14">
          <p:sp>
            <p:nvSpPr>
              <p:cNvPr id="5" name="4 Rectángulo"/>
              <p:cNvSpPr/>
              <p:nvPr/>
            </p:nvSpPr>
            <p:spPr>
              <a:xfrm>
                <a:off x="3923928" y="3140968"/>
                <a:ext cx="4572000" cy="1489382"/>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MX" i="1" smtClean="0">
                              <a:latin typeface="Cambria Math"/>
                            </a:rPr>
                          </m:ctrlPr>
                        </m:sSubPr>
                        <m:e>
                          <m:r>
                            <a:rPr lang="es-MX" i="1">
                              <a:latin typeface="Cambria Math"/>
                            </a:rPr>
                            <m:t>𝐼</m:t>
                          </m:r>
                        </m:e>
                        <m:sub>
                          <m:r>
                            <a:rPr lang="es-MX" i="1">
                              <a:latin typeface="Cambria Math"/>
                            </a:rPr>
                            <m:t>𝑦</m:t>
                          </m:r>
                        </m:sub>
                      </m:sSub>
                      <m:r>
                        <a:rPr lang="es-MX" i="1">
                          <a:latin typeface="Cambria Math"/>
                        </a:rPr>
                        <m:t>=</m:t>
                      </m:r>
                      <m:f>
                        <m:fPr>
                          <m:ctrlPr>
                            <a:rPr lang="es-MX" i="1">
                              <a:latin typeface="Cambria Math"/>
                            </a:rPr>
                          </m:ctrlPr>
                        </m:fPr>
                        <m:num>
                          <m:r>
                            <a:rPr lang="es-MX" i="1">
                              <a:latin typeface="Cambria Math"/>
                            </a:rPr>
                            <m:t>𝑡𝑟</m:t>
                          </m:r>
                          <m:r>
                            <a:rPr lang="es-MX" i="1">
                              <a:latin typeface="Cambria Math"/>
                            </a:rPr>
                            <m:t>∗</m:t>
                          </m:r>
                          <m:sSup>
                            <m:sSupPr>
                              <m:ctrlPr>
                                <a:rPr lang="es-MX" i="1">
                                  <a:latin typeface="Cambria Math"/>
                                </a:rPr>
                              </m:ctrlPr>
                            </m:sSupPr>
                            <m:e>
                              <m:r>
                                <a:rPr lang="es-MX" i="1">
                                  <a:latin typeface="Cambria Math"/>
                                </a:rPr>
                                <m:t>𝑏</m:t>
                              </m:r>
                            </m:e>
                            <m:sup>
                              <m:r>
                                <a:rPr lang="es-MX" i="1">
                                  <a:latin typeface="Cambria Math"/>
                                </a:rPr>
                                <m:t>3</m:t>
                              </m:r>
                            </m:sup>
                          </m:sSup>
                        </m:num>
                        <m:den>
                          <m:r>
                            <a:rPr lang="es-MX" i="1">
                              <a:latin typeface="Cambria Math"/>
                            </a:rPr>
                            <m:t>12</m:t>
                          </m:r>
                        </m:den>
                      </m:f>
                      <m:r>
                        <a:rPr lang="es-MX" i="1">
                          <a:latin typeface="Cambria Math"/>
                        </a:rPr>
                        <m:t>+</m:t>
                      </m:r>
                      <m:f>
                        <m:fPr>
                          <m:ctrlPr>
                            <a:rPr lang="es-MX" i="1">
                              <a:latin typeface="Cambria Math"/>
                            </a:rPr>
                          </m:ctrlPr>
                        </m:fPr>
                        <m:num>
                          <m:r>
                            <a:rPr lang="es-MX" i="1">
                              <a:latin typeface="Cambria Math"/>
                            </a:rPr>
                            <m:t>18∗</m:t>
                          </m:r>
                          <m:r>
                            <a:rPr lang="es-MX" i="1">
                              <a:latin typeface="Cambria Math"/>
                            </a:rPr>
                            <m:t>𝑡𝑤</m:t>
                          </m:r>
                          <m:r>
                            <a:rPr lang="es-MX" i="1">
                              <a:latin typeface="Cambria Math"/>
                            </a:rPr>
                            <m:t>∗</m:t>
                          </m:r>
                          <m:r>
                            <a:rPr lang="es-MX" i="1">
                              <a:latin typeface="Cambria Math"/>
                            </a:rPr>
                            <m:t>𝑡</m:t>
                          </m:r>
                          <m:sSup>
                            <m:sSupPr>
                              <m:ctrlPr>
                                <a:rPr lang="es-MX" i="1">
                                  <a:latin typeface="Cambria Math"/>
                                </a:rPr>
                              </m:ctrlPr>
                            </m:sSupPr>
                            <m:e>
                              <m:r>
                                <a:rPr lang="es-MX" i="1">
                                  <a:latin typeface="Cambria Math"/>
                                </a:rPr>
                                <m:t>𝑤</m:t>
                              </m:r>
                            </m:e>
                            <m:sup>
                              <m:r>
                                <a:rPr lang="es-MX" i="1">
                                  <a:latin typeface="Cambria Math"/>
                                </a:rPr>
                                <m:t>3</m:t>
                              </m:r>
                            </m:sup>
                          </m:sSup>
                        </m:num>
                        <m:den>
                          <m:r>
                            <a:rPr lang="es-MX" i="1">
                              <a:latin typeface="Cambria Math"/>
                            </a:rPr>
                            <m:t>12</m:t>
                          </m:r>
                        </m:den>
                      </m:f>
                    </m:oMath>
                  </m:oMathPara>
                </a14:m>
                <a:endParaRPr lang="es-MX" dirty="0" smtClean="0"/>
              </a:p>
              <a:p>
                <a:endParaRPr lang="es-MX" dirty="0"/>
              </a:p>
              <a:p>
                <a:pPr/>
                <a14:m>
                  <m:oMathPara xmlns:m="http://schemas.openxmlformats.org/officeDocument/2006/math">
                    <m:oMathParaPr>
                      <m:jc m:val="centerGroup"/>
                    </m:oMathParaPr>
                    <m:oMath xmlns:m="http://schemas.openxmlformats.org/officeDocument/2006/math">
                      <m:sSub>
                        <m:sSubPr>
                          <m:ctrlPr>
                            <a:rPr lang="es-MX" i="1">
                              <a:latin typeface="Cambria Math"/>
                            </a:rPr>
                          </m:ctrlPr>
                        </m:sSubPr>
                        <m:e>
                          <m:r>
                            <a:rPr lang="es-MX" i="1">
                              <a:latin typeface="Cambria Math"/>
                            </a:rPr>
                            <m:t>𝑟</m:t>
                          </m:r>
                        </m:e>
                        <m:sub>
                          <m:r>
                            <a:rPr lang="es-MX" i="1">
                              <a:latin typeface="Cambria Math"/>
                            </a:rPr>
                            <m:t>𝑦</m:t>
                          </m:r>
                        </m:sub>
                      </m:sSub>
                      <m:r>
                        <a:rPr lang="es-MX" i="1">
                          <a:latin typeface="Cambria Math"/>
                        </a:rPr>
                        <m:t>=</m:t>
                      </m:r>
                      <m:f>
                        <m:fPr>
                          <m:ctrlPr>
                            <a:rPr lang="es-MX" i="1">
                              <a:latin typeface="Cambria Math"/>
                            </a:rPr>
                          </m:ctrlPr>
                        </m:fPr>
                        <m:num>
                          <m:sSub>
                            <m:sSubPr>
                              <m:ctrlPr>
                                <a:rPr lang="es-MX" i="1">
                                  <a:latin typeface="Cambria Math"/>
                                </a:rPr>
                              </m:ctrlPr>
                            </m:sSubPr>
                            <m:e>
                              <m:r>
                                <a:rPr lang="es-MX" i="1">
                                  <a:latin typeface="Cambria Math"/>
                                </a:rPr>
                                <m:t>𝐼</m:t>
                              </m:r>
                            </m:e>
                            <m:sub>
                              <m:r>
                                <a:rPr lang="es-MX" i="1">
                                  <a:latin typeface="Cambria Math"/>
                                </a:rPr>
                                <m:t>𝑦</m:t>
                              </m:r>
                            </m:sub>
                          </m:sSub>
                        </m:num>
                        <m:den>
                          <m:r>
                            <a:rPr lang="es-MX" i="1">
                              <a:latin typeface="Cambria Math"/>
                            </a:rPr>
                            <m:t>𝑡𝑟</m:t>
                          </m:r>
                          <m:r>
                            <a:rPr lang="es-MX" i="1">
                              <a:latin typeface="Cambria Math"/>
                            </a:rPr>
                            <m:t>∗</m:t>
                          </m:r>
                          <m:r>
                            <a:rPr lang="es-MX" i="1">
                              <a:latin typeface="Cambria Math"/>
                            </a:rPr>
                            <m:t>𝑏</m:t>
                          </m:r>
                          <m:r>
                            <a:rPr lang="es-MX" i="1">
                              <a:latin typeface="Cambria Math"/>
                            </a:rPr>
                            <m:t>+18∗</m:t>
                          </m:r>
                          <m:r>
                            <a:rPr lang="es-MX" i="1">
                              <a:latin typeface="Cambria Math"/>
                            </a:rPr>
                            <m:t>𝑡</m:t>
                          </m:r>
                          <m:sSup>
                            <m:sSupPr>
                              <m:ctrlPr>
                                <a:rPr lang="es-MX" i="1">
                                  <a:latin typeface="Cambria Math"/>
                                </a:rPr>
                              </m:ctrlPr>
                            </m:sSupPr>
                            <m:e>
                              <m:r>
                                <a:rPr lang="es-MX" i="1">
                                  <a:latin typeface="Cambria Math"/>
                                </a:rPr>
                                <m:t>𝑤</m:t>
                              </m:r>
                            </m:e>
                            <m:sup>
                              <m:r>
                                <a:rPr lang="es-MX" i="1">
                                  <a:latin typeface="Cambria Math"/>
                                </a:rPr>
                                <m:t>2</m:t>
                              </m:r>
                            </m:sup>
                          </m:sSup>
                        </m:den>
                      </m:f>
                    </m:oMath>
                  </m:oMathPara>
                </a14:m>
                <a:endParaRPr lang="es-MX" dirty="0"/>
              </a:p>
            </p:txBody>
          </p:sp>
        </mc:Choice>
        <mc:Fallback xmlns="">
          <p:sp>
            <p:nvSpPr>
              <p:cNvPr id="5" name="4 Rectángulo"/>
              <p:cNvSpPr>
                <a:spLocks noRot="1" noChangeAspect="1" noMove="1" noResize="1" noEditPoints="1" noAdjustHandles="1" noChangeArrowheads="1" noChangeShapeType="1" noTextEdit="1"/>
              </p:cNvSpPr>
              <p:nvPr/>
            </p:nvSpPr>
            <p:spPr>
              <a:xfrm>
                <a:off x="3923928" y="3140968"/>
                <a:ext cx="4572000" cy="1489382"/>
              </a:xfrm>
              <a:prstGeom prst="rect">
                <a:avLst/>
              </a:prstGeom>
              <a:blipFill rotWithShape="1">
                <a:blip r:embed="rId3"/>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8855251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REFORZAMIENTO COLUMNAS</a:t>
            </a:r>
            <a:endParaRPr lang="es-MX" dirty="0"/>
          </a:p>
        </p:txBody>
      </p:sp>
      <p:sp>
        <p:nvSpPr>
          <p:cNvPr id="3" name="2 Marcador de contenido"/>
          <p:cNvSpPr>
            <a:spLocks noGrp="1"/>
          </p:cNvSpPr>
          <p:nvPr>
            <p:ph idx="1"/>
          </p:nvPr>
        </p:nvSpPr>
        <p:spPr/>
        <p:txBody>
          <a:bodyPr/>
          <a:lstStyle/>
          <a:p>
            <a:pPr marL="0" indent="0">
              <a:buNone/>
            </a:pPr>
            <a:r>
              <a:rPr lang="es-MX" dirty="0" smtClean="0"/>
              <a:t>DE FORMA ANÁLOGA A LA ANTERIOR SE PRESENTA EN HOJAS ELECTRÓNICAS</a:t>
            </a:r>
          </a:p>
          <a:p>
            <a:r>
              <a:rPr lang="es-MX" dirty="0" smtClean="0">
                <a:hlinkClick r:id="rId2" action="ppaction://hlinkfile"/>
              </a:rPr>
              <a:t>BLOQUE F</a:t>
            </a:r>
            <a:endParaRPr lang="es-MX" dirty="0" smtClean="0"/>
          </a:p>
          <a:p>
            <a:r>
              <a:rPr lang="es-MX" dirty="0" smtClean="0">
                <a:hlinkClick r:id="rId3" action="ppaction://hlinkfile"/>
              </a:rPr>
              <a:t>BLOQUE G</a:t>
            </a:r>
            <a:endParaRPr lang="es-MX" dirty="0" smtClean="0"/>
          </a:p>
          <a:p>
            <a:r>
              <a:rPr lang="es-MX" dirty="0" smtClean="0">
                <a:hlinkClick r:id="rId4" action="ppaction://hlinkfile"/>
              </a:rPr>
              <a:t>GRADAS</a:t>
            </a:r>
            <a:endParaRPr lang="es-MX" dirty="0"/>
          </a:p>
        </p:txBody>
      </p:sp>
      <p:sp>
        <p:nvSpPr>
          <p:cNvPr id="4" name="3 CuadroTexto"/>
          <p:cNvSpPr txBox="1"/>
          <p:nvPr/>
        </p:nvSpPr>
        <p:spPr>
          <a:xfrm>
            <a:off x="6948264" y="5589240"/>
            <a:ext cx="1188132" cy="400110"/>
          </a:xfrm>
          <a:prstGeom prst="rect">
            <a:avLst/>
          </a:prstGeom>
          <a:noFill/>
        </p:spPr>
        <p:txBody>
          <a:bodyPr wrap="square" rtlCol="0">
            <a:spAutoFit/>
          </a:bodyPr>
          <a:lstStyle/>
          <a:p>
            <a:r>
              <a:rPr lang="es-MX" sz="2000" dirty="0" smtClean="0">
                <a:hlinkClick r:id="rId5" action="ppaction://hlinkfile"/>
              </a:rPr>
              <a:t>PLANOS</a:t>
            </a:r>
            <a:endParaRPr lang="es-MX" sz="2000" dirty="0"/>
          </a:p>
        </p:txBody>
      </p:sp>
    </p:spTree>
    <p:extLst>
      <p:ext uri="{BB962C8B-B14F-4D97-AF65-F5344CB8AC3E}">
        <p14:creationId xmlns:p14="http://schemas.microsoft.com/office/powerpoint/2010/main" val="14008645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PRESUPUESTO</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38975563"/>
              </p:ext>
            </p:extLst>
          </p:nvPr>
        </p:nvGraphicFramePr>
        <p:xfrm>
          <a:off x="611558" y="1935162"/>
          <a:ext cx="7704857" cy="4689419"/>
        </p:xfrm>
        <a:graphic>
          <a:graphicData uri="http://schemas.openxmlformats.org/drawingml/2006/table">
            <a:tbl>
              <a:tblPr>
                <a:tableStyleId>{5C22544A-7EE6-4342-B048-85BDC9FD1C3A}</a:tableStyleId>
              </a:tblPr>
              <a:tblGrid>
                <a:gridCol w="4127081"/>
                <a:gridCol w="769465"/>
                <a:gridCol w="864096"/>
                <a:gridCol w="936104"/>
                <a:gridCol w="1008111"/>
              </a:tblGrid>
              <a:tr h="274340">
                <a:tc>
                  <a:txBody>
                    <a:bodyPr/>
                    <a:lstStyle/>
                    <a:p>
                      <a:pPr algn="ctr" fontAlgn="ctr"/>
                      <a:r>
                        <a:rPr lang="es-MX" sz="1200" b="1" u="none" strike="noStrike" dirty="0" smtClean="0">
                          <a:effectLst/>
                          <a:latin typeface="Arial" pitchFamily="34" charset="0"/>
                          <a:cs typeface="Arial" pitchFamily="34" charset="0"/>
                        </a:rPr>
                        <a:t>DESCRIPCIÓN</a:t>
                      </a:r>
                      <a:endParaRPr lang="es-MX" sz="1200" b="1" i="0" u="none" strike="noStrike" dirty="0">
                        <a:solidFill>
                          <a:srgbClr val="000000"/>
                        </a:solidFill>
                        <a:effectLst/>
                        <a:latin typeface="Arial" pitchFamily="34" charset="0"/>
                        <a:cs typeface="Arial" pitchFamily="34" charset="0"/>
                      </a:endParaRPr>
                    </a:p>
                  </a:txBody>
                  <a:tcPr marL="8573" marR="8573" marT="8573" marB="0" anchor="ctr"/>
                </a:tc>
                <a:tc>
                  <a:txBody>
                    <a:bodyPr/>
                    <a:lstStyle/>
                    <a:p>
                      <a:pPr algn="ctr" fontAlgn="ctr"/>
                      <a:r>
                        <a:rPr lang="es-MX" sz="1200" b="1" u="none" strike="noStrike" dirty="0">
                          <a:effectLst/>
                          <a:latin typeface="Arial" pitchFamily="34" charset="0"/>
                          <a:cs typeface="Arial" pitchFamily="34" charset="0"/>
                        </a:rPr>
                        <a:t>UNIDAD</a:t>
                      </a:r>
                      <a:endParaRPr lang="es-MX" sz="1200" b="1" i="0" u="none" strike="noStrike" dirty="0">
                        <a:solidFill>
                          <a:srgbClr val="000000"/>
                        </a:solidFill>
                        <a:effectLst/>
                        <a:latin typeface="Arial" pitchFamily="34" charset="0"/>
                        <a:cs typeface="Arial" pitchFamily="34" charset="0"/>
                      </a:endParaRPr>
                    </a:p>
                  </a:txBody>
                  <a:tcPr marL="8573" marR="8573" marT="8573" marB="0" anchor="ctr"/>
                </a:tc>
                <a:tc>
                  <a:txBody>
                    <a:bodyPr/>
                    <a:lstStyle/>
                    <a:p>
                      <a:pPr algn="ctr" fontAlgn="ctr"/>
                      <a:r>
                        <a:rPr lang="es-MX" sz="1200" b="1" u="none" strike="noStrike" dirty="0">
                          <a:effectLst/>
                          <a:latin typeface="Arial" pitchFamily="34" charset="0"/>
                          <a:cs typeface="Arial" pitchFamily="34" charset="0"/>
                        </a:rPr>
                        <a:t>CANTIDAD</a:t>
                      </a:r>
                      <a:endParaRPr lang="es-MX" sz="1200" b="1" i="0" u="none" strike="noStrike" dirty="0">
                        <a:solidFill>
                          <a:srgbClr val="000000"/>
                        </a:solidFill>
                        <a:effectLst/>
                        <a:latin typeface="Arial" pitchFamily="34" charset="0"/>
                        <a:cs typeface="Arial" pitchFamily="34" charset="0"/>
                      </a:endParaRPr>
                    </a:p>
                  </a:txBody>
                  <a:tcPr marL="8573" marR="8573" marT="8573" marB="0" anchor="ctr"/>
                </a:tc>
                <a:tc>
                  <a:txBody>
                    <a:bodyPr/>
                    <a:lstStyle/>
                    <a:p>
                      <a:pPr algn="ctr" fontAlgn="ctr"/>
                      <a:r>
                        <a:rPr lang="es-MX" sz="1200" b="1" u="none" strike="noStrike" dirty="0" err="1">
                          <a:effectLst/>
                          <a:latin typeface="Arial" pitchFamily="34" charset="0"/>
                          <a:cs typeface="Arial" pitchFamily="34" charset="0"/>
                        </a:rPr>
                        <a:t>P.UNITARIO</a:t>
                      </a:r>
                      <a:endParaRPr lang="es-MX" sz="1200" b="1" i="0" u="none" strike="noStrike" dirty="0">
                        <a:solidFill>
                          <a:srgbClr val="000000"/>
                        </a:solidFill>
                        <a:effectLst/>
                        <a:latin typeface="Arial" pitchFamily="34" charset="0"/>
                        <a:cs typeface="Arial" pitchFamily="34" charset="0"/>
                      </a:endParaRPr>
                    </a:p>
                  </a:txBody>
                  <a:tcPr marL="8573" marR="8573" marT="8573" marB="0" anchor="ctr"/>
                </a:tc>
                <a:tc>
                  <a:txBody>
                    <a:bodyPr/>
                    <a:lstStyle/>
                    <a:p>
                      <a:pPr algn="ctr" fontAlgn="ctr"/>
                      <a:r>
                        <a:rPr lang="es-MX" sz="1200" b="1" u="none" strike="noStrike" dirty="0">
                          <a:effectLst/>
                          <a:latin typeface="Arial" pitchFamily="34" charset="0"/>
                          <a:cs typeface="Arial" pitchFamily="34" charset="0"/>
                        </a:rPr>
                        <a:t>TOTAL</a:t>
                      </a:r>
                      <a:endParaRPr lang="es-MX" sz="1200" b="1" i="0" u="none" strike="noStrike" dirty="0">
                        <a:solidFill>
                          <a:srgbClr val="000000"/>
                        </a:solidFill>
                        <a:effectLst/>
                        <a:latin typeface="Arial" pitchFamily="34" charset="0"/>
                        <a:cs typeface="Arial" pitchFamily="34" charset="0"/>
                      </a:endParaRPr>
                    </a:p>
                  </a:txBody>
                  <a:tcPr marL="8573" marR="8573" marT="8573" marB="0" anchor="ctr"/>
                </a:tc>
              </a:tr>
              <a:tr h="274340">
                <a:tc>
                  <a:txBody>
                    <a:bodyPr/>
                    <a:lstStyle/>
                    <a:p>
                      <a:pPr algn="l" fontAlgn="ctr"/>
                      <a:r>
                        <a:rPr lang="es-MX" sz="1200" b="1" u="none" strike="noStrike" dirty="0">
                          <a:effectLst/>
                          <a:latin typeface="Arial" pitchFamily="34" charset="0"/>
                          <a:cs typeface="Arial" pitchFamily="34" charset="0"/>
                        </a:rPr>
                        <a:t>BLOQUE F</a:t>
                      </a:r>
                      <a:endParaRPr lang="es-MX" sz="1200" b="1" i="0" u="none" strike="noStrike" dirty="0">
                        <a:solidFill>
                          <a:srgbClr val="000000"/>
                        </a:solidFill>
                        <a:effectLst/>
                        <a:latin typeface="Arial" pitchFamily="34" charset="0"/>
                        <a:cs typeface="Arial" pitchFamily="34" charset="0"/>
                      </a:endParaRPr>
                    </a:p>
                  </a:txBody>
                  <a:tcPr marL="8573" marR="8573" marT="8573" marB="0" anchor="ctr"/>
                </a:tc>
                <a:tc>
                  <a:txBody>
                    <a:bodyPr/>
                    <a:lstStyle/>
                    <a:p>
                      <a:pPr algn="l" fontAlgn="ctr"/>
                      <a:r>
                        <a:rPr lang="es-MX" sz="1200" b="1" u="none" strike="noStrike" dirty="0">
                          <a:effectLst/>
                          <a:latin typeface="Arial" pitchFamily="34" charset="0"/>
                          <a:cs typeface="Arial" pitchFamily="34" charset="0"/>
                        </a:rPr>
                        <a:t> </a:t>
                      </a:r>
                      <a:endParaRPr lang="es-MX" sz="1200" b="1" i="0" u="none" strike="noStrike" dirty="0">
                        <a:solidFill>
                          <a:srgbClr val="000000"/>
                        </a:solidFill>
                        <a:effectLst/>
                        <a:latin typeface="Arial" pitchFamily="34" charset="0"/>
                        <a:cs typeface="Arial" pitchFamily="34" charset="0"/>
                      </a:endParaRPr>
                    </a:p>
                  </a:txBody>
                  <a:tcPr marL="8573" marR="8573" marT="8573" marB="0" anchor="ctr"/>
                </a:tc>
                <a:tc>
                  <a:txBody>
                    <a:bodyPr/>
                    <a:lstStyle/>
                    <a:p>
                      <a:pPr algn="l" fontAlgn="ctr"/>
                      <a:r>
                        <a:rPr lang="es-MX" sz="1200" b="1" u="none" strike="noStrike" dirty="0">
                          <a:effectLst/>
                          <a:latin typeface="Arial" pitchFamily="34" charset="0"/>
                          <a:cs typeface="Arial" pitchFamily="34" charset="0"/>
                        </a:rPr>
                        <a:t> </a:t>
                      </a:r>
                      <a:endParaRPr lang="es-MX" sz="1200" b="1" i="0" u="none" strike="noStrike" dirty="0">
                        <a:solidFill>
                          <a:srgbClr val="000000"/>
                        </a:solidFill>
                        <a:effectLst/>
                        <a:latin typeface="Arial" pitchFamily="34" charset="0"/>
                        <a:cs typeface="Arial" pitchFamily="34" charset="0"/>
                      </a:endParaRPr>
                    </a:p>
                  </a:txBody>
                  <a:tcPr marL="8573" marR="8573" marT="8573" marB="0" anchor="ctr"/>
                </a:tc>
                <a:tc>
                  <a:txBody>
                    <a:bodyPr/>
                    <a:lstStyle/>
                    <a:p>
                      <a:pPr algn="l" fontAlgn="ctr"/>
                      <a:r>
                        <a:rPr lang="es-MX" sz="1200" b="1" u="none" strike="noStrike" dirty="0">
                          <a:effectLst/>
                          <a:latin typeface="Arial" pitchFamily="34" charset="0"/>
                          <a:cs typeface="Arial" pitchFamily="34" charset="0"/>
                        </a:rPr>
                        <a:t> </a:t>
                      </a:r>
                      <a:endParaRPr lang="es-MX" sz="1200" b="1" i="0" u="none" strike="noStrike" dirty="0">
                        <a:solidFill>
                          <a:srgbClr val="000000"/>
                        </a:solidFill>
                        <a:effectLst/>
                        <a:latin typeface="Arial" pitchFamily="34" charset="0"/>
                        <a:cs typeface="Arial" pitchFamily="34" charset="0"/>
                      </a:endParaRPr>
                    </a:p>
                  </a:txBody>
                  <a:tcPr marL="8573" marR="8573" marT="8573" marB="0" anchor="ctr"/>
                </a:tc>
                <a:tc>
                  <a:txBody>
                    <a:bodyPr/>
                    <a:lstStyle/>
                    <a:p>
                      <a:pPr algn="l" fontAlgn="ctr"/>
                      <a:r>
                        <a:rPr lang="es-MX" sz="1200" b="1" u="none" strike="noStrike" dirty="0">
                          <a:effectLst/>
                          <a:latin typeface="Arial" pitchFamily="34" charset="0"/>
                          <a:cs typeface="Arial" pitchFamily="34" charset="0"/>
                        </a:rPr>
                        <a:t> </a:t>
                      </a:r>
                      <a:endParaRPr lang="es-MX" sz="1200" b="1" i="0" u="none" strike="noStrike" dirty="0">
                        <a:solidFill>
                          <a:srgbClr val="000000"/>
                        </a:solidFill>
                        <a:effectLst/>
                        <a:latin typeface="Arial" pitchFamily="34" charset="0"/>
                        <a:cs typeface="Arial" pitchFamily="34" charset="0"/>
                      </a:endParaRPr>
                    </a:p>
                  </a:txBody>
                  <a:tcPr marL="8573" marR="8573" marT="8573" marB="0" anchor="ctr"/>
                </a:tc>
              </a:tr>
              <a:tr h="274340">
                <a:tc>
                  <a:txBody>
                    <a:bodyPr/>
                    <a:lstStyle/>
                    <a:p>
                      <a:pPr algn="l" fontAlgn="ctr"/>
                      <a:r>
                        <a:rPr lang="es-MX" sz="1200" u="none" strike="noStrike" dirty="0">
                          <a:effectLst/>
                          <a:latin typeface="Arial" pitchFamily="34" charset="0"/>
                          <a:cs typeface="Arial" pitchFamily="34" charset="0"/>
                        </a:rPr>
                        <a:t>ACERO ESTRUCTURAL A36</a:t>
                      </a:r>
                      <a:endParaRPr lang="es-MX" sz="1200" b="0" i="0" u="none" strike="noStrike" dirty="0">
                        <a:solidFill>
                          <a:srgbClr val="000000"/>
                        </a:solidFill>
                        <a:effectLst/>
                        <a:latin typeface="Arial" pitchFamily="34" charset="0"/>
                        <a:cs typeface="Arial" pitchFamily="34" charset="0"/>
                      </a:endParaRPr>
                    </a:p>
                  </a:txBody>
                  <a:tcPr marL="8573" marR="8573" marT="8573" marB="0" anchor="ctr"/>
                </a:tc>
                <a:tc>
                  <a:txBody>
                    <a:bodyPr/>
                    <a:lstStyle/>
                    <a:p>
                      <a:pPr algn="l" fontAlgn="ctr"/>
                      <a:r>
                        <a:rPr lang="es-MX" sz="1200" u="none" strike="noStrike">
                          <a:effectLst/>
                          <a:latin typeface="Arial" pitchFamily="34" charset="0"/>
                          <a:cs typeface="Arial" pitchFamily="34" charset="0"/>
                        </a:rPr>
                        <a:t>kg</a:t>
                      </a:r>
                      <a:endParaRPr lang="es-MX" sz="1200" b="0" i="0" u="none" strike="noStrike">
                        <a:solidFill>
                          <a:srgbClr val="000000"/>
                        </a:solidFill>
                        <a:effectLst/>
                        <a:latin typeface="Arial" pitchFamily="34" charset="0"/>
                        <a:cs typeface="Arial" pitchFamily="34" charset="0"/>
                      </a:endParaRPr>
                    </a:p>
                  </a:txBody>
                  <a:tcPr marL="8573" marR="8573" marT="8573" marB="0" anchor="ctr"/>
                </a:tc>
                <a:tc>
                  <a:txBody>
                    <a:bodyPr/>
                    <a:lstStyle/>
                    <a:p>
                      <a:pPr algn="r" fontAlgn="ctr"/>
                      <a:r>
                        <a:rPr lang="es-MX" sz="1200" u="none" strike="noStrike">
                          <a:effectLst/>
                          <a:latin typeface="Arial" pitchFamily="34" charset="0"/>
                          <a:cs typeface="Arial" pitchFamily="34" charset="0"/>
                        </a:rPr>
                        <a:t>3,790.00</a:t>
                      </a:r>
                      <a:endParaRPr lang="es-MX" sz="1200" b="0" i="0" u="none" strike="noStrike">
                        <a:solidFill>
                          <a:srgbClr val="000000"/>
                        </a:solidFill>
                        <a:effectLst/>
                        <a:latin typeface="Arial" pitchFamily="34" charset="0"/>
                        <a:cs typeface="Arial" pitchFamily="34" charset="0"/>
                      </a:endParaRPr>
                    </a:p>
                  </a:txBody>
                  <a:tcPr marL="8573" marR="8573" marT="8573" marB="0" anchor="ctr"/>
                </a:tc>
                <a:tc>
                  <a:txBody>
                    <a:bodyPr/>
                    <a:lstStyle/>
                    <a:p>
                      <a:pPr algn="r" fontAlgn="ctr"/>
                      <a:r>
                        <a:rPr lang="es-MX" sz="1200" u="none" strike="noStrike">
                          <a:effectLst/>
                          <a:latin typeface="Arial" pitchFamily="34" charset="0"/>
                          <a:cs typeface="Arial" pitchFamily="34" charset="0"/>
                        </a:rPr>
                        <a:t>3.49</a:t>
                      </a:r>
                      <a:endParaRPr lang="es-MX" sz="1200" b="0" i="0" u="none" strike="noStrike">
                        <a:solidFill>
                          <a:srgbClr val="000000"/>
                        </a:solidFill>
                        <a:effectLst/>
                        <a:latin typeface="Arial" pitchFamily="34" charset="0"/>
                        <a:cs typeface="Arial" pitchFamily="34" charset="0"/>
                      </a:endParaRPr>
                    </a:p>
                  </a:txBody>
                  <a:tcPr marL="8573" marR="8573" marT="8573" marB="0" anchor="ctr"/>
                </a:tc>
                <a:tc>
                  <a:txBody>
                    <a:bodyPr/>
                    <a:lstStyle/>
                    <a:p>
                      <a:pPr algn="r" fontAlgn="ctr"/>
                      <a:r>
                        <a:rPr lang="es-MX" sz="1200" u="none" strike="noStrike" dirty="0">
                          <a:effectLst/>
                          <a:latin typeface="Arial" pitchFamily="34" charset="0"/>
                          <a:cs typeface="Arial" pitchFamily="34" charset="0"/>
                        </a:rPr>
                        <a:t>13,227.10</a:t>
                      </a:r>
                      <a:endParaRPr lang="es-MX" sz="1200" b="0" i="0" u="none" strike="noStrike" dirty="0">
                        <a:solidFill>
                          <a:srgbClr val="000000"/>
                        </a:solidFill>
                        <a:effectLst/>
                        <a:latin typeface="Arial" pitchFamily="34" charset="0"/>
                        <a:cs typeface="Arial" pitchFamily="34" charset="0"/>
                      </a:endParaRPr>
                    </a:p>
                  </a:txBody>
                  <a:tcPr marL="8573" marR="8573" marT="8573" marB="0" anchor="ctr"/>
                </a:tc>
              </a:tr>
              <a:tr h="274340">
                <a:tc>
                  <a:txBody>
                    <a:bodyPr/>
                    <a:lstStyle/>
                    <a:p>
                      <a:pPr algn="l" fontAlgn="ctr"/>
                      <a:r>
                        <a:rPr lang="es-MX" sz="1200" b="1" u="none" strike="noStrike" dirty="0">
                          <a:effectLst/>
                          <a:latin typeface="Arial" pitchFamily="34" charset="0"/>
                          <a:cs typeface="Arial" pitchFamily="34" charset="0"/>
                        </a:rPr>
                        <a:t>BLOQUE G</a:t>
                      </a:r>
                      <a:endParaRPr lang="es-MX" sz="1200" b="1" i="0" u="none" strike="noStrike" dirty="0">
                        <a:solidFill>
                          <a:srgbClr val="000000"/>
                        </a:solidFill>
                        <a:effectLst/>
                        <a:latin typeface="Arial" pitchFamily="34" charset="0"/>
                        <a:cs typeface="Arial" pitchFamily="34" charset="0"/>
                      </a:endParaRPr>
                    </a:p>
                  </a:txBody>
                  <a:tcPr marL="8573" marR="8573" marT="8573" marB="0" anchor="ctr"/>
                </a:tc>
                <a:tc>
                  <a:txBody>
                    <a:bodyPr/>
                    <a:lstStyle/>
                    <a:p>
                      <a:pPr algn="l" fontAlgn="ctr"/>
                      <a:r>
                        <a:rPr lang="es-MX" sz="1200" b="1" u="none" strike="noStrike" dirty="0">
                          <a:effectLst/>
                          <a:latin typeface="Arial" pitchFamily="34" charset="0"/>
                          <a:cs typeface="Arial" pitchFamily="34" charset="0"/>
                        </a:rPr>
                        <a:t> </a:t>
                      </a:r>
                      <a:endParaRPr lang="es-MX" sz="1200" b="1" i="0" u="none" strike="noStrike" dirty="0">
                        <a:solidFill>
                          <a:srgbClr val="000000"/>
                        </a:solidFill>
                        <a:effectLst/>
                        <a:latin typeface="Arial" pitchFamily="34" charset="0"/>
                        <a:cs typeface="Arial" pitchFamily="34" charset="0"/>
                      </a:endParaRPr>
                    </a:p>
                  </a:txBody>
                  <a:tcPr marL="8573" marR="8573" marT="8573" marB="0" anchor="ctr"/>
                </a:tc>
                <a:tc>
                  <a:txBody>
                    <a:bodyPr/>
                    <a:lstStyle/>
                    <a:p>
                      <a:pPr algn="l" fontAlgn="ctr"/>
                      <a:r>
                        <a:rPr lang="es-MX" sz="1200" b="1" u="none" strike="noStrike" dirty="0">
                          <a:effectLst/>
                          <a:latin typeface="Arial" pitchFamily="34" charset="0"/>
                          <a:cs typeface="Arial" pitchFamily="34" charset="0"/>
                        </a:rPr>
                        <a:t> </a:t>
                      </a:r>
                      <a:endParaRPr lang="es-MX" sz="1200" b="1" i="0" u="none" strike="noStrike" dirty="0">
                        <a:solidFill>
                          <a:srgbClr val="000000"/>
                        </a:solidFill>
                        <a:effectLst/>
                        <a:latin typeface="Arial" pitchFamily="34" charset="0"/>
                        <a:cs typeface="Arial" pitchFamily="34" charset="0"/>
                      </a:endParaRPr>
                    </a:p>
                  </a:txBody>
                  <a:tcPr marL="8573" marR="8573" marT="8573" marB="0" anchor="ctr"/>
                </a:tc>
                <a:tc>
                  <a:txBody>
                    <a:bodyPr/>
                    <a:lstStyle/>
                    <a:p>
                      <a:pPr algn="l" fontAlgn="ctr"/>
                      <a:r>
                        <a:rPr lang="es-MX" sz="1200" b="1" u="none" strike="noStrike" dirty="0">
                          <a:effectLst/>
                          <a:latin typeface="Arial" pitchFamily="34" charset="0"/>
                          <a:cs typeface="Arial" pitchFamily="34" charset="0"/>
                        </a:rPr>
                        <a:t> </a:t>
                      </a:r>
                      <a:endParaRPr lang="es-MX" sz="1200" b="1" i="0" u="none" strike="noStrike" dirty="0">
                        <a:solidFill>
                          <a:srgbClr val="000000"/>
                        </a:solidFill>
                        <a:effectLst/>
                        <a:latin typeface="Arial" pitchFamily="34" charset="0"/>
                        <a:cs typeface="Arial" pitchFamily="34" charset="0"/>
                      </a:endParaRPr>
                    </a:p>
                  </a:txBody>
                  <a:tcPr marL="8573" marR="8573" marT="8573" marB="0" anchor="ctr"/>
                </a:tc>
                <a:tc>
                  <a:txBody>
                    <a:bodyPr/>
                    <a:lstStyle/>
                    <a:p>
                      <a:pPr algn="l" fontAlgn="ctr"/>
                      <a:r>
                        <a:rPr lang="es-MX" sz="1200" b="1" u="none" strike="noStrike" dirty="0">
                          <a:effectLst/>
                          <a:latin typeface="Arial" pitchFamily="34" charset="0"/>
                          <a:cs typeface="Arial" pitchFamily="34" charset="0"/>
                        </a:rPr>
                        <a:t> </a:t>
                      </a:r>
                      <a:endParaRPr lang="es-MX" sz="1200" b="1" i="0" u="none" strike="noStrike" dirty="0">
                        <a:solidFill>
                          <a:srgbClr val="000000"/>
                        </a:solidFill>
                        <a:effectLst/>
                        <a:latin typeface="Arial" pitchFamily="34" charset="0"/>
                        <a:cs typeface="Arial" pitchFamily="34" charset="0"/>
                      </a:endParaRPr>
                    </a:p>
                  </a:txBody>
                  <a:tcPr marL="8573" marR="8573" marT="8573" marB="0" anchor="ctr"/>
                </a:tc>
              </a:tr>
              <a:tr h="274340">
                <a:tc>
                  <a:txBody>
                    <a:bodyPr/>
                    <a:lstStyle/>
                    <a:p>
                      <a:pPr algn="l" fontAlgn="ctr"/>
                      <a:r>
                        <a:rPr lang="es-MX" sz="1200" u="none" strike="noStrike">
                          <a:effectLst/>
                          <a:latin typeface="Arial" pitchFamily="34" charset="0"/>
                          <a:cs typeface="Arial" pitchFamily="34" charset="0"/>
                        </a:rPr>
                        <a:t>ACERO ESTRUCTURAL A36</a:t>
                      </a:r>
                      <a:endParaRPr lang="es-MX" sz="1200" b="0" i="0" u="none" strike="noStrike">
                        <a:solidFill>
                          <a:srgbClr val="000000"/>
                        </a:solidFill>
                        <a:effectLst/>
                        <a:latin typeface="Arial" pitchFamily="34" charset="0"/>
                        <a:cs typeface="Arial" pitchFamily="34" charset="0"/>
                      </a:endParaRPr>
                    </a:p>
                  </a:txBody>
                  <a:tcPr marL="8573" marR="8573" marT="8573" marB="0" anchor="ctr"/>
                </a:tc>
                <a:tc>
                  <a:txBody>
                    <a:bodyPr/>
                    <a:lstStyle/>
                    <a:p>
                      <a:pPr algn="l" fontAlgn="ctr"/>
                      <a:r>
                        <a:rPr lang="es-MX" sz="1200" u="none" strike="noStrike" dirty="0">
                          <a:effectLst/>
                          <a:latin typeface="Arial" pitchFamily="34" charset="0"/>
                          <a:cs typeface="Arial" pitchFamily="34" charset="0"/>
                        </a:rPr>
                        <a:t>kg</a:t>
                      </a:r>
                      <a:endParaRPr lang="es-MX" sz="1200" b="0" i="0" u="none" strike="noStrike" dirty="0">
                        <a:solidFill>
                          <a:srgbClr val="000000"/>
                        </a:solidFill>
                        <a:effectLst/>
                        <a:latin typeface="Arial" pitchFamily="34" charset="0"/>
                        <a:cs typeface="Arial" pitchFamily="34" charset="0"/>
                      </a:endParaRPr>
                    </a:p>
                  </a:txBody>
                  <a:tcPr marL="8573" marR="8573" marT="8573" marB="0" anchor="ctr"/>
                </a:tc>
                <a:tc>
                  <a:txBody>
                    <a:bodyPr/>
                    <a:lstStyle/>
                    <a:p>
                      <a:pPr algn="r" fontAlgn="ctr"/>
                      <a:r>
                        <a:rPr lang="es-MX" sz="1200" u="none" strike="noStrike">
                          <a:effectLst/>
                          <a:latin typeface="Arial" pitchFamily="34" charset="0"/>
                          <a:cs typeface="Arial" pitchFamily="34" charset="0"/>
                        </a:rPr>
                        <a:t>6,500.00</a:t>
                      </a:r>
                      <a:endParaRPr lang="es-MX" sz="1200" b="0" i="0" u="none" strike="noStrike">
                        <a:solidFill>
                          <a:srgbClr val="000000"/>
                        </a:solidFill>
                        <a:effectLst/>
                        <a:latin typeface="Arial" pitchFamily="34" charset="0"/>
                        <a:cs typeface="Arial" pitchFamily="34" charset="0"/>
                      </a:endParaRPr>
                    </a:p>
                  </a:txBody>
                  <a:tcPr marL="8573" marR="8573" marT="8573" marB="0" anchor="ctr"/>
                </a:tc>
                <a:tc>
                  <a:txBody>
                    <a:bodyPr/>
                    <a:lstStyle/>
                    <a:p>
                      <a:pPr algn="r" fontAlgn="ctr"/>
                      <a:r>
                        <a:rPr lang="es-MX" sz="1200" u="none" strike="noStrike">
                          <a:effectLst/>
                          <a:latin typeface="Arial" pitchFamily="34" charset="0"/>
                          <a:cs typeface="Arial" pitchFamily="34" charset="0"/>
                        </a:rPr>
                        <a:t>3.49</a:t>
                      </a:r>
                      <a:endParaRPr lang="es-MX" sz="1200" b="0" i="0" u="none" strike="noStrike">
                        <a:solidFill>
                          <a:srgbClr val="000000"/>
                        </a:solidFill>
                        <a:effectLst/>
                        <a:latin typeface="Arial" pitchFamily="34" charset="0"/>
                        <a:cs typeface="Arial" pitchFamily="34" charset="0"/>
                      </a:endParaRPr>
                    </a:p>
                  </a:txBody>
                  <a:tcPr marL="8573" marR="8573" marT="8573" marB="0" anchor="ctr"/>
                </a:tc>
                <a:tc>
                  <a:txBody>
                    <a:bodyPr/>
                    <a:lstStyle/>
                    <a:p>
                      <a:pPr algn="r" fontAlgn="ctr"/>
                      <a:r>
                        <a:rPr lang="es-MX" sz="1200" u="none" strike="noStrike">
                          <a:effectLst/>
                          <a:latin typeface="Arial" pitchFamily="34" charset="0"/>
                          <a:cs typeface="Arial" pitchFamily="34" charset="0"/>
                        </a:rPr>
                        <a:t>22,685.00</a:t>
                      </a:r>
                      <a:endParaRPr lang="es-MX" sz="1200" b="0" i="0" u="none" strike="noStrike">
                        <a:solidFill>
                          <a:srgbClr val="000000"/>
                        </a:solidFill>
                        <a:effectLst/>
                        <a:latin typeface="Arial" pitchFamily="34" charset="0"/>
                        <a:cs typeface="Arial" pitchFamily="34" charset="0"/>
                      </a:endParaRPr>
                    </a:p>
                  </a:txBody>
                  <a:tcPr marL="8573" marR="8573" marT="8573" marB="0" anchor="ctr"/>
                </a:tc>
              </a:tr>
              <a:tr h="274340">
                <a:tc>
                  <a:txBody>
                    <a:bodyPr/>
                    <a:lstStyle/>
                    <a:p>
                      <a:pPr algn="l" fontAlgn="ctr"/>
                      <a:r>
                        <a:rPr lang="es-MX" sz="1200" b="1" u="none" strike="noStrike" dirty="0">
                          <a:effectLst/>
                          <a:latin typeface="Arial" pitchFamily="34" charset="0"/>
                          <a:cs typeface="Arial" pitchFamily="34" charset="0"/>
                        </a:rPr>
                        <a:t>BLOQUE F2</a:t>
                      </a:r>
                      <a:endParaRPr lang="es-MX" sz="1200" b="1" i="0" u="none" strike="noStrike" dirty="0">
                        <a:solidFill>
                          <a:srgbClr val="000000"/>
                        </a:solidFill>
                        <a:effectLst/>
                        <a:latin typeface="Arial" pitchFamily="34" charset="0"/>
                        <a:cs typeface="Arial" pitchFamily="34" charset="0"/>
                      </a:endParaRPr>
                    </a:p>
                  </a:txBody>
                  <a:tcPr marL="8573" marR="8573" marT="8573" marB="0" anchor="ctr"/>
                </a:tc>
                <a:tc>
                  <a:txBody>
                    <a:bodyPr/>
                    <a:lstStyle/>
                    <a:p>
                      <a:pPr algn="l" fontAlgn="ctr"/>
                      <a:r>
                        <a:rPr lang="es-MX" sz="1200" b="1" u="none" strike="noStrike" dirty="0">
                          <a:effectLst/>
                          <a:latin typeface="Arial" pitchFamily="34" charset="0"/>
                          <a:cs typeface="Arial" pitchFamily="34" charset="0"/>
                        </a:rPr>
                        <a:t> </a:t>
                      </a:r>
                      <a:endParaRPr lang="es-MX" sz="1200" b="1" i="0" u="none" strike="noStrike" dirty="0">
                        <a:solidFill>
                          <a:srgbClr val="000000"/>
                        </a:solidFill>
                        <a:effectLst/>
                        <a:latin typeface="Arial" pitchFamily="34" charset="0"/>
                        <a:cs typeface="Arial" pitchFamily="34" charset="0"/>
                      </a:endParaRPr>
                    </a:p>
                  </a:txBody>
                  <a:tcPr marL="8573" marR="8573" marT="8573" marB="0" anchor="ctr"/>
                </a:tc>
                <a:tc>
                  <a:txBody>
                    <a:bodyPr/>
                    <a:lstStyle/>
                    <a:p>
                      <a:pPr algn="l" fontAlgn="ctr"/>
                      <a:r>
                        <a:rPr lang="es-MX" sz="1200" b="1" u="none" strike="noStrike" dirty="0">
                          <a:effectLst/>
                          <a:latin typeface="Arial" pitchFamily="34" charset="0"/>
                          <a:cs typeface="Arial" pitchFamily="34" charset="0"/>
                        </a:rPr>
                        <a:t> </a:t>
                      </a:r>
                      <a:endParaRPr lang="es-MX" sz="1200" b="1" i="0" u="none" strike="noStrike" dirty="0">
                        <a:solidFill>
                          <a:srgbClr val="000000"/>
                        </a:solidFill>
                        <a:effectLst/>
                        <a:latin typeface="Arial" pitchFamily="34" charset="0"/>
                        <a:cs typeface="Arial" pitchFamily="34" charset="0"/>
                      </a:endParaRPr>
                    </a:p>
                  </a:txBody>
                  <a:tcPr marL="8573" marR="8573" marT="8573" marB="0" anchor="ctr"/>
                </a:tc>
                <a:tc>
                  <a:txBody>
                    <a:bodyPr/>
                    <a:lstStyle/>
                    <a:p>
                      <a:pPr algn="l" fontAlgn="ctr"/>
                      <a:r>
                        <a:rPr lang="es-MX" sz="1200" b="1" u="none" strike="noStrike" dirty="0">
                          <a:effectLst/>
                          <a:latin typeface="Arial" pitchFamily="34" charset="0"/>
                          <a:cs typeface="Arial" pitchFamily="34" charset="0"/>
                        </a:rPr>
                        <a:t> </a:t>
                      </a:r>
                      <a:endParaRPr lang="es-MX" sz="1200" b="1" i="0" u="none" strike="noStrike" dirty="0">
                        <a:solidFill>
                          <a:srgbClr val="000000"/>
                        </a:solidFill>
                        <a:effectLst/>
                        <a:latin typeface="Arial" pitchFamily="34" charset="0"/>
                        <a:cs typeface="Arial" pitchFamily="34" charset="0"/>
                      </a:endParaRPr>
                    </a:p>
                  </a:txBody>
                  <a:tcPr marL="8573" marR="8573" marT="8573" marB="0" anchor="ctr"/>
                </a:tc>
                <a:tc>
                  <a:txBody>
                    <a:bodyPr/>
                    <a:lstStyle/>
                    <a:p>
                      <a:pPr algn="l" fontAlgn="ctr"/>
                      <a:r>
                        <a:rPr lang="es-MX" sz="1200" b="1" u="none" strike="noStrike" dirty="0">
                          <a:effectLst/>
                          <a:latin typeface="Arial" pitchFamily="34" charset="0"/>
                          <a:cs typeface="Arial" pitchFamily="34" charset="0"/>
                        </a:rPr>
                        <a:t> </a:t>
                      </a:r>
                      <a:endParaRPr lang="es-MX" sz="1200" b="1" i="0" u="none" strike="noStrike" dirty="0">
                        <a:solidFill>
                          <a:srgbClr val="000000"/>
                        </a:solidFill>
                        <a:effectLst/>
                        <a:latin typeface="Arial" pitchFamily="34" charset="0"/>
                        <a:cs typeface="Arial" pitchFamily="34" charset="0"/>
                      </a:endParaRPr>
                    </a:p>
                  </a:txBody>
                  <a:tcPr marL="8573" marR="8573" marT="8573" marB="0" anchor="ctr"/>
                </a:tc>
              </a:tr>
              <a:tr h="274340">
                <a:tc>
                  <a:txBody>
                    <a:bodyPr/>
                    <a:lstStyle/>
                    <a:p>
                      <a:pPr algn="l" fontAlgn="ctr"/>
                      <a:r>
                        <a:rPr lang="es-MX" sz="1200" u="none" strike="noStrike" dirty="0">
                          <a:effectLst/>
                          <a:latin typeface="Arial" pitchFamily="34" charset="0"/>
                          <a:cs typeface="Arial" pitchFamily="34" charset="0"/>
                        </a:rPr>
                        <a:t>ACERO ESTRUCTURAL A36</a:t>
                      </a:r>
                      <a:endParaRPr lang="es-MX" sz="1200" b="0" i="0" u="none" strike="noStrike" dirty="0">
                        <a:solidFill>
                          <a:srgbClr val="000000"/>
                        </a:solidFill>
                        <a:effectLst/>
                        <a:latin typeface="Arial" pitchFamily="34" charset="0"/>
                        <a:cs typeface="Arial" pitchFamily="34" charset="0"/>
                      </a:endParaRPr>
                    </a:p>
                  </a:txBody>
                  <a:tcPr marL="8573" marR="8573" marT="8573" marB="0" anchor="ctr"/>
                </a:tc>
                <a:tc>
                  <a:txBody>
                    <a:bodyPr/>
                    <a:lstStyle/>
                    <a:p>
                      <a:pPr algn="l" fontAlgn="ctr"/>
                      <a:r>
                        <a:rPr lang="es-MX" sz="1200" u="none" strike="noStrike" dirty="0">
                          <a:effectLst/>
                          <a:latin typeface="Arial" pitchFamily="34" charset="0"/>
                          <a:cs typeface="Arial" pitchFamily="34" charset="0"/>
                        </a:rPr>
                        <a:t>kg</a:t>
                      </a:r>
                      <a:endParaRPr lang="es-MX" sz="1200" b="0" i="0" u="none" strike="noStrike" dirty="0">
                        <a:solidFill>
                          <a:srgbClr val="000000"/>
                        </a:solidFill>
                        <a:effectLst/>
                        <a:latin typeface="Arial" pitchFamily="34" charset="0"/>
                        <a:cs typeface="Arial" pitchFamily="34" charset="0"/>
                      </a:endParaRPr>
                    </a:p>
                  </a:txBody>
                  <a:tcPr marL="8573" marR="8573" marT="8573" marB="0" anchor="ctr"/>
                </a:tc>
                <a:tc>
                  <a:txBody>
                    <a:bodyPr/>
                    <a:lstStyle/>
                    <a:p>
                      <a:pPr algn="r" fontAlgn="ctr"/>
                      <a:r>
                        <a:rPr lang="es-MX" sz="1200" u="none" strike="noStrike" dirty="0">
                          <a:effectLst/>
                          <a:latin typeface="Arial" pitchFamily="34" charset="0"/>
                          <a:cs typeface="Arial" pitchFamily="34" charset="0"/>
                        </a:rPr>
                        <a:t>24,750.00</a:t>
                      </a:r>
                      <a:endParaRPr lang="es-MX" sz="1200" b="0" i="0" u="none" strike="noStrike" dirty="0">
                        <a:solidFill>
                          <a:srgbClr val="000000"/>
                        </a:solidFill>
                        <a:effectLst/>
                        <a:latin typeface="Arial" pitchFamily="34" charset="0"/>
                        <a:cs typeface="Arial" pitchFamily="34" charset="0"/>
                      </a:endParaRPr>
                    </a:p>
                  </a:txBody>
                  <a:tcPr marL="8573" marR="8573" marT="8573" marB="0" anchor="ctr"/>
                </a:tc>
                <a:tc>
                  <a:txBody>
                    <a:bodyPr/>
                    <a:lstStyle/>
                    <a:p>
                      <a:pPr algn="r" fontAlgn="ctr"/>
                      <a:r>
                        <a:rPr lang="es-MX" sz="1200" u="none" strike="noStrike">
                          <a:effectLst/>
                          <a:latin typeface="Arial" pitchFamily="34" charset="0"/>
                          <a:cs typeface="Arial" pitchFamily="34" charset="0"/>
                        </a:rPr>
                        <a:t>3.49</a:t>
                      </a:r>
                      <a:endParaRPr lang="es-MX" sz="1200" b="0" i="0" u="none" strike="noStrike">
                        <a:solidFill>
                          <a:srgbClr val="000000"/>
                        </a:solidFill>
                        <a:effectLst/>
                        <a:latin typeface="Arial" pitchFamily="34" charset="0"/>
                        <a:cs typeface="Arial" pitchFamily="34" charset="0"/>
                      </a:endParaRPr>
                    </a:p>
                  </a:txBody>
                  <a:tcPr marL="8573" marR="8573" marT="8573" marB="0" anchor="ctr"/>
                </a:tc>
                <a:tc>
                  <a:txBody>
                    <a:bodyPr/>
                    <a:lstStyle/>
                    <a:p>
                      <a:pPr algn="r" fontAlgn="ctr"/>
                      <a:r>
                        <a:rPr lang="es-MX" sz="1200" u="none" strike="noStrike">
                          <a:effectLst/>
                          <a:latin typeface="Arial" pitchFamily="34" charset="0"/>
                          <a:cs typeface="Arial" pitchFamily="34" charset="0"/>
                        </a:rPr>
                        <a:t>86,377.50</a:t>
                      </a:r>
                      <a:endParaRPr lang="es-MX" sz="1200" b="0" i="0" u="none" strike="noStrike">
                        <a:solidFill>
                          <a:srgbClr val="000000"/>
                        </a:solidFill>
                        <a:effectLst/>
                        <a:latin typeface="Arial" pitchFamily="34" charset="0"/>
                        <a:cs typeface="Arial" pitchFamily="34" charset="0"/>
                      </a:endParaRPr>
                    </a:p>
                  </a:txBody>
                  <a:tcPr marL="8573" marR="8573" marT="8573" marB="0" anchor="ctr"/>
                </a:tc>
              </a:tr>
              <a:tr h="274340">
                <a:tc>
                  <a:txBody>
                    <a:bodyPr/>
                    <a:lstStyle/>
                    <a:p>
                      <a:pPr algn="l" fontAlgn="ctr"/>
                      <a:r>
                        <a:rPr lang="es-MX" sz="1200" u="none" strike="noStrike">
                          <a:effectLst/>
                          <a:latin typeface="Arial" pitchFamily="34" charset="0"/>
                          <a:cs typeface="Arial" pitchFamily="34" charset="0"/>
                        </a:rPr>
                        <a:t>HORMIGÓN EN LOSA F'C=210 KG/CM2</a:t>
                      </a:r>
                      <a:endParaRPr lang="es-MX" sz="1200" b="0" i="0" u="none" strike="noStrike">
                        <a:solidFill>
                          <a:srgbClr val="000000"/>
                        </a:solidFill>
                        <a:effectLst/>
                        <a:latin typeface="Arial" pitchFamily="34" charset="0"/>
                        <a:cs typeface="Arial" pitchFamily="34" charset="0"/>
                      </a:endParaRPr>
                    </a:p>
                  </a:txBody>
                  <a:tcPr marL="8573" marR="8573" marT="8573" marB="0" anchor="ctr"/>
                </a:tc>
                <a:tc>
                  <a:txBody>
                    <a:bodyPr/>
                    <a:lstStyle/>
                    <a:p>
                      <a:pPr algn="l" fontAlgn="ctr"/>
                      <a:r>
                        <a:rPr lang="es-MX" sz="1200" u="none" strike="noStrike">
                          <a:effectLst/>
                          <a:latin typeface="Arial" pitchFamily="34" charset="0"/>
                          <a:cs typeface="Arial" pitchFamily="34" charset="0"/>
                        </a:rPr>
                        <a:t>m3</a:t>
                      </a:r>
                      <a:endParaRPr lang="es-MX" sz="1200" b="0" i="0" u="none" strike="noStrike">
                        <a:solidFill>
                          <a:srgbClr val="000000"/>
                        </a:solidFill>
                        <a:effectLst/>
                        <a:latin typeface="Arial" pitchFamily="34" charset="0"/>
                        <a:cs typeface="Arial" pitchFamily="34" charset="0"/>
                      </a:endParaRPr>
                    </a:p>
                  </a:txBody>
                  <a:tcPr marL="8573" marR="8573" marT="8573" marB="0" anchor="ctr"/>
                </a:tc>
                <a:tc>
                  <a:txBody>
                    <a:bodyPr/>
                    <a:lstStyle/>
                    <a:p>
                      <a:pPr algn="r" fontAlgn="ctr"/>
                      <a:r>
                        <a:rPr lang="es-MX" sz="1200" u="none" strike="noStrike" dirty="0">
                          <a:effectLst/>
                          <a:latin typeface="Arial" pitchFamily="34" charset="0"/>
                          <a:cs typeface="Arial" pitchFamily="34" charset="0"/>
                        </a:rPr>
                        <a:t>70.00</a:t>
                      </a:r>
                      <a:endParaRPr lang="es-MX" sz="1200" b="0" i="0" u="none" strike="noStrike" dirty="0">
                        <a:solidFill>
                          <a:srgbClr val="000000"/>
                        </a:solidFill>
                        <a:effectLst/>
                        <a:latin typeface="Arial" pitchFamily="34" charset="0"/>
                        <a:cs typeface="Arial" pitchFamily="34" charset="0"/>
                      </a:endParaRPr>
                    </a:p>
                  </a:txBody>
                  <a:tcPr marL="8573" marR="8573" marT="8573" marB="0" anchor="ctr"/>
                </a:tc>
                <a:tc>
                  <a:txBody>
                    <a:bodyPr/>
                    <a:lstStyle/>
                    <a:p>
                      <a:pPr algn="r" fontAlgn="ctr"/>
                      <a:r>
                        <a:rPr lang="es-MX" sz="1200" u="none" strike="noStrike">
                          <a:effectLst/>
                          <a:latin typeface="Arial" pitchFamily="34" charset="0"/>
                          <a:cs typeface="Arial" pitchFamily="34" charset="0"/>
                        </a:rPr>
                        <a:t>141.54</a:t>
                      </a:r>
                      <a:endParaRPr lang="es-MX" sz="1200" b="0" i="0" u="none" strike="noStrike">
                        <a:solidFill>
                          <a:srgbClr val="000000"/>
                        </a:solidFill>
                        <a:effectLst/>
                        <a:latin typeface="Arial" pitchFamily="34" charset="0"/>
                        <a:cs typeface="Arial" pitchFamily="34" charset="0"/>
                      </a:endParaRPr>
                    </a:p>
                  </a:txBody>
                  <a:tcPr marL="8573" marR="8573" marT="8573" marB="0" anchor="ctr"/>
                </a:tc>
                <a:tc>
                  <a:txBody>
                    <a:bodyPr/>
                    <a:lstStyle/>
                    <a:p>
                      <a:pPr algn="r" fontAlgn="ctr"/>
                      <a:r>
                        <a:rPr lang="es-MX" sz="1200" u="none" strike="noStrike">
                          <a:effectLst/>
                          <a:latin typeface="Arial" pitchFamily="34" charset="0"/>
                          <a:cs typeface="Arial" pitchFamily="34" charset="0"/>
                        </a:rPr>
                        <a:t>9,907.80</a:t>
                      </a:r>
                      <a:endParaRPr lang="es-MX" sz="1200" b="0" i="0" u="none" strike="noStrike">
                        <a:solidFill>
                          <a:srgbClr val="000000"/>
                        </a:solidFill>
                        <a:effectLst/>
                        <a:latin typeface="Arial" pitchFamily="34" charset="0"/>
                        <a:cs typeface="Arial" pitchFamily="34" charset="0"/>
                      </a:endParaRPr>
                    </a:p>
                  </a:txBody>
                  <a:tcPr marL="8573" marR="8573" marT="8573" marB="0" anchor="ctr"/>
                </a:tc>
              </a:tr>
              <a:tr h="274340">
                <a:tc>
                  <a:txBody>
                    <a:bodyPr/>
                    <a:lstStyle/>
                    <a:p>
                      <a:pPr algn="l" fontAlgn="ctr"/>
                      <a:r>
                        <a:rPr lang="es-MX" sz="1200" u="none" strike="noStrike">
                          <a:effectLst/>
                          <a:latin typeface="Arial" pitchFamily="34" charset="0"/>
                          <a:cs typeface="Arial" pitchFamily="34" charset="0"/>
                        </a:rPr>
                        <a:t>HORMIGON ARMADO F´C=210 COLUMNAS INCLUYE ENCOFRADO</a:t>
                      </a:r>
                      <a:endParaRPr lang="es-MX" sz="1200" b="0" i="0" u="none" strike="noStrike">
                        <a:solidFill>
                          <a:srgbClr val="000000"/>
                        </a:solidFill>
                        <a:effectLst/>
                        <a:latin typeface="Arial" pitchFamily="34" charset="0"/>
                        <a:cs typeface="Arial" pitchFamily="34" charset="0"/>
                      </a:endParaRPr>
                    </a:p>
                  </a:txBody>
                  <a:tcPr marL="8573" marR="8573" marT="8573" marB="0" anchor="ctr"/>
                </a:tc>
                <a:tc>
                  <a:txBody>
                    <a:bodyPr/>
                    <a:lstStyle/>
                    <a:p>
                      <a:pPr algn="l" fontAlgn="ctr"/>
                      <a:r>
                        <a:rPr lang="es-MX" sz="1200" u="none" strike="noStrike">
                          <a:effectLst/>
                          <a:latin typeface="Arial" pitchFamily="34" charset="0"/>
                          <a:cs typeface="Arial" pitchFamily="34" charset="0"/>
                        </a:rPr>
                        <a:t>m3</a:t>
                      </a:r>
                      <a:endParaRPr lang="es-MX" sz="1200" b="0" i="0" u="none" strike="noStrike">
                        <a:solidFill>
                          <a:srgbClr val="000000"/>
                        </a:solidFill>
                        <a:effectLst/>
                        <a:latin typeface="Arial" pitchFamily="34" charset="0"/>
                        <a:cs typeface="Arial" pitchFamily="34" charset="0"/>
                      </a:endParaRPr>
                    </a:p>
                  </a:txBody>
                  <a:tcPr marL="8573" marR="8573" marT="8573" marB="0" anchor="ctr"/>
                </a:tc>
                <a:tc>
                  <a:txBody>
                    <a:bodyPr/>
                    <a:lstStyle/>
                    <a:p>
                      <a:pPr algn="r" fontAlgn="ctr"/>
                      <a:r>
                        <a:rPr lang="es-MX" sz="1200" u="none" strike="noStrike" dirty="0">
                          <a:effectLst/>
                          <a:latin typeface="Arial" pitchFamily="34" charset="0"/>
                          <a:cs typeface="Arial" pitchFamily="34" charset="0"/>
                        </a:rPr>
                        <a:t>28.00</a:t>
                      </a:r>
                      <a:endParaRPr lang="es-MX" sz="1200" b="0" i="0" u="none" strike="noStrike" dirty="0">
                        <a:solidFill>
                          <a:srgbClr val="000000"/>
                        </a:solidFill>
                        <a:effectLst/>
                        <a:latin typeface="Arial" pitchFamily="34" charset="0"/>
                        <a:cs typeface="Arial" pitchFamily="34" charset="0"/>
                      </a:endParaRPr>
                    </a:p>
                  </a:txBody>
                  <a:tcPr marL="8573" marR="8573" marT="8573" marB="0" anchor="ctr"/>
                </a:tc>
                <a:tc>
                  <a:txBody>
                    <a:bodyPr/>
                    <a:lstStyle/>
                    <a:p>
                      <a:pPr algn="r" fontAlgn="ctr"/>
                      <a:r>
                        <a:rPr lang="es-MX" sz="1200" u="none" strike="noStrike">
                          <a:effectLst/>
                          <a:latin typeface="Arial" pitchFamily="34" charset="0"/>
                          <a:cs typeface="Arial" pitchFamily="34" charset="0"/>
                        </a:rPr>
                        <a:t>491.62</a:t>
                      </a:r>
                      <a:endParaRPr lang="es-MX" sz="1200" b="0" i="0" u="none" strike="noStrike">
                        <a:solidFill>
                          <a:srgbClr val="000000"/>
                        </a:solidFill>
                        <a:effectLst/>
                        <a:latin typeface="Arial" pitchFamily="34" charset="0"/>
                        <a:cs typeface="Arial" pitchFamily="34" charset="0"/>
                      </a:endParaRPr>
                    </a:p>
                  </a:txBody>
                  <a:tcPr marL="8573" marR="8573" marT="8573" marB="0" anchor="ctr"/>
                </a:tc>
                <a:tc>
                  <a:txBody>
                    <a:bodyPr/>
                    <a:lstStyle/>
                    <a:p>
                      <a:pPr algn="r" fontAlgn="ctr"/>
                      <a:r>
                        <a:rPr lang="es-MX" sz="1200" u="none" strike="noStrike">
                          <a:effectLst/>
                          <a:latin typeface="Arial" pitchFamily="34" charset="0"/>
                          <a:cs typeface="Arial" pitchFamily="34" charset="0"/>
                        </a:rPr>
                        <a:t>13,765.36</a:t>
                      </a:r>
                      <a:endParaRPr lang="es-MX" sz="1200" b="0" i="0" u="none" strike="noStrike">
                        <a:solidFill>
                          <a:srgbClr val="000000"/>
                        </a:solidFill>
                        <a:effectLst/>
                        <a:latin typeface="Arial" pitchFamily="34" charset="0"/>
                        <a:cs typeface="Arial" pitchFamily="34" charset="0"/>
                      </a:endParaRPr>
                    </a:p>
                  </a:txBody>
                  <a:tcPr marL="8573" marR="8573" marT="8573" marB="0" anchor="ctr"/>
                </a:tc>
              </a:tr>
              <a:tr h="274340">
                <a:tc>
                  <a:txBody>
                    <a:bodyPr/>
                    <a:lstStyle/>
                    <a:p>
                      <a:pPr algn="l" fontAlgn="ctr"/>
                      <a:r>
                        <a:rPr lang="es-MX" sz="1200" u="none" strike="noStrike">
                          <a:effectLst/>
                          <a:latin typeface="Arial" pitchFamily="34" charset="0"/>
                          <a:cs typeface="Arial" pitchFamily="34" charset="0"/>
                        </a:rPr>
                        <a:t>HORMIGÓN EN VIGAS DE CIMENTACIÓN F'C= 210 KG/CM2</a:t>
                      </a:r>
                      <a:endParaRPr lang="es-MX" sz="1200" b="0" i="0" u="none" strike="noStrike">
                        <a:solidFill>
                          <a:srgbClr val="000000"/>
                        </a:solidFill>
                        <a:effectLst/>
                        <a:latin typeface="Arial" pitchFamily="34" charset="0"/>
                        <a:cs typeface="Arial" pitchFamily="34" charset="0"/>
                      </a:endParaRPr>
                    </a:p>
                  </a:txBody>
                  <a:tcPr marL="8573" marR="8573" marT="8573" marB="0" anchor="ctr"/>
                </a:tc>
                <a:tc>
                  <a:txBody>
                    <a:bodyPr/>
                    <a:lstStyle/>
                    <a:p>
                      <a:pPr algn="l" fontAlgn="ctr"/>
                      <a:r>
                        <a:rPr lang="es-MX" sz="1200" u="none" strike="noStrike">
                          <a:effectLst/>
                          <a:latin typeface="Arial" pitchFamily="34" charset="0"/>
                          <a:cs typeface="Arial" pitchFamily="34" charset="0"/>
                        </a:rPr>
                        <a:t>m3</a:t>
                      </a:r>
                      <a:endParaRPr lang="es-MX" sz="1200" b="0" i="0" u="none" strike="noStrike">
                        <a:solidFill>
                          <a:srgbClr val="000000"/>
                        </a:solidFill>
                        <a:effectLst/>
                        <a:latin typeface="Arial" pitchFamily="34" charset="0"/>
                        <a:cs typeface="Arial" pitchFamily="34" charset="0"/>
                      </a:endParaRPr>
                    </a:p>
                  </a:txBody>
                  <a:tcPr marL="8573" marR="8573" marT="8573" marB="0" anchor="ctr"/>
                </a:tc>
                <a:tc>
                  <a:txBody>
                    <a:bodyPr/>
                    <a:lstStyle/>
                    <a:p>
                      <a:pPr algn="r" fontAlgn="ctr"/>
                      <a:r>
                        <a:rPr lang="es-MX" sz="1200" u="none" strike="noStrike">
                          <a:effectLst/>
                          <a:latin typeface="Arial" pitchFamily="34" charset="0"/>
                          <a:cs typeface="Arial" pitchFamily="34" charset="0"/>
                        </a:rPr>
                        <a:t>90.00</a:t>
                      </a:r>
                      <a:endParaRPr lang="es-MX" sz="1200" b="0" i="0" u="none" strike="noStrike">
                        <a:solidFill>
                          <a:srgbClr val="000000"/>
                        </a:solidFill>
                        <a:effectLst/>
                        <a:latin typeface="Arial" pitchFamily="34" charset="0"/>
                        <a:cs typeface="Arial" pitchFamily="34" charset="0"/>
                      </a:endParaRPr>
                    </a:p>
                  </a:txBody>
                  <a:tcPr marL="8573" marR="8573" marT="8573" marB="0" anchor="ctr"/>
                </a:tc>
                <a:tc>
                  <a:txBody>
                    <a:bodyPr/>
                    <a:lstStyle/>
                    <a:p>
                      <a:pPr algn="r" fontAlgn="ctr"/>
                      <a:r>
                        <a:rPr lang="es-MX" sz="1200" u="none" strike="noStrike" dirty="0">
                          <a:effectLst/>
                          <a:latin typeface="Arial" pitchFamily="34" charset="0"/>
                          <a:cs typeface="Arial" pitchFamily="34" charset="0"/>
                        </a:rPr>
                        <a:t>186.23</a:t>
                      </a:r>
                      <a:endParaRPr lang="es-MX" sz="1200" b="0" i="0" u="none" strike="noStrike" dirty="0">
                        <a:solidFill>
                          <a:srgbClr val="000000"/>
                        </a:solidFill>
                        <a:effectLst/>
                        <a:latin typeface="Arial" pitchFamily="34" charset="0"/>
                        <a:cs typeface="Arial" pitchFamily="34" charset="0"/>
                      </a:endParaRPr>
                    </a:p>
                  </a:txBody>
                  <a:tcPr marL="8573" marR="8573" marT="8573" marB="0" anchor="ctr"/>
                </a:tc>
                <a:tc>
                  <a:txBody>
                    <a:bodyPr/>
                    <a:lstStyle/>
                    <a:p>
                      <a:pPr algn="r" fontAlgn="ctr"/>
                      <a:r>
                        <a:rPr lang="es-MX" sz="1200" u="none" strike="noStrike">
                          <a:effectLst/>
                          <a:latin typeface="Arial" pitchFamily="34" charset="0"/>
                          <a:cs typeface="Arial" pitchFamily="34" charset="0"/>
                        </a:rPr>
                        <a:t>16,760.70</a:t>
                      </a:r>
                      <a:endParaRPr lang="es-MX" sz="1200" b="0" i="0" u="none" strike="noStrike">
                        <a:solidFill>
                          <a:srgbClr val="000000"/>
                        </a:solidFill>
                        <a:effectLst/>
                        <a:latin typeface="Arial" pitchFamily="34" charset="0"/>
                        <a:cs typeface="Arial" pitchFamily="34" charset="0"/>
                      </a:endParaRPr>
                    </a:p>
                  </a:txBody>
                  <a:tcPr marL="8573" marR="8573" marT="8573" marB="0" anchor="ctr"/>
                </a:tc>
              </a:tr>
              <a:tr h="274340">
                <a:tc>
                  <a:txBody>
                    <a:bodyPr/>
                    <a:lstStyle/>
                    <a:p>
                      <a:pPr algn="l" fontAlgn="ctr"/>
                      <a:r>
                        <a:rPr lang="es-MX" sz="1200" u="none" strike="noStrike">
                          <a:effectLst/>
                          <a:latin typeface="Arial" pitchFamily="34" charset="0"/>
                          <a:cs typeface="Arial" pitchFamily="34" charset="0"/>
                        </a:rPr>
                        <a:t>ACERO DE REFUERZO EN BARRAS FY=4200 KG/CM2</a:t>
                      </a:r>
                      <a:endParaRPr lang="es-MX" sz="1200" b="0" i="0" u="none" strike="noStrike">
                        <a:solidFill>
                          <a:srgbClr val="000000"/>
                        </a:solidFill>
                        <a:effectLst/>
                        <a:latin typeface="Arial" pitchFamily="34" charset="0"/>
                        <a:cs typeface="Arial" pitchFamily="34" charset="0"/>
                      </a:endParaRPr>
                    </a:p>
                  </a:txBody>
                  <a:tcPr marL="8573" marR="8573" marT="8573" marB="0" anchor="ctr"/>
                </a:tc>
                <a:tc>
                  <a:txBody>
                    <a:bodyPr/>
                    <a:lstStyle/>
                    <a:p>
                      <a:pPr algn="l" fontAlgn="ctr"/>
                      <a:r>
                        <a:rPr lang="es-MX" sz="1200" u="none" strike="noStrike">
                          <a:effectLst/>
                          <a:latin typeface="Arial" pitchFamily="34" charset="0"/>
                          <a:cs typeface="Arial" pitchFamily="34" charset="0"/>
                        </a:rPr>
                        <a:t>kg</a:t>
                      </a:r>
                      <a:endParaRPr lang="es-MX" sz="1200" b="0" i="0" u="none" strike="noStrike">
                        <a:solidFill>
                          <a:srgbClr val="000000"/>
                        </a:solidFill>
                        <a:effectLst/>
                        <a:latin typeface="Arial" pitchFamily="34" charset="0"/>
                        <a:cs typeface="Arial" pitchFamily="34" charset="0"/>
                      </a:endParaRPr>
                    </a:p>
                  </a:txBody>
                  <a:tcPr marL="8573" marR="8573" marT="8573" marB="0" anchor="ctr"/>
                </a:tc>
                <a:tc>
                  <a:txBody>
                    <a:bodyPr/>
                    <a:lstStyle/>
                    <a:p>
                      <a:pPr algn="r" fontAlgn="ctr"/>
                      <a:r>
                        <a:rPr lang="es-MX" sz="1200" u="none" strike="noStrike">
                          <a:effectLst/>
                          <a:latin typeface="Arial" pitchFamily="34" charset="0"/>
                          <a:cs typeface="Arial" pitchFamily="34" charset="0"/>
                        </a:rPr>
                        <a:t>4,400.00</a:t>
                      </a:r>
                      <a:endParaRPr lang="es-MX" sz="1200" b="0" i="0" u="none" strike="noStrike">
                        <a:solidFill>
                          <a:srgbClr val="000000"/>
                        </a:solidFill>
                        <a:effectLst/>
                        <a:latin typeface="Arial" pitchFamily="34" charset="0"/>
                        <a:cs typeface="Arial" pitchFamily="34" charset="0"/>
                      </a:endParaRPr>
                    </a:p>
                  </a:txBody>
                  <a:tcPr marL="8573" marR="8573" marT="8573" marB="0" anchor="ctr"/>
                </a:tc>
                <a:tc>
                  <a:txBody>
                    <a:bodyPr/>
                    <a:lstStyle/>
                    <a:p>
                      <a:pPr algn="r" fontAlgn="ctr"/>
                      <a:r>
                        <a:rPr lang="es-MX" sz="1200" u="none" strike="noStrike" dirty="0">
                          <a:effectLst/>
                          <a:latin typeface="Arial" pitchFamily="34" charset="0"/>
                          <a:cs typeface="Arial" pitchFamily="34" charset="0"/>
                        </a:rPr>
                        <a:t>1.79</a:t>
                      </a:r>
                      <a:endParaRPr lang="es-MX" sz="1200" b="0" i="0" u="none" strike="noStrike" dirty="0">
                        <a:solidFill>
                          <a:srgbClr val="000000"/>
                        </a:solidFill>
                        <a:effectLst/>
                        <a:latin typeface="Arial" pitchFamily="34" charset="0"/>
                        <a:cs typeface="Arial" pitchFamily="34" charset="0"/>
                      </a:endParaRPr>
                    </a:p>
                  </a:txBody>
                  <a:tcPr marL="8573" marR="8573" marT="8573" marB="0" anchor="ctr"/>
                </a:tc>
                <a:tc>
                  <a:txBody>
                    <a:bodyPr/>
                    <a:lstStyle/>
                    <a:p>
                      <a:pPr algn="r" fontAlgn="ctr"/>
                      <a:r>
                        <a:rPr lang="es-MX" sz="1200" u="none" strike="noStrike">
                          <a:effectLst/>
                          <a:latin typeface="Arial" pitchFamily="34" charset="0"/>
                          <a:cs typeface="Arial" pitchFamily="34" charset="0"/>
                        </a:rPr>
                        <a:t>7,876.00</a:t>
                      </a:r>
                      <a:endParaRPr lang="es-MX" sz="1200" b="0" i="0" u="none" strike="noStrike">
                        <a:solidFill>
                          <a:srgbClr val="000000"/>
                        </a:solidFill>
                        <a:effectLst/>
                        <a:latin typeface="Arial" pitchFamily="34" charset="0"/>
                        <a:cs typeface="Arial" pitchFamily="34" charset="0"/>
                      </a:endParaRPr>
                    </a:p>
                  </a:txBody>
                  <a:tcPr marL="8573" marR="8573" marT="8573" marB="0" anchor="ctr"/>
                </a:tc>
              </a:tr>
              <a:tr h="274340">
                <a:tc>
                  <a:txBody>
                    <a:bodyPr/>
                    <a:lstStyle/>
                    <a:p>
                      <a:pPr algn="l" fontAlgn="ctr"/>
                      <a:r>
                        <a:rPr lang="es-MX" sz="1200" u="none" strike="noStrike">
                          <a:effectLst/>
                          <a:latin typeface="Arial" pitchFamily="34" charset="0"/>
                          <a:cs typeface="Arial" pitchFamily="34" charset="0"/>
                        </a:rPr>
                        <a:t>RELLENO COMPACTADO CON MATERIAL DE MEJORAMIENTO</a:t>
                      </a:r>
                      <a:endParaRPr lang="es-MX" sz="1200" b="0" i="0" u="none" strike="noStrike">
                        <a:solidFill>
                          <a:srgbClr val="000000"/>
                        </a:solidFill>
                        <a:effectLst/>
                        <a:latin typeface="Arial" pitchFamily="34" charset="0"/>
                        <a:cs typeface="Arial" pitchFamily="34" charset="0"/>
                      </a:endParaRPr>
                    </a:p>
                  </a:txBody>
                  <a:tcPr marL="8573" marR="8573" marT="8573" marB="0" anchor="ctr"/>
                </a:tc>
                <a:tc>
                  <a:txBody>
                    <a:bodyPr/>
                    <a:lstStyle/>
                    <a:p>
                      <a:pPr algn="l" fontAlgn="ctr"/>
                      <a:r>
                        <a:rPr lang="es-MX" sz="1200" u="none" strike="noStrike">
                          <a:effectLst/>
                          <a:latin typeface="Arial" pitchFamily="34" charset="0"/>
                          <a:cs typeface="Arial" pitchFamily="34" charset="0"/>
                        </a:rPr>
                        <a:t>m3</a:t>
                      </a:r>
                      <a:endParaRPr lang="es-MX" sz="1200" b="0" i="0" u="none" strike="noStrike">
                        <a:solidFill>
                          <a:srgbClr val="000000"/>
                        </a:solidFill>
                        <a:effectLst/>
                        <a:latin typeface="Arial" pitchFamily="34" charset="0"/>
                        <a:cs typeface="Arial" pitchFamily="34" charset="0"/>
                      </a:endParaRPr>
                    </a:p>
                  </a:txBody>
                  <a:tcPr marL="8573" marR="8573" marT="8573" marB="0" anchor="ctr"/>
                </a:tc>
                <a:tc>
                  <a:txBody>
                    <a:bodyPr/>
                    <a:lstStyle/>
                    <a:p>
                      <a:pPr algn="r" fontAlgn="ctr"/>
                      <a:r>
                        <a:rPr lang="es-MX" sz="1200" u="none" strike="noStrike">
                          <a:effectLst/>
                          <a:latin typeface="Arial" pitchFamily="34" charset="0"/>
                          <a:cs typeface="Arial" pitchFamily="34" charset="0"/>
                        </a:rPr>
                        <a:t>780.00</a:t>
                      </a:r>
                      <a:endParaRPr lang="es-MX" sz="1200" b="0" i="0" u="none" strike="noStrike">
                        <a:solidFill>
                          <a:srgbClr val="000000"/>
                        </a:solidFill>
                        <a:effectLst/>
                        <a:latin typeface="Arial" pitchFamily="34" charset="0"/>
                        <a:cs typeface="Arial" pitchFamily="34" charset="0"/>
                      </a:endParaRPr>
                    </a:p>
                  </a:txBody>
                  <a:tcPr marL="8573" marR="8573" marT="8573" marB="0" anchor="ctr"/>
                </a:tc>
                <a:tc>
                  <a:txBody>
                    <a:bodyPr/>
                    <a:lstStyle/>
                    <a:p>
                      <a:pPr algn="r" fontAlgn="ctr"/>
                      <a:r>
                        <a:rPr lang="es-MX" sz="1200" u="none" strike="noStrike" dirty="0">
                          <a:effectLst/>
                          <a:latin typeface="Arial" pitchFamily="34" charset="0"/>
                          <a:cs typeface="Arial" pitchFamily="34" charset="0"/>
                        </a:rPr>
                        <a:t>20.81</a:t>
                      </a:r>
                      <a:endParaRPr lang="es-MX" sz="1200" b="0" i="0" u="none" strike="noStrike" dirty="0">
                        <a:solidFill>
                          <a:srgbClr val="000000"/>
                        </a:solidFill>
                        <a:effectLst/>
                        <a:latin typeface="Arial" pitchFamily="34" charset="0"/>
                        <a:cs typeface="Arial" pitchFamily="34" charset="0"/>
                      </a:endParaRPr>
                    </a:p>
                  </a:txBody>
                  <a:tcPr marL="8573" marR="8573" marT="8573" marB="0" anchor="ctr"/>
                </a:tc>
                <a:tc>
                  <a:txBody>
                    <a:bodyPr/>
                    <a:lstStyle/>
                    <a:p>
                      <a:pPr algn="r" fontAlgn="ctr"/>
                      <a:r>
                        <a:rPr lang="es-MX" sz="1200" u="none" strike="noStrike" dirty="0">
                          <a:effectLst/>
                          <a:latin typeface="Arial" pitchFamily="34" charset="0"/>
                          <a:cs typeface="Arial" pitchFamily="34" charset="0"/>
                        </a:rPr>
                        <a:t>16,231.80</a:t>
                      </a:r>
                      <a:endParaRPr lang="es-MX" sz="1200" b="0" i="0" u="none" strike="noStrike" dirty="0">
                        <a:solidFill>
                          <a:srgbClr val="000000"/>
                        </a:solidFill>
                        <a:effectLst/>
                        <a:latin typeface="Arial" pitchFamily="34" charset="0"/>
                        <a:cs typeface="Arial" pitchFamily="34" charset="0"/>
                      </a:endParaRPr>
                    </a:p>
                  </a:txBody>
                  <a:tcPr marL="8573" marR="8573" marT="8573" marB="0" anchor="ctr"/>
                </a:tc>
              </a:tr>
              <a:tr h="274340">
                <a:tc>
                  <a:txBody>
                    <a:bodyPr/>
                    <a:lstStyle/>
                    <a:p>
                      <a:pPr algn="l" fontAlgn="ctr"/>
                      <a:r>
                        <a:rPr lang="es-MX" sz="1200" u="none" strike="noStrike">
                          <a:effectLst/>
                          <a:latin typeface="Arial" pitchFamily="34" charset="0"/>
                          <a:cs typeface="Arial" pitchFamily="34" charset="0"/>
                        </a:rPr>
                        <a:t>EXCAVACIÓN A MÁQUINA</a:t>
                      </a:r>
                      <a:endParaRPr lang="es-MX" sz="1200" b="0" i="0" u="none" strike="noStrike">
                        <a:solidFill>
                          <a:srgbClr val="000000"/>
                        </a:solidFill>
                        <a:effectLst/>
                        <a:latin typeface="Arial" pitchFamily="34" charset="0"/>
                        <a:cs typeface="Arial" pitchFamily="34" charset="0"/>
                      </a:endParaRPr>
                    </a:p>
                  </a:txBody>
                  <a:tcPr marL="8573" marR="8573" marT="8573" marB="0" anchor="ctr"/>
                </a:tc>
                <a:tc>
                  <a:txBody>
                    <a:bodyPr/>
                    <a:lstStyle/>
                    <a:p>
                      <a:pPr algn="l" fontAlgn="ctr"/>
                      <a:r>
                        <a:rPr lang="es-MX" sz="1200" u="none" strike="noStrike">
                          <a:effectLst/>
                          <a:latin typeface="Arial" pitchFamily="34" charset="0"/>
                          <a:cs typeface="Arial" pitchFamily="34" charset="0"/>
                        </a:rPr>
                        <a:t>m3</a:t>
                      </a:r>
                      <a:endParaRPr lang="es-MX" sz="1200" b="0" i="0" u="none" strike="noStrike">
                        <a:solidFill>
                          <a:srgbClr val="000000"/>
                        </a:solidFill>
                        <a:effectLst/>
                        <a:latin typeface="Arial" pitchFamily="34" charset="0"/>
                        <a:cs typeface="Arial" pitchFamily="34" charset="0"/>
                      </a:endParaRPr>
                    </a:p>
                  </a:txBody>
                  <a:tcPr marL="8573" marR="8573" marT="8573" marB="0" anchor="ctr"/>
                </a:tc>
                <a:tc>
                  <a:txBody>
                    <a:bodyPr/>
                    <a:lstStyle/>
                    <a:p>
                      <a:pPr algn="r" fontAlgn="ctr"/>
                      <a:r>
                        <a:rPr lang="es-MX" sz="1200" u="none" strike="noStrike">
                          <a:effectLst/>
                          <a:latin typeface="Arial" pitchFamily="34" charset="0"/>
                          <a:cs typeface="Arial" pitchFamily="34" charset="0"/>
                        </a:rPr>
                        <a:t>780.00</a:t>
                      </a:r>
                      <a:endParaRPr lang="es-MX" sz="1200" b="0" i="0" u="none" strike="noStrike">
                        <a:solidFill>
                          <a:srgbClr val="000000"/>
                        </a:solidFill>
                        <a:effectLst/>
                        <a:latin typeface="Arial" pitchFamily="34" charset="0"/>
                        <a:cs typeface="Arial" pitchFamily="34" charset="0"/>
                      </a:endParaRPr>
                    </a:p>
                  </a:txBody>
                  <a:tcPr marL="8573" marR="8573" marT="8573" marB="0" anchor="ctr"/>
                </a:tc>
                <a:tc>
                  <a:txBody>
                    <a:bodyPr/>
                    <a:lstStyle/>
                    <a:p>
                      <a:pPr algn="r" fontAlgn="ctr"/>
                      <a:r>
                        <a:rPr lang="es-MX" sz="1200" u="none" strike="noStrike">
                          <a:effectLst/>
                          <a:latin typeface="Arial" pitchFamily="34" charset="0"/>
                          <a:cs typeface="Arial" pitchFamily="34" charset="0"/>
                        </a:rPr>
                        <a:t>9.64</a:t>
                      </a:r>
                      <a:endParaRPr lang="es-MX" sz="1200" b="0" i="0" u="none" strike="noStrike">
                        <a:solidFill>
                          <a:srgbClr val="000000"/>
                        </a:solidFill>
                        <a:effectLst/>
                        <a:latin typeface="Arial" pitchFamily="34" charset="0"/>
                        <a:cs typeface="Arial" pitchFamily="34" charset="0"/>
                      </a:endParaRPr>
                    </a:p>
                  </a:txBody>
                  <a:tcPr marL="8573" marR="8573" marT="8573" marB="0" anchor="ctr"/>
                </a:tc>
                <a:tc>
                  <a:txBody>
                    <a:bodyPr/>
                    <a:lstStyle/>
                    <a:p>
                      <a:pPr algn="r" fontAlgn="ctr"/>
                      <a:r>
                        <a:rPr lang="es-MX" sz="1200" u="none" strike="noStrike" dirty="0">
                          <a:effectLst/>
                          <a:latin typeface="Arial" pitchFamily="34" charset="0"/>
                          <a:cs typeface="Arial" pitchFamily="34" charset="0"/>
                        </a:rPr>
                        <a:t>7,519.20</a:t>
                      </a:r>
                      <a:endParaRPr lang="es-MX" sz="1200" b="0" i="0" u="none" strike="noStrike" dirty="0">
                        <a:solidFill>
                          <a:srgbClr val="000000"/>
                        </a:solidFill>
                        <a:effectLst/>
                        <a:latin typeface="Arial" pitchFamily="34" charset="0"/>
                        <a:cs typeface="Arial" pitchFamily="34" charset="0"/>
                      </a:endParaRPr>
                    </a:p>
                  </a:txBody>
                  <a:tcPr marL="8573" marR="8573" marT="8573" marB="0" anchor="ctr"/>
                </a:tc>
              </a:tr>
              <a:tr h="274340">
                <a:tc>
                  <a:txBody>
                    <a:bodyPr/>
                    <a:lstStyle/>
                    <a:p>
                      <a:pPr algn="l" fontAlgn="ctr"/>
                      <a:r>
                        <a:rPr lang="es-MX" sz="1200" u="none" strike="noStrike">
                          <a:effectLst/>
                          <a:latin typeface="Arial" pitchFamily="34" charset="0"/>
                          <a:cs typeface="Arial" pitchFamily="34" charset="0"/>
                        </a:rPr>
                        <a:t>DESALOJO DE MATERIAL DE EXCAVACIÓN</a:t>
                      </a:r>
                      <a:endParaRPr lang="es-MX" sz="1200" b="0" i="0" u="none" strike="noStrike">
                        <a:solidFill>
                          <a:srgbClr val="000000"/>
                        </a:solidFill>
                        <a:effectLst/>
                        <a:latin typeface="Arial" pitchFamily="34" charset="0"/>
                        <a:cs typeface="Arial" pitchFamily="34" charset="0"/>
                      </a:endParaRPr>
                    </a:p>
                  </a:txBody>
                  <a:tcPr marL="8573" marR="8573" marT="8573" marB="0" anchor="ctr"/>
                </a:tc>
                <a:tc>
                  <a:txBody>
                    <a:bodyPr/>
                    <a:lstStyle/>
                    <a:p>
                      <a:pPr algn="l" fontAlgn="ctr"/>
                      <a:r>
                        <a:rPr lang="es-MX" sz="1200" u="none" strike="noStrike">
                          <a:effectLst/>
                          <a:latin typeface="Arial" pitchFamily="34" charset="0"/>
                          <a:cs typeface="Arial" pitchFamily="34" charset="0"/>
                        </a:rPr>
                        <a:t>m3</a:t>
                      </a:r>
                      <a:endParaRPr lang="es-MX" sz="1200" b="0" i="0" u="none" strike="noStrike">
                        <a:solidFill>
                          <a:srgbClr val="000000"/>
                        </a:solidFill>
                        <a:effectLst/>
                        <a:latin typeface="Arial" pitchFamily="34" charset="0"/>
                        <a:cs typeface="Arial" pitchFamily="34" charset="0"/>
                      </a:endParaRPr>
                    </a:p>
                  </a:txBody>
                  <a:tcPr marL="8573" marR="8573" marT="8573" marB="0" anchor="ctr"/>
                </a:tc>
                <a:tc>
                  <a:txBody>
                    <a:bodyPr/>
                    <a:lstStyle/>
                    <a:p>
                      <a:pPr algn="r" fontAlgn="ctr"/>
                      <a:r>
                        <a:rPr lang="es-MX" sz="1200" u="none" strike="noStrike">
                          <a:effectLst/>
                          <a:latin typeface="Arial" pitchFamily="34" charset="0"/>
                          <a:cs typeface="Arial" pitchFamily="34" charset="0"/>
                        </a:rPr>
                        <a:t>975.00</a:t>
                      </a:r>
                      <a:endParaRPr lang="es-MX" sz="1200" b="0" i="0" u="none" strike="noStrike">
                        <a:solidFill>
                          <a:srgbClr val="000000"/>
                        </a:solidFill>
                        <a:effectLst/>
                        <a:latin typeface="Arial" pitchFamily="34" charset="0"/>
                        <a:cs typeface="Arial" pitchFamily="34" charset="0"/>
                      </a:endParaRPr>
                    </a:p>
                  </a:txBody>
                  <a:tcPr marL="8573" marR="8573" marT="8573" marB="0" anchor="ctr"/>
                </a:tc>
                <a:tc>
                  <a:txBody>
                    <a:bodyPr/>
                    <a:lstStyle/>
                    <a:p>
                      <a:pPr algn="r" fontAlgn="ctr"/>
                      <a:r>
                        <a:rPr lang="es-MX" sz="1200" u="none" strike="noStrike">
                          <a:effectLst/>
                          <a:latin typeface="Arial" pitchFamily="34" charset="0"/>
                          <a:cs typeface="Arial" pitchFamily="34" charset="0"/>
                        </a:rPr>
                        <a:t>1.86</a:t>
                      </a:r>
                      <a:endParaRPr lang="es-MX" sz="1200" b="0" i="0" u="none" strike="noStrike">
                        <a:solidFill>
                          <a:srgbClr val="000000"/>
                        </a:solidFill>
                        <a:effectLst/>
                        <a:latin typeface="Arial" pitchFamily="34" charset="0"/>
                        <a:cs typeface="Arial" pitchFamily="34" charset="0"/>
                      </a:endParaRPr>
                    </a:p>
                  </a:txBody>
                  <a:tcPr marL="8573" marR="8573" marT="8573" marB="0" anchor="ctr"/>
                </a:tc>
                <a:tc>
                  <a:txBody>
                    <a:bodyPr/>
                    <a:lstStyle/>
                    <a:p>
                      <a:pPr algn="r" fontAlgn="ctr"/>
                      <a:r>
                        <a:rPr lang="es-MX" sz="1200" u="none" strike="noStrike" dirty="0">
                          <a:effectLst/>
                          <a:latin typeface="Arial" pitchFamily="34" charset="0"/>
                          <a:cs typeface="Arial" pitchFamily="34" charset="0"/>
                        </a:rPr>
                        <a:t>1,813.50</a:t>
                      </a:r>
                      <a:endParaRPr lang="es-MX" sz="1200" b="0" i="0" u="none" strike="noStrike" dirty="0">
                        <a:solidFill>
                          <a:srgbClr val="000000"/>
                        </a:solidFill>
                        <a:effectLst/>
                        <a:latin typeface="Arial" pitchFamily="34" charset="0"/>
                        <a:cs typeface="Arial" pitchFamily="34" charset="0"/>
                      </a:endParaRPr>
                    </a:p>
                  </a:txBody>
                  <a:tcPr marL="8573" marR="8573" marT="8573" marB="0" anchor="ctr"/>
                </a:tc>
              </a:tr>
              <a:tr h="274340">
                <a:tc>
                  <a:txBody>
                    <a:bodyPr/>
                    <a:lstStyle/>
                    <a:p>
                      <a:pPr algn="l" fontAlgn="ctr"/>
                      <a:r>
                        <a:rPr lang="es-MX" sz="1200" u="none" strike="noStrike">
                          <a:effectLst/>
                          <a:latin typeface="Arial" pitchFamily="34" charset="0"/>
                          <a:cs typeface="Arial" pitchFamily="34" charset="0"/>
                        </a:rPr>
                        <a:t>COSTOS INDIRECTOS/IMPREVISTOS</a:t>
                      </a:r>
                      <a:endParaRPr lang="es-MX" sz="1200" b="0" i="0" u="none" strike="noStrike">
                        <a:solidFill>
                          <a:srgbClr val="000000"/>
                        </a:solidFill>
                        <a:effectLst/>
                        <a:latin typeface="Arial" pitchFamily="34" charset="0"/>
                        <a:cs typeface="Arial" pitchFamily="34" charset="0"/>
                      </a:endParaRPr>
                    </a:p>
                  </a:txBody>
                  <a:tcPr marL="8573" marR="8573" marT="8573" marB="0" anchor="ctr"/>
                </a:tc>
                <a:tc>
                  <a:txBody>
                    <a:bodyPr/>
                    <a:lstStyle/>
                    <a:p>
                      <a:pPr algn="l" fontAlgn="ctr"/>
                      <a:r>
                        <a:rPr lang="es-MX" sz="1200" u="none" strike="noStrike">
                          <a:effectLst/>
                          <a:latin typeface="Arial" pitchFamily="34" charset="0"/>
                          <a:cs typeface="Arial" pitchFamily="34" charset="0"/>
                        </a:rPr>
                        <a:t>U</a:t>
                      </a:r>
                      <a:endParaRPr lang="es-MX" sz="1200" b="0" i="0" u="none" strike="noStrike">
                        <a:solidFill>
                          <a:srgbClr val="000000"/>
                        </a:solidFill>
                        <a:effectLst/>
                        <a:latin typeface="Arial" pitchFamily="34" charset="0"/>
                        <a:cs typeface="Arial" pitchFamily="34" charset="0"/>
                      </a:endParaRPr>
                    </a:p>
                  </a:txBody>
                  <a:tcPr marL="8573" marR="8573" marT="8573" marB="0" anchor="ctr"/>
                </a:tc>
                <a:tc>
                  <a:txBody>
                    <a:bodyPr/>
                    <a:lstStyle/>
                    <a:p>
                      <a:pPr algn="r" fontAlgn="ctr"/>
                      <a:r>
                        <a:rPr lang="es-MX" sz="1200" u="none" strike="noStrike">
                          <a:effectLst/>
                          <a:latin typeface="Arial" pitchFamily="34" charset="0"/>
                          <a:cs typeface="Arial" pitchFamily="34" charset="0"/>
                        </a:rPr>
                        <a:t>1.00</a:t>
                      </a:r>
                      <a:endParaRPr lang="es-MX" sz="1200" b="0" i="0" u="none" strike="noStrike">
                        <a:solidFill>
                          <a:srgbClr val="000000"/>
                        </a:solidFill>
                        <a:effectLst/>
                        <a:latin typeface="Arial" pitchFamily="34" charset="0"/>
                        <a:cs typeface="Arial" pitchFamily="34" charset="0"/>
                      </a:endParaRPr>
                    </a:p>
                  </a:txBody>
                  <a:tcPr marL="8573" marR="8573" marT="8573" marB="0" anchor="ctr"/>
                </a:tc>
                <a:tc>
                  <a:txBody>
                    <a:bodyPr/>
                    <a:lstStyle/>
                    <a:p>
                      <a:pPr algn="r" fontAlgn="ctr"/>
                      <a:r>
                        <a:rPr lang="es-MX" sz="1200" u="none" strike="noStrike">
                          <a:effectLst/>
                          <a:latin typeface="Arial" pitchFamily="34" charset="0"/>
                          <a:cs typeface="Arial" pitchFamily="34" charset="0"/>
                        </a:rPr>
                        <a:t>49,040.99</a:t>
                      </a:r>
                      <a:endParaRPr lang="es-MX" sz="1200" b="0" i="0" u="none" strike="noStrike">
                        <a:solidFill>
                          <a:srgbClr val="000000"/>
                        </a:solidFill>
                        <a:effectLst/>
                        <a:latin typeface="Arial" pitchFamily="34" charset="0"/>
                        <a:cs typeface="Arial" pitchFamily="34" charset="0"/>
                      </a:endParaRPr>
                    </a:p>
                  </a:txBody>
                  <a:tcPr marL="8573" marR="8573" marT="8573" marB="0" anchor="ctr"/>
                </a:tc>
                <a:tc>
                  <a:txBody>
                    <a:bodyPr/>
                    <a:lstStyle/>
                    <a:p>
                      <a:pPr algn="r" fontAlgn="ctr"/>
                      <a:r>
                        <a:rPr lang="es-MX" sz="1200" u="none" strike="noStrike" dirty="0">
                          <a:effectLst/>
                          <a:latin typeface="Arial" pitchFamily="34" charset="0"/>
                          <a:cs typeface="Arial" pitchFamily="34" charset="0"/>
                        </a:rPr>
                        <a:t>49,040.99</a:t>
                      </a:r>
                      <a:endParaRPr lang="es-MX" sz="1200" b="0" i="0" u="none" strike="noStrike" dirty="0">
                        <a:solidFill>
                          <a:srgbClr val="000000"/>
                        </a:solidFill>
                        <a:effectLst/>
                        <a:latin typeface="Arial" pitchFamily="34" charset="0"/>
                        <a:cs typeface="Arial" pitchFamily="34" charset="0"/>
                      </a:endParaRPr>
                    </a:p>
                  </a:txBody>
                  <a:tcPr marL="8573" marR="8573" marT="8573" marB="0" anchor="ctr"/>
                </a:tc>
              </a:tr>
              <a:tr h="274340">
                <a:tc>
                  <a:txBody>
                    <a:bodyPr/>
                    <a:lstStyle/>
                    <a:p>
                      <a:pPr algn="l" fontAlgn="ctr"/>
                      <a:r>
                        <a:rPr lang="es-MX" sz="1200" u="none" strike="noStrike">
                          <a:effectLst/>
                          <a:latin typeface="Arial" pitchFamily="34" charset="0"/>
                          <a:cs typeface="Arial" pitchFamily="34" charset="0"/>
                        </a:rPr>
                        <a:t> </a:t>
                      </a:r>
                      <a:endParaRPr lang="es-MX" sz="1200" b="0" i="0" u="none" strike="noStrike">
                        <a:solidFill>
                          <a:srgbClr val="000000"/>
                        </a:solidFill>
                        <a:effectLst/>
                        <a:latin typeface="Arial" pitchFamily="34" charset="0"/>
                        <a:cs typeface="Arial" pitchFamily="34" charset="0"/>
                      </a:endParaRPr>
                    </a:p>
                  </a:txBody>
                  <a:tcPr marL="8573" marR="8573" marT="8573" marB="0" anchor="ctr"/>
                </a:tc>
                <a:tc>
                  <a:txBody>
                    <a:bodyPr/>
                    <a:lstStyle/>
                    <a:p>
                      <a:pPr algn="l" fontAlgn="ctr"/>
                      <a:r>
                        <a:rPr lang="es-MX" sz="1400" b="1" u="none" strike="noStrike" dirty="0">
                          <a:effectLst/>
                          <a:latin typeface="Arial" pitchFamily="34" charset="0"/>
                          <a:cs typeface="Arial" pitchFamily="34" charset="0"/>
                        </a:rPr>
                        <a:t>TOTAL: </a:t>
                      </a:r>
                      <a:endParaRPr lang="es-MX" sz="1400" b="1" i="0" u="none" strike="noStrike" dirty="0">
                        <a:solidFill>
                          <a:srgbClr val="000000"/>
                        </a:solidFill>
                        <a:effectLst/>
                        <a:latin typeface="Arial" pitchFamily="34" charset="0"/>
                        <a:cs typeface="Arial" pitchFamily="34" charset="0"/>
                      </a:endParaRPr>
                    </a:p>
                  </a:txBody>
                  <a:tcPr marL="8573" marR="8573" marT="8573" marB="0" anchor="ctr"/>
                </a:tc>
                <a:tc>
                  <a:txBody>
                    <a:bodyPr/>
                    <a:lstStyle/>
                    <a:p>
                      <a:pPr algn="l" fontAlgn="ctr"/>
                      <a:r>
                        <a:rPr lang="es-MX" sz="1400" b="1" u="none" strike="noStrike" dirty="0">
                          <a:effectLst/>
                          <a:latin typeface="Arial" pitchFamily="34" charset="0"/>
                          <a:cs typeface="Arial" pitchFamily="34" charset="0"/>
                        </a:rPr>
                        <a:t> </a:t>
                      </a:r>
                      <a:endParaRPr lang="es-MX" sz="1400" b="1" i="0" u="none" strike="noStrike" dirty="0">
                        <a:solidFill>
                          <a:srgbClr val="000000"/>
                        </a:solidFill>
                        <a:effectLst/>
                        <a:latin typeface="Arial" pitchFamily="34" charset="0"/>
                        <a:cs typeface="Arial" pitchFamily="34" charset="0"/>
                      </a:endParaRPr>
                    </a:p>
                  </a:txBody>
                  <a:tcPr marL="8573" marR="8573" marT="8573" marB="0" anchor="ctr"/>
                </a:tc>
                <a:tc>
                  <a:txBody>
                    <a:bodyPr/>
                    <a:lstStyle/>
                    <a:p>
                      <a:pPr algn="l" fontAlgn="ctr"/>
                      <a:r>
                        <a:rPr lang="es-MX" sz="1400" b="1" u="none" strike="noStrike" dirty="0">
                          <a:effectLst/>
                          <a:latin typeface="Arial" pitchFamily="34" charset="0"/>
                          <a:cs typeface="Arial" pitchFamily="34" charset="0"/>
                        </a:rPr>
                        <a:t> </a:t>
                      </a:r>
                      <a:endParaRPr lang="es-MX" sz="1400" b="1" i="0" u="none" strike="noStrike" dirty="0">
                        <a:solidFill>
                          <a:srgbClr val="000000"/>
                        </a:solidFill>
                        <a:effectLst/>
                        <a:latin typeface="Arial" pitchFamily="34" charset="0"/>
                        <a:cs typeface="Arial" pitchFamily="34" charset="0"/>
                      </a:endParaRPr>
                    </a:p>
                  </a:txBody>
                  <a:tcPr marL="8573" marR="8573" marT="8573" marB="0" anchor="ctr"/>
                </a:tc>
                <a:tc>
                  <a:txBody>
                    <a:bodyPr/>
                    <a:lstStyle/>
                    <a:p>
                      <a:pPr algn="r" fontAlgn="ctr"/>
                      <a:r>
                        <a:rPr lang="es-MX" sz="1400" b="1" u="none" strike="noStrike" dirty="0">
                          <a:effectLst/>
                          <a:latin typeface="Arial" pitchFamily="34" charset="0"/>
                          <a:cs typeface="Arial" pitchFamily="34" charset="0"/>
                        </a:rPr>
                        <a:t>245,204.95</a:t>
                      </a:r>
                      <a:endParaRPr lang="es-MX" sz="1400" b="1" i="0" u="none" strike="noStrike" dirty="0">
                        <a:solidFill>
                          <a:srgbClr val="000000"/>
                        </a:solidFill>
                        <a:effectLst/>
                        <a:latin typeface="Arial" pitchFamily="34" charset="0"/>
                        <a:cs typeface="Arial" pitchFamily="34" charset="0"/>
                      </a:endParaRPr>
                    </a:p>
                  </a:txBody>
                  <a:tcPr marL="8573" marR="8573" marT="8573" marB="0" anchor="ctr"/>
                </a:tc>
              </a:tr>
            </a:tbl>
          </a:graphicData>
        </a:graphic>
      </p:graphicFrame>
    </p:spTree>
    <p:extLst>
      <p:ext uri="{BB962C8B-B14F-4D97-AF65-F5344CB8AC3E}">
        <p14:creationId xmlns:p14="http://schemas.microsoft.com/office/powerpoint/2010/main" val="30727417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CONCLUSIONES</a:t>
            </a:r>
            <a:endParaRPr lang="es-MX" dirty="0"/>
          </a:p>
        </p:txBody>
      </p:sp>
      <p:sp>
        <p:nvSpPr>
          <p:cNvPr id="3" name="2 Marcador de contenido"/>
          <p:cNvSpPr>
            <a:spLocks noGrp="1"/>
          </p:cNvSpPr>
          <p:nvPr>
            <p:ph idx="1"/>
          </p:nvPr>
        </p:nvSpPr>
        <p:spPr/>
        <p:txBody>
          <a:bodyPr>
            <a:normAutofit/>
          </a:bodyPr>
          <a:lstStyle/>
          <a:p>
            <a:pPr lvl="0" algn="just"/>
            <a:r>
              <a:rPr lang="es-MX" dirty="0"/>
              <a:t>La solución al problema está principalmente en separar las estructuras para que así, cada una de las estructuras independientes, se estabilicen y los efectos de los asentamientos no afecten a todos los edificios. Entre edificios independientes deberá existir una junta sísmica de 10 cm.</a:t>
            </a:r>
          </a:p>
          <a:p>
            <a:pPr algn="just"/>
            <a:r>
              <a:rPr lang="es-MX" dirty="0"/>
              <a:t>La cimentación deberá ser separada únicamente en el bloque F2 </a:t>
            </a:r>
            <a:r>
              <a:rPr lang="es-MX" dirty="0" smtClean="0"/>
              <a:t>.</a:t>
            </a:r>
            <a:endParaRPr lang="es-MX" dirty="0"/>
          </a:p>
        </p:txBody>
      </p:sp>
    </p:spTree>
    <p:extLst>
      <p:ext uri="{BB962C8B-B14F-4D97-AF65-F5344CB8AC3E}">
        <p14:creationId xmlns:p14="http://schemas.microsoft.com/office/powerpoint/2010/main" val="3425294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ESTUDIOS GEOTÉCNICOS</a:t>
            </a:r>
            <a:endParaRPr lang="es-MX" dirty="0"/>
          </a:p>
        </p:txBody>
      </p:sp>
      <p:pic>
        <p:nvPicPr>
          <p:cNvPr id="4" name="3 Marcador de contenido"/>
          <p:cNvPicPr>
            <a:picLocks noGrp="1"/>
          </p:cNvPicPr>
          <p:nvPr>
            <p:ph idx="1"/>
          </p:nvPr>
        </p:nvPicPr>
        <p:blipFill rotWithShape="1">
          <a:blip r:embed="rId2"/>
          <a:srcRect l="41787" t="25921" r="18135" b="20945"/>
          <a:stretch/>
        </p:blipFill>
        <p:spPr bwMode="auto">
          <a:xfrm>
            <a:off x="899592" y="1916832"/>
            <a:ext cx="6192688" cy="3960440"/>
          </a:xfrm>
          <a:prstGeom prst="rect">
            <a:avLst/>
          </a:prstGeom>
          <a:ln>
            <a:noFill/>
          </a:ln>
          <a:extLst>
            <a:ext uri="{53640926-AAD7-44D8-BBD7-CCE9431645EC}">
              <a14:shadowObscured xmlns:a14="http://schemas.microsoft.com/office/drawing/2010/main"/>
            </a:ext>
          </a:extLst>
        </p:spPr>
      </p:pic>
      <p:sp>
        <p:nvSpPr>
          <p:cNvPr id="5" name="4 CuadroTexto"/>
          <p:cNvSpPr txBox="1"/>
          <p:nvPr/>
        </p:nvSpPr>
        <p:spPr>
          <a:xfrm>
            <a:off x="6372200" y="4869160"/>
            <a:ext cx="2592288" cy="923330"/>
          </a:xfrm>
          <a:prstGeom prst="rect">
            <a:avLst/>
          </a:prstGeom>
          <a:noFill/>
        </p:spPr>
        <p:txBody>
          <a:bodyPr wrap="square" rtlCol="0">
            <a:spAutoFit/>
          </a:bodyPr>
          <a:lstStyle/>
          <a:p>
            <a:r>
              <a:rPr lang="es-MX" dirty="0" smtClean="0"/>
              <a:t>FUENTE: ESTUDIO GEOTÉCNICO </a:t>
            </a:r>
          </a:p>
          <a:p>
            <a:r>
              <a:rPr lang="es-MX" dirty="0" smtClean="0"/>
              <a:t>(ING. HUGO </a:t>
            </a:r>
            <a:r>
              <a:rPr lang="es-MX" dirty="0" err="1" smtClean="0"/>
              <a:t>BONIFAZ</a:t>
            </a:r>
            <a:r>
              <a:rPr lang="es-MX" dirty="0"/>
              <a:t>)</a:t>
            </a:r>
          </a:p>
        </p:txBody>
      </p:sp>
    </p:spTree>
    <p:extLst>
      <p:ext uri="{BB962C8B-B14F-4D97-AF65-F5344CB8AC3E}">
        <p14:creationId xmlns:p14="http://schemas.microsoft.com/office/powerpoint/2010/main" val="4577163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CONCLUSIONES</a:t>
            </a:r>
            <a:endParaRPr lang="es-MX" dirty="0"/>
          </a:p>
        </p:txBody>
      </p:sp>
      <p:sp>
        <p:nvSpPr>
          <p:cNvPr id="3" name="2 Marcador de contenido"/>
          <p:cNvSpPr>
            <a:spLocks noGrp="1"/>
          </p:cNvSpPr>
          <p:nvPr>
            <p:ph idx="1"/>
          </p:nvPr>
        </p:nvSpPr>
        <p:spPr/>
        <p:txBody>
          <a:bodyPr/>
          <a:lstStyle/>
          <a:p>
            <a:pPr lvl="0" algn="just"/>
            <a:r>
              <a:rPr lang="es-MX" dirty="0"/>
              <a:t>Los elementos que conforman las gradas, una vez que se han liberado, no presentan problemas, por lo que no necesitan reforzamiento.</a:t>
            </a:r>
          </a:p>
          <a:p>
            <a:pPr lvl="0" algn="just"/>
            <a:r>
              <a:rPr lang="es-MX" dirty="0"/>
              <a:t>Las vigas de cimentación de los bloques F, G y gradas, no presentan problemas, por cuanto no es necesario colocar un reforzamiento en las mismas. Los esfuerzos en el suelo no superan la capacidad admisible del mismo.</a:t>
            </a:r>
          </a:p>
          <a:p>
            <a:endParaRPr lang="es-MX" dirty="0"/>
          </a:p>
        </p:txBody>
      </p:sp>
    </p:spTree>
    <p:extLst>
      <p:ext uri="{BB962C8B-B14F-4D97-AF65-F5344CB8AC3E}">
        <p14:creationId xmlns:p14="http://schemas.microsoft.com/office/powerpoint/2010/main" val="4859872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CONCLUSIONES</a:t>
            </a:r>
            <a:endParaRPr lang="es-MX" dirty="0"/>
          </a:p>
        </p:txBody>
      </p:sp>
      <p:sp>
        <p:nvSpPr>
          <p:cNvPr id="3" name="2 Marcador de contenido"/>
          <p:cNvSpPr>
            <a:spLocks noGrp="1"/>
          </p:cNvSpPr>
          <p:nvPr>
            <p:ph idx="1"/>
          </p:nvPr>
        </p:nvSpPr>
        <p:spPr/>
        <p:txBody>
          <a:bodyPr>
            <a:normAutofit/>
          </a:bodyPr>
          <a:lstStyle/>
          <a:p>
            <a:pPr lvl="0"/>
            <a:r>
              <a:rPr lang="es-MX" dirty="0"/>
              <a:t>Las vigas de los bloques F y G se encuentran sobrecargadas (en un rango del 1% al </a:t>
            </a:r>
            <a:r>
              <a:rPr lang="es-MX" dirty="0"/>
              <a:t>7</a:t>
            </a:r>
            <a:r>
              <a:rPr lang="es-MX" dirty="0" smtClean="0"/>
              <a:t>4</a:t>
            </a:r>
            <a:r>
              <a:rPr lang="es-MX" dirty="0" smtClean="0"/>
              <a:t>% </a:t>
            </a:r>
            <a:r>
              <a:rPr lang="es-MX" dirty="0"/>
              <a:t>por lo que necesitan ser reforzadas. Para esto se colocarán placas a los lados del alma, como se presentan en los planos anexos al proyecto, lo que permitirá que los esfuerzos tanto de compresión como de tensión en las fibras extremas, puedan controlarse</a:t>
            </a:r>
            <a:r>
              <a:rPr lang="es-MX" dirty="0" smtClean="0"/>
              <a:t>.</a:t>
            </a:r>
            <a:endParaRPr lang="es-MX" dirty="0"/>
          </a:p>
        </p:txBody>
      </p:sp>
    </p:spTree>
    <p:extLst>
      <p:ext uri="{BB962C8B-B14F-4D97-AF65-F5344CB8AC3E}">
        <p14:creationId xmlns:p14="http://schemas.microsoft.com/office/powerpoint/2010/main" val="38855399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CONCLUSIONES</a:t>
            </a:r>
            <a:endParaRPr lang="es-MX" dirty="0"/>
          </a:p>
        </p:txBody>
      </p:sp>
      <p:pic>
        <p:nvPicPr>
          <p:cNvPr id="4" name="0 Imagen"/>
          <p:cNvPicPr>
            <a:picLocks noGrp="1"/>
          </p:cNvPicPr>
          <p:nvPr>
            <p:ph idx="1"/>
          </p:nvPr>
        </p:nvPicPr>
        <p:blipFill rotWithShape="1">
          <a:blip r:embed="rId2">
            <a:extLst>
              <a:ext uri="{28A0092B-C50C-407E-A947-70E740481C1C}">
                <a14:useLocalDpi xmlns:a14="http://schemas.microsoft.com/office/drawing/2010/main" val="0"/>
              </a:ext>
            </a:extLst>
          </a:blip>
          <a:srcRect t="24390" b="24390"/>
          <a:stretch/>
        </p:blipFill>
        <p:spPr bwMode="auto">
          <a:xfrm>
            <a:off x="457200" y="2549181"/>
            <a:ext cx="8229600" cy="3161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877585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CONCLUSIONES</a:t>
            </a:r>
            <a:endParaRPr lang="es-MX" dirty="0"/>
          </a:p>
        </p:txBody>
      </p:sp>
      <p:sp>
        <p:nvSpPr>
          <p:cNvPr id="3" name="2 Marcador de contenido"/>
          <p:cNvSpPr>
            <a:spLocks noGrp="1"/>
          </p:cNvSpPr>
          <p:nvPr>
            <p:ph idx="1"/>
          </p:nvPr>
        </p:nvSpPr>
        <p:spPr/>
        <p:txBody>
          <a:bodyPr/>
          <a:lstStyle/>
          <a:p>
            <a:pPr lvl="0"/>
            <a:r>
              <a:rPr lang="es-MX" dirty="0"/>
              <a:t>Las columnas de los bloques F, G y gradas presentan gran resistencia debido a la combinación de sus materiales, y los esfuerzos que actúan en ellos son inferiores a los admisibles por lo que no necesitan reforzamiento</a:t>
            </a:r>
            <a:r>
              <a:rPr lang="es-MX" dirty="0" smtClean="0"/>
              <a:t>.</a:t>
            </a:r>
          </a:p>
          <a:p>
            <a:r>
              <a:rPr lang="es-MX" dirty="0"/>
              <a:t>Los entrepisos de los bloques F y G debe reforzarse aumentando a las correas dos varillas de 16 mm de diámetro, debidamente soldadas, logrando así que los esfuerzos generados sean controlados y por tanto, menor a los admisibles.</a:t>
            </a:r>
          </a:p>
          <a:p>
            <a:pPr lvl="0"/>
            <a:endParaRPr lang="es-MX" dirty="0"/>
          </a:p>
          <a:p>
            <a:endParaRPr lang="es-MX" dirty="0"/>
          </a:p>
        </p:txBody>
      </p:sp>
    </p:spTree>
    <p:extLst>
      <p:ext uri="{BB962C8B-B14F-4D97-AF65-F5344CB8AC3E}">
        <p14:creationId xmlns:p14="http://schemas.microsoft.com/office/powerpoint/2010/main" val="32863127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CONCLUSIONES</a:t>
            </a:r>
            <a:endParaRPr lang="es-MX" dirty="0"/>
          </a:p>
        </p:txBody>
      </p:sp>
      <p:sp>
        <p:nvSpPr>
          <p:cNvPr id="3" name="2 Marcador de contenido"/>
          <p:cNvSpPr>
            <a:spLocks noGrp="1"/>
          </p:cNvSpPr>
          <p:nvPr>
            <p:ph idx="1"/>
          </p:nvPr>
        </p:nvSpPr>
        <p:spPr/>
        <p:txBody>
          <a:bodyPr/>
          <a:lstStyle/>
          <a:p>
            <a:pPr lvl="0"/>
            <a:r>
              <a:rPr lang="es-MX" dirty="0" smtClean="0"/>
              <a:t>El </a:t>
            </a:r>
            <a:r>
              <a:rPr lang="es-MX" dirty="0"/>
              <a:t>bloque F2 antiguo deberá ser derrocado en su totalidad, por presentar además de los asentamientos, esfuerzos extremadamente grandes en sus elementos. El reforzamiento del mismo sería técnica y económicamente inviable.</a:t>
            </a:r>
          </a:p>
          <a:p>
            <a:endParaRPr lang="es-MX" dirty="0"/>
          </a:p>
        </p:txBody>
      </p:sp>
    </p:spTree>
    <p:extLst>
      <p:ext uri="{BB962C8B-B14F-4D97-AF65-F5344CB8AC3E}">
        <p14:creationId xmlns:p14="http://schemas.microsoft.com/office/powerpoint/2010/main" val="9797828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CONCLUSIONES</a:t>
            </a:r>
            <a:endParaRPr lang="es-MX"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a:bodyPr>
              <a:lstStyle/>
              <a:p>
                <a:pPr lvl="0"/>
                <a:r>
                  <a:rPr lang="es-MX" dirty="0" smtClean="0"/>
                  <a:t>Es </a:t>
                </a:r>
                <a:r>
                  <a:rPr lang="es-MX" dirty="0"/>
                  <a:t>necesario hacer una reposición del suelo donde se encuentra fundado el edificio F2, para evitar futuros problemas de asentamientos como los que se han venido presentando hasta la fecha. El material de reposición deberá tener una capacidad portante mínima de </a:t>
                </a:r>
                <a14:m>
                  <m:oMath xmlns:m="http://schemas.openxmlformats.org/officeDocument/2006/math">
                    <m:r>
                      <a:rPr lang="es-MX" i="1">
                        <a:latin typeface="Cambria Math"/>
                      </a:rPr>
                      <m:t>𝑞𝑎</m:t>
                    </m:r>
                    <m:r>
                      <a:rPr lang="es-MX" i="1">
                        <a:latin typeface="Cambria Math"/>
                      </a:rPr>
                      <m:t>=15</m:t>
                    </m:r>
                    <m:f>
                      <m:fPr>
                        <m:ctrlPr>
                          <a:rPr lang="es-MX" i="1">
                            <a:latin typeface="Cambria Math"/>
                          </a:rPr>
                        </m:ctrlPr>
                      </m:fPr>
                      <m:num>
                        <m:r>
                          <a:rPr lang="es-MX" i="1">
                            <a:latin typeface="Cambria Math"/>
                          </a:rPr>
                          <m:t>𝑇</m:t>
                        </m:r>
                      </m:num>
                      <m:den>
                        <m:sSup>
                          <m:sSupPr>
                            <m:ctrlPr>
                              <a:rPr lang="es-MX" i="1">
                                <a:latin typeface="Cambria Math"/>
                              </a:rPr>
                            </m:ctrlPr>
                          </m:sSupPr>
                          <m:e>
                            <m:r>
                              <a:rPr lang="es-MX" i="1">
                                <a:latin typeface="Cambria Math"/>
                              </a:rPr>
                              <m:t>𝑚</m:t>
                            </m:r>
                          </m:e>
                          <m:sup>
                            <m:r>
                              <a:rPr lang="es-MX" i="1">
                                <a:latin typeface="Cambria Math"/>
                              </a:rPr>
                              <m:t>2</m:t>
                            </m:r>
                          </m:sup>
                        </m:sSup>
                      </m:den>
                    </m:f>
                  </m:oMath>
                </a14:m>
                <a:r>
                  <a:rPr lang="es-MX" dirty="0"/>
                  <a:t> para poder soportar las cargas provenientes de las superestructuras.</a:t>
                </a:r>
              </a:p>
              <a:p>
                <a:r>
                  <a:rPr lang="es-MX" dirty="0"/>
                  <a:t>Las vigas de cimentación del nuevo bloque F2 tendrán secciones parecidas a las originales, y los detalles indicados en los planos anexos al presente trabajo.</a:t>
                </a: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889" t="-1111" r="-593" b="-1528"/>
                </a:stretch>
              </a:blipFill>
            </p:spPr>
            <p:txBody>
              <a:bodyPr/>
              <a:lstStyle/>
              <a:p>
                <a:r>
                  <a:rPr lang="es-MX">
                    <a:noFill/>
                  </a:rPr>
                  <a:t> </a:t>
                </a:r>
              </a:p>
            </p:txBody>
          </p:sp>
        </mc:Fallback>
      </mc:AlternateContent>
    </p:spTree>
    <p:extLst>
      <p:ext uri="{BB962C8B-B14F-4D97-AF65-F5344CB8AC3E}">
        <p14:creationId xmlns:p14="http://schemas.microsoft.com/office/powerpoint/2010/main" val="40758811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CONCLUSIONES</a:t>
            </a:r>
            <a:endParaRPr lang="es-MX" dirty="0"/>
          </a:p>
        </p:txBody>
      </p:sp>
      <p:sp>
        <p:nvSpPr>
          <p:cNvPr id="3" name="2 Marcador de contenido"/>
          <p:cNvSpPr>
            <a:spLocks noGrp="1"/>
          </p:cNvSpPr>
          <p:nvPr>
            <p:ph idx="1"/>
          </p:nvPr>
        </p:nvSpPr>
        <p:spPr/>
        <p:txBody>
          <a:bodyPr>
            <a:normAutofit/>
          </a:bodyPr>
          <a:lstStyle/>
          <a:p>
            <a:pPr lvl="0"/>
            <a:r>
              <a:rPr lang="es-MX" dirty="0"/>
              <a:t>Las columnas del nuevo bloque F2 tendrán la misma configuración que las </a:t>
            </a:r>
            <a:r>
              <a:rPr lang="es-MX" dirty="0" smtClean="0"/>
              <a:t>anteriores.</a:t>
            </a:r>
            <a:endParaRPr lang="es-MX" dirty="0"/>
          </a:p>
          <a:p>
            <a:pPr lvl="0"/>
            <a:r>
              <a:rPr lang="es-MX" dirty="0"/>
              <a:t>Las vigas serán de acero A-36 fabricadas en taller con las secciones que se indican en los planos</a:t>
            </a:r>
            <a:r>
              <a:rPr lang="es-MX" dirty="0" smtClean="0"/>
              <a:t>.</a:t>
            </a:r>
          </a:p>
          <a:p>
            <a:r>
              <a:rPr lang="es-MX" dirty="0"/>
              <a:t>El entrepiso constará de una loseta de hormigón que trabaja monolíticamente con correas metálicas espaciadas a 65 cm, como se muestran en los planos</a:t>
            </a:r>
            <a:r>
              <a:rPr lang="es-MX" dirty="0" smtClean="0"/>
              <a:t>.</a:t>
            </a:r>
          </a:p>
          <a:p>
            <a:r>
              <a:rPr lang="es-MX" dirty="0"/>
              <a:t>El costo del proyecto es de </a:t>
            </a:r>
            <a:r>
              <a:rPr lang="es-MX" sz="2800" dirty="0"/>
              <a:t>245,204.95</a:t>
            </a:r>
            <a:r>
              <a:rPr lang="es-MX" dirty="0"/>
              <a:t> USD (doscientos cuarenta y cinco mil doscientos cuatro dólares con noventa y cinco centavos).</a:t>
            </a:r>
          </a:p>
          <a:p>
            <a:endParaRPr lang="es-MX" dirty="0"/>
          </a:p>
        </p:txBody>
      </p:sp>
    </p:spTree>
    <p:extLst>
      <p:ext uri="{BB962C8B-B14F-4D97-AF65-F5344CB8AC3E}">
        <p14:creationId xmlns:p14="http://schemas.microsoft.com/office/powerpoint/2010/main" val="32003162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RECOMENDACIONES</a:t>
            </a:r>
            <a:endParaRPr lang="es-MX" dirty="0"/>
          </a:p>
        </p:txBody>
      </p:sp>
      <p:sp>
        <p:nvSpPr>
          <p:cNvPr id="3" name="2 Marcador de contenido"/>
          <p:cNvSpPr>
            <a:spLocks noGrp="1"/>
          </p:cNvSpPr>
          <p:nvPr>
            <p:ph idx="1"/>
          </p:nvPr>
        </p:nvSpPr>
        <p:spPr/>
        <p:txBody>
          <a:bodyPr>
            <a:normAutofit fontScale="92500"/>
          </a:bodyPr>
          <a:lstStyle/>
          <a:p>
            <a:pPr lvl="0"/>
            <a:r>
              <a:rPr lang="es-MX" dirty="0"/>
              <a:t>En el presente trabajo no se ha considerado una evaluación minuciosa del estado del edificio, por lo que se recomienda, para un diseño definitivo, realizar un estudio a fondo de los elementos estructurales, en los cuales se deberá incluir pruebas de radiografía en todos los miembros y sueldas que componen el edificio, como especifica la norma. En nuestro medio las sueldas no son revisadas en un buen porcentaje.</a:t>
            </a:r>
          </a:p>
          <a:p>
            <a:pPr lvl="0"/>
            <a:r>
              <a:rPr lang="es-MX" dirty="0" smtClean="0"/>
              <a:t>Para </a:t>
            </a:r>
            <a:r>
              <a:rPr lang="es-MX" dirty="0"/>
              <a:t>los reforzamientos de los elementos, se deberá cuidar que las nuevas secciones funcionen correctamente, es decir se debe cuidar el proceso de suelda de las nuevas piezas.</a:t>
            </a:r>
          </a:p>
          <a:p>
            <a:endParaRPr lang="es-MX" dirty="0"/>
          </a:p>
        </p:txBody>
      </p:sp>
    </p:spTree>
    <p:extLst>
      <p:ext uri="{BB962C8B-B14F-4D97-AF65-F5344CB8AC3E}">
        <p14:creationId xmlns:p14="http://schemas.microsoft.com/office/powerpoint/2010/main" val="22532264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RECOMENDACIONES</a:t>
            </a:r>
            <a:endParaRPr lang="es-MX" dirty="0"/>
          </a:p>
        </p:txBody>
      </p:sp>
      <p:sp>
        <p:nvSpPr>
          <p:cNvPr id="3" name="2 Marcador de contenido"/>
          <p:cNvSpPr>
            <a:spLocks noGrp="1"/>
          </p:cNvSpPr>
          <p:nvPr>
            <p:ph idx="1"/>
          </p:nvPr>
        </p:nvSpPr>
        <p:spPr/>
        <p:txBody>
          <a:bodyPr>
            <a:normAutofit fontScale="92500"/>
          </a:bodyPr>
          <a:lstStyle/>
          <a:p>
            <a:pPr lvl="0"/>
            <a:r>
              <a:rPr lang="es-MX" dirty="0"/>
              <a:t>Para evitar nuevos problemas </a:t>
            </a:r>
            <a:r>
              <a:rPr lang="es-MX" dirty="0" smtClean="0"/>
              <a:t>con el suelo, </a:t>
            </a:r>
            <a:r>
              <a:rPr lang="es-MX" dirty="0"/>
              <a:t>se recomienda construir elementos de drenaje en los edificios analizados, y de la misma manera considerar en el bloque de parqueaderos y jardineras del conjunto habitacional.</a:t>
            </a:r>
          </a:p>
          <a:p>
            <a:pPr lvl="0"/>
            <a:r>
              <a:rPr lang="es-MX" dirty="0"/>
              <a:t>Es necesario que los dueños de los departamentos afectados, realicen un análisis a las soluciones que se plantean en el presente trabajo, puesto que aquí se presentan soluciones radicales y técnicamente correctas, sin embargo la decisión final la tendrán los afectados, dependiendo de la situación social, económica y legal.</a:t>
            </a:r>
          </a:p>
          <a:p>
            <a:endParaRPr lang="es-MX" dirty="0"/>
          </a:p>
        </p:txBody>
      </p:sp>
    </p:spTree>
    <p:extLst>
      <p:ext uri="{BB962C8B-B14F-4D97-AF65-F5344CB8AC3E}">
        <p14:creationId xmlns:p14="http://schemas.microsoft.com/office/powerpoint/2010/main" val="2902335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ESTUDIOS GEOTÉCNICOS</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081886077"/>
              </p:ext>
            </p:extLst>
          </p:nvPr>
        </p:nvGraphicFramePr>
        <p:xfrm>
          <a:off x="2411760" y="2132856"/>
          <a:ext cx="2880320" cy="3672410"/>
        </p:xfrm>
        <a:graphic>
          <a:graphicData uri="http://schemas.openxmlformats.org/drawingml/2006/table">
            <a:tbl>
              <a:tblPr firstRow="1" firstCol="1" bandRow="1">
                <a:tableStyleId>{5C22544A-7EE6-4342-B048-85BDC9FD1C3A}</a:tableStyleId>
              </a:tblPr>
              <a:tblGrid>
                <a:gridCol w="1339683"/>
                <a:gridCol w="1540637"/>
              </a:tblGrid>
              <a:tr h="1093695">
                <a:tc>
                  <a:txBody>
                    <a:bodyPr/>
                    <a:lstStyle/>
                    <a:p>
                      <a:pPr algn="ctr">
                        <a:lnSpc>
                          <a:spcPct val="150000"/>
                        </a:lnSpc>
                        <a:spcAft>
                          <a:spcPts val="0"/>
                        </a:spcAft>
                      </a:pPr>
                      <a:r>
                        <a:rPr lang="es-MX" sz="1800">
                          <a:effectLst/>
                        </a:rPr>
                        <a:t>SONDEO</a:t>
                      </a:r>
                      <a:endParaRPr lang="es-MX" sz="1800">
                        <a:effectLst/>
                        <a:latin typeface="Arial"/>
                        <a:ea typeface="Calibri"/>
                        <a:cs typeface="Times New Roman"/>
                      </a:endParaRPr>
                    </a:p>
                  </a:txBody>
                  <a:tcPr marL="44450" marR="44450" marT="0" marB="0" anchor="ctr"/>
                </a:tc>
                <a:tc>
                  <a:txBody>
                    <a:bodyPr/>
                    <a:lstStyle/>
                    <a:p>
                      <a:pPr algn="ctr">
                        <a:lnSpc>
                          <a:spcPct val="150000"/>
                        </a:lnSpc>
                        <a:spcAft>
                          <a:spcPts val="0"/>
                        </a:spcAft>
                      </a:pPr>
                      <a:r>
                        <a:rPr lang="es-MX" sz="1800">
                          <a:effectLst/>
                        </a:rPr>
                        <a:t>Q adm (T/m2)</a:t>
                      </a:r>
                      <a:endParaRPr lang="es-MX" sz="1800">
                        <a:effectLst/>
                        <a:latin typeface="Arial"/>
                        <a:ea typeface="Calibri"/>
                        <a:cs typeface="Times New Roman"/>
                      </a:endParaRPr>
                    </a:p>
                  </a:txBody>
                  <a:tcPr marL="44450" marR="44450" marT="0" marB="0" anchor="ctr"/>
                </a:tc>
              </a:tr>
              <a:tr h="515743">
                <a:tc>
                  <a:txBody>
                    <a:bodyPr/>
                    <a:lstStyle/>
                    <a:p>
                      <a:pPr algn="ctr">
                        <a:lnSpc>
                          <a:spcPct val="150000"/>
                        </a:lnSpc>
                        <a:spcAft>
                          <a:spcPts val="0"/>
                        </a:spcAft>
                      </a:pPr>
                      <a:r>
                        <a:rPr lang="es-MX" sz="1800">
                          <a:effectLst/>
                        </a:rPr>
                        <a:t>SP01</a:t>
                      </a:r>
                      <a:endParaRPr lang="es-MX" sz="1800">
                        <a:effectLst/>
                        <a:latin typeface="Arial"/>
                        <a:ea typeface="Calibri"/>
                        <a:cs typeface="Times New Roman"/>
                      </a:endParaRPr>
                    </a:p>
                  </a:txBody>
                  <a:tcPr marL="44450" marR="44450" marT="0" marB="0" anchor="ctr"/>
                </a:tc>
                <a:tc>
                  <a:txBody>
                    <a:bodyPr/>
                    <a:lstStyle/>
                    <a:p>
                      <a:pPr algn="ctr">
                        <a:lnSpc>
                          <a:spcPct val="150000"/>
                        </a:lnSpc>
                        <a:spcAft>
                          <a:spcPts val="0"/>
                        </a:spcAft>
                      </a:pPr>
                      <a:r>
                        <a:rPr lang="es-MX" sz="1800">
                          <a:effectLst/>
                        </a:rPr>
                        <a:t>12.44</a:t>
                      </a:r>
                      <a:endParaRPr lang="es-MX" sz="1800">
                        <a:effectLst/>
                        <a:latin typeface="Arial"/>
                        <a:ea typeface="Calibri"/>
                        <a:cs typeface="Times New Roman"/>
                      </a:endParaRPr>
                    </a:p>
                  </a:txBody>
                  <a:tcPr marL="44450" marR="44450" marT="0" marB="0" anchor="ctr"/>
                </a:tc>
              </a:tr>
              <a:tr h="515743">
                <a:tc>
                  <a:txBody>
                    <a:bodyPr/>
                    <a:lstStyle/>
                    <a:p>
                      <a:pPr algn="ctr">
                        <a:lnSpc>
                          <a:spcPct val="150000"/>
                        </a:lnSpc>
                        <a:spcAft>
                          <a:spcPts val="0"/>
                        </a:spcAft>
                      </a:pPr>
                      <a:r>
                        <a:rPr lang="es-MX" sz="1800">
                          <a:effectLst/>
                        </a:rPr>
                        <a:t>SP02</a:t>
                      </a:r>
                      <a:endParaRPr lang="es-MX" sz="1800">
                        <a:effectLst/>
                        <a:latin typeface="Arial"/>
                        <a:ea typeface="Calibri"/>
                        <a:cs typeface="Times New Roman"/>
                      </a:endParaRPr>
                    </a:p>
                  </a:txBody>
                  <a:tcPr marL="44450" marR="44450" marT="0" marB="0" anchor="ctr"/>
                </a:tc>
                <a:tc>
                  <a:txBody>
                    <a:bodyPr/>
                    <a:lstStyle/>
                    <a:p>
                      <a:pPr algn="ctr">
                        <a:lnSpc>
                          <a:spcPct val="150000"/>
                        </a:lnSpc>
                        <a:spcAft>
                          <a:spcPts val="0"/>
                        </a:spcAft>
                      </a:pPr>
                      <a:r>
                        <a:rPr lang="es-MX" sz="1800">
                          <a:effectLst/>
                        </a:rPr>
                        <a:t>6.43</a:t>
                      </a:r>
                      <a:endParaRPr lang="es-MX" sz="1800">
                        <a:effectLst/>
                        <a:latin typeface="Arial"/>
                        <a:ea typeface="Calibri"/>
                        <a:cs typeface="Times New Roman"/>
                      </a:endParaRPr>
                    </a:p>
                  </a:txBody>
                  <a:tcPr marL="44450" marR="44450" marT="0" marB="0" anchor="ctr"/>
                </a:tc>
              </a:tr>
              <a:tr h="515743">
                <a:tc>
                  <a:txBody>
                    <a:bodyPr/>
                    <a:lstStyle/>
                    <a:p>
                      <a:pPr algn="ctr">
                        <a:lnSpc>
                          <a:spcPct val="150000"/>
                        </a:lnSpc>
                        <a:spcAft>
                          <a:spcPts val="0"/>
                        </a:spcAft>
                      </a:pPr>
                      <a:r>
                        <a:rPr lang="es-MX" sz="1800">
                          <a:effectLst/>
                        </a:rPr>
                        <a:t>SP03</a:t>
                      </a:r>
                      <a:endParaRPr lang="es-MX" sz="1800">
                        <a:effectLst/>
                        <a:latin typeface="Arial"/>
                        <a:ea typeface="Calibri"/>
                        <a:cs typeface="Times New Roman"/>
                      </a:endParaRPr>
                    </a:p>
                  </a:txBody>
                  <a:tcPr marL="44450" marR="44450" marT="0" marB="0" anchor="ctr"/>
                </a:tc>
                <a:tc>
                  <a:txBody>
                    <a:bodyPr/>
                    <a:lstStyle/>
                    <a:p>
                      <a:pPr algn="ctr">
                        <a:lnSpc>
                          <a:spcPct val="150000"/>
                        </a:lnSpc>
                        <a:spcAft>
                          <a:spcPts val="0"/>
                        </a:spcAft>
                      </a:pPr>
                      <a:r>
                        <a:rPr lang="es-MX" sz="1800">
                          <a:effectLst/>
                        </a:rPr>
                        <a:t>3.08</a:t>
                      </a:r>
                      <a:endParaRPr lang="es-MX" sz="1800">
                        <a:effectLst/>
                        <a:latin typeface="Arial"/>
                        <a:ea typeface="Calibri"/>
                        <a:cs typeface="Times New Roman"/>
                      </a:endParaRPr>
                    </a:p>
                  </a:txBody>
                  <a:tcPr marL="44450" marR="44450" marT="0" marB="0" anchor="ctr"/>
                </a:tc>
              </a:tr>
              <a:tr h="515743">
                <a:tc>
                  <a:txBody>
                    <a:bodyPr/>
                    <a:lstStyle/>
                    <a:p>
                      <a:pPr algn="ctr">
                        <a:lnSpc>
                          <a:spcPct val="150000"/>
                        </a:lnSpc>
                        <a:spcAft>
                          <a:spcPts val="0"/>
                        </a:spcAft>
                      </a:pPr>
                      <a:r>
                        <a:rPr lang="es-MX" sz="1800">
                          <a:effectLst/>
                        </a:rPr>
                        <a:t>SP04</a:t>
                      </a:r>
                      <a:endParaRPr lang="es-MX" sz="1800">
                        <a:effectLst/>
                        <a:latin typeface="Arial"/>
                        <a:ea typeface="Calibri"/>
                        <a:cs typeface="Times New Roman"/>
                      </a:endParaRPr>
                    </a:p>
                  </a:txBody>
                  <a:tcPr marL="44450" marR="44450" marT="0" marB="0" anchor="ctr"/>
                </a:tc>
                <a:tc>
                  <a:txBody>
                    <a:bodyPr/>
                    <a:lstStyle/>
                    <a:p>
                      <a:pPr algn="ctr">
                        <a:lnSpc>
                          <a:spcPct val="150000"/>
                        </a:lnSpc>
                        <a:spcAft>
                          <a:spcPts val="0"/>
                        </a:spcAft>
                      </a:pPr>
                      <a:r>
                        <a:rPr lang="es-MX" sz="1800">
                          <a:effectLst/>
                        </a:rPr>
                        <a:t>6.74</a:t>
                      </a:r>
                      <a:endParaRPr lang="es-MX" sz="1800">
                        <a:effectLst/>
                        <a:latin typeface="Arial"/>
                        <a:ea typeface="Calibri"/>
                        <a:cs typeface="Times New Roman"/>
                      </a:endParaRPr>
                    </a:p>
                  </a:txBody>
                  <a:tcPr marL="44450" marR="44450" marT="0" marB="0" anchor="ctr"/>
                </a:tc>
              </a:tr>
              <a:tr h="515743">
                <a:tc>
                  <a:txBody>
                    <a:bodyPr/>
                    <a:lstStyle/>
                    <a:p>
                      <a:pPr algn="ctr">
                        <a:lnSpc>
                          <a:spcPct val="150000"/>
                        </a:lnSpc>
                        <a:spcAft>
                          <a:spcPts val="0"/>
                        </a:spcAft>
                      </a:pPr>
                      <a:r>
                        <a:rPr lang="es-MX" sz="1800">
                          <a:effectLst/>
                        </a:rPr>
                        <a:t>SP05</a:t>
                      </a:r>
                      <a:endParaRPr lang="es-MX" sz="1800">
                        <a:effectLst/>
                        <a:latin typeface="Arial"/>
                        <a:ea typeface="Calibri"/>
                        <a:cs typeface="Times New Roman"/>
                      </a:endParaRPr>
                    </a:p>
                  </a:txBody>
                  <a:tcPr marL="44450" marR="44450" marT="0" marB="0" anchor="ctr"/>
                </a:tc>
                <a:tc>
                  <a:txBody>
                    <a:bodyPr/>
                    <a:lstStyle/>
                    <a:p>
                      <a:pPr algn="ctr">
                        <a:lnSpc>
                          <a:spcPct val="150000"/>
                        </a:lnSpc>
                        <a:spcAft>
                          <a:spcPts val="0"/>
                        </a:spcAft>
                      </a:pPr>
                      <a:r>
                        <a:rPr lang="es-MX" sz="1800" dirty="0">
                          <a:effectLst/>
                        </a:rPr>
                        <a:t>20.30</a:t>
                      </a:r>
                      <a:endParaRPr lang="es-MX" sz="1800" dirty="0">
                        <a:effectLst/>
                        <a:latin typeface="Arial"/>
                        <a:ea typeface="Calibri"/>
                        <a:cs typeface="Times New Roman"/>
                      </a:endParaRPr>
                    </a:p>
                  </a:txBody>
                  <a:tcPr marL="44450" marR="44450" marT="0" marB="0" anchor="ctr"/>
                </a:tc>
              </a:tr>
            </a:tbl>
          </a:graphicData>
        </a:graphic>
      </p:graphicFrame>
      <p:sp>
        <p:nvSpPr>
          <p:cNvPr id="3" name="2 CuadroTexto"/>
          <p:cNvSpPr txBox="1"/>
          <p:nvPr/>
        </p:nvSpPr>
        <p:spPr>
          <a:xfrm>
            <a:off x="6300192" y="3042538"/>
            <a:ext cx="1311068" cy="523220"/>
          </a:xfrm>
          <a:prstGeom prst="rect">
            <a:avLst/>
          </a:prstGeom>
          <a:noFill/>
        </p:spPr>
        <p:txBody>
          <a:bodyPr wrap="square" rtlCol="0">
            <a:spAutoFit/>
          </a:bodyPr>
          <a:lstStyle/>
          <a:p>
            <a:r>
              <a:rPr lang="es-MX" sz="2800" dirty="0" err="1" smtClean="0">
                <a:latin typeface="Arial" pitchFamily="34" charset="0"/>
                <a:cs typeface="Arial" pitchFamily="34" charset="0"/>
              </a:rPr>
              <a:t>FS</a:t>
            </a:r>
            <a:r>
              <a:rPr lang="es-MX" sz="2800" dirty="0" smtClean="0">
                <a:latin typeface="Arial" pitchFamily="34" charset="0"/>
                <a:cs typeface="Arial" pitchFamily="34" charset="0"/>
              </a:rPr>
              <a:t>=3</a:t>
            </a:r>
            <a:endParaRPr lang="es-MX" sz="2800" dirty="0">
              <a:latin typeface="Arial" pitchFamily="34" charset="0"/>
              <a:cs typeface="Arial" pitchFamily="34" charset="0"/>
            </a:endParaRPr>
          </a:p>
        </p:txBody>
      </p:sp>
    </p:spTree>
    <p:extLst>
      <p:ext uri="{BB962C8B-B14F-4D97-AF65-F5344CB8AC3E}">
        <p14:creationId xmlns:p14="http://schemas.microsoft.com/office/powerpoint/2010/main" val="4196701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SUPERESTRUCTURA</a:t>
            </a:r>
            <a:endParaRPr lang="es-MX" dirty="0"/>
          </a:p>
        </p:txBody>
      </p:sp>
      <p:pic>
        <p:nvPicPr>
          <p:cNvPr id="5122" name="Picture 2" descr="C:\Users\BYRON\Desktop\Tesis\Quitumbe\memorias de cálculo\bloques ejes.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2828" b="14817"/>
          <a:stretch/>
        </p:blipFill>
        <p:spPr bwMode="auto">
          <a:xfrm>
            <a:off x="1043608" y="1988840"/>
            <a:ext cx="7563554" cy="4104456"/>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3059832" y="2996952"/>
            <a:ext cx="2160240" cy="523220"/>
          </a:xfrm>
          <a:prstGeom prst="rect">
            <a:avLst/>
          </a:prstGeom>
          <a:solidFill>
            <a:schemeClr val="bg1"/>
          </a:solidFill>
        </p:spPr>
        <p:txBody>
          <a:bodyPr wrap="square" rtlCol="0">
            <a:spAutoFit/>
          </a:bodyPr>
          <a:lstStyle/>
          <a:p>
            <a:r>
              <a:rPr lang="es-MX" sz="2800" dirty="0" smtClean="0"/>
              <a:t>BLOQUE F</a:t>
            </a:r>
            <a:endParaRPr lang="es-MX" sz="2800" dirty="0"/>
          </a:p>
        </p:txBody>
      </p:sp>
      <p:sp>
        <p:nvSpPr>
          <p:cNvPr id="8" name="7 CuadroTexto"/>
          <p:cNvSpPr txBox="1"/>
          <p:nvPr/>
        </p:nvSpPr>
        <p:spPr>
          <a:xfrm>
            <a:off x="3212232" y="4869160"/>
            <a:ext cx="2160240" cy="523220"/>
          </a:xfrm>
          <a:prstGeom prst="rect">
            <a:avLst/>
          </a:prstGeom>
          <a:solidFill>
            <a:schemeClr val="bg1"/>
          </a:solidFill>
        </p:spPr>
        <p:txBody>
          <a:bodyPr wrap="square" rtlCol="0">
            <a:spAutoFit/>
          </a:bodyPr>
          <a:lstStyle/>
          <a:p>
            <a:r>
              <a:rPr lang="es-MX" sz="2800" dirty="0" smtClean="0"/>
              <a:t>BLOQUE G</a:t>
            </a:r>
            <a:endParaRPr lang="es-MX" sz="2800" dirty="0"/>
          </a:p>
        </p:txBody>
      </p:sp>
      <p:sp>
        <p:nvSpPr>
          <p:cNvPr id="9" name="8 CuadroTexto"/>
          <p:cNvSpPr txBox="1"/>
          <p:nvPr/>
        </p:nvSpPr>
        <p:spPr>
          <a:xfrm rot="16200000">
            <a:off x="441558" y="3989823"/>
            <a:ext cx="1172163" cy="338554"/>
          </a:xfrm>
          <a:prstGeom prst="rect">
            <a:avLst/>
          </a:prstGeom>
          <a:noFill/>
        </p:spPr>
        <p:txBody>
          <a:bodyPr wrap="square" rtlCol="0">
            <a:spAutoFit/>
          </a:bodyPr>
          <a:lstStyle/>
          <a:p>
            <a:r>
              <a:rPr lang="es-MX" sz="1600" dirty="0" smtClean="0">
                <a:latin typeface="Arial" pitchFamily="34" charset="0"/>
                <a:cs typeface="Arial" pitchFamily="34" charset="0"/>
              </a:rPr>
              <a:t>GRADA 1</a:t>
            </a:r>
            <a:endParaRPr lang="es-MX" sz="1600" dirty="0">
              <a:latin typeface="Arial" pitchFamily="34" charset="0"/>
              <a:cs typeface="Arial" pitchFamily="34" charset="0"/>
            </a:endParaRPr>
          </a:p>
        </p:txBody>
      </p:sp>
      <p:sp>
        <p:nvSpPr>
          <p:cNvPr id="10" name="9 CuadroTexto"/>
          <p:cNvSpPr txBox="1"/>
          <p:nvPr/>
        </p:nvSpPr>
        <p:spPr>
          <a:xfrm rot="16200000">
            <a:off x="1706924" y="3989822"/>
            <a:ext cx="1172163" cy="338554"/>
          </a:xfrm>
          <a:prstGeom prst="rect">
            <a:avLst/>
          </a:prstGeom>
          <a:noFill/>
        </p:spPr>
        <p:txBody>
          <a:bodyPr wrap="square" rtlCol="0">
            <a:spAutoFit/>
          </a:bodyPr>
          <a:lstStyle/>
          <a:p>
            <a:r>
              <a:rPr lang="es-MX" sz="1600" dirty="0" smtClean="0">
                <a:latin typeface="Arial" pitchFamily="34" charset="0"/>
                <a:cs typeface="Arial" pitchFamily="34" charset="0"/>
              </a:rPr>
              <a:t>GRADA 2</a:t>
            </a:r>
            <a:endParaRPr lang="es-MX" sz="1600" dirty="0">
              <a:latin typeface="Arial" pitchFamily="34" charset="0"/>
              <a:cs typeface="Arial" pitchFamily="34" charset="0"/>
            </a:endParaRPr>
          </a:p>
        </p:txBody>
      </p:sp>
      <p:sp>
        <p:nvSpPr>
          <p:cNvPr id="11" name="10 CuadroTexto"/>
          <p:cNvSpPr txBox="1"/>
          <p:nvPr/>
        </p:nvSpPr>
        <p:spPr>
          <a:xfrm rot="16200000">
            <a:off x="2931061" y="3989823"/>
            <a:ext cx="1172163" cy="338554"/>
          </a:xfrm>
          <a:prstGeom prst="rect">
            <a:avLst/>
          </a:prstGeom>
          <a:noFill/>
        </p:spPr>
        <p:txBody>
          <a:bodyPr wrap="square" rtlCol="0">
            <a:spAutoFit/>
          </a:bodyPr>
          <a:lstStyle/>
          <a:p>
            <a:r>
              <a:rPr lang="es-MX" sz="1600" dirty="0" smtClean="0">
                <a:latin typeface="Arial" pitchFamily="34" charset="0"/>
                <a:cs typeface="Arial" pitchFamily="34" charset="0"/>
              </a:rPr>
              <a:t>GRADA 3</a:t>
            </a:r>
            <a:endParaRPr lang="es-MX" sz="1600" dirty="0">
              <a:latin typeface="Arial" pitchFamily="34" charset="0"/>
              <a:cs typeface="Arial" pitchFamily="34" charset="0"/>
            </a:endParaRPr>
          </a:p>
        </p:txBody>
      </p:sp>
      <p:sp>
        <p:nvSpPr>
          <p:cNvPr id="12" name="11 CuadroTexto"/>
          <p:cNvSpPr txBox="1"/>
          <p:nvPr/>
        </p:nvSpPr>
        <p:spPr>
          <a:xfrm rot="16200000">
            <a:off x="4083189" y="3989821"/>
            <a:ext cx="1172163" cy="338554"/>
          </a:xfrm>
          <a:prstGeom prst="rect">
            <a:avLst/>
          </a:prstGeom>
          <a:noFill/>
        </p:spPr>
        <p:txBody>
          <a:bodyPr wrap="square" rtlCol="0">
            <a:spAutoFit/>
          </a:bodyPr>
          <a:lstStyle/>
          <a:p>
            <a:r>
              <a:rPr lang="es-MX" sz="1600" dirty="0" smtClean="0">
                <a:latin typeface="Arial" pitchFamily="34" charset="0"/>
                <a:cs typeface="Arial" pitchFamily="34" charset="0"/>
              </a:rPr>
              <a:t>GRADA 4</a:t>
            </a:r>
            <a:endParaRPr lang="es-MX" sz="1600" dirty="0">
              <a:latin typeface="Arial" pitchFamily="34" charset="0"/>
              <a:cs typeface="Arial" pitchFamily="34" charset="0"/>
            </a:endParaRPr>
          </a:p>
        </p:txBody>
      </p:sp>
      <p:sp>
        <p:nvSpPr>
          <p:cNvPr id="13" name="12 CuadroTexto"/>
          <p:cNvSpPr txBox="1"/>
          <p:nvPr/>
        </p:nvSpPr>
        <p:spPr>
          <a:xfrm rot="16200000">
            <a:off x="5379332" y="3989822"/>
            <a:ext cx="1172163" cy="338554"/>
          </a:xfrm>
          <a:prstGeom prst="rect">
            <a:avLst/>
          </a:prstGeom>
          <a:noFill/>
        </p:spPr>
        <p:txBody>
          <a:bodyPr wrap="square" rtlCol="0">
            <a:spAutoFit/>
          </a:bodyPr>
          <a:lstStyle/>
          <a:p>
            <a:r>
              <a:rPr lang="es-MX" sz="1600" dirty="0" smtClean="0">
                <a:latin typeface="Arial" pitchFamily="34" charset="0"/>
                <a:cs typeface="Arial" pitchFamily="34" charset="0"/>
              </a:rPr>
              <a:t>GRADA 5</a:t>
            </a:r>
            <a:endParaRPr lang="es-MX" sz="1600" dirty="0">
              <a:latin typeface="Arial" pitchFamily="34" charset="0"/>
              <a:cs typeface="Arial" pitchFamily="34" charset="0"/>
            </a:endParaRPr>
          </a:p>
        </p:txBody>
      </p:sp>
      <p:sp>
        <p:nvSpPr>
          <p:cNvPr id="14" name="13 CuadroTexto"/>
          <p:cNvSpPr txBox="1"/>
          <p:nvPr/>
        </p:nvSpPr>
        <p:spPr>
          <a:xfrm rot="16200000">
            <a:off x="6603468" y="3989821"/>
            <a:ext cx="1172163" cy="338554"/>
          </a:xfrm>
          <a:prstGeom prst="rect">
            <a:avLst/>
          </a:prstGeom>
          <a:noFill/>
        </p:spPr>
        <p:txBody>
          <a:bodyPr wrap="square" rtlCol="0">
            <a:spAutoFit/>
          </a:bodyPr>
          <a:lstStyle/>
          <a:p>
            <a:r>
              <a:rPr lang="es-MX" sz="1600" dirty="0" smtClean="0">
                <a:latin typeface="Arial" pitchFamily="34" charset="0"/>
                <a:cs typeface="Arial" pitchFamily="34" charset="0"/>
              </a:rPr>
              <a:t>GRADA 6</a:t>
            </a:r>
            <a:endParaRPr lang="es-MX" sz="1600" dirty="0">
              <a:latin typeface="Arial" pitchFamily="34" charset="0"/>
              <a:cs typeface="Arial" pitchFamily="34" charset="0"/>
            </a:endParaRPr>
          </a:p>
        </p:txBody>
      </p:sp>
    </p:spTree>
    <p:extLst>
      <p:ext uri="{BB962C8B-B14F-4D97-AF65-F5344CB8AC3E}">
        <p14:creationId xmlns:p14="http://schemas.microsoft.com/office/powerpoint/2010/main" val="1191607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COLUMNAS</a:t>
            </a:r>
            <a:endParaRPr lang="es-MX" dirty="0"/>
          </a:p>
        </p:txBody>
      </p:sp>
      <p:pic>
        <p:nvPicPr>
          <p:cNvPr id="4" name="0 Imagen"/>
          <p:cNvPicPr>
            <a:picLocks noGrp="1"/>
          </p:cNvPicPr>
          <p:nvPr>
            <p:ph idx="1"/>
          </p:nvPr>
        </p:nvPicPr>
        <p:blipFill rotWithShape="1">
          <a:blip r:embed="rId2" cstate="print">
            <a:extLst>
              <a:ext uri="{28A0092B-C50C-407E-A947-70E740481C1C}">
                <a14:useLocalDpi xmlns:a14="http://schemas.microsoft.com/office/drawing/2010/main" val="0"/>
              </a:ext>
            </a:extLst>
          </a:blip>
          <a:srcRect l="4075" t="10865" r="1868" b="6967"/>
          <a:stretch/>
        </p:blipFill>
        <p:spPr bwMode="auto">
          <a:xfrm>
            <a:off x="755576" y="1916832"/>
            <a:ext cx="3412697" cy="2215603"/>
          </a:xfrm>
          <a:prstGeom prst="rect">
            <a:avLst/>
          </a:prstGeom>
          <a:ln>
            <a:noFill/>
          </a:ln>
          <a:extLst>
            <a:ext uri="{53640926-AAD7-44D8-BBD7-CCE9431645EC}">
              <a14:shadowObscured xmlns:a14="http://schemas.microsoft.com/office/drawing/2010/main"/>
            </a:ext>
          </a:extLst>
        </p:spPr>
      </p:pic>
      <p:pic>
        <p:nvPicPr>
          <p:cNvPr id="5" name="0 Imagen"/>
          <p:cNvPicPr/>
          <p:nvPr/>
        </p:nvPicPr>
        <p:blipFill rotWithShape="1">
          <a:blip r:embed="rId3" cstate="print">
            <a:extLst>
              <a:ext uri="{28A0092B-C50C-407E-A947-70E740481C1C}">
                <a14:useLocalDpi xmlns:a14="http://schemas.microsoft.com/office/drawing/2010/main" val="0"/>
              </a:ext>
            </a:extLst>
          </a:blip>
          <a:srcRect t="9055" r="4414" b="7647"/>
          <a:stretch/>
        </p:blipFill>
        <p:spPr bwMode="auto">
          <a:xfrm>
            <a:off x="4427984" y="1934700"/>
            <a:ext cx="3362325" cy="2197735"/>
          </a:xfrm>
          <a:prstGeom prst="rect">
            <a:avLst/>
          </a:prstGeom>
          <a:ln>
            <a:noFill/>
          </a:ln>
          <a:extLst>
            <a:ext uri="{53640926-AAD7-44D8-BBD7-CCE9431645EC}">
              <a14:shadowObscured xmlns:a14="http://schemas.microsoft.com/office/drawing/2010/main"/>
            </a:ext>
          </a:extLst>
        </p:spPr>
      </p:pic>
      <p:pic>
        <p:nvPicPr>
          <p:cNvPr id="6" name="0 Imagen"/>
          <p:cNvPicPr/>
          <p:nvPr/>
        </p:nvPicPr>
        <p:blipFill rotWithShape="1">
          <a:blip r:embed="rId4" cstate="print">
            <a:extLst>
              <a:ext uri="{28A0092B-C50C-407E-A947-70E740481C1C}">
                <a14:useLocalDpi xmlns:a14="http://schemas.microsoft.com/office/drawing/2010/main" val="0"/>
              </a:ext>
            </a:extLst>
          </a:blip>
          <a:srcRect l="4583" t="5886" r="4924" b="2213"/>
          <a:stretch/>
        </p:blipFill>
        <p:spPr bwMode="auto">
          <a:xfrm>
            <a:off x="1028204" y="4132435"/>
            <a:ext cx="2679700" cy="2040890"/>
          </a:xfrm>
          <a:prstGeom prst="rect">
            <a:avLst/>
          </a:prstGeom>
          <a:ln>
            <a:noFill/>
          </a:ln>
          <a:extLst>
            <a:ext uri="{53640926-AAD7-44D8-BBD7-CCE9431645EC}">
              <a14:shadowObscured xmlns:a14="http://schemas.microsoft.com/office/drawing/2010/main"/>
            </a:ext>
          </a:extLst>
        </p:spPr>
      </p:pic>
      <p:pic>
        <p:nvPicPr>
          <p:cNvPr id="7" name="0 Imagen"/>
          <p:cNvPicPr/>
          <p:nvPr/>
        </p:nvPicPr>
        <p:blipFill rotWithShape="1">
          <a:blip r:embed="rId5" cstate="print">
            <a:extLst>
              <a:ext uri="{28A0092B-C50C-407E-A947-70E740481C1C}">
                <a14:useLocalDpi xmlns:a14="http://schemas.microsoft.com/office/drawing/2010/main" val="0"/>
              </a:ext>
            </a:extLst>
          </a:blip>
          <a:srcRect l="5433" t="3169" r="3905" b="3347"/>
          <a:stretch/>
        </p:blipFill>
        <p:spPr bwMode="auto">
          <a:xfrm>
            <a:off x="4665791" y="4149080"/>
            <a:ext cx="2886710" cy="21685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512517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788</TotalTime>
  <Words>2725</Words>
  <Application>Microsoft Office PowerPoint</Application>
  <PresentationFormat>Presentación en pantalla (4:3)</PresentationFormat>
  <Paragraphs>390</Paragraphs>
  <Slides>68</Slides>
  <Notes>0</Notes>
  <HiddenSlides>0</HiddenSlides>
  <MMClips>0</MMClips>
  <ScaleCrop>false</ScaleCrop>
  <HeadingPairs>
    <vt:vector size="4" baseType="variant">
      <vt:variant>
        <vt:lpstr>Tema</vt:lpstr>
      </vt:variant>
      <vt:variant>
        <vt:i4>1</vt:i4>
      </vt:variant>
      <vt:variant>
        <vt:lpstr>Títulos de diapositiva</vt:lpstr>
      </vt:variant>
      <vt:variant>
        <vt:i4>68</vt:i4>
      </vt:variant>
    </vt:vector>
  </HeadingPairs>
  <TitlesOfParts>
    <vt:vector size="69" baseType="lpstr">
      <vt:lpstr>Flujo</vt:lpstr>
      <vt:lpstr>REFORZAMIENTO DE UNA ESTRUCTURA METÁLICA CON ASENTAMIENTOS</vt:lpstr>
      <vt:lpstr>INTRODUCCIÓN</vt:lpstr>
      <vt:lpstr>IDENTIFICACIÓN DEL PROBLEMA</vt:lpstr>
      <vt:lpstr>IDENTIFICACIÓN DEL PROBLEMA</vt:lpstr>
      <vt:lpstr>IDENTIFICACIÓN DEL PROBLEMA</vt:lpstr>
      <vt:lpstr>ESTUDIOS GEOTÉCNICOS</vt:lpstr>
      <vt:lpstr>ESTUDIOS GEOTÉCNICOS</vt:lpstr>
      <vt:lpstr>SUPERESTRUCTURA</vt:lpstr>
      <vt:lpstr>COLUMNAS</vt:lpstr>
      <vt:lpstr>VIGAS</vt:lpstr>
      <vt:lpstr>ENTREPISO</vt:lpstr>
      <vt:lpstr>ASENTAMIENTOS</vt:lpstr>
      <vt:lpstr>DETERMINACIÓN DE CARGAS</vt:lpstr>
      <vt:lpstr>COMBINACIONES DE CARGA</vt:lpstr>
      <vt:lpstr>ANÁLISIS DE ELEMENTOS ESTRUCTURALES</vt:lpstr>
      <vt:lpstr>ANÁLISIS DE COLUMNAS</vt:lpstr>
      <vt:lpstr>ANÁLISIS DE COLUMNAS</vt:lpstr>
      <vt:lpstr>EVALUACIÓN DE LOS EFECTOS DE ESBELTEZ</vt:lpstr>
      <vt:lpstr>AMPLIFICACIÓN DE MOMENTOS</vt:lpstr>
      <vt:lpstr>AMPLIFICACIÓN DE MOMENTOS</vt:lpstr>
      <vt:lpstr>ANÁLISIS DE VIGAS</vt:lpstr>
      <vt:lpstr>ANÁLISIS DE VIGAS</vt:lpstr>
      <vt:lpstr>ANÁLISIS DE VIGAS</vt:lpstr>
      <vt:lpstr>ANÁLISIS DE VIGAS</vt:lpstr>
      <vt:lpstr>ANÁLISIS DE VIGAS</vt:lpstr>
      <vt:lpstr>ANÁLISIS DE VIGAS</vt:lpstr>
      <vt:lpstr>ESFUERZOS ADMISIBLES EN VIGAS (Fa)</vt:lpstr>
      <vt:lpstr>ESFUERZOS ADMISIBLES EN VIGAS (Fa)</vt:lpstr>
      <vt:lpstr>ESFUERZOS ADMISIBLES EN VIGAS (Fa)</vt:lpstr>
      <vt:lpstr>ESFUERZOS ADMISIBLES EN VIGAS (Fa)</vt:lpstr>
      <vt:lpstr>ESFUERZOS ADMISIBLES EN VIGAS (Fa)</vt:lpstr>
      <vt:lpstr>ANÁLISIS DE ENTREPISO</vt:lpstr>
      <vt:lpstr>ANÁLISIS DE ENTREPISO</vt:lpstr>
      <vt:lpstr>ANÁLISIS DE ENTREPISO</vt:lpstr>
      <vt:lpstr>CONECTORES DE CORTE</vt:lpstr>
      <vt:lpstr>CONECTORES DE CORTE</vt:lpstr>
      <vt:lpstr>SUELDAS</vt:lpstr>
      <vt:lpstr>SUELDAS</vt:lpstr>
      <vt:lpstr>CIMENTACIÓN</vt:lpstr>
      <vt:lpstr>CIMENTACIÓN</vt:lpstr>
      <vt:lpstr>MODELAMIENTO DE LA ESTRUCTURA EN COMPUTADOR</vt:lpstr>
      <vt:lpstr>MODELAMIENTO DE LA ESTRUCTURA EN COMPUTADOR</vt:lpstr>
      <vt:lpstr>PROCESAMIENTO DE RESULTADOS</vt:lpstr>
      <vt:lpstr>PRIMEROS RESULTADOS</vt:lpstr>
      <vt:lpstr>PRIMEROS RESULTADOS</vt:lpstr>
      <vt:lpstr>ALTERNATIVA DE SOLUCIÓN</vt:lpstr>
      <vt:lpstr>ALTERNATIVA DE SOLUCIÓN</vt:lpstr>
      <vt:lpstr>ALTERNATIVA DE SOLUCIÓN</vt:lpstr>
      <vt:lpstr>CIMENTACIÓN</vt:lpstr>
      <vt:lpstr>CIMENTACIÓN</vt:lpstr>
      <vt:lpstr>BLOQUE F2 NUEVO</vt:lpstr>
      <vt:lpstr>REFORZAMIENTO ENTREPISO</vt:lpstr>
      <vt:lpstr>REFORZAMIENTO ENTREPISO</vt:lpstr>
      <vt:lpstr>REFORZAMIENTO VIGAS</vt:lpstr>
      <vt:lpstr>REFORZAMIENTO VIGAS</vt:lpstr>
      <vt:lpstr>REFORZAMIENTO VIGAS</vt:lpstr>
      <vt:lpstr>REFORZAMIENTO COLUMNAS</vt:lpstr>
      <vt:lpstr>PRESUPUESTO</vt:lpstr>
      <vt:lpstr>CONCLUSIONES</vt:lpstr>
      <vt:lpstr>CONCLUSIONES</vt:lpstr>
      <vt:lpstr>CONCLUSIONES</vt:lpstr>
      <vt:lpstr>CONCLUSIONES</vt:lpstr>
      <vt:lpstr>CONCLUSIONES</vt:lpstr>
      <vt:lpstr>CONCLUSIONES</vt:lpstr>
      <vt:lpstr>CONCLUSIONES</vt:lpstr>
      <vt:lpstr>CONCLUSIONES</vt:lpstr>
      <vt:lpstr>RECOMENDACIONES</vt:lpstr>
      <vt:lpstr>RECOMENDACIONES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REFORZAMIENTO DE UNA ESTRUCTURA METÁLICA CON ASENTAMIENTOS</dc:title>
  <dc:creator>BYRON</dc:creator>
  <cp:lastModifiedBy>BYRON</cp:lastModifiedBy>
  <cp:revision>36</cp:revision>
  <dcterms:created xsi:type="dcterms:W3CDTF">2015-06-17T22:50:17Z</dcterms:created>
  <dcterms:modified xsi:type="dcterms:W3CDTF">2015-06-25T03:58:14Z</dcterms:modified>
</cp:coreProperties>
</file>