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83" r:id="rId5"/>
    <p:sldId id="260" r:id="rId6"/>
    <p:sldId id="318" r:id="rId7"/>
    <p:sldId id="319" r:id="rId8"/>
    <p:sldId id="315" r:id="rId9"/>
    <p:sldId id="317" r:id="rId10"/>
    <p:sldId id="271" r:id="rId11"/>
    <p:sldId id="274" r:id="rId12"/>
    <p:sldId id="297" r:id="rId13"/>
    <p:sldId id="298" r:id="rId14"/>
    <p:sldId id="300" r:id="rId15"/>
    <p:sldId id="304" r:id="rId16"/>
    <p:sldId id="309" r:id="rId17"/>
    <p:sldId id="312" r:id="rId18"/>
    <p:sldId id="314" r:id="rId19"/>
    <p:sldId id="325" r:id="rId20"/>
    <p:sldId id="326" r:id="rId21"/>
    <p:sldId id="320" r:id="rId22"/>
    <p:sldId id="286" r:id="rId23"/>
    <p:sldId id="285" r:id="rId24"/>
    <p:sldId id="287" r:id="rId25"/>
    <p:sldId id="322" r:id="rId26"/>
    <p:sldId id="323" r:id="rId27"/>
    <p:sldId id="324" r:id="rId28"/>
    <p:sldId id="281" r:id="rId29"/>
    <p:sldId id="268" r:id="rId30"/>
  </p:sldIdLst>
  <p:sldSz cx="9144000" cy="6858000" type="screen4x3"/>
  <p:notesSz cx="7077075" cy="9385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FD31E5"/>
    <a:srgbClr val="CCFF33"/>
    <a:srgbClr val="FDB1D3"/>
    <a:srgbClr val="FF6600"/>
    <a:srgbClr val="FF0066"/>
    <a:srgbClr val="7030A0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80" d="100"/>
          <a:sy n="80" d="100"/>
        </p:scale>
        <p:origin x="-101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84"/>
      </p:cViewPr>
      <p:guideLst>
        <p:guide orient="horz" pos="2956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4D9C0-B96D-46C4-AB00-BE3576E7DF4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BC24DB-D642-4711-8B2D-5EC8E7238919}">
      <dgm:prSet phldrT="[Texto]"/>
      <dgm:spPr/>
      <dgm:t>
        <a:bodyPr/>
        <a:lstStyle/>
        <a:p>
          <a:r>
            <a:rPr lang="es-EC" b="1" u="sng" dirty="0" smtClean="0">
              <a:solidFill>
                <a:schemeClr val="tx1"/>
              </a:solidFill>
            </a:rPr>
            <a:t>MARCO TEÓRICO</a:t>
          </a:r>
          <a:endParaRPr lang="es-EC" b="1" u="sng" dirty="0">
            <a:solidFill>
              <a:schemeClr val="tx1"/>
            </a:solidFill>
          </a:endParaRPr>
        </a:p>
      </dgm:t>
    </dgm:pt>
    <dgm:pt modelId="{3A8FFE3B-A93B-4B36-A177-8ECFDE9B7777}" type="parTrans" cxnId="{61514CBA-AC58-4991-8364-992DD0DF04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341736-97EA-439F-9C83-E9DA2FA39F51}" type="sibTrans" cxnId="{61514CBA-AC58-4991-8364-992DD0DF04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661DC55-8211-47EB-9843-17CC88F76396}">
      <dgm:prSet phldrT="[Texto]"/>
      <dgm:spPr/>
      <dgm:t>
        <a:bodyPr/>
        <a:lstStyle/>
        <a:p>
          <a:r>
            <a:rPr lang="es-EC" b="1" u="sng" dirty="0" smtClean="0">
              <a:solidFill>
                <a:schemeClr val="tx1"/>
              </a:solidFill>
            </a:rPr>
            <a:t>UNIDAD I</a:t>
          </a:r>
        </a:p>
        <a:p>
          <a:r>
            <a:rPr lang="es-EC" b="1" dirty="0" smtClean="0">
              <a:solidFill>
                <a:schemeClr val="tx1"/>
              </a:solidFill>
            </a:rPr>
            <a:t>JUEGOS ACUÁTICOS</a:t>
          </a:r>
          <a:endParaRPr lang="es-EC" b="1" dirty="0">
            <a:solidFill>
              <a:schemeClr val="tx1"/>
            </a:solidFill>
          </a:endParaRPr>
        </a:p>
      </dgm:t>
    </dgm:pt>
    <dgm:pt modelId="{D358F86D-F8AF-4DA5-8E30-989682C6CD84}" type="parTrans" cxnId="{4BDB1E65-7D7D-4FB9-9330-9D16E21FE4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1D4193-51E2-4264-9843-B64F2D2B5C5B}" type="sibTrans" cxnId="{4BDB1E65-7D7D-4FB9-9330-9D16E21FE4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7BE273-2732-4B88-8D25-DC5DDE7925D8}">
      <dgm:prSet phldrT="[Texto]"/>
      <dgm:spPr/>
      <dgm:t>
        <a:bodyPr/>
        <a:lstStyle/>
        <a:p>
          <a:r>
            <a:rPr lang="es-EC" b="1" u="sng" dirty="0" smtClean="0">
              <a:solidFill>
                <a:schemeClr val="tx1"/>
              </a:solidFill>
            </a:rPr>
            <a:t>UNIDAD II</a:t>
          </a:r>
        </a:p>
        <a:p>
          <a:r>
            <a:rPr lang="es-EC" b="1" dirty="0" smtClean="0">
              <a:solidFill>
                <a:schemeClr val="tx1"/>
              </a:solidFill>
            </a:rPr>
            <a:t>MOTRICIDAD GRUESA</a:t>
          </a:r>
          <a:endParaRPr lang="es-EC" b="1" dirty="0">
            <a:solidFill>
              <a:schemeClr val="tx1"/>
            </a:solidFill>
          </a:endParaRPr>
        </a:p>
      </dgm:t>
    </dgm:pt>
    <dgm:pt modelId="{743FE6CF-203E-4F20-8E52-B08D56742538}" type="parTrans" cxnId="{D2ADC571-EC60-4197-BC89-85598A8D37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0671FC-4035-46FA-9D00-F75B1C80BC6E}" type="sibTrans" cxnId="{D2ADC571-EC60-4197-BC89-85598A8D37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C975080-7993-4543-8A67-FE4A052F51F9}" type="pres">
      <dgm:prSet presAssocID="{C9A4D9C0-B96D-46C4-AB00-BE3576E7D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0F86BE-E904-4454-B67D-F1FB325FE582}" type="pres">
      <dgm:prSet presAssocID="{64BC24DB-D642-4711-8B2D-5EC8E72389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6EC8C4-E203-4F7E-8ED0-18CF9F2C6E71}" type="pres">
      <dgm:prSet presAssocID="{3E341736-97EA-439F-9C83-E9DA2FA39F51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A9DCBE0-D57A-4074-8F1D-770DD9D9AA38}" type="pres">
      <dgm:prSet presAssocID="{3E341736-97EA-439F-9C83-E9DA2FA39F51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BE1AB09-2FD0-4D6D-87EC-B4A68BE78DBB}" type="pres">
      <dgm:prSet presAssocID="{9661DC55-8211-47EB-9843-17CC88F763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B303CB-C6D4-4053-B5D5-5498265A1D5E}" type="pres">
      <dgm:prSet presAssocID="{C61D4193-51E2-4264-9843-B64F2D2B5C5B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726BED6-FB42-45CB-B6A3-E7A58EBA1AC4}" type="pres">
      <dgm:prSet presAssocID="{C61D4193-51E2-4264-9843-B64F2D2B5C5B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5031AD22-4BA6-4C24-9842-289FB5768CE8}" type="pres">
      <dgm:prSet presAssocID="{0B7BE273-2732-4B88-8D25-DC5DDE7925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C51A1D-44A2-4C6F-A505-CC7550DE69D6}" type="pres">
      <dgm:prSet presAssocID="{1D0671FC-4035-46FA-9D00-F75B1C80BC6E}" presName="sibTrans" presStyleLbl="sibTrans2D1" presStyleIdx="2" presStyleCnt="3"/>
      <dgm:spPr/>
      <dgm:t>
        <a:bodyPr/>
        <a:lstStyle/>
        <a:p>
          <a:endParaRPr lang="es-EC"/>
        </a:p>
      </dgm:t>
    </dgm:pt>
    <dgm:pt modelId="{93C90113-6E0F-4E01-90FC-E8A98F7EDB4B}" type="pres">
      <dgm:prSet presAssocID="{1D0671FC-4035-46FA-9D00-F75B1C80BC6E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F00571A-7AF9-4B46-B22D-F271B4500833}" type="presOf" srcId="{1D0671FC-4035-46FA-9D00-F75B1C80BC6E}" destId="{93C90113-6E0F-4E01-90FC-E8A98F7EDB4B}" srcOrd="1" destOrd="0" presId="urn:microsoft.com/office/officeart/2005/8/layout/cycle7"/>
    <dgm:cxn modelId="{6DC770B1-2878-494F-8C43-6C70F54E6169}" type="presOf" srcId="{C9A4D9C0-B96D-46C4-AB00-BE3576E7DF47}" destId="{9C975080-7993-4543-8A67-FE4A052F51F9}" srcOrd="0" destOrd="0" presId="urn:microsoft.com/office/officeart/2005/8/layout/cycle7"/>
    <dgm:cxn modelId="{432D543B-E239-4B19-AD83-F1A018E8DFE6}" type="presOf" srcId="{3E341736-97EA-439F-9C83-E9DA2FA39F51}" destId="{EA9DCBE0-D57A-4074-8F1D-770DD9D9AA38}" srcOrd="1" destOrd="0" presId="urn:microsoft.com/office/officeart/2005/8/layout/cycle7"/>
    <dgm:cxn modelId="{61514CBA-AC58-4991-8364-992DD0DF041B}" srcId="{C9A4D9C0-B96D-46C4-AB00-BE3576E7DF47}" destId="{64BC24DB-D642-4711-8B2D-5EC8E7238919}" srcOrd="0" destOrd="0" parTransId="{3A8FFE3B-A93B-4B36-A177-8ECFDE9B7777}" sibTransId="{3E341736-97EA-439F-9C83-E9DA2FA39F51}"/>
    <dgm:cxn modelId="{7700E200-1340-4124-8555-1AFE1D79DB0D}" type="presOf" srcId="{3E341736-97EA-439F-9C83-E9DA2FA39F51}" destId="{6F6EC8C4-E203-4F7E-8ED0-18CF9F2C6E71}" srcOrd="0" destOrd="0" presId="urn:microsoft.com/office/officeart/2005/8/layout/cycle7"/>
    <dgm:cxn modelId="{4BDB1E65-7D7D-4FB9-9330-9D16E21FE419}" srcId="{C9A4D9C0-B96D-46C4-AB00-BE3576E7DF47}" destId="{9661DC55-8211-47EB-9843-17CC88F76396}" srcOrd="1" destOrd="0" parTransId="{D358F86D-F8AF-4DA5-8E30-989682C6CD84}" sibTransId="{C61D4193-51E2-4264-9843-B64F2D2B5C5B}"/>
    <dgm:cxn modelId="{3FFD8E88-220D-4821-9A94-B24D911FC374}" type="presOf" srcId="{C61D4193-51E2-4264-9843-B64F2D2B5C5B}" destId="{1726BED6-FB42-45CB-B6A3-E7A58EBA1AC4}" srcOrd="1" destOrd="0" presId="urn:microsoft.com/office/officeart/2005/8/layout/cycle7"/>
    <dgm:cxn modelId="{5BEC5087-0BB8-4CAB-85D2-A2EF0E631918}" type="presOf" srcId="{C61D4193-51E2-4264-9843-B64F2D2B5C5B}" destId="{25B303CB-C6D4-4053-B5D5-5498265A1D5E}" srcOrd="0" destOrd="0" presId="urn:microsoft.com/office/officeart/2005/8/layout/cycle7"/>
    <dgm:cxn modelId="{D2ADC571-EC60-4197-BC89-85598A8D371B}" srcId="{C9A4D9C0-B96D-46C4-AB00-BE3576E7DF47}" destId="{0B7BE273-2732-4B88-8D25-DC5DDE7925D8}" srcOrd="2" destOrd="0" parTransId="{743FE6CF-203E-4F20-8E52-B08D56742538}" sibTransId="{1D0671FC-4035-46FA-9D00-F75B1C80BC6E}"/>
    <dgm:cxn modelId="{B606EF57-551C-44FA-BE1F-135B4C5687E5}" type="presOf" srcId="{1D0671FC-4035-46FA-9D00-F75B1C80BC6E}" destId="{D7C51A1D-44A2-4C6F-A505-CC7550DE69D6}" srcOrd="0" destOrd="0" presId="urn:microsoft.com/office/officeart/2005/8/layout/cycle7"/>
    <dgm:cxn modelId="{DFD3E3BA-20A3-4283-A0CB-211D35718ACA}" type="presOf" srcId="{9661DC55-8211-47EB-9843-17CC88F76396}" destId="{7BE1AB09-2FD0-4D6D-87EC-B4A68BE78DBB}" srcOrd="0" destOrd="0" presId="urn:microsoft.com/office/officeart/2005/8/layout/cycle7"/>
    <dgm:cxn modelId="{16BB0958-66A7-4920-9393-B528BE5EFE6B}" type="presOf" srcId="{64BC24DB-D642-4711-8B2D-5EC8E7238919}" destId="{8F0F86BE-E904-4454-B67D-F1FB325FE582}" srcOrd="0" destOrd="0" presId="urn:microsoft.com/office/officeart/2005/8/layout/cycle7"/>
    <dgm:cxn modelId="{1657FAC5-EEA0-42D7-A213-2AD40DE67358}" type="presOf" srcId="{0B7BE273-2732-4B88-8D25-DC5DDE7925D8}" destId="{5031AD22-4BA6-4C24-9842-289FB5768CE8}" srcOrd="0" destOrd="0" presId="urn:microsoft.com/office/officeart/2005/8/layout/cycle7"/>
    <dgm:cxn modelId="{7932511E-642F-4768-BA5A-671B61D57176}" type="presParOf" srcId="{9C975080-7993-4543-8A67-FE4A052F51F9}" destId="{8F0F86BE-E904-4454-B67D-F1FB325FE582}" srcOrd="0" destOrd="0" presId="urn:microsoft.com/office/officeart/2005/8/layout/cycle7"/>
    <dgm:cxn modelId="{22514CF5-BDD8-419B-96EE-420EF632E1C6}" type="presParOf" srcId="{9C975080-7993-4543-8A67-FE4A052F51F9}" destId="{6F6EC8C4-E203-4F7E-8ED0-18CF9F2C6E71}" srcOrd="1" destOrd="0" presId="urn:microsoft.com/office/officeart/2005/8/layout/cycle7"/>
    <dgm:cxn modelId="{C6C1FB0D-9985-43D9-A0DC-753199526A5C}" type="presParOf" srcId="{6F6EC8C4-E203-4F7E-8ED0-18CF9F2C6E71}" destId="{EA9DCBE0-D57A-4074-8F1D-770DD9D9AA38}" srcOrd="0" destOrd="0" presId="urn:microsoft.com/office/officeart/2005/8/layout/cycle7"/>
    <dgm:cxn modelId="{A700B645-7AB6-4B0E-858D-C63BD664E4C3}" type="presParOf" srcId="{9C975080-7993-4543-8A67-FE4A052F51F9}" destId="{7BE1AB09-2FD0-4D6D-87EC-B4A68BE78DBB}" srcOrd="2" destOrd="0" presId="urn:microsoft.com/office/officeart/2005/8/layout/cycle7"/>
    <dgm:cxn modelId="{E59E5731-1DBF-4048-9014-B17458CB4905}" type="presParOf" srcId="{9C975080-7993-4543-8A67-FE4A052F51F9}" destId="{25B303CB-C6D4-4053-B5D5-5498265A1D5E}" srcOrd="3" destOrd="0" presId="urn:microsoft.com/office/officeart/2005/8/layout/cycle7"/>
    <dgm:cxn modelId="{C4FD6706-E74A-4C3F-B163-85B5B69113F1}" type="presParOf" srcId="{25B303CB-C6D4-4053-B5D5-5498265A1D5E}" destId="{1726BED6-FB42-45CB-B6A3-E7A58EBA1AC4}" srcOrd="0" destOrd="0" presId="urn:microsoft.com/office/officeart/2005/8/layout/cycle7"/>
    <dgm:cxn modelId="{A16CFFEC-634C-47FA-A1FB-FDC0E90597DA}" type="presParOf" srcId="{9C975080-7993-4543-8A67-FE4A052F51F9}" destId="{5031AD22-4BA6-4C24-9842-289FB5768CE8}" srcOrd="4" destOrd="0" presId="urn:microsoft.com/office/officeart/2005/8/layout/cycle7"/>
    <dgm:cxn modelId="{C83C40FE-DF0E-4305-9BEA-DED523E9A496}" type="presParOf" srcId="{9C975080-7993-4543-8A67-FE4A052F51F9}" destId="{D7C51A1D-44A2-4C6F-A505-CC7550DE69D6}" srcOrd="5" destOrd="0" presId="urn:microsoft.com/office/officeart/2005/8/layout/cycle7"/>
    <dgm:cxn modelId="{2724BE1B-1C27-48A0-9C93-728376CCFAF6}" type="presParOf" srcId="{D7C51A1D-44A2-4C6F-A505-CC7550DE69D6}" destId="{93C90113-6E0F-4E01-90FC-E8A98F7EDB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86BE-E904-4454-B67D-F1FB325FE582}">
      <dsp:nvSpPr>
        <dsp:cNvPr id="0" name=""/>
        <dsp:cNvSpPr/>
      </dsp:nvSpPr>
      <dsp:spPr>
        <a:xfrm>
          <a:off x="2813796" y="1383"/>
          <a:ext cx="2581318" cy="1290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u="sng" kern="1200" dirty="0" smtClean="0">
              <a:solidFill>
                <a:schemeClr val="tx1"/>
              </a:solidFill>
            </a:rPr>
            <a:t>MARCO TEÓRICO</a:t>
          </a:r>
          <a:endParaRPr lang="es-EC" sz="2200" b="1" u="sng" kern="1200" dirty="0">
            <a:solidFill>
              <a:schemeClr val="tx1"/>
            </a:solidFill>
          </a:endParaRPr>
        </a:p>
      </dsp:txBody>
      <dsp:txXfrm>
        <a:off x="2851598" y="39185"/>
        <a:ext cx="2505714" cy="1215055"/>
      </dsp:txXfrm>
    </dsp:sp>
    <dsp:sp modelId="{6F6EC8C4-E203-4F7E-8ED0-18CF9F2C6E71}">
      <dsp:nvSpPr>
        <dsp:cNvPr id="0" name=""/>
        <dsp:cNvSpPr/>
      </dsp:nvSpPr>
      <dsp:spPr>
        <a:xfrm rot="3600000">
          <a:off x="4497700" y="2266298"/>
          <a:ext cx="1344454" cy="4517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4633219" y="2356644"/>
        <a:ext cx="1073416" cy="271038"/>
      </dsp:txXfrm>
    </dsp:sp>
    <dsp:sp modelId="{7BE1AB09-2FD0-4D6D-87EC-B4A68BE78DBB}">
      <dsp:nvSpPr>
        <dsp:cNvPr id="0" name=""/>
        <dsp:cNvSpPr/>
      </dsp:nvSpPr>
      <dsp:spPr>
        <a:xfrm>
          <a:off x="4944740" y="3692285"/>
          <a:ext cx="2581318" cy="1290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u="sng" kern="1200" dirty="0" smtClean="0">
              <a:solidFill>
                <a:schemeClr val="tx1"/>
              </a:solidFill>
            </a:rPr>
            <a:t>UNIDAD 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JUEGOS ACUÁTICOS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4982542" y="3730087"/>
        <a:ext cx="2505714" cy="1215055"/>
      </dsp:txXfrm>
    </dsp:sp>
    <dsp:sp modelId="{25B303CB-C6D4-4053-B5D5-5498265A1D5E}">
      <dsp:nvSpPr>
        <dsp:cNvPr id="0" name=""/>
        <dsp:cNvSpPr/>
      </dsp:nvSpPr>
      <dsp:spPr>
        <a:xfrm rot="10800000">
          <a:off x="3432228" y="4111749"/>
          <a:ext cx="1344454" cy="4517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 rot="10800000">
        <a:off x="3567747" y="4202095"/>
        <a:ext cx="1073416" cy="271038"/>
      </dsp:txXfrm>
    </dsp:sp>
    <dsp:sp modelId="{5031AD22-4BA6-4C24-9842-289FB5768CE8}">
      <dsp:nvSpPr>
        <dsp:cNvPr id="0" name=""/>
        <dsp:cNvSpPr/>
      </dsp:nvSpPr>
      <dsp:spPr>
        <a:xfrm>
          <a:off x="682853" y="3692285"/>
          <a:ext cx="2581318" cy="1290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u="sng" kern="1200" dirty="0" smtClean="0">
              <a:solidFill>
                <a:schemeClr val="tx1"/>
              </a:solidFill>
            </a:rPr>
            <a:t>UNIDAD II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MOTRICIDAD GRUESA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720655" y="3730087"/>
        <a:ext cx="2505714" cy="1215055"/>
      </dsp:txXfrm>
    </dsp:sp>
    <dsp:sp modelId="{D7C51A1D-44A2-4C6F-A505-CC7550DE69D6}">
      <dsp:nvSpPr>
        <dsp:cNvPr id="0" name=""/>
        <dsp:cNvSpPr/>
      </dsp:nvSpPr>
      <dsp:spPr>
        <a:xfrm rot="18000000">
          <a:off x="2366757" y="2266298"/>
          <a:ext cx="1344454" cy="4517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502276" y="2356644"/>
        <a:ext cx="1073416" cy="27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99A9F-65F6-44A4-9A04-422F593242BC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85607-66DC-4C58-8BC5-7A997B117A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324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A734A545-5741-4735-A643-653A25673267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B56FACC-2795-4058-B3A9-1D72A36357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696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FACC-2795-4058-B3A9-1D72A3635786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706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C739-8455-4CA8-A68B-07E0D201F829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A70219-9C02-411C-9BDA-70D971906902}" type="datetimeFigureOut">
              <a:rPr lang="es-EC" smtClean="0"/>
              <a:t>04/06/2015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E4CD51-3018-4F8D-8C34-90B68EA0A5A5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12" Type="http://schemas.openxmlformats.org/officeDocument/2006/relationships/slide" Target="slide26.xml"/><Relationship Id="rId2" Type="http://schemas.openxmlformats.org/officeDocument/2006/relationships/slide" Target="slide1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11" Type="http://schemas.openxmlformats.org/officeDocument/2006/relationships/slide" Target="slide25.xml"/><Relationship Id="rId5" Type="http://schemas.openxmlformats.org/officeDocument/2006/relationships/slide" Target="slide12.xml"/><Relationship Id="rId15" Type="http://schemas.openxmlformats.org/officeDocument/2006/relationships/slide" Target="slide29.xml"/><Relationship Id="rId10" Type="http://schemas.openxmlformats.org/officeDocument/2006/relationships/slide" Target="slide24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../Videos/VIDEO%20DE%20PREDEFENSA.wmv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MEMORIAS%20MILY.mp4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9.png"/><Relationship Id="rId4" Type="http://schemas.openxmlformats.org/officeDocument/2006/relationships/hyperlink" Target="MANUAL..%20DISE&#209;O%20FINAL%2024OCTUBRE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hyperlink" Target="VARIABLES/VARIABLE%20JUEGOS%20ACU&#193;TICOS.pptx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hyperlink" Target="VARIABLES/VARIABLE%20MOTRICIDAD%20GRUESA.pptx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33.jpeg"/><Relationship Id="rId5" Type="http://schemas.openxmlformats.org/officeDocument/2006/relationships/image" Target="../media/image19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82198" y="1561663"/>
            <a:ext cx="6472808" cy="360040"/>
          </a:xfrm>
        </p:spPr>
        <p:txBody>
          <a:bodyPr>
            <a:normAutofit/>
          </a:bodyPr>
          <a:lstStyle/>
          <a:p>
            <a:r>
              <a:rPr lang="es-EC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HUMANAS Y SOCIALES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606682" y="1954693"/>
            <a:ext cx="64728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CARRERA: LICENCIATURA EN CIENCIAS DE LA EDUCACIÓN. MENCIÓN EDUCACION INFANTIL</a:t>
            </a:r>
            <a:endPara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04763" y="2780928"/>
            <a:ext cx="7227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de investigación previa a la obtención del título de licenciada en Ciencias de la Educación 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Mención “Educación </a:t>
            </a:r>
            <a:r>
              <a:rPr lang="es-EC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nfantil”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70678" y="3519592"/>
            <a:ext cx="7344816" cy="11114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100" b="1">
                <a:effectLst/>
                <a:latin typeface="Arial"/>
                <a:ea typeface="Arial Unicode MS"/>
              </a:rPr>
              <a:t> 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_tradnl" sz="1400" b="1">
                <a:effectLst/>
                <a:latin typeface="Arial"/>
                <a:ea typeface="Arial Unicode MS"/>
              </a:rPr>
              <a:t>INCIDENCIA DE LOS JUEGOS ACUÁTICOS EN EL DESARROLLO MOTRIZ GRUESO EN LOS NIÑOS Y NIÑAS DE 4 A 5 AÑOS DEL COLEGIO MILITAR “ELOY ALFARO”, DE LA CUIDAD DE QUITO, DURANTE EL  PERIODO 2014 – 2015.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_tradnl" sz="1100" b="1">
                <a:effectLst/>
                <a:latin typeface="Arial"/>
                <a:ea typeface="Arial Unicode MS"/>
              </a:rPr>
              <a:t> 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44707" y="4725144"/>
            <a:ext cx="5824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INVESTIGADORAS: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Andrea Valencia Barrionuevo</a:t>
            </a:r>
          </a:p>
          <a:p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Corina Gabriela Zagal Álvarez</a:t>
            </a:r>
          </a:p>
          <a:p>
            <a:pPr algn="ctr"/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DIRECTORA: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Msc. Ximena Baldeón</a:t>
            </a:r>
            <a:endParaRPr lang="es-EC" sz="1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CODIRECTORA: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Lic. Mónica Cabezas </a:t>
            </a:r>
          </a:p>
          <a:p>
            <a:endParaRPr lang="es-ES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SANGOLQUÍ – </a:t>
            </a:r>
            <a:r>
              <a:rPr lang="es-EC" sz="16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S" sz="16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2088232" cy="1373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1556792"/>
            <a:ext cx="4176464" cy="1648582"/>
          </a:xfrm>
        </p:spPr>
        <p:txBody>
          <a:bodyPr>
            <a:normAutofit/>
          </a:bodyPr>
          <a:lstStyle/>
          <a:p>
            <a:r>
              <a:rPr lang="es-EC" b="1" u="sng" dirty="0" smtClean="0">
                <a:solidFill>
                  <a:schemeClr val="tx1"/>
                </a:solidFill>
              </a:rPr>
              <a:t>Análisis de los resultados </a:t>
            </a:r>
            <a:endParaRPr lang="es-EC" b="1" u="sng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forexeco.com/images/stories/analisisdatos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078">
            <a:off x="1132155" y="2588353"/>
            <a:ext cx="3717488" cy="309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5480" y="170776"/>
            <a:ext cx="602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 smtClean="0">
                <a:solidFill>
                  <a:schemeClr val="bg1"/>
                </a:solidFill>
              </a:rPr>
              <a:t>EDUCACION INCIAL Y PREPARATORIA 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0248" y="617101"/>
            <a:ext cx="284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 smtClean="0">
                <a:solidFill>
                  <a:srgbClr val="002060"/>
                </a:solidFill>
              </a:rPr>
              <a:t>Juegos acuáticos </a:t>
            </a:r>
            <a:endParaRPr lang="es-EC" sz="2800" b="1" u="sng" dirty="0">
              <a:solidFill>
                <a:srgbClr val="002060"/>
              </a:solidFill>
            </a:endParaRPr>
          </a:p>
        </p:txBody>
      </p:sp>
      <p:sp>
        <p:nvSpPr>
          <p:cNvPr id="25" name="24 Proceso alternativo">
            <a:hlinkClick r:id="rId2" action="ppaction://hlinksldjump"/>
          </p:cNvPr>
          <p:cNvSpPr/>
          <p:nvPr/>
        </p:nvSpPr>
        <p:spPr>
          <a:xfrm>
            <a:off x="337280" y="1229740"/>
            <a:ext cx="3895177" cy="435904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2" action="ppaction://hlinksldjump"/>
              </a:rPr>
              <a:t>Adquirir confianza y soltura dentro del agua </a:t>
            </a:r>
            <a:endParaRPr lang="es-EC" sz="1400" b="1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606199" y="787271"/>
            <a:ext cx="72008" cy="6070729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Proceso alternativo">
            <a:hlinkClick r:id="rId3" action="ppaction://hlinksldjump"/>
          </p:cNvPr>
          <p:cNvSpPr/>
          <p:nvPr/>
        </p:nvSpPr>
        <p:spPr>
          <a:xfrm>
            <a:off x="352364" y="1720693"/>
            <a:ext cx="3895177" cy="435904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hlinkClick r:id="rId3" action="ppaction://hlinksldjump"/>
              </a:rPr>
              <a:t>Realiza giros verticales, horizontales </a:t>
            </a:r>
            <a:endParaRPr lang="es-EC" sz="1400" b="1" dirty="0"/>
          </a:p>
        </p:txBody>
      </p:sp>
      <p:sp>
        <p:nvSpPr>
          <p:cNvPr id="46" name="45 Proceso alternativo"/>
          <p:cNvSpPr/>
          <p:nvPr/>
        </p:nvSpPr>
        <p:spPr>
          <a:xfrm>
            <a:off x="323528" y="2315838"/>
            <a:ext cx="3895177" cy="435904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hlinkClick r:id="rId4" action="ppaction://hlinksldjump"/>
              </a:rPr>
              <a:t>Es capaz de sumirgirse,inhalando fuera del </a:t>
            </a:r>
            <a:r>
              <a:rPr lang="es-EC" sz="1400" b="1" dirty="0" smtClean="0">
                <a:hlinkClick r:id="rId4" action="ppaction://hlinksldjump"/>
              </a:rPr>
              <a:t>agua </a:t>
            </a:r>
            <a:endParaRPr lang="es-EC" sz="1400" b="1" dirty="0"/>
          </a:p>
        </p:txBody>
      </p:sp>
      <p:sp>
        <p:nvSpPr>
          <p:cNvPr id="48" name="47 Proceso alternativo"/>
          <p:cNvSpPr/>
          <p:nvPr/>
        </p:nvSpPr>
        <p:spPr>
          <a:xfrm>
            <a:off x="276165" y="2890435"/>
            <a:ext cx="3971376" cy="435904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5" action="ppaction://hlinksldjump"/>
              </a:rPr>
              <a:t>Realiza movimientos utilizando las diferentes partes del cuerpo </a:t>
            </a:r>
            <a:endParaRPr lang="es-EC" sz="1400" b="1" dirty="0"/>
          </a:p>
        </p:txBody>
      </p:sp>
      <p:sp>
        <p:nvSpPr>
          <p:cNvPr id="49" name="48 Proceso alternativo"/>
          <p:cNvSpPr/>
          <p:nvPr/>
        </p:nvSpPr>
        <p:spPr>
          <a:xfrm>
            <a:off x="276165" y="3402435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2" action="ppaction://hlinksldjump"/>
              </a:rPr>
              <a:t>Realiza ejercicio lúdicos con la ayuda del profesor </a:t>
            </a:r>
            <a:endParaRPr lang="es-EC" sz="1400" b="1" dirty="0"/>
          </a:p>
        </p:txBody>
      </p:sp>
      <p:sp>
        <p:nvSpPr>
          <p:cNvPr id="51" name="50 Rectángulo"/>
          <p:cNvSpPr/>
          <p:nvPr/>
        </p:nvSpPr>
        <p:spPr>
          <a:xfrm>
            <a:off x="5179527" y="617101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 smtClean="0">
                <a:solidFill>
                  <a:srgbClr val="002060"/>
                </a:solidFill>
              </a:rPr>
              <a:t>Motricidad Gruesa</a:t>
            </a:r>
            <a:endParaRPr lang="es-EC" sz="2800" b="1" u="sng" dirty="0">
              <a:solidFill>
                <a:srgbClr val="002060"/>
              </a:solidFill>
            </a:endParaRPr>
          </a:p>
        </p:txBody>
      </p:sp>
      <p:sp>
        <p:nvSpPr>
          <p:cNvPr id="52" name="51 Proceso alternativo"/>
          <p:cNvSpPr/>
          <p:nvPr/>
        </p:nvSpPr>
        <p:spPr>
          <a:xfrm>
            <a:off x="291953" y="4041301"/>
            <a:ext cx="3971376" cy="435904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hlinkClick r:id="rId6" action="ppaction://hlinksldjump"/>
              </a:rPr>
              <a:t>Realiza distintas actividades y juegos de forma segura </a:t>
            </a:r>
            <a:endParaRPr lang="es-EC" sz="1400" b="1" dirty="0"/>
          </a:p>
        </p:txBody>
      </p:sp>
      <p:sp>
        <p:nvSpPr>
          <p:cNvPr id="53" name="52 Proceso alternativo"/>
          <p:cNvSpPr/>
          <p:nvPr/>
        </p:nvSpPr>
        <p:spPr>
          <a:xfrm>
            <a:off x="260377" y="4574000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3" action="ppaction://hlinksldjump"/>
              </a:rPr>
              <a:t>Participa </a:t>
            </a:r>
            <a:r>
              <a:rPr lang="es-EC" sz="1400" b="1" dirty="0">
                <a:hlinkClick r:id="rId3" action="ppaction://hlinksldjump"/>
              </a:rPr>
              <a:t>en los juegos para buena socialización </a:t>
            </a:r>
            <a:endParaRPr lang="es-EC" sz="1400" b="1" dirty="0"/>
          </a:p>
        </p:txBody>
      </p:sp>
      <p:sp>
        <p:nvSpPr>
          <p:cNvPr id="54" name="53 Proceso alternativo"/>
          <p:cNvSpPr/>
          <p:nvPr/>
        </p:nvSpPr>
        <p:spPr>
          <a:xfrm>
            <a:off x="304920" y="5172260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 smtClean="0">
              <a:hlinkClick r:id="rId7" action="ppaction://hlinksldjump"/>
            </a:endParaRPr>
          </a:p>
          <a:p>
            <a:pPr algn="ctr"/>
            <a:r>
              <a:rPr lang="es-EC" sz="1400" b="1" dirty="0" smtClean="0">
                <a:hlinkClick r:id="rId7" action="ppaction://hlinksldjump"/>
              </a:rPr>
              <a:t>Realiza </a:t>
            </a:r>
            <a:r>
              <a:rPr lang="es-EC" sz="1400" b="1" dirty="0">
                <a:hlinkClick r:id="rId7" action="ppaction://hlinksldjump"/>
              </a:rPr>
              <a:t>de movimientos según posiciones dadas </a:t>
            </a:r>
            <a:endParaRPr lang="es-EC" sz="1400" b="1" dirty="0"/>
          </a:p>
          <a:p>
            <a:pPr algn="ctr"/>
            <a:endParaRPr lang="es-EC" sz="1400" b="1" dirty="0"/>
          </a:p>
        </p:txBody>
      </p:sp>
      <p:sp>
        <p:nvSpPr>
          <p:cNvPr id="55" name="54 Proceso alternativo"/>
          <p:cNvSpPr/>
          <p:nvPr/>
        </p:nvSpPr>
        <p:spPr>
          <a:xfrm>
            <a:off x="306448" y="5695370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8" action="ppaction://hlinksldjump"/>
              </a:rPr>
              <a:t>Realiza </a:t>
            </a:r>
            <a:r>
              <a:rPr lang="es-EC" sz="1400" b="1" dirty="0">
                <a:hlinkClick r:id="rId8" action="ppaction://hlinksldjump"/>
              </a:rPr>
              <a:t>juegos que favorezcan a la competitividad, con reglas de normas </a:t>
            </a:r>
            <a:endParaRPr lang="es-EC" sz="1400" b="1" dirty="0"/>
          </a:p>
        </p:txBody>
      </p:sp>
      <p:sp>
        <p:nvSpPr>
          <p:cNvPr id="56" name="55 Proceso alternativo"/>
          <p:cNvSpPr/>
          <p:nvPr/>
        </p:nvSpPr>
        <p:spPr>
          <a:xfrm>
            <a:off x="337280" y="6332655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hlinkClick r:id="rId9" action="ppaction://hlinksldjump"/>
              </a:rPr>
              <a:t>Realiza juegos y rondas </a:t>
            </a:r>
            <a:endParaRPr lang="es-EC" sz="1400" b="1" dirty="0"/>
          </a:p>
        </p:txBody>
      </p:sp>
      <p:sp>
        <p:nvSpPr>
          <p:cNvPr id="57" name="56 Recortar rectángulo de esquina sencilla">
            <a:hlinkClick r:id="rId2" action="ppaction://hlinksldjump"/>
          </p:cNvPr>
          <p:cNvSpPr/>
          <p:nvPr/>
        </p:nvSpPr>
        <p:spPr>
          <a:xfrm>
            <a:off x="4860032" y="1196752"/>
            <a:ext cx="3895177" cy="435904"/>
          </a:xfrm>
          <a:prstGeom prst="snip1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4" action="ppaction://hlinksldjump"/>
              </a:rPr>
              <a:t>Realización de ejercicios de direccionalidad y lateralidad </a:t>
            </a:r>
            <a:endParaRPr lang="es-EC" sz="1400" b="1" dirty="0"/>
          </a:p>
        </p:txBody>
      </p:sp>
      <p:sp>
        <p:nvSpPr>
          <p:cNvPr id="58" name="57 Recortar rectángulo de esquina sencilla">
            <a:hlinkClick r:id="rId2" action="ppaction://hlinksldjump"/>
          </p:cNvPr>
          <p:cNvSpPr/>
          <p:nvPr/>
        </p:nvSpPr>
        <p:spPr>
          <a:xfrm>
            <a:off x="4909279" y="1738505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0" action="ppaction://hlinksldjump"/>
              </a:rPr>
              <a:t>Combina y manipula los diferentes materiales </a:t>
            </a:r>
            <a:endParaRPr lang="es-EC" sz="1400" b="1" dirty="0"/>
          </a:p>
        </p:txBody>
      </p:sp>
      <p:sp>
        <p:nvSpPr>
          <p:cNvPr id="59" name="58 Recortar rectángulo de esquina sencilla">
            <a:hlinkClick r:id="rId11" action="ppaction://hlinksldjump"/>
          </p:cNvPr>
          <p:cNvSpPr/>
          <p:nvPr/>
        </p:nvSpPr>
        <p:spPr>
          <a:xfrm>
            <a:off x="4909280" y="2306568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1" action="ppaction://hlinksldjump"/>
              </a:rPr>
              <a:t>Se desplaza ágil y seguro </a:t>
            </a:r>
            <a:endParaRPr lang="es-EC" sz="1400" b="1" dirty="0"/>
          </a:p>
        </p:txBody>
      </p:sp>
      <p:sp>
        <p:nvSpPr>
          <p:cNvPr id="60" name="59 Recortar rectángulo de esquina sencilla">
            <a:hlinkClick r:id="rId2" action="ppaction://hlinksldjump"/>
          </p:cNvPr>
          <p:cNvSpPr/>
          <p:nvPr/>
        </p:nvSpPr>
        <p:spPr>
          <a:xfrm>
            <a:off x="4939760" y="2890435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2" action="ppaction://hlinksldjump"/>
              </a:rPr>
              <a:t>Realiza movimientos utilizando las diferentes partes del cuerpo </a:t>
            </a:r>
            <a:endParaRPr lang="es-EC" sz="1400" b="1" dirty="0"/>
          </a:p>
        </p:txBody>
      </p:sp>
      <p:sp>
        <p:nvSpPr>
          <p:cNvPr id="61" name="60 Recortar rectángulo de esquina sencilla">
            <a:hlinkClick r:id="rId2" action="ppaction://hlinksldjump"/>
          </p:cNvPr>
          <p:cNvSpPr/>
          <p:nvPr/>
        </p:nvSpPr>
        <p:spPr>
          <a:xfrm>
            <a:off x="4939760" y="3433887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3" action="ppaction://hlinksldjump"/>
              </a:rPr>
              <a:t>Explora habilidades motrices básicas como atrapar y lanzar  </a:t>
            </a:r>
            <a:endParaRPr lang="es-EC" sz="1400" b="1" dirty="0"/>
          </a:p>
        </p:txBody>
      </p:sp>
      <p:sp>
        <p:nvSpPr>
          <p:cNvPr id="62" name="61 Recortar rectángulo de esquina sencilla">
            <a:hlinkClick r:id="rId2" action="ppaction://hlinksldjump"/>
          </p:cNvPr>
          <p:cNvSpPr/>
          <p:nvPr/>
        </p:nvSpPr>
        <p:spPr>
          <a:xfrm>
            <a:off x="4910024" y="4036620"/>
            <a:ext cx="3895177" cy="435904"/>
          </a:xfrm>
          <a:prstGeom prst="snip1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4" action="ppaction://hlinksldjump"/>
              </a:rPr>
              <a:t>Ejercita la coordinación viso-manual </a:t>
            </a:r>
            <a:endParaRPr lang="es-EC" sz="1400" b="1" dirty="0"/>
          </a:p>
        </p:txBody>
      </p:sp>
      <p:sp>
        <p:nvSpPr>
          <p:cNvPr id="63" name="62 Recortar rectángulo de esquina sencilla">
            <a:hlinkClick r:id="rId2" action="ppaction://hlinksldjump"/>
          </p:cNvPr>
          <p:cNvSpPr/>
          <p:nvPr/>
        </p:nvSpPr>
        <p:spPr>
          <a:xfrm>
            <a:off x="4878800" y="4605452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5" action="ppaction://hlinksldjump"/>
              </a:rPr>
              <a:t>Lanza y captura los objetos de diferentes formas </a:t>
            </a:r>
            <a:endParaRPr lang="es-EC" sz="1400" b="1" dirty="0"/>
          </a:p>
        </p:txBody>
      </p:sp>
      <p:sp>
        <p:nvSpPr>
          <p:cNvPr id="64" name="63 Recortar rectángulo de esquina sencilla">
            <a:hlinkClick r:id="rId2" action="ppaction://hlinksldjump"/>
          </p:cNvPr>
          <p:cNvSpPr/>
          <p:nvPr/>
        </p:nvSpPr>
        <p:spPr>
          <a:xfrm>
            <a:off x="4939760" y="5203712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" action="ppaction://noaction"/>
              </a:rPr>
              <a:t>Escala coordinadamente</a:t>
            </a:r>
            <a:endParaRPr lang="es-EC" sz="1400" b="1" dirty="0"/>
          </a:p>
        </p:txBody>
      </p:sp>
      <p:sp>
        <p:nvSpPr>
          <p:cNvPr id="65" name="64 Recortar rectángulo de esquina sencilla">
            <a:hlinkClick r:id="rId2" action="ppaction://hlinksldjump"/>
          </p:cNvPr>
          <p:cNvSpPr/>
          <p:nvPr/>
        </p:nvSpPr>
        <p:spPr>
          <a:xfrm>
            <a:off x="4947360" y="5796504"/>
            <a:ext cx="3857097" cy="435904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rId16" action="ppaction://hlinksldjump"/>
              </a:rPr>
              <a:t>Se orienta en el espacio y ubica los diferentes objetos </a:t>
            </a:r>
            <a:r>
              <a:rPr lang="es-EC" sz="1400" dirty="0" smtClean="0">
                <a:hlinkClick r:id="rId16" action="ppaction://hlinksldjump"/>
              </a:rPr>
              <a:t> </a:t>
            </a:r>
            <a:endParaRPr lang="es-EC" sz="1400" dirty="0"/>
          </a:p>
        </p:txBody>
      </p:sp>
      <p:sp>
        <p:nvSpPr>
          <p:cNvPr id="66" name="65 Recortar rectángulo de esquina sencilla">
            <a:hlinkClick r:id="rId2" action="ppaction://hlinksldjump"/>
          </p:cNvPr>
          <p:cNvSpPr/>
          <p:nvPr/>
        </p:nvSpPr>
        <p:spPr>
          <a:xfrm>
            <a:off x="4970240" y="6332655"/>
            <a:ext cx="3895177" cy="43590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hlinkClick r:id="" action="ppaction://noaction"/>
              </a:rPr>
              <a:t>Utiliza su cuerpo para expresar sus emociones 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28845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395536" y="332656"/>
            <a:ext cx="5112568" cy="435904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Realiza movimientos utilizando las diferentes partes del cuerpo </a:t>
            </a:r>
            <a:endParaRPr lang="es-EC" sz="1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796062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42088" y="3786522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 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pic>
        <p:nvPicPr>
          <p:cNvPr id="7" name="Picture 2" descr="https://rbkesther.files.wordpress.com/2015/02/20480625-vector-illustration-of-cartoon-boy-thinking-with-white-bubbl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59418"/>
            <a:ext cx="8753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0" y="1128678"/>
            <a:ext cx="6242179" cy="252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225089"/>
            <a:ext cx="5292588" cy="248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264" y="827420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20589" y="3849147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 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sp>
        <p:nvSpPr>
          <p:cNvPr id="6" name="5 Proceso alternativo"/>
          <p:cNvSpPr/>
          <p:nvPr/>
        </p:nvSpPr>
        <p:spPr>
          <a:xfrm>
            <a:off x="276165" y="260648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Realiza ejercicio lúdicos con la ayuda del profesor </a:t>
            </a:r>
            <a:endParaRPr lang="es-EC" sz="1400" b="1" dirty="0"/>
          </a:p>
        </p:txBody>
      </p:sp>
      <p:pic>
        <p:nvPicPr>
          <p:cNvPr id="7" name="Picture 2" descr="https://rbkesther.files.wordpress.com/2015/02/20480625-vector-illustration-of-cartoon-boy-thinking-with-white-bubbl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59418"/>
            <a:ext cx="8753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" y="1196752"/>
            <a:ext cx="5899981" cy="258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58" y="4188422"/>
            <a:ext cx="5743250" cy="253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roceso alternativo"/>
          <p:cNvSpPr/>
          <p:nvPr/>
        </p:nvSpPr>
        <p:spPr>
          <a:xfrm>
            <a:off x="260377" y="260648"/>
            <a:ext cx="4002952" cy="467356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Participa </a:t>
            </a:r>
            <a:r>
              <a:rPr lang="es-EC" sz="1400" b="1" dirty="0"/>
              <a:t>en los juegos para buena socialización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733443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60236" y="3797460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 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pic>
        <p:nvPicPr>
          <p:cNvPr id="6" name="Picture 2" descr="https://rbkesther.files.wordpress.com/2015/02/20480625-vector-illustration-of-cartoon-boy-thinking-with-white-bubbl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59418"/>
            <a:ext cx="8753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4" y="1093388"/>
            <a:ext cx="5377821" cy="265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3" y="4153681"/>
            <a:ext cx="5982555" cy="25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67289" y="332656"/>
            <a:ext cx="2614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/>
              <a:t>MOTRICIDAD GRUESA</a:t>
            </a:r>
            <a:endParaRPr lang="es-EC" sz="2000" b="1" u="sng" dirty="0"/>
          </a:p>
        </p:txBody>
      </p:sp>
      <p:sp>
        <p:nvSpPr>
          <p:cNvPr id="4" name="3 Recortar rectángulo de esquina sencilla">
            <a:hlinkClick r:id="rId2" action="ppaction://hlinksldjump"/>
          </p:cNvPr>
          <p:cNvSpPr/>
          <p:nvPr/>
        </p:nvSpPr>
        <p:spPr>
          <a:xfrm>
            <a:off x="241648" y="296862"/>
            <a:ext cx="5112568" cy="435904"/>
          </a:xfrm>
          <a:prstGeom prst="snip1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Realización de ejercicios de direccionalidad y lateralidad </a:t>
            </a:r>
            <a:endParaRPr lang="es-EC" sz="1400" b="1" dirty="0"/>
          </a:p>
        </p:txBody>
      </p:sp>
      <p:sp>
        <p:nvSpPr>
          <p:cNvPr id="5" name="4 Rectángulo"/>
          <p:cNvSpPr/>
          <p:nvPr/>
        </p:nvSpPr>
        <p:spPr>
          <a:xfrm>
            <a:off x="1601237" y="732766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88024" y="3917252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 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pic>
        <p:nvPicPr>
          <p:cNvPr id="7" name="Picture 2" descr="https://rbkesther.files.wordpress.com/2015/02/20480625-vector-illustration-of-cartoon-boy-thinking-with-white-bubb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59418"/>
            <a:ext cx="8753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9" y="1091914"/>
            <a:ext cx="4848921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12880"/>
            <a:ext cx="5832648" cy="23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ortar rectángulo de esquina sencilla">
            <a:hlinkClick r:id="rId2" action="ppaction://hlinksldjump"/>
          </p:cNvPr>
          <p:cNvSpPr/>
          <p:nvPr/>
        </p:nvSpPr>
        <p:spPr>
          <a:xfrm>
            <a:off x="251520" y="260648"/>
            <a:ext cx="3771840" cy="435904"/>
          </a:xfrm>
          <a:prstGeom prst="snip1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Ejercita la coordinación viso-manual </a:t>
            </a:r>
            <a:endParaRPr lang="es-EC" sz="1400" b="1" dirty="0"/>
          </a:p>
        </p:txBody>
      </p:sp>
      <p:sp>
        <p:nvSpPr>
          <p:cNvPr id="4" name="3 Rectángulo"/>
          <p:cNvSpPr/>
          <p:nvPr/>
        </p:nvSpPr>
        <p:spPr>
          <a:xfrm>
            <a:off x="1084106" y="696552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41186" y="3855653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 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pic>
        <p:nvPicPr>
          <p:cNvPr id="6" name="Picture 2" descr="https://rbkesther.files.wordpress.com/2015/02/20480625-vector-illustration-of-cartoon-boy-thinking-with-white-bubb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59418"/>
            <a:ext cx="8753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3" y="1065884"/>
            <a:ext cx="4968551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85" y="4248478"/>
            <a:ext cx="5966707" cy="246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ortar rectángulo de esquina sencilla">
            <a:hlinkClick r:id="rId2" action="ppaction://hlinksldjump"/>
          </p:cNvPr>
          <p:cNvSpPr/>
          <p:nvPr/>
        </p:nvSpPr>
        <p:spPr>
          <a:xfrm>
            <a:off x="247518" y="225169"/>
            <a:ext cx="4680520" cy="435904"/>
          </a:xfrm>
          <a:prstGeom prst="snip1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Se orienta en el espacio y ubica los diferentes objetos </a:t>
            </a:r>
            <a:endParaRPr lang="es-EC" sz="1400" b="1" dirty="0"/>
          </a:p>
        </p:txBody>
      </p:sp>
      <p:sp>
        <p:nvSpPr>
          <p:cNvPr id="4" name="3 Rectángulo"/>
          <p:cNvSpPr/>
          <p:nvPr/>
        </p:nvSpPr>
        <p:spPr>
          <a:xfrm>
            <a:off x="1538446" y="666928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28038" y="3784685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 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pic>
        <p:nvPicPr>
          <p:cNvPr id="6" name="Picture 2" descr="https://rbkesther.files.wordpress.com/2015/02/20480625-vector-illustration-of-cartoon-boy-thinking-with-white-bubb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59418"/>
            <a:ext cx="8753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0" y="1036261"/>
            <a:ext cx="5523734" cy="26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91" y="4167665"/>
            <a:ext cx="5905517" cy="26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404664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COMPROBACIÓN DE HIPOTESIS DE DESARROLLO DE LA MOTRICIDAD GRUESA  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32341" y="1426992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u="sng" dirty="0">
                <a:solidFill>
                  <a:srgbClr val="FF0000"/>
                </a:solidFill>
              </a:rPr>
              <a:t>EDUCACIÓN INCIAL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508104" y="1426992"/>
            <a:ext cx="305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EDUCACIÓN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r>
              <a:rPr lang="es-EC" b="1" u="sng" dirty="0">
                <a:solidFill>
                  <a:schemeClr val="accent3">
                    <a:lumMod val="50000"/>
                  </a:schemeClr>
                </a:solidFill>
              </a:rPr>
              <a:t>PREPARATORIA</a:t>
            </a:r>
            <a:r>
              <a:rPr lang="es-EC" b="1" u="sng" dirty="0">
                <a:solidFill>
                  <a:schemeClr val="bg1"/>
                </a:solidFill>
              </a:rPr>
              <a:t>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9" y="1878947"/>
            <a:ext cx="4032448" cy="38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79" y="1933437"/>
            <a:ext cx="3923928" cy="37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599466" y="1254088"/>
            <a:ext cx="0" cy="4695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29934"/>
            <a:ext cx="7056784" cy="964696"/>
          </a:xfrm>
        </p:spPr>
        <p:txBody>
          <a:bodyPr>
            <a:normAutofit/>
          </a:bodyPr>
          <a:lstStyle/>
          <a:p>
            <a:r>
              <a:rPr lang="es-EC" b="1" u="sng" smtClean="0">
                <a:solidFill>
                  <a:schemeClr val="tx1"/>
                </a:solidFill>
              </a:rPr>
              <a:t> </a:t>
            </a:r>
            <a:endParaRPr lang="es-EC" b="1" u="sng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196751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Alrededor del 61% </a:t>
            </a:r>
            <a:r>
              <a:rPr lang="es-ES" dirty="0"/>
              <a:t>de niños y niñas de educación preparatoria </a:t>
            </a:r>
            <a:r>
              <a:rPr lang="es-ES" dirty="0" smtClean="0"/>
              <a:t>y  28% </a:t>
            </a:r>
            <a:r>
              <a:rPr lang="es-ES" dirty="0"/>
              <a:t>de niños y niñas de educación </a:t>
            </a:r>
            <a:r>
              <a:rPr lang="es-ES" dirty="0" smtClean="0"/>
              <a:t>inicial</a:t>
            </a:r>
            <a:r>
              <a:rPr lang="es-ES" smtClean="0"/>
              <a:t>, lograron </a:t>
            </a:r>
            <a:r>
              <a:rPr lang="es-ES" dirty="0"/>
              <a:t>desarrollar </a:t>
            </a:r>
            <a:r>
              <a:rPr lang="es-ES" dirty="0" smtClean="0"/>
              <a:t>la </a:t>
            </a:r>
            <a:r>
              <a:rPr lang="es-ES" dirty="0"/>
              <a:t>motricidad gruesa, </a:t>
            </a:r>
            <a:r>
              <a:rPr lang="es-ES" dirty="0" smtClean="0"/>
              <a:t>con la aplicación de juegos acuáticos,  </a:t>
            </a:r>
            <a:r>
              <a:rPr lang="es-ES" dirty="0"/>
              <a:t>de una manera divertida, relacionándose con otros elementos de su entorno. </a:t>
            </a:r>
            <a:endParaRPr lang="es-EC" dirty="0"/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Los juegos acuáticos deben estar dentro de las planificaciones de las docentes, ya que permite tener más confianza entre profesor - alumno. 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A pesar de  aplicar los juegos acuáticos con  una frecuencia mensual, se </a:t>
            </a:r>
            <a:r>
              <a:rPr lang="es-ES" dirty="0"/>
              <a:t>obtuvo beneficios en </a:t>
            </a:r>
            <a:r>
              <a:rPr lang="es-ES" dirty="0" smtClean="0"/>
              <a:t>el desarrollo de la motricidad </a:t>
            </a:r>
            <a:r>
              <a:rPr lang="es-ES" dirty="0"/>
              <a:t>gruesa de los niños y niñas, </a:t>
            </a:r>
            <a:r>
              <a:rPr lang="es-ES" dirty="0" smtClean="0"/>
              <a:t>considerando que la mayoría del tiempo se encuentran en un entorno diferente. 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Esta actividad </a:t>
            </a:r>
            <a:r>
              <a:rPr lang="es-ES" dirty="0" smtClean="0"/>
              <a:t>afianzó </a:t>
            </a:r>
            <a:r>
              <a:rPr lang="es-ES" dirty="0"/>
              <a:t>lo aprendido en el aula de clases, como lo es el esquema corporal, lateralidad, respiración y relajación.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Estas actividades ayudaron a que los niños y niñas no </a:t>
            </a:r>
            <a:r>
              <a:rPr lang="es-ES" dirty="0" smtClean="0"/>
              <a:t>tengan temor al </a:t>
            </a:r>
            <a:r>
              <a:rPr lang="es-ES" dirty="0"/>
              <a:t>agua, logrando finalmente que les agrade y disfruten de la </a:t>
            </a:r>
            <a:r>
              <a:rPr lang="es-ES" dirty="0" smtClean="0"/>
              <a:t>misma .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077503" y="404664"/>
            <a:ext cx="5061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CONCLUSIONES 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9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50wm/boians/boians1210/boians121000111/15886295-magnifying-glass-looking-boys-and-girls-vector-charac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035113" cy="247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66803" y="332656"/>
            <a:ext cx="8229600" cy="1600200"/>
          </a:xfrm>
        </p:spPr>
        <p:txBody>
          <a:bodyPr/>
          <a:lstStyle/>
          <a:p>
            <a:r>
              <a:rPr lang="es-EC" b="1" smtClean="0">
                <a:solidFill>
                  <a:srgbClr val="FF0000"/>
                </a:solidFill>
              </a:rPr>
              <a:t>CAPÍTULO I</a:t>
            </a:r>
            <a:r>
              <a:rPr lang="es-EC" smtClean="0">
                <a:solidFill>
                  <a:schemeClr val="tx1"/>
                </a:solidFill>
              </a:rPr>
              <a:t/>
            </a:r>
            <a:br>
              <a:rPr lang="es-EC" smtClean="0">
                <a:solidFill>
                  <a:schemeClr val="tx1"/>
                </a:solidFill>
              </a:rPr>
            </a:br>
            <a:r>
              <a:rPr lang="es-EC" b="1" u="sng" smtClean="0">
                <a:solidFill>
                  <a:schemeClr val="tx1"/>
                </a:solidFill>
              </a:rPr>
              <a:t>PROBLEMA </a:t>
            </a:r>
            <a:endParaRPr lang="es-EC" b="1" u="sng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07904" y="2303715"/>
            <a:ext cx="3024336" cy="18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7030A0"/>
                </a:solidFill>
              </a:rPr>
              <a:t>PLANTEAMIENTO DEL PROBLEMA</a:t>
            </a:r>
            <a:endParaRPr lang="es-EC" b="1" dirty="0">
              <a:solidFill>
                <a:srgbClr val="7030A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99792" y="4941168"/>
            <a:ext cx="201622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2060"/>
                </a:solidFill>
              </a:rPr>
              <a:t>JUEGO ACUÁTICO 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56176" y="4849954"/>
            <a:ext cx="2016224" cy="10993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MOTRICIDAD GRUESA 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923928" y="4103915"/>
            <a:ext cx="1152128" cy="765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364088" y="4084710"/>
            <a:ext cx="1800200" cy="765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685225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Continuar con los juegos acuáticos 2 veces al mes, ayudando a los niños y niñas a tener un desenvolvimiento ante cualquier situación</a:t>
            </a:r>
            <a:r>
              <a:rPr lang="es-ES" dirty="0" smtClean="0"/>
              <a:t>.</a:t>
            </a:r>
            <a:endParaRPr lang="es-EC" dirty="0"/>
          </a:p>
          <a:p>
            <a:pPr lvl="0"/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Realizar mantenimiento de la piscina, porque al no ser tratado </a:t>
            </a:r>
            <a:r>
              <a:rPr lang="es-ES" dirty="0" smtClean="0"/>
              <a:t>adecuadamente provoca </a:t>
            </a:r>
            <a:r>
              <a:rPr lang="es-ES" dirty="0"/>
              <a:t>enfermedades e infecciones en los niños y niñas. </a:t>
            </a:r>
            <a:endParaRPr lang="es-EC" dirty="0"/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Realizar juegos acuáticos de acuerdo a la edad de los niños y niñas, para desarrollar la motricidad gruesa.</a:t>
            </a:r>
            <a:endParaRPr lang="es-EC" dirty="0"/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Proveer </a:t>
            </a:r>
            <a:r>
              <a:rPr lang="es-ES" dirty="0"/>
              <a:t>a los docentes </a:t>
            </a:r>
            <a:r>
              <a:rPr lang="es-ES" dirty="0" smtClean="0"/>
              <a:t>de nuevas metodologías que ayuden al desarrollo de la   motricidad </a:t>
            </a:r>
            <a:r>
              <a:rPr lang="es-ES" dirty="0"/>
              <a:t>gruesa en los niños y niñas. </a:t>
            </a:r>
            <a:endParaRPr lang="es-EC" dirty="0"/>
          </a:p>
          <a:p>
            <a:pPr lvl="0"/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Permitir que el niño y la niña </a:t>
            </a:r>
            <a:r>
              <a:rPr lang="es-ES" dirty="0" smtClean="0"/>
              <a:t>exploren </a:t>
            </a:r>
            <a:r>
              <a:rPr lang="es-ES" dirty="0"/>
              <a:t>por si solos el entorno donde se </a:t>
            </a:r>
            <a:r>
              <a:rPr lang="es-ES" dirty="0" smtClean="0"/>
              <a:t>encuentran, </a:t>
            </a:r>
            <a:r>
              <a:rPr lang="es-ES" dirty="0"/>
              <a:t>para que adquieran confianza y seguridad. </a:t>
            </a:r>
            <a:endParaRPr lang="es-EC" dirty="0"/>
          </a:p>
          <a:p>
            <a:pPr lvl="0"/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Es fundamental que los juegos acuáticos </a:t>
            </a:r>
            <a:r>
              <a:rPr lang="es-ES"/>
              <a:t>estén </a:t>
            </a:r>
            <a:r>
              <a:rPr lang="es-ES" smtClean="0"/>
              <a:t>inmersos </a:t>
            </a:r>
            <a:r>
              <a:rPr lang="es-ES" dirty="0"/>
              <a:t>en el </a:t>
            </a:r>
            <a:r>
              <a:rPr lang="es-ES" dirty="0" smtClean="0"/>
              <a:t>currículo </a:t>
            </a:r>
            <a:r>
              <a:rPr lang="es-ES" dirty="0"/>
              <a:t>de aprendizaje y se apliquen en los establecimientos educativos.  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1906047" y="476672"/>
            <a:ext cx="5331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RECOMENDACIONES</a:t>
            </a:r>
            <a:r>
              <a:rPr lang="es-E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7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by\Videos\FOTOS DE LA TESIS\P316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282">
            <a:off x="498225" y="1344803"/>
            <a:ext cx="3601509" cy="270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aby\Videos\FOTOS DE LA TESIS\P115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526">
            <a:off x="4795907" y="1542646"/>
            <a:ext cx="3811972" cy="2858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aby\Videos\FOTOS DE LA TESIS\PB1300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79" y="4077072"/>
            <a:ext cx="4104456" cy="254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404664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ANEXO 1.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58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328" y="2708920"/>
            <a:ext cx="8229600" cy="1252728"/>
          </a:xfrm>
        </p:spPr>
        <p:txBody>
          <a:bodyPr>
            <a:normAutofit/>
          </a:bodyPr>
          <a:lstStyle/>
          <a:p>
            <a:r>
              <a:rPr lang="es-EC" sz="4000" b="1" u="sng" smtClean="0">
                <a:solidFill>
                  <a:schemeClr val="tx1"/>
                </a:solidFill>
              </a:rPr>
              <a:t>PROPUESTA ALTERNATIVA </a:t>
            </a:r>
            <a:endParaRPr lang="es-EC" sz="4000" b="1" u="sng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data.learnpad.co/organizations/4011/ni%C3%B1os%20nadando.png?date=1408455377&amp;size=41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06">
            <a:off x="4551611" y="419531"/>
            <a:ext cx="4310454" cy="2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lustración de los niños y una piscina en un fondo blanco Foto de archivo - 16520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717032"/>
            <a:ext cx="4896544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3155" b="23658"/>
          <a:stretch/>
        </p:blipFill>
        <p:spPr bwMode="auto">
          <a:xfrm>
            <a:off x="527016" y="113426"/>
            <a:ext cx="3024336" cy="3037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82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907"/>
            <a:ext cx="8455361" cy="620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618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732240" y="369530"/>
            <a:ext cx="1421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 </a:t>
            </a:r>
            <a:endParaRPr lang="es-EC" dirty="0"/>
          </a:p>
          <a:p>
            <a:pPr algn="r"/>
            <a:r>
              <a:rPr lang="es-EC" sz="2000" b="1" dirty="0"/>
              <a:t>ACTIVIDAD </a:t>
            </a:r>
            <a:r>
              <a:rPr lang="es-EC" sz="2000" b="1" dirty="0" smtClean="0"/>
              <a:t> </a:t>
            </a:r>
            <a:endParaRPr lang="es-EC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1465657" y="696209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u="sng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Movimiento Cha </a:t>
            </a:r>
            <a:r>
              <a:rPr lang="es-EC" sz="2800" b="1" u="sng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Cha</a:t>
            </a:r>
            <a:endParaRPr lang="es-EC" sz="2800" u="sng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3155" b="23658"/>
          <a:stretch/>
        </p:blipFill>
        <p:spPr bwMode="auto">
          <a:xfrm>
            <a:off x="5580112" y="2208009"/>
            <a:ext cx="3506529" cy="3774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581">
            <a:off x="6211135" y="1722451"/>
            <a:ext cx="610870" cy="9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13">
            <a:off x="8376221" y="1819672"/>
            <a:ext cx="45656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5256584" cy="53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52320" y="500082"/>
            <a:ext cx="138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b="1" dirty="0"/>
              <a:t>ACTIVIDAD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70675" y="577026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EL GUSANITO</a:t>
            </a:r>
            <a:endParaRPr lang="es-EC" sz="2800" u="sng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57" y="1136908"/>
            <a:ext cx="3381038" cy="550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5796136" y="4293096"/>
            <a:ext cx="32403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400" b="1" u="sng" dirty="0" smtClean="0"/>
          </a:p>
          <a:p>
            <a:pPr algn="ctr"/>
            <a:r>
              <a:rPr lang="es-EC" sz="1400" b="1" u="sng" dirty="0" smtClean="0"/>
              <a:t>GUSANITO</a:t>
            </a:r>
            <a:endParaRPr lang="es-EC" sz="1400" dirty="0"/>
          </a:p>
          <a:p>
            <a:pPr algn="ctr"/>
            <a:r>
              <a:rPr lang="es-EC" sz="1400" dirty="0"/>
              <a:t>Un gusanito Gira, gira, gira (2 bis)</a:t>
            </a:r>
          </a:p>
          <a:p>
            <a:pPr algn="ctr"/>
            <a:r>
              <a:rPr lang="es-EC" sz="1400" dirty="0"/>
              <a:t>Piecito para dentro, Piecito para afuera</a:t>
            </a:r>
          </a:p>
          <a:p>
            <a:pPr algn="ctr"/>
            <a:r>
              <a:rPr lang="es-EC" sz="1400" dirty="0"/>
              <a:t>No paramos de jugar; Eyo , Eyo (3 bis)</a:t>
            </a:r>
          </a:p>
          <a:p>
            <a:pPr algn="ctr"/>
            <a:r>
              <a:rPr lang="es-EC" sz="1400" dirty="0"/>
              <a:t>Un gusanito;  Gira, gira, gira (2 bis)</a:t>
            </a:r>
          </a:p>
          <a:p>
            <a:pPr algn="ctr"/>
            <a:r>
              <a:rPr lang="es-EC" sz="1400" dirty="0"/>
              <a:t>Rodilla para dentro; Rodilla para afuera</a:t>
            </a:r>
          </a:p>
          <a:p>
            <a:pPr algn="ctr"/>
            <a:r>
              <a:rPr lang="es-EC" sz="1400" dirty="0"/>
              <a:t>No paramos de jugar  ; Eyo , Eyo (3 bis)</a:t>
            </a:r>
          </a:p>
          <a:p>
            <a:pPr algn="ctr"/>
            <a:r>
              <a:rPr lang="es-EC" sz="1400" dirty="0"/>
              <a:t>Un gusanito ; Gira,gira,gira (2 bis</a:t>
            </a:r>
          </a:p>
          <a:p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43641"/>
            <a:ext cx="5475945" cy="547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36296" y="54868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ACTIVIDAD 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2699792" y="909749"/>
            <a:ext cx="4887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>
                <a:solidFill>
                  <a:srgbClr val="003300"/>
                </a:solidFill>
                <a:latin typeface="Andalus" pitchFamily="18" charset="-78"/>
                <a:cs typeface="Andalus" pitchFamily="18" charset="-78"/>
              </a:rPr>
              <a:t>Juego del Equilibrio Que Dijiste </a:t>
            </a:r>
            <a:endParaRPr lang="es-EC" sz="2800" u="sng" dirty="0">
              <a:solidFill>
                <a:srgbClr val="0033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/>
          <a:stretch/>
        </p:blipFill>
        <p:spPr bwMode="auto">
          <a:xfrm>
            <a:off x="5820955" y="1556791"/>
            <a:ext cx="3287862" cy="4988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567941" y="2804603"/>
            <a:ext cx="1944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u="sng" dirty="0"/>
              <a:t>QUE DIJISTE?</a:t>
            </a:r>
            <a:endParaRPr lang="es-EC" sz="1200" dirty="0"/>
          </a:p>
          <a:p>
            <a:pPr algn="ctr"/>
            <a:r>
              <a:rPr lang="es-EC" sz="1200" dirty="0"/>
              <a:t>Cómo hace </a:t>
            </a:r>
            <a:r>
              <a:rPr lang="es-EC" sz="1200" b="1" dirty="0"/>
              <a:t>el Cocodrilo loco</a:t>
            </a:r>
            <a:r>
              <a:rPr lang="es-EC" sz="1200" dirty="0"/>
              <a:t>?</a:t>
            </a:r>
          </a:p>
          <a:p>
            <a:pPr algn="ctr"/>
            <a:r>
              <a:rPr lang="es-EC" sz="1200" b="1" dirty="0"/>
              <a:t>Qué dijiste?  </a:t>
            </a:r>
            <a:r>
              <a:rPr lang="es-EC" sz="1200" u="sng" dirty="0"/>
              <a:t>Hace así…</a:t>
            </a:r>
            <a:endParaRPr lang="es-EC" sz="1200" dirty="0"/>
          </a:p>
          <a:p>
            <a:pPr algn="ctr"/>
            <a:r>
              <a:rPr lang="es-EC" sz="1200" u="sng" dirty="0"/>
              <a:t>Uh, ah </a:t>
            </a:r>
            <a:r>
              <a:rPr lang="es-EC" sz="1200" u="sng" dirty="0" err="1"/>
              <a:t>ah</a:t>
            </a:r>
            <a:r>
              <a:rPr lang="es-EC" sz="1200" u="sng" dirty="0"/>
              <a:t> </a:t>
            </a:r>
            <a:r>
              <a:rPr lang="es-EC" sz="1200" u="sng" dirty="0" err="1"/>
              <a:t>ah</a:t>
            </a:r>
            <a:r>
              <a:rPr lang="es-EC" sz="1200" u="sng" dirty="0"/>
              <a:t>  </a:t>
            </a:r>
            <a:r>
              <a:rPr lang="es-EC" sz="1200" dirty="0"/>
              <a:t> (Otra vez)</a:t>
            </a:r>
          </a:p>
          <a:p>
            <a:pPr algn="ctr"/>
            <a:r>
              <a:rPr lang="es-EC" sz="1200" dirty="0"/>
              <a:t>Cómo hace </a:t>
            </a:r>
            <a:r>
              <a:rPr lang="es-EC" sz="1200" b="1" dirty="0"/>
              <a:t>el Pingüino loco</a:t>
            </a:r>
            <a:r>
              <a:rPr lang="es-EC" sz="1200" dirty="0"/>
              <a:t>?</a:t>
            </a:r>
          </a:p>
          <a:p>
            <a:pPr algn="ctr"/>
            <a:r>
              <a:rPr lang="es-EC" sz="1200" b="1" dirty="0"/>
              <a:t>Qué dijiste?  </a:t>
            </a:r>
            <a:r>
              <a:rPr lang="es-EC" sz="1200" dirty="0"/>
              <a:t>Hace así…</a:t>
            </a:r>
          </a:p>
          <a:p>
            <a:pPr algn="ctr"/>
            <a:r>
              <a:rPr lang="es-EC" sz="1200" dirty="0"/>
              <a:t>Uh, ah </a:t>
            </a:r>
            <a:r>
              <a:rPr lang="es-EC" sz="1200" dirty="0" err="1"/>
              <a:t>ah</a:t>
            </a:r>
            <a:r>
              <a:rPr lang="es-EC" sz="1200" dirty="0"/>
              <a:t> </a:t>
            </a:r>
            <a:r>
              <a:rPr lang="es-EC" sz="1200" dirty="0" err="1"/>
              <a:t>ah</a:t>
            </a:r>
            <a:r>
              <a:rPr lang="es-EC" sz="1200" dirty="0"/>
              <a:t>   (Otra vez)</a:t>
            </a:r>
          </a:p>
          <a:p>
            <a:pPr algn="ctr"/>
            <a:r>
              <a:rPr lang="es-EC" sz="1200" dirty="0"/>
              <a:t>Cómo hace tu </a:t>
            </a:r>
            <a:r>
              <a:rPr lang="es-EC" sz="1200" b="1" dirty="0"/>
              <a:t>mono loco?</a:t>
            </a:r>
            <a:endParaRPr lang="es-EC" sz="1200" dirty="0"/>
          </a:p>
          <a:p>
            <a:pPr algn="ctr"/>
            <a:r>
              <a:rPr lang="es-EC" sz="1200" b="1" dirty="0"/>
              <a:t>Qué dijiste</a:t>
            </a:r>
            <a:r>
              <a:rPr lang="es-EC" sz="1200" b="1" u="sng" dirty="0"/>
              <a:t>? </a:t>
            </a:r>
            <a:r>
              <a:rPr lang="es-EC" sz="1200" u="sng" dirty="0"/>
              <a:t>Hace así…</a:t>
            </a:r>
            <a:endParaRPr lang="es-EC" sz="1200" dirty="0"/>
          </a:p>
          <a:p>
            <a:pPr algn="ctr"/>
            <a:r>
              <a:rPr lang="es-EC" sz="1200" u="sng" dirty="0"/>
              <a:t>Uh, ah </a:t>
            </a:r>
            <a:r>
              <a:rPr lang="es-EC" sz="1200" u="sng" dirty="0" err="1"/>
              <a:t>ah</a:t>
            </a:r>
            <a:r>
              <a:rPr lang="es-EC" sz="1200" u="sng" dirty="0"/>
              <a:t> </a:t>
            </a:r>
            <a:r>
              <a:rPr lang="es-EC" sz="1200" u="sng" dirty="0" err="1"/>
              <a:t>ah</a:t>
            </a:r>
            <a:r>
              <a:rPr lang="es-EC" sz="1200" u="sng" dirty="0"/>
              <a:t>   (Otra vez)</a:t>
            </a:r>
            <a:endParaRPr lang="es-EC" sz="1200" dirty="0"/>
          </a:p>
          <a:p>
            <a:pPr algn="ctr"/>
            <a:r>
              <a:rPr lang="es-EC" sz="1200" dirty="0"/>
              <a:t>Cómo hace </a:t>
            </a:r>
            <a:r>
              <a:rPr lang="es-EC" sz="1200" b="1" dirty="0"/>
              <a:t>la serpiente loca ?</a:t>
            </a:r>
            <a:endParaRPr lang="es-EC" sz="1200" dirty="0"/>
          </a:p>
          <a:p>
            <a:pPr algn="ctr"/>
            <a:r>
              <a:rPr lang="es-EC" sz="1200" b="1" dirty="0"/>
              <a:t>Qué dijiste?</a:t>
            </a:r>
            <a:endParaRPr lang="es-EC" sz="1200" dirty="0"/>
          </a:p>
          <a:p>
            <a:pPr algn="ctr"/>
            <a:r>
              <a:rPr lang="es-EC" sz="1200" b="1" dirty="0"/>
              <a:t> </a:t>
            </a:r>
            <a:r>
              <a:rPr lang="es-EC" sz="1200" dirty="0"/>
              <a:t>Hace así…</a:t>
            </a:r>
            <a:r>
              <a:rPr lang="es-EC" sz="1200" b="1" dirty="0"/>
              <a:t> Uh, ah </a:t>
            </a:r>
            <a:r>
              <a:rPr lang="es-EC" sz="1200" b="1" dirty="0" err="1"/>
              <a:t>ah</a:t>
            </a:r>
            <a:r>
              <a:rPr lang="es-EC" b="1" dirty="0"/>
              <a:t> 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5256584" cy="51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458820">
            <a:off x="4499992" y="2295978"/>
            <a:ext cx="2855168" cy="1158875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  <a:hlinkClick r:id="rId2" action="ppaction://hlinkfile"/>
              </a:rPr>
              <a:t>VIDEO</a:t>
            </a:r>
            <a:r>
              <a:rPr lang="es-EC" b="1" dirty="0" smtClean="0">
                <a:solidFill>
                  <a:schemeClr val="tx1"/>
                </a:solidFill>
              </a:rPr>
              <a:t> 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para imagenes de camara de video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imagenes de camara de video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6" name="Picture 6" descr="http://previews.123rf.com/images/h4nk/h4nk1201/h4nk120100001/11784624-Cameraman-Shoot-The-Cinema-with-Movie-Camera-Stock-Vector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238">
            <a:off x="1604762" y="2500059"/>
            <a:ext cx="29718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Maestra Asunción: Diplomas...Marcos y Bordes.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4205" r="4085" b="8521"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3.gstatic.com/images?q=tbn:ANd9GcRR32JPNg0Li7Pzc7Cpo5ACQ8TV8jIUtSXuAlsZE9o21Pb4O2sHQQ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604" l="0" r="100000">
                        <a14:foregroundMark x1="15523" y1="57143" x2="28520" y2="44505"/>
                        <a14:foregroundMark x1="45126" y1="68132" x2="88087" y2="66484"/>
                        <a14:foregroundMark x1="92780" y1="59341" x2="90253" y2="65934"/>
                        <a14:foregroundMark x1="87726" y1="71429" x2="87726" y2="71429"/>
                        <a14:foregroundMark x1="68592" y1="60440" x2="68592" y2="60440"/>
                        <a14:foregroundMark x1="54152" y1="71429" x2="54152" y2="71429"/>
                        <a14:foregroundMark x1="55957" y1="69231" x2="55957" y2="69231"/>
                        <a14:foregroundMark x1="57040" y1="69780" x2="57040" y2="69780"/>
                        <a14:backgroundMark x1="19856" y1="54945" x2="20217" y2="54396"/>
                        <a14:backgroundMark x1="84116" y1="64286" x2="88087" y2="67582"/>
                        <a14:backgroundMark x1="70036" y1="69780" x2="72924" y2="65385"/>
                        <a14:backgroundMark x1="76173" y1="68132" x2="76534" y2="65934"/>
                        <a14:backgroundMark x1="59928" y1="68132" x2="63177" y2="67033"/>
                        <a14:backgroundMark x1="66426" y1="68132" x2="68953" y2="67582"/>
                        <a14:backgroundMark x1="50903" y1="68132" x2="53791" y2="65934"/>
                        <a14:backgroundMark x1="46209" y1="69780" x2="48014" y2="65934"/>
                        <a14:backgroundMark x1="49097" y1="69780" x2="50542" y2="68681"/>
                        <a14:backgroundMark x1="55957" y1="69780" x2="55957" y2="65934"/>
                        <a14:backgroundMark x1="54874" y1="69780" x2="55957" y2="67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53149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05" y="277355"/>
            <a:ext cx="3312368" cy="2314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3"/>
          <p:cNvSpPr txBox="1"/>
          <p:nvPr/>
        </p:nvSpPr>
        <p:spPr>
          <a:xfrm>
            <a:off x="3387159" y="3504976"/>
            <a:ext cx="24631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JUSTIFICACIÓN</a:t>
            </a:r>
            <a:endParaRPr lang="es-ES" sz="2400" b="1" dirty="0"/>
          </a:p>
        </p:txBody>
      </p:sp>
      <p:pic>
        <p:nvPicPr>
          <p:cNvPr id="4098" name="Picture 2" descr="http://www.eimariamontessori.es/wp-content/uploads/2014/04/9863474-ilustracion-de-ninos-jugando-en-una-piscina-inflab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3011421" cy="225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QhekZAhijstP_9ppHvZB3b0PiNirOS_DoTC-wYX9PXewKDDQ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3" y="5106898"/>
            <a:ext cx="2304256" cy="1472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natatio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721">
            <a:off x="199082" y="3567835"/>
            <a:ext cx="1544588" cy="10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encrypted-tbn1.gstatic.com/images?q=tbn:ANd9GcRJJzgsYT8etzMiWEw0FAxsneT_GjriZLUJXaw5_PRk1QNPGql64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89" y="3407243"/>
            <a:ext cx="1603111" cy="1673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arriba"/>
          <p:cNvSpPr/>
          <p:nvPr/>
        </p:nvSpPr>
        <p:spPr>
          <a:xfrm>
            <a:off x="4390846" y="2575409"/>
            <a:ext cx="397178" cy="7815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rriba"/>
          <p:cNvSpPr/>
          <p:nvPr/>
        </p:nvSpPr>
        <p:spPr>
          <a:xfrm rot="13758704">
            <a:off x="3374143" y="4266458"/>
            <a:ext cx="532654" cy="1030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rriba"/>
          <p:cNvSpPr/>
          <p:nvPr/>
        </p:nvSpPr>
        <p:spPr>
          <a:xfrm rot="7991365">
            <a:off x="5511782" y="4195070"/>
            <a:ext cx="532654" cy="1030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572970" y="2358885"/>
            <a:ext cx="2032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NUEVAS ALTERNATIVAS</a:t>
            </a:r>
            <a:endParaRPr lang="es-EC" sz="14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5345900"/>
            <a:ext cx="1616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/>
              <a:t>ENTORNO SOCIAL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01878" y="4827281"/>
            <a:ext cx="1928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/>
              <a:t>MOTRICIDAD GRUESA </a:t>
            </a:r>
          </a:p>
        </p:txBody>
      </p:sp>
    </p:spTree>
    <p:extLst>
      <p:ext uri="{BB962C8B-B14F-4D97-AF65-F5344CB8AC3E}">
        <p14:creationId xmlns:p14="http://schemas.microsoft.com/office/powerpoint/2010/main" val="39878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st.depositphotos.com/1001009/4088/v/950/depositphotos_40884119-Boy-swim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029">
            <a:off x="2747030" y="4641195"/>
            <a:ext cx="3516029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28"/>
          <p:cNvGrpSpPr/>
          <p:nvPr/>
        </p:nvGrpSpPr>
        <p:grpSpPr>
          <a:xfrm>
            <a:off x="2526539" y="2553183"/>
            <a:ext cx="4145880" cy="1918879"/>
            <a:chOff x="2252868" y="3122297"/>
            <a:chExt cx="3279915" cy="1772514"/>
          </a:xfrm>
          <a:solidFill>
            <a:srgbClr val="CCFF33">
              <a:alpha val="82745"/>
            </a:srgbClr>
          </a:solidFill>
        </p:grpSpPr>
        <p:sp>
          <p:nvSpPr>
            <p:cNvPr id="15" name="Elipse 29"/>
            <p:cNvSpPr/>
            <p:nvPr/>
          </p:nvSpPr>
          <p:spPr>
            <a:xfrm>
              <a:off x="2252868" y="3122297"/>
              <a:ext cx="3279915" cy="1772514"/>
            </a:xfrm>
            <a:prstGeom prst="ellipse">
              <a:avLst/>
            </a:prstGeom>
            <a:grpFill/>
            <a:ln w="3175" cmpd="sng">
              <a:solidFill>
                <a:srgbClr val="E2751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2463305" y="3381876"/>
              <a:ext cx="2935332" cy="1253356"/>
            </a:xfrm>
            <a:prstGeom prst="rect">
              <a:avLst/>
            </a:prstGeom>
            <a:grpFill/>
            <a:ln w="3175" cmpd="sng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u="sng" dirty="0">
                  <a:latin typeface="Century Schoolbook"/>
                  <a:cs typeface="Century Schoolbook"/>
                </a:rPr>
                <a:t>OBJETIVO GENERAL</a:t>
              </a:r>
            </a:p>
            <a:p>
              <a:pPr lvl="0" algn="ctr"/>
              <a:r>
                <a:rPr lang="es-ES_tradnl" sz="1400" dirty="0">
                  <a:latin typeface="Century Schoolbook"/>
                  <a:cs typeface="Century Schoolbook"/>
                </a:rPr>
                <a:t> </a:t>
              </a:r>
              <a:r>
                <a:rPr lang="es-EC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Analizar la incidencia de los juegos acuáticos en los niños y niñas de 4 a 5 años  en el desarrollo de la Motricidad Gruesa, en el Colegio Militar ´´Eloy Alfaro´´, durante el año lectivo 2014-2015</a:t>
              </a:r>
            </a:p>
            <a:p>
              <a:pPr algn="ctr"/>
              <a:r>
                <a:rPr lang="es-EC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C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ángulo 25"/>
          <p:cNvSpPr/>
          <p:nvPr/>
        </p:nvSpPr>
        <p:spPr>
          <a:xfrm>
            <a:off x="345821" y="656692"/>
            <a:ext cx="2314570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400" kern="1200" dirty="0" smtClean="0">
              <a:latin typeface="Century Schoolbook"/>
              <a:cs typeface="Century Schoolbook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latin typeface="Century Schoolbook"/>
                <a:cs typeface="Century Schoolbook"/>
              </a:rPr>
              <a:t>Identificar </a:t>
            </a:r>
            <a:r>
              <a:rPr lang="es-EC" sz="1400" dirty="0">
                <a:latin typeface="Century Schoolbook"/>
                <a:cs typeface="Century Schoolbook"/>
              </a:rPr>
              <a:t>la aplicación de los juegos acuáticos que utilizan las maestras en el desarrollo motriz grueso en los niños y niñas de 4 a 5 años del Colegio Militar ´´Eloy Alfaro</a:t>
            </a: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´´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400" kern="1200" dirty="0" smtClean="0">
              <a:latin typeface="Century Schoolbook"/>
              <a:cs typeface="Century Schoolbook"/>
            </a:endParaRPr>
          </a:p>
        </p:txBody>
      </p:sp>
      <p:sp>
        <p:nvSpPr>
          <p:cNvPr id="19" name="Rectángulo 25"/>
          <p:cNvSpPr/>
          <p:nvPr/>
        </p:nvSpPr>
        <p:spPr>
          <a:xfrm>
            <a:off x="6539430" y="548680"/>
            <a:ext cx="2314570" cy="1584176"/>
          </a:xfrm>
          <a:prstGeom prst="rect">
            <a:avLst/>
          </a:prstGeom>
          <a:solidFill>
            <a:srgbClr val="FDB1D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latin typeface="Century Schoolbook"/>
                <a:cs typeface="Century Schoolbook"/>
              </a:rPr>
              <a:t>Evaluar </a:t>
            </a:r>
            <a:r>
              <a:rPr lang="es-EC" sz="1400" dirty="0">
                <a:latin typeface="Century Schoolbook"/>
                <a:cs typeface="Century Schoolbook"/>
              </a:rPr>
              <a:t>la motricidad gruesa en los niños y niñas de 4 a 5 años  del Colegio Militar ´´Eloy Alfaro</a:t>
            </a:r>
            <a:endParaRPr lang="es-ES_tradnl" sz="1400" dirty="0">
              <a:latin typeface="Century Schoolbook"/>
              <a:cs typeface="Century Schoolbook"/>
            </a:endParaRPr>
          </a:p>
        </p:txBody>
      </p:sp>
      <p:sp>
        <p:nvSpPr>
          <p:cNvPr id="20" name="Rectángulo 25"/>
          <p:cNvSpPr/>
          <p:nvPr/>
        </p:nvSpPr>
        <p:spPr>
          <a:xfrm>
            <a:off x="6397746" y="4772034"/>
            <a:ext cx="2678620" cy="1324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400" kern="1200" dirty="0" smtClean="0">
              <a:latin typeface="Century Schoolbook"/>
              <a:cs typeface="Century Schoolbook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latin typeface="Century Schoolbook"/>
                <a:cs typeface="Century Schoolbook"/>
              </a:rPr>
              <a:t>Aplicar los  juegos  acuáticos para desarrollar la motricidad gruesa en los niños y niñas de 4 a 5 años del Colegio Militar ´´Eloy Alfaro ´´</a:t>
            </a:r>
            <a:endParaRPr lang="es-ES_tradnl" sz="1400" dirty="0">
              <a:latin typeface="Century Schoolbook"/>
              <a:cs typeface="Century Schoolbook"/>
            </a:endParaRPr>
          </a:p>
        </p:txBody>
      </p:sp>
      <p:sp>
        <p:nvSpPr>
          <p:cNvPr id="21" name="Rectángulo 25"/>
          <p:cNvSpPr/>
          <p:nvPr/>
        </p:nvSpPr>
        <p:spPr>
          <a:xfrm>
            <a:off x="365883" y="4736030"/>
            <a:ext cx="2314570" cy="1584176"/>
          </a:xfrm>
          <a:prstGeom prst="rect">
            <a:avLst/>
          </a:prstGeom>
          <a:solidFill>
            <a:srgbClr val="FDB1D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algn="ctr"/>
            <a:r>
              <a:rPr lang="es-EC" sz="1400" dirty="0">
                <a:latin typeface="Arial" pitchFamily="34" charset="0"/>
                <a:cs typeface="Arial" panose="020B0604020202020204" pitchFamily="34" charset="0"/>
              </a:rPr>
              <a:t>Diseñar un manual de juegos acuáticos para la aplicación de la  maestra en el desarrollo motriz grueso de los niños y niñas  de 4 a 5 años.</a:t>
            </a:r>
          </a:p>
          <a:p>
            <a:pPr lvl="0" algn="ctr"/>
            <a:r>
              <a:rPr lang="es-EC" sz="1400" dirty="0">
                <a:latin typeface="Arial" pitchFamily="34" charset="0"/>
                <a:cs typeface="Arial" panose="020B0604020202020204" pitchFamily="34" charset="0"/>
              </a:rPr>
              <a:t>Militar ´´Eloy Alfaro</a:t>
            </a:r>
          </a:p>
        </p:txBody>
      </p:sp>
      <p:sp>
        <p:nvSpPr>
          <p:cNvPr id="2" name="1 Flecha arriba"/>
          <p:cNvSpPr/>
          <p:nvPr/>
        </p:nvSpPr>
        <p:spPr>
          <a:xfrm rot="18771639">
            <a:off x="2067909" y="2202390"/>
            <a:ext cx="556838" cy="101392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lecha arriba"/>
          <p:cNvSpPr/>
          <p:nvPr/>
        </p:nvSpPr>
        <p:spPr>
          <a:xfrm rot="1837533">
            <a:off x="6586928" y="2103791"/>
            <a:ext cx="556838" cy="101392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arriba"/>
          <p:cNvSpPr/>
          <p:nvPr/>
        </p:nvSpPr>
        <p:spPr>
          <a:xfrm rot="13697474">
            <a:off x="2896930" y="4265073"/>
            <a:ext cx="556838" cy="101392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lecha arriba"/>
          <p:cNvSpPr/>
          <p:nvPr/>
        </p:nvSpPr>
        <p:spPr>
          <a:xfrm rot="7234760">
            <a:off x="5772548" y="4286266"/>
            <a:ext cx="556838" cy="101392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3267350" y="364014"/>
            <a:ext cx="2760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u="sng" dirty="0">
                <a:solidFill>
                  <a:schemeClr val="dk1"/>
                </a:solidFill>
                <a:latin typeface="Century Schoolbook"/>
                <a:cs typeface="Century Schoolbook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4740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queocio.com/wp-content/uploads/2010/06/N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2" y="1700808"/>
            <a:ext cx="2976265" cy="2791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smtClean="0">
                <a:solidFill>
                  <a:srgbClr val="FF0000"/>
                </a:solidFill>
              </a:rPr>
              <a:t>CAPÍTULO II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88594480"/>
              </p:ext>
            </p:extLst>
          </p:nvPr>
        </p:nvGraphicFramePr>
        <p:xfrm>
          <a:off x="611560" y="1397000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0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73181" y="2689664"/>
            <a:ext cx="402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hlinkClick r:id="rId2" action="ppaction://hlinkpres?slideindex=1&amp;slidetitle="/>
              </a:rPr>
              <a:t>JUEGOS ACUÁTICOS </a:t>
            </a:r>
            <a:endParaRPr lang="es-EC" sz="3200" b="1" dirty="0"/>
          </a:p>
        </p:txBody>
      </p:sp>
      <p:pic>
        <p:nvPicPr>
          <p:cNvPr id="3" name="2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3155" b="23658"/>
          <a:stretch/>
        </p:blipFill>
        <p:spPr bwMode="auto">
          <a:xfrm>
            <a:off x="3805785" y="3088946"/>
            <a:ext cx="1909080" cy="1857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25989" y="2077649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u="sng" dirty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Importanci</a:t>
            </a:r>
            <a:r>
              <a:rPr lang="es-ES" b="1" dirty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a</a:t>
            </a:r>
            <a:r>
              <a:rPr lang="es-ES" sz="1400" b="1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19770" y="1927881"/>
            <a:ext cx="135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Beneficios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04122" y="4617134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u="sng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Característica</a:t>
            </a:r>
            <a:r>
              <a:rPr lang="es-ES" sz="1600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s</a:t>
            </a:r>
            <a:r>
              <a:rPr lang="es-ES" sz="1600" b="1" dirty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91026" y="4049009"/>
            <a:ext cx="1507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Objetivos </a:t>
            </a:r>
          </a:p>
        </p:txBody>
      </p:sp>
      <p:sp>
        <p:nvSpPr>
          <p:cNvPr id="14" name="AutoShape 6" descr="Resultado de imagen para necesidad del cl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1433434" y="1406270"/>
            <a:ext cx="689099" cy="760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2122533" y="1589577"/>
            <a:ext cx="910050" cy="5767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1584325" y="2428337"/>
            <a:ext cx="406995" cy="2519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263">
            <a:off x="1115286" y="3501672"/>
            <a:ext cx="1703064" cy="908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1.bp.blogspot.com/_51AnFEVezJE/TEYXLY03bAI/AAAAAAAAOOY/4G0v_Uf_tE0/s320/buce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710">
            <a:off x="-49531" y="3795292"/>
            <a:ext cx="1205911" cy="13565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gifs-animados.es/clip-art/deporte/natacion/gifs-animados-natacion-1373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" y="5404803"/>
            <a:ext cx="1995107" cy="1309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2.gstatic.com/images?q=tbn:ANd9GcSLwL6vp-cEL_Pe_o6ksYgA47HW5LvsKmnxSvMuMVuDvqtbM6M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28">
            <a:off x="2507370" y="5345767"/>
            <a:ext cx="1427792" cy="1427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52 Conector recto"/>
          <p:cNvCxnSpPr/>
          <p:nvPr/>
        </p:nvCxnSpPr>
        <p:spPr>
          <a:xfrm flipH="1">
            <a:off x="1644030" y="4946358"/>
            <a:ext cx="690540" cy="7290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stCxn id="6" idx="1"/>
          </p:cNvCxnSpPr>
          <p:nvPr/>
        </p:nvCxnSpPr>
        <p:spPr>
          <a:xfrm flipH="1" flipV="1">
            <a:off x="1317626" y="4774108"/>
            <a:ext cx="386496" cy="12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2383833" y="4946358"/>
            <a:ext cx="553346" cy="5095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68 Flecha izquierda"/>
          <p:cNvSpPr/>
          <p:nvPr/>
        </p:nvSpPr>
        <p:spPr>
          <a:xfrm rot="1395864">
            <a:off x="2112399" y="2425456"/>
            <a:ext cx="833940" cy="50959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76 Flecha izquierda"/>
          <p:cNvSpPr/>
          <p:nvPr/>
        </p:nvSpPr>
        <p:spPr>
          <a:xfrm rot="20055948">
            <a:off x="3254881" y="4356586"/>
            <a:ext cx="709422" cy="31688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14" y="-6730"/>
            <a:ext cx="1973118" cy="1440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 descr="data:image/jpeg;base64,/9j/4AAQSkZJRgABAQAAAQABAAD/2wCEAAkGBxQSEhUUEhQWFhUXGBgWFRcWGBwWGxgYGBYXHBgYGhwcHCggHBwlIBgdITEhJSkrLi4uGB8zODMsNygtLisBCgoKDg0OGxAQGywlHyQsLCwsLCwsLCwsLCwsLCwsLCwsLCwsLCwsLCwsLCwsLCwsLCwsLCwsLCwsLCwsLCwsLP/AABEIANkA6AMBIgACEQEDEQH/xAAbAAEAAgMBAQAAAAAAAAAAAAAABAUCAwYBB//EAEgQAAIBAgMFBAYHBQYDCQAAAAECAwARBBIhBRMxQVEGImFxFDJCgZGhI1JicoKSwSQzQ7GyBxVTosLRc4PhFzREVGOj0tPw/8QAGQEBAAMBAQAAAAAAAAAAAAAAAAECAwQF/8QAKBEAAgICAgEEAgIDAQAAAAAAAAECEQMhBDESEyJBUWFxMpEUUoEV/9oADAMBAAIRAxEAPwD6nSlK2O4UpSgFKVrllC20JJ9VRqWPgP14Dnagbo2VrmmVBd2CjqxA/nW+PZkji8j5Pspx8i5H9IHnWzYEMbRLIIwHNwxJLsGUlWGZu8dQRVfIxlmS6IKTlvUilbxyFB7i+UEeIvW4Yac8IlH3pP8AZTV7eq5dq5nskZZA2RpLqovexChjdrc7dNL1W2zN5pEYbOxB9qJPc0v6pXv90zc50/DCQfnIR8qnq30zfSG2QHd5RYanvZrX1twvyqrx22VlaGOBzd5VLEAreNAWYgkDMpygXFx3qK2VeWX2bv7mk54hvwxoD8wR8q9/uRv/ADMv5Yv/AK6147b5jLFYi0SOsTPmCnOxAsoI7wGYXPn0qbjtpZHCJG8jZS7BbDKoNr94i5J4DibGp9xHqP7Ip2M/LEv+JIz/ACUVgdlYgcJoj5xMPmJf0rDsziDPJPiNcrMI4gdO5HfW3Usx+Aq5xs4jjZ2vZVLG3GwFzaodp0Ssku7Kc4PEj2Ym8nYfIp+tYmKcfwQfKRT/ADtWeM2m0OWONDIFhMrFm1VVI4nW5Othz9xrRtDabnFwpG9l7mZbCzbzOTfnoqE6czVl5D12j0mUccPJ7ijf6r1qO0FHrLKvi8Mqj8xTL86soNvRtIiZXAkLLE5AyyFQS1tbgWB1IANtK2vtzDjPeZBuzZ7m1jci3yPDpUXIss7KqPaETGyyIT0zC/wvepCm/DWvduYh2eGKNI33vezNY5UUqXIBUjgbA9WFY7TgwqA/RHPmCosWaNnYi4CFbX46kGwsb8Km2WWf8GVKrtn4fE55UzI2TL3HJNsy3y7wKLkeKnzqXBPmJUgq6+sjcRfhw4g8iNKk1hkUujdSlKkuKUpQClKUApStc8yopZjZQLkmgNlK0QYfETC6hYUPAyqWcj/hgjL+I3+zUpezqn95NM5658g9wQAVXyRm8sUaJ5Mqs1r2BNuthemIVo8PvYiGmlCKjHgN4QFA6KL+/nW9+ziWOWWdf+Zm+Tgitex8IGw7YSa7bm0V72LIADE9xwbLbUe0pqHIxyT8lor8DtSWOREO/ld0OaORACJFtqrWC5NTfUgWFRIp2iMmHmmMe7vIN22VpXm76qlu8QGLjTibV1OD2bu2ztI8jWyqZLd1dCQLAcbC5OugrDEbSiDXVd4407gBt1BfgPK9/Cp8l9GCg2c/MVe/psjB1VFEQW5PcUsyAA3ZmJFx0FrVKkwUakqMFJIWF0MhDqM2pBLMd3Yk3sPK9TZNozt6qxxjq15D+UZQPzGtLCU+tPJ5KFQfJb/Ols0WCTJEGyZFCAuGBhEMvG9hfvIeup4+FYL2fJKM8zZolywlFCZF4HQ3BJAAOltBYCoxwYPrPKfOV/0YVgdlwnigPibk/Em9Nl/8cnzdmYWBBaWxOYjeNbP/AIlr2zc79aDs/YlhPMJG0d7rdl5C1rLbkQBa5qv/ALqh/wANazGBUeqZF+7I4/1U39k/45YYPZTQECBwsVwTG6lrcM2Rswtfxvqb1N2o6CGQy/u8rZ+Pq214a1TCOQerPKPMq/8AUpr15p7FS0cqkEFZEKEgjUZkNv8AIahp3sq8Mkj04v6Mp6JiSpTIWOQsVseJMmY8aquz2HkkkeaOMlWIRJsQbkRKLEIq8STm105cazSB8uR/SDHw3ayxlbfVzZVcr5nzq5h2tlAUYdwoAAClDYDgLZqtdLRn6cvlEHEdmHUxtDKcyAxqZP4cbKV7gUWzC/E8dLmtO1OzpFzGgIWNIYgNSodjvpSDxax08SetXS7fhHrlovGVCi/nIyfOrCDEI4ujKwOoKkEH3iq+ciHjRzW12MMr5Fe5wu6w5VWb6S7aXGgPq6mo+CxEr4gqkRDxxRohm0WNWHfci+ZiSLaccvEV2NV+0dlLKVbM8cighZIzlYA8RwII8CDRTXyQ4mzZmAESnvF3Y5pHPFmsBfwFgAByAFebR2as1ibq4vkddGW/8xoLqbg2rZs/BCJcoZ3ublnYsST/APuA0qNt/FvHFaIAzSHdwg8M7X7x+youx8FNV+S60VeAmLqc1iVd0zLwbIxXMByuQdNeFSa04TZM8aKiiKygDV3JPUlsnE8eFeyb5PXhYjrGRJ8tGPuFXTR1RyRrs20rRh8YjkhWBI4rwYfeU94HzFb6k0FKUqQKi4pc0uHQ8GmBP/LjkkH+ZBUkmqnFbSy7rEBGMMUgJk5MJA0QCDi+sg1sB4mofRTI6R2TyAAliABxJ0AqPhtpwyHKksbHorAn5GucaF5pGOKUXXK0cV8yIrDQ24NILEFuVtLDjInwUbizxoR4qDby00qiiYxxWrOlqg2tiRhsQsxHclTcm2l5Va8K+bZnW552qPFDLF+5ma31JSZV+LHOPzWHSpB2yCMuJw7DqVG/jPlYZh+JRUU0VljkiPj8YGlRZJVYMCCiHuBwRYHqTc8fq8OskC2g4cq0Y3GCdNzDGVjNszuuQAA3sinUtpxsAOOvCpFXibYuhSlKsbCvVF6xPy51JUXGh05W5+N64+XyvRSrtlWzWITRounCt9qV5P8A6Wa7K2aTFXlgByvW+sHX40x82T9uRizQw1ryqyXbKoTvI5kF/WKZl87oWsPE2qdhsQkih42Do2qspuCPMV7+NrxVOy9m2osmz4yb5FB6jun4ixqVSrCjQiyp+7na31ZAJV+Js/8AmqRgdtyEFpIHMd7CWLvqw+sEvvLX0uAevDWoO2M24ky3vl1y+tlv3sv2st7eNqn4XYOFKK0AyiwKSRSMptbQ5g2vvuKpI58qS6RZ4PHRyi8bq1uNjqPMcR76gSHeY1RygjLn78xyp7wqP+cVExuyJL3ITEW4MTuJwPsypYE+Hd86nbAwLRI5fNndyxLsHawAVAxAtooA0+dVMS1ryvHcAXJsBxJ0AqHHteBjlWeIt0Eik/C9AZ47Z0cw+kUEjgw0ZfFWGo91Uqq8UhikObTNG9rFlFgQ1tMym17cQRXSXqj2415oFHEbxz93KFt72K/lqYvZpjk0zylKVqdRAxxRnSOVlWKzSTFiFUxrYBWJ0szEA9QCKt8S6YrDuMO8b8lKsCuZSCFJF7agA9L1z+3IEjEmKb10ismb1FZSxVrdbva9TcFiZFjVMOqxxj+JKCzuTxfICLFuN2N9dRVGrOfJFuRu2tjDlWYwyqVH0oyggJfvXIOuW2a4vpfrW2orRPICJMQ8inRlAjVT1Byrmt4FvOpVTFGmOLS2KUpVjQUpULau048OmeQnjlVQLs7HgqKNSx6VFgm1R4nbpdzFg1E0gNnc3EMXXM49Zh9RdetqjjBYjF2OJJgiP/h427zDpNIPmqWHHU1d4bDpGoSNVRVFlVRYAdABXLk5KWojbKuPYec5sW+/b6pGWJeHqxXIPDixY8fKugi7oUCwFhb/AGA5WqPWavbxrzs6lkWyGiQJfDj1r3OfCo7Pc3+VbTIeQvXHLD9IijNjfr7qwaQ68re+tbyeAIrxJbE+NXjhddE0JevjVVNsaPMXjLQudS0Ry5j1ZbFWPiQas3e9Y11424omirBxcXOPEL0tuZAPA3KMfcvnUrAbWjlYpqkoFzFIMrgdQD6y8sy3FSr1Gx+AjmAEi3tqpBIZT1Vhqp8q6ocmS/lsUTqiDB5CWhdoiTc5dVJ5koe6SeosfGoEGNkgYR4g50Okc9ra8lmtorHk4sCehte6rtjJTVohpPs1DF4se3hz47pxf3b2sWfEv684UdIYwvzdnPwtW+lT4or6cSE2y42N5AZSDcGVjJY9QG7o9wrPGRxiNi6KUVSxGUEWUXNhapVacZhxJG6EkB1ZCRxAYEXHxqS1JdGnYuz03d8LOiyi5ZInDxBj/DZAbADhcWOl69wuGjxzyySKUePJECDleJ1BaQK3m48GFtLVqkc5V3mGIdBZZsKyBltzCuVNvsd4crGpEYimw2JRJWd3DNJnXduGyBRdMqlRZBy1461ns5Gmnsww8jo5hmtvALqw0EqcM4HIj2l5EjkRSocMDusBVs0d0lGckvHdTmCn2lIa2U8OvABWiOqF1ss54VdSrqGU8QRcGxuNPMVD2rtqHDZN8xXeEqtlZrkC5vlBsANSTpVhXL9sMcgaKFkF2vIkry+jrGyW9WTKfpNfV5i/lUSdKyXoodi4Z4nyYZwkvfeI3zYbGw5y1yRfJKAwDEag29YVP21tl8SqLBI8DLFiJpFBs6SwBMsbgezme5HBgByNZdkdnMJ5Hf0d7DuvFIGbM2jFwgVCSB62UE2q+21hUEWIkCLvDC6lgBmICtYE8SK4nmadIqlosMFKXjRjxZVY+ZANb6h7IN4Irf4af0ipldxdEbaWOSCJ5ZDZEBY9fIDmTwA53qn2LgHdhisUPpm/dxk3XDoeCLyzkas3G5IBsBWqMenYjeHXDYdiIhylmHrS+KJwX7QY8hXQ3ri5GW/aiFsV4WtXhNa5BXJRdI14nGhNSrsNblFzWt1A1+ANMDtGKYExOr20YDip6MOIPgawZKrto7MSUh7mOVRZJo9HXwPJl+y1xV/FFnB/BcwSsS2ZMoBspzA5xYd7ThrcWPSoe0dsLC6oUlcsrOTGoYIilQzMLgkXYeqCdeFR9lbSfeej4kDe5cySKLJMo4kA+q45pc6EEHpN2hhGfIyELIjBlJBIynR1NuRX5gHlVa3szJEE6uoZGDKdQVNwfeKzJ0rFIlUnKqqSbtYAXPU9TWvG4lIo2kkNlUXP+3iTwAqCSJiNpNFEpmUb1jlWOM5szakBSQNLC5JAA1r3CPJYmVgWOuVfVX7I5nzPwFQdnxM7ekTC0jCyJ/hRkghPvGwLHrpyq0jStKSLxj8szVzW5axC1mKoyGHQMCCAQdCDqCOhqoixPokixSE7iQ2hc67tz/BY8gfZP4fq3uK0Y7CJNG0cgurCxH6joRxB8KviyODso0TKVWbGxLWaGU3lisC310N8knvAIPireFWdemmmrQPGawJPLWuQ7EYl5pZZCxZWSN27xI3kjOwCg6KFjyLpx91WvabaTIqwQANiJ7rGDqEX25nH1VHxNhfWtMPZeJUVA8oURxxuFcqJBGgVc1tb2HK3jWWXKoNWVe3o2bW7VwQB7ZpSmjiKxCn6pZmChtR3b5tRpUrFQmeJZYfo5SmaJnWxXMvquOOU3sV/UA1y+1MP6LiUKGE6fs0AgklaJVFmZI42A1J1kIB1ter/AGBjcXI7ekRKkeW6tlMbFr8Mpkc2t1tVsc/Md6Zb4WLIiL9VVX4ACvK3UrUtQqn7U7/cgYeMSMXUMCEJVNczqJGClhwFzzvY2tVxSoew1Zxuxey0oVjvHwgfvFYd2ZWY3788hVlZtfVQBRwBrbBtOfCzCDHEPFJpDigoUXOm7mA0VjybQG9uNdbWrFYZJEZJFDowsysLgg8QQaylhi1RHjXRzezMUMFOuDkYbqS5wbE6i3rQN5eyeY04gXn9q8S6wiOI5ZJ3WBG5rnPfYeKoGPurkp+z6+nrhsQXbDmI+jM7EkKt3dA/rZ1axBOuVV10rfhWxDyYRp5lkhTElUJjyyFtzKI2kYNlJsbaKLkireMo4rMfWXl4M7XB4VIo0jjGVEUKo6ACwrbXtK8o6DG1GFZV4aEmlhWiRakWrwpWiNE6KHtPGwhE0ZUSQOJULAsOastgRxViONVm142VVeebESKJEMu7LLZM3eyJFY+HPQ++r3tSlsFif+E9vPKbe+9qg4jHLEqlydRfQE2AF2Y24KOZrfEk0FGMvKyoiw0OLMdomiMYkM67yUtnZysSFi1+6iljbS7KakYDAg4wRZ5XhhQTtHI5kQSFrRHvXY2szWJI9U2qwwuKzswyMlgjDNYZle+VgASQDlPGx8K87JDOcZL9efdr92GNF/qLVfLSiR6cIwSW99l4ovW+MUij0rYBXI2JSs8rMVjWQqhQUpShBR9opdw8GKBsFdYZftRTMF/yvla/IZutYdpe18WEuigyzAZiicEBNg8jcEW9vHjppVptXZ6YiF4ZPVkUqeXHmPGuR2LDAogLpGkcuEBnuAFbOhzlr8b63vXocP3Rcfo582R4+vk6XYuzDHmllYPiJbGRxwsPVjToi8hzuTzrRtDtdg4JDFJN3x6wWOSTKejFFIU+BNc12cgxWLj3KztHgomKLMoYS4mO90yswuqhSFzj1raV3OzdlxYeMRwoqqOXEkniWJ1YnmTxrNcdydyZqm2tHAbY7RJNMbtgmgUgRSMrycgWzSxt9A1+TLyFdN2e2diI5AxkUQFT9GJXnDE2KsrOLr5AkHwqw2r2dw+I/eRgMODp3HHUBl1t4cKmbOwSQRJFELIihVF72A4anU10QxKIUXeyTSlK1LClKUApSlAcp/aDpHhnHrLiUsel45Q3xFb4dmpJs4o91BUuGHFGBzI6+IIBFR/7Qyd3hh1xA+IiltVxtSPJhGUcFjCj3ACtIpONfbPP5LrJf4IfZfbRxEeWUZMQgXep1B4SJ1RuR63HKruuW7QYW+Gw80ZyTx5RHKPZuO8rD2kNtVPnxqy2Ttku+4nXdYlRmy+zIv8AiRN7S9RxW9jXmcjjuDtdHThzqap9lvSlK5ToPLUtXtCbanhQHO9sJGdY8LGuaSZ1YqCBaKJ1ZySeAvlW/wBqvcLgMYkwmVsMpEbx5GEkgs7RsdQVufowOHWnZePfNJjX4zdyAfVw6E5PexJf8Q6V0Na+bhpEdpr7OexeysXJM05mw4ZkRCohfKchcqb76/tkXtWnsEjLh5Y3tvI8TOsmXhmZ95pfW1pBXT1zyMMPtFl4Ji4wy9N/Fow82TKbfYajm5qmR0kvg6ECvLV7Ssix4BXtKUApSlAQ9sbRXDQSTNrkW4HNm9lR4k2A865vE9nFafZ0MpzpFC5ZCt1doRGFLeALk2PQVh2nxnpDII9YYJgXflJMoOWJeuTVmPAMFHEG3QbR0xmFP2Z0+IjP+j5ivS42Nxh5P5OSc1LKo/RbgV7SlbHUKUpUgUpSgFKUoBSlKEnK9u+OC6elKPjHJarbtMf2Z/d/MVA7cpaGKTlDiYJG+6XyMfICS/kDVj2iW+Gk8r/MVpje0jz+Uvdf4Kvb5/ZIfwf01j2vwazDDKxZTnBV1OVkNh3lPI6++vNqtmwEZ4+pr8RWzb7fQ4duWZDf8P8A0rak6T+2cl10a5MdicEP2kHEwD+PEAJVH/qR6ZvNOP1auNlbVhxKZ4JFcc7cQejA6qfAise0SZsNJ5X+BFUW29kQS4UYjIFmyJaWMmOS9wPWSxNefPhRluOjsjynHUjq64/tbt7ODh4FeQMyx4iSMqBGrkAxhmZV3jC6gX0uL8ryU7Mu8Qvj8XkKAlMyai17Zwm8t+K/jWrBQoNlvGFUIMy5baEFhe/xqmPhO7ky0+UvhFnDtoIArYTFxZQAFMBawtoBuy4+fKo8Xa+JpvR1hxJny591usrZb2vZiNNayXAY5IskWPtDlupeHeTKtgcolzgHoGKk+dRodmRegCRAUlUGUTBjvd6t1Mhc3LE8De4INjpUrhph8mi5U42T91hAg64mYJ/liEh+NcZ2jOJmxPo8k0eWJkZzAn7uZjeNBI92LKBmNgujKOZFdHiNubRXC3/ZzdAfSO9mFwOMNrFteOe2nCoOJ2amHw0Crcl5BJI7G7O7i7Mx5k1rh4sVLaM8nIdaZdbN2kS25nGSdRcj2ZAP4kR9pfDiOYqzqj7bYdXgQuL5ZVII0K6NqCNQfEGsZcFisOC8EwmjAzbrEk5gAPZmW5/OrHxrny8NrcTfHyV1IvqVzuC7SySIG9CxH4d24JHGxzjn1A8q34Hbcs6MY8LIpBK3mZFW44k5GY6dAK5vQyXVG3rQ7suJpVRSzEKoFySbADqSa5fae2XxBjjgDxwyMFbEHullvqIQddeGcgeF9DW/Y2zRiwJsWTMQxyxnSFbHQiPgT4vmPS16kdpjaTD/AH/1FduDh1L3/wBHLl5Nr2mG38MkceGhjAVBIAFHQafrUnFjNtDD/YgnP53hA/pNatva4nDDxJt7/wDpWzAnPj8S/KOKGEeZMkjDz1XTxrryaijLj7yF5SlKzPSFKUoBSlKAUpSgFKUoCHtnAieCWE8JEZPzKRVVszGnEbNDNrIIiko6SxjLIPzKa6GuX2eu6xeLwp0WdTiYeVy91nUfis//ADDUxdM5uTG42a072zTzyn4Wcfoa2Y9c+z4z9XIfgSv61r2Gc2CnQ8RmPl3QR81NaG2pDHs5hNIqnvBQT3ic1wAOJOtdT1/Z5q3/AEdLK28wxPHNFf4peqNWvs087af+4Kp4O3qrCsceHmchMuZssS8Lczm+QqgXbOMMJhzxxoeORM7akH1m05fV99Vjf18lmfWNmawx8+4v8hXLbPlT0PEKXUEMdCQOQ/2riGaVlCviJ2UC2XeMq2HKy2tUddmxA33aX6lQT8TrUqEtkOUT6vDtKIYVS0iLeLmwHs+dUEPaXCLgd2cRHnyuMqnO1y7WFlBNcaMOg4KvwFWWwpjHMCsCTkqy7tlzXvY3AAOotx6E1EouKbCkm6LrFdr8M2DEQMpfKotuZORHPLatO1e1kMkUKqk90K5rxEcB1Jrn3FiQRl1N11GXXhY66cNaxq8YfNlXL8HTbe7ZRzRZFhnBuCCVXgPxaVcL22wbIVaUxtkItKjIL5eTEZfnXA1onxkaaO6jwJFQ8euyVPfR9M7H4tGwwyup7zWswP61n2fP7JJ5yfyr5d6JExz5VJ5MAL+5hqPdVls/a+Jw6NHG4kjYEbuXiLjXLIBm/NmqHFkqSPo3ZP8A7svm386h9pjefDr43/zCoPY/tThyiYdyYZrmyyWAckk9xwcreWh8KnbYH7bh/wAP9Rqsdzf/AEl/xRltaQDGwkmwVSWJ5DvEk+FhW3sYM2G3xvmxDvObixs57gPkgUeQFUPblGkxCQR3zzrugRoVVs28e/gt/fYc67mOMKAqiwAAAHIDQCs8j6/R2cSPbMqUpWZ2ilKUApSlAKUpQClKUAqk7U7MeWNZIDbEQEyQHqbd6NuquO6R5HkKu6VBDVqj4/hu0c7pIIhuFkJD3AZ7i9wOS2uRc3OnAVBgwaIbhRm5sdWPmx1rs+2nZiTeHE4Vc+YDfQjixH8ROrW0K87C2vHjosQrEi9mHFSCrDzU6iuvHKMu+zyM2KUHXwbaUqPj5yiEj1jZV+8xsP8Af3Vs3WzCrMJMUSxSIBiPWYmyr4eJ8BQxTDUSIT0KWHxDXHzrZBGsMdibBRck9eZPnWn+8RoSjhDbvkWGvAkXuB42qn7Zb9G7C4gtcMMrLowvfiLgg8was9lbTkw0m8hIDZSuouMpsSLHxAPuqHalWq1TIunaNk8zOzO5uzMWY9SxuT8611oweLWVcycLkfCt9FVaId3siSh3JUXRBoW9pvu9B48elbocKiiyqB7tT5k8aymLAd0Anx0Hmag4uJlRneZ7gaZbKL8gBYk3Ompqr1sstnmJw5hvJFwGrx8mHMqOTeXG1WEThgGHAi48jWBY7u7aHLdvhrWjYw+gi+4vwtp8qR09B7RKliVgVYAg8jWzCbXlwskckjtNDGRdWN5EW/sMfW4+qdeQPKsYgXcRxqZJDwRNT7+SjxNhXc9muxoiYTYmzyj1EGqReIuO8/2j7gKpllFfs2wYZz/RK7PwHETNj5EKZk3eGRvWWEkEyMOTObG3JQBxJrpKUrkPWjFRVIUpSpJFKUoBSlKAUpSgFKUoBSlKAVWbZ2Bh8ULTxBrcGF1dfJ1IYfGrOlA0n2cHjf7PWGuGxLD7E6iQeWYWb3kmuS23sXF4doTiIlC7y2eNw6klWtoQGHvFfaa4f+1LacKwLEZBvt5FIsY1Yqr942GoFr/CrKbXyc2Xjwputnz/AGtKLxIxAVnu19BZRe3xtU2VFdSp1DAjTxrRh9rxRzwSFlukihlcWukhyPcMOFmv+Gvqb9i8Axv6LDr0GUfBSBWsstSdbOTFx/Uj3R81ZwBqQPM1u2VsyTHNkguIz+8n9lV5hD7TngLaDW/Cvo2H7HYBDmXCQ35Zlz/JrirtVAFgLDoNB8KrLM2qN8fDSdyZwvafsYwKy4FF0RUkhJy5ggsjITpnA0N+OmulcrNDMn7zDYhbcfoi39F6+zUqscko6Rrk4sJuz4icWBxSUeBhkH81qJFIJ5bjVIvnIf8A4j+dfcsfMUjdwMxVGYDqQCQK+a9jv7P8VjIVnnnGHSX6XuKJZJN4cxdmJyre/Cx91W9f/Y5snGUP4spGwL4qRMLEQGlvmY8FjXV2NuXBfNq7vZ3YCIAekSPKR7KkxJp4Kcx8i1Sf+zzD4U74bQnhky5BK7xW43sQy5SL8qseymPefCxySFSxzgsosGySMgcC5sGChvfWbyuT0a8fFBKmrZOwGz4oFywxpGvRQB/LjUmlKg7BSlKAUpSgFKUoBSlKAUpSgFKUoBSlKAUpSgFUHoE+GxcuKw0UExmVFcSuYmQpcdyQK3dOl1y8Rxq/pUNWRKKkqZznaDEY3FQSQy7PwrB1KqTiS4UngxBhU6cdKuNk4LcQRQ5i27jSPMeJyKBc+dql0qEqIjBR6FKUqxYUpSgFUp7J4O5YYeNSxJYqMlyeN8pFXVKgUimh7LYNWzjDRFvrMoZvi16t0QAAAAAaADQAdAKypQJUKUpUgUpSgFKUoBSlKAUpSgFKUoBSlKAUpSgFKUoBSlKAUpSgFKUoBSlKAUpSgFKUoB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279525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11" descr="data:image/jpeg;base64,/9j/4AAQSkZJRgABAQAAAQABAAD/2wCEAAkGBxQSEhUUEhQUFRQVFhQYGBYYFBcYFxcXFRUYFxUXGBgYHCggGB4lHRYUITIhJikrLi8uFx8zODMtNygtLi0BCgoKDg0OGhAQGywkICQsLCwsLCwsLCwsLCwsLCwsLCwsLCwsLCwsLCwsLCwsLCwsLCwsLCwsLCwsLCwsLCwsLP/AABEIAOQA3gMBEQACEQEDEQH/xAAcAAEAAQUBAQAAAAAAAAAAAAAABQIDBAYHAQj/xABFEAACAQIEAwUEBggDBwUAAAABAgADEQQSITEFQVEGEyJhcQcygZEjQlJyobEUM1NikrLB0YKT0iRDc6LC4fAVFjSD0//EABoBAQADAQEBAAAAAAAAAAAAAAABAgMEBQb/xAA1EQACAQIEAwUIAQQDAQAAAAAAAQIDEQQSITEFQVETImFxkRQyQlKBobHRBiMz4fAVosFi/9oADAMBAAIRAxEAPwDuMAQBAEAQBAEAQBAEAQBAEAQBAEAQBAEAQBAEAQBAEAQBAEAQBAEAQBAEAQBAEAQBAEAoq1VUXZgo6kgfnAMAcewxJC1qbEGxCtnII8luYWuwI7F9ucDSqNTq1jTdbaNTqC4I0ZTlsw3FxzBG4lZzUNJaGtKjOr7iuZPBO1eExZIoV1ZgSMpujG25VXALLqNRpEZxlsxOjUh7yaJqWMhAEAQBAEAQBAEAQBAEAQBAEAQBAEAQBAEAs1cUq31F13AIuOYv0+MlK4IvEcZN/ANNb6anpY8vlNVRfMrmI7FYpqgIY3Btca2NhbbYedrXmipRRGZkbjXp0kLlAbWACqMzEmyqo01JIA8zJaUVexG5T3lQ+82QaeFaRuPLPUsp/hE4pVsS33IWXibKFNbs5/7SsWGrUqV3LU1YsX7u695lyqO7HMISQT9nrOavOq1apa/genw2nHO5x2saoi3GtjOU9dsmcH2kxlLSniayi1rd4WFtNg1wNhqJeNWa2ZzTw1GW8V+PwTGG9pHEUvesr3t79JPDbpkC7+d9pft6hk8BQfJ+pcqe03iBBAekpI3FIXHmMxIv6gx7RMj2Cj4+pj0/aJxEEE4jNb6po0bHyOVAfkRIWIn1J9hodPubb2a9qwYhMcgW9gKtMHKPvoSSBtqL+gm0MSnpI5K3Dmlem7+DOlYTFpVQPSdXRtmVgwPoROpO55rTTsy9BAgCAIAgCAIAgCAIAgCAIBbr1lRSzkKqi5J5QDXuI8YZ7ql0XqDZz8R7vPbXbUbTeFHmyjl0MAWA1sANT0HUmbaIqWf01T7gap9wXH8ZIU/Oc9TF0obs0jSlLZFQWsdhTT1u9x6DLb8ZxT4mvgRvHCvmymrw0vlz1W8LKwAWmBmU3U6qT+M5pcQqvoaLDRQXhCAMAWAclmsKYzMdyQEsToNTKe3VupPYQOHYvFNVd6rklqjFyTa/i2Gmmgyr8JepJzldns4WCp0opeZSlS0zOh2Z6a0WIsinvDBNkVrU6yGMpXmEixWx7mEWFiX7O9oq+CqB6LHLe70yTkqcjmHW2zbj8JrTqOGxhXoQrK0t+p9DcMxq16NOsnu1EVx1AYA2PnrPRTurnzsk4uzMqSQIAgCAIAgCAIAgCAIAgGmdpuJqajlyBSwxAuRp3hUFmHUgOqC2ty4m1JL3mVd28qNbwvGnxDItBciu+XO4zMVALOVUGy6KbE5tSARMq+MyRbijunw2dJJ1HZ9OZsKcMTQveow1vUOax6qvuofugTxamIq1PeZaNOMdkZkwNBAOcdsfaEMNjGw5NVUpCnm7paZeozgORnqXCKFI2GYk7id9HD5oZubOedW0rG+8LxKVaNOpTJKOiupYkkhgCL5tb6zimnGTTN4u6ujmPajsZVp1mNBRUpscyqGVWTMTdPEQCAdjfa2mlz0RmpK99Tuw9VqFmtiKpdlcUd6WX7zp/wBLGS2lzOjtL7J/YzMP2KrH33pr6ZnPyOX85XPEnNLyM/iPZmnQwtUqhqvltcjMwzEKWUAeHKCTcC+kmEpOXQzqNZddTUaWFqP7iO33UZvyGktbqbdrDkzN/wDb+JtfuH+a3+Wa8jTqR2q6P0MTEYOpT9+m6cvErKCfIkawWjKL2KKbQS0d+9ljOeG0c4tY1Mp01TvGKnTbQ2110vzno0vcR85i7dtKxts0OYQBAEAQBAEAQBAEAQDDbilIF1zXKEBgAdCRe3QmxHpeZTrQh7zLxhKWyORducRUqVCndulPvXcFh+sLH6PKVJBOreHfxLppIWKpzjZM9bhNOnTrOpV5LTzNg7LcMNNQ7izZcqrzVSQWJ6FiF05BRsSRPNxFbPpEnFVu1qOXIn5gc4gCAc37fezipjsUtejUp0wyqtXMGuMmgdbCzHLYWNvd3107KGKVOGVowqUXKV0bph8CaVOnRpMEpUqaovhDOcosNW0Gg6G5PK2vHKopNya1ZuoNKyLHE7qUubnKbk2ubEdNOcQdztwq3RrGD4NiUxTVhjHaizEmg65hY/VU5rLbkQBtznU6sHC2XUqqFSNS+fTozYpkdNjyBYGLEnthFiNSziaCupV1VlO6sAQfUGRe2qJtfcwMPwagl+7o0gx5lA3rub/jLRnIpUpxt+yW4RjqlLYd2VOWw9xlGoKjkNduRuNdzoqjg7xZi6Uakcs0b3wTEPUoU3qFc7qGOVSqi/IBiSfW+u89OLurnhyVm0Z0sVEAQBAEAQBAEAwK/GaKOabPZly38LWGba7WsPnIckty0YSlsjExHajDLcd4SR9hHbfowXL+Mr2kdjWOGqydlFmmcP4slNqiMGWkalR6dRtbiq7VGFTfIwZm1J1FrnNcTzcTRk5ZoanbGjUgkpR9CUo46k7ALUQk7AMCT6C+s43Te7RLujLJttBFrlSteEQ0VSxAgHjC8hhGHWwzlrrUK6e6VVk9SLBr+jCRG1rNEvzMDidFxkzFWPi2BQAeHYXY/jNIpHThpNNmNQplRqbkm99h6AchNDqV+ZcvIuDFp44ZzTeyPyF7hlN8pU89jpuLHlYm2WyutjOM9bPRmSGlLmtj2SQUVDKyLxMfCBKyBsoIYHRlBI5MpGouDoR5S9nF2M8ymrk/wfgLPa4KU1sLm9yByF9duZm9OhKbu9EcdbFRpRyx1ZueGoBEVF0VQFHoBYT0krHjt3d2XIIEAQBAEAQBAEA1HtRwioKxxFNS6sirURRdlNPMVqKBq9w2UgXPhWw3lJp7nXhK6pu0tmQBphxcG46g3EyPahUTV0WHwh5QaKoYuIoXBVrgHoSCDyKkagg2IO4IEMmcY1IuLJngPEWqLkqfrk96w0deVVR0PMfVNx0J8qvRcJabHlyi4PLIlhpMdiNysPL3K2KpJAgGI3EkBKtnUjrSqAH7rZbN8DL9myuZEfxPFFspWm9rNYuMl/d+q3jHxUSyjbdnThpO7siObvD9hfiz/h4ZGh2pS8DzuGPvMx8gco+GXX8YzdETlvuysYVbFcoyncWFj5kc5F2TZbFVHDhdtPK5t8r2Em75kZVyKnrSHIsol/huBeu1lHzJAuBfLmsbE2l6NJ1JGWIrxoQvzN+pcNpBVXu0IXa6LuTcm1rAkknTrPYsj5zM73MuSQIAgCAIAgCAIAgCAIBhYzhNGqcz01LfaHhf0zLY2+MhpMtGco7MwV7L0QwINWwt4TULKbdc1yfnK5Ea+1VbWzEgnDaIJIppc/uj8uUtZFXWqPeT9S7+iJdTkS6Zspyi65tGy9L87STNtt3ZYxfDldcq2Q28JtcDQAeHTTQbWmdSlGorSJhNxd0QNXCVELZ0sBc5wQUIHO+6765gOdr2vPLqYKpF3jqjshiIvctK2lxsdjyPoZzSjKPvI2TT2Pc8rcWPQ5k3FiL4wxzIbnZvDpY6rrtf8ZpCWljow0dWYWeTc7bHneQTlBqRcJJmNiK9hcmwG5Og+ZkasnRasscKxmHqM3fVu6VCu6t9ICTm7u172A6cxNqdKLfflY83EcWow7sHd/Y6NwLiGDy5cPVpG9jlDjNra11JvfUDXXrrPTpOmlaFjyJ13VeZu7JqalRAEAQBAEAQBAEAQBAEAQBAEAQCivWVFLOwVVFyxIAAHMk7Q3bVgh24tVfWlTULfTvWZWca/VVSaYOhubnqonmz4pRUssdfI1VJ8y7+mhlLVaLBgADlKuWBtfIVIYgeYG203jjaE1q/UrkkjX6NM6guwOepa4AYp3jd3cOt75Mv9hPPq5czy7HZBvKrl0YY/tH+Sf6Jlp0L6kXxek11ysDbNfMt+mnhIy/j6TSFuh0YeT1syPy1Ps0x/jZvwyDz5y2WJ1Zp9EUVyUAL1Ka+qHX08evyk5V0KTq5FeUkiGxPEHJ8DsF65VBb0BBKj4315Se6jxMVxWbdqT+pgVNTdiWPViTb0vt8IueXVr1Kms5Nlqol5RoxauWHpyjRRqxncO47iKH6qtUUD6uYldre4112AG3IS8a1SGzLxrTjsza+Fe0ysthXprUH2l8DettQfTSdUMa/iRvHFP4kbvwPtXhsVoj5X08D+FtenJvgTOynWhPZnVCpGezJyalxAEAQBAEAQBAEAQBAEAsYrFrTte5JvZQLk239BtqdNRM6lWFOOabsiUm9iEqUWqsHrWOUgpTGqUz1FwM7/vEC3IDW/wA9i8bUxHdjpH8+Z0Rgo+ZlATmjFRRZnsvcg8ZQRYi4kxYLRwlP9mn8C/2lsz6i5qftCoACgwABHeC4FiBZdARtz+c3oSlrqcuKnKKTi7amois/7Sp/mv8A6p0Z2cntle1szLeXW/M7+cjMznlOUtWz20gi5QwkosigrJIsUkSGiCxUpSjRVxLVpXUqehiD5xdoJ2N77Idu3QrSxLF6ZsBUPvJy1+2Nt9RrvtO+hiuUzspYjlI6fRrK6hkIZWAIYG4IOoII3noHYVwBAEAQBAIPtFxFkejSRspqd4xNtclMAEA8rs6a9AfUc2KqunC6NaMFKVmQeOxT0qbulSrnsAv0rMC7MEprlqErq7KNRznDQxFVySvc6KlKCVzd0vYX35+s9c4jGx3EadEfSNYnZQCzt5Ki3ZvgJSdSMFmk7IlJvYjxxV6imyNRJ90kozgdSBmUHa2p87Tx6/GqavGkm315fs2VF8wqbk7m1zzJAtc9Z59SpUrPNUf6LpJbGHxTENSyP/ugx73TZCpAfbZWy36KWPKTCKlePO2nmSe8LxRqJ3jbOSyDpTP6s+pUBvLNblM6rUZZV9fPmLGaIi7g9E0RB7JBqftCH0dL77fiv/abUeZx433F5mjzoPNe4ggQBAKSsm5a54Vi4uWnYXAJAJ2HX06y2Vsmzepbq05Roo0WQsrYpYp2ldhsbz7OO0/dVP0eq30dQ+AnZHPLyDGw9bdSZ34Wvrkf0OzD1fhZ1WegdggCAIAgGudtaZWmmJG2HYtU0F+5dctU35ZfDUPUUyLXImGJp9pTaNKUsskyMxFBaqMjaqwINiQdeYYagjcEbEXniU5uMro9CUU1YzeCdoiA1CtnqVqJC94EstQZQyMzDwq1iAw01BsLWE9mOJjlvI4HSeayI/s8zVRVxFVAlerWqLUAJbKKLd0iAnXLZMw2BzlreIz53jE5TmulvybUlZWJygs4cPBIvJl6drMyJ44+YJR/bNlb/hKC1W/kQAn/ANgmaqKF5v4fzy/f0LJGaDOaE3LcuX0nRTKMqE2RU9lgat7QR9BT/wCKP5Hm1Hc5MYv6f1NEE6DzHuIIEAQBAEAoqUwRYi4PIyU2iyk0YNVymhJZftblfvfaH72/XmZZ2l5lnaW25SDMdmYbMMYbDPBIV0Fodu7C8WOJwiM5vUT6NzzJUCzHzKlSfMme1RnngmerTlmimbBNS4gFNSoFBLEADck2A+MAw8TxREH1mvtlGh0BvmNltYjnMqlaEFeTLxhKWxBcTxhrgo9u7OhpjUMOjk+8PKwGuoM8yvjnLux0Ounh0tWW0SckVzNmy6BLlTBwlTucUyn9XibFTyFdFCsp1+vTVCNN6T8yJTEU+0pXW6/BlLRk8DPLTsQe5puppoixCk58W55UqSqD+9WYs4+ApUT/AIpzV3ail8z+y0/LZpHcklErSVgzJWdcEZs9E2RB7JBrXb5f9mXyqr/K81oe8zmxf9v6mgTpPJEAQBAEAQAYJRi1aJvIauQ1ct4TCqKiipmFJiFIBsFZiMrAjUAnQj96/Wax7y8TuwUaU6ijWVzYn7M0uTVF9GB/nBlb+CPclwrDPl9y2nZlAdalVh0JQfiig/jIcktkiKfB8Ond3ZunYApRZ6Kiwf6QasfEtla5ZidRksP3T1ndhKl04syxuGhSyuCsjdp2HAIBrPGK7HFGmwsgpI1LozZqgrW6lR3V+gcdTOHGuVlbY6KFjGr11T3ja+w3JPRVGrHyE87Lc6bkNj8Y9MrUcBaXiDjdkBtkdiDawNwwF7Zwb2Uk4yjGTcV73Lx8DRSaV3sSOHrzKlWV7MvKJmAzqMTEZ6VcPTPitbMpDKy7Mp1synYhhYiwImipzWqRRyjszMwZr07LVVqi/VqqLt6VUUXB/fAsbG4XnjV4fUms8I28P0ZOcU7XMq+1tiLg9b7Wnj1YzpSyzTT8TVNPYi+C2ZXq/t6jVPVBanSPxp06Z+Mrin/UUPlVv/X92wtiWWXgQy8J1xKHsuiBJuga927H+y+lRD+Y/rNaPvHPiv7TOe3nUeSIIEAQBAEAQBALWKpZ0ZT9ZSPmLaS0HZ3LwdmmjbcDXz0qb/bRG/iUH+smWjZ9tTd4plbmZM0Mjs/UIxdC1tXcH07modPkJ0YR/wBQ5eIr+j9UdHnqngiAQnbBQcMQygqXpAkrfKGcKWH2TYkZh7t76WmVZtU20Xgk5K5BJRp0VJASmoAu2i6D7THf4meI5Smz0ElExKlI1SHIIRdUUggs322B2A+qp63OtrZVllg1Hfn+i0NXd7GBSXu3KUtlUMUOirmJACN9X3W8NiNB7t9eK90pVN+vP6rn5/k2Stoib4LUevoiONSCWUhRlOVvGLq1iDoCT6bz1cLhqs7X2fM5KtWK23NvwOFFJAo1O7NaxZubH1/7T24xUUkjgbbd2ZEsQR3GqKd07sNVUkEMysSAcozKQdza1+cxrwpyg3USaWupaLd9CDwGHFGklMe7TREB8kUKPynwEpyqVHPq2zvtZWMtak3jJ9CLGQpnVTmZtFc3uQIuCB7cf/Df71P+cCbUH3znxX9p/wC8zmuad1jyboqUyGg0VyCogCAIAgCAUVGsCegJ+UtHctE2bhSZcPRU7rSpg+oQCKj1Z9vSXcXkXKhmJ0RRN9kMCWrCpY5aYbXkWIygfJmOnQdde7BQd3I8zidVZVD6m8T0TxhAKXQEEEAgixB1BB3BEA0niPDKNPGnKLWooyqSSq5nZWNNTotu7XbbOdri/mY1ZLKOzOvD97cp4hiO7ps5BIUEmwOw3JP1VHNjoBqZwQoyqvRadTplNR3KcLgsqnNq7EszdWNhp5ABVHkomdSCnpbwRaLaJj2f3OEzE3D1sS6f8Nq75DfzFm/xT38NDJSjHojzKjvNs2SblBAMPjGCNai9NXNNmHhcANkcG6NlOjWYA252lZxU4uL2ZKdnc4j2v7O42mGOJWrVFmtUQtVXQX8Ong22IWZUqMKNskUvJHq9th6lGUbWdn/tzXFUb2HyE+tdOL5I+NU5LmT3B8bUpkd1VqU+mVvD8UN0b4gzz8Tw/D1V3oL01O6jiKi5m54LtdVAtVpo/wC8pNM/FSGBO3MTwK38fvrSn9Gd0cUuaJKh2xoH31q0/MqGUeppliPUiedV4LiqavZPyNY14Mt9qOJUK2Dqd3WpPfuyMtRST9IhuAD0nFRpyjUSaZWvKLpyszm7V1H1lv0vc/KejCjUl7sW/JM8rJLoBi16n+Fj/Sa+y1/kfoWySK1xink3+W4/MCWjgMRLaDHZMfpR5I3/ACD/AKpvHhOIe6S+pPZLqed+/wBhfi5/opmi4PV+ZDsl1PO/qfYT/Mb/APOW/wCGn8yHZx6lX6Q3NPkwP5gSj4PW5NDsl1AxRt+rf5p/qmb4VX8PUdl4ngqh2RHVlpu6K5JW9nOUAAE7khSdLBieUPh9WlB1Jcjow1KPaxUnzN2qGeW2fXxRl8D4UcRUsdEGrHn6Dz/KbUKDqPwMcTilRj4vZG/YbDrTUKgCqOQ/819Z60YqKsj5+c3JuUty7JKiAIBYxWDp1bCoivY3GZQbHqL7SGk9GSnYU8JTVSgRQpFiuUWIIsQRz0hJLREN3IduyyFSnfVu7OmUMA2XbJ3ls1raZr5v3r6zn9lp5s1jXtp2sTeGoLTRUQBVUBVUCwAAsAANp0mRcgCAIBhcbqhMNXZtFWlVYmxNgEJOg1MJXB86JROgn0+Y8LKS3DaMymzqpR0JjIZjoblDNYE9Bf5Q9gjVMBTLUaec3GRDlsuX3dOVz85yYfA0otVHq9/UmTSk7GaBPQKHsEFxWlWXKrypFz28kXZ7I1LCCRFyCzilurAGxINj0NtD8DInHNFpi9mbjha3epTYfXVG/iAP9Z8Q43ll8T7OM0oZn0udPwGFFKmqD6o/HmZ7MIqMUkfNVKjqScnzMiWKCAIAgCAIAgCAIAgCAaf7T+Jd3hO6HvV2yf4F8VQ+nur/AI504WnnqLw1Mq0ssWcmWlPbueeoE3w+hYTCbOiKM4rM7lyxWp6H0P5SW9BY1LhSkUKQO4ppf+ES9L3I36IpL3mZU0KiCRAPbyBcXixNz0NFhcuKZQLc9MEstVXsCel/yltlcg6J7PuE5loltqNOlpzJCAD4aH8Z8hh4Z6jm+TPpMVWyUI01u0jok9A8gQBAEAQBAEAQBAEAQDC41xEYahUrMCwpqWyjdjyA6XNheGXpwc5qC3bscN7Rdo6mLrtVcBdAqoCSEUDa+l7nMb2G9uQm1DEuknZLU9x/xvO1mqei/wAkfQxxBuwB9ND+O/4TdY+XxIyrfxmSV6U7vxVjZOGYpXBy3BWwII11Fx5H4Top1o1VdHg4jDVMPPJUVmZ4E0Miujw39JYUM2TvbrmG4BBzFb6XAuRfpMq0ssGy0Vdljtp2OOEHeUbtQ8I11ZTt4tNiefUgRhcRn7stytWFtUagWnaYWAfygkuAwD2CRAEArQyrJ5FyVILmAwffVqdIjMKlREI11VmAbbUC17nkJWq7U5PwLxWqR32lTCgKoAAFgALADkAOQniJWOtu5VAEAQBAEAQBAEAQBAEAhu1qI+ErUnqU6ZqU2VS7hQHt4DckfWyyGaUnKM1KK1TucAJBtYjXW19dfKZqR97TxFOezL1GjrrDkaSkbP2G4aK+M7pndVNCo5y5dTTqUgnvA2/Wvt1HSaUKsoN2PmOO0otxnz2N9r9iB/u67D79NX/kyTqWKmfPdmi9wrswcO4rNVLmmGIVUyg3Ug3uxJ0JsLjW0rVruasTGKRstRFdSGAZWFiDqCCNQeomCdtUWOAYrhdS5amoZG8SrcB1B1CkMbG2gve56TahxmHu1VbxN6vCKtlOnrpsYbYWoN0qfwMfyE748Qw0vjRxSwOJj8DKqVJ/sVP8t/7S/tmH+depX2at8j9C93D/ALOp/lt/aPbMP869SfZa/wAj9AMO/wCzqf5b/wBpX27D/OifZK/yP0Kv0Sp+zqfwN/aVfEcMvjRb2LEfIy8nDq37NvwH5mUfE8N832ZZYDEW902Pg3YbEV0DsUpKftG7EaagLpbfnyk+202rq7M3QlF2kbz2b7IUcI2e5qVdQHYWyg75V5eu/wCM5a2IlU02ReMFE2Kc5cQBAEAQBAEAQBAEAorVQilmNlAuSeQEAslWqDUlF6A2YjzO6/DXzG0AieNdkMLiVIamEqEaVk0qg2ABLH39l0e4NheQ0ma0q9Sk7wdjkXG+EPhqzUKwBI1DAHJUQ+66g/EFdbEEXIsTjJWPrMFio4qn3krrdEeKZX3dvsk6f4TyP4em8qdDg4aw9P10/BtHs2xirxCnrpUpV6Q5HOe7qgHoctF5eG54/GGp0ozXX/w7JNj548drAk7CAY1EMlEAnMy0xqb6lV3N9d4BydDoPQTwHufXwXdR7eVLWMjDi8ujORX3tveV19VzD1uha3xtL5Ohh2ltz01ByDN6A/zGy/jJyPmO1XIroU21LWHRRyt1PMn5fmYaXIKUt2XwvTWWjFt2RE5JJyfI6HgMOKdNUAtYbXvqdTrz1JnsRVlY+clJybbMiSVEAQBAEAQBAEAQBAEAjqr95iBT+rSRarfvM7MtIdCB3dRiOoQ8oBIwBANO9qHCRVwhrj38LepfrSt9Op8soz+tNZWSujswOI7Cspctn5HKTMD7QpykMHR2p1FIKutrhlN1NjobHr5jYmSnzOXFYSFeLT0vzNwrdvMY2zUk+5T1/wCdmlu0Z50OC0l70m/Qj8X2mxlQANiKlgQRly09Rtfu1UsPI3B5iVzs3jwrDR5X82dV4VxYPhExFUhB3WeoTsuUeM+mhPpN76XZ8xUpNVXTXW33sciPHKLO1lammY5L6+G/hBy3ym3XTzM8epBSbcT6mFKtSgo1FfxWv+TKpYlG910b0YGYuLXIlSTM7D7wVkZyzRGDPbSSLlnE4lKYu7Ko8za/oNz8ISuSrt2Rc7MdqcIKx70lAAMlRgQl9c19PDYW8TW5zpw7hGV5PUxxuExUqd4x059fQ6ZPRPnxAEAQBAEAQBAEAQBAEAhsPj6SYyrSLqKjimyg6XIQgqCdCwADW3swMAmYAgFNWmGBVhcEEEdQdCIB88ij3Zane5pM9Ik7k0nNMn4lSZzvRn22DqZ6EJPogJCOoyhIKiAde7OYVa3DadJ/dqUWRvRrg/nOhK8bHxmJk44mUlyk/wAnCMRWVHdQ2YK7qHC+FwrEBxa+jAXHrOd8KxPKN/qe/T/kmBa78nF9LN/hFs4lT1/hP9RC4Xi1tH7r9ky/kPDpby/6v9FVPGBfdZl9Aw/IQ+G4z5fwU/5rhUt5f9X+jJTi77CtVHl3lQf1mTwmJjvB+hpHGcLntOPrb8nr8XqW1rVT5d4/5XiGDxM3aMH6W/IqYzhdJZpTi/J3f2MCrimJJ68zqx/8+M9bD8E51n9F+zwsV/J2u7hYKK6v9FArEENq1iDlvYNY3sbcjtPRXDcNGNox1PFnxjGVJd+o7dFofTeExKVEV6bBkcBlYbEEaETyGmnZnWncvSAIAgCAIAgCAIAgCAIBqXF+ytSrVrODTdahVwrC1mVEQKbAgjwXzb6gW0vBJhf+mYykCQawC6+Gszg6ZbKhJ5csoGkDQuYXtPiKZC1FFQ66MDSqWG5sFsbW+yvrAsSVHtrh/wDeCpSN7eJCw5c6eaw13NtjBByHiGJD1qzFvfrV2F9Lq1VyunoRMJbn13D61JUIRUldLqWLyp6GaPUyFcAbj5wyHOPUqQ5vdu33Rf8AKEmzmq4ujBXcl9GdTq1nwvBi1itRMLsdcrsvpqAW28p10Y3lGL6o+NxVXNKdTzZwcC0+lPnhIAgCSBAPLyrki1hrHeGiJDA8ZxFBSlGvWpod1WowXW9yBeynU6ixlHQpyd5K5dVppWTL1DtLjEN1xWIv51nYfJiRIeHpPeK9Aq9RfEzZeDe1HF0iBXCYhedx3dT4Moyn0y69ROapw+EtYOxvDGSXvanTuzXavD45foWs4F2pNYVFGmtr6jUai41nmVaM6TtJHfTqxqK8ScmRoIAgCAIAgCAIAgCAU1KYYWYAg7gi4N99IBEYzstham9IL9wsmp3NlIB+UAgsV7OqZ/V16i/fVXHLkuXz58+Um4IfE9gMQhuoo1R6lWO/1WW3T63OQTcqo9msQlv9mIOuzUdPk8Epk7gezFTMpqFQosSLknrba0EXNoxmDSrTek6go6lGX90ixElNp3RVq+jOD9pexOJwbkZGq0r+GqilrjlnUaobfDoTPboYyFRd7RnlVcNKD01Rrvdn7LfIzpuupz5X0PCh6H5GQ5xXNE5JdH6FL6b6X66fnLJ32Iaa3AMmzIEAQBAEASAX8FjKlGotSk5R0IKsDsR16g7EHQgkGROmpxyvYvCbg8yPpDguNNfD0axXKatKm5X7JdQxH4z5yUcraPbTurmbKkiAIAgCAIAgCAIAgCAIAgCAIAgCAIAgFL0wdwD6i8AjMT2awdT38Lh20tfukuB5G1xNFVmtm/Uo6cXukQ2L9m3D3uRSamTf3KrixPMAkgW5C1vKbRxlZczN4ak+RDYn2R0Cfo8RWUa6MqP6WIC+c1XEJ80jJ4KHJsjavshqC2XFIet6LL8rObzVcRXy/czeB/8Ar7GFU9k2MuctXDEciWqAn1Hdm3zMuuIU+aZR4KfVFVD2TYsk562HUcipqMSfQotpD4jDkmSsFLmyf4T7J6CEHEVXrfuqO7U+RsSx+BEwqcQnJWirfc2hg4R1budDRAAAAAAAAALAAbACcB2FUAQBAEAQBAEAQBAEAQBAEAQBAEAQBAEAQBAEAQBAEAQBAEAQBAEAQBAEAQBAEAQBAEAQBAEAQBAEAQBAEAQBAEAQBAEAQBAP/9k="/>
          <p:cNvSpPr>
            <a:spLocks noChangeAspect="1" noChangeArrowheads="1"/>
          </p:cNvSpPr>
          <p:nvPr/>
        </p:nvSpPr>
        <p:spPr bwMode="auto">
          <a:xfrm>
            <a:off x="155575" y="-2065338"/>
            <a:ext cx="42005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67" y="1589577"/>
            <a:ext cx="896365" cy="92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://images.clipartlogo.com/files/ss/original/795/79534450/illustration-of-kids-playing-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95" y="2531651"/>
            <a:ext cx="1405355" cy="1094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38 Conector recto"/>
          <p:cNvCxnSpPr/>
          <p:nvPr/>
        </p:nvCxnSpPr>
        <p:spPr>
          <a:xfrm flipH="1" flipV="1">
            <a:off x="2255837" y="4171364"/>
            <a:ext cx="127996" cy="520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H="1" flipV="1">
            <a:off x="6051222" y="1454781"/>
            <a:ext cx="463906" cy="4385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V="1">
            <a:off x="6966967" y="1370310"/>
            <a:ext cx="575481" cy="5076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>
            <a:off x="7542448" y="2116497"/>
            <a:ext cx="50545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H="1" flipV="1">
            <a:off x="7145407" y="2297213"/>
            <a:ext cx="357724" cy="543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58 Flecha izquierda"/>
          <p:cNvSpPr/>
          <p:nvPr/>
        </p:nvSpPr>
        <p:spPr>
          <a:xfrm rot="8064597">
            <a:off x="6486641" y="2626683"/>
            <a:ext cx="621136" cy="27120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6" name="Picture 18" descr="https://encrypted-tbn1.gstatic.com/images?q=tbn:ANd9GcQTlME0BOS9Be2jceHOuxbTgRMoBTlQ1Oiug3tqxQbpEFV0cpdqh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" y="1927881"/>
            <a:ext cx="1488455" cy="12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377">
            <a:off x="833520" y="1710701"/>
            <a:ext cx="309763" cy="28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4.bp.blogspot.com/-1Ma6Ghk43pM/T9owPodzGHI/AAAAAAAAB7E/4_oCYm3i0Kw/s400/DSC03348B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/>
          <a:stretch/>
        </p:blipFill>
        <p:spPr bwMode="auto">
          <a:xfrm>
            <a:off x="124078" y="30910"/>
            <a:ext cx="2714449" cy="1492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vectoresgratis.co/uploaded/fordesigner/132495006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82">
            <a:off x="2804947" y="53975"/>
            <a:ext cx="1639547" cy="1707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76" y="43710"/>
            <a:ext cx="1802633" cy="13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14">
            <a:off x="5626118" y="4496726"/>
            <a:ext cx="1683864" cy="10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33" y="5521222"/>
            <a:ext cx="1284188" cy="11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077">
            <a:off x="7460935" y="4573275"/>
            <a:ext cx="1684710" cy="93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7077">
            <a:off x="7305992" y="5704091"/>
            <a:ext cx="1542468" cy="102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57 Flecha izquierda"/>
          <p:cNvSpPr/>
          <p:nvPr/>
        </p:nvSpPr>
        <p:spPr>
          <a:xfrm rot="11707423">
            <a:off x="5758259" y="3912807"/>
            <a:ext cx="798724" cy="37709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2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97408" y="2727016"/>
            <a:ext cx="2670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hlinkClick r:id="rId3" action="ppaction://hlinkpres?slideindex=1&amp;slidetitle="/>
              </a:rPr>
              <a:t>MOTRICIDAD GRUESA </a:t>
            </a:r>
            <a:endParaRPr lang="es-EC" sz="2000" b="1" dirty="0"/>
          </a:p>
        </p:txBody>
      </p:sp>
      <p:pic>
        <p:nvPicPr>
          <p:cNvPr id="3" name="Picture 2" descr="http://static2.bigstockphoto.com/thumbs/9/1/5/large2/519516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 bwMode="auto">
          <a:xfrm>
            <a:off x="3157605" y="3054992"/>
            <a:ext cx="2265330" cy="1394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75017" y="3674187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u="sng" dirty="0">
                <a:solidFill>
                  <a:srgbClr val="FF66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Importanci</a:t>
            </a:r>
            <a:r>
              <a:rPr lang="es-ES" sz="2000" b="1" dirty="0">
                <a:solidFill>
                  <a:srgbClr val="FF66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a</a:t>
            </a:r>
            <a:endParaRPr lang="es-EC" dirty="0">
              <a:solidFill>
                <a:srgbClr val="FF66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96380" y="908720"/>
            <a:ext cx="274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endParaRPr lang="es-ES" sz="1600" b="1" dirty="0">
              <a:solidFill>
                <a:srgbClr val="00B050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347" y="1783317"/>
            <a:ext cx="271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u="sng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COORDINACIÓN CORPORAL DINÁMICO</a:t>
            </a:r>
          </a:p>
        </p:txBody>
      </p:sp>
      <p:sp>
        <p:nvSpPr>
          <p:cNvPr id="10" name="AutoShape 5" descr="data:image/jpeg;base64,/9j/4AAQSkZJRgABAQAAAQABAAD/2wCEAAkGBxQSEhUUExQVFRQXGBQWFxcYFxcYGBgXGBcYHBkXFRcYHSggGBolHBgXITEiJSkrLi4uFx8zODMsNygtLisBCgoKDg0OGhAQGywkICYrNS8tMCw0NC0sLCwsLS0sLCwsLC8sLywsLC8sLCwsLCwsLCwsLCwsLCwsLCwsLCwrLP/AABEIANUA7AMBIgACEQEDEQH/xAAbAAABBQEBAAAAAAAAAAAAAAAFAAIDBAYBB//EAEwQAAIBAgMFBQMIBwQJAwUAAAECEQADBBIhBQYxQVETImFxgTKRoRQjQlJicrHBByQzgpKi0VNzsrMVQ2ODk8LD8PE0o9MWRFRk0v/EABoBAAIDAQEAAAAAAAAAAAAAAAAEAQIDBQb/xAAzEQACAgECAwUGBQUBAAAAAAAAAQIDEQQhEjFRBRMyQXEiYZGhwdEUQoGx4SNSYvDxM//aAAwDAQACEQMRAD8A9vqN8QgIUsoY8ASAT5DnUlZLfSwEa1cBPzlxbTL9H2GIYcw3dA41jdNwg5JZwXrgpy4Wa2uA61XwV/PattPtIpnzUGp0rRbrJRjopRXa5UgKKaxgTTqVQBn9i7yi+wVkCTIUhw2o+i2gytodNdQRNaCsFt1cu0RGmZ8I386rP8tb01hRKT4lLfDNropYcfNCpU31iug9aYMTsUortKgDkUortKgBsUortKoA5FcinUxjQAl1FKKctdoAjy00rUhrhoJIstLLTqQqCxzLSy06lHjUlSJlqIirBqI0El2sr+kL9jZ5xiEMTH+ruVqWrK/pAA+TIeEX7Me8gn3E1S7/AM36FqvGvUg2dvGUt20FotlRAINwzCjpbP4mrf8A9R3j7OGf+C8f+mKK7uH9Vsf3afhRGs41za8b+C+xLlHPhMsdt4v/APHYf7lz/wA4pHauNPCw3pbC/wCO7WqpVPcyf538vsHeL+1fP7mWXHY8/wD27++wPxuU2NoN9dfNsMPwQ1q65R3H+T+Id7/ijzfGLe+WIL5lh8mP0ToL8jVVA+FejtyrC7xsfl4A/wD1B6G8J/Gt3VNMsSmvf9C97yov3HCYpRSiquN2lZsx2t23bnhncLPlJ1prIuXKVDrG3cM/s4iyY/2i/hNLCbcw924bVu6jOOQYGYAJiOIE8vHpUZROGEaVKlViBUqVMuUAcY11VrqLTqgBVyu0qAGms5vdty5h0+Yti4/FiZItr1KjUk9PAmtIaxb4zNfdcyEh7hZc3fEOyrp0AUCsrZNLYZ0sU55kspeRh7u9uLcyb7jwXKo/lAors3fXErGZluAEiGAExB9pRIOvHXyNU97Nii2e1QQhPeHJSfpD7JPuJ8aBbMtzbLfaZh5CB/8A1SEpzjvk7upjROpcEUj3DZO0FxFsXEmG5HiDzU+X/fGrpNYD9GuLIZ7RPtKHXzUw3vDL/DXoAHWn6p8cUzz1sOCTQwrUbCp2qFhWhmWay/6Rx+pk9Llk/wA4H51qKzX6Qh+pP9+z/mrVbfA/QvV416hDdpgMJZnTuCubX25bsWzcz22C6sM4nKAZgczwHrrpQLYm7S3LKObjCc2gRJEMRxIM8Kh2tsRMwtLcuNHfufswMq65fY8VJ14QIM0rLUSrhxSSS65/g07uDk1nf0NDsneC1dtI7vbts09ztBoJMHWDqIOoB14VaO17H9tb/jU/nWW3dwNq4Oze7d7RZhQ59jXLJyDvZffBo4N17PNrp87hH+GKvC22a4opY9X9irjWnht/D+S2dt2Prz5K5/AVG23bXLO3lbf8wKjXdnDD6DHzuXT8C0VId3sN/ZD3t/Wr/wBb/H5kf0/eZXaWJW7jsyT7OH9oEai6eRre1hNoYJbWPVUGVSLBj/ef1FG98N5fkS28qdpcusVRSSBoJMwCSdQAOc1lp8qVnF1+hpcsqCj0IN/d4mwllRa/bXSQh0OVRGZ45xIA8WB5V5SFuXX0zXbranizHxLHh5nSj+/zXrl+xcvWmtM1hQEzBgtwO+cAqYPG38Kl2BgXsW7t0oWZggUKVYkdQeA1bh9nnRc8yx5DOlr2WObM1iNmYgD/ANO5PvBjj7J19K2f6NtlFb/aXpW5kJtplYQNAxMgagECBPtGYq1s3CMMr9pc1HeV4OktoBxUgnrwEdIuYN7y3VulgqozhrZggpqMwca5o1ExxjTjRDCaL3QfC0balWd3e21cv4nFWyFazabKjgEQRoVOpDczI5a8xGipxPJy2sCpUqZcuBRLEADiSYHqTQQPpUMv7dsqT35A4lQWUeZH5VftXlb2WDeRB46jh4VVTi9kyXFrmiSlSpVYgax0rDpgVa418gq7zI7y/SZlVlPMZyJPU1uTWY3jyWWFyGOfNmE6ArHeAJgacfIVhftHI1pWuLDKot5tGgjmCARHQisDjb4ZywOjHkImEAzQNASRw8a3ODxysM2VweSle8RyIUToep6V5pjFazde24KlWMA8YJleE/RPLTSkJNS2TOg5b4NJuFjYx6pyOcfyH8xXrgrxTYGJW1i7V2QB2lufAEwST0AJPpXsOAx9u8GNtg2VmRo5MvEU3pWuHBz9UvayWTUZqU1G1NCyJqzX6Qh+pN9+z/mLWlrO7/j9RueDWT/7qVS3wP0L1eNepb3WP6qnnc/zHoRvAjtnFtczfKLeYQD3cluZn6Mac6qbu7UvLZULbuMJeCLZYaux4x41LjLeJuNmW1cViAGI7kgTBPe4j8DXM1H9amMIp5WPJ42GODhm22viS4bEG3iS4UMhum05AkjOtqDp9EONemvWtfWGwexcRbWFS97YuHM9nvNM6ySYnWPDnROMceR/itD4rV9E7KK+CUW+m33K2QUnlNGmrlZoYXGHj8brD/Ca6dlYo8XUf728ac7+b/I/l9zLu1/cijvAP1+34jDf52tHt4tipi7WRu66kPauQCbdwcGH4EdDWSxeGdMWq3GzEHC8Cx43hzYk869BrPT7ynlef0L3bKOOh5htLcHH3WLvirV1/rP2g66BR3UHDhRHZ2zbuGQWbwWRIV09i5z0nUMOBB10kSK3pry/fLbQxNwqpmzbkDo7j2nHgPZHqedaWxilkZ0Ksts4VyCyYllYi5bZVnRwyFI5EyQynqI9TRFNnNiUZFLIjgq1wCNDxFueJI0ngPPSgH6OscHv5HOebZe2X7xTKwzKpPCc3KPZFekiorrT3J1dkqpOHzKuytnW8PaW1aXKiiBzJ8WJ1ZjzJq3SpUyc0Vecb5bX7TEdnINq0QIgzn+lmE6xpGnM8a9HrA79bFs9oLpZ1zwbgSDrntqHI0yqJJYzwWl9TGU4cKGNM4qeWB7uPCwJAB1AA5HmabhkQD5s5RAU5GIBA4Bsp70eM1cu7uWM1pQ15s8kMIKZVXMQ5WIDaCZnoRrQq9hzhbzW+8EB7pYe0kCCGAg69NdK489NKuPEmdWNkZPGDZbubbKZbV2WDPlR82YjMe6rTrE6TJ4gcK11eW4TGjtrHAgXrZIOg9oAEk8InN4wBXqVdPQ2TnX7XkczV1qE9vMixLkIxUZmCsVHUgaD315rb2niMebYKEPbBzEiAHZgSzCICjKAF1Y6yK9OZoEngKzOzLhYs543S109QpKrbH8ApbtXUd1XtzZGn2y8AT5Q1jFW7RudrcuABpQoYAJmR3SMx5CRw51d2juzaxEG+JufWXukD6o6jzmiGJ7162g+iGuN5eyo9TJ/dq+BXm53yXC47PH3N3Jnnm1NznsAtZm4mpIPtj8mHlr4Vpv0bWm7O659klFXp3AZjwlo9DRxmiPEwPcT+VM2P3Lty39Fh2iDoZi5HhJQ/vGur2XrHO1Qs5+TKWybg0GDTSKcabXpBMloFvus4K8Puf5iUdoNvgJwd77o/wAQqtnhfoTDxL1GbniMPHR3H4H86N1mN3tqJbtFSGnO+oUxx5daJNt62Po3P4R+ZrCm6tVxTkuS8zWyuTm8LzC1Kgx3hT6j+uQf81NG8S/U/mWrPV0r8yK9zZ0YbrlAbm8yj6K+rx/y1XbewdLI87p/K3Ufi6f7g7izoDtvn9f8/kn+ctbevOcZtHtsYjQo1wo7rFhPbiJJA1givQ7jgAkkADmdAPM1XTyUpTkuv0L3JpRT6GY35252SdjbMXbgMkcUt8C3gTwHqeVeY3MWiSp0jQAdIER/3yo1vdeAxlxkc3lbKSyw2QkaWxB1AWOHWhj30Vc6uucQQQQSIMDTpMz7qrY25Hf0MI1UJxftPd5Fuc1wY2yVEZXmToMrsqPx4+0R5sK9wFeV7Ouq7/Kh+ze1lfKMxtuCMxMagDKNY8a2WE3xwsRcvW1cAT3gQfFSNPTiOYrWqS5HK18XKXEjSUqHYLbmGvHLav2XY65VuKWj7oM0QpjJzmscxVmb1vM17MJJcgj7IAyjw7sH96jl7aNtWy5iW5hVZyPMIDHrVK/hlvMXs3AH0DgiQemddGVvHpyMCM7YuS2NqJqMtyhaaq2Ow2HvgtdIYWS2YhyMhABZWKnpBIPhTMdslQ3zzskgkhMRcVT+BWdeEcDVjZ+w7N2x2YOSyfo2zBmZzOx1LTrrOupJ5LquQzO6PPJhMBbD3UFtR3riFbYlgDmBiDJjSTy0Jr2WqWytk2sMi27SBVUQD9LXjJ4mrta0092nl5yLX3d41hYwDt4LkWGA4vltDzuELPoCT6UM2eBnukcAVtDwVFB/FjRDbGtywv2nuH91Cv4uPdWXxitbuX1VC4lbvda4vtCCHZCBoVnWdDXA7Wlx3cHRfu/+G2ninHAU2Qcz37nW4UH3UAAj3midZTZGxryW5Vk1ZnUpeuwAY00GVuHEg065fv2yFu3MQpMAFVw7oxJgAOVWCTyOtcudPHPEWjZVKX5vj/GTQXDN1B0V29ZVR8C1MumMThyObXFPkbbH8VHuoXs26VxHfdzmXIM5ScwYmIRQBwPWieJPz+H++T/7b0xp6pVaqtMpOPDle40FcpqczXTXsBAloNvaP1S9PDKB6FhRmg+9wHyO/OgyfmIon4X6Ew8SKew9jYdrIY2lYln1MknvHmaIjYOG/sLen2RVXc4Rh46Pc+Jn86OVlTGLri8eReyUlNrPmURsXDj/AFFn/hp/SnDZGH/sLX/DX+lXaVa8EehnxPqVBsyyOFm0P3F/pUq4VBwRR5KKlqvdx1pfauIvmyj8TRhIN2YnbNuNpDkC2F+Dp/SgO9G2Tir5E/NKzLbXiO6Y7SOZPEeBFaTbTJcx1sqysP1cypBH7WBqPL41hsHlttctXR3kJQ+yGBRiJVyDCnmOf4qQXFKa9/0OhXNQSk1lpfUfs9QiBjBzFnJ4QDw15QCNfChrYwli44SYHDTkY5E1c25e+b0IyswVgNNdWzKvJWAiBwM9RQizcUySR08aiUWjqRvjbGOAmcTroo8DQ7aGMMhFME6k9Aeg6nWnXMTOgIIjrFBcRdPaN1MR5QIqIRyZXT4VsWWT38ZnmOYPWvRNyN6b9622FuOzEQwumS/Y8CpI1LTAnjDHmBXm1tiY5Vr9xs6XGuBZQBQ7chmMLJ5SQda3qzxYZz9Th1to9RwboFhCuY/REaefQAf960toKE+cLRcEZHOkzxQjhlJj39RNVsVdzWiJKtAykcmnQgihCXFCgX3IMzlZ21aeJ1h5J4a8fQMWvg8hDTx73PtYNNg8Kht9pdVXa53zImJ9lFnoNPE1YuWxbZCoAX2GA0EGcp9G0/fNYbeW/if9HpkbIjXAsHRhbUkoc3Ge4JHSa5szeq5eX5NlLkIz9pJmLalhm6nMoEnr1rLvEpcI0tJN0u5ckz0hadUWHvB0V11DAMPIiRUtaigN2tbgpdiQmcNGpCtEtHOConw8qr/Kky5s65euYR76M1nsXgbT4lptWzkRTJRSSzsdTpyC/E1wO19HBp3t4x8xiqXkzOvtDJePyP5xON23p2cn6SN9FtOA08q0eBxqX0ldRwYHiDzVhyNU9kWFZ77ECRdKDTgqAAAD1p+M2OCxuWmNq5zZYhvvqdGriWODfDyfX7/cabixqbBtK4cs7QyuoZtAykkEni2pPEnj4Cp1bPirSjiM7nyC5eHm34UNxT4u2st2VxeZBKHyIIPwoludazo2JYzcuSkRoi23YZV6y0knnp0rqaCudlylKWcFLHiGW8+RoQIpGnU2vSiJJQPfb/0OI/uz+Io5QbfETgsR/dN8BUWeF+hMPEjObBOLZH7CQmbjNqJyJI7wJn4UQ+S448Wf+O2P8IFT7hH5h/7z/p260dxwoJJAA1JPAClKqE64tyfLqMWW4m1hc+hl02VizxuED++f/lpmJ2TcQS97iYAz3nJPQCdaLrt1G/Z27txfrKoC+hcifSqNrHLcxDFu0QqoCKwKmDq5AOh5CdeArRaSD6v9X9zKWoklnb4IE3NivxcWwTwUpnc/uiruz9jZpAu5SOKmzkYembh5UYtXkzG2SCGlpnUnmG8Y4HoPCqOMxpFxAuZritpliWT6QbkBHM8wDR+Cp80R+Kn1AG0cIbOLtrOaDhiTEcb/AEk9KPbybnYfGd5wyXP7RIBI6OCCGHmOVQY3AXb15bwW2AAgg3DqFYtIOTx8vE0Ubb9lbT3HbJ2Yl1MZgCYWI0YMdAQSCaimrgcljC8vgaTtcuFp7nk29G6D4V7Nm1f7a7efLbtZMpC82Y5jAEfAnlVUbkXlxnyV7ttGZc1typK3NJhRMg6N/CfCvRNz8Gb119o4gfO3RFlTr2djlHQt+Gv0jVjfnZ5vWRdtSL9g9pbIiSB7Sj3AjxUDnWmFjJZWyzjJlE/RXejXF258LTf/ACCgm824nyfs1F9r+IuMqqi2wgAJjMxLkxOg9ehr1LZu8tt8GMU2gCnOBycaFR5mI+8KCbmWWxV58deGsstochyZh4AdwH71Dx5B3k2nxMym7O51r5ZcwuLdhcXVMkKLoAk6kE+yQRHIN0r1rZ+ybNi32Vu2q2zMrE5pEEtPtEjrWV/SFs5l7LHWNLtgqW8UnieoEkH7LN0rU7E2mmKsJet+y44c1YEhlMcwwI9KtHZ4MpybSZSu7uL/AKu5cQaHLoyiNdA2oE8pqNt2lzK5dnuKyOpcjKCpB0VQBrHEyaP1w1o5MxUUnnB5nvBtu3fDWntXl7/e7JrcFlJEkPz46gCaobM25ZwCO1vD3nd+6WuNb4dBkOgn8K7vZhMmJvqOBOcfvgMf5i3uoMoz2xP0lHvIrly1EozeUtj1FWgrsoSUpYazjO2T2Ldu2VwthSVMW11UkqRGhBPhFE6zn6P7+fAWOqhrZ/cYqPgBWirpReUmebsjwycejFQLbNxbF0XmMI4FttCYZczK2nKMwPp40dqlthSbLxxUZ/4CGj1iPWl9ZUraZRfQK3iRmdl7ZsNiLyI4hsrye6M57rKM0TwU+p6UcN1eo94qk2xbBLMEALjUrIkHwGnwoe+6tvWHYT9m1pw4d3w/GvGy7qT5teu43sLeTbdi3aYF1J00XvHj4aD1NHN07IXCWY1zJn6a3CXP+Kstf2OuHMG2bttoOcmWVxwJHD4fGAdRuveLWSD9B3X00YD+au52Q4Rk4x3yuZW7/wA9uoYppp1NNd8UJKG7ypOExAP9jd/wGiVUttIWw95QJJt3AB1JU0T8LCPNAfcIRh3/ALz/AKdupdu3895LPFFHaOoiWM9wa8uJ9BUW4zRhyW7pZyRMajIg/KPSshvHtLE4faV5lK3VIt5VJgopUaCNZmTz9r3L1TUKo8XQ2nBzslwm1e8TlRZtg6SRqIHsqDoTx1PTnVfauFQqw0DhS6XGOZgV4yW1A4SBpBNZO9vsSIeyycDMhu8NQRBB4jpU2L2+mIa2GbJaLSxIKyIMA5hwmPCto2Qe6ZlKua5xZfsYy/eVezs90w2pyTI4gRMcpMCruBLWc3bW2DORJMFSNMqI4JEcdGyyTzqzb27ZVTFy0ftK6mfNZ08pPCqW0NpYeDmvWyrAhpdSfidOeg0rbOd2YPZYig/nW5o0gROU6T46HWPPmPCs1vLhBfNpH1IvInGMyMRAbqD3SR1WhVve9VCqDnKFu8uZ2K95QYAjXunjQ1t5Ll/E2UtqUY3rOrakQ2kqswNTM66cuNZznDlk2rrse+D1FcKYFR3sM8QKIkVyajBbJ5ttLdG7PZWJSzdudpelpykCB2Y8pgdY5AVtsLa7NFRBlRQFUdABAFXywmNJ4+nXyoHtHe7BWDla8GYcVtg3CPPLIB8CarhLcvly2CnZ5gQRIMgzwIPI0zY+y7WEtdnZXKks2UEnVjrxNCMBv5grrqgd1ZiFXPbcAk6AZogetanLUrfkUllbNFd78caiGOU8NanvWJqv8gUDTj1qQWDCb9Ww2KDD6VpZ81Ztfcw91ZfZetsRyLD3E1vtsbHN1iSeWUGDoJnQqQQevkKB291Ci5EcjiZmOPgVJ/mpC7TSlJtHb0vaUK64wlnbIT/R/jzbs30ALEYhsog6BrdsmYBhRqSfEda0V+5cIzBiV14EjT7KrB97E+FAtiWkwGZRBBhmZmAJZiRInlCgafVHWrjY7M/zcNn1ADCAw4liPZWIPoeZro0V4gsnB1l/FbJw82EUxjpBDG6hiQYza8CpH4Hw4UWBFxNNVZdPIihtnZoHdLFmGpMlVWdYCqRJ8yY90zBFswqOZ1ORiWzTJ8SvPUaeBqJ48isOLzBuBvxZsTzCKfdGnrFX6E5/mZgjJdOh0Iy3pg+lFzXgb4cM2ve0PvqV8ae433T+FR7nj5u6et5vgiD8qbtR4Q+OnvqfdC1GGU/XLv8AxMY+EV2Ow4+3KXuIt2q/UMmmkU40016YUJK4RXaVWIIDYAGgFYzf3YwuW+2A79sGTlmUMT4krxEH63WtyarXrWafgKysgpLBrXY4yyePYWBrnHhLMp1+y4Io1s7Z9q5/rEX1B9O6o1ovtbc5HJa072GPHJ7J8Cp/IjnQs7s4u37Fyy4jQlSrDxGpE+Zrk2aSxbrc6UdRCXuLZ3csiCXtkGeOp9zEmqe0MPZtL9AzwILjTxVINV3wG0Do1hWI0Dm4kcdDlzcPCmDdvHXCJWynmeHllkn31mtNY3yJ7yK5yBL3rYYwZMcFWNPEu3H40W/R5hO1xquEZVsK7TpozAqoaNBIZzGp7tGcBuG5/bXtNO6ix/MxP4Vstj7JtYZMlpAoJliOLHqx4k07p9NJSzIwv1MXFxiXqHbc23ZwiB7zQCcqgCWY9FUcfwHOiJNeZfpfvfOYUAagXmnwJQR8J9BT03hZEqoKc1FmTx21b17tTcdvnXzuJgREKkDiqjgp0kk8TNDzbA4nTkKObqbAGMNx7pZbaHKMpglzroSIgCJ8SOlFrm5mH7YWhfuAlC/ZypYqDBbNljiQOHX0Tab5s66shDZIxkJ/TjpFek/oqx+JuC6ty6LtlCAudma8kgEakHOh7w1MgqeUUKO6+EtubbHMRba5lLOLmUaZgyMBE6RHOt7sDdmxgy5shgXChpYtosxx+8ffW1MWmKauyMo4xuGLjhQSSABqSeAoPe2yxMWrDP5nJp1iDHrFSbXtdq62pIAHaGOZmFnqAZMeVS2lNtQsDMTAbWGMEktzmAdPCJptJYyzmOTzhFHBbcRmyXbbWWJgZoKk9M3I+Yq/tN1tpMDMdFkaA8SfIAE+lDdqYAOSLrFpUldSoWIzCF48QRM8+lMsP2lm2G1yM1uSfsypnjMQJ61ZwT3RRWSWYvmXtn7PX22HeOpn2uvebj6DQdKZibaPJtoGIkZgQuvMBoJPuINPYmEVzKkwdInTQN4ToY4yOUim4i6FeeTKZ6SsR8J+FCW5DksC2ZfJtsMwDD14jusCePSDzUjlUWLxC9lmXQr3+MnMvGW5zBBPOs621VW855QAD3ZEsxPEg8+XWo7uKa6pt2hmJLcOChmJlm4DQ/0mpcEt2V45PCQRweL7a3ivvNHrbXX+IE0dRpAPUA0D2ZhBZY2hrntEk/WZWOYn/iKB4DwojscnsLc8QoB/d0/KvDdpQ4b5+ufijqwXsIq7xXMttj0BPuBP5Vodm2Mlq2n1UUeoAn41nNvpmUKeBIB8iQD8Ca1eYV1uw4+xJldQ/ZihVw06mmu6LD6VKo2M1YgRaacq0lWnUAMZAajOHXpU9Kq4Jyyv8lHjT7dkCpaVGAyzkUia7XGqcEHIrB/pTwIK4e9lzKjlWAJHdaGgkcAcpE8swreGocZg0u22t3FDIwhlPMVEllYLQlwyyZHd0Wmwyvh7ZtI5L5TBMzBzQT9Xr7qt27S5s0DMBlzEDNHSek8q5gdg/IbbqrG5YzM4mM1sHUj7QmTI1k8DVf5GFYKuIuLIJCSjkjqM6s0esUrKLTOhCaaJlwU3WuEyCqpBB0gmdSeB00EDrNaDZV4m0JMwXSeJOR2USeZ7tBAl54SyjDk164uVV6lEIBd+mgXx5VocJhRbRUXgogTxPiTzJOs+NaVJmF8o4wDttNkK3SYAGUsOK8w3SBrM9RUN3H50Esp71sgiRwdT1PTjPpRbEWpBEDprWZv7srPcZrfOBBX0nX40zGS5SEJwlziSbf2mCAAZIJJjkII/Op9mYX9X7N+LyzdQTqOveGnUVzZ+76oQxl2HNiIB6gDSfOjdnDR51M5prESK62nxS5mVuG9a7pUukggrJ4EEd2ZU6cBp41Wvm/eMKpUajM4KqPQ94+grathgaaMEKO9lgO5hnJnsJs5UUL7XUnUk8yavJaA4QKJ/IhXVwgFYtNm+UBcTYIZLnIEqfJxH+LJ7qWyzGdD9FiR919fxzD0ortTD5rNwDjlJHmNR8QKC2rnz1tuVxSvqRnX8G99eb7YqxNS6r9v+jVTzFok2thc6NHGCJ89KMbMvdpaRjElRP3how94NU7yyCOoqDdi+fnbZ+g+YfdcT/iz/AAq3YluJOHVFbU3DPQOClXaVekFTpFcVadSqwCpUqVACpUqVACpUqVACpUqVAHMtdpVW2jjUsWnuuYRFLHrpyA5k8APGhLOwAHebG5rgsg6IBceD9IzkGnkW/hoDZvdhc7dJLJGcccycWXxOUyPFQKrYHFO926bulxyt0j7wgL+6FCfuipcTnD9xQQw1loAInTgeIP8ALXUjUox4Wcqy6Tm2megYDG27yLctMHRhII/A9COY5VYrzHZV69Z+bRmVtAVt5WLI2fJGcZVdQpGYjUJE8IO7P2hiLRfU3wDkyu8d8AEsHyajXLEASpPOkbKVGXCmPxtzHia2NlQ7aO0ltsECtcukSLaCTHIseCL4kjhpNRWNszYvXCmVrIfOs5hKoH0YDUFSOVT7GwRt25bW6/fut9Zzx9BwA5ACsJJp4NotNZKlz5UyyWs4dACSdbrADqTlUe40CwOMx2JY/J782QY7a5aRQx/2aASw8aOb1pntJZkgXrtu2xH1dWPvyx60XsWQihVEKoAA6AVk028Gqkks4Mpf2FjiZbFm8Oaa2AeoBtf1ri4W1bPz9rEWf9oL917f7zq3d9RFa+kROh4VPdojvGCE2SwE2cVeExGZluqR4ZwfxpzYu9Z/bKLlv+0tghlHV7esjxUnypvYDCupQ5bNxgjJ9FXcwrJ9UFoBHDvA9ZL1KRDZHbuK6hlIZWEggyCDzBHGskpixZc/Q7NvRTB/lmj2GAtX2trorJ2uX6rZsrEDkDIMdQetB8Paz4VFP0rZHvFcPtl7Qb6sY0+zf+9QuaG4X5vGJ0uK6HzEOv4P76t7PvZ7aN1UT5xr8Zqjtrum1c+pctk+WYA/ysa42hsdWoj6l8bOJqK5XabXtxIkpUqVSQKlSpVICpUqVQAqVKlUgKlSrhNAHaxu9W0BdvCwD83ZIuXTyNzjbt+k5z4hK1ly5Xl2/uEbCXRfsuYvs5dGEqHgGUIggt3jBngeFbaeUFPMjK9S4Hgk2srBluWipYAqVnUrMiOXGefOhWI3gvjTsYP2oA+DmhtveO4wmUX05+BJiaksobhzXGZ55Fo+CxTk9ZTBbvJy8cPMtbO3guW7gZkUsciCSZ7ivJkHh3m5akjyone3nD3RmtEAxnyuQxXpwALdDI4RQP8A0W3bL2Z1cqsEkkSeXhz9ONLbQGHuFGnJ9FiRr110Hj61ytTqY2XZr545eY5Xbaq244cTX4jELessuDZ1RnW3GZgxuuFDFzM6KUAHA6nWtjg8cbbCxe0fhbc+zdUdDycDivmRpw863QxC9nhwsFruLZoBEwjqDw+ylep4vCpdUpcUOp4giR/58aXpnZNzcurx+m37j8ccEfQj2lhO1TLOVgVZW45XUhlMcxI1HMSKq4fa4DC3fAtXeUn5t/G250P3TqOlcXZ921+xvSv1LoLgDorghh65qp7f2k9uye2sWypKrLOGtyxgFgwUwOPpWspY3ZZLOxoZpA155hGYwbWIFmdRaW4YjlKszQSIMcpp+I2ti4Ki9CglWYIrMY45CxQCNROvA0rHtClvGS/4dvkabaV3tr1uwmoR0u3W5KEIZF+8xA05AUVxOIW2pZ2CqOJNZbYd8uqpaxNu2GlsosZXY82Be42c9SJoza2OgbO5a644NcMx5CIHupmM+JZRWUUtmDcTjxbW9i7nczp2dhWBkqJIJAkjMTMcgKBbO26Sii21q8qLEJmDiBxZW70eSmrm+GAfEOkRCZu4xZQc0ahxOVhB5Hjr0OP2lsS4mZrYurklg3zZI46hgQZj7OvSkdZo3fj3Dumspinx8/l/B6Du9emwp4a3PTvtXNuXEa2y5lkgiMwnUHx6xXneE2u6ki4iXDrJORWnnOe2xn3Vd/0obqkLYJAkyGQgRxJy2goA5zFcT8BZ3mV1G3pVF8cnhf77z1bZ+I7S1bf6yK3vANTGgO5l9zg7ecAEZgAPqhjl1HHTT0o4G8K9ZHksnFksNkortNBrs1codpVylQB2lXKVAHaVcpUAdpUqVAEVxKDbb2VbxFtrV0Sp1EaEEcGU8iKOEVBfSfPhUEnjm0/0eYi2xNl0uDkZ7O56iCjH3caAYrB4jDftLTJ9qCo/iWUJr3S5aiontHpRleZnKiLPHN3NrD5Vhs7d3tBJOXiVZVkg6jMV5V6Pu5eF17+gKSo11BIzT8CPhV5th4YuGbD2i0ghjbQmesxRjB4NVACgAdAAB7hWDoh3veeeMfv9y9Ue7i4ojwWCtoQVtopE+yoETx4DxNEi9cVKRWtixi98Ns9lirKuSLLodSxChgWngeOqUE21isKbMq1knMmsqdM2p11iJr0HHbOS6IuKHHQgEe40Jfc/BmZsWp/u0/pSk9LxWKfEzVzTrcMeWMnmNzauGWe9a5xAHTSIFEbJsYoxh7Lu5HeZJs2zprnbn04E1vLW6OFUyLNsH7i/0olb2ci6AR4VeenhJp77GOmToTSecmK/0FiXXKTbUaaFzcAj7Jtjw5itPu1sy9ZJL3s6xGQKQoPXvM2vlFFEw0cqs20qa6IQ8KNp2ylzI8Rhw3Kg+NwhggiQQQR4Vo4pjWQeNbYMsmJGykiAGjoWY8PMz/5q5h9kydUB4e1LcOHGtOuEUcBUgtgUYDJDhbGVQKmArqtNKpIyRBqcXpUqkkRpK9dpVBB0GlNKlUgOmlNKlQAppTSpUANLVEW/KlSoAcwqOlSoJFUqmlSoA7NLNSpUARs1cJilSoAdNdmlSoAU08GlSoAQanVylQQdmmMdaVKgBKaRNKlQB//Z"/>
          <p:cNvSpPr>
            <a:spLocks noChangeAspect="1" noChangeArrowheads="1"/>
          </p:cNvSpPr>
          <p:nvPr/>
        </p:nvSpPr>
        <p:spPr bwMode="auto">
          <a:xfrm>
            <a:off x="155575" y="-2065338"/>
            <a:ext cx="47720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90" name="Picture 18" descr="https://encrypted-tbn1.gstatic.com/images?q=tbn:ANd9GcQTlME0BOS9Be2jceHOuxbTgRMoBTlQ1Oiug3tqxQbpEFV0cpdq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26" y="282375"/>
            <a:ext cx="1898054" cy="11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encrypted-tbn1.gstatic.com/images?q=tbn:ANd9GcRJJzgsYT8etzMiWEw0FAxsneT_GjriZLUJXaw5_PRk1QNPGql64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1" y="426640"/>
            <a:ext cx="1248073" cy="1302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images.clipartlogo.com/files/ss/original/795/79534450/illustration-of-kids-playing-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271">
            <a:off x="3251774" y="669192"/>
            <a:ext cx="1484184" cy="1156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8" descr="Resultado de imagen para imagenes de niño nadando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30" descr="Resultado de imagen para imagenes de niño nadando caricat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14" name="13 Conector recto"/>
          <p:cNvCxnSpPr/>
          <p:nvPr/>
        </p:nvCxnSpPr>
        <p:spPr>
          <a:xfrm>
            <a:off x="1115616" y="1404986"/>
            <a:ext cx="686945" cy="3783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3090" idx="2"/>
          </p:cNvCxnSpPr>
          <p:nvPr/>
        </p:nvCxnSpPr>
        <p:spPr>
          <a:xfrm>
            <a:off x="2383153" y="1404986"/>
            <a:ext cx="0" cy="3783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2983029" y="1594151"/>
            <a:ext cx="349152" cy="1891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29 Flecha izquierda"/>
          <p:cNvSpPr/>
          <p:nvPr/>
        </p:nvSpPr>
        <p:spPr>
          <a:xfrm rot="7426595">
            <a:off x="5502990" y="2496976"/>
            <a:ext cx="847585" cy="39872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5141544" y="1688734"/>
            <a:ext cx="2118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DOMINIO CORPORAL ESTÁTICO</a:t>
            </a:r>
          </a:p>
        </p:txBody>
      </p:sp>
      <p:pic>
        <p:nvPicPr>
          <p:cNvPr id="32" name="Picture 8" descr="http://us.cdn2.123rf.com/168nwm/artisticco/artisticco1407/artisticco140700040/30028312-une-illustration-de-vecteur-d-enfants-heureux-de-s-amuser-dans-la-pisci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97" y="139495"/>
            <a:ext cx="1600200" cy="1265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previews.123rf.com/images/lordalea/lordalea1105/lordalea110500002/9444329-Vector-cartoon-illustration-of-cute-swimming-child--Stock-Vecto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8779" r="21031" b="16698"/>
          <a:stretch/>
        </p:blipFill>
        <p:spPr bwMode="auto">
          <a:xfrm rot="718301">
            <a:off x="6712317" y="82485"/>
            <a:ext cx="1057252" cy="1245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://sr.photos3.fotosearch.com/bthumb/UNN/UNN322/u2675992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04" y="620889"/>
            <a:ext cx="1233906" cy="98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us.cdn3.123rf.com/168nwm/lenm/lenm1304/lenm130400269/19253777-ilustraci-n-de-una-ni-a-nadar-con-gorros-de-nataci-n-gafas-y-sumergido-en-el-agu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727">
            <a:off x="7189504" y="2075704"/>
            <a:ext cx="1600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Flecha izquierda"/>
          <p:cNvSpPr/>
          <p:nvPr/>
        </p:nvSpPr>
        <p:spPr>
          <a:xfrm rot="2447287">
            <a:off x="2412290" y="2496975"/>
            <a:ext cx="561955" cy="50959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6331936" y="3830945"/>
            <a:ext cx="118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u="sng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ESQUEMA CORPORAL</a:t>
            </a:r>
          </a:p>
        </p:txBody>
      </p:sp>
      <p:pic>
        <p:nvPicPr>
          <p:cNvPr id="53" name="Picture 22" descr="http://www.educarm.es/templates/portal/images/ficheros/infantil/13/secciones/41/contenidos/457/nadand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187">
            <a:off x="7702067" y="3489635"/>
            <a:ext cx="1055131" cy="682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69" y="4411792"/>
            <a:ext cx="1130159" cy="7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Rectángulo"/>
          <p:cNvSpPr/>
          <p:nvPr/>
        </p:nvSpPr>
        <p:spPr>
          <a:xfrm>
            <a:off x="3157605" y="4879589"/>
            <a:ext cx="2635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400" b="1" u="sng" dirty="0">
                <a:latin typeface="Comic Sans MS" pitchFamily="66" charset="0"/>
                <a:ea typeface="Calibri" pitchFamily="34" charset="0"/>
                <a:cs typeface="Arial" pitchFamily="34" charset="0"/>
              </a:rPr>
              <a:t>DESARROLLO AFECTIVO Y SOCIAL </a:t>
            </a:r>
          </a:p>
        </p:txBody>
      </p:sp>
      <p:pic>
        <p:nvPicPr>
          <p:cNvPr id="2050" name="Picture 2" descr="http://www.jennydemalaga.es/wp-content/uploads/2011/08/consejos_seguridad_piscin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909">
            <a:off x="2781727" y="5552761"/>
            <a:ext cx="1494138" cy="9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Flecha izquierda"/>
          <p:cNvSpPr/>
          <p:nvPr/>
        </p:nvSpPr>
        <p:spPr>
          <a:xfrm rot="10800000">
            <a:off x="5409804" y="3886898"/>
            <a:ext cx="847585" cy="39872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2" name="Picture 4" descr="actividad,diversión,bola,playa,chico,hermano,infancia,niños,comic,lindo,dibujo,amigos,amistad,diversión,divertid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044">
            <a:off x="4930145" y="5565744"/>
            <a:ext cx="119062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58 Flecha izquierda"/>
          <p:cNvSpPr/>
          <p:nvPr/>
        </p:nvSpPr>
        <p:spPr>
          <a:xfrm rot="16200000">
            <a:off x="4071393" y="4448364"/>
            <a:ext cx="437754" cy="42469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4" name="43 Conector recto"/>
          <p:cNvCxnSpPr/>
          <p:nvPr/>
        </p:nvCxnSpPr>
        <p:spPr>
          <a:xfrm flipV="1">
            <a:off x="5970814" y="1247274"/>
            <a:ext cx="0" cy="482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33" idx="4"/>
          </p:cNvCxnSpPr>
          <p:nvPr/>
        </p:nvCxnSpPr>
        <p:spPr>
          <a:xfrm flipV="1">
            <a:off x="6732709" y="1314016"/>
            <a:ext cx="379103" cy="434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7111812" y="1608015"/>
            <a:ext cx="1074413" cy="3000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35" idx="1"/>
          </p:cNvCxnSpPr>
          <p:nvPr/>
        </p:nvCxnSpPr>
        <p:spPr>
          <a:xfrm>
            <a:off x="6677459" y="2130029"/>
            <a:ext cx="524189" cy="244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41" idx="3"/>
            <a:endCxn id="53" idx="3"/>
          </p:cNvCxnSpPr>
          <p:nvPr/>
        </p:nvCxnSpPr>
        <p:spPr>
          <a:xfrm flipV="1">
            <a:off x="7512583" y="4036774"/>
            <a:ext cx="323295" cy="557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48" name="2047 Conector recto"/>
          <p:cNvCxnSpPr/>
          <p:nvPr/>
        </p:nvCxnSpPr>
        <p:spPr>
          <a:xfrm>
            <a:off x="7512583" y="4219553"/>
            <a:ext cx="161647" cy="2222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1" name="2050 Conector recto"/>
          <p:cNvCxnSpPr/>
          <p:nvPr/>
        </p:nvCxnSpPr>
        <p:spPr>
          <a:xfrm flipH="1">
            <a:off x="3504752" y="5170854"/>
            <a:ext cx="275160" cy="3196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4" name="2053 Conector recto"/>
          <p:cNvCxnSpPr/>
          <p:nvPr/>
        </p:nvCxnSpPr>
        <p:spPr>
          <a:xfrm>
            <a:off x="5033497" y="5170854"/>
            <a:ext cx="376306" cy="3196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.depositphotos.com/1719108/1462/i/950/depositphotos_14624475-The-cartoon-boy-swimming-to-win---challe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467">
            <a:off x="6202794" y="433134"/>
            <a:ext cx="2468812" cy="1908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CAPÍTULO III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3848" y="1387255"/>
            <a:ext cx="257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endParaRPr lang="es-EC" sz="2400" dirty="0"/>
          </a:p>
        </p:txBody>
      </p:sp>
      <p:sp>
        <p:nvSpPr>
          <p:cNvPr id="6" name="Rectángulo 2"/>
          <p:cNvSpPr/>
          <p:nvPr/>
        </p:nvSpPr>
        <p:spPr>
          <a:xfrm>
            <a:off x="473641" y="2107061"/>
            <a:ext cx="25494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u="sng" dirty="0" smtClean="0">
                <a:latin typeface="Arial"/>
                <a:cs typeface="Arial"/>
              </a:rPr>
              <a:t>INVESTIGACIÓN</a:t>
            </a:r>
            <a:r>
              <a:rPr lang="es-ES_tradnl" dirty="0" smtClean="0">
                <a:latin typeface="Arial"/>
                <a:cs typeface="Arial"/>
              </a:rPr>
              <a:t>:  </a:t>
            </a:r>
          </a:p>
          <a:p>
            <a:pPr algn="just"/>
            <a:endParaRPr lang="es-ES_tradnl" dirty="0" smtClean="0">
              <a:latin typeface="Arial"/>
              <a:cs typeface="Arial"/>
            </a:endParaRPr>
          </a:p>
          <a:p>
            <a:pPr lvl="0" algn="just"/>
            <a:r>
              <a:rPr lang="es-ES_tradnl" b="1" dirty="0" smtClean="0">
                <a:latin typeface="Arial"/>
                <a:cs typeface="Arial"/>
              </a:rPr>
              <a:t>TIPO: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Correlacional</a:t>
            </a:r>
            <a:endParaRPr lang="es-ES_tradnl" dirty="0" smtClean="0">
              <a:latin typeface="Arial"/>
              <a:cs typeface="Arial"/>
            </a:endParaRPr>
          </a:p>
          <a:p>
            <a:pPr lvl="0" algn="ctr"/>
            <a:r>
              <a:rPr lang="es-ES_tradnl" b="1" dirty="0" smtClean="0">
                <a:solidFill>
                  <a:srgbClr val="000000"/>
                </a:solidFill>
                <a:latin typeface="Arial"/>
                <a:cs typeface="Arial"/>
              </a:rPr>
              <a:t>DISEÑO: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campo</a:t>
            </a:r>
          </a:p>
          <a:p>
            <a:pPr algn="just"/>
            <a:endParaRPr lang="es-ES_tradnl" sz="1400" dirty="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661" r="6667"/>
          <a:stretch>
            <a:fillRect/>
          </a:stretch>
        </p:blipFill>
        <p:spPr bwMode="auto">
          <a:xfrm rot="267496">
            <a:off x="7089865" y="3389874"/>
            <a:ext cx="1030792" cy="150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857">
            <a:off x="4892694" y="2156653"/>
            <a:ext cx="1596855" cy="130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56" y="4941168"/>
            <a:ext cx="1637083" cy="157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547">
            <a:off x="3175897" y="3492848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Flecha curvada hacia la izquierda"/>
          <p:cNvSpPr/>
          <p:nvPr/>
        </p:nvSpPr>
        <p:spPr>
          <a:xfrm rot="2160921">
            <a:off x="7257639" y="4830118"/>
            <a:ext cx="575328" cy="1165552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3" name="22 Flecha curvada hacia la izquierda"/>
          <p:cNvSpPr/>
          <p:nvPr/>
        </p:nvSpPr>
        <p:spPr>
          <a:xfrm rot="8749910">
            <a:off x="3847553" y="4621211"/>
            <a:ext cx="858984" cy="1323462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23 Flecha curvada hacia la izquierda"/>
          <p:cNvSpPr/>
          <p:nvPr/>
        </p:nvSpPr>
        <p:spPr>
          <a:xfrm rot="14155417">
            <a:off x="4025719" y="2170159"/>
            <a:ext cx="732292" cy="1537315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24 Flecha curvada hacia la izquierda"/>
          <p:cNvSpPr/>
          <p:nvPr/>
        </p:nvSpPr>
        <p:spPr>
          <a:xfrm rot="17549703">
            <a:off x="6768103" y="2424554"/>
            <a:ext cx="903204" cy="1253387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3641" y="3979395"/>
            <a:ext cx="2549455" cy="353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/>
              <a:t>Educación Inicial                    52</a:t>
            </a:r>
            <a:endParaRPr lang="es-EC" sz="1400" b="1" dirty="0"/>
          </a:p>
        </p:txBody>
      </p:sp>
      <p:sp>
        <p:nvSpPr>
          <p:cNvPr id="16" name="15 Rectángulo"/>
          <p:cNvSpPr/>
          <p:nvPr/>
        </p:nvSpPr>
        <p:spPr>
          <a:xfrm>
            <a:off x="473641" y="4419219"/>
            <a:ext cx="2549455" cy="353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b="1" dirty="0" smtClean="0">
                <a:solidFill>
                  <a:schemeClr val="dk1"/>
                </a:solidFill>
              </a:rPr>
              <a:t>Educación Preparatoria      56</a:t>
            </a:r>
            <a:endParaRPr lang="es-EC" sz="1400" b="1" dirty="0">
              <a:solidFill>
                <a:schemeClr val="dk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73641" y="4842098"/>
            <a:ext cx="2573205" cy="3531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dk1"/>
                </a:solidFill>
              </a:rPr>
              <a:t>T</a:t>
            </a:r>
            <a:r>
              <a:rPr lang="es-EC" sz="1400" b="1" u="sng" dirty="0" smtClean="0">
                <a:solidFill>
                  <a:schemeClr val="dk1"/>
                </a:solidFill>
              </a:rPr>
              <a:t>OTAL</a:t>
            </a:r>
            <a:r>
              <a:rPr lang="es-EC" sz="1400" b="1" dirty="0" smtClean="0">
                <a:solidFill>
                  <a:schemeClr val="dk1"/>
                </a:solidFill>
              </a:rPr>
              <a:t>                                   108                              </a:t>
            </a:r>
            <a:endParaRPr lang="es-EC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0" descr="http://2.bp.blogspot.com/_BPiJXi4MD3w/TK-5zUmtVDI/AAAAAAAAABs/GimPBGlLgmg/s1600/1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386" y="3141459"/>
            <a:ext cx="1479635" cy="183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3177473" y="2772127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u="sng" dirty="0" smtClean="0"/>
              <a:t>TÉCNICAS  E INSTRUMENTOS </a:t>
            </a:r>
            <a:endParaRPr lang="es-EC" b="1" u="sng" dirty="0"/>
          </a:p>
        </p:txBody>
      </p:sp>
      <p:sp>
        <p:nvSpPr>
          <p:cNvPr id="20" name="Rectangle 19"/>
          <p:cNvSpPr/>
          <p:nvPr/>
        </p:nvSpPr>
        <p:spPr>
          <a:xfrm>
            <a:off x="1403648" y="38610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AutoShape 2" descr="https://plumierdigital.files.wordpress.com/2014/01/entrevistas.jpg"/>
          <p:cNvSpPr>
            <a:spLocks noChangeAspect="1" noChangeArrowheads="1"/>
          </p:cNvSpPr>
          <p:nvPr/>
        </p:nvSpPr>
        <p:spPr bwMode="auto">
          <a:xfrm>
            <a:off x="18225" y="-136525"/>
            <a:ext cx="45148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51" y="700983"/>
            <a:ext cx="1769486" cy="168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0" descr="http://4.bp.blogspot.com/-Uh2mIqWUVWM/T3TZ26gWhWI/AAAAAAAAABM/MtMA02HyNWY/s320/ficha+de+observac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041" r="10691"/>
          <a:stretch/>
        </p:blipFill>
        <p:spPr bwMode="auto">
          <a:xfrm rot="21374714">
            <a:off x="465580" y="3038132"/>
            <a:ext cx="2477215" cy="187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Flecha curvada hacia la izquierda"/>
          <p:cNvSpPr/>
          <p:nvPr/>
        </p:nvSpPr>
        <p:spPr>
          <a:xfrm rot="14155417">
            <a:off x="2284930" y="1278295"/>
            <a:ext cx="827867" cy="1948737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7" name="56 Flecha curvada hacia la izquierda"/>
          <p:cNvSpPr/>
          <p:nvPr/>
        </p:nvSpPr>
        <p:spPr>
          <a:xfrm rot="17549703">
            <a:off x="6112709" y="1213582"/>
            <a:ext cx="903204" cy="1838464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8" name="57 Flecha curvada hacia la izquierda"/>
          <p:cNvSpPr/>
          <p:nvPr/>
        </p:nvSpPr>
        <p:spPr>
          <a:xfrm rot="5400000">
            <a:off x="4007131" y="3734715"/>
            <a:ext cx="1300724" cy="4061933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060" name="Picture 12" descr="http://mediamusea.files.wordpress.com/2011/10/encuesta-habitos-cultural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771">
            <a:off x="6007377" y="3217710"/>
            <a:ext cx="2862379" cy="19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2400</TotalTime>
  <Words>771</Words>
  <Application>Microsoft Office PowerPoint</Application>
  <PresentationFormat>Presentación en pantalla (4:3)</PresentationFormat>
  <Paragraphs>168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Forma de onda</vt:lpstr>
      <vt:lpstr>Presentación de PowerPoint</vt:lpstr>
      <vt:lpstr>CAPÍTULO I PROBLEMA </vt:lpstr>
      <vt:lpstr>Presentación de PowerPoint</vt:lpstr>
      <vt:lpstr>Presentación de PowerPoint</vt:lpstr>
      <vt:lpstr>CAPÍTULO II</vt:lpstr>
      <vt:lpstr>Presentación de PowerPoint</vt:lpstr>
      <vt:lpstr>Presentación de PowerPoint</vt:lpstr>
      <vt:lpstr>CAPÍTULO III</vt:lpstr>
      <vt:lpstr>Presentación de PowerPoint</vt:lpstr>
      <vt:lpstr>Análisis de los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PROPUESTA ALTERNATIVA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VIDEO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</dc:creator>
  <cp:lastModifiedBy>Gaby</cp:lastModifiedBy>
  <cp:revision>239</cp:revision>
  <cp:lastPrinted>2015-05-23T21:41:32Z</cp:lastPrinted>
  <dcterms:created xsi:type="dcterms:W3CDTF">2015-05-08T22:16:09Z</dcterms:created>
  <dcterms:modified xsi:type="dcterms:W3CDTF">2015-06-04T14:10:25Z</dcterms:modified>
</cp:coreProperties>
</file>