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2" r:id="rId5"/>
    <p:sldId id="266" r:id="rId6"/>
    <p:sldId id="274" r:id="rId7"/>
    <p:sldId id="267" r:id="rId8"/>
    <p:sldId id="268" r:id="rId9"/>
    <p:sldId id="259" r:id="rId10"/>
    <p:sldId id="263" r:id="rId11"/>
    <p:sldId id="260" r:id="rId12"/>
    <p:sldId id="264" r:id="rId13"/>
    <p:sldId id="261" r:id="rId14"/>
    <p:sldId id="265" r:id="rId15"/>
    <p:sldId id="284" r:id="rId16"/>
    <p:sldId id="283" r:id="rId17"/>
    <p:sldId id="269" r:id="rId18"/>
    <p:sldId id="270" r:id="rId19"/>
    <p:sldId id="276" r:id="rId20"/>
    <p:sldId id="275" r:id="rId21"/>
    <p:sldId id="271" r:id="rId22"/>
    <p:sldId id="272" r:id="rId23"/>
    <p:sldId id="277" r:id="rId24"/>
    <p:sldId id="285" r:id="rId25"/>
    <p:sldId id="273" r:id="rId26"/>
    <p:sldId id="278" r:id="rId27"/>
    <p:sldId id="279" r:id="rId28"/>
    <p:sldId id="280" r:id="rId29"/>
    <p:sldId id="281" r:id="rId30"/>
    <p:sldId id="282" r:id="rId3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3" d="100"/>
          <a:sy n="113" d="100"/>
        </p:scale>
        <p:origin x="-150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485703-4018-4F85-8A24-4BE3F3C5108B}" type="doc">
      <dgm:prSet loTypeId="urn:microsoft.com/office/officeart/2005/8/layout/pList2" loCatId="list" qsTypeId="urn:microsoft.com/office/officeart/2005/8/quickstyle/simple1" qsCatId="simple" csTypeId="urn:microsoft.com/office/officeart/2005/8/colors/accent1_2" csCatId="accent1" phldr="1"/>
      <dgm:spPr/>
    </dgm:pt>
    <dgm:pt modelId="{C24744FF-DBD6-4036-9990-BCC9F812C6E7}">
      <dgm:prSet phldrT="[Texto]" custT="1"/>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2000" b="1" dirty="0" smtClean="0"/>
            <a:t>El Estado peruano  utiliza el derecho internacional como una estrategia para lograr los objetivos de Estado.</a:t>
          </a:r>
          <a:endParaRPr lang="es-EC" sz="2000" b="1" dirty="0"/>
        </a:p>
      </dgm:t>
    </dgm:pt>
    <dgm:pt modelId="{69B0C1B5-CE73-4C0C-85EB-7B63363209E3}" type="parTrans" cxnId="{11B1D280-1318-407E-99E2-D7C1BCE05E14}">
      <dgm:prSet/>
      <dgm:spPr/>
      <dgm:t>
        <a:bodyPr/>
        <a:lstStyle/>
        <a:p>
          <a:endParaRPr lang="es-EC"/>
        </a:p>
      </dgm:t>
    </dgm:pt>
    <dgm:pt modelId="{0AE656DE-24AB-4AAE-878A-8A4FEF3D27C3}" type="sibTrans" cxnId="{11B1D280-1318-407E-99E2-D7C1BCE05E14}">
      <dgm:prSet/>
      <dgm:spPr/>
      <dgm:t>
        <a:bodyPr/>
        <a:lstStyle/>
        <a:p>
          <a:endParaRPr lang="es-EC"/>
        </a:p>
      </dgm:t>
    </dgm:pt>
    <dgm:pt modelId="{0EE9B605-8874-4CFD-A285-7D6D09BE3C06}">
      <dgm:prSet phldrT="[Texto]" custT="1"/>
      <dgm:spPr>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800" b="1" dirty="0" smtClean="0"/>
            <a:t>Aspectos de interés nacional pendientes (Tratado de Itamaratí), que pueden constituirse en factores que pueden afectar las relaciones internacionales</a:t>
          </a:r>
          <a:endParaRPr lang="es-EC" sz="1800" b="1" dirty="0"/>
        </a:p>
      </dgm:t>
    </dgm:pt>
    <dgm:pt modelId="{273DE599-1E15-4F7E-B8A3-06FDCAA421E3}" type="parTrans" cxnId="{1E30FBC4-F809-4E38-9597-AD86944CE710}">
      <dgm:prSet/>
      <dgm:spPr/>
      <dgm:t>
        <a:bodyPr/>
        <a:lstStyle/>
        <a:p>
          <a:endParaRPr lang="es-EC"/>
        </a:p>
      </dgm:t>
    </dgm:pt>
    <dgm:pt modelId="{415F6950-A0CF-4613-9395-3E73D85C8591}" type="sibTrans" cxnId="{1E30FBC4-F809-4E38-9597-AD86944CE710}">
      <dgm:prSet/>
      <dgm:spPr/>
      <dgm:t>
        <a:bodyPr/>
        <a:lstStyle/>
        <a:p>
          <a:endParaRPr lang="es-EC"/>
        </a:p>
      </dgm:t>
    </dgm:pt>
    <dgm:pt modelId="{166FEF43-F345-457E-98FA-BCD05638D7D5}">
      <dgm:prSet phldrT="[Texto]" custT="1"/>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EC" sz="1600" b="1" dirty="0" smtClean="0">
              <a:solidFill>
                <a:schemeClr val="tx1"/>
              </a:solidFill>
            </a:rPr>
            <a:t>El escenario prospectivo de la Región, evidencia que los países con problemas territoriales definirán estrategias que incidirán en las políticas de defensa, afectando las relaciones entre los países sudamericanos. </a:t>
          </a:r>
          <a:endParaRPr lang="es-EC" sz="1600" b="1" dirty="0">
            <a:solidFill>
              <a:schemeClr val="tx1"/>
            </a:solidFill>
          </a:endParaRPr>
        </a:p>
      </dgm:t>
    </dgm:pt>
    <dgm:pt modelId="{C409DC72-BFC5-4FDF-87B0-35BF33496256}" type="parTrans" cxnId="{C5A72C5F-9166-495D-98A0-9EC9C4602A41}">
      <dgm:prSet/>
      <dgm:spPr/>
      <dgm:t>
        <a:bodyPr/>
        <a:lstStyle/>
        <a:p>
          <a:endParaRPr lang="es-EC"/>
        </a:p>
      </dgm:t>
    </dgm:pt>
    <dgm:pt modelId="{D2D795E4-24DC-4843-B3C2-4154A4531206}" type="sibTrans" cxnId="{C5A72C5F-9166-495D-98A0-9EC9C4602A41}">
      <dgm:prSet/>
      <dgm:spPr/>
      <dgm:t>
        <a:bodyPr/>
        <a:lstStyle/>
        <a:p>
          <a:endParaRPr lang="es-EC"/>
        </a:p>
      </dgm:t>
    </dgm:pt>
    <dgm:pt modelId="{16F97575-50AC-4FE4-851A-177F686CA3C2}" type="pres">
      <dgm:prSet presAssocID="{A9485703-4018-4F85-8A24-4BE3F3C5108B}" presName="Name0" presStyleCnt="0">
        <dgm:presLayoutVars>
          <dgm:dir/>
          <dgm:resizeHandles val="exact"/>
        </dgm:presLayoutVars>
      </dgm:prSet>
      <dgm:spPr/>
    </dgm:pt>
    <dgm:pt modelId="{2670775E-4AC7-4E7C-9A50-826879E5C893}" type="pres">
      <dgm:prSet presAssocID="{A9485703-4018-4F85-8A24-4BE3F3C5108B}" presName="bkgdShp" presStyleLbl="alignAccFollowNode1" presStyleIdx="0" presStyleCnt="1"/>
      <dgm:spPr/>
    </dgm:pt>
    <dgm:pt modelId="{F343BD9E-E209-4E50-A5D6-A9FA67C8B007}" type="pres">
      <dgm:prSet presAssocID="{A9485703-4018-4F85-8A24-4BE3F3C5108B}" presName="linComp" presStyleCnt="0"/>
      <dgm:spPr/>
    </dgm:pt>
    <dgm:pt modelId="{3E148975-3DD3-4D54-B3C7-FAE72DE47C6C}" type="pres">
      <dgm:prSet presAssocID="{C24744FF-DBD6-4036-9990-BCC9F812C6E7}" presName="compNode" presStyleCnt="0"/>
      <dgm:spPr/>
    </dgm:pt>
    <dgm:pt modelId="{3815AD58-2A6D-44A3-BDC9-DE5438696B11}" type="pres">
      <dgm:prSet presAssocID="{C24744FF-DBD6-4036-9990-BCC9F812C6E7}" presName="node" presStyleLbl="node1" presStyleIdx="0" presStyleCnt="3">
        <dgm:presLayoutVars>
          <dgm:bulletEnabled val="1"/>
        </dgm:presLayoutVars>
      </dgm:prSet>
      <dgm:spPr/>
      <dgm:t>
        <a:bodyPr/>
        <a:lstStyle/>
        <a:p>
          <a:endParaRPr lang="es-EC"/>
        </a:p>
      </dgm:t>
    </dgm:pt>
    <dgm:pt modelId="{72E7BB0A-8A14-4987-A174-95EF99ADC6EE}" type="pres">
      <dgm:prSet presAssocID="{C24744FF-DBD6-4036-9990-BCC9F812C6E7}" presName="invisiNode" presStyleLbl="node1" presStyleIdx="0" presStyleCnt="3"/>
      <dgm:spPr/>
    </dgm:pt>
    <dgm:pt modelId="{710D855B-4C9C-47D5-B99B-DAC4646029CF}" type="pres">
      <dgm:prSet presAssocID="{C24744FF-DBD6-4036-9990-BCC9F812C6E7}" presName="imagNode" presStyleLbl="fgImgPlace1" presStyleIdx="0" presStyleCnt="3"/>
      <dgm:spPr>
        <a:blipFill rotWithShape="1">
          <a:blip xmlns:r="http://schemas.openxmlformats.org/officeDocument/2006/relationships" r:embed="rId1"/>
          <a:stretch>
            <a:fillRect/>
          </a:stretch>
        </a:blipFill>
      </dgm:spPr>
    </dgm:pt>
    <dgm:pt modelId="{95E57C3C-59AA-4911-B780-55254D1C114E}" type="pres">
      <dgm:prSet presAssocID="{0AE656DE-24AB-4AAE-878A-8A4FEF3D27C3}" presName="sibTrans" presStyleLbl="sibTrans2D1" presStyleIdx="0" presStyleCnt="0"/>
      <dgm:spPr/>
      <dgm:t>
        <a:bodyPr/>
        <a:lstStyle/>
        <a:p>
          <a:endParaRPr lang="es-EC"/>
        </a:p>
      </dgm:t>
    </dgm:pt>
    <dgm:pt modelId="{E5C6966F-D63E-4DE2-B348-BF931020C11B}" type="pres">
      <dgm:prSet presAssocID="{0EE9B605-8874-4CFD-A285-7D6D09BE3C06}" presName="compNode" presStyleCnt="0"/>
      <dgm:spPr/>
    </dgm:pt>
    <dgm:pt modelId="{84BF2504-890F-427F-911A-3C12807108EF}" type="pres">
      <dgm:prSet presAssocID="{0EE9B605-8874-4CFD-A285-7D6D09BE3C06}" presName="node" presStyleLbl="node1" presStyleIdx="1" presStyleCnt="3">
        <dgm:presLayoutVars>
          <dgm:bulletEnabled val="1"/>
        </dgm:presLayoutVars>
      </dgm:prSet>
      <dgm:spPr/>
      <dgm:t>
        <a:bodyPr/>
        <a:lstStyle/>
        <a:p>
          <a:endParaRPr lang="es-EC"/>
        </a:p>
      </dgm:t>
    </dgm:pt>
    <dgm:pt modelId="{76113D09-D51D-4CE3-84D4-FFDB9B5C15BD}" type="pres">
      <dgm:prSet presAssocID="{0EE9B605-8874-4CFD-A285-7D6D09BE3C06}" presName="invisiNode" presStyleLbl="node1" presStyleIdx="1" presStyleCnt="3"/>
      <dgm:spPr/>
    </dgm:pt>
    <dgm:pt modelId="{E1E08930-CBDB-4656-BE8E-096E7CDCEFCF}" type="pres">
      <dgm:prSet presAssocID="{0EE9B605-8874-4CFD-A285-7D6D09BE3C06}" presName="imagNode" presStyleLbl="fgImgPlace1" presStyleIdx="1" presStyleCnt="3"/>
      <dgm:spPr>
        <a:blipFill rotWithShape="1">
          <a:blip xmlns:r="http://schemas.openxmlformats.org/officeDocument/2006/relationships" r:embed="rId2"/>
          <a:stretch>
            <a:fillRect/>
          </a:stretch>
        </a:blipFill>
      </dgm:spPr>
    </dgm:pt>
    <dgm:pt modelId="{E1AC62CB-3DDA-4CB1-8F1C-95C8A2E259A2}" type="pres">
      <dgm:prSet presAssocID="{415F6950-A0CF-4613-9395-3E73D85C8591}" presName="sibTrans" presStyleLbl="sibTrans2D1" presStyleIdx="0" presStyleCnt="0"/>
      <dgm:spPr/>
      <dgm:t>
        <a:bodyPr/>
        <a:lstStyle/>
        <a:p>
          <a:endParaRPr lang="es-EC"/>
        </a:p>
      </dgm:t>
    </dgm:pt>
    <dgm:pt modelId="{CA1DE082-D919-4C02-B7EF-A19E3E0CDA01}" type="pres">
      <dgm:prSet presAssocID="{166FEF43-F345-457E-98FA-BCD05638D7D5}" presName="compNode" presStyleCnt="0"/>
      <dgm:spPr/>
    </dgm:pt>
    <dgm:pt modelId="{83DFAFC0-CEAC-4C99-901B-A891B179B029}" type="pres">
      <dgm:prSet presAssocID="{166FEF43-F345-457E-98FA-BCD05638D7D5}" presName="node" presStyleLbl="node1" presStyleIdx="2" presStyleCnt="3">
        <dgm:presLayoutVars>
          <dgm:bulletEnabled val="1"/>
        </dgm:presLayoutVars>
      </dgm:prSet>
      <dgm:spPr/>
      <dgm:t>
        <a:bodyPr/>
        <a:lstStyle/>
        <a:p>
          <a:endParaRPr lang="es-EC"/>
        </a:p>
      </dgm:t>
    </dgm:pt>
    <dgm:pt modelId="{8EC34F87-95BF-4347-9550-9FA3DB01C813}" type="pres">
      <dgm:prSet presAssocID="{166FEF43-F345-457E-98FA-BCD05638D7D5}" presName="invisiNode" presStyleLbl="node1" presStyleIdx="2" presStyleCnt="3"/>
      <dgm:spPr/>
    </dgm:pt>
    <dgm:pt modelId="{E1071B92-74B0-4B12-9872-FB56DA2B6872}" type="pres">
      <dgm:prSet presAssocID="{166FEF43-F345-457E-98FA-BCD05638D7D5}" presName="imagNode" presStyleLbl="fgImgPlace1" presStyleIdx="2" presStyleCnt="3"/>
      <dgm:spPr>
        <a:blipFill rotWithShape="1">
          <a:blip xmlns:r="http://schemas.openxmlformats.org/officeDocument/2006/relationships" r:embed="rId3"/>
          <a:stretch>
            <a:fillRect/>
          </a:stretch>
        </a:blipFill>
      </dgm:spPr>
      <dgm:t>
        <a:bodyPr/>
        <a:lstStyle/>
        <a:p>
          <a:endParaRPr lang="es-EC"/>
        </a:p>
      </dgm:t>
    </dgm:pt>
  </dgm:ptLst>
  <dgm:cxnLst>
    <dgm:cxn modelId="{C5A72C5F-9166-495D-98A0-9EC9C4602A41}" srcId="{A9485703-4018-4F85-8A24-4BE3F3C5108B}" destId="{166FEF43-F345-457E-98FA-BCD05638D7D5}" srcOrd="2" destOrd="0" parTransId="{C409DC72-BFC5-4FDF-87B0-35BF33496256}" sibTransId="{D2D795E4-24DC-4843-B3C2-4154A4531206}"/>
    <dgm:cxn modelId="{A1502B76-0AC2-4C1C-8DB2-906CAED7012B}" type="presOf" srcId="{A9485703-4018-4F85-8A24-4BE3F3C5108B}" destId="{16F97575-50AC-4FE4-851A-177F686CA3C2}" srcOrd="0" destOrd="0" presId="urn:microsoft.com/office/officeart/2005/8/layout/pList2"/>
    <dgm:cxn modelId="{0902CAB8-FECD-48C1-9BF4-7535B966B5D7}" type="presOf" srcId="{0AE656DE-24AB-4AAE-878A-8A4FEF3D27C3}" destId="{95E57C3C-59AA-4911-B780-55254D1C114E}" srcOrd="0" destOrd="0" presId="urn:microsoft.com/office/officeart/2005/8/layout/pList2"/>
    <dgm:cxn modelId="{11B1D280-1318-407E-99E2-D7C1BCE05E14}" srcId="{A9485703-4018-4F85-8A24-4BE3F3C5108B}" destId="{C24744FF-DBD6-4036-9990-BCC9F812C6E7}" srcOrd="0" destOrd="0" parTransId="{69B0C1B5-CE73-4C0C-85EB-7B63363209E3}" sibTransId="{0AE656DE-24AB-4AAE-878A-8A4FEF3D27C3}"/>
    <dgm:cxn modelId="{96985102-D966-47A6-8C31-799D38B2E644}" type="presOf" srcId="{C24744FF-DBD6-4036-9990-BCC9F812C6E7}" destId="{3815AD58-2A6D-44A3-BDC9-DE5438696B11}" srcOrd="0" destOrd="0" presId="urn:microsoft.com/office/officeart/2005/8/layout/pList2"/>
    <dgm:cxn modelId="{1E30FBC4-F809-4E38-9597-AD86944CE710}" srcId="{A9485703-4018-4F85-8A24-4BE3F3C5108B}" destId="{0EE9B605-8874-4CFD-A285-7D6D09BE3C06}" srcOrd="1" destOrd="0" parTransId="{273DE599-1E15-4F7E-B8A3-06FDCAA421E3}" sibTransId="{415F6950-A0CF-4613-9395-3E73D85C8591}"/>
    <dgm:cxn modelId="{2320C8CA-9377-45DC-82FF-1319569E314E}" type="presOf" srcId="{166FEF43-F345-457E-98FA-BCD05638D7D5}" destId="{83DFAFC0-CEAC-4C99-901B-A891B179B029}" srcOrd="0" destOrd="0" presId="urn:microsoft.com/office/officeart/2005/8/layout/pList2"/>
    <dgm:cxn modelId="{3A3A6DE7-EA3D-4499-A35B-5E0A797A3CA8}" type="presOf" srcId="{415F6950-A0CF-4613-9395-3E73D85C8591}" destId="{E1AC62CB-3DDA-4CB1-8F1C-95C8A2E259A2}" srcOrd="0" destOrd="0" presId="urn:microsoft.com/office/officeart/2005/8/layout/pList2"/>
    <dgm:cxn modelId="{8FB1C1DA-6D3F-42A0-847C-FCE119283E86}" type="presOf" srcId="{0EE9B605-8874-4CFD-A285-7D6D09BE3C06}" destId="{84BF2504-890F-427F-911A-3C12807108EF}" srcOrd="0" destOrd="0" presId="urn:microsoft.com/office/officeart/2005/8/layout/pList2"/>
    <dgm:cxn modelId="{2FAEB2FC-3FC5-4E12-BD2B-72F735B912C7}" type="presParOf" srcId="{16F97575-50AC-4FE4-851A-177F686CA3C2}" destId="{2670775E-4AC7-4E7C-9A50-826879E5C893}" srcOrd="0" destOrd="0" presId="urn:microsoft.com/office/officeart/2005/8/layout/pList2"/>
    <dgm:cxn modelId="{9E0C9D09-3734-47B9-A37F-822AD13D5AE2}" type="presParOf" srcId="{16F97575-50AC-4FE4-851A-177F686CA3C2}" destId="{F343BD9E-E209-4E50-A5D6-A9FA67C8B007}" srcOrd="1" destOrd="0" presId="urn:microsoft.com/office/officeart/2005/8/layout/pList2"/>
    <dgm:cxn modelId="{321AC5A1-C457-408E-903C-F81FDC16CE50}" type="presParOf" srcId="{F343BD9E-E209-4E50-A5D6-A9FA67C8B007}" destId="{3E148975-3DD3-4D54-B3C7-FAE72DE47C6C}" srcOrd="0" destOrd="0" presId="urn:microsoft.com/office/officeart/2005/8/layout/pList2"/>
    <dgm:cxn modelId="{87A56233-BCCF-4DC8-95FF-8F0F46521FC8}" type="presParOf" srcId="{3E148975-3DD3-4D54-B3C7-FAE72DE47C6C}" destId="{3815AD58-2A6D-44A3-BDC9-DE5438696B11}" srcOrd="0" destOrd="0" presId="urn:microsoft.com/office/officeart/2005/8/layout/pList2"/>
    <dgm:cxn modelId="{19DFF884-0B48-4466-81C8-012C313B2255}" type="presParOf" srcId="{3E148975-3DD3-4D54-B3C7-FAE72DE47C6C}" destId="{72E7BB0A-8A14-4987-A174-95EF99ADC6EE}" srcOrd="1" destOrd="0" presId="urn:microsoft.com/office/officeart/2005/8/layout/pList2"/>
    <dgm:cxn modelId="{EDAAA1AD-11B4-4107-B5C5-157933A910DB}" type="presParOf" srcId="{3E148975-3DD3-4D54-B3C7-FAE72DE47C6C}" destId="{710D855B-4C9C-47D5-B99B-DAC4646029CF}" srcOrd="2" destOrd="0" presId="urn:microsoft.com/office/officeart/2005/8/layout/pList2"/>
    <dgm:cxn modelId="{F8832C4F-B8E4-4952-B2DF-C4F3E87C6B66}" type="presParOf" srcId="{F343BD9E-E209-4E50-A5D6-A9FA67C8B007}" destId="{95E57C3C-59AA-4911-B780-55254D1C114E}" srcOrd="1" destOrd="0" presId="urn:microsoft.com/office/officeart/2005/8/layout/pList2"/>
    <dgm:cxn modelId="{6CEBBFB9-2621-46D2-A76C-8E21CF2629D1}" type="presParOf" srcId="{F343BD9E-E209-4E50-A5D6-A9FA67C8B007}" destId="{E5C6966F-D63E-4DE2-B348-BF931020C11B}" srcOrd="2" destOrd="0" presId="urn:microsoft.com/office/officeart/2005/8/layout/pList2"/>
    <dgm:cxn modelId="{EE623621-C279-49AF-8756-F6F27358A38B}" type="presParOf" srcId="{E5C6966F-D63E-4DE2-B348-BF931020C11B}" destId="{84BF2504-890F-427F-911A-3C12807108EF}" srcOrd="0" destOrd="0" presId="urn:microsoft.com/office/officeart/2005/8/layout/pList2"/>
    <dgm:cxn modelId="{26C2B372-8D5A-4F81-A81F-7DAF34D574AA}" type="presParOf" srcId="{E5C6966F-D63E-4DE2-B348-BF931020C11B}" destId="{76113D09-D51D-4CE3-84D4-FFDB9B5C15BD}" srcOrd="1" destOrd="0" presId="urn:microsoft.com/office/officeart/2005/8/layout/pList2"/>
    <dgm:cxn modelId="{A68E89F3-B3A2-49AA-9B2D-523861D163E7}" type="presParOf" srcId="{E5C6966F-D63E-4DE2-B348-BF931020C11B}" destId="{E1E08930-CBDB-4656-BE8E-096E7CDCEFCF}" srcOrd="2" destOrd="0" presId="urn:microsoft.com/office/officeart/2005/8/layout/pList2"/>
    <dgm:cxn modelId="{15CF6EEE-7389-49E3-BD5D-68FEB4049675}" type="presParOf" srcId="{F343BD9E-E209-4E50-A5D6-A9FA67C8B007}" destId="{E1AC62CB-3DDA-4CB1-8F1C-95C8A2E259A2}" srcOrd="3" destOrd="0" presId="urn:microsoft.com/office/officeart/2005/8/layout/pList2"/>
    <dgm:cxn modelId="{F1934886-76EB-4C57-9F56-43F78ADC47EE}" type="presParOf" srcId="{F343BD9E-E209-4E50-A5D6-A9FA67C8B007}" destId="{CA1DE082-D919-4C02-B7EF-A19E3E0CDA01}" srcOrd="4" destOrd="0" presId="urn:microsoft.com/office/officeart/2005/8/layout/pList2"/>
    <dgm:cxn modelId="{D4019CA1-DD73-4ED0-A423-4BF7F1BA42CD}" type="presParOf" srcId="{CA1DE082-D919-4C02-B7EF-A19E3E0CDA01}" destId="{83DFAFC0-CEAC-4C99-901B-A891B179B029}" srcOrd="0" destOrd="0" presId="urn:microsoft.com/office/officeart/2005/8/layout/pList2"/>
    <dgm:cxn modelId="{9D516BE7-A011-4983-A0F1-798A74FD3431}" type="presParOf" srcId="{CA1DE082-D919-4C02-B7EF-A19E3E0CDA01}" destId="{8EC34F87-95BF-4347-9550-9FA3DB01C813}" srcOrd="1" destOrd="0" presId="urn:microsoft.com/office/officeart/2005/8/layout/pList2"/>
    <dgm:cxn modelId="{A54A584D-B8C7-40EC-BD31-D81740128C58}" type="presParOf" srcId="{CA1DE082-D919-4C02-B7EF-A19E3E0CDA01}" destId="{E1071B92-74B0-4B12-9872-FB56DA2B6872}"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B838D9D-3570-4FF6-8AEB-00DECF33DBE7}" type="datetimeFigureOut">
              <a:rPr lang="es-EC" smtClean="0"/>
              <a:t>25/05/2015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45BEBE8-C2E8-4D31-AF2E-24BCCB922106}" type="slidenum">
              <a:rPr lang="es-EC" smtClean="0"/>
              <a:t>‹Nº›</a:t>
            </a:fld>
            <a:endParaRPr lang="es-EC"/>
          </a:p>
        </p:txBody>
      </p:sp>
    </p:spTree>
    <p:extLst>
      <p:ext uri="{BB962C8B-B14F-4D97-AF65-F5344CB8AC3E}">
        <p14:creationId xmlns:p14="http://schemas.microsoft.com/office/powerpoint/2010/main" val="48260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B838D9D-3570-4FF6-8AEB-00DECF33DBE7}" type="datetimeFigureOut">
              <a:rPr lang="es-EC" smtClean="0"/>
              <a:t>25/05/2015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45BEBE8-C2E8-4D31-AF2E-24BCCB922106}" type="slidenum">
              <a:rPr lang="es-EC" smtClean="0"/>
              <a:t>‹Nº›</a:t>
            </a:fld>
            <a:endParaRPr lang="es-EC"/>
          </a:p>
        </p:txBody>
      </p:sp>
    </p:spTree>
    <p:extLst>
      <p:ext uri="{BB962C8B-B14F-4D97-AF65-F5344CB8AC3E}">
        <p14:creationId xmlns:p14="http://schemas.microsoft.com/office/powerpoint/2010/main" val="2087575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B838D9D-3570-4FF6-8AEB-00DECF33DBE7}" type="datetimeFigureOut">
              <a:rPr lang="es-EC" smtClean="0"/>
              <a:t>25/05/2015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45BEBE8-C2E8-4D31-AF2E-24BCCB922106}" type="slidenum">
              <a:rPr lang="es-EC" smtClean="0"/>
              <a:t>‹Nº›</a:t>
            </a:fld>
            <a:endParaRPr lang="es-EC"/>
          </a:p>
        </p:txBody>
      </p:sp>
    </p:spTree>
    <p:extLst>
      <p:ext uri="{BB962C8B-B14F-4D97-AF65-F5344CB8AC3E}">
        <p14:creationId xmlns:p14="http://schemas.microsoft.com/office/powerpoint/2010/main" val="3490593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B838D9D-3570-4FF6-8AEB-00DECF33DBE7}" type="datetimeFigureOut">
              <a:rPr lang="es-EC" smtClean="0"/>
              <a:t>25/05/2015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45BEBE8-C2E8-4D31-AF2E-24BCCB922106}" type="slidenum">
              <a:rPr lang="es-EC" smtClean="0"/>
              <a:t>‹Nº›</a:t>
            </a:fld>
            <a:endParaRPr lang="es-EC"/>
          </a:p>
        </p:txBody>
      </p:sp>
    </p:spTree>
    <p:extLst>
      <p:ext uri="{BB962C8B-B14F-4D97-AF65-F5344CB8AC3E}">
        <p14:creationId xmlns:p14="http://schemas.microsoft.com/office/powerpoint/2010/main" val="916764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B838D9D-3570-4FF6-8AEB-00DECF33DBE7}" type="datetimeFigureOut">
              <a:rPr lang="es-EC" smtClean="0"/>
              <a:t>25/05/2015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A45BEBE8-C2E8-4D31-AF2E-24BCCB922106}" type="slidenum">
              <a:rPr lang="es-EC" smtClean="0"/>
              <a:t>‹Nº›</a:t>
            </a:fld>
            <a:endParaRPr lang="es-EC"/>
          </a:p>
        </p:txBody>
      </p:sp>
    </p:spTree>
    <p:extLst>
      <p:ext uri="{BB962C8B-B14F-4D97-AF65-F5344CB8AC3E}">
        <p14:creationId xmlns:p14="http://schemas.microsoft.com/office/powerpoint/2010/main" val="2995652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B838D9D-3570-4FF6-8AEB-00DECF33DBE7}" type="datetimeFigureOut">
              <a:rPr lang="es-EC" smtClean="0"/>
              <a:t>25/05/2015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45BEBE8-C2E8-4D31-AF2E-24BCCB922106}" type="slidenum">
              <a:rPr lang="es-EC" smtClean="0"/>
              <a:t>‹Nº›</a:t>
            </a:fld>
            <a:endParaRPr lang="es-EC"/>
          </a:p>
        </p:txBody>
      </p:sp>
    </p:spTree>
    <p:extLst>
      <p:ext uri="{BB962C8B-B14F-4D97-AF65-F5344CB8AC3E}">
        <p14:creationId xmlns:p14="http://schemas.microsoft.com/office/powerpoint/2010/main" val="961563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B838D9D-3570-4FF6-8AEB-00DECF33DBE7}" type="datetimeFigureOut">
              <a:rPr lang="es-EC" smtClean="0"/>
              <a:t>25/05/2015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A45BEBE8-C2E8-4D31-AF2E-24BCCB922106}" type="slidenum">
              <a:rPr lang="es-EC" smtClean="0"/>
              <a:t>‹Nº›</a:t>
            </a:fld>
            <a:endParaRPr lang="es-EC"/>
          </a:p>
        </p:txBody>
      </p:sp>
    </p:spTree>
    <p:extLst>
      <p:ext uri="{BB962C8B-B14F-4D97-AF65-F5344CB8AC3E}">
        <p14:creationId xmlns:p14="http://schemas.microsoft.com/office/powerpoint/2010/main" val="4091401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B838D9D-3570-4FF6-8AEB-00DECF33DBE7}" type="datetimeFigureOut">
              <a:rPr lang="es-EC" smtClean="0"/>
              <a:t>25/05/2015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A45BEBE8-C2E8-4D31-AF2E-24BCCB922106}" type="slidenum">
              <a:rPr lang="es-EC" smtClean="0"/>
              <a:t>‹Nº›</a:t>
            </a:fld>
            <a:endParaRPr lang="es-EC"/>
          </a:p>
        </p:txBody>
      </p:sp>
    </p:spTree>
    <p:extLst>
      <p:ext uri="{BB962C8B-B14F-4D97-AF65-F5344CB8AC3E}">
        <p14:creationId xmlns:p14="http://schemas.microsoft.com/office/powerpoint/2010/main" val="3125500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838D9D-3570-4FF6-8AEB-00DECF33DBE7}" type="datetimeFigureOut">
              <a:rPr lang="es-EC" smtClean="0"/>
              <a:t>25/05/2015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A45BEBE8-C2E8-4D31-AF2E-24BCCB922106}" type="slidenum">
              <a:rPr lang="es-EC" smtClean="0"/>
              <a:t>‹Nº›</a:t>
            </a:fld>
            <a:endParaRPr lang="es-EC"/>
          </a:p>
        </p:txBody>
      </p:sp>
    </p:spTree>
    <p:extLst>
      <p:ext uri="{BB962C8B-B14F-4D97-AF65-F5344CB8AC3E}">
        <p14:creationId xmlns:p14="http://schemas.microsoft.com/office/powerpoint/2010/main" val="945179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B838D9D-3570-4FF6-8AEB-00DECF33DBE7}" type="datetimeFigureOut">
              <a:rPr lang="es-EC" smtClean="0"/>
              <a:t>25/05/2015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45BEBE8-C2E8-4D31-AF2E-24BCCB922106}" type="slidenum">
              <a:rPr lang="es-EC" smtClean="0"/>
              <a:t>‹Nº›</a:t>
            </a:fld>
            <a:endParaRPr lang="es-EC"/>
          </a:p>
        </p:txBody>
      </p:sp>
    </p:spTree>
    <p:extLst>
      <p:ext uri="{BB962C8B-B14F-4D97-AF65-F5344CB8AC3E}">
        <p14:creationId xmlns:p14="http://schemas.microsoft.com/office/powerpoint/2010/main" val="2604727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B838D9D-3570-4FF6-8AEB-00DECF33DBE7}" type="datetimeFigureOut">
              <a:rPr lang="es-EC" smtClean="0"/>
              <a:t>25/05/2015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A45BEBE8-C2E8-4D31-AF2E-24BCCB922106}" type="slidenum">
              <a:rPr lang="es-EC" smtClean="0"/>
              <a:t>‹Nº›</a:t>
            </a:fld>
            <a:endParaRPr lang="es-EC"/>
          </a:p>
        </p:txBody>
      </p:sp>
    </p:spTree>
    <p:extLst>
      <p:ext uri="{BB962C8B-B14F-4D97-AF65-F5344CB8AC3E}">
        <p14:creationId xmlns:p14="http://schemas.microsoft.com/office/powerpoint/2010/main" val="1986051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38D9D-3570-4FF6-8AEB-00DECF33DBE7}" type="datetimeFigureOut">
              <a:rPr lang="es-EC" smtClean="0"/>
              <a:t>25/05/2015</a:t>
            </a:fld>
            <a:endParaRPr lang="es-EC"/>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BEBE8-C2E8-4D31-AF2E-24BCCB922106}" type="slidenum">
              <a:rPr lang="es-EC" smtClean="0"/>
              <a:t>‹Nº›</a:t>
            </a:fld>
            <a:endParaRPr lang="es-EC"/>
          </a:p>
        </p:txBody>
      </p:sp>
    </p:spTree>
    <p:extLst>
      <p:ext uri="{BB962C8B-B14F-4D97-AF65-F5344CB8AC3E}">
        <p14:creationId xmlns:p14="http://schemas.microsoft.com/office/powerpoint/2010/main" val="2469453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image" Target="../media/image24.emf"/></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4%20VIDEO%20ESCENARIO.VOB"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31"/>
          <p:cNvPicPr>
            <a:picLocks noChangeAspect="1"/>
          </p:cNvPicPr>
          <p:nvPr/>
        </p:nvPicPr>
        <p:blipFill>
          <a:blip r:embed="rId2">
            <a:duotone>
              <a:schemeClr val="bg2">
                <a:shade val="45000"/>
                <a:satMod val="135000"/>
              </a:schemeClr>
              <a:prstClr val="white"/>
            </a:duotone>
          </a:blip>
          <a:stretch>
            <a:fillRect/>
          </a:stretch>
        </p:blipFill>
        <p:spPr>
          <a:xfrm>
            <a:off x="791410" y="558949"/>
            <a:ext cx="7765735" cy="5816805"/>
          </a:xfrm>
          <a:prstGeom prst="rect">
            <a:avLst/>
          </a:prstGeom>
          <a:ln>
            <a:noFill/>
          </a:ln>
          <a:effectLst>
            <a:outerShdw blurRad="44450" dist="27940" dir="5400000" algn="ctr">
              <a:srgbClr val="000000">
                <a:alpha val="32000"/>
              </a:srgbClr>
            </a:outerShdw>
            <a:softEdge rad="635000"/>
          </a:effectLst>
          <a:scene3d>
            <a:camera prst="orthographicFront">
              <a:rot lat="0" lon="0" rev="0"/>
            </a:camera>
            <a:lightRig rig="balanced" dir="t">
              <a:rot lat="0" lon="0" rev="8700000"/>
            </a:lightRig>
          </a:scene3d>
          <a:sp3d>
            <a:bevelT w="190500" h="38100"/>
          </a:sp3d>
        </p:spPr>
      </p:pic>
      <p:sp>
        <p:nvSpPr>
          <p:cNvPr id="2" name="Título 1"/>
          <p:cNvSpPr>
            <a:spLocks noGrp="1"/>
          </p:cNvSpPr>
          <p:nvPr>
            <p:ph type="ctrTitle"/>
          </p:nvPr>
        </p:nvSpPr>
        <p:spPr>
          <a:xfrm>
            <a:off x="779929" y="1955478"/>
            <a:ext cx="7772400" cy="2387600"/>
          </a:xfrm>
        </p:spPr>
        <p:txBody>
          <a:bodyPr>
            <a:noAutofit/>
          </a:bodyPr>
          <a:lstStyle/>
          <a:p>
            <a:r>
              <a:rPr lang="es-EC" sz="4400" b="1" dirty="0">
                <a:solidFill>
                  <a:srgbClr val="002060"/>
                </a:solidFill>
                <a:latin typeface="Times New Roman" panose="02020603050405020304" pitchFamily="18" charset="0"/>
                <a:ea typeface="Calibri" panose="020F0502020204030204" pitchFamily="34" charset="0"/>
              </a:rPr>
              <a:t>“EL FALLO DE LA HAYA EN EL CONFLICTO DE PERÚ Y CHILE Y SU INFLUENCIA EN LA REGIÓN</a:t>
            </a:r>
            <a:r>
              <a:rPr lang="es-EC" sz="4400" b="1" dirty="0" smtClean="0">
                <a:solidFill>
                  <a:srgbClr val="002060"/>
                </a:solidFill>
                <a:latin typeface="Times New Roman" panose="02020603050405020304" pitchFamily="18" charset="0"/>
                <a:ea typeface="Calibri" panose="020F0502020204030204" pitchFamily="34" charset="0"/>
              </a:rPr>
              <a:t>”</a:t>
            </a:r>
            <a:r>
              <a:rPr lang="es-EC" sz="4400" dirty="0">
                <a:solidFill>
                  <a:srgbClr val="002060"/>
                </a:solidFill>
                <a:latin typeface="Times New Roman" panose="02020603050405020304" pitchFamily="18" charset="0"/>
                <a:ea typeface="Calibri" panose="020F0502020204030204" pitchFamily="34" charset="0"/>
              </a:rPr>
              <a:t>.</a:t>
            </a:r>
            <a:r>
              <a:rPr lang="es-EC" sz="4400" dirty="0" smtClean="0">
                <a:solidFill>
                  <a:srgbClr val="002060"/>
                </a:solidFill>
              </a:rPr>
              <a:t> </a:t>
            </a:r>
            <a:endParaRPr lang="es-EC" sz="4400" dirty="0">
              <a:solidFill>
                <a:srgbClr val="002060"/>
              </a:solidFill>
            </a:endParaRPr>
          </a:p>
        </p:txBody>
      </p:sp>
      <p:pic>
        <p:nvPicPr>
          <p:cNvPr id="4" name="Imagen 3" descr="LOGO UFA-ESPE"/>
          <p:cNvPicPr/>
          <p:nvPr/>
        </p:nvPicPr>
        <p:blipFill rotWithShape="1">
          <a:blip r:embed="rId3">
            <a:extLst>
              <a:ext uri="{28A0092B-C50C-407E-A947-70E740481C1C}">
                <a14:useLocalDpi xmlns:a14="http://schemas.microsoft.com/office/drawing/2010/main" val="0"/>
              </a:ext>
            </a:extLst>
          </a:blip>
          <a:srcRect r="73320" b="-3135"/>
          <a:stretch/>
        </p:blipFill>
        <p:spPr bwMode="auto">
          <a:xfrm>
            <a:off x="167846" y="115926"/>
            <a:ext cx="828441" cy="580110"/>
          </a:xfrm>
          <a:prstGeom prst="rect">
            <a:avLst/>
          </a:prstGeom>
          <a:noFill/>
          <a:ln>
            <a:noFill/>
          </a:ln>
        </p:spPr>
      </p:pic>
      <p:pic>
        <p:nvPicPr>
          <p:cNvPr id="5" name="Imagen 4" descr="LOGO UFA-ESPE"/>
          <p:cNvPicPr/>
          <p:nvPr/>
        </p:nvPicPr>
        <p:blipFill rotWithShape="1">
          <a:blip r:embed="rId4" cstate="print">
            <a:extLst>
              <a:ext uri="{28A0092B-C50C-407E-A947-70E740481C1C}">
                <a14:useLocalDpi xmlns:a14="http://schemas.microsoft.com/office/drawing/2010/main" val="0"/>
              </a:ext>
            </a:extLst>
          </a:blip>
          <a:srcRect l="25402" t="-2474" r="-1751" b="17613"/>
          <a:stretch/>
        </p:blipFill>
        <p:spPr bwMode="auto">
          <a:xfrm>
            <a:off x="7879975" y="6521824"/>
            <a:ext cx="1048871" cy="242047"/>
          </a:xfrm>
          <a:prstGeom prst="rect">
            <a:avLst/>
          </a:prstGeom>
          <a:noFill/>
          <a:ln>
            <a:noFill/>
          </a:ln>
        </p:spPr>
      </p:pic>
    </p:spTree>
    <p:extLst>
      <p:ext uri="{BB962C8B-B14F-4D97-AF65-F5344CB8AC3E}">
        <p14:creationId xmlns:p14="http://schemas.microsoft.com/office/powerpoint/2010/main" val="3943017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UFA-ESPE"/>
          <p:cNvPicPr/>
          <p:nvPr/>
        </p:nvPicPr>
        <p:blipFill rotWithShape="1">
          <a:blip r:embed="rId2">
            <a:extLst>
              <a:ext uri="{28A0092B-C50C-407E-A947-70E740481C1C}">
                <a14:useLocalDpi xmlns:a14="http://schemas.microsoft.com/office/drawing/2010/main" val="0"/>
              </a:ext>
            </a:extLst>
          </a:blip>
          <a:srcRect r="73320" b="-3135"/>
          <a:stretch/>
        </p:blipFill>
        <p:spPr bwMode="auto">
          <a:xfrm>
            <a:off x="167846" y="115926"/>
            <a:ext cx="1069283" cy="838816"/>
          </a:xfrm>
          <a:prstGeom prst="rect">
            <a:avLst/>
          </a:prstGeom>
          <a:noFill/>
          <a:ln>
            <a:noFill/>
          </a:ln>
        </p:spPr>
      </p:pic>
      <p:pic>
        <p:nvPicPr>
          <p:cNvPr id="5" name="Imagen 4" descr="LOGO UFA-ESPE"/>
          <p:cNvPicPr/>
          <p:nvPr/>
        </p:nvPicPr>
        <p:blipFill rotWithShape="1">
          <a:blip r:embed="rId3" cstate="print">
            <a:extLst>
              <a:ext uri="{28A0092B-C50C-407E-A947-70E740481C1C}">
                <a14:useLocalDpi xmlns:a14="http://schemas.microsoft.com/office/drawing/2010/main" val="0"/>
              </a:ext>
            </a:extLst>
          </a:blip>
          <a:srcRect l="25402" t="-2474" r="-1751" b="17613"/>
          <a:stretch/>
        </p:blipFill>
        <p:spPr bwMode="auto">
          <a:xfrm>
            <a:off x="7934567" y="6521824"/>
            <a:ext cx="1048871" cy="242047"/>
          </a:xfrm>
          <a:prstGeom prst="rect">
            <a:avLst/>
          </a:prstGeom>
          <a:noFill/>
          <a:ln>
            <a:noFill/>
          </a:ln>
        </p:spPr>
      </p:pic>
      <p:sp>
        <p:nvSpPr>
          <p:cNvPr id="2" name="Rectángulo 1"/>
          <p:cNvSpPr/>
          <p:nvPr/>
        </p:nvSpPr>
        <p:spPr>
          <a:xfrm>
            <a:off x="3449966" y="193298"/>
            <a:ext cx="2540188" cy="461665"/>
          </a:xfrm>
          <a:prstGeom prst="rect">
            <a:avLst/>
          </a:prstGeom>
          <a:solidFill>
            <a:srgbClr val="FFFF00"/>
          </a:solidFill>
          <a:ln>
            <a:solidFill>
              <a:schemeClr val="tx1"/>
            </a:solidFill>
          </a:ln>
        </p:spPr>
        <p:txBody>
          <a:bodyPr wrap="square">
            <a:spAutoFit/>
          </a:bodyPr>
          <a:lstStyle/>
          <a:p>
            <a:pPr algn="ctr"/>
            <a:r>
              <a:rPr lang="es-EC" sz="2400" b="1" dirty="0" smtClean="0">
                <a:effectLst>
                  <a:outerShdw blurRad="38100" dist="38100" dir="2700000" algn="tl">
                    <a:srgbClr val="000000">
                      <a:alpha val="43137"/>
                    </a:srgbClr>
                  </a:outerShdw>
                </a:effectLst>
                <a:latin typeface="Times New Roman" panose="02020603050405020304" pitchFamily="18" charset="0"/>
              </a:rPr>
              <a:t>OBJETIVOS</a:t>
            </a:r>
            <a:endParaRPr lang="es-EC" sz="2400" dirty="0">
              <a:effectLst>
                <a:outerShdw blurRad="38100" dist="38100" dir="2700000" algn="tl">
                  <a:srgbClr val="000000">
                    <a:alpha val="43137"/>
                  </a:srgbClr>
                </a:outerShdw>
              </a:effectLst>
            </a:endParaRPr>
          </a:p>
        </p:txBody>
      </p:sp>
      <p:sp>
        <p:nvSpPr>
          <p:cNvPr id="3" name="Rectángulo 2"/>
          <p:cNvSpPr/>
          <p:nvPr/>
        </p:nvSpPr>
        <p:spPr>
          <a:xfrm>
            <a:off x="222439" y="2969922"/>
            <a:ext cx="8761000" cy="3343351"/>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spcBef>
                <a:spcPts val="200"/>
              </a:spcBef>
              <a:spcAft>
                <a:spcPts val="0"/>
              </a:spcAft>
            </a:pPr>
            <a:r>
              <a:rPr lang="es-EC" b="1" dirty="0">
                <a:solidFill>
                  <a:schemeClr val="bg1"/>
                </a:solidFill>
                <a:latin typeface="Times New Roman" panose="02020603050405020304" pitchFamily="18" charset="0"/>
                <a:ea typeface="Calibri" panose="020F0502020204030204" pitchFamily="34" charset="0"/>
                <a:cs typeface="Mangal" panose="02040503050203030202" pitchFamily="18" charset="0"/>
              </a:rPr>
              <a:t>1.3.2 Objetivos </a:t>
            </a:r>
            <a:r>
              <a:rPr lang="es-EC" b="1" dirty="0" smtClean="0">
                <a:solidFill>
                  <a:schemeClr val="bg1"/>
                </a:solidFill>
                <a:latin typeface="Times New Roman" panose="02020603050405020304" pitchFamily="18" charset="0"/>
                <a:ea typeface="Calibri" panose="020F0502020204030204" pitchFamily="34" charset="0"/>
                <a:cs typeface="Mangal" panose="02040503050203030202" pitchFamily="18" charset="0"/>
              </a:rPr>
              <a:t>Específicos</a:t>
            </a:r>
            <a:r>
              <a:rPr lang="es-EC" sz="1600" b="1" dirty="0" smtClean="0">
                <a:solidFill>
                  <a:schemeClr val="bg1"/>
                </a:solidFill>
                <a:latin typeface="Times New Roman" panose="02020603050405020304" pitchFamily="18" charset="0"/>
                <a:ea typeface="Calibri" panose="020F0502020204030204" pitchFamily="34" charset="0"/>
                <a:cs typeface="Mangal" panose="02040503050203030202" pitchFamily="18" charset="0"/>
              </a:rPr>
              <a:t> </a:t>
            </a:r>
            <a:endParaRPr lang="es-EC" sz="1400" b="1" dirty="0">
              <a:solidFill>
                <a:schemeClr val="bg1"/>
              </a:solidFill>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0"/>
              </a:spcAft>
              <a:buFont typeface="Symbol" panose="05050102010706020507" pitchFamily="18" charset="2"/>
              <a:buChar char=""/>
            </a:pPr>
            <a:r>
              <a:rPr lang="es-EC" sz="1600" b="1" dirty="0">
                <a:solidFill>
                  <a:schemeClr val="bg1"/>
                </a:solidFill>
                <a:latin typeface="Times New Roman" panose="02020603050405020304" pitchFamily="18" charset="0"/>
                <a:ea typeface="Calibri" panose="020F0502020204030204" pitchFamily="34" charset="0"/>
                <a:cs typeface="Mangal" panose="02040503050203030202" pitchFamily="18" charset="0"/>
              </a:rPr>
              <a:t>Determinar la visión de la Corte Internacional de Justicia como parte de la estructura de las Naciones Unidas y su relación con los países Latinoamericanos.</a:t>
            </a:r>
            <a:endParaRPr lang="es-EC" sz="1400" b="1" dirty="0">
              <a:solidFill>
                <a:schemeClr val="bg1"/>
              </a:solidFill>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0"/>
              </a:spcAft>
              <a:buFont typeface="Symbol" panose="05050102010706020507" pitchFamily="18" charset="2"/>
              <a:buChar char=""/>
            </a:pPr>
            <a:r>
              <a:rPr lang="es-EC" sz="1600" b="1" dirty="0">
                <a:solidFill>
                  <a:schemeClr val="bg1"/>
                </a:solidFill>
                <a:latin typeface="Times New Roman" panose="02020603050405020304" pitchFamily="18" charset="0"/>
                <a:ea typeface="Calibri" panose="020F0502020204030204" pitchFamily="34" charset="0"/>
                <a:cs typeface="Mangal" panose="02040503050203030202" pitchFamily="18" charset="0"/>
              </a:rPr>
              <a:t>Analizar el fallo de la </a:t>
            </a:r>
            <a:r>
              <a:rPr lang="es-EC" sz="1600" b="1" dirty="0" err="1">
                <a:solidFill>
                  <a:schemeClr val="bg1"/>
                </a:solidFill>
                <a:latin typeface="Times New Roman" panose="02020603050405020304" pitchFamily="18" charset="0"/>
                <a:ea typeface="Calibri" panose="020F0502020204030204" pitchFamily="34" charset="0"/>
                <a:cs typeface="Mangal" panose="02040503050203030202" pitchFamily="18" charset="0"/>
              </a:rPr>
              <a:t>CIJ</a:t>
            </a:r>
            <a:r>
              <a:rPr lang="es-EC" sz="1600" b="1" dirty="0">
                <a:solidFill>
                  <a:schemeClr val="bg1"/>
                </a:solidFill>
                <a:latin typeface="Times New Roman" panose="02020603050405020304" pitchFamily="18" charset="0"/>
                <a:ea typeface="Calibri" panose="020F0502020204030204" pitchFamily="34" charset="0"/>
                <a:cs typeface="Mangal" panose="02040503050203030202" pitchFamily="18" charset="0"/>
              </a:rPr>
              <a:t> con respecto a los límites marítimos Chile y Perú, y como afecta los intereses de los dos países.</a:t>
            </a:r>
            <a:endParaRPr lang="es-EC" sz="1400" b="1" dirty="0">
              <a:solidFill>
                <a:schemeClr val="bg1"/>
              </a:solidFill>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0"/>
              </a:spcAft>
              <a:buFont typeface="Symbol" panose="05050102010706020507" pitchFamily="18" charset="2"/>
              <a:buChar char=""/>
            </a:pPr>
            <a:r>
              <a:rPr lang="es-EC" sz="1600" b="1" dirty="0">
                <a:solidFill>
                  <a:schemeClr val="bg1"/>
                </a:solidFill>
                <a:latin typeface="Times New Roman" panose="02020603050405020304" pitchFamily="18" charset="0"/>
                <a:ea typeface="Calibri" panose="020F0502020204030204" pitchFamily="34" charset="0"/>
                <a:cs typeface="Mangal" panose="02040503050203030202" pitchFamily="18" charset="0"/>
              </a:rPr>
              <a:t>Identificar las consecuencias del fallo de la </a:t>
            </a:r>
            <a:r>
              <a:rPr lang="es-EC" sz="1600" b="1" dirty="0" err="1">
                <a:solidFill>
                  <a:schemeClr val="bg1"/>
                </a:solidFill>
                <a:latin typeface="Times New Roman" panose="02020603050405020304" pitchFamily="18" charset="0"/>
                <a:ea typeface="Calibri" panose="020F0502020204030204" pitchFamily="34" charset="0"/>
                <a:cs typeface="Mangal" panose="02040503050203030202" pitchFamily="18" charset="0"/>
              </a:rPr>
              <a:t>CIJ</a:t>
            </a:r>
            <a:r>
              <a:rPr lang="es-EC" sz="1600" b="1" dirty="0">
                <a:solidFill>
                  <a:schemeClr val="bg1"/>
                </a:solidFill>
                <a:latin typeface="Times New Roman" panose="02020603050405020304" pitchFamily="18" charset="0"/>
                <a:ea typeface="Calibri" panose="020F0502020204030204" pitchFamily="34" charset="0"/>
                <a:cs typeface="Mangal" panose="02040503050203030202" pitchFamily="18" charset="0"/>
              </a:rPr>
              <a:t> y su influencia en las políticas de defensa de los países con problemas limítrofes en Suramérica.</a:t>
            </a:r>
            <a:endParaRPr lang="es-EC" sz="1400" b="1" dirty="0">
              <a:solidFill>
                <a:schemeClr val="bg1"/>
              </a:solidFill>
              <a:latin typeface="Calibri" panose="020F0502020204030204" pitchFamily="34" charset="0"/>
              <a:ea typeface="Calibri" panose="020F0502020204030204" pitchFamily="34" charset="0"/>
              <a:cs typeface="Mangal" panose="02040503050203030202" pitchFamily="18" charset="0"/>
            </a:endParaRPr>
          </a:p>
          <a:p>
            <a:pPr marL="342900" lvl="0" indent="-342900" algn="just">
              <a:lnSpc>
                <a:spcPct val="150000"/>
              </a:lnSpc>
              <a:spcAft>
                <a:spcPts val="0"/>
              </a:spcAft>
              <a:buFont typeface="Symbol" panose="05050102010706020507" pitchFamily="18" charset="2"/>
              <a:buChar char=""/>
            </a:pPr>
            <a:r>
              <a:rPr lang="es-EC" sz="1600" b="1" dirty="0" smtClean="0">
                <a:solidFill>
                  <a:schemeClr val="bg1"/>
                </a:solidFill>
                <a:latin typeface="Times New Roman" panose="02020603050405020304" pitchFamily="18" charset="0"/>
                <a:ea typeface="Calibri" panose="020F0502020204030204" pitchFamily="34" charset="0"/>
                <a:cs typeface="Mangal" panose="02040503050203030202" pitchFamily="18" charset="0"/>
              </a:rPr>
              <a:t>Construir el escenario </a:t>
            </a:r>
            <a:r>
              <a:rPr lang="es-EC" sz="1600" b="1" dirty="0">
                <a:solidFill>
                  <a:schemeClr val="bg1"/>
                </a:solidFill>
                <a:latin typeface="Times New Roman" panose="02020603050405020304" pitchFamily="18" charset="0"/>
                <a:ea typeface="Calibri" panose="020F0502020204030204" pitchFamily="34" charset="0"/>
                <a:cs typeface="Mangal" panose="02040503050203030202" pitchFamily="18" charset="0"/>
              </a:rPr>
              <a:t>con respecto a la influencia de las resoluciones de </a:t>
            </a:r>
            <a:r>
              <a:rPr lang="es-EC" sz="1600" b="1" dirty="0" smtClean="0">
                <a:solidFill>
                  <a:schemeClr val="bg1"/>
                </a:solidFill>
                <a:latin typeface="Times New Roman" panose="02020603050405020304" pitchFamily="18" charset="0"/>
                <a:ea typeface="Calibri" panose="020F0502020204030204" pitchFamily="34" charset="0"/>
                <a:cs typeface="Mangal" panose="02040503050203030202" pitchFamily="18" charset="0"/>
              </a:rPr>
              <a:t>la </a:t>
            </a:r>
            <a:r>
              <a:rPr lang="es-EC" sz="1600" b="1" dirty="0">
                <a:solidFill>
                  <a:schemeClr val="bg1"/>
                </a:solidFill>
                <a:latin typeface="Times New Roman" panose="02020603050405020304" pitchFamily="18" charset="0"/>
                <a:ea typeface="Calibri" panose="020F0502020204030204" pitchFamily="34" charset="0"/>
                <a:cs typeface="Mangal" panose="02040503050203030202" pitchFamily="18" charset="0"/>
              </a:rPr>
              <a:t>CIJ en el sector defensa en los países de la región para el 2020.</a:t>
            </a:r>
            <a:endParaRPr lang="es-EC" sz="1400" b="1"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
        <p:nvSpPr>
          <p:cNvPr id="6" name="Rectángulo 5"/>
          <p:cNvSpPr/>
          <p:nvPr/>
        </p:nvSpPr>
        <p:spPr>
          <a:xfrm>
            <a:off x="222438" y="1002387"/>
            <a:ext cx="8760999" cy="152965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spcBef>
                <a:spcPts val="200"/>
              </a:spcBef>
              <a:spcAft>
                <a:spcPts val="0"/>
              </a:spcAft>
            </a:pPr>
            <a:r>
              <a:rPr lang="es-EC" sz="2000" b="1" dirty="0">
                <a:solidFill>
                  <a:schemeClr val="bg1"/>
                </a:solidFill>
                <a:latin typeface="Times New Roman" panose="02020603050405020304" pitchFamily="18" charset="0"/>
                <a:ea typeface="Calibri" panose="020F0502020204030204" pitchFamily="34" charset="0"/>
                <a:cs typeface="Mangal" panose="02040503050203030202" pitchFamily="18" charset="0"/>
              </a:rPr>
              <a:t>1.3.1</a:t>
            </a:r>
            <a:r>
              <a:rPr lang="es-EC" b="1" dirty="0">
                <a:solidFill>
                  <a:schemeClr val="bg1"/>
                </a:solidFill>
                <a:latin typeface="Times New Roman" panose="02020603050405020304" pitchFamily="18" charset="0"/>
                <a:ea typeface="Calibri" panose="020F0502020204030204" pitchFamily="34" charset="0"/>
                <a:cs typeface="Mangal" panose="02040503050203030202" pitchFamily="18" charset="0"/>
              </a:rPr>
              <a:t> Objetivo General </a:t>
            </a:r>
            <a:endParaRPr lang="es-EC" sz="1600" b="1" dirty="0">
              <a:solidFill>
                <a:schemeClr val="bg1"/>
              </a:solidFill>
              <a:latin typeface="Calibri" panose="020F0502020204030204" pitchFamily="34" charset="0"/>
              <a:ea typeface="Calibri" panose="020F0502020204030204" pitchFamily="34" charset="0"/>
              <a:cs typeface="Mangal" panose="02040503050203030202" pitchFamily="18" charset="0"/>
            </a:endParaRPr>
          </a:p>
          <a:p>
            <a:pPr algn="just">
              <a:lnSpc>
                <a:spcPct val="150000"/>
              </a:lnSpc>
              <a:spcAft>
                <a:spcPts val="0"/>
              </a:spcAft>
            </a:pPr>
            <a:r>
              <a:rPr lang="es-EC" sz="1600" b="1" dirty="0">
                <a:solidFill>
                  <a:schemeClr val="bg1"/>
                </a:solidFill>
                <a:latin typeface="Times New Roman" panose="02020603050405020304" pitchFamily="18" charset="0"/>
                <a:ea typeface="Calibri" panose="020F0502020204030204" pitchFamily="34" charset="0"/>
                <a:cs typeface="Mangal" panose="02040503050203030202" pitchFamily="18" charset="0"/>
              </a:rPr>
              <a:t>     Analizar en el ámbito de la Defensa, el fallo de la Corte Internacional de Justicia (</a:t>
            </a:r>
            <a:r>
              <a:rPr lang="es-EC" sz="1600" b="1" dirty="0" err="1">
                <a:solidFill>
                  <a:schemeClr val="bg1"/>
                </a:solidFill>
                <a:latin typeface="Times New Roman" panose="02020603050405020304" pitchFamily="18" charset="0"/>
                <a:ea typeface="Calibri" panose="020F0502020204030204" pitchFamily="34" charset="0"/>
                <a:cs typeface="Mangal" panose="02040503050203030202" pitchFamily="18" charset="0"/>
              </a:rPr>
              <a:t>CIJ</a:t>
            </a:r>
            <a:r>
              <a:rPr lang="es-EC" sz="1600" b="1" dirty="0">
                <a:solidFill>
                  <a:schemeClr val="bg1"/>
                </a:solidFill>
                <a:latin typeface="Times New Roman" panose="02020603050405020304" pitchFamily="18" charset="0"/>
                <a:ea typeface="Calibri" panose="020F0502020204030204" pitchFamily="34" charset="0"/>
                <a:cs typeface="Mangal" panose="02040503050203030202" pitchFamily="18" charset="0"/>
              </a:rPr>
              <a:t>), con respecto al conflicto de límites marítimos entre Perú y Chile y la influencia en los países de Sudamérica.</a:t>
            </a:r>
            <a:endParaRPr lang="es-EC" sz="1400" b="1" dirty="0">
              <a:solidFill>
                <a:schemeClr val="bg1"/>
              </a:solidFill>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372138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UFA-ESPE"/>
          <p:cNvPicPr/>
          <p:nvPr/>
        </p:nvPicPr>
        <p:blipFill rotWithShape="1">
          <a:blip r:embed="rId2">
            <a:extLst>
              <a:ext uri="{28A0092B-C50C-407E-A947-70E740481C1C}">
                <a14:useLocalDpi xmlns:a14="http://schemas.microsoft.com/office/drawing/2010/main" val="0"/>
              </a:ext>
            </a:extLst>
          </a:blip>
          <a:srcRect r="73320" b="-3135"/>
          <a:stretch/>
        </p:blipFill>
        <p:spPr bwMode="auto">
          <a:xfrm>
            <a:off x="167846" y="115926"/>
            <a:ext cx="1069283" cy="838816"/>
          </a:xfrm>
          <a:prstGeom prst="rect">
            <a:avLst/>
          </a:prstGeom>
          <a:noFill/>
          <a:ln>
            <a:noFill/>
          </a:ln>
        </p:spPr>
      </p:pic>
      <p:pic>
        <p:nvPicPr>
          <p:cNvPr id="5" name="Imagen 4" descr="LOGO UFA-ESPE"/>
          <p:cNvPicPr/>
          <p:nvPr/>
        </p:nvPicPr>
        <p:blipFill rotWithShape="1">
          <a:blip r:embed="rId3" cstate="print">
            <a:extLst>
              <a:ext uri="{28A0092B-C50C-407E-A947-70E740481C1C}">
                <a14:useLocalDpi xmlns:a14="http://schemas.microsoft.com/office/drawing/2010/main" val="0"/>
              </a:ext>
            </a:extLst>
          </a:blip>
          <a:srcRect l="25402" t="-2474" r="-1751" b="17613"/>
          <a:stretch/>
        </p:blipFill>
        <p:spPr bwMode="auto">
          <a:xfrm>
            <a:off x="7879975" y="6521824"/>
            <a:ext cx="1048871" cy="242047"/>
          </a:xfrm>
          <a:prstGeom prst="rect">
            <a:avLst/>
          </a:prstGeom>
          <a:noFill/>
          <a:ln>
            <a:noFill/>
          </a:ln>
        </p:spPr>
      </p:pic>
      <p:sp>
        <p:nvSpPr>
          <p:cNvPr id="18" name="Arc 11"/>
          <p:cNvSpPr>
            <a:spLocks/>
          </p:cNvSpPr>
          <p:nvPr/>
        </p:nvSpPr>
        <p:spPr bwMode="auto">
          <a:xfrm flipH="1">
            <a:off x="4386263" y="1484313"/>
            <a:ext cx="2852737" cy="4176712"/>
          </a:xfrm>
          <a:custGeom>
            <a:avLst/>
            <a:gdLst>
              <a:gd name="T0" fmla="*/ 2147483647 w 21600"/>
              <a:gd name="T1" fmla="*/ 0 h 38721"/>
              <a:gd name="T2" fmla="*/ 2147483647 w 21600"/>
              <a:gd name="T3" fmla="*/ 2147483647 h 38721"/>
              <a:gd name="T4" fmla="*/ 0 w 21600"/>
              <a:gd name="T5" fmla="*/ 2147483647 h 38721"/>
              <a:gd name="T6" fmla="*/ 0 60000 65536"/>
              <a:gd name="T7" fmla="*/ 0 60000 65536"/>
              <a:gd name="T8" fmla="*/ 0 60000 65536"/>
              <a:gd name="T9" fmla="*/ 0 w 21600"/>
              <a:gd name="T10" fmla="*/ 0 h 38721"/>
              <a:gd name="T11" fmla="*/ 21600 w 21600"/>
              <a:gd name="T12" fmla="*/ 38721 h 38721"/>
            </a:gdLst>
            <a:ahLst/>
            <a:cxnLst>
              <a:cxn ang="T6">
                <a:pos x="T0" y="T1"/>
              </a:cxn>
              <a:cxn ang="T7">
                <a:pos x="T2" y="T3"/>
              </a:cxn>
              <a:cxn ang="T8">
                <a:pos x="T4" y="T5"/>
              </a:cxn>
            </a:cxnLst>
            <a:rect l="T9" t="T10" r="T11" b="T12"/>
            <a:pathLst>
              <a:path w="21600" h="38721" fill="none" extrusionOk="0">
                <a:moveTo>
                  <a:pt x="9850" y="0"/>
                </a:moveTo>
                <a:cubicBezTo>
                  <a:pt x="17063" y="3696"/>
                  <a:pt x="21600" y="11118"/>
                  <a:pt x="21600" y="19223"/>
                </a:cubicBezTo>
                <a:cubicBezTo>
                  <a:pt x="21600" y="27551"/>
                  <a:pt x="16811" y="35137"/>
                  <a:pt x="9294" y="38721"/>
                </a:cubicBezTo>
              </a:path>
              <a:path w="21600" h="38721" stroke="0" extrusionOk="0">
                <a:moveTo>
                  <a:pt x="9850" y="0"/>
                </a:moveTo>
                <a:cubicBezTo>
                  <a:pt x="17063" y="3696"/>
                  <a:pt x="21600" y="11118"/>
                  <a:pt x="21600" y="19223"/>
                </a:cubicBezTo>
                <a:cubicBezTo>
                  <a:pt x="21600" y="27551"/>
                  <a:pt x="16811" y="35137"/>
                  <a:pt x="9294" y="38721"/>
                </a:cubicBezTo>
                <a:lnTo>
                  <a:pt x="0" y="19223"/>
                </a:lnTo>
                <a:close/>
              </a:path>
            </a:pathLst>
          </a:custGeom>
          <a:noFill/>
          <a:ln w="38100">
            <a:solidFill>
              <a:srgbClr val="FFFF00"/>
            </a:solidFill>
            <a:prstDash val="sysDot"/>
            <a:round/>
            <a:headEnd/>
            <a:tailEnd/>
          </a:ln>
        </p:spPr>
        <p:txBody>
          <a:bodyPr wrap="none" anchor="ctr"/>
          <a:lstStyle/>
          <a:p>
            <a:pPr algn="ctr" eaLnBrk="0" hangingPunct="0">
              <a:defRPr/>
            </a:pPr>
            <a:endParaRPr lang="es-AR" sz="1600" b="1" kern="0" dirty="0">
              <a:solidFill>
                <a:srgbClr val="FFFF00"/>
              </a:solidFill>
              <a:latin typeface="Arial Narrow" pitchFamily="34" charset="0"/>
              <a:cs typeface="Arial" charset="0"/>
            </a:endParaRPr>
          </a:p>
        </p:txBody>
      </p:sp>
      <p:sp>
        <p:nvSpPr>
          <p:cNvPr id="25" name="Text Box 18"/>
          <p:cNvSpPr txBox="1">
            <a:spLocks noChangeArrowheads="1"/>
          </p:cNvSpPr>
          <p:nvPr/>
        </p:nvSpPr>
        <p:spPr bwMode="auto">
          <a:xfrm>
            <a:off x="6052368" y="3581665"/>
            <a:ext cx="2629833" cy="584775"/>
          </a:xfrm>
          <a:prstGeom prst="rect">
            <a:avLst/>
          </a:prstGeom>
          <a:noFill/>
          <a:ln w="9525" algn="ctr">
            <a:noFill/>
            <a:miter lim="800000"/>
            <a:headEnd/>
            <a:tailEnd/>
          </a:ln>
          <a:effectLst>
            <a:outerShdw blurRad="50800" dist="38100" dir="5400000" algn="ctr" rotWithShape="0">
              <a:sysClr val="windowText" lastClr="000000"/>
            </a:outerShdw>
          </a:effectLst>
        </p:spPr>
        <p:txBody>
          <a:bodyPr>
            <a:spAutoFit/>
          </a:bodyPr>
          <a:lstStyle/>
          <a:p>
            <a:pPr eaLnBrk="0" hangingPunct="0">
              <a:defRPr/>
            </a:pPr>
            <a:r>
              <a:rPr lang="es-EC" sz="3200" kern="0" dirty="0" smtClean="0">
                <a:ln w="11430">
                  <a:solidFill>
                    <a:sysClr val="windowText" lastClr="000000">
                      <a:lumMod val="95000"/>
                      <a:lumOff val="5000"/>
                    </a:sysClr>
                  </a:solidFill>
                </a:ln>
                <a:solidFill>
                  <a:prstClr val="white"/>
                </a:solidFill>
                <a:latin typeface="Impact" pitchFamily="34" charset="0"/>
                <a:cs typeface="Times New Roman" pitchFamily="18" charset="0"/>
              </a:rPr>
              <a:t>JUSTIFICACIÓN</a:t>
            </a:r>
            <a:endParaRPr lang="es-EC" sz="3200" kern="0" dirty="0">
              <a:ln w="11430">
                <a:solidFill>
                  <a:sysClr val="windowText" lastClr="000000">
                    <a:lumMod val="95000"/>
                    <a:lumOff val="5000"/>
                  </a:sysClr>
                </a:solidFill>
              </a:ln>
              <a:solidFill>
                <a:prstClr val="white"/>
              </a:solidFill>
              <a:latin typeface="Impact" pitchFamily="34" charset="0"/>
              <a:cs typeface="Times New Roman" pitchFamily="18" charset="0"/>
            </a:endParaRPr>
          </a:p>
        </p:txBody>
      </p:sp>
      <p:sp>
        <p:nvSpPr>
          <p:cNvPr id="26" name="Oval 4">
            <a:hlinkClick r:id="" action="ppaction://hlinkshowjump?jump=nextslide"/>
          </p:cNvPr>
          <p:cNvSpPr>
            <a:spLocks noChangeArrowheads="1"/>
          </p:cNvSpPr>
          <p:nvPr/>
        </p:nvSpPr>
        <p:spPr bwMode="auto">
          <a:xfrm flipH="1">
            <a:off x="4170939" y="3612708"/>
            <a:ext cx="577184" cy="43540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s-AR" sz="2800" b="1" kern="0" dirty="0">
                <a:solidFill>
                  <a:srgbClr val="FFFF00"/>
                </a:solidFill>
                <a:effectLst>
                  <a:outerShdw blurRad="38100" dist="38100" dir="2700000" algn="tl">
                    <a:srgbClr val="000000">
                      <a:alpha val="43137"/>
                    </a:srgbClr>
                  </a:outerShdw>
                </a:effectLst>
                <a:cs typeface="Arial" charset="0"/>
              </a:rPr>
              <a:t>3</a:t>
            </a:r>
            <a:endParaRPr lang="en-US" sz="2800" b="1" kern="0" dirty="0">
              <a:solidFill>
                <a:srgbClr val="FFFF00"/>
              </a:solidFill>
              <a:effectLst>
                <a:outerShdw blurRad="38100" dist="38100" dir="2700000" algn="tl">
                  <a:srgbClr val="000000">
                    <a:alpha val="43137"/>
                  </a:srgbClr>
                </a:outerShdw>
              </a:effectLst>
              <a:cs typeface="Arial" charset="0"/>
            </a:endParaRPr>
          </a:p>
        </p:txBody>
      </p:sp>
      <p:pic>
        <p:nvPicPr>
          <p:cNvPr id="32" name="Imagen 31"/>
          <p:cNvPicPr>
            <a:picLocks noChangeAspect="1"/>
          </p:cNvPicPr>
          <p:nvPr/>
        </p:nvPicPr>
        <p:blipFill>
          <a:blip r:embed="rId4"/>
          <a:stretch>
            <a:fillRect/>
          </a:stretch>
        </p:blipFill>
        <p:spPr>
          <a:xfrm>
            <a:off x="-539175" y="1501675"/>
            <a:ext cx="5876342" cy="4401584"/>
          </a:xfrm>
          <a:prstGeom prst="rect">
            <a:avLst/>
          </a:prstGeom>
          <a:effectLst>
            <a:softEdge rad="635000"/>
          </a:effectLst>
          <a:scene3d>
            <a:camera prst="perspectiveContrastingRightFacing"/>
            <a:lightRig rig="threePt" dir="t"/>
          </a:scene3d>
        </p:spPr>
      </p:pic>
      <p:sp>
        <p:nvSpPr>
          <p:cNvPr id="2" name="Rectángulo 1"/>
          <p:cNvSpPr/>
          <p:nvPr/>
        </p:nvSpPr>
        <p:spPr>
          <a:xfrm>
            <a:off x="1344706" y="174601"/>
            <a:ext cx="7503458" cy="646331"/>
          </a:xfrm>
          <a:prstGeom prst="rect">
            <a:avLst/>
          </a:prstGeom>
          <a:solidFill>
            <a:srgbClr val="FFFF00"/>
          </a:solidFill>
          <a:ln>
            <a:solidFill>
              <a:schemeClr val="tx1"/>
            </a:solidFill>
          </a:ln>
        </p:spPr>
        <p:txBody>
          <a:bodyPr wrap="square">
            <a:spAutoFit/>
          </a:bodyPr>
          <a:lstStyle/>
          <a:p>
            <a:pPr algn="ctr"/>
            <a:r>
              <a:rPr lang="es-EC" b="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“EL FALLO DE LA HAYA EN EL CONFLICTO DE PERÚ Y CHILE Y SU INFLUENCIA EN LA REGIÓN”</a:t>
            </a:r>
            <a:r>
              <a:rPr lang="es-EC"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a:t>
            </a:r>
            <a:r>
              <a:rPr lang="es-EC" dirty="0" smtClean="0">
                <a:effectLst>
                  <a:outerShdw blurRad="38100" dist="38100" dir="2700000" algn="tl">
                    <a:srgbClr val="000000">
                      <a:alpha val="43137"/>
                    </a:srgbClr>
                  </a:outerShdw>
                </a:effectLst>
              </a:rPr>
              <a:t> </a:t>
            </a:r>
            <a:endParaRPr lang="es-EC"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59133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UFA-ESPE"/>
          <p:cNvPicPr/>
          <p:nvPr/>
        </p:nvPicPr>
        <p:blipFill rotWithShape="1">
          <a:blip r:embed="rId2">
            <a:extLst>
              <a:ext uri="{28A0092B-C50C-407E-A947-70E740481C1C}">
                <a14:useLocalDpi xmlns:a14="http://schemas.microsoft.com/office/drawing/2010/main" val="0"/>
              </a:ext>
            </a:extLst>
          </a:blip>
          <a:srcRect r="73320" b="-3135"/>
          <a:stretch/>
        </p:blipFill>
        <p:spPr bwMode="auto">
          <a:xfrm>
            <a:off x="167846" y="115926"/>
            <a:ext cx="1069283" cy="838816"/>
          </a:xfrm>
          <a:prstGeom prst="rect">
            <a:avLst/>
          </a:prstGeom>
          <a:noFill/>
          <a:ln>
            <a:noFill/>
          </a:ln>
        </p:spPr>
      </p:pic>
      <p:pic>
        <p:nvPicPr>
          <p:cNvPr id="5" name="Imagen 4" descr="LOGO UFA-ESPE"/>
          <p:cNvPicPr/>
          <p:nvPr/>
        </p:nvPicPr>
        <p:blipFill rotWithShape="1">
          <a:blip r:embed="rId3" cstate="print">
            <a:extLst>
              <a:ext uri="{28A0092B-C50C-407E-A947-70E740481C1C}">
                <a14:useLocalDpi xmlns:a14="http://schemas.microsoft.com/office/drawing/2010/main" val="0"/>
              </a:ext>
            </a:extLst>
          </a:blip>
          <a:srcRect l="25402" t="-2474" r="-1751" b="17613"/>
          <a:stretch/>
        </p:blipFill>
        <p:spPr bwMode="auto">
          <a:xfrm>
            <a:off x="7879975" y="6521824"/>
            <a:ext cx="1048871" cy="242047"/>
          </a:xfrm>
          <a:prstGeom prst="rect">
            <a:avLst/>
          </a:prstGeom>
          <a:noFill/>
          <a:ln>
            <a:noFill/>
          </a:ln>
        </p:spPr>
      </p:pic>
      <p:sp>
        <p:nvSpPr>
          <p:cNvPr id="2" name="Rectángulo 1"/>
          <p:cNvSpPr/>
          <p:nvPr/>
        </p:nvSpPr>
        <p:spPr>
          <a:xfrm>
            <a:off x="3188262" y="166002"/>
            <a:ext cx="2607424" cy="461665"/>
          </a:xfrm>
          <a:prstGeom prst="rect">
            <a:avLst/>
          </a:prstGeom>
          <a:solidFill>
            <a:srgbClr val="FFFF00"/>
          </a:solidFill>
          <a:ln>
            <a:solidFill>
              <a:schemeClr val="tx1"/>
            </a:solidFill>
          </a:ln>
        </p:spPr>
        <p:txBody>
          <a:bodyPr wrap="square">
            <a:spAutoFit/>
          </a:bodyPr>
          <a:lstStyle/>
          <a:p>
            <a:pPr algn="ctr"/>
            <a:r>
              <a:rPr lang="es-EC" sz="2400" b="1" dirty="0" smtClean="0">
                <a:effectLst>
                  <a:outerShdw blurRad="38100" dist="38100" dir="2700000" algn="tl">
                    <a:srgbClr val="000000">
                      <a:alpha val="43137"/>
                    </a:srgbClr>
                  </a:outerShdw>
                </a:effectLst>
                <a:latin typeface="Times New Roman" panose="02020603050405020304" pitchFamily="18" charset="0"/>
              </a:rPr>
              <a:t>JUSTIFICACIÓN</a:t>
            </a:r>
            <a:endParaRPr lang="es-EC" sz="2400" dirty="0">
              <a:effectLst>
                <a:outerShdw blurRad="38100" dist="38100" dir="2700000" algn="tl">
                  <a:srgbClr val="000000">
                    <a:alpha val="43137"/>
                  </a:srgbClr>
                </a:outerShdw>
              </a:effectLst>
            </a:endParaRPr>
          </a:p>
        </p:txBody>
      </p:sp>
      <p:graphicFrame>
        <p:nvGraphicFramePr>
          <p:cNvPr id="3" name="Diagrama 2"/>
          <p:cNvGraphicFramePr/>
          <p:nvPr>
            <p:extLst>
              <p:ext uri="{D42A27DB-BD31-4B8C-83A1-F6EECF244321}">
                <p14:modId xmlns:p14="http://schemas.microsoft.com/office/powerpoint/2010/main" val="1614054824"/>
              </p:ext>
            </p:extLst>
          </p:nvPr>
        </p:nvGraphicFramePr>
        <p:xfrm>
          <a:off x="470648" y="968188"/>
          <a:ext cx="8122024" cy="54326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470868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UFA-ESPE"/>
          <p:cNvPicPr/>
          <p:nvPr/>
        </p:nvPicPr>
        <p:blipFill rotWithShape="1">
          <a:blip r:embed="rId2">
            <a:extLst>
              <a:ext uri="{28A0092B-C50C-407E-A947-70E740481C1C}">
                <a14:useLocalDpi xmlns:a14="http://schemas.microsoft.com/office/drawing/2010/main" val="0"/>
              </a:ext>
            </a:extLst>
          </a:blip>
          <a:srcRect r="73320" b="-3135"/>
          <a:stretch/>
        </p:blipFill>
        <p:spPr bwMode="auto">
          <a:xfrm>
            <a:off x="167846" y="115926"/>
            <a:ext cx="1069283" cy="838816"/>
          </a:xfrm>
          <a:prstGeom prst="rect">
            <a:avLst/>
          </a:prstGeom>
          <a:noFill/>
          <a:ln>
            <a:noFill/>
          </a:ln>
        </p:spPr>
      </p:pic>
      <p:pic>
        <p:nvPicPr>
          <p:cNvPr id="5" name="Imagen 4" descr="LOGO UFA-ESPE"/>
          <p:cNvPicPr/>
          <p:nvPr/>
        </p:nvPicPr>
        <p:blipFill rotWithShape="1">
          <a:blip r:embed="rId3" cstate="print">
            <a:extLst>
              <a:ext uri="{28A0092B-C50C-407E-A947-70E740481C1C}">
                <a14:useLocalDpi xmlns:a14="http://schemas.microsoft.com/office/drawing/2010/main" val="0"/>
              </a:ext>
            </a:extLst>
          </a:blip>
          <a:srcRect l="25402" t="-2474" r="-1751" b="17613"/>
          <a:stretch/>
        </p:blipFill>
        <p:spPr bwMode="auto">
          <a:xfrm>
            <a:off x="7879975" y="6521824"/>
            <a:ext cx="1048871" cy="242047"/>
          </a:xfrm>
          <a:prstGeom prst="rect">
            <a:avLst/>
          </a:prstGeom>
          <a:noFill/>
          <a:ln>
            <a:noFill/>
          </a:ln>
        </p:spPr>
      </p:pic>
      <p:sp>
        <p:nvSpPr>
          <p:cNvPr id="18" name="Arc 11"/>
          <p:cNvSpPr>
            <a:spLocks/>
          </p:cNvSpPr>
          <p:nvPr/>
        </p:nvSpPr>
        <p:spPr bwMode="auto">
          <a:xfrm flipH="1">
            <a:off x="4386263" y="1484313"/>
            <a:ext cx="2852737" cy="4176712"/>
          </a:xfrm>
          <a:custGeom>
            <a:avLst/>
            <a:gdLst>
              <a:gd name="T0" fmla="*/ 2147483647 w 21600"/>
              <a:gd name="T1" fmla="*/ 0 h 38721"/>
              <a:gd name="T2" fmla="*/ 2147483647 w 21600"/>
              <a:gd name="T3" fmla="*/ 2147483647 h 38721"/>
              <a:gd name="T4" fmla="*/ 0 w 21600"/>
              <a:gd name="T5" fmla="*/ 2147483647 h 38721"/>
              <a:gd name="T6" fmla="*/ 0 60000 65536"/>
              <a:gd name="T7" fmla="*/ 0 60000 65536"/>
              <a:gd name="T8" fmla="*/ 0 60000 65536"/>
              <a:gd name="T9" fmla="*/ 0 w 21600"/>
              <a:gd name="T10" fmla="*/ 0 h 38721"/>
              <a:gd name="T11" fmla="*/ 21600 w 21600"/>
              <a:gd name="T12" fmla="*/ 38721 h 38721"/>
            </a:gdLst>
            <a:ahLst/>
            <a:cxnLst>
              <a:cxn ang="T6">
                <a:pos x="T0" y="T1"/>
              </a:cxn>
              <a:cxn ang="T7">
                <a:pos x="T2" y="T3"/>
              </a:cxn>
              <a:cxn ang="T8">
                <a:pos x="T4" y="T5"/>
              </a:cxn>
            </a:cxnLst>
            <a:rect l="T9" t="T10" r="T11" b="T12"/>
            <a:pathLst>
              <a:path w="21600" h="38721" fill="none" extrusionOk="0">
                <a:moveTo>
                  <a:pt x="9850" y="0"/>
                </a:moveTo>
                <a:cubicBezTo>
                  <a:pt x="17063" y="3696"/>
                  <a:pt x="21600" y="11118"/>
                  <a:pt x="21600" y="19223"/>
                </a:cubicBezTo>
                <a:cubicBezTo>
                  <a:pt x="21600" y="27551"/>
                  <a:pt x="16811" y="35137"/>
                  <a:pt x="9294" y="38721"/>
                </a:cubicBezTo>
              </a:path>
              <a:path w="21600" h="38721" stroke="0" extrusionOk="0">
                <a:moveTo>
                  <a:pt x="9850" y="0"/>
                </a:moveTo>
                <a:cubicBezTo>
                  <a:pt x="17063" y="3696"/>
                  <a:pt x="21600" y="11118"/>
                  <a:pt x="21600" y="19223"/>
                </a:cubicBezTo>
                <a:cubicBezTo>
                  <a:pt x="21600" y="27551"/>
                  <a:pt x="16811" y="35137"/>
                  <a:pt x="9294" y="38721"/>
                </a:cubicBezTo>
                <a:lnTo>
                  <a:pt x="0" y="19223"/>
                </a:lnTo>
                <a:close/>
              </a:path>
            </a:pathLst>
          </a:custGeom>
          <a:noFill/>
          <a:ln w="38100">
            <a:solidFill>
              <a:srgbClr val="FFFF00"/>
            </a:solidFill>
            <a:prstDash val="sysDot"/>
            <a:round/>
            <a:headEnd/>
            <a:tailEnd/>
          </a:ln>
        </p:spPr>
        <p:txBody>
          <a:bodyPr wrap="none" anchor="ctr"/>
          <a:lstStyle/>
          <a:p>
            <a:pPr algn="ctr" eaLnBrk="0" hangingPunct="0">
              <a:defRPr/>
            </a:pPr>
            <a:endParaRPr lang="es-AR" sz="1600" b="1" kern="0" dirty="0">
              <a:solidFill>
                <a:srgbClr val="FFFF00"/>
              </a:solidFill>
              <a:latin typeface="Arial Narrow" pitchFamily="34" charset="0"/>
              <a:cs typeface="Arial" charset="0"/>
            </a:endParaRPr>
          </a:p>
        </p:txBody>
      </p:sp>
      <p:sp>
        <p:nvSpPr>
          <p:cNvPr id="25" name="Text Box 18"/>
          <p:cNvSpPr txBox="1">
            <a:spLocks noChangeArrowheads="1"/>
          </p:cNvSpPr>
          <p:nvPr/>
        </p:nvSpPr>
        <p:spPr bwMode="auto">
          <a:xfrm>
            <a:off x="5756534" y="4805342"/>
            <a:ext cx="2629833" cy="584775"/>
          </a:xfrm>
          <a:prstGeom prst="rect">
            <a:avLst/>
          </a:prstGeom>
          <a:noFill/>
          <a:ln w="9525" algn="ctr">
            <a:noFill/>
            <a:miter lim="800000"/>
            <a:headEnd/>
            <a:tailEnd/>
          </a:ln>
          <a:effectLst>
            <a:outerShdw blurRad="50800" dist="38100" dir="5400000" algn="ctr" rotWithShape="0">
              <a:sysClr val="windowText" lastClr="000000"/>
            </a:outerShdw>
          </a:effectLst>
        </p:spPr>
        <p:txBody>
          <a:bodyPr>
            <a:spAutoFit/>
          </a:bodyPr>
          <a:lstStyle/>
          <a:p>
            <a:pPr eaLnBrk="0" hangingPunct="0">
              <a:defRPr/>
            </a:pPr>
            <a:r>
              <a:rPr lang="es-EC" sz="3200" kern="0" dirty="0" smtClean="0">
                <a:ln w="11430">
                  <a:solidFill>
                    <a:sysClr val="windowText" lastClr="000000">
                      <a:lumMod val="95000"/>
                      <a:lumOff val="5000"/>
                    </a:sysClr>
                  </a:solidFill>
                </a:ln>
                <a:solidFill>
                  <a:prstClr val="white"/>
                </a:solidFill>
                <a:latin typeface="Impact" pitchFamily="34" charset="0"/>
                <a:cs typeface="Times New Roman" pitchFamily="18" charset="0"/>
              </a:rPr>
              <a:t>METODOLOGÍA</a:t>
            </a:r>
            <a:endParaRPr lang="es-EC" sz="3200" kern="0" dirty="0">
              <a:ln w="11430">
                <a:solidFill>
                  <a:sysClr val="windowText" lastClr="000000">
                    <a:lumMod val="95000"/>
                    <a:lumOff val="5000"/>
                  </a:sysClr>
                </a:solidFill>
              </a:ln>
              <a:solidFill>
                <a:prstClr val="white"/>
              </a:solidFill>
              <a:latin typeface="Impact" pitchFamily="34" charset="0"/>
              <a:cs typeface="Times New Roman" pitchFamily="18" charset="0"/>
            </a:endParaRPr>
          </a:p>
        </p:txBody>
      </p:sp>
      <p:sp>
        <p:nvSpPr>
          <p:cNvPr id="26" name="Oval 4">
            <a:hlinkClick r:id="" action="ppaction://hlinkshowjump?jump=nextslide"/>
          </p:cNvPr>
          <p:cNvSpPr>
            <a:spLocks noChangeArrowheads="1"/>
          </p:cNvSpPr>
          <p:nvPr/>
        </p:nvSpPr>
        <p:spPr bwMode="auto">
          <a:xfrm flipH="1">
            <a:off x="4802948" y="4836385"/>
            <a:ext cx="577184" cy="43540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s-AR" sz="2800" b="1" kern="0" dirty="0">
                <a:solidFill>
                  <a:srgbClr val="FFFF00"/>
                </a:solidFill>
                <a:effectLst>
                  <a:outerShdw blurRad="38100" dist="38100" dir="2700000" algn="tl">
                    <a:srgbClr val="000000">
                      <a:alpha val="43137"/>
                    </a:srgbClr>
                  </a:outerShdw>
                </a:effectLst>
                <a:cs typeface="Arial" charset="0"/>
              </a:rPr>
              <a:t>4</a:t>
            </a:r>
            <a:endParaRPr lang="en-US" sz="2800" b="1" kern="0" dirty="0">
              <a:solidFill>
                <a:srgbClr val="FFFF00"/>
              </a:solidFill>
              <a:effectLst>
                <a:outerShdw blurRad="38100" dist="38100" dir="2700000" algn="tl">
                  <a:srgbClr val="000000">
                    <a:alpha val="43137"/>
                  </a:srgbClr>
                </a:outerShdw>
              </a:effectLst>
              <a:cs typeface="Arial" charset="0"/>
            </a:endParaRPr>
          </a:p>
        </p:txBody>
      </p:sp>
      <p:pic>
        <p:nvPicPr>
          <p:cNvPr id="32" name="Imagen 31"/>
          <p:cNvPicPr>
            <a:picLocks noChangeAspect="1"/>
          </p:cNvPicPr>
          <p:nvPr/>
        </p:nvPicPr>
        <p:blipFill>
          <a:blip r:embed="rId4"/>
          <a:stretch>
            <a:fillRect/>
          </a:stretch>
        </p:blipFill>
        <p:spPr>
          <a:xfrm>
            <a:off x="-539175" y="1501675"/>
            <a:ext cx="5876342" cy="4401584"/>
          </a:xfrm>
          <a:prstGeom prst="rect">
            <a:avLst/>
          </a:prstGeom>
          <a:effectLst>
            <a:softEdge rad="635000"/>
          </a:effectLst>
          <a:scene3d>
            <a:camera prst="perspectiveContrastingRightFacing"/>
            <a:lightRig rig="threePt" dir="t"/>
          </a:scene3d>
        </p:spPr>
      </p:pic>
      <p:sp>
        <p:nvSpPr>
          <p:cNvPr id="2" name="Rectángulo 1"/>
          <p:cNvSpPr/>
          <p:nvPr/>
        </p:nvSpPr>
        <p:spPr>
          <a:xfrm>
            <a:off x="1344706" y="174601"/>
            <a:ext cx="7503458" cy="646331"/>
          </a:xfrm>
          <a:prstGeom prst="rect">
            <a:avLst/>
          </a:prstGeom>
          <a:solidFill>
            <a:srgbClr val="FFFF00"/>
          </a:solidFill>
          <a:ln>
            <a:solidFill>
              <a:schemeClr val="tx1"/>
            </a:solidFill>
          </a:ln>
        </p:spPr>
        <p:txBody>
          <a:bodyPr wrap="square">
            <a:spAutoFit/>
          </a:bodyPr>
          <a:lstStyle/>
          <a:p>
            <a:pPr algn="ctr"/>
            <a:r>
              <a:rPr lang="es-EC" b="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“EL FALLO DE LA HAYA EN EL CONFLICTO DE PERÚ Y CHILE Y SU INFLUENCIA EN LA REGIÓN”</a:t>
            </a:r>
            <a:r>
              <a:rPr lang="es-EC"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a:t>
            </a:r>
            <a:r>
              <a:rPr lang="es-EC" dirty="0" smtClean="0">
                <a:effectLst>
                  <a:outerShdw blurRad="38100" dist="38100" dir="2700000" algn="tl">
                    <a:srgbClr val="000000">
                      <a:alpha val="43137"/>
                    </a:srgbClr>
                  </a:outerShdw>
                </a:effectLst>
              </a:rPr>
              <a:t> </a:t>
            </a:r>
            <a:endParaRPr lang="es-EC"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0840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UFA-ESPE"/>
          <p:cNvPicPr/>
          <p:nvPr/>
        </p:nvPicPr>
        <p:blipFill rotWithShape="1">
          <a:blip r:embed="rId2">
            <a:extLst>
              <a:ext uri="{28A0092B-C50C-407E-A947-70E740481C1C}">
                <a14:useLocalDpi xmlns:a14="http://schemas.microsoft.com/office/drawing/2010/main" val="0"/>
              </a:ext>
            </a:extLst>
          </a:blip>
          <a:srcRect r="73320" b="-3135"/>
          <a:stretch/>
        </p:blipFill>
        <p:spPr bwMode="auto">
          <a:xfrm>
            <a:off x="167846" y="115926"/>
            <a:ext cx="1069283" cy="838816"/>
          </a:xfrm>
          <a:prstGeom prst="rect">
            <a:avLst/>
          </a:prstGeom>
          <a:noFill/>
          <a:ln>
            <a:noFill/>
          </a:ln>
        </p:spPr>
      </p:pic>
      <p:pic>
        <p:nvPicPr>
          <p:cNvPr id="5" name="Imagen 4" descr="LOGO UFA-ESPE"/>
          <p:cNvPicPr/>
          <p:nvPr/>
        </p:nvPicPr>
        <p:blipFill rotWithShape="1">
          <a:blip r:embed="rId3" cstate="print">
            <a:extLst>
              <a:ext uri="{28A0092B-C50C-407E-A947-70E740481C1C}">
                <a14:useLocalDpi xmlns:a14="http://schemas.microsoft.com/office/drawing/2010/main" val="0"/>
              </a:ext>
            </a:extLst>
          </a:blip>
          <a:srcRect l="25402" t="-2474" r="-1751" b="17613"/>
          <a:stretch/>
        </p:blipFill>
        <p:spPr bwMode="auto">
          <a:xfrm>
            <a:off x="7879975" y="6455786"/>
            <a:ext cx="1530115" cy="308086"/>
          </a:xfrm>
          <a:prstGeom prst="rect">
            <a:avLst/>
          </a:prstGeom>
          <a:noFill/>
          <a:ln>
            <a:noFill/>
          </a:ln>
          <a:effectLst>
            <a:softEdge rad="635000"/>
          </a:effectLst>
        </p:spPr>
      </p:pic>
      <p:sp>
        <p:nvSpPr>
          <p:cNvPr id="2" name="Rectángulo 1"/>
          <p:cNvSpPr/>
          <p:nvPr/>
        </p:nvSpPr>
        <p:spPr>
          <a:xfrm>
            <a:off x="3188261" y="166002"/>
            <a:ext cx="2728447" cy="461665"/>
          </a:xfrm>
          <a:prstGeom prst="rect">
            <a:avLst/>
          </a:prstGeom>
          <a:solidFill>
            <a:srgbClr val="FFFF00"/>
          </a:solidFill>
          <a:ln>
            <a:solidFill>
              <a:schemeClr val="tx1"/>
            </a:solidFill>
          </a:ln>
        </p:spPr>
        <p:txBody>
          <a:bodyPr wrap="square">
            <a:spAutoFit/>
          </a:bodyPr>
          <a:lstStyle/>
          <a:p>
            <a:pPr algn="ctr"/>
            <a:r>
              <a:rPr lang="es-EC" sz="2400" b="1" dirty="0" smtClean="0">
                <a:effectLst>
                  <a:outerShdw blurRad="38100" dist="38100" dir="2700000" algn="tl">
                    <a:srgbClr val="000000">
                      <a:alpha val="43137"/>
                    </a:srgbClr>
                  </a:outerShdw>
                </a:effectLst>
                <a:latin typeface="Times New Roman" panose="02020603050405020304" pitchFamily="18" charset="0"/>
              </a:rPr>
              <a:t>METODOLOGÍA</a:t>
            </a:r>
            <a:endParaRPr lang="es-EC" sz="2400" dirty="0">
              <a:effectLst>
                <a:outerShdw blurRad="38100" dist="38100" dir="2700000" algn="tl">
                  <a:srgbClr val="000000">
                    <a:alpha val="43137"/>
                  </a:srgbClr>
                </a:outerShdw>
              </a:effectLst>
            </a:endParaRPr>
          </a:p>
        </p:txBody>
      </p:sp>
      <p:sp>
        <p:nvSpPr>
          <p:cNvPr id="3" name="Rectángulo 2"/>
          <p:cNvSpPr/>
          <p:nvPr/>
        </p:nvSpPr>
        <p:spPr>
          <a:xfrm>
            <a:off x="228599" y="857231"/>
            <a:ext cx="4935071" cy="5647700"/>
          </a:xfrm>
          <a:prstGeom prst="rect">
            <a:avLst/>
          </a:prstGeom>
          <a:solidFill>
            <a:srgbClr val="002060"/>
          </a:solidFill>
        </p:spPr>
        <p:txBody>
          <a:bodyPr wrap="square">
            <a:spAutoFit/>
          </a:bodyPr>
          <a:lstStyle/>
          <a:p>
            <a:r>
              <a:rPr lang="es-ES" sz="1900" b="1" dirty="0" smtClean="0">
                <a:solidFill>
                  <a:schemeClr val="bg1"/>
                </a:solidFill>
                <a:latin typeface="Times New Roman" panose="02020603050405020304" pitchFamily="18" charset="0"/>
                <a:ea typeface="Calibri" panose="020F0502020204030204" pitchFamily="34" charset="0"/>
              </a:rPr>
              <a:t>Investigación documental, sobre la base de </a:t>
            </a:r>
            <a:r>
              <a:rPr lang="es-ES" sz="1900" b="1" dirty="0">
                <a:solidFill>
                  <a:schemeClr val="bg1"/>
                </a:solidFill>
                <a:latin typeface="Times New Roman" panose="02020603050405020304" pitchFamily="18" charset="0"/>
                <a:ea typeface="Calibri" panose="020F0502020204030204" pitchFamily="34" charset="0"/>
              </a:rPr>
              <a:t>búsqueda y recolección de datos bibliográficos, informes, </a:t>
            </a:r>
            <a:r>
              <a:rPr lang="es-ES" sz="1900" b="1" dirty="0" smtClean="0">
                <a:solidFill>
                  <a:schemeClr val="bg1"/>
                </a:solidFill>
                <a:latin typeface="Times New Roman" panose="02020603050405020304" pitchFamily="18" charset="0"/>
                <a:ea typeface="Calibri" panose="020F0502020204030204" pitchFamily="34" charset="0"/>
              </a:rPr>
              <a:t>información </a:t>
            </a:r>
            <a:r>
              <a:rPr lang="es-ES" sz="1900" b="1" dirty="0">
                <a:solidFill>
                  <a:schemeClr val="bg1"/>
                </a:solidFill>
                <a:latin typeface="Times New Roman" panose="02020603050405020304" pitchFamily="18" charset="0"/>
                <a:ea typeface="Calibri" panose="020F0502020204030204" pitchFamily="34" charset="0"/>
              </a:rPr>
              <a:t>relacionada al </a:t>
            </a:r>
            <a:r>
              <a:rPr lang="es-ES" sz="1900" b="1" dirty="0" smtClean="0">
                <a:solidFill>
                  <a:schemeClr val="bg1"/>
                </a:solidFill>
                <a:latin typeface="Times New Roman" panose="02020603050405020304" pitchFamily="18" charset="0"/>
                <a:ea typeface="Calibri" panose="020F0502020204030204" pitchFamily="34" charset="0"/>
              </a:rPr>
              <a:t>tema, </a:t>
            </a:r>
            <a:r>
              <a:rPr lang="es-ES" sz="1900" b="1" dirty="0">
                <a:solidFill>
                  <a:schemeClr val="bg1"/>
                </a:solidFill>
                <a:latin typeface="Times New Roman" panose="02020603050405020304" pitchFamily="18" charset="0"/>
                <a:ea typeface="Calibri" panose="020F0502020204030204" pitchFamily="34" charset="0"/>
              </a:rPr>
              <a:t>para posteriormente explorar, describir, comprender y discutir en grupos focales toda la información </a:t>
            </a:r>
            <a:r>
              <a:rPr lang="es-ES" sz="1900" b="1" dirty="0" smtClean="0">
                <a:solidFill>
                  <a:schemeClr val="bg1"/>
                </a:solidFill>
                <a:latin typeface="Times New Roman" panose="02020603050405020304" pitchFamily="18" charset="0"/>
                <a:ea typeface="Calibri" panose="020F0502020204030204" pitchFamily="34" charset="0"/>
              </a:rPr>
              <a:t>recopilada.</a:t>
            </a:r>
          </a:p>
          <a:p>
            <a:endParaRPr lang="es-ES" sz="1900" b="1" dirty="0">
              <a:solidFill>
                <a:schemeClr val="bg1"/>
              </a:solidFill>
              <a:latin typeface="Times New Roman" panose="02020603050405020304" pitchFamily="18" charset="0"/>
              <a:ea typeface="Calibri" panose="020F0502020204030204" pitchFamily="34" charset="0"/>
            </a:endParaRPr>
          </a:p>
          <a:p>
            <a:r>
              <a:rPr lang="es-ES" sz="1900" b="1" dirty="0" smtClean="0">
                <a:solidFill>
                  <a:schemeClr val="bg1"/>
                </a:solidFill>
                <a:latin typeface="Times New Roman" panose="02020603050405020304" pitchFamily="18" charset="0"/>
                <a:ea typeface="Calibri" panose="020F0502020204030204" pitchFamily="34" charset="0"/>
              </a:rPr>
              <a:t>Mediante </a:t>
            </a:r>
            <a:r>
              <a:rPr lang="es-ES" sz="1900" b="1" dirty="0">
                <a:solidFill>
                  <a:schemeClr val="bg1"/>
                </a:solidFill>
                <a:latin typeface="Times New Roman" panose="02020603050405020304" pitchFamily="18" charset="0"/>
                <a:ea typeface="Calibri" panose="020F0502020204030204" pitchFamily="34" charset="0"/>
              </a:rPr>
              <a:t>el diseño no experimental de carácter </a:t>
            </a:r>
            <a:r>
              <a:rPr lang="es-ES" sz="1900" b="1" dirty="0" smtClean="0">
                <a:solidFill>
                  <a:schemeClr val="bg1"/>
                </a:solidFill>
                <a:latin typeface="Times New Roman" panose="02020603050405020304" pitchFamily="18" charset="0"/>
                <a:ea typeface="Calibri" panose="020F0502020204030204" pitchFamily="34" charset="0"/>
              </a:rPr>
              <a:t>transversal </a:t>
            </a:r>
            <a:r>
              <a:rPr lang="es-ES" sz="1900" b="1" dirty="0">
                <a:solidFill>
                  <a:schemeClr val="bg1"/>
                </a:solidFill>
                <a:latin typeface="Times New Roman" panose="02020603050405020304" pitchFamily="18" charset="0"/>
                <a:ea typeface="Calibri" panose="020F0502020204030204" pitchFamily="34" charset="0"/>
              </a:rPr>
              <a:t>y descriptivo, mediante el </a:t>
            </a:r>
            <a:r>
              <a:rPr lang="es-EC" sz="1900" b="1" dirty="0">
                <a:solidFill>
                  <a:schemeClr val="bg1"/>
                </a:solidFill>
                <a:latin typeface="Times New Roman" panose="02020603050405020304" pitchFamily="18" charset="0"/>
                <a:ea typeface="Calibri" panose="020F0502020204030204" pitchFamily="34" charset="0"/>
              </a:rPr>
              <a:t>método de investigación Dialéctico, </a:t>
            </a:r>
            <a:r>
              <a:rPr lang="es-EC" sz="1900" b="1" dirty="0" smtClean="0">
                <a:solidFill>
                  <a:schemeClr val="bg1"/>
                </a:solidFill>
                <a:latin typeface="Times New Roman" panose="02020603050405020304" pitchFamily="18" charset="0"/>
                <a:ea typeface="Calibri" panose="020F0502020204030204" pitchFamily="34" charset="0"/>
              </a:rPr>
              <a:t>se analizó los </a:t>
            </a:r>
            <a:r>
              <a:rPr lang="es-EC" sz="1900" b="1" dirty="0">
                <a:solidFill>
                  <a:schemeClr val="bg1"/>
                </a:solidFill>
                <a:latin typeface="Times New Roman" panose="02020603050405020304" pitchFamily="18" charset="0"/>
                <a:ea typeface="Calibri" panose="020F0502020204030204" pitchFamily="34" charset="0"/>
              </a:rPr>
              <a:t>hechos históricos de la delimitación de límites entre los países de la región, identificando las posiciones de cada país y las reacciones con los diferentes fallos de la </a:t>
            </a:r>
            <a:r>
              <a:rPr lang="es-EC" sz="1900" b="1" dirty="0" err="1" smtClean="0">
                <a:solidFill>
                  <a:schemeClr val="bg1"/>
                </a:solidFill>
                <a:latin typeface="Times New Roman" panose="02020603050405020304" pitchFamily="18" charset="0"/>
                <a:ea typeface="Calibri" panose="020F0502020204030204" pitchFamily="34" charset="0"/>
              </a:rPr>
              <a:t>CIJ</a:t>
            </a:r>
            <a:r>
              <a:rPr lang="es-EC" sz="1900" b="1" dirty="0" smtClean="0">
                <a:solidFill>
                  <a:schemeClr val="bg1"/>
                </a:solidFill>
                <a:latin typeface="Times New Roman" panose="02020603050405020304" pitchFamily="18" charset="0"/>
                <a:ea typeface="Calibri" panose="020F0502020204030204" pitchFamily="34" charset="0"/>
              </a:rPr>
              <a:t>.</a:t>
            </a:r>
          </a:p>
          <a:p>
            <a:endParaRPr lang="es-EC" sz="1900" b="1" dirty="0">
              <a:solidFill>
                <a:schemeClr val="bg1"/>
              </a:solidFill>
              <a:latin typeface="Times New Roman" panose="02020603050405020304" pitchFamily="18" charset="0"/>
              <a:ea typeface="Calibri" panose="020F0502020204030204" pitchFamily="34" charset="0"/>
            </a:endParaRPr>
          </a:p>
          <a:p>
            <a:r>
              <a:rPr lang="es-EC" sz="1900" b="1" dirty="0" smtClean="0">
                <a:solidFill>
                  <a:schemeClr val="bg1"/>
                </a:solidFill>
                <a:latin typeface="Times New Roman" panose="02020603050405020304" pitchFamily="18" charset="0"/>
                <a:ea typeface="Calibri" panose="020F0502020204030204" pitchFamily="34" charset="0"/>
              </a:rPr>
              <a:t>Finalmente se formuló un escenario tendencial de la incidencia en los países de la Región de la resolución de la Corte al 2020.</a:t>
            </a:r>
            <a:endParaRPr lang="es-EC" sz="1900" b="1" dirty="0">
              <a:solidFill>
                <a:schemeClr val="bg1"/>
              </a:solidFill>
            </a:endParaRPr>
          </a:p>
        </p:txBody>
      </p:sp>
      <p:pic>
        <p:nvPicPr>
          <p:cNvPr id="6" name="Imagen 5"/>
          <p:cNvPicPr>
            <a:picLocks noChangeAspect="1"/>
          </p:cNvPicPr>
          <p:nvPr/>
        </p:nvPicPr>
        <p:blipFill>
          <a:blip r:embed="rId4"/>
          <a:stretch>
            <a:fillRect/>
          </a:stretch>
        </p:blipFill>
        <p:spPr>
          <a:xfrm>
            <a:off x="5400987" y="2663578"/>
            <a:ext cx="3408449" cy="2544010"/>
          </a:xfrm>
          <a:prstGeom prst="rect">
            <a:avLst/>
          </a:prstGeom>
          <a:effectLst>
            <a:softEdge rad="635000"/>
          </a:effectLst>
        </p:spPr>
      </p:pic>
      <p:pic>
        <p:nvPicPr>
          <p:cNvPr id="7" name="Imagen 6"/>
          <p:cNvPicPr>
            <a:picLocks noChangeAspect="1"/>
          </p:cNvPicPr>
          <p:nvPr/>
        </p:nvPicPr>
        <p:blipFill>
          <a:blip r:embed="rId5"/>
          <a:stretch>
            <a:fillRect/>
          </a:stretch>
        </p:blipFill>
        <p:spPr>
          <a:xfrm>
            <a:off x="5448857" y="223458"/>
            <a:ext cx="3312707" cy="3517156"/>
          </a:xfrm>
          <a:prstGeom prst="rect">
            <a:avLst/>
          </a:prstGeom>
          <a:effectLst>
            <a:softEdge rad="635000"/>
          </a:effectLst>
        </p:spPr>
      </p:pic>
      <p:pic>
        <p:nvPicPr>
          <p:cNvPr id="9" name="Imagen 8"/>
          <p:cNvPicPr>
            <a:picLocks noChangeAspect="1"/>
          </p:cNvPicPr>
          <p:nvPr/>
        </p:nvPicPr>
        <p:blipFill>
          <a:blip r:embed="rId6"/>
          <a:stretch>
            <a:fillRect/>
          </a:stretch>
        </p:blipFill>
        <p:spPr>
          <a:xfrm>
            <a:off x="5400987" y="4199087"/>
            <a:ext cx="3408449" cy="2411478"/>
          </a:xfrm>
          <a:prstGeom prst="rect">
            <a:avLst/>
          </a:prstGeom>
          <a:effectLst>
            <a:softEdge rad="635000"/>
          </a:effectLst>
        </p:spPr>
      </p:pic>
    </p:spTree>
    <p:extLst>
      <p:ext uri="{BB962C8B-B14F-4D97-AF65-F5344CB8AC3E}">
        <p14:creationId xmlns:p14="http://schemas.microsoft.com/office/powerpoint/2010/main" val="40688047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UFA-ESPE"/>
          <p:cNvPicPr/>
          <p:nvPr/>
        </p:nvPicPr>
        <p:blipFill rotWithShape="1">
          <a:blip r:embed="rId2">
            <a:extLst>
              <a:ext uri="{28A0092B-C50C-407E-A947-70E740481C1C}">
                <a14:useLocalDpi xmlns:a14="http://schemas.microsoft.com/office/drawing/2010/main" val="0"/>
              </a:ext>
            </a:extLst>
          </a:blip>
          <a:srcRect r="73320" b="-3135"/>
          <a:stretch/>
        </p:blipFill>
        <p:spPr bwMode="auto">
          <a:xfrm>
            <a:off x="167846" y="115926"/>
            <a:ext cx="1069283" cy="838816"/>
          </a:xfrm>
          <a:prstGeom prst="rect">
            <a:avLst/>
          </a:prstGeom>
          <a:noFill/>
          <a:ln>
            <a:noFill/>
          </a:ln>
        </p:spPr>
      </p:pic>
      <p:pic>
        <p:nvPicPr>
          <p:cNvPr id="5" name="Imagen 4" descr="LOGO UFA-ESPE"/>
          <p:cNvPicPr/>
          <p:nvPr/>
        </p:nvPicPr>
        <p:blipFill rotWithShape="1">
          <a:blip r:embed="rId3" cstate="print">
            <a:extLst>
              <a:ext uri="{28A0092B-C50C-407E-A947-70E740481C1C}">
                <a14:useLocalDpi xmlns:a14="http://schemas.microsoft.com/office/drawing/2010/main" val="0"/>
              </a:ext>
            </a:extLst>
          </a:blip>
          <a:srcRect l="25402" t="-2474" r="-1751" b="17613"/>
          <a:stretch/>
        </p:blipFill>
        <p:spPr bwMode="auto">
          <a:xfrm>
            <a:off x="7879975" y="6455786"/>
            <a:ext cx="1530115" cy="308086"/>
          </a:xfrm>
          <a:prstGeom prst="rect">
            <a:avLst/>
          </a:prstGeom>
          <a:noFill/>
          <a:ln>
            <a:noFill/>
          </a:ln>
          <a:effectLst>
            <a:softEdge rad="635000"/>
          </a:effectLst>
        </p:spPr>
      </p:pic>
      <p:sp>
        <p:nvSpPr>
          <p:cNvPr id="2" name="Rectángulo 1"/>
          <p:cNvSpPr/>
          <p:nvPr/>
        </p:nvSpPr>
        <p:spPr>
          <a:xfrm>
            <a:off x="3188261" y="166002"/>
            <a:ext cx="2728447" cy="461665"/>
          </a:xfrm>
          <a:prstGeom prst="rect">
            <a:avLst/>
          </a:prstGeom>
          <a:solidFill>
            <a:srgbClr val="FFFF00"/>
          </a:solidFill>
          <a:ln>
            <a:solidFill>
              <a:schemeClr val="tx1"/>
            </a:solidFill>
          </a:ln>
        </p:spPr>
        <p:txBody>
          <a:bodyPr wrap="square">
            <a:spAutoFit/>
          </a:bodyPr>
          <a:lstStyle/>
          <a:p>
            <a:pPr algn="ctr"/>
            <a:r>
              <a:rPr lang="es-EC" sz="2400" b="1" dirty="0" smtClean="0">
                <a:effectLst>
                  <a:outerShdw blurRad="38100" dist="38100" dir="2700000" algn="tl">
                    <a:srgbClr val="000000">
                      <a:alpha val="43137"/>
                    </a:srgbClr>
                  </a:outerShdw>
                </a:effectLst>
                <a:latin typeface="Times New Roman" panose="02020603050405020304" pitchFamily="18" charset="0"/>
              </a:rPr>
              <a:t>METODOLOGÍA</a:t>
            </a:r>
            <a:endParaRPr lang="es-EC" sz="2400" dirty="0">
              <a:effectLst>
                <a:outerShdw blurRad="38100" dist="38100" dir="2700000" algn="tl">
                  <a:srgbClr val="000000">
                    <a:alpha val="43137"/>
                  </a:srgbClr>
                </a:outerShdw>
              </a:effectLst>
            </a:endParaRPr>
          </a:p>
        </p:txBody>
      </p:sp>
      <p:sp>
        <p:nvSpPr>
          <p:cNvPr id="3" name="Rectángulo 2"/>
          <p:cNvSpPr/>
          <p:nvPr/>
        </p:nvSpPr>
        <p:spPr>
          <a:xfrm>
            <a:off x="3845857" y="2285542"/>
            <a:ext cx="4935071" cy="1323439"/>
          </a:xfrm>
          <a:prstGeom prst="rect">
            <a:avLst/>
          </a:prstGeom>
          <a:solidFill>
            <a:srgbClr val="002060"/>
          </a:solidFill>
        </p:spPr>
        <p:txBody>
          <a:bodyPr wrap="square">
            <a:spAutoFit/>
          </a:bodyPr>
          <a:lstStyle/>
          <a:p>
            <a:pPr algn="just"/>
            <a:r>
              <a:rPr lang="es-EC" sz="1900" b="1" dirty="0" smtClean="0">
                <a:solidFill>
                  <a:schemeClr val="bg1"/>
                </a:solidFill>
                <a:ea typeface="Calibri" panose="020F0502020204030204" pitchFamily="34" charset="0"/>
              </a:rPr>
              <a:t>Competencia contenciosa: </a:t>
            </a:r>
            <a:r>
              <a:rPr lang="es-EC" sz="2000" b="1" dirty="0" smtClean="0">
                <a:solidFill>
                  <a:schemeClr val="bg1"/>
                </a:solidFill>
              </a:rPr>
              <a:t>el </a:t>
            </a:r>
            <a:r>
              <a:rPr lang="es-EC" sz="2000" b="1" dirty="0">
                <a:solidFill>
                  <a:schemeClr val="bg1"/>
                </a:solidFill>
              </a:rPr>
              <a:t>arreglo conforme al Derecho Internacional de controversias que le sean sometidas por los </a:t>
            </a:r>
            <a:r>
              <a:rPr lang="es-EC" sz="2000" b="1" dirty="0" smtClean="0">
                <a:solidFill>
                  <a:schemeClr val="bg1"/>
                </a:solidFill>
              </a:rPr>
              <a:t>Estados.</a:t>
            </a:r>
          </a:p>
        </p:txBody>
      </p:sp>
      <p:sp>
        <p:nvSpPr>
          <p:cNvPr id="8" name="Rectángulo 7"/>
          <p:cNvSpPr/>
          <p:nvPr/>
        </p:nvSpPr>
        <p:spPr>
          <a:xfrm>
            <a:off x="242049" y="5602409"/>
            <a:ext cx="8538879" cy="923330"/>
          </a:xfrm>
          <a:prstGeom prst="rect">
            <a:avLst/>
          </a:prstGeom>
          <a:solidFill>
            <a:srgbClr val="002060"/>
          </a:solidFill>
        </p:spPr>
        <p:txBody>
          <a:bodyPr wrap="square">
            <a:spAutoFit/>
          </a:bodyPr>
          <a:lstStyle/>
          <a:p>
            <a:pPr algn="just"/>
            <a:r>
              <a:rPr lang="es-EC" b="1" dirty="0">
                <a:solidFill>
                  <a:schemeClr val="bg1"/>
                </a:solidFill>
              </a:rPr>
              <a:t>Objetivo:“…lograr por medios pacíficos, y de conformidad con los principios de la justicia y del derecho internacional, el ajuste o arreglo de controversias o situaciones internacionales susceptibles de conducir a quebrantamientos de la paz” </a:t>
            </a:r>
          </a:p>
        </p:txBody>
      </p:sp>
      <p:sp>
        <p:nvSpPr>
          <p:cNvPr id="10" name="Rectángulo 9"/>
          <p:cNvSpPr/>
          <p:nvPr/>
        </p:nvSpPr>
        <p:spPr>
          <a:xfrm>
            <a:off x="3818963" y="4035670"/>
            <a:ext cx="4935071" cy="1200329"/>
          </a:xfrm>
          <a:prstGeom prst="rect">
            <a:avLst/>
          </a:prstGeom>
          <a:solidFill>
            <a:srgbClr val="002060"/>
          </a:solidFill>
        </p:spPr>
        <p:txBody>
          <a:bodyPr wrap="square">
            <a:spAutoFit/>
          </a:bodyPr>
          <a:lstStyle/>
          <a:p>
            <a:pPr algn="just"/>
            <a:r>
              <a:rPr lang="es-EC" b="1" dirty="0">
                <a:solidFill>
                  <a:schemeClr val="bg1"/>
                </a:solidFill>
                <a:ea typeface="Calibri" panose="020F0502020204030204" pitchFamily="34" charset="0"/>
              </a:rPr>
              <a:t>Competencia Consultiva: Emisión de dictámenes </a:t>
            </a:r>
            <a:r>
              <a:rPr lang="es-EC" b="1" dirty="0">
                <a:solidFill>
                  <a:schemeClr val="bg1"/>
                </a:solidFill>
              </a:rPr>
              <a:t>sobre cuestiones jurídicas que le sometan los órganos u organismos de las Naciones Unidas que tengan autorización para hacerlo</a:t>
            </a:r>
            <a:r>
              <a:rPr lang="es-EC" b="1" dirty="0">
                <a:solidFill>
                  <a:schemeClr val="bg1"/>
                </a:solidFill>
                <a:ea typeface="Calibri" panose="020F0502020204030204" pitchFamily="34" charset="0"/>
              </a:rPr>
              <a:t>  </a:t>
            </a:r>
          </a:p>
        </p:txBody>
      </p:sp>
      <p:sp>
        <p:nvSpPr>
          <p:cNvPr id="11" name="Rectángulo 10"/>
          <p:cNvSpPr/>
          <p:nvPr/>
        </p:nvSpPr>
        <p:spPr>
          <a:xfrm>
            <a:off x="3845857" y="1087272"/>
            <a:ext cx="4908177" cy="461665"/>
          </a:xfrm>
          <a:prstGeom prst="rect">
            <a:avLst/>
          </a:prstGeom>
          <a:solidFill>
            <a:srgbClr val="002060"/>
          </a:solidFill>
        </p:spPr>
        <p:txBody>
          <a:bodyPr wrap="square">
            <a:spAutoFit/>
          </a:bodyPr>
          <a:lstStyle/>
          <a:p>
            <a:pPr algn="just"/>
            <a:r>
              <a:rPr lang="es-EC" sz="2400" b="1" dirty="0" smtClean="0">
                <a:solidFill>
                  <a:schemeClr val="bg1"/>
                </a:solidFill>
                <a:ea typeface="Calibri" panose="020F0502020204030204" pitchFamily="34" charset="0"/>
              </a:rPr>
              <a:t>Corte </a:t>
            </a:r>
            <a:r>
              <a:rPr lang="es-EC" sz="2400" b="1" dirty="0">
                <a:solidFill>
                  <a:schemeClr val="bg1"/>
                </a:solidFill>
                <a:ea typeface="Calibri" panose="020F0502020204030204" pitchFamily="34" charset="0"/>
              </a:rPr>
              <a:t>Internacional de Justicia:</a:t>
            </a:r>
          </a:p>
        </p:txBody>
      </p:sp>
      <p:pic>
        <p:nvPicPr>
          <p:cNvPr id="12" name="Imagen 11"/>
          <p:cNvPicPr>
            <a:picLocks noChangeAspect="1"/>
          </p:cNvPicPr>
          <p:nvPr/>
        </p:nvPicPr>
        <p:blipFill rotWithShape="1">
          <a:blip r:embed="rId4"/>
          <a:srcRect l="18253" r="17861"/>
          <a:stretch/>
        </p:blipFill>
        <p:spPr>
          <a:xfrm>
            <a:off x="167846" y="627667"/>
            <a:ext cx="3316052" cy="3145808"/>
          </a:xfrm>
          <a:prstGeom prst="rect">
            <a:avLst/>
          </a:prstGeom>
          <a:effectLst>
            <a:softEdge rad="635000"/>
          </a:effectLst>
        </p:spPr>
      </p:pic>
      <p:pic>
        <p:nvPicPr>
          <p:cNvPr id="13" name="Imagen 12"/>
          <p:cNvPicPr>
            <a:picLocks noChangeAspect="1"/>
          </p:cNvPicPr>
          <p:nvPr/>
        </p:nvPicPr>
        <p:blipFill>
          <a:blip r:embed="rId5"/>
          <a:stretch>
            <a:fillRect/>
          </a:stretch>
        </p:blipFill>
        <p:spPr>
          <a:xfrm>
            <a:off x="268806" y="3469342"/>
            <a:ext cx="3333980" cy="2017058"/>
          </a:xfrm>
          <a:prstGeom prst="rect">
            <a:avLst/>
          </a:prstGeom>
          <a:effectLst>
            <a:softEdge rad="317500"/>
          </a:effectLst>
        </p:spPr>
      </p:pic>
    </p:spTree>
    <p:extLst>
      <p:ext uri="{BB962C8B-B14F-4D97-AF65-F5344CB8AC3E}">
        <p14:creationId xmlns:p14="http://schemas.microsoft.com/office/powerpoint/2010/main" val="3703261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UFA-ESPE"/>
          <p:cNvPicPr/>
          <p:nvPr/>
        </p:nvPicPr>
        <p:blipFill rotWithShape="1">
          <a:blip r:embed="rId2">
            <a:extLst>
              <a:ext uri="{28A0092B-C50C-407E-A947-70E740481C1C}">
                <a14:useLocalDpi xmlns:a14="http://schemas.microsoft.com/office/drawing/2010/main" val="0"/>
              </a:ext>
            </a:extLst>
          </a:blip>
          <a:srcRect r="73320" b="-3135"/>
          <a:stretch/>
        </p:blipFill>
        <p:spPr bwMode="auto">
          <a:xfrm>
            <a:off x="167846" y="115926"/>
            <a:ext cx="1069283" cy="838816"/>
          </a:xfrm>
          <a:prstGeom prst="rect">
            <a:avLst/>
          </a:prstGeom>
          <a:noFill/>
          <a:ln>
            <a:noFill/>
          </a:ln>
        </p:spPr>
      </p:pic>
      <p:pic>
        <p:nvPicPr>
          <p:cNvPr id="5" name="Imagen 4" descr="LOGO UFA-ESPE"/>
          <p:cNvPicPr/>
          <p:nvPr/>
        </p:nvPicPr>
        <p:blipFill rotWithShape="1">
          <a:blip r:embed="rId3" cstate="print">
            <a:extLst>
              <a:ext uri="{28A0092B-C50C-407E-A947-70E740481C1C}">
                <a14:useLocalDpi xmlns:a14="http://schemas.microsoft.com/office/drawing/2010/main" val="0"/>
              </a:ext>
            </a:extLst>
          </a:blip>
          <a:srcRect l="25402" t="-2474" r="-1751" b="17613"/>
          <a:stretch/>
        </p:blipFill>
        <p:spPr bwMode="auto">
          <a:xfrm>
            <a:off x="7879975" y="6521824"/>
            <a:ext cx="1048871" cy="242047"/>
          </a:xfrm>
          <a:prstGeom prst="rect">
            <a:avLst/>
          </a:prstGeom>
          <a:noFill/>
          <a:ln>
            <a:noFill/>
          </a:ln>
        </p:spPr>
      </p:pic>
      <p:sp>
        <p:nvSpPr>
          <p:cNvPr id="2" name="Rectángulo 1"/>
          <p:cNvSpPr/>
          <p:nvPr/>
        </p:nvSpPr>
        <p:spPr>
          <a:xfrm>
            <a:off x="3941293" y="166002"/>
            <a:ext cx="2728447" cy="461665"/>
          </a:xfrm>
          <a:prstGeom prst="rect">
            <a:avLst/>
          </a:prstGeom>
          <a:solidFill>
            <a:srgbClr val="FFFF00"/>
          </a:solidFill>
          <a:ln>
            <a:solidFill>
              <a:schemeClr val="tx1"/>
            </a:solidFill>
          </a:ln>
        </p:spPr>
        <p:txBody>
          <a:bodyPr wrap="square">
            <a:spAutoFit/>
          </a:bodyPr>
          <a:lstStyle/>
          <a:p>
            <a:pPr algn="ctr"/>
            <a:r>
              <a:rPr lang="es-EC" sz="2400" b="1" dirty="0" smtClean="0">
                <a:effectLst>
                  <a:outerShdw blurRad="38100" dist="38100" dir="2700000" algn="tl">
                    <a:srgbClr val="000000">
                      <a:alpha val="43137"/>
                    </a:srgbClr>
                  </a:outerShdw>
                </a:effectLst>
                <a:latin typeface="Times New Roman" panose="02020603050405020304" pitchFamily="18" charset="0"/>
              </a:rPr>
              <a:t>METODOLOGÍA</a:t>
            </a:r>
            <a:endParaRPr lang="es-EC" sz="2400" dirty="0">
              <a:effectLst>
                <a:outerShdw blurRad="38100" dist="38100" dir="2700000" algn="tl">
                  <a:srgbClr val="000000">
                    <a:alpha val="43137"/>
                  </a:srgbClr>
                </a:outerShdw>
              </a:effectLst>
            </a:endParaRPr>
          </a:p>
        </p:txBody>
      </p:sp>
      <p:pic>
        <p:nvPicPr>
          <p:cNvPr id="7" name="Imagen 6"/>
          <p:cNvPicPr>
            <a:picLocks noChangeAspect="1"/>
          </p:cNvPicPr>
          <p:nvPr/>
        </p:nvPicPr>
        <p:blipFill>
          <a:blip r:embed="rId4"/>
          <a:stretch>
            <a:fillRect/>
          </a:stretch>
        </p:blipFill>
        <p:spPr>
          <a:xfrm>
            <a:off x="2717686" y="1486984"/>
            <a:ext cx="6203330" cy="460453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CuadroTexto 7"/>
          <p:cNvSpPr txBox="1"/>
          <p:nvPr/>
        </p:nvSpPr>
        <p:spPr>
          <a:xfrm>
            <a:off x="46823" y="1653989"/>
            <a:ext cx="2249288" cy="538609"/>
          </a:xfrm>
          <a:prstGeom prst="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EC" sz="1450" b="1" dirty="0" smtClean="0"/>
              <a:t>Corte Internacional Justicia </a:t>
            </a:r>
          </a:p>
          <a:p>
            <a:pPr algn="ctr"/>
            <a:r>
              <a:rPr lang="es-EC" sz="1450" b="1" dirty="0" smtClean="0"/>
              <a:t>19, noviembre del  2012</a:t>
            </a:r>
            <a:endParaRPr lang="es-EC" sz="1450" b="1" dirty="0"/>
          </a:p>
        </p:txBody>
      </p:sp>
      <p:sp>
        <p:nvSpPr>
          <p:cNvPr id="9" name="CuadroTexto 8"/>
          <p:cNvSpPr txBox="1"/>
          <p:nvPr/>
        </p:nvSpPr>
        <p:spPr>
          <a:xfrm>
            <a:off x="51306" y="2519080"/>
            <a:ext cx="2244805" cy="1600438"/>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s-EC" sz="1400" b="1" dirty="0" smtClean="0">
                <a:solidFill>
                  <a:schemeClr val="bg1"/>
                </a:solidFill>
              </a:rPr>
              <a:t>Colombia:</a:t>
            </a:r>
          </a:p>
          <a:p>
            <a:pPr marL="93663" indent="-93663">
              <a:buFont typeface="Arial" panose="020B0604020202020204" pitchFamily="34" charset="0"/>
              <a:buChar char="•"/>
            </a:pPr>
            <a:r>
              <a:rPr lang="es-EC" sz="1400" b="1" dirty="0" smtClean="0">
                <a:solidFill>
                  <a:schemeClr val="bg1"/>
                </a:solidFill>
              </a:rPr>
              <a:t>Tesis de inaplicabilidad.</a:t>
            </a:r>
          </a:p>
          <a:p>
            <a:pPr marL="93663" indent="-93663">
              <a:buFont typeface="Arial" panose="020B0604020202020204" pitchFamily="34" charset="0"/>
              <a:buChar char="•"/>
            </a:pPr>
            <a:r>
              <a:rPr lang="es-EC" sz="1400" b="1" dirty="0" smtClean="0">
                <a:solidFill>
                  <a:schemeClr val="bg1"/>
                </a:solidFill>
              </a:rPr>
              <a:t>28 Nov 2012, denuncia Pacto de Bogotá.</a:t>
            </a:r>
          </a:p>
          <a:p>
            <a:pPr marL="93663" indent="-93663">
              <a:buFont typeface="Arial" panose="020B0604020202020204" pitchFamily="34" charset="0"/>
              <a:buChar char="•"/>
            </a:pPr>
            <a:r>
              <a:rPr lang="es-EC" sz="1400" b="1" dirty="0" smtClean="0">
                <a:solidFill>
                  <a:schemeClr val="bg1"/>
                </a:solidFill>
              </a:rPr>
              <a:t>Formula la tesis, “tratados internacionales, reformula frontera”.</a:t>
            </a:r>
            <a:endParaRPr lang="es-EC" sz="1400" b="1" dirty="0">
              <a:solidFill>
                <a:schemeClr val="bg1"/>
              </a:solidFill>
            </a:endParaRPr>
          </a:p>
        </p:txBody>
      </p:sp>
      <p:sp>
        <p:nvSpPr>
          <p:cNvPr id="11" name="CuadroTexto 10"/>
          <p:cNvSpPr txBox="1"/>
          <p:nvPr/>
        </p:nvSpPr>
        <p:spPr>
          <a:xfrm>
            <a:off x="55789" y="4258227"/>
            <a:ext cx="2244805" cy="1169551"/>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s-EC" sz="1400" b="1" dirty="0" smtClean="0"/>
              <a:t>Nicaragua:</a:t>
            </a:r>
          </a:p>
          <a:p>
            <a:pPr marL="93663" indent="-93663">
              <a:buFont typeface="Arial" panose="020B0604020202020204" pitchFamily="34" charset="0"/>
              <a:buChar char="•"/>
            </a:pPr>
            <a:r>
              <a:rPr lang="es-EC" sz="1400" b="1" dirty="0" smtClean="0"/>
              <a:t>26, noviembre 2013, demanda a Colombia, “violación derechos soberanos…”.</a:t>
            </a:r>
          </a:p>
        </p:txBody>
      </p:sp>
    </p:spTree>
    <p:extLst>
      <p:ext uri="{BB962C8B-B14F-4D97-AF65-F5344CB8AC3E}">
        <p14:creationId xmlns:p14="http://schemas.microsoft.com/office/powerpoint/2010/main" val="1642955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UFA-ESPE"/>
          <p:cNvPicPr/>
          <p:nvPr/>
        </p:nvPicPr>
        <p:blipFill rotWithShape="1">
          <a:blip r:embed="rId2">
            <a:extLst>
              <a:ext uri="{28A0092B-C50C-407E-A947-70E740481C1C}">
                <a14:useLocalDpi xmlns:a14="http://schemas.microsoft.com/office/drawing/2010/main" val="0"/>
              </a:ext>
            </a:extLst>
          </a:blip>
          <a:srcRect r="73320" b="-3135"/>
          <a:stretch/>
        </p:blipFill>
        <p:spPr bwMode="auto">
          <a:xfrm>
            <a:off x="167846" y="115926"/>
            <a:ext cx="1069283" cy="838816"/>
          </a:xfrm>
          <a:prstGeom prst="rect">
            <a:avLst/>
          </a:prstGeom>
          <a:noFill/>
          <a:ln>
            <a:noFill/>
          </a:ln>
        </p:spPr>
      </p:pic>
      <p:pic>
        <p:nvPicPr>
          <p:cNvPr id="5" name="Imagen 4" descr="LOGO UFA-ESPE"/>
          <p:cNvPicPr/>
          <p:nvPr/>
        </p:nvPicPr>
        <p:blipFill rotWithShape="1">
          <a:blip r:embed="rId3" cstate="print">
            <a:extLst>
              <a:ext uri="{28A0092B-C50C-407E-A947-70E740481C1C}">
                <a14:useLocalDpi xmlns:a14="http://schemas.microsoft.com/office/drawing/2010/main" val="0"/>
              </a:ext>
            </a:extLst>
          </a:blip>
          <a:srcRect l="25402" t="-2474" r="-1751" b="17613"/>
          <a:stretch/>
        </p:blipFill>
        <p:spPr bwMode="auto">
          <a:xfrm>
            <a:off x="7879975" y="6521824"/>
            <a:ext cx="1048871" cy="242047"/>
          </a:xfrm>
          <a:prstGeom prst="rect">
            <a:avLst/>
          </a:prstGeom>
          <a:noFill/>
          <a:ln>
            <a:noFill/>
          </a:ln>
        </p:spPr>
      </p:pic>
      <p:sp>
        <p:nvSpPr>
          <p:cNvPr id="2" name="Rectángulo 1"/>
          <p:cNvSpPr/>
          <p:nvPr/>
        </p:nvSpPr>
        <p:spPr>
          <a:xfrm>
            <a:off x="3941293" y="166002"/>
            <a:ext cx="2728447" cy="461665"/>
          </a:xfrm>
          <a:prstGeom prst="rect">
            <a:avLst/>
          </a:prstGeom>
          <a:solidFill>
            <a:srgbClr val="FFFF00"/>
          </a:solidFill>
          <a:ln>
            <a:solidFill>
              <a:schemeClr val="tx1"/>
            </a:solidFill>
          </a:ln>
        </p:spPr>
        <p:txBody>
          <a:bodyPr wrap="square">
            <a:spAutoFit/>
          </a:bodyPr>
          <a:lstStyle/>
          <a:p>
            <a:pPr algn="ctr"/>
            <a:r>
              <a:rPr lang="es-EC" sz="2400" b="1" dirty="0" smtClean="0">
                <a:effectLst>
                  <a:outerShdw blurRad="38100" dist="38100" dir="2700000" algn="tl">
                    <a:srgbClr val="000000">
                      <a:alpha val="43137"/>
                    </a:srgbClr>
                  </a:outerShdw>
                </a:effectLst>
                <a:latin typeface="Times New Roman" panose="02020603050405020304" pitchFamily="18" charset="0"/>
              </a:rPr>
              <a:t>METODOLOGÍA</a:t>
            </a:r>
            <a:endParaRPr lang="es-EC" sz="2400" dirty="0">
              <a:effectLst>
                <a:outerShdw blurRad="38100" dist="38100" dir="2700000" algn="tl">
                  <a:srgbClr val="000000">
                    <a:alpha val="43137"/>
                  </a:srgbClr>
                </a:outerShdw>
              </a:effectLst>
            </a:endParaRPr>
          </a:p>
        </p:txBody>
      </p:sp>
      <p:pic>
        <p:nvPicPr>
          <p:cNvPr id="6" name="Imagen 5"/>
          <p:cNvPicPr>
            <a:picLocks noChangeAspect="1"/>
          </p:cNvPicPr>
          <p:nvPr/>
        </p:nvPicPr>
        <p:blipFill>
          <a:blip r:embed="rId4"/>
          <a:stretch>
            <a:fillRect/>
          </a:stretch>
        </p:blipFill>
        <p:spPr>
          <a:xfrm>
            <a:off x="3294531" y="1385049"/>
            <a:ext cx="5338480" cy="381802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CuadroTexto 7"/>
          <p:cNvSpPr txBox="1"/>
          <p:nvPr/>
        </p:nvSpPr>
        <p:spPr>
          <a:xfrm>
            <a:off x="226117" y="1429873"/>
            <a:ext cx="2624659" cy="2862322"/>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es-EC" sz="1500" b="1" dirty="0" smtClean="0">
                <a:solidFill>
                  <a:schemeClr val="bg1"/>
                </a:solidFill>
              </a:rPr>
              <a:t>Bolivia:</a:t>
            </a:r>
          </a:p>
          <a:p>
            <a:pPr marL="93663" indent="-93663" algn="just">
              <a:buFont typeface="Arial" panose="020B0604020202020204" pitchFamily="34" charset="0"/>
              <a:buChar char="•"/>
            </a:pPr>
            <a:r>
              <a:rPr lang="es-EC" sz="1500" b="1" dirty="0" smtClean="0">
                <a:solidFill>
                  <a:schemeClr val="bg1"/>
                </a:solidFill>
              </a:rPr>
              <a:t>24 de abril del 2013, presenta demanda contra Chile para exigir una salida soberana al Océano Pacífico.</a:t>
            </a:r>
          </a:p>
          <a:p>
            <a:pPr marL="93663" indent="-93663" algn="just">
              <a:buFont typeface="Arial" panose="020B0604020202020204" pitchFamily="34" charset="0"/>
              <a:buChar char="•"/>
            </a:pPr>
            <a:r>
              <a:rPr lang="es-EC" sz="1500" b="1" dirty="0" smtClean="0">
                <a:solidFill>
                  <a:schemeClr val="bg1"/>
                </a:solidFill>
              </a:rPr>
              <a:t>15 de abril del 2014, entrega memoria argumentando la demanda contra Chile. </a:t>
            </a:r>
          </a:p>
          <a:p>
            <a:pPr marL="93663" indent="-93663" algn="just">
              <a:buFont typeface="Arial" panose="020B0604020202020204" pitchFamily="34" charset="0"/>
              <a:buChar char="•"/>
            </a:pPr>
            <a:r>
              <a:rPr lang="es-EC" sz="1500" b="1" dirty="0" smtClean="0">
                <a:solidFill>
                  <a:schemeClr val="bg1"/>
                </a:solidFill>
              </a:rPr>
              <a:t>07 de noviembre del 2014, presento a la </a:t>
            </a:r>
            <a:r>
              <a:rPr lang="es-EC" sz="1500" b="1" dirty="0" err="1" smtClean="0">
                <a:solidFill>
                  <a:schemeClr val="bg1"/>
                </a:solidFill>
              </a:rPr>
              <a:t>CIJ</a:t>
            </a:r>
            <a:r>
              <a:rPr lang="es-EC" sz="1500" b="1" dirty="0" smtClean="0">
                <a:solidFill>
                  <a:schemeClr val="bg1"/>
                </a:solidFill>
              </a:rPr>
              <a:t>., las respuestas a las objeciones de Chile.</a:t>
            </a:r>
          </a:p>
        </p:txBody>
      </p:sp>
      <p:sp>
        <p:nvSpPr>
          <p:cNvPr id="9" name="CuadroTexto 8"/>
          <p:cNvSpPr txBox="1"/>
          <p:nvPr/>
        </p:nvSpPr>
        <p:spPr>
          <a:xfrm>
            <a:off x="3703779" y="5567426"/>
            <a:ext cx="4418242" cy="738664"/>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es-EC" sz="1400" b="1" dirty="0" smtClean="0"/>
              <a:t>Chile:</a:t>
            </a:r>
          </a:p>
          <a:p>
            <a:pPr marL="93663" indent="-93663" algn="just">
              <a:buFont typeface="Arial" panose="020B0604020202020204" pitchFamily="34" charset="0"/>
              <a:buChar char="•"/>
            </a:pPr>
            <a:r>
              <a:rPr lang="es-EC" sz="1400" b="1" dirty="0" smtClean="0"/>
              <a:t>15 de Julio del 2014, presenta objeciones impugnando la competencia de la Corte.</a:t>
            </a:r>
          </a:p>
        </p:txBody>
      </p:sp>
      <p:sp>
        <p:nvSpPr>
          <p:cNvPr id="10" name="CuadroTexto 9"/>
          <p:cNvSpPr txBox="1"/>
          <p:nvPr/>
        </p:nvSpPr>
        <p:spPr>
          <a:xfrm>
            <a:off x="245192" y="4615551"/>
            <a:ext cx="2605584" cy="1815882"/>
          </a:xfrm>
          <a:prstGeom prst="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s-EC" sz="1400" b="1" dirty="0" smtClean="0"/>
              <a:t>Corte Internacional Justicia, </a:t>
            </a:r>
            <a:endParaRPr lang="es-EC" sz="1400" b="1" dirty="0"/>
          </a:p>
          <a:p>
            <a:pPr marL="93663" indent="-93663" algn="just">
              <a:buFont typeface="Arial" panose="020B0604020202020204" pitchFamily="34" charset="0"/>
              <a:buChar char="•"/>
            </a:pPr>
            <a:r>
              <a:rPr lang="es-EC" sz="1400" b="1" dirty="0" smtClean="0"/>
              <a:t>El 02 mayo del 2013, acepta la demanda presentada por Bolivia y notifica la demanda a Chile.</a:t>
            </a:r>
          </a:p>
          <a:p>
            <a:pPr marL="93663" indent="-93663" algn="just">
              <a:buFont typeface="Arial" panose="020B0604020202020204" pitchFamily="34" charset="0"/>
              <a:buChar char="•"/>
              <a:tabLst>
                <a:tab pos="93663" algn="l"/>
              </a:tabLst>
            </a:pPr>
            <a:r>
              <a:rPr lang="es-EC" sz="1400" b="1" dirty="0" smtClean="0"/>
              <a:t>Durante el 2015, la Corte cumplirá el proceso oral y definirá su competencia o no.</a:t>
            </a:r>
          </a:p>
        </p:txBody>
      </p:sp>
    </p:spTree>
    <p:extLst>
      <p:ext uri="{BB962C8B-B14F-4D97-AF65-F5344CB8AC3E}">
        <p14:creationId xmlns:p14="http://schemas.microsoft.com/office/powerpoint/2010/main" val="4182383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UFA-ESPE"/>
          <p:cNvPicPr/>
          <p:nvPr/>
        </p:nvPicPr>
        <p:blipFill rotWithShape="1">
          <a:blip r:embed="rId2">
            <a:extLst>
              <a:ext uri="{28A0092B-C50C-407E-A947-70E740481C1C}">
                <a14:useLocalDpi xmlns:a14="http://schemas.microsoft.com/office/drawing/2010/main" val="0"/>
              </a:ext>
            </a:extLst>
          </a:blip>
          <a:srcRect r="73320" b="-3135"/>
          <a:stretch/>
        </p:blipFill>
        <p:spPr bwMode="auto">
          <a:xfrm>
            <a:off x="167846" y="115926"/>
            <a:ext cx="1069283" cy="838816"/>
          </a:xfrm>
          <a:prstGeom prst="rect">
            <a:avLst/>
          </a:prstGeom>
          <a:noFill/>
          <a:ln>
            <a:noFill/>
          </a:ln>
        </p:spPr>
      </p:pic>
      <p:sp>
        <p:nvSpPr>
          <p:cNvPr id="2" name="Rectángulo 1"/>
          <p:cNvSpPr/>
          <p:nvPr/>
        </p:nvSpPr>
        <p:spPr>
          <a:xfrm>
            <a:off x="3736573" y="125058"/>
            <a:ext cx="2728447" cy="461665"/>
          </a:xfrm>
          <a:prstGeom prst="rect">
            <a:avLst/>
          </a:prstGeom>
          <a:solidFill>
            <a:srgbClr val="FFFF00"/>
          </a:solidFill>
          <a:ln>
            <a:solidFill>
              <a:schemeClr val="tx1"/>
            </a:solidFill>
          </a:ln>
        </p:spPr>
        <p:txBody>
          <a:bodyPr wrap="square">
            <a:spAutoFit/>
          </a:bodyPr>
          <a:lstStyle/>
          <a:p>
            <a:pPr algn="ctr"/>
            <a:r>
              <a:rPr lang="es-EC" sz="2400" b="1" dirty="0" smtClean="0">
                <a:effectLst>
                  <a:outerShdw blurRad="38100" dist="38100" dir="2700000" algn="tl">
                    <a:srgbClr val="000000">
                      <a:alpha val="43137"/>
                    </a:srgbClr>
                  </a:outerShdw>
                </a:effectLst>
                <a:latin typeface="Times New Roman" panose="02020603050405020304" pitchFamily="18" charset="0"/>
              </a:rPr>
              <a:t>METODOLOGÍA</a:t>
            </a:r>
            <a:endParaRPr lang="es-EC" sz="2400" dirty="0">
              <a:effectLst>
                <a:outerShdw blurRad="38100" dist="38100" dir="2700000" algn="tl">
                  <a:srgbClr val="000000">
                    <a:alpha val="43137"/>
                  </a:srgbClr>
                </a:outerShdw>
              </a:effectLst>
            </a:endParaRPr>
          </a:p>
        </p:txBody>
      </p:sp>
      <p:sp>
        <p:nvSpPr>
          <p:cNvPr id="3" name="CuadroTexto 2"/>
          <p:cNvSpPr txBox="1"/>
          <p:nvPr/>
        </p:nvSpPr>
        <p:spPr>
          <a:xfrm>
            <a:off x="1198409" y="583417"/>
            <a:ext cx="2366482" cy="338554"/>
          </a:xfrm>
          <a:prstGeom prst="rect">
            <a:avLst/>
          </a:prstGeom>
          <a:solidFill>
            <a:srgbClr val="002060"/>
          </a:solidFill>
        </p:spPr>
        <p:txBody>
          <a:bodyPr wrap="none" rtlCol="0">
            <a:spAutoFit/>
          </a:bodyPr>
          <a:lstStyle/>
          <a:p>
            <a:r>
              <a:rPr lang="es-EC" sz="1600" b="1" dirty="0" smtClean="0">
                <a:solidFill>
                  <a:schemeClr val="bg1"/>
                </a:solidFill>
              </a:rPr>
              <a:t>Decisión CIJ. 27-ENE-2014</a:t>
            </a:r>
            <a:endParaRPr lang="es-EC" sz="1600" b="1" dirty="0">
              <a:solidFill>
                <a:schemeClr val="bg1"/>
              </a:solidFill>
            </a:endParaRPr>
          </a:p>
        </p:txBody>
      </p:sp>
      <p:grpSp>
        <p:nvGrpSpPr>
          <p:cNvPr id="7" name="6 Grupo"/>
          <p:cNvGrpSpPr/>
          <p:nvPr/>
        </p:nvGrpSpPr>
        <p:grpSpPr>
          <a:xfrm>
            <a:off x="627793" y="1126383"/>
            <a:ext cx="8000798" cy="5288068"/>
            <a:chOff x="1363153" y="1240627"/>
            <a:chExt cx="6138331" cy="4025640"/>
          </a:xfrm>
          <a:scene3d>
            <a:camera prst="orthographicFront">
              <a:rot lat="0" lon="0" rev="0"/>
            </a:camera>
            <a:lightRig rig="balanced" dir="t">
              <a:rot lat="0" lon="0" rev="8700000"/>
            </a:lightRig>
          </a:scene3d>
        </p:grpSpPr>
        <p:pic>
          <p:nvPicPr>
            <p:cNvPr id="11" name="10 Imagen"/>
            <p:cNvPicPr/>
            <p:nvPr/>
          </p:nvPicPr>
          <p:blipFill>
            <a:blip r:embed="rId3" cstate="print">
              <a:extLst>
                <a:ext uri="{28A0092B-C50C-407E-A947-70E740481C1C}">
                  <a14:useLocalDpi xmlns:a14="http://schemas.microsoft.com/office/drawing/2010/main" val="0"/>
                </a:ext>
              </a:extLst>
            </a:blip>
            <a:stretch>
              <a:fillRect/>
            </a:stretch>
          </p:blipFill>
          <p:spPr bwMode="auto">
            <a:xfrm>
              <a:off x="1363153" y="1240627"/>
              <a:ext cx="6138331" cy="4025640"/>
            </a:xfrm>
            <a:prstGeom prst="rect">
              <a:avLst/>
            </a:prstGeom>
            <a:noFill/>
            <a:ln>
              <a:noFill/>
            </a:ln>
            <a:effectLst>
              <a:outerShdw blurRad="44450" dist="27940" dir="5400000" algn="ctr">
                <a:srgbClr val="000000">
                  <a:alpha val="32000"/>
                </a:srgbClr>
              </a:outerShdw>
            </a:effectLst>
            <a:sp3d>
              <a:bevelT w="190500" h="38100"/>
            </a:sp3d>
          </p:spPr>
        </p:pic>
        <p:sp>
          <p:nvSpPr>
            <p:cNvPr id="6" name="5 Elipse"/>
            <p:cNvSpPr/>
            <p:nvPr/>
          </p:nvSpPr>
          <p:spPr>
            <a:xfrm>
              <a:off x="5643417" y="2828380"/>
              <a:ext cx="92364" cy="75177"/>
            </a:xfrm>
            <a:prstGeom prst="ellipse">
              <a:avLst/>
            </a:prstGeom>
            <a:no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pic>
        <p:nvPicPr>
          <p:cNvPr id="66" name="Imagen 65" descr="LOGO UFA-ESPE"/>
          <p:cNvPicPr/>
          <p:nvPr/>
        </p:nvPicPr>
        <p:blipFill rotWithShape="1">
          <a:blip r:embed="rId4" cstate="print">
            <a:extLst>
              <a:ext uri="{28A0092B-C50C-407E-A947-70E740481C1C}">
                <a14:useLocalDpi xmlns:a14="http://schemas.microsoft.com/office/drawing/2010/main" val="0"/>
              </a:ext>
            </a:extLst>
          </a:blip>
          <a:srcRect l="25402" t="-2474" r="-1751" b="17613"/>
          <a:stretch/>
        </p:blipFill>
        <p:spPr bwMode="auto">
          <a:xfrm>
            <a:off x="7879975" y="6521824"/>
            <a:ext cx="1048871" cy="242047"/>
          </a:xfrm>
          <a:prstGeom prst="rect">
            <a:avLst/>
          </a:prstGeom>
          <a:noFill/>
          <a:ln>
            <a:noFill/>
          </a:ln>
        </p:spPr>
      </p:pic>
    </p:spTree>
    <p:extLst>
      <p:ext uri="{BB962C8B-B14F-4D97-AF65-F5344CB8AC3E}">
        <p14:creationId xmlns:p14="http://schemas.microsoft.com/office/powerpoint/2010/main" val="30689103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UFA-ESPE"/>
          <p:cNvPicPr/>
          <p:nvPr/>
        </p:nvPicPr>
        <p:blipFill rotWithShape="1">
          <a:blip r:embed="rId2">
            <a:extLst>
              <a:ext uri="{28A0092B-C50C-407E-A947-70E740481C1C}">
                <a14:useLocalDpi xmlns:a14="http://schemas.microsoft.com/office/drawing/2010/main" val="0"/>
              </a:ext>
            </a:extLst>
          </a:blip>
          <a:srcRect r="73320" b="-3135"/>
          <a:stretch/>
        </p:blipFill>
        <p:spPr bwMode="auto">
          <a:xfrm>
            <a:off x="167846" y="115926"/>
            <a:ext cx="1069283" cy="838816"/>
          </a:xfrm>
          <a:prstGeom prst="rect">
            <a:avLst/>
          </a:prstGeom>
          <a:noFill/>
          <a:ln>
            <a:noFill/>
          </a:ln>
        </p:spPr>
      </p:pic>
      <p:pic>
        <p:nvPicPr>
          <p:cNvPr id="5" name="Imagen 4" descr="LOGO UFA-ESPE"/>
          <p:cNvPicPr/>
          <p:nvPr/>
        </p:nvPicPr>
        <p:blipFill rotWithShape="1">
          <a:blip r:embed="rId3" cstate="print">
            <a:extLst>
              <a:ext uri="{28A0092B-C50C-407E-A947-70E740481C1C}">
                <a14:useLocalDpi xmlns:a14="http://schemas.microsoft.com/office/drawing/2010/main" val="0"/>
              </a:ext>
            </a:extLst>
          </a:blip>
          <a:srcRect l="25402" t="-2474" r="-1751" b="17613"/>
          <a:stretch/>
        </p:blipFill>
        <p:spPr bwMode="auto">
          <a:xfrm>
            <a:off x="7888442" y="6530291"/>
            <a:ext cx="1048871" cy="242047"/>
          </a:xfrm>
          <a:prstGeom prst="rect">
            <a:avLst/>
          </a:prstGeom>
          <a:noFill/>
          <a:ln>
            <a:noFill/>
          </a:ln>
        </p:spPr>
      </p:pic>
      <p:sp>
        <p:nvSpPr>
          <p:cNvPr id="2" name="Rectángulo 1"/>
          <p:cNvSpPr/>
          <p:nvPr/>
        </p:nvSpPr>
        <p:spPr>
          <a:xfrm>
            <a:off x="3941293" y="166002"/>
            <a:ext cx="2728447" cy="461665"/>
          </a:xfrm>
          <a:prstGeom prst="rect">
            <a:avLst/>
          </a:prstGeom>
          <a:solidFill>
            <a:srgbClr val="FFFF00"/>
          </a:solidFill>
          <a:ln>
            <a:solidFill>
              <a:schemeClr val="tx1"/>
            </a:solidFill>
          </a:ln>
        </p:spPr>
        <p:txBody>
          <a:bodyPr wrap="square">
            <a:spAutoFit/>
          </a:bodyPr>
          <a:lstStyle/>
          <a:p>
            <a:pPr algn="ctr"/>
            <a:r>
              <a:rPr lang="es-EC" sz="2400" b="1" dirty="0" smtClean="0">
                <a:effectLst>
                  <a:outerShdw blurRad="38100" dist="38100" dir="2700000" algn="tl">
                    <a:srgbClr val="000000">
                      <a:alpha val="43137"/>
                    </a:srgbClr>
                  </a:outerShdw>
                </a:effectLst>
                <a:latin typeface="Times New Roman" panose="02020603050405020304" pitchFamily="18" charset="0"/>
              </a:rPr>
              <a:t>METODOLOGÍA</a:t>
            </a:r>
            <a:endParaRPr lang="es-EC" sz="2400" dirty="0">
              <a:effectLst>
                <a:outerShdw blurRad="38100" dist="38100" dir="2700000" algn="tl">
                  <a:srgbClr val="000000">
                    <a:alpha val="43137"/>
                  </a:srgbClr>
                </a:outerShdw>
              </a:effectLst>
            </a:endParaRPr>
          </a:p>
        </p:txBody>
      </p:sp>
      <p:sp>
        <p:nvSpPr>
          <p:cNvPr id="3" name="CuadroTexto 2"/>
          <p:cNvSpPr txBox="1"/>
          <p:nvPr/>
        </p:nvSpPr>
        <p:spPr>
          <a:xfrm>
            <a:off x="1198409" y="583417"/>
            <a:ext cx="1282852" cy="338554"/>
          </a:xfrm>
          <a:prstGeom prst="rect">
            <a:avLst/>
          </a:prstGeom>
          <a:solidFill>
            <a:srgbClr val="002060"/>
          </a:solidFill>
        </p:spPr>
        <p:txBody>
          <a:bodyPr wrap="none" rtlCol="0">
            <a:spAutoFit/>
          </a:bodyPr>
          <a:lstStyle/>
          <a:p>
            <a:r>
              <a:rPr lang="es-EC" sz="1600" b="1" dirty="0" smtClean="0">
                <a:solidFill>
                  <a:schemeClr val="bg1"/>
                </a:solidFill>
              </a:rPr>
              <a:t>Decisión </a:t>
            </a:r>
            <a:r>
              <a:rPr lang="es-EC" sz="1600" b="1" dirty="0" err="1" smtClean="0">
                <a:solidFill>
                  <a:schemeClr val="bg1"/>
                </a:solidFill>
              </a:rPr>
              <a:t>CIJ</a:t>
            </a:r>
            <a:r>
              <a:rPr lang="es-EC" sz="1600" b="1" dirty="0" smtClean="0">
                <a:solidFill>
                  <a:schemeClr val="bg1"/>
                </a:solidFill>
              </a:rPr>
              <a:t>.</a:t>
            </a:r>
            <a:endParaRPr lang="es-EC" sz="1600" b="1" dirty="0">
              <a:solidFill>
                <a:schemeClr val="bg1"/>
              </a:solidFill>
            </a:endParaRPr>
          </a:p>
        </p:txBody>
      </p:sp>
      <p:grpSp>
        <p:nvGrpSpPr>
          <p:cNvPr id="7" name="6 Grupo"/>
          <p:cNvGrpSpPr/>
          <p:nvPr/>
        </p:nvGrpSpPr>
        <p:grpSpPr>
          <a:xfrm>
            <a:off x="1363153" y="1003551"/>
            <a:ext cx="6138331" cy="4025640"/>
            <a:chOff x="1363153" y="1240627"/>
            <a:chExt cx="6138331" cy="4025640"/>
          </a:xfrm>
        </p:grpSpPr>
        <p:pic>
          <p:nvPicPr>
            <p:cNvPr id="11" name="10 Imagen"/>
            <p:cNvPicPr/>
            <p:nvPr/>
          </p:nvPicPr>
          <p:blipFill>
            <a:blip r:embed="rId4" cstate="print">
              <a:extLst>
                <a:ext uri="{28A0092B-C50C-407E-A947-70E740481C1C}">
                  <a14:useLocalDpi xmlns:a14="http://schemas.microsoft.com/office/drawing/2010/main" val="0"/>
                </a:ext>
              </a:extLst>
            </a:blip>
            <a:stretch>
              <a:fillRect/>
            </a:stretch>
          </p:blipFill>
          <p:spPr bwMode="auto">
            <a:xfrm>
              <a:off x="1363153" y="1240627"/>
              <a:ext cx="6138331" cy="4025640"/>
            </a:xfrm>
            <a:prstGeom prst="rect">
              <a:avLst/>
            </a:prstGeom>
            <a:noFill/>
            <a:ln>
              <a:noFill/>
            </a:ln>
          </p:spPr>
        </p:pic>
        <p:sp>
          <p:nvSpPr>
            <p:cNvPr id="6" name="5 Elipse"/>
            <p:cNvSpPr/>
            <p:nvPr/>
          </p:nvSpPr>
          <p:spPr>
            <a:xfrm>
              <a:off x="5643417" y="2828380"/>
              <a:ext cx="92364" cy="751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cxnSp>
        <p:nvCxnSpPr>
          <p:cNvPr id="10" name="Conector recto de flecha 7"/>
          <p:cNvCxnSpPr/>
          <p:nvPr/>
        </p:nvCxnSpPr>
        <p:spPr>
          <a:xfrm>
            <a:off x="430306" y="6254393"/>
            <a:ext cx="8216153" cy="26895"/>
          </a:xfrm>
          <a:prstGeom prst="straightConnector1">
            <a:avLst/>
          </a:prstGeom>
          <a:ln>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38"/>
          <p:cNvCxnSpPr/>
          <p:nvPr/>
        </p:nvCxnSpPr>
        <p:spPr>
          <a:xfrm>
            <a:off x="1340657" y="6187158"/>
            <a:ext cx="2908" cy="251013"/>
          </a:xfrm>
          <a:prstGeom prst="line">
            <a:avLst/>
          </a:prstGeom>
        </p:spPr>
        <p:style>
          <a:lnRef idx="1">
            <a:schemeClr val="accent1"/>
          </a:lnRef>
          <a:fillRef idx="0">
            <a:schemeClr val="accent1"/>
          </a:fillRef>
          <a:effectRef idx="0">
            <a:schemeClr val="accent1"/>
          </a:effectRef>
          <a:fontRef idx="minor">
            <a:schemeClr val="tx1"/>
          </a:fontRef>
        </p:style>
      </p:cxnSp>
      <p:sp>
        <p:nvSpPr>
          <p:cNvPr id="13" name="CuadroTexto 41"/>
          <p:cNvSpPr txBox="1"/>
          <p:nvPr/>
        </p:nvSpPr>
        <p:spPr>
          <a:xfrm>
            <a:off x="1135569" y="6391945"/>
            <a:ext cx="415498" cy="369332"/>
          </a:xfrm>
          <a:prstGeom prst="rect">
            <a:avLst/>
          </a:prstGeom>
          <a:noFill/>
        </p:spPr>
        <p:txBody>
          <a:bodyPr wrap="none" rtlCol="0">
            <a:spAutoFit/>
          </a:bodyPr>
          <a:lstStyle/>
          <a:p>
            <a:pPr algn="ctr"/>
            <a:r>
              <a:rPr lang="es-EC" sz="900" b="1" dirty="0" smtClean="0"/>
              <a:t>ENE</a:t>
            </a:r>
          </a:p>
          <a:p>
            <a:pPr algn="ctr"/>
            <a:r>
              <a:rPr lang="es-EC" sz="900" b="1" dirty="0" smtClean="0"/>
              <a:t>2014</a:t>
            </a:r>
            <a:endParaRPr lang="es-EC" sz="900" b="1" dirty="0"/>
          </a:p>
        </p:txBody>
      </p:sp>
      <p:cxnSp>
        <p:nvCxnSpPr>
          <p:cNvPr id="14" name="Conector recto 44"/>
          <p:cNvCxnSpPr/>
          <p:nvPr/>
        </p:nvCxnSpPr>
        <p:spPr>
          <a:xfrm flipV="1">
            <a:off x="1336185" y="5774742"/>
            <a:ext cx="4472" cy="40856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5" name="Rectángulo 47"/>
          <p:cNvSpPr/>
          <p:nvPr/>
        </p:nvSpPr>
        <p:spPr>
          <a:xfrm>
            <a:off x="1032588" y="5566993"/>
            <a:ext cx="602246" cy="338554"/>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ctr">
              <a:spcAft>
                <a:spcPts val="0"/>
              </a:spcAft>
              <a:buSzPts val="1100"/>
            </a:pPr>
            <a:r>
              <a:rPr lang="es-EC" sz="800" b="1" dirty="0" smtClean="0">
                <a:solidFill>
                  <a:srgbClr val="000000"/>
                </a:solidFill>
                <a:ea typeface="Calibri" panose="020F0502020204030204" pitchFamily="34" charset="0"/>
                <a:cs typeface="Mangal" panose="02040503050203030202" pitchFamily="18" charset="0"/>
              </a:rPr>
              <a:t>FALLO DE LA  CIJ</a:t>
            </a:r>
            <a:endParaRPr lang="es-EC" sz="800" b="1" dirty="0" smtClean="0">
              <a:solidFill>
                <a:srgbClr val="000000"/>
              </a:solidFill>
              <a:effectLst/>
              <a:ea typeface="Calibri" panose="020F0502020204030204" pitchFamily="34" charset="0"/>
              <a:cs typeface="Mangal" panose="02040503050203030202" pitchFamily="18" charset="0"/>
            </a:endParaRPr>
          </a:p>
        </p:txBody>
      </p:sp>
      <p:grpSp>
        <p:nvGrpSpPr>
          <p:cNvPr id="8" name="7 Grupo"/>
          <p:cNvGrpSpPr/>
          <p:nvPr/>
        </p:nvGrpSpPr>
        <p:grpSpPr>
          <a:xfrm>
            <a:off x="1873244" y="6154286"/>
            <a:ext cx="415498" cy="606985"/>
            <a:chOff x="1965329" y="5722469"/>
            <a:chExt cx="415498" cy="606985"/>
          </a:xfrm>
        </p:grpSpPr>
        <p:cxnSp>
          <p:nvCxnSpPr>
            <p:cNvPr id="16" name="Conector recto 55"/>
            <p:cNvCxnSpPr/>
            <p:nvPr/>
          </p:nvCxnSpPr>
          <p:spPr>
            <a:xfrm>
              <a:off x="2165407" y="5722469"/>
              <a:ext cx="2908" cy="251013"/>
            </a:xfrm>
            <a:prstGeom prst="line">
              <a:avLst/>
            </a:prstGeom>
          </p:spPr>
          <p:style>
            <a:lnRef idx="1">
              <a:schemeClr val="accent1"/>
            </a:lnRef>
            <a:fillRef idx="0">
              <a:schemeClr val="accent1"/>
            </a:fillRef>
            <a:effectRef idx="0">
              <a:schemeClr val="accent1"/>
            </a:effectRef>
            <a:fontRef idx="minor">
              <a:schemeClr val="tx1"/>
            </a:fontRef>
          </p:style>
        </p:cxnSp>
        <p:sp>
          <p:nvSpPr>
            <p:cNvPr id="28" name="CuadroTexto 41"/>
            <p:cNvSpPr txBox="1"/>
            <p:nvPr/>
          </p:nvSpPr>
          <p:spPr>
            <a:xfrm>
              <a:off x="1965329" y="5960122"/>
              <a:ext cx="415498" cy="369332"/>
            </a:xfrm>
            <a:prstGeom prst="rect">
              <a:avLst/>
            </a:prstGeom>
            <a:noFill/>
          </p:spPr>
          <p:txBody>
            <a:bodyPr wrap="none" rtlCol="0">
              <a:spAutoFit/>
            </a:bodyPr>
            <a:lstStyle/>
            <a:p>
              <a:pPr algn="ctr"/>
              <a:r>
                <a:rPr lang="es-EC" sz="900" b="1" dirty="0" smtClean="0"/>
                <a:t>FEB</a:t>
              </a:r>
            </a:p>
            <a:p>
              <a:pPr algn="ctr"/>
              <a:r>
                <a:rPr lang="es-EC" sz="900" b="1" dirty="0" smtClean="0"/>
                <a:t>2014</a:t>
              </a:r>
              <a:endParaRPr lang="es-EC" sz="900" b="1" dirty="0"/>
            </a:p>
          </p:txBody>
        </p:sp>
      </p:grpSp>
      <p:grpSp>
        <p:nvGrpSpPr>
          <p:cNvPr id="38" name="37 Grupo"/>
          <p:cNvGrpSpPr/>
          <p:nvPr/>
        </p:nvGrpSpPr>
        <p:grpSpPr>
          <a:xfrm>
            <a:off x="2646567" y="6155783"/>
            <a:ext cx="421910" cy="605488"/>
            <a:chOff x="2800356" y="5723966"/>
            <a:chExt cx="421910" cy="605488"/>
          </a:xfrm>
        </p:grpSpPr>
        <p:cxnSp>
          <p:nvCxnSpPr>
            <p:cNvPr id="22" name="Conector recto 61"/>
            <p:cNvCxnSpPr/>
            <p:nvPr/>
          </p:nvCxnSpPr>
          <p:spPr>
            <a:xfrm>
              <a:off x="3003604" y="5723966"/>
              <a:ext cx="2908" cy="251013"/>
            </a:xfrm>
            <a:prstGeom prst="line">
              <a:avLst/>
            </a:prstGeom>
          </p:spPr>
          <p:style>
            <a:lnRef idx="1">
              <a:schemeClr val="accent1"/>
            </a:lnRef>
            <a:fillRef idx="0">
              <a:schemeClr val="accent1"/>
            </a:fillRef>
            <a:effectRef idx="0">
              <a:schemeClr val="accent1"/>
            </a:effectRef>
            <a:fontRef idx="minor">
              <a:schemeClr val="tx1"/>
            </a:fontRef>
          </p:style>
        </p:cxnSp>
        <p:sp>
          <p:nvSpPr>
            <p:cNvPr id="29" name="CuadroTexto 41"/>
            <p:cNvSpPr txBox="1"/>
            <p:nvPr/>
          </p:nvSpPr>
          <p:spPr>
            <a:xfrm>
              <a:off x="2800356" y="5960122"/>
              <a:ext cx="421910" cy="369332"/>
            </a:xfrm>
            <a:prstGeom prst="rect">
              <a:avLst/>
            </a:prstGeom>
            <a:noFill/>
          </p:spPr>
          <p:txBody>
            <a:bodyPr wrap="none" rtlCol="0">
              <a:spAutoFit/>
            </a:bodyPr>
            <a:lstStyle/>
            <a:p>
              <a:pPr algn="ctr"/>
              <a:r>
                <a:rPr lang="es-EC" sz="900" b="1" dirty="0" smtClean="0"/>
                <a:t>MAR</a:t>
              </a:r>
            </a:p>
            <a:p>
              <a:pPr algn="ctr"/>
              <a:r>
                <a:rPr lang="es-EC" sz="900" b="1" dirty="0" smtClean="0"/>
                <a:t>2014</a:t>
              </a:r>
              <a:endParaRPr lang="es-EC" sz="900" b="1" dirty="0"/>
            </a:p>
          </p:txBody>
        </p:sp>
      </p:grpSp>
      <p:grpSp>
        <p:nvGrpSpPr>
          <p:cNvPr id="39" name="38 Grupo"/>
          <p:cNvGrpSpPr/>
          <p:nvPr/>
        </p:nvGrpSpPr>
        <p:grpSpPr>
          <a:xfrm>
            <a:off x="3317625" y="6155783"/>
            <a:ext cx="415498" cy="605482"/>
            <a:chOff x="3760327" y="5723966"/>
            <a:chExt cx="415498" cy="605482"/>
          </a:xfrm>
        </p:grpSpPr>
        <p:cxnSp>
          <p:nvCxnSpPr>
            <p:cNvPr id="23" name="Conector recto 62"/>
            <p:cNvCxnSpPr/>
            <p:nvPr/>
          </p:nvCxnSpPr>
          <p:spPr>
            <a:xfrm>
              <a:off x="3958352" y="5723966"/>
              <a:ext cx="2908" cy="251013"/>
            </a:xfrm>
            <a:prstGeom prst="line">
              <a:avLst/>
            </a:prstGeom>
          </p:spPr>
          <p:style>
            <a:lnRef idx="1">
              <a:schemeClr val="accent1"/>
            </a:lnRef>
            <a:fillRef idx="0">
              <a:schemeClr val="accent1"/>
            </a:fillRef>
            <a:effectRef idx="0">
              <a:schemeClr val="accent1"/>
            </a:effectRef>
            <a:fontRef idx="minor">
              <a:schemeClr val="tx1"/>
            </a:fontRef>
          </p:style>
        </p:cxnSp>
        <p:sp>
          <p:nvSpPr>
            <p:cNvPr id="30" name="CuadroTexto 41"/>
            <p:cNvSpPr txBox="1"/>
            <p:nvPr/>
          </p:nvSpPr>
          <p:spPr>
            <a:xfrm>
              <a:off x="3760327" y="5960116"/>
              <a:ext cx="415498" cy="369332"/>
            </a:xfrm>
            <a:prstGeom prst="rect">
              <a:avLst/>
            </a:prstGeom>
            <a:noFill/>
          </p:spPr>
          <p:txBody>
            <a:bodyPr wrap="none" rtlCol="0">
              <a:spAutoFit/>
            </a:bodyPr>
            <a:lstStyle/>
            <a:p>
              <a:pPr algn="ctr"/>
              <a:r>
                <a:rPr lang="es-EC" sz="900" b="1" dirty="0" smtClean="0"/>
                <a:t>ABR</a:t>
              </a:r>
            </a:p>
            <a:p>
              <a:pPr algn="ctr"/>
              <a:r>
                <a:rPr lang="es-EC" sz="900" b="1" dirty="0" smtClean="0"/>
                <a:t>2014</a:t>
              </a:r>
              <a:endParaRPr lang="es-EC" sz="900" b="1" dirty="0"/>
            </a:p>
          </p:txBody>
        </p:sp>
      </p:grpSp>
      <p:grpSp>
        <p:nvGrpSpPr>
          <p:cNvPr id="40" name="39 Grupo"/>
          <p:cNvGrpSpPr/>
          <p:nvPr/>
        </p:nvGrpSpPr>
        <p:grpSpPr>
          <a:xfrm>
            <a:off x="3856617" y="6147316"/>
            <a:ext cx="415498" cy="613949"/>
            <a:chOff x="4564692" y="5715499"/>
            <a:chExt cx="415498" cy="613949"/>
          </a:xfrm>
        </p:grpSpPr>
        <p:cxnSp>
          <p:nvCxnSpPr>
            <p:cNvPr id="24" name="Conector recto 63"/>
            <p:cNvCxnSpPr/>
            <p:nvPr/>
          </p:nvCxnSpPr>
          <p:spPr>
            <a:xfrm>
              <a:off x="4751718" y="5715499"/>
              <a:ext cx="2908" cy="251013"/>
            </a:xfrm>
            <a:prstGeom prst="line">
              <a:avLst/>
            </a:prstGeom>
          </p:spPr>
          <p:style>
            <a:lnRef idx="1">
              <a:schemeClr val="accent1"/>
            </a:lnRef>
            <a:fillRef idx="0">
              <a:schemeClr val="accent1"/>
            </a:fillRef>
            <a:effectRef idx="0">
              <a:schemeClr val="accent1"/>
            </a:effectRef>
            <a:fontRef idx="minor">
              <a:schemeClr val="tx1"/>
            </a:fontRef>
          </p:style>
        </p:cxnSp>
        <p:sp>
          <p:nvSpPr>
            <p:cNvPr id="31" name="CuadroTexto 41"/>
            <p:cNvSpPr txBox="1"/>
            <p:nvPr/>
          </p:nvSpPr>
          <p:spPr>
            <a:xfrm>
              <a:off x="4564692" y="5960116"/>
              <a:ext cx="415498" cy="369332"/>
            </a:xfrm>
            <a:prstGeom prst="rect">
              <a:avLst/>
            </a:prstGeom>
            <a:noFill/>
          </p:spPr>
          <p:txBody>
            <a:bodyPr wrap="none" rtlCol="0">
              <a:spAutoFit/>
            </a:bodyPr>
            <a:lstStyle/>
            <a:p>
              <a:pPr algn="ctr"/>
              <a:r>
                <a:rPr lang="es-EC" sz="900" b="1" dirty="0" smtClean="0"/>
                <a:t>MAY</a:t>
              </a:r>
            </a:p>
            <a:p>
              <a:pPr algn="ctr"/>
              <a:r>
                <a:rPr lang="es-EC" sz="900" b="1" dirty="0" smtClean="0"/>
                <a:t>2014</a:t>
              </a:r>
              <a:endParaRPr lang="es-EC" sz="900" b="1" dirty="0"/>
            </a:p>
          </p:txBody>
        </p:sp>
      </p:grpSp>
      <p:grpSp>
        <p:nvGrpSpPr>
          <p:cNvPr id="41" name="40 Grupo"/>
          <p:cNvGrpSpPr/>
          <p:nvPr/>
        </p:nvGrpSpPr>
        <p:grpSpPr>
          <a:xfrm>
            <a:off x="4475757" y="6137785"/>
            <a:ext cx="415498" cy="605482"/>
            <a:chOff x="5098107" y="5715493"/>
            <a:chExt cx="415498" cy="605482"/>
          </a:xfrm>
        </p:grpSpPr>
        <p:cxnSp>
          <p:nvCxnSpPr>
            <p:cNvPr id="32" name="Conector recto 63"/>
            <p:cNvCxnSpPr/>
            <p:nvPr/>
          </p:nvCxnSpPr>
          <p:spPr>
            <a:xfrm>
              <a:off x="5293600" y="5715493"/>
              <a:ext cx="2908" cy="251013"/>
            </a:xfrm>
            <a:prstGeom prst="line">
              <a:avLst/>
            </a:prstGeom>
          </p:spPr>
          <p:style>
            <a:lnRef idx="1">
              <a:schemeClr val="accent1"/>
            </a:lnRef>
            <a:fillRef idx="0">
              <a:schemeClr val="accent1"/>
            </a:fillRef>
            <a:effectRef idx="0">
              <a:schemeClr val="accent1"/>
            </a:effectRef>
            <a:fontRef idx="minor">
              <a:schemeClr val="tx1"/>
            </a:fontRef>
          </p:style>
        </p:cxnSp>
        <p:sp>
          <p:nvSpPr>
            <p:cNvPr id="33" name="CuadroTexto 41"/>
            <p:cNvSpPr txBox="1"/>
            <p:nvPr/>
          </p:nvSpPr>
          <p:spPr>
            <a:xfrm>
              <a:off x="5098107" y="5951643"/>
              <a:ext cx="415498" cy="369332"/>
            </a:xfrm>
            <a:prstGeom prst="rect">
              <a:avLst/>
            </a:prstGeom>
            <a:noFill/>
          </p:spPr>
          <p:txBody>
            <a:bodyPr wrap="none" rtlCol="0">
              <a:spAutoFit/>
            </a:bodyPr>
            <a:lstStyle/>
            <a:p>
              <a:pPr algn="ctr"/>
              <a:r>
                <a:rPr lang="es-EC" sz="900" b="1" dirty="0" smtClean="0"/>
                <a:t>JUN</a:t>
              </a:r>
            </a:p>
            <a:p>
              <a:pPr algn="ctr"/>
              <a:r>
                <a:rPr lang="es-EC" sz="900" b="1" dirty="0" smtClean="0"/>
                <a:t>2014</a:t>
              </a:r>
              <a:endParaRPr lang="es-EC" sz="900" b="1" dirty="0"/>
            </a:p>
          </p:txBody>
        </p:sp>
      </p:grpSp>
      <p:grpSp>
        <p:nvGrpSpPr>
          <p:cNvPr id="42" name="41 Grupo"/>
          <p:cNvGrpSpPr/>
          <p:nvPr/>
        </p:nvGrpSpPr>
        <p:grpSpPr>
          <a:xfrm>
            <a:off x="5099141" y="6166366"/>
            <a:ext cx="415498" cy="605482"/>
            <a:chOff x="5767006" y="5723966"/>
            <a:chExt cx="415498" cy="605482"/>
          </a:xfrm>
        </p:grpSpPr>
        <p:cxnSp>
          <p:nvCxnSpPr>
            <p:cNvPr id="34" name="Conector recto 63"/>
            <p:cNvCxnSpPr/>
            <p:nvPr/>
          </p:nvCxnSpPr>
          <p:spPr>
            <a:xfrm>
              <a:off x="5970966" y="5723966"/>
              <a:ext cx="2908" cy="251013"/>
            </a:xfrm>
            <a:prstGeom prst="line">
              <a:avLst/>
            </a:prstGeom>
          </p:spPr>
          <p:style>
            <a:lnRef idx="1">
              <a:schemeClr val="accent1"/>
            </a:lnRef>
            <a:fillRef idx="0">
              <a:schemeClr val="accent1"/>
            </a:fillRef>
            <a:effectRef idx="0">
              <a:schemeClr val="accent1"/>
            </a:effectRef>
            <a:fontRef idx="minor">
              <a:schemeClr val="tx1"/>
            </a:fontRef>
          </p:style>
        </p:cxnSp>
        <p:sp>
          <p:nvSpPr>
            <p:cNvPr id="35" name="CuadroTexto 41"/>
            <p:cNvSpPr txBox="1"/>
            <p:nvPr/>
          </p:nvSpPr>
          <p:spPr>
            <a:xfrm>
              <a:off x="5767006" y="5960116"/>
              <a:ext cx="415498" cy="369332"/>
            </a:xfrm>
            <a:prstGeom prst="rect">
              <a:avLst/>
            </a:prstGeom>
            <a:noFill/>
          </p:spPr>
          <p:txBody>
            <a:bodyPr wrap="none" rtlCol="0">
              <a:spAutoFit/>
            </a:bodyPr>
            <a:lstStyle/>
            <a:p>
              <a:pPr algn="ctr"/>
              <a:r>
                <a:rPr lang="es-EC" sz="900" b="1" dirty="0" smtClean="0"/>
                <a:t>JUL</a:t>
              </a:r>
            </a:p>
            <a:p>
              <a:pPr algn="ctr"/>
              <a:r>
                <a:rPr lang="es-EC" sz="900" b="1" dirty="0" smtClean="0"/>
                <a:t>2014</a:t>
              </a:r>
              <a:endParaRPr lang="es-EC" sz="900" b="1" dirty="0"/>
            </a:p>
          </p:txBody>
        </p:sp>
      </p:grpSp>
      <p:grpSp>
        <p:nvGrpSpPr>
          <p:cNvPr id="43" name="42 Grupo"/>
          <p:cNvGrpSpPr/>
          <p:nvPr/>
        </p:nvGrpSpPr>
        <p:grpSpPr>
          <a:xfrm>
            <a:off x="6005388" y="6147316"/>
            <a:ext cx="415498" cy="605482"/>
            <a:chOff x="6181889" y="5723966"/>
            <a:chExt cx="415498" cy="605482"/>
          </a:xfrm>
        </p:grpSpPr>
        <p:cxnSp>
          <p:nvCxnSpPr>
            <p:cNvPr id="36" name="Conector recto 63"/>
            <p:cNvCxnSpPr/>
            <p:nvPr/>
          </p:nvCxnSpPr>
          <p:spPr>
            <a:xfrm>
              <a:off x="6385849" y="5723966"/>
              <a:ext cx="2908" cy="251013"/>
            </a:xfrm>
            <a:prstGeom prst="line">
              <a:avLst/>
            </a:prstGeom>
          </p:spPr>
          <p:style>
            <a:lnRef idx="1">
              <a:schemeClr val="accent1"/>
            </a:lnRef>
            <a:fillRef idx="0">
              <a:schemeClr val="accent1"/>
            </a:fillRef>
            <a:effectRef idx="0">
              <a:schemeClr val="accent1"/>
            </a:effectRef>
            <a:fontRef idx="minor">
              <a:schemeClr val="tx1"/>
            </a:fontRef>
          </p:style>
        </p:cxnSp>
        <p:sp>
          <p:nvSpPr>
            <p:cNvPr id="37" name="CuadroTexto 41"/>
            <p:cNvSpPr txBox="1"/>
            <p:nvPr/>
          </p:nvSpPr>
          <p:spPr>
            <a:xfrm>
              <a:off x="6181889" y="5960116"/>
              <a:ext cx="415498" cy="369332"/>
            </a:xfrm>
            <a:prstGeom prst="rect">
              <a:avLst/>
            </a:prstGeom>
            <a:noFill/>
          </p:spPr>
          <p:txBody>
            <a:bodyPr wrap="none" rtlCol="0">
              <a:spAutoFit/>
            </a:bodyPr>
            <a:lstStyle/>
            <a:p>
              <a:pPr algn="ctr"/>
              <a:r>
                <a:rPr lang="es-EC" sz="900" b="1" dirty="0" smtClean="0"/>
                <a:t>AGO</a:t>
              </a:r>
            </a:p>
            <a:p>
              <a:pPr algn="ctr"/>
              <a:r>
                <a:rPr lang="es-EC" sz="900" b="1" dirty="0" smtClean="0"/>
                <a:t>2014</a:t>
              </a:r>
              <a:endParaRPr lang="es-EC" sz="900" b="1" dirty="0"/>
            </a:p>
          </p:txBody>
        </p:sp>
      </p:grpSp>
      <p:grpSp>
        <p:nvGrpSpPr>
          <p:cNvPr id="44" name="43 Grupo"/>
          <p:cNvGrpSpPr/>
          <p:nvPr/>
        </p:nvGrpSpPr>
        <p:grpSpPr>
          <a:xfrm>
            <a:off x="6710848" y="6118735"/>
            <a:ext cx="415498" cy="605482"/>
            <a:chOff x="6181889" y="5723966"/>
            <a:chExt cx="415498" cy="605482"/>
          </a:xfrm>
        </p:grpSpPr>
        <p:cxnSp>
          <p:nvCxnSpPr>
            <p:cNvPr id="45" name="Conector recto 63"/>
            <p:cNvCxnSpPr/>
            <p:nvPr/>
          </p:nvCxnSpPr>
          <p:spPr>
            <a:xfrm>
              <a:off x="6385849" y="5723966"/>
              <a:ext cx="2908" cy="251013"/>
            </a:xfrm>
            <a:prstGeom prst="line">
              <a:avLst/>
            </a:prstGeom>
          </p:spPr>
          <p:style>
            <a:lnRef idx="1">
              <a:schemeClr val="accent1"/>
            </a:lnRef>
            <a:fillRef idx="0">
              <a:schemeClr val="accent1"/>
            </a:fillRef>
            <a:effectRef idx="0">
              <a:schemeClr val="accent1"/>
            </a:effectRef>
            <a:fontRef idx="minor">
              <a:schemeClr val="tx1"/>
            </a:fontRef>
          </p:style>
        </p:cxnSp>
        <p:sp>
          <p:nvSpPr>
            <p:cNvPr id="46" name="CuadroTexto 41"/>
            <p:cNvSpPr txBox="1"/>
            <p:nvPr/>
          </p:nvSpPr>
          <p:spPr>
            <a:xfrm>
              <a:off x="6181889" y="5960116"/>
              <a:ext cx="415498" cy="369332"/>
            </a:xfrm>
            <a:prstGeom prst="rect">
              <a:avLst/>
            </a:prstGeom>
            <a:noFill/>
          </p:spPr>
          <p:txBody>
            <a:bodyPr wrap="none" rtlCol="0">
              <a:spAutoFit/>
            </a:bodyPr>
            <a:lstStyle/>
            <a:p>
              <a:pPr algn="ctr"/>
              <a:r>
                <a:rPr lang="es-EC" sz="900" b="1" dirty="0" smtClean="0"/>
                <a:t>SEP</a:t>
              </a:r>
            </a:p>
            <a:p>
              <a:pPr algn="ctr"/>
              <a:r>
                <a:rPr lang="es-EC" sz="900" b="1" dirty="0" smtClean="0"/>
                <a:t>2014</a:t>
              </a:r>
              <a:endParaRPr lang="es-EC" sz="900" b="1" dirty="0"/>
            </a:p>
          </p:txBody>
        </p:sp>
      </p:grpSp>
      <p:grpSp>
        <p:nvGrpSpPr>
          <p:cNvPr id="47" name="46 Grupo"/>
          <p:cNvGrpSpPr/>
          <p:nvPr/>
        </p:nvGrpSpPr>
        <p:grpSpPr>
          <a:xfrm>
            <a:off x="7553492" y="6118735"/>
            <a:ext cx="415498" cy="605482"/>
            <a:chOff x="6181889" y="5723966"/>
            <a:chExt cx="415498" cy="605482"/>
          </a:xfrm>
        </p:grpSpPr>
        <p:cxnSp>
          <p:nvCxnSpPr>
            <p:cNvPr id="48" name="Conector recto 63"/>
            <p:cNvCxnSpPr/>
            <p:nvPr/>
          </p:nvCxnSpPr>
          <p:spPr>
            <a:xfrm>
              <a:off x="6385849" y="5723966"/>
              <a:ext cx="2908" cy="251013"/>
            </a:xfrm>
            <a:prstGeom prst="line">
              <a:avLst/>
            </a:prstGeom>
          </p:spPr>
          <p:style>
            <a:lnRef idx="1">
              <a:schemeClr val="accent1"/>
            </a:lnRef>
            <a:fillRef idx="0">
              <a:schemeClr val="accent1"/>
            </a:fillRef>
            <a:effectRef idx="0">
              <a:schemeClr val="accent1"/>
            </a:effectRef>
            <a:fontRef idx="minor">
              <a:schemeClr val="tx1"/>
            </a:fontRef>
          </p:style>
        </p:cxnSp>
        <p:sp>
          <p:nvSpPr>
            <p:cNvPr id="49" name="CuadroTexto 41"/>
            <p:cNvSpPr txBox="1"/>
            <p:nvPr/>
          </p:nvSpPr>
          <p:spPr>
            <a:xfrm>
              <a:off x="6181889" y="5960116"/>
              <a:ext cx="415498" cy="369332"/>
            </a:xfrm>
            <a:prstGeom prst="rect">
              <a:avLst/>
            </a:prstGeom>
            <a:noFill/>
          </p:spPr>
          <p:txBody>
            <a:bodyPr wrap="none" rtlCol="0">
              <a:spAutoFit/>
            </a:bodyPr>
            <a:lstStyle/>
            <a:p>
              <a:pPr algn="ctr"/>
              <a:r>
                <a:rPr lang="es-EC" sz="900" b="1" dirty="0" smtClean="0"/>
                <a:t>OCT</a:t>
              </a:r>
            </a:p>
            <a:p>
              <a:pPr algn="ctr"/>
              <a:r>
                <a:rPr lang="es-EC" sz="900" b="1" dirty="0" smtClean="0"/>
                <a:t>2014</a:t>
              </a:r>
              <a:endParaRPr lang="es-EC" sz="900" b="1" dirty="0"/>
            </a:p>
          </p:txBody>
        </p:sp>
      </p:grpSp>
      <p:sp>
        <p:nvSpPr>
          <p:cNvPr id="56" name="Rectángulo 47"/>
          <p:cNvSpPr/>
          <p:nvPr/>
        </p:nvSpPr>
        <p:spPr>
          <a:xfrm>
            <a:off x="1760943" y="5796701"/>
            <a:ext cx="663792" cy="338554"/>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ctr">
              <a:spcAft>
                <a:spcPts val="0"/>
              </a:spcAft>
              <a:buSzPts val="1100"/>
            </a:pPr>
            <a:r>
              <a:rPr lang="es-EC" sz="800" b="1" dirty="0" smtClean="0">
                <a:solidFill>
                  <a:srgbClr val="000000"/>
                </a:solidFill>
                <a:ea typeface="Calibri" panose="020F0502020204030204" pitchFamily="34" charset="0"/>
                <a:cs typeface="Mangal" panose="02040503050203030202" pitchFamily="18" charset="0"/>
              </a:rPr>
              <a:t>Comisión Mixta 2+2</a:t>
            </a:r>
            <a:endParaRPr lang="es-EC" sz="800" b="1" dirty="0" smtClean="0">
              <a:solidFill>
                <a:srgbClr val="000000"/>
              </a:solidFill>
              <a:effectLst/>
              <a:ea typeface="Calibri" panose="020F0502020204030204" pitchFamily="34" charset="0"/>
              <a:cs typeface="Mangal" panose="02040503050203030202" pitchFamily="18" charset="0"/>
            </a:endParaRPr>
          </a:p>
        </p:txBody>
      </p:sp>
      <p:sp>
        <p:nvSpPr>
          <p:cNvPr id="57" name="Rectángulo 47"/>
          <p:cNvSpPr/>
          <p:nvPr/>
        </p:nvSpPr>
        <p:spPr>
          <a:xfrm>
            <a:off x="1721948" y="5279250"/>
            <a:ext cx="743831" cy="461665"/>
          </a:xfrm>
          <a:prstGeom prst="rect">
            <a:avLst/>
          </a:prstGeom>
          <a:solidFill>
            <a:schemeClr val="bg1">
              <a:lumMod val="95000"/>
            </a:schemeClr>
          </a:solidFill>
          <a:ln>
            <a:solidFill>
              <a:schemeClr val="tx1"/>
            </a:solidFill>
          </a:ln>
        </p:spPr>
        <p:txBody>
          <a:bodyPr wrap="square">
            <a:spAutoFit/>
          </a:bodyPr>
          <a:lstStyle/>
          <a:p>
            <a:pPr lvl="0" algn="ctr">
              <a:spcAft>
                <a:spcPts val="0"/>
              </a:spcAft>
              <a:buSzPts val="1100"/>
            </a:pPr>
            <a:r>
              <a:rPr lang="es-EC" sz="800" b="1" dirty="0" smtClean="0">
                <a:solidFill>
                  <a:srgbClr val="FF0000"/>
                </a:solidFill>
                <a:ea typeface="Calibri" panose="020F0502020204030204" pitchFamily="34" charset="0"/>
                <a:cs typeface="Mangal" panose="02040503050203030202" pitchFamily="18" charset="0"/>
              </a:rPr>
              <a:t>24</a:t>
            </a:r>
          </a:p>
          <a:p>
            <a:pPr lvl="0" algn="ctr">
              <a:spcAft>
                <a:spcPts val="0"/>
              </a:spcAft>
              <a:buSzPts val="1100"/>
            </a:pPr>
            <a:r>
              <a:rPr lang="es-EC" sz="800" b="1" dirty="0" smtClean="0">
                <a:solidFill>
                  <a:srgbClr val="FF0000"/>
                </a:solidFill>
                <a:effectLst/>
                <a:ea typeface="Calibri" panose="020F0502020204030204" pitchFamily="34" charset="0"/>
                <a:cs typeface="Mangal" panose="02040503050203030202" pitchFamily="18" charset="0"/>
              </a:rPr>
              <a:t>Perú formula mapa</a:t>
            </a:r>
          </a:p>
        </p:txBody>
      </p:sp>
      <p:sp>
        <p:nvSpPr>
          <p:cNvPr id="59" name="Rectángulo 47"/>
          <p:cNvSpPr/>
          <p:nvPr/>
        </p:nvSpPr>
        <p:spPr>
          <a:xfrm>
            <a:off x="2551669" y="5810880"/>
            <a:ext cx="663792" cy="338554"/>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ctr">
              <a:spcAft>
                <a:spcPts val="0"/>
              </a:spcAft>
              <a:buSzPts val="1100"/>
            </a:pPr>
            <a:r>
              <a:rPr lang="es-EC" sz="800" b="1" dirty="0" smtClean="0">
                <a:solidFill>
                  <a:srgbClr val="000000"/>
                </a:solidFill>
                <a:ea typeface="Calibri" panose="020F0502020204030204" pitchFamily="34" charset="0"/>
                <a:cs typeface="Mangal" panose="02040503050203030202" pitchFamily="18" charset="0"/>
              </a:rPr>
              <a:t>25 Acta fijan </a:t>
            </a:r>
            <a:r>
              <a:rPr lang="es-EC" sz="800" b="1" dirty="0" err="1" smtClean="0">
                <a:solidFill>
                  <a:srgbClr val="000000"/>
                </a:solidFill>
                <a:ea typeface="Calibri" panose="020F0502020204030204" pitchFamily="34" charset="0"/>
                <a:cs typeface="Mangal" panose="02040503050203030202" pitchFamily="18" charset="0"/>
              </a:rPr>
              <a:t>Coord</a:t>
            </a:r>
            <a:endParaRPr lang="es-EC" sz="800" b="1" dirty="0" smtClean="0">
              <a:solidFill>
                <a:srgbClr val="000000"/>
              </a:solidFill>
              <a:effectLst/>
              <a:ea typeface="Calibri" panose="020F0502020204030204" pitchFamily="34" charset="0"/>
              <a:cs typeface="Mangal" panose="02040503050203030202" pitchFamily="18" charset="0"/>
            </a:endParaRPr>
          </a:p>
        </p:txBody>
      </p:sp>
      <p:sp>
        <p:nvSpPr>
          <p:cNvPr id="60" name="Rectángulo 47"/>
          <p:cNvSpPr/>
          <p:nvPr/>
        </p:nvSpPr>
        <p:spPr>
          <a:xfrm>
            <a:off x="4925904" y="5367859"/>
            <a:ext cx="743831" cy="738664"/>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ctr">
              <a:spcAft>
                <a:spcPts val="0"/>
              </a:spcAft>
              <a:buSzPts val="1100"/>
            </a:pPr>
            <a:r>
              <a:rPr lang="es-EC" sz="700" b="1" dirty="0" smtClean="0">
                <a:solidFill>
                  <a:srgbClr val="FF0000"/>
                </a:solidFill>
                <a:ea typeface="Calibri" panose="020F0502020204030204" pitchFamily="34" charset="0"/>
                <a:cs typeface="Mangal" panose="02040503050203030202" pitchFamily="18" charset="0"/>
              </a:rPr>
              <a:t>Perú legislación líneas de base, incluyó Punto Concordia  como </a:t>
            </a:r>
            <a:r>
              <a:rPr lang="es-EC" sz="700" b="1" dirty="0" err="1" smtClean="0">
                <a:solidFill>
                  <a:srgbClr val="FF0000"/>
                </a:solidFill>
                <a:ea typeface="Calibri" panose="020F0502020204030204" pitchFamily="34" charset="0"/>
                <a:cs typeface="Mangal" panose="02040503050203030202" pitchFamily="18" charset="0"/>
              </a:rPr>
              <a:t>PIFT</a:t>
            </a:r>
            <a:endParaRPr lang="es-EC" sz="700" b="1" dirty="0" smtClean="0">
              <a:solidFill>
                <a:srgbClr val="FF0000"/>
              </a:solidFill>
              <a:ea typeface="Calibri" panose="020F0502020204030204" pitchFamily="34" charset="0"/>
              <a:cs typeface="Mangal" panose="02040503050203030202" pitchFamily="18" charset="0"/>
            </a:endParaRPr>
          </a:p>
        </p:txBody>
      </p:sp>
      <p:sp>
        <p:nvSpPr>
          <p:cNvPr id="61" name="Rectángulo 47"/>
          <p:cNvSpPr/>
          <p:nvPr/>
        </p:nvSpPr>
        <p:spPr>
          <a:xfrm>
            <a:off x="5829894" y="5376955"/>
            <a:ext cx="743831" cy="738664"/>
          </a:xfrm>
          <a:prstGeom prst="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ctr">
              <a:spcAft>
                <a:spcPts val="0"/>
              </a:spcAft>
              <a:buSzPts val="1100"/>
            </a:pPr>
            <a:r>
              <a:rPr lang="es-EC" sz="700" b="1" dirty="0">
                <a:solidFill>
                  <a:srgbClr val="FF0000"/>
                </a:solidFill>
                <a:ea typeface="Calibri" panose="020F0502020204030204" pitchFamily="34" charset="0"/>
                <a:cs typeface="Mangal" panose="02040503050203030202" pitchFamily="18" charset="0"/>
              </a:rPr>
              <a:t>D</a:t>
            </a:r>
            <a:r>
              <a:rPr lang="es-EC" sz="700" b="1" dirty="0" smtClean="0">
                <a:solidFill>
                  <a:srgbClr val="FF0000"/>
                </a:solidFill>
                <a:ea typeface="Calibri" panose="020F0502020204030204" pitchFamily="34" charset="0"/>
                <a:cs typeface="Mangal" panose="02040503050203030202" pitchFamily="18" charset="0"/>
              </a:rPr>
              <a:t>ecreto: “Carta de Límite Exterior del dominio marítimo del Perú”</a:t>
            </a:r>
          </a:p>
        </p:txBody>
      </p:sp>
      <p:pic>
        <p:nvPicPr>
          <p:cNvPr id="62" name="Imagen 61"/>
          <p:cNvPicPr/>
          <p:nvPr/>
        </p:nvPicPr>
        <p:blipFill rotWithShape="1">
          <a:blip r:embed="rId5" cstate="print">
            <a:extLst>
              <a:ext uri="{28A0092B-C50C-407E-A947-70E740481C1C}">
                <a14:useLocalDpi xmlns:a14="http://schemas.microsoft.com/office/drawing/2010/main" val="0"/>
              </a:ext>
            </a:extLst>
          </a:blip>
          <a:srcRect l="3904" t="63920" r="72664" b="4016"/>
          <a:stretch/>
        </p:blipFill>
        <p:spPr bwMode="auto">
          <a:xfrm>
            <a:off x="4415050" y="3232263"/>
            <a:ext cx="1220565" cy="1312444"/>
          </a:xfrm>
          <a:prstGeom prst="rect">
            <a:avLst/>
          </a:prstGeom>
          <a:noFill/>
        </p:spPr>
      </p:pic>
      <p:cxnSp>
        <p:nvCxnSpPr>
          <p:cNvPr id="17" name="Conector angular 16"/>
          <p:cNvCxnSpPr>
            <a:stCxn id="61" idx="0"/>
            <a:endCxn id="62" idx="2"/>
          </p:cNvCxnSpPr>
          <p:nvPr/>
        </p:nvCxnSpPr>
        <p:spPr>
          <a:xfrm rot="16200000" flipV="1">
            <a:off x="5197448" y="4372592"/>
            <a:ext cx="832248" cy="1176477"/>
          </a:xfrm>
          <a:prstGeom prst="bentConnector3">
            <a:avLst>
              <a:gd name="adj1" fmla="val 2828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Rectángulo 47"/>
          <p:cNvSpPr/>
          <p:nvPr/>
        </p:nvSpPr>
        <p:spPr>
          <a:xfrm>
            <a:off x="7057736" y="5141245"/>
            <a:ext cx="1427057" cy="954107"/>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ctr">
              <a:spcAft>
                <a:spcPts val="0"/>
              </a:spcAft>
              <a:buSzPts val="1100"/>
            </a:pPr>
            <a:r>
              <a:rPr lang="es-EC" sz="800" b="1" dirty="0" smtClean="0">
                <a:solidFill>
                  <a:srgbClr val="000000"/>
                </a:solidFill>
                <a:ea typeface="Calibri" panose="020F0502020204030204" pitchFamily="34" charset="0"/>
                <a:cs typeface="Mangal" panose="02040503050203030202" pitchFamily="18" charset="0"/>
              </a:rPr>
              <a:t>27 Ollanta Humala, reiteró Triángulo Terrestre es peruano, las reacciones del Parlamento Chileno expresaron de “majadero” al presidente rechazando su posición con respecto al </a:t>
            </a:r>
            <a:r>
              <a:rPr lang="es-EC" sz="800" b="1" dirty="0" err="1" smtClean="0">
                <a:solidFill>
                  <a:srgbClr val="000000"/>
                </a:solidFill>
                <a:ea typeface="Calibri" panose="020F0502020204030204" pitchFamily="34" charset="0"/>
                <a:cs typeface="Mangal" panose="02040503050203030202" pitchFamily="18" charset="0"/>
              </a:rPr>
              <a:t>PIFT</a:t>
            </a:r>
            <a:r>
              <a:rPr lang="es-EC" sz="800" b="1" dirty="0" smtClean="0">
                <a:solidFill>
                  <a:srgbClr val="000000"/>
                </a:solidFill>
                <a:ea typeface="Calibri" panose="020F0502020204030204" pitchFamily="34" charset="0"/>
                <a:cs typeface="Mangal" panose="02040503050203030202" pitchFamily="18" charset="0"/>
              </a:rPr>
              <a:t>.</a:t>
            </a:r>
            <a:endParaRPr lang="es-EC" sz="800" b="1" dirty="0" smtClean="0">
              <a:solidFill>
                <a:srgbClr val="000000"/>
              </a:solidFill>
              <a:effectLst/>
              <a:ea typeface="Calibri" panose="020F0502020204030204" pitchFamily="34" charset="0"/>
              <a:cs typeface="Mangal" panose="02040503050203030202" pitchFamily="18" charset="0"/>
            </a:endParaRPr>
          </a:p>
        </p:txBody>
      </p:sp>
      <p:pic>
        <p:nvPicPr>
          <p:cNvPr id="64" name="Imagen 63"/>
          <p:cNvPicPr/>
          <p:nvPr/>
        </p:nvPicPr>
        <p:blipFill rotWithShape="1">
          <a:blip r:embed="rId6" cstate="print">
            <a:extLst>
              <a:ext uri="{28A0092B-C50C-407E-A947-70E740481C1C}">
                <a14:useLocalDpi xmlns:a14="http://schemas.microsoft.com/office/drawing/2010/main" val="0"/>
              </a:ext>
            </a:extLst>
          </a:blip>
          <a:srcRect l="472" t="1829" r="7900" b="17381"/>
          <a:stretch/>
        </p:blipFill>
        <p:spPr bwMode="auto">
          <a:xfrm>
            <a:off x="89071" y="2021140"/>
            <a:ext cx="3265753" cy="2098633"/>
          </a:xfrm>
          <a:prstGeom prst="rect">
            <a:avLst/>
          </a:prstGeom>
          <a:noFill/>
          <a:ln w="9525">
            <a:solidFill>
              <a:srgbClr val="000000"/>
            </a:solidFill>
            <a:miter lim="800000"/>
            <a:headEnd/>
            <a:tailEnd/>
          </a:ln>
        </p:spPr>
      </p:pic>
      <p:cxnSp>
        <p:nvCxnSpPr>
          <p:cNvPr id="65" name="Conector angular 64"/>
          <p:cNvCxnSpPr>
            <a:stCxn id="57" idx="0"/>
            <a:endCxn id="64" idx="2"/>
          </p:cNvCxnSpPr>
          <p:nvPr/>
        </p:nvCxnSpPr>
        <p:spPr>
          <a:xfrm rot="16200000" flipV="1">
            <a:off x="1328168" y="4513554"/>
            <a:ext cx="1159477" cy="371916"/>
          </a:xfrm>
          <a:prstGeom prst="bentConnector3">
            <a:avLst>
              <a:gd name="adj1" fmla="val 16795"/>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78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6" grpId="0" animBg="1"/>
      <p:bldP spid="57" grpId="0" animBg="1"/>
      <p:bldP spid="59" grpId="0" animBg="1"/>
      <p:bldP spid="60" grpId="0" animBg="1"/>
      <p:bldP spid="61" grpId="0" animBg="1"/>
      <p:bldP spid="6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UFA-ESPE"/>
          <p:cNvPicPr/>
          <p:nvPr/>
        </p:nvPicPr>
        <p:blipFill rotWithShape="1">
          <a:blip r:embed="rId2">
            <a:extLst>
              <a:ext uri="{28A0092B-C50C-407E-A947-70E740481C1C}">
                <a14:useLocalDpi xmlns:a14="http://schemas.microsoft.com/office/drawing/2010/main" val="0"/>
              </a:ext>
            </a:extLst>
          </a:blip>
          <a:srcRect r="73320" b="-3135"/>
          <a:stretch/>
        </p:blipFill>
        <p:spPr bwMode="auto">
          <a:xfrm>
            <a:off x="167846" y="115926"/>
            <a:ext cx="1069283" cy="838816"/>
          </a:xfrm>
          <a:prstGeom prst="rect">
            <a:avLst/>
          </a:prstGeom>
          <a:noFill/>
          <a:ln>
            <a:noFill/>
          </a:ln>
        </p:spPr>
      </p:pic>
      <p:pic>
        <p:nvPicPr>
          <p:cNvPr id="5" name="Imagen 4" descr="LOGO UFA-ESPE"/>
          <p:cNvPicPr/>
          <p:nvPr/>
        </p:nvPicPr>
        <p:blipFill rotWithShape="1">
          <a:blip r:embed="rId3" cstate="print">
            <a:extLst>
              <a:ext uri="{28A0092B-C50C-407E-A947-70E740481C1C}">
                <a14:useLocalDpi xmlns:a14="http://schemas.microsoft.com/office/drawing/2010/main" val="0"/>
              </a:ext>
            </a:extLst>
          </a:blip>
          <a:srcRect l="25402" t="-2474" r="-1751" b="17613"/>
          <a:stretch/>
        </p:blipFill>
        <p:spPr bwMode="auto">
          <a:xfrm>
            <a:off x="7879975" y="6521824"/>
            <a:ext cx="1048871" cy="242047"/>
          </a:xfrm>
          <a:prstGeom prst="rect">
            <a:avLst/>
          </a:prstGeom>
          <a:noFill/>
          <a:ln>
            <a:noFill/>
          </a:ln>
        </p:spPr>
      </p:pic>
      <p:sp>
        <p:nvSpPr>
          <p:cNvPr id="18" name="Arc 11"/>
          <p:cNvSpPr>
            <a:spLocks/>
          </p:cNvSpPr>
          <p:nvPr/>
        </p:nvSpPr>
        <p:spPr bwMode="auto">
          <a:xfrm flipH="1">
            <a:off x="4386263" y="1484313"/>
            <a:ext cx="2852737" cy="4176712"/>
          </a:xfrm>
          <a:custGeom>
            <a:avLst/>
            <a:gdLst>
              <a:gd name="T0" fmla="*/ 2147483647 w 21600"/>
              <a:gd name="T1" fmla="*/ 0 h 38721"/>
              <a:gd name="T2" fmla="*/ 2147483647 w 21600"/>
              <a:gd name="T3" fmla="*/ 2147483647 h 38721"/>
              <a:gd name="T4" fmla="*/ 0 w 21600"/>
              <a:gd name="T5" fmla="*/ 2147483647 h 38721"/>
              <a:gd name="T6" fmla="*/ 0 60000 65536"/>
              <a:gd name="T7" fmla="*/ 0 60000 65536"/>
              <a:gd name="T8" fmla="*/ 0 60000 65536"/>
              <a:gd name="T9" fmla="*/ 0 w 21600"/>
              <a:gd name="T10" fmla="*/ 0 h 38721"/>
              <a:gd name="T11" fmla="*/ 21600 w 21600"/>
              <a:gd name="T12" fmla="*/ 38721 h 38721"/>
            </a:gdLst>
            <a:ahLst/>
            <a:cxnLst>
              <a:cxn ang="T6">
                <a:pos x="T0" y="T1"/>
              </a:cxn>
              <a:cxn ang="T7">
                <a:pos x="T2" y="T3"/>
              </a:cxn>
              <a:cxn ang="T8">
                <a:pos x="T4" y="T5"/>
              </a:cxn>
            </a:cxnLst>
            <a:rect l="T9" t="T10" r="T11" b="T12"/>
            <a:pathLst>
              <a:path w="21600" h="38721" fill="none" extrusionOk="0">
                <a:moveTo>
                  <a:pt x="9850" y="0"/>
                </a:moveTo>
                <a:cubicBezTo>
                  <a:pt x="17063" y="3696"/>
                  <a:pt x="21600" y="11118"/>
                  <a:pt x="21600" y="19223"/>
                </a:cubicBezTo>
                <a:cubicBezTo>
                  <a:pt x="21600" y="27551"/>
                  <a:pt x="16811" y="35137"/>
                  <a:pt x="9294" y="38721"/>
                </a:cubicBezTo>
              </a:path>
              <a:path w="21600" h="38721" stroke="0" extrusionOk="0">
                <a:moveTo>
                  <a:pt x="9850" y="0"/>
                </a:moveTo>
                <a:cubicBezTo>
                  <a:pt x="17063" y="3696"/>
                  <a:pt x="21600" y="11118"/>
                  <a:pt x="21600" y="19223"/>
                </a:cubicBezTo>
                <a:cubicBezTo>
                  <a:pt x="21600" y="27551"/>
                  <a:pt x="16811" y="35137"/>
                  <a:pt x="9294" y="38721"/>
                </a:cubicBezTo>
                <a:lnTo>
                  <a:pt x="0" y="19223"/>
                </a:lnTo>
                <a:close/>
              </a:path>
            </a:pathLst>
          </a:custGeom>
          <a:noFill/>
          <a:ln w="38100">
            <a:solidFill>
              <a:srgbClr val="FFFF00"/>
            </a:solidFill>
            <a:prstDash val="sysDot"/>
            <a:round/>
            <a:headEnd/>
            <a:tailEnd/>
          </a:ln>
        </p:spPr>
        <p:txBody>
          <a:bodyPr wrap="none" anchor="ctr"/>
          <a:lstStyle/>
          <a:p>
            <a:pPr algn="ctr" eaLnBrk="0" hangingPunct="0">
              <a:defRPr/>
            </a:pPr>
            <a:endParaRPr lang="es-AR" sz="1600" b="1" kern="0" dirty="0">
              <a:solidFill>
                <a:srgbClr val="FFFF00"/>
              </a:solidFill>
              <a:latin typeface="Arial Narrow" pitchFamily="34" charset="0"/>
              <a:cs typeface="Arial" charset="0"/>
            </a:endParaRPr>
          </a:p>
        </p:txBody>
      </p:sp>
      <p:sp>
        <p:nvSpPr>
          <p:cNvPr id="19" name="Text Box 18"/>
          <p:cNvSpPr txBox="1">
            <a:spLocks noChangeArrowheads="1"/>
          </p:cNvSpPr>
          <p:nvPr/>
        </p:nvSpPr>
        <p:spPr bwMode="auto">
          <a:xfrm>
            <a:off x="6184896" y="3958938"/>
            <a:ext cx="2743950" cy="584775"/>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eaLnBrk="0" hangingPunct="0">
              <a:defRPr/>
            </a:pPr>
            <a:r>
              <a:rPr lang="es-EC" sz="3200" kern="0" dirty="0" smtClean="0">
                <a:ln w="11430">
                  <a:solidFill>
                    <a:sysClr val="windowText" lastClr="000000">
                      <a:lumMod val="95000"/>
                      <a:lumOff val="5000"/>
                    </a:sysClr>
                  </a:solidFill>
                </a:ln>
                <a:solidFill>
                  <a:prstClr val="white"/>
                </a:solidFill>
                <a:latin typeface="Impact" pitchFamily="34" charset="0"/>
                <a:cs typeface="Times New Roman" pitchFamily="18" charset="0"/>
              </a:rPr>
              <a:t>JUSTIFICACIÓN</a:t>
            </a:r>
            <a:endParaRPr lang="es-EC" sz="3200" kern="0" dirty="0">
              <a:ln w="11430">
                <a:solidFill>
                  <a:sysClr val="windowText" lastClr="000000">
                    <a:lumMod val="95000"/>
                    <a:lumOff val="5000"/>
                  </a:sysClr>
                </a:solidFill>
              </a:ln>
              <a:solidFill>
                <a:prstClr val="white"/>
              </a:solidFill>
              <a:latin typeface="Impact" pitchFamily="34" charset="0"/>
              <a:cs typeface="Times New Roman" pitchFamily="18" charset="0"/>
            </a:endParaRPr>
          </a:p>
        </p:txBody>
      </p:sp>
      <p:sp>
        <p:nvSpPr>
          <p:cNvPr id="20" name="Oval 4">
            <a:hlinkClick r:id="" action="ppaction://hlinkshowjump?jump=nextslide"/>
          </p:cNvPr>
          <p:cNvSpPr>
            <a:spLocks noChangeArrowheads="1"/>
          </p:cNvSpPr>
          <p:nvPr/>
        </p:nvSpPr>
        <p:spPr bwMode="auto">
          <a:xfrm flipH="1">
            <a:off x="4230853" y="2657082"/>
            <a:ext cx="577184" cy="43540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s-AR" sz="2800" b="1" kern="0" dirty="0">
                <a:solidFill>
                  <a:srgbClr val="FFFF00"/>
                </a:solidFill>
                <a:effectLst>
                  <a:outerShdw blurRad="38100" dist="38100" dir="2700000" algn="tl">
                    <a:srgbClr val="000000">
                      <a:alpha val="43137"/>
                    </a:srgbClr>
                  </a:outerShdw>
                </a:effectLst>
                <a:cs typeface="Arial" charset="0"/>
              </a:rPr>
              <a:t>2</a:t>
            </a:r>
            <a:endParaRPr lang="en-US" sz="2800" b="1" kern="0" dirty="0">
              <a:solidFill>
                <a:srgbClr val="FFFF00"/>
              </a:solidFill>
              <a:effectLst>
                <a:outerShdw blurRad="38100" dist="38100" dir="2700000" algn="tl">
                  <a:srgbClr val="000000">
                    <a:alpha val="43137"/>
                  </a:srgbClr>
                </a:outerShdw>
              </a:effectLst>
              <a:cs typeface="Arial" charset="0"/>
            </a:endParaRPr>
          </a:p>
        </p:txBody>
      </p:sp>
      <p:sp>
        <p:nvSpPr>
          <p:cNvPr id="21" name="Text Box 18"/>
          <p:cNvSpPr txBox="1">
            <a:spLocks noChangeArrowheads="1"/>
          </p:cNvSpPr>
          <p:nvPr/>
        </p:nvSpPr>
        <p:spPr bwMode="auto">
          <a:xfrm>
            <a:off x="6130776" y="2579736"/>
            <a:ext cx="2344509" cy="584775"/>
          </a:xfrm>
          <a:prstGeom prst="rect">
            <a:avLst/>
          </a:prstGeom>
          <a:noFill/>
          <a:ln w="9525" algn="ctr">
            <a:noFill/>
            <a:miter lim="800000"/>
            <a:headEnd/>
            <a:tailEnd/>
          </a:ln>
          <a:effectLst>
            <a:outerShdw blurRad="50800" dist="38100" dir="5400000" algn="ctr" rotWithShape="0">
              <a:sysClr val="windowText" lastClr="000000"/>
            </a:outerShdw>
          </a:effectLst>
        </p:spPr>
        <p:txBody>
          <a:bodyPr>
            <a:spAutoFit/>
          </a:bodyPr>
          <a:lstStyle/>
          <a:p>
            <a:pPr eaLnBrk="0" hangingPunct="0">
              <a:defRPr/>
            </a:pPr>
            <a:r>
              <a:rPr lang="es-EC" sz="3200" kern="0" dirty="0">
                <a:ln w="11430">
                  <a:solidFill>
                    <a:sysClr val="windowText" lastClr="000000">
                      <a:lumMod val="95000"/>
                      <a:lumOff val="5000"/>
                    </a:sysClr>
                  </a:solidFill>
                </a:ln>
                <a:solidFill>
                  <a:prstClr val="white"/>
                </a:solidFill>
                <a:latin typeface="Impact" pitchFamily="34" charset="0"/>
                <a:cs typeface="Times New Roman" pitchFamily="18" charset="0"/>
              </a:rPr>
              <a:t> </a:t>
            </a:r>
            <a:r>
              <a:rPr lang="es-EC" sz="3200" kern="0" dirty="0" smtClean="0">
                <a:ln w="11430">
                  <a:solidFill>
                    <a:sysClr val="windowText" lastClr="000000">
                      <a:lumMod val="95000"/>
                      <a:lumOff val="5000"/>
                    </a:sysClr>
                  </a:solidFill>
                </a:ln>
                <a:solidFill>
                  <a:prstClr val="white"/>
                </a:solidFill>
                <a:latin typeface="Impact" pitchFamily="34" charset="0"/>
                <a:cs typeface="Times New Roman" pitchFamily="18" charset="0"/>
              </a:rPr>
              <a:t>OBJETIVOS</a:t>
            </a:r>
            <a:endParaRPr lang="es-EC" sz="3200" kern="0" dirty="0">
              <a:ln w="11430">
                <a:solidFill>
                  <a:sysClr val="windowText" lastClr="000000">
                    <a:lumMod val="95000"/>
                    <a:lumOff val="5000"/>
                  </a:sysClr>
                </a:solidFill>
              </a:ln>
              <a:solidFill>
                <a:prstClr val="white"/>
              </a:solidFill>
              <a:latin typeface="Impact" pitchFamily="34" charset="0"/>
              <a:cs typeface="Times New Roman" pitchFamily="18" charset="0"/>
            </a:endParaRPr>
          </a:p>
        </p:txBody>
      </p:sp>
      <p:sp>
        <p:nvSpPr>
          <p:cNvPr id="22" name="Oval 4">
            <a:hlinkClick r:id="" action="ppaction://hlinkshowjump?jump=nextslide"/>
          </p:cNvPr>
          <p:cNvSpPr>
            <a:spLocks noChangeArrowheads="1"/>
          </p:cNvSpPr>
          <p:nvPr/>
        </p:nvSpPr>
        <p:spPr bwMode="auto">
          <a:xfrm flipH="1">
            <a:off x="4229259" y="4027578"/>
            <a:ext cx="577184" cy="43540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s-AR" sz="2800" b="1" kern="0" dirty="0">
                <a:solidFill>
                  <a:srgbClr val="FFFF00"/>
                </a:solidFill>
                <a:effectLst>
                  <a:outerShdw blurRad="38100" dist="38100" dir="2700000" algn="tl">
                    <a:srgbClr val="000000">
                      <a:alpha val="43137"/>
                    </a:srgbClr>
                  </a:outerShdw>
                </a:effectLst>
                <a:cs typeface="Arial" charset="0"/>
              </a:rPr>
              <a:t>3</a:t>
            </a:r>
            <a:endParaRPr lang="en-US" sz="2800" b="1" kern="0" dirty="0">
              <a:solidFill>
                <a:srgbClr val="FFFF00"/>
              </a:solidFill>
              <a:effectLst>
                <a:outerShdw blurRad="38100" dist="38100" dir="2700000" algn="tl">
                  <a:srgbClr val="000000">
                    <a:alpha val="43137"/>
                  </a:srgbClr>
                </a:outerShdw>
              </a:effectLst>
              <a:cs typeface="Arial" charset="0"/>
            </a:endParaRPr>
          </a:p>
        </p:txBody>
      </p:sp>
      <p:sp>
        <p:nvSpPr>
          <p:cNvPr id="23" name="Oval 4">
            <a:hlinkClick r:id="" action="ppaction://hlinkshowjump?jump=nextslide"/>
          </p:cNvPr>
          <p:cNvSpPr>
            <a:spLocks noChangeArrowheads="1"/>
          </p:cNvSpPr>
          <p:nvPr/>
        </p:nvSpPr>
        <p:spPr bwMode="auto">
          <a:xfrm flipH="1">
            <a:off x="5434725" y="5368024"/>
            <a:ext cx="577184" cy="43540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s-AR" sz="2800" b="1" kern="0" dirty="0">
                <a:solidFill>
                  <a:srgbClr val="FFFF00"/>
                </a:solidFill>
                <a:effectLst>
                  <a:outerShdw blurRad="38100" dist="38100" dir="2700000" algn="tl">
                    <a:srgbClr val="000000">
                      <a:alpha val="43137"/>
                    </a:srgbClr>
                  </a:outerShdw>
                </a:effectLst>
                <a:cs typeface="Arial" charset="0"/>
              </a:rPr>
              <a:t>4</a:t>
            </a:r>
            <a:endParaRPr lang="en-US" sz="2800" b="1" kern="0" dirty="0">
              <a:solidFill>
                <a:srgbClr val="FFFF00"/>
              </a:solidFill>
              <a:effectLst>
                <a:outerShdw blurRad="38100" dist="38100" dir="2700000" algn="tl">
                  <a:srgbClr val="000000">
                    <a:alpha val="43137"/>
                  </a:srgbClr>
                </a:outerShdw>
              </a:effectLst>
              <a:cs typeface="Arial" charset="0"/>
            </a:endParaRPr>
          </a:p>
        </p:txBody>
      </p:sp>
      <p:sp>
        <p:nvSpPr>
          <p:cNvPr id="24" name="Text Box 18"/>
          <p:cNvSpPr txBox="1">
            <a:spLocks noChangeArrowheads="1"/>
          </p:cNvSpPr>
          <p:nvPr/>
        </p:nvSpPr>
        <p:spPr bwMode="auto">
          <a:xfrm>
            <a:off x="6229641" y="5323327"/>
            <a:ext cx="2600477" cy="584775"/>
          </a:xfrm>
          <a:prstGeom prst="rect">
            <a:avLst/>
          </a:prstGeom>
          <a:noFill/>
          <a:ln w="9525" algn="ctr">
            <a:noFill/>
            <a:miter lim="800000"/>
            <a:headEnd/>
            <a:tailEnd/>
          </a:ln>
          <a:effectLst>
            <a:outerShdw blurRad="50800" dist="38100" dir="5400000" algn="ctr" rotWithShape="0">
              <a:sysClr val="windowText" lastClr="000000"/>
            </a:outerShdw>
          </a:effectLst>
        </p:spPr>
        <p:txBody>
          <a:bodyPr wrap="square">
            <a:spAutoFit/>
          </a:bodyPr>
          <a:lstStyle/>
          <a:p>
            <a:pPr eaLnBrk="0" hangingPunct="0">
              <a:defRPr/>
            </a:pPr>
            <a:r>
              <a:rPr lang="es-EC" sz="3200" kern="0" dirty="0" smtClean="0">
                <a:ln w="11430">
                  <a:solidFill>
                    <a:sysClr val="windowText" lastClr="000000">
                      <a:lumMod val="95000"/>
                      <a:lumOff val="5000"/>
                    </a:sysClr>
                  </a:solidFill>
                </a:ln>
                <a:solidFill>
                  <a:prstClr val="white"/>
                </a:solidFill>
                <a:latin typeface="Impact" pitchFamily="34" charset="0"/>
                <a:cs typeface="Times New Roman" pitchFamily="18" charset="0"/>
              </a:rPr>
              <a:t>METODOLOGÍA</a:t>
            </a:r>
            <a:endParaRPr lang="es-EC" sz="3200" kern="0" dirty="0">
              <a:ln w="11430">
                <a:solidFill>
                  <a:sysClr val="windowText" lastClr="000000">
                    <a:lumMod val="95000"/>
                    <a:lumOff val="5000"/>
                  </a:sysClr>
                </a:solidFill>
              </a:ln>
              <a:solidFill>
                <a:prstClr val="white"/>
              </a:solidFill>
              <a:latin typeface="Impact" pitchFamily="34" charset="0"/>
              <a:cs typeface="Times New Roman" pitchFamily="18" charset="0"/>
            </a:endParaRPr>
          </a:p>
        </p:txBody>
      </p:sp>
      <p:sp>
        <p:nvSpPr>
          <p:cNvPr id="25" name="Text Box 18"/>
          <p:cNvSpPr txBox="1">
            <a:spLocks noChangeArrowheads="1"/>
          </p:cNvSpPr>
          <p:nvPr/>
        </p:nvSpPr>
        <p:spPr bwMode="auto">
          <a:xfrm>
            <a:off x="6200285" y="1268781"/>
            <a:ext cx="2629833" cy="584775"/>
          </a:xfrm>
          <a:prstGeom prst="rect">
            <a:avLst/>
          </a:prstGeom>
          <a:noFill/>
          <a:ln w="9525" algn="ctr">
            <a:noFill/>
            <a:miter lim="800000"/>
            <a:headEnd/>
            <a:tailEnd/>
          </a:ln>
          <a:effectLst>
            <a:outerShdw blurRad="50800" dist="38100" dir="5400000" algn="ctr" rotWithShape="0">
              <a:sysClr val="windowText" lastClr="000000"/>
            </a:outerShdw>
          </a:effectLst>
        </p:spPr>
        <p:txBody>
          <a:bodyPr>
            <a:spAutoFit/>
          </a:bodyPr>
          <a:lstStyle/>
          <a:p>
            <a:pPr eaLnBrk="0" hangingPunct="0">
              <a:defRPr/>
            </a:pPr>
            <a:r>
              <a:rPr lang="es-EC" sz="3200" kern="0" dirty="0" smtClean="0">
                <a:ln w="11430">
                  <a:solidFill>
                    <a:sysClr val="windowText" lastClr="000000">
                      <a:lumMod val="95000"/>
                      <a:lumOff val="5000"/>
                    </a:sysClr>
                  </a:solidFill>
                </a:ln>
                <a:solidFill>
                  <a:prstClr val="white"/>
                </a:solidFill>
                <a:latin typeface="Impact" pitchFamily="34" charset="0"/>
                <a:cs typeface="Times New Roman" pitchFamily="18" charset="0"/>
              </a:rPr>
              <a:t>EL PROBLEMA</a:t>
            </a:r>
            <a:endParaRPr lang="es-EC" sz="3200" kern="0" dirty="0">
              <a:ln w="11430">
                <a:solidFill>
                  <a:sysClr val="windowText" lastClr="000000">
                    <a:lumMod val="95000"/>
                    <a:lumOff val="5000"/>
                  </a:sysClr>
                </a:solidFill>
              </a:ln>
              <a:solidFill>
                <a:prstClr val="white"/>
              </a:solidFill>
              <a:latin typeface="Impact" pitchFamily="34" charset="0"/>
              <a:cs typeface="Times New Roman" pitchFamily="18" charset="0"/>
            </a:endParaRPr>
          </a:p>
        </p:txBody>
      </p:sp>
      <p:sp>
        <p:nvSpPr>
          <p:cNvPr id="26" name="Oval 4">
            <a:hlinkClick r:id="" action="ppaction://hlinkshowjump?jump=nextslide"/>
          </p:cNvPr>
          <p:cNvSpPr>
            <a:spLocks noChangeArrowheads="1"/>
          </p:cNvSpPr>
          <p:nvPr/>
        </p:nvSpPr>
        <p:spPr bwMode="auto">
          <a:xfrm flipH="1">
            <a:off x="5461851" y="1299824"/>
            <a:ext cx="577184" cy="43540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s-AR" sz="2800" b="1" kern="0" dirty="0">
                <a:solidFill>
                  <a:srgbClr val="FFFF00"/>
                </a:solidFill>
                <a:effectLst>
                  <a:outerShdw blurRad="38100" dist="38100" dir="2700000" algn="tl">
                    <a:srgbClr val="000000">
                      <a:alpha val="43137"/>
                    </a:srgbClr>
                  </a:outerShdw>
                </a:effectLst>
                <a:cs typeface="Arial" charset="0"/>
              </a:rPr>
              <a:t>1</a:t>
            </a:r>
            <a:endParaRPr lang="en-US" sz="2800" b="1" kern="0" dirty="0">
              <a:solidFill>
                <a:srgbClr val="FFFF00"/>
              </a:solidFill>
              <a:effectLst>
                <a:outerShdw blurRad="38100" dist="38100" dir="2700000" algn="tl">
                  <a:srgbClr val="000000">
                    <a:alpha val="43137"/>
                  </a:srgbClr>
                </a:outerShdw>
              </a:effectLst>
              <a:cs typeface="Arial" charset="0"/>
            </a:endParaRPr>
          </a:p>
        </p:txBody>
      </p:sp>
      <p:sp>
        <p:nvSpPr>
          <p:cNvPr id="28" name="19 Redondear rectángulo de esquina del mismo lado"/>
          <p:cNvSpPr/>
          <p:nvPr/>
        </p:nvSpPr>
        <p:spPr>
          <a:xfrm flipH="1">
            <a:off x="2486987" y="247946"/>
            <a:ext cx="3807727" cy="573207"/>
          </a:xfrm>
          <a:prstGeom prst="round2SameRect">
            <a:avLst>
              <a:gd name="adj1" fmla="val 0"/>
              <a:gd name="adj2" fmla="val 50000"/>
            </a:avLst>
          </a:prstGeom>
          <a:gradFill flip="none" rotWithShape="1">
            <a:gsLst>
              <a:gs pos="0">
                <a:srgbClr val="F79646">
                  <a:lumMod val="50000"/>
                </a:srgbClr>
              </a:gs>
              <a:gs pos="50000">
                <a:srgbClr val="E6E23E"/>
              </a:gs>
              <a:gs pos="100000">
                <a:srgbClr val="866900"/>
              </a:gs>
            </a:gsLst>
            <a:lin ang="16200000" scaled="1"/>
            <a:tileRect/>
          </a:gradFill>
          <a:ln w="76200" cap="flat" cmpd="sng" algn="ctr">
            <a:solidFill>
              <a:srgbClr val="866900"/>
            </a:solidFill>
            <a:prstDash val="solid"/>
          </a:ln>
          <a:effectLst>
            <a:outerShdw blurRad="114300" dist="38100" dir="5400000" algn="ctr" rotWithShape="0">
              <a:sysClr val="windowText" lastClr="000000"/>
            </a:outerShdw>
          </a:effectLst>
          <a:scene3d>
            <a:camera prst="orthographicFront"/>
            <a:lightRig rig="threePt" dir="t"/>
          </a:scene3d>
          <a:sp3d>
            <a:bevelT w="114300" prst="artDeco"/>
          </a:sp3d>
        </p:spPr>
        <p:txBody>
          <a:bodyPr/>
          <a:lstStyle/>
          <a:p>
            <a:pPr marL="0" marR="0" lvl="3" indent="0" algn="ctr" defTabSz="914400" eaLnBrk="1" fontAlgn="auto" latinLnBrk="0" hangingPunct="1">
              <a:lnSpc>
                <a:spcPct val="100000"/>
              </a:lnSpc>
              <a:spcBef>
                <a:spcPts val="0"/>
              </a:spcBef>
              <a:spcAft>
                <a:spcPts val="0"/>
              </a:spcAft>
              <a:buClrTx/>
              <a:buSzTx/>
              <a:buFontTx/>
              <a:buNone/>
              <a:tabLst/>
              <a:defRPr/>
            </a:pPr>
            <a:r>
              <a:rPr lang="es-MX" sz="3600" kern="0" spc="300" dirty="0" smtClean="0">
                <a:solidFill>
                  <a:sysClr val="windowText" lastClr="000000"/>
                </a:solidFill>
                <a:effectLst>
                  <a:glow rad="139700">
                    <a:srgbClr val="FFFF99"/>
                  </a:glow>
                </a:effectLst>
                <a:latin typeface="Arial Black" pitchFamily="34" charset="0"/>
                <a:cs typeface="Arial"/>
              </a:rPr>
              <a:t>SUMA</a:t>
            </a:r>
            <a:r>
              <a:rPr kumimoji="0" lang="es-MX" sz="3600" b="0" i="0" u="none" strike="noStrike" kern="0" cap="none" spc="300" normalizeH="0" baseline="0" noProof="0" dirty="0" smtClean="0">
                <a:ln>
                  <a:noFill/>
                </a:ln>
                <a:solidFill>
                  <a:sysClr val="windowText" lastClr="000000"/>
                </a:solidFill>
                <a:effectLst>
                  <a:glow rad="139700">
                    <a:srgbClr val="FFFF99"/>
                  </a:glow>
                </a:effectLst>
                <a:uLnTx/>
                <a:uFillTx/>
                <a:latin typeface="Arial Black" pitchFamily="34" charset="0"/>
                <a:cs typeface="Arial"/>
              </a:rPr>
              <a:t>RIO</a:t>
            </a:r>
            <a:endParaRPr kumimoji="0" lang="es-ES" sz="3600" b="0" i="0" u="none" strike="noStrike" kern="0" cap="none" spc="300" normalizeH="0" baseline="0" noProof="0" dirty="0">
              <a:ln>
                <a:noFill/>
              </a:ln>
              <a:solidFill>
                <a:sysClr val="windowText" lastClr="000000"/>
              </a:solidFill>
              <a:effectLst>
                <a:glow rad="139700">
                  <a:srgbClr val="FFFF99"/>
                </a:glow>
              </a:effectLst>
              <a:uLnTx/>
              <a:uFillTx/>
              <a:latin typeface="Arial Black" pitchFamily="34" charset="0"/>
              <a:cs typeface="Arial"/>
            </a:endParaRPr>
          </a:p>
        </p:txBody>
      </p:sp>
      <p:pic>
        <p:nvPicPr>
          <p:cNvPr id="32" name="Imagen 31"/>
          <p:cNvPicPr>
            <a:picLocks noChangeAspect="1"/>
          </p:cNvPicPr>
          <p:nvPr/>
        </p:nvPicPr>
        <p:blipFill>
          <a:blip r:embed="rId4"/>
          <a:stretch>
            <a:fillRect/>
          </a:stretch>
        </p:blipFill>
        <p:spPr>
          <a:xfrm>
            <a:off x="-539175" y="1501675"/>
            <a:ext cx="5876342" cy="4401584"/>
          </a:xfrm>
          <a:prstGeom prst="rect">
            <a:avLst/>
          </a:prstGeom>
          <a:effectLst>
            <a:softEdge rad="635000"/>
          </a:effectLst>
          <a:scene3d>
            <a:camera prst="perspectiveContrastingRightFacing"/>
            <a:lightRig rig="threePt" dir="t"/>
          </a:scene3d>
        </p:spPr>
      </p:pic>
    </p:spTree>
    <p:extLst>
      <p:ext uri="{BB962C8B-B14F-4D97-AF65-F5344CB8AC3E}">
        <p14:creationId xmlns:p14="http://schemas.microsoft.com/office/powerpoint/2010/main" val="30520756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UFA-ESPE"/>
          <p:cNvPicPr/>
          <p:nvPr/>
        </p:nvPicPr>
        <p:blipFill rotWithShape="1">
          <a:blip r:embed="rId2">
            <a:extLst>
              <a:ext uri="{28A0092B-C50C-407E-A947-70E740481C1C}">
                <a14:useLocalDpi xmlns:a14="http://schemas.microsoft.com/office/drawing/2010/main" val="0"/>
              </a:ext>
            </a:extLst>
          </a:blip>
          <a:srcRect r="73320" b="-3135"/>
          <a:stretch/>
        </p:blipFill>
        <p:spPr bwMode="auto">
          <a:xfrm>
            <a:off x="167846" y="115926"/>
            <a:ext cx="1069283" cy="838816"/>
          </a:xfrm>
          <a:prstGeom prst="rect">
            <a:avLst/>
          </a:prstGeom>
          <a:noFill/>
          <a:ln>
            <a:noFill/>
          </a:ln>
        </p:spPr>
      </p:pic>
      <p:pic>
        <p:nvPicPr>
          <p:cNvPr id="5" name="Imagen 4" descr="LOGO UFA-ESPE"/>
          <p:cNvPicPr/>
          <p:nvPr/>
        </p:nvPicPr>
        <p:blipFill rotWithShape="1">
          <a:blip r:embed="rId3" cstate="print">
            <a:extLst>
              <a:ext uri="{28A0092B-C50C-407E-A947-70E740481C1C}">
                <a14:useLocalDpi xmlns:a14="http://schemas.microsoft.com/office/drawing/2010/main" val="0"/>
              </a:ext>
            </a:extLst>
          </a:blip>
          <a:srcRect l="25402" t="-2474" r="-1751" b="17613"/>
          <a:stretch/>
        </p:blipFill>
        <p:spPr bwMode="auto">
          <a:xfrm>
            <a:off x="7879975" y="6521824"/>
            <a:ext cx="1048871" cy="242047"/>
          </a:xfrm>
          <a:prstGeom prst="rect">
            <a:avLst/>
          </a:prstGeom>
          <a:noFill/>
          <a:ln>
            <a:noFill/>
          </a:ln>
        </p:spPr>
      </p:pic>
      <p:sp>
        <p:nvSpPr>
          <p:cNvPr id="2" name="Rectángulo 1"/>
          <p:cNvSpPr/>
          <p:nvPr/>
        </p:nvSpPr>
        <p:spPr>
          <a:xfrm>
            <a:off x="3941293" y="166002"/>
            <a:ext cx="2728447" cy="461665"/>
          </a:xfrm>
          <a:prstGeom prst="rect">
            <a:avLst/>
          </a:prstGeom>
          <a:solidFill>
            <a:srgbClr val="FFFF00"/>
          </a:solidFill>
          <a:ln>
            <a:solidFill>
              <a:schemeClr val="tx1"/>
            </a:solidFill>
          </a:ln>
        </p:spPr>
        <p:txBody>
          <a:bodyPr wrap="square">
            <a:spAutoFit/>
          </a:bodyPr>
          <a:lstStyle/>
          <a:p>
            <a:pPr algn="ctr"/>
            <a:r>
              <a:rPr lang="es-EC" sz="2400" b="1" dirty="0" smtClean="0">
                <a:effectLst>
                  <a:outerShdw blurRad="38100" dist="38100" dir="2700000" algn="tl">
                    <a:srgbClr val="000000">
                      <a:alpha val="43137"/>
                    </a:srgbClr>
                  </a:outerShdw>
                </a:effectLst>
                <a:latin typeface="Times New Roman" panose="02020603050405020304" pitchFamily="18" charset="0"/>
              </a:rPr>
              <a:t>METODOLOGÍA</a:t>
            </a:r>
            <a:endParaRPr lang="es-EC" sz="2400" dirty="0">
              <a:effectLst>
                <a:outerShdw blurRad="38100" dist="38100" dir="2700000" algn="tl">
                  <a:srgbClr val="000000">
                    <a:alpha val="43137"/>
                  </a:srgbClr>
                </a:outerShdw>
              </a:effectLst>
            </a:endParaRPr>
          </a:p>
        </p:txBody>
      </p:sp>
      <p:sp>
        <p:nvSpPr>
          <p:cNvPr id="3" name="CuadroTexto 2"/>
          <p:cNvSpPr txBox="1"/>
          <p:nvPr/>
        </p:nvSpPr>
        <p:spPr>
          <a:xfrm>
            <a:off x="1189942" y="845894"/>
            <a:ext cx="2817246" cy="400110"/>
          </a:xfrm>
          <a:prstGeom prst="rect">
            <a:avLst/>
          </a:prstGeom>
          <a:noFill/>
        </p:spPr>
        <p:txBody>
          <a:bodyPr wrap="none" rtlCol="0">
            <a:spAutoFit/>
          </a:bodyPr>
          <a:lstStyle/>
          <a:p>
            <a:r>
              <a:rPr lang="es-EC" sz="2000" b="1" dirty="0" smtClean="0">
                <a:solidFill>
                  <a:srgbClr val="002060"/>
                </a:solidFill>
                <a:effectLst>
                  <a:outerShdw blurRad="38100" dist="38100" dir="2700000" algn="tl">
                    <a:srgbClr val="000000">
                      <a:alpha val="43137"/>
                    </a:srgbClr>
                  </a:outerShdw>
                </a:effectLst>
              </a:rPr>
              <a:t>Decisión CIJ. Chile y Perú</a:t>
            </a:r>
            <a:endParaRPr lang="es-EC" sz="2000" b="1" dirty="0">
              <a:solidFill>
                <a:srgbClr val="002060"/>
              </a:solidFill>
              <a:effectLst>
                <a:outerShdw blurRad="38100" dist="38100" dir="2700000" algn="tl">
                  <a:srgbClr val="000000">
                    <a:alpha val="43137"/>
                  </a:srgbClr>
                </a:outerShdw>
              </a:effectLst>
            </a:endParaRPr>
          </a:p>
        </p:txBody>
      </p:sp>
      <p:sp>
        <p:nvSpPr>
          <p:cNvPr id="7" name="6 Rectángulo"/>
          <p:cNvSpPr/>
          <p:nvPr/>
        </p:nvSpPr>
        <p:spPr>
          <a:xfrm>
            <a:off x="1435485" y="5367572"/>
            <a:ext cx="6616979" cy="1323439"/>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s-EC" sz="1600" b="1" dirty="0">
                <a:solidFill>
                  <a:schemeClr val="bg1"/>
                </a:solidFill>
              </a:rPr>
              <a:t>E</a:t>
            </a:r>
            <a:r>
              <a:rPr lang="es-EC" sz="1600" b="1" dirty="0" smtClean="0">
                <a:solidFill>
                  <a:schemeClr val="bg1"/>
                </a:solidFill>
              </a:rPr>
              <a:t>xiste una interpretación </a:t>
            </a:r>
            <a:r>
              <a:rPr lang="es-EC" sz="1600" b="1" dirty="0">
                <a:solidFill>
                  <a:schemeClr val="bg1"/>
                </a:solidFill>
              </a:rPr>
              <a:t>diferente con respecto al punto de inicio de la frontera marítima y el inicio de la frontera terrestre, evidenciándose, discrepancias en la demarcación de la frontera, lo que ha ocasionado acciones por parte de los Estados que han afectado las relaciones entre los mismos. </a:t>
            </a:r>
            <a:endParaRPr lang="es-AR" sz="1600" b="1" dirty="0">
              <a:solidFill>
                <a:schemeClr val="bg1"/>
              </a:solidFill>
            </a:endParaRPr>
          </a:p>
        </p:txBody>
      </p:sp>
      <p:grpSp>
        <p:nvGrpSpPr>
          <p:cNvPr id="8" name="7 Grupo"/>
          <p:cNvGrpSpPr/>
          <p:nvPr/>
        </p:nvGrpSpPr>
        <p:grpSpPr>
          <a:xfrm>
            <a:off x="1532467" y="1405468"/>
            <a:ext cx="6347508" cy="3881076"/>
            <a:chOff x="1781175" y="1468966"/>
            <a:chExt cx="5905500" cy="3571875"/>
          </a:xfrm>
        </p:grpSpPr>
        <p:pic>
          <p:nvPicPr>
            <p:cNvPr id="2050" name="Picture 2" descr="http://static.latercera.com/20140205/189409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175" y="1468966"/>
              <a:ext cx="5905500" cy="357187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2881198" y="2058310"/>
              <a:ext cx="1239442" cy="430887"/>
            </a:xfrm>
            <a:prstGeom prst="rect">
              <a:avLst/>
            </a:prstGeom>
            <a:noFill/>
          </p:spPr>
          <p:txBody>
            <a:bodyPr wrap="none" rtlCol="0">
              <a:spAutoFit/>
            </a:bodyPr>
            <a:lstStyle/>
            <a:p>
              <a:pPr algn="ctr"/>
              <a:r>
                <a:rPr lang="es-ES_tradnl" sz="1100" b="1" dirty="0" smtClean="0">
                  <a:solidFill>
                    <a:schemeClr val="bg1"/>
                  </a:solidFill>
                </a:rPr>
                <a:t>Punto inicio </a:t>
              </a:r>
            </a:p>
            <a:p>
              <a:pPr algn="ctr"/>
              <a:r>
                <a:rPr lang="es-ES_tradnl" sz="1100" b="1" dirty="0" smtClean="0">
                  <a:solidFill>
                    <a:schemeClr val="bg1"/>
                  </a:solidFill>
                </a:rPr>
                <a:t>frontera marítima</a:t>
              </a:r>
              <a:endParaRPr lang="es-AR" sz="1100" b="1" dirty="0">
                <a:solidFill>
                  <a:schemeClr val="bg1"/>
                </a:solidFill>
              </a:endParaRPr>
            </a:p>
          </p:txBody>
        </p:sp>
        <p:sp>
          <p:nvSpPr>
            <p:cNvPr id="10" name="9 CuadroTexto"/>
            <p:cNvSpPr txBox="1"/>
            <p:nvPr/>
          </p:nvSpPr>
          <p:spPr>
            <a:xfrm>
              <a:off x="3975574" y="4165595"/>
              <a:ext cx="774571" cy="430887"/>
            </a:xfrm>
            <a:prstGeom prst="rect">
              <a:avLst/>
            </a:prstGeom>
            <a:noFill/>
          </p:spPr>
          <p:txBody>
            <a:bodyPr wrap="none" rtlCol="0">
              <a:spAutoFit/>
            </a:bodyPr>
            <a:lstStyle/>
            <a:p>
              <a:pPr algn="ctr"/>
              <a:r>
                <a:rPr lang="es-ES_tradnl" sz="1100" b="1" dirty="0" smtClean="0">
                  <a:solidFill>
                    <a:schemeClr val="bg1"/>
                  </a:solidFill>
                </a:rPr>
                <a:t>Punto </a:t>
              </a:r>
            </a:p>
            <a:p>
              <a:pPr algn="ctr"/>
              <a:r>
                <a:rPr lang="es-ES_tradnl" sz="1100" b="1" dirty="0" smtClean="0">
                  <a:solidFill>
                    <a:schemeClr val="bg1"/>
                  </a:solidFill>
                </a:rPr>
                <a:t>Concordia</a:t>
              </a:r>
              <a:endParaRPr lang="es-AR" sz="1100" b="1" dirty="0">
                <a:solidFill>
                  <a:schemeClr val="bg1"/>
                </a:solidFill>
              </a:endParaRPr>
            </a:p>
          </p:txBody>
        </p:sp>
        <p:sp>
          <p:nvSpPr>
            <p:cNvPr id="12" name="11 CuadroTexto"/>
            <p:cNvSpPr txBox="1"/>
            <p:nvPr/>
          </p:nvSpPr>
          <p:spPr>
            <a:xfrm>
              <a:off x="6300088" y="2455335"/>
              <a:ext cx="739305" cy="261610"/>
            </a:xfrm>
            <a:prstGeom prst="rect">
              <a:avLst/>
            </a:prstGeom>
            <a:noFill/>
          </p:spPr>
          <p:txBody>
            <a:bodyPr wrap="none" rtlCol="0">
              <a:spAutoFit/>
            </a:bodyPr>
            <a:lstStyle/>
            <a:p>
              <a:pPr algn="ctr"/>
              <a:r>
                <a:rPr lang="es-ES_tradnl" sz="1100" b="1" dirty="0" smtClean="0"/>
                <a:t>Hito No 1</a:t>
              </a:r>
              <a:endParaRPr lang="es-AR" sz="1100" b="1" dirty="0"/>
            </a:p>
          </p:txBody>
        </p:sp>
        <p:cxnSp>
          <p:nvCxnSpPr>
            <p:cNvPr id="9" name="8 Conector recto"/>
            <p:cNvCxnSpPr/>
            <p:nvPr/>
          </p:nvCxnSpPr>
          <p:spPr>
            <a:xfrm flipH="1">
              <a:off x="1871133" y="2609636"/>
              <a:ext cx="4301068" cy="3196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1811861" y="2425267"/>
              <a:ext cx="1273105" cy="253916"/>
            </a:xfrm>
            <a:prstGeom prst="rect">
              <a:avLst/>
            </a:prstGeom>
            <a:noFill/>
          </p:spPr>
          <p:txBody>
            <a:bodyPr wrap="none" rtlCol="0">
              <a:spAutoFit/>
            </a:bodyPr>
            <a:lstStyle/>
            <a:p>
              <a:r>
                <a:rPr lang="es-ES_tradnl" sz="1050" b="1" dirty="0" smtClean="0">
                  <a:solidFill>
                    <a:schemeClr val="bg1"/>
                  </a:solidFill>
                </a:rPr>
                <a:t>Paralelo 18º 21`03¨</a:t>
              </a:r>
              <a:endParaRPr lang="es-AR" sz="1050" b="1" dirty="0">
                <a:solidFill>
                  <a:schemeClr val="bg1"/>
                </a:solidFill>
              </a:endParaRPr>
            </a:p>
          </p:txBody>
        </p:sp>
      </p:grpSp>
      <p:sp>
        <p:nvSpPr>
          <p:cNvPr id="11" name="10 CuadroTexto"/>
          <p:cNvSpPr txBox="1"/>
          <p:nvPr/>
        </p:nvSpPr>
        <p:spPr>
          <a:xfrm>
            <a:off x="5744127" y="4335532"/>
            <a:ext cx="720069" cy="369332"/>
          </a:xfrm>
          <a:prstGeom prst="rect">
            <a:avLst/>
          </a:prstGeom>
          <a:noFill/>
        </p:spPr>
        <p:txBody>
          <a:bodyPr wrap="none" rtlCol="0">
            <a:spAutoFit/>
          </a:bodyPr>
          <a:lstStyle/>
          <a:p>
            <a:r>
              <a:rPr lang="es-ES_tradnl" b="1" dirty="0" smtClean="0">
                <a:effectLst>
                  <a:outerShdw blurRad="38100" dist="38100" dir="2700000" algn="tl">
                    <a:srgbClr val="000000">
                      <a:alpha val="43137"/>
                    </a:srgbClr>
                  </a:outerShdw>
                </a:effectLst>
              </a:rPr>
              <a:t>CHILE</a:t>
            </a:r>
            <a:endParaRPr lang="es-AR" b="1" dirty="0">
              <a:effectLst>
                <a:outerShdw blurRad="38100" dist="38100" dir="2700000" algn="tl">
                  <a:srgbClr val="000000">
                    <a:alpha val="43137"/>
                  </a:srgbClr>
                </a:outerShdw>
              </a:effectLst>
            </a:endParaRPr>
          </a:p>
        </p:txBody>
      </p:sp>
      <p:sp>
        <p:nvSpPr>
          <p:cNvPr id="15" name="14 CuadroTexto"/>
          <p:cNvSpPr txBox="1"/>
          <p:nvPr/>
        </p:nvSpPr>
        <p:spPr>
          <a:xfrm>
            <a:off x="2848534" y="1583865"/>
            <a:ext cx="700833" cy="369332"/>
          </a:xfrm>
          <a:prstGeom prst="rect">
            <a:avLst/>
          </a:prstGeom>
          <a:noFill/>
        </p:spPr>
        <p:txBody>
          <a:bodyPr wrap="none" rtlCol="0">
            <a:spAutoFit/>
          </a:bodyPr>
          <a:lstStyle/>
          <a:p>
            <a:r>
              <a:rPr lang="es-ES_tradnl" b="1" dirty="0" smtClean="0">
                <a:solidFill>
                  <a:schemeClr val="bg1"/>
                </a:solidFill>
                <a:effectLst>
                  <a:outerShdw blurRad="38100" dist="38100" dir="2700000" algn="tl">
                    <a:srgbClr val="000000">
                      <a:alpha val="43137"/>
                    </a:srgbClr>
                  </a:outerShdw>
                </a:effectLst>
              </a:rPr>
              <a:t>PERÚ</a:t>
            </a:r>
            <a:endParaRPr lang="es-AR"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31442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UFA-ESPE"/>
          <p:cNvPicPr/>
          <p:nvPr/>
        </p:nvPicPr>
        <p:blipFill rotWithShape="1">
          <a:blip r:embed="rId2">
            <a:extLst>
              <a:ext uri="{28A0092B-C50C-407E-A947-70E740481C1C}">
                <a14:useLocalDpi xmlns:a14="http://schemas.microsoft.com/office/drawing/2010/main" val="0"/>
              </a:ext>
            </a:extLst>
          </a:blip>
          <a:srcRect r="73320" b="-3135"/>
          <a:stretch/>
        </p:blipFill>
        <p:spPr bwMode="auto">
          <a:xfrm>
            <a:off x="167846" y="115926"/>
            <a:ext cx="1069283" cy="838816"/>
          </a:xfrm>
          <a:prstGeom prst="rect">
            <a:avLst/>
          </a:prstGeom>
          <a:noFill/>
          <a:ln>
            <a:noFill/>
          </a:ln>
        </p:spPr>
      </p:pic>
      <p:pic>
        <p:nvPicPr>
          <p:cNvPr id="5" name="Imagen 4" descr="LOGO UFA-ESPE"/>
          <p:cNvPicPr/>
          <p:nvPr/>
        </p:nvPicPr>
        <p:blipFill rotWithShape="1">
          <a:blip r:embed="rId3" cstate="print">
            <a:extLst>
              <a:ext uri="{28A0092B-C50C-407E-A947-70E740481C1C}">
                <a14:useLocalDpi xmlns:a14="http://schemas.microsoft.com/office/drawing/2010/main" val="0"/>
              </a:ext>
            </a:extLst>
          </a:blip>
          <a:srcRect l="25402" t="-2474" r="-1751" b="17613"/>
          <a:stretch/>
        </p:blipFill>
        <p:spPr bwMode="auto">
          <a:xfrm>
            <a:off x="7879975" y="6590064"/>
            <a:ext cx="1048871" cy="242047"/>
          </a:xfrm>
          <a:prstGeom prst="rect">
            <a:avLst/>
          </a:prstGeom>
          <a:noFill/>
          <a:ln>
            <a:noFill/>
          </a:ln>
        </p:spPr>
      </p:pic>
      <p:sp>
        <p:nvSpPr>
          <p:cNvPr id="2" name="Rectángulo 1"/>
          <p:cNvSpPr/>
          <p:nvPr/>
        </p:nvSpPr>
        <p:spPr>
          <a:xfrm>
            <a:off x="3399405" y="166002"/>
            <a:ext cx="2728447" cy="461665"/>
          </a:xfrm>
          <a:prstGeom prst="rect">
            <a:avLst/>
          </a:prstGeom>
          <a:solidFill>
            <a:srgbClr val="FFFF00"/>
          </a:solidFill>
          <a:ln>
            <a:solidFill>
              <a:schemeClr val="tx1"/>
            </a:solidFill>
          </a:ln>
        </p:spPr>
        <p:txBody>
          <a:bodyPr wrap="square">
            <a:spAutoFit/>
          </a:bodyPr>
          <a:lstStyle/>
          <a:p>
            <a:pPr algn="ctr"/>
            <a:r>
              <a:rPr lang="es-EC" sz="2400" b="1" dirty="0" smtClean="0">
                <a:effectLst>
                  <a:outerShdw blurRad="38100" dist="38100" dir="2700000" algn="tl">
                    <a:srgbClr val="000000">
                      <a:alpha val="43137"/>
                    </a:srgbClr>
                  </a:outerShdw>
                </a:effectLst>
                <a:latin typeface="Times New Roman" panose="02020603050405020304" pitchFamily="18" charset="0"/>
              </a:rPr>
              <a:t>METODOLOGÍA</a:t>
            </a:r>
            <a:endParaRPr lang="es-EC" sz="2400" dirty="0">
              <a:effectLst>
                <a:outerShdw blurRad="38100" dist="38100" dir="2700000" algn="tl">
                  <a:srgbClr val="000000">
                    <a:alpha val="43137"/>
                  </a:srgbClr>
                </a:outerShdw>
              </a:effectLst>
            </a:endParaRPr>
          </a:p>
        </p:txBody>
      </p:sp>
      <p:pic>
        <p:nvPicPr>
          <p:cNvPr id="3" name="Imagen 2"/>
          <p:cNvPicPr>
            <a:picLocks noChangeAspect="1"/>
          </p:cNvPicPr>
          <p:nvPr/>
        </p:nvPicPr>
        <p:blipFill rotWithShape="1">
          <a:blip r:embed="rId4"/>
          <a:srcRect l="4465" b="9369"/>
          <a:stretch/>
        </p:blipFill>
        <p:spPr>
          <a:xfrm>
            <a:off x="167847" y="1458870"/>
            <a:ext cx="4308618" cy="2434905"/>
          </a:xfrm>
          <a:prstGeom prst="rect">
            <a:avLst/>
          </a:prstGeom>
          <a:ln>
            <a:solidFill>
              <a:srgbClr val="FF0000"/>
            </a:solidFill>
          </a:ln>
        </p:spPr>
      </p:pic>
      <p:pic>
        <p:nvPicPr>
          <p:cNvPr id="7" name="Imagen 6"/>
          <p:cNvPicPr>
            <a:picLocks noChangeAspect="1"/>
          </p:cNvPicPr>
          <p:nvPr/>
        </p:nvPicPr>
        <p:blipFill rotWithShape="1">
          <a:blip r:embed="rId5"/>
          <a:srcRect l="4299" b="5487"/>
          <a:stretch/>
        </p:blipFill>
        <p:spPr>
          <a:xfrm>
            <a:off x="5018040" y="1458870"/>
            <a:ext cx="3910806" cy="2498985"/>
          </a:xfrm>
          <a:prstGeom prst="rect">
            <a:avLst/>
          </a:prstGeom>
          <a:ln>
            <a:solidFill>
              <a:srgbClr val="FF0000"/>
            </a:solidFill>
          </a:ln>
        </p:spPr>
      </p:pic>
      <p:pic>
        <p:nvPicPr>
          <p:cNvPr id="9" name="Imagen 8"/>
          <p:cNvPicPr>
            <a:picLocks noChangeAspect="1"/>
          </p:cNvPicPr>
          <p:nvPr/>
        </p:nvPicPr>
        <p:blipFill>
          <a:blip r:embed="rId6"/>
          <a:stretch>
            <a:fillRect/>
          </a:stretch>
        </p:blipFill>
        <p:spPr>
          <a:xfrm>
            <a:off x="5018040" y="4179906"/>
            <a:ext cx="3910806" cy="2299153"/>
          </a:xfrm>
          <a:prstGeom prst="rect">
            <a:avLst/>
          </a:prstGeom>
          <a:ln>
            <a:solidFill>
              <a:srgbClr val="FF0000"/>
            </a:solidFill>
          </a:ln>
        </p:spPr>
      </p:pic>
      <p:sp>
        <p:nvSpPr>
          <p:cNvPr id="10" name="CuadroTexto 9"/>
          <p:cNvSpPr txBox="1"/>
          <p:nvPr/>
        </p:nvSpPr>
        <p:spPr>
          <a:xfrm>
            <a:off x="2028702" y="777318"/>
            <a:ext cx="5824543" cy="400110"/>
          </a:xfrm>
          <a:prstGeom prst="rect">
            <a:avLst/>
          </a:prstGeom>
          <a:noFill/>
        </p:spPr>
        <p:txBody>
          <a:bodyPr wrap="none" rtlCol="0">
            <a:spAutoFit/>
          </a:bodyPr>
          <a:lstStyle/>
          <a:p>
            <a:r>
              <a:rPr lang="es-EC" sz="2000" dirty="0" smtClean="0">
                <a:effectLst>
                  <a:outerShdw blurRad="38100" dist="38100" dir="2700000" algn="tl">
                    <a:srgbClr val="000000">
                      <a:alpha val="43137"/>
                    </a:srgbClr>
                  </a:outerShdw>
                </a:effectLst>
              </a:rPr>
              <a:t>Escenario Prospectivo: </a:t>
            </a:r>
            <a:r>
              <a:rPr lang="es-EC" sz="2000" dirty="0">
                <a:effectLst>
                  <a:outerShdw blurRad="38100" dist="38100" dir="2700000" algn="tl">
                    <a:srgbClr val="000000">
                      <a:alpha val="43137"/>
                    </a:srgbClr>
                  </a:outerShdw>
                </a:effectLst>
              </a:rPr>
              <a:t>Field </a:t>
            </a:r>
            <a:r>
              <a:rPr lang="es-EC" sz="2000" dirty="0" err="1">
                <a:effectLst>
                  <a:outerShdw blurRad="38100" dist="38100" dir="2700000" algn="tl">
                    <a:srgbClr val="000000">
                      <a:alpha val="43137"/>
                    </a:srgbClr>
                  </a:outerShdw>
                </a:effectLst>
              </a:rPr>
              <a:t>Anomaly</a:t>
            </a:r>
            <a:r>
              <a:rPr lang="es-EC" sz="2000" dirty="0">
                <a:effectLst>
                  <a:outerShdw blurRad="38100" dist="38100" dir="2700000" algn="tl">
                    <a:srgbClr val="000000">
                      <a:alpha val="43137"/>
                    </a:srgbClr>
                  </a:outerShdw>
                </a:effectLst>
              </a:rPr>
              <a:t> </a:t>
            </a:r>
            <a:r>
              <a:rPr lang="es-EC" sz="2000" dirty="0" err="1">
                <a:effectLst>
                  <a:outerShdw blurRad="38100" dist="38100" dir="2700000" algn="tl">
                    <a:srgbClr val="000000">
                      <a:alpha val="43137"/>
                    </a:srgbClr>
                  </a:outerShdw>
                </a:effectLst>
              </a:rPr>
              <a:t>Relaxation</a:t>
            </a:r>
            <a:r>
              <a:rPr lang="es-EC" sz="2000" dirty="0">
                <a:effectLst>
                  <a:outerShdw blurRad="38100" dist="38100" dir="2700000" algn="tl">
                    <a:srgbClr val="000000">
                      <a:alpha val="43137"/>
                    </a:srgbClr>
                  </a:outerShdw>
                </a:effectLst>
              </a:rPr>
              <a:t> (</a:t>
            </a:r>
            <a:r>
              <a:rPr lang="es-EC" sz="2000" dirty="0" err="1">
                <a:effectLst>
                  <a:outerShdw blurRad="38100" dist="38100" dir="2700000" algn="tl">
                    <a:srgbClr val="000000">
                      <a:alpha val="43137"/>
                    </a:srgbClr>
                  </a:outerShdw>
                </a:effectLst>
              </a:rPr>
              <a:t>FAR</a:t>
            </a:r>
            <a:r>
              <a:rPr lang="es-EC" sz="2000" dirty="0">
                <a:effectLst>
                  <a:outerShdw blurRad="38100" dist="38100" dir="2700000" algn="tl">
                    <a:srgbClr val="000000">
                      <a:alpha val="43137"/>
                    </a:srgbClr>
                  </a:outerShdw>
                </a:effectLst>
              </a:rPr>
              <a:t>)</a:t>
            </a:r>
          </a:p>
        </p:txBody>
      </p:sp>
      <p:pic>
        <p:nvPicPr>
          <p:cNvPr id="1038"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36" y="4049206"/>
            <a:ext cx="4645051" cy="2847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7187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UFA-ESPE"/>
          <p:cNvPicPr/>
          <p:nvPr/>
        </p:nvPicPr>
        <p:blipFill rotWithShape="1">
          <a:blip r:embed="rId2">
            <a:extLst>
              <a:ext uri="{28A0092B-C50C-407E-A947-70E740481C1C}">
                <a14:useLocalDpi xmlns:a14="http://schemas.microsoft.com/office/drawing/2010/main" val="0"/>
              </a:ext>
            </a:extLst>
          </a:blip>
          <a:srcRect r="73320" b="-3135"/>
          <a:stretch/>
        </p:blipFill>
        <p:spPr bwMode="auto">
          <a:xfrm>
            <a:off x="167846" y="115926"/>
            <a:ext cx="1069283" cy="838816"/>
          </a:xfrm>
          <a:prstGeom prst="rect">
            <a:avLst/>
          </a:prstGeom>
          <a:noFill/>
          <a:ln>
            <a:noFill/>
          </a:ln>
        </p:spPr>
      </p:pic>
      <p:pic>
        <p:nvPicPr>
          <p:cNvPr id="5" name="Imagen 4" descr="LOGO UFA-ESPE"/>
          <p:cNvPicPr/>
          <p:nvPr/>
        </p:nvPicPr>
        <p:blipFill rotWithShape="1">
          <a:blip r:embed="rId3" cstate="print">
            <a:extLst>
              <a:ext uri="{28A0092B-C50C-407E-A947-70E740481C1C}">
                <a14:useLocalDpi xmlns:a14="http://schemas.microsoft.com/office/drawing/2010/main" val="0"/>
              </a:ext>
            </a:extLst>
          </a:blip>
          <a:srcRect l="25402" t="-2474" r="-1751" b="17613"/>
          <a:stretch/>
        </p:blipFill>
        <p:spPr bwMode="auto">
          <a:xfrm>
            <a:off x="7879975" y="6521824"/>
            <a:ext cx="1048871" cy="242047"/>
          </a:xfrm>
          <a:prstGeom prst="rect">
            <a:avLst/>
          </a:prstGeom>
          <a:noFill/>
          <a:ln>
            <a:noFill/>
          </a:ln>
        </p:spPr>
      </p:pic>
      <p:sp>
        <p:nvSpPr>
          <p:cNvPr id="2" name="Rectángulo 1"/>
          <p:cNvSpPr/>
          <p:nvPr/>
        </p:nvSpPr>
        <p:spPr>
          <a:xfrm>
            <a:off x="3572799" y="138706"/>
            <a:ext cx="2728447" cy="461665"/>
          </a:xfrm>
          <a:prstGeom prst="rect">
            <a:avLst/>
          </a:prstGeom>
          <a:solidFill>
            <a:srgbClr val="FFFF00"/>
          </a:solidFill>
          <a:ln>
            <a:solidFill>
              <a:schemeClr val="tx1"/>
            </a:solidFill>
          </a:ln>
        </p:spPr>
        <p:txBody>
          <a:bodyPr wrap="square">
            <a:spAutoFit/>
          </a:bodyPr>
          <a:lstStyle/>
          <a:p>
            <a:pPr algn="ctr"/>
            <a:r>
              <a:rPr lang="es-EC" sz="2400" b="1" dirty="0" smtClean="0">
                <a:effectLst>
                  <a:outerShdw blurRad="38100" dist="38100" dir="2700000" algn="tl">
                    <a:srgbClr val="000000">
                      <a:alpha val="43137"/>
                    </a:srgbClr>
                  </a:outerShdw>
                </a:effectLst>
                <a:latin typeface="Times New Roman" panose="02020603050405020304" pitchFamily="18" charset="0"/>
              </a:rPr>
              <a:t>METODOLOGÍA</a:t>
            </a:r>
            <a:endParaRPr lang="es-EC" sz="2400" dirty="0">
              <a:effectLst>
                <a:outerShdw blurRad="38100" dist="38100" dir="2700000" algn="tl">
                  <a:srgbClr val="000000">
                    <a:alpha val="43137"/>
                  </a:srgbClr>
                </a:outerShdw>
              </a:effectLst>
            </a:endParaRPr>
          </a:p>
        </p:txBody>
      </p:sp>
      <p:pic>
        <p:nvPicPr>
          <p:cNvPr id="3" name="Imagen 2"/>
          <p:cNvPicPr>
            <a:picLocks noChangeAspect="1"/>
          </p:cNvPicPr>
          <p:nvPr/>
        </p:nvPicPr>
        <p:blipFill>
          <a:blip r:embed="rId4"/>
          <a:stretch>
            <a:fillRect/>
          </a:stretch>
        </p:blipFill>
        <p:spPr>
          <a:xfrm>
            <a:off x="1311056" y="3320132"/>
            <a:ext cx="6568367" cy="3076948"/>
          </a:xfrm>
          <a:prstGeom prst="rect">
            <a:avLst/>
          </a:prstGeom>
          <a:ln>
            <a:solidFill>
              <a:srgbClr val="FF0000"/>
            </a:solidFill>
          </a:ln>
        </p:spPr>
      </p:pic>
      <p:pic>
        <p:nvPicPr>
          <p:cNvPr id="6" name="Imagen 5"/>
          <p:cNvPicPr>
            <a:picLocks noChangeAspect="1"/>
          </p:cNvPicPr>
          <p:nvPr/>
        </p:nvPicPr>
        <p:blipFill>
          <a:blip r:embed="rId5"/>
          <a:stretch>
            <a:fillRect/>
          </a:stretch>
        </p:blipFill>
        <p:spPr>
          <a:xfrm>
            <a:off x="1311056" y="1173958"/>
            <a:ext cx="6568367" cy="1971617"/>
          </a:xfrm>
          <a:prstGeom prst="rect">
            <a:avLst/>
          </a:prstGeom>
          <a:ln>
            <a:solidFill>
              <a:srgbClr val="FF0000"/>
            </a:solidFill>
          </a:ln>
        </p:spPr>
      </p:pic>
      <p:sp>
        <p:nvSpPr>
          <p:cNvPr id="7" name="CuadroTexto 6"/>
          <p:cNvSpPr txBox="1"/>
          <p:nvPr/>
        </p:nvSpPr>
        <p:spPr>
          <a:xfrm>
            <a:off x="1851278" y="695430"/>
            <a:ext cx="5824543" cy="400110"/>
          </a:xfrm>
          <a:prstGeom prst="rect">
            <a:avLst/>
          </a:prstGeom>
          <a:noFill/>
        </p:spPr>
        <p:txBody>
          <a:bodyPr wrap="none" rtlCol="0">
            <a:spAutoFit/>
          </a:bodyPr>
          <a:lstStyle/>
          <a:p>
            <a:r>
              <a:rPr lang="es-EC" sz="2000" dirty="0" smtClean="0">
                <a:effectLst>
                  <a:outerShdw blurRad="38100" dist="38100" dir="2700000" algn="tl">
                    <a:srgbClr val="000000">
                      <a:alpha val="43137"/>
                    </a:srgbClr>
                  </a:outerShdw>
                </a:effectLst>
              </a:rPr>
              <a:t>Escenario Prospectivo: </a:t>
            </a:r>
            <a:r>
              <a:rPr lang="es-EC" sz="2000" dirty="0">
                <a:effectLst>
                  <a:outerShdw blurRad="38100" dist="38100" dir="2700000" algn="tl">
                    <a:srgbClr val="000000">
                      <a:alpha val="43137"/>
                    </a:srgbClr>
                  </a:outerShdw>
                </a:effectLst>
              </a:rPr>
              <a:t>Field </a:t>
            </a:r>
            <a:r>
              <a:rPr lang="es-EC" sz="2000" dirty="0" err="1">
                <a:effectLst>
                  <a:outerShdw blurRad="38100" dist="38100" dir="2700000" algn="tl">
                    <a:srgbClr val="000000">
                      <a:alpha val="43137"/>
                    </a:srgbClr>
                  </a:outerShdw>
                </a:effectLst>
              </a:rPr>
              <a:t>Anomaly</a:t>
            </a:r>
            <a:r>
              <a:rPr lang="es-EC" sz="2000" dirty="0">
                <a:effectLst>
                  <a:outerShdw blurRad="38100" dist="38100" dir="2700000" algn="tl">
                    <a:srgbClr val="000000">
                      <a:alpha val="43137"/>
                    </a:srgbClr>
                  </a:outerShdw>
                </a:effectLst>
              </a:rPr>
              <a:t> </a:t>
            </a:r>
            <a:r>
              <a:rPr lang="es-EC" sz="2000" dirty="0" err="1">
                <a:effectLst>
                  <a:outerShdw blurRad="38100" dist="38100" dir="2700000" algn="tl">
                    <a:srgbClr val="000000">
                      <a:alpha val="43137"/>
                    </a:srgbClr>
                  </a:outerShdw>
                </a:effectLst>
              </a:rPr>
              <a:t>Relaxation</a:t>
            </a:r>
            <a:r>
              <a:rPr lang="es-EC" sz="2000" dirty="0">
                <a:effectLst>
                  <a:outerShdw blurRad="38100" dist="38100" dir="2700000" algn="tl">
                    <a:srgbClr val="000000">
                      <a:alpha val="43137"/>
                    </a:srgbClr>
                  </a:outerShdw>
                </a:effectLst>
              </a:rPr>
              <a:t> (</a:t>
            </a:r>
            <a:r>
              <a:rPr lang="es-EC" sz="2000" dirty="0" err="1">
                <a:effectLst>
                  <a:outerShdw blurRad="38100" dist="38100" dir="2700000" algn="tl">
                    <a:srgbClr val="000000">
                      <a:alpha val="43137"/>
                    </a:srgbClr>
                  </a:outerShdw>
                </a:effectLst>
              </a:rPr>
              <a:t>FAR</a:t>
            </a:r>
            <a:r>
              <a:rPr lang="es-EC" sz="20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26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UFA-ESPE"/>
          <p:cNvPicPr/>
          <p:nvPr/>
        </p:nvPicPr>
        <p:blipFill rotWithShape="1">
          <a:blip r:embed="rId2">
            <a:extLst>
              <a:ext uri="{28A0092B-C50C-407E-A947-70E740481C1C}">
                <a14:useLocalDpi xmlns:a14="http://schemas.microsoft.com/office/drawing/2010/main" val="0"/>
              </a:ext>
            </a:extLst>
          </a:blip>
          <a:srcRect r="73320" b="-3135"/>
          <a:stretch/>
        </p:blipFill>
        <p:spPr bwMode="auto">
          <a:xfrm>
            <a:off x="167846" y="115926"/>
            <a:ext cx="1069283" cy="838816"/>
          </a:xfrm>
          <a:prstGeom prst="rect">
            <a:avLst/>
          </a:prstGeom>
          <a:noFill/>
          <a:ln>
            <a:noFill/>
          </a:ln>
        </p:spPr>
      </p:pic>
      <p:pic>
        <p:nvPicPr>
          <p:cNvPr id="5" name="Imagen 4" descr="LOGO UFA-ESPE"/>
          <p:cNvPicPr/>
          <p:nvPr/>
        </p:nvPicPr>
        <p:blipFill rotWithShape="1">
          <a:blip r:embed="rId3" cstate="print">
            <a:extLst>
              <a:ext uri="{28A0092B-C50C-407E-A947-70E740481C1C}">
                <a14:useLocalDpi xmlns:a14="http://schemas.microsoft.com/office/drawing/2010/main" val="0"/>
              </a:ext>
            </a:extLst>
          </a:blip>
          <a:srcRect l="25402" t="-2474" r="-1751" b="17613"/>
          <a:stretch/>
        </p:blipFill>
        <p:spPr bwMode="auto">
          <a:xfrm>
            <a:off x="7879975" y="6521824"/>
            <a:ext cx="1048871" cy="242047"/>
          </a:xfrm>
          <a:prstGeom prst="rect">
            <a:avLst/>
          </a:prstGeom>
          <a:noFill/>
          <a:ln>
            <a:noFill/>
          </a:ln>
        </p:spPr>
      </p:pic>
      <p:sp>
        <p:nvSpPr>
          <p:cNvPr id="2" name="Rectángulo 1"/>
          <p:cNvSpPr/>
          <p:nvPr/>
        </p:nvSpPr>
        <p:spPr>
          <a:xfrm>
            <a:off x="3572799" y="138706"/>
            <a:ext cx="2728447" cy="461665"/>
          </a:xfrm>
          <a:prstGeom prst="rect">
            <a:avLst/>
          </a:prstGeom>
          <a:solidFill>
            <a:srgbClr val="FFFF00"/>
          </a:solidFill>
          <a:ln>
            <a:solidFill>
              <a:schemeClr val="tx1"/>
            </a:solidFill>
          </a:ln>
        </p:spPr>
        <p:txBody>
          <a:bodyPr wrap="square">
            <a:spAutoFit/>
          </a:bodyPr>
          <a:lstStyle/>
          <a:p>
            <a:pPr algn="ctr"/>
            <a:r>
              <a:rPr lang="es-EC" sz="2400" b="1" dirty="0" smtClean="0">
                <a:effectLst>
                  <a:outerShdw blurRad="38100" dist="38100" dir="2700000" algn="tl">
                    <a:srgbClr val="000000">
                      <a:alpha val="43137"/>
                    </a:srgbClr>
                  </a:outerShdw>
                </a:effectLst>
                <a:latin typeface="Times New Roman" panose="02020603050405020304" pitchFamily="18" charset="0"/>
              </a:rPr>
              <a:t>METODOLOGÍA</a:t>
            </a:r>
            <a:endParaRPr lang="es-EC" sz="2400" dirty="0">
              <a:effectLst>
                <a:outerShdw blurRad="38100" dist="38100" dir="2700000" algn="tl">
                  <a:srgbClr val="000000">
                    <a:alpha val="43137"/>
                  </a:srgbClr>
                </a:outerShdw>
              </a:effectLst>
            </a:endParaRPr>
          </a:p>
        </p:txBody>
      </p:sp>
      <p:sp>
        <p:nvSpPr>
          <p:cNvPr id="7" name="CuadroTexto 6"/>
          <p:cNvSpPr txBox="1"/>
          <p:nvPr/>
        </p:nvSpPr>
        <p:spPr>
          <a:xfrm>
            <a:off x="1851278" y="695430"/>
            <a:ext cx="5824543" cy="400110"/>
          </a:xfrm>
          <a:prstGeom prst="rect">
            <a:avLst/>
          </a:prstGeom>
          <a:noFill/>
        </p:spPr>
        <p:txBody>
          <a:bodyPr wrap="none" rtlCol="0">
            <a:spAutoFit/>
          </a:bodyPr>
          <a:lstStyle/>
          <a:p>
            <a:r>
              <a:rPr lang="es-EC" sz="2000" dirty="0" smtClean="0">
                <a:effectLst>
                  <a:outerShdw blurRad="38100" dist="38100" dir="2700000" algn="tl">
                    <a:srgbClr val="000000">
                      <a:alpha val="43137"/>
                    </a:srgbClr>
                  </a:outerShdw>
                </a:effectLst>
              </a:rPr>
              <a:t>Escenario Prospectivo: </a:t>
            </a:r>
            <a:r>
              <a:rPr lang="es-EC" sz="2000" dirty="0">
                <a:effectLst>
                  <a:outerShdw blurRad="38100" dist="38100" dir="2700000" algn="tl">
                    <a:srgbClr val="000000">
                      <a:alpha val="43137"/>
                    </a:srgbClr>
                  </a:outerShdw>
                </a:effectLst>
              </a:rPr>
              <a:t>Field </a:t>
            </a:r>
            <a:r>
              <a:rPr lang="es-EC" sz="2000" dirty="0" err="1">
                <a:effectLst>
                  <a:outerShdw blurRad="38100" dist="38100" dir="2700000" algn="tl">
                    <a:srgbClr val="000000">
                      <a:alpha val="43137"/>
                    </a:srgbClr>
                  </a:outerShdw>
                </a:effectLst>
              </a:rPr>
              <a:t>Anomaly</a:t>
            </a:r>
            <a:r>
              <a:rPr lang="es-EC" sz="2000" dirty="0">
                <a:effectLst>
                  <a:outerShdw blurRad="38100" dist="38100" dir="2700000" algn="tl">
                    <a:srgbClr val="000000">
                      <a:alpha val="43137"/>
                    </a:srgbClr>
                  </a:outerShdw>
                </a:effectLst>
              </a:rPr>
              <a:t> </a:t>
            </a:r>
            <a:r>
              <a:rPr lang="es-EC" sz="2000" dirty="0" err="1">
                <a:effectLst>
                  <a:outerShdw blurRad="38100" dist="38100" dir="2700000" algn="tl">
                    <a:srgbClr val="000000">
                      <a:alpha val="43137"/>
                    </a:srgbClr>
                  </a:outerShdw>
                </a:effectLst>
              </a:rPr>
              <a:t>Relaxation</a:t>
            </a:r>
            <a:r>
              <a:rPr lang="es-EC" sz="2000" dirty="0">
                <a:effectLst>
                  <a:outerShdw blurRad="38100" dist="38100" dir="2700000" algn="tl">
                    <a:srgbClr val="000000">
                      <a:alpha val="43137"/>
                    </a:srgbClr>
                  </a:outerShdw>
                </a:effectLst>
              </a:rPr>
              <a:t> (</a:t>
            </a:r>
            <a:r>
              <a:rPr lang="es-EC" sz="2000" dirty="0" err="1">
                <a:effectLst>
                  <a:outerShdw blurRad="38100" dist="38100" dir="2700000" algn="tl">
                    <a:srgbClr val="000000">
                      <a:alpha val="43137"/>
                    </a:srgbClr>
                  </a:outerShdw>
                </a:effectLst>
              </a:rPr>
              <a:t>FAR</a:t>
            </a:r>
            <a:r>
              <a:rPr lang="es-EC" sz="2000" dirty="0">
                <a:effectLst>
                  <a:outerShdw blurRad="38100" dist="38100" dir="2700000" algn="tl">
                    <a:srgbClr val="000000">
                      <a:alpha val="43137"/>
                    </a:srgbClr>
                  </a:outerShdw>
                </a:effectLst>
              </a:rPr>
              <a:t>)</a:t>
            </a:r>
          </a:p>
        </p:txBody>
      </p:sp>
      <p:pic>
        <p:nvPicPr>
          <p:cNvPr id="11" name="Imagen 10">
            <a:hlinkClick r:id="rId4" action="ppaction://hlinkfile"/>
          </p:cNvPr>
          <p:cNvPicPr>
            <a:picLocks noChangeAspect="1"/>
          </p:cNvPicPr>
          <p:nvPr/>
        </p:nvPicPr>
        <p:blipFill>
          <a:blip r:embed="rId5"/>
          <a:stretch>
            <a:fillRect/>
          </a:stretch>
        </p:blipFill>
        <p:spPr>
          <a:xfrm>
            <a:off x="-539175" y="1501675"/>
            <a:ext cx="5876342" cy="4401584"/>
          </a:xfrm>
          <a:prstGeom prst="rect">
            <a:avLst/>
          </a:prstGeom>
          <a:effectLst>
            <a:softEdge rad="635000"/>
          </a:effectLst>
          <a:scene3d>
            <a:camera prst="perspectiveContrastingRightFacing"/>
            <a:lightRig rig="threePt" dir="t"/>
          </a:scene3d>
        </p:spPr>
      </p:pic>
    </p:spTree>
    <p:extLst>
      <p:ext uri="{BB962C8B-B14F-4D97-AF65-F5344CB8AC3E}">
        <p14:creationId xmlns:p14="http://schemas.microsoft.com/office/powerpoint/2010/main" val="80230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UFA-ESPE"/>
          <p:cNvPicPr/>
          <p:nvPr/>
        </p:nvPicPr>
        <p:blipFill rotWithShape="1">
          <a:blip r:embed="rId2">
            <a:extLst>
              <a:ext uri="{28A0092B-C50C-407E-A947-70E740481C1C}">
                <a14:useLocalDpi xmlns:a14="http://schemas.microsoft.com/office/drawing/2010/main" val="0"/>
              </a:ext>
            </a:extLst>
          </a:blip>
          <a:srcRect r="73320" b="-3135"/>
          <a:stretch/>
        </p:blipFill>
        <p:spPr bwMode="auto">
          <a:xfrm>
            <a:off x="167846" y="115926"/>
            <a:ext cx="1069283" cy="838816"/>
          </a:xfrm>
          <a:prstGeom prst="rect">
            <a:avLst/>
          </a:prstGeom>
          <a:noFill/>
          <a:ln>
            <a:noFill/>
          </a:ln>
        </p:spPr>
      </p:pic>
      <p:pic>
        <p:nvPicPr>
          <p:cNvPr id="5" name="Imagen 4" descr="LOGO UFA-ESPE"/>
          <p:cNvPicPr/>
          <p:nvPr/>
        </p:nvPicPr>
        <p:blipFill rotWithShape="1">
          <a:blip r:embed="rId3" cstate="print">
            <a:extLst>
              <a:ext uri="{28A0092B-C50C-407E-A947-70E740481C1C}">
                <a14:useLocalDpi xmlns:a14="http://schemas.microsoft.com/office/drawing/2010/main" val="0"/>
              </a:ext>
            </a:extLst>
          </a:blip>
          <a:srcRect l="25402" t="-2474" r="-1751" b="17613"/>
          <a:stretch/>
        </p:blipFill>
        <p:spPr bwMode="auto">
          <a:xfrm>
            <a:off x="7879975" y="6521824"/>
            <a:ext cx="1048871" cy="242047"/>
          </a:xfrm>
          <a:prstGeom prst="rect">
            <a:avLst/>
          </a:prstGeom>
          <a:noFill/>
          <a:ln>
            <a:noFill/>
          </a:ln>
        </p:spPr>
      </p:pic>
      <p:sp>
        <p:nvSpPr>
          <p:cNvPr id="2" name="Rectángulo 1"/>
          <p:cNvSpPr/>
          <p:nvPr/>
        </p:nvSpPr>
        <p:spPr>
          <a:xfrm>
            <a:off x="3572799" y="138706"/>
            <a:ext cx="2728447" cy="461665"/>
          </a:xfrm>
          <a:prstGeom prst="rect">
            <a:avLst/>
          </a:prstGeom>
          <a:solidFill>
            <a:srgbClr val="FFFF00"/>
          </a:solidFill>
          <a:ln>
            <a:solidFill>
              <a:schemeClr val="tx1"/>
            </a:solidFill>
          </a:ln>
        </p:spPr>
        <p:txBody>
          <a:bodyPr wrap="square">
            <a:spAutoFit/>
          </a:bodyPr>
          <a:lstStyle/>
          <a:p>
            <a:pPr algn="ctr"/>
            <a:r>
              <a:rPr lang="es-EC" sz="2400" b="1" dirty="0" smtClean="0">
                <a:effectLst>
                  <a:outerShdw blurRad="38100" dist="38100" dir="2700000" algn="tl">
                    <a:srgbClr val="000000">
                      <a:alpha val="43137"/>
                    </a:srgbClr>
                  </a:outerShdw>
                </a:effectLst>
                <a:latin typeface="Times New Roman" panose="02020603050405020304" pitchFamily="18" charset="0"/>
              </a:rPr>
              <a:t>METODOLOGÍA</a:t>
            </a:r>
            <a:endParaRPr lang="es-EC" sz="2400" dirty="0">
              <a:effectLst>
                <a:outerShdw blurRad="38100" dist="38100" dir="2700000" algn="tl">
                  <a:srgbClr val="000000">
                    <a:alpha val="43137"/>
                  </a:srgbClr>
                </a:outerShdw>
              </a:effectLst>
            </a:endParaRPr>
          </a:p>
        </p:txBody>
      </p:sp>
      <p:sp>
        <p:nvSpPr>
          <p:cNvPr id="7" name="CuadroTexto 6"/>
          <p:cNvSpPr txBox="1"/>
          <p:nvPr/>
        </p:nvSpPr>
        <p:spPr>
          <a:xfrm>
            <a:off x="1851278" y="695430"/>
            <a:ext cx="5824543" cy="400110"/>
          </a:xfrm>
          <a:prstGeom prst="rect">
            <a:avLst/>
          </a:prstGeom>
          <a:noFill/>
        </p:spPr>
        <p:txBody>
          <a:bodyPr wrap="none" rtlCol="0">
            <a:spAutoFit/>
          </a:bodyPr>
          <a:lstStyle/>
          <a:p>
            <a:r>
              <a:rPr lang="es-EC" sz="2000" dirty="0" smtClean="0">
                <a:effectLst>
                  <a:outerShdw blurRad="38100" dist="38100" dir="2700000" algn="tl">
                    <a:srgbClr val="000000">
                      <a:alpha val="43137"/>
                    </a:srgbClr>
                  </a:outerShdw>
                </a:effectLst>
              </a:rPr>
              <a:t>Escenario Prospectivo: </a:t>
            </a:r>
            <a:r>
              <a:rPr lang="es-EC" sz="2000" dirty="0">
                <a:effectLst>
                  <a:outerShdw blurRad="38100" dist="38100" dir="2700000" algn="tl">
                    <a:srgbClr val="000000">
                      <a:alpha val="43137"/>
                    </a:srgbClr>
                  </a:outerShdw>
                </a:effectLst>
              </a:rPr>
              <a:t>Field </a:t>
            </a:r>
            <a:r>
              <a:rPr lang="es-EC" sz="2000" dirty="0" err="1">
                <a:effectLst>
                  <a:outerShdw blurRad="38100" dist="38100" dir="2700000" algn="tl">
                    <a:srgbClr val="000000">
                      <a:alpha val="43137"/>
                    </a:srgbClr>
                  </a:outerShdw>
                </a:effectLst>
              </a:rPr>
              <a:t>Anomaly</a:t>
            </a:r>
            <a:r>
              <a:rPr lang="es-EC" sz="2000" dirty="0">
                <a:effectLst>
                  <a:outerShdw blurRad="38100" dist="38100" dir="2700000" algn="tl">
                    <a:srgbClr val="000000">
                      <a:alpha val="43137"/>
                    </a:srgbClr>
                  </a:outerShdw>
                </a:effectLst>
              </a:rPr>
              <a:t> </a:t>
            </a:r>
            <a:r>
              <a:rPr lang="es-EC" sz="2000" dirty="0" err="1">
                <a:effectLst>
                  <a:outerShdw blurRad="38100" dist="38100" dir="2700000" algn="tl">
                    <a:srgbClr val="000000">
                      <a:alpha val="43137"/>
                    </a:srgbClr>
                  </a:outerShdw>
                </a:effectLst>
              </a:rPr>
              <a:t>Relaxation</a:t>
            </a:r>
            <a:r>
              <a:rPr lang="es-EC" sz="2000" dirty="0">
                <a:effectLst>
                  <a:outerShdw blurRad="38100" dist="38100" dir="2700000" algn="tl">
                    <a:srgbClr val="000000">
                      <a:alpha val="43137"/>
                    </a:srgbClr>
                  </a:outerShdw>
                </a:effectLst>
              </a:rPr>
              <a:t> (</a:t>
            </a:r>
            <a:r>
              <a:rPr lang="es-EC" sz="2000" dirty="0" err="1">
                <a:effectLst>
                  <a:outerShdw blurRad="38100" dist="38100" dir="2700000" algn="tl">
                    <a:srgbClr val="000000">
                      <a:alpha val="43137"/>
                    </a:srgbClr>
                  </a:outerShdw>
                </a:effectLst>
              </a:rPr>
              <a:t>FAR</a:t>
            </a:r>
            <a:r>
              <a:rPr lang="es-EC" sz="2000" dirty="0">
                <a:effectLst>
                  <a:outerShdw blurRad="38100" dist="38100" dir="2700000" algn="tl">
                    <a:srgbClr val="000000">
                      <a:alpha val="43137"/>
                    </a:srgbClr>
                  </a:outerShdw>
                </a:effectLst>
              </a:rPr>
              <a:t>)</a:t>
            </a:r>
          </a:p>
        </p:txBody>
      </p:sp>
      <p:sp>
        <p:nvSpPr>
          <p:cNvPr id="3" name="2 Rectángulo"/>
          <p:cNvSpPr/>
          <p:nvPr/>
        </p:nvSpPr>
        <p:spPr>
          <a:xfrm>
            <a:off x="228601" y="1149035"/>
            <a:ext cx="8559800" cy="5493812"/>
          </a:xfrm>
          <a:prstGeom prst="rect">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endParaRPr lang="es-EC" sz="1600" b="1" dirty="0" smtClean="0"/>
          </a:p>
          <a:p>
            <a:r>
              <a:rPr lang="es-EC" sz="1600" b="1" dirty="0" smtClean="0"/>
              <a:t>Sudamérica</a:t>
            </a:r>
            <a:r>
              <a:rPr lang="es-EC" sz="1600" b="1" dirty="0"/>
              <a:t>, una región en creciente tensión.</a:t>
            </a:r>
            <a:endParaRPr lang="es-AR" sz="1600" b="1" dirty="0"/>
          </a:p>
          <a:p>
            <a:r>
              <a:rPr lang="es-EC" sz="1450" dirty="0"/>
              <a:t> </a:t>
            </a:r>
            <a:endParaRPr lang="es-AR" sz="1450" dirty="0"/>
          </a:p>
          <a:p>
            <a:r>
              <a:rPr lang="es-EC" sz="1450" dirty="0" smtClean="0"/>
              <a:t>E</a:t>
            </a:r>
            <a:r>
              <a:rPr lang="es-ES" sz="1450" dirty="0"/>
              <a:t>l próximo quinquenio será un período difícil para América Latina, ya que la posición tanto de Chile como de Perú en la aplicación de la sentencia de la Corte Internacional de Justicia, se mantienen sobre la bases del Tratado de Límites firmado en 1929 y sus documentos relacionados de 1930, sin definir un acuerdo que concrete la solución al diferendo territorial </a:t>
            </a:r>
            <a:r>
              <a:rPr lang="es-ES" sz="1450" dirty="0" smtClean="0"/>
              <a:t>(triangulo </a:t>
            </a:r>
            <a:r>
              <a:rPr lang="es-ES" sz="1450" dirty="0"/>
              <a:t>terrestre), evidenciando que las partes consideran el </a:t>
            </a:r>
            <a:r>
              <a:rPr lang="es-ES" sz="1450" dirty="0" smtClean="0"/>
              <a:t>“triangulo </a:t>
            </a:r>
            <a:r>
              <a:rPr lang="es-ES" sz="1450" dirty="0"/>
              <a:t>terrestre” como un Objetivo Nacional a defender, siendo </a:t>
            </a:r>
            <a:r>
              <a:rPr lang="es-ES" sz="1450" dirty="0" smtClean="0"/>
              <a:t>agravada </a:t>
            </a:r>
            <a:r>
              <a:rPr lang="es-ES" sz="1450" dirty="0"/>
              <a:t>esta situación, con la posición que la Corte Internacional de Justicia debe definir hasta el 2020, en cuanto a su competencia o no, para continuar con el proceso de la demanda presentada por Bolivia para alcanzar una salida soberana en el </a:t>
            </a:r>
            <a:r>
              <a:rPr lang="es-ES" sz="1450" dirty="0" smtClean="0"/>
              <a:t>Océano </a:t>
            </a:r>
            <a:r>
              <a:rPr lang="es-ES" sz="1450" dirty="0"/>
              <a:t>Pacífico, causando una relación turbia entre los tres países sudamericanos, situación que podría verse agravada, ya que los países se pronunciaron hacia el desarrollo de una carrera armamentista relativamente importante, orientando los gastos militares hacia adquisiciones que permitan repotenciar y mejorar las capacidades estratégicas, especialmente de movilidad, potencia de combate y poder aéreo, sumando, una dinámica política exterior por parte de cada país que han logrado impulsar alianzas estratégicas, por una parte Chile con los países que tradicionalmente como Brasil; Perú con Bolivia y Argentina; y Bolivia con Perú y los </a:t>
            </a:r>
            <a:r>
              <a:rPr lang="es-ES" sz="1450" dirty="0" smtClean="0"/>
              <a:t>países </a:t>
            </a:r>
            <a:r>
              <a:rPr lang="es-ES" sz="1450" dirty="0"/>
              <a:t>con tendencia bolivariana (Ecuador, Venezuela, Argentina y Nicaragua), donde se conjugan intereses de índole ideológico-político, militares y económicos, con el </a:t>
            </a:r>
            <a:r>
              <a:rPr lang="es-ES" sz="1450" dirty="0" smtClean="0"/>
              <a:t>afán </a:t>
            </a:r>
            <a:r>
              <a:rPr lang="es-ES" sz="1450" dirty="0"/>
              <a:t>de promover un desenlace favorable en la defensa de la tesis de cada país, sobre la base, de una política de gobierno en el sector Defensa para la administración de sus Fuerzas Armadas que le permita el cumplimiento con los Objetivos Nacionales, especialmente, la protección de la Soberanía Nacional e Integridad Territorial, generando con estas posiciones, un estancamiento en las relaciones bilaterales en el ámbito económico, político y social, entre los tres países y consecuentemente para la región, ya que esta diversidad de intereses pondrían en riesgo el desarrollo del bloque que se aspira integrar bajo los lineamientos de la </a:t>
            </a:r>
            <a:r>
              <a:rPr lang="es-ES" sz="1450" dirty="0" smtClean="0"/>
              <a:t>UNASUR, </a:t>
            </a:r>
            <a:r>
              <a:rPr lang="es-ES" sz="1450" dirty="0"/>
              <a:t>limitando la integración regional.</a:t>
            </a:r>
            <a:endParaRPr lang="es-AR" sz="1450" dirty="0"/>
          </a:p>
        </p:txBody>
      </p:sp>
      <p:pic>
        <p:nvPicPr>
          <p:cNvPr id="8" name="Imagen 31"/>
          <p:cNvPicPr>
            <a:picLocks noChangeAspect="1"/>
          </p:cNvPicPr>
          <p:nvPr/>
        </p:nvPicPr>
        <p:blipFill>
          <a:blip r:embed="rId4"/>
          <a:stretch>
            <a:fillRect/>
          </a:stretch>
        </p:blipFill>
        <p:spPr>
          <a:xfrm>
            <a:off x="7817823" y="177841"/>
            <a:ext cx="1004842" cy="752662"/>
          </a:xfrm>
          <a:prstGeom prst="rect">
            <a:avLst/>
          </a:prstGeom>
          <a:ln>
            <a:noFill/>
          </a:ln>
          <a:effectLst>
            <a:outerShdw blurRad="44450" dist="27940" dir="5400000" algn="ctr">
              <a:srgbClr val="000000">
                <a:alpha val="32000"/>
              </a:srgbClr>
            </a:outerShdw>
            <a:softEdge rad="317500"/>
          </a:effectLst>
          <a:scene3d>
            <a:camera prst="orthographicFront"/>
            <a:lightRig rig="balanced" dir="t">
              <a:rot lat="0" lon="0" rev="8700000"/>
            </a:lightRig>
          </a:scene3d>
          <a:sp3d>
            <a:bevelT w="190500" h="38100"/>
          </a:sp3d>
        </p:spPr>
      </p:pic>
    </p:spTree>
    <p:extLst>
      <p:ext uri="{BB962C8B-B14F-4D97-AF65-F5344CB8AC3E}">
        <p14:creationId xmlns:p14="http://schemas.microsoft.com/office/powerpoint/2010/main" val="2948816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UFA-ESPE"/>
          <p:cNvPicPr/>
          <p:nvPr/>
        </p:nvPicPr>
        <p:blipFill rotWithShape="1">
          <a:blip r:embed="rId2">
            <a:extLst>
              <a:ext uri="{28A0092B-C50C-407E-A947-70E740481C1C}">
                <a14:useLocalDpi xmlns:a14="http://schemas.microsoft.com/office/drawing/2010/main" val="0"/>
              </a:ext>
            </a:extLst>
          </a:blip>
          <a:srcRect r="73320" b="-3135"/>
          <a:stretch/>
        </p:blipFill>
        <p:spPr bwMode="auto">
          <a:xfrm>
            <a:off x="167846" y="115926"/>
            <a:ext cx="1069283" cy="838816"/>
          </a:xfrm>
          <a:prstGeom prst="rect">
            <a:avLst/>
          </a:prstGeom>
          <a:noFill/>
          <a:ln>
            <a:noFill/>
          </a:ln>
        </p:spPr>
      </p:pic>
      <p:pic>
        <p:nvPicPr>
          <p:cNvPr id="5" name="Imagen 4" descr="LOGO UFA-ESPE"/>
          <p:cNvPicPr/>
          <p:nvPr/>
        </p:nvPicPr>
        <p:blipFill rotWithShape="1">
          <a:blip r:embed="rId3" cstate="print">
            <a:extLst>
              <a:ext uri="{28A0092B-C50C-407E-A947-70E740481C1C}">
                <a14:useLocalDpi xmlns:a14="http://schemas.microsoft.com/office/drawing/2010/main" val="0"/>
              </a:ext>
            </a:extLst>
          </a:blip>
          <a:srcRect l="25402" t="-2474" r="-1751" b="17613"/>
          <a:stretch/>
        </p:blipFill>
        <p:spPr bwMode="auto">
          <a:xfrm>
            <a:off x="7879975" y="6521824"/>
            <a:ext cx="1048871" cy="242047"/>
          </a:xfrm>
          <a:prstGeom prst="rect">
            <a:avLst/>
          </a:prstGeom>
          <a:noFill/>
          <a:ln>
            <a:noFill/>
          </a:ln>
        </p:spPr>
      </p:pic>
      <p:sp>
        <p:nvSpPr>
          <p:cNvPr id="2" name="Rectángulo 1"/>
          <p:cNvSpPr/>
          <p:nvPr/>
        </p:nvSpPr>
        <p:spPr>
          <a:xfrm>
            <a:off x="2972301" y="166002"/>
            <a:ext cx="2728447" cy="461665"/>
          </a:xfrm>
          <a:prstGeom prst="rect">
            <a:avLst/>
          </a:prstGeom>
          <a:solidFill>
            <a:srgbClr val="FFFF00"/>
          </a:solidFill>
          <a:ln>
            <a:solidFill>
              <a:schemeClr val="tx1"/>
            </a:solidFill>
          </a:ln>
        </p:spPr>
        <p:txBody>
          <a:bodyPr wrap="square">
            <a:spAutoFit/>
          </a:bodyPr>
          <a:lstStyle/>
          <a:p>
            <a:pPr algn="ctr"/>
            <a:r>
              <a:rPr lang="es-EC" sz="2400" b="1" dirty="0" smtClean="0">
                <a:effectLst>
                  <a:outerShdw blurRad="38100" dist="38100" dir="2700000" algn="tl">
                    <a:srgbClr val="000000">
                      <a:alpha val="43137"/>
                    </a:srgbClr>
                  </a:outerShdw>
                </a:effectLst>
                <a:latin typeface="Times New Roman" panose="02020603050405020304" pitchFamily="18" charset="0"/>
              </a:rPr>
              <a:t>CONCLUSIONES</a:t>
            </a:r>
            <a:endParaRPr lang="es-EC" sz="2400" dirty="0">
              <a:effectLst>
                <a:outerShdw blurRad="38100" dist="38100" dir="2700000" algn="tl">
                  <a:srgbClr val="000000">
                    <a:alpha val="43137"/>
                  </a:srgbClr>
                </a:outerShdw>
              </a:effectLst>
            </a:endParaRPr>
          </a:p>
        </p:txBody>
      </p:sp>
      <p:sp>
        <p:nvSpPr>
          <p:cNvPr id="3" name="2 Rectángulo"/>
          <p:cNvSpPr/>
          <p:nvPr/>
        </p:nvSpPr>
        <p:spPr>
          <a:xfrm>
            <a:off x="341195" y="1118317"/>
            <a:ext cx="8393372" cy="255454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s-EC" sz="2000" b="1" dirty="0">
                <a:solidFill>
                  <a:schemeClr val="bg1"/>
                </a:solidFill>
              </a:rPr>
              <a:t>La aplicación de la sentencia de la Corte Internacional de Justicia que delimitó los límites marítimos entre Perú y Chile, el 27 de enero del 2014, tiene una visión de madurez y confianza entre los dos países, sin embargo, la interpretación del proceso de demarcación de la frontera terrestre según el acta de 1930, y como la Corte determinó el Punto de Inicio de la Frontera Marítima, concibió una disputa territorial en la frontera terrestre, que han minado las relaciones entre los dos países en el ámbito diplomático, social, económico y militar.</a:t>
            </a:r>
            <a:endParaRPr lang="es-AR" sz="2000" b="1" dirty="0">
              <a:solidFill>
                <a:schemeClr val="bg1"/>
              </a:solidFill>
            </a:endParaRPr>
          </a:p>
        </p:txBody>
      </p:sp>
      <p:sp>
        <p:nvSpPr>
          <p:cNvPr id="6" name="5 Rectángulo"/>
          <p:cNvSpPr/>
          <p:nvPr/>
        </p:nvSpPr>
        <p:spPr>
          <a:xfrm>
            <a:off x="370763" y="3891093"/>
            <a:ext cx="8393372" cy="2246769"/>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s-EC" sz="2000" b="1" dirty="0">
                <a:solidFill>
                  <a:schemeClr val="bg1"/>
                </a:solidFill>
              </a:rPr>
              <a:t>Es evidente que la política exterior del Perú, es muy </a:t>
            </a:r>
            <a:r>
              <a:rPr lang="es-EC" sz="2000" b="1" dirty="0" smtClean="0">
                <a:solidFill>
                  <a:schemeClr val="bg1"/>
                </a:solidFill>
              </a:rPr>
              <a:t>hábil </a:t>
            </a:r>
            <a:r>
              <a:rPr lang="es-EC" sz="2000" b="1" dirty="0">
                <a:solidFill>
                  <a:schemeClr val="bg1"/>
                </a:solidFill>
              </a:rPr>
              <a:t>y agresiva, ya que no ha respetado los acuerdos prescritos con sus similares chilenos en cuanto a los pronunciamientos del proceso de aplicación de la sentencia de la CIJ., y ha tomado la iniciativa con la declaración del nuevo mapa que define los límites marítimos considerando el </a:t>
            </a:r>
            <a:r>
              <a:rPr lang="es-EC" sz="2000" b="1" dirty="0" smtClean="0">
                <a:solidFill>
                  <a:schemeClr val="bg1"/>
                </a:solidFill>
              </a:rPr>
              <a:t>“triangulo </a:t>
            </a:r>
            <a:r>
              <a:rPr lang="es-EC" sz="2000" b="1" dirty="0">
                <a:solidFill>
                  <a:schemeClr val="bg1"/>
                </a:solidFill>
              </a:rPr>
              <a:t>terrestre” como suelo peruano, ocasionando, se presenten crisis de índole diplomático que ha </a:t>
            </a:r>
            <a:r>
              <a:rPr lang="es-EC" sz="2000" b="1" dirty="0" smtClean="0">
                <a:solidFill>
                  <a:schemeClr val="bg1"/>
                </a:solidFill>
              </a:rPr>
              <a:t>causado </a:t>
            </a:r>
            <a:r>
              <a:rPr lang="es-EC" sz="2000" b="1" dirty="0">
                <a:solidFill>
                  <a:schemeClr val="bg1"/>
                </a:solidFill>
              </a:rPr>
              <a:t>el rechazo de la sociedad chilena y sus autoridades.</a:t>
            </a:r>
            <a:endParaRPr lang="es-AR" sz="2000" b="1" dirty="0">
              <a:solidFill>
                <a:schemeClr val="bg1"/>
              </a:solidFill>
            </a:endParaRPr>
          </a:p>
        </p:txBody>
      </p:sp>
    </p:spTree>
    <p:extLst>
      <p:ext uri="{BB962C8B-B14F-4D97-AF65-F5344CB8AC3E}">
        <p14:creationId xmlns:p14="http://schemas.microsoft.com/office/powerpoint/2010/main" val="9019949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UFA-ESPE"/>
          <p:cNvPicPr/>
          <p:nvPr/>
        </p:nvPicPr>
        <p:blipFill rotWithShape="1">
          <a:blip r:embed="rId2">
            <a:extLst>
              <a:ext uri="{28A0092B-C50C-407E-A947-70E740481C1C}">
                <a14:useLocalDpi xmlns:a14="http://schemas.microsoft.com/office/drawing/2010/main" val="0"/>
              </a:ext>
            </a:extLst>
          </a:blip>
          <a:srcRect r="73320" b="-3135"/>
          <a:stretch/>
        </p:blipFill>
        <p:spPr bwMode="auto">
          <a:xfrm>
            <a:off x="167846" y="115926"/>
            <a:ext cx="1069283" cy="838816"/>
          </a:xfrm>
          <a:prstGeom prst="rect">
            <a:avLst/>
          </a:prstGeom>
          <a:noFill/>
          <a:ln>
            <a:noFill/>
          </a:ln>
        </p:spPr>
      </p:pic>
      <p:pic>
        <p:nvPicPr>
          <p:cNvPr id="5" name="Imagen 4" descr="LOGO UFA-ESPE"/>
          <p:cNvPicPr/>
          <p:nvPr/>
        </p:nvPicPr>
        <p:blipFill rotWithShape="1">
          <a:blip r:embed="rId3" cstate="print">
            <a:extLst>
              <a:ext uri="{28A0092B-C50C-407E-A947-70E740481C1C}">
                <a14:useLocalDpi xmlns:a14="http://schemas.microsoft.com/office/drawing/2010/main" val="0"/>
              </a:ext>
            </a:extLst>
          </a:blip>
          <a:srcRect l="25402" t="-2474" r="-1751" b="17613"/>
          <a:stretch/>
        </p:blipFill>
        <p:spPr bwMode="auto">
          <a:xfrm>
            <a:off x="7879975" y="6521824"/>
            <a:ext cx="1048871" cy="242047"/>
          </a:xfrm>
          <a:prstGeom prst="rect">
            <a:avLst/>
          </a:prstGeom>
          <a:noFill/>
          <a:ln>
            <a:noFill/>
          </a:ln>
        </p:spPr>
      </p:pic>
      <p:sp>
        <p:nvSpPr>
          <p:cNvPr id="2" name="Rectángulo 1"/>
          <p:cNvSpPr/>
          <p:nvPr/>
        </p:nvSpPr>
        <p:spPr>
          <a:xfrm>
            <a:off x="2972301" y="166002"/>
            <a:ext cx="2728447" cy="461665"/>
          </a:xfrm>
          <a:prstGeom prst="rect">
            <a:avLst/>
          </a:prstGeom>
          <a:solidFill>
            <a:srgbClr val="FFFF00"/>
          </a:solidFill>
          <a:ln>
            <a:solidFill>
              <a:schemeClr val="tx1"/>
            </a:solidFill>
          </a:ln>
        </p:spPr>
        <p:txBody>
          <a:bodyPr wrap="square">
            <a:spAutoFit/>
          </a:bodyPr>
          <a:lstStyle/>
          <a:p>
            <a:pPr algn="ctr"/>
            <a:r>
              <a:rPr lang="es-EC" sz="2400" b="1" dirty="0" smtClean="0">
                <a:effectLst>
                  <a:outerShdw blurRad="38100" dist="38100" dir="2700000" algn="tl">
                    <a:srgbClr val="000000">
                      <a:alpha val="43137"/>
                    </a:srgbClr>
                  </a:outerShdw>
                </a:effectLst>
                <a:latin typeface="Times New Roman" panose="02020603050405020304" pitchFamily="18" charset="0"/>
              </a:rPr>
              <a:t>CONCLUSIONES</a:t>
            </a:r>
            <a:endParaRPr lang="es-EC" sz="2400" dirty="0">
              <a:effectLst>
                <a:outerShdw blurRad="38100" dist="38100" dir="2700000" algn="tl">
                  <a:srgbClr val="000000">
                    <a:alpha val="43137"/>
                  </a:srgbClr>
                </a:outerShdw>
              </a:effectLst>
            </a:endParaRPr>
          </a:p>
        </p:txBody>
      </p:sp>
      <p:sp>
        <p:nvSpPr>
          <p:cNvPr id="3" name="2 Rectángulo"/>
          <p:cNvSpPr/>
          <p:nvPr/>
        </p:nvSpPr>
        <p:spPr>
          <a:xfrm>
            <a:off x="341195" y="1118317"/>
            <a:ext cx="8393372" cy="1938992"/>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s-EC" sz="2000" b="1" dirty="0">
                <a:solidFill>
                  <a:schemeClr val="bg1"/>
                </a:solidFill>
              </a:rPr>
              <a:t>Las autoridades gubernamentales de Chile, consideraran que sobre la base del derecho internacional, las diferencias territoriales planteadas pueden tener soluciones viables, revisando el procedimiento utilizado en la demarcación de la frontera terrestre, sin embargo, una posible negociación por parte del presidente de los EEUU., puede ser crucial para los intereses peruanos y chilenos</a:t>
            </a:r>
            <a:r>
              <a:rPr lang="es-EC" sz="2000" b="1" dirty="0" smtClean="0">
                <a:solidFill>
                  <a:schemeClr val="bg1"/>
                </a:solidFill>
              </a:rPr>
              <a:t>.</a:t>
            </a:r>
            <a:endParaRPr lang="es-AR" sz="2000" b="1" dirty="0">
              <a:solidFill>
                <a:schemeClr val="bg1"/>
              </a:solidFill>
            </a:endParaRPr>
          </a:p>
        </p:txBody>
      </p:sp>
      <p:sp>
        <p:nvSpPr>
          <p:cNvPr id="6" name="5 Rectángulo"/>
          <p:cNvSpPr/>
          <p:nvPr/>
        </p:nvSpPr>
        <p:spPr>
          <a:xfrm>
            <a:off x="370763" y="3536261"/>
            <a:ext cx="8393372" cy="1631216"/>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s-EC" sz="2000" b="1" dirty="0">
                <a:solidFill>
                  <a:schemeClr val="bg1"/>
                </a:solidFill>
              </a:rPr>
              <a:t>La creciente inversión militar por parte de Perú, Chile y en menor proporción Bolivia, marca una posible carrera armamentista entre los tres países, con el objetivo de mantener unas Fuerzas Armadas con capacidad disuasiva, que le permita en un momento determinado emplear su poder militar para defender la Integridad Territorial y la Soberanía Nacional</a:t>
            </a:r>
            <a:r>
              <a:rPr lang="es-EC" sz="2000" b="1" dirty="0" smtClean="0">
                <a:solidFill>
                  <a:schemeClr val="bg1"/>
                </a:solidFill>
              </a:rPr>
              <a:t>.</a:t>
            </a:r>
            <a:endParaRPr lang="es-AR" sz="2000" b="1" dirty="0">
              <a:solidFill>
                <a:schemeClr val="bg1"/>
              </a:solidFill>
            </a:endParaRPr>
          </a:p>
        </p:txBody>
      </p:sp>
    </p:spTree>
    <p:extLst>
      <p:ext uri="{BB962C8B-B14F-4D97-AF65-F5344CB8AC3E}">
        <p14:creationId xmlns:p14="http://schemas.microsoft.com/office/powerpoint/2010/main" val="37912039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UFA-ESPE"/>
          <p:cNvPicPr/>
          <p:nvPr/>
        </p:nvPicPr>
        <p:blipFill rotWithShape="1">
          <a:blip r:embed="rId2">
            <a:extLst>
              <a:ext uri="{28A0092B-C50C-407E-A947-70E740481C1C}">
                <a14:useLocalDpi xmlns:a14="http://schemas.microsoft.com/office/drawing/2010/main" val="0"/>
              </a:ext>
            </a:extLst>
          </a:blip>
          <a:srcRect r="73320" b="-3135"/>
          <a:stretch/>
        </p:blipFill>
        <p:spPr bwMode="auto">
          <a:xfrm>
            <a:off x="167846" y="115926"/>
            <a:ext cx="1069283" cy="838816"/>
          </a:xfrm>
          <a:prstGeom prst="rect">
            <a:avLst/>
          </a:prstGeom>
          <a:noFill/>
          <a:ln>
            <a:noFill/>
          </a:ln>
        </p:spPr>
      </p:pic>
      <p:pic>
        <p:nvPicPr>
          <p:cNvPr id="5" name="Imagen 4" descr="LOGO UFA-ESPE"/>
          <p:cNvPicPr/>
          <p:nvPr/>
        </p:nvPicPr>
        <p:blipFill rotWithShape="1">
          <a:blip r:embed="rId3" cstate="print">
            <a:extLst>
              <a:ext uri="{28A0092B-C50C-407E-A947-70E740481C1C}">
                <a14:useLocalDpi xmlns:a14="http://schemas.microsoft.com/office/drawing/2010/main" val="0"/>
              </a:ext>
            </a:extLst>
          </a:blip>
          <a:srcRect l="25402" t="-2474" r="-1751" b="17613"/>
          <a:stretch/>
        </p:blipFill>
        <p:spPr bwMode="auto">
          <a:xfrm>
            <a:off x="7879975" y="6521824"/>
            <a:ext cx="1048871" cy="242047"/>
          </a:xfrm>
          <a:prstGeom prst="rect">
            <a:avLst/>
          </a:prstGeom>
          <a:noFill/>
          <a:ln>
            <a:noFill/>
          </a:ln>
        </p:spPr>
      </p:pic>
      <p:sp>
        <p:nvSpPr>
          <p:cNvPr id="2" name="Rectángulo 1"/>
          <p:cNvSpPr/>
          <p:nvPr/>
        </p:nvSpPr>
        <p:spPr>
          <a:xfrm>
            <a:off x="2972301" y="166002"/>
            <a:ext cx="2728447" cy="461665"/>
          </a:xfrm>
          <a:prstGeom prst="rect">
            <a:avLst/>
          </a:prstGeom>
          <a:solidFill>
            <a:srgbClr val="FFFF00"/>
          </a:solidFill>
          <a:ln>
            <a:solidFill>
              <a:schemeClr val="tx1"/>
            </a:solidFill>
          </a:ln>
        </p:spPr>
        <p:txBody>
          <a:bodyPr wrap="square">
            <a:spAutoFit/>
          </a:bodyPr>
          <a:lstStyle/>
          <a:p>
            <a:pPr algn="ctr"/>
            <a:r>
              <a:rPr lang="es-EC" sz="2400" b="1" dirty="0" smtClean="0">
                <a:effectLst>
                  <a:outerShdw blurRad="38100" dist="38100" dir="2700000" algn="tl">
                    <a:srgbClr val="000000">
                      <a:alpha val="43137"/>
                    </a:srgbClr>
                  </a:outerShdw>
                </a:effectLst>
                <a:latin typeface="Times New Roman" panose="02020603050405020304" pitchFamily="18" charset="0"/>
              </a:rPr>
              <a:t>CONCLUSIONES</a:t>
            </a:r>
            <a:endParaRPr lang="es-EC" sz="2400" dirty="0">
              <a:effectLst>
                <a:outerShdw blurRad="38100" dist="38100" dir="2700000" algn="tl">
                  <a:srgbClr val="000000">
                    <a:alpha val="43137"/>
                  </a:srgbClr>
                </a:outerShdw>
              </a:effectLst>
            </a:endParaRPr>
          </a:p>
        </p:txBody>
      </p:sp>
      <p:sp>
        <p:nvSpPr>
          <p:cNvPr id="3" name="2 Rectángulo"/>
          <p:cNvSpPr/>
          <p:nvPr/>
        </p:nvSpPr>
        <p:spPr>
          <a:xfrm>
            <a:off x="341195" y="3752335"/>
            <a:ext cx="8393372" cy="2308324"/>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s-EC" sz="2400" b="1" dirty="0">
                <a:solidFill>
                  <a:schemeClr val="bg1"/>
                </a:solidFill>
              </a:rPr>
              <a:t> La futura posición de la Corte Internacional de Justicia con respecto a considerar si es competente o no con el proceso contencioso entre Chile y Bolivia, marcará las relaciones bilaterales entre los países, donde por el contexto ideológico Ecuador se </a:t>
            </a:r>
            <a:r>
              <a:rPr lang="es-EC" sz="2400" b="1" dirty="0" smtClean="0">
                <a:solidFill>
                  <a:schemeClr val="bg1"/>
                </a:solidFill>
              </a:rPr>
              <a:t>allanaría </a:t>
            </a:r>
            <a:r>
              <a:rPr lang="es-EC" sz="2400" b="1" dirty="0">
                <a:solidFill>
                  <a:schemeClr val="bg1"/>
                </a:solidFill>
              </a:rPr>
              <a:t>su posición a favor de Bolivia, limitando las relaciones en los diferentes ámbitos con Chile.</a:t>
            </a:r>
            <a:endParaRPr lang="es-AR" sz="2400" b="1" dirty="0">
              <a:solidFill>
                <a:schemeClr val="bg1"/>
              </a:solidFill>
            </a:endParaRPr>
          </a:p>
        </p:txBody>
      </p:sp>
      <p:sp>
        <p:nvSpPr>
          <p:cNvPr id="8" name="7 Rectángulo"/>
          <p:cNvSpPr/>
          <p:nvPr/>
        </p:nvSpPr>
        <p:spPr>
          <a:xfrm>
            <a:off x="373035" y="1491333"/>
            <a:ext cx="8393372" cy="1938992"/>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s-EC" sz="2400" b="1" dirty="0">
                <a:solidFill>
                  <a:schemeClr val="bg1"/>
                </a:solidFill>
              </a:rPr>
              <a:t> La frontera terrestre entre Perú, Chile y Bolivia puede ser </a:t>
            </a:r>
            <a:r>
              <a:rPr lang="es-EC" sz="2400" b="1" dirty="0" smtClean="0">
                <a:solidFill>
                  <a:schemeClr val="bg1"/>
                </a:solidFill>
              </a:rPr>
              <a:t>considerada </a:t>
            </a:r>
            <a:r>
              <a:rPr lang="es-EC" sz="2400" b="1" dirty="0">
                <a:solidFill>
                  <a:schemeClr val="bg1"/>
                </a:solidFill>
              </a:rPr>
              <a:t>como “tensa”, donde acciones de índole diplomático, militar, social o económico puede ser causal de eventuales incidentes fronterizos que pueden generar acciones militares localizadas que atenten a la seguridad regional. </a:t>
            </a:r>
            <a:endParaRPr lang="es-AR" sz="2400" b="1" dirty="0">
              <a:solidFill>
                <a:schemeClr val="bg1"/>
              </a:solidFill>
            </a:endParaRPr>
          </a:p>
        </p:txBody>
      </p:sp>
    </p:spTree>
    <p:extLst>
      <p:ext uri="{BB962C8B-B14F-4D97-AF65-F5344CB8AC3E}">
        <p14:creationId xmlns:p14="http://schemas.microsoft.com/office/powerpoint/2010/main" val="32481920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UFA-ESPE"/>
          <p:cNvPicPr/>
          <p:nvPr/>
        </p:nvPicPr>
        <p:blipFill rotWithShape="1">
          <a:blip r:embed="rId2">
            <a:extLst>
              <a:ext uri="{28A0092B-C50C-407E-A947-70E740481C1C}">
                <a14:useLocalDpi xmlns:a14="http://schemas.microsoft.com/office/drawing/2010/main" val="0"/>
              </a:ext>
            </a:extLst>
          </a:blip>
          <a:srcRect r="73320" b="-3135"/>
          <a:stretch/>
        </p:blipFill>
        <p:spPr bwMode="auto">
          <a:xfrm>
            <a:off x="167846" y="115926"/>
            <a:ext cx="1069283" cy="838816"/>
          </a:xfrm>
          <a:prstGeom prst="rect">
            <a:avLst/>
          </a:prstGeom>
          <a:noFill/>
          <a:ln>
            <a:noFill/>
          </a:ln>
        </p:spPr>
      </p:pic>
      <p:pic>
        <p:nvPicPr>
          <p:cNvPr id="5" name="Imagen 4" descr="LOGO UFA-ESPE"/>
          <p:cNvPicPr/>
          <p:nvPr/>
        </p:nvPicPr>
        <p:blipFill rotWithShape="1">
          <a:blip r:embed="rId3" cstate="print">
            <a:extLst>
              <a:ext uri="{28A0092B-C50C-407E-A947-70E740481C1C}">
                <a14:useLocalDpi xmlns:a14="http://schemas.microsoft.com/office/drawing/2010/main" val="0"/>
              </a:ext>
            </a:extLst>
          </a:blip>
          <a:srcRect l="25402" t="-2474" r="-1751" b="17613"/>
          <a:stretch/>
        </p:blipFill>
        <p:spPr bwMode="auto">
          <a:xfrm>
            <a:off x="7879975" y="6521824"/>
            <a:ext cx="1048871" cy="242047"/>
          </a:xfrm>
          <a:prstGeom prst="rect">
            <a:avLst/>
          </a:prstGeom>
          <a:noFill/>
          <a:ln>
            <a:noFill/>
          </a:ln>
        </p:spPr>
      </p:pic>
      <p:sp>
        <p:nvSpPr>
          <p:cNvPr id="2" name="Rectángulo 1"/>
          <p:cNvSpPr/>
          <p:nvPr/>
        </p:nvSpPr>
        <p:spPr>
          <a:xfrm>
            <a:off x="2972301" y="166002"/>
            <a:ext cx="2728447" cy="461665"/>
          </a:xfrm>
          <a:prstGeom prst="rect">
            <a:avLst/>
          </a:prstGeom>
          <a:solidFill>
            <a:srgbClr val="FFFF00"/>
          </a:solidFill>
          <a:ln>
            <a:solidFill>
              <a:schemeClr val="tx1"/>
            </a:solidFill>
          </a:ln>
        </p:spPr>
        <p:txBody>
          <a:bodyPr wrap="square">
            <a:spAutoFit/>
          </a:bodyPr>
          <a:lstStyle/>
          <a:p>
            <a:pPr algn="ctr"/>
            <a:r>
              <a:rPr lang="es-EC" sz="2400" b="1" dirty="0" smtClean="0">
                <a:effectLst>
                  <a:outerShdw blurRad="38100" dist="38100" dir="2700000" algn="tl">
                    <a:srgbClr val="000000">
                      <a:alpha val="43137"/>
                    </a:srgbClr>
                  </a:outerShdw>
                </a:effectLst>
                <a:latin typeface="Times New Roman" panose="02020603050405020304" pitchFamily="18" charset="0"/>
              </a:rPr>
              <a:t>CONCLUSIONES</a:t>
            </a:r>
            <a:endParaRPr lang="es-EC" sz="2400" dirty="0">
              <a:effectLst>
                <a:outerShdw blurRad="38100" dist="38100" dir="2700000" algn="tl">
                  <a:srgbClr val="000000">
                    <a:alpha val="43137"/>
                  </a:srgbClr>
                </a:outerShdw>
              </a:effectLst>
            </a:endParaRPr>
          </a:p>
        </p:txBody>
      </p:sp>
      <p:sp>
        <p:nvSpPr>
          <p:cNvPr id="6" name="5 Rectángulo"/>
          <p:cNvSpPr/>
          <p:nvPr/>
        </p:nvSpPr>
        <p:spPr>
          <a:xfrm>
            <a:off x="370763" y="3972997"/>
            <a:ext cx="8393372" cy="2246769"/>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s-EC" sz="2000" b="1" dirty="0" smtClean="0">
                <a:solidFill>
                  <a:schemeClr val="bg1"/>
                </a:solidFill>
              </a:rPr>
              <a:t>Los </a:t>
            </a:r>
            <a:r>
              <a:rPr lang="es-EC" sz="2000" b="1" dirty="0">
                <a:solidFill>
                  <a:schemeClr val="bg1"/>
                </a:solidFill>
              </a:rPr>
              <a:t>bloques regionales especialmente la </a:t>
            </a:r>
            <a:r>
              <a:rPr lang="es-EC" sz="2000" b="1" dirty="0" err="1">
                <a:solidFill>
                  <a:schemeClr val="bg1"/>
                </a:solidFill>
              </a:rPr>
              <a:t>Unasur</a:t>
            </a:r>
            <a:r>
              <a:rPr lang="es-EC" sz="2000" b="1" dirty="0">
                <a:solidFill>
                  <a:schemeClr val="bg1"/>
                </a:solidFill>
              </a:rPr>
              <a:t>, a través del Consejo Sudamericano de Defensa, debe establecer políticas que limiten el incremento de las tensiones entre los países involucrados (Perú, Chile y Bolivia), para evitar que cada país vulnere los intereses y objetivos de Estado de sus pares, y promueva el </a:t>
            </a:r>
            <a:r>
              <a:rPr lang="es-EC" sz="2000" b="1" dirty="0" smtClean="0">
                <a:solidFill>
                  <a:schemeClr val="bg1"/>
                </a:solidFill>
              </a:rPr>
              <a:t>diálogo </a:t>
            </a:r>
            <a:r>
              <a:rPr lang="es-EC" sz="2000" b="1" dirty="0">
                <a:solidFill>
                  <a:schemeClr val="bg1"/>
                </a:solidFill>
              </a:rPr>
              <a:t>como un mecanismo efectivo que </a:t>
            </a:r>
            <a:r>
              <a:rPr lang="es-EC" sz="2000" b="1" dirty="0" smtClean="0">
                <a:solidFill>
                  <a:schemeClr val="bg1"/>
                </a:solidFill>
              </a:rPr>
              <a:t>límite </a:t>
            </a:r>
            <a:r>
              <a:rPr lang="es-EC" sz="2000" b="1" dirty="0">
                <a:solidFill>
                  <a:schemeClr val="bg1"/>
                </a:solidFill>
              </a:rPr>
              <a:t>las acciones </a:t>
            </a:r>
            <a:r>
              <a:rPr lang="es-EC" sz="2000" b="1" dirty="0" smtClean="0">
                <a:solidFill>
                  <a:schemeClr val="bg1"/>
                </a:solidFill>
              </a:rPr>
              <a:t>coercitivas </a:t>
            </a:r>
            <a:r>
              <a:rPr lang="es-EC" sz="2000" b="1" dirty="0">
                <a:solidFill>
                  <a:schemeClr val="bg1"/>
                </a:solidFill>
              </a:rPr>
              <a:t>que pueden provocar en un desenlace  que afecte a la Seguridad Regional.</a:t>
            </a:r>
            <a:endParaRPr lang="es-AR" sz="2000" b="1" dirty="0">
              <a:solidFill>
                <a:schemeClr val="bg1"/>
              </a:solidFill>
            </a:endParaRPr>
          </a:p>
        </p:txBody>
      </p:sp>
      <p:sp>
        <p:nvSpPr>
          <p:cNvPr id="7" name="6 Rectángulo"/>
          <p:cNvSpPr/>
          <p:nvPr/>
        </p:nvSpPr>
        <p:spPr>
          <a:xfrm>
            <a:off x="370763" y="1093269"/>
            <a:ext cx="8393372" cy="2554545"/>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s-EC" sz="2000" b="1" dirty="0">
                <a:solidFill>
                  <a:schemeClr val="bg1"/>
                </a:solidFill>
              </a:rPr>
              <a:t> Si bien el Ecuador, tiene demarcadas sus fronteras terrestres y marítimas con el Perú, es importante considerar que todavía existen acuerdos pendientes que se encuentran en proceso de implementación (</a:t>
            </a:r>
            <a:r>
              <a:rPr lang="es-EC" sz="2000" b="1" dirty="0" err="1">
                <a:solidFill>
                  <a:schemeClr val="bg1"/>
                </a:solidFill>
              </a:rPr>
              <a:t>Sarameriza</a:t>
            </a:r>
            <a:r>
              <a:rPr lang="es-EC" sz="2000" b="1" dirty="0">
                <a:solidFill>
                  <a:schemeClr val="bg1"/>
                </a:solidFill>
              </a:rPr>
              <a:t> y Pijuayal), sin embargo, la sociedad peruana del Departamento de Loreto, consideran como una </a:t>
            </a:r>
            <a:r>
              <a:rPr lang="es-EC" sz="2000" b="1" dirty="0" smtClean="0">
                <a:solidFill>
                  <a:schemeClr val="bg1"/>
                </a:solidFill>
              </a:rPr>
              <a:t>“traición </a:t>
            </a:r>
            <a:r>
              <a:rPr lang="es-EC" sz="2000" b="1" dirty="0">
                <a:solidFill>
                  <a:schemeClr val="bg1"/>
                </a:solidFill>
              </a:rPr>
              <a:t>a la Patria” la culminación de dichos acuerdos, por lo que las autoridades gubernamentales dilatarían su tratamiento hasta considerar la inejecutabilidad de los mismos y de esta manera favorecer a los sectores interesados peruanos</a:t>
            </a:r>
            <a:r>
              <a:rPr lang="es-EC" sz="2000" b="1" dirty="0" smtClean="0">
                <a:solidFill>
                  <a:schemeClr val="bg1"/>
                </a:solidFill>
              </a:rPr>
              <a:t>.</a:t>
            </a:r>
            <a:endParaRPr lang="es-AR" sz="2000" b="1" dirty="0">
              <a:solidFill>
                <a:schemeClr val="bg1"/>
              </a:solidFill>
            </a:endParaRPr>
          </a:p>
        </p:txBody>
      </p:sp>
    </p:spTree>
    <p:extLst>
      <p:ext uri="{BB962C8B-B14F-4D97-AF65-F5344CB8AC3E}">
        <p14:creationId xmlns:p14="http://schemas.microsoft.com/office/powerpoint/2010/main" val="32284091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UFA-ESPE"/>
          <p:cNvPicPr/>
          <p:nvPr/>
        </p:nvPicPr>
        <p:blipFill rotWithShape="1">
          <a:blip r:embed="rId2">
            <a:extLst>
              <a:ext uri="{28A0092B-C50C-407E-A947-70E740481C1C}">
                <a14:useLocalDpi xmlns:a14="http://schemas.microsoft.com/office/drawing/2010/main" val="0"/>
              </a:ext>
            </a:extLst>
          </a:blip>
          <a:srcRect r="73320" b="-3135"/>
          <a:stretch/>
        </p:blipFill>
        <p:spPr bwMode="auto">
          <a:xfrm>
            <a:off x="167846" y="115926"/>
            <a:ext cx="1069283" cy="838816"/>
          </a:xfrm>
          <a:prstGeom prst="rect">
            <a:avLst/>
          </a:prstGeom>
          <a:noFill/>
          <a:ln>
            <a:noFill/>
          </a:ln>
        </p:spPr>
      </p:pic>
      <p:pic>
        <p:nvPicPr>
          <p:cNvPr id="5" name="Imagen 4" descr="LOGO UFA-ESPE"/>
          <p:cNvPicPr/>
          <p:nvPr/>
        </p:nvPicPr>
        <p:blipFill rotWithShape="1">
          <a:blip r:embed="rId3" cstate="print">
            <a:extLst>
              <a:ext uri="{28A0092B-C50C-407E-A947-70E740481C1C}">
                <a14:useLocalDpi xmlns:a14="http://schemas.microsoft.com/office/drawing/2010/main" val="0"/>
              </a:ext>
            </a:extLst>
          </a:blip>
          <a:srcRect l="25402" t="-2474" r="-1751" b="17613"/>
          <a:stretch/>
        </p:blipFill>
        <p:spPr bwMode="auto">
          <a:xfrm>
            <a:off x="7879975" y="6521824"/>
            <a:ext cx="1048871" cy="242047"/>
          </a:xfrm>
          <a:prstGeom prst="rect">
            <a:avLst/>
          </a:prstGeom>
          <a:noFill/>
          <a:ln>
            <a:noFill/>
          </a:ln>
        </p:spPr>
      </p:pic>
      <p:sp>
        <p:nvSpPr>
          <p:cNvPr id="2" name="Rectángulo 1"/>
          <p:cNvSpPr/>
          <p:nvPr/>
        </p:nvSpPr>
        <p:spPr>
          <a:xfrm>
            <a:off x="2863117" y="220594"/>
            <a:ext cx="3578624" cy="461665"/>
          </a:xfrm>
          <a:prstGeom prst="rect">
            <a:avLst/>
          </a:prstGeom>
          <a:solidFill>
            <a:srgbClr val="FFFF00"/>
          </a:solidFill>
          <a:ln>
            <a:solidFill>
              <a:schemeClr val="tx1"/>
            </a:solidFill>
          </a:ln>
        </p:spPr>
        <p:txBody>
          <a:bodyPr wrap="square">
            <a:spAutoFit/>
          </a:bodyPr>
          <a:lstStyle/>
          <a:p>
            <a:pPr algn="ctr"/>
            <a:r>
              <a:rPr lang="es-EC" sz="2400" b="1" dirty="0" smtClean="0">
                <a:effectLst>
                  <a:outerShdw blurRad="38100" dist="38100" dir="2700000" algn="tl">
                    <a:srgbClr val="000000">
                      <a:alpha val="43137"/>
                    </a:srgbClr>
                  </a:outerShdw>
                </a:effectLst>
                <a:latin typeface="Times New Roman" panose="02020603050405020304" pitchFamily="18" charset="0"/>
              </a:rPr>
              <a:t>RECOMENDACIONES</a:t>
            </a:r>
            <a:endParaRPr lang="es-EC" sz="2400" dirty="0">
              <a:effectLst>
                <a:outerShdw blurRad="38100" dist="38100" dir="2700000" algn="tl">
                  <a:srgbClr val="000000">
                    <a:alpha val="43137"/>
                  </a:srgbClr>
                </a:outerShdw>
              </a:effectLst>
            </a:endParaRPr>
          </a:p>
        </p:txBody>
      </p:sp>
      <p:sp>
        <p:nvSpPr>
          <p:cNvPr id="6" name="5 Rectángulo"/>
          <p:cNvSpPr/>
          <p:nvPr/>
        </p:nvSpPr>
        <p:spPr>
          <a:xfrm>
            <a:off x="370763" y="4177717"/>
            <a:ext cx="8393372" cy="1938992"/>
          </a:xfrm>
          <a:prstGeom prst="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s-EC" sz="2400" b="1" dirty="0">
                <a:solidFill>
                  <a:schemeClr val="bg1"/>
                </a:solidFill>
              </a:rPr>
              <a:t>La política ecuatoriana debe fomentar el respeto al derecho internacional dejando a un lado las tendencias ideológicas, para no involucrarse en un </a:t>
            </a:r>
            <a:r>
              <a:rPr lang="es-EC" sz="2400" b="1" dirty="0" smtClean="0">
                <a:solidFill>
                  <a:schemeClr val="bg1"/>
                </a:solidFill>
              </a:rPr>
              <a:t>conflicto </a:t>
            </a:r>
            <a:r>
              <a:rPr lang="es-EC" sz="2400" b="1" dirty="0">
                <a:solidFill>
                  <a:schemeClr val="bg1"/>
                </a:solidFill>
              </a:rPr>
              <a:t>de intereses entre Bolivia y Chile, que puede afectar las relaciones comerciales, culturales, sociales y militares con los dos países</a:t>
            </a:r>
            <a:r>
              <a:rPr lang="es-EC" sz="2400" b="1" dirty="0" smtClean="0">
                <a:solidFill>
                  <a:schemeClr val="bg1"/>
                </a:solidFill>
              </a:rPr>
              <a:t>.</a:t>
            </a:r>
            <a:endParaRPr lang="es-AR" sz="2400" b="1" dirty="0">
              <a:solidFill>
                <a:schemeClr val="bg1"/>
              </a:solidFill>
            </a:endParaRPr>
          </a:p>
        </p:txBody>
      </p:sp>
      <p:sp>
        <p:nvSpPr>
          <p:cNvPr id="7" name="6 Rectángulo"/>
          <p:cNvSpPr/>
          <p:nvPr/>
        </p:nvSpPr>
        <p:spPr>
          <a:xfrm>
            <a:off x="370763" y="1093269"/>
            <a:ext cx="8393372" cy="2677656"/>
          </a:xfrm>
          <a:prstGeom prst="rect">
            <a:avLst/>
          </a:prstGeom>
          <a:solidFill>
            <a:schemeClr val="accent6">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s-EC" sz="2400" b="1" dirty="0" smtClean="0">
                <a:solidFill>
                  <a:schemeClr val="bg1"/>
                </a:solidFill>
              </a:rPr>
              <a:t>La </a:t>
            </a:r>
            <a:r>
              <a:rPr lang="es-EC" sz="2400" b="1" dirty="0">
                <a:solidFill>
                  <a:schemeClr val="bg1"/>
                </a:solidFill>
              </a:rPr>
              <a:t>diplomacia ecuatoriana, debe fortalecer sus estrategias en las relaciones internacionales con todos los países de la región, para impulsar la necesidad de implementar los acuerdos pendientes del tratado de Itamaraty, con la finalidad de </a:t>
            </a:r>
            <a:r>
              <a:rPr lang="es-EC" sz="2400" b="1" dirty="0" smtClean="0">
                <a:solidFill>
                  <a:schemeClr val="bg1"/>
                </a:solidFill>
              </a:rPr>
              <a:t>salvaguardar </a:t>
            </a:r>
            <a:r>
              <a:rPr lang="es-EC" sz="2400" b="1" dirty="0">
                <a:solidFill>
                  <a:schemeClr val="bg1"/>
                </a:solidFill>
              </a:rPr>
              <a:t>los intereses del Ecuador y promover una cultura del respeto al derecho internacional como un mecanismo de solución pacífica entre los países sudamericanos.</a:t>
            </a:r>
            <a:endParaRPr lang="es-AR" sz="2400" b="1" dirty="0">
              <a:solidFill>
                <a:schemeClr val="bg1"/>
              </a:solidFill>
            </a:endParaRPr>
          </a:p>
        </p:txBody>
      </p:sp>
    </p:spTree>
    <p:extLst>
      <p:ext uri="{BB962C8B-B14F-4D97-AF65-F5344CB8AC3E}">
        <p14:creationId xmlns:p14="http://schemas.microsoft.com/office/powerpoint/2010/main" val="2795410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UFA-ESPE"/>
          <p:cNvPicPr/>
          <p:nvPr/>
        </p:nvPicPr>
        <p:blipFill rotWithShape="1">
          <a:blip r:embed="rId2">
            <a:extLst>
              <a:ext uri="{28A0092B-C50C-407E-A947-70E740481C1C}">
                <a14:useLocalDpi xmlns:a14="http://schemas.microsoft.com/office/drawing/2010/main" val="0"/>
              </a:ext>
            </a:extLst>
          </a:blip>
          <a:srcRect r="73320" b="-3135"/>
          <a:stretch/>
        </p:blipFill>
        <p:spPr bwMode="auto">
          <a:xfrm>
            <a:off x="167846" y="115926"/>
            <a:ext cx="1069283" cy="838816"/>
          </a:xfrm>
          <a:prstGeom prst="rect">
            <a:avLst/>
          </a:prstGeom>
          <a:noFill/>
          <a:ln>
            <a:noFill/>
          </a:ln>
        </p:spPr>
      </p:pic>
      <p:pic>
        <p:nvPicPr>
          <p:cNvPr id="5" name="Imagen 4" descr="LOGO UFA-ESPE"/>
          <p:cNvPicPr/>
          <p:nvPr/>
        </p:nvPicPr>
        <p:blipFill rotWithShape="1">
          <a:blip r:embed="rId3" cstate="print">
            <a:extLst>
              <a:ext uri="{28A0092B-C50C-407E-A947-70E740481C1C}">
                <a14:useLocalDpi xmlns:a14="http://schemas.microsoft.com/office/drawing/2010/main" val="0"/>
              </a:ext>
            </a:extLst>
          </a:blip>
          <a:srcRect l="25402" t="-2474" r="-1751" b="17613"/>
          <a:stretch/>
        </p:blipFill>
        <p:spPr bwMode="auto">
          <a:xfrm>
            <a:off x="7879975" y="6521824"/>
            <a:ext cx="1048871" cy="242047"/>
          </a:xfrm>
          <a:prstGeom prst="rect">
            <a:avLst/>
          </a:prstGeom>
          <a:noFill/>
          <a:ln>
            <a:noFill/>
          </a:ln>
        </p:spPr>
      </p:pic>
      <p:sp>
        <p:nvSpPr>
          <p:cNvPr id="18" name="Arc 11"/>
          <p:cNvSpPr>
            <a:spLocks/>
          </p:cNvSpPr>
          <p:nvPr/>
        </p:nvSpPr>
        <p:spPr bwMode="auto">
          <a:xfrm flipH="1">
            <a:off x="4386263" y="1484313"/>
            <a:ext cx="2852737" cy="4176712"/>
          </a:xfrm>
          <a:custGeom>
            <a:avLst/>
            <a:gdLst>
              <a:gd name="T0" fmla="*/ 2147483647 w 21600"/>
              <a:gd name="T1" fmla="*/ 0 h 38721"/>
              <a:gd name="T2" fmla="*/ 2147483647 w 21600"/>
              <a:gd name="T3" fmla="*/ 2147483647 h 38721"/>
              <a:gd name="T4" fmla="*/ 0 w 21600"/>
              <a:gd name="T5" fmla="*/ 2147483647 h 38721"/>
              <a:gd name="T6" fmla="*/ 0 60000 65536"/>
              <a:gd name="T7" fmla="*/ 0 60000 65536"/>
              <a:gd name="T8" fmla="*/ 0 60000 65536"/>
              <a:gd name="T9" fmla="*/ 0 w 21600"/>
              <a:gd name="T10" fmla="*/ 0 h 38721"/>
              <a:gd name="T11" fmla="*/ 21600 w 21600"/>
              <a:gd name="T12" fmla="*/ 38721 h 38721"/>
            </a:gdLst>
            <a:ahLst/>
            <a:cxnLst>
              <a:cxn ang="T6">
                <a:pos x="T0" y="T1"/>
              </a:cxn>
              <a:cxn ang="T7">
                <a:pos x="T2" y="T3"/>
              </a:cxn>
              <a:cxn ang="T8">
                <a:pos x="T4" y="T5"/>
              </a:cxn>
            </a:cxnLst>
            <a:rect l="T9" t="T10" r="T11" b="T12"/>
            <a:pathLst>
              <a:path w="21600" h="38721" fill="none" extrusionOk="0">
                <a:moveTo>
                  <a:pt x="9850" y="0"/>
                </a:moveTo>
                <a:cubicBezTo>
                  <a:pt x="17063" y="3696"/>
                  <a:pt x="21600" y="11118"/>
                  <a:pt x="21600" y="19223"/>
                </a:cubicBezTo>
                <a:cubicBezTo>
                  <a:pt x="21600" y="27551"/>
                  <a:pt x="16811" y="35137"/>
                  <a:pt x="9294" y="38721"/>
                </a:cubicBezTo>
              </a:path>
              <a:path w="21600" h="38721" stroke="0" extrusionOk="0">
                <a:moveTo>
                  <a:pt x="9850" y="0"/>
                </a:moveTo>
                <a:cubicBezTo>
                  <a:pt x="17063" y="3696"/>
                  <a:pt x="21600" y="11118"/>
                  <a:pt x="21600" y="19223"/>
                </a:cubicBezTo>
                <a:cubicBezTo>
                  <a:pt x="21600" y="27551"/>
                  <a:pt x="16811" y="35137"/>
                  <a:pt x="9294" y="38721"/>
                </a:cubicBezTo>
                <a:lnTo>
                  <a:pt x="0" y="19223"/>
                </a:lnTo>
                <a:close/>
              </a:path>
            </a:pathLst>
          </a:custGeom>
          <a:noFill/>
          <a:ln w="38100">
            <a:solidFill>
              <a:srgbClr val="FFFF00"/>
            </a:solidFill>
            <a:prstDash val="sysDot"/>
            <a:round/>
            <a:headEnd/>
            <a:tailEnd/>
          </a:ln>
        </p:spPr>
        <p:txBody>
          <a:bodyPr wrap="none" anchor="ctr"/>
          <a:lstStyle/>
          <a:p>
            <a:pPr algn="ctr" eaLnBrk="0" hangingPunct="0">
              <a:defRPr/>
            </a:pPr>
            <a:endParaRPr lang="es-AR" sz="1600" b="1" kern="0" dirty="0">
              <a:solidFill>
                <a:srgbClr val="FFFF00"/>
              </a:solidFill>
              <a:latin typeface="Arial Narrow" pitchFamily="34" charset="0"/>
              <a:cs typeface="Arial" charset="0"/>
            </a:endParaRPr>
          </a:p>
        </p:txBody>
      </p:sp>
      <p:sp>
        <p:nvSpPr>
          <p:cNvPr id="25" name="Text Box 18"/>
          <p:cNvSpPr txBox="1">
            <a:spLocks noChangeArrowheads="1"/>
          </p:cNvSpPr>
          <p:nvPr/>
        </p:nvSpPr>
        <p:spPr bwMode="auto">
          <a:xfrm>
            <a:off x="6200285" y="1268781"/>
            <a:ext cx="2629833" cy="584775"/>
          </a:xfrm>
          <a:prstGeom prst="rect">
            <a:avLst/>
          </a:prstGeom>
          <a:noFill/>
          <a:ln w="9525" algn="ctr">
            <a:noFill/>
            <a:miter lim="800000"/>
            <a:headEnd/>
            <a:tailEnd/>
          </a:ln>
          <a:effectLst>
            <a:outerShdw blurRad="50800" dist="38100" dir="5400000" algn="ctr" rotWithShape="0">
              <a:sysClr val="windowText" lastClr="000000"/>
            </a:outerShdw>
          </a:effectLst>
        </p:spPr>
        <p:txBody>
          <a:bodyPr>
            <a:spAutoFit/>
          </a:bodyPr>
          <a:lstStyle/>
          <a:p>
            <a:pPr eaLnBrk="0" hangingPunct="0">
              <a:defRPr/>
            </a:pPr>
            <a:r>
              <a:rPr lang="es-EC" sz="3200" kern="0" dirty="0" smtClean="0">
                <a:ln w="11430">
                  <a:solidFill>
                    <a:sysClr val="windowText" lastClr="000000">
                      <a:lumMod val="95000"/>
                      <a:lumOff val="5000"/>
                    </a:sysClr>
                  </a:solidFill>
                </a:ln>
                <a:solidFill>
                  <a:prstClr val="white"/>
                </a:solidFill>
                <a:latin typeface="Impact" pitchFamily="34" charset="0"/>
                <a:cs typeface="Times New Roman" pitchFamily="18" charset="0"/>
              </a:rPr>
              <a:t>EL PROBLEMA</a:t>
            </a:r>
            <a:endParaRPr lang="es-EC" sz="3200" kern="0" dirty="0">
              <a:ln w="11430">
                <a:solidFill>
                  <a:sysClr val="windowText" lastClr="000000">
                    <a:lumMod val="95000"/>
                    <a:lumOff val="5000"/>
                  </a:sysClr>
                </a:solidFill>
              </a:ln>
              <a:solidFill>
                <a:prstClr val="white"/>
              </a:solidFill>
              <a:latin typeface="Impact" pitchFamily="34" charset="0"/>
              <a:cs typeface="Times New Roman" pitchFamily="18" charset="0"/>
            </a:endParaRPr>
          </a:p>
        </p:txBody>
      </p:sp>
      <p:sp>
        <p:nvSpPr>
          <p:cNvPr id="26" name="Oval 4">
            <a:hlinkClick r:id="" action="ppaction://hlinkshowjump?jump=nextslide"/>
          </p:cNvPr>
          <p:cNvSpPr>
            <a:spLocks noChangeArrowheads="1"/>
          </p:cNvSpPr>
          <p:nvPr/>
        </p:nvSpPr>
        <p:spPr bwMode="auto">
          <a:xfrm flipH="1">
            <a:off x="5461851" y="1299824"/>
            <a:ext cx="577184" cy="43540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s-AR" sz="2800" b="1" kern="0" dirty="0">
                <a:solidFill>
                  <a:srgbClr val="FFFF00"/>
                </a:solidFill>
                <a:effectLst>
                  <a:outerShdw blurRad="38100" dist="38100" dir="2700000" algn="tl">
                    <a:srgbClr val="000000">
                      <a:alpha val="43137"/>
                    </a:srgbClr>
                  </a:outerShdw>
                </a:effectLst>
                <a:cs typeface="Arial" charset="0"/>
              </a:rPr>
              <a:t>1</a:t>
            </a:r>
            <a:endParaRPr lang="en-US" sz="2800" b="1" kern="0" dirty="0">
              <a:solidFill>
                <a:srgbClr val="FFFF00"/>
              </a:solidFill>
              <a:effectLst>
                <a:outerShdw blurRad="38100" dist="38100" dir="2700000" algn="tl">
                  <a:srgbClr val="000000">
                    <a:alpha val="43137"/>
                  </a:srgbClr>
                </a:outerShdw>
              </a:effectLst>
              <a:cs typeface="Arial" charset="0"/>
            </a:endParaRPr>
          </a:p>
        </p:txBody>
      </p:sp>
      <p:pic>
        <p:nvPicPr>
          <p:cNvPr id="32" name="Imagen 31"/>
          <p:cNvPicPr>
            <a:picLocks noChangeAspect="1"/>
          </p:cNvPicPr>
          <p:nvPr/>
        </p:nvPicPr>
        <p:blipFill>
          <a:blip r:embed="rId4"/>
          <a:stretch>
            <a:fillRect/>
          </a:stretch>
        </p:blipFill>
        <p:spPr>
          <a:xfrm>
            <a:off x="-539175" y="1501675"/>
            <a:ext cx="5876342" cy="4401584"/>
          </a:xfrm>
          <a:prstGeom prst="rect">
            <a:avLst/>
          </a:prstGeom>
          <a:effectLst>
            <a:softEdge rad="635000"/>
          </a:effectLst>
          <a:scene3d>
            <a:camera prst="perspectiveContrastingRightFacing"/>
            <a:lightRig rig="threePt" dir="t"/>
          </a:scene3d>
        </p:spPr>
      </p:pic>
      <p:sp>
        <p:nvSpPr>
          <p:cNvPr id="2" name="Rectángulo 1"/>
          <p:cNvSpPr/>
          <p:nvPr/>
        </p:nvSpPr>
        <p:spPr>
          <a:xfrm>
            <a:off x="1344706" y="174601"/>
            <a:ext cx="7503458" cy="646331"/>
          </a:xfrm>
          <a:prstGeom prst="rect">
            <a:avLst/>
          </a:prstGeom>
          <a:solidFill>
            <a:srgbClr val="FFFF00"/>
          </a:solidFill>
          <a:ln>
            <a:solidFill>
              <a:schemeClr val="tx1"/>
            </a:solidFill>
          </a:ln>
        </p:spPr>
        <p:txBody>
          <a:bodyPr wrap="square">
            <a:spAutoFit/>
          </a:bodyPr>
          <a:lstStyle/>
          <a:p>
            <a:pPr algn="ctr"/>
            <a:r>
              <a:rPr lang="es-EC" b="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“EL FALLO DE LA HAYA EN EL CONFLICTO DE PERÚ Y CHILE Y SU INFLUENCIA EN LA REGIÓN”</a:t>
            </a:r>
            <a:r>
              <a:rPr lang="es-EC"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a:t>
            </a:r>
            <a:r>
              <a:rPr lang="es-EC" dirty="0" smtClean="0">
                <a:effectLst>
                  <a:outerShdw blurRad="38100" dist="38100" dir="2700000" algn="tl">
                    <a:srgbClr val="000000">
                      <a:alpha val="43137"/>
                    </a:srgbClr>
                  </a:outerShdw>
                </a:effectLst>
              </a:rPr>
              <a:t> </a:t>
            </a:r>
            <a:endParaRPr lang="es-EC"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46060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31"/>
          <p:cNvPicPr>
            <a:picLocks noChangeAspect="1"/>
          </p:cNvPicPr>
          <p:nvPr/>
        </p:nvPicPr>
        <p:blipFill>
          <a:blip r:embed="rId2">
            <a:duotone>
              <a:schemeClr val="bg2">
                <a:shade val="45000"/>
                <a:satMod val="135000"/>
              </a:schemeClr>
              <a:prstClr val="white"/>
            </a:duotone>
          </a:blip>
          <a:stretch>
            <a:fillRect/>
          </a:stretch>
        </p:blipFill>
        <p:spPr>
          <a:xfrm>
            <a:off x="791410" y="558949"/>
            <a:ext cx="7765735" cy="5816805"/>
          </a:xfrm>
          <a:prstGeom prst="rect">
            <a:avLst/>
          </a:prstGeom>
          <a:ln>
            <a:noFill/>
          </a:ln>
          <a:effectLst>
            <a:outerShdw blurRad="44450" dist="27940" dir="5400000" algn="ctr">
              <a:srgbClr val="000000">
                <a:alpha val="32000"/>
              </a:srgbClr>
            </a:outerShdw>
            <a:softEdge rad="635000"/>
          </a:effectLst>
          <a:scene3d>
            <a:camera prst="orthographicFront">
              <a:rot lat="0" lon="0" rev="0"/>
            </a:camera>
            <a:lightRig rig="balanced" dir="t">
              <a:rot lat="0" lon="0" rev="8700000"/>
            </a:lightRig>
          </a:scene3d>
          <a:sp3d>
            <a:bevelT w="190500" h="38100"/>
          </a:sp3d>
        </p:spPr>
      </p:pic>
      <p:sp>
        <p:nvSpPr>
          <p:cNvPr id="2" name="Título 1"/>
          <p:cNvSpPr>
            <a:spLocks noGrp="1"/>
          </p:cNvSpPr>
          <p:nvPr>
            <p:ph type="ctrTitle"/>
          </p:nvPr>
        </p:nvSpPr>
        <p:spPr>
          <a:xfrm>
            <a:off x="779929" y="413254"/>
            <a:ext cx="7772400" cy="2387600"/>
          </a:xfrm>
        </p:spPr>
        <p:txBody>
          <a:bodyPr>
            <a:noAutofit/>
          </a:bodyPr>
          <a:lstStyle/>
          <a:p>
            <a:r>
              <a:rPr lang="es-EC" sz="4400" b="1" dirty="0" smtClean="0">
                <a:solidFill>
                  <a:srgbClr val="002060"/>
                </a:solidFill>
                <a:latin typeface="Times New Roman" panose="02020603050405020304" pitchFamily="18" charset="0"/>
                <a:ea typeface="Calibri" panose="020F0502020204030204" pitchFamily="34" charset="0"/>
              </a:rPr>
              <a:t>“FIN DE LA PRESENTACIÓN”</a:t>
            </a:r>
            <a:r>
              <a:rPr lang="es-EC" sz="4400" dirty="0" smtClean="0">
                <a:solidFill>
                  <a:srgbClr val="002060"/>
                </a:solidFill>
                <a:latin typeface="Times New Roman" panose="02020603050405020304" pitchFamily="18" charset="0"/>
                <a:ea typeface="Calibri" panose="020F0502020204030204" pitchFamily="34" charset="0"/>
              </a:rPr>
              <a:t>.</a:t>
            </a:r>
            <a:r>
              <a:rPr lang="es-EC" sz="4400" dirty="0" smtClean="0">
                <a:solidFill>
                  <a:srgbClr val="002060"/>
                </a:solidFill>
              </a:rPr>
              <a:t> </a:t>
            </a:r>
            <a:endParaRPr lang="es-EC" sz="4400" dirty="0">
              <a:solidFill>
                <a:srgbClr val="002060"/>
              </a:solidFill>
            </a:endParaRPr>
          </a:p>
        </p:txBody>
      </p:sp>
      <p:pic>
        <p:nvPicPr>
          <p:cNvPr id="4" name="Imagen 3" descr="LOGO UFA-ESPE"/>
          <p:cNvPicPr/>
          <p:nvPr/>
        </p:nvPicPr>
        <p:blipFill rotWithShape="1">
          <a:blip r:embed="rId3">
            <a:extLst>
              <a:ext uri="{28A0092B-C50C-407E-A947-70E740481C1C}">
                <a14:useLocalDpi xmlns:a14="http://schemas.microsoft.com/office/drawing/2010/main" val="0"/>
              </a:ext>
            </a:extLst>
          </a:blip>
          <a:srcRect r="73320" b="-3135"/>
          <a:stretch/>
        </p:blipFill>
        <p:spPr bwMode="auto">
          <a:xfrm>
            <a:off x="167846" y="115926"/>
            <a:ext cx="828441" cy="580110"/>
          </a:xfrm>
          <a:prstGeom prst="rect">
            <a:avLst/>
          </a:prstGeom>
          <a:noFill/>
          <a:ln>
            <a:noFill/>
          </a:ln>
        </p:spPr>
      </p:pic>
      <p:pic>
        <p:nvPicPr>
          <p:cNvPr id="5" name="Imagen 4" descr="LOGO UFA-ESPE"/>
          <p:cNvPicPr/>
          <p:nvPr/>
        </p:nvPicPr>
        <p:blipFill rotWithShape="1">
          <a:blip r:embed="rId4" cstate="print">
            <a:extLst>
              <a:ext uri="{28A0092B-C50C-407E-A947-70E740481C1C}">
                <a14:useLocalDpi xmlns:a14="http://schemas.microsoft.com/office/drawing/2010/main" val="0"/>
              </a:ext>
            </a:extLst>
          </a:blip>
          <a:srcRect l="25402" t="-2474" r="-1751" b="17613"/>
          <a:stretch/>
        </p:blipFill>
        <p:spPr bwMode="auto">
          <a:xfrm>
            <a:off x="7879975" y="6521824"/>
            <a:ext cx="1048871" cy="242047"/>
          </a:xfrm>
          <a:prstGeom prst="rect">
            <a:avLst/>
          </a:prstGeom>
          <a:noFill/>
          <a:ln>
            <a:noFill/>
          </a:ln>
        </p:spPr>
      </p:pic>
    </p:spTree>
    <p:extLst>
      <p:ext uri="{BB962C8B-B14F-4D97-AF65-F5344CB8AC3E}">
        <p14:creationId xmlns:p14="http://schemas.microsoft.com/office/powerpoint/2010/main" val="2280276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UFA-ESPE"/>
          <p:cNvPicPr/>
          <p:nvPr/>
        </p:nvPicPr>
        <p:blipFill rotWithShape="1">
          <a:blip r:embed="rId2">
            <a:extLst>
              <a:ext uri="{28A0092B-C50C-407E-A947-70E740481C1C}">
                <a14:useLocalDpi xmlns:a14="http://schemas.microsoft.com/office/drawing/2010/main" val="0"/>
              </a:ext>
            </a:extLst>
          </a:blip>
          <a:srcRect r="73320" b="-3135"/>
          <a:stretch/>
        </p:blipFill>
        <p:spPr bwMode="auto">
          <a:xfrm>
            <a:off x="167846" y="115926"/>
            <a:ext cx="1069283" cy="838816"/>
          </a:xfrm>
          <a:prstGeom prst="rect">
            <a:avLst/>
          </a:prstGeom>
          <a:noFill/>
          <a:ln>
            <a:noFill/>
          </a:ln>
        </p:spPr>
      </p:pic>
      <p:pic>
        <p:nvPicPr>
          <p:cNvPr id="5" name="Imagen 4" descr="LOGO UFA-ESPE"/>
          <p:cNvPicPr/>
          <p:nvPr/>
        </p:nvPicPr>
        <p:blipFill rotWithShape="1">
          <a:blip r:embed="rId3" cstate="print">
            <a:extLst>
              <a:ext uri="{28A0092B-C50C-407E-A947-70E740481C1C}">
                <a14:useLocalDpi xmlns:a14="http://schemas.microsoft.com/office/drawing/2010/main" val="0"/>
              </a:ext>
            </a:extLst>
          </a:blip>
          <a:srcRect l="25402" t="-2474" r="-1751" b="17613"/>
          <a:stretch/>
        </p:blipFill>
        <p:spPr bwMode="auto">
          <a:xfrm>
            <a:off x="7879975" y="6521824"/>
            <a:ext cx="1048871" cy="242047"/>
          </a:xfrm>
          <a:prstGeom prst="rect">
            <a:avLst/>
          </a:prstGeom>
          <a:noFill/>
          <a:ln>
            <a:noFill/>
          </a:ln>
        </p:spPr>
      </p:pic>
      <p:sp>
        <p:nvSpPr>
          <p:cNvPr id="2" name="Rectángulo 1"/>
          <p:cNvSpPr/>
          <p:nvPr/>
        </p:nvSpPr>
        <p:spPr>
          <a:xfrm>
            <a:off x="3739589" y="166002"/>
            <a:ext cx="2540188" cy="461665"/>
          </a:xfrm>
          <a:prstGeom prst="rect">
            <a:avLst/>
          </a:prstGeom>
          <a:solidFill>
            <a:srgbClr val="FFFF00"/>
          </a:solidFill>
          <a:ln>
            <a:solidFill>
              <a:schemeClr val="tx1"/>
            </a:solidFill>
          </a:ln>
        </p:spPr>
        <p:txBody>
          <a:bodyPr wrap="square">
            <a:spAutoFit/>
          </a:bodyPr>
          <a:lstStyle/>
          <a:p>
            <a:pPr algn="ctr"/>
            <a:r>
              <a:rPr lang="es-EC" sz="2400" b="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EL PROBLEMA</a:t>
            </a:r>
            <a:endParaRPr lang="es-EC" sz="2400" dirty="0">
              <a:effectLst>
                <a:outerShdw blurRad="38100" dist="38100" dir="2700000" algn="tl">
                  <a:srgbClr val="000000">
                    <a:alpha val="43137"/>
                  </a:srgbClr>
                </a:outerShdw>
              </a:effectLst>
            </a:endParaRPr>
          </a:p>
        </p:txBody>
      </p:sp>
      <p:sp>
        <p:nvSpPr>
          <p:cNvPr id="3" name="Rectángulo 2"/>
          <p:cNvSpPr/>
          <p:nvPr/>
        </p:nvSpPr>
        <p:spPr>
          <a:xfrm>
            <a:off x="4898559" y="1221935"/>
            <a:ext cx="3505851" cy="5170646"/>
          </a:xfrm>
          <a:prstGeom prst="rect">
            <a:avLst/>
          </a:prstGeom>
        </p:spPr>
        <p:txBody>
          <a:bodyPr wrap="square">
            <a:spAutoFit/>
          </a:bodyPr>
          <a:lstStyle/>
          <a:p>
            <a:pPr algn="r"/>
            <a:r>
              <a:rPr lang="es-EC" sz="2200" dirty="0" smtClean="0">
                <a:solidFill>
                  <a:srgbClr val="000000"/>
                </a:solidFill>
                <a:effectLst/>
                <a:latin typeface="Times New Roman" panose="02020603050405020304" pitchFamily="18" charset="0"/>
                <a:ea typeface="Calibri" panose="020F0502020204030204" pitchFamily="34" charset="0"/>
              </a:rPr>
              <a:t>Entre los años 1879 a 1883 se desarrolló la Guerra del Pacífico, que concluye con el Tratado de Ancón 1983, según el cual Perú cede a Chile la provincia costera de Tarapacá, además Chile gana la posesión de las provincias de Tacna y Arica por un período de 10 años, luego del cual un plebiscito determinaría la soberanía sobre esas provincias. Bolivia perdió toda su costa a manos de Chile.</a:t>
            </a:r>
            <a:endParaRPr lang="es-EC" sz="2200" dirty="0"/>
          </a:p>
        </p:txBody>
      </p:sp>
      <p:pic>
        <p:nvPicPr>
          <p:cNvPr id="1028" name="Picture 4" descr="https://jesed.wordpress.com/files/2009/03/peru_1879_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550" y="1127811"/>
            <a:ext cx="3634537" cy="5394014"/>
          </a:xfrm>
          <a:prstGeom prst="rect">
            <a:avLst/>
          </a:prstGeom>
          <a:noFill/>
          <a:extLst>
            <a:ext uri="{909E8E84-426E-40DD-AFC4-6F175D3DCCD1}">
              <a14:hiddenFill xmlns:a14="http://schemas.microsoft.com/office/drawing/2010/main">
                <a:solidFill>
                  <a:srgbClr val="FFFFFF"/>
                </a:solidFill>
              </a14:hiddenFill>
            </a:ext>
          </a:extLst>
        </p:spPr>
      </p:pic>
      <p:sp>
        <p:nvSpPr>
          <p:cNvPr id="6" name="Forma libre 5"/>
          <p:cNvSpPr/>
          <p:nvPr/>
        </p:nvSpPr>
        <p:spPr>
          <a:xfrm>
            <a:off x="2729748" y="2299447"/>
            <a:ext cx="806824" cy="2796988"/>
          </a:xfrm>
          <a:custGeom>
            <a:avLst/>
            <a:gdLst>
              <a:gd name="connsiteX0" fmla="*/ 161365 w 806824"/>
              <a:gd name="connsiteY0" fmla="*/ 2796988 h 2796988"/>
              <a:gd name="connsiteX1" fmla="*/ 161365 w 806824"/>
              <a:gd name="connsiteY1" fmla="*/ 2595282 h 2796988"/>
              <a:gd name="connsiteX2" fmla="*/ 201706 w 806824"/>
              <a:gd name="connsiteY2" fmla="*/ 2554941 h 2796988"/>
              <a:gd name="connsiteX3" fmla="*/ 228600 w 806824"/>
              <a:gd name="connsiteY3" fmla="*/ 2514600 h 2796988"/>
              <a:gd name="connsiteX4" fmla="*/ 201706 w 806824"/>
              <a:gd name="connsiteY4" fmla="*/ 2326341 h 2796988"/>
              <a:gd name="connsiteX5" fmla="*/ 188259 w 806824"/>
              <a:gd name="connsiteY5" fmla="*/ 2286000 h 2796988"/>
              <a:gd name="connsiteX6" fmla="*/ 174812 w 806824"/>
              <a:gd name="connsiteY6" fmla="*/ 2205318 h 2796988"/>
              <a:gd name="connsiteX7" fmla="*/ 188259 w 806824"/>
              <a:gd name="connsiteY7" fmla="*/ 1976718 h 2796988"/>
              <a:gd name="connsiteX8" fmla="*/ 201706 w 806824"/>
              <a:gd name="connsiteY8" fmla="*/ 1801906 h 2796988"/>
              <a:gd name="connsiteX9" fmla="*/ 188259 w 806824"/>
              <a:gd name="connsiteY9" fmla="*/ 1707777 h 2796988"/>
              <a:gd name="connsiteX10" fmla="*/ 201706 w 806824"/>
              <a:gd name="connsiteY10" fmla="*/ 1559859 h 2796988"/>
              <a:gd name="connsiteX11" fmla="*/ 228600 w 806824"/>
              <a:gd name="connsiteY11" fmla="*/ 1479177 h 2796988"/>
              <a:gd name="connsiteX12" fmla="*/ 255494 w 806824"/>
              <a:gd name="connsiteY12" fmla="*/ 1385047 h 2796988"/>
              <a:gd name="connsiteX13" fmla="*/ 242047 w 806824"/>
              <a:gd name="connsiteY13" fmla="*/ 941294 h 2796988"/>
              <a:gd name="connsiteX14" fmla="*/ 255494 w 806824"/>
              <a:gd name="connsiteY14" fmla="*/ 806824 h 2796988"/>
              <a:gd name="connsiteX15" fmla="*/ 242047 w 806824"/>
              <a:gd name="connsiteY15" fmla="*/ 510988 h 2796988"/>
              <a:gd name="connsiteX16" fmla="*/ 215153 w 806824"/>
              <a:gd name="connsiteY16" fmla="*/ 430306 h 2796988"/>
              <a:gd name="connsiteX17" fmla="*/ 201706 w 806824"/>
              <a:gd name="connsiteY17" fmla="*/ 389965 h 2796988"/>
              <a:gd name="connsiteX18" fmla="*/ 188259 w 806824"/>
              <a:gd name="connsiteY18" fmla="*/ 349624 h 2796988"/>
              <a:gd name="connsiteX19" fmla="*/ 174812 w 806824"/>
              <a:gd name="connsiteY19" fmla="*/ 282388 h 2796988"/>
              <a:gd name="connsiteX20" fmla="*/ 134471 w 806824"/>
              <a:gd name="connsiteY20" fmla="*/ 201706 h 2796988"/>
              <a:gd name="connsiteX21" fmla="*/ 94130 w 806824"/>
              <a:gd name="connsiteY21" fmla="*/ 188259 h 2796988"/>
              <a:gd name="connsiteX22" fmla="*/ 80683 w 806824"/>
              <a:gd name="connsiteY22" fmla="*/ 147918 h 2796988"/>
              <a:gd name="connsiteX23" fmla="*/ 0 w 806824"/>
              <a:gd name="connsiteY23" fmla="*/ 107577 h 2796988"/>
              <a:gd name="connsiteX24" fmla="*/ 13447 w 806824"/>
              <a:gd name="connsiteY24" fmla="*/ 53788 h 2796988"/>
              <a:gd name="connsiteX25" fmla="*/ 53788 w 806824"/>
              <a:gd name="connsiteY25" fmla="*/ 40341 h 2796988"/>
              <a:gd name="connsiteX26" fmla="*/ 134471 w 806824"/>
              <a:gd name="connsiteY26" fmla="*/ 0 h 2796988"/>
              <a:gd name="connsiteX27" fmla="*/ 510988 w 806824"/>
              <a:gd name="connsiteY27" fmla="*/ 13447 h 2796988"/>
              <a:gd name="connsiteX28" fmla="*/ 551330 w 806824"/>
              <a:gd name="connsiteY28" fmla="*/ 26894 h 2796988"/>
              <a:gd name="connsiteX29" fmla="*/ 564777 w 806824"/>
              <a:gd name="connsiteY29" fmla="*/ 67235 h 2796988"/>
              <a:gd name="connsiteX30" fmla="*/ 591671 w 806824"/>
              <a:gd name="connsiteY30" fmla="*/ 107577 h 2796988"/>
              <a:gd name="connsiteX31" fmla="*/ 618565 w 806824"/>
              <a:gd name="connsiteY31" fmla="*/ 188259 h 2796988"/>
              <a:gd name="connsiteX32" fmla="*/ 658906 w 806824"/>
              <a:gd name="connsiteY32" fmla="*/ 336177 h 2796988"/>
              <a:gd name="connsiteX33" fmla="*/ 699247 w 806824"/>
              <a:gd name="connsiteY33" fmla="*/ 363071 h 2796988"/>
              <a:gd name="connsiteX34" fmla="*/ 753036 w 806824"/>
              <a:gd name="connsiteY34" fmla="*/ 470647 h 2796988"/>
              <a:gd name="connsiteX35" fmla="*/ 766483 w 806824"/>
              <a:gd name="connsiteY35" fmla="*/ 739588 h 2796988"/>
              <a:gd name="connsiteX36" fmla="*/ 712694 w 806824"/>
              <a:gd name="connsiteY36" fmla="*/ 753035 h 2796988"/>
              <a:gd name="connsiteX37" fmla="*/ 753036 w 806824"/>
              <a:gd name="connsiteY37" fmla="*/ 874059 h 2796988"/>
              <a:gd name="connsiteX38" fmla="*/ 766483 w 806824"/>
              <a:gd name="connsiteY38" fmla="*/ 914400 h 2796988"/>
              <a:gd name="connsiteX39" fmla="*/ 753036 w 806824"/>
              <a:gd name="connsiteY39" fmla="*/ 981635 h 2796988"/>
              <a:gd name="connsiteX40" fmla="*/ 712694 w 806824"/>
              <a:gd name="connsiteY40" fmla="*/ 995082 h 2796988"/>
              <a:gd name="connsiteX41" fmla="*/ 658906 w 806824"/>
              <a:gd name="connsiteY41" fmla="*/ 1008529 h 2796988"/>
              <a:gd name="connsiteX42" fmla="*/ 699247 w 806824"/>
              <a:gd name="connsiteY42" fmla="*/ 1021977 h 2796988"/>
              <a:gd name="connsiteX43" fmla="*/ 712694 w 806824"/>
              <a:gd name="connsiteY43" fmla="*/ 1062318 h 2796988"/>
              <a:gd name="connsiteX44" fmla="*/ 685800 w 806824"/>
              <a:gd name="connsiteY44" fmla="*/ 1304365 h 2796988"/>
              <a:gd name="connsiteX45" fmla="*/ 699247 w 806824"/>
              <a:gd name="connsiteY45" fmla="*/ 1479177 h 2796988"/>
              <a:gd name="connsiteX46" fmla="*/ 726141 w 806824"/>
              <a:gd name="connsiteY46" fmla="*/ 1559859 h 2796988"/>
              <a:gd name="connsiteX47" fmla="*/ 739588 w 806824"/>
              <a:gd name="connsiteY47" fmla="*/ 1613647 h 2796988"/>
              <a:gd name="connsiteX48" fmla="*/ 726141 w 806824"/>
              <a:gd name="connsiteY48" fmla="*/ 1842247 h 2796988"/>
              <a:gd name="connsiteX49" fmla="*/ 712694 w 806824"/>
              <a:gd name="connsiteY49" fmla="*/ 1882588 h 2796988"/>
              <a:gd name="connsiteX50" fmla="*/ 726141 w 806824"/>
              <a:gd name="connsiteY50" fmla="*/ 2299447 h 2796988"/>
              <a:gd name="connsiteX51" fmla="*/ 753036 w 806824"/>
              <a:gd name="connsiteY51" fmla="*/ 2380129 h 2796988"/>
              <a:gd name="connsiteX52" fmla="*/ 766483 w 806824"/>
              <a:gd name="connsiteY52" fmla="*/ 2420471 h 2796988"/>
              <a:gd name="connsiteX53" fmla="*/ 806824 w 806824"/>
              <a:gd name="connsiteY53" fmla="*/ 2501153 h 2796988"/>
              <a:gd name="connsiteX54" fmla="*/ 766483 w 806824"/>
              <a:gd name="connsiteY54" fmla="*/ 2514600 h 2796988"/>
              <a:gd name="connsiteX55" fmla="*/ 739588 w 806824"/>
              <a:gd name="connsiteY55" fmla="*/ 2541494 h 2796988"/>
              <a:gd name="connsiteX56" fmla="*/ 658906 w 806824"/>
              <a:gd name="connsiteY56" fmla="*/ 2554941 h 2796988"/>
              <a:gd name="connsiteX57" fmla="*/ 618565 w 806824"/>
              <a:gd name="connsiteY57" fmla="*/ 2622177 h 2796988"/>
              <a:gd name="connsiteX58" fmla="*/ 551330 w 806824"/>
              <a:gd name="connsiteY58" fmla="*/ 2635624 h 2796988"/>
              <a:gd name="connsiteX59" fmla="*/ 470647 w 806824"/>
              <a:gd name="connsiteY59" fmla="*/ 2662518 h 2796988"/>
              <a:gd name="connsiteX60" fmla="*/ 430306 w 806824"/>
              <a:gd name="connsiteY60" fmla="*/ 2675965 h 2796988"/>
              <a:gd name="connsiteX61" fmla="*/ 389965 w 806824"/>
              <a:gd name="connsiteY61" fmla="*/ 2702859 h 2796988"/>
              <a:gd name="connsiteX62" fmla="*/ 336177 w 806824"/>
              <a:gd name="connsiteY62" fmla="*/ 2716306 h 2796988"/>
              <a:gd name="connsiteX63" fmla="*/ 255494 w 806824"/>
              <a:gd name="connsiteY63" fmla="*/ 2743200 h 2796988"/>
              <a:gd name="connsiteX64" fmla="*/ 215153 w 806824"/>
              <a:gd name="connsiteY64" fmla="*/ 2756647 h 2796988"/>
              <a:gd name="connsiteX65" fmla="*/ 174812 w 806824"/>
              <a:gd name="connsiteY65" fmla="*/ 2770094 h 2796988"/>
              <a:gd name="connsiteX66" fmla="*/ 161365 w 806824"/>
              <a:gd name="connsiteY66" fmla="*/ 2796988 h 279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806824" h="2796988">
                <a:moveTo>
                  <a:pt x="161365" y="2796988"/>
                </a:moveTo>
                <a:cubicBezTo>
                  <a:pt x="158278" y="2763035"/>
                  <a:pt x="131418" y="2647689"/>
                  <a:pt x="161365" y="2595282"/>
                </a:cubicBezTo>
                <a:cubicBezTo>
                  <a:pt x="170800" y="2578771"/>
                  <a:pt x="189532" y="2569550"/>
                  <a:pt x="201706" y="2554941"/>
                </a:cubicBezTo>
                <a:cubicBezTo>
                  <a:pt x="212052" y="2542526"/>
                  <a:pt x="219635" y="2528047"/>
                  <a:pt x="228600" y="2514600"/>
                </a:cubicBezTo>
                <a:cubicBezTo>
                  <a:pt x="195280" y="2414639"/>
                  <a:pt x="231167" y="2532566"/>
                  <a:pt x="201706" y="2326341"/>
                </a:cubicBezTo>
                <a:cubicBezTo>
                  <a:pt x="199701" y="2312309"/>
                  <a:pt x="191334" y="2299837"/>
                  <a:pt x="188259" y="2286000"/>
                </a:cubicBezTo>
                <a:cubicBezTo>
                  <a:pt x="182344" y="2259384"/>
                  <a:pt x="179294" y="2232212"/>
                  <a:pt x="174812" y="2205318"/>
                </a:cubicBezTo>
                <a:cubicBezTo>
                  <a:pt x="179294" y="2129118"/>
                  <a:pt x="183182" y="2052881"/>
                  <a:pt x="188259" y="1976718"/>
                </a:cubicBezTo>
                <a:cubicBezTo>
                  <a:pt x="192147" y="1918405"/>
                  <a:pt x="201706" y="1860349"/>
                  <a:pt x="201706" y="1801906"/>
                </a:cubicBezTo>
                <a:cubicBezTo>
                  <a:pt x="201706" y="1770211"/>
                  <a:pt x="192741" y="1739153"/>
                  <a:pt x="188259" y="1707777"/>
                </a:cubicBezTo>
                <a:cubicBezTo>
                  <a:pt x="192741" y="1658471"/>
                  <a:pt x="193102" y="1608615"/>
                  <a:pt x="201706" y="1559859"/>
                </a:cubicBezTo>
                <a:cubicBezTo>
                  <a:pt x="206633" y="1531942"/>
                  <a:pt x="221725" y="1506679"/>
                  <a:pt x="228600" y="1479177"/>
                </a:cubicBezTo>
                <a:cubicBezTo>
                  <a:pt x="245485" y="1411637"/>
                  <a:pt x="236203" y="1442921"/>
                  <a:pt x="255494" y="1385047"/>
                </a:cubicBezTo>
                <a:cubicBezTo>
                  <a:pt x="251012" y="1237129"/>
                  <a:pt x="242047" y="1089280"/>
                  <a:pt x="242047" y="941294"/>
                </a:cubicBezTo>
                <a:cubicBezTo>
                  <a:pt x="242047" y="896247"/>
                  <a:pt x="255494" y="851871"/>
                  <a:pt x="255494" y="806824"/>
                </a:cubicBezTo>
                <a:cubicBezTo>
                  <a:pt x="255494" y="708110"/>
                  <a:pt x="252563" y="609140"/>
                  <a:pt x="242047" y="510988"/>
                </a:cubicBezTo>
                <a:cubicBezTo>
                  <a:pt x="239027" y="482801"/>
                  <a:pt x="224118" y="457200"/>
                  <a:pt x="215153" y="430306"/>
                </a:cubicBezTo>
                <a:lnTo>
                  <a:pt x="201706" y="389965"/>
                </a:lnTo>
                <a:cubicBezTo>
                  <a:pt x="197224" y="376518"/>
                  <a:pt x="191039" y="363523"/>
                  <a:pt x="188259" y="349624"/>
                </a:cubicBezTo>
                <a:cubicBezTo>
                  <a:pt x="183777" y="327212"/>
                  <a:pt x="180355" y="304561"/>
                  <a:pt x="174812" y="282388"/>
                </a:cubicBezTo>
                <a:cubicBezTo>
                  <a:pt x="168722" y="258028"/>
                  <a:pt x="155012" y="218139"/>
                  <a:pt x="134471" y="201706"/>
                </a:cubicBezTo>
                <a:cubicBezTo>
                  <a:pt x="123403" y="192851"/>
                  <a:pt x="107577" y="192741"/>
                  <a:pt x="94130" y="188259"/>
                </a:cubicBezTo>
                <a:cubicBezTo>
                  <a:pt x="89648" y="174812"/>
                  <a:pt x="87976" y="160072"/>
                  <a:pt x="80683" y="147918"/>
                </a:cubicBezTo>
                <a:cubicBezTo>
                  <a:pt x="59526" y="112658"/>
                  <a:pt x="38673" y="117245"/>
                  <a:pt x="0" y="107577"/>
                </a:cubicBezTo>
                <a:cubicBezTo>
                  <a:pt x="4482" y="89647"/>
                  <a:pt x="1902" y="68220"/>
                  <a:pt x="13447" y="53788"/>
                </a:cubicBezTo>
                <a:cubicBezTo>
                  <a:pt x="22302" y="42720"/>
                  <a:pt x="41110" y="46680"/>
                  <a:pt x="53788" y="40341"/>
                </a:cubicBezTo>
                <a:cubicBezTo>
                  <a:pt x="158058" y="-11794"/>
                  <a:pt x="33074" y="33799"/>
                  <a:pt x="134471" y="0"/>
                </a:cubicBezTo>
                <a:cubicBezTo>
                  <a:pt x="259977" y="4482"/>
                  <a:pt x="385663" y="5362"/>
                  <a:pt x="510988" y="13447"/>
                </a:cubicBezTo>
                <a:cubicBezTo>
                  <a:pt x="525133" y="14360"/>
                  <a:pt x="541307" y="16871"/>
                  <a:pt x="551330" y="26894"/>
                </a:cubicBezTo>
                <a:cubicBezTo>
                  <a:pt x="561353" y="36917"/>
                  <a:pt x="558438" y="54557"/>
                  <a:pt x="564777" y="67235"/>
                </a:cubicBezTo>
                <a:cubicBezTo>
                  <a:pt x="572005" y="81690"/>
                  <a:pt x="585107" y="92808"/>
                  <a:pt x="591671" y="107577"/>
                </a:cubicBezTo>
                <a:cubicBezTo>
                  <a:pt x="603184" y="133482"/>
                  <a:pt x="618565" y="188259"/>
                  <a:pt x="618565" y="188259"/>
                </a:cubicBezTo>
                <a:cubicBezTo>
                  <a:pt x="629070" y="282808"/>
                  <a:pt x="604668" y="292786"/>
                  <a:pt x="658906" y="336177"/>
                </a:cubicBezTo>
                <a:cubicBezTo>
                  <a:pt x="671526" y="346273"/>
                  <a:pt x="685800" y="354106"/>
                  <a:pt x="699247" y="363071"/>
                </a:cubicBezTo>
                <a:cubicBezTo>
                  <a:pt x="730150" y="455781"/>
                  <a:pt x="706095" y="423708"/>
                  <a:pt x="753036" y="470647"/>
                </a:cubicBezTo>
                <a:cubicBezTo>
                  <a:pt x="787047" y="572681"/>
                  <a:pt x="810306" y="608121"/>
                  <a:pt x="766483" y="739588"/>
                </a:cubicBezTo>
                <a:cubicBezTo>
                  <a:pt x="760639" y="757121"/>
                  <a:pt x="730624" y="748553"/>
                  <a:pt x="712694" y="753035"/>
                </a:cubicBezTo>
                <a:lnTo>
                  <a:pt x="753036" y="874059"/>
                </a:lnTo>
                <a:lnTo>
                  <a:pt x="766483" y="914400"/>
                </a:lnTo>
                <a:cubicBezTo>
                  <a:pt x="762001" y="936812"/>
                  <a:pt x="765714" y="962618"/>
                  <a:pt x="753036" y="981635"/>
                </a:cubicBezTo>
                <a:cubicBezTo>
                  <a:pt x="745173" y="993429"/>
                  <a:pt x="726323" y="991188"/>
                  <a:pt x="712694" y="995082"/>
                </a:cubicBezTo>
                <a:cubicBezTo>
                  <a:pt x="694924" y="1000159"/>
                  <a:pt x="676835" y="1004047"/>
                  <a:pt x="658906" y="1008529"/>
                </a:cubicBezTo>
                <a:cubicBezTo>
                  <a:pt x="672353" y="1013012"/>
                  <a:pt x="689224" y="1011954"/>
                  <a:pt x="699247" y="1021977"/>
                </a:cubicBezTo>
                <a:cubicBezTo>
                  <a:pt x="709270" y="1032000"/>
                  <a:pt x="712694" y="1048144"/>
                  <a:pt x="712694" y="1062318"/>
                </a:cubicBezTo>
                <a:cubicBezTo>
                  <a:pt x="712694" y="1234997"/>
                  <a:pt x="717529" y="1209178"/>
                  <a:pt x="685800" y="1304365"/>
                </a:cubicBezTo>
                <a:cubicBezTo>
                  <a:pt x="690282" y="1362636"/>
                  <a:pt x="690132" y="1421449"/>
                  <a:pt x="699247" y="1479177"/>
                </a:cubicBezTo>
                <a:cubicBezTo>
                  <a:pt x="703668" y="1507179"/>
                  <a:pt x="719265" y="1532357"/>
                  <a:pt x="726141" y="1559859"/>
                </a:cubicBezTo>
                <a:lnTo>
                  <a:pt x="739588" y="1613647"/>
                </a:lnTo>
                <a:cubicBezTo>
                  <a:pt x="735106" y="1689847"/>
                  <a:pt x="733736" y="1766294"/>
                  <a:pt x="726141" y="1842247"/>
                </a:cubicBezTo>
                <a:cubicBezTo>
                  <a:pt x="724731" y="1856351"/>
                  <a:pt x="712694" y="1868414"/>
                  <a:pt x="712694" y="1882588"/>
                </a:cubicBezTo>
                <a:cubicBezTo>
                  <a:pt x="712694" y="2021613"/>
                  <a:pt x="714905" y="2160876"/>
                  <a:pt x="726141" y="2299447"/>
                </a:cubicBezTo>
                <a:cubicBezTo>
                  <a:pt x="728432" y="2327703"/>
                  <a:pt x="744071" y="2353235"/>
                  <a:pt x="753036" y="2380129"/>
                </a:cubicBezTo>
                <a:cubicBezTo>
                  <a:pt x="757519" y="2393576"/>
                  <a:pt x="758620" y="2408677"/>
                  <a:pt x="766483" y="2420471"/>
                </a:cubicBezTo>
                <a:cubicBezTo>
                  <a:pt x="801240" y="2472606"/>
                  <a:pt x="788266" y="2445480"/>
                  <a:pt x="806824" y="2501153"/>
                </a:cubicBezTo>
                <a:cubicBezTo>
                  <a:pt x="793377" y="2505635"/>
                  <a:pt x="778637" y="2507307"/>
                  <a:pt x="766483" y="2514600"/>
                </a:cubicBezTo>
                <a:cubicBezTo>
                  <a:pt x="755611" y="2521123"/>
                  <a:pt x="751459" y="2537042"/>
                  <a:pt x="739588" y="2541494"/>
                </a:cubicBezTo>
                <a:cubicBezTo>
                  <a:pt x="714059" y="2551067"/>
                  <a:pt x="685800" y="2550459"/>
                  <a:pt x="658906" y="2554941"/>
                </a:cubicBezTo>
                <a:cubicBezTo>
                  <a:pt x="650622" y="2579793"/>
                  <a:pt x="647278" y="2609871"/>
                  <a:pt x="618565" y="2622177"/>
                </a:cubicBezTo>
                <a:cubicBezTo>
                  <a:pt x="597558" y="2631180"/>
                  <a:pt x="573380" y="2629610"/>
                  <a:pt x="551330" y="2635624"/>
                </a:cubicBezTo>
                <a:cubicBezTo>
                  <a:pt x="523980" y="2643083"/>
                  <a:pt x="497541" y="2653553"/>
                  <a:pt x="470647" y="2662518"/>
                </a:cubicBezTo>
                <a:cubicBezTo>
                  <a:pt x="457200" y="2667000"/>
                  <a:pt x="442100" y="2668102"/>
                  <a:pt x="430306" y="2675965"/>
                </a:cubicBezTo>
                <a:cubicBezTo>
                  <a:pt x="416859" y="2684930"/>
                  <a:pt x="404820" y="2696493"/>
                  <a:pt x="389965" y="2702859"/>
                </a:cubicBezTo>
                <a:cubicBezTo>
                  <a:pt x="372978" y="2710139"/>
                  <a:pt x="353879" y="2710996"/>
                  <a:pt x="336177" y="2716306"/>
                </a:cubicBezTo>
                <a:cubicBezTo>
                  <a:pt x="309023" y="2724452"/>
                  <a:pt x="282388" y="2734235"/>
                  <a:pt x="255494" y="2743200"/>
                </a:cubicBezTo>
                <a:lnTo>
                  <a:pt x="215153" y="2756647"/>
                </a:lnTo>
                <a:cubicBezTo>
                  <a:pt x="201706" y="2761129"/>
                  <a:pt x="187490" y="2776433"/>
                  <a:pt x="174812" y="2770094"/>
                </a:cubicBezTo>
                <a:lnTo>
                  <a:pt x="161365" y="2796988"/>
                </a:lnTo>
                <a:close/>
              </a:path>
            </a:pathLst>
          </a:custGeom>
          <a:solidFill>
            <a:schemeClr val="tx1">
              <a:lumMod val="85000"/>
              <a:lumOff val="15000"/>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36819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UFA-ESPE"/>
          <p:cNvPicPr/>
          <p:nvPr/>
        </p:nvPicPr>
        <p:blipFill rotWithShape="1">
          <a:blip r:embed="rId2">
            <a:extLst>
              <a:ext uri="{28A0092B-C50C-407E-A947-70E740481C1C}">
                <a14:useLocalDpi xmlns:a14="http://schemas.microsoft.com/office/drawing/2010/main" val="0"/>
              </a:ext>
            </a:extLst>
          </a:blip>
          <a:srcRect r="73320" b="-3135"/>
          <a:stretch/>
        </p:blipFill>
        <p:spPr bwMode="auto">
          <a:xfrm>
            <a:off x="167846" y="115926"/>
            <a:ext cx="1069283" cy="838816"/>
          </a:xfrm>
          <a:prstGeom prst="rect">
            <a:avLst/>
          </a:prstGeom>
          <a:noFill/>
          <a:ln>
            <a:noFill/>
          </a:ln>
        </p:spPr>
      </p:pic>
      <p:pic>
        <p:nvPicPr>
          <p:cNvPr id="5" name="Imagen 4" descr="LOGO UFA-ESPE"/>
          <p:cNvPicPr/>
          <p:nvPr/>
        </p:nvPicPr>
        <p:blipFill rotWithShape="1">
          <a:blip r:embed="rId3" cstate="print">
            <a:extLst>
              <a:ext uri="{28A0092B-C50C-407E-A947-70E740481C1C}">
                <a14:useLocalDpi xmlns:a14="http://schemas.microsoft.com/office/drawing/2010/main" val="0"/>
              </a:ext>
            </a:extLst>
          </a:blip>
          <a:srcRect l="25402" t="-2474" r="-1751" b="17613"/>
          <a:stretch/>
        </p:blipFill>
        <p:spPr bwMode="auto">
          <a:xfrm>
            <a:off x="7879975" y="6521824"/>
            <a:ext cx="1048871" cy="242047"/>
          </a:xfrm>
          <a:prstGeom prst="rect">
            <a:avLst/>
          </a:prstGeom>
          <a:noFill/>
          <a:ln>
            <a:noFill/>
          </a:ln>
        </p:spPr>
      </p:pic>
      <p:sp>
        <p:nvSpPr>
          <p:cNvPr id="2" name="Rectángulo 1"/>
          <p:cNvSpPr/>
          <p:nvPr/>
        </p:nvSpPr>
        <p:spPr>
          <a:xfrm>
            <a:off x="3941294" y="166002"/>
            <a:ext cx="2540188" cy="461665"/>
          </a:xfrm>
          <a:prstGeom prst="rect">
            <a:avLst/>
          </a:prstGeom>
          <a:solidFill>
            <a:srgbClr val="FFFF00"/>
          </a:solidFill>
          <a:ln>
            <a:solidFill>
              <a:schemeClr val="tx1"/>
            </a:solidFill>
          </a:ln>
        </p:spPr>
        <p:txBody>
          <a:bodyPr wrap="square">
            <a:spAutoFit/>
          </a:bodyPr>
          <a:lstStyle/>
          <a:p>
            <a:pPr algn="ctr"/>
            <a:r>
              <a:rPr lang="es-EC" sz="2400" b="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EL PROBLEMA</a:t>
            </a:r>
            <a:endParaRPr lang="es-EC" sz="2400" dirty="0">
              <a:effectLst>
                <a:outerShdw blurRad="38100" dist="38100" dir="2700000" algn="tl">
                  <a:srgbClr val="000000">
                    <a:alpha val="43137"/>
                  </a:srgbClr>
                </a:outerShdw>
              </a:effectLst>
            </a:endParaRPr>
          </a:p>
        </p:txBody>
      </p:sp>
      <p:cxnSp>
        <p:nvCxnSpPr>
          <p:cNvPr id="8" name="Conector recto de flecha 7"/>
          <p:cNvCxnSpPr/>
          <p:nvPr/>
        </p:nvCxnSpPr>
        <p:spPr>
          <a:xfrm>
            <a:off x="430306" y="5822576"/>
            <a:ext cx="8216153" cy="26895"/>
          </a:xfrm>
          <a:prstGeom prst="straightConnector1">
            <a:avLst/>
          </a:prstGeom>
          <a:ln>
            <a:headEnd type="oval"/>
            <a:tailEnd type="triangle"/>
          </a:ln>
        </p:spPr>
        <p:style>
          <a:lnRef idx="1">
            <a:schemeClr val="accent1"/>
          </a:lnRef>
          <a:fillRef idx="0">
            <a:schemeClr val="accent1"/>
          </a:fillRef>
          <a:effectRef idx="0">
            <a:schemeClr val="accent1"/>
          </a:effectRef>
          <a:fontRef idx="minor">
            <a:schemeClr val="tx1"/>
          </a:fontRef>
        </p:style>
      </p:cxnSp>
      <p:sp>
        <p:nvSpPr>
          <p:cNvPr id="17" name="CuadroTexto 16"/>
          <p:cNvSpPr txBox="1"/>
          <p:nvPr/>
        </p:nvSpPr>
        <p:spPr>
          <a:xfrm>
            <a:off x="1627093" y="5943600"/>
            <a:ext cx="550151" cy="307777"/>
          </a:xfrm>
          <a:prstGeom prst="rect">
            <a:avLst/>
          </a:prstGeom>
          <a:noFill/>
        </p:spPr>
        <p:txBody>
          <a:bodyPr wrap="none" rtlCol="0">
            <a:spAutoFit/>
          </a:bodyPr>
          <a:lstStyle/>
          <a:p>
            <a:r>
              <a:rPr lang="es-EC" sz="1400" b="1" dirty="0" smtClean="0"/>
              <a:t>1929</a:t>
            </a:r>
            <a:endParaRPr lang="es-EC" sz="1400" b="1" dirty="0"/>
          </a:p>
        </p:txBody>
      </p:sp>
      <p:sp>
        <p:nvSpPr>
          <p:cNvPr id="19" name="CuadroTexto 18"/>
          <p:cNvSpPr txBox="1"/>
          <p:nvPr/>
        </p:nvSpPr>
        <p:spPr>
          <a:xfrm>
            <a:off x="2333634" y="5934636"/>
            <a:ext cx="550151" cy="307777"/>
          </a:xfrm>
          <a:prstGeom prst="rect">
            <a:avLst/>
          </a:prstGeom>
          <a:noFill/>
        </p:spPr>
        <p:txBody>
          <a:bodyPr wrap="none" rtlCol="0">
            <a:spAutoFit/>
          </a:bodyPr>
          <a:lstStyle/>
          <a:p>
            <a:r>
              <a:rPr lang="es-EC" sz="1400" b="1" dirty="0" smtClean="0"/>
              <a:t>1930</a:t>
            </a:r>
            <a:endParaRPr lang="es-EC" sz="1400" b="1" dirty="0"/>
          </a:p>
        </p:txBody>
      </p:sp>
      <p:cxnSp>
        <p:nvCxnSpPr>
          <p:cNvPr id="24" name="Conector recto 23"/>
          <p:cNvCxnSpPr/>
          <p:nvPr/>
        </p:nvCxnSpPr>
        <p:spPr>
          <a:xfrm>
            <a:off x="1873609" y="5719483"/>
            <a:ext cx="2908" cy="251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2589125" y="5719483"/>
            <a:ext cx="2908" cy="251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25"/>
          <p:cNvCxnSpPr/>
          <p:nvPr/>
        </p:nvCxnSpPr>
        <p:spPr>
          <a:xfrm>
            <a:off x="6149779" y="5706036"/>
            <a:ext cx="2908" cy="251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a:off x="3890680" y="5706036"/>
            <a:ext cx="2908" cy="251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a:off x="5033676" y="5746377"/>
            <a:ext cx="2908" cy="251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7678249" y="5737411"/>
            <a:ext cx="2908" cy="251013"/>
          </a:xfrm>
          <a:prstGeom prst="line">
            <a:avLst/>
          </a:prstGeom>
        </p:spPr>
        <p:style>
          <a:lnRef idx="1">
            <a:schemeClr val="accent1"/>
          </a:lnRef>
          <a:fillRef idx="0">
            <a:schemeClr val="accent1"/>
          </a:fillRef>
          <a:effectRef idx="0">
            <a:schemeClr val="accent1"/>
          </a:effectRef>
          <a:fontRef idx="minor">
            <a:schemeClr val="tx1"/>
          </a:fontRef>
        </p:style>
      </p:cxnSp>
      <p:sp>
        <p:nvSpPr>
          <p:cNvPr id="31" name="CuadroTexto 30"/>
          <p:cNvSpPr txBox="1"/>
          <p:nvPr/>
        </p:nvSpPr>
        <p:spPr>
          <a:xfrm>
            <a:off x="192747" y="5921189"/>
            <a:ext cx="550151" cy="307777"/>
          </a:xfrm>
          <a:prstGeom prst="rect">
            <a:avLst/>
          </a:prstGeom>
          <a:noFill/>
        </p:spPr>
        <p:txBody>
          <a:bodyPr wrap="none" rtlCol="0">
            <a:spAutoFit/>
          </a:bodyPr>
          <a:lstStyle/>
          <a:p>
            <a:r>
              <a:rPr lang="es-EC" sz="1400" b="1" dirty="0" smtClean="0"/>
              <a:t>1883</a:t>
            </a:r>
            <a:endParaRPr lang="es-EC" sz="1400" b="1" dirty="0"/>
          </a:p>
        </p:txBody>
      </p:sp>
      <p:sp>
        <p:nvSpPr>
          <p:cNvPr id="32" name="CuadroTexto 31"/>
          <p:cNvSpPr txBox="1"/>
          <p:nvPr/>
        </p:nvSpPr>
        <p:spPr>
          <a:xfrm>
            <a:off x="3648626" y="5934636"/>
            <a:ext cx="550151" cy="307777"/>
          </a:xfrm>
          <a:prstGeom prst="rect">
            <a:avLst/>
          </a:prstGeom>
          <a:noFill/>
        </p:spPr>
        <p:txBody>
          <a:bodyPr wrap="none" rtlCol="0">
            <a:spAutoFit/>
          </a:bodyPr>
          <a:lstStyle/>
          <a:p>
            <a:r>
              <a:rPr lang="es-EC" sz="1400" b="1" dirty="0" smtClean="0"/>
              <a:t>1947</a:t>
            </a:r>
            <a:endParaRPr lang="es-EC" sz="1400" b="1" dirty="0"/>
          </a:p>
        </p:txBody>
      </p:sp>
      <p:cxnSp>
        <p:nvCxnSpPr>
          <p:cNvPr id="33" name="Conector recto 32"/>
          <p:cNvCxnSpPr/>
          <p:nvPr/>
        </p:nvCxnSpPr>
        <p:spPr>
          <a:xfrm flipV="1">
            <a:off x="3890680" y="3375212"/>
            <a:ext cx="0" cy="2151529"/>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4" name="CuadroTexto 33"/>
          <p:cNvSpPr txBox="1"/>
          <p:nvPr/>
        </p:nvSpPr>
        <p:spPr>
          <a:xfrm>
            <a:off x="3372031" y="2641626"/>
            <a:ext cx="1044393" cy="769441"/>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EC" sz="1100" b="1" dirty="0" smtClean="0">
                <a:solidFill>
                  <a:schemeClr val="bg1"/>
                </a:solidFill>
              </a:rPr>
              <a:t>Declaraciones unilaterales</a:t>
            </a:r>
          </a:p>
          <a:p>
            <a:pPr algn="ctr"/>
            <a:r>
              <a:rPr lang="es-EC" sz="1100" b="1" dirty="0" smtClean="0">
                <a:solidFill>
                  <a:schemeClr val="bg1"/>
                </a:solidFill>
              </a:rPr>
              <a:t>200 millas náuticas</a:t>
            </a:r>
            <a:endParaRPr lang="es-EC" sz="1100" b="1" dirty="0">
              <a:solidFill>
                <a:schemeClr val="bg1"/>
              </a:solidFill>
            </a:endParaRPr>
          </a:p>
        </p:txBody>
      </p:sp>
      <p:cxnSp>
        <p:nvCxnSpPr>
          <p:cNvPr id="36" name="Conector recto 35"/>
          <p:cNvCxnSpPr/>
          <p:nvPr/>
        </p:nvCxnSpPr>
        <p:spPr>
          <a:xfrm flipV="1">
            <a:off x="439273" y="5322794"/>
            <a:ext cx="2901" cy="356348"/>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7" name="CuadroTexto 36"/>
          <p:cNvSpPr txBox="1"/>
          <p:nvPr/>
        </p:nvSpPr>
        <p:spPr>
          <a:xfrm>
            <a:off x="61958" y="4811223"/>
            <a:ext cx="801963" cy="430887"/>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EC" sz="1100" b="1" dirty="0" smtClean="0">
                <a:solidFill>
                  <a:srgbClr val="FF0000"/>
                </a:solidFill>
              </a:rPr>
              <a:t>Tratado de Ancón</a:t>
            </a:r>
            <a:endParaRPr lang="es-EC" sz="1100" b="1" dirty="0">
              <a:solidFill>
                <a:srgbClr val="FF0000"/>
              </a:solidFill>
            </a:endParaRPr>
          </a:p>
        </p:txBody>
      </p:sp>
      <p:cxnSp>
        <p:nvCxnSpPr>
          <p:cNvPr id="40" name="Conector recto 39"/>
          <p:cNvCxnSpPr/>
          <p:nvPr/>
        </p:nvCxnSpPr>
        <p:spPr>
          <a:xfrm flipV="1">
            <a:off x="1864665" y="4585447"/>
            <a:ext cx="3547" cy="1093694"/>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1" name="CuadroTexto 40"/>
          <p:cNvSpPr txBox="1"/>
          <p:nvPr/>
        </p:nvSpPr>
        <p:spPr>
          <a:xfrm>
            <a:off x="1499330" y="4074502"/>
            <a:ext cx="774536" cy="430887"/>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EC" sz="1100" b="1" dirty="0" smtClean="0">
                <a:solidFill>
                  <a:schemeClr val="bg1"/>
                </a:solidFill>
              </a:rPr>
              <a:t>Tratado de Lima</a:t>
            </a:r>
            <a:endParaRPr lang="es-EC" sz="1100" b="1" dirty="0">
              <a:solidFill>
                <a:schemeClr val="bg1"/>
              </a:solidFill>
            </a:endParaRPr>
          </a:p>
        </p:txBody>
      </p:sp>
      <p:cxnSp>
        <p:nvCxnSpPr>
          <p:cNvPr id="43" name="Conector recto 42"/>
          <p:cNvCxnSpPr/>
          <p:nvPr/>
        </p:nvCxnSpPr>
        <p:spPr>
          <a:xfrm flipH="1" flipV="1">
            <a:off x="2598891" y="4070019"/>
            <a:ext cx="4493" cy="1604639"/>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4" name="CuadroTexto 43"/>
          <p:cNvSpPr txBox="1"/>
          <p:nvPr/>
        </p:nvSpPr>
        <p:spPr>
          <a:xfrm>
            <a:off x="2060864" y="3141887"/>
            <a:ext cx="1044393" cy="769441"/>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EC" sz="1100" b="1" dirty="0" smtClean="0">
                <a:solidFill>
                  <a:schemeClr val="bg1"/>
                </a:solidFill>
              </a:rPr>
              <a:t>Acta final de la demarcación de la frontera terrestre</a:t>
            </a:r>
            <a:endParaRPr lang="es-EC" sz="1100" b="1" dirty="0">
              <a:solidFill>
                <a:schemeClr val="bg1"/>
              </a:solidFill>
            </a:endParaRPr>
          </a:p>
        </p:txBody>
      </p:sp>
      <p:sp>
        <p:nvSpPr>
          <p:cNvPr id="47" name="CuadroTexto 46"/>
          <p:cNvSpPr txBox="1"/>
          <p:nvPr/>
        </p:nvSpPr>
        <p:spPr>
          <a:xfrm>
            <a:off x="4782657" y="5939119"/>
            <a:ext cx="550151" cy="307777"/>
          </a:xfrm>
          <a:prstGeom prst="rect">
            <a:avLst/>
          </a:prstGeom>
          <a:noFill/>
        </p:spPr>
        <p:txBody>
          <a:bodyPr wrap="none" rtlCol="0">
            <a:spAutoFit/>
          </a:bodyPr>
          <a:lstStyle/>
          <a:p>
            <a:r>
              <a:rPr lang="es-EC" sz="1400" b="1" dirty="0" smtClean="0"/>
              <a:t>1952</a:t>
            </a:r>
            <a:endParaRPr lang="es-EC" sz="1400" b="1" dirty="0"/>
          </a:p>
        </p:txBody>
      </p:sp>
      <p:sp>
        <p:nvSpPr>
          <p:cNvPr id="46" name="Rectángulo 45"/>
          <p:cNvSpPr/>
          <p:nvPr/>
        </p:nvSpPr>
        <p:spPr>
          <a:xfrm>
            <a:off x="4051104" y="696277"/>
            <a:ext cx="2134538" cy="170816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just">
              <a:spcAft>
                <a:spcPts val="0"/>
              </a:spcAft>
              <a:buSzPts val="1100"/>
            </a:pPr>
            <a:r>
              <a:rPr lang="es-EC" sz="1050" b="1" dirty="0" smtClean="0">
                <a:solidFill>
                  <a:schemeClr val="bg1"/>
                </a:solidFill>
                <a:effectLst/>
                <a:ea typeface="Calibri" panose="020F0502020204030204" pitchFamily="34" charset="0"/>
                <a:cs typeface="Mangal" panose="02040503050203030202" pitchFamily="18" charset="0"/>
              </a:rPr>
              <a:t>SANTIAGO:</a:t>
            </a:r>
          </a:p>
          <a:p>
            <a:pPr marL="93663" lvl="0" indent="-93663" algn="just">
              <a:spcAft>
                <a:spcPts val="0"/>
              </a:spcAft>
              <a:buSzPts val="1100"/>
              <a:buFont typeface="Arial" panose="020B0604020202020204" pitchFamily="34" charset="0"/>
              <a:buChar char="•"/>
            </a:pPr>
            <a:r>
              <a:rPr lang="es-EC" sz="1050" b="1" dirty="0" smtClean="0">
                <a:solidFill>
                  <a:schemeClr val="bg1"/>
                </a:solidFill>
                <a:effectLst/>
                <a:ea typeface="Calibri" panose="020F0502020204030204" pitchFamily="34" charset="0"/>
                <a:cs typeface="Mangal" panose="02040503050203030202" pitchFamily="18" charset="0"/>
              </a:rPr>
              <a:t>Regulaciones para las operaciones de pesca en el Pacífico Sur</a:t>
            </a:r>
            <a:endParaRPr lang="es-EC" sz="1050" b="1" dirty="0" smtClean="0">
              <a:solidFill>
                <a:schemeClr val="bg1"/>
              </a:solidFill>
              <a:ea typeface="Calibri" panose="020F0502020204030204" pitchFamily="34" charset="0"/>
              <a:cs typeface="Mangal" panose="02040503050203030202" pitchFamily="18" charset="0"/>
            </a:endParaRPr>
          </a:p>
          <a:p>
            <a:pPr marL="93663" lvl="0" indent="-93663" algn="just">
              <a:spcAft>
                <a:spcPts val="0"/>
              </a:spcAft>
              <a:buSzPts val="1100"/>
              <a:buFont typeface="Arial" panose="020B0604020202020204" pitchFamily="34" charset="0"/>
              <a:buChar char="•"/>
            </a:pPr>
            <a:r>
              <a:rPr lang="es-EC" sz="1050" b="1" dirty="0" smtClean="0">
                <a:solidFill>
                  <a:schemeClr val="bg1"/>
                </a:solidFill>
                <a:effectLst/>
                <a:ea typeface="Calibri" panose="020F0502020204030204" pitchFamily="34" charset="0"/>
                <a:cs typeface="Mangal" panose="02040503050203030202" pitchFamily="18" charset="0"/>
              </a:rPr>
              <a:t>Declaración conjunta relacionada con problemas de pesca</a:t>
            </a:r>
            <a:endParaRPr lang="es-EC" sz="1050" b="1" dirty="0">
              <a:solidFill>
                <a:schemeClr val="bg1"/>
              </a:solidFill>
              <a:ea typeface="Calibri" panose="020F0502020204030204" pitchFamily="34" charset="0"/>
              <a:cs typeface="Mangal" panose="02040503050203030202" pitchFamily="18" charset="0"/>
            </a:endParaRPr>
          </a:p>
          <a:p>
            <a:pPr marL="93663" lvl="0" indent="-93663" algn="just">
              <a:spcAft>
                <a:spcPts val="0"/>
              </a:spcAft>
              <a:buSzPts val="1100"/>
              <a:buFont typeface="Arial" panose="020B0604020202020204" pitchFamily="34" charset="0"/>
              <a:buChar char="•"/>
            </a:pPr>
            <a:r>
              <a:rPr lang="es-EC" sz="1050" b="1" dirty="0" smtClean="0">
                <a:solidFill>
                  <a:schemeClr val="bg1"/>
                </a:solidFill>
                <a:effectLst/>
                <a:ea typeface="Calibri" panose="020F0502020204030204" pitchFamily="34" charset="0"/>
                <a:cs typeface="Mangal" panose="02040503050203030202" pitchFamily="18" charset="0"/>
              </a:rPr>
              <a:t>La Declaración de Santiago</a:t>
            </a:r>
            <a:endParaRPr lang="es-EC" sz="1050" b="1" dirty="0">
              <a:solidFill>
                <a:schemeClr val="bg1"/>
              </a:solidFill>
              <a:ea typeface="Calibri" panose="020F0502020204030204" pitchFamily="34" charset="0"/>
              <a:cs typeface="Mangal" panose="02040503050203030202" pitchFamily="18" charset="0"/>
            </a:endParaRPr>
          </a:p>
          <a:p>
            <a:pPr marL="93663" lvl="0" indent="-93663" algn="just">
              <a:spcAft>
                <a:spcPts val="0"/>
              </a:spcAft>
              <a:buSzPts val="1100"/>
              <a:buFont typeface="Arial" panose="020B0604020202020204" pitchFamily="34" charset="0"/>
              <a:buChar char="•"/>
            </a:pPr>
            <a:r>
              <a:rPr lang="es-EC" sz="1050" b="1" dirty="0" smtClean="0">
                <a:solidFill>
                  <a:schemeClr val="bg1"/>
                </a:solidFill>
                <a:effectLst/>
                <a:ea typeface="Calibri" panose="020F0502020204030204" pitchFamily="34" charset="0"/>
                <a:cs typeface="Mangal" panose="02040503050203030202" pitchFamily="18" charset="0"/>
              </a:rPr>
              <a:t>Acuerdo relacionado con la conformación de la Comisión permanente Pacífico Sur (CPPS)</a:t>
            </a:r>
            <a:endParaRPr lang="es-EC" sz="1050" b="1" dirty="0">
              <a:solidFill>
                <a:schemeClr val="bg1"/>
              </a:solidFill>
              <a:effectLst/>
              <a:ea typeface="Calibri" panose="020F0502020204030204" pitchFamily="34" charset="0"/>
              <a:cs typeface="Mangal" panose="02040503050203030202" pitchFamily="18" charset="0"/>
            </a:endParaRPr>
          </a:p>
        </p:txBody>
      </p:sp>
      <p:cxnSp>
        <p:nvCxnSpPr>
          <p:cNvPr id="49" name="Conector recto 48"/>
          <p:cNvCxnSpPr/>
          <p:nvPr/>
        </p:nvCxnSpPr>
        <p:spPr>
          <a:xfrm flipV="1">
            <a:off x="5033676" y="2641626"/>
            <a:ext cx="0" cy="2939528"/>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3" name="CuadroTexto 52"/>
          <p:cNvSpPr txBox="1"/>
          <p:nvPr/>
        </p:nvSpPr>
        <p:spPr>
          <a:xfrm>
            <a:off x="5916688" y="5957049"/>
            <a:ext cx="550151" cy="307777"/>
          </a:xfrm>
          <a:prstGeom prst="rect">
            <a:avLst/>
          </a:prstGeom>
          <a:noFill/>
        </p:spPr>
        <p:txBody>
          <a:bodyPr wrap="none" rtlCol="0">
            <a:spAutoFit/>
          </a:bodyPr>
          <a:lstStyle/>
          <a:p>
            <a:r>
              <a:rPr lang="es-EC" sz="1400" b="1" dirty="0" smtClean="0"/>
              <a:t>1954</a:t>
            </a:r>
            <a:endParaRPr lang="es-EC" sz="1400" b="1" dirty="0"/>
          </a:p>
        </p:txBody>
      </p:sp>
      <p:sp>
        <p:nvSpPr>
          <p:cNvPr id="50" name="Rectángulo 49"/>
          <p:cNvSpPr/>
          <p:nvPr/>
        </p:nvSpPr>
        <p:spPr>
          <a:xfrm>
            <a:off x="5177514" y="2534405"/>
            <a:ext cx="2057391" cy="2970044"/>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just">
              <a:spcAft>
                <a:spcPts val="0"/>
              </a:spcAft>
              <a:buSzPts val="1100"/>
            </a:pPr>
            <a:r>
              <a:rPr lang="es-EC" sz="1100" b="1" dirty="0" smtClean="0">
                <a:solidFill>
                  <a:schemeClr val="bg1"/>
                </a:solidFill>
                <a:effectLst/>
                <a:ea typeface="Calibri" panose="020F0502020204030204" pitchFamily="34" charset="0"/>
                <a:cs typeface="Mangal" panose="02040503050203030202" pitchFamily="18" charset="0"/>
              </a:rPr>
              <a:t>LIMA:</a:t>
            </a:r>
          </a:p>
          <a:p>
            <a:pPr marL="93663" lvl="0" indent="-93663" algn="just">
              <a:spcAft>
                <a:spcPts val="0"/>
              </a:spcAft>
              <a:buSzPts val="1100"/>
              <a:buFont typeface="Symbol" panose="05050102010706020507" pitchFamily="18" charset="2"/>
              <a:buChar char=""/>
            </a:pPr>
            <a:r>
              <a:rPr lang="es-EC" sz="1100" b="1" dirty="0" smtClean="0">
                <a:solidFill>
                  <a:schemeClr val="bg1"/>
                </a:solidFill>
                <a:effectLst/>
                <a:ea typeface="Calibri" panose="020F0502020204030204" pitchFamily="34" charset="0"/>
                <a:cs typeface="Mangal" panose="02040503050203030202" pitchFamily="18" charset="0"/>
              </a:rPr>
              <a:t>Convenio complementario sobre la declaración de soberanía sobre las 200 MN.</a:t>
            </a:r>
          </a:p>
          <a:p>
            <a:pPr marL="93663" lvl="0" indent="-93663" algn="just">
              <a:spcAft>
                <a:spcPts val="0"/>
              </a:spcAft>
              <a:buSzPts val="1100"/>
              <a:buFont typeface="Symbol" panose="05050102010706020507" pitchFamily="18" charset="2"/>
              <a:buChar char=""/>
            </a:pPr>
            <a:r>
              <a:rPr lang="es-EC" sz="1100" b="1" dirty="0" smtClean="0">
                <a:solidFill>
                  <a:schemeClr val="bg1"/>
                </a:solidFill>
                <a:effectLst/>
                <a:ea typeface="Calibri" panose="020F0502020204030204" pitchFamily="34" charset="0"/>
                <a:cs typeface="Mangal" panose="02040503050203030202" pitchFamily="18" charset="0"/>
              </a:rPr>
              <a:t>Convenio sobre el sistema de sanciones</a:t>
            </a:r>
          </a:p>
          <a:p>
            <a:pPr marL="93663" lvl="0" indent="-93663" algn="just">
              <a:spcAft>
                <a:spcPts val="0"/>
              </a:spcAft>
              <a:buSzPts val="1100"/>
              <a:buFont typeface="Symbol" panose="05050102010706020507" pitchFamily="18" charset="2"/>
              <a:buChar char=""/>
            </a:pPr>
            <a:r>
              <a:rPr lang="es-EC" sz="1100" b="1" dirty="0" smtClean="0">
                <a:solidFill>
                  <a:schemeClr val="bg1"/>
                </a:solidFill>
                <a:effectLst/>
                <a:ea typeface="Calibri" panose="020F0502020204030204" pitchFamily="34" charset="0"/>
                <a:cs typeface="Mangal" panose="02040503050203030202" pitchFamily="18" charset="0"/>
              </a:rPr>
              <a:t>Acuerdo sobre medidas de supervisión y control en las zonas marítimas</a:t>
            </a:r>
          </a:p>
          <a:p>
            <a:pPr marL="93663" lvl="0" indent="-93663" algn="just">
              <a:spcAft>
                <a:spcPts val="0"/>
              </a:spcAft>
              <a:buSzPts val="1100"/>
              <a:buFont typeface="Symbol" panose="05050102010706020507" pitchFamily="18" charset="2"/>
              <a:buChar char=""/>
            </a:pPr>
            <a:r>
              <a:rPr lang="es-EC" sz="1100" b="1" dirty="0" smtClean="0">
                <a:solidFill>
                  <a:schemeClr val="bg1"/>
                </a:solidFill>
                <a:effectLst/>
                <a:ea typeface="Calibri" panose="020F0502020204030204" pitchFamily="34" charset="0"/>
                <a:cs typeface="Mangal" panose="02040503050203030202" pitchFamily="18" charset="0"/>
              </a:rPr>
              <a:t>Convenio para garantizar los permisos de explotación de los recursos</a:t>
            </a:r>
          </a:p>
          <a:p>
            <a:pPr marL="93663" lvl="0" indent="-93663" algn="just">
              <a:spcAft>
                <a:spcPts val="0"/>
              </a:spcAft>
              <a:buSzPts val="1100"/>
              <a:buFont typeface="Symbol" panose="05050102010706020507" pitchFamily="18" charset="2"/>
              <a:buChar char=""/>
            </a:pPr>
            <a:r>
              <a:rPr lang="es-EC" sz="1100" b="1" dirty="0" smtClean="0">
                <a:solidFill>
                  <a:schemeClr val="bg1"/>
                </a:solidFill>
                <a:effectLst/>
                <a:ea typeface="Calibri" panose="020F0502020204030204" pitchFamily="34" charset="0"/>
                <a:cs typeface="Mangal" panose="02040503050203030202" pitchFamily="18" charset="0"/>
              </a:rPr>
              <a:t>Convenio para que anualmente se realice la reunión de la </a:t>
            </a:r>
            <a:r>
              <a:rPr lang="es-EC" sz="1100" b="1" dirty="0" err="1" smtClean="0">
                <a:solidFill>
                  <a:schemeClr val="bg1"/>
                </a:solidFill>
                <a:effectLst/>
                <a:ea typeface="Calibri" panose="020F0502020204030204" pitchFamily="34" charset="0"/>
                <a:cs typeface="Mangal" panose="02040503050203030202" pitchFamily="18" charset="0"/>
              </a:rPr>
              <a:t>CPPS</a:t>
            </a:r>
            <a:endParaRPr lang="es-EC" sz="1100" b="1" dirty="0" smtClean="0">
              <a:solidFill>
                <a:schemeClr val="bg1"/>
              </a:solidFill>
              <a:effectLst/>
              <a:ea typeface="Calibri" panose="020F0502020204030204" pitchFamily="34" charset="0"/>
              <a:cs typeface="Mangal" panose="02040503050203030202" pitchFamily="18" charset="0"/>
            </a:endParaRPr>
          </a:p>
          <a:p>
            <a:pPr marL="93663" lvl="0" indent="-93663" algn="just">
              <a:spcAft>
                <a:spcPts val="0"/>
              </a:spcAft>
              <a:buSzPts val="1100"/>
              <a:buFont typeface="Symbol" panose="05050102010706020507" pitchFamily="18" charset="2"/>
              <a:buChar char=""/>
            </a:pPr>
            <a:r>
              <a:rPr lang="es-EC" sz="1100" b="1" dirty="0" smtClean="0">
                <a:solidFill>
                  <a:schemeClr val="bg1"/>
                </a:solidFill>
                <a:effectLst/>
                <a:ea typeface="Calibri" panose="020F0502020204030204" pitchFamily="34" charset="0"/>
                <a:cs typeface="Mangal" panose="02040503050203030202" pitchFamily="18" charset="0"/>
              </a:rPr>
              <a:t>Acuerdo relacionado con </a:t>
            </a:r>
            <a:r>
              <a:rPr lang="es-EC" sz="1100" b="1" dirty="0" smtClean="0">
                <a:solidFill>
                  <a:schemeClr val="bg1"/>
                </a:solidFill>
                <a:ea typeface="Calibri" panose="020F0502020204030204" pitchFamily="34" charset="0"/>
                <a:cs typeface="Mangal" panose="02040503050203030202" pitchFamily="18" charset="0"/>
              </a:rPr>
              <a:t>Zona Especial Fronteriza Marítima</a:t>
            </a:r>
            <a:r>
              <a:rPr lang="es-EC" sz="1100" b="1" dirty="0" smtClean="0">
                <a:solidFill>
                  <a:schemeClr val="bg1"/>
                </a:solidFill>
                <a:effectLst/>
                <a:ea typeface="Calibri" panose="020F0502020204030204" pitchFamily="34" charset="0"/>
                <a:cs typeface="Mangal" panose="02040503050203030202" pitchFamily="18" charset="0"/>
              </a:rPr>
              <a:t>.</a:t>
            </a:r>
            <a:endParaRPr lang="es-EC" sz="1100" b="1" dirty="0">
              <a:solidFill>
                <a:schemeClr val="bg1"/>
              </a:solidFill>
              <a:effectLst/>
              <a:ea typeface="Calibri" panose="020F0502020204030204" pitchFamily="34" charset="0"/>
              <a:cs typeface="Mangal" panose="02040503050203030202" pitchFamily="18" charset="0"/>
            </a:endParaRPr>
          </a:p>
        </p:txBody>
      </p:sp>
      <p:sp>
        <p:nvSpPr>
          <p:cNvPr id="1037" name="CuadroTexto 1036"/>
          <p:cNvSpPr txBox="1"/>
          <p:nvPr/>
        </p:nvSpPr>
        <p:spPr>
          <a:xfrm>
            <a:off x="7422769" y="5960625"/>
            <a:ext cx="550151" cy="307777"/>
          </a:xfrm>
          <a:prstGeom prst="rect">
            <a:avLst/>
          </a:prstGeom>
          <a:noFill/>
        </p:spPr>
        <p:txBody>
          <a:bodyPr wrap="none" rtlCol="0">
            <a:spAutoFit/>
          </a:bodyPr>
          <a:lstStyle/>
          <a:p>
            <a:r>
              <a:rPr lang="es-EC" sz="1400" b="1" dirty="0" smtClean="0"/>
              <a:t>1967</a:t>
            </a:r>
            <a:endParaRPr lang="es-EC" sz="1400" b="1" dirty="0"/>
          </a:p>
        </p:txBody>
      </p:sp>
      <p:cxnSp>
        <p:nvCxnSpPr>
          <p:cNvPr id="35" name="Conector recto 34"/>
          <p:cNvCxnSpPr/>
          <p:nvPr/>
        </p:nvCxnSpPr>
        <p:spPr>
          <a:xfrm flipV="1">
            <a:off x="7673777" y="2794026"/>
            <a:ext cx="0" cy="2939528"/>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8" name="Rectángulo 37"/>
          <p:cNvSpPr/>
          <p:nvPr/>
        </p:nvSpPr>
        <p:spPr>
          <a:xfrm>
            <a:off x="7027386" y="1258519"/>
            <a:ext cx="1311095" cy="1223412"/>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just">
              <a:spcAft>
                <a:spcPts val="0"/>
              </a:spcAft>
              <a:buSzPts val="1100"/>
            </a:pPr>
            <a:r>
              <a:rPr lang="es-EC" sz="1050" b="1" dirty="0" smtClean="0">
                <a:solidFill>
                  <a:schemeClr val="bg1"/>
                </a:solidFill>
                <a:ea typeface="Calibri" panose="020F0502020204030204" pitchFamily="34" charset="0"/>
                <a:cs typeface="Mangal" panose="02040503050203030202" pitchFamily="18" charset="0"/>
              </a:rPr>
              <a:t>QUITO:</a:t>
            </a:r>
            <a:endParaRPr lang="es-EC" sz="1050" b="1" dirty="0" smtClean="0">
              <a:solidFill>
                <a:schemeClr val="bg1"/>
              </a:solidFill>
              <a:effectLst/>
              <a:ea typeface="Calibri" panose="020F0502020204030204" pitchFamily="34" charset="0"/>
              <a:cs typeface="Mangal" panose="02040503050203030202" pitchFamily="18" charset="0"/>
            </a:endParaRPr>
          </a:p>
          <a:p>
            <a:pPr marL="93663" lvl="0" indent="-93663" algn="just">
              <a:spcAft>
                <a:spcPts val="0"/>
              </a:spcAft>
              <a:buSzPts val="1100"/>
              <a:buFont typeface="Arial" panose="020B0604020202020204" pitchFamily="34" charset="0"/>
              <a:buChar char="•"/>
            </a:pPr>
            <a:r>
              <a:rPr lang="es-EC" sz="1050" b="1" dirty="0" smtClean="0">
                <a:solidFill>
                  <a:schemeClr val="bg1"/>
                </a:solidFill>
                <a:effectLst/>
                <a:ea typeface="Calibri" panose="020F0502020204030204" pitchFamily="34" charset="0"/>
                <a:cs typeface="Mangal" panose="02040503050203030202" pitchFamily="18" charset="0"/>
              </a:rPr>
              <a:t>La declaración de 1952 y el convenio de 1954.</a:t>
            </a:r>
          </a:p>
          <a:p>
            <a:pPr marL="93663" lvl="0" indent="-93663" algn="just">
              <a:spcAft>
                <a:spcPts val="0"/>
              </a:spcAft>
              <a:buSzPts val="1100"/>
              <a:buFont typeface="Arial" panose="020B0604020202020204" pitchFamily="34" charset="0"/>
              <a:buChar char="•"/>
            </a:pPr>
            <a:r>
              <a:rPr lang="es-EC" sz="1050" b="1" dirty="0" smtClean="0">
                <a:solidFill>
                  <a:schemeClr val="bg1"/>
                </a:solidFill>
                <a:ea typeface="Calibri" panose="020F0502020204030204" pitchFamily="34" charset="0"/>
                <a:cs typeface="Mangal" panose="02040503050203030202" pitchFamily="18" charset="0"/>
              </a:rPr>
              <a:t>Sistema de funcionamiento </a:t>
            </a:r>
            <a:r>
              <a:rPr lang="es-EC" sz="1050" b="1" dirty="0" err="1" smtClean="0">
                <a:solidFill>
                  <a:schemeClr val="bg1"/>
                </a:solidFill>
                <a:ea typeface="Calibri" panose="020F0502020204030204" pitchFamily="34" charset="0"/>
                <a:cs typeface="Mangal" panose="02040503050203030202" pitchFamily="18" charset="0"/>
              </a:rPr>
              <a:t>CPPS</a:t>
            </a:r>
            <a:r>
              <a:rPr lang="es-EC" sz="1050" b="1" dirty="0" smtClean="0">
                <a:solidFill>
                  <a:schemeClr val="bg1"/>
                </a:solidFill>
                <a:ea typeface="Calibri" panose="020F0502020204030204" pitchFamily="34" charset="0"/>
                <a:cs typeface="Mangal" panose="02040503050203030202" pitchFamily="18" charset="0"/>
              </a:rPr>
              <a:t>.</a:t>
            </a:r>
            <a:endParaRPr lang="es-EC" sz="1050" b="1" dirty="0">
              <a:solidFill>
                <a:schemeClr val="bg1"/>
              </a:solidFill>
              <a:effectLst/>
              <a:ea typeface="Calibri" panose="020F0502020204030204" pitchFamily="34" charset="0"/>
              <a:cs typeface="Mangal" panose="02040503050203030202" pitchFamily="18" charset="0"/>
            </a:endParaRPr>
          </a:p>
        </p:txBody>
      </p:sp>
      <p:pic>
        <p:nvPicPr>
          <p:cNvPr id="1026" name="Picture 2" descr="http://soulbattery.files.wordpress.com/2010/08/concept_vgp_a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636" y="4058607"/>
            <a:ext cx="889692" cy="64848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39" name="38 Imagen" descr="mapa enrique brieba concordia"/>
          <p:cNvPicPr/>
          <p:nvPr/>
        </p:nvPicPr>
        <p:blipFill rotWithShape="1">
          <a:blip r:embed="rId5" cstate="print">
            <a:extLst>
              <a:ext uri="{28A0092B-C50C-407E-A947-70E740481C1C}">
                <a14:useLocalDpi xmlns:a14="http://schemas.microsoft.com/office/drawing/2010/main" val="0"/>
              </a:ext>
            </a:extLst>
          </a:blip>
          <a:srcRect b="2448"/>
          <a:stretch/>
        </p:blipFill>
        <p:spPr bwMode="auto">
          <a:xfrm>
            <a:off x="1504044" y="642498"/>
            <a:ext cx="1423789" cy="227616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49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41" grpId="0" animBg="1"/>
      <p:bldP spid="44" grpId="0" animBg="1"/>
      <p:bldP spid="46" grpId="0" animBg="1"/>
      <p:bldP spid="50" grpId="0" animBg="1"/>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UFA-ESPE"/>
          <p:cNvPicPr/>
          <p:nvPr/>
        </p:nvPicPr>
        <p:blipFill rotWithShape="1">
          <a:blip r:embed="rId2">
            <a:extLst>
              <a:ext uri="{28A0092B-C50C-407E-A947-70E740481C1C}">
                <a14:useLocalDpi xmlns:a14="http://schemas.microsoft.com/office/drawing/2010/main" val="0"/>
              </a:ext>
            </a:extLst>
          </a:blip>
          <a:srcRect r="73320" b="-3135"/>
          <a:stretch/>
        </p:blipFill>
        <p:spPr bwMode="auto">
          <a:xfrm>
            <a:off x="167846" y="115926"/>
            <a:ext cx="1069283" cy="838816"/>
          </a:xfrm>
          <a:prstGeom prst="rect">
            <a:avLst/>
          </a:prstGeom>
          <a:noFill/>
          <a:ln>
            <a:noFill/>
          </a:ln>
        </p:spPr>
      </p:pic>
      <p:pic>
        <p:nvPicPr>
          <p:cNvPr id="5" name="Imagen 4" descr="LOGO UFA-ESPE"/>
          <p:cNvPicPr/>
          <p:nvPr/>
        </p:nvPicPr>
        <p:blipFill rotWithShape="1">
          <a:blip r:embed="rId3" cstate="print">
            <a:extLst>
              <a:ext uri="{28A0092B-C50C-407E-A947-70E740481C1C}">
                <a14:useLocalDpi xmlns:a14="http://schemas.microsoft.com/office/drawing/2010/main" val="0"/>
              </a:ext>
            </a:extLst>
          </a:blip>
          <a:srcRect l="25402" t="-2474" r="-1751" b="17613"/>
          <a:stretch/>
        </p:blipFill>
        <p:spPr bwMode="auto">
          <a:xfrm>
            <a:off x="7879975" y="6521824"/>
            <a:ext cx="1048871" cy="242047"/>
          </a:xfrm>
          <a:prstGeom prst="rect">
            <a:avLst/>
          </a:prstGeom>
          <a:noFill/>
          <a:ln>
            <a:noFill/>
          </a:ln>
        </p:spPr>
      </p:pic>
      <p:sp>
        <p:nvSpPr>
          <p:cNvPr id="2" name="Rectángulo 1"/>
          <p:cNvSpPr/>
          <p:nvPr/>
        </p:nvSpPr>
        <p:spPr>
          <a:xfrm>
            <a:off x="3289360" y="184069"/>
            <a:ext cx="2540188" cy="461665"/>
          </a:xfrm>
          <a:prstGeom prst="rect">
            <a:avLst/>
          </a:prstGeom>
          <a:solidFill>
            <a:srgbClr val="FFFF00"/>
          </a:solidFill>
          <a:ln>
            <a:solidFill>
              <a:schemeClr val="tx1"/>
            </a:solidFill>
          </a:ln>
        </p:spPr>
        <p:txBody>
          <a:bodyPr wrap="square">
            <a:spAutoFit/>
          </a:bodyPr>
          <a:lstStyle/>
          <a:p>
            <a:pPr algn="ctr"/>
            <a:r>
              <a:rPr lang="es-EC" sz="2400" b="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EL PROBLEMA</a:t>
            </a:r>
            <a:endParaRPr lang="es-EC" sz="2400" dirty="0">
              <a:effectLst>
                <a:outerShdw blurRad="38100" dist="38100" dir="2700000" algn="tl">
                  <a:srgbClr val="000000">
                    <a:alpha val="43137"/>
                  </a:srgbClr>
                </a:outerShdw>
              </a:effectLst>
            </a:endParaRPr>
          </a:p>
        </p:txBody>
      </p:sp>
      <p:sp>
        <p:nvSpPr>
          <p:cNvPr id="3" name="2 CuadroTexto"/>
          <p:cNvSpPr txBox="1"/>
          <p:nvPr/>
        </p:nvSpPr>
        <p:spPr>
          <a:xfrm>
            <a:off x="1031428" y="829723"/>
            <a:ext cx="2118080" cy="369332"/>
          </a:xfrm>
          <a:prstGeom prst="rect">
            <a:avLst/>
          </a:prstGeom>
          <a:noFill/>
        </p:spPr>
        <p:txBody>
          <a:bodyPr wrap="none" rtlCol="0">
            <a:spAutoFit/>
          </a:bodyPr>
          <a:lstStyle/>
          <a:p>
            <a:r>
              <a:rPr lang="es-ES_tradnl" b="1" dirty="0" smtClean="0">
                <a:solidFill>
                  <a:srgbClr val="FF0000"/>
                </a:solidFill>
                <a:effectLst>
                  <a:outerShdw blurRad="38100" dist="38100" dir="2700000" algn="tl">
                    <a:srgbClr val="000000">
                      <a:alpha val="43137"/>
                    </a:srgbClr>
                  </a:outerShdw>
                </a:effectLst>
              </a:rPr>
              <a:t>POSICIÓN PERUANA</a:t>
            </a:r>
            <a:endParaRPr lang="es-AR" b="1" dirty="0">
              <a:solidFill>
                <a:srgbClr val="FF0000"/>
              </a:solidFill>
              <a:effectLst>
                <a:outerShdw blurRad="38100" dist="38100" dir="2700000" algn="tl">
                  <a:srgbClr val="000000">
                    <a:alpha val="43137"/>
                  </a:srgbClr>
                </a:outerShdw>
              </a:effectLst>
            </a:endParaRPr>
          </a:p>
        </p:txBody>
      </p:sp>
      <p:sp>
        <p:nvSpPr>
          <p:cNvPr id="7" name="6 Rectángulo"/>
          <p:cNvSpPr/>
          <p:nvPr/>
        </p:nvSpPr>
        <p:spPr>
          <a:xfrm>
            <a:off x="210957" y="1228454"/>
            <a:ext cx="4200420" cy="1169551"/>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s-EC" sz="1400" b="1" dirty="0" smtClean="0">
                <a:solidFill>
                  <a:schemeClr val="bg1"/>
                </a:solidFill>
              </a:rPr>
              <a:t>La </a:t>
            </a:r>
            <a:r>
              <a:rPr lang="es-EC" sz="1400" b="1" dirty="0">
                <a:solidFill>
                  <a:schemeClr val="bg1"/>
                </a:solidFill>
              </a:rPr>
              <a:t>frontera marítima no había sido definida, y que los tratados </a:t>
            </a:r>
            <a:r>
              <a:rPr lang="es-EC" sz="1400" b="1" dirty="0" smtClean="0">
                <a:solidFill>
                  <a:schemeClr val="bg1"/>
                </a:solidFill>
              </a:rPr>
              <a:t>con </a:t>
            </a:r>
            <a:r>
              <a:rPr lang="es-EC" sz="1400" b="1" dirty="0">
                <a:solidFill>
                  <a:schemeClr val="bg1"/>
                </a:solidFill>
              </a:rPr>
              <a:t>Chile constituían sólo acuerdos pesqueros</a:t>
            </a:r>
            <a:r>
              <a:rPr lang="es-EC" sz="1400" b="1" dirty="0" smtClean="0">
                <a:solidFill>
                  <a:schemeClr val="bg1"/>
                </a:solidFill>
              </a:rPr>
              <a:t>, solicita CIJ límite marítimo «línea equidistante», el Punto de Inicio de la Frontera Marítima PUNTO LA CONCORDIA según tratado 1929.</a:t>
            </a:r>
            <a:endParaRPr lang="es-AR" sz="1400" b="1" dirty="0">
              <a:solidFill>
                <a:schemeClr val="bg1"/>
              </a:solidFill>
            </a:endParaRPr>
          </a:p>
        </p:txBody>
      </p:sp>
      <p:sp>
        <p:nvSpPr>
          <p:cNvPr id="39" name="38 CuadroTexto"/>
          <p:cNvSpPr txBox="1"/>
          <p:nvPr/>
        </p:nvSpPr>
        <p:spPr>
          <a:xfrm>
            <a:off x="5578197" y="770076"/>
            <a:ext cx="2007281" cy="369332"/>
          </a:xfrm>
          <a:prstGeom prst="rect">
            <a:avLst/>
          </a:prstGeom>
          <a:noFill/>
        </p:spPr>
        <p:txBody>
          <a:bodyPr wrap="none" rtlCol="0">
            <a:spAutoFit/>
          </a:bodyPr>
          <a:lstStyle/>
          <a:p>
            <a:r>
              <a:rPr lang="es-ES_tradnl" b="1" dirty="0" smtClean="0">
                <a:solidFill>
                  <a:srgbClr val="002060"/>
                </a:solidFill>
                <a:effectLst>
                  <a:outerShdw blurRad="38100" dist="38100" dir="2700000" algn="tl">
                    <a:srgbClr val="000000">
                      <a:alpha val="43137"/>
                    </a:srgbClr>
                  </a:outerShdw>
                </a:effectLst>
              </a:rPr>
              <a:t>POSICIÓN CHILENA</a:t>
            </a:r>
            <a:endParaRPr lang="es-AR" b="1" dirty="0">
              <a:solidFill>
                <a:srgbClr val="002060"/>
              </a:solidFill>
              <a:effectLst>
                <a:outerShdw blurRad="38100" dist="38100" dir="2700000" algn="tl">
                  <a:srgbClr val="000000">
                    <a:alpha val="43137"/>
                  </a:srgbClr>
                </a:outerShdw>
              </a:effectLst>
            </a:endParaRPr>
          </a:p>
        </p:txBody>
      </p:sp>
      <p:sp>
        <p:nvSpPr>
          <p:cNvPr id="45" name="44 Rectángulo"/>
          <p:cNvSpPr/>
          <p:nvPr/>
        </p:nvSpPr>
        <p:spPr>
          <a:xfrm>
            <a:off x="4647658" y="1186113"/>
            <a:ext cx="4281187" cy="1815882"/>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s-EC" sz="1400" b="1" dirty="0" smtClean="0">
                <a:solidFill>
                  <a:schemeClr val="bg1"/>
                </a:solidFill>
              </a:rPr>
              <a:t>Declaración </a:t>
            </a:r>
            <a:r>
              <a:rPr lang="es-EC" sz="1400" b="1" dirty="0">
                <a:solidFill>
                  <a:schemeClr val="bg1"/>
                </a:solidFill>
              </a:rPr>
              <a:t>de Santiago de 1952 ya establecía al paralelo como límite marítimo con el </a:t>
            </a:r>
            <a:r>
              <a:rPr lang="es-EC" sz="1400" b="1" dirty="0" smtClean="0">
                <a:solidFill>
                  <a:schemeClr val="bg1"/>
                </a:solidFill>
              </a:rPr>
              <a:t>Perú, </a:t>
            </a:r>
            <a:r>
              <a:rPr lang="es-EC" sz="1400" b="1" dirty="0">
                <a:solidFill>
                  <a:schemeClr val="bg1"/>
                </a:solidFill>
              </a:rPr>
              <a:t>esos derechos sobre las respectivas zonas marítimas están delimitados por una frontera que sigue el paralelo de latitud que pasa por el hito de la frontera terrestre entre Chile y Perú que se encuentra más próximo al mar y que es conocido como Hito Nº </a:t>
            </a:r>
            <a:r>
              <a:rPr lang="es-EC" sz="1400" b="1" dirty="0" smtClean="0">
                <a:solidFill>
                  <a:schemeClr val="bg1"/>
                </a:solidFill>
              </a:rPr>
              <a:t>1, según el Acta de demarcación de frontera de 1930.</a:t>
            </a:r>
            <a:endParaRPr lang="es-AR" sz="1400" b="1" dirty="0">
              <a:solidFill>
                <a:schemeClr val="bg1"/>
              </a:solidFill>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50747" y="3166281"/>
            <a:ext cx="5287032" cy="35448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333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39" grpId="0"/>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UFA-ESPE"/>
          <p:cNvPicPr/>
          <p:nvPr/>
        </p:nvPicPr>
        <p:blipFill rotWithShape="1">
          <a:blip r:embed="rId2">
            <a:extLst>
              <a:ext uri="{28A0092B-C50C-407E-A947-70E740481C1C}">
                <a14:useLocalDpi xmlns:a14="http://schemas.microsoft.com/office/drawing/2010/main" val="0"/>
              </a:ext>
            </a:extLst>
          </a:blip>
          <a:srcRect r="73320" b="-3135"/>
          <a:stretch/>
        </p:blipFill>
        <p:spPr bwMode="auto">
          <a:xfrm>
            <a:off x="167846" y="115926"/>
            <a:ext cx="1069283" cy="838816"/>
          </a:xfrm>
          <a:prstGeom prst="rect">
            <a:avLst/>
          </a:prstGeom>
          <a:noFill/>
          <a:ln>
            <a:noFill/>
          </a:ln>
        </p:spPr>
      </p:pic>
      <p:pic>
        <p:nvPicPr>
          <p:cNvPr id="5" name="Imagen 4" descr="LOGO UFA-ESPE"/>
          <p:cNvPicPr/>
          <p:nvPr/>
        </p:nvPicPr>
        <p:blipFill rotWithShape="1">
          <a:blip r:embed="rId3" cstate="print">
            <a:extLst>
              <a:ext uri="{28A0092B-C50C-407E-A947-70E740481C1C}">
                <a14:useLocalDpi xmlns:a14="http://schemas.microsoft.com/office/drawing/2010/main" val="0"/>
              </a:ext>
            </a:extLst>
          </a:blip>
          <a:srcRect l="25402" t="-2474" r="-1751" b="17613"/>
          <a:stretch/>
        </p:blipFill>
        <p:spPr bwMode="auto">
          <a:xfrm>
            <a:off x="7879975" y="6521824"/>
            <a:ext cx="1048871" cy="242047"/>
          </a:xfrm>
          <a:prstGeom prst="rect">
            <a:avLst/>
          </a:prstGeom>
          <a:noFill/>
          <a:ln>
            <a:noFill/>
          </a:ln>
        </p:spPr>
      </p:pic>
      <p:sp>
        <p:nvSpPr>
          <p:cNvPr id="2" name="Rectángulo 1"/>
          <p:cNvSpPr/>
          <p:nvPr/>
        </p:nvSpPr>
        <p:spPr>
          <a:xfrm>
            <a:off x="3170797" y="166002"/>
            <a:ext cx="2540188" cy="461665"/>
          </a:xfrm>
          <a:prstGeom prst="rect">
            <a:avLst/>
          </a:prstGeom>
          <a:solidFill>
            <a:srgbClr val="FFFF00"/>
          </a:solidFill>
          <a:ln>
            <a:solidFill>
              <a:schemeClr val="tx1"/>
            </a:solidFill>
          </a:ln>
        </p:spPr>
        <p:txBody>
          <a:bodyPr wrap="square">
            <a:spAutoFit/>
          </a:bodyPr>
          <a:lstStyle/>
          <a:p>
            <a:pPr algn="ctr"/>
            <a:r>
              <a:rPr lang="es-EC" sz="2400" b="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EL PROBLEMA</a:t>
            </a:r>
            <a:endParaRPr lang="es-EC" sz="2400" dirty="0">
              <a:effectLst>
                <a:outerShdw blurRad="38100" dist="38100" dir="2700000" algn="tl">
                  <a:srgbClr val="000000">
                    <a:alpha val="43137"/>
                  </a:srgbClr>
                </a:outerShdw>
              </a:effectLst>
            </a:endParaRPr>
          </a:p>
        </p:txBody>
      </p:sp>
      <p:cxnSp>
        <p:nvCxnSpPr>
          <p:cNvPr id="8" name="Conector recto de flecha 7"/>
          <p:cNvCxnSpPr/>
          <p:nvPr/>
        </p:nvCxnSpPr>
        <p:spPr>
          <a:xfrm>
            <a:off x="430306" y="5822576"/>
            <a:ext cx="8216153" cy="26895"/>
          </a:xfrm>
          <a:prstGeom prst="straightConnector1">
            <a:avLst/>
          </a:prstGeom>
          <a:ln>
            <a:headEnd type="oval"/>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a:off x="2034951" y="5755341"/>
            <a:ext cx="2908" cy="251013"/>
          </a:xfrm>
          <a:prstGeom prst="line">
            <a:avLst/>
          </a:prstGeom>
        </p:spPr>
        <p:style>
          <a:lnRef idx="1">
            <a:schemeClr val="accent1"/>
          </a:lnRef>
          <a:fillRef idx="0">
            <a:schemeClr val="accent1"/>
          </a:fillRef>
          <a:effectRef idx="0">
            <a:schemeClr val="accent1"/>
          </a:effectRef>
          <a:fontRef idx="minor">
            <a:schemeClr val="tx1"/>
          </a:fontRef>
        </p:style>
      </p:cxnSp>
      <p:sp>
        <p:nvSpPr>
          <p:cNvPr id="42" name="CuadroTexto 41"/>
          <p:cNvSpPr txBox="1"/>
          <p:nvPr/>
        </p:nvSpPr>
        <p:spPr>
          <a:xfrm>
            <a:off x="1779471" y="5951661"/>
            <a:ext cx="550151" cy="307777"/>
          </a:xfrm>
          <a:prstGeom prst="rect">
            <a:avLst/>
          </a:prstGeom>
          <a:noFill/>
        </p:spPr>
        <p:txBody>
          <a:bodyPr wrap="none" rtlCol="0">
            <a:spAutoFit/>
          </a:bodyPr>
          <a:lstStyle/>
          <a:p>
            <a:r>
              <a:rPr lang="es-EC" sz="1400" b="1" dirty="0" smtClean="0"/>
              <a:t>2008</a:t>
            </a:r>
            <a:endParaRPr lang="es-EC" sz="1400" b="1" dirty="0"/>
          </a:p>
        </p:txBody>
      </p:sp>
      <p:cxnSp>
        <p:nvCxnSpPr>
          <p:cNvPr id="45" name="Conector recto 44"/>
          <p:cNvCxnSpPr/>
          <p:nvPr/>
        </p:nvCxnSpPr>
        <p:spPr>
          <a:xfrm flipV="1">
            <a:off x="2030479" y="5342925"/>
            <a:ext cx="4472" cy="408560"/>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8" name="Rectángulo 47"/>
          <p:cNvSpPr/>
          <p:nvPr/>
        </p:nvSpPr>
        <p:spPr>
          <a:xfrm>
            <a:off x="1370641" y="4506544"/>
            <a:ext cx="1311095" cy="900246"/>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93663" lvl="0" indent="-93663" algn="just">
              <a:spcAft>
                <a:spcPts val="0"/>
              </a:spcAft>
              <a:buSzPts val="1100"/>
              <a:buFont typeface="Arial" panose="020B0604020202020204" pitchFamily="34" charset="0"/>
              <a:buChar char="•"/>
            </a:pPr>
            <a:r>
              <a:rPr lang="es-EC" sz="1050" b="1" dirty="0" smtClean="0">
                <a:solidFill>
                  <a:srgbClr val="000000"/>
                </a:solidFill>
                <a:ea typeface="Calibri" panose="020F0502020204030204" pitchFamily="34" charset="0"/>
                <a:cs typeface="Mangal" panose="02040503050203030202" pitchFamily="18" charset="0"/>
              </a:rPr>
              <a:t>El Perú presenta la demanda ante la </a:t>
            </a:r>
            <a:r>
              <a:rPr lang="es-EC" sz="1050" b="1" dirty="0" err="1" smtClean="0">
                <a:solidFill>
                  <a:srgbClr val="000000"/>
                </a:solidFill>
                <a:ea typeface="Calibri" panose="020F0502020204030204" pitchFamily="34" charset="0"/>
                <a:cs typeface="Mangal" panose="02040503050203030202" pitchFamily="18" charset="0"/>
              </a:rPr>
              <a:t>CIJ</a:t>
            </a:r>
            <a:r>
              <a:rPr lang="es-EC" sz="1050" b="1" dirty="0" smtClean="0">
                <a:solidFill>
                  <a:srgbClr val="000000"/>
                </a:solidFill>
                <a:ea typeface="Calibri" panose="020F0502020204030204" pitchFamily="34" charset="0"/>
                <a:cs typeface="Mangal" panose="02040503050203030202" pitchFamily="18" charset="0"/>
              </a:rPr>
              <a:t>, a fin de delimitar el mar territorial.</a:t>
            </a:r>
            <a:endParaRPr lang="es-EC" sz="1050" b="1" dirty="0" smtClean="0">
              <a:solidFill>
                <a:srgbClr val="000000"/>
              </a:solidFill>
              <a:effectLst/>
              <a:ea typeface="Calibri" panose="020F0502020204030204" pitchFamily="34" charset="0"/>
              <a:cs typeface="Mangal" panose="02040503050203030202" pitchFamily="18" charset="0"/>
            </a:endParaRPr>
          </a:p>
        </p:txBody>
      </p:sp>
      <p:pic>
        <p:nvPicPr>
          <p:cNvPr id="9" name="Imagen 8"/>
          <p:cNvPicPr>
            <a:picLocks noChangeAspect="1"/>
          </p:cNvPicPr>
          <p:nvPr/>
        </p:nvPicPr>
        <p:blipFill rotWithShape="1">
          <a:blip r:embed="rId4"/>
          <a:srcRect t="1664" b="3634"/>
          <a:stretch/>
        </p:blipFill>
        <p:spPr>
          <a:xfrm>
            <a:off x="167846" y="1089213"/>
            <a:ext cx="4137410" cy="321669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20" name="CuadroTexto 19"/>
          <p:cNvSpPr txBox="1"/>
          <p:nvPr/>
        </p:nvSpPr>
        <p:spPr>
          <a:xfrm>
            <a:off x="7256922" y="5952566"/>
            <a:ext cx="550151" cy="30777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s-EC" sz="1400" b="1" dirty="0" smtClean="0"/>
              <a:t>2014</a:t>
            </a:r>
            <a:endParaRPr lang="es-EC" sz="1400" b="1" dirty="0"/>
          </a:p>
        </p:txBody>
      </p:sp>
      <p:cxnSp>
        <p:nvCxnSpPr>
          <p:cNvPr id="21" name="Conector recto 20"/>
          <p:cNvCxnSpPr/>
          <p:nvPr/>
        </p:nvCxnSpPr>
        <p:spPr>
          <a:xfrm>
            <a:off x="7503442" y="5701553"/>
            <a:ext cx="2908" cy="251013"/>
          </a:xfrm>
          <a:prstGeom prst="line">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52" name="Rectángulo 51"/>
          <p:cNvSpPr/>
          <p:nvPr/>
        </p:nvSpPr>
        <p:spPr>
          <a:xfrm>
            <a:off x="6983752" y="4672391"/>
            <a:ext cx="1112567" cy="7386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0" algn="just">
              <a:spcAft>
                <a:spcPts val="0"/>
              </a:spcAft>
              <a:buSzPts val="1100"/>
            </a:pPr>
            <a:r>
              <a:rPr lang="es-EC" sz="1050" b="1" dirty="0" smtClean="0">
                <a:solidFill>
                  <a:srgbClr val="000000"/>
                </a:solidFill>
                <a:ea typeface="Calibri" panose="020F0502020204030204" pitchFamily="34" charset="0"/>
                <a:cs typeface="Mangal" panose="02040503050203030202" pitchFamily="18" charset="0"/>
              </a:rPr>
              <a:t>La </a:t>
            </a:r>
            <a:r>
              <a:rPr lang="es-EC" sz="1050" b="1" dirty="0" err="1" smtClean="0">
                <a:solidFill>
                  <a:srgbClr val="000000"/>
                </a:solidFill>
                <a:ea typeface="Calibri" panose="020F0502020204030204" pitchFamily="34" charset="0"/>
                <a:cs typeface="Mangal" panose="02040503050203030202" pitchFamily="18" charset="0"/>
              </a:rPr>
              <a:t>CIJ</a:t>
            </a:r>
            <a:r>
              <a:rPr lang="es-EC" sz="1050" b="1" dirty="0" smtClean="0">
                <a:solidFill>
                  <a:srgbClr val="000000"/>
                </a:solidFill>
                <a:ea typeface="Calibri" panose="020F0502020204030204" pitchFamily="34" charset="0"/>
                <a:cs typeface="Mangal" panose="02040503050203030202" pitchFamily="18" charset="0"/>
              </a:rPr>
              <a:t>, emite su sentencia delimitando el mar territorial.</a:t>
            </a:r>
            <a:endParaRPr lang="es-EC" sz="1050" b="1" dirty="0" smtClean="0">
              <a:solidFill>
                <a:srgbClr val="000000"/>
              </a:solidFill>
              <a:effectLst/>
              <a:ea typeface="Calibri" panose="020F0502020204030204" pitchFamily="34" charset="0"/>
              <a:cs typeface="Mangal" panose="02040503050203030202" pitchFamily="18" charset="0"/>
            </a:endParaRPr>
          </a:p>
        </p:txBody>
      </p:sp>
      <p:cxnSp>
        <p:nvCxnSpPr>
          <p:cNvPr id="54" name="Conector recto 53"/>
          <p:cNvCxnSpPr/>
          <p:nvPr/>
        </p:nvCxnSpPr>
        <p:spPr>
          <a:xfrm flipV="1">
            <a:off x="7507923" y="5401196"/>
            <a:ext cx="4472" cy="408560"/>
          </a:xfrm>
          <a:prstGeom prst="line">
            <a:avLst/>
          </a:prstGeom>
          <a:ln>
            <a:noFill/>
            <a:prstDash val="sys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pic>
        <p:nvPicPr>
          <p:cNvPr id="55" name="Imagen 5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5316" y="1000627"/>
            <a:ext cx="4273529" cy="330528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cxnSp>
        <p:nvCxnSpPr>
          <p:cNvPr id="56" name="Conector recto 55"/>
          <p:cNvCxnSpPr/>
          <p:nvPr/>
        </p:nvCxnSpPr>
        <p:spPr>
          <a:xfrm>
            <a:off x="2859701" y="5773271"/>
            <a:ext cx="2908" cy="251013"/>
          </a:xfrm>
          <a:prstGeom prst="line">
            <a:avLst/>
          </a:prstGeom>
        </p:spPr>
        <p:style>
          <a:lnRef idx="1">
            <a:schemeClr val="accent1"/>
          </a:lnRef>
          <a:fillRef idx="0">
            <a:schemeClr val="accent1"/>
          </a:fillRef>
          <a:effectRef idx="0">
            <a:schemeClr val="accent1"/>
          </a:effectRef>
          <a:fontRef idx="minor">
            <a:schemeClr val="tx1"/>
          </a:fontRef>
        </p:style>
      </p:cxnSp>
      <p:sp>
        <p:nvSpPr>
          <p:cNvPr id="57" name="CuadroTexto 56"/>
          <p:cNvSpPr txBox="1"/>
          <p:nvPr/>
        </p:nvSpPr>
        <p:spPr>
          <a:xfrm>
            <a:off x="2604221" y="5969591"/>
            <a:ext cx="550151" cy="307777"/>
          </a:xfrm>
          <a:prstGeom prst="rect">
            <a:avLst/>
          </a:prstGeom>
          <a:noFill/>
        </p:spPr>
        <p:txBody>
          <a:bodyPr wrap="none" rtlCol="0">
            <a:spAutoFit/>
          </a:bodyPr>
          <a:lstStyle/>
          <a:p>
            <a:r>
              <a:rPr lang="es-EC" sz="1400" b="1" dirty="0" smtClean="0"/>
              <a:t>2009</a:t>
            </a:r>
            <a:endParaRPr lang="es-EC" sz="1400" b="1" dirty="0"/>
          </a:p>
        </p:txBody>
      </p:sp>
      <p:sp>
        <p:nvSpPr>
          <p:cNvPr id="58" name="CuadroTexto 57"/>
          <p:cNvSpPr txBox="1"/>
          <p:nvPr/>
        </p:nvSpPr>
        <p:spPr>
          <a:xfrm>
            <a:off x="3428971" y="5960627"/>
            <a:ext cx="550151" cy="307777"/>
          </a:xfrm>
          <a:prstGeom prst="rect">
            <a:avLst/>
          </a:prstGeom>
          <a:noFill/>
        </p:spPr>
        <p:txBody>
          <a:bodyPr wrap="none" rtlCol="0">
            <a:spAutoFit/>
          </a:bodyPr>
          <a:lstStyle/>
          <a:p>
            <a:r>
              <a:rPr lang="es-EC" sz="1400" b="1" dirty="0" smtClean="0"/>
              <a:t>2010</a:t>
            </a:r>
            <a:endParaRPr lang="es-EC" sz="1400" b="1" dirty="0"/>
          </a:p>
        </p:txBody>
      </p:sp>
      <p:sp>
        <p:nvSpPr>
          <p:cNvPr id="59" name="CuadroTexto 58"/>
          <p:cNvSpPr txBox="1"/>
          <p:nvPr/>
        </p:nvSpPr>
        <p:spPr>
          <a:xfrm>
            <a:off x="4415088" y="5965110"/>
            <a:ext cx="550151" cy="307777"/>
          </a:xfrm>
          <a:prstGeom prst="rect">
            <a:avLst/>
          </a:prstGeom>
          <a:noFill/>
        </p:spPr>
        <p:txBody>
          <a:bodyPr wrap="none" rtlCol="0">
            <a:spAutoFit/>
          </a:bodyPr>
          <a:lstStyle/>
          <a:p>
            <a:r>
              <a:rPr lang="es-EC" sz="1400" b="1" dirty="0" smtClean="0"/>
              <a:t>2011</a:t>
            </a:r>
            <a:endParaRPr lang="es-EC" sz="1400" b="1" dirty="0"/>
          </a:p>
        </p:txBody>
      </p:sp>
      <p:sp>
        <p:nvSpPr>
          <p:cNvPr id="60" name="CuadroTexto 59"/>
          <p:cNvSpPr txBox="1"/>
          <p:nvPr/>
        </p:nvSpPr>
        <p:spPr>
          <a:xfrm>
            <a:off x="5423610" y="5951663"/>
            <a:ext cx="550151" cy="307777"/>
          </a:xfrm>
          <a:prstGeom prst="rect">
            <a:avLst/>
          </a:prstGeom>
          <a:noFill/>
        </p:spPr>
        <p:txBody>
          <a:bodyPr wrap="none" rtlCol="0">
            <a:spAutoFit/>
          </a:bodyPr>
          <a:lstStyle/>
          <a:p>
            <a:r>
              <a:rPr lang="es-EC" sz="1400" b="1" dirty="0" smtClean="0"/>
              <a:t>2012</a:t>
            </a:r>
            <a:endParaRPr lang="es-EC" sz="1400" b="1" dirty="0"/>
          </a:p>
        </p:txBody>
      </p:sp>
      <p:sp>
        <p:nvSpPr>
          <p:cNvPr id="61" name="CuadroTexto 60"/>
          <p:cNvSpPr txBox="1"/>
          <p:nvPr/>
        </p:nvSpPr>
        <p:spPr>
          <a:xfrm>
            <a:off x="6284234" y="5951663"/>
            <a:ext cx="550151" cy="307777"/>
          </a:xfrm>
          <a:prstGeom prst="rect">
            <a:avLst/>
          </a:prstGeom>
          <a:noFill/>
        </p:spPr>
        <p:txBody>
          <a:bodyPr wrap="none" rtlCol="0">
            <a:spAutoFit/>
          </a:bodyPr>
          <a:lstStyle/>
          <a:p>
            <a:r>
              <a:rPr lang="es-EC" sz="1400" b="1" dirty="0" smtClean="0"/>
              <a:t>2013</a:t>
            </a:r>
            <a:endParaRPr lang="es-EC" sz="1400" b="1" dirty="0"/>
          </a:p>
        </p:txBody>
      </p:sp>
      <p:cxnSp>
        <p:nvCxnSpPr>
          <p:cNvPr id="62" name="Conector recto 61"/>
          <p:cNvCxnSpPr/>
          <p:nvPr/>
        </p:nvCxnSpPr>
        <p:spPr>
          <a:xfrm>
            <a:off x="3697898" y="5723966"/>
            <a:ext cx="2908" cy="251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Conector recto 62"/>
          <p:cNvCxnSpPr/>
          <p:nvPr/>
        </p:nvCxnSpPr>
        <p:spPr>
          <a:xfrm>
            <a:off x="4652646" y="5723966"/>
            <a:ext cx="2908" cy="251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Conector recto 63"/>
          <p:cNvCxnSpPr/>
          <p:nvPr/>
        </p:nvCxnSpPr>
        <p:spPr>
          <a:xfrm>
            <a:off x="5674621" y="5723966"/>
            <a:ext cx="2908" cy="251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Conector recto 64"/>
          <p:cNvCxnSpPr/>
          <p:nvPr/>
        </p:nvCxnSpPr>
        <p:spPr>
          <a:xfrm>
            <a:off x="6562127" y="5723966"/>
            <a:ext cx="2908" cy="251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64"/>
          <p:cNvCxnSpPr/>
          <p:nvPr/>
        </p:nvCxnSpPr>
        <p:spPr>
          <a:xfrm>
            <a:off x="7547055" y="5712590"/>
            <a:ext cx="2908" cy="25101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UFA-ESPE"/>
          <p:cNvPicPr/>
          <p:nvPr/>
        </p:nvPicPr>
        <p:blipFill rotWithShape="1">
          <a:blip r:embed="rId2">
            <a:extLst>
              <a:ext uri="{28A0092B-C50C-407E-A947-70E740481C1C}">
                <a14:useLocalDpi xmlns:a14="http://schemas.microsoft.com/office/drawing/2010/main" val="0"/>
              </a:ext>
            </a:extLst>
          </a:blip>
          <a:srcRect r="73320" b="-3135"/>
          <a:stretch/>
        </p:blipFill>
        <p:spPr bwMode="auto">
          <a:xfrm>
            <a:off x="167846" y="115926"/>
            <a:ext cx="1069283" cy="838816"/>
          </a:xfrm>
          <a:prstGeom prst="rect">
            <a:avLst/>
          </a:prstGeom>
          <a:noFill/>
          <a:ln>
            <a:noFill/>
          </a:ln>
        </p:spPr>
      </p:pic>
      <p:pic>
        <p:nvPicPr>
          <p:cNvPr id="5" name="Imagen 4" descr="LOGO UFA-ESPE"/>
          <p:cNvPicPr/>
          <p:nvPr/>
        </p:nvPicPr>
        <p:blipFill rotWithShape="1">
          <a:blip r:embed="rId3" cstate="print">
            <a:extLst>
              <a:ext uri="{28A0092B-C50C-407E-A947-70E740481C1C}">
                <a14:useLocalDpi xmlns:a14="http://schemas.microsoft.com/office/drawing/2010/main" val="0"/>
              </a:ext>
            </a:extLst>
          </a:blip>
          <a:srcRect l="25402" t="-2474" r="-1751" b="17613"/>
          <a:stretch/>
        </p:blipFill>
        <p:spPr bwMode="auto">
          <a:xfrm>
            <a:off x="7879975" y="6521824"/>
            <a:ext cx="1048871" cy="242047"/>
          </a:xfrm>
          <a:prstGeom prst="rect">
            <a:avLst/>
          </a:prstGeom>
          <a:noFill/>
          <a:ln>
            <a:noFill/>
          </a:ln>
        </p:spPr>
      </p:pic>
      <p:sp>
        <p:nvSpPr>
          <p:cNvPr id="2" name="Rectángulo 1"/>
          <p:cNvSpPr/>
          <p:nvPr/>
        </p:nvSpPr>
        <p:spPr>
          <a:xfrm>
            <a:off x="3941294" y="166002"/>
            <a:ext cx="2540188" cy="461665"/>
          </a:xfrm>
          <a:prstGeom prst="rect">
            <a:avLst/>
          </a:prstGeom>
          <a:solidFill>
            <a:srgbClr val="FFFF00"/>
          </a:solidFill>
          <a:ln>
            <a:solidFill>
              <a:schemeClr val="tx1"/>
            </a:solidFill>
          </a:ln>
        </p:spPr>
        <p:txBody>
          <a:bodyPr wrap="square">
            <a:spAutoFit/>
          </a:bodyPr>
          <a:lstStyle/>
          <a:p>
            <a:pPr algn="ctr"/>
            <a:r>
              <a:rPr lang="es-EC" sz="2400" b="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EL PROBLEMA</a:t>
            </a:r>
            <a:endParaRPr lang="es-EC" sz="2400" dirty="0">
              <a:effectLst>
                <a:outerShdw blurRad="38100" dist="38100" dir="2700000" algn="tl">
                  <a:srgbClr val="000000">
                    <a:alpha val="43137"/>
                  </a:srgbClr>
                </a:outerShdw>
              </a:effectLst>
            </a:endParaRPr>
          </a:p>
        </p:txBody>
      </p:sp>
      <p:sp>
        <p:nvSpPr>
          <p:cNvPr id="3" name="Rectángulo 2"/>
          <p:cNvSpPr/>
          <p:nvPr/>
        </p:nvSpPr>
        <p:spPr>
          <a:xfrm>
            <a:off x="288164" y="931495"/>
            <a:ext cx="2804659" cy="5355312"/>
          </a:xfrm>
          <a:prstGeom prst="rect">
            <a:avLst/>
          </a:prstGeom>
        </p:spPr>
        <p:txBody>
          <a:bodyPr wrap="square">
            <a:spAutoFit/>
          </a:bodyPr>
          <a:lstStyle/>
          <a:p>
            <a:r>
              <a:rPr lang="es-EC" dirty="0" smtClean="0">
                <a:solidFill>
                  <a:srgbClr val="000000"/>
                </a:solidFill>
                <a:latin typeface="Times New Roman" panose="02020603050405020304" pitchFamily="18" charset="0"/>
                <a:ea typeface="Calibri" panose="020F0502020204030204" pitchFamily="34" charset="0"/>
              </a:rPr>
              <a:t>En la actualidad a </a:t>
            </a:r>
            <a:r>
              <a:rPr lang="es-EC" dirty="0">
                <a:solidFill>
                  <a:srgbClr val="000000"/>
                </a:solidFill>
                <a:latin typeface="Times New Roman" panose="02020603050405020304" pitchFamily="18" charset="0"/>
                <a:ea typeface="Calibri" panose="020F0502020204030204" pitchFamily="34" charset="0"/>
              </a:rPr>
              <a:t>pesar que los dos Estados han realizado diferentes comisiones mixtas, y han establecido </a:t>
            </a:r>
            <a:r>
              <a:rPr lang="es-EC" dirty="0" smtClean="0">
                <a:solidFill>
                  <a:srgbClr val="000000"/>
                </a:solidFill>
                <a:latin typeface="Times New Roman" panose="02020603050405020304" pitchFamily="18" charset="0"/>
                <a:ea typeface="Calibri" panose="020F0502020204030204" pitchFamily="34" charset="0"/>
              </a:rPr>
              <a:t>las coordenadas </a:t>
            </a:r>
            <a:r>
              <a:rPr lang="es-EC" dirty="0">
                <a:solidFill>
                  <a:srgbClr val="000000"/>
                </a:solidFill>
                <a:latin typeface="Times New Roman" panose="02020603050405020304" pitchFamily="18" charset="0"/>
                <a:ea typeface="Calibri" panose="020F0502020204030204" pitchFamily="34" charset="0"/>
              </a:rPr>
              <a:t>para aplicar el fallo de la Corte, se evidencia </a:t>
            </a:r>
            <a:r>
              <a:rPr lang="es-EC" dirty="0" smtClean="0">
                <a:solidFill>
                  <a:srgbClr val="000000"/>
                </a:solidFill>
                <a:latin typeface="Times New Roman" panose="02020603050405020304" pitchFamily="18" charset="0"/>
                <a:ea typeface="Calibri" panose="020F0502020204030204" pitchFamily="34" charset="0"/>
              </a:rPr>
              <a:t>en </a:t>
            </a:r>
            <a:r>
              <a:rPr lang="es-EC" dirty="0">
                <a:solidFill>
                  <a:srgbClr val="000000"/>
                </a:solidFill>
                <a:latin typeface="Times New Roman" panose="02020603050405020304" pitchFamily="18" charset="0"/>
                <a:ea typeface="Calibri" panose="020F0502020204030204" pitchFamily="34" charset="0"/>
              </a:rPr>
              <a:t>declaraciones de los representantes de los dos países, que existen discrepancias </a:t>
            </a:r>
            <a:r>
              <a:rPr lang="es-EC" b="1" dirty="0">
                <a:solidFill>
                  <a:srgbClr val="000000"/>
                </a:solidFill>
                <a:latin typeface="Times New Roman" panose="02020603050405020304" pitchFamily="18" charset="0"/>
                <a:ea typeface="Calibri" panose="020F0502020204030204" pitchFamily="34" charset="0"/>
              </a:rPr>
              <a:t>sobre la delimitación terrestre en el inicio de la frontera marítima,</a:t>
            </a:r>
            <a:r>
              <a:rPr lang="es-EC" dirty="0">
                <a:solidFill>
                  <a:srgbClr val="000000"/>
                </a:solidFill>
                <a:latin typeface="Times New Roman" panose="02020603050405020304" pitchFamily="18" charset="0"/>
                <a:ea typeface="Calibri" panose="020F0502020204030204" pitchFamily="34" charset="0"/>
              </a:rPr>
              <a:t> lo que ha ocasionado que los Estados definan estrategias para preservar </a:t>
            </a:r>
            <a:r>
              <a:rPr lang="es-EC" b="1" dirty="0">
                <a:solidFill>
                  <a:srgbClr val="000000"/>
                </a:solidFill>
                <a:latin typeface="Times New Roman" panose="02020603050405020304" pitchFamily="18" charset="0"/>
                <a:ea typeface="Calibri" panose="020F0502020204030204" pitchFamily="34" charset="0"/>
              </a:rPr>
              <a:t>como territorio soberano el “triángulo terrestre”.</a:t>
            </a:r>
            <a:endParaRPr lang="es-EC" b="1" dirty="0"/>
          </a:p>
        </p:txBody>
      </p:sp>
      <p:pic>
        <p:nvPicPr>
          <p:cNvPr id="6" name="Imagen 5"/>
          <p:cNvPicPr>
            <a:picLocks noChangeAspect="1"/>
          </p:cNvPicPr>
          <p:nvPr/>
        </p:nvPicPr>
        <p:blipFill>
          <a:blip r:embed="rId4"/>
          <a:stretch>
            <a:fillRect/>
          </a:stretch>
        </p:blipFill>
        <p:spPr>
          <a:xfrm>
            <a:off x="3209617" y="1429034"/>
            <a:ext cx="5794337" cy="381531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 name="Elipse 6"/>
          <p:cNvSpPr/>
          <p:nvPr/>
        </p:nvSpPr>
        <p:spPr>
          <a:xfrm>
            <a:off x="3630706" y="2608729"/>
            <a:ext cx="188259" cy="18825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CuadroTexto 7"/>
          <p:cNvSpPr txBox="1"/>
          <p:nvPr/>
        </p:nvSpPr>
        <p:spPr>
          <a:xfrm>
            <a:off x="3509683" y="2164977"/>
            <a:ext cx="676788" cy="369332"/>
          </a:xfrm>
          <a:prstGeom prst="rect">
            <a:avLst/>
          </a:prstGeom>
          <a:solidFill>
            <a:srgbClr val="FF0000"/>
          </a:solidFill>
        </p:spPr>
        <p:txBody>
          <a:bodyPr wrap="none" rtlCol="0">
            <a:spAutoFit/>
          </a:bodyPr>
          <a:lstStyle/>
          <a:p>
            <a:r>
              <a:rPr lang="es-EC" b="1" dirty="0" smtClean="0">
                <a:solidFill>
                  <a:schemeClr val="bg1"/>
                </a:solidFill>
              </a:rPr>
              <a:t>PIFM</a:t>
            </a:r>
            <a:endParaRPr lang="es-EC" b="1" dirty="0">
              <a:solidFill>
                <a:schemeClr val="bg1"/>
              </a:solidFill>
            </a:endParaRPr>
          </a:p>
        </p:txBody>
      </p:sp>
    </p:spTree>
    <p:extLst>
      <p:ext uri="{BB962C8B-B14F-4D97-AF65-F5344CB8AC3E}">
        <p14:creationId xmlns:p14="http://schemas.microsoft.com/office/powerpoint/2010/main" val="1693982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LOGO UFA-ESPE"/>
          <p:cNvPicPr/>
          <p:nvPr/>
        </p:nvPicPr>
        <p:blipFill rotWithShape="1">
          <a:blip r:embed="rId2">
            <a:extLst>
              <a:ext uri="{28A0092B-C50C-407E-A947-70E740481C1C}">
                <a14:useLocalDpi xmlns:a14="http://schemas.microsoft.com/office/drawing/2010/main" val="0"/>
              </a:ext>
            </a:extLst>
          </a:blip>
          <a:srcRect r="73320" b="-3135"/>
          <a:stretch/>
        </p:blipFill>
        <p:spPr bwMode="auto">
          <a:xfrm>
            <a:off x="167846" y="115926"/>
            <a:ext cx="1069283" cy="838816"/>
          </a:xfrm>
          <a:prstGeom prst="rect">
            <a:avLst/>
          </a:prstGeom>
          <a:noFill/>
          <a:ln>
            <a:noFill/>
          </a:ln>
        </p:spPr>
      </p:pic>
      <p:pic>
        <p:nvPicPr>
          <p:cNvPr id="5" name="Imagen 4" descr="LOGO UFA-ESPE"/>
          <p:cNvPicPr/>
          <p:nvPr/>
        </p:nvPicPr>
        <p:blipFill rotWithShape="1">
          <a:blip r:embed="rId3" cstate="print">
            <a:extLst>
              <a:ext uri="{28A0092B-C50C-407E-A947-70E740481C1C}">
                <a14:useLocalDpi xmlns:a14="http://schemas.microsoft.com/office/drawing/2010/main" val="0"/>
              </a:ext>
            </a:extLst>
          </a:blip>
          <a:srcRect l="25402" t="-2474" r="-1751" b="17613"/>
          <a:stretch/>
        </p:blipFill>
        <p:spPr bwMode="auto">
          <a:xfrm>
            <a:off x="7879975" y="6521824"/>
            <a:ext cx="1048871" cy="242047"/>
          </a:xfrm>
          <a:prstGeom prst="rect">
            <a:avLst/>
          </a:prstGeom>
          <a:noFill/>
          <a:ln>
            <a:noFill/>
          </a:ln>
        </p:spPr>
      </p:pic>
      <p:sp>
        <p:nvSpPr>
          <p:cNvPr id="18" name="Arc 11"/>
          <p:cNvSpPr>
            <a:spLocks/>
          </p:cNvSpPr>
          <p:nvPr/>
        </p:nvSpPr>
        <p:spPr bwMode="auto">
          <a:xfrm flipH="1">
            <a:off x="4386263" y="1484313"/>
            <a:ext cx="2852737" cy="4176712"/>
          </a:xfrm>
          <a:custGeom>
            <a:avLst/>
            <a:gdLst>
              <a:gd name="T0" fmla="*/ 2147483647 w 21600"/>
              <a:gd name="T1" fmla="*/ 0 h 38721"/>
              <a:gd name="T2" fmla="*/ 2147483647 w 21600"/>
              <a:gd name="T3" fmla="*/ 2147483647 h 38721"/>
              <a:gd name="T4" fmla="*/ 0 w 21600"/>
              <a:gd name="T5" fmla="*/ 2147483647 h 38721"/>
              <a:gd name="T6" fmla="*/ 0 60000 65536"/>
              <a:gd name="T7" fmla="*/ 0 60000 65536"/>
              <a:gd name="T8" fmla="*/ 0 60000 65536"/>
              <a:gd name="T9" fmla="*/ 0 w 21600"/>
              <a:gd name="T10" fmla="*/ 0 h 38721"/>
              <a:gd name="T11" fmla="*/ 21600 w 21600"/>
              <a:gd name="T12" fmla="*/ 38721 h 38721"/>
            </a:gdLst>
            <a:ahLst/>
            <a:cxnLst>
              <a:cxn ang="T6">
                <a:pos x="T0" y="T1"/>
              </a:cxn>
              <a:cxn ang="T7">
                <a:pos x="T2" y="T3"/>
              </a:cxn>
              <a:cxn ang="T8">
                <a:pos x="T4" y="T5"/>
              </a:cxn>
            </a:cxnLst>
            <a:rect l="T9" t="T10" r="T11" b="T12"/>
            <a:pathLst>
              <a:path w="21600" h="38721" fill="none" extrusionOk="0">
                <a:moveTo>
                  <a:pt x="9850" y="0"/>
                </a:moveTo>
                <a:cubicBezTo>
                  <a:pt x="17063" y="3696"/>
                  <a:pt x="21600" y="11118"/>
                  <a:pt x="21600" y="19223"/>
                </a:cubicBezTo>
                <a:cubicBezTo>
                  <a:pt x="21600" y="27551"/>
                  <a:pt x="16811" y="35137"/>
                  <a:pt x="9294" y="38721"/>
                </a:cubicBezTo>
              </a:path>
              <a:path w="21600" h="38721" stroke="0" extrusionOk="0">
                <a:moveTo>
                  <a:pt x="9850" y="0"/>
                </a:moveTo>
                <a:cubicBezTo>
                  <a:pt x="17063" y="3696"/>
                  <a:pt x="21600" y="11118"/>
                  <a:pt x="21600" y="19223"/>
                </a:cubicBezTo>
                <a:cubicBezTo>
                  <a:pt x="21600" y="27551"/>
                  <a:pt x="16811" y="35137"/>
                  <a:pt x="9294" y="38721"/>
                </a:cubicBezTo>
                <a:lnTo>
                  <a:pt x="0" y="19223"/>
                </a:lnTo>
                <a:close/>
              </a:path>
            </a:pathLst>
          </a:custGeom>
          <a:noFill/>
          <a:ln w="38100">
            <a:solidFill>
              <a:srgbClr val="FFFF00"/>
            </a:solidFill>
            <a:prstDash val="sysDot"/>
            <a:round/>
            <a:headEnd/>
            <a:tailEnd/>
          </a:ln>
        </p:spPr>
        <p:txBody>
          <a:bodyPr wrap="none" anchor="ctr"/>
          <a:lstStyle/>
          <a:p>
            <a:pPr algn="ctr" eaLnBrk="0" hangingPunct="0">
              <a:defRPr/>
            </a:pPr>
            <a:endParaRPr lang="es-AR" sz="1600" b="1" kern="0" dirty="0">
              <a:solidFill>
                <a:srgbClr val="FFFF00"/>
              </a:solidFill>
              <a:latin typeface="Arial Narrow" pitchFamily="34" charset="0"/>
              <a:cs typeface="Arial" charset="0"/>
            </a:endParaRPr>
          </a:p>
        </p:txBody>
      </p:sp>
      <p:sp>
        <p:nvSpPr>
          <p:cNvPr id="25" name="Text Box 18"/>
          <p:cNvSpPr txBox="1">
            <a:spLocks noChangeArrowheads="1"/>
          </p:cNvSpPr>
          <p:nvPr/>
        </p:nvSpPr>
        <p:spPr bwMode="auto">
          <a:xfrm>
            <a:off x="6240626" y="2465564"/>
            <a:ext cx="2629833" cy="584775"/>
          </a:xfrm>
          <a:prstGeom prst="rect">
            <a:avLst/>
          </a:prstGeom>
          <a:noFill/>
          <a:ln w="9525" algn="ctr">
            <a:noFill/>
            <a:miter lim="800000"/>
            <a:headEnd/>
            <a:tailEnd/>
          </a:ln>
          <a:effectLst>
            <a:outerShdw blurRad="50800" dist="38100" dir="5400000" algn="ctr" rotWithShape="0">
              <a:sysClr val="windowText" lastClr="000000"/>
            </a:outerShdw>
          </a:effectLst>
        </p:spPr>
        <p:txBody>
          <a:bodyPr>
            <a:spAutoFit/>
          </a:bodyPr>
          <a:lstStyle/>
          <a:p>
            <a:pPr eaLnBrk="0" hangingPunct="0">
              <a:defRPr/>
            </a:pPr>
            <a:r>
              <a:rPr lang="es-EC" sz="3200" kern="0" dirty="0" smtClean="0">
                <a:ln w="11430">
                  <a:solidFill>
                    <a:sysClr val="windowText" lastClr="000000">
                      <a:lumMod val="95000"/>
                      <a:lumOff val="5000"/>
                    </a:sysClr>
                  </a:solidFill>
                </a:ln>
                <a:solidFill>
                  <a:prstClr val="white"/>
                </a:solidFill>
                <a:latin typeface="Impact" pitchFamily="34" charset="0"/>
                <a:cs typeface="Times New Roman" pitchFamily="18" charset="0"/>
              </a:rPr>
              <a:t>OBJETIVOS</a:t>
            </a:r>
            <a:endParaRPr lang="es-EC" sz="3200" kern="0" dirty="0">
              <a:ln w="11430">
                <a:solidFill>
                  <a:sysClr val="windowText" lastClr="000000">
                    <a:lumMod val="95000"/>
                    <a:lumOff val="5000"/>
                  </a:sysClr>
                </a:solidFill>
              </a:ln>
              <a:solidFill>
                <a:prstClr val="white"/>
              </a:solidFill>
              <a:latin typeface="Impact" pitchFamily="34" charset="0"/>
              <a:cs typeface="Times New Roman" pitchFamily="18" charset="0"/>
            </a:endParaRPr>
          </a:p>
        </p:txBody>
      </p:sp>
      <p:sp>
        <p:nvSpPr>
          <p:cNvPr id="26" name="Oval 4">
            <a:hlinkClick r:id="" action="ppaction://hlinkshowjump?jump=nextslide"/>
          </p:cNvPr>
          <p:cNvSpPr>
            <a:spLocks noChangeArrowheads="1"/>
          </p:cNvSpPr>
          <p:nvPr/>
        </p:nvSpPr>
        <p:spPr bwMode="auto">
          <a:xfrm flipH="1">
            <a:off x="4359197" y="2496607"/>
            <a:ext cx="577184" cy="435406"/>
          </a:xfrm>
          <a:prstGeom prst="ellipse">
            <a:avLst/>
          </a:prstGeom>
          <a:gradFill rotWithShape="1">
            <a:gsLst>
              <a:gs pos="0">
                <a:srgbClr val="C17979">
                  <a:alpha val="70588"/>
                </a:srgbClr>
              </a:gs>
              <a:gs pos="100000">
                <a:srgbClr val="532121"/>
              </a:gs>
            </a:gsLst>
            <a:lin ang="18900000" scaled="1"/>
          </a:gradFill>
          <a:ln w="9525" algn="ctr">
            <a:noFill/>
            <a:round/>
            <a:headEnd/>
            <a:tailEnd/>
          </a:ln>
          <a:effectLst>
            <a:outerShdw blurRad="114300" dist="101600" dir="6720000" algn="ctr" rotWithShape="0">
              <a:sysClr val="windowText" lastClr="000000"/>
            </a:outerShdw>
          </a:effectLst>
          <a:scene3d>
            <a:camera prst="orthographicFront"/>
            <a:lightRig rig="threePt" dir="t"/>
          </a:scene3d>
          <a:sp3d>
            <a:bevelT/>
          </a:sp3d>
        </p:spPr>
        <p:txBody>
          <a:bodyPr anchor="ctr"/>
          <a:lstStyle/>
          <a:p>
            <a:pPr algn="ctr">
              <a:defRPr/>
            </a:pPr>
            <a:r>
              <a:rPr lang="es-AR" sz="2800" b="1" kern="0" dirty="0">
                <a:solidFill>
                  <a:srgbClr val="FFFF00"/>
                </a:solidFill>
                <a:effectLst>
                  <a:outerShdw blurRad="38100" dist="38100" dir="2700000" algn="tl">
                    <a:srgbClr val="000000">
                      <a:alpha val="43137"/>
                    </a:srgbClr>
                  </a:outerShdw>
                </a:effectLst>
                <a:cs typeface="Arial" charset="0"/>
              </a:rPr>
              <a:t>2</a:t>
            </a:r>
            <a:endParaRPr lang="en-US" sz="2800" b="1" kern="0" dirty="0">
              <a:solidFill>
                <a:srgbClr val="FFFF00"/>
              </a:solidFill>
              <a:effectLst>
                <a:outerShdw blurRad="38100" dist="38100" dir="2700000" algn="tl">
                  <a:srgbClr val="000000">
                    <a:alpha val="43137"/>
                  </a:srgbClr>
                </a:outerShdw>
              </a:effectLst>
              <a:cs typeface="Arial" charset="0"/>
            </a:endParaRPr>
          </a:p>
        </p:txBody>
      </p:sp>
      <p:pic>
        <p:nvPicPr>
          <p:cNvPr id="32" name="Imagen 31"/>
          <p:cNvPicPr>
            <a:picLocks noChangeAspect="1"/>
          </p:cNvPicPr>
          <p:nvPr/>
        </p:nvPicPr>
        <p:blipFill>
          <a:blip r:embed="rId4"/>
          <a:stretch>
            <a:fillRect/>
          </a:stretch>
        </p:blipFill>
        <p:spPr>
          <a:xfrm>
            <a:off x="-539175" y="1501675"/>
            <a:ext cx="5876342" cy="4401584"/>
          </a:xfrm>
          <a:prstGeom prst="rect">
            <a:avLst/>
          </a:prstGeom>
          <a:effectLst>
            <a:softEdge rad="635000"/>
          </a:effectLst>
          <a:scene3d>
            <a:camera prst="perspectiveContrastingRightFacing"/>
            <a:lightRig rig="threePt" dir="t"/>
          </a:scene3d>
        </p:spPr>
      </p:pic>
      <p:sp>
        <p:nvSpPr>
          <p:cNvPr id="2" name="Rectángulo 1"/>
          <p:cNvSpPr/>
          <p:nvPr/>
        </p:nvSpPr>
        <p:spPr>
          <a:xfrm>
            <a:off x="1344706" y="174601"/>
            <a:ext cx="7503458" cy="646331"/>
          </a:xfrm>
          <a:prstGeom prst="rect">
            <a:avLst/>
          </a:prstGeom>
          <a:solidFill>
            <a:srgbClr val="FFFF00"/>
          </a:solidFill>
          <a:ln>
            <a:solidFill>
              <a:schemeClr val="tx1"/>
            </a:solidFill>
          </a:ln>
        </p:spPr>
        <p:txBody>
          <a:bodyPr wrap="square">
            <a:spAutoFit/>
          </a:bodyPr>
          <a:lstStyle/>
          <a:p>
            <a:pPr algn="ctr"/>
            <a:r>
              <a:rPr lang="es-EC" b="1"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“EL FALLO DE LA HAYA EN EL CONFLICTO DE PERÚ Y CHILE Y SU INFLUENCIA EN LA REGIÓN”</a:t>
            </a:r>
            <a:r>
              <a:rPr lang="es-EC" dirty="0" smtClean="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a:t>
            </a:r>
            <a:r>
              <a:rPr lang="es-EC" dirty="0" smtClean="0">
                <a:effectLst>
                  <a:outerShdw blurRad="38100" dist="38100" dir="2700000" algn="tl">
                    <a:srgbClr val="000000">
                      <a:alpha val="43137"/>
                    </a:srgbClr>
                  </a:outerShdw>
                </a:effectLst>
              </a:rPr>
              <a:t> </a:t>
            </a:r>
            <a:endParaRPr lang="es-EC"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9058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1732</TotalTime>
  <Words>2095</Words>
  <Application>Microsoft Office PowerPoint</Application>
  <PresentationFormat>Presentación en pantalla (4:3)</PresentationFormat>
  <Paragraphs>183</Paragraphs>
  <Slides>30</Slides>
  <Notes>0</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Tema de Office</vt:lpstr>
      <vt:lpstr>“EL FALLO DE LA HAYA EN EL CONFLICTO DE PERÚ Y CHILE Y SU INFLUENCIA EN LA REGIÓN”.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“FIN DE LA PRESENTACIÓN”.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FALLO DE LA HAYA EN LA DELIMITACIÓN MARÍTIMA ENTRE PERÚ Y CHILE. </dc:title>
  <dc:creator>Juan Lopez Andrade</dc:creator>
  <cp:lastModifiedBy>Usuario de Windows</cp:lastModifiedBy>
  <cp:revision>91</cp:revision>
  <dcterms:created xsi:type="dcterms:W3CDTF">2015-04-04T17:44:47Z</dcterms:created>
  <dcterms:modified xsi:type="dcterms:W3CDTF">2015-05-25T21:05:25Z</dcterms:modified>
</cp:coreProperties>
</file>