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16" r:id="rId1"/>
  </p:sldMasterIdLst>
  <p:notesMasterIdLst>
    <p:notesMasterId r:id="rId46"/>
  </p:notesMasterIdLst>
  <p:sldIdLst>
    <p:sldId id="256" r:id="rId2"/>
    <p:sldId id="257" r:id="rId3"/>
    <p:sldId id="323" r:id="rId4"/>
    <p:sldId id="259" r:id="rId5"/>
    <p:sldId id="330" r:id="rId6"/>
    <p:sldId id="260" r:id="rId7"/>
    <p:sldId id="331" r:id="rId8"/>
    <p:sldId id="316" r:id="rId9"/>
    <p:sldId id="267" r:id="rId10"/>
    <p:sldId id="318" r:id="rId11"/>
    <p:sldId id="332" r:id="rId12"/>
    <p:sldId id="333" r:id="rId13"/>
    <p:sldId id="334" r:id="rId14"/>
    <p:sldId id="335" r:id="rId15"/>
    <p:sldId id="337" r:id="rId16"/>
    <p:sldId id="338" r:id="rId17"/>
    <p:sldId id="339" r:id="rId18"/>
    <p:sldId id="340" r:id="rId19"/>
    <p:sldId id="341" r:id="rId20"/>
    <p:sldId id="342" r:id="rId21"/>
    <p:sldId id="319" r:id="rId22"/>
    <p:sldId id="343" r:id="rId23"/>
    <p:sldId id="344" r:id="rId24"/>
    <p:sldId id="346" r:id="rId25"/>
    <p:sldId id="347" r:id="rId26"/>
    <p:sldId id="345" r:id="rId27"/>
    <p:sldId id="268" r:id="rId28"/>
    <p:sldId id="271" r:id="rId29"/>
    <p:sldId id="348" r:id="rId30"/>
    <p:sldId id="349" r:id="rId31"/>
    <p:sldId id="350" r:id="rId32"/>
    <p:sldId id="351" r:id="rId33"/>
    <p:sldId id="291" r:id="rId34"/>
    <p:sldId id="352" r:id="rId35"/>
    <p:sldId id="353" r:id="rId36"/>
    <p:sldId id="354" r:id="rId37"/>
    <p:sldId id="355" r:id="rId38"/>
    <p:sldId id="356" r:id="rId39"/>
    <p:sldId id="320" r:id="rId40"/>
    <p:sldId id="357" r:id="rId41"/>
    <p:sldId id="313" r:id="rId42"/>
    <p:sldId id="358" r:id="rId43"/>
    <p:sldId id="359" r:id="rId44"/>
    <p:sldId id="314"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4660"/>
  </p:normalViewPr>
  <p:slideViewPr>
    <p:cSldViewPr>
      <p:cViewPr>
        <p:scale>
          <a:sx n="50" d="100"/>
          <a:sy n="50" d="100"/>
        </p:scale>
        <p:origin x="-1950"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5B1D3-D27F-4122-ABE8-EDC911D0D600}" type="doc">
      <dgm:prSet loTypeId="urn:microsoft.com/office/officeart/2005/8/layout/hProcess4" loCatId="process" qsTypeId="urn:microsoft.com/office/officeart/2005/8/quickstyle/simple1" qsCatId="simple" csTypeId="urn:microsoft.com/office/officeart/2005/8/colors/accent1_5" csCatId="accent1" phldr="1"/>
      <dgm:spPr/>
      <dgm:t>
        <a:bodyPr/>
        <a:lstStyle/>
        <a:p>
          <a:endParaRPr lang="es-EC"/>
        </a:p>
      </dgm:t>
    </dgm:pt>
    <dgm:pt modelId="{DC6EDC45-7323-4152-B1E6-EAF18BAF8356}">
      <dgm:prSet phldrT="[Texto]" custT="1"/>
      <dgm:spPr>
        <a:solidFill>
          <a:schemeClr val="bg1">
            <a:alpha val="90000"/>
          </a:schemeClr>
        </a:solidFill>
        <a:ln>
          <a:solidFill>
            <a:schemeClr val="tx2"/>
          </a:solidFill>
        </a:ln>
      </dgm:spPr>
      <dgm:t>
        <a:bodyPr/>
        <a:lstStyle/>
        <a:p>
          <a:r>
            <a:rPr lang="es-EC" sz="1400" b="1" dirty="0" smtClean="0">
              <a:solidFill>
                <a:schemeClr val="tx1"/>
              </a:solidFill>
            </a:rPr>
            <a:t>Texto Plano en MATLAB</a:t>
          </a:r>
          <a:endParaRPr lang="es-EC" sz="1400" b="1" dirty="0">
            <a:solidFill>
              <a:schemeClr val="tx1"/>
            </a:solidFill>
          </a:endParaRPr>
        </a:p>
      </dgm:t>
    </dgm:pt>
    <dgm:pt modelId="{213FE1F7-2234-477C-9298-D6B45B9EA72E}" type="parTrans" cxnId="{8653A11B-B7F4-424A-BC76-4A2D0AFAE92F}">
      <dgm:prSet/>
      <dgm:spPr/>
      <dgm:t>
        <a:bodyPr/>
        <a:lstStyle/>
        <a:p>
          <a:endParaRPr lang="es-EC"/>
        </a:p>
      </dgm:t>
    </dgm:pt>
    <dgm:pt modelId="{351BF535-242A-431A-9E8D-50D416686D50}" type="sibTrans" cxnId="{8653A11B-B7F4-424A-BC76-4A2D0AFAE92F}">
      <dgm:prSet/>
      <dgm:spPr/>
      <dgm:t>
        <a:bodyPr/>
        <a:lstStyle/>
        <a:p>
          <a:endParaRPr lang="es-EC"/>
        </a:p>
      </dgm:t>
    </dgm:pt>
    <dgm:pt modelId="{7EB5E293-C7B0-4320-AABF-A23D8959970E}">
      <dgm:prSet phldrT="[Texto]" custT="1"/>
      <dgm:spPr/>
      <dgm:t>
        <a:bodyPr/>
        <a:lstStyle/>
        <a:p>
          <a:pPr algn="just"/>
          <a:r>
            <a:rPr lang="es-EC" sz="1600" smtClean="0"/>
            <a:t>Algoritmo implementados en la tarjeta NI myRIO:</a:t>
          </a:r>
          <a:endParaRPr lang="es-EC" sz="800" dirty="0"/>
        </a:p>
      </dgm:t>
    </dgm:pt>
    <dgm:pt modelId="{BC2335A5-F7D2-434B-99AD-4473D54CCD99}" type="parTrans" cxnId="{6ADE9A66-33B5-4350-A511-53E03BAA98CA}">
      <dgm:prSet/>
      <dgm:spPr/>
      <dgm:t>
        <a:bodyPr/>
        <a:lstStyle/>
        <a:p>
          <a:endParaRPr lang="es-EC"/>
        </a:p>
      </dgm:t>
    </dgm:pt>
    <dgm:pt modelId="{7136713D-FD62-4796-86E4-45655AC8C82A}" type="sibTrans" cxnId="{6ADE9A66-33B5-4350-A511-53E03BAA98CA}">
      <dgm:prSet/>
      <dgm:spPr/>
      <dgm:t>
        <a:bodyPr/>
        <a:lstStyle/>
        <a:p>
          <a:endParaRPr lang="es-EC"/>
        </a:p>
      </dgm:t>
    </dgm:pt>
    <dgm:pt modelId="{CF4DCC20-30CB-4A9C-B815-E73F79FB54F6}">
      <dgm:prSet phldrT="[Texto]" custT="1"/>
      <dgm:spPr>
        <a:solidFill>
          <a:schemeClr val="bg1">
            <a:alpha val="76667"/>
          </a:schemeClr>
        </a:solidFill>
        <a:ln>
          <a:solidFill>
            <a:schemeClr val="accent1">
              <a:lumMod val="75000"/>
            </a:schemeClr>
          </a:solidFill>
        </a:ln>
      </dgm:spPr>
      <dgm:t>
        <a:bodyPr/>
        <a:lstStyle/>
        <a:p>
          <a:r>
            <a:rPr lang="es-EC" sz="1800" b="1" dirty="0" smtClean="0">
              <a:solidFill>
                <a:schemeClr val="tx1"/>
              </a:solidFill>
            </a:rPr>
            <a:t>Ecualización</a:t>
          </a:r>
          <a:endParaRPr lang="es-EC" sz="1800" b="1" dirty="0">
            <a:solidFill>
              <a:schemeClr val="tx1"/>
            </a:solidFill>
          </a:endParaRPr>
        </a:p>
      </dgm:t>
    </dgm:pt>
    <dgm:pt modelId="{4C2ECB65-BE88-4262-B4F1-033FAC217136}" type="parTrans" cxnId="{BBA0D607-E064-4B97-8CDC-28B5D07B55C2}">
      <dgm:prSet/>
      <dgm:spPr/>
      <dgm:t>
        <a:bodyPr/>
        <a:lstStyle/>
        <a:p>
          <a:endParaRPr lang="es-EC"/>
        </a:p>
      </dgm:t>
    </dgm:pt>
    <dgm:pt modelId="{F93D159C-33FB-4996-93D8-34813A9B15D0}" type="sibTrans" cxnId="{BBA0D607-E064-4B97-8CDC-28B5D07B55C2}">
      <dgm:prSet/>
      <dgm:spPr/>
      <dgm:t>
        <a:bodyPr/>
        <a:lstStyle/>
        <a:p>
          <a:endParaRPr lang="es-EC"/>
        </a:p>
      </dgm:t>
    </dgm:pt>
    <dgm:pt modelId="{6F9E16D4-8A5A-4BA6-BE6D-BFB4D66B2B78}">
      <dgm:prSet phldrT="[Texto]" custT="1"/>
      <dgm:spPr/>
      <dgm:t>
        <a:bodyPr/>
        <a:lstStyle/>
        <a:p>
          <a:pPr algn="just"/>
          <a:r>
            <a:rPr lang="es-EC" sz="1600" smtClean="0"/>
            <a:t>Análisis del  comportamiento de los micrófonos</a:t>
          </a:r>
          <a:endParaRPr lang="es-EC" sz="1600" dirty="0"/>
        </a:p>
      </dgm:t>
    </dgm:pt>
    <dgm:pt modelId="{95C0D152-C1E6-40BE-9ACC-7C6507D3985D}" type="parTrans" cxnId="{42ED1EA0-6605-4A6D-89B8-5D4FE8044A2E}">
      <dgm:prSet/>
      <dgm:spPr/>
      <dgm:t>
        <a:bodyPr/>
        <a:lstStyle/>
        <a:p>
          <a:endParaRPr lang="es-EC"/>
        </a:p>
      </dgm:t>
    </dgm:pt>
    <dgm:pt modelId="{EB1DCDC7-5CE0-4A97-B279-7E245D16471A}" type="sibTrans" cxnId="{42ED1EA0-6605-4A6D-89B8-5D4FE8044A2E}">
      <dgm:prSet/>
      <dgm:spPr/>
      <dgm:t>
        <a:bodyPr/>
        <a:lstStyle/>
        <a:p>
          <a:endParaRPr lang="es-EC"/>
        </a:p>
      </dgm:t>
    </dgm:pt>
    <dgm:pt modelId="{F6D86579-F795-4690-B7CD-442247E15589}">
      <dgm:prSet phldrT="[Texto]" custT="1"/>
      <dgm:spPr>
        <a:solidFill>
          <a:schemeClr val="bg1">
            <a:alpha val="63333"/>
          </a:schemeClr>
        </a:solidFill>
        <a:ln>
          <a:solidFill>
            <a:schemeClr val="accent1">
              <a:lumMod val="75000"/>
            </a:schemeClr>
          </a:solidFill>
        </a:ln>
      </dgm:spPr>
      <dgm:t>
        <a:bodyPr/>
        <a:lstStyle/>
        <a:p>
          <a:r>
            <a:rPr lang="es-EC" sz="1400" b="1" dirty="0" smtClean="0">
              <a:solidFill>
                <a:schemeClr val="tx1"/>
              </a:solidFill>
            </a:rPr>
            <a:t>Resultados</a:t>
          </a:r>
          <a:endParaRPr lang="es-EC" sz="1400" b="1" dirty="0">
            <a:solidFill>
              <a:schemeClr val="tx1"/>
            </a:solidFill>
          </a:endParaRPr>
        </a:p>
      </dgm:t>
    </dgm:pt>
    <dgm:pt modelId="{773A703A-3D2C-48D2-9640-639F5778C598}" type="parTrans" cxnId="{62C0AED8-0F98-4638-ADCC-3248BC30EAF3}">
      <dgm:prSet/>
      <dgm:spPr/>
      <dgm:t>
        <a:bodyPr/>
        <a:lstStyle/>
        <a:p>
          <a:endParaRPr lang="es-EC"/>
        </a:p>
      </dgm:t>
    </dgm:pt>
    <dgm:pt modelId="{4C940E42-EB40-4E80-897B-EFDAC8F0231C}" type="sibTrans" cxnId="{62C0AED8-0F98-4638-ADCC-3248BC30EAF3}">
      <dgm:prSet/>
      <dgm:spPr/>
      <dgm:t>
        <a:bodyPr/>
        <a:lstStyle/>
        <a:p>
          <a:endParaRPr lang="es-EC"/>
        </a:p>
      </dgm:t>
    </dgm:pt>
    <dgm:pt modelId="{2E7218FA-6788-4C26-84A2-1107700BE6F6}">
      <dgm:prSet phldrT="[Texto]" custT="1"/>
      <dgm:spPr/>
      <dgm:t>
        <a:bodyPr/>
        <a:lstStyle/>
        <a:p>
          <a:r>
            <a:rPr lang="es-EC" sz="1600" dirty="0" smtClean="0"/>
            <a:t>Desarrollo de los algoritmos en la tarjeta NI </a:t>
          </a:r>
          <a:r>
            <a:rPr lang="es-EC" sz="1600" dirty="0" err="1" smtClean="0"/>
            <a:t>myRIO</a:t>
          </a:r>
          <a:r>
            <a:rPr lang="es-EC" sz="1600" dirty="0" smtClean="0"/>
            <a:t>.</a:t>
          </a:r>
          <a:endParaRPr lang="es-EC" sz="1600" dirty="0"/>
        </a:p>
      </dgm:t>
    </dgm:pt>
    <dgm:pt modelId="{B7CCC694-11EE-4C9A-AF08-EF36CB2FB8EB}" type="parTrans" cxnId="{F7A2DF3E-5EE9-4842-BBDB-C23425E23368}">
      <dgm:prSet/>
      <dgm:spPr/>
      <dgm:t>
        <a:bodyPr/>
        <a:lstStyle/>
        <a:p>
          <a:endParaRPr lang="es-EC"/>
        </a:p>
      </dgm:t>
    </dgm:pt>
    <dgm:pt modelId="{B96C95D3-5B3E-4B28-9574-E58D405BB09C}" type="sibTrans" cxnId="{F7A2DF3E-5EE9-4842-BBDB-C23425E23368}">
      <dgm:prSet/>
      <dgm:spPr/>
      <dgm:t>
        <a:bodyPr/>
        <a:lstStyle/>
        <a:p>
          <a:endParaRPr lang="es-EC"/>
        </a:p>
      </dgm:t>
    </dgm:pt>
    <dgm:pt modelId="{BAE71C12-CC05-4D4B-A22D-3E192C1078FC}">
      <dgm:prSet custT="1"/>
      <dgm:spPr>
        <a:noFill/>
      </dgm:spPr>
      <dgm:t>
        <a:bodyPr/>
        <a:lstStyle/>
        <a:p>
          <a:endParaRPr lang="es-EC" sz="1400" dirty="0"/>
        </a:p>
      </dgm:t>
    </dgm:pt>
    <dgm:pt modelId="{C3850F8B-492C-4CB7-B73C-7BF1BB32AC03}" type="parTrans" cxnId="{3F9ADD0C-DB45-49AF-A21A-FD62C501E97C}">
      <dgm:prSet/>
      <dgm:spPr/>
      <dgm:t>
        <a:bodyPr/>
        <a:lstStyle/>
        <a:p>
          <a:endParaRPr lang="es-EC"/>
        </a:p>
      </dgm:t>
    </dgm:pt>
    <dgm:pt modelId="{DBF48DAF-4B13-4BD6-B36B-4776097C54E8}" type="sibTrans" cxnId="{3F9ADD0C-DB45-49AF-A21A-FD62C501E97C}">
      <dgm:prSet/>
      <dgm:spPr/>
      <dgm:t>
        <a:bodyPr/>
        <a:lstStyle/>
        <a:p>
          <a:endParaRPr lang="es-EC"/>
        </a:p>
      </dgm:t>
    </dgm:pt>
    <dgm:pt modelId="{F353227D-ACA9-405E-A2F0-B08563CBBA99}">
      <dgm:prSet phldrT="[Texto]" custT="1"/>
      <dgm:spPr/>
      <dgm:t>
        <a:bodyPr/>
        <a:lstStyle/>
        <a:p>
          <a:pPr algn="just"/>
          <a:endParaRPr lang="es-EC" sz="800" dirty="0"/>
        </a:p>
      </dgm:t>
    </dgm:pt>
    <dgm:pt modelId="{68CCE008-1A98-4E5C-B8D4-9EA93B5FB21E}" type="parTrans" cxnId="{39F9CD96-9115-4B44-A979-9EFE44D94C2B}">
      <dgm:prSet/>
      <dgm:spPr/>
      <dgm:t>
        <a:bodyPr/>
        <a:lstStyle/>
        <a:p>
          <a:endParaRPr lang="es-EC"/>
        </a:p>
      </dgm:t>
    </dgm:pt>
    <dgm:pt modelId="{7E202B81-4D18-4758-9569-56F2574F40A4}" type="sibTrans" cxnId="{39F9CD96-9115-4B44-A979-9EFE44D94C2B}">
      <dgm:prSet/>
      <dgm:spPr/>
      <dgm:t>
        <a:bodyPr/>
        <a:lstStyle/>
        <a:p>
          <a:endParaRPr lang="es-EC"/>
        </a:p>
      </dgm:t>
    </dgm:pt>
    <dgm:pt modelId="{45DD734C-664C-49F7-B9A0-C896D4D2A587}">
      <dgm:prSet phldrT="[Texto]" custT="1"/>
      <dgm:spPr/>
      <dgm:t>
        <a:bodyPr/>
        <a:lstStyle/>
        <a:p>
          <a:pPr algn="just"/>
          <a:endParaRPr lang="es-EC" sz="800" dirty="0"/>
        </a:p>
      </dgm:t>
    </dgm:pt>
    <dgm:pt modelId="{4ECF3157-FAD8-4BBB-89FB-9AC420FD1CF0}" type="parTrans" cxnId="{27C1F265-0A2F-43B6-84DE-04DF34E3CDAC}">
      <dgm:prSet/>
      <dgm:spPr/>
      <dgm:t>
        <a:bodyPr/>
        <a:lstStyle/>
        <a:p>
          <a:endParaRPr lang="es-EC"/>
        </a:p>
      </dgm:t>
    </dgm:pt>
    <dgm:pt modelId="{1E7CA389-A373-4EAF-9C6F-C02C0EA044E5}" type="sibTrans" cxnId="{27C1F265-0A2F-43B6-84DE-04DF34E3CDAC}">
      <dgm:prSet/>
      <dgm:spPr/>
      <dgm:t>
        <a:bodyPr/>
        <a:lstStyle/>
        <a:p>
          <a:endParaRPr lang="es-EC"/>
        </a:p>
      </dgm:t>
    </dgm:pt>
    <dgm:pt modelId="{1FB633A2-854B-446A-AEF9-1B35E2BFBC76}">
      <dgm:prSet phldrT="[Texto]" custT="1"/>
      <dgm:spPr/>
      <dgm:t>
        <a:bodyPr/>
        <a:lstStyle/>
        <a:p>
          <a:pPr algn="just"/>
          <a:r>
            <a:rPr lang="es-EC" sz="1600" i="1" dirty="0" smtClean="0"/>
            <a:t>Householder Constrained Conjugate Gradient</a:t>
          </a:r>
          <a:endParaRPr lang="es-EC" sz="800" dirty="0"/>
        </a:p>
      </dgm:t>
    </dgm:pt>
    <dgm:pt modelId="{F7582ECF-3D07-4C9C-8BEA-359154E487CD}" type="sibTrans" cxnId="{F8FF17CF-C8B0-4DB0-98DF-34960B3B5C54}">
      <dgm:prSet/>
      <dgm:spPr/>
      <dgm:t>
        <a:bodyPr/>
        <a:lstStyle/>
        <a:p>
          <a:endParaRPr lang="es-EC"/>
        </a:p>
      </dgm:t>
    </dgm:pt>
    <dgm:pt modelId="{966375F6-D3E6-4291-8DE9-CAAC0101E954}" type="parTrans" cxnId="{F8FF17CF-C8B0-4DB0-98DF-34960B3B5C54}">
      <dgm:prSet/>
      <dgm:spPr/>
      <dgm:t>
        <a:bodyPr/>
        <a:lstStyle/>
        <a:p>
          <a:endParaRPr lang="es-EC"/>
        </a:p>
      </dgm:t>
    </dgm:pt>
    <dgm:pt modelId="{6CA046D1-C609-450C-AEC6-43AF23219182}">
      <dgm:prSet phldrT="[Texto]" custT="1"/>
      <dgm:spPr/>
      <dgm:t>
        <a:bodyPr/>
        <a:lstStyle/>
        <a:p>
          <a:pPr algn="just"/>
          <a:r>
            <a:rPr lang="es-EC" sz="1600" i="1" dirty="0" smtClean="0"/>
            <a:t>Householder Normalized Constrained Least Mean Squares.</a:t>
          </a:r>
          <a:endParaRPr lang="es-EC" sz="800" dirty="0"/>
        </a:p>
      </dgm:t>
    </dgm:pt>
    <dgm:pt modelId="{D385321E-8DC2-4D18-A1FC-27A9A28D99F2}" type="sibTrans" cxnId="{819C59B8-0FF6-47FF-8725-9A5825AF02E6}">
      <dgm:prSet/>
      <dgm:spPr/>
      <dgm:t>
        <a:bodyPr/>
        <a:lstStyle/>
        <a:p>
          <a:endParaRPr lang="es-EC"/>
        </a:p>
      </dgm:t>
    </dgm:pt>
    <dgm:pt modelId="{BC89A60D-CDE0-429F-820B-55D2B152DF58}" type="parTrans" cxnId="{819C59B8-0FF6-47FF-8725-9A5825AF02E6}">
      <dgm:prSet/>
      <dgm:spPr/>
      <dgm:t>
        <a:bodyPr/>
        <a:lstStyle/>
        <a:p>
          <a:endParaRPr lang="es-EC"/>
        </a:p>
      </dgm:t>
    </dgm:pt>
    <dgm:pt modelId="{364D0E25-4A95-4A5F-9E26-FCF23B9E8463}">
      <dgm:prSet custT="1"/>
      <dgm:spPr/>
      <dgm:t>
        <a:bodyPr/>
        <a:lstStyle/>
        <a:p>
          <a:r>
            <a:rPr lang="es-EC" sz="1600" dirty="0" smtClean="0"/>
            <a:t>Análisis de resultados</a:t>
          </a:r>
          <a:endParaRPr lang="es-EC" sz="1600" dirty="0"/>
        </a:p>
      </dgm:t>
    </dgm:pt>
    <dgm:pt modelId="{71EBEFE6-BF3B-4F90-BF69-F8A7F7BAF377}" type="parTrans" cxnId="{E0C7D862-5C07-4631-835E-495A555FA8C6}">
      <dgm:prSet/>
      <dgm:spPr/>
      <dgm:t>
        <a:bodyPr/>
        <a:lstStyle/>
        <a:p>
          <a:endParaRPr lang="es-EC"/>
        </a:p>
      </dgm:t>
    </dgm:pt>
    <dgm:pt modelId="{B7A3E88E-41F7-4BA6-B88F-0BAA31E5DE33}" type="sibTrans" cxnId="{E0C7D862-5C07-4631-835E-495A555FA8C6}">
      <dgm:prSet/>
      <dgm:spPr/>
      <dgm:t>
        <a:bodyPr/>
        <a:lstStyle/>
        <a:p>
          <a:endParaRPr lang="es-EC"/>
        </a:p>
      </dgm:t>
    </dgm:pt>
    <dgm:pt modelId="{162478F8-DF07-45A2-972E-CCCE1892FB5D}" type="pres">
      <dgm:prSet presAssocID="{6BE5B1D3-D27F-4122-ABE8-EDC911D0D600}" presName="Name0" presStyleCnt="0">
        <dgm:presLayoutVars>
          <dgm:dir/>
          <dgm:animLvl val="lvl"/>
          <dgm:resizeHandles val="exact"/>
        </dgm:presLayoutVars>
      </dgm:prSet>
      <dgm:spPr/>
      <dgm:t>
        <a:bodyPr/>
        <a:lstStyle/>
        <a:p>
          <a:endParaRPr lang="es-EC"/>
        </a:p>
      </dgm:t>
    </dgm:pt>
    <dgm:pt modelId="{949CFC31-691C-4147-A868-A44768985105}" type="pres">
      <dgm:prSet presAssocID="{6BE5B1D3-D27F-4122-ABE8-EDC911D0D600}" presName="tSp" presStyleCnt="0"/>
      <dgm:spPr/>
    </dgm:pt>
    <dgm:pt modelId="{765A9AFA-053C-4339-A67E-F61470096723}" type="pres">
      <dgm:prSet presAssocID="{6BE5B1D3-D27F-4122-ABE8-EDC911D0D600}" presName="bSp" presStyleCnt="0"/>
      <dgm:spPr/>
    </dgm:pt>
    <dgm:pt modelId="{F778584C-2E8E-4FA0-810F-897DDE0E21EB}" type="pres">
      <dgm:prSet presAssocID="{6BE5B1D3-D27F-4122-ABE8-EDC911D0D600}" presName="process" presStyleCnt="0"/>
      <dgm:spPr/>
    </dgm:pt>
    <dgm:pt modelId="{873F2188-2BDB-4B15-A8F0-1FCA1B1EB06C}" type="pres">
      <dgm:prSet presAssocID="{DC6EDC45-7323-4152-B1E6-EAF18BAF8356}" presName="composite1" presStyleCnt="0"/>
      <dgm:spPr/>
    </dgm:pt>
    <dgm:pt modelId="{D40C75DB-0E78-4399-AFFB-1AD9E27A878A}" type="pres">
      <dgm:prSet presAssocID="{DC6EDC45-7323-4152-B1E6-EAF18BAF8356}" presName="dummyNode1" presStyleLbl="node1" presStyleIdx="0" presStyleCnt="4"/>
      <dgm:spPr/>
    </dgm:pt>
    <dgm:pt modelId="{76ED16BD-8CCF-4E7A-A344-5FB87C98F1A4}" type="pres">
      <dgm:prSet presAssocID="{DC6EDC45-7323-4152-B1E6-EAF18BAF8356}" presName="childNode1" presStyleLbl="bgAcc1" presStyleIdx="0" presStyleCnt="4" custScaleX="137434" custScaleY="276136" custLinFactNeighborX="5045" custLinFactNeighborY="19874">
        <dgm:presLayoutVars>
          <dgm:bulletEnabled val="1"/>
        </dgm:presLayoutVars>
      </dgm:prSet>
      <dgm:spPr/>
      <dgm:t>
        <a:bodyPr/>
        <a:lstStyle/>
        <a:p>
          <a:endParaRPr lang="es-EC"/>
        </a:p>
      </dgm:t>
    </dgm:pt>
    <dgm:pt modelId="{3B32BA36-593C-4328-8EDC-9F7C769E08DC}" type="pres">
      <dgm:prSet presAssocID="{DC6EDC45-7323-4152-B1E6-EAF18BAF8356}" presName="childNode1tx" presStyleLbl="bgAcc1" presStyleIdx="0" presStyleCnt="4">
        <dgm:presLayoutVars>
          <dgm:bulletEnabled val="1"/>
        </dgm:presLayoutVars>
      </dgm:prSet>
      <dgm:spPr/>
      <dgm:t>
        <a:bodyPr/>
        <a:lstStyle/>
        <a:p>
          <a:endParaRPr lang="es-EC"/>
        </a:p>
      </dgm:t>
    </dgm:pt>
    <dgm:pt modelId="{7CD156A0-6F04-4C14-95B7-3790A2280E6E}" type="pres">
      <dgm:prSet presAssocID="{DC6EDC45-7323-4152-B1E6-EAF18BAF8356}" presName="parentNode1" presStyleLbl="node1" presStyleIdx="0" presStyleCnt="4" custScaleX="104975" custScaleY="112589" custLinFactY="100000" custLinFactNeighborX="48689" custLinFactNeighborY="144444">
        <dgm:presLayoutVars>
          <dgm:chMax val="1"/>
          <dgm:bulletEnabled val="1"/>
        </dgm:presLayoutVars>
      </dgm:prSet>
      <dgm:spPr/>
      <dgm:t>
        <a:bodyPr/>
        <a:lstStyle/>
        <a:p>
          <a:endParaRPr lang="es-EC"/>
        </a:p>
      </dgm:t>
    </dgm:pt>
    <dgm:pt modelId="{180A829B-2114-4793-9661-A5A5B0F79043}" type="pres">
      <dgm:prSet presAssocID="{DC6EDC45-7323-4152-B1E6-EAF18BAF8356}" presName="connSite1" presStyleCnt="0"/>
      <dgm:spPr/>
    </dgm:pt>
    <dgm:pt modelId="{8D42DB0B-9EAE-498C-8DDE-995C80059D00}" type="pres">
      <dgm:prSet presAssocID="{351BF535-242A-431A-9E8D-50D416686D50}" presName="Name9" presStyleLbl="sibTrans2D1" presStyleIdx="0" presStyleCnt="3" custLinFactNeighborX="2152" custLinFactNeighborY="26"/>
      <dgm:spPr/>
      <dgm:t>
        <a:bodyPr/>
        <a:lstStyle/>
        <a:p>
          <a:endParaRPr lang="es-EC"/>
        </a:p>
      </dgm:t>
    </dgm:pt>
    <dgm:pt modelId="{9F3A94AB-9786-45F3-8EB7-2001C66579A4}" type="pres">
      <dgm:prSet presAssocID="{CF4DCC20-30CB-4A9C-B815-E73F79FB54F6}" presName="composite2" presStyleCnt="0"/>
      <dgm:spPr/>
    </dgm:pt>
    <dgm:pt modelId="{59C3A9DB-65E4-4C79-AED6-6C38BD5AD431}" type="pres">
      <dgm:prSet presAssocID="{CF4DCC20-30CB-4A9C-B815-E73F79FB54F6}" presName="dummyNode2" presStyleLbl="node1" presStyleIdx="0" presStyleCnt="4"/>
      <dgm:spPr/>
    </dgm:pt>
    <dgm:pt modelId="{BBF14E1B-719A-4D39-A43E-5D0DF681000E}" type="pres">
      <dgm:prSet presAssocID="{CF4DCC20-30CB-4A9C-B815-E73F79FB54F6}" presName="childNode2" presStyleLbl="bgAcc1" presStyleIdx="1" presStyleCnt="4" custScaleX="132856" custScaleY="137768" custLinFactNeighborX="10376" custLinFactNeighborY="41818">
        <dgm:presLayoutVars>
          <dgm:bulletEnabled val="1"/>
        </dgm:presLayoutVars>
      </dgm:prSet>
      <dgm:spPr/>
      <dgm:t>
        <a:bodyPr/>
        <a:lstStyle/>
        <a:p>
          <a:endParaRPr lang="es-EC"/>
        </a:p>
      </dgm:t>
    </dgm:pt>
    <dgm:pt modelId="{DF3762C5-CC38-4720-8682-74D8662CEB0D}" type="pres">
      <dgm:prSet presAssocID="{CF4DCC20-30CB-4A9C-B815-E73F79FB54F6}" presName="childNode2tx" presStyleLbl="bgAcc1" presStyleIdx="1" presStyleCnt="4">
        <dgm:presLayoutVars>
          <dgm:bulletEnabled val="1"/>
        </dgm:presLayoutVars>
      </dgm:prSet>
      <dgm:spPr/>
      <dgm:t>
        <a:bodyPr/>
        <a:lstStyle/>
        <a:p>
          <a:endParaRPr lang="es-EC"/>
        </a:p>
      </dgm:t>
    </dgm:pt>
    <dgm:pt modelId="{15510DF9-054F-4A7B-981D-D2491F0811D2}" type="pres">
      <dgm:prSet presAssocID="{CF4DCC20-30CB-4A9C-B815-E73F79FB54F6}" presName="parentNode2" presStyleLbl="node1" presStyleIdx="1" presStyleCnt="4" custScaleX="106876" custScaleY="144257" custLinFactNeighborX="-1241" custLinFactNeighborY="65464">
        <dgm:presLayoutVars>
          <dgm:chMax val="0"/>
          <dgm:bulletEnabled val="1"/>
        </dgm:presLayoutVars>
      </dgm:prSet>
      <dgm:spPr/>
      <dgm:t>
        <a:bodyPr/>
        <a:lstStyle/>
        <a:p>
          <a:endParaRPr lang="es-EC"/>
        </a:p>
      </dgm:t>
    </dgm:pt>
    <dgm:pt modelId="{A69C6C90-006A-4CF7-9A14-0E7ACB5EEFD1}" type="pres">
      <dgm:prSet presAssocID="{CF4DCC20-30CB-4A9C-B815-E73F79FB54F6}" presName="connSite2" presStyleCnt="0"/>
      <dgm:spPr/>
    </dgm:pt>
    <dgm:pt modelId="{37AE620D-DFAD-4C0A-A597-A6771CD9A7C8}" type="pres">
      <dgm:prSet presAssocID="{F93D159C-33FB-4996-93D8-34813A9B15D0}" presName="Name18" presStyleLbl="sibTrans2D1" presStyleIdx="1" presStyleCnt="3"/>
      <dgm:spPr/>
      <dgm:t>
        <a:bodyPr/>
        <a:lstStyle/>
        <a:p>
          <a:endParaRPr lang="es-EC"/>
        </a:p>
      </dgm:t>
    </dgm:pt>
    <dgm:pt modelId="{2F65D022-E911-46B1-BF7C-2FC64D6E3B0C}" type="pres">
      <dgm:prSet presAssocID="{F6D86579-F795-4690-B7CD-442247E15589}" presName="composite1" presStyleCnt="0"/>
      <dgm:spPr/>
    </dgm:pt>
    <dgm:pt modelId="{9DC8FB03-40E3-4A00-850D-AFE9070F19F5}" type="pres">
      <dgm:prSet presAssocID="{F6D86579-F795-4690-B7CD-442247E15589}" presName="dummyNode1" presStyleLbl="node1" presStyleIdx="1" presStyleCnt="4"/>
      <dgm:spPr/>
    </dgm:pt>
    <dgm:pt modelId="{21AAAA96-7E84-4662-9A59-BD3AAB1D48F0}" type="pres">
      <dgm:prSet presAssocID="{F6D86579-F795-4690-B7CD-442247E15589}" presName="childNode1" presStyleLbl="bgAcc1" presStyleIdx="2" presStyleCnt="4" custScaleX="91219" custScaleY="142130" custLinFactNeighborX="10807" custLinFactNeighborY="7930">
        <dgm:presLayoutVars>
          <dgm:bulletEnabled val="1"/>
        </dgm:presLayoutVars>
      </dgm:prSet>
      <dgm:spPr/>
      <dgm:t>
        <a:bodyPr/>
        <a:lstStyle/>
        <a:p>
          <a:endParaRPr lang="es-EC"/>
        </a:p>
      </dgm:t>
    </dgm:pt>
    <dgm:pt modelId="{E4E97063-1631-4672-B09E-AABB1B45F2F9}" type="pres">
      <dgm:prSet presAssocID="{F6D86579-F795-4690-B7CD-442247E15589}" presName="childNode1tx" presStyleLbl="bgAcc1" presStyleIdx="2" presStyleCnt="4">
        <dgm:presLayoutVars>
          <dgm:bulletEnabled val="1"/>
        </dgm:presLayoutVars>
      </dgm:prSet>
      <dgm:spPr/>
      <dgm:t>
        <a:bodyPr/>
        <a:lstStyle/>
        <a:p>
          <a:endParaRPr lang="es-EC"/>
        </a:p>
      </dgm:t>
    </dgm:pt>
    <dgm:pt modelId="{0EDFC3A7-3D75-4579-8F7F-4D485C258454}" type="pres">
      <dgm:prSet presAssocID="{F6D86579-F795-4690-B7CD-442247E15589}" presName="parentNode1" presStyleLbl="node1" presStyleIdx="2" presStyleCnt="4" custScaleX="106064" custScaleY="131343" custLinFactNeighborX="14170" custLinFactNeighborY="73735">
        <dgm:presLayoutVars>
          <dgm:chMax val="1"/>
          <dgm:bulletEnabled val="1"/>
        </dgm:presLayoutVars>
      </dgm:prSet>
      <dgm:spPr/>
      <dgm:t>
        <a:bodyPr/>
        <a:lstStyle/>
        <a:p>
          <a:endParaRPr lang="es-EC"/>
        </a:p>
      </dgm:t>
    </dgm:pt>
    <dgm:pt modelId="{79BD46DE-2329-4C44-90B0-EE349E98CFBE}" type="pres">
      <dgm:prSet presAssocID="{F6D86579-F795-4690-B7CD-442247E15589}" presName="connSite1" presStyleCnt="0"/>
      <dgm:spPr/>
    </dgm:pt>
    <dgm:pt modelId="{982FDD38-D77D-48C4-9E7A-B36475AE8334}" type="pres">
      <dgm:prSet presAssocID="{4C940E42-EB40-4E80-897B-EFDAC8F0231C}" presName="Name9" presStyleLbl="sibTrans2D1" presStyleIdx="2" presStyleCnt="3" custScaleX="157768" custLinFactNeighborX="-18739" custLinFactNeighborY="2085"/>
      <dgm:spPr/>
      <dgm:t>
        <a:bodyPr/>
        <a:lstStyle/>
        <a:p>
          <a:endParaRPr lang="es-EC"/>
        </a:p>
      </dgm:t>
    </dgm:pt>
    <dgm:pt modelId="{CDE52F02-679A-4BBA-87A1-31C5126A79D1}" type="pres">
      <dgm:prSet presAssocID="{BAE71C12-CC05-4D4B-A22D-3E192C1078FC}" presName="composite2" presStyleCnt="0"/>
      <dgm:spPr/>
    </dgm:pt>
    <dgm:pt modelId="{C9DAE78A-A05F-49AB-9CBE-4491A6557126}" type="pres">
      <dgm:prSet presAssocID="{BAE71C12-CC05-4D4B-A22D-3E192C1078FC}" presName="dummyNode2" presStyleLbl="node1" presStyleIdx="2" presStyleCnt="4"/>
      <dgm:spPr/>
    </dgm:pt>
    <dgm:pt modelId="{1FC1A358-E6A9-4AF0-986E-E8F77FBCDD3B}" type="pres">
      <dgm:prSet presAssocID="{BAE71C12-CC05-4D4B-A22D-3E192C1078FC}" presName="childNode2" presStyleLbl="bgAcc1" presStyleIdx="3" presStyleCnt="4" custScaleX="91237">
        <dgm:presLayoutVars>
          <dgm:bulletEnabled val="1"/>
        </dgm:presLayoutVars>
      </dgm:prSet>
      <dgm:spPr/>
      <dgm:t>
        <a:bodyPr/>
        <a:lstStyle/>
        <a:p>
          <a:endParaRPr lang="es-EC"/>
        </a:p>
      </dgm:t>
    </dgm:pt>
    <dgm:pt modelId="{0C3D8904-1CD1-4EEC-9EA0-405091C5DF66}" type="pres">
      <dgm:prSet presAssocID="{BAE71C12-CC05-4D4B-A22D-3E192C1078FC}" presName="childNode2tx" presStyleLbl="bgAcc1" presStyleIdx="3" presStyleCnt="4">
        <dgm:presLayoutVars>
          <dgm:bulletEnabled val="1"/>
        </dgm:presLayoutVars>
      </dgm:prSet>
      <dgm:spPr/>
      <dgm:t>
        <a:bodyPr/>
        <a:lstStyle/>
        <a:p>
          <a:endParaRPr lang="es-EC"/>
        </a:p>
      </dgm:t>
    </dgm:pt>
    <dgm:pt modelId="{CE466693-9365-4650-8EA5-F8137C693319}" type="pres">
      <dgm:prSet presAssocID="{BAE71C12-CC05-4D4B-A22D-3E192C1078FC}" presName="parentNode2" presStyleLbl="node1" presStyleIdx="3" presStyleCnt="4">
        <dgm:presLayoutVars>
          <dgm:chMax val="0"/>
          <dgm:bulletEnabled val="1"/>
        </dgm:presLayoutVars>
      </dgm:prSet>
      <dgm:spPr/>
      <dgm:t>
        <a:bodyPr/>
        <a:lstStyle/>
        <a:p>
          <a:endParaRPr lang="es-EC"/>
        </a:p>
      </dgm:t>
    </dgm:pt>
    <dgm:pt modelId="{C8AC409F-9405-49B5-A1F8-D0E19D51B6C7}" type="pres">
      <dgm:prSet presAssocID="{BAE71C12-CC05-4D4B-A22D-3E192C1078FC}" presName="connSite2" presStyleCnt="0"/>
      <dgm:spPr/>
    </dgm:pt>
  </dgm:ptLst>
  <dgm:cxnLst>
    <dgm:cxn modelId="{6ADE9A66-33B5-4350-A511-53E03BAA98CA}" srcId="{DC6EDC45-7323-4152-B1E6-EAF18BAF8356}" destId="{7EB5E293-C7B0-4320-AABF-A23D8959970E}" srcOrd="0" destOrd="0" parTransId="{BC2335A5-F7D2-434B-99AD-4473D54CCD99}" sibTransId="{7136713D-FD62-4796-86E4-45655AC8C82A}"/>
    <dgm:cxn modelId="{B642DA1F-6195-4BA6-B491-517488FB24AF}" type="presOf" srcId="{F93D159C-33FB-4996-93D8-34813A9B15D0}" destId="{37AE620D-DFAD-4C0A-A597-A6771CD9A7C8}" srcOrd="0" destOrd="0" presId="urn:microsoft.com/office/officeart/2005/8/layout/hProcess4"/>
    <dgm:cxn modelId="{A4C4E7A5-D2F1-42C8-9541-CD88951F8D7A}" type="presOf" srcId="{6F9E16D4-8A5A-4BA6-BE6D-BFB4D66B2B78}" destId="{BBF14E1B-719A-4D39-A43E-5D0DF681000E}" srcOrd="0" destOrd="0" presId="urn:microsoft.com/office/officeart/2005/8/layout/hProcess4"/>
    <dgm:cxn modelId="{FB207395-CB1F-4D72-BC30-EDF14D6AFF60}" type="presOf" srcId="{2E7218FA-6788-4C26-84A2-1107700BE6F6}" destId="{21AAAA96-7E84-4662-9A59-BD3AAB1D48F0}" srcOrd="0" destOrd="0" presId="urn:microsoft.com/office/officeart/2005/8/layout/hProcess4"/>
    <dgm:cxn modelId="{DED96FBB-24B4-4DB8-960D-75039435B41C}" type="presOf" srcId="{45DD734C-664C-49F7-B9A0-C896D4D2A587}" destId="{76ED16BD-8CCF-4E7A-A344-5FB87C98F1A4}" srcOrd="0" destOrd="3" presId="urn:microsoft.com/office/officeart/2005/8/layout/hProcess4"/>
    <dgm:cxn modelId="{F56F46D7-2833-447A-A1A7-A332B0495BBE}" type="presOf" srcId="{364D0E25-4A95-4A5F-9E26-FCF23B9E8463}" destId="{0C3D8904-1CD1-4EEC-9EA0-405091C5DF66}" srcOrd="1" destOrd="0" presId="urn:microsoft.com/office/officeart/2005/8/layout/hProcess4"/>
    <dgm:cxn modelId="{A5264C38-7C0B-4A44-A81C-606408678CA5}" type="presOf" srcId="{BAE71C12-CC05-4D4B-A22D-3E192C1078FC}" destId="{CE466693-9365-4650-8EA5-F8137C693319}" srcOrd="0" destOrd="0" presId="urn:microsoft.com/office/officeart/2005/8/layout/hProcess4"/>
    <dgm:cxn modelId="{99B1A63D-D32A-4B7E-B565-697DC9FA0113}" type="presOf" srcId="{F6D86579-F795-4690-B7CD-442247E15589}" destId="{0EDFC3A7-3D75-4579-8F7F-4D485C258454}" srcOrd="0" destOrd="0" presId="urn:microsoft.com/office/officeart/2005/8/layout/hProcess4"/>
    <dgm:cxn modelId="{F8FF17CF-C8B0-4DB0-98DF-34960B3B5C54}" srcId="{DC6EDC45-7323-4152-B1E6-EAF18BAF8356}" destId="{1FB633A2-854B-446A-AEF9-1B35E2BFBC76}" srcOrd="2" destOrd="0" parTransId="{966375F6-D3E6-4291-8DE9-CAAC0101E954}" sibTransId="{F7582ECF-3D07-4C9C-8BEA-359154E487CD}"/>
    <dgm:cxn modelId="{0A71753A-9355-4FC6-86C3-36F73D4B1FF8}" type="presOf" srcId="{F353227D-ACA9-405E-A2F0-B08563CBBA99}" destId="{76ED16BD-8CCF-4E7A-A344-5FB87C98F1A4}" srcOrd="0" destOrd="4" presId="urn:microsoft.com/office/officeart/2005/8/layout/hProcess4"/>
    <dgm:cxn modelId="{27C1F265-0A2F-43B6-84DE-04DF34E3CDAC}" srcId="{DC6EDC45-7323-4152-B1E6-EAF18BAF8356}" destId="{45DD734C-664C-49F7-B9A0-C896D4D2A587}" srcOrd="3" destOrd="0" parTransId="{4ECF3157-FAD8-4BBB-89FB-9AC420FD1CF0}" sibTransId="{1E7CA389-A373-4EAF-9C6F-C02C0EA044E5}"/>
    <dgm:cxn modelId="{3FC9AA19-1B61-4CD7-86F2-78C75867B4E4}" type="presOf" srcId="{364D0E25-4A95-4A5F-9E26-FCF23B9E8463}" destId="{1FC1A358-E6A9-4AF0-986E-E8F77FBCDD3B}" srcOrd="0" destOrd="0" presId="urn:microsoft.com/office/officeart/2005/8/layout/hProcess4"/>
    <dgm:cxn modelId="{42ED1EA0-6605-4A6D-89B8-5D4FE8044A2E}" srcId="{CF4DCC20-30CB-4A9C-B815-E73F79FB54F6}" destId="{6F9E16D4-8A5A-4BA6-BE6D-BFB4D66B2B78}" srcOrd="0" destOrd="0" parTransId="{95C0D152-C1E6-40BE-9ACC-7C6507D3985D}" sibTransId="{EB1DCDC7-5CE0-4A97-B279-7E245D16471A}"/>
    <dgm:cxn modelId="{BBA0D607-E064-4B97-8CDC-28B5D07B55C2}" srcId="{6BE5B1D3-D27F-4122-ABE8-EDC911D0D600}" destId="{CF4DCC20-30CB-4A9C-B815-E73F79FB54F6}" srcOrd="1" destOrd="0" parTransId="{4C2ECB65-BE88-4262-B4F1-033FAC217136}" sibTransId="{F93D159C-33FB-4996-93D8-34813A9B15D0}"/>
    <dgm:cxn modelId="{EAD9C63F-6E04-4451-9B20-DF673B93BE15}" type="presOf" srcId="{1FB633A2-854B-446A-AEF9-1B35E2BFBC76}" destId="{76ED16BD-8CCF-4E7A-A344-5FB87C98F1A4}" srcOrd="0" destOrd="2" presId="urn:microsoft.com/office/officeart/2005/8/layout/hProcess4"/>
    <dgm:cxn modelId="{ECC5DA89-173B-4A55-9FED-931311E87C28}" type="presOf" srcId="{351BF535-242A-431A-9E8D-50D416686D50}" destId="{8D42DB0B-9EAE-498C-8DDE-995C80059D00}" srcOrd="0" destOrd="0" presId="urn:microsoft.com/office/officeart/2005/8/layout/hProcess4"/>
    <dgm:cxn modelId="{62C0AED8-0F98-4638-ADCC-3248BC30EAF3}" srcId="{6BE5B1D3-D27F-4122-ABE8-EDC911D0D600}" destId="{F6D86579-F795-4690-B7CD-442247E15589}" srcOrd="2" destOrd="0" parTransId="{773A703A-3D2C-48D2-9640-639F5778C598}" sibTransId="{4C940E42-EB40-4E80-897B-EFDAC8F0231C}"/>
    <dgm:cxn modelId="{CCA7774E-48C8-42C1-B7CF-C348B1D3E51C}" type="presOf" srcId="{1FB633A2-854B-446A-AEF9-1B35E2BFBC76}" destId="{3B32BA36-593C-4328-8EDC-9F7C769E08DC}" srcOrd="1" destOrd="2" presId="urn:microsoft.com/office/officeart/2005/8/layout/hProcess4"/>
    <dgm:cxn modelId="{8653A11B-B7F4-424A-BC76-4A2D0AFAE92F}" srcId="{6BE5B1D3-D27F-4122-ABE8-EDC911D0D600}" destId="{DC6EDC45-7323-4152-B1E6-EAF18BAF8356}" srcOrd="0" destOrd="0" parTransId="{213FE1F7-2234-477C-9298-D6B45B9EA72E}" sibTransId="{351BF535-242A-431A-9E8D-50D416686D50}"/>
    <dgm:cxn modelId="{D999E71D-0B5D-4980-B0AA-884CA91BB03B}" type="presOf" srcId="{45DD734C-664C-49F7-B9A0-C896D4D2A587}" destId="{3B32BA36-593C-4328-8EDC-9F7C769E08DC}" srcOrd="1" destOrd="3" presId="urn:microsoft.com/office/officeart/2005/8/layout/hProcess4"/>
    <dgm:cxn modelId="{00B9FEAE-C62A-456E-A95A-EA1342116B42}" type="presOf" srcId="{DC6EDC45-7323-4152-B1E6-EAF18BAF8356}" destId="{7CD156A0-6F04-4C14-95B7-3790A2280E6E}" srcOrd="0" destOrd="0" presId="urn:microsoft.com/office/officeart/2005/8/layout/hProcess4"/>
    <dgm:cxn modelId="{C49DA42A-7AE2-4B01-ABEE-22177B9F0B80}" type="presOf" srcId="{7EB5E293-C7B0-4320-AABF-A23D8959970E}" destId="{3B32BA36-593C-4328-8EDC-9F7C769E08DC}" srcOrd="1" destOrd="0" presId="urn:microsoft.com/office/officeart/2005/8/layout/hProcess4"/>
    <dgm:cxn modelId="{B9D419D6-7055-41C2-B038-D0511DBDB828}" type="presOf" srcId="{6CA046D1-C609-450C-AEC6-43AF23219182}" destId="{76ED16BD-8CCF-4E7A-A344-5FB87C98F1A4}" srcOrd="0" destOrd="1" presId="urn:microsoft.com/office/officeart/2005/8/layout/hProcess4"/>
    <dgm:cxn modelId="{819C59B8-0FF6-47FF-8725-9A5825AF02E6}" srcId="{DC6EDC45-7323-4152-B1E6-EAF18BAF8356}" destId="{6CA046D1-C609-450C-AEC6-43AF23219182}" srcOrd="1" destOrd="0" parTransId="{BC89A60D-CDE0-429F-820B-55D2B152DF58}" sibTransId="{D385321E-8DC2-4D18-A1FC-27A9A28D99F2}"/>
    <dgm:cxn modelId="{DE42D8CA-88CA-4BE4-824C-4F476D46F4DD}" type="presOf" srcId="{F353227D-ACA9-405E-A2F0-B08563CBBA99}" destId="{3B32BA36-593C-4328-8EDC-9F7C769E08DC}" srcOrd="1" destOrd="4" presId="urn:microsoft.com/office/officeart/2005/8/layout/hProcess4"/>
    <dgm:cxn modelId="{A507814F-818F-436C-AD4B-B0030FC80547}" type="presOf" srcId="{2E7218FA-6788-4C26-84A2-1107700BE6F6}" destId="{E4E97063-1631-4672-B09E-AABB1B45F2F9}" srcOrd="1" destOrd="0" presId="urn:microsoft.com/office/officeart/2005/8/layout/hProcess4"/>
    <dgm:cxn modelId="{CB3C62EE-F434-4EC0-A4D2-B8248937ABE6}" type="presOf" srcId="{6F9E16D4-8A5A-4BA6-BE6D-BFB4D66B2B78}" destId="{DF3762C5-CC38-4720-8682-74D8662CEB0D}" srcOrd="1" destOrd="0" presId="urn:microsoft.com/office/officeart/2005/8/layout/hProcess4"/>
    <dgm:cxn modelId="{38F06139-4874-4726-916A-29A42E80EA3C}" type="presOf" srcId="{CF4DCC20-30CB-4A9C-B815-E73F79FB54F6}" destId="{15510DF9-054F-4A7B-981D-D2491F0811D2}" srcOrd="0" destOrd="0" presId="urn:microsoft.com/office/officeart/2005/8/layout/hProcess4"/>
    <dgm:cxn modelId="{25FA69D8-0E7B-4578-A554-1E3A682E75B5}" type="presOf" srcId="{4C940E42-EB40-4E80-897B-EFDAC8F0231C}" destId="{982FDD38-D77D-48C4-9E7A-B36475AE8334}" srcOrd="0" destOrd="0" presId="urn:microsoft.com/office/officeart/2005/8/layout/hProcess4"/>
    <dgm:cxn modelId="{E0C7D862-5C07-4631-835E-495A555FA8C6}" srcId="{BAE71C12-CC05-4D4B-A22D-3E192C1078FC}" destId="{364D0E25-4A95-4A5F-9E26-FCF23B9E8463}" srcOrd="0" destOrd="0" parTransId="{71EBEFE6-BF3B-4F90-BF69-F8A7F7BAF377}" sibTransId="{B7A3E88E-41F7-4BA6-B88F-0BAA31E5DE33}"/>
    <dgm:cxn modelId="{3F9ADD0C-DB45-49AF-A21A-FD62C501E97C}" srcId="{6BE5B1D3-D27F-4122-ABE8-EDC911D0D600}" destId="{BAE71C12-CC05-4D4B-A22D-3E192C1078FC}" srcOrd="3" destOrd="0" parTransId="{C3850F8B-492C-4CB7-B73C-7BF1BB32AC03}" sibTransId="{DBF48DAF-4B13-4BD6-B36B-4776097C54E8}"/>
    <dgm:cxn modelId="{C7AB8CA3-2B7A-4902-8B9A-382830FFF592}" type="presOf" srcId="{7EB5E293-C7B0-4320-AABF-A23D8959970E}" destId="{76ED16BD-8CCF-4E7A-A344-5FB87C98F1A4}" srcOrd="0" destOrd="0" presId="urn:microsoft.com/office/officeart/2005/8/layout/hProcess4"/>
    <dgm:cxn modelId="{06899065-CEC5-4687-94B3-1A03CF92DA3C}" type="presOf" srcId="{6CA046D1-C609-450C-AEC6-43AF23219182}" destId="{3B32BA36-593C-4328-8EDC-9F7C769E08DC}" srcOrd="1" destOrd="1" presId="urn:microsoft.com/office/officeart/2005/8/layout/hProcess4"/>
    <dgm:cxn modelId="{F7A2DF3E-5EE9-4842-BBDB-C23425E23368}" srcId="{F6D86579-F795-4690-B7CD-442247E15589}" destId="{2E7218FA-6788-4C26-84A2-1107700BE6F6}" srcOrd="0" destOrd="0" parTransId="{B7CCC694-11EE-4C9A-AF08-EF36CB2FB8EB}" sibTransId="{B96C95D3-5B3E-4B28-9574-E58D405BB09C}"/>
    <dgm:cxn modelId="{39F9CD96-9115-4B44-A979-9EFE44D94C2B}" srcId="{DC6EDC45-7323-4152-B1E6-EAF18BAF8356}" destId="{F353227D-ACA9-405E-A2F0-B08563CBBA99}" srcOrd="4" destOrd="0" parTransId="{68CCE008-1A98-4E5C-B8D4-9EA93B5FB21E}" sibTransId="{7E202B81-4D18-4758-9569-56F2574F40A4}"/>
    <dgm:cxn modelId="{3C23EF5D-3568-4CB6-88BA-6244EF099116}" type="presOf" srcId="{6BE5B1D3-D27F-4122-ABE8-EDC911D0D600}" destId="{162478F8-DF07-45A2-972E-CCCE1892FB5D}" srcOrd="0" destOrd="0" presId="urn:microsoft.com/office/officeart/2005/8/layout/hProcess4"/>
    <dgm:cxn modelId="{B260E1DE-E049-427B-856C-0EEA7098EDB9}" type="presParOf" srcId="{162478F8-DF07-45A2-972E-CCCE1892FB5D}" destId="{949CFC31-691C-4147-A868-A44768985105}" srcOrd="0" destOrd="0" presId="urn:microsoft.com/office/officeart/2005/8/layout/hProcess4"/>
    <dgm:cxn modelId="{B896B45C-B1E4-4A6E-81FB-9A4B3673F4DE}" type="presParOf" srcId="{162478F8-DF07-45A2-972E-CCCE1892FB5D}" destId="{765A9AFA-053C-4339-A67E-F61470096723}" srcOrd="1" destOrd="0" presId="urn:microsoft.com/office/officeart/2005/8/layout/hProcess4"/>
    <dgm:cxn modelId="{E05D1BA7-CE59-4968-8A80-CA994BE8F310}" type="presParOf" srcId="{162478F8-DF07-45A2-972E-CCCE1892FB5D}" destId="{F778584C-2E8E-4FA0-810F-897DDE0E21EB}" srcOrd="2" destOrd="0" presId="urn:microsoft.com/office/officeart/2005/8/layout/hProcess4"/>
    <dgm:cxn modelId="{F0E73452-5527-4C0E-B031-087BE9CC6843}" type="presParOf" srcId="{F778584C-2E8E-4FA0-810F-897DDE0E21EB}" destId="{873F2188-2BDB-4B15-A8F0-1FCA1B1EB06C}" srcOrd="0" destOrd="0" presId="urn:microsoft.com/office/officeart/2005/8/layout/hProcess4"/>
    <dgm:cxn modelId="{A377DA9D-361A-4F33-A999-160702E4FD18}" type="presParOf" srcId="{873F2188-2BDB-4B15-A8F0-1FCA1B1EB06C}" destId="{D40C75DB-0E78-4399-AFFB-1AD9E27A878A}" srcOrd="0" destOrd="0" presId="urn:microsoft.com/office/officeart/2005/8/layout/hProcess4"/>
    <dgm:cxn modelId="{0F4CE7ED-829A-40A5-9ABD-F425E37DE26F}" type="presParOf" srcId="{873F2188-2BDB-4B15-A8F0-1FCA1B1EB06C}" destId="{76ED16BD-8CCF-4E7A-A344-5FB87C98F1A4}" srcOrd="1" destOrd="0" presId="urn:microsoft.com/office/officeart/2005/8/layout/hProcess4"/>
    <dgm:cxn modelId="{714398AB-ABF6-4D80-AA05-AF202C061E75}" type="presParOf" srcId="{873F2188-2BDB-4B15-A8F0-1FCA1B1EB06C}" destId="{3B32BA36-593C-4328-8EDC-9F7C769E08DC}" srcOrd="2" destOrd="0" presId="urn:microsoft.com/office/officeart/2005/8/layout/hProcess4"/>
    <dgm:cxn modelId="{359BEF92-1365-4E95-8E2E-AD6F78826CD1}" type="presParOf" srcId="{873F2188-2BDB-4B15-A8F0-1FCA1B1EB06C}" destId="{7CD156A0-6F04-4C14-95B7-3790A2280E6E}" srcOrd="3" destOrd="0" presId="urn:microsoft.com/office/officeart/2005/8/layout/hProcess4"/>
    <dgm:cxn modelId="{1A0EC6C2-8E9D-40C9-BD24-90A689F329DD}" type="presParOf" srcId="{873F2188-2BDB-4B15-A8F0-1FCA1B1EB06C}" destId="{180A829B-2114-4793-9661-A5A5B0F79043}" srcOrd="4" destOrd="0" presId="urn:microsoft.com/office/officeart/2005/8/layout/hProcess4"/>
    <dgm:cxn modelId="{E705A743-0299-446D-85A6-D5ACC987C3CB}" type="presParOf" srcId="{F778584C-2E8E-4FA0-810F-897DDE0E21EB}" destId="{8D42DB0B-9EAE-498C-8DDE-995C80059D00}" srcOrd="1" destOrd="0" presId="urn:microsoft.com/office/officeart/2005/8/layout/hProcess4"/>
    <dgm:cxn modelId="{EBD1BEE6-A1BA-43D1-B869-AAA8974C32A8}" type="presParOf" srcId="{F778584C-2E8E-4FA0-810F-897DDE0E21EB}" destId="{9F3A94AB-9786-45F3-8EB7-2001C66579A4}" srcOrd="2" destOrd="0" presId="urn:microsoft.com/office/officeart/2005/8/layout/hProcess4"/>
    <dgm:cxn modelId="{75EDBB0F-6762-401D-95B3-74B16FCD33E4}" type="presParOf" srcId="{9F3A94AB-9786-45F3-8EB7-2001C66579A4}" destId="{59C3A9DB-65E4-4C79-AED6-6C38BD5AD431}" srcOrd="0" destOrd="0" presId="urn:microsoft.com/office/officeart/2005/8/layout/hProcess4"/>
    <dgm:cxn modelId="{99B17B3D-01B7-4D16-8284-4C98F771BF83}" type="presParOf" srcId="{9F3A94AB-9786-45F3-8EB7-2001C66579A4}" destId="{BBF14E1B-719A-4D39-A43E-5D0DF681000E}" srcOrd="1" destOrd="0" presId="urn:microsoft.com/office/officeart/2005/8/layout/hProcess4"/>
    <dgm:cxn modelId="{CABBDA16-09CB-47F1-BC06-74589FEE0DFC}" type="presParOf" srcId="{9F3A94AB-9786-45F3-8EB7-2001C66579A4}" destId="{DF3762C5-CC38-4720-8682-74D8662CEB0D}" srcOrd="2" destOrd="0" presId="urn:microsoft.com/office/officeart/2005/8/layout/hProcess4"/>
    <dgm:cxn modelId="{7E80C7B2-89D0-48E7-8205-935E40E28274}" type="presParOf" srcId="{9F3A94AB-9786-45F3-8EB7-2001C66579A4}" destId="{15510DF9-054F-4A7B-981D-D2491F0811D2}" srcOrd="3" destOrd="0" presId="urn:microsoft.com/office/officeart/2005/8/layout/hProcess4"/>
    <dgm:cxn modelId="{94E08C8E-E52A-4C93-BCD7-145F0656900F}" type="presParOf" srcId="{9F3A94AB-9786-45F3-8EB7-2001C66579A4}" destId="{A69C6C90-006A-4CF7-9A14-0E7ACB5EEFD1}" srcOrd="4" destOrd="0" presId="urn:microsoft.com/office/officeart/2005/8/layout/hProcess4"/>
    <dgm:cxn modelId="{FB9E259B-DEED-4ADF-BADF-9F53C857A64E}" type="presParOf" srcId="{F778584C-2E8E-4FA0-810F-897DDE0E21EB}" destId="{37AE620D-DFAD-4C0A-A597-A6771CD9A7C8}" srcOrd="3" destOrd="0" presId="urn:microsoft.com/office/officeart/2005/8/layout/hProcess4"/>
    <dgm:cxn modelId="{33A5AA32-D0FD-415A-9033-27A05FC0234A}" type="presParOf" srcId="{F778584C-2E8E-4FA0-810F-897DDE0E21EB}" destId="{2F65D022-E911-46B1-BF7C-2FC64D6E3B0C}" srcOrd="4" destOrd="0" presId="urn:microsoft.com/office/officeart/2005/8/layout/hProcess4"/>
    <dgm:cxn modelId="{10AC2463-FCEB-4DC5-A5CE-8BBF2D15C500}" type="presParOf" srcId="{2F65D022-E911-46B1-BF7C-2FC64D6E3B0C}" destId="{9DC8FB03-40E3-4A00-850D-AFE9070F19F5}" srcOrd="0" destOrd="0" presId="urn:microsoft.com/office/officeart/2005/8/layout/hProcess4"/>
    <dgm:cxn modelId="{04170883-BCF6-4C84-B4F2-A3BC0AB13AEA}" type="presParOf" srcId="{2F65D022-E911-46B1-BF7C-2FC64D6E3B0C}" destId="{21AAAA96-7E84-4662-9A59-BD3AAB1D48F0}" srcOrd="1" destOrd="0" presId="urn:microsoft.com/office/officeart/2005/8/layout/hProcess4"/>
    <dgm:cxn modelId="{3AFC35C6-4211-40EE-889E-61EB5ADB1B68}" type="presParOf" srcId="{2F65D022-E911-46B1-BF7C-2FC64D6E3B0C}" destId="{E4E97063-1631-4672-B09E-AABB1B45F2F9}" srcOrd="2" destOrd="0" presId="urn:microsoft.com/office/officeart/2005/8/layout/hProcess4"/>
    <dgm:cxn modelId="{E953E6D9-B8D6-41C3-B9CE-2B8181A08A34}" type="presParOf" srcId="{2F65D022-E911-46B1-BF7C-2FC64D6E3B0C}" destId="{0EDFC3A7-3D75-4579-8F7F-4D485C258454}" srcOrd="3" destOrd="0" presId="urn:microsoft.com/office/officeart/2005/8/layout/hProcess4"/>
    <dgm:cxn modelId="{D5FD17F8-11AB-4547-AE86-EE9011D656CC}" type="presParOf" srcId="{2F65D022-E911-46B1-BF7C-2FC64D6E3B0C}" destId="{79BD46DE-2329-4C44-90B0-EE349E98CFBE}" srcOrd="4" destOrd="0" presId="urn:microsoft.com/office/officeart/2005/8/layout/hProcess4"/>
    <dgm:cxn modelId="{0E84C373-3F3F-4F6B-88F3-BBA15A08F2C6}" type="presParOf" srcId="{F778584C-2E8E-4FA0-810F-897DDE0E21EB}" destId="{982FDD38-D77D-48C4-9E7A-B36475AE8334}" srcOrd="5" destOrd="0" presId="urn:microsoft.com/office/officeart/2005/8/layout/hProcess4"/>
    <dgm:cxn modelId="{DB36BE95-2126-4B79-9934-3B786CBB993F}" type="presParOf" srcId="{F778584C-2E8E-4FA0-810F-897DDE0E21EB}" destId="{CDE52F02-679A-4BBA-87A1-31C5126A79D1}" srcOrd="6" destOrd="0" presId="urn:microsoft.com/office/officeart/2005/8/layout/hProcess4"/>
    <dgm:cxn modelId="{21C926CC-34D4-4E3B-A895-8562C36AC92A}" type="presParOf" srcId="{CDE52F02-679A-4BBA-87A1-31C5126A79D1}" destId="{C9DAE78A-A05F-49AB-9CBE-4491A6557126}" srcOrd="0" destOrd="0" presId="urn:microsoft.com/office/officeart/2005/8/layout/hProcess4"/>
    <dgm:cxn modelId="{B6E01975-F963-49AC-8289-8A7C5AEE8C4C}" type="presParOf" srcId="{CDE52F02-679A-4BBA-87A1-31C5126A79D1}" destId="{1FC1A358-E6A9-4AF0-986E-E8F77FBCDD3B}" srcOrd="1" destOrd="0" presId="urn:microsoft.com/office/officeart/2005/8/layout/hProcess4"/>
    <dgm:cxn modelId="{695460B6-440E-4B5C-8AD3-34D0AB9886C6}" type="presParOf" srcId="{CDE52F02-679A-4BBA-87A1-31C5126A79D1}" destId="{0C3D8904-1CD1-4EEC-9EA0-405091C5DF66}" srcOrd="2" destOrd="0" presId="urn:microsoft.com/office/officeart/2005/8/layout/hProcess4"/>
    <dgm:cxn modelId="{69B1E82D-8A6F-420F-B226-FF9C97920759}" type="presParOf" srcId="{CDE52F02-679A-4BBA-87A1-31C5126A79D1}" destId="{CE466693-9365-4650-8EA5-F8137C693319}" srcOrd="3" destOrd="0" presId="urn:microsoft.com/office/officeart/2005/8/layout/hProcess4"/>
    <dgm:cxn modelId="{1B686529-376C-441C-B42C-270BFAFDF78F}" type="presParOf" srcId="{CDE52F02-679A-4BBA-87A1-31C5126A79D1}" destId="{C8AC409F-9405-49B5-A1F8-D0E19D51B6C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D16BD-8CCF-4E7A-A344-5FB87C98F1A4}">
      <dsp:nvSpPr>
        <dsp:cNvPr id="0" name=""/>
        <dsp:cNvSpPr/>
      </dsp:nvSpPr>
      <dsp:spPr>
        <a:xfrm>
          <a:off x="82768" y="1021290"/>
          <a:ext cx="2105254" cy="3488810"/>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smtClean="0"/>
            <a:t>Algoritmo implementados en la tarjeta NI myRIO:</a:t>
          </a:r>
          <a:endParaRPr lang="es-EC" sz="800" kern="1200" dirty="0"/>
        </a:p>
        <a:p>
          <a:pPr marL="171450" lvl="1" indent="-171450" algn="just" defTabSz="711200">
            <a:lnSpc>
              <a:spcPct val="90000"/>
            </a:lnSpc>
            <a:spcBef>
              <a:spcPct val="0"/>
            </a:spcBef>
            <a:spcAft>
              <a:spcPct val="15000"/>
            </a:spcAft>
            <a:buChar char="••"/>
          </a:pPr>
          <a:r>
            <a:rPr lang="es-EC" sz="1600" i="1" kern="1200" dirty="0" smtClean="0"/>
            <a:t>Householder Normalized Constrained Least Mean Squares.</a:t>
          </a:r>
          <a:endParaRPr lang="es-EC" sz="800" kern="1200" dirty="0"/>
        </a:p>
        <a:p>
          <a:pPr marL="171450" lvl="1" indent="-171450" algn="just" defTabSz="711200">
            <a:lnSpc>
              <a:spcPct val="90000"/>
            </a:lnSpc>
            <a:spcBef>
              <a:spcPct val="0"/>
            </a:spcBef>
            <a:spcAft>
              <a:spcPct val="15000"/>
            </a:spcAft>
            <a:buChar char="••"/>
          </a:pPr>
          <a:r>
            <a:rPr lang="es-EC" sz="1600" i="1" kern="1200" dirty="0" smtClean="0"/>
            <a:t>Householder Constrained Conjugate Gradient</a:t>
          </a:r>
          <a:endParaRPr lang="es-EC" sz="800" kern="1200" dirty="0"/>
        </a:p>
        <a:p>
          <a:pPr marL="57150" lvl="1" indent="-57150" algn="just" defTabSz="355600">
            <a:lnSpc>
              <a:spcPct val="90000"/>
            </a:lnSpc>
            <a:spcBef>
              <a:spcPct val="0"/>
            </a:spcBef>
            <a:spcAft>
              <a:spcPct val="15000"/>
            </a:spcAft>
            <a:buChar char="••"/>
          </a:pPr>
          <a:endParaRPr lang="es-EC" sz="800" kern="1200" dirty="0"/>
        </a:p>
        <a:p>
          <a:pPr marL="57150" lvl="1" indent="-57150" algn="just" defTabSz="355600">
            <a:lnSpc>
              <a:spcPct val="90000"/>
            </a:lnSpc>
            <a:spcBef>
              <a:spcPct val="0"/>
            </a:spcBef>
            <a:spcAft>
              <a:spcPct val="15000"/>
            </a:spcAft>
            <a:buChar char="••"/>
          </a:pPr>
          <a:endParaRPr lang="es-EC" sz="800" kern="1200" dirty="0"/>
        </a:p>
      </dsp:txBody>
      <dsp:txXfrm>
        <a:off x="144429" y="1082951"/>
        <a:ext cx="1981932" cy="2617886"/>
      </dsp:txXfrm>
    </dsp:sp>
    <dsp:sp modelId="{8D42DB0B-9EAE-498C-8DDE-995C80059D00}">
      <dsp:nvSpPr>
        <dsp:cNvPr id="0" name=""/>
        <dsp:cNvSpPr/>
      </dsp:nvSpPr>
      <dsp:spPr>
        <a:xfrm>
          <a:off x="1528216" y="3191197"/>
          <a:ext cx="1724505" cy="1724505"/>
        </a:xfrm>
        <a:prstGeom prst="leftCircularArrow">
          <a:avLst>
            <a:gd name="adj1" fmla="val 2569"/>
            <a:gd name="adj2" fmla="val 311843"/>
            <a:gd name="adj3" fmla="val 117591"/>
            <a:gd name="adj4" fmla="val 7054726"/>
            <a:gd name="adj5" fmla="val 2997"/>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D156A0-6F04-4C14-95B7-3790A2280E6E}">
      <dsp:nvSpPr>
        <dsp:cNvPr id="0" name=""/>
        <dsp:cNvSpPr/>
      </dsp:nvSpPr>
      <dsp:spPr>
        <a:xfrm>
          <a:off x="1261698" y="4165100"/>
          <a:ext cx="1429367" cy="609640"/>
        </a:xfrm>
        <a:prstGeom prst="roundRect">
          <a:avLst>
            <a:gd name="adj" fmla="val 10000"/>
          </a:avLst>
        </a:prstGeom>
        <a:solidFill>
          <a:schemeClr val="bg1">
            <a:alpha val="9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Texto Plano en MATLAB</a:t>
          </a:r>
          <a:endParaRPr lang="es-EC" sz="1400" b="1" kern="1200" dirty="0">
            <a:solidFill>
              <a:schemeClr val="tx1"/>
            </a:solidFill>
          </a:endParaRPr>
        </a:p>
      </dsp:txBody>
      <dsp:txXfrm>
        <a:off x="1279554" y="4182956"/>
        <a:ext cx="1393655" cy="573928"/>
      </dsp:txXfrm>
    </dsp:sp>
    <dsp:sp modelId="{BBF14E1B-719A-4D39-A43E-5D0DF681000E}">
      <dsp:nvSpPr>
        <dsp:cNvPr id="0" name=""/>
        <dsp:cNvSpPr/>
      </dsp:nvSpPr>
      <dsp:spPr>
        <a:xfrm>
          <a:off x="2480649" y="2230843"/>
          <a:ext cx="2035127" cy="1740614"/>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smtClean="0"/>
            <a:t>Análisis del  comportamiento de los micrófonos</a:t>
          </a:r>
          <a:endParaRPr lang="es-EC" sz="1600" kern="1200" dirty="0"/>
        </a:p>
      </dsp:txBody>
      <dsp:txXfrm>
        <a:off x="2520705" y="2643888"/>
        <a:ext cx="1955015" cy="1287513"/>
      </dsp:txXfrm>
    </dsp:sp>
    <dsp:sp modelId="{37AE620D-DFAD-4C0A-A597-A6771CD9A7C8}">
      <dsp:nvSpPr>
        <dsp:cNvPr id="0" name=""/>
        <dsp:cNvSpPr/>
      </dsp:nvSpPr>
      <dsp:spPr>
        <a:xfrm>
          <a:off x="3455850" y="1217150"/>
          <a:ext cx="2138127" cy="2138127"/>
        </a:xfrm>
        <a:prstGeom prst="circularArrow">
          <a:avLst>
            <a:gd name="adj1" fmla="val 2072"/>
            <a:gd name="adj2" fmla="val 248651"/>
            <a:gd name="adj3" fmla="val 19115663"/>
            <a:gd name="adj4" fmla="val 12115335"/>
            <a:gd name="adj5" fmla="val 2417"/>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10DF9-054F-4A7B-981D-D2491F0811D2}">
      <dsp:nvSpPr>
        <dsp:cNvPr id="0" name=""/>
        <dsp:cNvSpPr/>
      </dsp:nvSpPr>
      <dsp:spPr>
        <a:xfrm>
          <a:off x="2850051" y="1904999"/>
          <a:ext cx="1455251" cy="781114"/>
        </a:xfrm>
        <a:prstGeom prst="roundRect">
          <a:avLst>
            <a:gd name="adj" fmla="val 10000"/>
          </a:avLst>
        </a:prstGeom>
        <a:solidFill>
          <a:schemeClr val="bg1">
            <a:alpha val="76667"/>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Ecualización</a:t>
          </a:r>
          <a:endParaRPr lang="es-EC" sz="1800" b="1" kern="1200" dirty="0">
            <a:solidFill>
              <a:schemeClr val="tx1"/>
            </a:solidFill>
          </a:endParaRPr>
        </a:p>
      </dsp:txBody>
      <dsp:txXfrm>
        <a:off x="2872929" y="1927877"/>
        <a:ext cx="1409495" cy="735358"/>
      </dsp:txXfrm>
    </dsp:sp>
    <dsp:sp modelId="{21AAAA96-7E84-4662-9A59-BD3AAB1D48F0}">
      <dsp:nvSpPr>
        <dsp:cNvPr id="0" name=""/>
        <dsp:cNvSpPr/>
      </dsp:nvSpPr>
      <dsp:spPr>
        <a:xfrm>
          <a:off x="4800597" y="1676400"/>
          <a:ext cx="1397319" cy="1795726"/>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Desarrollo de los algoritmos en la tarjeta NI </a:t>
          </a:r>
          <a:r>
            <a:rPr lang="es-EC" sz="1600" kern="1200" dirty="0" err="1" smtClean="0"/>
            <a:t>myRIO</a:t>
          </a:r>
          <a:r>
            <a:rPr lang="es-EC" sz="1600" kern="1200" dirty="0" smtClean="0"/>
            <a:t>.</a:t>
          </a:r>
          <a:endParaRPr lang="es-EC" sz="1600" kern="1200" dirty="0"/>
        </a:p>
      </dsp:txBody>
      <dsp:txXfrm>
        <a:off x="4841523" y="1717326"/>
        <a:ext cx="1315467" cy="1329075"/>
      </dsp:txXfrm>
    </dsp:sp>
    <dsp:sp modelId="{982FDD38-D77D-48C4-9E7A-B36475AE8334}">
      <dsp:nvSpPr>
        <dsp:cNvPr id="0" name=""/>
        <dsp:cNvSpPr/>
      </dsp:nvSpPr>
      <dsp:spPr>
        <a:xfrm>
          <a:off x="4740271" y="2567857"/>
          <a:ext cx="2428673" cy="1539395"/>
        </a:xfrm>
        <a:prstGeom prst="leftCircularArrow">
          <a:avLst>
            <a:gd name="adj1" fmla="val 2878"/>
            <a:gd name="adj2" fmla="val 351869"/>
            <a:gd name="adj3" fmla="val 885595"/>
            <a:gd name="adj4" fmla="val 7782705"/>
            <a:gd name="adj5" fmla="val 3358"/>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DFC3A7-3D75-4579-8F7F-4D485C258454}">
      <dsp:nvSpPr>
        <dsp:cNvPr id="0" name=""/>
        <dsp:cNvSpPr/>
      </dsp:nvSpPr>
      <dsp:spPr>
        <a:xfrm>
          <a:off x="5059862" y="3149453"/>
          <a:ext cx="1444195" cy="711188"/>
        </a:xfrm>
        <a:prstGeom prst="roundRect">
          <a:avLst>
            <a:gd name="adj" fmla="val 10000"/>
          </a:avLst>
        </a:prstGeom>
        <a:solidFill>
          <a:schemeClr val="bg1">
            <a:alpha val="63333"/>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Resultados</a:t>
          </a:r>
          <a:endParaRPr lang="es-EC" sz="1400" b="1" kern="1200" dirty="0">
            <a:solidFill>
              <a:schemeClr val="tx1"/>
            </a:solidFill>
          </a:endParaRPr>
        </a:p>
      </dsp:txBody>
      <dsp:txXfrm>
        <a:off x="5080692" y="3170283"/>
        <a:ext cx="1402535" cy="669528"/>
      </dsp:txXfrm>
    </dsp:sp>
    <dsp:sp modelId="{1FC1A358-E6A9-4AF0-986E-E8F77FBCDD3B}">
      <dsp:nvSpPr>
        <dsp:cNvPr id="0" name=""/>
        <dsp:cNvSpPr/>
      </dsp:nvSpPr>
      <dsp:spPr>
        <a:xfrm>
          <a:off x="6589196" y="1882880"/>
          <a:ext cx="1397595" cy="1263439"/>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Análisis de resultados</a:t>
          </a:r>
          <a:endParaRPr lang="es-EC" sz="1600" kern="1200" dirty="0"/>
        </a:p>
      </dsp:txBody>
      <dsp:txXfrm>
        <a:off x="6618271" y="2182692"/>
        <a:ext cx="1339445" cy="934552"/>
      </dsp:txXfrm>
    </dsp:sp>
    <dsp:sp modelId="{CE466693-9365-4650-8EA5-F8137C693319}">
      <dsp:nvSpPr>
        <dsp:cNvPr id="0" name=""/>
        <dsp:cNvSpPr/>
      </dsp:nvSpPr>
      <dsp:spPr>
        <a:xfrm>
          <a:off x="6862485" y="1612143"/>
          <a:ext cx="1361626" cy="54147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endParaRPr lang="es-EC" sz="1400" kern="1200" dirty="0"/>
        </a:p>
      </dsp:txBody>
      <dsp:txXfrm>
        <a:off x="6878344" y="1628002"/>
        <a:ext cx="1329908" cy="5097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105CA-967B-4E43-B751-50F6642F1A02}" type="datetimeFigureOut">
              <a:rPr lang="es-EC" smtClean="0"/>
              <a:t>18/08/2015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6AA0D-AB1B-4D52-8510-BD724EC99EBC}" type="slidenum">
              <a:rPr lang="es-EC" smtClean="0"/>
              <a:t>‹Nº›</a:t>
            </a:fld>
            <a:endParaRPr lang="es-EC"/>
          </a:p>
        </p:txBody>
      </p:sp>
    </p:spTree>
    <p:extLst>
      <p:ext uri="{BB962C8B-B14F-4D97-AF65-F5344CB8AC3E}">
        <p14:creationId xmlns:p14="http://schemas.microsoft.com/office/powerpoint/2010/main" val="347383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F6AA0D-AB1B-4D52-8510-BD724EC99EBC}" type="slidenum">
              <a:rPr lang="es-EC" smtClean="0"/>
              <a:t>3</a:t>
            </a:fld>
            <a:endParaRPr lang="es-EC"/>
          </a:p>
        </p:txBody>
      </p:sp>
    </p:spTree>
    <p:extLst>
      <p:ext uri="{BB962C8B-B14F-4D97-AF65-F5344CB8AC3E}">
        <p14:creationId xmlns:p14="http://schemas.microsoft.com/office/powerpoint/2010/main" val="46118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F6AA0D-AB1B-4D52-8510-BD724EC99EBC}" type="slidenum">
              <a:rPr lang="es-EC" smtClean="0"/>
              <a:t>27</a:t>
            </a:fld>
            <a:endParaRPr lang="es-EC"/>
          </a:p>
        </p:txBody>
      </p:sp>
    </p:spTree>
    <p:extLst>
      <p:ext uri="{BB962C8B-B14F-4D97-AF65-F5344CB8AC3E}">
        <p14:creationId xmlns:p14="http://schemas.microsoft.com/office/powerpoint/2010/main" val="282604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40085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398289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16400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262761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108381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209625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27861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78197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90569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389808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6828CF-8E67-44C2-BCC1-D5DE5E86E731}" type="datetimeFigureOut">
              <a:rPr lang="es-EC" smtClean="0"/>
              <a:t>18/08/2015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8C0E6D-1ECC-4CDB-BC61-2476C0220CBC}" type="slidenum">
              <a:rPr lang="es-EC" smtClean="0"/>
              <a:t>‹Nº›</a:t>
            </a:fld>
            <a:endParaRPr lang="es-EC"/>
          </a:p>
        </p:txBody>
      </p:sp>
    </p:spTree>
    <p:extLst>
      <p:ext uri="{BB962C8B-B14F-4D97-AF65-F5344CB8AC3E}">
        <p14:creationId xmlns:p14="http://schemas.microsoft.com/office/powerpoint/2010/main" val="44585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828CF-8E67-44C2-BCC1-D5DE5E86E731}" type="datetimeFigureOut">
              <a:rPr lang="es-EC" smtClean="0"/>
              <a:t>18/08/2015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C0E6D-1ECC-4CDB-BC61-2476C0220CBC}" type="slidenum">
              <a:rPr lang="es-EC" smtClean="0"/>
              <a:t>‹Nº›</a:t>
            </a:fld>
            <a:endParaRPr lang="es-EC"/>
          </a:p>
        </p:txBody>
      </p:sp>
    </p:spTree>
    <p:extLst>
      <p:ext uri="{BB962C8B-B14F-4D97-AF65-F5344CB8AC3E}">
        <p14:creationId xmlns:p14="http://schemas.microsoft.com/office/powerpoint/2010/main" val="27538298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0.png"/><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0.png"/><Relationship Id="rId11" Type="http://schemas.openxmlformats.org/officeDocument/2006/relationships/image" Target="../media/image8.emf"/><Relationship Id="rId5" Type="http://schemas.openxmlformats.org/officeDocument/2006/relationships/image" Target="../media/image102.png"/><Relationship Id="rId10" Type="http://schemas.openxmlformats.org/officeDocument/2006/relationships/oleObject" Target="../embeddings/oleObject5.bin"/><Relationship Id="rId4" Type="http://schemas.openxmlformats.org/officeDocument/2006/relationships/image" Target="../media/image101.png"/><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9.emf"/><Relationship Id="rId10" Type="http://schemas.openxmlformats.org/officeDocument/2006/relationships/image" Target="../media/image13.png"/><Relationship Id="rId4" Type="http://schemas.openxmlformats.org/officeDocument/2006/relationships/oleObject" Target="../embeddings/oleObject3.bin"/><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5000">
              <a:schemeClr val="bg1"/>
            </a:gs>
            <a:gs pos="100000">
              <a:schemeClr val="accent3">
                <a:lumMod val="5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
            <a:ext cx="7162800" cy="1676400"/>
          </a:xfrm>
          <a:prstGeom prst="rect">
            <a:avLst/>
          </a:prstGeom>
          <a:noFill/>
          <a:ln>
            <a:noFill/>
          </a:ln>
        </p:spPr>
      </p:pic>
      <p:sp>
        <p:nvSpPr>
          <p:cNvPr id="3" name="2 Rectángulo"/>
          <p:cNvSpPr/>
          <p:nvPr/>
        </p:nvSpPr>
        <p:spPr>
          <a:xfrm>
            <a:off x="71718" y="1838172"/>
            <a:ext cx="8686800" cy="830997"/>
          </a:xfrm>
          <a:prstGeom prst="rect">
            <a:avLst/>
          </a:prstGeom>
        </p:spPr>
        <p:txBody>
          <a:bodyPr wrap="square">
            <a:spAutoFit/>
          </a:bodyPr>
          <a:lstStyle/>
          <a:p>
            <a:pPr algn="ctr"/>
            <a:r>
              <a:rPr lang="es-EC" sz="2400" b="1" dirty="0">
                <a:effectLst>
                  <a:outerShdw blurRad="38100" dist="38100" dir="2700000" algn="tl">
                    <a:srgbClr val="000000">
                      <a:alpha val="43137"/>
                    </a:srgbClr>
                  </a:outerShdw>
                </a:effectLst>
              </a:rPr>
              <a:t>PROYECTO DE GRADO PREVIO A LA OBTENCIÓN DEL</a:t>
            </a:r>
            <a:endParaRPr lang="es-EC" sz="2400" dirty="0">
              <a:effectLst>
                <a:outerShdw blurRad="38100" dist="38100" dir="2700000" algn="tl">
                  <a:srgbClr val="000000">
                    <a:alpha val="43137"/>
                  </a:srgbClr>
                </a:outerShdw>
              </a:effectLst>
            </a:endParaRPr>
          </a:p>
          <a:p>
            <a:pPr algn="ctr"/>
            <a:r>
              <a:rPr lang="es-EC" sz="2400" b="1" dirty="0">
                <a:effectLst>
                  <a:outerShdw blurRad="38100" dist="38100" dir="2700000" algn="tl">
                    <a:srgbClr val="000000">
                      <a:alpha val="43137"/>
                    </a:srgbClr>
                  </a:outerShdw>
                </a:effectLst>
              </a:rPr>
              <a:t>TÍTULO DE INGENIERA EN ELECTRÓNICA Y TELECOMUNICACIONES</a:t>
            </a:r>
            <a:endParaRPr lang="es-EC" sz="2400" dirty="0">
              <a:effectLst>
                <a:outerShdw blurRad="38100" dist="38100" dir="2700000" algn="tl">
                  <a:srgbClr val="000000">
                    <a:alpha val="43137"/>
                  </a:srgbClr>
                </a:outerShdw>
              </a:effectLst>
            </a:endParaRPr>
          </a:p>
        </p:txBody>
      </p:sp>
      <p:sp>
        <p:nvSpPr>
          <p:cNvPr id="5" name="4 Rectángulo"/>
          <p:cNvSpPr/>
          <p:nvPr/>
        </p:nvSpPr>
        <p:spPr>
          <a:xfrm>
            <a:off x="76200" y="3276600"/>
            <a:ext cx="8686800" cy="1815882"/>
          </a:xfrm>
          <a:prstGeom prst="rect">
            <a:avLst/>
          </a:prstGeom>
        </p:spPr>
        <p:txBody>
          <a:bodyPr wrap="square">
            <a:spAutoFit/>
          </a:bodyPr>
          <a:lstStyle/>
          <a:p>
            <a:pPr algn="ctr"/>
            <a:r>
              <a:rPr lang="es-EC" sz="2800" b="1" dirty="0">
                <a:effectLst>
                  <a:outerShdw blurRad="38100" dist="38100" dir="2700000" algn="tl">
                    <a:srgbClr val="000000">
                      <a:alpha val="43137"/>
                    </a:srgbClr>
                  </a:outerShdw>
                </a:effectLst>
                <a:latin typeface="+mj-lt"/>
              </a:rPr>
              <a:t>TEMA</a:t>
            </a:r>
            <a:r>
              <a:rPr lang="es-EC" sz="2800" b="1" dirty="0" smtClean="0">
                <a:effectLst>
                  <a:outerShdw blurRad="38100" dist="38100" dir="2700000" algn="tl">
                    <a:srgbClr val="000000">
                      <a:alpha val="43137"/>
                    </a:srgbClr>
                  </a:outerShdw>
                </a:effectLst>
                <a:latin typeface="+mj-lt"/>
              </a:rPr>
              <a:t>: </a:t>
            </a:r>
            <a:r>
              <a:rPr lang="es-EC" sz="2800" b="1" dirty="0"/>
              <a:t>IMPLEMENTACIÓN DE UN ARREGLO SEMIESFÉRICO DE MICRÓFONOS UTILIZANDO LA METODOLOGÍA BEAMFORMING DE BANDA ANCHA PARA EL REALCE DE LA VOZ</a:t>
            </a:r>
            <a:endParaRPr lang="es-EC" sz="2800" dirty="0">
              <a:effectLst>
                <a:outerShdw blurRad="38100" dist="38100" dir="2700000" algn="tl">
                  <a:srgbClr val="000000">
                    <a:alpha val="43137"/>
                  </a:srgbClr>
                </a:outerShdw>
              </a:effectLst>
              <a:latin typeface="+mj-lt"/>
            </a:endParaRPr>
          </a:p>
        </p:txBody>
      </p:sp>
      <p:sp>
        <p:nvSpPr>
          <p:cNvPr id="7" name="6 Rectángulo"/>
          <p:cNvSpPr/>
          <p:nvPr/>
        </p:nvSpPr>
        <p:spPr>
          <a:xfrm>
            <a:off x="753035" y="5619243"/>
            <a:ext cx="7162800" cy="492443"/>
          </a:xfrm>
          <a:prstGeom prst="rect">
            <a:avLst/>
          </a:prstGeom>
        </p:spPr>
        <p:txBody>
          <a:bodyPr wrap="square">
            <a:spAutoFit/>
          </a:bodyPr>
          <a:lstStyle/>
          <a:p>
            <a:pPr algn="ctr"/>
            <a:r>
              <a:rPr lang="es-EC" sz="2600" b="1" dirty="0">
                <a:effectLst>
                  <a:outerShdw blurRad="38100" dist="38100" dir="2700000" algn="tl">
                    <a:srgbClr val="000000">
                      <a:alpha val="43137"/>
                    </a:srgbClr>
                  </a:outerShdw>
                </a:effectLst>
              </a:rPr>
              <a:t>AUTOR: </a:t>
            </a:r>
            <a:r>
              <a:rPr lang="es-EC" sz="2600" dirty="0" smtClean="0">
                <a:effectLst>
                  <a:outerShdw blurRad="38100" dist="38100" dir="2700000" algn="tl">
                    <a:srgbClr val="000000">
                      <a:alpha val="43137"/>
                    </a:srgbClr>
                  </a:outerShdw>
                </a:effectLst>
              </a:rPr>
              <a:t>TATIANA </a:t>
            </a:r>
            <a:r>
              <a:rPr lang="es-EC" sz="2600" dirty="0">
                <a:effectLst>
                  <a:outerShdw blurRad="38100" dist="38100" dir="2700000" algn="tl">
                    <a:srgbClr val="000000">
                      <a:alpha val="43137"/>
                    </a:srgbClr>
                  </a:outerShdw>
                </a:effectLst>
              </a:rPr>
              <a:t>CAISAPANTA </a:t>
            </a:r>
            <a:r>
              <a:rPr lang="es-EC" sz="2600" dirty="0" smtClean="0">
                <a:effectLst>
                  <a:outerShdw blurRad="38100" dist="38100" dir="2700000" algn="tl">
                    <a:srgbClr val="000000">
                      <a:alpha val="43137"/>
                    </a:srgbClr>
                  </a:outerShdw>
                </a:effectLst>
              </a:rPr>
              <a:t>LARREA</a:t>
            </a:r>
            <a:endParaRPr lang="es-EC"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4134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28600"/>
            <a:ext cx="86868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Algoritmos Adaptativos  LCMV</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1" name="10 Rectángulo"/>
          <p:cNvSpPr/>
          <p:nvPr/>
        </p:nvSpPr>
        <p:spPr>
          <a:xfrm>
            <a:off x="171450" y="1143000"/>
            <a:ext cx="3518335" cy="461665"/>
          </a:xfrm>
          <a:prstGeom prst="rect">
            <a:avLst/>
          </a:prstGeom>
        </p:spPr>
        <p:txBody>
          <a:bodyPr wrap="none">
            <a:spAutoFit/>
          </a:bodyPr>
          <a:lstStyle/>
          <a:p>
            <a:pPr marL="342900" indent="-342900">
              <a:buFont typeface="Wingdings" pitchFamily="2" charset="2"/>
              <a:buChar char="§"/>
            </a:pPr>
            <a:r>
              <a:rPr lang="es-EC" sz="2400" b="1" dirty="0" smtClean="0"/>
              <a:t>Estructura </a:t>
            </a:r>
            <a:r>
              <a:rPr lang="es-EC" sz="2400" b="1" i="1" dirty="0" smtClean="0"/>
              <a:t>Householder</a:t>
            </a:r>
            <a:endParaRPr lang="es-EC" sz="2400" b="1" dirty="0"/>
          </a:p>
        </p:txBody>
      </p:sp>
      <mc:AlternateContent xmlns:mc="http://schemas.openxmlformats.org/markup-compatibility/2006" xmlns:a14="http://schemas.microsoft.com/office/drawing/2010/main">
        <mc:Choice Requires="a14">
          <p:sp>
            <p:nvSpPr>
              <p:cNvPr id="3" name="2 Rectángulo"/>
              <p:cNvSpPr/>
              <p:nvPr/>
            </p:nvSpPr>
            <p:spPr>
              <a:xfrm>
                <a:off x="533400" y="1752600"/>
                <a:ext cx="8001000" cy="646331"/>
              </a:xfrm>
              <a:prstGeom prst="rect">
                <a:avLst/>
              </a:prstGeom>
            </p:spPr>
            <p:txBody>
              <a:bodyPr wrap="square">
                <a:spAutoFit/>
              </a:bodyPr>
              <a:lstStyle/>
              <a:p>
                <a:r>
                  <a:rPr lang="es-EC" dirty="0" smtClean="0"/>
                  <a:t>La estructura </a:t>
                </a:r>
                <a:r>
                  <a:rPr lang="es-EC" i="1" dirty="0"/>
                  <a:t>Householder</a:t>
                </a:r>
                <a:r>
                  <a:rPr lang="es-EC" dirty="0"/>
                  <a:t> </a:t>
                </a:r>
                <a:r>
                  <a:rPr lang="es-EC" dirty="0" smtClean="0"/>
                  <a:t>mediante </a:t>
                </a:r>
                <a:r>
                  <a:rPr lang="es-EC" dirty="0"/>
                  <a:t>la matriz </a:t>
                </a:r>
                <a14:m>
                  <m:oMath xmlns:m="http://schemas.openxmlformats.org/officeDocument/2006/math">
                    <m:r>
                      <a:rPr lang="es-EC" b="1" i="1">
                        <a:latin typeface="Cambria Math"/>
                      </a:rPr>
                      <m:t>𝐐</m:t>
                    </m:r>
                  </m:oMath>
                </a14:m>
                <a:r>
                  <a:rPr lang="es-EC" dirty="0"/>
                  <a:t> y sus reflectores de </a:t>
                </a:r>
                <a:r>
                  <a:rPr lang="es-EC" i="1" dirty="0" smtClean="0"/>
                  <a:t>Householder hacen que </a:t>
                </a:r>
                <a:r>
                  <a:rPr lang="es-EC" dirty="0" smtClean="0"/>
                  <a:t>computacionalmente </a:t>
                </a:r>
                <a:r>
                  <a:rPr lang="es-EC" dirty="0"/>
                  <a:t>son más eficientes </a:t>
                </a:r>
                <a:r>
                  <a:rPr lang="es-EC" dirty="0" smtClean="0"/>
                  <a:t>.</a:t>
                </a:r>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533400" y="1752600"/>
                <a:ext cx="8001000" cy="646331"/>
              </a:xfrm>
              <a:prstGeom prst="rect">
                <a:avLst/>
              </a:prstGeom>
              <a:blipFill rotWithShape="1">
                <a:blip r:embed="rId2"/>
                <a:stretch>
                  <a:fillRect l="-686" t="-4717" b="-13208"/>
                </a:stretch>
              </a:blipFill>
            </p:spPr>
            <p:txBody>
              <a:bodyPr/>
              <a:lstStyle/>
              <a:p>
                <a:r>
                  <a:rPr lang="es-EC">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0"/>
            <a:ext cx="4191000" cy="210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6 Rectángulo"/>
              <p:cNvSpPr/>
              <p:nvPr/>
            </p:nvSpPr>
            <p:spPr>
              <a:xfrm>
                <a:off x="533400" y="2607112"/>
                <a:ext cx="8001000" cy="923330"/>
              </a:xfrm>
              <a:prstGeom prst="rect">
                <a:avLst/>
              </a:prstGeom>
            </p:spPr>
            <p:txBody>
              <a:bodyPr wrap="square">
                <a:spAutoFit/>
              </a:bodyPr>
              <a:lstStyle/>
              <a:p>
                <a:pPr algn="just"/>
                <a:r>
                  <a:rPr lang="es-EC" dirty="0"/>
                  <a:t>La matriz </a:t>
                </a:r>
                <a14:m>
                  <m:oMath xmlns:m="http://schemas.openxmlformats.org/officeDocument/2006/math">
                    <m:r>
                      <a:rPr lang="es-EC" b="1" i="1">
                        <a:latin typeface="Cambria Math"/>
                      </a:rPr>
                      <m:t>𝐐</m:t>
                    </m:r>
                  </m:oMath>
                </a14:m>
                <a:r>
                  <a:rPr lang="es-EC" b="1" dirty="0"/>
                  <a:t> </a:t>
                </a:r>
                <a:r>
                  <a:rPr lang="es-EC" dirty="0"/>
                  <a:t>es una matriz rotacional ortogonal que se utiliza como la transformación que va a generar un vector de coeficientes modificados </a:t>
                </a:r>
                <a14:m>
                  <m:oMath xmlns:m="http://schemas.openxmlformats.org/officeDocument/2006/math">
                    <m:acc>
                      <m:accPr>
                        <m:chr m:val="̅"/>
                        <m:ctrlPr>
                          <a:rPr lang="es-EC" b="1" i="1">
                            <a:latin typeface="Cambria Math"/>
                          </a:rPr>
                        </m:ctrlPr>
                      </m:accPr>
                      <m:e>
                        <m:r>
                          <a:rPr lang="es-EC" b="1" i="1">
                            <a:latin typeface="Cambria Math"/>
                          </a:rPr>
                          <m:t>𝐰</m:t>
                        </m:r>
                      </m:e>
                    </m:acc>
                    <m:d>
                      <m:dPr>
                        <m:begChr m:val="["/>
                        <m:endChr m:val="]"/>
                        <m:ctrlPr>
                          <a:rPr lang="es-EC" i="1">
                            <a:latin typeface="Cambria Math"/>
                          </a:rPr>
                        </m:ctrlPr>
                      </m:dPr>
                      <m:e>
                        <m:r>
                          <a:rPr lang="es-EC" i="1">
                            <a:latin typeface="Cambria Math"/>
                          </a:rPr>
                          <m:t>𝑘</m:t>
                        </m:r>
                      </m:e>
                    </m:d>
                  </m:oMath>
                </a14:m>
                <a:r>
                  <a:rPr lang="es-EC" dirty="0"/>
                  <a:t> que se relaciona a </a:t>
                </a:r>
                <a14:m>
                  <m:oMath xmlns:m="http://schemas.openxmlformats.org/officeDocument/2006/math">
                    <m:r>
                      <a:rPr lang="es-EC" b="1" i="1">
                        <a:latin typeface="Cambria Math"/>
                      </a:rPr>
                      <m:t>𝐰</m:t>
                    </m:r>
                    <m:d>
                      <m:dPr>
                        <m:begChr m:val="["/>
                        <m:endChr m:val="]"/>
                        <m:ctrlPr>
                          <a:rPr lang="es-EC" i="1">
                            <a:latin typeface="Cambria Math"/>
                          </a:rPr>
                        </m:ctrlPr>
                      </m:dPr>
                      <m:e>
                        <m:r>
                          <a:rPr lang="es-EC" i="1">
                            <a:latin typeface="Cambria Math"/>
                          </a:rPr>
                          <m:t>𝑘</m:t>
                        </m:r>
                      </m:e>
                    </m:d>
                  </m:oMath>
                </a14:m>
                <a:r>
                  <a:rPr lang="es-EC" dirty="0" smtClean="0"/>
                  <a:t>.</a:t>
                </a:r>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533400" y="2607112"/>
                <a:ext cx="8001000" cy="923330"/>
              </a:xfrm>
              <a:prstGeom prst="rect">
                <a:avLst/>
              </a:prstGeom>
              <a:blipFill rotWithShape="1">
                <a:blip r:embed="rId4"/>
                <a:stretch>
                  <a:fillRect l="-686" t="-3311" r="-610" b="-9934"/>
                </a:stretch>
              </a:blipFill>
            </p:spPr>
            <p:txBody>
              <a:bodyPr/>
              <a:lstStyle/>
              <a:p>
                <a:r>
                  <a:rPr lang="es-EC">
                    <a:noFill/>
                  </a:rPr>
                  <a:t> </a:t>
                </a:r>
              </a:p>
            </p:txBody>
          </p:sp>
        </mc:Fallback>
      </mc:AlternateContent>
    </p:spTree>
    <p:extLst>
      <p:ext uri="{BB962C8B-B14F-4D97-AF65-F5344CB8AC3E}">
        <p14:creationId xmlns:p14="http://schemas.microsoft.com/office/powerpoint/2010/main" val="2656224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28600"/>
            <a:ext cx="86868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Algoritmos Adaptativos  LCMV</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1" name="10 Rectángulo"/>
          <p:cNvSpPr/>
          <p:nvPr/>
        </p:nvSpPr>
        <p:spPr>
          <a:xfrm>
            <a:off x="171450" y="1143000"/>
            <a:ext cx="3518335" cy="461665"/>
          </a:xfrm>
          <a:prstGeom prst="rect">
            <a:avLst/>
          </a:prstGeom>
        </p:spPr>
        <p:txBody>
          <a:bodyPr wrap="none">
            <a:spAutoFit/>
          </a:bodyPr>
          <a:lstStyle/>
          <a:p>
            <a:pPr marL="342900" indent="-342900">
              <a:buFont typeface="Wingdings" pitchFamily="2" charset="2"/>
              <a:buChar char="§"/>
            </a:pPr>
            <a:r>
              <a:rPr lang="es-EC" sz="2400" b="1" dirty="0" smtClean="0"/>
              <a:t>Estructura </a:t>
            </a:r>
            <a:r>
              <a:rPr lang="es-EC" sz="2400" b="1" i="1" dirty="0" smtClean="0"/>
              <a:t>Householder</a:t>
            </a:r>
            <a:endParaRPr lang="es-EC" sz="2400" b="1"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78" y="1945332"/>
            <a:ext cx="3332740" cy="382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4665"/>
            <a:ext cx="3379016" cy="450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333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28600"/>
            <a:ext cx="86868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Cálculos en Precisión Finita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6" name="1 Rectángulo redondeado"/>
          <p:cNvSpPr/>
          <p:nvPr/>
        </p:nvSpPr>
        <p:spPr>
          <a:xfrm>
            <a:off x="1447800" y="2783840"/>
            <a:ext cx="5791199" cy="1899920"/>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a:spcBef>
                <a:spcPts val="0"/>
              </a:spcBef>
              <a:spcAft>
                <a:spcPts val="0"/>
              </a:spcAft>
            </a:pPr>
            <a:r>
              <a:rPr lang="en-US" sz="1200" dirty="0" smtClean="0">
                <a:ln w="6350" cap="rnd" cmpd="sng" algn="ctr">
                  <a:solidFill>
                    <a:srgbClr val="000000"/>
                  </a:solidFill>
                  <a:prstDash val="solid"/>
                  <a:bevel/>
                </a:ln>
                <a:solidFill>
                  <a:srgbClr val="0000FF"/>
                </a:solidFill>
                <a:effectLst/>
                <a:latin typeface="Courier New"/>
                <a:ea typeface="Calibri"/>
                <a:cs typeface="Times New Roman"/>
              </a:rPr>
              <a:t> </a:t>
            </a:r>
          </a:p>
          <a:p>
            <a:pPr marL="0" marR="0" algn="l">
              <a:spcBef>
                <a:spcPts val="0"/>
              </a:spcBef>
              <a:spcAft>
                <a:spcPts val="0"/>
              </a:spcAft>
            </a:pPr>
            <a:endParaRPr lang="en-US" sz="1200" dirty="0">
              <a:ln w="6350" cap="rnd" cmpd="sng" algn="ctr">
                <a:solidFill>
                  <a:srgbClr val="000000"/>
                </a:solidFill>
                <a:prstDash val="solid"/>
                <a:bevel/>
              </a:ln>
              <a:solidFill>
                <a:srgbClr val="0000FF"/>
              </a:solidFill>
              <a:latin typeface="Courier New"/>
              <a:ea typeface="Calibri"/>
              <a:cs typeface="Times New Roman"/>
            </a:endParaRPr>
          </a:p>
          <a:p>
            <a:pPr marL="0" marR="0" algn="l">
              <a:spcBef>
                <a:spcPts val="0"/>
              </a:spcBef>
              <a:spcAft>
                <a:spcPts val="0"/>
              </a:spcAft>
            </a:pPr>
            <a:r>
              <a:rPr lang="en-US" sz="2400" dirty="0" smtClean="0">
                <a:ln w="6350" cap="rnd" cmpd="sng" algn="ctr">
                  <a:solidFill>
                    <a:srgbClr val="000000"/>
                  </a:solidFill>
                  <a:prstDash val="solid"/>
                  <a:bevel/>
                </a:ln>
                <a:solidFill>
                  <a:srgbClr val="0000FF"/>
                </a:solidFill>
                <a:effectLst/>
                <a:latin typeface="Courier New"/>
                <a:ea typeface="Calibri"/>
                <a:cs typeface="Times New Roman"/>
              </a:rPr>
              <a:t>function</a:t>
            </a:r>
            <a:r>
              <a:rPr lang="en-US" sz="2400" dirty="0" smtClean="0">
                <a:ln w="6350" cap="rnd" cmpd="sng" algn="ctr">
                  <a:solidFill>
                    <a:srgbClr val="000000"/>
                  </a:solidFill>
                  <a:prstDash val="solid"/>
                  <a:bevel/>
                </a:ln>
                <a:solidFill>
                  <a:srgbClr val="000000"/>
                </a:solidFill>
                <a:effectLst/>
                <a:latin typeface="Courier New"/>
                <a:ea typeface="Calibri"/>
                <a:cs typeface="Times New Roman"/>
              </a:rPr>
              <a:t> </a:t>
            </a:r>
            <a:r>
              <a:rPr lang="en-US" sz="2400" dirty="0" err="1" smtClean="0">
                <a:ln w="6350" cap="rnd" cmpd="sng" algn="ctr">
                  <a:solidFill>
                    <a:srgbClr val="000000"/>
                  </a:solidFill>
                  <a:prstDash val="solid"/>
                  <a:bevel/>
                </a:ln>
                <a:solidFill>
                  <a:srgbClr val="000000"/>
                </a:solidFill>
                <a:effectLst/>
                <a:latin typeface="Courier New"/>
                <a:ea typeface="Calibri"/>
                <a:cs typeface="Times New Roman"/>
              </a:rPr>
              <a:t>Vq</a:t>
            </a:r>
            <a:r>
              <a:rPr lang="en-US" sz="2400" dirty="0" smtClean="0">
                <a:ln w="6350" cap="rnd" cmpd="sng" algn="ctr">
                  <a:solidFill>
                    <a:srgbClr val="000000"/>
                  </a:solidFill>
                  <a:prstDash val="solid"/>
                  <a:bevel/>
                </a:ln>
                <a:solidFill>
                  <a:srgbClr val="000000"/>
                </a:solidFill>
                <a:effectLst/>
                <a:latin typeface="Courier New"/>
                <a:ea typeface="Calibri"/>
                <a:cs typeface="Times New Roman"/>
              </a:rPr>
              <a:t> = </a:t>
            </a:r>
            <a:r>
              <a:rPr lang="en-US" sz="2400" dirty="0" err="1" smtClean="0">
                <a:ln w="6350" cap="rnd" cmpd="sng" algn="ctr">
                  <a:solidFill>
                    <a:srgbClr val="000000"/>
                  </a:solidFill>
                  <a:prstDash val="solid"/>
                  <a:bevel/>
                </a:ln>
                <a:solidFill>
                  <a:srgbClr val="000000"/>
                </a:solidFill>
                <a:effectLst/>
                <a:latin typeface="Courier New"/>
                <a:ea typeface="Calibri"/>
                <a:cs typeface="Times New Roman"/>
              </a:rPr>
              <a:t>qround</a:t>
            </a:r>
            <a:r>
              <a:rPr lang="en-US" sz="2400" dirty="0" smtClean="0">
                <a:ln w="6350" cap="rnd" cmpd="sng" algn="ctr">
                  <a:solidFill>
                    <a:srgbClr val="000000"/>
                  </a:solidFill>
                  <a:prstDash val="solid"/>
                  <a:bevel/>
                </a:ln>
                <a:solidFill>
                  <a:srgbClr val="000000"/>
                </a:solidFill>
                <a:effectLst/>
                <a:latin typeface="Courier New"/>
                <a:ea typeface="Calibri"/>
                <a:cs typeface="Times New Roman"/>
              </a:rPr>
              <a:t>(</a:t>
            </a:r>
            <a:r>
              <a:rPr lang="en-US" sz="2400" dirty="0" err="1" smtClean="0">
                <a:ln w="6350" cap="rnd" cmpd="sng" algn="ctr">
                  <a:solidFill>
                    <a:srgbClr val="000000"/>
                  </a:solidFill>
                  <a:prstDash val="solid"/>
                  <a:bevel/>
                </a:ln>
                <a:solidFill>
                  <a:srgbClr val="000000"/>
                </a:solidFill>
                <a:effectLst/>
                <a:latin typeface="Courier New"/>
                <a:ea typeface="Calibri"/>
                <a:cs typeface="Times New Roman"/>
              </a:rPr>
              <a:t>V,b</a:t>
            </a:r>
            <a:r>
              <a:rPr lang="en-US" sz="2400" dirty="0" smtClean="0">
                <a:ln w="6350" cap="rnd" cmpd="sng" algn="ctr">
                  <a:solidFill>
                    <a:srgbClr val="000000"/>
                  </a:solidFill>
                  <a:prstDash val="solid"/>
                  <a:bevel/>
                </a:ln>
                <a:solidFill>
                  <a:srgbClr val="000000"/>
                </a:solidFill>
                <a:effectLst/>
                <a:latin typeface="Courier New"/>
                <a:ea typeface="Calibri"/>
                <a:cs typeface="Times New Roman"/>
              </a:rPr>
              <a:t>)</a:t>
            </a:r>
            <a:endParaRPr lang="es-EC" sz="2400" dirty="0" smtClean="0">
              <a:effectLst/>
              <a:latin typeface="Times New Roman"/>
              <a:ea typeface="Calibri"/>
              <a:cs typeface="Times New Roman"/>
            </a:endParaRPr>
          </a:p>
          <a:p>
            <a:pPr marL="0" marR="0" algn="l">
              <a:spcBef>
                <a:spcPts val="0"/>
              </a:spcBef>
              <a:spcAft>
                <a:spcPts val="0"/>
              </a:spcAft>
            </a:pPr>
            <a:r>
              <a:rPr lang="en-US" sz="2400" dirty="0" smtClean="0">
                <a:ln w="6350" cap="rnd" cmpd="sng" algn="ctr">
                  <a:solidFill>
                    <a:srgbClr val="000000"/>
                  </a:solidFill>
                  <a:prstDash val="solid"/>
                  <a:bevel/>
                </a:ln>
                <a:solidFill>
                  <a:srgbClr val="000000"/>
                </a:solidFill>
                <a:effectLst/>
                <a:latin typeface="Courier New"/>
                <a:ea typeface="Calibri"/>
                <a:cs typeface="Times New Roman"/>
              </a:rPr>
              <a:t> </a:t>
            </a:r>
            <a:endParaRPr lang="es-EC" sz="2400" dirty="0" smtClean="0">
              <a:effectLst/>
              <a:latin typeface="Times New Roman"/>
              <a:ea typeface="Calibri"/>
              <a:cs typeface="Times New Roman"/>
            </a:endParaRPr>
          </a:p>
          <a:p>
            <a:pPr marL="0" marR="0" algn="l">
              <a:spcBef>
                <a:spcPts val="0"/>
              </a:spcBef>
              <a:spcAft>
                <a:spcPts val="0"/>
              </a:spcAft>
            </a:pPr>
            <a:r>
              <a:rPr lang="en-US" sz="2400" dirty="0" smtClean="0">
                <a:ln w="6350" cap="rnd" cmpd="sng" algn="ctr">
                  <a:solidFill>
                    <a:srgbClr val="000000"/>
                  </a:solidFill>
                  <a:prstDash val="solid"/>
                  <a:bevel/>
                </a:ln>
                <a:solidFill>
                  <a:srgbClr val="000000"/>
                </a:solidFill>
                <a:effectLst/>
                <a:latin typeface="Courier New"/>
                <a:ea typeface="Calibri"/>
                <a:cs typeface="Times New Roman"/>
              </a:rPr>
              <a:t>    </a:t>
            </a:r>
            <a:r>
              <a:rPr lang="en-US" sz="2400" dirty="0" err="1" smtClean="0">
                <a:ln w="6350" cap="rnd" cmpd="sng" algn="ctr">
                  <a:solidFill>
                    <a:srgbClr val="000000"/>
                  </a:solidFill>
                  <a:prstDash val="solid"/>
                  <a:bevel/>
                </a:ln>
                <a:solidFill>
                  <a:srgbClr val="000000"/>
                </a:solidFill>
                <a:effectLst/>
                <a:latin typeface="Courier New"/>
                <a:ea typeface="Calibri"/>
                <a:cs typeface="Times New Roman"/>
              </a:rPr>
              <a:t>Vq</a:t>
            </a:r>
            <a:r>
              <a:rPr lang="en-US" sz="2400" dirty="0" smtClean="0">
                <a:ln w="6350" cap="rnd" cmpd="sng" algn="ctr">
                  <a:solidFill>
                    <a:srgbClr val="000000"/>
                  </a:solidFill>
                  <a:prstDash val="solid"/>
                  <a:bevel/>
                </a:ln>
                <a:solidFill>
                  <a:srgbClr val="000000"/>
                </a:solidFill>
                <a:effectLst/>
                <a:latin typeface="Courier New"/>
                <a:ea typeface="Calibri"/>
                <a:cs typeface="Times New Roman"/>
              </a:rPr>
              <a:t>=2^(-b)*round(V*2^b);</a:t>
            </a:r>
            <a:endParaRPr lang="es-EC" sz="2400" dirty="0" smtClean="0">
              <a:effectLst/>
              <a:latin typeface="Times New Roman"/>
              <a:ea typeface="Calibri"/>
              <a:cs typeface="Times New Roman"/>
            </a:endParaRPr>
          </a:p>
          <a:p>
            <a:pPr marL="0" marR="0" algn="l">
              <a:spcBef>
                <a:spcPts val="0"/>
              </a:spcBef>
              <a:spcAft>
                <a:spcPts val="0"/>
              </a:spcAft>
            </a:pPr>
            <a:r>
              <a:rPr lang="en-US" sz="2400" dirty="0" smtClean="0">
                <a:ln w="6350" cap="rnd" cmpd="sng" algn="ctr">
                  <a:solidFill>
                    <a:srgbClr val="000000"/>
                  </a:solidFill>
                  <a:prstDash val="solid"/>
                  <a:bevel/>
                </a:ln>
                <a:solidFill>
                  <a:srgbClr val="0000FF"/>
                </a:solidFill>
                <a:effectLst/>
                <a:latin typeface="Courier New"/>
                <a:ea typeface="Calibri"/>
                <a:cs typeface="Times New Roman"/>
              </a:rPr>
              <a:t> </a:t>
            </a:r>
            <a:endParaRPr lang="es-EC" sz="2400" dirty="0" smtClean="0">
              <a:effectLst/>
              <a:latin typeface="Times New Roman"/>
              <a:ea typeface="Calibri"/>
              <a:cs typeface="Times New Roman"/>
            </a:endParaRPr>
          </a:p>
          <a:p>
            <a:pPr marL="0" marR="0" algn="l">
              <a:spcBef>
                <a:spcPts val="0"/>
              </a:spcBef>
              <a:spcAft>
                <a:spcPts val="0"/>
              </a:spcAft>
            </a:pPr>
            <a:r>
              <a:rPr lang="en-US" sz="2400" dirty="0" smtClean="0">
                <a:ln w="6350" cap="rnd" cmpd="sng" algn="ctr">
                  <a:solidFill>
                    <a:srgbClr val="000000"/>
                  </a:solidFill>
                  <a:prstDash val="solid"/>
                  <a:bevel/>
                </a:ln>
                <a:solidFill>
                  <a:srgbClr val="0000FF"/>
                </a:solidFill>
                <a:effectLst/>
                <a:latin typeface="Courier New"/>
                <a:ea typeface="Calibri"/>
                <a:cs typeface="Times New Roman"/>
              </a:rPr>
              <a:t> </a:t>
            </a:r>
            <a:r>
              <a:rPr lang="es-MX" sz="2400" dirty="0" err="1" smtClean="0">
                <a:ln w="6350" cap="rnd" cmpd="sng" algn="ctr">
                  <a:solidFill>
                    <a:srgbClr val="000000"/>
                  </a:solidFill>
                  <a:prstDash val="solid"/>
                  <a:bevel/>
                </a:ln>
                <a:solidFill>
                  <a:srgbClr val="0000FF"/>
                </a:solidFill>
                <a:effectLst/>
                <a:latin typeface="Courier New"/>
                <a:ea typeface="Calibri"/>
                <a:cs typeface="Times New Roman"/>
              </a:rPr>
              <a:t>end</a:t>
            </a:r>
            <a:endParaRPr lang="es-EC" sz="2400" dirty="0" smtClean="0">
              <a:effectLst/>
              <a:latin typeface="Times New Roman"/>
              <a:ea typeface="Calibri"/>
              <a:cs typeface="Times New Roman"/>
            </a:endParaRPr>
          </a:p>
          <a:p>
            <a:pPr marL="0" marR="0" algn="ctr">
              <a:spcBef>
                <a:spcPts val="0"/>
              </a:spcBef>
              <a:spcAft>
                <a:spcPts val="1000"/>
              </a:spcAft>
            </a:pPr>
            <a:r>
              <a:rPr lang="es-EC" sz="1200" dirty="0" smtClean="0">
                <a:ln w="6350" cap="rnd" cmpd="sng" algn="ctr">
                  <a:solidFill>
                    <a:srgbClr val="000000"/>
                  </a:solidFill>
                  <a:prstDash val="solid"/>
                  <a:bevel/>
                </a:ln>
                <a:effectLst/>
                <a:latin typeface="Times New Roman"/>
                <a:ea typeface="Calibri"/>
                <a:cs typeface="Times New Roman"/>
              </a:rPr>
              <a:t> </a:t>
            </a:r>
            <a:endParaRPr lang="es-EC" sz="1200" dirty="0">
              <a:effectLst/>
              <a:latin typeface="Times New Roman"/>
              <a:ea typeface="Calibri"/>
              <a:cs typeface="Times New Roman"/>
            </a:endParaRPr>
          </a:p>
        </p:txBody>
      </p:sp>
      <p:sp>
        <p:nvSpPr>
          <p:cNvPr id="2" name="1 CuadroTexto"/>
          <p:cNvSpPr txBox="1"/>
          <p:nvPr/>
        </p:nvSpPr>
        <p:spPr>
          <a:xfrm>
            <a:off x="838200" y="1447800"/>
            <a:ext cx="7010400" cy="769441"/>
          </a:xfrm>
          <a:prstGeom prst="rect">
            <a:avLst/>
          </a:prstGeom>
          <a:noFill/>
        </p:spPr>
        <p:txBody>
          <a:bodyPr wrap="square" rtlCol="0">
            <a:spAutoFit/>
          </a:bodyPr>
          <a:lstStyle/>
          <a:p>
            <a:r>
              <a:rPr lang="es-EC" sz="2200" dirty="0"/>
              <a:t>En el presente proyecto el hardware de implementación una FPGA NI </a:t>
            </a:r>
            <a:r>
              <a:rPr lang="es-EC" sz="2200" dirty="0" err="1"/>
              <a:t>myRIO</a:t>
            </a:r>
            <a:r>
              <a:rPr lang="es-EC" sz="2200" dirty="0"/>
              <a:t>  trabaja con 16 </a:t>
            </a:r>
            <a:r>
              <a:rPr lang="es-EC" sz="2200" dirty="0" smtClean="0"/>
              <a:t>bits.</a:t>
            </a:r>
          </a:p>
        </p:txBody>
      </p:sp>
    </p:spTree>
    <p:extLst>
      <p:ext uri="{BB962C8B-B14F-4D97-AF65-F5344CB8AC3E}">
        <p14:creationId xmlns:p14="http://schemas.microsoft.com/office/powerpoint/2010/main" val="4212775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28600"/>
            <a:ext cx="86868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Cálculos en Precisión Finita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248400" cy="4495800"/>
          </a:xfrm>
          <a:prstGeom prst="rect">
            <a:avLst/>
          </a:prstGeom>
          <a:noFill/>
          <a:ln>
            <a:noFill/>
          </a:ln>
        </p:spPr>
      </p:pic>
    </p:spTree>
    <p:extLst>
      <p:ext uri="{BB962C8B-B14F-4D97-AF65-F5344CB8AC3E}">
        <p14:creationId xmlns:p14="http://schemas.microsoft.com/office/powerpoint/2010/main" val="389714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28600"/>
            <a:ext cx="86868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Cálculos en Precisión Finita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6324600" cy="4648200"/>
          </a:xfrm>
          <a:prstGeom prst="rect">
            <a:avLst/>
          </a:prstGeom>
          <a:noFill/>
          <a:ln>
            <a:noFill/>
          </a:ln>
        </p:spPr>
      </p:pic>
    </p:spTree>
    <p:extLst>
      <p:ext uri="{BB962C8B-B14F-4D97-AF65-F5344CB8AC3E}">
        <p14:creationId xmlns:p14="http://schemas.microsoft.com/office/powerpoint/2010/main" val="3522954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28600"/>
            <a:ext cx="86868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Cálculos en Precisión Finita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57350"/>
            <a:ext cx="73437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91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2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210" y="1259794"/>
            <a:ext cx="5409575" cy="2241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88" y="4221088"/>
            <a:ext cx="8769424"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3087458" y="3442856"/>
            <a:ext cx="2969083" cy="338554"/>
          </a:xfrm>
          <a:prstGeom prst="rect">
            <a:avLst/>
          </a:prstGeom>
        </p:spPr>
        <p:txBody>
          <a:bodyPr>
            <a:spAutoFit/>
          </a:bodyPr>
          <a:lstStyle/>
          <a:p>
            <a:pPr algn="ctr"/>
            <a:r>
              <a:rPr lang="es-ES" sz="1600" dirty="0"/>
              <a:t>Etapa del estimador LS </a:t>
            </a:r>
            <a:r>
              <a:rPr lang="es-ES" sz="1600" dirty="0" err="1"/>
              <a:t>Lattice</a:t>
            </a:r>
            <a:endParaRPr lang="es-ES" sz="1600" dirty="0"/>
          </a:p>
        </p:txBody>
      </p:sp>
      <p:sp>
        <p:nvSpPr>
          <p:cNvPr id="9" name="8 Rectángulo"/>
          <p:cNvSpPr/>
          <p:nvPr/>
        </p:nvSpPr>
        <p:spPr>
          <a:xfrm>
            <a:off x="971600" y="6114782"/>
            <a:ext cx="7560840" cy="338554"/>
          </a:xfrm>
          <a:prstGeom prst="rect">
            <a:avLst/>
          </a:prstGeom>
        </p:spPr>
        <p:txBody>
          <a:bodyPr wrap="square">
            <a:spAutoFit/>
          </a:bodyPr>
          <a:lstStyle/>
          <a:p>
            <a:pPr algn="ctr"/>
            <a:r>
              <a:rPr lang="es-ES" sz="1600" dirty="0"/>
              <a:t>Cascada de etapas para formar un filtro de estimación lineal  de orden N</a:t>
            </a:r>
          </a:p>
        </p:txBody>
      </p:sp>
      <p:sp>
        <p:nvSpPr>
          <p:cNvPr id="10" name="1 Título"/>
          <p:cNvSpPr txBox="1">
            <a:spLocks/>
          </p:cNvSpPr>
          <p:nvPr/>
        </p:nvSpPr>
        <p:spPr>
          <a:xfrm>
            <a:off x="0" y="228600"/>
            <a:ext cx="86868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 LS-</a:t>
            </a:r>
            <a:r>
              <a:rPr lang="es-EC" sz="3200" b="1" dirty="0" err="1">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Lattice</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Tree>
    <p:extLst>
      <p:ext uri="{BB962C8B-B14F-4D97-AF65-F5344CB8AC3E}">
        <p14:creationId xmlns:p14="http://schemas.microsoft.com/office/powerpoint/2010/main" val="108829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noGrp="1"/>
          </p:cNvSpPr>
          <p:nvPr>
            <p:ph type="title"/>
          </p:nvPr>
        </p:nvSpPr>
        <p:spPr>
          <a:xfrm>
            <a:off x="457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 LS-</a:t>
            </a:r>
            <a:r>
              <a:rPr lang="es-EC" sz="3200" b="1" dirty="0" err="1">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Lattice</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(Desarrollo)</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484784"/>
                <a:ext cx="8229600" cy="4824536"/>
              </a:xfrm>
            </p:spPr>
            <p:txBody>
              <a:bodyPr>
                <a:normAutofit fontScale="62500" lnSpcReduction="20000"/>
              </a:bodyPr>
              <a:lstStyle/>
              <a:p>
                <a:pPr marL="109728" indent="0">
                  <a:lnSpc>
                    <a:spcPct val="150000"/>
                  </a:lnSpc>
                  <a:buNone/>
                </a:pPr>
                <a:r>
                  <a:rPr lang="es-ES" dirty="0" smtClean="0"/>
                  <a:t>Del diagrama anterior se </a:t>
                </a:r>
                <a:r>
                  <a:rPr lang="es-ES" dirty="0"/>
                  <a:t>obtiene las siguientes formulas:</a:t>
                </a:r>
              </a:p>
              <a:p>
                <a:pPr>
                  <a:lnSpc>
                    <a:spcPct val="150000"/>
                  </a:lnSpc>
                </a:pPr>
                <a14:m>
                  <m:oMath xmlns:m="http://schemas.openxmlformats.org/officeDocument/2006/math">
                    <m:sSubSup>
                      <m:sSubSupPr>
                        <m:ctrlPr>
                          <a:rPr lang="es-ES" i="1">
                            <a:latin typeface="Cambria Math"/>
                          </a:rPr>
                        </m:ctrlPr>
                      </m:sSubSupPr>
                      <m:e>
                        <m:r>
                          <a:rPr lang="es-ES" i="1">
                            <a:latin typeface="Cambria Math"/>
                          </a:rPr>
                          <m:t>𝑒</m:t>
                        </m:r>
                      </m:e>
                      <m:sub>
                        <m:r>
                          <a:rPr lang="es-ES" i="1">
                            <a:latin typeface="Cambria Math"/>
                          </a:rPr>
                          <m:t>𝑚</m:t>
                        </m:r>
                        <m:r>
                          <a:rPr lang="es-ES" i="1">
                            <a:latin typeface="Cambria Math"/>
                          </a:rPr>
                          <m:t>+1</m:t>
                        </m:r>
                      </m:sub>
                      <m:sup>
                        <m:r>
                          <a:rPr lang="es-ES" i="1">
                            <a:latin typeface="Cambria Math"/>
                          </a:rPr>
                          <m:t>𝑓</m:t>
                        </m:r>
                      </m:sup>
                    </m:sSubSup>
                    <m:d>
                      <m:dPr>
                        <m:ctrlPr>
                          <a:rPr lang="es-ES" i="1">
                            <a:latin typeface="Cambria Math"/>
                          </a:rPr>
                        </m:ctrlPr>
                      </m:dPr>
                      <m:e>
                        <m:r>
                          <a:rPr lang="es-ES" i="1">
                            <a:latin typeface="Cambria Math"/>
                          </a:rPr>
                          <m:t>𝑛</m:t>
                        </m:r>
                      </m:e>
                    </m:d>
                    <m:r>
                      <a:rPr lang="es-ES" i="1">
                        <a:latin typeface="Cambria Math"/>
                      </a:rPr>
                      <m:t>=</m:t>
                    </m:r>
                    <m:sSubSup>
                      <m:sSubSupPr>
                        <m:ctrlPr>
                          <a:rPr lang="es-ES" i="1">
                            <a:latin typeface="Cambria Math"/>
                          </a:rPr>
                        </m:ctrlPr>
                      </m:sSubSupPr>
                      <m:e>
                        <m:r>
                          <a:rPr lang="es-ES" i="1">
                            <a:latin typeface="Cambria Math"/>
                          </a:rPr>
                          <m:t>𝑒</m:t>
                        </m:r>
                      </m:e>
                      <m:sub>
                        <m:r>
                          <a:rPr lang="es-ES" i="1">
                            <a:latin typeface="Cambria Math"/>
                          </a:rPr>
                          <m:t>𝑚</m:t>
                        </m:r>
                      </m:sub>
                      <m:sup>
                        <m:r>
                          <a:rPr lang="es-ES" i="1">
                            <a:latin typeface="Cambria Math"/>
                          </a:rPr>
                          <m:t>𝑓</m:t>
                        </m:r>
                      </m:sup>
                    </m:sSubSup>
                    <m:d>
                      <m:dPr>
                        <m:ctrlPr>
                          <a:rPr lang="es-ES" i="1">
                            <a:latin typeface="Cambria Math"/>
                          </a:rPr>
                        </m:ctrlPr>
                      </m:dPr>
                      <m:e>
                        <m:r>
                          <a:rPr lang="es-ES" i="1">
                            <a:latin typeface="Cambria Math"/>
                          </a:rPr>
                          <m:t>𝑛</m:t>
                        </m:r>
                      </m:e>
                    </m:d>
                    <m:r>
                      <a:rPr lang="es-ES" i="1">
                        <a:latin typeface="Cambria Math"/>
                      </a:rPr>
                      <m:t>−</m:t>
                    </m:r>
                    <m:sSubSup>
                      <m:sSubSupPr>
                        <m:ctrlPr>
                          <a:rPr lang="es-ES" i="1">
                            <a:latin typeface="Cambria Math"/>
                          </a:rPr>
                        </m:ctrlPr>
                      </m:sSubSupPr>
                      <m:e>
                        <m:r>
                          <a:rPr lang="es-ES" i="1">
                            <a:latin typeface="Cambria Math"/>
                          </a:rPr>
                          <m:t>𝑘</m:t>
                        </m:r>
                      </m:e>
                      <m:sub>
                        <m:r>
                          <a:rPr lang="es-ES" i="1">
                            <a:latin typeface="Cambria Math"/>
                          </a:rPr>
                          <m:t>𝑚</m:t>
                        </m:r>
                        <m:r>
                          <a:rPr lang="es-ES" i="1">
                            <a:latin typeface="Cambria Math"/>
                          </a:rPr>
                          <m:t>+1</m:t>
                        </m:r>
                      </m:sub>
                      <m:sup>
                        <m:r>
                          <a:rPr lang="es-ES" i="1">
                            <a:latin typeface="Cambria Math"/>
                          </a:rPr>
                          <m:t>𝑏</m:t>
                        </m:r>
                      </m:sup>
                    </m:sSubSup>
                    <m:sSubSup>
                      <m:sSubSupPr>
                        <m:ctrlPr>
                          <a:rPr lang="es-ES" i="1">
                            <a:latin typeface="Cambria Math"/>
                          </a:rPr>
                        </m:ctrlPr>
                      </m:sSubSupPr>
                      <m:e>
                        <m:r>
                          <a:rPr lang="es-ES" i="1">
                            <a:latin typeface="Cambria Math"/>
                          </a:rPr>
                          <m:t>𝑒</m:t>
                        </m:r>
                      </m:e>
                      <m:sub>
                        <m:r>
                          <a:rPr lang="es-ES" i="1">
                            <a:latin typeface="Cambria Math"/>
                          </a:rPr>
                          <m:t>𝑚</m:t>
                        </m:r>
                      </m:sub>
                      <m:sup>
                        <m:r>
                          <a:rPr lang="es-ES" i="1">
                            <a:latin typeface="Cambria Math"/>
                          </a:rPr>
                          <m:t>𝑏</m:t>
                        </m:r>
                      </m:sup>
                    </m:sSubSup>
                    <m:d>
                      <m:dPr>
                        <m:ctrlPr>
                          <a:rPr lang="es-ES" i="1">
                            <a:latin typeface="Cambria Math"/>
                          </a:rPr>
                        </m:ctrlPr>
                      </m:dPr>
                      <m:e>
                        <m:r>
                          <a:rPr lang="es-ES" i="1">
                            <a:latin typeface="Cambria Math"/>
                          </a:rPr>
                          <m:t>𝑛</m:t>
                        </m:r>
                        <m:r>
                          <a:rPr lang="es-ES" i="1">
                            <a:latin typeface="Cambria Math"/>
                          </a:rPr>
                          <m:t>−1</m:t>
                        </m:r>
                      </m:e>
                    </m:d>
                  </m:oMath>
                </a14:m>
                <a:r>
                  <a:rPr lang="es-ES" dirty="0"/>
                  <a:t>	                              </a:t>
                </a:r>
              </a:p>
              <a:p>
                <a:pPr>
                  <a:lnSpc>
                    <a:spcPct val="150000"/>
                  </a:lnSpc>
                </a:pPr>
                <a14:m>
                  <m:oMath xmlns:m="http://schemas.openxmlformats.org/officeDocument/2006/math">
                    <m:sSubSup>
                      <m:sSubSupPr>
                        <m:ctrlPr>
                          <a:rPr lang="es-ES" i="1">
                            <a:latin typeface="Cambria Math"/>
                          </a:rPr>
                        </m:ctrlPr>
                      </m:sSubSupPr>
                      <m:e>
                        <m:r>
                          <a:rPr lang="es-ES" i="1">
                            <a:latin typeface="Cambria Math"/>
                          </a:rPr>
                          <m:t>𝑒</m:t>
                        </m:r>
                      </m:e>
                      <m:sub>
                        <m:r>
                          <a:rPr lang="es-ES" i="1">
                            <a:latin typeface="Cambria Math"/>
                          </a:rPr>
                          <m:t>𝑚</m:t>
                        </m:r>
                        <m:r>
                          <a:rPr lang="es-ES" i="1">
                            <a:latin typeface="Cambria Math"/>
                          </a:rPr>
                          <m:t>+1</m:t>
                        </m:r>
                      </m:sub>
                      <m:sup>
                        <m:r>
                          <a:rPr lang="es-ES" i="1">
                            <a:latin typeface="Cambria Math"/>
                          </a:rPr>
                          <m:t>𝑏</m:t>
                        </m:r>
                      </m:sup>
                    </m:sSubSup>
                    <m:d>
                      <m:dPr>
                        <m:ctrlPr>
                          <a:rPr lang="es-ES" i="1">
                            <a:latin typeface="Cambria Math"/>
                          </a:rPr>
                        </m:ctrlPr>
                      </m:dPr>
                      <m:e>
                        <m:r>
                          <a:rPr lang="es-ES" i="1">
                            <a:latin typeface="Cambria Math"/>
                          </a:rPr>
                          <m:t>𝑛</m:t>
                        </m:r>
                      </m:e>
                    </m:d>
                    <m:r>
                      <a:rPr lang="es-ES" i="1">
                        <a:latin typeface="Cambria Math"/>
                      </a:rPr>
                      <m:t>=</m:t>
                    </m:r>
                    <m:sSubSup>
                      <m:sSubSupPr>
                        <m:ctrlPr>
                          <a:rPr lang="es-ES" i="1">
                            <a:latin typeface="Cambria Math"/>
                          </a:rPr>
                        </m:ctrlPr>
                      </m:sSubSupPr>
                      <m:e>
                        <m:r>
                          <a:rPr lang="es-ES" i="1">
                            <a:latin typeface="Cambria Math"/>
                          </a:rPr>
                          <m:t>𝑒</m:t>
                        </m:r>
                      </m:e>
                      <m:sub>
                        <m:r>
                          <a:rPr lang="es-ES" i="1">
                            <a:latin typeface="Cambria Math"/>
                          </a:rPr>
                          <m:t>𝑚</m:t>
                        </m:r>
                      </m:sub>
                      <m:sup>
                        <m:r>
                          <a:rPr lang="es-ES" i="1">
                            <a:latin typeface="Cambria Math"/>
                          </a:rPr>
                          <m:t>𝑏</m:t>
                        </m:r>
                      </m:sup>
                    </m:sSubSup>
                    <m:d>
                      <m:dPr>
                        <m:ctrlPr>
                          <a:rPr lang="es-ES" i="1">
                            <a:latin typeface="Cambria Math"/>
                          </a:rPr>
                        </m:ctrlPr>
                      </m:dPr>
                      <m:e>
                        <m:r>
                          <a:rPr lang="es-ES" i="1">
                            <a:latin typeface="Cambria Math"/>
                          </a:rPr>
                          <m:t>𝑛</m:t>
                        </m:r>
                        <m:r>
                          <a:rPr lang="es-ES" i="1">
                            <a:latin typeface="Cambria Math"/>
                          </a:rPr>
                          <m:t>−1</m:t>
                        </m:r>
                      </m:e>
                    </m:d>
                    <m:r>
                      <a:rPr lang="es-ES" i="1">
                        <a:latin typeface="Cambria Math"/>
                      </a:rPr>
                      <m:t>−</m:t>
                    </m:r>
                    <m:sSubSup>
                      <m:sSubSupPr>
                        <m:ctrlPr>
                          <a:rPr lang="es-ES" i="1">
                            <a:latin typeface="Cambria Math"/>
                          </a:rPr>
                        </m:ctrlPr>
                      </m:sSubSupPr>
                      <m:e>
                        <m:r>
                          <a:rPr lang="es-ES" i="1">
                            <a:latin typeface="Cambria Math"/>
                          </a:rPr>
                          <m:t>𝑘</m:t>
                        </m:r>
                      </m:e>
                      <m:sub>
                        <m:r>
                          <a:rPr lang="es-ES" i="1">
                            <a:latin typeface="Cambria Math"/>
                          </a:rPr>
                          <m:t>𝑚</m:t>
                        </m:r>
                        <m:r>
                          <a:rPr lang="es-ES" i="1">
                            <a:latin typeface="Cambria Math"/>
                          </a:rPr>
                          <m:t>+1</m:t>
                        </m:r>
                      </m:sub>
                      <m:sup>
                        <m:r>
                          <a:rPr lang="es-ES" i="1">
                            <a:latin typeface="Cambria Math"/>
                          </a:rPr>
                          <m:t>𝑓</m:t>
                        </m:r>
                      </m:sup>
                    </m:sSubSup>
                    <m:sSubSup>
                      <m:sSubSupPr>
                        <m:ctrlPr>
                          <a:rPr lang="es-ES" i="1">
                            <a:latin typeface="Cambria Math"/>
                          </a:rPr>
                        </m:ctrlPr>
                      </m:sSubSupPr>
                      <m:e>
                        <m:r>
                          <a:rPr lang="es-ES" i="1">
                            <a:latin typeface="Cambria Math"/>
                          </a:rPr>
                          <m:t>𝑒</m:t>
                        </m:r>
                      </m:e>
                      <m:sub>
                        <m:r>
                          <a:rPr lang="es-ES" i="1">
                            <a:latin typeface="Cambria Math"/>
                          </a:rPr>
                          <m:t>𝑚</m:t>
                        </m:r>
                      </m:sub>
                      <m:sup>
                        <m:r>
                          <a:rPr lang="es-ES" i="1">
                            <a:latin typeface="Cambria Math"/>
                          </a:rPr>
                          <m:t>𝑓</m:t>
                        </m:r>
                      </m:sup>
                    </m:sSubSup>
                    <m:d>
                      <m:dPr>
                        <m:ctrlPr>
                          <a:rPr lang="es-ES" i="1">
                            <a:latin typeface="Cambria Math"/>
                          </a:rPr>
                        </m:ctrlPr>
                      </m:dPr>
                      <m:e>
                        <m:r>
                          <a:rPr lang="es-ES" i="1">
                            <a:latin typeface="Cambria Math"/>
                          </a:rPr>
                          <m:t>𝑛</m:t>
                        </m:r>
                      </m:e>
                    </m:d>
                  </m:oMath>
                </a14:m>
                <a:r>
                  <a:rPr lang="es-ES" dirty="0"/>
                  <a:t>	                                </a:t>
                </a:r>
              </a:p>
              <a:p>
                <a:pPr marL="109728" indent="0">
                  <a:lnSpc>
                    <a:spcPct val="150000"/>
                  </a:lnSpc>
                  <a:buNone/>
                </a:pPr>
                <a:r>
                  <a:rPr lang="es-ES" dirty="0"/>
                  <a:t>Dónde:</a:t>
                </a:r>
              </a:p>
              <a:p>
                <a:pPr>
                  <a:lnSpc>
                    <a:spcPct val="150000"/>
                  </a:lnSpc>
                </a:pPr>
                <a:r>
                  <a:rPr lang="es-ES" dirty="0"/>
                  <a:t> </a:t>
                </a:r>
                <a14:m>
                  <m:oMath xmlns:m="http://schemas.openxmlformats.org/officeDocument/2006/math">
                    <m:sSubSup>
                      <m:sSubSupPr>
                        <m:ctrlPr>
                          <a:rPr lang="es-ES" i="1">
                            <a:latin typeface="Cambria Math"/>
                          </a:rPr>
                        </m:ctrlPr>
                      </m:sSubSupPr>
                      <m:e>
                        <m:r>
                          <a:rPr lang="es-ES" i="1">
                            <a:latin typeface="Cambria Math"/>
                          </a:rPr>
                          <m:t>𝑒</m:t>
                        </m:r>
                      </m:e>
                      <m:sub>
                        <m:r>
                          <a:rPr lang="es-ES" i="1">
                            <a:latin typeface="Cambria Math"/>
                          </a:rPr>
                          <m:t>𝑚</m:t>
                        </m:r>
                      </m:sub>
                      <m:sup>
                        <m:r>
                          <a:rPr lang="es-ES" i="1">
                            <a:latin typeface="Cambria Math"/>
                          </a:rPr>
                          <m:t>𝑓</m:t>
                        </m:r>
                      </m:sup>
                    </m:sSubSup>
                  </m:oMath>
                </a14:m>
                <a:r>
                  <a:rPr lang="es-ES" dirty="0"/>
                  <a:t>: Error de predicción forward. </a:t>
                </a:r>
              </a:p>
              <a:p>
                <a:pPr>
                  <a:lnSpc>
                    <a:spcPct val="150000"/>
                  </a:lnSpc>
                </a:pPr>
                <a:r>
                  <a:rPr lang="es-ES" dirty="0"/>
                  <a:t> </a:t>
                </a:r>
                <a14:m>
                  <m:oMath xmlns:m="http://schemas.openxmlformats.org/officeDocument/2006/math">
                    <m:sSubSup>
                      <m:sSubSupPr>
                        <m:ctrlPr>
                          <a:rPr lang="es-ES" i="1">
                            <a:latin typeface="Cambria Math"/>
                          </a:rPr>
                        </m:ctrlPr>
                      </m:sSubSupPr>
                      <m:e>
                        <m:r>
                          <a:rPr lang="es-ES" i="1">
                            <a:latin typeface="Cambria Math"/>
                          </a:rPr>
                          <m:t>𝑒</m:t>
                        </m:r>
                      </m:e>
                      <m:sub>
                        <m:r>
                          <a:rPr lang="es-ES" i="1">
                            <a:latin typeface="Cambria Math"/>
                          </a:rPr>
                          <m:t>𝑚</m:t>
                        </m:r>
                      </m:sub>
                      <m:sup>
                        <m:r>
                          <a:rPr lang="es-ES" i="1">
                            <a:latin typeface="Cambria Math"/>
                          </a:rPr>
                          <m:t>𝑏</m:t>
                        </m:r>
                      </m:sup>
                    </m:sSubSup>
                  </m:oMath>
                </a14:m>
                <a:r>
                  <a:rPr lang="es-ES" dirty="0"/>
                  <a:t>: Error de predicción </a:t>
                </a:r>
                <a:r>
                  <a:rPr lang="es-ES" dirty="0" err="1"/>
                  <a:t>backward</a:t>
                </a:r>
                <a:r>
                  <a:rPr lang="es-ES" dirty="0"/>
                  <a:t>.</a:t>
                </a:r>
              </a:p>
              <a:p>
                <a:pPr>
                  <a:lnSpc>
                    <a:spcPct val="150000"/>
                  </a:lnSpc>
                </a:pPr>
                <a14:m>
                  <m:oMath xmlns:m="http://schemas.openxmlformats.org/officeDocument/2006/math">
                    <m:sSubSup>
                      <m:sSubSupPr>
                        <m:ctrlPr>
                          <a:rPr lang="es-ES" i="1">
                            <a:latin typeface="Cambria Math"/>
                          </a:rPr>
                        </m:ctrlPr>
                      </m:sSubSupPr>
                      <m:e>
                        <m:r>
                          <a:rPr lang="es-ES" i="1">
                            <a:latin typeface="Cambria Math"/>
                          </a:rPr>
                          <m:t>𝑘</m:t>
                        </m:r>
                      </m:e>
                      <m:sub>
                        <m:r>
                          <a:rPr lang="es-ES" i="1">
                            <a:latin typeface="Cambria Math"/>
                          </a:rPr>
                          <m:t>𝑚</m:t>
                        </m:r>
                      </m:sub>
                      <m:sup>
                        <m:r>
                          <a:rPr lang="es-ES" i="1">
                            <a:latin typeface="Cambria Math"/>
                          </a:rPr>
                          <m:t>𝑓</m:t>
                        </m:r>
                      </m:sup>
                    </m:sSubSup>
                  </m:oMath>
                </a14:m>
                <a:r>
                  <a:rPr lang="es-ES" dirty="0"/>
                  <a:t> y </a:t>
                </a:r>
                <a14:m>
                  <m:oMath xmlns:m="http://schemas.openxmlformats.org/officeDocument/2006/math">
                    <m:sSubSup>
                      <m:sSubSupPr>
                        <m:ctrlPr>
                          <a:rPr lang="es-ES" i="1">
                            <a:latin typeface="Cambria Math"/>
                          </a:rPr>
                        </m:ctrlPr>
                      </m:sSubSupPr>
                      <m:e>
                        <m:r>
                          <a:rPr lang="es-ES" i="1">
                            <a:latin typeface="Cambria Math"/>
                          </a:rPr>
                          <m:t>𝑘</m:t>
                        </m:r>
                      </m:e>
                      <m:sub>
                        <m:r>
                          <a:rPr lang="es-ES" i="1">
                            <a:latin typeface="Cambria Math"/>
                          </a:rPr>
                          <m:t>𝑚</m:t>
                        </m:r>
                      </m:sub>
                      <m:sup>
                        <m:r>
                          <a:rPr lang="es-ES" i="1">
                            <a:latin typeface="Cambria Math"/>
                          </a:rPr>
                          <m:t>𝑏</m:t>
                        </m:r>
                      </m:sup>
                    </m:sSubSup>
                  </m:oMath>
                </a14:m>
                <a:r>
                  <a:rPr lang="es-ES" dirty="0"/>
                  <a:t>: Coeficientes de reflexión.</a:t>
                </a:r>
              </a:p>
              <a:p>
                <a:pPr>
                  <a:lnSpc>
                    <a:spcPct val="150000"/>
                  </a:lnSpc>
                </a:pPr>
                <a:r>
                  <a:rPr lang="es-ES" dirty="0"/>
                  <a:t> </a:t>
                </a:r>
                <a14:m>
                  <m:oMath xmlns:m="http://schemas.openxmlformats.org/officeDocument/2006/math">
                    <m:r>
                      <a:rPr lang="es-ES" i="1">
                        <a:latin typeface="Cambria Math"/>
                      </a:rPr>
                      <m:t>𝑚</m:t>
                    </m:r>
                  </m:oMath>
                </a14:m>
                <a:r>
                  <a:rPr lang="es-ES" dirty="0"/>
                  <a:t>: Representa la etapa actual en la que se está realizando el cálculo.</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484784"/>
                <a:ext cx="8229600" cy="4824536"/>
              </a:xfrm>
              <a:blipFill rotWithShape="1">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197944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28600" y="1295400"/>
                <a:ext cx="8229600" cy="4757160"/>
              </a:xfrm>
            </p:spPr>
            <p:txBody>
              <a:bodyPr>
                <a:normAutofit fontScale="70000" lnSpcReduction="20000"/>
              </a:bodyPr>
              <a:lstStyle/>
              <a:p>
                <a:pPr marL="109728" indent="0">
                  <a:lnSpc>
                    <a:spcPct val="150000"/>
                  </a:lnSpc>
                  <a:buNone/>
                </a:pPr>
                <a:r>
                  <a:rPr lang="es-ES" dirty="0"/>
                  <a:t>Los coeficientes de reflexión vienen dados por:</a:t>
                </a:r>
              </a:p>
              <a:p>
                <a:pPr marL="109728" indent="0" algn="ctr">
                  <a:lnSpc>
                    <a:spcPct val="150000"/>
                  </a:lnSpc>
                  <a:buNone/>
                </a:pPr>
                <a14:m>
                  <m:oMath xmlns:m="http://schemas.openxmlformats.org/officeDocument/2006/math">
                    <m:sSubSup>
                      <m:sSubSupPr>
                        <m:ctrlPr>
                          <a:rPr lang="es-ES" i="1">
                            <a:latin typeface="Cambria Math"/>
                          </a:rPr>
                        </m:ctrlPr>
                      </m:sSubSupPr>
                      <m:e>
                        <m:r>
                          <a:rPr lang="es-ES" i="1">
                            <a:latin typeface="Cambria Math"/>
                          </a:rPr>
                          <m:t>𝑘</m:t>
                        </m:r>
                      </m:e>
                      <m:sub>
                        <m:r>
                          <a:rPr lang="es-ES" i="1">
                            <a:latin typeface="Cambria Math"/>
                          </a:rPr>
                          <m:t>𝑚</m:t>
                        </m:r>
                        <m:r>
                          <a:rPr lang="es-ES" i="1">
                            <a:latin typeface="Cambria Math"/>
                          </a:rPr>
                          <m:t>+1</m:t>
                        </m:r>
                      </m:sub>
                      <m:sup>
                        <m:r>
                          <a:rPr lang="es-ES" i="1">
                            <a:latin typeface="Cambria Math"/>
                          </a:rPr>
                          <m:t>𝑏</m:t>
                        </m:r>
                      </m:sup>
                    </m:sSubSup>
                    <m:d>
                      <m:dPr>
                        <m:ctrlPr>
                          <a:rPr lang="es-ES" i="1">
                            <a:latin typeface="Cambria Math"/>
                          </a:rPr>
                        </m:ctrlPr>
                      </m:dPr>
                      <m:e>
                        <m:r>
                          <a:rPr lang="es-ES" i="1">
                            <a:latin typeface="Cambria Math"/>
                          </a:rPr>
                          <m:t>𝑛</m:t>
                        </m:r>
                      </m:e>
                    </m:d>
                    <m:r>
                      <a:rPr lang="es-ES" i="1">
                        <a:latin typeface="Cambria Math"/>
                      </a:rPr>
                      <m:t>=</m:t>
                    </m:r>
                    <m:f>
                      <m:fPr>
                        <m:ctrlPr>
                          <a:rPr lang="es-ES" i="1">
                            <a:latin typeface="Cambria Math"/>
                          </a:rPr>
                        </m:ctrlPr>
                      </m:fPr>
                      <m:num>
                        <m:sSub>
                          <m:sSubPr>
                            <m:ctrlPr>
                              <a:rPr lang="es-ES" i="1">
                                <a:latin typeface="Cambria Math"/>
                              </a:rPr>
                            </m:ctrlPr>
                          </m:sSubPr>
                          <m:e>
                            <m:r>
                              <a:rPr lang="es-ES" i="1">
                                <a:latin typeface="Cambria Math"/>
                              </a:rPr>
                              <m:t>∆</m:t>
                            </m:r>
                          </m:e>
                          <m:sub>
                            <m:r>
                              <a:rPr lang="es-ES" i="1">
                                <a:latin typeface="Cambria Math"/>
                              </a:rPr>
                              <m:t>𝑚</m:t>
                            </m:r>
                            <m:r>
                              <a:rPr lang="es-ES" i="1">
                                <a:latin typeface="Cambria Math"/>
                              </a:rPr>
                              <m:t>+1</m:t>
                            </m:r>
                          </m:sub>
                        </m:sSub>
                        <m:d>
                          <m:dPr>
                            <m:ctrlPr>
                              <a:rPr lang="es-ES" i="1">
                                <a:latin typeface="Cambria Math"/>
                              </a:rPr>
                            </m:ctrlPr>
                          </m:dPr>
                          <m:e>
                            <m:r>
                              <a:rPr lang="es-ES" i="1">
                                <a:latin typeface="Cambria Math"/>
                              </a:rPr>
                              <m:t>𝑛</m:t>
                            </m:r>
                          </m:e>
                        </m:d>
                      </m:num>
                      <m:den>
                        <m:sSubSup>
                          <m:sSubSupPr>
                            <m:ctrlPr>
                              <a:rPr lang="es-ES" i="1">
                                <a:latin typeface="Cambria Math"/>
                              </a:rPr>
                            </m:ctrlPr>
                          </m:sSubSupPr>
                          <m:e>
                            <m:r>
                              <a:rPr lang="es-ES" i="1">
                                <a:latin typeface="Cambria Math"/>
                              </a:rPr>
                              <m:t>𝜀</m:t>
                            </m:r>
                          </m:e>
                          <m:sub>
                            <m:r>
                              <a:rPr lang="es-ES" i="1">
                                <a:latin typeface="Cambria Math"/>
                              </a:rPr>
                              <m:t>𝑚</m:t>
                            </m:r>
                          </m:sub>
                          <m:sup>
                            <m:r>
                              <a:rPr lang="es-ES" i="1">
                                <a:latin typeface="Cambria Math"/>
                              </a:rPr>
                              <m:t>𝑏</m:t>
                            </m:r>
                          </m:sup>
                        </m:sSubSup>
                        <m:d>
                          <m:dPr>
                            <m:ctrlPr>
                              <a:rPr lang="es-ES" i="1">
                                <a:latin typeface="Cambria Math"/>
                              </a:rPr>
                            </m:ctrlPr>
                          </m:dPr>
                          <m:e>
                            <m:r>
                              <a:rPr lang="es-ES" i="1">
                                <a:latin typeface="Cambria Math"/>
                              </a:rPr>
                              <m:t>𝑛</m:t>
                            </m:r>
                            <m:r>
                              <a:rPr lang="es-ES" i="1">
                                <a:latin typeface="Cambria Math"/>
                              </a:rPr>
                              <m:t>−1</m:t>
                            </m:r>
                          </m:e>
                        </m:d>
                      </m:den>
                    </m:f>
                  </m:oMath>
                </a14:m>
                <a:r>
                  <a:rPr lang="es-ES" dirty="0"/>
                  <a:t>               </a:t>
                </a:r>
              </a:p>
              <a:p>
                <a:pPr marL="109728" indent="0" algn="ctr">
                  <a:lnSpc>
                    <a:spcPct val="150000"/>
                  </a:lnSpc>
                  <a:buNone/>
                </a:pPr>
                <a14:m>
                  <m:oMathPara xmlns:m="http://schemas.openxmlformats.org/officeDocument/2006/math">
                    <m:oMathParaPr>
                      <m:jc m:val="centerGroup"/>
                    </m:oMathParaPr>
                    <m:oMath xmlns:m="http://schemas.openxmlformats.org/officeDocument/2006/math">
                      <m:sSubSup>
                        <m:sSubSupPr>
                          <m:ctrlPr>
                            <a:rPr lang="es-ES" i="1">
                              <a:latin typeface="Cambria Math"/>
                            </a:rPr>
                          </m:ctrlPr>
                        </m:sSubSupPr>
                        <m:e>
                          <m:r>
                            <a:rPr lang="es-ES" i="1">
                              <a:latin typeface="Cambria Math"/>
                            </a:rPr>
                            <m:t>𝑘</m:t>
                          </m:r>
                        </m:e>
                        <m:sub>
                          <m:r>
                            <a:rPr lang="es-ES" i="1">
                              <a:latin typeface="Cambria Math"/>
                            </a:rPr>
                            <m:t>𝑚</m:t>
                          </m:r>
                          <m:r>
                            <a:rPr lang="es-ES" i="1">
                              <a:latin typeface="Cambria Math"/>
                            </a:rPr>
                            <m:t>+1</m:t>
                          </m:r>
                        </m:sub>
                        <m:sup>
                          <m:r>
                            <a:rPr lang="es-ES" i="1">
                              <a:latin typeface="Cambria Math"/>
                            </a:rPr>
                            <m:t>𝑓</m:t>
                          </m:r>
                        </m:sup>
                      </m:sSubSup>
                      <m:d>
                        <m:dPr>
                          <m:ctrlPr>
                            <a:rPr lang="es-ES" i="1">
                              <a:latin typeface="Cambria Math"/>
                            </a:rPr>
                          </m:ctrlPr>
                        </m:dPr>
                        <m:e>
                          <m:r>
                            <a:rPr lang="es-ES" i="1">
                              <a:latin typeface="Cambria Math"/>
                            </a:rPr>
                            <m:t>𝑛</m:t>
                          </m:r>
                        </m:e>
                      </m:d>
                      <m:r>
                        <a:rPr lang="es-ES" i="1">
                          <a:latin typeface="Cambria Math"/>
                        </a:rPr>
                        <m:t>=</m:t>
                      </m:r>
                      <m:f>
                        <m:fPr>
                          <m:ctrlPr>
                            <a:rPr lang="es-ES" i="1">
                              <a:latin typeface="Cambria Math"/>
                            </a:rPr>
                          </m:ctrlPr>
                        </m:fPr>
                        <m:num>
                          <m:sSub>
                            <m:sSubPr>
                              <m:ctrlPr>
                                <a:rPr lang="es-ES" i="1">
                                  <a:latin typeface="Cambria Math"/>
                                </a:rPr>
                              </m:ctrlPr>
                            </m:sSubPr>
                            <m:e>
                              <m:r>
                                <a:rPr lang="es-ES" i="1">
                                  <a:latin typeface="Cambria Math"/>
                                </a:rPr>
                                <m:t>∆</m:t>
                              </m:r>
                            </m:e>
                            <m:sub>
                              <m:r>
                                <a:rPr lang="es-ES" i="1">
                                  <a:latin typeface="Cambria Math"/>
                                </a:rPr>
                                <m:t>𝑚</m:t>
                              </m:r>
                              <m:r>
                                <a:rPr lang="es-ES" i="1">
                                  <a:latin typeface="Cambria Math"/>
                                </a:rPr>
                                <m:t>+1</m:t>
                              </m:r>
                            </m:sub>
                          </m:sSub>
                          <m:d>
                            <m:dPr>
                              <m:ctrlPr>
                                <a:rPr lang="es-ES" i="1">
                                  <a:latin typeface="Cambria Math"/>
                                </a:rPr>
                              </m:ctrlPr>
                            </m:dPr>
                            <m:e>
                              <m:r>
                                <a:rPr lang="es-ES" i="1">
                                  <a:latin typeface="Cambria Math"/>
                                </a:rPr>
                                <m:t>𝑛</m:t>
                              </m:r>
                            </m:e>
                          </m:d>
                        </m:num>
                        <m:den>
                          <m:sSubSup>
                            <m:sSubSupPr>
                              <m:ctrlPr>
                                <a:rPr lang="es-ES" i="1">
                                  <a:latin typeface="Cambria Math"/>
                                </a:rPr>
                              </m:ctrlPr>
                            </m:sSubSupPr>
                            <m:e>
                              <m:r>
                                <a:rPr lang="es-ES" i="1">
                                  <a:latin typeface="Cambria Math"/>
                                </a:rPr>
                                <m:t>𝜀</m:t>
                              </m:r>
                            </m:e>
                            <m:sub>
                              <m:r>
                                <a:rPr lang="es-ES" i="1">
                                  <a:latin typeface="Cambria Math"/>
                                </a:rPr>
                                <m:t>𝑚</m:t>
                              </m:r>
                            </m:sub>
                            <m:sup>
                              <m:r>
                                <a:rPr lang="es-ES" i="1">
                                  <a:latin typeface="Cambria Math"/>
                                </a:rPr>
                                <m:t>𝑓</m:t>
                              </m:r>
                            </m:sup>
                          </m:sSubSup>
                          <m:d>
                            <m:dPr>
                              <m:ctrlPr>
                                <a:rPr lang="es-ES" i="1">
                                  <a:latin typeface="Cambria Math"/>
                                </a:rPr>
                              </m:ctrlPr>
                            </m:dPr>
                            <m:e>
                              <m:r>
                                <a:rPr lang="es-ES" i="1">
                                  <a:latin typeface="Cambria Math"/>
                                </a:rPr>
                                <m:t>𝑛</m:t>
                              </m:r>
                            </m:e>
                          </m:d>
                        </m:den>
                      </m:f>
                    </m:oMath>
                  </m:oMathPara>
                </a14:m>
                <a:endParaRPr lang="es-ES" dirty="0" smtClean="0"/>
              </a:p>
              <a:p>
                <a:pPr marL="109728" indent="0">
                  <a:lnSpc>
                    <a:spcPct val="150000"/>
                  </a:lnSpc>
                  <a:buNone/>
                </a:pPr>
                <a:r>
                  <a:rPr lang="es-ES" dirty="0" smtClean="0"/>
                  <a:t>Donde el </a:t>
                </a:r>
                <a:r>
                  <a:rPr lang="es-ES" dirty="0"/>
                  <a:t>coeficiente de correlación parcial </a:t>
                </a:r>
                <a14:m>
                  <m:oMath xmlns:m="http://schemas.openxmlformats.org/officeDocument/2006/math">
                    <m:sSub>
                      <m:sSubPr>
                        <m:ctrlPr>
                          <a:rPr lang="es-ES" i="1">
                            <a:latin typeface="Cambria Math"/>
                          </a:rPr>
                        </m:ctrlPr>
                      </m:sSubPr>
                      <m:e>
                        <m:r>
                          <a:rPr lang="es-ES">
                            <a:latin typeface="Cambria Math"/>
                          </a:rPr>
                          <m:t>∆</m:t>
                        </m:r>
                      </m:e>
                      <m:sub>
                        <m:r>
                          <m:rPr>
                            <m:sty m:val="p"/>
                          </m:rPr>
                          <a:rPr lang="es-ES">
                            <a:latin typeface="Cambria Math"/>
                          </a:rPr>
                          <m:t>m</m:t>
                        </m:r>
                        <m:r>
                          <a:rPr lang="es-ES">
                            <a:latin typeface="Cambria Math"/>
                          </a:rPr>
                          <m:t>+1</m:t>
                        </m:r>
                      </m:sub>
                    </m:sSub>
                    <m:d>
                      <m:dPr>
                        <m:ctrlPr>
                          <a:rPr lang="es-ES" i="1">
                            <a:latin typeface="Cambria Math"/>
                          </a:rPr>
                        </m:ctrlPr>
                      </m:dPr>
                      <m:e>
                        <m:r>
                          <m:rPr>
                            <m:sty m:val="p"/>
                          </m:rPr>
                          <a:rPr lang="es-ES">
                            <a:latin typeface="Cambria Math"/>
                          </a:rPr>
                          <m:t>n</m:t>
                        </m:r>
                      </m:e>
                    </m:d>
                  </m:oMath>
                </a14:m>
                <a:r>
                  <a:rPr lang="es-ES" dirty="0" smtClean="0"/>
                  <a:t> se calcula por:</a:t>
                </a:r>
              </a:p>
              <a:p>
                <a:pPr marL="109728" indent="0">
                  <a:lnSpc>
                    <a:spcPct val="150000"/>
                  </a:lnSpc>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a:latin typeface="Cambria Math"/>
                            </a:rPr>
                            <m:t>∆</m:t>
                          </m:r>
                        </m:e>
                        <m:sub>
                          <m:r>
                            <m:rPr>
                              <m:sty m:val="p"/>
                            </m:rPr>
                            <a:rPr lang="es-ES">
                              <a:latin typeface="Cambria Math"/>
                            </a:rPr>
                            <m:t>m</m:t>
                          </m:r>
                          <m:r>
                            <a:rPr lang="es-ES">
                              <a:latin typeface="Cambria Math"/>
                            </a:rPr>
                            <m:t>+1</m:t>
                          </m:r>
                        </m:sub>
                      </m:sSub>
                      <m:d>
                        <m:dPr>
                          <m:ctrlPr>
                            <a:rPr lang="es-ES" i="1">
                              <a:latin typeface="Cambria Math"/>
                            </a:rPr>
                          </m:ctrlPr>
                        </m:dPr>
                        <m:e>
                          <m:r>
                            <m:rPr>
                              <m:sty m:val="p"/>
                            </m:rPr>
                            <a:rPr lang="es-ES">
                              <a:latin typeface="Cambria Math"/>
                            </a:rPr>
                            <m:t>n</m:t>
                          </m:r>
                        </m:e>
                      </m:d>
                      <m:r>
                        <a:rPr lang="es-ES" i="1">
                          <a:latin typeface="Cambria Math"/>
                        </a:rPr>
                        <m:t>=</m:t>
                      </m:r>
                      <m:sSub>
                        <m:sSubPr>
                          <m:ctrlPr>
                            <a:rPr lang="es-ES" i="1">
                              <a:latin typeface="Cambria Math"/>
                            </a:rPr>
                          </m:ctrlPr>
                        </m:sSubPr>
                        <m:e>
                          <m:r>
                            <a:rPr lang="es-ES">
                              <a:latin typeface="Cambria Math"/>
                            </a:rPr>
                            <m:t>∆</m:t>
                          </m:r>
                        </m:e>
                        <m:sub>
                          <m:r>
                            <m:rPr>
                              <m:sty m:val="p"/>
                            </m:rPr>
                            <a:rPr lang="es-ES">
                              <a:latin typeface="Cambria Math"/>
                            </a:rPr>
                            <m:t>m</m:t>
                          </m:r>
                          <m:r>
                            <a:rPr lang="es-ES">
                              <a:latin typeface="Cambria Math"/>
                            </a:rPr>
                            <m:t>+1</m:t>
                          </m:r>
                        </m:sub>
                      </m:sSub>
                      <m:d>
                        <m:dPr>
                          <m:ctrlPr>
                            <a:rPr lang="es-ES" i="1">
                              <a:latin typeface="Cambria Math"/>
                            </a:rPr>
                          </m:ctrlPr>
                        </m:dPr>
                        <m:e>
                          <m:r>
                            <m:rPr>
                              <m:sty m:val="p"/>
                            </m:rPr>
                            <a:rPr lang="es-ES">
                              <a:latin typeface="Cambria Math"/>
                            </a:rPr>
                            <m:t>n</m:t>
                          </m:r>
                          <m:r>
                            <a:rPr lang="es-ES" i="1">
                              <a:latin typeface="Cambria Math"/>
                            </a:rPr>
                            <m:t>−</m:t>
                          </m:r>
                          <m:r>
                            <a:rPr lang="es-ES">
                              <a:latin typeface="Cambria Math"/>
                            </a:rPr>
                            <m:t>1</m:t>
                          </m:r>
                        </m:e>
                      </m:d>
                      <m:r>
                        <a:rPr lang="es-ES" i="1">
                          <a:latin typeface="Cambria Math"/>
                        </a:rPr>
                        <m:t>+</m:t>
                      </m:r>
                      <m:f>
                        <m:fPr>
                          <m:ctrlPr>
                            <a:rPr lang="es-ES" i="1">
                              <a:latin typeface="Cambria Math"/>
                            </a:rPr>
                          </m:ctrlPr>
                        </m:fPr>
                        <m:num>
                          <m:sSubSup>
                            <m:sSubSupPr>
                              <m:ctrlPr>
                                <a:rPr lang="es-ES" i="1">
                                  <a:latin typeface="Cambria Math"/>
                                </a:rPr>
                              </m:ctrlPr>
                            </m:sSubSupPr>
                            <m:e>
                              <m:r>
                                <a:rPr lang="es-ES" i="1">
                                  <a:latin typeface="Cambria Math"/>
                                </a:rPr>
                                <m:t>𝑒</m:t>
                              </m:r>
                            </m:e>
                            <m:sub>
                              <m:r>
                                <a:rPr lang="es-ES" i="1">
                                  <a:latin typeface="Cambria Math"/>
                                </a:rPr>
                                <m:t>𝑚</m:t>
                              </m:r>
                            </m:sub>
                            <m:sup>
                              <m:r>
                                <a:rPr lang="es-ES" i="1">
                                  <a:latin typeface="Cambria Math"/>
                                </a:rPr>
                                <m:t>𝑓</m:t>
                              </m:r>
                            </m:sup>
                          </m:sSubSup>
                          <m:r>
                            <a:rPr lang="es-ES" i="1">
                              <a:latin typeface="Cambria Math"/>
                            </a:rPr>
                            <m:t>(</m:t>
                          </m:r>
                          <m:r>
                            <a:rPr lang="es-ES" i="1">
                              <a:latin typeface="Cambria Math"/>
                            </a:rPr>
                            <m:t>𝑛</m:t>
                          </m:r>
                          <m:r>
                            <a:rPr lang="es-ES" i="1">
                              <a:latin typeface="Cambria Math"/>
                            </a:rPr>
                            <m:t>)</m:t>
                          </m:r>
                          <m:sSubSup>
                            <m:sSubSupPr>
                              <m:ctrlPr>
                                <a:rPr lang="es-ES" i="1">
                                  <a:latin typeface="Cambria Math"/>
                                </a:rPr>
                              </m:ctrlPr>
                            </m:sSubSupPr>
                            <m:e>
                              <m:r>
                                <a:rPr lang="es-ES" i="1">
                                  <a:latin typeface="Cambria Math"/>
                                </a:rPr>
                                <m:t>𝑒</m:t>
                              </m:r>
                            </m:e>
                            <m:sub>
                              <m:r>
                                <a:rPr lang="es-ES" i="1">
                                  <a:latin typeface="Cambria Math"/>
                                </a:rPr>
                                <m:t>𝑚</m:t>
                              </m:r>
                            </m:sub>
                            <m:sup>
                              <m:r>
                                <a:rPr lang="es-ES" i="1">
                                  <a:latin typeface="Cambria Math"/>
                                </a:rPr>
                                <m:t>𝑏</m:t>
                              </m:r>
                            </m:sup>
                          </m:sSubSup>
                          <m:d>
                            <m:dPr>
                              <m:ctrlPr>
                                <a:rPr lang="es-ES" i="1">
                                  <a:latin typeface="Cambria Math"/>
                                </a:rPr>
                              </m:ctrlPr>
                            </m:dPr>
                            <m:e>
                              <m:r>
                                <a:rPr lang="es-ES" i="1">
                                  <a:latin typeface="Cambria Math"/>
                                </a:rPr>
                                <m:t>𝑛</m:t>
                              </m:r>
                              <m:r>
                                <a:rPr lang="es-ES" i="1">
                                  <a:latin typeface="Cambria Math"/>
                                </a:rPr>
                                <m:t>−1</m:t>
                              </m:r>
                            </m:e>
                          </m:d>
                        </m:num>
                        <m:den>
                          <m:sSub>
                            <m:sSubPr>
                              <m:ctrlPr>
                                <a:rPr lang="es-ES" i="1">
                                  <a:latin typeface="Cambria Math"/>
                                </a:rPr>
                              </m:ctrlPr>
                            </m:sSubPr>
                            <m:e>
                              <m:r>
                                <a:rPr lang="es-ES" i="1">
                                  <a:latin typeface="Cambria Math"/>
                                </a:rPr>
                                <m:t>𝛾</m:t>
                              </m:r>
                            </m:e>
                            <m:sub>
                              <m:r>
                                <a:rPr lang="es-ES" i="1">
                                  <a:latin typeface="Cambria Math"/>
                                </a:rPr>
                                <m:t>𝑚</m:t>
                              </m:r>
                            </m:sub>
                          </m:sSub>
                          <m:r>
                            <a:rPr lang="es-ES" i="1">
                              <a:latin typeface="Cambria Math"/>
                            </a:rPr>
                            <m:t>(</m:t>
                          </m:r>
                          <m:r>
                            <a:rPr lang="es-ES" i="1">
                              <a:latin typeface="Cambria Math"/>
                            </a:rPr>
                            <m:t>𝑛</m:t>
                          </m:r>
                          <m:r>
                            <a:rPr lang="es-ES" i="1">
                              <a:latin typeface="Cambria Math"/>
                            </a:rPr>
                            <m:t>−1)</m:t>
                          </m:r>
                        </m:den>
                      </m:f>
                    </m:oMath>
                  </m:oMathPara>
                </a14:m>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28600" y="1295400"/>
                <a:ext cx="8229600" cy="4757160"/>
              </a:xfrm>
              <a:blipFill rotWithShape="1">
                <a:blip r:embed="rId2"/>
                <a:stretch>
                  <a:fillRect/>
                </a:stretch>
              </a:blipFill>
            </p:spPr>
            <p:txBody>
              <a:bodyPr/>
              <a:lstStyle/>
              <a:p>
                <a:r>
                  <a:rPr lang="es-EC">
                    <a:noFill/>
                  </a:rPr>
                  <a:t> </a:t>
                </a:r>
              </a:p>
            </p:txBody>
          </p:sp>
        </mc:Fallback>
      </mc:AlternateContent>
      <p:sp>
        <p:nvSpPr>
          <p:cNvPr id="5" name="1 Título"/>
          <p:cNvSpPr txBox="1">
            <a:spLocks/>
          </p:cNvSpPr>
          <p:nvPr/>
        </p:nvSpPr>
        <p:spPr>
          <a:xfrm>
            <a:off x="0" y="228600"/>
            <a:ext cx="86868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 LS-</a:t>
            </a:r>
            <a:r>
              <a:rPr lang="es-EC" sz="3200" b="1" dirty="0" err="1">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Lattice</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(Desarrollo)</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Tree>
    <p:extLst>
      <p:ext uri="{BB962C8B-B14F-4D97-AF65-F5344CB8AC3E}">
        <p14:creationId xmlns:p14="http://schemas.microsoft.com/office/powerpoint/2010/main" val="2431429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28600" y="1371600"/>
                <a:ext cx="8229600" cy="4325112"/>
              </a:xfrm>
            </p:spPr>
            <p:txBody>
              <a:bodyPr>
                <a:normAutofit fontScale="92500" lnSpcReduction="20000"/>
              </a:bodyPr>
              <a:lstStyle/>
              <a:p>
                <a:pPr marL="109728" indent="0">
                  <a:lnSpc>
                    <a:spcPct val="150000"/>
                  </a:lnSpc>
                  <a:buNone/>
                </a:pPr>
                <a:r>
                  <a:rPr lang="es-ES" dirty="0" smtClean="0"/>
                  <a:t>Donde: </a:t>
                </a:r>
              </a:p>
              <a:p>
                <a:pPr>
                  <a:lnSpc>
                    <a:spcPct val="150000"/>
                  </a:lnSpc>
                </a:pPr>
                <a14:m>
                  <m:oMath xmlns:m="http://schemas.openxmlformats.org/officeDocument/2006/math">
                    <m:sSub>
                      <m:sSubPr>
                        <m:ctrlPr>
                          <a:rPr lang="es-ES" i="1">
                            <a:latin typeface="Cambria Math"/>
                          </a:rPr>
                        </m:ctrlPr>
                      </m:sSubPr>
                      <m:e>
                        <m:r>
                          <m:rPr>
                            <m:sty m:val="p"/>
                          </m:rPr>
                          <a:rPr lang="es-ES">
                            <a:latin typeface="Cambria Math"/>
                          </a:rPr>
                          <m:t>γ</m:t>
                        </m:r>
                      </m:e>
                      <m:sub>
                        <m:r>
                          <m:rPr>
                            <m:sty m:val="p"/>
                          </m:rPr>
                          <a:rPr lang="es-ES">
                            <a:latin typeface="Cambria Math"/>
                          </a:rPr>
                          <m:t>m</m:t>
                        </m:r>
                      </m:sub>
                    </m:sSub>
                    <m:r>
                      <a:rPr lang="es-ES">
                        <a:latin typeface="Cambria Math"/>
                      </a:rPr>
                      <m:t>(</m:t>
                    </m:r>
                    <m:r>
                      <m:rPr>
                        <m:sty m:val="p"/>
                      </m:rPr>
                      <a:rPr lang="es-ES">
                        <a:latin typeface="Cambria Math"/>
                      </a:rPr>
                      <m:t>n</m:t>
                    </m:r>
                    <m:r>
                      <a:rPr lang="es-ES" i="1">
                        <a:latin typeface="Cambria Math"/>
                      </a:rPr>
                      <m:t>−</m:t>
                    </m:r>
                    <m:r>
                      <a:rPr lang="es-ES">
                        <a:latin typeface="Cambria Math"/>
                      </a:rPr>
                      <m:t>1)</m:t>
                    </m:r>
                  </m:oMath>
                </a14:m>
                <a:r>
                  <a:rPr lang="es-ES" dirty="0" smtClean="0"/>
                  <a:t>: ángulo </a:t>
                </a:r>
                <a:r>
                  <a:rPr lang="es-ES" dirty="0"/>
                  <a:t>formado por el producto vectorial entre los errores de </a:t>
                </a:r>
                <a:r>
                  <a:rPr lang="es-ES" dirty="0" smtClean="0"/>
                  <a:t>predicción.</a:t>
                </a:r>
              </a:p>
              <a:p>
                <a:pPr>
                  <a:lnSpc>
                    <a:spcPct val="150000"/>
                  </a:lnSpc>
                </a:pPr>
                <a14:m>
                  <m:oMath xmlns:m="http://schemas.openxmlformats.org/officeDocument/2006/math">
                    <m:sSubSup>
                      <m:sSubSupPr>
                        <m:ctrlPr>
                          <a:rPr lang="es-ES" i="1">
                            <a:latin typeface="Cambria Math"/>
                          </a:rPr>
                        </m:ctrlPr>
                      </m:sSubSupPr>
                      <m:e>
                        <m:r>
                          <a:rPr lang="es-ES" i="1">
                            <a:latin typeface="Cambria Math"/>
                          </a:rPr>
                          <m:t>𝜀</m:t>
                        </m:r>
                      </m:e>
                      <m:sub>
                        <m:r>
                          <a:rPr lang="es-ES" i="1">
                            <a:latin typeface="Cambria Math"/>
                          </a:rPr>
                          <m:t>𝑚</m:t>
                        </m:r>
                      </m:sub>
                      <m:sup>
                        <m:r>
                          <a:rPr lang="es-ES" i="1">
                            <a:latin typeface="Cambria Math"/>
                          </a:rPr>
                          <m:t>𝑏</m:t>
                        </m:r>
                      </m:sup>
                    </m:sSubSup>
                    <m:d>
                      <m:dPr>
                        <m:ctrlPr>
                          <a:rPr lang="es-ES" i="1">
                            <a:latin typeface="Cambria Math"/>
                          </a:rPr>
                        </m:ctrlPr>
                      </m:dPr>
                      <m:e>
                        <m:r>
                          <a:rPr lang="es-ES" i="1">
                            <a:latin typeface="Cambria Math"/>
                          </a:rPr>
                          <m:t>𝑛</m:t>
                        </m:r>
                        <m:r>
                          <a:rPr lang="es-ES" i="1">
                            <a:latin typeface="Cambria Math"/>
                          </a:rPr>
                          <m:t>−1</m:t>
                        </m:r>
                      </m:e>
                    </m:d>
                  </m:oMath>
                </a14:m>
                <a:r>
                  <a:rPr lang="es-ES" dirty="0"/>
                  <a:t> y </a:t>
                </a:r>
                <a14:m>
                  <m:oMath xmlns:m="http://schemas.openxmlformats.org/officeDocument/2006/math">
                    <m:sSubSup>
                      <m:sSubSupPr>
                        <m:ctrlPr>
                          <a:rPr lang="es-ES" i="1">
                            <a:latin typeface="Cambria Math"/>
                          </a:rPr>
                        </m:ctrlPr>
                      </m:sSubSupPr>
                      <m:e>
                        <m:r>
                          <a:rPr lang="es-ES" i="1">
                            <a:latin typeface="Cambria Math"/>
                          </a:rPr>
                          <m:t>𝜀</m:t>
                        </m:r>
                      </m:e>
                      <m:sub>
                        <m:r>
                          <a:rPr lang="es-ES" i="1">
                            <a:latin typeface="Cambria Math"/>
                          </a:rPr>
                          <m:t>𝑚</m:t>
                        </m:r>
                      </m:sub>
                      <m:sup>
                        <m:r>
                          <a:rPr lang="es-ES" i="1">
                            <a:latin typeface="Cambria Math"/>
                          </a:rPr>
                          <m:t>𝑓</m:t>
                        </m:r>
                      </m:sup>
                    </m:sSubSup>
                    <m:d>
                      <m:dPr>
                        <m:ctrlPr>
                          <a:rPr lang="es-ES" i="1">
                            <a:latin typeface="Cambria Math"/>
                          </a:rPr>
                        </m:ctrlPr>
                      </m:dPr>
                      <m:e>
                        <m:r>
                          <a:rPr lang="es-ES" i="1">
                            <a:latin typeface="Cambria Math"/>
                          </a:rPr>
                          <m:t>𝑛</m:t>
                        </m:r>
                      </m:e>
                    </m:d>
                  </m:oMath>
                </a14:m>
                <a:r>
                  <a:rPr lang="es-ES" dirty="0" smtClean="0"/>
                  <a:t>:</a:t>
                </a:r>
                <a:r>
                  <a:rPr lang="es-ES" dirty="0"/>
                  <a:t> </a:t>
                </a:r>
                <a:r>
                  <a:rPr lang="es-ES" dirty="0" smtClean="0"/>
                  <a:t>errores </a:t>
                </a:r>
                <a:r>
                  <a:rPr lang="es-ES" dirty="0"/>
                  <a:t>cuadráticos </a:t>
                </a:r>
                <a:r>
                  <a:rPr lang="es-ES" dirty="0" smtClean="0"/>
                  <a:t>de predicción.</a:t>
                </a:r>
              </a:p>
              <a:p>
                <a:pPr marL="109728" indent="0" algn="ctr">
                  <a:lnSpc>
                    <a:spcPct val="150000"/>
                  </a:lnSpc>
                  <a:buNone/>
                </a:pPr>
                <a:r>
                  <a:rPr lang="es-ES" dirty="0" smtClean="0"/>
                  <a:t> </a:t>
                </a:r>
              </a:p>
              <a:p>
                <a:pPr marL="109728" indent="0">
                  <a:lnSpc>
                    <a:spcPct val="150000"/>
                  </a:lnSpc>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28600" y="1371600"/>
                <a:ext cx="8229600" cy="4325112"/>
              </a:xfrm>
              <a:blipFill rotWithShape="1">
                <a:blip r:embed="rId2"/>
                <a:stretch>
                  <a:fillRect l="-444"/>
                </a:stretch>
              </a:blipFill>
            </p:spPr>
            <p:txBody>
              <a:bodyPr/>
              <a:lstStyle/>
              <a:p>
                <a:r>
                  <a:rPr lang="es-EC">
                    <a:noFill/>
                  </a:rPr>
                  <a:t> </a:t>
                </a:r>
              </a:p>
            </p:txBody>
          </p:sp>
        </mc:Fallback>
      </mc:AlternateContent>
      <p:sp>
        <p:nvSpPr>
          <p:cNvPr id="5" name="1 Título"/>
          <p:cNvSpPr txBox="1">
            <a:spLocks/>
          </p:cNvSpPr>
          <p:nvPr/>
        </p:nvSpPr>
        <p:spPr>
          <a:xfrm>
            <a:off x="0" y="228600"/>
            <a:ext cx="86868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 LS-</a:t>
            </a:r>
            <a:r>
              <a:rPr lang="es-EC" sz="3200" b="1" dirty="0" err="1">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Lattice</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(Desarrollo)</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Tree>
    <p:extLst>
      <p:ext uri="{BB962C8B-B14F-4D97-AF65-F5344CB8AC3E}">
        <p14:creationId xmlns:p14="http://schemas.microsoft.com/office/powerpoint/2010/main" val="326917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28600"/>
            <a:ext cx="8686800" cy="584775"/>
          </a:xfrm>
          <a:prstGeom prst="rect">
            <a:avLst/>
          </a:prstGeom>
        </p:spPr>
        <p:txBody>
          <a:bodyPr wrap="square">
            <a:spAutoFit/>
          </a:bodyPr>
          <a:lstStyle/>
          <a:p>
            <a:pPr algn="ctr"/>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Introducción</a:t>
            </a:r>
            <a:endParaRPr lang="es-MX"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7" name="6 Rectángulo"/>
          <p:cNvSpPr/>
          <p:nvPr/>
        </p:nvSpPr>
        <p:spPr>
          <a:xfrm>
            <a:off x="0" y="1028699"/>
            <a:ext cx="6629401" cy="461665"/>
          </a:xfrm>
          <a:prstGeom prst="rect">
            <a:avLst/>
          </a:prstGeom>
        </p:spPr>
        <p:txBody>
          <a:bodyPr wrap="square">
            <a:spAutoFit/>
          </a:bodyPr>
          <a:lstStyle/>
          <a:p>
            <a:pPr algn="ctr"/>
            <a:r>
              <a:rPr lang="es-EC" sz="2400" b="1" dirty="0" smtClean="0">
                <a:solidFill>
                  <a:srgbClr val="C00000"/>
                </a:solidFill>
                <a:latin typeface="+mj-lt"/>
                <a:cs typeface="Aharoni" panose="02010803020104030203" pitchFamily="2" charset="-79"/>
              </a:rPr>
              <a:t>PROCESAMIENTO DIGITAL DE LA VOZ</a:t>
            </a:r>
          </a:p>
        </p:txBody>
      </p:sp>
      <p:sp>
        <p:nvSpPr>
          <p:cNvPr id="9" name="8 Rectángulo"/>
          <p:cNvSpPr/>
          <p:nvPr/>
        </p:nvSpPr>
        <p:spPr>
          <a:xfrm>
            <a:off x="578188" y="2057400"/>
            <a:ext cx="5136812" cy="3293209"/>
          </a:xfrm>
          <a:prstGeom prst="rect">
            <a:avLst/>
          </a:prstGeom>
        </p:spPr>
        <p:txBody>
          <a:bodyPr wrap="square">
            <a:spAutoFit/>
          </a:bodyPr>
          <a:lstStyle/>
          <a:p>
            <a:pPr algn="just"/>
            <a:r>
              <a:rPr lang="es-EC" sz="2600" dirty="0" smtClean="0"/>
              <a:t>La </a:t>
            </a:r>
            <a:r>
              <a:rPr lang="es-EC" sz="2600" dirty="0"/>
              <a:t>teoría del procesamiento digital de señales. </a:t>
            </a:r>
            <a:r>
              <a:rPr lang="es-EC" sz="2600" dirty="0" smtClean="0"/>
              <a:t>ha </a:t>
            </a:r>
            <a:r>
              <a:rPr lang="es-EC" sz="2600" dirty="0"/>
              <a:t>tenido un gran avance gracias </a:t>
            </a:r>
            <a:r>
              <a:rPr lang="es-EC" sz="2600" dirty="0" smtClean="0"/>
              <a:t> al </a:t>
            </a:r>
            <a:r>
              <a:rPr lang="es-EC" sz="2600" dirty="0"/>
              <a:t>desarrollo de la tecnología de los procesadores de señales digitales, encontrándose innumerables aplicaciones en la vida moderna ya sea en la codificación, reconocimiento o síntesis de la </a:t>
            </a:r>
            <a:r>
              <a:rPr lang="es-EC" sz="2600" dirty="0" smtClean="0"/>
              <a:t>voz.</a:t>
            </a:r>
            <a:endParaRPr lang="es-EC" sz="2600" b="1" dirty="0" smtClean="0">
              <a:latin typeface="Aharoni" panose="02010803020104030203" pitchFamily="2" charset="-79"/>
              <a:cs typeface="Aharoni" panose="02010803020104030203" pitchFamily="2" charset="-79"/>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399079"/>
            <a:ext cx="18288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57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9100" y="1447800"/>
            <a:ext cx="8229600" cy="4325112"/>
          </a:xfrm>
        </p:spPr>
        <p:txBody>
          <a:bodyPr>
            <a:normAutofit fontScale="77500" lnSpcReduction="20000"/>
          </a:bodyPr>
          <a:lstStyle/>
          <a:p>
            <a:pPr marL="109728" indent="0" algn="just">
              <a:lnSpc>
                <a:spcPct val="150000"/>
              </a:lnSpc>
              <a:buNone/>
            </a:pPr>
            <a:r>
              <a:rPr lang="es-EC" dirty="0"/>
              <a:t>Los algoritmo adaptativos demandan un conjunto de restricciones que se deben ejecutar en cada interacción, mediante la imposición de restricciones lineales sobre el filtro; tal es el caso de estudio de las restricciones para el algoritmo </a:t>
            </a:r>
            <a:r>
              <a:rPr lang="es-EC" i="1" dirty="0" err="1"/>
              <a:t>Lattice</a:t>
            </a:r>
            <a:r>
              <a:rPr lang="es-EC" i="1" dirty="0"/>
              <a:t> Recursive Least Squares</a:t>
            </a:r>
            <a:r>
              <a:rPr lang="es-EC" dirty="0"/>
              <a:t>. Al abordar la investigación sobre el tema, no se encuentra información al mismo.</a:t>
            </a:r>
          </a:p>
          <a:p>
            <a:pPr marL="109728" indent="0" algn="ctr">
              <a:lnSpc>
                <a:spcPct val="150000"/>
              </a:lnSpc>
              <a:buNone/>
            </a:pPr>
            <a:r>
              <a:rPr lang="es-ES" dirty="0" smtClean="0"/>
              <a:t> </a:t>
            </a:r>
          </a:p>
          <a:p>
            <a:pPr marL="109728" indent="0">
              <a:lnSpc>
                <a:spcPct val="150000"/>
              </a:lnSpc>
              <a:buNone/>
            </a:pPr>
            <a:endParaRPr lang="es-ES" dirty="0"/>
          </a:p>
        </p:txBody>
      </p:sp>
      <p:sp>
        <p:nvSpPr>
          <p:cNvPr id="5" name="1 Título"/>
          <p:cNvSpPr txBox="1">
            <a:spLocks/>
          </p:cNvSpPr>
          <p:nvPr/>
        </p:nvSpPr>
        <p:spPr>
          <a:xfrm>
            <a:off x="0" y="228600"/>
            <a:ext cx="86868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 LS-</a:t>
            </a:r>
            <a:r>
              <a:rPr lang="es-EC" sz="3200" b="1" dirty="0" err="1">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Lattice</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(Desarrollo)</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Tree>
    <p:extLst>
      <p:ext uri="{BB962C8B-B14F-4D97-AF65-F5344CB8AC3E}">
        <p14:creationId xmlns:p14="http://schemas.microsoft.com/office/powerpoint/2010/main" val="3540025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800100" y="1524000"/>
            <a:ext cx="3771900" cy="1371600"/>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t>Se utiliza como señal el ruido  AWGN porque por sus características matemáticas su espectro abarca todas las frecuencias. </a:t>
            </a:r>
          </a:p>
        </p:txBody>
      </p:sp>
      <p:sp>
        <p:nvSpPr>
          <p:cNvPr id="2" name="1 Título"/>
          <p:cNvSpPr>
            <a:spLocks noGrp="1"/>
          </p:cNvSpPr>
          <p:nvPr>
            <p:ph type="title"/>
          </p:nvPr>
        </p:nvSpPr>
        <p:spPr>
          <a:xfrm>
            <a:off x="457200" y="228600"/>
            <a:ext cx="8229600" cy="914400"/>
          </a:xfrm>
        </p:spPr>
        <p:txBody>
          <a:bodyPr>
            <a:normAutofit fontScale="90000"/>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Geometría ULA para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de los micrófonos MEMS ADMP504</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Objeto"/>
          <p:cNvGraphicFramePr>
            <a:graphicFrameLocks noChangeAspect="1"/>
          </p:cNvGraphicFramePr>
          <p:nvPr>
            <p:extLst>
              <p:ext uri="{D42A27DB-BD31-4B8C-83A1-F6EECF244321}">
                <p14:modId xmlns:p14="http://schemas.microsoft.com/office/powerpoint/2010/main" val="377850109"/>
              </p:ext>
            </p:extLst>
          </p:nvPr>
        </p:nvGraphicFramePr>
        <p:xfrm>
          <a:off x="3581400" y="1504950"/>
          <a:ext cx="4876800" cy="4800601"/>
        </p:xfrm>
        <a:graphic>
          <a:graphicData uri="http://schemas.openxmlformats.org/presentationml/2006/ole">
            <mc:AlternateContent xmlns:mc="http://schemas.openxmlformats.org/markup-compatibility/2006">
              <mc:Choice xmlns:v="urn:schemas-microsoft-com:vml" Requires="v">
                <p:oleObj spid="_x0000_s16416" name="Visio" r:id="rId3" imgW="3173190" imgH="3123590" progId="Visio.Drawing.11">
                  <p:embed/>
                </p:oleObj>
              </mc:Choice>
              <mc:Fallback>
                <p:oleObj name="Visio" r:id="rId3" imgW="3173190" imgH="312359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04950"/>
                        <a:ext cx="4876800" cy="4800601"/>
                      </a:xfrm>
                      <a:prstGeom prst="rect">
                        <a:avLst/>
                      </a:prstGeom>
                      <a:noFill/>
                    </p:spPr>
                  </p:pic>
                </p:oleObj>
              </mc:Fallback>
            </mc:AlternateContent>
          </a:graphicData>
        </a:graphic>
      </p:graphicFrame>
      <p:sp>
        <p:nvSpPr>
          <p:cNvPr id="17" name="16 Rectángulo redondeado"/>
          <p:cNvSpPr/>
          <p:nvPr/>
        </p:nvSpPr>
        <p:spPr>
          <a:xfrm>
            <a:off x="762000" y="3124200"/>
            <a:ext cx="4724400" cy="1905000"/>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t>Los algoritmos adaptativos </a:t>
            </a:r>
            <a:r>
              <a:rPr lang="es-EC" dirty="0" smtClean="0"/>
              <a:t>LMS :	 </a:t>
            </a:r>
          </a:p>
          <a:p>
            <a:pPr marL="285750" indent="-285750" algn="just">
              <a:buFont typeface="Arial" pitchFamily="34" charset="0"/>
              <a:buChar char="•"/>
            </a:pPr>
            <a:r>
              <a:rPr lang="es-EC" dirty="0" smtClean="0"/>
              <a:t>RLS:     </a:t>
            </a:r>
            <a:r>
              <a:rPr lang="es-EC" dirty="0"/>
              <a:t> </a:t>
            </a:r>
            <a:r>
              <a:rPr lang="es-EC" dirty="0" smtClean="0"/>
              <a:t>Parámetro </a:t>
            </a:r>
            <a:r>
              <a:rPr lang="es-EC" dirty="0"/>
              <a:t>de Adaptación </a:t>
            </a:r>
            <a:r>
              <a:rPr lang="es-EC" dirty="0" smtClean="0"/>
              <a:t> </a:t>
            </a:r>
            <a:r>
              <a:rPr lang="es-EC" i="1" dirty="0" smtClean="0"/>
              <a:t>λ.</a:t>
            </a:r>
            <a:r>
              <a:rPr lang="es-EC" dirty="0" smtClean="0"/>
              <a:t>  </a:t>
            </a:r>
          </a:p>
          <a:p>
            <a:pPr algn="just"/>
            <a:endParaRPr lang="es-EC" dirty="0"/>
          </a:p>
        </p:txBody>
      </p:sp>
    </p:spTree>
    <p:extLst>
      <p:ext uri="{BB962C8B-B14F-4D97-AF65-F5344CB8AC3E}">
        <p14:creationId xmlns:p14="http://schemas.microsoft.com/office/powerpoint/2010/main" val="2613165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800100" y="1524000"/>
            <a:ext cx="3771900" cy="2362200"/>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lvl="3" algn="just"/>
            <a:r>
              <a:rPr lang="es-EC" b="1" dirty="0"/>
              <a:t>Característica</a:t>
            </a:r>
            <a:r>
              <a:rPr lang="es-EC" b="1" i="1" dirty="0"/>
              <a:t>s</a:t>
            </a:r>
            <a:r>
              <a:rPr lang="es-EC" b="1" dirty="0"/>
              <a:t> </a:t>
            </a:r>
            <a:r>
              <a:rPr lang="pt-BR" b="1" dirty="0"/>
              <a:t>físicas: </a:t>
            </a:r>
            <a:endParaRPr lang="es-EC" b="1" dirty="0"/>
          </a:p>
          <a:p>
            <a:pPr lvl="0"/>
            <a:r>
              <a:rPr lang="es-EC" dirty="0"/>
              <a:t>Respuesta Omnidireccional.</a:t>
            </a:r>
          </a:p>
          <a:p>
            <a:pPr lvl="0"/>
            <a:r>
              <a:rPr lang="es-EC" dirty="0"/>
              <a:t>Relación señal/ruido 65dBA.</a:t>
            </a:r>
          </a:p>
          <a:p>
            <a:pPr lvl="0"/>
            <a:r>
              <a:rPr lang="es-EC" dirty="0"/>
              <a:t>Sensibilidad de 38dBV.</a:t>
            </a:r>
          </a:p>
          <a:p>
            <a:pPr lvl="0"/>
            <a:r>
              <a:rPr lang="es-EC" dirty="0"/>
              <a:t>Frecuencia de respuesta 100Hz a 20KHZ.</a:t>
            </a:r>
          </a:p>
          <a:p>
            <a:pPr lvl="0"/>
            <a:r>
              <a:rPr lang="es-EC" dirty="0"/>
              <a:t>Salida analógica individual.</a:t>
            </a:r>
          </a:p>
          <a:p>
            <a:pPr algn="just"/>
            <a:endParaRPr lang="es-EC" dirty="0"/>
          </a:p>
        </p:txBody>
      </p:sp>
      <p:sp>
        <p:nvSpPr>
          <p:cNvPr id="2" name="1 Título"/>
          <p:cNvSpPr>
            <a:spLocks noGrp="1"/>
          </p:cNvSpPr>
          <p:nvPr>
            <p:ph type="title"/>
          </p:nvPr>
        </p:nvSpPr>
        <p:spPr>
          <a:xfrm>
            <a:off x="457200" y="228600"/>
            <a:ext cx="8229600" cy="914400"/>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de los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micrófonos MEMS ADMP504</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3476625" cy="2466975"/>
          </a:xfrm>
          <a:prstGeom prst="rect">
            <a:avLst/>
          </a:prstGeom>
          <a:noFill/>
          <a:ln>
            <a:noFill/>
          </a:ln>
        </p:spPr>
      </p:pic>
    </p:spTree>
    <p:extLst>
      <p:ext uri="{BB962C8B-B14F-4D97-AF65-F5344CB8AC3E}">
        <p14:creationId xmlns:p14="http://schemas.microsoft.com/office/powerpoint/2010/main" val="2195111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 los micrófonos MEMS ADMP504</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2 CuadroTexto"/>
          <p:cNvSpPr txBox="1"/>
          <p:nvPr/>
        </p:nvSpPr>
        <p:spPr>
          <a:xfrm>
            <a:off x="1630457" y="1320102"/>
            <a:ext cx="5883085" cy="461665"/>
          </a:xfrm>
          <a:prstGeom prst="rect">
            <a:avLst/>
          </a:prstGeom>
          <a:noFill/>
        </p:spPr>
        <p:txBody>
          <a:bodyPr wrap="none" rtlCol="0">
            <a:spAutoFit/>
          </a:bodyPr>
          <a:lstStyle/>
          <a:p>
            <a:pPr marL="0" lvl="2" algn="ctr"/>
            <a:r>
              <a:rPr lang="es-EC" sz="2400" b="1" dirty="0" smtClean="0"/>
              <a:t>Adquisición de Datos con la tarjeta Ni </a:t>
            </a:r>
            <a:r>
              <a:rPr lang="es-EC" sz="2400" b="1" dirty="0" err="1" smtClean="0"/>
              <a:t>myRIO</a:t>
            </a:r>
            <a:endParaRPr lang="es-EC" sz="2400" b="1" dirty="0"/>
          </a:p>
        </p:txBody>
      </p:sp>
      <p:pic>
        <p:nvPicPr>
          <p:cNvPr id="12" name="11 Imagen"/>
          <p:cNvPicPr/>
          <p:nvPr/>
        </p:nvPicPr>
        <p:blipFill>
          <a:blip r:embed="rId2">
            <a:extLst>
              <a:ext uri="{28A0092B-C50C-407E-A947-70E740481C1C}">
                <a14:useLocalDpi xmlns:a14="http://schemas.microsoft.com/office/drawing/2010/main" val="0"/>
              </a:ext>
            </a:extLst>
          </a:blip>
          <a:srcRect/>
          <a:stretch>
            <a:fillRect/>
          </a:stretch>
        </p:blipFill>
        <p:spPr bwMode="auto">
          <a:xfrm>
            <a:off x="895350" y="1800817"/>
            <a:ext cx="4495800" cy="4238033"/>
          </a:xfrm>
          <a:prstGeom prst="rect">
            <a:avLst/>
          </a:prstGeom>
          <a:noFill/>
          <a:ln>
            <a:noFill/>
          </a:ln>
        </p:spPr>
      </p:pic>
      <p:pic>
        <p:nvPicPr>
          <p:cNvPr id="14" name="13 Imagen"/>
          <p:cNvPicPr/>
          <p:nvPr/>
        </p:nvPicPr>
        <p:blipFill rotWithShape="1">
          <a:blip r:embed="rId3">
            <a:extLst>
              <a:ext uri="{28A0092B-C50C-407E-A947-70E740481C1C}">
                <a14:useLocalDpi xmlns:a14="http://schemas.microsoft.com/office/drawing/2010/main" val="0"/>
              </a:ext>
            </a:extLst>
          </a:blip>
          <a:srcRect t="3115" b="5607"/>
          <a:stretch/>
        </p:blipFill>
        <p:spPr bwMode="auto">
          <a:xfrm>
            <a:off x="5715000" y="1800817"/>
            <a:ext cx="2686050" cy="2362835"/>
          </a:xfrm>
          <a:prstGeom prst="rect">
            <a:avLst/>
          </a:prstGeom>
          <a:noFill/>
          <a:ln>
            <a:noFill/>
          </a:ln>
          <a:extLst>
            <a:ext uri="{53640926-AAD7-44D8-BBD7-CCE9431645EC}">
              <a14:shadowObscured xmlns:a14="http://schemas.microsoft.com/office/drawing/2010/main"/>
            </a:ext>
          </a:extLst>
        </p:spPr>
      </p:pic>
      <p:pic>
        <p:nvPicPr>
          <p:cNvPr id="16" name="15 Imagen"/>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629151"/>
            <a:ext cx="2533650" cy="1676399"/>
          </a:xfrm>
          <a:prstGeom prst="rect">
            <a:avLst/>
          </a:prstGeom>
          <a:noFill/>
          <a:ln>
            <a:noFill/>
          </a:ln>
        </p:spPr>
      </p:pic>
    </p:spTree>
    <p:extLst>
      <p:ext uri="{BB962C8B-B14F-4D97-AF65-F5344CB8AC3E}">
        <p14:creationId xmlns:p14="http://schemas.microsoft.com/office/powerpoint/2010/main" val="2413344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 los micrófonos MEMS ADMP504</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2 CuadroTexto"/>
          <p:cNvSpPr txBox="1"/>
          <p:nvPr/>
        </p:nvSpPr>
        <p:spPr>
          <a:xfrm>
            <a:off x="1630457" y="1089269"/>
            <a:ext cx="5883085" cy="461665"/>
          </a:xfrm>
          <a:prstGeom prst="rect">
            <a:avLst/>
          </a:prstGeom>
          <a:noFill/>
        </p:spPr>
        <p:txBody>
          <a:bodyPr wrap="none" rtlCol="0">
            <a:spAutoFit/>
          </a:bodyPr>
          <a:lstStyle/>
          <a:p>
            <a:pPr marL="0" lvl="2" algn="ctr"/>
            <a:r>
              <a:rPr lang="es-EC" sz="2400" b="1" dirty="0" smtClean="0"/>
              <a:t>Adquisición de Datos con la tarjeta Ni </a:t>
            </a:r>
            <a:r>
              <a:rPr lang="es-EC" sz="2400" b="1" dirty="0" err="1" smtClean="0"/>
              <a:t>myRIO</a:t>
            </a:r>
            <a:endParaRPr lang="es-EC" sz="2400" b="1" dirty="0"/>
          </a:p>
        </p:txBody>
      </p:sp>
      <p:pic>
        <p:nvPicPr>
          <p:cNvPr id="12" name="11 Imagen"/>
          <p:cNvPicPr/>
          <p:nvPr/>
        </p:nvPicPr>
        <p:blipFill>
          <a:blip r:embed="rId2">
            <a:extLst>
              <a:ext uri="{28A0092B-C50C-407E-A947-70E740481C1C}">
                <a14:useLocalDpi xmlns:a14="http://schemas.microsoft.com/office/drawing/2010/main" val="0"/>
              </a:ext>
            </a:extLst>
          </a:blip>
          <a:srcRect/>
          <a:stretch>
            <a:fillRect/>
          </a:stretch>
        </p:blipFill>
        <p:spPr bwMode="auto">
          <a:xfrm>
            <a:off x="895350" y="1800817"/>
            <a:ext cx="4495800" cy="4238033"/>
          </a:xfrm>
          <a:prstGeom prst="rect">
            <a:avLst/>
          </a:prstGeom>
          <a:noFill/>
          <a:ln>
            <a:noFill/>
          </a:ln>
        </p:spPr>
      </p:pic>
      <p:pic>
        <p:nvPicPr>
          <p:cNvPr id="14" name="13 Imagen"/>
          <p:cNvPicPr/>
          <p:nvPr/>
        </p:nvPicPr>
        <p:blipFill rotWithShape="1">
          <a:blip r:embed="rId3">
            <a:extLst>
              <a:ext uri="{28A0092B-C50C-407E-A947-70E740481C1C}">
                <a14:useLocalDpi xmlns:a14="http://schemas.microsoft.com/office/drawing/2010/main" val="0"/>
              </a:ext>
            </a:extLst>
          </a:blip>
          <a:srcRect t="3115" b="5607"/>
          <a:stretch/>
        </p:blipFill>
        <p:spPr bwMode="auto">
          <a:xfrm>
            <a:off x="5715000" y="1800817"/>
            <a:ext cx="2686050" cy="2362835"/>
          </a:xfrm>
          <a:prstGeom prst="rect">
            <a:avLst/>
          </a:prstGeom>
          <a:noFill/>
          <a:ln>
            <a:noFill/>
          </a:ln>
          <a:extLst>
            <a:ext uri="{53640926-AAD7-44D8-BBD7-CCE9431645EC}">
              <a14:shadowObscured xmlns:a14="http://schemas.microsoft.com/office/drawing/2010/main"/>
            </a:ext>
          </a:extLst>
        </p:spPr>
      </p:pic>
      <p:pic>
        <p:nvPicPr>
          <p:cNvPr id="16" name="15 Imagen"/>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629151"/>
            <a:ext cx="2533650" cy="1676399"/>
          </a:xfrm>
          <a:prstGeom prst="rect">
            <a:avLst/>
          </a:prstGeom>
          <a:noFill/>
          <a:ln>
            <a:noFill/>
          </a:ln>
        </p:spPr>
      </p:pic>
    </p:spTree>
    <p:extLst>
      <p:ext uri="{BB962C8B-B14F-4D97-AF65-F5344CB8AC3E}">
        <p14:creationId xmlns:p14="http://schemas.microsoft.com/office/powerpoint/2010/main" val="3072421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9928" y="0"/>
            <a:ext cx="8229600" cy="685800"/>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 los micrófonos MEMS ADMP504</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2 CuadroTexto"/>
          <p:cNvSpPr txBox="1"/>
          <p:nvPr/>
        </p:nvSpPr>
        <p:spPr>
          <a:xfrm>
            <a:off x="370878" y="627604"/>
            <a:ext cx="8364149" cy="461665"/>
          </a:xfrm>
          <a:prstGeom prst="rect">
            <a:avLst/>
          </a:prstGeom>
          <a:noFill/>
        </p:spPr>
        <p:txBody>
          <a:bodyPr wrap="none" rtlCol="0">
            <a:spAutoFit/>
          </a:bodyPr>
          <a:lstStyle/>
          <a:p>
            <a:pPr marL="0" lvl="2" algn="ctr"/>
            <a:r>
              <a:rPr lang="es-EC" sz="2400" b="1" dirty="0" smtClean="0"/>
              <a:t>Adquisición de Datos con la tarjeta Ni </a:t>
            </a:r>
            <a:r>
              <a:rPr lang="es-EC" sz="2400" b="1" dirty="0" err="1" smtClean="0"/>
              <a:t>myRIO</a:t>
            </a:r>
            <a:r>
              <a:rPr lang="es-EC" sz="2400" b="1" dirty="0" smtClean="0"/>
              <a:t> – Interfaz </a:t>
            </a:r>
            <a:r>
              <a:rPr lang="es-EC" sz="2400" b="1" dirty="0" err="1" smtClean="0"/>
              <a:t>LabVIEW</a:t>
            </a:r>
            <a:endParaRPr lang="es-EC" sz="2400" b="1" dirty="0"/>
          </a:p>
        </p:txBody>
      </p:sp>
      <p:sp>
        <p:nvSpPr>
          <p:cNvPr id="5" name="4 CuadroTexto"/>
          <p:cNvSpPr txBox="1"/>
          <p:nvPr/>
        </p:nvSpPr>
        <p:spPr>
          <a:xfrm>
            <a:off x="370878" y="1295400"/>
            <a:ext cx="8144472" cy="1477328"/>
          </a:xfrm>
          <a:prstGeom prst="rect">
            <a:avLst/>
          </a:prstGeom>
          <a:noFill/>
        </p:spPr>
        <p:txBody>
          <a:bodyPr wrap="square" rtlCol="0">
            <a:spAutoFit/>
          </a:bodyPr>
          <a:lstStyle/>
          <a:p>
            <a:pPr algn="just"/>
            <a:r>
              <a:rPr lang="es-EC" dirty="0" err="1"/>
              <a:t>LabVIEW</a:t>
            </a:r>
            <a:r>
              <a:rPr lang="es-EC" dirty="0"/>
              <a:t> constituye un revolucionario sistema de programación gráfica para aplicaciones que involucran adquisición, control y presentación de datos. Es un entorno de programación destinado al desarrollo de aplicaciones, empleando programación gráfica basada en diagramas de bloques.  </a:t>
            </a:r>
          </a:p>
          <a:p>
            <a:endParaRPr lang="es-EC" dirty="0"/>
          </a:p>
        </p:txBody>
      </p:sp>
      <p:pic>
        <p:nvPicPr>
          <p:cNvPr id="15" name="14 Imagen"/>
          <p:cNvPicPr/>
          <p:nvPr/>
        </p:nvPicPr>
        <p:blipFill rotWithShape="1">
          <a:blip r:embed="rId2"/>
          <a:srcRect l="14237" t="23052" r="19689" b="22078"/>
          <a:stretch/>
        </p:blipFill>
        <p:spPr bwMode="auto">
          <a:xfrm>
            <a:off x="1295400" y="2514600"/>
            <a:ext cx="6553200"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4872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 los micrófonos MEMS ADMP504</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2 CuadroTexto"/>
          <p:cNvSpPr txBox="1"/>
          <p:nvPr/>
        </p:nvSpPr>
        <p:spPr>
          <a:xfrm>
            <a:off x="744093" y="1320102"/>
            <a:ext cx="7655814" cy="461665"/>
          </a:xfrm>
          <a:prstGeom prst="rect">
            <a:avLst/>
          </a:prstGeom>
          <a:noFill/>
        </p:spPr>
        <p:txBody>
          <a:bodyPr wrap="none" rtlCol="0">
            <a:spAutoFit/>
          </a:bodyPr>
          <a:lstStyle/>
          <a:p>
            <a:pPr marL="0" lvl="2"/>
            <a:r>
              <a:rPr lang="es-EC" sz="2400" b="1" dirty="0"/>
              <a:t>Construcción</a:t>
            </a:r>
            <a:r>
              <a:rPr lang="es-EC" sz="2400" dirty="0"/>
              <a:t> </a:t>
            </a:r>
            <a:r>
              <a:rPr lang="es-EC" sz="2400" b="1" dirty="0"/>
              <a:t>del Circuito Interfaz de los Micrófonos </a:t>
            </a:r>
            <a:r>
              <a:rPr lang="es-EC" sz="2400" b="1" dirty="0" smtClean="0"/>
              <a:t>MEMS</a:t>
            </a:r>
            <a:endParaRPr lang="es-EC" sz="2400" b="1" dirty="0"/>
          </a:p>
        </p:txBody>
      </p:sp>
      <p:pic>
        <p:nvPicPr>
          <p:cNvPr id="10" name="9 Imagen"/>
          <p:cNvPicPr/>
          <p:nvPr/>
        </p:nvPicPr>
        <p:blipFill rotWithShape="1">
          <a:blip r:embed="rId2">
            <a:extLst>
              <a:ext uri="{28A0092B-C50C-407E-A947-70E740481C1C}">
                <a14:useLocalDpi xmlns:a14="http://schemas.microsoft.com/office/drawing/2010/main" val="0"/>
              </a:ext>
            </a:extLst>
          </a:blip>
          <a:srcRect l="4379"/>
          <a:stretch/>
        </p:blipFill>
        <p:spPr bwMode="auto">
          <a:xfrm>
            <a:off x="1295400" y="2014537"/>
            <a:ext cx="6400800" cy="36242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9692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762248" y="2133600"/>
            <a:ext cx="7391151" cy="649367"/>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 name="1 Título"/>
          <p:cNvSpPr>
            <a:spLocks noGrp="1"/>
          </p:cNvSpPr>
          <p:nvPr>
            <p:ph type="title"/>
          </p:nvPr>
        </p:nvSpPr>
        <p:spPr>
          <a:xfrm>
            <a:off x="152400" y="152400"/>
            <a:ext cx="8572250" cy="715962"/>
          </a:xfrm>
        </p:spPr>
        <p:txBody>
          <a:bodyPr>
            <a:normAutofit/>
          </a:bodyPr>
          <a:lstStyle/>
          <a:p>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Respuesta de los micrófonos </a:t>
            </a:r>
            <a:r>
              <a:rPr lang="es-EC" sz="32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MEMS ADMP504</a:t>
            </a:r>
          </a:p>
        </p:txBody>
      </p:sp>
      <p:sp>
        <p:nvSpPr>
          <p:cNvPr id="3" name="2 Rectángulo"/>
          <p:cNvSpPr/>
          <p:nvPr/>
        </p:nvSpPr>
        <p:spPr>
          <a:xfrm>
            <a:off x="533649" y="5896597"/>
            <a:ext cx="3581151" cy="646331"/>
          </a:xfrm>
          <a:prstGeom prst="rect">
            <a:avLst/>
          </a:prstGeom>
        </p:spPr>
        <p:txBody>
          <a:bodyPr wrap="square">
            <a:spAutoFit/>
          </a:bodyPr>
          <a:lstStyle/>
          <a:p>
            <a:pPr algn="ctr"/>
            <a:r>
              <a:rPr lang="es-EC" b="1" dirty="0"/>
              <a:t>Respuesta de los </a:t>
            </a:r>
            <a:r>
              <a:rPr lang="es-EC" b="1" dirty="0" smtClean="0"/>
              <a:t>micrófonos </a:t>
            </a:r>
            <a:r>
              <a:rPr lang="es-EC" b="1" dirty="0"/>
              <a:t>en </a:t>
            </a:r>
            <a:r>
              <a:rPr lang="es-EC" b="1" dirty="0" smtClean="0"/>
              <a:t>frecuencia</a:t>
            </a:r>
            <a:endParaRPr lang="es-EC" b="1" dirty="0"/>
          </a:p>
        </p:txBody>
      </p:sp>
      <p:sp>
        <p:nvSpPr>
          <p:cNvPr id="6" name="5 Rectángulo"/>
          <p:cNvSpPr/>
          <p:nvPr/>
        </p:nvSpPr>
        <p:spPr>
          <a:xfrm>
            <a:off x="4724400" y="5906869"/>
            <a:ext cx="3657600" cy="646331"/>
          </a:xfrm>
          <a:prstGeom prst="rect">
            <a:avLst/>
          </a:prstGeom>
        </p:spPr>
        <p:txBody>
          <a:bodyPr wrap="square">
            <a:spAutoFit/>
          </a:bodyPr>
          <a:lstStyle/>
          <a:p>
            <a:pPr algn="ctr"/>
            <a:r>
              <a:rPr lang="es-EC" b="1" dirty="0"/>
              <a:t>Respuesta c</a:t>
            </a:r>
            <a:r>
              <a:rPr lang="es-EC" b="1" dirty="0" smtClean="0"/>
              <a:t>ompensada de </a:t>
            </a:r>
            <a:r>
              <a:rPr lang="es-EC" b="1" dirty="0"/>
              <a:t>los </a:t>
            </a:r>
            <a:r>
              <a:rPr lang="es-EC" b="1" dirty="0" smtClean="0"/>
              <a:t>micrófonos </a:t>
            </a:r>
            <a:r>
              <a:rPr lang="es-EC" b="1" dirty="0"/>
              <a:t>en </a:t>
            </a:r>
            <a:r>
              <a:rPr lang="es-EC" b="1" dirty="0" smtClean="0"/>
              <a:t>frecuencia </a:t>
            </a:r>
            <a:endParaRPr lang="es-EC" b="1" dirty="0"/>
          </a:p>
        </p:txBody>
      </p:sp>
      <p:sp>
        <p:nvSpPr>
          <p:cNvPr id="7" name="6 Rectángulo redondeado"/>
          <p:cNvSpPr/>
          <p:nvPr/>
        </p:nvSpPr>
        <p:spPr>
          <a:xfrm>
            <a:off x="381000" y="1082814"/>
            <a:ext cx="8001000" cy="822186"/>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8" name="7 Rectángulo"/>
          <p:cNvSpPr/>
          <p:nvPr/>
        </p:nvSpPr>
        <p:spPr>
          <a:xfrm>
            <a:off x="152400" y="1120914"/>
            <a:ext cx="8381998" cy="707886"/>
          </a:xfrm>
          <a:prstGeom prst="rect">
            <a:avLst/>
          </a:prstGeom>
        </p:spPr>
        <p:txBody>
          <a:bodyPr wrap="square">
            <a:spAutoFit/>
          </a:bodyPr>
          <a:lstStyle/>
          <a:p>
            <a:pPr algn="ctr"/>
            <a:r>
              <a:rPr lang="es-EC" sz="2000" dirty="0" smtClean="0"/>
              <a:t>La teoría </a:t>
            </a:r>
            <a:r>
              <a:rPr lang="es-EC" sz="2000" dirty="0"/>
              <a:t>de sensores indica que los elementos que conforman un arreglo de sensores deben ser </a:t>
            </a:r>
            <a:r>
              <a:rPr lang="es-EC" sz="2000" dirty="0" smtClean="0"/>
              <a:t>isotrópicos. En la práctica no se cumple.</a:t>
            </a:r>
            <a:endParaRPr lang="es-EC" sz="2000" dirty="0"/>
          </a:p>
        </p:txBody>
      </p:sp>
      <mc:AlternateContent xmlns:mc="http://schemas.openxmlformats.org/markup-compatibility/2006" xmlns:a14="http://schemas.microsoft.com/office/drawing/2010/main">
        <mc:Choice Requires="a14">
          <p:sp>
            <p:nvSpPr>
              <p:cNvPr id="9" name="8 Rectángulo"/>
              <p:cNvSpPr/>
              <p:nvPr/>
            </p:nvSpPr>
            <p:spPr>
              <a:xfrm>
                <a:off x="762249" y="2133600"/>
                <a:ext cx="7467351" cy="646331"/>
              </a:xfrm>
              <a:prstGeom prst="rect">
                <a:avLst/>
              </a:prstGeom>
            </p:spPr>
            <p:txBody>
              <a:bodyPr wrap="square">
                <a:spAutoFit/>
              </a:bodyPr>
              <a:lstStyle/>
              <a:p>
                <a:pPr algn="ctr"/>
                <a:r>
                  <a:rPr lang="es-EC" dirty="0"/>
                  <a:t>Para compensar las diferencias entre los micrófonos </a:t>
                </a:r>
                <a:r>
                  <a:rPr lang="es-EC" dirty="0" smtClean="0"/>
                  <a:t>se </a:t>
                </a:r>
                <a:r>
                  <a:rPr lang="es-EC" dirty="0"/>
                  <a:t>emplea la estructura de identificación de sistema </a:t>
                </a:r>
                <a:r>
                  <a:rPr lang="es-EC" dirty="0" smtClean="0"/>
                  <a:t>. </a:t>
                </a:r>
                <a:r>
                  <a:rPr lang="es-EC" dirty="0"/>
                  <a:t>S</a:t>
                </a:r>
                <a:r>
                  <a:rPr lang="es-EC" dirty="0" smtClean="0"/>
                  <a:t>e </a:t>
                </a:r>
                <a:r>
                  <a:rPr lang="es-EC" dirty="0"/>
                  <a:t>utiliza como referencia el </a:t>
                </a:r>
                <a14:m>
                  <m:oMath xmlns:m="http://schemas.openxmlformats.org/officeDocument/2006/math">
                    <m:r>
                      <a:rPr lang="es-EC" i="1">
                        <a:latin typeface="Cambria Math"/>
                      </a:rPr>
                      <m:t>𝑀𝑖𝑐</m:t>
                    </m:r>
                    <m:r>
                      <a:rPr lang="es-EC" i="1">
                        <a:latin typeface="Cambria Math"/>
                      </a:rPr>
                      <m:t> 1</m:t>
                    </m:r>
                  </m:oMath>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762249" y="2133600"/>
                <a:ext cx="7467351" cy="646331"/>
              </a:xfrm>
              <a:prstGeom prst="rect">
                <a:avLst/>
              </a:prstGeom>
              <a:blipFill rotWithShape="1">
                <a:blip r:embed="rId5"/>
                <a:stretch>
                  <a:fillRect t="-4717" b="-14151"/>
                </a:stretch>
              </a:blipFill>
            </p:spPr>
            <p:txBody>
              <a:bodyPr/>
              <a:lstStyle/>
              <a:p>
                <a:r>
                  <a:rPr lang="es-EC">
                    <a:noFill/>
                  </a:rPr>
                  <a:t> </a:t>
                </a:r>
              </a:p>
            </p:txBody>
          </p:sp>
        </mc:Fallback>
      </mc:AlternateContent>
      <p:pic>
        <p:nvPicPr>
          <p:cNvPr id="11" name="10 Imagen"/>
          <p:cNvPicPr/>
          <p:nvPr/>
        </p:nvPicPr>
        <p:blipFill>
          <a:blip r:embed="rId6">
            <a:extLst>
              <a:ext uri="{28A0092B-C50C-407E-A947-70E740481C1C}">
                <a14:useLocalDpi xmlns:a14="http://schemas.microsoft.com/office/drawing/2010/main" val="0"/>
              </a:ext>
            </a:extLst>
          </a:blip>
          <a:srcRect/>
          <a:stretch>
            <a:fillRect/>
          </a:stretch>
        </p:blipFill>
        <p:spPr bwMode="auto">
          <a:xfrm>
            <a:off x="285874" y="2931177"/>
            <a:ext cx="4190999" cy="2984470"/>
          </a:xfrm>
          <a:prstGeom prst="rect">
            <a:avLst/>
          </a:prstGeom>
          <a:noFill/>
          <a:ln>
            <a:noFill/>
          </a:ln>
        </p:spPr>
      </p:pic>
      <p:pic>
        <p:nvPicPr>
          <p:cNvPr id="12" name="11 Imagen"/>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931177"/>
            <a:ext cx="3657600" cy="2984470"/>
          </a:xfrm>
          <a:prstGeom prst="rect">
            <a:avLst/>
          </a:prstGeom>
          <a:noFill/>
          <a:ln>
            <a:noFill/>
          </a:ln>
        </p:spPr>
      </p:pic>
    </p:spTree>
    <p:extLst>
      <p:ext uri="{BB962C8B-B14F-4D97-AF65-F5344CB8AC3E}">
        <p14:creationId xmlns:p14="http://schemas.microsoft.com/office/powerpoint/2010/main" val="751372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0" y="0"/>
            <a:ext cx="8686800" cy="838200"/>
          </a:xfrm>
        </p:spPr>
        <p:txBody>
          <a:bodyPr>
            <a:noAutofit/>
          </a:body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3" name="12 Rectángulo"/>
          <p:cNvSpPr/>
          <p:nvPr/>
        </p:nvSpPr>
        <p:spPr>
          <a:xfrm>
            <a:off x="1249458" y="2971800"/>
            <a:ext cx="6607706" cy="4216539"/>
          </a:xfrm>
          <a:prstGeom prst="rect">
            <a:avLst/>
          </a:prstGeom>
        </p:spPr>
        <p:txBody>
          <a:bodyPr wrap="none">
            <a:spAutoFit/>
          </a:bodyPr>
          <a:lstStyle/>
          <a:p>
            <a:pPr marL="342900" indent="-342900">
              <a:buFont typeface="Wingdings" pitchFamily="2" charset="2"/>
              <a:buChar char="§"/>
            </a:pPr>
            <a:r>
              <a:rPr lang="es-EC" sz="2200" dirty="0"/>
              <a:t>Señales de los Micrófonos Mic </a:t>
            </a:r>
            <a:endParaRPr lang="es-EC" sz="2200" dirty="0" smtClean="0"/>
          </a:p>
          <a:p>
            <a:pPr marL="342900" indent="-342900">
              <a:buFont typeface="Wingdings" pitchFamily="2" charset="2"/>
              <a:buChar char="§"/>
            </a:pPr>
            <a:r>
              <a:rPr lang="pt-BR" sz="2200" dirty="0"/>
              <a:t>Pre-procesamiento: Filtros </a:t>
            </a:r>
            <a:r>
              <a:rPr lang="pt-BR" sz="2200" dirty="0" smtClean="0"/>
              <a:t>Equalizadores</a:t>
            </a:r>
          </a:p>
          <a:p>
            <a:pPr marL="342900" indent="-342900">
              <a:buFont typeface="Wingdings" pitchFamily="2" charset="2"/>
              <a:buChar char="§"/>
            </a:pPr>
            <a:r>
              <a:rPr lang="en-US" sz="2200" dirty="0" smtClean="0"/>
              <a:t>Equalizando</a:t>
            </a:r>
          </a:p>
          <a:p>
            <a:pPr marL="342900" indent="-342900">
              <a:buFont typeface="Wingdings" pitchFamily="2" charset="2"/>
              <a:buChar char="§"/>
            </a:pPr>
            <a:r>
              <a:rPr lang="es-EC" sz="2200" dirty="0"/>
              <a:t>Compensando el desfase introducido en las </a:t>
            </a:r>
            <a:r>
              <a:rPr lang="es-EC" sz="2200" dirty="0" smtClean="0"/>
              <a:t>muestras</a:t>
            </a:r>
          </a:p>
          <a:p>
            <a:pPr marL="342900" indent="-342900">
              <a:buFont typeface="Wingdings" pitchFamily="2" charset="2"/>
              <a:buChar char="§"/>
            </a:pPr>
            <a:r>
              <a:rPr lang="es-EC" sz="2200" dirty="0"/>
              <a:t>Generando Vector </a:t>
            </a:r>
            <a:r>
              <a:rPr lang="es-EC" sz="2200" dirty="0" err="1"/>
              <a:t>xk</a:t>
            </a:r>
            <a:r>
              <a:rPr lang="es-EC" sz="2200" dirty="0"/>
              <a:t> </a:t>
            </a:r>
            <a:endParaRPr lang="es-EC" sz="2200" dirty="0" smtClean="0"/>
          </a:p>
          <a:p>
            <a:pPr marL="342900" indent="-342900">
              <a:buFont typeface="Wingdings" pitchFamily="2" charset="2"/>
              <a:buChar char="§"/>
            </a:pPr>
            <a:r>
              <a:rPr lang="es-EC" sz="2200" dirty="0"/>
              <a:t>Inicialización de variables </a:t>
            </a:r>
            <a:endParaRPr lang="es-EC" sz="2200" dirty="0" smtClean="0"/>
          </a:p>
          <a:p>
            <a:pPr marL="342900" indent="-342900">
              <a:buFont typeface="Wingdings" pitchFamily="2" charset="2"/>
              <a:buChar char="§"/>
            </a:pPr>
            <a:r>
              <a:rPr lang="en-US" sz="2200" dirty="0"/>
              <a:t>Matriz </a:t>
            </a:r>
            <a:r>
              <a:rPr lang="en-US" sz="2200" dirty="0" smtClean="0"/>
              <a:t>Constraint</a:t>
            </a:r>
          </a:p>
          <a:p>
            <a:pPr marL="342900" indent="-342900">
              <a:buFont typeface="Wingdings" pitchFamily="2" charset="2"/>
              <a:buChar char="§"/>
            </a:pPr>
            <a:r>
              <a:rPr lang="es-EC" sz="2200" dirty="0"/>
              <a:t>Vector de Ganancia f y Vector F </a:t>
            </a:r>
            <a:endParaRPr lang="es-EC" sz="2200" dirty="0" smtClean="0"/>
          </a:p>
          <a:p>
            <a:pPr marL="342900" indent="-342900">
              <a:buFont typeface="Wingdings" pitchFamily="2" charset="2"/>
              <a:buChar char="§"/>
            </a:pPr>
            <a:r>
              <a:rPr lang="es-EC" sz="2200" dirty="0"/>
              <a:t>Matriz de Transformación </a:t>
            </a:r>
            <a:r>
              <a:rPr lang="es-EC" sz="2200" dirty="0" smtClean="0"/>
              <a:t>Q</a:t>
            </a:r>
          </a:p>
          <a:p>
            <a:pPr marL="342900" indent="-342900">
              <a:buFont typeface="Wingdings" pitchFamily="2" charset="2"/>
              <a:buChar char="§"/>
            </a:pPr>
            <a:r>
              <a:rPr lang="es-EC" sz="2200" dirty="0" err="1" smtClean="0"/>
              <a:t>Algortimos</a:t>
            </a:r>
            <a:r>
              <a:rPr lang="es-EC" sz="2200" dirty="0" smtClean="0"/>
              <a:t> HCNLMS y HCCG</a:t>
            </a:r>
            <a:endParaRPr lang="es-EC" sz="2200" dirty="0"/>
          </a:p>
          <a:p>
            <a:pPr marL="342900" indent="-342900">
              <a:buFont typeface="Wingdings" pitchFamily="2" charset="2"/>
              <a:buChar char="§"/>
            </a:pPr>
            <a:endParaRPr lang="es-EC" sz="2400" b="1" dirty="0" smtClean="0"/>
          </a:p>
          <a:p>
            <a:pPr marL="342900" indent="-342900">
              <a:buFont typeface="Wingdings" pitchFamily="2" charset="2"/>
              <a:buChar char="§"/>
            </a:pPr>
            <a:endParaRPr lang="es-EC" sz="2400" b="1" dirty="0"/>
          </a:p>
        </p:txBody>
      </p:sp>
      <p:sp>
        <p:nvSpPr>
          <p:cNvPr id="15" name="14 Rectángulo"/>
          <p:cNvSpPr/>
          <p:nvPr/>
        </p:nvSpPr>
        <p:spPr>
          <a:xfrm>
            <a:off x="800824" y="914400"/>
            <a:ext cx="7504975" cy="1938992"/>
          </a:xfrm>
          <a:prstGeom prst="rect">
            <a:avLst/>
          </a:prstGeom>
        </p:spPr>
        <p:txBody>
          <a:bodyPr wrap="square">
            <a:spAutoFit/>
          </a:bodyPr>
          <a:lstStyle/>
          <a:p>
            <a:pPr marL="342900" indent="-342900" algn="just">
              <a:buFont typeface="Wingdings" pitchFamily="2" charset="2"/>
              <a:buChar char="§"/>
            </a:pPr>
            <a:r>
              <a:rPr lang="es-EC" sz="2400" dirty="0"/>
              <a:t>El  código en Matlab® de los algoritmos HNCLMS (</a:t>
            </a:r>
            <a:r>
              <a:rPr lang="es-EC" sz="2400" i="1" dirty="0"/>
              <a:t>Householder Normalized Constrained Least Mean Squares</a:t>
            </a:r>
            <a:r>
              <a:rPr lang="es-EC" sz="2400" dirty="0"/>
              <a:t>) y el algoritmo HCCG (</a:t>
            </a:r>
            <a:r>
              <a:rPr lang="es-EC" sz="2400" i="1" dirty="0"/>
              <a:t>Householder Constrained Conjugate Gradient</a:t>
            </a:r>
            <a:r>
              <a:rPr lang="es-EC" sz="2400" dirty="0"/>
              <a:t>)  se encuentran desarrollados en texto plano que se ejecutan de la siguiente manera</a:t>
            </a:r>
            <a:r>
              <a:rPr lang="es-EC" sz="2400" dirty="0" smtClean="0"/>
              <a:t>:</a:t>
            </a:r>
            <a:endParaRPr lang="es-EC" sz="2400" dirty="0"/>
          </a:p>
        </p:txBody>
      </p:sp>
    </p:spTree>
    <p:extLst>
      <p:ext uri="{BB962C8B-B14F-4D97-AF65-F5344CB8AC3E}">
        <p14:creationId xmlns:p14="http://schemas.microsoft.com/office/powerpoint/2010/main" val="2310070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0" y="0"/>
            <a:ext cx="8686800" cy="838200"/>
          </a:xfrm>
        </p:spPr>
        <p:txBody>
          <a:bodyPr>
            <a:noAutofit/>
          </a:body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3" name="12 Rectángulo"/>
          <p:cNvSpPr/>
          <p:nvPr/>
        </p:nvSpPr>
        <p:spPr>
          <a:xfrm>
            <a:off x="1219200" y="2872442"/>
            <a:ext cx="7303281" cy="4524315"/>
          </a:xfrm>
          <a:prstGeom prst="rect">
            <a:avLst/>
          </a:prstGeom>
        </p:spPr>
        <p:txBody>
          <a:bodyPr wrap="none">
            <a:spAutoFit/>
          </a:bodyPr>
          <a:lstStyle/>
          <a:p>
            <a:pPr marL="342900" indent="-342900">
              <a:buFont typeface="Wingdings" pitchFamily="2" charset="2"/>
              <a:buChar char="§"/>
            </a:pPr>
            <a:r>
              <a:rPr lang="es-EC" sz="2400" dirty="0"/>
              <a:t>Señales de los Micrófonos Mic </a:t>
            </a:r>
            <a:endParaRPr lang="es-EC" sz="2400" dirty="0" smtClean="0"/>
          </a:p>
          <a:p>
            <a:pPr marL="342900" indent="-342900">
              <a:buFont typeface="Wingdings" pitchFamily="2" charset="2"/>
              <a:buChar char="§"/>
            </a:pPr>
            <a:r>
              <a:rPr lang="pt-BR" sz="2400" dirty="0"/>
              <a:t>Pre-procesamiento: Filtros </a:t>
            </a:r>
            <a:r>
              <a:rPr lang="pt-BR" sz="2400" dirty="0" smtClean="0"/>
              <a:t>Equalizadores</a:t>
            </a:r>
          </a:p>
          <a:p>
            <a:pPr marL="342900" indent="-342900">
              <a:buFont typeface="Wingdings" pitchFamily="2" charset="2"/>
              <a:buChar char="§"/>
            </a:pPr>
            <a:r>
              <a:rPr lang="en-US" sz="2400" dirty="0" smtClean="0"/>
              <a:t>Equalizando</a:t>
            </a:r>
          </a:p>
          <a:p>
            <a:pPr marL="342900" indent="-342900">
              <a:buFont typeface="Wingdings" pitchFamily="2" charset="2"/>
              <a:buChar char="§"/>
            </a:pPr>
            <a:r>
              <a:rPr lang="es-EC" sz="2400" dirty="0"/>
              <a:t>Compensando el desfase introducido en las </a:t>
            </a:r>
            <a:r>
              <a:rPr lang="es-EC" sz="2400" dirty="0" smtClean="0"/>
              <a:t>muestras</a:t>
            </a:r>
          </a:p>
          <a:p>
            <a:pPr marL="342900" indent="-342900">
              <a:buFont typeface="Wingdings" pitchFamily="2" charset="2"/>
              <a:buChar char="§"/>
            </a:pPr>
            <a:r>
              <a:rPr lang="es-EC" sz="2400" dirty="0"/>
              <a:t>Generando Vector </a:t>
            </a:r>
            <a:r>
              <a:rPr lang="es-EC" sz="2400" dirty="0" err="1"/>
              <a:t>xk</a:t>
            </a:r>
            <a:r>
              <a:rPr lang="es-EC" sz="2400" dirty="0"/>
              <a:t> </a:t>
            </a:r>
            <a:endParaRPr lang="es-EC" sz="2400" dirty="0" smtClean="0"/>
          </a:p>
          <a:p>
            <a:pPr marL="342900" indent="-342900">
              <a:buFont typeface="Wingdings" pitchFamily="2" charset="2"/>
              <a:buChar char="§"/>
            </a:pPr>
            <a:r>
              <a:rPr lang="es-EC" sz="2400" dirty="0"/>
              <a:t>Inicialización de variables </a:t>
            </a:r>
            <a:endParaRPr lang="es-EC" sz="2400" dirty="0" smtClean="0"/>
          </a:p>
          <a:p>
            <a:pPr marL="342900" indent="-342900">
              <a:buFont typeface="Wingdings" pitchFamily="2" charset="2"/>
              <a:buChar char="§"/>
            </a:pPr>
            <a:r>
              <a:rPr lang="en-US" sz="2400" dirty="0"/>
              <a:t>Matriz </a:t>
            </a:r>
            <a:r>
              <a:rPr lang="en-US" sz="2400" dirty="0" smtClean="0"/>
              <a:t>Constraint</a:t>
            </a:r>
          </a:p>
          <a:p>
            <a:pPr marL="342900" indent="-342900">
              <a:buFont typeface="Wingdings" pitchFamily="2" charset="2"/>
              <a:buChar char="§"/>
            </a:pPr>
            <a:r>
              <a:rPr lang="es-EC" sz="2400" dirty="0"/>
              <a:t>Vector de Ganancia f y Vector F </a:t>
            </a:r>
            <a:endParaRPr lang="es-EC" sz="2400" dirty="0" smtClean="0"/>
          </a:p>
          <a:p>
            <a:pPr marL="342900" indent="-342900">
              <a:buFont typeface="Wingdings" pitchFamily="2" charset="2"/>
              <a:buChar char="§"/>
            </a:pPr>
            <a:r>
              <a:rPr lang="es-EC" sz="2400" dirty="0"/>
              <a:t>Matriz de Transformación </a:t>
            </a:r>
            <a:r>
              <a:rPr lang="es-EC" sz="2400" dirty="0" smtClean="0"/>
              <a:t>Q</a:t>
            </a:r>
          </a:p>
          <a:p>
            <a:pPr marL="342900" indent="-342900">
              <a:buFont typeface="Wingdings" pitchFamily="2" charset="2"/>
              <a:buChar char="§"/>
            </a:pPr>
            <a:r>
              <a:rPr lang="es-EC" sz="2400" dirty="0" err="1" smtClean="0"/>
              <a:t>Algortimos</a:t>
            </a:r>
            <a:r>
              <a:rPr lang="es-EC" sz="2400" dirty="0" smtClean="0"/>
              <a:t> HCNLMS y HCCG</a:t>
            </a:r>
            <a:endParaRPr lang="es-EC" sz="2400" dirty="0"/>
          </a:p>
          <a:p>
            <a:pPr marL="342900" indent="-342900">
              <a:buFont typeface="Wingdings" pitchFamily="2" charset="2"/>
              <a:buChar char="§"/>
            </a:pPr>
            <a:endParaRPr lang="es-EC" sz="2400" b="1" dirty="0" smtClean="0"/>
          </a:p>
          <a:p>
            <a:pPr marL="342900" indent="-342900">
              <a:buFont typeface="Wingdings" pitchFamily="2" charset="2"/>
              <a:buChar char="§"/>
            </a:pPr>
            <a:endParaRPr lang="es-EC" sz="2400" b="1" dirty="0"/>
          </a:p>
        </p:txBody>
      </p:sp>
      <p:sp>
        <p:nvSpPr>
          <p:cNvPr id="15" name="14 Rectángulo"/>
          <p:cNvSpPr/>
          <p:nvPr/>
        </p:nvSpPr>
        <p:spPr>
          <a:xfrm>
            <a:off x="800824" y="914400"/>
            <a:ext cx="7504975" cy="1938992"/>
          </a:xfrm>
          <a:prstGeom prst="rect">
            <a:avLst/>
          </a:prstGeom>
        </p:spPr>
        <p:txBody>
          <a:bodyPr wrap="square">
            <a:spAutoFit/>
          </a:bodyPr>
          <a:lstStyle/>
          <a:p>
            <a:pPr marL="342900" indent="-342900" algn="just">
              <a:buFont typeface="Wingdings" pitchFamily="2" charset="2"/>
              <a:buChar char="§"/>
            </a:pPr>
            <a:r>
              <a:rPr lang="es-EC" sz="2400" dirty="0"/>
              <a:t>El  código en Matlab® de los algoritmos HNCLMS (</a:t>
            </a:r>
            <a:r>
              <a:rPr lang="es-EC" sz="2400" i="1" dirty="0"/>
              <a:t>Householder Normalized Constrained Least Mean Squares</a:t>
            </a:r>
            <a:r>
              <a:rPr lang="es-EC" sz="2400" dirty="0"/>
              <a:t>) y el algoritmo HCCG (</a:t>
            </a:r>
            <a:r>
              <a:rPr lang="es-EC" sz="2400" i="1" dirty="0"/>
              <a:t>Householder Constrained Conjugate Gradient</a:t>
            </a:r>
            <a:r>
              <a:rPr lang="es-EC" sz="2400" dirty="0"/>
              <a:t>)  se encuentran desarrollados en texto plano que se ejecutan de la siguiente manera</a:t>
            </a:r>
            <a:r>
              <a:rPr lang="es-EC" sz="2400" dirty="0" smtClean="0"/>
              <a:t>:</a:t>
            </a:r>
            <a:endParaRPr lang="es-EC" sz="2400" dirty="0"/>
          </a:p>
        </p:txBody>
      </p:sp>
    </p:spTree>
    <p:extLst>
      <p:ext uri="{BB962C8B-B14F-4D97-AF65-F5344CB8AC3E}">
        <p14:creationId xmlns:p14="http://schemas.microsoft.com/office/powerpoint/2010/main" val="802131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8600"/>
            <a:ext cx="8686800" cy="584775"/>
          </a:xfrm>
          <a:prstGeom prst="rect">
            <a:avLst/>
          </a:prstGeom>
        </p:spPr>
        <p:txBody>
          <a:bodyPr wrap="square">
            <a:spAutoFit/>
          </a:bodyPr>
          <a:lstStyle/>
          <a:p>
            <a:pPr algn="ctr"/>
            <a:r>
              <a:rPr lang="es-EC" sz="3200" b="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Introducción</a:t>
            </a:r>
            <a:endParaRPr lang="es-MX" sz="3200" b="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graphicFrame>
        <p:nvGraphicFramePr>
          <p:cNvPr id="7" name="6 Diagrama"/>
          <p:cNvGraphicFramePr/>
          <p:nvPr>
            <p:extLst>
              <p:ext uri="{D42A27DB-BD31-4B8C-83A1-F6EECF244321}">
                <p14:modId xmlns:p14="http://schemas.microsoft.com/office/powerpoint/2010/main" val="2696003648"/>
              </p:ext>
            </p:extLst>
          </p:nvPr>
        </p:nvGraphicFramePr>
        <p:xfrm>
          <a:off x="228600" y="1066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457200" y="928048"/>
            <a:ext cx="8077200" cy="1323439"/>
          </a:xfrm>
          <a:prstGeom prst="rect">
            <a:avLst/>
          </a:prstGeom>
        </p:spPr>
        <p:txBody>
          <a:bodyPr wrap="square">
            <a:spAutoFit/>
          </a:bodyPr>
          <a:lstStyle/>
          <a:p>
            <a:pPr algn="ctr"/>
            <a:r>
              <a:rPr lang="es-EC" sz="2000" b="1" dirty="0" smtClean="0">
                <a:latin typeface="+mj-lt"/>
                <a:cs typeface="Aharoni" panose="02010803020104030203" pitchFamily="2" charset="-79"/>
              </a:rPr>
              <a:t>El presente proyecto de tesis es la implementación de un arreglo de micrófonos semiesférico donde se utiliza la metodología </a:t>
            </a:r>
            <a:r>
              <a:rPr lang="es-EC" sz="2000" b="1" dirty="0" smtClean="0"/>
              <a:t>BEAMFORMING;</a:t>
            </a:r>
            <a:r>
              <a:rPr lang="es-EC" sz="2000" b="1" dirty="0" smtClean="0">
                <a:latin typeface="+mj-lt"/>
                <a:cs typeface="Aharoni" panose="02010803020104030203" pitchFamily="2" charset="-79"/>
              </a:rPr>
              <a:t> en  base aun previo  estudio matemático de los algoritmos adaptativos LCMV</a:t>
            </a:r>
            <a:r>
              <a:rPr lang="es-EC" sz="2000" b="1" dirty="0" smtClean="0">
                <a:cs typeface="Aharoni" panose="02010803020104030203" pitchFamily="2" charset="-79"/>
              </a:rPr>
              <a:t>.</a:t>
            </a:r>
            <a:endParaRPr lang="es-EC" sz="1400" b="1" dirty="0" smtClean="0">
              <a:cs typeface="Aharoni" panose="02010803020104030203" pitchFamily="2" charset="-79"/>
            </a:endParaRPr>
          </a:p>
        </p:txBody>
      </p:sp>
    </p:spTree>
    <p:extLst>
      <p:ext uri="{BB962C8B-B14F-4D97-AF65-F5344CB8AC3E}">
        <p14:creationId xmlns:p14="http://schemas.microsoft.com/office/powerpoint/2010/main" val="2399019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0" y="0"/>
            <a:ext cx="8686800" cy="838200"/>
          </a:xfrm>
        </p:spPr>
        <p:txBody>
          <a:bodyPr>
            <a:noAutofit/>
          </a:body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5" name="14 Rectángulo"/>
          <p:cNvSpPr/>
          <p:nvPr/>
        </p:nvSpPr>
        <p:spPr>
          <a:xfrm>
            <a:off x="800824" y="914400"/>
            <a:ext cx="7504975" cy="830997"/>
          </a:xfrm>
          <a:prstGeom prst="rect">
            <a:avLst/>
          </a:prstGeom>
        </p:spPr>
        <p:txBody>
          <a:bodyPr wrap="square">
            <a:spAutoFit/>
          </a:bodyPr>
          <a:lstStyle/>
          <a:p>
            <a:pPr algn="ctr"/>
            <a:r>
              <a:rPr lang="es-EC" sz="2400" b="1" dirty="0" smtClean="0"/>
              <a:t>Diagrama de Bloques Adquisición y Transferencia de Datos </a:t>
            </a:r>
            <a:endParaRPr lang="es-EC" sz="2400" b="1"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52412" y="5029200"/>
            <a:ext cx="1981200" cy="1245454"/>
          </a:xfrm>
          <a:prstGeom prst="rect">
            <a:avLst/>
          </a:prstGeom>
          <a:noFill/>
          <a:ln>
            <a:noFill/>
          </a:ln>
        </p:spPr>
      </p:pic>
      <p:pic>
        <p:nvPicPr>
          <p:cNvPr id="6" name="5 Imagen"/>
          <p:cNvPicPr/>
          <p:nvPr/>
        </p:nvPicPr>
        <p:blipFill rotWithShape="1">
          <a:blip r:embed="rId3">
            <a:extLst>
              <a:ext uri="{28A0092B-C50C-407E-A947-70E740481C1C}">
                <a14:useLocalDpi xmlns:a14="http://schemas.microsoft.com/office/drawing/2010/main" val="0"/>
              </a:ext>
            </a:extLst>
          </a:blip>
          <a:srcRect l="15625" t="30419" r="14166" b="16350"/>
          <a:stretch/>
        </p:blipFill>
        <p:spPr bwMode="auto">
          <a:xfrm>
            <a:off x="38100" y="1905000"/>
            <a:ext cx="3533775" cy="2489200"/>
          </a:xfrm>
          <a:prstGeom prst="rect">
            <a:avLst/>
          </a:prstGeom>
          <a:noFill/>
          <a:ln>
            <a:noFill/>
          </a:ln>
          <a:extLst>
            <a:ext uri="{53640926-AAD7-44D8-BBD7-CCE9431645EC}">
              <a14:shadowObscured xmlns:a14="http://schemas.microsoft.com/office/drawing/2010/main"/>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2" y="4646293"/>
            <a:ext cx="1485900" cy="178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3971925" y="2401887"/>
            <a:ext cx="4819650" cy="1992313"/>
          </a:xfrm>
          <a:prstGeom prst="rect">
            <a:avLst/>
          </a:prstGeom>
          <a:noFill/>
          <a:ln>
            <a:noFill/>
          </a:ln>
        </p:spPr>
      </p:pic>
    </p:spTree>
    <p:extLst>
      <p:ext uri="{BB962C8B-B14F-4D97-AF65-F5344CB8AC3E}">
        <p14:creationId xmlns:p14="http://schemas.microsoft.com/office/powerpoint/2010/main" val="2081529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0" y="0"/>
            <a:ext cx="8686800" cy="838200"/>
          </a:xfrm>
        </p:spPr>
        <p:txBody>
          <a:bodyPr>
            <a:noAutofit/>
          </a:body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5" name="14 Rectángulo"/>
          <p:cNvSpPr/>
          <p:nvPr/>
        </p:nvSpPr>
        <p:spPr>
          <a:xfrm>
            <a:off x="800823" y="683567"/>
            <a:ext cx="7504975" cy="461665"/>
          </a:xfrm>
          <a:prstGeom prst="rect">
            <a:avLst/>
          </a:prstGeom>
        </p:spPr>
        <p:txBody>
          <a:bodyPr wrap="square">
            <a:spAutoFit/>
          </a:bodyPr>
          <a:lstStyle/>
          <a:p>
            <a:pPr algn="ctr"/>
            <a:r>
              <a:rPr lang="es-EC" sz="2400" b="1" dirty="0" smtClean="0"/>
              <a:t>Diagrama de Bloques Ecualizador del Canal</a:t>
            </a:r>
            <a:endParaRPr lang="es-EC" sz="2400" b="1" dirty="0"/>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533400" y="5672135"/>
            <a:ext cx="3000375" cy="1019175"/>
          </a:xfrm>
          <a:prstGeom prst="rect">
            <a:avLst/>
          </a:prstGeom>
          <a:noFill/>
          <a:ln>
            <a:noFill/>
          </a:ln>
        </p:spPr>
      </p:pic>
      <p:pic>
        <p:nvPicPr>
          <p:cNvPr id="10" name="9 Imagen"/>
          <p:cNvPicPr/>
          <p:nvPr/>
        </p:nvPicPr>
        <p:blipFill rotWithShape="1">
          <a:blip r:embed="rId3">
            <a:extLst>
              <a:ext uri="{28A0092B-C50C-407E-A947-70E740481C1C}">
                <a14:useLocalDpi xmlns:a14="http://schemas.microsoft.com/office/drawing/2010/main" val="0"/>
              </a:ext>
            </a:extLst>
          </a:blip>
          <a:srcRect t="3226"/>
          <a:stretch/>
        </p:blipFill>
        <p:spPr bwMode="auto">
          <a:xfrm>
            <a:off x="1066800" y="1999950"/>
            <a:ext cx="6648088" cy="3405485"/>
          </a:xfrm>
          <a:prstGeom prst="rect">
            <a:avLst/>
          </a:prstGeom>
          <a:noFill/>
          <a:ln>
            <a:noFill/>
          </a:ln>
          <a:extLst>
            <a:ext uri="{53640926-AAD7-44D8-BBD7-CCE9431645EC}">
              <a14:shadowObscured xmlns:a14="http://schemas.microsoft.com/office/drawing/2010/main"/>
            </a:ext>
          </a:extLst>
        </p:spPr>
      </p:pic>
      <p:pic>
        <p:nvPicPr>
          <p:cNvPr id="11" name="10 Imagen"/>
          <p:cNvPicPr/>
          <p:nvPr/>
        </p:nvPicPr>
        <p:blipFill rotWithShape="1">
          <a:blip r:embed="rId4">
            <a:extLst>
              <a:ext uri="{28A0092B-C50C-407E-A947-70E740481C1C}">
                <a14:useLocalDpi xmlns:a14="http://schemas.microsoft.com/office/drawing/2010/main" val="0"/>
              </a:ext>
            </a:extLst>
          </a:blip>
          <a:srcRect l="1179" t="15095" b="21226"/>
          <a:stretch/>
        </p:blipFill>
        <p:spPr bwMode="auto">
          <a:xfrm>
            <a:off x="4638856" y="5405435"/>
            <a:ext cx="3990975" cy="1285875"/>
          </a:xfrm>
          <a:prstGeom prst="rect">
            <a:avLst/>
          </a:prstGeom>
          <a:noFill/>
          <a:ln>
            <a:noFill/>
          </a:ln>
          <a:extLst>
            <a:ext uri="{53640926-AAD7-44D8-BBD7-CCE9431645EC}">
              <a14:shadowObscured xmlns:a14="http://schemas.microsoft.com/office/drawing/2010/main"/>
            </a:ext>
          </a:extLst>
        </p:spPr>
      </p:pic>
      <p:sp>
        <p:nvSpPr>
          <p:cNvPr id="12" name="11 Rectángulo"/>
          <p:cNvSpPr/>
          <p:nvPr/>
        </p:nvSpPr>
        <p:spPr>
          <a:xfrm>
            <a:off x="781050" y="1149160"/>
            <a:ext cx="7543800" cy="646331"/>
          </a:xfrm>
          <a:prstGeom prst="rect">
            <a:avLst/>
          </a:prstGeom>
        </p:spPr>
        <p:txBody>
          <a:bodyPr wrap="square">
            <a:spAutoFit/>
          </a:bodyPr>
          <a:lstStyle/>
          <a:p>
            <a:r>
              <a:rPr lang="es-EC" dirty="0"/>
              <a:t>La ecualización de canal consiste en estimar una función de transferencia para compensar la distorsión lineal causada por el </a:t>
            </a:r>
            <a:r>
              <a:rPr lang="es-EC" dirty="0" smtClean="0"/>
              <a:t>canal.  </a:t>
            </a:r>
            <a:endParaRPr lang="es-EC" dirty="0"/>
          </a:p>
        </p:txBody>
      </p:sp>
    </p:spTree>
    <p:extLst>
      <p:ext uri="{BB962C8B-B14F-4D97-AF65-F5344CB8AC3E}">
        <p14:creationId xmlns:p14="http://schemas.microsoft.com/office/powerpoint/2010/main" val="504848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800823" y="683567"/>
            <a:ext cx="7504975" cy="830997"/>
          </a:xfrm>
          <a:prstGeom prst="rect">
            <a:avLst/>
          </a:prstGeom>
        </p:spPr>
        <p:txBody>
          <a:bodyPr wrap="square">
            <a:spAutoFit/>
          </a:bodyPr>
          <a:lstStyle/>
          <a:p>
            <a:pPr algn="ctr"/>
            <a:r>
              <a:rPr lang="es-EC" sz="2400" b="1" dirty="0" smtClean="0"/>
              <a:t>Compensación </a:t>
            </a:r>
            <a:r>
              <a:rPr lang="es-EC" sz="2400" b="1" dirty="0"/>
              <a:t>del Desfase en las Muestras Según la Geometría Propuesta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1 Título"/>
          <p:cNvSpPr txBox="1">
            <a:spLocks/>
          </p:cNvSpPr>
          <p:nvPr/>
        </p:nvSpPr>
        <p:spPr>
          <a:xfrm>
            <a:off x="19050" y="0"/>
            <a:ext cx="8686800" cy="683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4" name="1 Título"/>
          <p:cNvSpPr>
            <a:spLocks noGrp="1"/>
          </p:cNvSpPr>
          <p:nvPr>
            <p:ph type="title"/>
          </p:nvPr>
        </p:nvSpPr>
        <p:spPr>
          <a:xfrm>
            <a:off x="762723" y="2057400"/>
            <a:ext cx="7448550" cy="487362"/>
          </a:xfrm>
        </p:spPr>
        <p:txBody>
          <a:bodyPr>
            <a:normAutofit fontScale="90000"/>
          </a:bodyPr>
          <a:lstStyle/>
          <a:p>
            <a:pPr algn="just"/>
            <a:r>
              <a:rPr lang="es-EC" sz="2400" dirty="0"/>
              <a:t>El registro de desplazamiento </a:t>
            </a:r>
            <a:r>
              <a:rPr lang="es-EC" sz="2400" dirty="0" smtClean="0"/>
              <a:t>se transfiere </a:t>
            </a:r>
            <a:r>
              <a:rPr lang="es-EC" sz="2400" dirty="0"/>
              <a:t>los datos conectados en la parte derecha hacia el terminal izquierdo del bucle, el terminal en el lado derecho del bucle devuelve el último valor almacenado en el registro de desplazamiento. </a:t>
            </a:r>
            <a:endParaRPr lang="es-MX" sz="2400" b="1" dirty="0">
              <a:effectLst>
                <a:outerShdw blurRad="38100" dist="38100" dir="2700000" algn="tl">
                  <a:srgbClr val="000000">
                    <a:alpha val="43137"/>
                  </a:srgbClr>
                </a:outerShdw>
              </a:effectLst>
              <a:cs typeface="Andalus" panose="02020603050405020304" pitchFamily="18" charset="-78"/>
            </a:endParaRPr>
          </a:p>
        </p:txBody>
      </p:sp>
      <p:pic>
        <p:nvPicPr>
          <p:cNvPr id="16" name="15 Imagen"/>
          <p:cNvPicPr/>
          <p:nvPr/>
        </p:nvPicPr>
        <p:blipFill rotWithShape="1">
          <a:blip r:embed="rId2">
            <a:extLst>
              <a:ext uri="{28A0092B-C50C-407E-A947-70E740481C1C}">
                <a14:useLocalDpi xmlns:a14="http://schemas.microsoft.com/office/drawing/2010/main" val="0"/>
              </a:ext>
            </a:extLst>
          </a:blip>
          <a:srcRect t="11874"/>
          <a:stretch/>
        </p:blipFill>
        <p:spPr bwMode="auto">
          <a:xfrm>
            <a:off x="1676400" y="3200400"/>
            <a:ext cx="6156960" cy="3371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72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redondeado"/>
          <p:cNvSpPr/>
          <p:nvPr/>
        </p:nvSpPr>
        <p:spPr>
          <a:xfrm>
            <a:off x="3685720" y="4865132"/>
            <a:ext cx="1691810" cy="1561915"/>
          </a:xfrm>
          <a:prstGeom prst="roundRect">
            <a:avLst/>
          </a:prstGeom>
          <a:ln w="28575"/>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400" b="1" i="1" dirty="0"/>
          </a:p>
        </p:txBody>
      </p:sp>
      <p:sp>
        <p:nvSpPr>
          <p:cNvPr id="2" name="1 Título"/>
          <p:cNvSpPr>
            <a:spLocks noGrp="1"/>
          </p:cNvSpPr>
          <p:nvPr>
            <p:ph type="title"/>
          </p:nvPr>
        </p:nvSpPr>
        <p:spPr>
          <a:xfrm>
            <a:off x="0" y="1759136"/>
            <a:ext cx="8686800" cy="487362"/>
          </a:xfrm>
        </p:spPr>
        <p:txBody>
          <a:bodyPr>
            <a:normAutofit/>
          </a:bodyPr>
          <a:lstStyle/>
          <a:p>
            <a:r>
              <a:rPr lang="es-EC" sz="2400" b="1" dirty="0" smtClean="0">
                <a:effectLst>
                  <a:outerShdw blurRad="38100" dist="38100" dir="2700000" algn="tl">
                    <a:srgbClr val="000000">
                      <a:alpha val="43137"/>
                    </a:srgbClr>
                  </a:outerShdw>
                </a:effectLst>
                <a:cs typeface="Andalus" panose="02020603050405020304" pitchFamily="18" charset="-78"/>
              </a:rPr>
              <a:t>Geometría propuesta</a:t>
            </a:r>
            <a:endParaRPr lang="es-MX" sz="2400" b="1" dirty="0">
              <a:effectLst>
                <a:outerShdw blurRad="38100" dist="38100" dir="2700000" algn="tl">
                  <a:srgbClr val="000000">
                    <a:alpha val="43137"/>
                  </a:srgbClr>
                </a:outerShdw>
              </a:effectLst>
              <a:cs typeface="Andalus" panose="02020603050405020304" pitchFamily="18" charset="-78"/>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mc:AlternateContent xmlns:mc="http://schemas.openxmlformats.org/markup-compatibility/2006" xmlns:a14="http://schemas.microsoft.com/office/drawing/2010/main">
        <mc:Choice Requires="a14">
          <p:sp>
            <p:nvSpPr>
              <p:cNvPr id="6" name="5 Rectángulo"/>
              <p:cNvSpPr/>
              <p:nvPr/>
            </p:nvSpPr>
            <p:spPr>
              <a:xfrm>
                <a:off x="3614572" y="4923425"/>
                <a:ext cx="805028" cy="562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𝜃</m:t>
                      </m:r>
                      <m:r>
                        <a:rPr lang="es-EC" i="1">
                          <a:latin typeface="Cambria Math"/>
                        </a:rPr>
                        <m:t>=</m:t>
                      </m:r>
                      <m:f>
                        <m:fPr>
                          <m:ctrlPr>
                            <a:rPr lang="es-MX" i="1">
                              <a:latin typeface="Cambria Math"/>
                            </a:rPr>
                          </m:ctrlPr>
                        </m:fPr>
                        <m:num>
                          <m:r>
                            <a:rPr lang="es-EC" i="1">
                              <a:latin typeface="Cambria Math"/>
                            </a:rPr>
                            <m:t>𝜋</m:t>
                          </m:r>
                        </m:num>
                        <m:den>
                          <m:r>
                            <a:rPr lang="es-EC" i="1">
                              <a:latin typeface="Cambria Math"/>
                            </a:rPr>
                            <m:t>2</m:t>
                          </m:r>
                        </m:den>
                      </m:f>
                    </m:oMath>
                  </m:oMathPara>
                </a14:m>
                <a:endParaRPr lang="es-MX" dirty="0"/>
              </a:p>
            </p:txBody>
          </p:sp>
        </mc:Choice>
        <mc:Fallback xmlns="">
          <p:sp>
            <p:nvSpPr>
              <p:cNvPr id="6" name="5 Rectángulo"/>
              <p:cNvSpPr>
                <a:spLocks noRot="1" noChangeAspect="1" noMove="1" noResize="1" noEditPoints="1" noAdjustHandles="1" noChangeArrowheads="1" noChangeShapeType="1" noTextEdit="1"/>
              </p:cNvSpPr>
              <p:nvPr/>
            </p:nvSpPr>
            <p:spPr>
              <a:xfrm>
                <a:off x="3614572" y="4923425"/>
                <a:ext cx="805028" cy="562975"/>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608329" y="5492818"/>
                <a:ext cx="1176861"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EC" i="1">
                              <a:latin typeface="Cambria Math"/>
                            </a:rPr>
                            <m:t>𝜑</m:t>
                          </m:r>
                        </m:e>
                        <m:sub>
                          <m:r>
                            <a:rPr lang="es-EC" i="1">
                              <a:latin typeface="Cambria Math"/>
                            </a:rPr>
                            <m:t>𝑚</m:t>
                          </m:r>
                        </m:sub>
                      </m:sSub>
                      <m:r>
                        <a:rPr lang="es-EC" i="1">
                          <a:latin typeface="Cambria Math"/>
                        </a:rPr>
                        <m:t>=</m:t>
                      </m:r>
                      <m:f>
                        <m:fPr>
                          <m:ctrlPr>
                            <a:rPr lang="es-MX" i="1">
                              <a:latin typeface="Cambria Math"/>
                            </a:rPr>
                          </m:ctrlPr>
                        </m:fPr>
                        <m:num>
                          <m:r>
                            <a:rPr lang="es-EC" i="1">
                              <a:latin typeface="Cambria Math"/>
                            </a:rPr>
                            <m:t>𝑚</m:t>
                          </m:r>
                          <m:r>
                            <a:rPr lang="es-EC" i="1">
                              <a:latin typeface="Cambria Math"/>
                            </a:rPr>
                            <m:t>𝜋</m:t>
                          </m:r>
                        </m:num>
                        <m:den>
                          <m:r>
                            <m:rPr>
                              <m:sty m:val="p"/>
                            </m:rPr>
                            <a:rPr lang="es-EC">
                              <a:latin typeface="Cambria Math"/>
                            </a:rPr>
                            <m:t>M</m:t>
                          </m:r>
                        </m:den>
                      </m:f>
                    </m:oMath>
                  </m:oMathPara>
                </a14:m>
                <a:endParaRPr lang="es-MX" dirty="0"/>
              </a:p>
            </p:txBody>
          </p:sp>
        </mc:Choice>
        <mc:Fallback xmlns="">
          <p:sp>
            <p:nvSpPr>
              <p:cNvPr id="7" name="6 Rectángulo"/>
              <p:cNvSpPr>
                <a:spLocks noRot="1" noChangeAspect="1" noMove="1" noResize="1" noEditPoints="1" noAdjustHandles="1" noChangeArrowheads="1" noChangeShapeType="1" noTextEdit="1"/>
              </p:cNvSpPr>
              <p:nvPr/>
            </p:nvSpPr>
            <p:spPr>
              <a:xfrm>
                <a:off x="3608329" y="5492818"/>
                <a:ext cx="1176861" cy="564898"/>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3584778" y="4495800"/>
                <a:ext cx="16730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a:rPr>
                        <m:t>r</m:t>
                      </m:r>
                      <m:r>
                        <m:rPr>
                          <m:sty m:val="p"/>
                        </m:rPr>
                        <a:rPr lang="es-EC" b="0" i="0" smtClean="0">
                          <a:latin typeface="Cambria Math"/>
                        </a:rPr>
                        <m:t>adio</m:t>
                      </m:r>
                      <m:r>
                        <a:rPr lang="es-EC" b="0" i="0" smtClean="0">
                          <a:latin typeface="Cambria Math"/>
                        </a:rPr>
                        <m:t>=15 </m:t>
                      </m:r>
                      <m:r>
                        <a:rPr lang="es-EC" i="1">
                          <a:latin typeface="Cambria Math"/>
                        </a:rPr>
                        <m:t>𝑐𝑚</m:t>
                      </m:r>
                    </m:oMath>
                  </m:oMathPara>
                </a14:m>
                <a:endParaRPr lang="es-MX" dirty="0"/>
              </a:p>
            </p:txBody>
          </p:sp>
        </mc:Choice>
        <mc:Fallback xmlns="">
          <p:sp>
            <p:nvSpPr>
              <p:cNvPr id="9" name="8 Rectángulo"/>
              <p:cNvSpPr>
                <a:spLocks noRot="1" noChangeAspect="1" noMove="1" noResize="1" noEditPoints="1" noAdjustHandles="1" noChangeArrowheads="1" noChangeShapeType="1" noTextEdit="1"/>
              </p:cNvSpPr>
              <p:nvPr/>
            </p:nvSpPr>
            <p:spPr>
              <a:xfrm>
                <a:off x="3584778" y="4495800"/>
                <a:ext cx="1673022" cy="369332"/>
              </a:xfrm>
              <a:prstGeom prst="rect">
                <a:avLst/>
              </a:prstGeom>
              <a:blipFill rotWithShape="1">
                <a:blip r:embed="rId5"/>
                <a:stretch>
                  <a:fillRect/>
                </a:stretch>
              </a:blipFill>
            </p:spPr>
            <p:txBody>
              <a:bodyPr/>
              <a:lstStyle/>
              <a:p>
                <a:r>
                  <a:rPr lang="es-EC">
                    <a:noFill/>
                  </a:rPr>
                  <a:t> </a:t>
                </a:r>
              </a:p>
            </p:txBody>
          </p:sp>
        </mc:Fallback>
      </mc:AlternateContent>
      <p:sp>
        <p:nvSpPr>
          <p:cNvPr id="10" name="9 Rectángulo"/>
          <p:cNvSpPr/>
          <p:nvPr/>
        </p:nvSpPr>
        <p:spPr>
          <a:xfrm>
            <a:off x="421011" y="5481732"/>
            <a:ext cx="2557823" cy="923330"/>
          </a:xfrm>
          <a:prstGeom prst="rect">
            <a:avLst/>
          </a:prstGeom>
        </p:spPr>
        <p:txBody>
          <a:bodyPr wrap="square">
            <a:spAutoFit/>
          </a:bodyPr>
          <a:lstStyle/>
          <a:p>
            <a:r>
              <a:rPr lang="es-EC" dirty="0"/>
              <a:t>340 m/s (no se considera las alteraciones debido a la altura).</a:t>
            </a:r>
            <a:endParaRPr lang="es-MX" dirty="0"/>
          </a:p>
        </p:txBody>
      </p:sp>
      <mc:AlternateContent xmlns:mc="http://schemas.openxmlformats.org/markup-compatibility/2006" xmlns:a14="http://schemas.microsoft.com/office/drawing/2010/main">
        <mc:Choice Requires="a14">
          <p:sp>
            <p:nvSpPr>
              <p:cNvPr id="11" name="10 Rectángulo"/>
              <p:cNvSpPr/>
              <p:nvPr/>
            </p:nvSpPr>
            <p:spPr>
              <a:xfrm>
                <a:off x="421011" y="2100753"/>
                <a:ext cx="3502497" cy="7223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i="1">
                              <a:latin typeface="Cambria Math"/>
                            </a:rPr>
                          </m:ctrlPr>
                        </m:sSubPr>
                        <m:e>
                          <m:r>
                            <a:rPr lang="es-EC" sz="2000" i="1">
                              <a:latin typeface="Cambria Math"/>
                            </a:rPr>
                            <m:t>𝑡</m:t>
                          </m:r>
                        </m:e>
                        <m:sub>
                          <m:r>
                            <a:rPr lang="es-EC" sz="2000" i="1">
                              <a:latin typeface="Cambria Math"/>
                            </a:rPr>
                            <m:t>1</m:t>
                          </m:r>
                        </m:sub>
                      </m:sSub>
                      <m:r>
                        <a:rPr lang="es-EC" sz="2000" i="1">
                          <a:latin typeface="Cambria Math"/>
                        </a:rPr>
                        <m:t>=</m:t>
                      </m:r>
                      <m:sSub>
                        <m:sSubPr>
                          <m:ctrlPr>
                            <a:rPr lang="es-MX" sz="2000" i="1">
                              <a:latin typeface="Cambria Math"/>
                            </a:rPr>
                          </m:ctrlPr>
                        </m:sSubPr>
                        <m:e>
                          <m:r>
                            <a:rPr lang="es-EC" sz="2000" i="1">
                              <a:latin typeface="Cambria Math"/>
                            </a:rPr>
                            <m:t>𝑡</m:t>
                          </m:r>
                        </m:e>
                        <m:sub>
                          <m:r>
                            <a:rPr lang="es-EC" sz="2000" i="1">
                              <a:latin typeface="Cambria Math"/>
                            </a:rPr>
                            <m:t>4</m:t>
                          </m:r>
                        </m:sub>
                      </m:sSub>
                      <m:r>
                        <a:rPr lang="es-EC" sz="2000" i="1">
                          <a:latin typeface="Cambria Math"/>
                        </a:rPr>
                        <m:t>=</m:t>
                      </m:r>
                      <m:f>
                        <m:fPr>
                          <m:ctrlPr>
                            <a:rPr lang="es-MX" sz="2000" i="1">
                              <a:latin typeface="Cambria Math"/>
                            </a:rPr>
                          </m:ctrlPr>
                        </m:fPr>
                        <m:num>
                          <m:r>
                            <a:rPr lang="es-EC" sz="2000" i="1">
                              <a:latin typeface="Cambria Math"/>
                            </a:rPr>
                            <m:t>1</m:t>
                          </m:r>
                          <m:r>
                            <a:rPr lang="es-EC" sz="2000" i="1">
                              <a:latin typeface="Cambria Math"/>
                            </a:rPr>
                            <m:t>𝑚</m:t>
                          </m:r>
                        </m:num>
                        <m:den>
                          <m:r>
                            <a:rPr lang="es-EC" sz="2000" i="1">
                              <a:latin typeface="Cambria Math"/>
                            </a:rPr>
                            <m:t>340 </m:t>
                          </m:r>
                          <m:r>
                            <a:rPr lang="es-EC" sz="2000" i="1">
                              <a:latin typeface="Cambria Math"/>
                            </a:rPr>
                            <m:t>𝑚</m:t>
                          </m:r>
                          <m:r>
                            <a:rPr lang="es-EC" sz="2000" i="1">
                              <a:latin typeface="Cambria Math"/>
                            </a:rPr>
                            <m:t>/</m:t>
                          </m:r>
                          <m:r>
                            <a:rPr lang="es-EC" sz="2000" i="1">
                              <a:latin typeface="Cambria Math"/>
                            </a:rPr>
                            <m:t>𝑠</m:t>
                          </m:r>
                        </m:den>
                      </m:f>
                      <m:r>
                        <a:rPr lang="es-EC" sz="2000" i="1">
                          <a:latin typeface="Cambria Math"/>
                        </a:rPr>
                        <m:t>=2,94 </m:t>
                      </m:r>
                      <m:r>
                        <a:rPr lang="es-EC" sz="2000" i="1">
                          <a:latin typeface="Cambria Math"/>
                        </a:rPr>
                        <m:t>𝑚𝑠</m:t>
                      </m:r>
                    </m:oMath>
                  </m:oMathPara>
                </a14:m>
                <a:endParaRPr lang="es-MX" sz="2000" dirty="0"/>
              </a:p>
            </p:txBody>
          </p:sp>
        </mc:Choice>
        <mc:Fallback xmlns="">
          <p:sp>
            <p:nvSpPr>
              <p:cNvPr id="11" name="10 Rectángulo"/>
              <p:cNvSpPr>
                <a:spLocks noRot="1" noChangeAspect="1" noMove="1" noResize="1" noEditPoints="1" noAdjustHandles="1" noChangeArrowheads="1" noChangeShapeType="1" noTextEdit="1"/>
              </p:cNvSpPr>
              <p:nvPr/>
            </p:nvSpPr>
            <p:spPr>
              <a:xfrm>
                <a:off x="421011" y="2100753"/>
                <a:ext cx="3502497" cy="722377"/>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381000" y="2912702"/>
                <a:ext cx="3508461" cy="7223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i="1">
                              <a:latin typeface="Cambria Math"/>
                            </a:rPr>
                          </m:ctrlPr>
                        </m:sSubPr>
                        <m:e>
                          <m:r>
                            <a:rPr lang="es-EC" sz="2000" i="1">
                              <a:latin typeface="Cambria Math"/>
                            </a:rPr>
                            <m:t>𝑡</m:t>
                          </m:r>
                        </m:e>
                        <m:sub>
                          <m:r>
                            <a:rPr lang="es-EC" sz="2000" i="1">
                              <a:latin typeface="Cambria Math"/>
                            </a:rPr>
                            <m:t>2</m:t>
                          </m:r>
                        </m:sub>
                      </m:sSub>
                      <m:r>
                        <a:rPr lang="es-EC" sz="2000" i="1">
                          <a:latin typeface="Cambria Math"/>
                        </a:rPr>
                        <m:t>=</m:t>
                      </m:r>
                      <m:sSub>
                        <m:sSubPr>
                          <m:ctrlPr>
                            <a:rPr lang="es-MX" sz="2000" i="1">
                              <a:latin typeface="Cambria Math"/>
                            </a:rPr>
                          </m:ctrlPr>
                        </m:sSubPr>
                        <m:e>
                          <m:r>
                            <a:rPr lang="es-EC" sz="2000" i="1">
                              <a:latin typeface="Cambria Math"/>
                            </a:rPr>
                            <m:t>𝑡</m:t>
                          </m:r>
                        </m:e>
                        <m:sub>
                          <m:r>
                            <a:rPr lang="es-EC" sz="2000" i="1">
                              <a:latin typeface="Cambria Math"/>
                            </a:rPr>
                            <m:t>3</m:t>
                          </m:r>
                        </m:sub>
                      </m:sSub>
                      <m:r>
                        <a:rPr lang="es-EC" sz="2000" i="1">
                          <a:latin typeface="Cambria Math"/>
                        </a:rPr>
                        <m:t>=</m:t>
                      </m:r>
                      <m:f>
                        <m:fPr>
                          <m:ctrlPr>
                            <a:rPr lang="es-MX" sz="2000" i="1">
                              <a:latin typeface="Cambria Math"/>
                            </a:rPr>
                          </m:ctrlPr>
                        </m:fPr>
                        <m:num>
                          <m:r>
                            <a:rPr lang="es-EC" sz="2000" i="1">
                              <a:latin typeface="Cambria Math"/>
                            </a:rPr>
                            <m:t>0,87</m:t>
                          </m:r>
                          <m:r>
                            <a:rPr lang="es-EC" sz="2000" i="1">
                              <a:latin typeface="Cambria Math"/>
                            </a:rPr>
                            <m:t>𝑚</m:t>
                          </m:r>
                        </m:num>
                        <m:den>
                          <m:r>
                            <a:rPr lang="es-EC" sz="2000" i="1">
                              <a:latin typeface="Cambria Math"/>
                            </a:rPr>
                            <m:t>340 </m:t>
                          </m:r>
                          <m:r>
                            <a:rPr lang="es-EC" sz="2000" i="1">
                              <a:latin typeface="Cambria Math"/>
                            </a:rPr>
                            <m:t>𝑚</m:t>
                          </m:r>
                          <m:r>
                            <a:rPr lang="es-EC" sz="2000" i="1">
                              <a:latin typeface="Cambria Math"/>
                            </a:rPr>
                            <m:t>/</m:t>
                          </m:r>
                          <m:r>
                            <a:rPr lang="es-EC" sz="2000" i="1">
                              <a:latin typeface="Cambria Math"/>
                            </a:rPr>
                            <m:t>𝑠</m:t>
                          </m:r>
                        </m:den>
                      </m:f>
                      <m:r>
                        <a:rPr lang="es-EC" sz="2000" i="1">
                          <a:latin typeface="Cambria Math"/>
                        </a:rPr>
                        <m:t>=2,56 </m:t>
                      </m:r>
                      <m:r>
                        <a:rPr lang="es-EC" sz="2000" i="1">
                          <a:latin typeface="Cambria Math"/>
                        </a:rPr>
                        <m:t>𝑚𝑠</m:t>
                      </m:r>
                    </m:oMath>
                  </m:oMathPara>
                </a14:m>
                <a:endParaRPr lang="es-MX" sz="2000" dirty="0"/>
              </a:p>
            </p:txBody>
          </p:sp>
        </mc:Choice>
        <mc:Fallback xmlns="">
          <p:sp>
            <p:nvSpPr>
              <p:cNvPr id="12" name="11 Rectángulo"/>
              <p:cNvSpPr>
                <a:spLocks noRot="1" noChangeAspect="1" noMove="1" noResize="1" noEditPoints="1" noAdjustHandles="1" noChangeArrowheads="1" noChangeShapeType="1" noTextEdit="1"/>
              </p:cNvSpPr>
              <p:nvPr/>
            </p:nvSpPr>
            <p:spPr>
              <a:xfrm>
                <a:off x="381000" y="2912702"/>
                <a:ext cx="3508461" cy="722377"/>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4191000" y="2712647"/>
                <a:ext cx="2449260" cy="400110"/>
              </a:xfrm>
              <a:prstGeom prst="rect">
                <a:avLst/>
              </a:prstGeom>
            </p:spPr>
            <p:txBody>
              <a:bodyPr wrap="none">
                <a:spAutoFit/>
              </a:bodyPr>
              <a:lstStyle/>
              <a:p>
                <a:r>
                  <a:rPr lang="es-EC" sz="2000" b="1" dirty="0" smtClean="0"/>
                  <a:t>Retardo de </a:t>
                </a:r>
                <a14:m>
                  <m:oMath xmlns:m="http://schemas.openxmlformats.org/officeDocument/2006/math">
                    <m:r>
                      <a:rPr lang="es-EC" sz="2000" b="1" i="1">
                        <a:latin typeface="Cambria Math"/>
                      </a:rPr>
                      <m:t>𝟎</m:t>
                    </m:r>
                    <m:r>
                      <a:rPr lang="es-EC" sz="2000" b="1" i="1">
                        <a:latin typeface="Cambria Math"/>
                      </a:rPr>
                      <m:t>,</m:t>
                    </m:r>
                    <m:r>
                      <a:rPr lang="es-EC" sz="2000" b="1" i="1">
                        <a:latin typeface="Cambria Math"/>
                      </a:rPr>
                      <m:t>𝟑𝟖</m:t>
                    </m:r>
                    <m:r>
                      <a:rPr lang="es-EC" sz="2000" b="1" i="1">
                        <a:latin typeface="Cambria Math"/>
                      </a:rPr>
                      <m:t> </m:t>
                    </m:r>
                    <m:r>
                      <a:rPr lang="es-EC" sz="2000" b="1" i="1">
                        <a:latin typeface="Cambria Math"/>
                      </a:rPr>
                      <m:t>𝒎𝒔</m:t>
                    </m:r>
                  </m:oMath>
                </a14:m>
                <a:r>
                  <a:rPr lang="es-EC" sz="2000" b="1" dirty="0"/>
                  <a:t> </a:t>
                </a:r>
                <a:endParaRPr lang="es-MX" sz="2000" b="1" dirty="0"/>
              </a:p>
            </p:txBody>
          </p:sp>
        </mc:Choice>
        <mc:Fallback xmlns="">
          <p:sp>
            <p:nvSpPr>
              <p:cNvPr id="13" name="12 Rectángulo"/>
              <p:cNvSpPr>
                <a:spLocks noRot="1" noChangeAspect="1" noMove="1" noResize="1" noEditPoints="1" noAdjustHandles="1" noChangeArrowheads="1" noChangeShapeType="1" noTextEdit="1"/>
              </p:cNvSpPr>
              <p:nvPr/>
            </p:nvSpPr>
            <p:spPr>
              <a:xfrm>
                <a:off x="4191000" y="2712647"/>
                <a:ext cx="2449260" cy="400110"/>
              </a:xfrm>
              <a:prstGeom prst="rect">
                <a:avLst/>
              </a:prstGeom>
              <a:blipFill rotWithShape="1">
                <a:blip r:embed="rId8"/>
                <a:stretch>
                  <a:fillRect l="-2743" t="-7576" b="-2575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421011" y="3890889"/>
                <a:ext cx="1519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a:rPr>
                        <m:t>𝒇</m:t>
                      </m:r>
                      <m:r>
                        <a:rPr lang="es-EC" b="1">
                          <a:latin typeface="Cambria Math"/>
                        </a:rPr>
                        <m:t>=</m:t>
                      </m:r>
                      <m:r>
                        <a:rPr lang="es-EC" b="1" i="1" smtClean="0">
                          <a:latin typeface="Cambria Math"/>
                        </a:rPr>
                        <m:t>𝟖𝟎𝟎𝟎</m:t>
                      </m:r>
                      <m:r>
                        <a:rPr lang="es-EC" b="1" i="1">
                          <a:latin typeface="Cambria Math"/>
                        </a:rPr>
                        <m:t>𝑯𝒛</m:t>
                      </m:r>
                    </m:oMath>
                  </m:oMathPara>
                </a14:m>
                <a:endParaRPr lang="es-MX" b="1" dirty="0"/>
              </a:p>
            </p:txBody>
          </p:sp>
        </mc:Choice>
        <mc:Fallback xmlns="">
          <p:sp>
            <p:nvSpPr>
              <p:cNvPr id="14" name="13 Rectángulo"/>
              <p:cNvSpPr>
                <a:spLocks noRot="1" noChangeAspect="1" noMove="1" noResize="1" noEditPoints="1" noAdjustHandles="1" noChangeArrowheads="1" noChangeShapeType="1" noTextEdit="1"/>
              </p:cNvSpPr>
              <p:nvPr/>
            </p:nvSpPr>
            <p:spPr>
              <a:xfrm>
                <a:off x="421011" y="3890889"/>
                <a:ext cx="1519968" cy="369332"/>
              </a:xfrm>
              <a:prstGeom prst="rect">
                <a:avLst/>
              </a:prstGeom>
              <a:blipFill rotWithShape="1">
                <a:blip r:embed="rId9"/>
                <a:stretch>
                  <a:fillRect b="-11475"/>
                </a:stretch>
              </a:blipFill>
            </p:spPr>
            <p:txBody>
              <a:bodyPr/>
              <a:lstStyle/>
              <a:p>
                <a:r>
                  <a:rPr lang="es-EC">
                    <a:noFill/>
                  </a:rPr>
                  <a:t> </a:t>
                </a:r>
              </a:p>
            </p:txBody>
          </p:sp>
        </mc:Fallback>
      </mc:AlternateContent>
      <p:sp>
        <p:nvSpPr>
          <p:cNvPr id="15" name="14 Rectángulo"/>
          <p:cNvSpPr/>
          <p:nvPr/>
        </p:nvSpPr>
        <p:spPr>
          <a:xfrm>
            <a:off x="2978834" y="3890889"/>
            <a:ext cx="2286973" cy="369332"/>
          </a:xfrm>
          <a:prstGeom prst="rect">
            <a:avLst/>
          </a:prstGeom>
        </p:spPr>
        <p:txBody>
          <a:bodyPr wrap="none">
            <a:spAutoFit/>
          </a:bodyPr>
          <a:lstStyle/>
          <a:p>
            <a:r>
              <a:rPr lang="es-EC" b="1" dirty="0"/>
              <a:t>3</a:t>
            </a:r>
            <a:r>
              <a:rPr lang="es-EC" b="1" dirty="0" smtClean="0"/>
              <a:t> muestras de retardo</a:t>
            </a:r>
            <a:endParaRPr lang="es-MX" b="1" dirty="0"/>
          </a:p>
        </p:txBody>
      </p:sp>
      <p:sp>
        <p:nvSpPr>
          <p:cNvPr id="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3463807054"/>
              </p:ext>
            </p:extLst>
          </p:nvPr>
        </p:nvGraphicFramePr>
        <p:xfrm>
          <a:off x="5829300" y="3823787"/>
          <a:ext cx="2876550" cy="2762250"/>
        </p:xfrm>
        <a:graphic>
          <a:graphicData uri="http://schemas.openxmlformats.org/presentationml/2006/ole">
            <mc:AlternateContent xmlns:mc="http://schemas.openxmlformats.org/markup-compatibility/2006">
              <mc:Choice xmlns:v="urn:schemas-microsoft-com:vml" Requires="v">
                <p:oleObj spid="_x0000_s8249" name="Visio" r:id="rId10" imgW="3354687" imgH="3233823" progId="Visio.Drawing.11">
                  <p:embed/>
                </p:oleObj>
              </mc:Choice>
              <mc:Fallback>
                <p:oleObj name="Visio" r:id="rId10" imgW="3354687" imgH="3233823" progId="Visio.Drawing.11">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9300" y="3823787"/>
                        <a:ext cx="287655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Cerrar llave"/>
          <p:cNvSpPr/>
          <p:nvPr/>
        </p:nvSpPr>
        <p:spPr>
          <a:xfrm>
            <a:off x="3773485" y="2246498"/>
            <a:ext cx="300046" cy="1298204"/>
          </a:xfrm>
          <a:prstGeom prst="rightBrace">
            <a:avLst/>
          </a:prstGeom>
          <a:ln>
            <a:solidFill>
              <a:srgbClr val="C0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7" name="16 Flecha derecha"/>
          <p:cNvSpPr/>
          <p:nvPr/>
        </p:nvSpPr>
        <p:spPr>
          <a:xfrm>
            <a:off x="2229258" y="3999354"/>
            <a:ext cx="533400" cy="152401"/>
          </a:xfrm>
          <a:prstGeom prst="rightArrow">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9" name="1 Título"/>
          <p:cNvSpPr txBox="1">
            <a:spLocks/>
          </p:cNvSpPr>
          <p:nvPr/>
        </p:nvSpPr>
        <p:spPr>
          <a:xfrm>
            <a:off x="19050" y="0"/>
            <a:ext cx="8686800" cy="683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0" name="19 Rectángulo"/>
          <p:cNvSpPr/>
          <p:nvPr/>
        </p:nvSpPr>
        <p:spPr>
          <a:xfrm>
            <a:off x="668801" y="838200"/>
            <a:ext cx="7504975" cy="830997"/>
          </a:xfrm>
          <a:prstGeom prst="rect">
            <a:avLst/>
          </a:prstGeom>
        </p:spPr>
        <p:txBody>
          <a:bodyPr wrap="square">
            <a:spAutoFit/>
          </a:bodyPr>
          <a:lstStyle/>
          <a:p>
            <a:pPr algn="ctr"/>
            <a:r>
              <a:rPr lang="es-EC" sz="2400" b="1" dirty="0" smtClean="0"/>
              <a:t>Compensación </a:t>
            </a:r>
            <a:r>
              <a:rPr lang="es-EC" sz="2400" b="1" dirty="0"/>
              <a:t>del Desfase en las Muestras Según la Geometría Propuesta </a:t>
            </a:r>
          </a:p>
        </p:txBody>
      </p:sp>
    </p:spTree>
    <p:extLst>
      <p:ext uri="{BB962C8B-B14F-4D97-AF65-F5344CB8AC3E}">
        <p14:creationId xmlns:p14="http://schemas.microsoft.com/office/powerpoint/2010/main" val="4004121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mc:AlternateContent xmlns:mc="http://schemas.openxmlformats.org/markup-compatibility/2006" xmlns:a14="http://schemas.microsoft.com/office/drawing/2010/main">
        <mc:Choice Requires="a14">
          <p:sp>
            <p:nvSpPr>
              <p:cNvPr id="10" name="9 Rectángulo"/>
              <p:cNvSpPr/>
              <p:nvPr/>
            </p:nvSpPr>
            <p:spPr>
              <a:xfrm>
                <a:off x="19050" y="1422394"/>
                <a:ext cx="2557823" cy="30734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𝑥𝑘</m:t>
                      </m:r>
                      <m:r>
                        <a:rPr lang="es-EC" i="1">
                          <a:latin typeface="Cambria Math"/>
                        </a:rPr>
                        <m:t>=</m:t>
                      </m:r>
                      <m:d>
                        <m:dPr>
                          <m:begChr m:val="["/>
                          <m:endChr m:val="]"/>
                          <m:ctrlPr>
                            <a:rPr lang="es-EC" i="1">
                              <a:latin typeface="Cambria Math"/>
                            </a:rPr>
                          </m:ctrlPr>
                        </m:dPr>
                        <m:e>
                          <m:eqArr>
                            <m:eqArrPr>
                              <m:ctrlPr>
                                <a:rPr lang="es-EC" i="1">
                                  <a:latin typeface="Cambria Math"/>
                                </a:rPr>
                              </m:ctrlPr>
                            </m:eqArrPr>
                            <m:e>
                              <m:sSub>
                                <m:sSubPr>
                                  <m:ctrlPr>
                                    <a:rPr lang="es-EC" i="1">
                                      <a:latin typeface="Cambria Math"/>
                                    </a:rPr>
                                  </m:ctrlPr>
                                </m:sSubPr>
                                <m:e>
                                  <m:r>
                                    <a:rPr lang="es-EC" i="1">
                                      <a:latin typeface="Cambria Math"/>
                                    </a:rPr>
                                    <m:t>𝑥</m:t>
                                  </m:r>
                                  <m:r>
                                    <a:rPr lang="es-EC" i="1">
                                      <a:latin typeface="Cambria Math"/>
                                    </a:rPr>
                                    <m:t>1</m:t>
                                  </m:r>
                                </m:e>
                                <m:sub>
                                  <m:r>
                                    <a:rPr lang="es-EC" i="1">
                                      <a:latin typeface="Cambria Math"/>
                                    </a:rPr>
                                    <m:t>1</m:t>
                                  </m:r>
                                </m:sub>
                              </m:sSub>
                            </m:e>
                            <m:e>
                              <m:sSub>
                                <m:sSubPr>
                                  <m:ctrlPr>
                                    <a:rPr lang="es-EC" i="1">
                                      <a:latin typeface="Cambria Math"/>
                                    </a:rPr>
                                  </m:ctrlPr>
                                </m:sSubPr>
                                <m:e>
                                  <m:r>
                                    <a:rPr lang="es-EC" i="1">
                                      <a:latin typeface="Cambria Math"/>
                                    </a:rPr>
                                    <m:t>𝑥</m:t>
                                  </m:r>
                                  <m:r>
                                    <a:rPr lang="es-EC" i="1">
                                      <a:latin typeface="Cambria Math"/>
                                    </a:rPr>
                                    <m:t>2</m:t>
                                  </m:r>
                                </m:e>
                                <m:sub>
                                  <m:r>
                                    <a:rPr lang="es-EC" i="1">
                                      <a:latin typeface="Cambria Math"/>
                                    </a:rPr>
                                    <m:t>1</m:t>
                                  </m:r>
                                </m:sub>
                              </m:sSub>
                            </m:e>
                            <m:e>
                              <m:sSub>
                                <m:sSubPr>
                                  <m:ctrlPr>
                                    <a:rPr lang="es-EC" i="1">
                                      <a:latin typeface="Cambria Math"/>
                                    </a:rPr>
                                  </m:ctrlPr>
                                </m:sSubPr>
                                <m:e>
                                  <m:r>
                                    <a:rPr lang="es-EC" i="1">
                                      <a:latin typeface="Cambria Math"/>
                                    </a:rPr>
                                    <m:t>𝑥</m:t>
                                  </m:r>
                                  <m:r>
                                    <a:rPr lang="es-EC" i="1">
                                      <a:latin typeface="Cambria Math"/>
                                    </a:rPr>
                                    <m:t>3</m:t>
                                  </m:r>
                                </m:e>
                                <m:sub>
                                  <m:r>
                                    <a:rPr lang="es-EC" i="1">
                                      <a:latin typeface="Cambria Math"/>
                                    </a:rPr>
                                    <m:t>1</m:t>
                                  </m:r>
                                </m:sub>
                              </m:sSub>
                            </m:e>
                            <m:e>
                              <m:sSub>
                                <m:sSubPr>
                                  <m:ctrlPr>
                                    <a:rPr lang="es-EC" i="1">
                                      <a:latin typeface="Cambria Math"/>
                                    </a:rPr>
                                  </m:ctrlPr>
                                </m:sSubPr>
                                <m:e>
                                  <m:r>
                                    <a:rPr lang="es-EC" i="1">
                                      <a:latin typeface="Cambria Math"/>
                                    </a:rPr>
                                    <m:t>𝑥</m:t>
                                  </m:r>
                                  <m:r>
                                    <a:rPr lang="es-EC" i="1">
                                      <a:latin typeface="Cambria Math"/>
                                    </a:rPr>
                                    <m:t>4</m:t>
                                  </m:r>
                                </m:e>
                                <m:sub>
                                  <m:r>
                                    <a:rPr lang="es-EC" i="1">
                                      <a:latin typeface="Cambria Math"/>
                                    </a:rPr>
                                    <m:t>1</m:t>
                                  </m:r>
                                </m:sub>
                              </m:sSub>
                            </m:e>
                            <m:e>
                              <m:r>
                                <a:rPr lang="es-EC" i="1">
                                  <a:latin typeface="Cambria Math"/>
                                </a:rPr>
                                <m:t>.</m:t>
                              </m:r>
                            </m:e>
                            <m:e>
                              <m:r>
                                <a:rPr lang="es-EC" i="1">
                                  <a:latin typeface="Cambria Math"/>
                                </a:rPr>
                                <m:t>.</m:t>
                              </m:r>
                            </m:e>
                            <m:e>
                              <m:r>
                                <a:rPr lang="es-EC" i="1">
                                  <a:latin typeface="Cambria Math"/>
                                </a:rPr>
                                <m:t>.</m:t>
                              </m:r>
                            </m:e>
                            <m:e>
                              <m:sSub>
                                <m:sSubPr>
                                  <m:ctrlPr>
                                    <a:rPr lang="es-EC" i="1">
                                      <a:latin typeface="Cambria Math"/>
                                    </a:rPr>
                                  </m:ctrlPr>
                                </m:sSubPr>
                                <m:e>
                                  <m:r>
                                    <a:rPr lang="es-EC" i="1">
                                      <a:latin typeface="Cambria Math"/>
                                    </a:rPr>
                                    <m:t>𝑥</m:t>
                                  </m:r>
                                  <m:r>
                                    <a:rPr lang="es-EC" i="1">
                                      <a:latin typeface="Cambria Math"/>
                                    </a:rPr>
                                    <m:t>1</m:t>
                                  </m:r>
                                </m:e>
                                <m:sub>
                                  <m:r>
                                    <a:rPr lang="es-EC" i="1">
                                      <a:latin typeface="Cambria Math"/>
                                    </a:rPr>
                                    <m:t>10</m:t>
                                  </m:r>
                                </m:sub>
                              </m:sSub>
                            </m:e>
                            <m:e>
                              <m:sSub>
                                <m:sSubPr>
                                  <m:ctrlPr>
                                    <a:rPr lang="es-EC" i="1">
                                      <a:latin typeface="Cambria Math"/>
                                    </a:rPr>
                                  </m:ctrlPr>
                                </m:sSubPr>
                                <m:e>
                                  <m:r>
                                    <a:rPr lang="es-EC" i="1">
                                      <a:latin typeface="Cambria Math"/>
                                    </a:rPr>
                                    <m:t>𝑥</m:t>
                                  </m:r>
                                  <m:r>
                                    <a:rPr lang="es-EC" i="1">
                                      <a:latin typeface="Cambria Math"/>
                                    </a:rPr>
                                    <m:t>2</m:t>
                                  </m:r>
                                </m:e>
                                <m:sub>
                                  <m:r>
                                    <a:rPr lang="es-EC" i="1">
                                      <a:latin typeface="Cambria Math"/>
                                    </a:rPr>
                                    <m:t>10</m:t>
                                  </m:r>
                                </m:sub>
                              </m:sSub>
                            </m:e>
                            <m:e>
                              <m:sSub>
                                <m:sSubPr>
                                  <m:ctrlPr>
                                    <a:rPr lang="es-EC" i="1">
                                      <a:latin typeface="Cambria Math"/>
                                    </a:rPr>
                                  </m:ctrlPr>
                                </m:sSubPr>
                                <m:e>
                                  <m:r>
                                    <a:rPr lang="es-EC" i="1">
                                      <a:latin typeface="Cambria Math"/>
                                    </a:rPr>
                                    <m:t>𝑥</m:t>
                                  </m:r>
                                  <m:r>
                                    <a:rPr lang="es-EC" i="1">
                                      <a:latin typeface="Cambria Math"/>
                                    </a:rPr>
                                    <m:t>3</m:t>
                                  </m:r>
                                </m:e>
                                <m:sub>
                                  <m:r>
                                    <a:rPr lang="es-EC" i="1">
                                      <a:latin typeface="Cambria Math"/>
                                    </a:rPr>
                                    <m:t>10</m:t>
                                  </m:r>
                                </m:sub>
                              </m:sSub>
                            </m:e>
                            <m:e>
                              <m:sSub>
                                <m:sSubPr>
                                  <m:ctrlPr>
                                    <a:rPr lang="es-EC" i="1">
                                      <a:latin typeface="Cambria Math"/>
                                    </a:rPr>
                                  </m:ctrlPr>
                                </m:sSubPr>
                                <m:e>
                                  <m:r>
                                    <a:rPr lang="es-EC" i="1">
                                      <a:latin typeface="Cambria Math"/>
                                    </a:rPr>
                                    <m:t>𝑥</m:t>
                                  </m:r>
                                  <m:r>
                                    <a:rPr lang="es-EC" i="1">
                                      <a:latin typeface="Cambria Math"/>
                                    </a:rPr>
                                    <m:t>4</m:t>
                                  </m:r>
                                </m:e>
                                <m:sub>
                                  <m:r>
                                    <a:rPr lang="es-EC" i="1">
                                      <a:latin typeface="Cambria Math"/>
                                    </a:rPr>
                                    <m:t>10</m:t>
                                  </m:r>
                                </m:sub>
                              </m:sSub>
                            </m:e>
                          </m:eqArr>
                        </m:e>
                      </m:d>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19050" y="1422394"/>
                <a:ext cx="2557823" cy="3073405"/>
              </a:xfrm>
              <a:prstGeom prst="rect">
                <a:avLst/>
              </a:prstGeom>
              <a:blipFill rotWithShape="1">
                <a:blip r:embed="rId2"/>
                <a:stretch>
                  <a:fillRect/>
                </a:stretch>
              </a:blipFill>
            </p:spPr>
            <p:txBody>
              <a:bodyPr/>
              <a:lstStyle/>
              <a:p>
                <a:r>
                  <a:rPr lang="es-EC">
                    <a:noFill/>
                  </a:rPr>
                  <a:t> </a:t>
                </a:r>
              </a:p>
            </p:txBody>
          </p:sp>
        </mc:Fallback>
      </mc:AlternateContent>
      <p:sp>
        <p:nvSpPr>
          <p:cNvPr id="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1 Título"/>
          <p:cNvSpPr txBox="1">
            <a:spLocks/>
          </p:cNvSpPr>
          <p:nvPr/>
        </p:nvSpPr>
        <p:spPr>
          <a:xfrm>
            <a:off x="19050" y="0"/>
            <a:ext cx="8686800" cy="683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0" name="19 Rectángulo"/>
          <p:cNvSpPr/>
          <p:nvPr/>
        </p:nvSpPr>
        <p:spPr>
          <a:xfrm>
            <a:off x="668801" y="838200"/>
            <a:ext cx="7504975" cy="461665"/>
          </a:xfrm>
          <a:prstGeom prst="rect">
            <a:avLst/>
          </a:prstGeom>
        </p:spPr>
        <p:txBody>
          <a:bodyPr wrap="square">
            <a:spAutoFit/>
          </a:bodyPr>
          <a:lstStyle/>
          <a:p>
            <a:pPr algn="ctr"/>
            <a:r>
              <a:rPr lang="es-EC" sz="2400" b="1" dirty="0"/>
              <a:t>Generación del  Vector </a:t>
            </a:r>
            <a:r>
              <a:rPr lang="es-EC" sz="2400" b="1" dirty="0" err="1"/>
              <a:t>xk</a:t>
            </a:r>
            <a:endParaRPr lang="es-EC" sz="2400" b="1" dirty="0"/>
          </a:p>
        </p:txBody>
      </p:sp>
      <p:pic>
        <p:nvPicPr>
          <p:cNvPr id="21" name="20 Imagen"/>
          <p:cNvPicPr/>
          <p:nvPr/>
        </p:nvPicPr>
        <p:blipFill>
          <a:blip r:embed="rId3">
            <a:extLst>
              <a:ext uri="{28A0092B-C50C-407E-A947-70E740481C1C}">
                <a14:useLocalDpi xmlns:a14="http://schemas.microsoft.com/office/drawing/2010/main" val="0"/>
              </a:ext>
            </a:extLst>
          </a:blip>
          <a:srcRect/>
          <a:stretch>
            <a:fillRect/>
          </a:stretch>
        </p:blipFill>
        <p:spPr bwMode="auto">
          <a:xfrm>
            <a:off x="4657725" y="4986336"/>
            <a:ext cx="2800350" cy="771525"/>
          </a:xfrm>
          <a:prstGeom prst="rect">
            <a:avLst/>
          </a:prstGeom>
          <a:noFill/>
          <a:ln>
            <a:noFill/>
          </a:ln>
        </p:spPr>
      </p:pic>
      <p:pic>
        <p:nvPicPr>
          <p:cNvPr id="22" name="21 Imagen"/>
          <p:cNvPicPr/>
          <p:nvPr/>
        </p:nvPicPr>
        <p:blipFill>
          <a:blip r:embed="rId4">
            <a:extLst>
              <a:ext uri="{28A0092B-C50C-407E-A947-70E740481C1C}">
                <a14:useLocalDpi xmlns:a14="http://schemas.microsoft.com/office/drawing/2010/main" val="0"/>
              </a:ext>
            </a:extLst>
          </a:blip>
          <a:srcRect/>
          <a:stretch>
            <a:fillRect/>
          </a:stretch>
        </p:blipFill>
        <p:spPr bwMode="auto">
          <a:xfrm>
            <a:off x="261936" y="4986336"/>
            <a:ext cx="3019425" cy="923925"/>
          </a:xfrm>
          <a:prstGeom prst="rect">
            <a:avLst/>
          </a:prstGeom>
          <a:noFill/>
          <a:ln>
            <a:noFill/>
          </a:ln>
        </p:spPr>
      </p:pic>
      <p:pic>
        <p:nvPicPr>
          <p:cNvPr id="23" name="22 Imagen"/>
          <p:cNvPicPr/>
          <p:nvPr/>
        </p:nvPicPr>
        <p:blipFill>
          <a:blip r:embed="rId5">
            <a:extLst>
              <a:ext uri="{28A0092B-C50C-407E-A947-70E740481C1C}">
                <a14:useLocalDpi xmlns:a14="http://schemas.microsoft.com/office/drawing/2010/main" val="0"/>
              </a:ext>
            </a:extLst>
          </a:blip>
          <a:srcRect/>
          <a:stretch>
            <a:fillRect/>
          </a:stretch>
        </p:blipFill>
        <p:spPr bwMode="auto">
          <a:xfrm>
            <a:off x="2819401" y="1828800"/>
            <a:ext cx="5524500" cy="2209800"/>
          </a:xfrm>
          <a:prstGeom prst="rect">
            <a:avLst/>
          </a:prstGeom>
          <a:noFill/>
          <a:ln>
            <a:noFill/>
          </a:ln>
        </p:spPr>
      </p:pic>
    </p:spTree>
    <p:extLst>
      <p:ext uri="{BB962C8B-B14F-4D97-AF65-F5344CB8AC3E}">
        <p14:creationId xmlns:p14="http://schemas.microsoft.com/office/powerpoint/2010/main" val="2172696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1 Título"/>
          <p:cNvSpPr txBox="1">
            <a:spLocks/>
          </p:cNvSpPr>
          <p:nvPr/>
        </p:nvSpPr>
        <p:spPr>
          <a:xfrm>
            <a:off x="19050" y="-59383"/>
            <a:ext cx="8686800" cy="683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0" name="19 Rectángulo"/>
          <p:cNvSpPr/>
          <p:nvPr/>
        </p:nvSpPr>
        <p:spPr>
          <a:xfrm>
            <a:off x="668801" y="591397"/>
            <a:ext cx="7504975" cy="830997"/>
          </a:xfrm>
          <a:prstGeom prst="rect">
            <a:avLst/>
          </a:prstGeom>
        </p:spPr>
        <p:txBody>
          <a:bodyPr wrap="square">
            <a:spAutoFit/>
          </a:bodyPr>
          <a:lstStyle/>
          <a:p>
            <a:pPr algn="ctr"/>
            <a:r>
              <a:rPr lang="es-EC" sz="2400" b="1" dirty="0" smtClean="0"/>
              <a:t>Algoritmos </a:t>
            </a:r>
            <a:r>
              <a:rPr lang="es-EC" sz="2400" b="1" dirty="0"/>
              <a:t>para cálculos de constantes y constantes definidas </a:t>
            </a:r>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171450" y="4876800"/>
            <a:ext cx="4191000" cy="1309689"/>
          </a:xfrm>
          <a:prstGeom prst="rect">
            <a:avLst/>
          </a:prstGeom>
          <a:noFill/>
          <a:ln>
            <a:noFill/>
          </a:ln>
        </p:spPr>
      </p:pic>
      <p:pic>
        <p:nvPicPr>
          <p:cNvPr id="12" name="11 Imagen"/>
          <p:cNvPicPr/>
          <p:nvPr/>
        </p:nvPicPr>
        <p:blipFill rotWithShape="1">
          <a:blip r:embed="rId3"/>
          <a:srcRect r="-3614" b="44595"/>
          <a:stretch/>
        </p:blipFill>
        <p:spPr>
          <a:xfrm>
            <a:off x="4572000" y="2188370"/>
            <a:ext cx="4284562" cy="4491038"/>
          </a:xfrm>
          <a:prstGeom prst="rect">
            <a:avLst/>
          </a:prstGeom>
        </p:spPr>
      </p:pic>
      <p:sp>
        <p:nvSpPr>
          <p:cNvPr id="2" name="1 CuadroTexto"/>
          <p:cNvSpPr txBox="1"/>
          <p:nvPr/>
        </p:nvSpPr>
        <p:spPr>
          <a:xfrm>
            <a:off x="457201" y="1981200"/>
            <a:ext cx="3581400" cy="2585323"/>
          </a:xfrm>
          <a:prstGeom prst="rect">
            <a:avLst/>
          </a:prstGeom>
          <a:noFill/>
        </p:spPr>
        <p:txBody>
          <a:bodyPr wrap="square" rtlCol="0">
            <a:spAutoFit/>
          </a:bodyPr>
          <a:lstStyle/>
          <a:p>
            <a:pPr algn="just"/>
            <a:r>
              <a:rPr lang="es-EC" dirty="0"/>
              <a:t>En el </a:t>
            </a:r>
            <a:r>
              <a:rPr lang="es-EC" i="1" dirty="0" err="1"/>
              <a:t>frame</a:t>
            </a:r>
            <a:r>
              <a:rPr lang="es-EC" dirty="0"/>
              <a:t> de inicialización de la estructura </a:t>
            </a:r>
            <a:r>
              <a:rPr lang="es-EC" i="1" dirty="0"/>
              <a:t>flat </a:t>
            </a:r>
            <a:r>
              <a:rPr lang="es-EC" i="1" dirty="0" err="1"/>
              <a:t>Sequence</a:t>
            </a:r>
            <a:r>
              <a:rPr lang="es-EC" i="1" dirty="0"/>
              <a:t> </a:t>
            </a:r>
            <a:r>
              <a:rPr lang="es-EC" dirty="0"/>
              <a:t>definimos las constantes y se ejecuta los algoritmos para el cálculo de:</a:t>
            </a:r>
          </a:p>
          <a:p>
            <a:pPr algn="just"/>
            <a:r>
              <a:rPr lang="es-EC" dirty="0"/>
              <a:t> </a:t>
            </a:r>
          </a:p>
          <a:p>
            <a:pPr marL="285750" lvl="0" indent="-285750" algn="just">
              <a:buFont typeface="Wingdings" pitchFamily="2" charset="2"/>
              <a:buChar char="§"/>
            </a:pPr>
            <a:r>
              <a:rPr lang="es-EC" dirty="0"/>
              <a:t>Matriz </a:t>
            </a:r>
            <a:r>
              <a:rPr lang="es-EC" dirty="0" err="1"/>
              <a:t>Constraint</a:t>
            </a:r>
            <a:endParaRPr lang="es-EC" dirty="0"/>
          </a:p>
          <a:p>
            <a:pPr marL="285750" lvl="0" indent="-285750" algn="just">
              <a:buFont typeface="Wingdings" pitchFamily="2" charset="2"/>
              <a:buChar char="§"/>
            </a:pPr>
            <a:r>
              <a:rPr lang="es-EC" dirty="0"/>
              <a:t>Vector de ganancia f y Vector F</a:t>
            </a:r>
          </a:p>
          <a:p>
            <a:pPr marL="285750" lvl="0" indent="-285750" algn="just">
              <a:buFont typeface="Wingdings" pitchFamily="2" charset="2"/>
              <a:buChar char="§"/>
            </a:pPr>
            <a:r>
              <a:rPr lang="es-EC" dirty="0"/>
              <a:t>Matriz de transformación Q</a:t>
            </a:r>
          </a:p>
          <a:p>
            <a:endParaRPr lang="es-EC" dirty="0"/>
          </a:p>
        </p:txBody>
      </p:sp>
    </p:spTree>
    <p:extLst>
      <p:ext uri="{BB962C8B-B14F-4D97-AF65-F5344CB8AC3E}">
        <p14:creationId xmlns:p14="http://schemas.microsoft.com/office/powerpoint/2010/main" val="2211464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1 Título"/>
          <p:cNvSpPr txBox="1">
            <a:spLocks/>
          </p:cNvSpPr>
          <p:nvPr/>
        </p:nvSpPr>
        <p:spPr>
          <a:xfrm>
            <a:off x="19050" y="-59383"/>
            <a:ext cx="8686800" cy="683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0" name="19 Rectángulo"/>
          <p:cNvSpPr/>
          <p:nvPr/>
        </p:nvSpPr>
        <p:spPr>
          <a:xfrm>
            <a:off x="1162775" y="657818"/>
            <a:ext cx="7504975" cy="461665"/>
          </a:xfrm>
          <a:prstGeom prst="rect">
            <a:avLst/>
          </a:prstGeom>
        </p:spPr>
        <p:txBody>
          <a:bodyPr wrap="square">
            <a:spAutoFit/>
          </a:bodyPr>
          <a:lstStyle/>
          <a:p>
            <a:pPr algn="ctr"/>
            <a:r>
              <a:rPr lang="es-EC" sz="2400" b="1" dirty="0"/>
              <a:t>Desarrollo de los algoritmos HNLMS y HCCG</a:t>
            </a:r>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2325788" y="4648200"/>
            <a:ext cx="4191000" cy="1309689"/>
          </a:xfrm>
          <a:prstGeom prst="rect">
            <a:avLst/>
          </a:prstGeom>
          <a:noFill/>
          <a:ln>
            <a:noFill/>
          </a:ln>
        </p:spPr>
      </p:pic>
      <p:graphicFrame>
        <p:nvGraphicFramePr>
          <p:cNvPr id="8" name="7 Tabla"/>
          <p:cNvGraphicFramePr>
            <a:graphicFrameLocks noGrp="1"/>
          </p:cNvGraphicFramePr>
          <p:nvPr>
            <p:extLst>
              <p:ext uri="{D42A27DB-BD31-4B8C-83A1-F6EECF244321}">
                <p14:modId xmlns:p14="http://schemas.microsoft.com/office/powerpoint/2010/main" val="1435645709"/>
              </p:ext>
            </p:extLst>
          </p:nvPr>
        </p:nvGraphicFramePr>
        <p:xfrm>
          <a:off x="1733550" y="1676400"/>
          <a:ext cx="5257800" cy="2076261"/>
        </p:xfrm>
        <a:graphic>
          <a:graphicData uri="http://schemas.openxmlformats.org/drawingml/2006/table">
            <a:tbl>
              <a:tblPr firstRow="1" firstCol="1" bandRow="1"/>
              <a:tblGrid>
                <a:gridCol w="1143000"/>
                <a:gridCol w="1283676"/>
                <a:gridCol w="1415562"/>
                <a:gridCol w="1415562"/>
              </a:tblGrid>
              <a:tr h="355600">
                <a:tc>
                  <a:txBody>
                    <a:bodyPr/>
                    <a:lstStyle/>
                    <a:p>
                      <a:pPr marL="0" marR="0">
                        <a:lnSpc>
                          <a:spcPct val="150000"/>
                        </a:lnSpc>
                        <a:spcBef>
                          <a:spcPts val="0"/>
                        </a:spcBef>
                        <a:spcAft>
                          <a:spcPts val="0"/>
                        </a:spcAft>
                      </a:pPr>
                      <a:r>
                        <a:rPr lang="es-ES" sz="1600" b="1" dirty="0">
                          <a:solidFill>
                            <a:srgbClr val="000000"/>
                          </a:solidFill>
                          <a:effectLst/>
                          <a:latin typeface="Calibri"/>
                          <a:ea typeface="Times New Roman"/>
                          <a:cs typeface="Times New Roman"/>
                        </a:rPr>
                        <a:t>Algoritmo</a:t>
                      </a:r>
                      <a:endParaRPr lang="es-EC" sz="1600" dirty="0">
                        <a:solidFill>
                          <a:srgbClr val="000000"/>
                        </a:solidFill>
                        <a:effectLst/>
                        <a:latin typeface="Arial"/>
                        <a:ea typeface="Calibri"/>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nSpc>
                          <a:spcPct val="150000"/>
                        </a:lnSpc>
                        <a:spcBef>
                          <a:spcPts val="0"/>
                        </a:spcBef>
                        <a:spcAft>
                          <a:spcPts val="0"/>
                        </a:spcAft>
                      </a:pPr>
                      <a:r>
                        <a:rPr lang="es-ES" sz="1600" b="1">
                          <a:solidFill>
                            <a:srgbClr val="000000"/>
                          </a:solidFill>
                          <a:effectLst/>
                          <a:latin typeface="Calibri"/>
                          <a:ea typeface="Times New Roman"/>
                          <a:cs typeface="Times New Roman"/>
                        </a:rPr>
                        <a:t>Entradas</a:t>
                      </a:r>
                      <a:r>
                        <a:rPr lang="en-US" sz="1600" b="1">
                          <a:solidFill>
                            <a:srgbClr val="000000"/>
                          </a:solidFill>
                          <a:effectLst/>
                          <a:latin typeface="Calibri"/>
                          <a:ea typeface="Times New Roman"/>
                          <a:cs typeface="Times New Roman"/>
                        </a:rPr>
                        <a:t> C</a:t>
                      </a:r>
                      <a:r>
                        <a:rPr lang="es-ES" sz="1600" b="1">
                          <a:solidFill>
                            <a:srgbClr val="000000"/>
                          </a:solidFill>
                          <a:effectLst/>
                          <a:latin typeface="Calibri"/>
                          <a:ea typeface="Times New Roman"/>
                          <a:cs typeface="Times New Roman"/>
                        </a:rPr>
                        <a:t>onstantes</a:t>
                      </a:r>
                      <a:endParaRPr lang="es-EC" sz="1600">
                        <a:solidFill>
                          <a:srgbClr val="000000"/>
                        </a:solidFill>
                        <a:effectLst/>
                        <a:latin typeface="Arial"/>
                        <a:ea typeface="Calibri"/>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nSpc>
                          <a:spcPct val="150000"/>
                        </a:lnSpc>
                        <a:spcBef>
                          <a:spcPts val="0"/>
                        </a:spcBef>
                        <a:spcAft>
                          <a:spcPts val="0"/>
                        </a:spcAft>
                      </a:pPr>
                      <a:r>
                        <a:rPr lang="es-ES" sz="1600" b="1" dirty="0">
                          <a:solidFill>
                            <a:srgbClr val="000000"/>
                          </a:solidFill>
                          <a:effectLst/>
                          <a:latin typeface="Calibri"/>
                          <a:ea typeface="Times New Roman"/>
                          <a:cs typeface="Times New Roman"/>
                        </a:rPr>
                        <a:t>Entradas Variables</a:t>
                      </a:r>
                      <a:endParaRPr lang="es-EC" sz="1600" dirty="0">
                        <a:solidFill>
                          <a:srgbClr val="000000"/>
                        </a:solidFill>
                        <a:effectLst/>
                        <a:latin typeface="Arial"/>
                        <a:ea typeface="Calibri"/>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nSpc>
                          <a:spcPct val="150000"/>
                        </a:lnSpc>
                        <a:spcBef>
                          <a:spcPts val="0"/>
                        </a:spcBef>
                        <a:spcAft>
                          <a:spcPts val="0"/>
                        </a:spcAft>
                      </a:pPr>
                      <a:r>
                        <a:rPr lang="es-ES" sz="1600" b="1" dirty="0">
                          <a:solidFill>
                            <a:srgbClr val="000000"/>
                          </a:solidFill>
                          <a:effectLst/>
                          <a:latin typeface="Calibri"/>
                          <a:ea typeface="Times New Roman"/>
                          <a:cs typeface="Times New Roman"/>
                        </a:rPr>
                        <a:t>Salida </a:t>
                      </a:r>
                      <a:endParaRPr lang="es-EC" sz="1600" dirty="0">
                        <a:solidFill>
                          <a:srgbClr val="000000"/>
                        </a:solidFill>
                        <a:effectLst/>
                        <a:latin typeface="Arial"/>
                        <a:ea typeface="Calibri"/>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55600">
                <a:tc>
                  <a:txBody>
                    <a:bodyPr/>
                    <a:lstStyle/>
                    <a:p>
                      <a:pPr marL="0" marR="0">
                        <a:lnSpc>
                          <a:spcPct val="150000"/>
                        </a:lnSpc>
                        <a:spcBef>
                          <a:spcPts val="0"/>
                        </a:spcBef>
                        <a:spcAft>
                          <a:spcPts val="0"/>
                        </a:spcAft>
                      </a:pPr>
                      <a:r>
                        <a:rPr lang="es-ES" sz="1600" b="1">
                          <a:solidFill>
                            <a:srgbClr val="000000"/>
                          </a:solidFill>
                          <a:effectLst/>
                          <a:latin typeface="Calibri"/>
                          <a:ea typeface="Times New Roman"/>
                          <a:cs typeface="Times New Roman"/>
                        </a:rPr>
                        <a:t>HNCLMS</a:t>
                      </a:r>
                      <a:endParaRPr lang="es-EC" sz="1600">
                        <a:solidFill>
                          <a:srgbClr val="000000"/>
                        </a:solidFill>
                        <a:effectLst/>
                        <a:latin typeface="Arial"/>
                        <a:ea typeface="Calibri"/>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nSpc>
                          <a:spcPct val="150000"/>
                        </a:lnSpc>
                        <a:spcBef>
                          <a:spcPts val="0"/>
                        </a:spcBef>
                        <a:spcAft>
                          <a:spcPts val="0"/>
                        </a:spcAft>
                      </a:pPr>
                      <a:r>
                        <a:rPr lang="es-ES" sz="1600">
                          <a:solidFill>
                            <a:srgbClr val="000000"/>
                          </a:solidFill>
                          <a:effectLst/>
                          <a:latin typeface="Calibri"/>
                          <a:ea typeface="Times New Roman"/>
                          <a:cs typeface="Times New Roman"/>
                        </a:rPr>
                        <a:t>xk, Q, wq1, response</a:t>
                      </a:r>
                      <a:endParaRPr lang="es-EC" sz="1600">
                        <a:solidFill>
                          <a:srgbClr val="000000"/>
                        </a:solidFill>
                        <a:effectLst/>
                        <a:latin typeface="Arial"/>
                        <a:ea typeface="Calibri"/>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nSpc>
                          <a:spcPct val="150000"/>
                        </a:lnSpc>
                        <a:spcBef>
                          <a:spcPts val="0"/>
                        </a:spcBef>
                        <a:spcAft>
                          <a:spcPts val="0"/>
                        </a:spcAft>
                      </a:pPr>
                      <a:r>
                        <a:rPr lang="es-ES" sz="1600">
                          <a:solidFill>
                            <a:srgbClr val="000000"/>
                          </a:solidFill>
                          <a:effectLst/>
                          <a:latin typeface="Calibri"/>
                          <a:ea typeface="Times New Roman"/>
                          <a:cs typeface="Times New Roman"/>
                        </a:rPr>
                        <a:t>wHNLMS</a:t>
                      </a:r>
                      <a:endParaRPr lang="es-EC" sz="1600">
                        <a:solidFill>
                          <a:srgbClr val="000000"/>
                        </a:solidFill>
                        <a:effectLst/>
                        <a:latin typeface="Arial"/>
                        <a:ea typeface="Calibri"/>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marR="0">
                        <a:lnSpc>
                          <a:spcPct val="150000"/>
                        </a:lnSpc>
                        <a:spcBef>
                          <a:spcPts val="0"/>
                        </a:spcBef>
                        <a:spcAft>
                          <a:spcPts val="0"/>
                        </a:spcAft>
                      </a:pPr>
                      <a:r>
                        <a:rPr lang="es-ES" sz="1600" b="0" dirty="0">
                          <a:solidFill>
                            <a:srgbClr val="000000"/>
                          </a:solidFill>
                          <a:effectLst/>
                          <a:latin typeface="Calibri"/>
                          <a:ea typeface="Times New Roman"/>
                          <a:cs typeface="Times New Roman"/>
                        </a:rPr>
                        <a:t>MSE1, </a:t>
                      </a:r>
                      <a:r>
                        <a:rPr lang="es-ES" sz="1600" b="0" dirty="0" err="1">
                          <a:solidFill>
                            <a:srgbClr val="000000"/>
                          </a:solidFill>
                          <a:effectLst/>
                          <a:latin typeface="Calibri"/>
                          <a:ea typeface="Times New Roman"/>
                          <a:cs typeface="Times New Roman"/>
                        </a:rPr>
                        <a:t>fHNCLMS</a:t>
                      </a:r>
                      <a:endParaRPr lang="es-EC" sz="1600" b="0" dirty="0">
                        <a:solidFill>
                          <a:srgbClr val="000000"/>
                        </a:solidFill>
                        <a:effectLst/>
                        <a:latin typeface="Arial"/>
                        <a:ea typeface="Calibri"/>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355600">
                <a:tc>
                  <a:txBody>
                    <a:bodyPr/>
                    <a:lstStyle/>
                    <a:p>
                      <a:pPr marL="0" marR="0">
                        <a:lnSpc>
                          <a:spcPct val="150000"/>
                        </a:lnSpc>
                        <a:spcBef>
                          <a:spcPts val="0"/>
                        </a:spcBef>
                        <a:spcAft>
                          <a:spcPts val="0"/>
                        </a:spcAft>
                      </a:pPr>
                      <a:r>
                        <a:rPr lang="es-ES" sz="1600" b="1">
                          <a:solidFill>
                            <a:srgbClr val="000000"/>
                          </a:solidFill>
                          <a:effectLst/>
                          <a:latin typeface="Calibri"/>
                          <a:ea typeface="Times New Roman"/>
                          <a:cs typeface="Times New Roman"/>
                        </a:rPr>
                        <a:t>HCCG</a:t>
                      </a:r>
                      <a:endParaRPr lang="es-EC" sz="1600">
                        <a:solidFill>
                          <a:srgbClr val="000000"/>
                        </a:solidFill>
                        <a:effectLst/>
                        <a:latin typeface="Arial"/>
                        <a:ea typeface="Calibri"/>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marL="0" marR="0">
                        <a:lnSpc>
                          <a:spcPct val="150000"/>
                        </a:lnSpc>
                        <a:spcBef>
                          <a:spcPts val="0"/>
                        </a:spcBef>
                        <a:spcAft>
                          <a:spcPts val="0"/>
                        </a:spcAft>
                      </a:pPr>
                      <a:r>
                        <a:rPr lang="es-ES" sz="1600">
                          <a:solidFill>
                            <a:srgbClr val="000000"/>
                          </a:solidFill>
                          <a:effectLst/>
                          <a:latin typeface="Calibri"/>
                          <a:ea typeface="Times New Roman"/>
                          <a:cs typeface="Times New Roman"/>
                        </a:rPr>
                        <a:t>xk, Q, wq2, response</a:t>
                      </a:r>
                      <a:endParaRPr lang="es-EC" sz="1600">
                        <a:solidFill>
                          <a:srgbClr val="000000"/>
                        </a:solidFill>
                        <a:effectLst/>
                        <a:latin typeface="Arial"/>
                        <a:ea typeface="Calibri"/>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tcPr>
                </a:tc>
                <a:tc>
                  <a:txBody>
                    <a:bodyPr/>
                    <a:lstStyle/>
                    <a:p>
                      <a:pPr marL="0" marR="0">
                        <a:lnSpc>
                          <a:spcPct val="150000"/>
                        </a:lnSpc>
                        <a:spcBef>
                          <a:spcPts val="0"/>
                        </a:spcBef>
                        <a:spcAft>
                          <a:spcPts val="0"/>
                        </a:spcAft>
                      </a:pPr>
                      <a:r>
                        <a:rPr lang="es-ES" sz="1600" dirty="0" err="1">
                          <a:solidFill>
                            <a:srgbClr val="000000"/>
                          </a:solidFill>
                          <a:effectLst/>
                          <a:latin typeface="Calibri"/>
                          <a:ea typeface="Times New Roman"/>
                          <a:cs typeface="Times New Roman"/>
                        </a:rPr>
                        <a:t>wHCCG</a:t>
                      </a:r>
                      <a:r>
                        <a:rPr lang="es-ES" sz="1600" dirty="0">
                          <a:solidFill>
                            <a:srgbClr val="000000"/>
                          </a:solidFill>
                          <a:effectLst/>
                          <a:latin typeface="Calibri"/>
                          <a:ea typeface="Times New Roman"/>
                          <a:cs typeface="Times New Roman"/>
                        </a:rPr>
                        <a:t>, </a:t>
                      </a:r>
                      <a:r>
                        <a:rPr lang="es-ES" sz="1600" dirty="0" err="1">
                          <a:solidFill>
                            <a:srgbClr val="000000"/>
                          </a:solidFill>
                          <a:effectLst/>
                          <a:latin typeface="Calibri"/>
                          <a:ea typeface="Times New Roman"/>
                          <a:cs typeface="Times New Roman"/>
                        </a:rPr>
                        <a:t>Rcg</a:t>
                      </a:r>
                      <a:r>
                        <a:rPr lang="es-ES" sz="1600" dirty="0">
                          <a:solidFill>
                            <a:srgbClr val="000000"/>
                          </a:solidFill>
                          <a:effectLst/>
                          <a:latin typeface="Calibri"/>
                          <a:ea typeface="Times New Roman"/>
                          <a:cs typeface="Times New Roman"/>
                        </a:rPr>
                        <a:t>, c, g</a:t>
                      </a:r>
                      <a:endParaRPr lang="es-EC" sz="1600" dirty="0">
                        <a:solidFill>
                          <a:srgbClr val="000000"/>
                        </a:solidFill>
                        <a:effectLst/>
                        <a:latin typeface="Arial"/>
                        <a:ea typeface="Calibri"/>
                      </a:endParaRPr>
                    </a:p>
                  </a:txBody>
                  <a:tcPr marL="68580" marR="68580" marT="0" marB="0" anchor="ctr">
                    <a:lnL>
                      <a:noFill/>
                    </a:lnL>
                    <a:lnR>
                      <a:noFill/>
                    </a:lnR>
                    <a:lnT>
                      <a:noFill/>
                    </a:lnT>
                    <a:lnB w="12700" cap="flat" cmpd="sng" algn="ctr">
                      <a:solidFill>
                        <a:srgbClr val="C0504D"/>
                      </a:solidFill>
                      <a:prstDash val="solid"/>
                      <a:round/>
                      <a:headEnd type="none" w="med" len="med"/>
                      <a:tailEnd type="none" w="med" len="med"/>
                    </a:lnB>
                  </a:tcPr>
                </a:tc>
                <a:tc>
                  <a:txBody>
                    <a:bodyPr/>
                    <a:lstStyle/>
                    <a:p>
                      <a:pPr marL="0" marR="0">
                        <a:lnSpc>
                          <a:spcPct val="150000"/>
                        </a:lnSpc>
                        <a:spcBef>
                          <a:spcPts val="0"/>
                        </a:spcBef>
                        <a:spcAft>
                          <a:spcPts val="0"/>
                        </a:spcAft>
                      </a:pPr>
                      <a:r>
                        <a:rPr lang="es-ES" sz="1600" b="0" dirty="0">
                          <a:solidFill>
                            <a:srgbClr val="000000"/>
                          </a:solidFill>
                          <a:effectLst/>
                          <a:latin typeface="Calibri"/>
                          <a:ea typeface="Times New Roman"/>
                          <a:cs typeface="Times New Roman"/>
                        </a:rPr>
                        <a:t>MS2, </a:t>
                      </a:r>
                      <a:r>
                        <a:rPr lang="es-ES" sz="1600" b="0" dirty="0" err="1">
                          <a:solidFill>
                            <a:srgbClr val="000000"/>
                          </a:solidFill>
                          <a:effectLst/>
                          <a:latin typeface="Calibri"/>
                          <a:ea typeface="Times New Roman"/>
                          <a:cs typeface="Times New Roman"/>
                        </a:rPr>
                        <a:t>fHCCG</a:t>
                      </a:r>
                      <a:endParaRPr lang="es-EC" sz="1600" b="0" dirty="0">
                        <a:solidFill>
                          <a:srgbClr val="000000"/>
                        </a:solidFill>
                        <a:effectLst/>
                        <a:latin typeface="Arial"/>
                        <a:ea typeface="Calibri"/>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1892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1 Título"/>
          <p:cNvSpPr txBox="1">
            <a:spLocks/>
          </p:cNvSpPr>
          <p:nvPr/>
        </p:nvSpPr>
        <p:spPr>
          <a:xfrm>
            <a:off x="19050" y="-59383"/>
            <a:ext cx="8686800" cy="683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0" name="19 Rectángulo"/>
          <p:cNvSpPr/>
          <p:nvPr/>
        </p:nvSpPr>
        <p:spPr>
          <a:xfrm>
            <a:off x="668801" y="591397"/>
            <a:ext cx="7504975" cy="461665"/>
          </a:xfrm>
          <a:prstGeom prst="rect">
            <a:avLst/>
          </a:prstGeom>
        </p:spPr>
        <p:txBody>
          <a:bodyPr wrap="square">
            <a:spAutoFit/>
          </a:bodyPr>
          <a:lstStyle/>
          <a:p>
            <a:pPr algn="ctr"/>
            <a:r>
              <a:rPr lang="es-EC" sz="2400" b="1" dirty="0"/>
              <a:t>Desarrollo de los algoritmos HNLMS y HCCG</a:t>
            </a:r>
          </a:p>
        </p:txBody>
      </p:sp>
      <p:pic>
        <p:nvPicPr>
          <p:cNvPr id="9" name="8 Imagen"/>
          <p:cNvPicPr/>
          <p:nvPr/>
        </p:nvPicPr>
        <p:blipFill>
          <a:blip r:embed="rId2"/>
          <a:stretch>
            <a:fillRect/>
          </a:stretch>
        </p:blipFill>
        <p:spPr>
          <a:xfrm>
            <a:off x="2019300" y="1053062"/>
            <a:ext cx="5105400" cy="5455592"/>
          </a:xfrm>
          <a:prstGeom prst="rect">
            <a:avLst/>
          </a:prstGeom>
        </p:spPr>
      </p:pic>
    </p:spTree>
    <p:extLst>
      <p:ext uri="{BB962C8B-B14F-4D97-AF65-F5344CB8AC3E}">
        <p14:creationId xmlns:p14="http://schemas.microsoft.com/office/powerpoint/2010/main" val="2864419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1 Título"/>
          <p:cNvSpPr txBox="1">
            <a:spLocks/>
          </p:cNvSpPr>
          <p:nvPr/>
        </p:nvSpPr>
        <p:spPr>
          <a:xfrm>
            <a:off x="19050" y="-59383"/>
            <a:ext cx="8686800" cy="683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rtl="0">
              <a:spcBef>
                <a:spcPct val="0"/>
              </a:spcBef>
            </a:pP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Programación en Tarjeta FPGA</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0" name="19 Rectángulo"/>
          <p:cNvSpPr/>
          <p:nvPr/>
        </p:nvSpPr>
        <p:spPr>
          <a:xfrm>
            <a:off x="668801" y="591397"/>
            <a:ext cx="7504975" cy="461665"/>
          </a:xfrm>
          <a:prstGeom prst="rect">
            <a:avLst/>
          </a:prstGeom>
        </p:spPr>
        <p:txBody>
          <a:bodyPr wrap="square">
            <a:spAutoFit/>
          </a:bodyPr>
          <a:lstStyle/>
          <a:p>
            <a:pPr algn="ctr"/>
            <a:r>
              <a:rPr lang="es-EC" sz="2400" b="1" dirty="0"/>
              <a:t>Desarrollo de los algoritmos HNLMS y HCCG</a:t>
            </a: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518761" y="1091162"/>
            <a:ext cx="6106477" cy="5042937"/>
          </a:xfrm>
          <a:prstGeom prst="rect">
            <a:avLst/>
          </a:prstGeom>
          <a:noFill/>
          <a:ln>
            <a:noFill/>
          </a:ln>
        </p:spPr>
      </p:pic>
    </p:spTree>
    <p:extLst>
      <p:ext uri="{BB962C8B-B14F-4D97-AF65-F5344CB8AC3E}">
        <p14:creationId xmlns:p14="http://schemas.microsoft.com/office/powerpoint/2010/main" val="2287955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Análisis </a:t>
            </a:r>
            <a:r>
              <a:rPr lang="es-EC"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de Resultados de los algoritmos en la Geometría Propuesta</a:t>
            </a:r>
            <a:endParaRPr lang="es-MX" sz="32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0" name="9 Rectángulo"/>
          <p:cNvSpPr/>
          <p:nvPr/>
        </p:nvSpPr>
        <p:spPr>
          <a:xfrm>
            <a:off x="3009900" y="3135065"/>
            <a:ext cx="2667000" cy="523220"/>
          </a:xfrm>
          <a:prstGeom prst="rect">
            <a:avLst/>
          </a:prstGeom>
        </p:spPr>
        <p:txBody>
          <a:bodyPr wrap="square">
            <a:spAutoFit/>
          </a:bodyPr>
          <a:lstStyle/>
          <a:p>
            <a:pPr algn="ctr"/>
            <a:r>
              <a:rPr lang="es-EC" sz="1400" dirty="0" smtClean="0"/>
              <a:t>MSE </a:t>
            </a:r>
            <a:r>
              <a:rPr lang="es-EC" sz="1400" dirty="0"/>
              <a:t>del algoritmo </a:t>
            </a:r>
            <a:r>
              <a:rPr lang="es-EC" sz="1400" dirty="0" smtClean="0"/>
              <a:t>HNCLMS </a:t>
            </a:r>
            <a:r>
              <a:rPr lang="es-EC" sz="1400" dirty="0"/>
              <a:t>con varios tamaños de </a:t>
            </a:r>
            <a:r>
              <a:rPr lang="es-EC" sz="1400" i="1" dirty="0"/>
              <a:t>µ</a:t>
            </a:r>
            <a:r>
              <a:rPr lang="es-EC" sz="1400" i="1" baseline="-25000" dirty="0"/>
              <a:t>n</a:t>
            </a:r>
            <a:r>
              <a:rPr lang="es-EC" sz="1400" i="1" dirty="0"/>
              <a:t> </a:t>
            </a:r>
            <a:endParaRPr lang="es-EC" sz="1400" dirty="0"/>
          </a:p>
        </p:txBody>
      </p:sp>
      <p:sp>
        <p:nvSpPr>
          <p:cNvPr id="15" name="14 Flecha derecha"/>
          <p:cNvSpPr/>
          <p:nvPr/>
        </p:nvSpPr>
        <p:spPr>
          <a:xfrm>
            <a:off x="3276600" y="4876732"/>
            <a:ext cx="276225" cy="152401"/>
          </a:xfrm>
          <a:prstGeom prst="rightArrow">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6" name="15 Flecha derecha"/>
          <p:cNvSpPr/>
          <p:nvPr/>
        </p:nvSpPr>
        <p:spPr>
          <a:xfrm>
            <a:off x="5105400" y="4876730"/>
            <a:ext cx="276225" cy="152401"/>
          </a:xfrm>
          <a:prstGeom prst="rightArrow">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7" name="16 Rectángulo"/>
          <p:cNvSpPr/>
          <p:nvPr/>
        </p:nvSpPr>
        <p:spPr>
          <a:xfrm>
            <a:off x="2490786" y="5521581"/>
            <a:ext cx="4000500" cy="646331"/>
          </a:xfrm>
          <a:prstGeom prst="rect">
            <a:avLst/>
          </a:prstGeom>
        </p:spPr>
        <p:txBody>
          <a:bodyPr wrap="square">
            <a:spAutoFit/>
          </a:bodyPr>
          <a:lstStyle/>
          <a:p>
            <a:pPr algn="ctr"/>
            <a:r>
              <a:rPr lang="es-EC" sz="1200" b="1" dirty="0"/>
              <a:t>Comparación de los algoritmos </a:t>
            </a:r>
            <a:r>
              <a:rPr lang="es-EC" sz="1200" b="1" i="1" dirty="0"/>
              <a:t>Householder</a:t>
            </a:r>
            <a:r>
              <a:rPr lang="es-EC" sz="1200" b="1" dirty="0"/>
              <a:t> respecto al  MSE para un arreglo semiesférico con todas las interacciones</a:t>
            </a:r>
            <a:endParaRPr lang="es-EC" sz="1200" dirty="0"/>
          </a:p>
        </p:txBody>
      </p:sp>
      <p:pic>
        <p:nvPicPr>
          <p:cNvPr id="24" name="23 Imagen"/>
          <p:cNvPicPr/>
          <p:nvPr/>
        </p:nvPicPr>
        <p:blipFill rotWithShape="1">
          <a:blip r:embed="rId2"/>
          <a:srcRect l="39475" t="8772" r="30187" b="50877"/>
          <a:stretch/>
        </p:blipFill>
        <p:spPr bwMode="auto">
          <a:xfrm>
            <a:off x="2133599" y="1347590"/>
            <a:ext cx="4714875" cy="3919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030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2400" y="228600"/>
            <a:ext cx="8500221" cy="707886"/>
          </a:xfrm>
          <a:prstGeom prst="rect">
            <a:avLst/>
          </a:prstGeom>
        </p:spPr>
        <p:txBody>
          <a:bodyPr wrap="square">
            <a:spAutoFit/>
          </a:bodyPr>
          <a:lstStyle/>
          <a:p>
            <a:pPr algn="ctr"/>
            <a:r>
              <a:rPr lang="es-EC" sz="40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Beamforming</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a:t>
            </a:r>
            <a:endParaRPr lang="es-MX"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Rectángulo"/>
          <p:cNvSpPr/>
          <p:nvPr/>
        </p:nvSpPr>
        <p:spPr>
          <a:xfrm>
            <a:off x="654853" y="1350633"/>
            <a:ext cx="7495314" cy="2123658"/>
          </a:xfrm>
          <a:prstGeom prst="rect">
            <a:avLst/>
          </a:prstGeom>
        </p:spPr>
        <p:txBody>
          <a:bodyPr wrap="square">
            <a:spAutoFit/>
          </a:bodyPr>
          <a:lstStyle/>
          <a:p>
            <a:pPr algn="just"/>
            <a:r>
              <a:rPr lang="es-EC" sz="2200" i="1" dirty="0" smtClean="0"/>
              <a:t>Beamforming</a:t>
            </a:r>
            <a:r>
              <a:rPr lang="es-EC" sz="2200" dirty="0" smtClean="0"/>
              <a:t> </a:t>
            </a:r>
            <a:r>
              <a:rPr lang="es-EC" sz="2200" dirty="0"/>
              <a:t>es una técnica que utiliza un arreglo de sensores; donde se estima la señal principal mediante combinaciones lineales de las diferentes salidas de cada uno de los sensores del arreglo, de tal manera que las perturbaciones indeseadas que vienen de diferentes direcciones se atenúan por el fenómeno de la directividad o selectividad espacial del </a:t>
            </a:r>
            <a:r>
              <a:rPr lang="es-EC" sz="2200" dirty="0" smtClean="0"/>
              <a:t>arreglo.</a:t>
            </a:r>
            <a:endParaRPr lang="es-EC" sz="2200" i="1" dirty="0"/>
          </a:p>
        </p:txBody>
      </p:sp>
      <p:sp>
        <p:nvSpPr>
          <p:cNvPr id="15" name="14 Rectángulo"/>
          <p:cNvSpPr/>
          <p:nvPr/>
        </p:nvSpPr>
        <p:spPr>
          <a:xfrm>
            <a:off x="4038600" y="4419600"/>
            <a:ext cx="4495800" cy="523220"/>
          </a:xfrm>
          <a:prstGeom prst="rect">
            <a:avLst/>
          </a:prstGeom>
        </p:spPr>
        <p:txBody>
          <a:bodyPr wrap="square">
            <a:spAutoFit/>
          </a:bodyPr>
          <a:lstStyle/>
          <a:p>
            <a:r>
              <a:rPr lang="es-EC" sz="2800" b="1" dirty="0" smtClean="0">
                <a:effectLst>
                  <a:outerShdw blurRad="38100" dist="38100" dir="2700000" algn="tl">
                    <a:srgbClr val="000000">
                      <a:alpha val="43137"/>
                    </a:srgbClr>
                  </a:outerShdw>
                </a:effectLst>
                <a:latin typeface="+mj-lt"/>
                <a:cs typeface="Aharoni" panose="02010803020104030203" pitchFamily="2" charset="-79"/>
              </a:rPr>
              <a:t>Categorías </a:t>
            </a:r>
            <a:r>
              <a:rPr lang="es-EC" sz="2800" b="1" dirty="0">
                <a:effectLst>
                  <a:outerShdw blurRad="38100" dist="38100" dir="2700000" algn="tl">
                    <a:srgbClr val="000000">
                      <a:alpha val="43137"/>
                    </a:srgbClr>
                  </a:outerShdw>
                </a:effectLst>
                <a:latin typeface="+mj-lt"/>
                <a:cs typeface="Aharoni" panose="02010803020104030203" pitchFamily="2" charset="-79"/>
              </a:rPr>
              <a:t>de </a:t>
            </a:r>
            <a:r>
              <a:rPr lang="es-EC" sz="2800" b="1" i="1" dirty="0" smtClean="0">
                <a:effectLst>
                  <a:outerShdw blurRad="38100" dist="38100" dir="2700000" algn="tl">
                    <a:srgbClr val="000000">
                      <a:alpha val="43137"/>
                    </a:srgbClr>
                  </a:outerShdw>
                </a:effectLst>
                <a:latin typeface="+mj-lt"/>
                <a:cs typeface="Aharoni" panose="02010803020104030203" pitchFamily="2" charset="-79"/>
              </a:rPr>
              <a:t>Beamforming</a:t>
            </a:r>
            <a:endParaRPr lang="es-EC" sz="2000" i="1" dirty="0"/>
          </a:p>
        </p:txBody>
      </p:sp>
      <p:sp>
        <p:nvSpPr>
          <p:cNvPr id="16" name="15 Rectángulo"/>
          <p:cNvSpPr/>
          <p:nvPr/>
        </p:nvSpPr>
        <p:spPr>
          <a:xfrm>
            <a:off x="4402510" y="5105400"/>
            <a:ext cx="3740704" cy="830997"/>
          </a:xfrm>
          <a:prstGeom prst="rect">
            <a:avLst/>
          </a:prstGeom>
        </p:spPr>
        <p:txBody>
          <a:bodyPr wrap="none">
            <a:spAutoFit/>
          </a:bodyPr>
          <a:lstStyle/>
          <a:p>
            <a:pPr marL="342900" indent="-342900">
              <a:buFont typeface="Wingdings" pitchFamily="2" charset="2"/>
              <a:buChar char="§"/>
            </a:pPr>
            <a:r>
              <a:rPr lang="es-EC" sz="2400" b="1" i="1" dirty="0" smtClean="0">
                <a:cs typeface="Aharoni" panose="02010803020104030203" pitchFamily="2" charset="-79"/>
              </a:rPr>
              <a:t>Beamforming Fijo</a:t>
            </a:r>
          </a:p>
          <a:p>
            <a:pPr marL="342900" indent="-342900">
              <a:buFont typeface="Wingdings" pitchFamily="2" charset="2"/>
              <a:buChar char="§"/>
            </a:pPr>
            <a:r>
              <a:rPr lang="es-EC" sz="2400" b="1" i="1" dirty="0">
                <a:cs typeface="Aharoni" panose="02010803020104030203" pitchFamily="2" charset="-79"/>
              </a:rPr>
              <a:t>Beamformin</a:t>
            </a:r>
            <a:r>
              <a:rPr lang="es-EC" sz="2400" b="1" dirty="0">
                <a:cs typeface="Aharoni" panose="02010803020104030203" pitchFamily="2" charset="-79"/>
              </a:rPr>
              <a:t>g </a:t>
            </a:r>
            <a:r>
              <a:rPr lang="es-EC" sz="2400" b="1" dirty="0" smtClean="0">
                <a:cs typeface="Aharoni" panose="02010803020104030203" pitchFamily="2" charset="-79"/>
              </a:rPr>
              <a:t>Adaptativo</a:t>
            </a:r>
            <a:endParaRPr lang="es-EC" sz="2400" b="1" dirty="0">
              <a:cs typeface="Aharoni" panose="02010803020104030203" pitchFamily="2" charset="-79"/>
            </a:endParaRPr>
          </a:p>
        </p:txBody>
      </p:sp>
      <mc:AlternateContent xmlns:mc="http://schemas.openxmlformats.org/markup-compatibility/2006" xmlns:a14="http://schemas.microsoft.com/office/drawing/2010/main">
        <mc:Choice Requires="a14">
          <p:sp>
            <p:nvSpPr>
              <p:cNvPr id="3" name="2 Rectángulo"/>
              <p:cNvSpPr/>
              <p:nvPr/>
            </p:nvSpPr>
            <p:spPr>
              <a:xfrm>
                <a:off x="990600" y="3886200"/>
                <a:ext cx="1685974"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𝑦</m:t>
                      </m:r>
                      <m:d>
                        <m:dPr>
                          <m:begChr m:val="["/>
                          <m:endChr m:val="]"/>
                          <m:ctrlPr>
                            <a:rPr lang="es-EC" i="1">
                              <a:latin typeface="Cambria Math"/>
                            </a:rPr>
                          </m:ctrlPr>
                        </m:dPr>
                        <m:e>
                          <m:r>
                            <a:rPr lang="es-EC" i="1">
                              <a:latin typeface="Cambria Math"/>
                            </a:rPr>
                            <m:t>𝑘</m:t>
                          </m:r>
                        </m:e>
                      </m:d>
                      <m:r>
                        <a:rPr lang="es-EC" i="1">
                          <a:latin typeface="Cambria Math"/>
                        </a:rPr>
                        <m:t>=</m:t>
                      </m:r>
                      <m:sSup>
                        <m:sSupPr>
                          <m:ctrlPr>
                            <a:rPr lang="es-EC" i="1">
                              <a:latin typeface="Cambria Math"/>
                            </a:rPr>
                          </m:ctrlPr>
                        </m:sSupPr>
                        <m:e>
                          <m:r>
                            <a:rPr lang="es-EC" b="1" i="1">
                              <a:latin typeface="Cambria Math"/>
                            </a:rPr>
                            <m:t>𝐰</m:t>
                          </m:r>
                        </m:e>
                        <m:sup>
                          <m:r>
                            <a:rPr lang="es-EC" i="1">
                              <a:latin typeface="Cambria Math"/>
                            </a:rPr>
                            <m:t>𝐻</m:t>
                          </m:r>
                        </m:sup>
                      </m:sSup>
                      <m:r>
                        <a:rPr lang="es-EC" b="1" i="1">
                          <a:latin typeface="Cambria Math"/>
                        </a:rPr>
                        <m:t>𝐱</m:t>
                      </m:r>
                      <m:d>
                        <m:dPr>
                          <m:begChr m:val="["/>
                          <m:endChr m:val="]"/>
                          <m:ctrlPr>
                            <a:rPr lang="es-EC" i="1">
                              <a:latin typeface="Cambria Math"/>
                            </a:rPr>
                          </m:ctrlPr>
                        </m:dPr>
                        <m:e>
                          <m:r>
                            <a:rPr lang="es-EC" i="1">
                              <a:latin typeface="Cambria Math"/>
                            </a:rPr>
                            <m:t>𝑘</m:t>
                          </m:r>
                        </m:e>
                      </m:d>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990600" y="3886200"/>
                <a:ext cx="1685974" cy="374270"/>
              </a:xfrm>
              <a:prstGeom prst="rect">
                <a:avLst/>
              </a:prstGeom>
              <a:blipFill rotWithShape="1">
                <a:blip r:embed="rId2"/>
                <a:stretch>
                  <a:fillRect b="-4918"/>
                </a:stretch>
              </a:blipFill>
            </p:spPr>
            <p:txBody>
              <a:bodyPr/>
              <a:lstStyle/>
              <a:p>
                <a:r>
                  <a:rPr lang="es-EC">
                    <a:noFill/>
                  </a:rPr>
                  <a:t> </a:t>
                </a:r>
              </a:p>
            </p:txBody>
          </p:sp>
        </mc:Fallback>
      </mc:AlternateContent>
    </p:spTree>
    <p:extLst>
      <p:ext uri="{BB962C8B-B14F-4D97-AF65-F5344CB8AC3E}">
        <p14:creationId xmlns:p14="http://schemas.microsoft.com/office/powerpoint/2010/main" val="2263947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8600" y="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spcBef>
                <a:spcPct val="0"/>
              </a:spcBef>
            </a:pP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Análisis </a:t>
            </a:r>
            <a:r>
              <a:rPr lang="es-EC"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de Resultados de los algoritmos en la Geometría Propuesta</a:t>
            </a:r>
            <a:endParaRPr lang="es-MX" sz="3200" b="1" i="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0" name="9 Rectángulo"/>
          <p:cNvSpPr/>
          <p:nvPr/>
        </p:nvSpPr>
        <p:spPr>
          <a:xfrm>
            <a:off x="3009900" y="3135065"/>
            <a:ext cx="2667000" cy="523220"/>
          </a:xfrm>
          <a:prstGeom prst="rect">
            <a:avLst/>
          </a:prstGeom>
        </p:spPr>
        <p:txBody>
          <a:bodyPr wrap="square">
            <a:spAutoFit/>
          </a:bodyPr>
          <a:lstStyle/>
          <a:p>
            <a:pPr algn="ctr"/>
            <a:r>
              <a:rPr lang="es-EC" sz="1400" dirty="0" smtClean="0"/>
              <a:t>MSE </a:t>
            </a:r>
            <a:r>
              <a:rPr lang="es-EC" sz="1400" dirty="0"/>
              <a:t>del algoritmo </a:t>
            </a:r>
            <a:r>
              <a:rPr lang="es-EC" sz="1400" dirty="0" smtClean="0"/>
              <a:t>HNCLMS </a:t>
            </a:r>
            <a:r>
              <a:rPr lang="es-EC" sz="1400" dirty="0"/>
              <a:t>con varios tamaños de </a:t>
            </a:r>
            <a:r>
              <a:rPr lang="es-EC" sz="1400" i="1" dirty="0"/>
              <a:t>µ</a:t>
            </a:r>
            <a:r>
              <a:rPr lang="es-EC" sz="1400" i="1" baseline="-25000" dirty="0"/>
              <a:t>n</a:t>
            </a:r>
            <a:r>
              <a:rPr lang="es-EC" sz="1400" i="1" dirty="0"/>
              <a:t> </a:t>
            </a:r>
            <a:endParaRPr lang="es-EC" sz="1400" dirty="0"/>
          </a:p>
        </p:txBody>
      </p:sp>
      <p:sp>
        <p:nvSpPr>
          <p:cNvPr id="17" name="16 Rectángulo"/>
          <p:cNvSpPr/>
          <p:nvPr/>
        </p:nvSpPr>
        <p:spPr>
          <a:xfrm>
            <a:off x="2657474" y="5306879"/>
            <a:ext cx="4000500" cy="461665"/>
          </a:xfrm>
          <a:prstGeom prst="rect">
            <a:avLst/>
          </a:prstGeom>
        </p:spPr>
        <p:txBody>
          <a:bodyPr wrap="square">
            <a:spAutoFit/>
          </a:bodyPr>
          <a:lstStyle/>
          <a:p>
            <a:pPr algn="ctr"/>
            <a:r>
              <a:rPr lang="es-EC" sz="1200" b="1" dirty="0"/>
              <a:t>Comparación de los algoritmos </a:t>
            </a:r>
            <a:r>
              <a:rPr lang="es-EC" sz="1200" b="1" i="1" dirty="0"/>
              <a:t>Householder</a:t>
            </a:r>
            <a:r>
              <a:rPr lang="es-EC" sz="1200" b="1" dirty="0"/>
              <a:t> respecto al  </a:t>
            </a:r>
            <a:r>
              <a:rPr lang="es-EC" sz="1200" b="1" i="1" dirty="0"/>
              <a:t>beampattern</a:t>
            </a:r>
            <a:r>
              <a:rPr lang="es-EC" sz="1200" b="1" dirty="0"/>
              <a:t> para un arreglo semiesférico</a:t>
            </a:r>
            <a:endParaRPr lang="es-EC" sz="1200" dirty="0"/>
          </a:p>
        </p:txBody>
      </p:sp>
      <p:pic>
        <p:nvPicPr>
          <p:cNvPr id="8" name="7 Imagen"/>
          <p:cNvPicPr/>
          <p:nvPr/>
        </p:nvPicPr>
        <p:blipFill rotWithShape="1">
          <a:blip r:embed="rId2"/>
          <a:srcRect l="4752" t="9065" r="60525" b="53800"/>
          <a:stretch/>
        </p:blipFill>
        <p:spPr bwMode="auto">
          <a:xfrm>
            <a:off x="2209798" y="1548825"/>
            <a:ext cx="4895852" cy="3461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9223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CONCLUSIONES</a:t>
            </a:r>
            <a:endParaRPr lang="es-EC" sz="4000" b="1" dirty="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2 Marcador de contenido"/>
          <p:cNvSpPr>
            <a:spLocks noGrp="1"/>
          </p:cNvSpPr>
          <p:nvPr>
            <p:ph idx="1"/>
          </p:nvPr>
        </p:nvSpPr>
        <p:spPr>
          <a:xfrm>
            <a:off x="457200" y="1447800"/>
            <a:ext cx="8229600" cy="4525963"/>
          </a:xfrm>
        </p:spPr>
        <p:txBody>
          <a:bodyPr>
            <a:noAutofit/>
          </a:bodyPr>
          <a:lstStyle/>
          <a:p>
            <a:pPr lvl="0" algn="just"/>
            <a:r>
              <a:rPr lang="es-EC" sz="2000" dirty="0"/>
              <a:t>Se cumplió con el objetivo de implementar  un arreglo semiesférico de micrófonos que permita realzar la voz de manera adecuada utilizando algoritmos adaptativos LCMV en el dispositivo NI myRIO-1900. </a:t>
            </a:r>
          </a:p>
          <a:p>
            <a:pPr marL="0" indent="0" algn="just">
              <a:buNone/>
            </a:pPr>
            <a:endParaRPr lang="es-EC" sz="2000" dirty="0"/>
          </a:p>
          <a:p>
            <a:pPr lvl="0" algn="just"/>
            <a:r>
              <a:rPr lang="es-EC" sz="2000" dirty="0"/>
              <a:t>Se verifico el rendimiento de los algoritmos HNCLMS y HCCG para diferentes números de bits en base a la precisión finita, donde se concluye que el error MSE es menor si  el número de bits aumenta, debido a que al ser menor el número de bits existe un incremento de las operaciones y por ende una propagación del error</a:t>
            </a:r>
            <a:r>
              <a:rPr lang="es-EC" sz="2000" dirty="0" smtClean="0"/>
              <a:t>.</a:t>
            </a:r>
          </a:p>
          <a:p>
            <a:pPr marL="0" lvl="0" indent="0" algn="just">
              <a:buNone/>
            </a:pPr>
            <a:endParaRPr lang="es-EC" sz="2000" dirty="0"/>
          </a:p>
          <a:p>
            <a:pPr lvl="0" algn="just"/>
            <a:r>
              <a:rPr lang="es-EC" sz="2000" dirty="0"/>
              <a:t>Se realizó el estudio del algoritmo </a:t>
            </a:r>
            <a:r>
              <a:rPr lang="es-EC" sz="2000" i="1" dirty="0" err="1"/>
              <a:t>Lattice</a:t>
            </a:r>
            <a:r>
              <a:rPr lang="es-EC" sz="2000" i="1" dirty="0"/>
              <a:t> Recursive Least Squares</a:t>
            </a:r>
            <a:r>
              <a:rPr lang="es-EC" sz="2000" dirty="0"/>
              <a:t> mediante la imposición de restricciones lineales sobre el filtro; pero al abordar la investigación sobre el tema, no se encuentra información. Siendo este un tema de investigación más profundo.</a:t>
            </a:r>
          </a:p>
          <a:p>
            <a:pPr algn="just"/>
            <a:endParaRPr lang="es-EC" sz="2000" i="1" dirty="0" smtClean="0"/>
          </a:p>
          <a:p>
            <a:pPr lvl="0" algn="just"/>
            <a:endParaRPr lang="es-EC" sz="2000" dirty="0"/>
          </a:p>
        </p:txBody>
      </p:sp>
    </p:spTree>
    <p:extLst>
      <p:ext uri="{BB962C8B-B14F-4D97-AF65-F5344CB8AC3E}">
        <p14:creationId xmlns:p14="http://schemas.microsoft.com/office/powerpoint/2010/main" val="342054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CONCLUSIONES</a:t>
            </a:r>
            <a:endParaRPr lang="es-EC" sz="4000" b="1" dirty="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143000"/>
                <a:ext cx="8229600" cy="4525963"/>
              </a:xfrm>
            </p:spPr>
            <p:txBody>
              <a:bodyPr>
                <a:noAutofit/>
              </a:bodyPr>
              <a:lstStyle/>
              <a:p>
                <a:pPr lvl="0" algn="just"/>
                <a:r>
                  <a:rPr lang="es-EC" sz="2000" dirty="0"/>
                  <a:t>La teoría de arreglo de sensores indica que estos sensores deben tener un comportamiento isotrópicos al realizar el análisis se comprobó que en casos prácticos no cumple, esto es propio de su fabricación, de las propiedades físico-químicas de los materiales empleados, por lo que se aproximó su comportamiento mediante la ecualización de los mismos tomando como referencia el </a:t>
                </a:r>
                <a14:m>
                  <m:oMath xmlns:m="http://schemas.openxmlformats.org/officeDocument/2006/math">
                    <m:r>
                      <a:rPr lang="es-EC" sz="2000" i="1">
                        <a:latin typeface="Cambria Math"/>
                      </a:rPr>
                      <m:t>𝑀𝑖𝑐</m:t>
                    </m:r>
                    <m:r>
                      <a:rPr lang="es-EC" sz="2000" i="1">
                        <a:latin typeface="Cambria Math"/>
                      </a:rPr>
                      <m:t> 1</m:t>
                    </m:r>
                  </m:oMath>
                </a14:m>
                <a:r>
                  <a:rPr lang="es-EC" sz="2000" dirty="0"/>
                  <a:t>.</a:t>
                </a:r>
              </a:p>
              <a:p>
                <a:pPr marL="0" indent="0" algn="just">
                  <a:buNone/>
                </a:pPr>
                <a:endParaRPr lang="es-EC" sz="2000" dirty="0"/>
              </a:p>
              <a:p>
                <a:pPr lvl="0" algn="just"/>
                <a:r>
                  <a:rPr lang="es-EC" sz="2000" dirty="0"/>
                  <a:t>Se realizó la programación directamente desde la ventana </a:t>
                </a:r>
                <a:r>
                  <a:rPr lang="es-EC" sz="2000" dirty="0" err="1"/>
                  <a:t>LabVIEW</a:t>
                </a:r>
                <a:r>
                  <a:rPr lang="es-EC" sz="2000" dirty="0"/>
                  <a:t> en el dispositivo Ni </a:t>
                </a:r>
                <a:r>
                  <a:rPr lang="es-EC" sz="2000" dirty="0" err="1"/>
                  <a:t>myRIO</a:t>
                </a:r>
                <a:r>
                  <a:rPr lang="es-EC" sz="2000" dirty="0"/>
                  <a:t> que es un hardware embebido; la adquisición de datos se hizo mediante  el FPGA y el desarrollo del algoritmo en el procesador dual-</a:t>
                </a:r>
                <a:r>
                  <a:rPr lang="es-EC" sz="2000" dirty="0" err="1"/>
                  <a:t>core</a:t>
                </a:r>
                <a:r>
                  <a:rPr lang="es-EC" sz="2000" dirty="0"/>
                  <a:t> ARM Cortex-A9 completamente programable que ejecuta un SO en tiempo real</a:t>
                </a:r>
                <a:r>
                  <a:rPr lang="es-EC" sz="2000" dirty="0" smtClean="0"/>
                  <a:t>.</a:t>
                </a:r>
              </a:p>
              <a:p>
                <a:pPr lvl="0" algn="just"/>
                <a:endParaRPr lang="es-EC" sz="2000" dirty="0"/>
              </a:p>
              <a:p>
                <a:pPr lvl="0" algn="just"/>
                <a:r>
                  <a:rPr lang="es-EC" sz="2000" dirty="0"/>
                  <a:t>Se concluye que la herramienta </a:t>
                </a:r>
                <a:r>
                  <a:rPr lang="es-EC" sz="2000" dirty="0" err="1"/>
                  <a:t>LabVIEW</a:t>
                </a:r>
                <a:r>
                  <a:rPr lang="es-EC" sz="2000" dirty="0"/>
                  <a:t> constituye un revolucionario sistema de programación gráfica para aplicaciones que involucran adquisición, control y presentación de datos, empleando programación gráfica basada en diagramas de bloques.</a:t>
                </a:r>
              </a:p>
              <a:p>
                <a:pPr algn="just"/>
                <a:endParaRPr lang="es-EC" sz="2000" i="1" dirty="0" smtClean="0"/>
              </a:p>
              <a:p>
                <a:pPr lvl="0" algn="just"/>
                <a:endParaRPr lang="es-EC"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143000"/>
                <a:ext cx="8229600" cy="4525963"/>
              </a:xfrm>
              <a:blipFill rotWithShape="1">
                <a:blip r:embed="rId2"/>
                <a:stretch>
                  <a:fillRect l="-593" t="-674" r="-741" b="-24259"/>
                </a:stretch>
              </a:blipFill>
            </p:spPr>
            <p:txBody>
              <a:bodyPr/>
              <a:lstStyle/>
              <a:p>
                <a:r>
                  <a:rPr lang="es-EC">
                    <a:noFill/>
                  </a:rPr>
                  <a:t> </a:t>
                </a:r>
              </a:p>
            </p:txBody>
          </p:sp>
        </mc:Fallback>
      </mc:AlternateContent>
    </p:spTree>
    <p:extLst>
      <p:ext uri="{BB962C8B-B14F-4D97-AF65-F5344CB8AC3E}">
        <p14:creationId xmlns:p14="http://schemas.microsoft.com/office/powerpoint/2010/main" val="2004484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CONCLUSIONES</a:t>
            </a:r>
            <a:endParaRPr lang="es-EC" sz="4000" b="1" dirty="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2 Marcador de contenido"/>
          <p:cNvSpPr>
            <a:spLocks noGrp="1"/>
          </p:cNvSpPr>
          <p:nvPr>
            <p:ph idx="1"/>
          </p:nvPr>
        </p:nvSpPr>
        <p:spPr>
          <a:xfrm>
            <a:off x="457200" y="1447800"/>
            <a:ext cx="8229600" cy="4525963"/>
          </a:xfrm>
        </p:spPr>
        <p:txBody>
          <a:bodyPr>
            <a:noAutofit/>
          </a:bodyPr>
          <a:lstStyle/>
          <a:p>
            <a:pPr lvl="0" algn="just"/>
            <a:r>
              <a:rPr lang="es-EC" sz="2000" dirty="0"/>
              <a:t>El tiempo de ejecución del algoritmo HCCG es de 8</a:t>
            </a:r>
            <a:r>
              <a:rPr lang="es-EC" sz="2000" i="1" dirty="0"/>
              <a:t>ms </a:t>
            </a:r>
            <a:r>
              <a:rPr lang="es-EC" sz="2000" dirty="0"/>
              <a:t> y del algoritmo HCNLMS es de 6</a:t>
            </a:r>
            <a:r>
              <a:rPr lang="es-EC" sz="2000" i="1" dirty="0"/>
              <a:t>ms; </a:t>
            </a:r>
            <a:r>
              <a:rPr lang="es-EC" sz="2000" dirty="0"/>
              <a:t>debido a la adquisición de los datos, procesamiento de las señales, algoritmos ejecutados en el </a:t>
            </a:r>
            <a:r>
              <a:rPr lang="es-EC" sz="2000" i="1" dirty="0" err="1"/>
              <a:t>Math</a:t>
            </a:r>
            <a:r>
              <a:rPr lang="es-EC" sz="2000" i="1" dirty="0"/>
              <a:t> </a:t>
            </a:r>
            <a:r>
              <a:rPr lang="es-EC" sz="2000" i="1" dirty="0" err="1"/>
              <a:t>Scrip</a:t>
            </a:r>
            <a:r>
              <a:rPr lang="es-EC" sz="2000" dirty="0"/>
              <a:t> de Matlab.</a:t>
            </a:r>
          </a:p>
          <a:p>
            <a:pPr marL="0" indent="0" algn="just">
              <a:buNone/>
            </a:pPr>
            <a:endParaRPr lang="es-EC" sz="2000" dirty="0"/>
          </a:p>
          <a:p>
            <a:pPr lvl="0" algn="just"/>
            <a:r>
              <a:rPr lang="es-EC" sz="2000" dirty="0"/>
              <a:t>Los algoritmos NLMS y CG presentan un valor en sus MSE similar y un buen desempeño al realizar el análisis de las gráficas. Sin embargo se debe considerar que el algoritmo HCNLMS tiene un tiempo menor de ejecución por que su algoritmo tiene un menor número de operaciones.</a:t>
            </a:r>
          </a:p>
          <a:p>
            <a:pPr algn="just"/>
            <a:endParaRPr lang="es-EC" sz="2000" i="1" dirty="0" smtClean="0"/>
          </a:p>
          <a:p>
            <a:pPr lvl="0" algn="just"/>
            <a:endParaRPr lang="es-EC" sz="2000" dirty="0"/>
          </a:p>
        </p:txBody>
      </p:sp>
    </p:spTree>
    <p:extLst>
      <p:ext uri="{BB962C8B-B14F-4D97-AF65-F5344CB8AC3E}">
        <p14:creationId xmlns:p14="http://schemas.microsoft.com/office/powerpoint/2010/main" val="4172911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143000"/>
          </a:xfrm>
        </p:spPr>
        <p:txBody>
          <a:bodyPr/>
          <a:lstStyle/>
          <a:p>
            <a:r>
              <a:rPr lang="es-EC" b="1" dirty="0" smtClean="0">
                <a:solidFill>
                  <a:schemeClr val="tx2">
                    <a:lumMod val="5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RECOMENDACIONES</a:t>
            </a:r>
            <a:endParaRPr lang="es-EC" dirty="0"/>
          </a:p>
        </p:txBody>
      </p:sp>
      <p:sp>
        <p:nvSpPr>
          <p:cNvPr id="3" name="2 Marcador de contenido"/>
          <p:cNvSpPr>
            <a:spLocks noGrp="1"/>
          </p:cNvSpPr>
          <p:nvPr>
            <p:ph idx="1"/>
          </p:nvPr>
        </p:nvSpPr>
        <p:spPr>
          <a:xfrm>
            <a:off x="457200" y="1600201"/>
            <a:ext cx="8229600" cy="2590799"/>
          </a:xfrm>
        </p:spPr>
        <p:txBody>
          <a:bodyPr>
            <a:normAutofit fontScale="92500" lnSpcReduction="10000"/>
          </a:bodyPr>
          <a:lstStyle/>
          <a:p>
            <a:pPr algn="just"/>
            <a:r>
              <a:rPr lang="es-EC" dirty="0"/>
              <a:t>Se recomienda ampliar el estudio de las señales adquiridas en un ambiente idóneo, ya que en la presente investigación se utiliza señales del tipo AWGN pero estas señales no fueron adquiridas en una cabina </a:t>
            </a:r>
            <a:r>
              <a:rPr lang="es-EC" dirty="0" err="1"/>
              <a:t>anecoica</a:t>
            </a:r>
            <a:r>
              <a:rPr lang="es-EC" dirty="0"/>
              <a:t>, de esta manera se mejorara el resultado final.</a:t>
            </a:r>
          </a:p>
          <a:p>
            <a:pPr marL="0" indent="0" algn="just">
              <a:buNone/>
            </a:pPr>
            <a:endParaRPr lang="es-EC" dirty="0"/>
          </a:p>
        </p:txBody>
      </p:sp>
    </p:spTree>
    <p:extLst>
      <p:ext uri="{BB962C8B-B14F-4D97-AF65-F5344CB8AC3E}">
        <p14:creationId xmlns:p14="http://schemas.microsoft.com/office/powerpoint/2010/main" val="1756204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2400" y="228600"/>
            <a:ext cx="8500221" cy="707886"/>
          </a:xfrm>
          <a:prstGeom prst="rect">
            <a:avLst/>
          </a:prstGeom>
        </p:spPr>
        <p:txBody>
          <a:bodyPr wrap="square">
            <a:spAutoFit/>
          </a:bodyPr>
          <a:lstStyle/>
          <a:p>
            <a:pPr algn="ctr"/>
            <a:r>
              <a:rPr lang="es-EC" sz="40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Beamforming</a:t>
            </a:r>
            <a:r>
              <a:rPr lang="es-EC" sz="3200" b="1" i="1"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 </a:t>
            </a:r>
            <a:endParaRPr lang="es-MX" sz="3200" b="1" i="1"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6 Rectángulo"/>
          <p:cNvSpPr/>
          <p:nvPr/>
        </p:nvSpPr>
        <p:spPr>
          <a:xfrm>
            <a:off x="457200" y="1234350"/>
            <a:ext cx="3679843" cy="523220"/>
          </a:xfrm>
          <a:prstGeom prst="rect">
            <a:avLst/>
          </a:prstGeom>
        </p:spPr>
        <p:txBody>
          <a:bodyPr wrap="square">
            <a:spAutoFit/>
          </a:bodyPr>
          <a:lstStyle/>
          <a:p>
            <a:r>
              <a:rPr lang="es-EC" sz="2800" b="1" dirty="0">
                <a:effectLst>
                  <a:outerShdw blurRad="38100" dist="38100" dir="2700000" algn="tl">
                    <a:srgbClr val="000000">
                      <a:alpha val="43137"/>
                    </a:srgbClr>
                  </a:outerShdw>
                </a:effectLst>
                <a:latin typeface="+mj-lt"/>
                <a:cs typeface="Aharoni" panose="02010803020104030203" pitchFamily="2" charset="-79"/>
              </a:rPr>
              <a:t>Tipos de </a:t>
            </a:r>
            <a:r>
              <a:rPr lang="es-EC" sz="2800" b="1" i="1" dirty="0" smtClean="0">
                <a:effectLst>
                  <a:outerShdw blurRad="38100" dist="38100" dir="2700000" algn="tl">
                    <a:srgbClr val="000000">
                      <a:alpha val="43137"/>
                    </a:srgbClr>
                  </a:outerShdw>
                </a:effectLst>
                <a:latin typeface="+mj-lt"/>
                <a:cs typeface="Aharoni" panose="02010803020104030203" pitchFamily="2" charset="-79"/>
              </a:rPr>
              <a:t>Beamforming</a:t>
            </a:r>
            <a:endParaRPr lang="es-EC" sz="2000" i="1" dirty="0"/>
          </a:p>
        </p:txBody>
      </p:sp>
      <p:sp>
        <p:nvSpPr>
          <p:cNvPr id="8" name="7 Rectángulo"/>
          <p:cNvSpPr/>
          <p:nvPr/>
        </p:nvSpPr>
        <p:spPr>
          <a:xfrm>
            <a:off x="475922" y="1974085"/>
            <a:ext cx="3948132" cy="461665"/>
          </a:xfrm>
          <a:prstGeom prst="rect">
            <a:avLst/>
          </a:prstGeom>
        </p:spPr>
        <p:txBody>
          <a:bodyPr wrap="none">
            <a:spAutoFit/>
          </a:bodyPr>
          <a:lstStyle/>
          <a:p>
            <a:pPr marL="342900" indent="-342900">
              <a:buFont typeface="Wingdings" pitchFamily="2" charset="2"/>
              <a:buChar char="§"/>
            </a:pPr>
            <a:r>
              <a:rPr lang="es-EC" sz="2400" b="1" i="1" dirty="0">
                <a:cs typeface="Aharoni" panose="02010803020104030203" pitchFamily="2" charset="-79"/>
              </a:rPr>
              <a:t>N</a:t>
            </a:r>
            <a:r>
              <a:rPr lang="es-EC" sz="2400" b="1" i="1" dirty="0" smtClean="0">
                <a:cs typeface="Aharoni" panose="02010803020104030203" pitchFamily="2" charset="-79"/>
              </a:rPr>
              <a:t>arrowband</a:t>
            </a:r>
            <a:r>
              <a:rPr lang="es-EC" i="1" dirty="0" smtClean="0"/>
              <a:t> </a:t>
            </a:r>
            <a:r>
              <a:rPr lang="es-EC" sz="2400" b="1" i="1" dirty="0" smtClean="0">
                <a:cs typeface="Aharoni" panose="02010803020104030203" pitchFamily="2" charset="-79"/>
              </a:rPr>
              <a:t>Beamforming</a:t>
            </a:r>
            <a:endParaRPr lang="es-EC" sz="2400" b="1" i="1" dirty="0">
              <a:cs typeface="Aharoni" panose="02010803020104030203" pitchFamily="2" charset="-79"/>
            </a:endParaRPr>
          </a:p>
        </p:txBody>
      </p:sp>
      <p:sp>
        <p:nvSpPr>
          <p:cNvPr id="10" name="9 Rectángulo"/>
          <p:cNvSpPr/>
          <p:nvPr/>
        </p:nvSpPr>
        <p:spPr>
          <a:xfrm>
            <a:off x="457200" y="4091103"/>
            <a:ext cx="3744295" cy="461665"/>
          </a:xfrm>
          <a:prstGeom prst="rect">
            <a:avLst/>
          </a:prstGeom>
        </p:spPr>
        <p:txBody>
          <a:bodyPr wrap="none">
            <a:spAutoFit/>
          </a:bodyPr>
          <a:lstStyle/>
          <a:p>
            <a:pPr marL="342900" indent="-342900">
              <a:buFont typeface="Wingdings" pitchFamily="2" charset="2"/>
              <a:buChar char="§"/>
            </a:pPr>
            <a:r>
              <a:rPr lang="es-EC" sz="2400" b="1" i="1" dirty="0">
                <a:cs typeface="Aharoni" panose="02010803020104030203" pitchFamily="2" charset="-79"/>
              </a:rPr>
              <a:t>Broadband </a:t>
            </a:r>
            <a:r>
              <a:rPr lang="es-EC" sz="2400" b="1" i="1" dirty="0" smtClean="0">
                <a:cs typeface="Aharoni" panose="02010803020104030203" pitchFamily="2" charset="-79"/>
              </a:rPr>
              <a:t>Beamformin</a:t>
            </a:r>
            <a:r>
              <a:rPr lang="es-EC" sz="2400" b="1" dirty="0" smtClean="0">
                <a:cs typeface="Aharoni" panose="02010803020104030203" pitchFamily="2" charset="-79"/>
              </a:rPr>
              <a:t>g</a:t>
            </a:r>
            <a:endParaRPr lang="es-EC" sz="2400" b="1" dirty="0">
              <a:cs typeface="Aharoni" panose="02010803020104030203" pitchFamily="2" charset="-79"/>
            </a:endParaRPr>
          </a:p>
        </p:txBody>
      </p:sp>
      <mc:AlternateContent xmlns:mc="http://schemas.openxmlformats.org/markup-compatibility/2006" xmlns:a14="http://schemas.microsoft.com/office/drawing/2010/main">
        <mc:Choice Requires="a14">
          <p:sp>
            <p:nvSpPr>
              <p:cNvPr id="3" name="2 Rectángulo"/>
              <p:cNvSpPr/>
              <p:nvPr/>
            </p:nvSpPr>
            <p:spPr>
              <a:xfrm>
                <a:off x="920947" y="4876800"/>
                <a:ext cx="3058081" cy="877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𝑦</m:t>
                      </m:r>
                      <m:d>
                        <m:dPr>
                          <m:begChr m:val="["/>
                          <m:endChr m:val="]"/>
                          <m:ctrlPr>
                            <a:rPr lang="es-EC" i="1">
                              <a:latin typeface="Cambria Math"/>
                            </a:rPr>
                          </m:ctrlPr>
                        </m:dPr>
                        <m:e>
                          <m:r>
                            <a:rPr lang="es-EC" i="1">
                              <a:latin typeface="Cambria Math"/>
                            </a:rPr>
                            <m:t>𝑘</m:t>
                          </m:r>
                        </m:e>
                      </m:d>
                      <m:r>
                        <a:rPr lang="es-EC" i="1">
                          <a:latin typeface="Cambria Math"/>
                        </a:rPr>
                        <m:t>=</m:t>
                      </m:r>
                      <m:nary>
                        <m:naryPr>
                          <m:chr m:val="∑"/>
                          <m:limLoc m:val="undOvr"/>
                          <m:ctrlPr>
                            <a:rPr lang="es-EC" i="1">
                              <a:latin typeface="Cambria Math"/>
                            </a:rPr>
                          </m:ctrlPr>
                        </m:naryPr>
                        <m:sub>
                          <m:r>
                            <a:rPr lang="es-EC" i="1">
                              <a:latin typeface="Cambria Math"/>
                            </a:rPr>
                            <m:t>𝑚</m:t>
                          </m:r>
                          <m:r>
                            <a:rPr lang="es-EC" i="1">
                              <a:latin typeface="Cambria Math"/>
                            </a:rPr>
                            <m:t>=1</m:t>
                          </m:r>
                        </m:sub>
                        <m:sup>
                          <m:r>
                            <a:rPr lang="es-EC" i="1">
                              <a:latin typeface="Cambria Math"/>
                            </a:rPr>
                            <m:t>𝑀</m:t>
                          </m:r>
                        </m:sup>
                        <m:e>
                          <m:nary>
                            <m:naryPr>
                              <m:chr m:val="∑"/>
                              <m:limLoc m:val="undOvr"/>
                              <m:ctrlPr>
                                <a:rPr lang="es-EC" i="1">
                                  <a:latin typeface="Cambria Math"/>
                                </a:rPr>
                              </m:ctrlPr>
                            </m:naryPr>
                            <m:sub>
                              <m:r>
                                <a:rPr lang="es-EC" i="1">
                                  <a:latin typeface="Cambria Math"/>
                                </a:rPr>
                                <m:t>𝑖</m:t>
                              </m:r>
                              <m:r>
                                <a:rPr lang="es-EC" i="1">
                                  <a:latin typeface="Cambria Math"/>
                                </a:rPr>
                                <m:t>=0</m:t>
                              </m:r>
                            </m:sub>
                            <m:sup>
                              <m:r>
                                <a:rPr lang="es-EC" i="1">
                                  <a:latin typeface="Cambria Math"/>
                                </a:rPr>
                                <m:t>𝑁</m:t>
                              </m:r>
                              <m:r>
                                <a:rPr lang="es-EC" i="1">
                                  <a:latin typeface="Cambria Math"/>
                                </a:rPr>
                                <m:t>−1</m:t>
                              </m:r>
                            </m:sup>
                            <m:e>
                              <m:sSub>
                                <m:sSubPr>
                                  <m:ctrlPr>
                                    <a:rPr lang="es-EC" i="1">
                                      <a:latin typeface="Cambria Math"/>
                                    </a:rPr>
                                  </m:ctrlPr>
                                </m:sSubPr>
                                <m:e>
                                  <m:r>
                                    <a:rPr lang="es-EC" i="1">
                                      <a:latin typeface="Cambria Math"/>
                                    </a:rPr>
                                    <m:t>𝑤</m:t>
                                  </m:r>
                                </m:e>
                                <m:sub>
                                  <m:r>
                                    <a:rPr lang="es-EC" i="1">
                                      <a:latin typeface="Cambria Math"/>
                                    </a:rPr>
                                    <m:t>𝑚</m:t>
                                  </m:r>
                                  <m:r>
                                    <a:rPr lang="es-EC" i="1">
                                      <a:latin typeface="Cambria Math"/>
                                    </a:rPr>
                                    <m:t>,</m:t>
                                  </m:r>
                                  <m:r>
                                    <a:rPr lang="es-EC" i="1">
                                      <a:latin typeface="Cambria Math"/>
                                    </a:rPr>
                                    <m:t>𝑖</m:t>
                                  </m:r>
                                </m:sub>
                              </m:sSub>
                              <m:sSub>
                                <m:sSubPr>
                                  <m:ctrlPr>
                                    <a:rPr lang="es-EC" i="1">
                                      <a:latin typeface="Cambria Math"/>
                                    </a:rPr>
                                  </m:ctrlPr>
                                </m:sSubPr>
                                <m:e>
                                  <m:r>
                                    <a:rPr lang="es-EC" i="1">
                                      <a:latin typeface="Cambria Math"/>
                                    </a:rPr>
                                    <m:t>𝑥</m:t>
                                  </m:r>
                                </m:e>
                                <m:sub>
                                  <m:r>
                                    <a:rPr lang="es-EC" i="1">
                                      <a:latin typeface="Cambria Math"/>
                                    </a:rPr>
                                    <m:t>𝑚</m:t>
                                  </m:r>
                                </m:sub>
                              </m:sSub>
                              <m:d>
                                <m:dPr>
                                  <m:begChr m:val="["/>
                                  <m:endChr m:val="]"/>
                                  <m:ctrlPr>
                                    <a:rPr lang="es-EC" i="1">
                                      <a:latin typeface="Cambria Math"/>
                                    </a:rPr>
                                  </m:ctrlPr>
                                </m:dPr>
                                <m:e>
                                  <m:r>
                                    <a:rPr lang="es-EC" i="1">
                                      <a:latin typeface="Cambria Math"/>
                                    </a:rPr>
                                    <m:t>𝑘</m:t>
                                  </m:r>
                                  <m:r>
                                    <a:rPr lang="es-EC" i="1">
                                      <a:latin typeface="Cambria Math"/>
                                    </a:rPr>
                                    <m:t>−</m:t>
                                  </m:r>
                                  <m:r>
                                    <a:rPr lang="es-EC" i="1">
                                      <a:latin typeface="Cambria Math"/>
                                    </a:rPr>
                                    <m:t>𝑖</m:t>
                                  </m:r>
                                </m:e>
                              </m:d>
                            </m:e>
                          </m:nary>
                        </m:e>
                      </m:nary>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920947" y="4876800"/>
                <a:ext cx="3058081" cy="877997"/>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1330515" y="2609325"/>
                <a:ext cx="2238946" cy="876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𝑦</m:t>
                      </m:r>
                      <m:d>
                        <m:dPr>
                          <m:begChr m:val="["/>
                          <m:endChr m:val="]"/>
                          <m:ctrlPr>
                            <a:rPr lang="es-EC" i="1">
                              <a:latin typeface="Cambria Math"/>
                            </a:rPr>
                          </m:ctrlPr>
                        </m:dPr>
                        <m:e>
                          <m:r>
                            <a:rPr lang="es-EC" i="1">
                              <a:latin typeface="Cambria Math"/>
                            </a:rPr>
                            <m:t>𝑘</m:t>
                          </m:r>
                        </m:e>
                      </m:d>
                      <m:r>
                        <a:rPr lang="es-EC" i="1">
                          <a:latin typeface="Cambria Math"/>
                        </a:rPr>
                        <m:t>=</m:t>
                      </m:r>
                      <m:nary>
                        <m:naryPr>
                          <m:chr m:val="∑"/>
                          <m:limLoc m:val="undOvr"/>
                          <m:ctrlPr>
                            <a:rPr lang="es-EC" i="1">
                              <a:latin typeface="Cambria Math"/>
                            </a:rPr>
                          </m:ctrlPr>
                        </m:naryPr>
                        <m:sub>
                          <m:r>
                            <a:rPr lang="es-EC" i="1">
                              <a:latin typeface="Cambria Math"/>
                            </a:rPr>
                            <m:t>𝑚</m:t>
                          </m:r>
                          <m:r>
                            <a:rPr lang="es-EC" i="1">
                              <a:latin typeface="Cambria Math"/>
                            </a:rPr>
                            <m:t>=1</m:t>
                          </m:r>
                        </m:sub>
                        <m:sup>
                          <m:r>
                            <a:rPr lang="es-EC" i="1">
                              <a:latin typeface="Cambria Math"/>
                            </a:rPr>
                            <m:t>𝑀</m:t>
                          </m:r>
                        </m:sup>
                        <m:e>
                          <m:sSub>
                            <m:sSubPr>
                              <m:ctrlPr>
                                <a:rPr lang="es-EC" i="1">
                                  <a:latin typeface="Cambria Math"/>
                                </a:rPr>
                              </m:ctrlPr>
                            </m:sSubPr>
                            <m:e>
                              <m:r>
                                <a:rPr lang="es-EC" i="1">
                                  <a:latin typeface="Cambria Math"/>
                                </a:rPr>
                                <m:t>𝑤</m:t>
                              </m:r>
                            </m:e>
                            <m:sub>
                              <m:r>
                                <a:rPr lang="es-EC" i="1">
                                  <a:latin typeface="Cambria Math"/>
                                </a:rPr>
                                <m:t>𝑚</m:t>
                              </m:r>
                            </m:sub>
                          </m:sSub>
                          <m:sSub>
                            <m:sSubPr>
                              <m:ctrlPr>
                                <a:rPr lang="es-EC" i="1">
                                  <a:latin typeface="Cambria Math"/>
                                </a:rPr>
                              </m:ctrlPr>
                            </m:sSubPr>
                            <m:e>
                              <m:r>
                                <a:rPr lang="es-EC" i="1">
                                  <a:latin typeface="Cambria Math"/>
                                </a:rPr>
                                <m:t>𝑥</m:t>
                              </m:r>
                            </m:e>
                            <m:sub>
                              <m:r>
                                <a:rPr lang="es-EC" i="1">
                                  <a:latin typeface="Cambria Math"/>
                                </a:rPr>
                                <m:t>𝑚</m:t>
                              </m:r>
                            </m:sub>
                          </m:sSub>
                          <m:d>
                            <m:dPr>
                              <m:begChr m:val="["/>
                              <m:endChr m:val="]"/>
                              <m:ctrlPr>
                                <a:rPr lang="es-EC" i="1">
                                  <a:latin typeface="Cambria Math"/>
                                </a:rPr>
                              </m:ctrlPr>
                            </m:dPr>
                            <m:e>
                              <m:r>
                                <a:rPr lang="es-EC" i="1">
                                  <a:latin typeface="Cambria Math"/>
                                </a:rPr>
                                <m:t>𝑘</m:t>
                              </m:r>
                            </m:e>
                          </m:d>
                        </m:e>
                      </m:nary>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330515" y="2609325"/>
                <a:ext cx="2238946" cy="876650"/>
              </a:xfrm>
              <a:prstGeom prst="rect">
                <a:avLst/>
              </a:prstGeom>
              <a:blipFill rotWithShape="1">
                <a:blip r:embed="rId4"/>
                <a:stretch>
                  <a:fillRect/>
                </a:stretch>
              </a:blipFill>
            </p:spPr>
            <p:txBody>
              <a:bodyPr/>
              <a:lstStyle/>
              <a:p>
                <a:r>
                  <a:rPr lang="es-EC">
                    <a:noFill/>
                  </a:rPr>
                  <a:t> </a:t>
                </a:r>
              </a:p>
            </p:txBody>
          </p:sp>
        </mc:Fallback>
      </mc:AlternateContent>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extLst>
              <p:ext uri="{D42A27DB-BD31-4B8C-83A1-F6EECF244321}">
                <p14:modId xmlns:p14="http://schemas.microsoft.com/office/powerpoint/2010/main" val="352959191"/>
              </p:ext>
            </p:extLst>
          </p:nvPr>
        </p:nvGraphicFramePr>
        <p:xfrm>
          <a:off x="4903299" y="2069160"/>
          <a:ext cx="3524104" cy="1886185"/>
        </p:xfrm>
        <a:graphic>
          <a:graphicData uri="http://schemas.openxmlformats.org/presentationml/2006/ole">
            <mc:AlternateContent xmlns:mc="http://schemas.openxmlformats.org/markup-compatibility/2006">
              <mc:Choice xmlns:v="urn:schemas-microsoft-com:vml" Requires="v">
                <p:oleObj spid="_x0000_s18445" name="Visio" r:id="rId5" imgW="1901541" imgH="1332906" progId="Visio.Drawing.11">
                  <p:embed/>
                </p:oleObj>
              </mc:Choice>
              <mc:Fallback>
                <p:oleObj name="Visio" r:id="rId5" imgW="1901541" imgH="1332906"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3299" y="2069160"/>
                        <a:ext cx="3524104" cy="1886185"/>
                      </a:xfrm>
                      <a:prstGeom prst="rect">
                        <a:avLst/>
                      </a:prstGeom>
                      <a:noFill/>
                    </p:spPr>
                  </p:pic>
                </p:oleObj>
              </mc:Fallback>
            </mc:AlternateContent>
          </a:graphicData>
        </a:graphic>
      </p:graphicFrame>
      <p:pic>
        <p:nvPicPr>
          <p:cNvPr id="13" name="12 Imagen"/>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398135"/>
            <a:ext cx="3886200" cy="2078865"/>
          </a:xfrm>
          <a:prstGeom prst="rect">
            <a:avLst/>
          </a:prstGeom>
          <a:noFill/>
          <a:ln>
            <a:noFill/>
          </a:ln>
        </p:spPr>
      </p:pic>
    </p:spTree>
    <p:extLst>
      <p:ext uri="{BB962C8B-B14F-4D97-AF65-F5344CB8AC3E}">
        <p14:creationId xmlns:p14="http://schemas.microsoft.com/office/powerpoint/2010/main" val="320050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228600"/>
            <a:ext cx="8534400" cy="914400"/>
          </a:xfrm>
        </p:spPr>
        <p:txBody>
          <a:bodyPr>
            <a:normAutofit/>
          </a:bodyPr>
          <a:lstStyle/>
          <a:p>
            <a:r>
              <a:rPr lang="es-EC" sz="40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Arreglo de Sensores</a:t>
            </a:r>
            <a:endParaRPr lang="es-EC" sz="40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6111688" cy="554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767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228600"/>
            <a:ext cx="8534400" cy="914400"/>
          </a:xfrm>
        </p:spPr>
        <p:txBody>
          <a:bodyPr>
            <a:normAutofit/>
          </a:bodyPr>
          <a:lstStyle/>
          <a:p>
            <a:r>
              <a:rPr lang="es-EC" sz="40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Arreglo de Sensores</a:t>
            </a:r>
            <a:endParaRPr lang="es-EC" sz="4000" b="1" dirty="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2222906569"/>
              </p:ext>
            </p:extLst>
          </p:nvPr>
        </p:nvGraphicFramePr>
        <p:xfrm>
          <a:off x="1866900" y="1080018"/>
          <a:ext cx="5410200" cy="5244582"/>
        </p:xfrm>
        <a:graphic>
          <a:graphicData uri="http://schemas.openxmlformats.org/presentationml/2006/ole">
            <mc:AlternateContent xmlns:mc="http://schemas.openxmlformats.org/markup-compatibility/2006">
              <mc:Choice xmlns:v="urn:schemas-microsoft-com:vml" Requires="v">
                <p:oleObj spid="_x0000_s19469" name="Visio" r:id="rId3" imgW="3354687" imgH="3233823" progId="Visio.Drawing.11">
                  <p:embed/>
                </p:oleObj>
              </mc:Choice>
              <mc:Fallback>
                <p:oleObj name="Visio" r:id="rId3" imgW="3354687" imgH="323382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080018"/>
                        <a:ext cx="5410200" cy="5244582"/>
                      </a:xfrm>
                      <a:prstGeom prst="rect">
                        <a:avLst/>
                      </a:prstGeom>
                      <a:noFill/>
                    </p:spPr>
                  </p:pic>
                </p:oleObj>
              </mc:Fallback>
            </mc:AlternateContent>
          </a:graphicData>
        </a:graphic>
      </p:graphicFrame>
    </p:spTree>
    <p:extLst>
      <p:ext uri="{BB962C8B-B14F-4D97-AF65-F5344CB8AC3E}">
        <p14:creationId xmlns:p14="http://schemas.microsoft.com/office/powerpoint/2010/main" val="124254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Rectángulo redondeado"/>
          <p:cNvSpPr/>
          <p:nvPr/>
        </p:nvSpPr>
        <p:spPr>
          <a:xfrm>
            <a:off x="228600" y="5035930"/>
            <a:ext cx="4038600" cy="12886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mc:AlternateContent xmlns:mc="http://schemas.openxmlformats.org/markup-compatibility/2006" xmlns:a14="http://schemas.microsoft.com/office/drawing/2010/main">
        <mc:Choice Requires="a14">
          <p:sp>
            <p:nvSpPr>
              <p:cNvPr id="15" name="14 Rectángulo"/>
              <p:cNvSpPr/>
              <p:nvPr/>
            </p:nvSpPr>
            <p:spPr>
              <a:xfrm>
                <a:off x="4868804" y="1894639"/>
                <a:ext cx="3945365" cy="1015663"/>
              </a:xfrm>
              <a:prstGeom prst="rect">
                <a:avLst/>
              </a:prstGeom>
            </p:spPr>
            <p:txBody>
              <a:bodyPr wrap="square">
                <a:spAutoFit/>
              </a:bodyPr>
              <a:lstStyle/>
              <a:p>
                <a14:m>
                  <m:oMath xmlns:m="http://schemas.openxmlformats.org/officeDocument/2006/math">
                    <m:r>
                      <a:rPr lang="es-EC" sz="2000" b="1" i="0" smtClean="0">
                        <a:latin typeface="Cambria Math"/>
                      </a:rPr>
                      <m:t>𝐂</m:t>
                    </m:r>
                    <m:r>
                      <a:rPr lang="es-EC" sz="2000" b="1" i="0" smtClean="0">
                        <a:latin typeface="Cambria Math"/>
                      </a:rPr>
                      <m:t> </m:t>
                    </m:r>
                  </m:oMath>
                </a14:m>
                <a:r>
                  <a:rPr lang="es-EC" sz="2000" dirty="0" smtClean="0"/>
                  <a:t>: Matriz de Restricciones </a:t>
                </a:r>
                <a14:m>
                  <m:oMath xmlns:m="http://schemas.openxmlformats.org/officeDocument/2006/math">
                    <m:r>
                      <m:rPr>
                        <m:sty m:val="p"/>
                      </m:rPr>
                      <a:rPr lang="es-EC" sz="2000">
                        <a:latin typeface="Cambria Math"/>
                      </a:rPr>
                      <m:t>MN</m:t>
                    </m:r>
                    <m:r>
                      <a:rPr lang="es-EC" sz="2000">
                        <a:latin typeface="Cambria Math"/>
                      </a:rPr>
                      <m:t>×</m:t>
                    </m:r>
                    <m:r>
                      <m:rPr>
                        <m:sty m:val="p"/>
                      </m:rPr>
                      <a:rPr lang="es-EC" sz="2000">
                        <a:latin typeface="Cambria Math"/>
                      </a:rPr>
                      <m:t>p</m:t>
                    </m:r>
                  </m:oMath>
                </a14:m>
                <a:r>
                  <a:rPr lang="es-EC" sz="2000" dirty="0"/>
                  <a:t>, siendo </a:t>
                </a:r>
                <a14:m>
                  <m:oMath xmlns:m="http://schemas.openxmlformats.org/officeDocument/2006/math">
                    <m:r>
                      <m:rPr>
                        <m:sty m:val="p"/>
                      </m:rPr>
                      <a:rPr lang="es-EC" sz="2000">
                        <a:latin typeface="Cambria Math"/>
                      </a:rPr>
                      <m:t>p</m:t>
                    </m:r>
                  </m:oMath>
                </a14:m>
                <a:r>
                  <a:rPr lang="es-EC" sz="2000" dirty="0"/>
                  <a:t> el número de restricciones </a:t>
                </a:r>
                <a14:m>
                  <m:oMath xmlns:m="http://schemas.openxmlformats.org/officeDocument/2006/math">
                    <m:r>
                      <a:rPr lang="es-EC" sz="2000" b="1" i="1">
                        <a:latin typeface="Cambria Math"/>
                      </a:rPr>
                      <m:t>𝐟</m:t>
                    </m:r>
                  </m:oMath>
                </a14:m>
                <a:r>
                  <a:rPr lang="es-EC" sz="2000" b="1" dirty="0" smtClean="0"/>
                  <a:t>:</a:t>
                </a:r>
                <a:r>
                  <a:rPr lang="es-EC" sz="2000" b="1" dirty="0"/>
                  <a:t> </a:t>
                </a:r>
                <a:r>
                  <a:rPr lang="es-EC" sz="2000" dirty="0"/>
                  <a:t>el vector de ganancia</a:t>
                </a:r>
                <a:r>
                  <a:rPr lang="es-EC" sz="2000" b="1" dirty="0"/>
                  <a:t> </a:t>
                </a:r>
                <a:r>
                  <a:rPr lang="es-EC" sz="2000" dirty="0"/>
                  <a:t> </a:t>
                </a:r>
                <a14:m>
                  <m:oMath xmlns:m="http://schemas.openxmlformats.org/officeDocument/2006/math">
                    <m:r>
                      <m:rPr>
                        <m:sty m:val="p"/>
                      </m:rPr>
                      <a:rPr lang="es-EC" sz="2000">
                        <a:latin typeface="Cambria Math"/>
                      </a:rPr>
                      <m:t>p</m:t>
                    </m:r>
                    <m:r>
                      <a:rPr lang="es-EC" sz="2000">
                        <a:latin typeface="Cambria Math"/>
                      </a:rPr>
                      <m:t>×1</m:t>
                    </m:r>
                  </m:oMath>
                </a14:m>
                <a:r>
                  <a:rPr lang="es-EC" sz="2000" dirty="0"/>
                  <a:t> </a:t>
                </a:r>
              </a:p>
            </p:txBody>
          </p:sp>
        </mc:Choice>
        <mc:Fallback xmlns="">
          <p:sp>
            <p:nvSpPr>
              <p:cNvPr id="15" name="14 Rectángulo"/>
              <p:cNvSpPr>
                <a:spLocks noRot="1" noChangeAspect="1" noMove="1" noResize="1" noEditPoints="1" noAdjustHandles="1" noChangeArrowheads="1" noChangeShapeType="1" noTextEdit="1"/>
              </p:cNvSpPr>
              <p:nvPr/>
            </p:nvSpPr>
            <p:spPr>
              <a:xfrm>
                <a:off x="4868804" y="1894639"/>
                <a:ext cx="3945365" cy="1015663"/>
              </a:xfrm>
              <a:prstGeom prst="rect">
                <a:avLst/>
              </a:prstGeom>
              <a:blipFill rotWithShape="1">
                <a:blip r:embed="rId3"/>
                <a:stretch>
                  <a:fillRect l="-1700" t="-3012" r="-1082" b="-10241"/>
                </a:stretch>
              </a:blipFill>
            </p:spPr>
            <p:txBody>
              <a:bodyPr/>
              <a:lstStyle/>
              <a:p>
                <a:r>
                  <a:rPr lang="es-EC">
                    <a:noFill/>
                  </a:rPr>
                  <a:t> </a:t>
                </a:r>
              </a:p>
            </p:txBody>
          </p:sp>
        </mc:Fallback>
      </mc:AlternateContent>
      <p:sp>
        <p:nvSpPr>
          <p:cNvPr id="19" name="1 Título"/>
          <p:cNvSpPr>
            <a:spLocks noGrp="1"/>
          </p:cNvSpPr>
          <p:nvPr>
            <p:ph type="title"/>
          </p:nvPr>
        </p:nvSpPr>
        <p:spPr>
          <a:xfrm>
            <a:off x="457200" y="152400"/>
            <a:ext cx="82296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Algoritmos Adaptativos  LCMV</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2582088892"/>
              </p:ext>
            </p:extLst>
          </p:nvPr>
        </p:nvGraphicFramePr>
        <p:xfrm>
          <a:off x="228601" y="914400"/>
          <a:ext cx="4619354" cy="3524250"/>
        </p:xfrm>
        <a:graphic>
          <a:graphicData uri="http://schemas.openxmlformats.org/presentationml/2006/ole">
            <mc:AlternateContent xmlns:mc="http://schemas.openxmlformats.org/markup-compatibility/2006">
              <mc:Choice xmlns:v="urn:schemas-microsoft-com:vml" Requires="v">
                <p:oleObj spid="_x0000_s9253" name="Visio" r:id="rId4" imgW="2861611" imgH="1935585" progId="Visio.Drawing.11">
                  <p:embed/>
                </p:oleObj>
              </mc:Choice>
              <mc:Fallback>
                <p:oleObj name="Visio" r:id="rId4" imgW="2861611" imgH="1935585"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914400"/>
                        <a:ext cx="4619354" cy="3524250"/>
                      </a:xfrm>
                      <a:prstGeom prst="rect">
                        <a:avLst/>
                      </a:prstGeom>
                      <a:noFill/>
                    </p:spPr>
                  </p:pic>
                </p:oleObj>
              </mc:Fallback>
            </mc:AlternateContent>
          </a:graphicData>
        </a:graphic>
      </p:graphicFrame>
      <p:sp>
        <p:nvSpPr>
          <p:cNvPr id="5" name="4 Rectángulo"/>
          <p:cNvSpPr/>
          <p:nvPr/>
        </p:nvSpPr>
        <p:spPr>
          <a:xfrm>
            <a:off x="0" y="4437846"/>
            <a:ext cx="4648199" cy="338554"/>
          </a:xfrm>
          <a:prstGeom prst="rect">
            <a:avLst/>
          </a:prstGeom>
        </p:spPr>
        <p:txBody>
          <a:bodyPr wrap="square">
            <a:spAutoFit/>
          </a:bodyPr>
          <a:lstStyle/>
          <a:p>
            <a:pPr algn="ctr"/>
            <a:r>
              <a:rPr lang="es-EC" sz="1600" b="1" dirty="0"/>
              <a:t>Estructura de  </a:t>
            </a:r>
            <a:r>
              <a:rPr lang="es-EC" sz="1600" b="1" i="1" dirty="0"/>
              <a:t>Beamforming</a:t>
            </a:r>
            <a:r>
              <a:rPr lang="es-EC" sz="1600" b="1" dirty="0"/>
              <a:t> Adaptativo </a:t>
            </a:r>
            <a:r>
              <a:rPr lang="es-EC" sz="1600" b="1" i="1" dirty="0"/>
              <a:t>Broadband</a:t>
            </a:r>
            <a:endParaRPr lang="es-EC" sz="1600" b="1" dirty="0"/>
          </a:p>
        </p:txBody>
      </p:sp>
      <p:sp>
        <p:nvSpPr>
          <p:cNvPr id="24" name="23 Rectángulo"/>
          <p:cNvSpPr/>
          <p:nvPr/>
        </p:nvSpPr>
        <p:spPr>
          <a:xfrm>
            <a:off x="4655568" y="914400"/>
            <a:ext cx="4191001" cy="461665"/>
          </a:xfrm>
          <a:prstGeom prst="rect">
            <a:avLst/>
          </a:prstGeom>
        </p:spPr>
        <p:txBody>
          <a:bodyPr wrap="square">
            <a:spAutoFit/>
          </a:bodyPr>
          <a:lstStyle/>
          <a:p>
            <a:r>
              <a:rPr lang="es-EC" sz="2400" b="1" dirty="0" smtClean="0">
                <a:effectLst>
                  <a:outerShdw blurRad="38100" dist="38100" dir="2700000" algn="tl">
                    <a:srgbClr val="000000">
                      <a:alpha val="43137"/>
                    </a:srgbClr>
                  </a:outerShdw>
                </a:effectLst>
                <a:latin typeface="+mj-lt"/>
                <a:cs typeface="Aharoni" panose="02010803020104030203" pitchFamily="2" charset="-79"/>
              </a:rPr>
              <a:t> </a:t>
            </a:r>
            <a:r>
              <a:rPr lang="es-EC" sz="2000" b="1" dirty="0" smtClean="0">
                <a:effectLst>
                  <a:outerShdw blurRad="38100" dist="38100" dir="2700000" algn="tl">
                    <a:srgbClr val="000000">
                      <a:alpha val="43137"/>
                    </a:srgbClr>
                  </a:outerShdw>
                </a:effectLst>
                <a:latin typeface="+mj-lt"/>
                <a:cs typeface="Aharoni" panose="02010803020104030203" pitchFamily="2" charset="-79"/>
              </a:rPr>
              <a:t>Los algoritmos adaptativos intentan:</a:t>
            </a:r>
            <a:endParaRPr lang="es-EC" sz="1600" dirty="0"/>
          </a:p>
        </p:txBody>
      </p:sp>
      <mc:AlternateContent xmlns:mc="http://schemas.openxmlformats.org/markup-compatibility/2006" xmlns:a14="http://schemas.microsoft.com/office/drawing/2010/main">
        <mc:Choice Requires="a14">
          <p:sp>
            <p:nvSpPr>
              <p:cNvPr id="10" name="9 Rectángulo"/>
              <p:cNvSpPr/>
              <p:nvPr/>
            </p:nvSpPr>
            <p:spPr>
              <a:xfrm>
                <a:off x="5798568" y="5761785"/>
                <a:ext cx="2794996" cy="369332"/>
              </a:xfrm>
              <a:prstGeom prst="rect">
                <a:avLst/>
              </a:prstGeom>
            </p:spPr>
            <p:txBody>
              <a:bodyPr wrap="none">
                <a:spAutoFit/>
              </a:bodyPr>
              <a:lstStyle/>
              <a:p>
                <a:r>
                  <a:rPr lang="es-EC" dirty="0" smtClean="0"/>
                  <a:t>Donde : </a:t>
                </a:r>
                <a14:m>
                  <m:oMath xmlns:m="http://schemas.openxmlformats.org/officeDocument/2006/math">
                    <m:r>
                      <a:rPr lang="es-EC" i="1">
                        <a:latin typeface="Cambria Math"/>
                      </a:rPr>
                      <m:t>𝑒</m:t>
                    </m:r>
                    <m:d>
                      <m:dPr>
                        <m:begChr m:val="["/>
                        <m:endChr m:val="]"/>
                        <m:ctrlPr>
                          <a:rPr lang="es-EC" i="1">
                            <a:latin typeface="Cambria Math"/>
                          </a:rPr>
                        </m:ctrlPr>
                      </m:dPr>
                      <m:e>
                        <m:r>
                          <a:rPr lang="es-EC" i="1">
                            <a:latin typeface="Cambria Math"/>
                          </a:rPr>
                          <m:t>𝑘</m:t>
                        </m:r>
                      </m:e>
                    </m:d>
                    <m:r>
                      <a:rPr lang="es-EC" i="1">
                        <a:latin typeface="Cambria Math"/>
                      </a:rPr>
                      <m:t>=</m:t>
                    </m:r>
                    <m:r>
                      <a:rPr lang="es-EC" i="1">
                        <a:latin typeface="Cambria Math"/>
                      </a:rPr>
                      <m:t>𝑑</m:t>
                    </m:r>
                    <m:d>
                      <m:dPr>
                        <m:begChr m:val="["/>
                        <m:endChr m:val="]"/>
                        <m:ctrlPr>
                          <a:rPr lang="es-EC" i="1">
                            <a:latin typeface="Cambria Math"/>
                          </a:rPr>
                        </m:ctrlPr>
                      </m:dPr>
                      <m:e>
                        <m:r>
                          <a:rPr lang="es-EC" i="1">
                            <a:latin typeface="Cambria Math"/>
                          </a:rPr>
                          <m:t>𝑘</m:t>
                        </m:r>
                      </m:e>
                    </m:d>
                    <m:r>
                      <a:rPr lang="es-EC" i="1">
                        <a:latin typeface="Cambria Math"/>
                      </a:rPr>
                      <m:t>−</m:t>
                    </m:r>
                    <m:r>
                      <a:rPr lang="es-EC" i="1">
                        <a:latin typeface="Cambria Math"/>
                      </a:rPr>
                      <m:t>𝑦</m:t>
                    </m:r>
                    <m:d>
                      <m:dPr>
                        <m:begChr m:val="["/>
                        <m:endChr m:val="]"/>
                        <m:ctrlPr>
                          <a:rPr lang="es-EC" i="1">
                            <a:latin typeface="Cambria Math"/>
                          </a:rPr>
                        </m:ctrlPr>
                      </m:dPr>
                      <m:e>
                        <m:r>
                          <a:rPr lang="es-EC" i="1">
                            <a:latin typeface="Cambria Math"/>
                          </a:rPr>
                          <m:t>𝑘</m:t>
                        </m:r>
                      </m:e>
                    </m:d>
                  </m:oMath>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5798568" y="5761785"/>
                <a:ext cx="2794996" cy="369332"/>
              </a:xfrm>
              <a:prstGeom prst="rect">
                <a:avLst/>
              </a:prstGeom>
              <a:blipFill rotWithShape="1">
                <a:blip r:embed="rId6"/>
                <a:stretch>
                  <a:fillRect l="-1743" t="-8197"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88005" y="5035930"/>
                <a:ext cx="1974195"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𝑦</m:t>
                      </m:r>
                      <m:d>
                        <m:dPr>
                          <m:begChr m:val="["/>
                          <m:endChr m:val="]"/>
                          <m:ctrlPr>
                            <a:rPr lang="es-EC" i="1">
                              <a:latin typeface="Cambria Math"/>
                            </a:rPr>
                          </m:ctrlPr>
                        </m:dPr>
                        <m:e>
                          <m:r>
                            <a:rPr lang="es-EC" i="1">
                              <a:latin typeface="Cambria Math"/>
                            </a:rPr>
                            <m:t>𝑘</m:t>
                          </m:r>
                        </m:e>
                      </m:d>
                      <m:r>
                        <a:rPr lang="es-EC" b="1">
                          <a:latin typeface="Cambria Math"/>
                        </a:rPr>
                        <m:t>=</m:t>
                      </m:r>
                      <m:sSup>
                        <m:sSupPr>
                          <m:ctrlPr>
                            <a:rPr lang="es-EC" b="1" i="1">
                              <a:latin typeface="Cambria Math"/>
                            </a:rPr>
                          </m:ctrlPr>
                        </m:sSupPr>
                        <m:e>
                          <m:r>
                            <a:rPr lang="es-EC" b="1" i="1">
                              <a:latin typeface="Cambria Math"/>
                            </a:rPr>
                            <m:t>𝐰</m:t>
                          </m:r>
                        </m:e>
                        <m:sup>
                          <m:r>
                            <a:rPr lang="es-EC" i="1">
                              <a:latin typeface="Cambria Math"/>
                            </a:rPr>
                            <m:t>𝐻</m:t>
                          </m:r>
                        </m:sup>
                      </m:sSup>
                      <m:d>
                        <m:dPr>
                          <m:begChr m:val="["/>
                          <m:endChr m:val="]"/>
                          <m:ctrlPr>
                            <a:rPr lang="es-EC" i="1">
                              <a:latin typeface="Cambria Math"/>
                            </a:rPr>
                          </m:ctrlPr>
                        </m:dPr>
                        <m:e>
                          <m:r>
                            <a:rPr lang="es-EC" i="1">
                              <a:latin typeface="Cambria Math"/>
                            </a:rPr>
                            <m:t>𝑘</m:t>
                          </m:r>
                        </m:e>
                      </m:d>
                      <m:r>
                        <a:rPr lang="es-EC" b="1" i="1">
                          <a:latin typeface="Cambria Math"/>
                        </a:rPr>
                        <m:t>𝐱</m:t>
                      </m:r>
                      <m:d>
                        <m:dPr>
                          <m:begChr m:val="["/>
                          <m:endChr m:val="]"/>
                          <m:ctrlPr>
                            <a:rPr lang="es-EC" i="1">
                              <a:latin typeface="Cambria Math"/>
                            </a:rPr>
                          </m:ctrlPr>
                        </m:dPr>
                        <m:e>
                          <m:r>
                            <a:rPr lang="es-EC" i="1">
                              <a:latin typeface="Cambria Math"/>
                            </a:rPr>
                            <m:t>𝑘</m:t>
                          </m:r>
                        </m:e>
                      </m:d>
                    </m:oMath>
                  </m:oMathPara>
                </a14:m>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388005" y="5035930"/>
                <a:ext cx="1974195" cy="374270"/>
              </a:xfrm>
              <a:prstGeom prst="rect">
                <a:avLst/>
              </a:prstGeom>
              <a:blipFill rotWithShape="1">
                <a:blip r:embed="rId7"/>
                <a:stretch>
                  <a:fillRect b="-48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304800" y="5480435"/>
                <a:ext cx="3970702" cy="386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𝐰</m:t>
                      </m:r>
                      <m:d>
                        <m:dPr>
                          <m:begChr m:val="["/>
                          <m:endChr m:val="]"/>
                          <m:ctrlPr>
                            <a:rPr lang="es-EC" i="1">
                              <a:latin typeface="Cambria Math"/>
                            </a:rPr>
                          </m:ctrlPr>
                        </m:dPr>
                        <m:e>
                          <m:r>
                            <a:rPr lang="es-EC" i="1">
                              <a:latin typeface="Cambria Math"/>
                            </a:rPr>
                            <m:t>𝑘</m:t>
                          </m:r>
                        </m:e>
                      </m:d>
                      <m:r>
                        <a:rPr lang="es-EC" i="1">
                          <a:latin typeface="Cambria Math"/>
                        </a:rPr>
                        <m:t>=</m:t>
                      </m:r>
                      <m:sSup>
                        <m:sSupPr>
                          <m:ctrlPr>
                            <a:rPr lang="es-EC" i="1">
                              <a:latin typeface="Cambria Math"/>
                            </a:rPr>
                          </m:ctrlPr>
                        </m:sSupPr>
                        <m:e>
                          <m:d>
                            <m:dPr>
                              <m:begChr m:val="["/>
                              <m:endChr m:val="]"/>
                              <m:ctrlPr>
                                <a:rPr lang="es-EC" i="1">
                                  <a:latin typeface="Cambria Math"/>
                                </a:rPr>
                              </m:ctrlPr>
                            </m:dPr>
                            <m:e>
                              <m:m>
                                <m:mPr>
                                  <m:mcs>
                                    <m:mc>
                                      <m:mcPr>
                                        <m:count m:val="4"/>
                                        <m:mcJc m:val="center"/>
                                      </m:mcPr>
                                    </m:mc>
                                  </m:mcs>
                                  <m:ctrlPr>
                                    <a:rPr lang="es-EC" i="1">
                                      <a:latin typeface="Cambria Math"/>
                                    </a:rPr>
                                  </m:ctrlPr>
                                </m:mPr>
                                <m:mr>
                                  <m:e>
                                    <m:sSubSup>
                                      <m:sSubSupPr>
                                        <m:ctrlPr>
                                          <a:rPr lang="es-EC" i="1">
                                            <a:latin typeface="Cambria Math"/>
                                          </a:rPr>
                                        </m:ctrlPr>
                                      </m:sSubSupPr>
                                      <m:e>
                                        <m:r>
                                          <a:rPr lang="es-EC" b="1" i="1">
                                            <a:latin typeface="Cambria Math"/>
                                          </a:rPr>
                                          <m:t>𝐰</m:t>
                                        </m:r>
                                      </m:e>
                                      <m:sub>
                                        <m:r>
                                          <a:rPr lang="es-EC" i="1">
                                            <a:latin typeface="Cambria Math"/>
                                          </a:rPr>
                                          <m:t>1</m:t>
                                        </m:r>
                                      </m:sub>
                                      <m:sup>
                                        <m:r>
                                          <a:rPr lang="es-EC" i="1">
                                            <a:latin typeface="Cambria Math"/>
                                          </a:rPr>
                                          <m:t>𝑇</m:t>
                                        </m:r>
                                      </m:sup>
                                    </m:sSubSup>
                                    <m:d>
                                      <m:dPr>
                                        <m:begChr m:val="["/>
                                        <m:endChr m:val="]"/>
                                        <m:ctrlPr>
                                          <a:rPr lang="es-EC" i="1">
                                            <a:latin typeface="Cambria Math"/>
                                          </a:rPr>
                                        </m:ctrlPr>
                                      </m:dPr>
                                      <m:e>
                                        <m:r>
                                          <a:rPr lang="es-EC" i="1">
                                            <a:latin typeface="Cambria Math"/>
                                          </a:rPr>
                                          <m:t>𝑘</m:t>
                                        </m:r>
                                      </m:e>
                                    </m:d>
                                  </m:e>
                                  <m:e>
                                    <m:sSubSup>
                                      <m:sSubSupPr>
                                        <m:ctrlPr>
                                          <a:rPr lang="es-EC" i="1">
                                            <a:latin typeface="Cambria Math"/>
                                          </a:rPr>
                                        </m:ctrlPr>
                                      </m:sSubSupPr>
                                      <m:e>
                                        <m:r>
                                          <a:rPr lang="es-EC" b="1" i="1">
                                            <a:latin typeface="Cambria Math"/>
                                          </a:rPr>
                                          <m:t>𝐰</m:t>
                                        </m:r>
                                      </m:e>
                                      <m:sub>
                                        <m:r>
                                          <a:rPr lang="es-EC" i="1">
                                            <a:latin typeface="Cambria Math"/>
                                          </a:rPr>
                                          <m:t>2</m:t>
                                        </m:r>
                                      </m:sub>
                                      <m:sup>
                                        <m:r>
                                          <a:rPr lang="es-EC" i="1">
                                            <a:latin typeface="Cambria Math"/>
                                          </a:rPr>
                                          <m:t>𝑇</m:t>
                                        </m:r>
                                      </m:sup>
                                    </m:sSubSup>
                                    <m:d>
                                      <m:dPr>
                                        <m:begChr m:val="["/>
                                        <m:endChr m:val="]"/>
                                        <m:ctrlPr>
                                          <a:rPr lang="es-EC" i="1">
                                            <a:latin typeface="Cambria Math"/>
                                          </a:rPr>
                                        </m:ctrlPr>
                                      </m:dPr>
                                      <m:e>
                                        <m:r>
                                          <a:rPr lang="es-EC" i="1">
                                            <a:latin typeface="Cambria Math"/>
                                          </a:rPr>
                                          <m:t>𝑘</m:t>
                                        </m:r>
                                      </m:e>
                                    </m:d>
                                  </m:e>
                                  <m:e>
                                    <m:r>
                                      <a:rPr lang="es-EC" i="1">
                                        <a:latin typeface="Cambria Math"/>
                                      </a:rPr>
                                      <m:t>⋯</m:t>
                                    </m:r>
                                  </m:e>
                                  <m:e>
                                    <m:sSubSup>
                                      <m:sSubSupPr>
                                        <m:ctrlPr>
                                          <a:rPr lang="es-EC" i="1">
                                            <a:latin typeface="Cambria Math"/>
                                          </a:rPr>
                                        </m:ctrlPr>
                                      </m:sSubSupPr>
                                      <m:e>
                                        <m:r>
                                          <a:rPr lang="es-EC" b="1" i="1">
                                            <a:latin typeface="Cambria Math"/>
                                          </a:rPr>
                                          <m:t>𝐰</m:t>
                                        </m:r>
                                      </m:e>
                                      <m:sub>
                                        <m:r>
                                          <a:rPr lang="es-EC" i="1">
                                            <a:latin typeface="Cambria Math"/>
                                          </a:rPr>
                                          <m:t>𝑀</m:t>
                                        </m:r>
                                      </m:sub>
                                      <m:sup>
                                        <m:r>
                                          <a:rPr lang="es-EC" i="1">
                                            <a:latin typeface="Cambria Math"/>
                                          </a:rPr>
                                          <m:t>𝑇</m:t>
                                        </m:r>
                                      </m:sup>
                                    </m:sSubSup>
                                    <m:d>
                                      <m:dPr>
                                        <m:begChr m:val="["/>
                                        <m:endChr m:val="]"/>
                                        <m:ctrlPr>
                                          <a:rPr lang="es-EC" i="1">
                                            <a:latin typeface="Cambria Math"/>
                                          </a:rPr>
                                        </m:ctrlPr>
                                      </m:dPr>
                                      <m:e>
                                        <m:r>
                                          <a:rPr lang="es-EC" i="1">
                                            <a:latin typeface="Cambria Math"/>
                                          </a:rPr>
                                          <m:t>𝑘</m:t>
                                        </m:r>
                                      </m:e>
                                    </m:d>
                                  </m:e>
                                </m:mr>
                              </m:m>
                            </m:e>
                          </m:d>
                        </m:e>
                        <m:sup>
                          <m:r>
                            <a:rPr lang="es-EC" i="1">
                              <a:latin typeface="Cambria Math"/>
                            </a:rPr>
                            <m:t>𝑇</m:t>
                          </m:r>
                        </m:sup>
                      </m:sSup>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304800" y="5480435"/>
                <a:ext cx="3970702" cy="386965"/>
              </a:xfrm>
              <a:prstGeom prst="rect">
                <a:avLst/>
              </a:prstGeom>
              <a:blipFill rotWithShape="1">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381000" y="5937635"/>
                <a:ext cx="3714222" cy="386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𝐱</m:t>
                      </m:r>
                      <m:d>
                        <m:dPr>
                          <m:begChr m:val="["/>
                          <m:endChr m:val="]"/>
                          <m:ctrlPr>
                            <a:rPr lang="es-EC" i="1">
                              <a:latin typeface="Cambria Math"/>
                            </a:rPr>
                          </m:ctrlPr>
                        </m:dPr>
                        <m:e>
                          <m:r>
                            <a:rPr lang="es-EC" i="1">
                              <a:latin typeface="Cambria Math"/>
                            </a:rPr>
                            <m:t>𝑘</m:t>
                          </m:r>
                        </m:e>
                      </m:d>
                      <m:r>
                        <a:rPr lang="es-EC" i="1">
                          <a:latin typeface="Cambria Math"/>
                        </a:rPr>
                        <m:t>=</m:t>
                      </m:r>
                      <m:sSup>
                        <m:sSupPr>
                          <m:ctrlPr>
                            <a:rPr lang="es-EC" i="1">
                              <a:latin typeface="Cambria Math"/>
                            </a:rPr>
                          </m:ctrlPr>
                        </m:sSupPr>
                        <m:e>
                          <m:d>
                            <m:dPr>
                              <m:begChr m:val="["/>
                              <m:endChr m:val="]"/>
                              <m:ctrlPr>
                                <a:rPr lang="es-EC" i="1">
                                  <a:latin typeface="Cambria Math"/>
                                </a:rPr>
                              </m:ctrlPr>
                            </m:dPr>
                            <m:e>
                              <m:m>
                                <m:mPr>
                                  <m:mcs>
                                    <m:mc>
                                      <m:mcPr>
                                        <m:count m:val="4"/>
                                        <m:mcJc m:val="center"/>
                                      </m:mcPr>
                                    </m:mc>
                                  </m:mcs>
                                  <m:ctrlPr>
                                    <a:rPr lang="es-EC" i="1">
                                      <a:latin typeface="Cambria Math"/>
                                    </a:rPr>
                                  </m:ctrlPr>
                                </m:mPr>
                                <m:mr>
                                  <m:e>
                                    <m:sSubSup>
                                      <m:sSubSupPr>
                                        <m:ctrlPr>
                                          <a:rPr lang="es-EC" i="1">
                                            <a:latin typeface="Cambria Math"/>
                                          </a:rPr>
                                        </m:ctrlPr>
                                      </m:sSubSupPr>
                                      <m:e>
                                        <m:r>
                                          <a:rPr lang="es-EC" b="1" i="1">
                                            <a:latin typeface="Cambria Math"/>
                                          </a:rPr>
                                          <m:t>𝐱</m:t>
                                        </m:r>
                                      </m:e>
                                      <m:sub>
                                        <m:r>
                                          <a:rPr lang="es-EC" i="1">
                                            <a:latin typeface="Cambria Math"/>
                                          </a:rPr>
                                          <m:t>1</m:t>
                                        </m:r>
                                      </m:sub>
                                      <m:sup>
                                        <m:r>
                                          <a:rPr lang="es-EC" i="1">
                                            <a:latin typeface="Cambria Math"/>
                                          </a:rPr>
                                          <m:t>𝑇</m:t>
                                        </m:r>
                                      </m:sup>
                                    </m:sSubSup>
                                    <m:d>
                                      <m:dPr>
                                        <m:begChr m:val="["/>
                                        <m:endChr m:val="]"/>
                                        <m:ctrlPr>
                                          <a:rPr lang="es-EC" i="1">
                                            <a:latin typeface="Cambria Math"/>
                                          </a:rPr>
                                        </m:ctrlPr>
                                      </m:dPr>
                                      <m:e>
                                        <m:r>
                                          <a:rPr lang="es-EC" i="1">
                                            <a:latin typeface="Cambria Math"/>
                                          </a:rPr>
                                          <m:t>𝑘</m:t>
                                        </m:r>
                                      </m:e>
                                    </m:d>
                                  </m:e>
                                  <m:e>
                                    <m:sSubSup>
                                      <m:sSubSupPr>
                                        <m:ctrlPr>
                                          <a:rPr lang="es-EC" i="1">
                                            <a:latin typeface="Cambria Math"/>
                                          </a:rPr>
                                        </m:ctrlPr>
                                      </m:sSubSupPr>
                                      <m:e>
                                        <m:r>
                                          <a:rPr lang="es-EC" b="1" i="1">
                                            <a:latin typeface="Cambria Math"/>
                                          </a:rPr>
                                          <m:t>𝐱</m:t>
                                        </m:r>
                                      </m:e>
                                      <m:sub>
                                        <m:r>
                                          <a:rPr lang="es-EC" i="1">
                                            <a:latin typeface="Cambria Math"/>
                                          </a:rPr>
                                          <m:t>2</m:t>
                                        </m:r>
                                      </m:sub>
                                      <m:sup>
                                        <m:r>
                                          <a:rPr lang="es-EC" i="1">
                                            <a:latin typeface="Cambria Math"/>
                                          </a:rPr>
                                          <m:t>𝑇</m:t>
                                        </m:r>
                                      </m:sup>
                                    </m:sSubSup>
                                    <m:d>
                                      <m:dPr>
                                        <m:begChr m:val="["/>
                                        <m:endChr m:val="]"/>
                                        <m:ctrlPr>
                                          <a:rPr lang="es-EC" i="1">
                                            <a:latin typeface="Cambria Math"/>
                                          </a:rPr>
                                        </m:ctrlPr>
                                      </m:dPr>
                                      <m:e>
                                        <m:r>
                                          <a:rPr lang="es-EC" i="1">
                                            <a:latin typeface="Cambria Math"/>
                                          </a:rPr>
                                          <m:t>𝑘</m:t>
                                        </m:r>
                                      </m:e>
                                    </m:d>
                                  </m:e>
                                  <m:e>
                                    <m:r>
                                      <a:rPr lang="es-EC" i="1">
                                        <a:latin typeface="Cambria Math"/>
                                      </a:rPr>
                                      <m:t>⋯</m:t>
                                    </m:r>
                                  </m:e>
                                  <m:e>
                                    <m:sSubSup>
                                      <m:sSubSupPr>
                                        <m:ctrlPr>
                                          <a:rPr lang="es-EC" i="1">
                                            <a:latin typeface="Cambria Math"/>
                                          </a:rPr>
                                        </m:ctrlPr>
                                      </m:sSubSupPr>
                                      <m:e>
                                        <m:r>
                                          <a:rPr lang="es-EC" b="1" i="1">
                                            <a:latin typeface="Cambria Math"/>
                                          </a:rPr>
                                          <m:t>𝐱</m:t>
                                        </m:r>
                                      </m:e>
                                      <m:sub>
                                        <m:r>
                                          <a:rPr lang="es-EC" i="1">
                                            <a:latin typeface="Cambria Math"/>
                                          </a:rPr>
                                          <m:t>𝑀</m:t>
                                        </m:r>
                                      </m:sub>
                                      <m:sup>
                                        <m:r>
                                          <a:rPr lang="es-EC" i="1">
                                            <a:latin typeface="Cambria Math"/>
                                          </a:rPr>
                                          <m:t>𝑇</m:t>
                                        </m:r>
                                      </m:sup>
                                    </m:sSubSup>
                                    <m:d>
                                      <m:dPr>
                                        <m:begChr m:val="["/>
                                        <m:endChr m:val="]"/>
                                        <m:ctrlPr>
                                          <a:rPr lang="es-EC" i="1">
                                            <a:latin typeface="Cambria Math"/>
                                          </a:rPr>
                                        </m:ctrlPr>
                                      </m:dPr>
                                      <m:e>
                                        <m:r>
                                          <a:rPr lang="es-EC" i="1">
                                            <a:latin typeface="Cambria Math"/>
                                          </a:rPr>
                                          <m:t>𝑘</m:t>
                                        </m:r>
                                      </m:e>
                                    </m:d>
                                  </m:e>
                                </m:mr>
                              </m:m>
                            </m:e>
                          </m:d>
                        </m:e>
                        <m:sup>
                          <m:r>
                            <a:rPr lang="es-EC" i="1">
                              <a:latin typeface="Cambria Math"/>
                            </a:rPr>
                            <m:t>𝑇</m:t>
                          </m:r>
                        </m:sup>
                      </m:sSup>
                    </m:oMath>
                  </m:oMathPara>
                </a14:m>
                <a:endParaRPr lang="es-EC" dirty="0"/>
              </a:p>
            </p:txBody>
          </p:sp>
        </mc:Choice>
        <mc:Fallback xmlns="">
          <p:sp>
            <p:nvSpPr>
              <p:cNvPr id="13" name="12 Rectángulo"/>
              <p:cNvSpPr>
                <a:spLocks noRot="1" noChangeAspect="1" noMove="1" noResize="1" noEditPoints="1" noAdjustHandles="1" noChangeArrowheads="1" noChangeShapeType="1" noTextEdit="1"/>
              </p:cNvSpPr>
              <p:nvPr/>
            </p:nvSpPr>
            <p:spPr>
              <a:xfrm>
                <a:off x="381000" y="5937635"/>
                <a:ext cx="3714222" cy="386965"/>
              </a:xfrm>
              <a:prstGeom prst="rect">
                <a:avLst/>
              </a:prstGeom>
              <a:blipFill rotWithShape="1">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27 Rectángulo"/>
              <p:cNvSpPr/>
              <p:nvPr/>
            </p:nvSpPr>
            <p:spPr>
              <a:xfrm>
                <a:off x="5126468" y="5410200"/>
                <a:ext cx="35125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𝜉</m:t>
                      </m:r>
                      <m:d>
                        <m:dPr>
                          <m:begChr m:val="["/>
                          <m:endChr m:val="]"/>
                          <m:ctrlPr>
                            <a:rPr lang="es-EC" i="1">
                              <a:latin typeface="Cambria Math"/>
                            </a:rPr>
                          </m:ctrlPr>
                        </m:dPr>
                        <m:e>
                          <m:r>
                            <a:rPr lang="es-EC" i="1">
                              <a:latin typeface="Cambria Math"/>
                            </a:rPr>
                            <m:t>𝑘</m:t>
                          </m:r>
                        </m:e>
                      </m:d>
                      <m:r>
                        <a:rPr lang="es-EC" b="0" i="1" smtClean="0">
                          <a:latin typeface="Cambria Math"/>
                        </a:rPr>
                        <m:t>=</m:t>
                      </m:r>
                      <m:r>
                        <a:rPr lang="es-EC" i="1">
                          <a:latin typeface="Cambria Math"/>
                        </a:rPr>
                        <m:t>𝐸</m:t>
                      </m:r>
                      <m:d>
                        <m:dPr>
                          <m:begChr m:val="{"/>
                          <m:endChr m:val="}"/>
                          <m:ctrlPr>
                            <a:rPr lang="es-EC" i="1">
                              <a:latin typeface="Cambria Math"/>
                            </a:rPr>
                          </m:ctrlPr>
                        </m:dPr>
                        <m:e>
                          <m:sSup>
                            <m:sSupPr>
                              <m:ctrlPr>
                                <a:rPr lang="es-EC" i="1">
                                  <a:latin typeface="Cambria Math"/>
                                </a:rPr>
                              </m:ctrlPr>
                            </m:sSupPr>
                            <m:e>
                              <m:d>
                                <m:dPr>
                                  <m:begChr m:val="|"/>
                                  <m:endChr m:val="|"/>
                                  <m:ctrlPr>
                                    <a:rPr lang="es-EC" i="1">
                                      <a:latin typeface="Cambria Math"/>
                                    </a:rPr>
                                  </m:ctrlPr>
                                </m:dPr>
                                <m:e>
                                  <m:r>
                                    <a:rPr lang="es-EC" i="1">
                                      <a:latin typeface="Cambria Math"/>
                                    </a:rPr>
                                    <m:t>𝑒</m:t>
                                  </m:r>
                                  <m:d>
                                    <m:dPr>
                                      <m:begChr m:val="["/>
                                      <m:endChr m:val="]"/>
                                      <m:ctrlPr>
                                        <a:rPr lang="es-EC" i="1">
                                          <a:latin typeface="Cambria Math"/>
                                        </a:rPr>
                                      </m:ctrlPr>
                                    </m:dPr>
                                    <m:e>
                                      <m:r>
                                        <a:rPr lang="es-EC" i="1">
                                          <a:latin typeface="Cambria Math"/>
                                        </a:rPr>
                                        <m:t>𝑘</m:t>
                                      </m:r>
                                    </m:e>
                                  </m:d>
                                </m:e>
                              </m:d>
                            </m:e>
                            <m:sup>
                              <m:r>
                                <a:rPr lang="es-EC" i="1">
                                  <a:latin typeface="Cambria Math"/>
                                </a:rPr>
                                <m:t>2</m:t>
                              </m:r>
                            </m:sup>
                          </m:sSup>
                        </m:e>
                      </m:d>
                      <m:r>
                        <a:rPr lang="es-EC">
                          <a:latin typeface="Cambria Math"/>
                        </a:rPr>
                        <m:t>=</m:t>
                      </m:r>
                      <m:r>
                        <a:rPr lang="es-EC" i="1">
                          <a:latin typeface="Cambria Math"/>
                        </a:rPr>
                        <m:t>𝐸</m:t>
                      </m:r>
                      <m:d>
                        <m:dPr>
                          <m:begChr m:val="{"/>
                          <m:endChr m:val="}"/>
                          <m:ctrlPr>
                            <a:rPr lang="es-EC" i="1">
                              <a:latin typeface="Cambria Math"/>
                            </a:rPr>
                          </m:ctrlPr>
                        </m:dPr>
                        <m:e>
                          <m:r>
                            <a:rPr lang="es-EC" i="1">
                              <a:latin typeface="Cambria Math"/>
                            </a:rPr>
                            <m:t>𝑒</m:t>
                          </m:r>
                          <m:d>
                            <m:dPr>
                              <m:begChr m:val="["/>
                              <m:endChr m:val="]"/>
                              <m:ctrlPr>
                                <a:rPr lang="es-EC" i="1">
                                  <a:latin typeface="Cambria Math"/>
                                </a:rPr>
                              </m:ctrlPr>
                            </m:dPr>
                            <m:e>
                              <m:r>
                                <a:rPr lang="es-EC" i="1">
                                  <a:latin typeface="Cambria Math"/>
                                </a:rPr>
                                <m:t>𝑘</m:t>
                              </m:r>
                            </m:e>
                          </m:d>
                          <m:sSup>
                            <m:sSupPr>
                              <m:ctrlPr>
                                <a:rPr lang="es-EC" i="1">
                                  <a:latin typeface="Cambria Math"/>
                                </a:rPr>
                              </m:ctrlPr>
                            </m:sSupPr>
                            <m:e>
                              <m:r>
                                <a:rPr lang="es-EC" i="1">
                                  <a:latin typeface="Cambria Math"/>
                                </a:rPr>
                                <m:t>𝑒</m:t>
                              </m:r>
                            </m:e>
                            <m:sup>
                              <m:r>
                                <a:rPr lang="es-EC" i="1">
                                  <a:latin typeface="Cambria Math"/>
                                </a:rPr>
                                <m:t>∗</m:t>
                              </m:r>
                            </m:sup>
                          </m:sSup>
                          <m:d>
                            <m:dPr>
                              <m:begChr m:val="["/>
                              <m:endChr m:val="]"/>
                              <m:ctrlPr>
                                <a:rPr lang="es-EC" i="1">
                                  <a:latin typeface="Cambria Math"/>
                                </a:rPr>
                              </m:ctrlPr>
                            </m:dPr>
                            <m:e>
                              <m:r>
                                <a:rPr lang="es-EC" i="1">
                                  <a:latin typeface="Cambria Math"/>
                                </a:rPr>
                                <m:t>𝑘</m:t>
                              </m:r>
                            </m:e>
                          </m:d>
                        </m:e>
                      </m:d>
                    </m:oMath>
                  </m:oMathPara>
                </a14:m>
                <a:endParaRPr lang="es-EC" dirty="0"/>
              </a:p>
            </p:txBody>
          </p:sp>
        </mc:Choice>
        <mc:Fallback xmlns="">
          <p:sp>
            <p:nvSpPr>
              <p:cNvPr id="28" name="27 Rectángulo"/>
              <p:cNvSpPr>
                <a:spLocks noRot="1" noChangeAspect="1" noMove="1" noResize="1" noEditPoints="1" noAdjustHandles="1" noChangeArrowheads="1" noChangeShapeType="1" noTextEdit="1"/>
              </p:cNvSpPr>
              <p:nvPr/>
            </p:nvSpPr>
            <p:spPr>
              <a:xfrm>
                <a:off x="5126468" y="5410200"/>
                <a:ext cx="3512565" cy="369332"/>
              </a:xfrm>
              <a:prstGeom prst="rect">
                <a:avLst/>
              </a:prstGeom>
              <a:blipFill rotWithShape="1">
                <a:blip r:embed="rId10"/>
                <a:stretch>
                  <a:fillRect b="-11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29 Rectángulo"/>
              <p:cNvSpPr/>
              <p:nvPr/>
            </p:nvSpPr>
            <p:spPr>
              <a:xfrm>
                <a:off x="4792601" y="1398713"/>
                <a:ext cx="3916933" cy="4828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EC" i="1">
                              <a:latin typeface="Cambria Math"/>
                            </a:rPr>
                          </m:ctrlPr>
                        </m:funcPr>
                        <m:fName>
                          <m:limLow>
                            <m:limLowPr>
                              <m:ctrlPr>
                                <a:rPr lang="es-EC" i="1">
                                  <a:latin typeface="Cambria Math"/>
                                </a:rPr>
                              </m:ctrlPr>
                            </m:limLowPr>
                            <m:e>
                              <m:r>
                                <m:rPr>
                                  <m:sty m:val="p"/>
                                </m:rPr>
                                <a:rPr lang="es-EC">
                                  <a:latin typeface="Cambria Math"/>
                                </a:rPr>
                                <m:t>min</m:t>
                              </m:r>
                            </m:e>
                            <m:lim>
                              <m:r>
                                <a:rPr lang="es-EC" b="1" i="1">
                                  <a:latin typeface="Cambria Math"/>
                                </a:rPr>
                                <m:t>𝐰</m:t>
                              </m:r>
                            </m:lim>
                          </m:limLow>
                        </m:fName>
                        <m:e>
                          <m:r>
                            <a:rPr lang="es-EC" i="1">
                              <a:latin typeface="Cambria Math"/>
                            </a:rPr>
                            <m:t>𝜉</m:t>
                          </m:r>
                          <m:d>
                            <m:dPr>
                              <m:begChr m:val="["/>
                              <m:endChr m:val="]"/>
                              <m:ctrlPr>
                                <a:rPr lang="es-EC" i="1">
                                  <a:latin typeface="Cambria Math"/>
                                </a:rPr>
                              </m:ctrlPr>
                            </m:dPr>
                            <m:e>
                              <m:r>
                                <a:rPr lang="es-EC" i="1">
                                  <a:latin typeface="Cambria Math"/>
                                </a:rPr>
                                <m:t>𝑘</m:t>
                              </m:r>
                            </m:e>
                          </m:d>
                        </m:e>
                      </m:func>
                      <m:r>
                        <a:rPr lang="es-EC" i="1">
                          <a:latin typeface="Cambria Math"/>
                        </a:rPr>
                        <m:t>   </m:t>
                      </m:r>
                      <m:r>
                        <a:rPr lang="es-EC" i="1">
                          <a:latin typeface="Cambria Math"/>
                        </a:rPr>
                        <m:t>𝑠𝑢𝑗𝑒𝑡𝑜</m:t>
                      </m:r>
                      <m:r>
                        <a:rPr lang="es-EC" i="1">
                          <a:latin typeface="Cambria Math"/>
                        </a:rPr>
                        <m:t> </m:t>
                      </m:r>
                      <m:r>
                        <a:rPr lang="es-EC" i="1">
                          <a:latin typeface="Cambria Math"/>
                        </a:rPr>
                        <m:t>𝑎</m:t>
                      </m:r>
                      <m:r>
                        <a:rPr lang="es-EC" i="1">
                          <a:latin typeface="Cambria Math"/>
                        </a:rPr>
                        <m:t>   </m:t>
                      </m:r>
                      <m:sSup>
                        <m:sSupPr>
                          <m:ctrlPr>
                            <a:rPr lang="es-EC" i="1">
                              <a:latin typeface="Cambria Math"/>
                            </a:rPr>
                          </m:ctrlPr>
                        </m:sSupPr>
                        <m:e>
                          <m:r>
                            <a:rPr lang="es-EC" b="1" i="1">
                              <a:latin typeface="Cambria Math"/>
                            </a:rPr>
                            <m:t>𝐂</m:t>
                          </m:r>
                        </m:e>
                        <m:sup>
                          <m:r>
                            <a:rPr lang="es-EC" i="1">
                              <a:latin typeface="Cambria Math"/>
                            </a:rPr>
                            <m:t>𝐻</m:t>
                          </m:r>
                        </m:sup>
                      </m:sSup>
                      <m:r>
                        <a:rPr lang="es-EC" b="1" i="1">
                          <a:latin typeface="Cambria Math"/>
                        </a:rPr>
                        <m:t>𝐰</m:t>
                      </m:r>
                      <m:r>
                        <a:rPr lang="es-EC" i="1">
                          <a:latin typeface="Cambria Math"/>
                        </a:rPr>
                        <m:t>=</m:t>
                      </m:r>
                      <m:r>
                        <a:rPr lang="es-EC" b="1" i="1">
                          <a:latin typeface="Cambria Math"/>
                        </a:rPr>
                        <m:t>𝐟</m:t>
                      </m:r>
                    </m:oMath>
                  </m:oMathPara>
                </a14:m>
                <a:endParaRPr lang="es-EC" dirty="0"/>
              </a:p>
            </p:txBody>
          </p:sp>
        </mc:Choice>
        <mc:Fallback xmlns="">
          <p:sp>
            <p:nvSpPr>
              <p:cNvPr id="30" name="29 Rectángulo"/>
              <p:cNvSpPr>
                <a:spLocks noRot="1" noChangeAspect="1" noMove="1" noResize="1" noEditPoints="1" noAdjustHandles="1" noChangeArrowheads="1" noChangeShapeType="1" noTextEdit="1"/>
              </p:cNvSpPr>
              <p:nvPr/>
            </p:nvSpPr>
            <p:spPr>
              <a:xfrm>
                <a:off x="4792601" y="1398713"/>
                <a:ext cx="3916933" cy="482889"/>
              </a:xfrm>
              <a:prstGeom prst="rect">
                <a:avLst/>
              </a:prstGeom>
              <a:blipFill rotWithShape="1">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19 Rectángulo"/>
              <p:cNvSpPr/>
              <p:nvPr/>
            </p:nvSpPr>
            <p:spPr>
              <a:xfrm>
                <a:off x="5109877" y="3537673"/>
                <a:ext cx="322494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smtClean="0"/>
                  <a:t>Mediante la imposición de restricciones la </a:t>
                </a:r>
                <a:r>
                  <a:rPr lang="es-EC" dirty="0"/>
                  <a:t>señal deseada </a:t>
                </a:r>
                <a14:m>
                  <m:oMath xmlns:m="http://schemas.openxmlformats.org/officeDocument/2006/math">
                    <m:r>
                      <a:rPr lang="es-EC" i="1">
                        <a:latin typeface="Cambria Math"/>
                      </a:rPr>
                      <m:t>𝑑</m:t>
                    </m:r>
                    <m:d>
                      <m:dPr>
                        <m:begChr m:val="["/>
                        <m:endChr m:val="]"/>
                        <m:ctrlPr>
                          <a:rPr lang="es-EC" i="1">
                            <a:latin typeface="Cambria Math"/>
                          </a:rPr>
                        </m:ctrlPr>
                      </m:dPr>
                      <m:e>
                        <m:r>
                          <a:rPr lang="es-EC" i="1">
                            <a:latin typeface="Cambria Math"/>
                          </a:rPr>
                          <m:t>𝑘</m:t>
                        </m:r>
                      </m:e>
                    </m:d>
                    <m:r>
                      <a:rPr lang="es-EC">
                        <a:latin typeface="Cambria Math"/>
                      </a:rPr>
                      <m:t>=0</m:t>
                    </m:r>
                  </m:oMath>
                </a14:m>
                <a:r>
                  <a:rPr lang="es-EC" dirty="0" smtClean="0"/>
                  <a:t>.</a:t>
                </a:r>
                <a:endParaRPr lang="es-EC" dirty="0"/>
              </a:p>
            </p:txBody>
          </p:sp>
        </mc:Choice>
        <mc:Fallback xmlns="">
          <p:sp>
            <p:nvSpPr>
              <p:cNvPr id="20" name="19 Rectángulo"/>
              <p:cNvSpPr>
                <a:spLocks noRot="1" noChangeAspect="1" noMove="1" noResize="1" noEditPoints="1" noAdjustHandles="1" noChangeArrowheads="1" noChangeShapeType="1" noTextEdit="1"/>
              </p:cNvSpPr>
              <p:nvPr/>
            </p:nvSpPr>
            <p:spPr>
              <a:xfrm>
                <a:off x="5109877" y="3537673"/>
                <a:ext cx="3224949" cy="923330"/>
              </a:xfrm>
              <a:prstGeom prst="rect">
                <a:avLst/>
              </a:prstGeom>
              <a:blipFill rotWithShape="1">
                <a:blip r:embed="rId12"/>
                <a:stretch>
                  <a:fillRect l="-1126" t="-1923" b="-7692"/>
                </a:stretch>
              </a:blipFill>
            </p:spPr>
            <p:txBody>
              <a:bodyPr/>
              <a:lstStyle/>
              <a:p>
                <a:r>
                  <a:rPr lang="es-EC">
                    <a:noFill/>
                  </a:rPr>
                  <a:t> </a:t>
                </a:r>
              </a:p>
            </p:txBody>
          </p:sp>
        </mc:Fallback>
      </mc:AlternateContent>
    </p:spTree>
    <p:extLst>
      <p:ext uri="{BB962C8B-B14F-4D97-AF65-F5344CB8AC3E}">
        <p14:creationId xmlns:p14="http://schemas.microsoft.com/office/powerpoint/2010/main" val="4163948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28600"/>
            <a:ext cx="8686800" cy="563562"/>
          </a:xfrm>
        </p:spPr>
        <p:txBody>
          <a:bodyPr>
            <a:noAutofit/>
          </a:bodyPr>
          <a:lstStyle/>
          <a:p>
            <a:pPr lvl="1" algn="ctr"/>
            <a:r>
              <a:rPr lang="es-EC" sz="3200" b="1" kern="1200" dirty="0" smtClean="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rPr>
              <a:t>Algoritmos Adaptativos  LCMV</a:t>
            </a:r>
            <a:endParaRPr lang="es-EC" sz="3200" b="1" kern="1200" dirty="0">
              <a:solidFill>
                <a:srgbClr val="C00000"/>
              </a:solidFill>
              <a:effectLst>
                <a:outerShdw blurRad="38100" dist="38100" dir="2700000" algn="tl">
                  <a:srgbClr val="000000">
                    <a:alpha val="43137"/>
                  </a:srgbClr>
                </a:outerShdw>
              </a:effectLst>
              <a:latin typeface="Andalus" panose="02020603050405020304" pitchFamily="18" charset="-78"/>
              <a:ea typeface="+mj-ea"/>
              <a:cs typeface="Andalus" panose="02020603050405020304" pitchFamily="18" charset="-78"/>
            </a:endParaRPr>
          </a:p>
        </p:txBody>
      </p:sp>
      <p:sp>
        <p:nvSpPr>
          <p:cNvPr id="10" name="9 Rectángulo"/>
          <p:cNvSpPr/>
          <p:nvPr/>
        </p:nvSpPr>
        <p:spPr>
          <a:xfrm>
            <a:off x="685800" y="1371600"/>
            <a:ext cx="7543800" cy="1107996"/>
          </a:xfrm>
          <a:prstGeom prst="rect">
            <a:avLst/>
          </a:prstGeom>
        </p:spPr>
        <p:txBody>
          <a:bodyPr wrap="square">
            <a:spAutoFit/>
          </a:bodyPr>
          <a:lstStyle/>
          <a:p>
            <a:pPr algn="just"/>
            <a:r>
              <a:rPr lang="es-EC" sz="2200" dirty="0" smtClean="0">
                <a:effectLst>
                  <a:outerShdw blurRad="38100" dist="38100" dir="2700000" algn="tl">
                    <a:srgbClr val="000000">
                      <a:alpha val="43137"/>
                    </a:srgbClr>
                  </a:outerShdw>
                </a:effectLst>
                <a:latin typeface="+mj-lt"/>
                <a:cs typeface="Aharoni" panose="02010803020104030203" pitchFamily="2" charset="-79"/>
              </a:rPr>
              <a:t>Los algoritmos adaptativos LCMV se divide en tres familias siendo la Estructura Householder una  de las mejores opciones para implementación practica  por su bajo costo computacional.</a:t>
            </a:r>
            <a:endParaRPr lang="es-EC" sz="2200" dirty="0"/>
          </a:p>
        </p:txBody>
      </p:sp>
      <p:sp>
        <p:nvSpPr>
          <p:cNvPr id="23" name="22 Rectángulo"/>
          <p:cNvSpPr/>
          <p:nvPr/>
        </p:nvSpPr>
        <p:spPr>
          <a:xfrm>
            <a:off x="533400" y="2971800"/>
            <a:ext cx="3200400" cy="1015663"/>
          </a:xfrm>
          <a:prstGeom prst="rect">
            <a:avLst/>
          </a:prstGeom>
        </p:spPr>
        <p:txBody>
          <a:bodyPr wrap="square">
            <a:spAutoFit/>
          </a:bodyPr>
          <a:lstStyle/>
          <a:p>
            <a:pPr marL="342900" indent="-342900">
              <a:buFont typeface="Arial" pitchFamily="34" charset="0"/>
              <a:buChar char="•"/>
            </a:pPr>
            <a:r>
              <a:rPr lang="es-EC" sz="2000" dirty="0">
                <a:effectLst>
                  <a:outerShdw blurRad="38100" dist="38100" dir="2700000" algn="tl">
                    <a:srgbClr val="000000">
                      <a:alpha val="43137"/>
                    </a:srgbClr>
                  </a:outerShdw>
                </a:effectLst>
              </a:rPr>
              <a:t>R</a:t>
            </a:r>
            <a:r>
              <a:rPr lang="es-EC" sz="2000" dirty="0" smtClean="0">
                <a:effectLst>
                  <a:outerShdw blurRad="38100" dist="38100" dir="2700000" algn="tl">
                    <a:srgbClr val="000000">
                      <a:alpha val="43137"/>
                    </a:srgbClr>
                  </a:outerShdw>
                </a:effectLst>
              </a:rPr>
              <a:t>estricciones Lineales</a:t>
            </a:r>
          </a:p>
          <a:p>
            <a:pPr marL="342900" indent="-342900">
              <a:buFont typeface="Arial" pitchFamily="34" charset="0"/>
              <a:buChar char="•"/>
            </a:pPr>
            <a:r>
              <a:rPr lang="es-EC" sz="2000" dirty="0" smtClean="0">
                <a:effectLst>
                  <a:outerShdw blurRad="38100" dist="38100" dir="2700000" algn="tl">
                    <a:srgbClr val="000000">
                      <a:alpha val="43137"/>
                    </a:srgbClr>
                  </a:outerShdw>
                </a:effectLst>
              </a:rPr>
              <a:t>Estructura GSC</a:t>
            </a:r>
          </a:p>
          <a:p>
            <a:pPr marL="342900" indent="-342900">
              <a:buFont typeface="Arial" pitchFamily="34" charset="0"/>
              <a:buChar char="•"/>
            </a:pPr>
            <a:r>
              <a:rPr lang="es-EC" sz="2000" dirty="0" smtClean="0">
                <a:effectLst>
                  <a:outerShdw blurRad="38100" dist="38100" dir="2700000" algn="tl">
                    <a:srgbClr val="000000">
                      <a:alpha val="43137"/>
                    </a:srgbClr>
                  </a:outerShdw>
                </a:effectLst>
              </a:rPr>
              <a:t>Estructura Householder</a:t>
            </a:r>
            <a:endParaRPr lang="es-EC"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4270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9832</TotalTime>
  <Words>2205</Words>
  <Application>Microsoft Office PowerPoint</Application>
  <PresentationFormat>Presentación en pantalla (4:3)</PresentationFormat>
  <Paragraphs>216</Paragraphs>
  <Slides>44</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Tema de Office</vt:lpstr>
      <vt:lpstr>Visio</vt:lpstr>
      <vt:lpstr>Presentación de PowerPoint</vt:lpstr>
      <vt:lpstr>Presentación de PowerPoint</vt:lpstr>
      <vt:lpstr>Presentación de PowerPoint</vt:lpstr>
      <vt:lpstr>Presentación de PowerPoint</vt:lpstr>
      <vt:lpstr>Presentación de PowerPoint</vt:lpstr>
      <vt:lpstr>Arreglo de Sensores</vt:lpstr>
      <vt:lpstr>Arreglo de Sensores</vt:lpstr>
      <vt:lpstr>Algoritmos Adaptativos  LCMV</vt:lpstr>
      <vt:lpstr>Algoritmos Adaptativos  LCMV</vt:lpstr>
      <vt:lpstr>Algoritmos Adaptativos  LCMV</vt:lpstr>
      <vt:lpstr>Algoritmos Adaptativos  LCMV</vt:lpstr>
      <vt:lpstr>Cálculos en Precisión Finita</vt:lpstr>
      <vt:lpstr>Cálculos en Precisión Finita</vt:lpstr>
      <vt:lpstr>Cálculos en Precisión Finita</vt:lpstr>
      <vt:lpstr>Cálculos en Precisión Finita</vt:lpstr>
      <vt:lpstr>Presentación de PowerPoint</vt:lpstr>
      <vt:lpstr>Algoritmo LS-Lattice (Desarrollo)</vt:lpstr>
      <vt:lpstr>Presentación de PowerPoint</vt:lpstr>
      <vt:lpstr>Presentación de PowerPoint</vt:lpstr>
      <vt:lpstr>Presentación de PowerPoint</vt:lpstr>
      <vt:lpstr>Geometría ULA para Respuesta de los micrófonos MEMS ADMP504</vt:lpstr>
      <vt:lpstr>Respuesta de los micrófonos MEMS ADMP504</vt:lpstr>
      <vt:lpstr>Respuesta de los micrófonos MEMS ADMP504</vt:lpstr>
      <vt:lpstr>Respuesta de los micrófonos MEMS ADMP504</vt:lpstr>
      <vt:lpstr>Respuesta de los micrófonos MEMS ADMP504</vt:lpstr>
      <vt:lpstr>Respuesta de los micrófonos MEMS ADMP504</vt:lpstr>
      <vt:lpstr>Respuesta de los micrófonos MEMS ADMP504</vt:lpstr>
      <vt:lpstr>Programación en Tarjeta FPGA</vt:lpstr>
      <vt:lpstr>Programación en Tarjeta FPGA</vt:lpstr>
      <vt:lpstr>Programación en Tarjeta FPGA</vt:lpstr>
      <vt:lpstr>Programación en Tarjeta FPGA</vt:lpstr>
      <vt:lpstr>El registro de desplazamiento se transfiere los datos conectados en la parte derecha hacia el terminal izquierdo del bucle, el terminal en el lado derecho del bucle devuelve el último valor almacenado en el registro de desplazamiento. </vt:lpstr>
      <vt:lpstr>Geometría 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RECOMENDACIONES</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163</cp:revision>
  <dcterms:created xsi:type="dcterms:W3CDTF">2015-01-30T17:02:01Z</dcterms:created>
  <dcterms:modified xsi:type="dcterms:W3CDTF">2015-08-21T13:47:04Z</dcterms:modified>
</cp:coreProperties>
</file>