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708" r:id="rId1"/>
  </p:sldMasterIdLst>
  <p:notesMasterIdLst>
    <p:notesMasterId r:id="rId44"/>
  </p:notesMasterIdLst>
  <p:sldIdLst>
    <p:sldId id="336" r:id="rId2"/>
    <p:sldId id="404" r:id="rId3"/>
    <p:sldId id="437" r:id="rId4"/>
    <p:sldId id="412" r:id="rId5"/>
    <p:sldId id="436" r:id="rId6"/>
    <p:sldId id="419" r:id="rId7"/>
    <p:sldId id="438" r:id="rId8"/>
    <p:sldId id="420" r:id="rId9"/>
    <p:sldId id="439" r:id="rId10"/>
    <p:sldId id="440" r:id="rId11"/>
    <p:sldId id="441" r:id="rId12"/>
    <p:sldId id="401" r:id="rId13"/>
    <p:sldId id="442" r:id="rId14"/>
    <p:sldId id="443" r:id="rId15"/>
    <p:sldId id="444" r:id="rId16"/>
    <p:sldId id="445" r:id="rId17"/>
    <p:sldId id="446" r:id="rId18"/>
    <p:sldId id="447" r:id="rId19"/>
    <p:sldId id="449" r:id="rId20"/>
    <p:sldId id="448" r:id="rId21"/>
    <p:sldId id="413" r:id="rId22"/>
    <p:sldId id="450" r:id="rId23"/>
    <p:sldId id="451" r:id="rId24"/>
    <p:sldId id="452" r:id="rId25"/>
    <p:sldId id="453" r:id="rId26"/>
    <p:sldId id="455" r:id="rId27"/>
    <p:sldId id="457" r:id="rId28"/>
    <p:sldId id="458" r:id="rId29"/>
    <p:sldId id="454" r:id="rId30"/>
    <p:sldId id="461" r:id="rId31"/>
    <p:sldId id="459" r:id="rId32"/>
    <p:sldId id="456" r:id="rId33"/>
    <p:sldId id="460" r:id="rId34"/>
    <p:sldId id="462" r:id="rId35"/>
    <p:sldId id="463" r:id="rId36"/>
    <p:sldId id="428" r:id="rId37"/>
    <p:sldId id="431" r:id="rId38"/>
    <p:sldId id="464" r:id="rId39"/>
    <p:sldId id="465" r:id="rId40"/>
    <p:sldId id="432" r:id="rId41"/>
    <p:sldId id="466" r:id="rId42"/>
    <p:sldId id="433" r:id="rId4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p:cViewPr>
        <p:scale>
          <a:sx n="75" d="100"/>
          <a:sy n="75" d="100"/>
        </p:scale>
        <p:origin x="-1224" y="72"/>
      </p:cViewPr>
      <p:guideLst>
        <p:guide orient="horz" pos="2160"/>
        <p:guide pos="2880"/>
      </p:guideLst>
    </p:cSldViewPr>
  </p:slideViewPr>
  <p:outlineViewPr>
    <p:cViewPr>
      <p:scale>
        <a:sx n="33" d="100"/>
        <a:sy n="33" d="100"/>
      </p:scale>
      <p:origin x="0" y="-4068"/>
    </p:cViewPr>
  </p:outlineViewPr>
  <p:notesTextViewPr>
    <p:cViewPr>
      <p:scale>
        <a:sx n="100" d="100"/>
        <a:sy n="100" d="100"/>
      </p:scale>
      <p:origin x="0" y="0"/>
    </p:cViewPr>
  </p:notesTextViewPr>
  <p:sorterViewPr>
    <p:cViewPr>
      <p:scale>
        <a:sx n="87" d="100"/>
        <a:sy n="87" d="100"/>
      </p:scale>
      <p:origin x="0" y="-6258"/>
    </p:cViewPr>
  </p:sorterViewPr>
  <p:notesViewPr>
    <p:cSldViewPr>
      <p:cViewPr varScale="1">
        <p:scale>
          <a:sx n="59" d="100"/>
          <a:sy n="59" d="100"/>
        </p:scale>
        <p:origin x="-250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F:\PERFIL%20DE%20PROYECTO%202014\TABLAS%20DE%20ENSAYOS%20METODO%20DEL%20AMPERAJE%20andre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F:\PERFIL%20DE%20PROYECTO%202014\TABLAS%20DE%20ENSAYOS%20METODO%20DEL%20AMPERAJE%20andre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s-EC" sz="1400"/>
              <a:t>Temperatura - Tiempo</a:t>
            </a:r>
          </a:p>
        </c:rich>
      </c:tx>
      <c:layout/>
      <c:overlay val="0"/>
    </c:title>
    <c:autoTitleDeleted val="0"/>
    <c:plotArea>
      <c:layout/>
      <c:scatterChart>
        <c:scatterStyle val="smoothMarker"/>
        <c:varyColors val="0"/>
        <c:ser>
          <c:idx val="0"/>
          <c:order val="0"/>
          <c:tx>
            <c:strRef>
              <c:f>'PFV AMP 17'!$I$5:$I$6</c:f>
              <c:strCache>
                <c:ptCount val="1"/>
                <c:pt idx="0">
                  <c:v>Tpanel °C</c:v>
                </c:pt>
              </c:strCache>
            </c:strRef>
          </c:tx>
          <c:marker>
            <c:symbol val="none"/>
          </c:marker>
          <c:xVal>
            <c:numRef>
              <c:f>'PFV AMP 17'!$C$7:$C$55</c:f>
              <c:numCache>
                <c:formatCode>General</c:formatCode>
                <c:ptCount val="49"/>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numCache>
            </c:numRef>
          </c:xVal>
          <c:yVal>
            <c:numRef>
              <c:f>'PFV AMP 17'!$I$7:$I$55</c:f>
              <c:numCache>
                <c:formatCode>0.00</c:formatCode>
                <c:ptCount val="49"/>
                <c:pt idx="0">
                  <c:v>28.5</c:v>
                </c:pt>
                <c:pt idx="1">
                  <c:v>30.6</c:v>
                </c:pt>
                <c:pt idx="2">
                  <c:v>33.200000000000003</c:v>
                </c:pt>
                <c:pt idx="3">
                  <c:v>36.9</c:v>
                </c:pt>
                <c:pt idx="4">
                  <c:v>32.9</c:v>
                </c:pt>
                <c:pt idx="5">
                  <c:v>43.7</c:v>
                </c:pt>
                <c:pt idx="6">
                  <c:v>45.5</c:v>
                </c:pt>
                <c:pt idx="7">
                  <c:v>46.1</c:v>
                </c:pt>
                <c:pt idx="8">
                  <c:v>47.3</c:v>
                </c:pt>
                <c:pt idx="9">
                  <c:v>51.2</c:v>
                </c:pt>
                <c:pt idx="10">
                  <c:v>51.3</c:v>
                </c:pt>
                <c:pt idx="11">
                  <c:v>31.5</c:v>
                </c:pt>
                <c:pt idx="12">
                  <c:v>40.299999999999997</c:v>
                </c:pt>
                <c:pt idx="13">
                  <c:v>30</c:v>
                </c:pt>
                <c:pt idx="14">
                  <c:v>30.4</c:v>
                </c:pt>
                <c:pt idx="15">
                  <c:v>51.4</c:v>
                </c:pt>
                <c:pt idx="16">
                  <c:v>59.3</c:v>
                </c:pt>
                <c:pt idx="17">
                  <c:v>40.9</c:v>
                </c:pt>
                <c:pt idx="18">
                  <c:v>50</c:v>
                </c:pt>
                <c:pt idx="19">
                  <c:v>43.9</c:v>
                </c:pt>
                <c:pt idx="20">
                  <c:v>37.9</c:v>
                </c:pt>
                <c:pt idx="21">
                  <c:v>37.299999999999997</c:v>
                </c:pt>
                <c:pt idx="22">
                  <c:v>35.700000000000003</c:v>
                </c:pt>
                <c:pt idx="23">
                  <c:v>50</c:v>
                </c:pt>
                <c:pt idx="24">
                  <c:v>47.7</c:v>
                </c:pt>
                <c:pt idx="25">
                  <c:v>39.5</c:v>
                </c:pt>
                <c:pt idx="26">
                  <c:v>43.9</c:v>
                </c:pt>
                <c:pt idx="27">
                  <c:v>40.5</c:v>
                </c:pt>
                <c:pt idx="28">
                  <c:v>40.5</c:v>
                </c:pt>
                <c:pt idx="29">
                  <c:v>45.7</c:v>
                </c:pt>
                <c:pt idx="30">
                  <c:v>67.8</c:v>
                </c:pt>
                <c:pt idx="31">
                  <c:v>60.5</c:v>
                </c:pt>
                <c:pt idx="32">
                  <c:v>46.4</c:v>
                </c:pt>
                <c:pt idx="33">
                  <c:v>51.3</c:v>
                </c:pt>
                <c:pt idx="34">
                  <c:v>35.1</c:v>
                </c:pt>
                <c:pt idx="35">
                  <c:v>39.1</c:v>
                </c:pt>
                <c:pt idx="36">
                  <c:v>34.6</c:v>
                </c:pt>
                <c:pt idx="37">
                  <c:v>28.5</c:v>
                </c:pt>
                <c:pt idx="38">
                  <c:v>27.4</c:v>
                </c:pt>
                <c:pt idx="39">
                  <c:v>25.9</c:v>
                </c:pt>
                <c:pt idx="40">
                  <c:v>28.6</c:v>
                </c:pt>
                <c:pt idx="41">
                  <c:v>28.1</c:v>
                </c:pt>
                <c:pt idx="42">
                  <c:v>27.8</c:v>
                </c:pt>
                <c:pt idx="43">
                  <c:v>28.2</c:v>
                </c:pt>
                <c:pt idx="44">
                  <c:v>22.8</c:v>
                </c:pt>
                <c:pt idx="45">
                  <c:v>21.8</c:v>
                </c:pt>
                <c:pt idx="46">
                  <c:v>22.7</c:v>
                </c:pt>
                <c:pt idx="47">
                  <c:v>27</c:v>
                </c:pt>
                <c:pt idx="48">
                  <c:v>28</c:v>
                </c:pt>
              </c:numCache>
            </c:numRef>
          </c:yVal>
          <c:smooth val="1"/>
        </c:ser>
        <c:ser>
          <c:idx val="1"/>
          <c:order val="1"/>
          <c:tx>
            <c:strRef>
              <c:f>'PFV AMP 17'!$J$5:$J$6</c:f>
              <c:strCache>
                <c:ptCount val="1"/>
                <c:pt idx="0">
                  <c:v>Ta °C</c:v>
                </c:pt>
              </c:strCache>
            </c:strRef>
          </c:tx>
          <c:marker>
            <c:symbol val="none"/>
          </c:marker>
          <c:xVal>
            <c:numRef>
              <c:f>'PFV AMP 17'!$C$7:$C$55</c:f>
              <c:numCache>
                <c:formatCode>General</c:formatCode>
                <c:ptCount val="49"/>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numCache>
            </c:numRef>
          </c:xVal>
          <c:yVal>
            <c:numRef>
              <c:f>'PFV AMP 17'!$J$7:$J$55</c:f>
              <c:numCache>
                <c:formatCode>0.00</c:formatCode>
                <c:ptCount val="49"/>
                <c:pt idx="0">
                  <c:v>12.4</c:v>
                </c:pt>
                <c:pt idx="1">
                  <c:v>12.8</c:v>
                </c:pt>
                <c:pt idx="2">
                  <c:v>13.1</c:v>
                </c:pt>
                <c:pt idx="3">
                  <c:v>13.5</c:v>
                </c:pt>
                <c:pt idx="4">
                  <c:v>13.6</c:v>
                </c:pt>
                <c:pt idx="5">
                  <c:v>13.9</c:v>
                </c:pt>
                <c:pt idx="6">
                  <c:v>14.4</c:v>
                </c:pt>
                <c:pt idx="7">
                  <c:v>14.6</c:v>
                </c:pt>
                <c:pt idx="8">
                  <c:v>14.7</c:v>
                </c:pt>
                <c:pt idx="9">
                  <c:v>15.5</c:v>
                </c:pt>
                <c:pt idx="10">
                  <c:v>15.7</c:v>
                </c:pt>
                <c:pt idx="11">
                  <c:v>17.600000000000001</c:v>
                </c:pt>
                <c:pt idx="12">
                  <c:v>18.3</c:v>
                </c:pt>
                <c:pt idx="13">
                  <c:v>18.600000000000001</c:v>
                </c:pt>
                <c:pt idx="14">
                  <c:v>19.5</c:v>
                </c:pt>
                <c:pt idx="15">
                  <c:v>19.5</c:v>
                </c:pt>
                <c:pt idx="16">
                  <c:v>21</c:v>
                </c:pt>
                <c:pt idx="17">
                  <c:v>22</c:v>
                </c:pt>
                <c:pt idx="18">
                  <c:v>24.3</c:v>
                </c:pt>
                <c:pt idx="19">
                  <c:v>24.1</c:v>
                </c:pt>
                <c:pt idx="20">
                  <c:v>24.8</c:v>
                </c:pt>
                <c:pt idx="21">
                  <c:v>25.4</c:v>
                </c:pt>
                <c:pt idx="22">
                  <c:v>25</c:v>
                </c:pt>
                <c:pt idx="23">
                  <c:v>26</c:v>
                </c:pt>
                <c:pt idx="24">
                  <c:v>24.3</c:v>
                </c:pt>
                <c:pt idx="25">
                  <c:v>25.1</c:v>
                </c:pt>
                <c:pt idx="26">
                  <c:v>25.1</c:v>
                </c:pt>
                <c:pt idx="27">
                  <c:v>25</c:v>
                </c:pt>
                <c:pt idx="28">
                  <c:v>24.4</c:v>
                </c:pt>
                <c:pt idx="29">
                  <c:v>25.6</c:v>
                </c:pt>
                <c:pt idx="30">
                  <c:v>27.6</c:v>
                </c:pt>
                <c:pt idx="31">
                  <c:v>29.1</c:v>
                </c:pt>
                <c:pt idx="32">
                  <c:v>28.6</c:v>
                </c:pt>
                <c:pt idx="33">
                  <c:v>27.8</c:v>
                </c:pt>
                <c:pt idx="34">
                  <c:v>26.5</c:v>
                </c:pt>
                <c:pt idx="35">
                  <c:v>25.9</c:v>
                </c:pt>
                <c:pt idx="36">
                  <c:v>25.6</c:v>
                </c:pt>
                <c:pt idx="37">
                  <c:v>23.3</c:v>
                </c:pt>
                <c:pt idx="38">
                  <c:v>21.2</c:v>
                </c:pt>
                <c:pt idx="39">
                  <c:v>21</c:v>
                </c:pt>
                <c:pt idx="40">
                  <c:v>21.6</c:v>
                </c:pt>
                <c:pt idx="41">
                  <c:v>22.1</c:v>
                </c:pt>
                <c:pt idx="42">
                  <c:v>22</c:v>
                </c:pt>
                <c:pt idx="43">
                  <c:v>21.6</c:v>
                </c:pt>
                <c:pt idx="44">
                  <c:v>20.5</c:v>
                </c:pt>
                <c:pt idx="45">
                  <c:v>20</c:v>
                </c:pt>
                <c:pt idx="46">
                  <c:v>19.899999999999999</c:v>
                </c:pt>
                <c:pt idx="47">
                  <c:v>20.7</c:v>
                </c:pt>
                <c:pt idx="48">
                  <c:v>21.6</c:v>
                </c:pt>
              </c:numCache>
            </c:numRef>
          </c:yVal>
          <c:smooth val="1"/>
        </c:ser>
        <c:dLbls>
          <c:showLegendKey val="0"/>
          <c:showVal val="0"/>
          <c:showCatName val="0"/>
          <c:showSerName val="0"/>
          <c:showPercent val="0"/>
          <c:showBubbleSize val="0"/>
        </c:dLbls>
        <c:axId val="111387776"/>
        <c:axId val="111388352"/>
      </c:scatterChart>
      <c:valAx>
        <c:axId val="111387776"/>
        <c:scaling>
          <c:orientation val="minMax"/>
        </c:scaling>
        <c:delete val="0"/>
        <c:axPos val="b"/>
        <c:title>
          <c:tx>
            <c:rich>
              <a:bodyPr/>
              <a:lstStyle/>
              <a:p>
                <a:pPr>
                  <a:defRPr/>
                </a:pPr>
                <a:r>
                  <a:rPr lang="es-EC"/>
                  <a:t>Tiempo (min)</a:t>
                </a:r>
              </a:p>
            </c:rich>
          </c:tx>
          <c:layout/>
          <c:overlay val="0"/>
        </c:title>
        <c:numFmt formatCode="General" sourceLinked="1"/>
        <c:majorTickMark val="none"/>
        <c:minorTickMark val="none"/>
        <c:tickLblPos val="nextTo"/>
        <c:crossAx val="111388352"/>
        <c:crosses val="autoZero"/>
        <c:crossBetween val="midCat"/>
      </c:valAx>
      <c:valAx>
        <c:axId val="111388352"/>
        <c:scaling>
          <c:orientation val="minMax"/>
        </c:scaling>
        <c:delete val="0"/>
        <c:axPos val="l"/>
        <c:majorGridlines/>
        <c:title>
          <c:tx>
            <c:rich>
              <a:bodyPr/>
              <a:lstStyle/>
              <a:p>
                <a:pPr>
                  <a:defRPr/>
                </a:pPr>
                <a:r>
                  <a:rPr lang="es-EC"/>
                  <a:t>Temperatura (°C)</a:t>
                </a:r>
              </a:p>
            </c:rich>
          </c:tx>
          <c:layout/>
          <c:overlay val="0"/>
        </c:title>
        <c:numFmt formatCode="0.00" sourceLinked="1"/>
        <c:majorTickMark val="none"/>
        <c:minorTickMark val="none"/>
        <c:tickLblPos val="nextTo"/>
        <c:crossAx val="111387776"/>
        <c:crosses val="autoZero"/>
        <c:crossBetween val="midCat"/>
      </c:valAx>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s-EC" sz="1400"/>
              <a:t>Voltaje - Tiempo</a:t>
            </a:r>
          </a:p>
        </c:rich>
      </c:tx>
      <c:layout/>
      <c:overlay val="0"/>
    </c:title>
    <c:autoTitleDeleted val="0"/>
    <c:plotArea>
      <c:layout/>
      <c:scatterChart>
        <c:scatterStyle val="smoothMarker"/>
        <c:varyColors val="0"/>
        <c:ser>
          <c:idx val="0"/>
          <c:order val="0"/>
          <c:tx>
            <c:strRef>
              <c:f>'PFV AMP 22'!$E$5:$E$6</c:f>
              <c:strCache>
                <c:ptCount val="1"/>
                <c:pt idx="0">
                  <c:v>VP(β=+20°) (V)</c:v>
                </c:pt>
              </c:strCache>
            </c:strRef>
          </c:tx>
          <c:marker>
            <c:symbol val="none"/>
          </c:marker>
          <c:xVal>
            <c:numRef>
              <c:f>'PFV AMP 22'!$C$7:$C$54</c:f>
              <c:numCache>
                <c:formatCode>General</c:formatCode>
                <c:ptCount val="48"/>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numCache>
            </c:numRef>
          </c:xVal>
          <c:yVal>
            <c:numRef>
              <c:f>'PFV AMP 22'!$E$7:$E$54</c:f>
              <c:numCache>
                <c:formatCode>0.00</c:formatCode>
                <c:ptCount val="48"/>
                <c:pt idx="0">
                  <c:v>16.399999999999999</c:v>
                </c:pt>
                <c:pt idx="1">
                  <c:v>16.27</c:v>
                </c:pt>
                <c:pt idx="2">
                  <c:v>16.809999999999999</c:v>
                </c:pt>
                <c:pt idx="3">
                  <c:v>16.23</c:v>
                </c:pt>
                <c:pt idx="4">
                  <c:v>15.65</c:v>
                </c:pt>
                <c:pt idx="5">
                  <c:v>16.53</c:v>
                </c:pt>
                <c:pt idx="6">
                  <c:v>16.87</c:v>
                </c:pt>
                <c:pt idx="7">
                  <c:v>16.48</c:v>
                </c:pt>
                <c:pt idx="8">
                  <c:v>16.48</c:v>
                </c:pt>
                <c:pt idx="9">
                  <c:v>16.350000000000001</c:v>
                </c:pt>
                <c:pt idx="10">
                  <c:v>16.079999999999998</c:v>
                </c:pt>
                <c:pt idx="11">
                  <c:v>16.13</c:v>
                </c:pt>
                <c:pt idx="12">
                  <c:v>16.05</c:v>
                </c:pt>
                <c:pt idx="13">
                  <c:v>16.260000000000002</c:v>
                </c:pt>
                <c:pt idx="14">
                  <c:v>16.489999999999998</c:v>
                </c:pt>
                <c:pt idx="15">
                  <c:v>16.68</c:v>
                </c:pt>
                <c:pt idx="16">
                  <c:v>16.399999999999999</c:v>
                </c:pt>
                <c:pt idx="17">
                  <c:v>16.37</c:v>
                </c:pt>
                <c:pt idx="18">
                  <c:v>16.36</c:v>
                </c:pt>
                <c:pt idx="19">
                  <c:v>16.38</c:v>
                </c:pt>
                <c:pt idx="20">
                  <c:v>16.239999999999998</c:v>
                </c:pt>
                <c:pt idx="21">
                  <c:v>16.149999999999999</c:v>
                </c:pt>
                <c:pt idx="22">
                  <c:v>16.100000000000001</c:v>
                </c:pt>
                <c:pt idx="23">
                  <c:v>16.440000000000001</c:v>
                </c:pt>
                <c:pt idx="24">
                  <c:v>16.28</c:v>
                </c:pt>
                <c:pt idx="25">
                  <c:v>16.329999999999998</c:v>
                </c:pt>
                <c:pt idx="26">
                  <c:v>16.37</c:v>
                </c:pt>
                <c:pt idx="27">
                  <c:v>16.37</c:v>
                </c:pt>
                <c:pt idx="28">
                  <c:v>16.309999999999999</c:v>
                </c:pt>
                <c:pt idx="29">
                  <c:v>16.559999999999999</c:v>
                </c:pt>
                <c:pt idx="30">
                  <c:v>15.64</c:v>
                </c:pt>
                <c:pt idx="31">
                  <c:v>15.93</c:v>
                </c:pt>
                <c:pt idx="32">
                  <c:v>15.85</c:v>
                </c:pt>
                <c:pt idx="33">
                  <c:v>15.9</c:v>
                </c:pt>
                <c:pt idx="34">
                  <c:v>15.76</c:v>
                </c:pt>
                <c:pt idx="35">
                  <c:v>15.79</c:v>
                </c:pt>
                <c:pt idx="36">
                  <c:v>15.83</c:v>
                </c:pt>
                <c:pt idx="37">
                  <c:v>16.25</c:v>
                </c:pt>
                <c:pt idx="38">
                  <c:v>16.3</c:v>
                </c:pt>
                <c:pt idx="39">
                  <c:v>16.39</c:v>
                </c:pt>
                <c:pt idx="40">
                  <c:v>16.329999999999998</c:v>
                </c:pt>
                <c:pt idx="41">
                  <c:v>16.23</c:v>
                </c:pt>
                <c:pt idx="42">
                  <c:v>16.27</c:v>
                </c:pt>
                <c:pt idx="43">
                  <c:v>16.399999999999999</c:v>
                </c:pt>
                <c:pt idx="44">
                  <c:v>16.559999999999999</c:v>
                </c:pt>
                <c:pt idx="45">
                  <c:v>16.36</c:v>
                </c:pt>
                <c:pt idx="46">
                  <c:v>16.28</c:v>
                </c:pt>
                <c:pt idx="47">
                  <c:v>16.38</c:v>
                </c:pt>
              </c:numCache>
            </c:numRef>
          </c:yVal>
          <c:smooth val="1"/>
        </c:ser>
        <c:ser>
          <c:idx val="1"/>
          <c:order val="1"/>
          <c:tx>
            <c:strRef>
              <c:f>'PFV AMP 22'!$F$5:$F$6</c:f>
              <c:strCache>
                <c:ptCount val="1"/>
                <c:pt idx="0">
                  <c:v>VP(β=0°) (V)</c:v>
                </c:pt>
              </c:strCache>
            </c:strRef>
          </c:tx>
          <c:marker>
            <c:symbol val="none"/>
          </c:marker>
          <c:xVal>
            <c:numRef>
              <c:f>'PFV AMP 22'!$C$7:$C$54</c:f>
              <c:numCache>
                <c:formatCode>General</c:formatCode>
                <c:ptCount val="48"/>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numCache>
            </c:numRef>
          </c:xVal>
          <c:yVal>
            <c:numRef>
              <c:f>'PFV AMP 22'!$F$7:$F$54</c:f>
              <c:numCache>
                <c:formatCode>0.00</c:formatCode>
                <c:ptCount val="48"/>
                <c:pt idx="0">
                  <c:v>16.350000000000001</c:v>
                </c:pt>
                <c:pt idx="1">
                  <c:v>16.25</c:v>
                </c:pt>
                <c:pt idx="2">
                  <c:v>16.88</c:v>
                </c:pt>
                <c:pt idx="3">
                  <c:v>16.98</c:v>
                </c:pt>
                <c:pt idx="4">
                  <c:v>15.67</c:v>
                </c:pt>
                <c:pt idx="5">
                  <c:v>16.53</c:v>
                </c:pt>
                <c:pt idx="6">
                  <c:v>16.62</c:v>
                </c:pt>
                <c:pt idx="7">
                  <c:v>16.190000000000001</c:v>
                </c:pt>
                <c:pt idx="8">
                  <c:v>16.55</c:v>
                </c:pt>
                <c:pt idx="9">
                  <c:v>16.350000000000001</c:v>
                </c:pt>
                <c:pt idx="10">
                  <c:v>16</c:v>
                </c:pt>
                <c:pt idx="11">
                  <c:v>16.04</c:v>
                </c:pt>
                <c:pt idx="12">
                  <c:v>15.97</c:v>
                </c:pt>
                <c:pt idx="13">
                  <c:v>16.18</c:v>
                </c:pt>
                <c:pt idx="14">
                  <c:v>16.48</c:v>
                </c:pt>
                <c:pt idx="15">
                  <c:v>16.7</c:v>
                </c:pt>
                <c:pt idx="16">
                  <c:v>16.38</c:v>
                </c:pt>
                <c:pt idx="17">
                  <c:v>16.399999999999999</c:v>
                </c:pt>
                <c:pt idx="18">
                  <c:v>16.38</c:v>
                </c:pt>
                <c:pt idx="19">
                  <c:v>16.399999999999999</c:v>
                </c:pt>
                <c:pt idx="20">
                  <c:v>16.25</c:v>
                </c:pt>
                <c:pt idx="21">
                  <c:v>16.09</c:v>
                </c:pt>
                <c:pt idx="22">
                  <c:v>16.079999999999998</c:v>
                </c:pt>
                <c:pt idx="23">
                  <c:v>16.45</c:v>
                </c:pt>
                <c:pt idx="24">
                  <c:v>16.309999999999999</c:v>
                </c:pt>
                <c:pt idx="25">
                  <c:v>16.38</c:v>
                </c:pt>
                <c:pt idx="26">
                  <c:v>16.37</c:v>
                </c:pt>
                <c:pt idx="27">
                  <c:v>16.37</c:v>
                </c:pt>
                <c:pt idx="28">
                  <c:v>16.34</c:v>
                </c:pt>
                <c:pt idx="29">
                  <c:v>16.88</c:v>
                </c:pt>
                <c:pt idx="30">
                  <c:v>16</c:v>
                </c:pt>
                <c:pt idx="31">
                  <c:v>16.22</c:v>
                </c:pt>
                <c:pt idx="32">
                  <c:v>15.86</c:v>
                </c:pt>
                <c:pt idx="33">
                  <c:v>15.93</c:v>
                </c:pt>
                <c:pt idx="34">
                  <c:v>15.78</c:v>
                </c:pt>
                <c:pt idx="35">
                  <c:v>15.8</c:v>
                </c:pt>
                <c:pt idx="36">
                  <c:v>15.78</c:v>
                </c:pt>
                <c:pt idx="37">
                  <c:v>16.16</c:v>
                </c:pt>
                <c:pt idx="38">
                  <c:v>16.21</c:v>
                </c:pt>
                <c:pt idx="39">
                  <c:v>16.36</c:v>
                </c:pt>
                <c:pt idx="40">
                  <c:v>16.329999999999998</c:v>
                </c:pt>
                <c:pt idx="41">
                  <c:v>16.22</c:v>
                </c:pt>
                <c:pt idx="42">
                  <c:v>16.28</c:v>
                </c:pt>
                <c:pt idx="43">
                  <c:v>16.41</c:v>
                </c:pt>
                <c:pt idx="44">
                  <c:v>16.510000000000002</c:v>
                </c:pt>
                <c:pt idx="45">
                  <c:v>16.329999999999998</c:v>
                </c:pt>
                <c:pt idx="46">
                  <c:v>16.329999999999998</c:v>
                </c:pt>
                <c:pt idx="47">
                  <c:v>16.34</c:v>
                </c:pt>
              </c:numCache>
            </c:numRef>
          </c:yVal>
          <c:smooth val="1"/>
        </c:ser>
        <c:ser>
          <c:idx val="2"/>
          <c:order val="2"/>
          <c:tx>
            <c:strRef>
              <c:f>'PFV AMP 22'!$G$5:$G$6</c:f>
              <c:strCache>
                <c:ptCount val="1"/>
                <c:pt idx="0">
                  <c:v>VP(β=-25°) (V)</c:v>
                </c:pt>
              </c:strCache>
            </c:strRef>
          </c:tx>
          <c:marker>
            <c:symbol val="none"/>
          </c:marker>
          <c:xVal>
            <c:numRef>
              <c:f>'PFV AMP 22'!$C$7:$C$54</c:f>
              <c:numCache>
                <c:formatCode>General</c:formatCode>
                <c:ptCount val="48"/>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numCache>
            </c:numRef>
          </c:xVal>
          <c:yVal>
            <c:numRef>
              <c:f>'PFV AMP 22'!$G$7:$G$54</c:f>
              <c:numCache>
                <c:formatCode>0.00</c:formatCode>
                <c:ptCount val="48"/>
                <c:pt idx="0">
                  <c:v>16.21</c:v>
                </c:pt>
                <c:pt idx="1">
                  <c:v>16.11</c:v>
                </c:pt>
                <c:pt idx="2">
                  <c:v>16.850000000000001</c:v>
                </c:pt>
                <c:pt idx="3">
                  <c:v>16.12</c:v>
                </c:pt>
                <c:pt idx="4">
                  <c:v>16.649999999999999</c:v>
                </c:pt>
                <c:pt idx="5">
                  <c:v>16.399999999999999</c:v>
                </c:pt>
                <c:pt idx="6">
                  <c:v>16.48</c:v>
                </c:pt>
                <c:pt idx="7">
                  <c:v>16.059999999999999</c:v>
                </c:pt>
                <c:pt idx="8">
                  <c:v>16.440000000000001</c:v>
                </c:pt>
                <c:pt idx="9">
                  <c:v>16.22</c:v>
                </c:pt>
                <c:pt idx="10">
                  <c:v>15.84</c:v>
                </c:pt>
                <c:pt idx="11">
                  <c:v>15.78</c:v>
                </c:pt>
                <c:pt idx="12">
                  <c:v>15.74</c:v>
                </c:pt>
                <c:pt idx="13">
                  <c:v>15.95</c:v>
                </c:pt>
                <c:pt idx="14">
                  <c:v>16.329999999999998</c:v>
                </c:pt>
                <c:pt idx="15">
                  <c:v>16.63</c:v>
                </c:pt>
                <c:pt idx="16">
                  <c:v>16.25</c:v>
                </c:pt>
                <c:pt idx="17">
                  <c:v>16.239999999999998</c:v>
                </c:pt>
                <c:pt idx="18">
                  <c:v>16.260000000000002</c:v>
                </c:pt>
                <c:pt idx="19">
                  <c:v>16.32</c:v>
                </c:pt>
                <c:pt idx="20">
                  <c:v>16.170000000000002</c:v>
                </c:pt>
                <c:pt idx="21">
                  <c:v>15.92</c:v>
                </c:pt>
                <c:pt idx="22">
                  <c:v>15.94</c:v>
                </c:pt>
                <c:pt idx="23">
                  <c:v>16.350000000000001</c:v>
                </c:pt>
                <c:pt idx="24">
                  <c:v>16.27</c:v>
                </c:pt>
                <c:pt idx="25">
                  <c:v>16.3</c:v>
                </c:pt>
                <c:pt idx="26">
                  <c:v>16.28</c:v>
                </c:pt>
                <c:pt idx="27">
                  <c:v>16.25</c:v>
                </c:pt>
                <c:pt idx="28">
                  <c:v>16.27</c:v>
                </c:pt>
                <c:pt idx="29">
                  <c:v>16.59</c:v>
                </c:pt>
                <c:pt idx="30">
                  <c:v>16.239999999999998</c:v>
                </c:pt>
                <c:pt idx="31">
                  <c:v>16.149999999999999</c:v>
                </c:pt>
                <c:pt idx="32">
                  <c:v>15.76</c:v>
                </c:pt>
                <c:pt idx="33">
                  <c:v>15.85</c:v>
                </c:pt>
                <c:pt idx="34">
                  <c:v>15.73</c:v>
                </c:pt>
                <c:pt idx="35">
                  <c:v>15.68</c:v>
                </c:pt>
                <c:pt idx="36">
                  <c:v>15.63</c:v>
                </c:pt>
                <c:pt idx="37">
                  <c:v>15.94</c:v>
                </c:pt>
                <c:pt idx="38">
                  <c:v>16.023</c:v>
                </c:pt>
                <c:pt idx="39">
                  <c:v>16.190000000000001</c:v>
                </c:pt>
                <c:pt idx="40">
                  <c:v>16.329999999999998</c:v>
                </c:pt>
                <c:pt idx="41">
                  <c:v>16.100000000000001</c:v>
                </c:pt>
                <c:pt idx="42">
                  <c:v>16.190000000000001</c:v>
                </c:pt>
                <c:pt idx="43">
                  <c:v>16.309999999999999</c:v>
                </c:pt>
                <c:pt idx="44">
                  <c:v>16.39</c:v>
                </c:pt>
                <c:pt idx="45">
                  <c:v>16.21</c:v>
                </c:pt>
                <c:pt idx="46">
                  <c:v>16.149999999999999</c:v>
                </c:pt>
                <c:pt idx="47">
                  <c:v>16.18</c:v>
                </c:pt>
              </c:numCache>
            </c:numRef>
          </c:yVal>
          <c:smooth val="1"/>
        </c:ser>
        <c:dLbls>
          <c:showLegendKey val="0"/>
          <c:showVal val="0"/>
          <c:showCatName val="0"/>
          <c:showSerName val="0"/>
          <c:showPercent val="0"/>
          <c:showBubbleSize val="0"/>
        </c:dLbls>
        <c:axId val="111352000"/>
        <c:axId val="111348544"/>
      </c:scatterChart>
      <c:valAx>
        <c:axId val="111352000"/>
        <c:scaling>
          <c:orientation val="minMax"/>
        </c:scaling>
        <c:delete val="0"/>
        <c:axPos val="b"/>
        <c:title>
          <c:tx>
            <c:rich>
              <a:bodyPr/>
              <a:lstStyle/>
              <a:p>
                <a:pPr>
                  <a:defRPr/>
                </a:pPr>
                <a:r>
                  <a:rPr lang="es-EC"/>
                  <a:t>Tiempo (min)</a:t>
                </a:r>
              </a:p>
            </c:rich>
          </c:tx>
          <c:layout/>
          <c:overlay val="0"/>
        </c:title>
        <c:numFmt formatCode="General" sourceLinked="1"/>
        <c:majorTickMark val="none"/>
        <c:minorTickMark val="none"/>
        <c:tickLblPos val="nextTo"/>
        <c:crossAx val="111348544"/>
        <c:crosses val="autoZero"/>
        <c:crossBetween val="midCat"/>
      </c:valAx>
      <c:valAx>
        <c:axId val="111348544"/>
        <c:scaling>
          <c:orientation val="minMax"/>
        </c:scaling>
        <c:delete val="0"/>
        <c:axPos val="l"/>
        <c:majorGridlines/>
        <c:title>
          <c:tx>
            <c:rich>
              <a:bodyPr/>
              <a:lstStyle/>
              <a:p>
                <a:pPr>
                  <a:defRPr/>
                </a:pPr>
                <a:r>
                  <a:rPr lang="es-EC"/>
                  <a:t>Voltaje</a:t>
                </a:r>
                <a:r>
                  <a:rPr lang="es-EC" baseline="0"/>
                  <a:t> (V)</a:t>
                </a:r>
                <a:endParaRPr lang="es-EC"/>
              </a:p>
            </c:rich>
          </c:tx>
          <c:layout/>
          <c:overlay val="0"/>
        </c:title>
        <c:numFmt formatCode="0.00" sourceLinked="1"/>
        <c:majorTickMark val="none"/>
        <c:minorTickMark val="none"/>
        <c:tickLblPos val="nextTo"/>
        <c:crossAx val="111352000"/>
        <c:crosses val="autoZero"/>
        <c:crossBetween val="midCat"/>
      </c:valAx>
    </c:plotArea>
    <c:legend>
      <c:legendPos val="r"/>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s-EC" sz="1400"/>
              <a:t>Irradiancias - Tiempo</a:t>
            </a:r>
          </a:p>
        </c:rich>
      </c:tx>
      <c:layout/>
      <c:overlay val="0"/>
    </c:title>
    <c:autoTitleDeleted val="0"/>
    <c:plotArea>
      <c:layout>
        <c:manualLayout>
          <c:layoutTarget val="inner"/>
          <c:xMode val="edge"/>
          <c:yMode val="edge"/>
          <c:x val="0.17961292475498586"/>
          <c:y val="0.16333358016768279"/>
          <c:w val="0.64204326584870053"/>
          <c:h val="0.63078682562798771"/>
        </c:manualLayout>
      </c:layout>
      <c:scatterChart>
        <c:scatterStyle val="smoothMarker"/>
        <c:varyColors val="0"/>
        <c:ser>
          <c:idx val="0"/>
          <c:order val="0"/>
          <c:tx>
            <c:v>Imed</c:v>
          </c:tx>
          <c:marker>
            <c:symbol val="none"/>
          </c:marker>
          <c:xVal>
            <c:numRef>
              <c:f>'PFV AMP 22'!$C$7:$C$54</c:f>
              <c:numCache>
                <c:formatCode>General</c:formatCode>
                <c:ptCount val="48"/>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numCache>
            </c:numRef>
          </c:xVal>
          <c:yVal>
            <c:numRef>
              <c:f>'PFV AMP 22'!$D$7:$D$54</c:f>
              <c:numCache>
                <c:formatCode>0.00</c:formatCode>
                <c:ptCount val="48"/>
                <c:pt idx="0">
                  <c:v>143</c:v>
                </c:pt>
                <c:pt idx="1">
                  <c:v>133.1</c:v>
                </c:pt>
                <c:pt idx="2">
                  <c:v>254.7</c:v>
                </c:pt>
                <c:pt idx="3">
                  <c:v>227.3</c:v>
                </c:pt>
                <c:pt idx="4">
                  <c:v>142.69999999999999</c:v>
                </c:pt>
                <c:pt idx="5">
                  <c:v>477.9</c:v>
                </c:pt>
                <c:pt idx="6">
                  <c:v>379.1</c:v>
                </c:pt>
                <c:pt idx="7">
                  <c:v>276.5</c:v>
                </c:pt>
                <c:pt idx="8">
                  <c:v>318.8</c:v>
                </c:pt>
                <c:pt idx="9">
                  <c:v>296.8</c:v>
                </c:pt>
                <c:pt idx="10">
                  <c:v>224.1</c:v>
                </c:pt>
                <c:pt idx="11">
                  <c:v>173.5</c:v>
                </c:pt>
                <c:pt idx="12">
                  <c:v>158.9</c:v>
                </c:pt>
                <c:pt idx="13">
                  <c:v>169.3</c:v>
                </c:pt>
                <c:pt idx="14">
                  <c:v>243.6</c:v>
                </c:pt>
                <c:pt idx="15">
                  <c:v>400.5</c:v>
                </c:pt>
                <c:pt idx="16">
                  <c:v>448.1</c:v>
                </c:pt>
                <c:pt idx="17">
                  <c:v>441.7</c:v>
                </c:pt>
                <c:pt idx="18">
                  <c:v>357.5</c:v>
                </c:pt>
                <c:pt idx="19">
                  <c:v>472.3</c:v>
                </c:pt>
                <c:pt idx="20">
                  <c:v>618.4</c:v>
                </c:pt>
                <c:pt idx="21">
                  <c:v>402.3</c:v>
                </c:pt>
                <c:pt idx="22">
                  <c:v>285.7</c:v>
                </c:pt>
                <c:pt idx="23">
                  <c:v>307.39999999999998</c:v>
                </c:pt>
                <c:pt idx="24">
                  <c:v>313.7</c:v>
                </c:pt>
                <c:pt idx="25">
                  <c:v>340.4</c:v>
                </c:pt>
                <c:pt idx="26">
                  <c:v>371</c:v>
                </c:pt>
                <c:pt idx="27">
                  <c:v>362.3</c:v>
                </c:pt>
                <c:pt idx="28">
                  <c:v>422.2</c:v>
                </c:pt>
                <c:pt idx="29">
                  <c:v>522.79999999999995</c:v>
                </c:pt>
                <c:pt idx="30">
                  <c:v>1238</c:v>
                </c:pt>
                <c:pt idx="31">
                  <c:v>476.5</c:v>
                </c:pt>
                <c:pt idx="32">
                  <c:v>538.79999999999995</c:v>
                </c:pt>
                <c:pt idx="33">
                  <c:v>507.1</c:v>
                </c:pt>
                <c:pt idx="34">
                  <c:v>1085</c:v>
                </c:pt>
                <c:pt idx="35">
                  <c:v>375.2</c:v>
                </c:pt>
                <c:pt idx="36">
                  <c:v>236.3</c:v>
                </c:pt>
                <c:pt idx="37">
                  <c:v>241.7</c:v>
                </c:pt>
                <c:pt idx="38">
                  <c:v>227.4</c:v>
                </c:pt>
                <c:pt idx="39">
                  <c:v>253.3</c:v>
                </c:pt>
                <c:pt idx="40">
                  <c:v>281.3</c:v>
                </c:pt>
                <c:pt idx="41">
                  <c:v>285.3</c:v>
                </c:pt>
                <c:pt idx="42">
                  <c:v>299.2</c:v>
                </c:pt>
                <c:pt idx="43">
                  <c:v>318.2</c:v>
                </c:pt>
                <c:pt idx="44">
                  <c:v>342.8</c:v>
                </c:pt>
                <c:pt idx="45">
                  <c:v>325.3</c:v>
                </c:pt>
                <c:pt idx="46">
                  <c:v>247.1</c:v>
                </c:pt>
                <c:pt idx="47">
                  <c:v>229.8</c:v>
                </c:pt>
              </c:numCache>
            </c:numRef>
          </c:yVal>
          <c:smooth val="1"/>
        </c:ser>
        <c:ser>
          <c:idx val="1"/>
          <c:order val="1"/>
          <c:tx>
            <c:v>Iest</c:v>
          </c:tx>
          <c:marker>
            <c:symbol val="none"/>
          </c:marker>
          <c:xVal>
            <c:numRef>
              <c:f>'PFV AMP 22'!$C$7:$C$54</c:f>
              <c:numCache>
                <c:formatCode>General</c:formatCode>
                <c:ptCount val="48"/>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numCache>
            </c:numRef>
          </c:xVal>
          <c:yVal>
            <c:numRef>
              <c:f>'PFV AMP 22'!$L$7:$L$54</c:f>
              <c:numCache>
                <c:formatCode>General</c:formatCode>
                <c:ptCount val="48"/>
                <c:pt idx="0">
                  <c:v>17.499999999999982</c:v>
                </c:pt>
                <c:pt idx="1">
                  <c:v>37.5</c:v>
                </c:pt>
                <c:pt idx="2">
                  <c:v>30.000000000000071</c:v>
                </c:pt>
                <c:pt idx="3">
                  <c:v>114.99999999999994</c:v>
                </c:pt>
                <c:pt idx="4">
                  <c:v>87.5</c:v>
                </c:pt>
                <c:pt idx="5">
                  <c:v>175</c:v>
                </c:pt>
                <c:pt idx="6">
                  <c:v>222.49999999999997</c:v>
                </c:pt>
                <c:pt idx="7">
                  <c:v>144.99999999999991</c:v>
                </c:pt>
                <c:pt idx="8">
                  <c:v>152.50000000000003</c:v>
                </c:pt>
                <c:pt idx="9">
                  <c:v>170.00000000000003</c:v>
                </c:pt>
                <c:pt idx="10">
                  <c:v>132.49999999999991</c:v>
                </c:pt>
                <c:pt idx="11">
                  <c:v>125</c:v>
                </c:pt>
                <c:pt idx="12">
                  <c:v>90.000000000000028</c:v>
                </c:pt>
                <c:pt idx="13">
                  <c:v>82.500000000000014</c:v>
                </c:pt>
                <c:pt idx="14">
                  <c:v>72.500000000000057</c:v>
                </c:pt>
                <c:pt idx="15">
                  <c:v>182.5</c:v>
                </c:pt>
                <c:pt idx="16">
                  <c:v>207.49999999999991</c:v>
                </c:pt>
                <c:pt idx="17">
                  <c:v>157.49999999999991</c:v>
                </c:pt>
                <c:pt idx="18">
                  <c:v>92.499999999999986</c:v>
                </c:pt>
                <c:pt idx="19">
                  <c:v>210.00000000000006</c:v>
                </c:pt>
                <c:pt idx="20">
                  <c:v>330</c:v>
                </c:pt>
                <c:pt idx="21">
                  <c:v>159.99999999999997</c:v>
                </c:pt>
                <c:pt idx="22">
                  <c:v>129.99999999999997</c:v>
                </c:pt>
                <c:pt idx="23">
                  <c:v>127.50000000000003</c:v>
                </c:pt>
                <c:pt idx="24">
                  <c:v>2.5000000000000355</c:v>
                </c:pt>
                <c:pt idx="25">
                  <c:v>114.99999999999994</c:v>
                </c:pt>
                <c:pt idx="26">
                  <c:v>75</c:v>
                </c:pt>
                <c:pt idx="27">
                  <c:v>92.500000000000071</c:v>
                </c:pt>
                <c:pt idx="28">
                  <c:v>157.49999999999991</c:v>
                </c:pt>
                <c:pt idx="29">
                  <c:v>182.49999999999991</c:v>
                </c:pt>
                <c:pt idx="30">
                  <c:v>502.49999999999994</c:v>
                </c:pt>
                <c:pt idx="31">
                  <c:v>447.50000000000006</c:v>
                </c:pt>
                <c:pt idx="32">
                  <c:v>350</c:v>
                </c:pt>
                <c:pt idx="33">
                  <c:v>292.50000000000006</c:v>
                </c:pt>
                <c:pt idx="34">
                  <c:v>82.499999999999929</c:v>
                </c:pt>
                <c:pt idx="35">
                  <c:v>207.49999999999991</c:v>
                </c:pt>
                <c:pt idx="36">
                  <c:v>97.499999999999957</c:v>
                </c:pt>
                <c:pt idx="37">
                  <c:v>139.99999999999994</c:v>
                </c:pt>
                <c:pt idx="38">
                  <c:v>112.5</c:v>
                </c:pt>
                <c:pt idx="39">
                  <c:v>159.99999999999997</c:v>
                </c:pt>
                <c:pt idx="40">
                  <c:v>162.5</c:v>
                </c:pt>
                <c:pt idx="41">
                  <c:v>167.49999999999997</c:v>
                </c:pt>
                <c:pt idx="42">
                  <c:v>167.49999999999997</c:v>
                </c:pt>
                <c:pt idx="43">
                  <c:v>215.00000000000003</c:v>
                </c:pt>
                <c:pt idx="44">
                  <c:v>212.5</c:v>
                </c:pt>
                <c:pt idx="45">
                  <c:v>175</c:v>
                </c:pt>
                <c:pt idx="46">
                  <c:v>150</c:v>
                </c:pt>
                <c:pt idx="47">
                  <c:v>147.50000000000006</c:v>
                </c:pt>
              </c:numCache>
            </c:numRef>
          </c:yVal>
          <c:smooth val="1"/>
        </c:ser>
        <c:dLbls>
          <c:showLegendKey val="0"/>
          <c:showVal val="0"/>
          <c:showCatName val="0"/>
          <c:showSerName val="0"/>
          <c:showPercent val="0"/>
          <c:showBubbleSize val="0"/>
        </c:dLbls>
        <c:axId val="138341760"/>
        <c:axId val="208003072"/>
      </c:scatterChart>
      <c:valAx>
        <c:axId val="138341760"/>
        <c:scaling>
          <c:orientation val="minMax"/>
        </c:scaling>
        <c:delete val="0"/>
        <c:axPos val="b"/>
        <c:title>
          <c:tx>
            <c:rich>
              <a:bodyPr/>
              <a:lstStyle/>
              <a:p>
                <a:pPr>
                  <a:defRPr/>
                </a:pPr>
                <a:r>
                  <a:rPr lang="es-EC"/>
                  <a:t>Tiempo (min)</a:t>
                </a:r>
              </a:p>
            </c:rich>
          </c:tx>
          <c:layout>
            <c:manualLayout>
              <c:xMode val="edge"/>
              <c:yMode val="edge"/>
              <c:x val="0.39445253718285211"/>
              <c:y val="0.88314363714569122"/>
            </c:manualLayout>
          </c:layout>
          <c:overlay val="0"/>
        </c:title>
        <c:numFmt formatCode="General" sourceLinked="1"/>
        <c:majorTickMark val="none"/>
        <c:minorTickMark val="none"/>
        <c:tickLblPos val="nextTo"/>
        <c:crossAx val="208003072"/>
        <c:crosses val="autoZero"/>
        <c:crossBetween val="midCat"/>
      </c:valAx>
      <c:valAx>
        <c:axId val="208003072"/>
        <c:scaling>
          <c:orientation val="minMax"/>
        </c:scaling>
        <c:delete val="0"/>
        <c:axPos val="l"/>
        <c:majorGridlines/>
        <c:title>
          <c:tx>
            <c:rich>
              <a:bodyPr/>
              <a:lstStyle/>
              <a:p>
                <a:pPr>
                  <a:defRPr/>
                </a:pPr>
                <a:r>
                  <a:rPr lang="es-EC"/>
                  <a:t>Irradiancia (W/m</a:t>
                </a:r>
                <a:r>
                  <a:rPr lang="es-EC">
                    <a:latin typeface="Arial"/>
                    <a:cs typeface="Arial"/>
                  </a:rPr>
                  <a:t>²</a:t>
                </a:r>
                <a:r>
                  <a:rPr lang="es-EC"/>
                  <a:t>)</a:t>
                </a:r>
              </a:p>
            </c:rich>
          </c:tx>
          <c:layout/>
          <c:overlay val="0"/>
        </c:title>
        <c:numFmt formatCode="0.00" sourceLinked="1"/>
        <c:majorTickMark val="none"/>
        <c:minorTickMark val="none"/>
        <c:tickLblPos val="nextTo"/>
        <c:crossAx val="138341760"/>
        <c:crosses val="autoZero"/>
        <c:crossBetween val="midCat"/>
      </c:valAx>
    </c:plotArea>
    <c:legend>
      <c:legendPos val="r"/>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s-EC" sz="1400"/>
              <a:t>Irradiancia - Tiempo</a:t>
            </a:r>
          </a:p>
        </c:rich>
      </c:tx>
      <c:layout/>
      <c:overlay val="0"/>
    </c:title>
    <c:autoTitleDeleted val="0"/>
    <c:plotArea>
      <c:layout/>
      <c:scatterChart>
        <c:scatterStyle val="smoothMarker"/>
        <c:varyColors val="0"/>
        <c:ser>
          <c:idx val="0"/>
          <c:order val="0"/>
          <c:tx>
            <c:strRef>
              <c:f>'AMPERAJE 4'!$D$5:$D$6</c:f>
              <c:strCache>
                <c:ptCount val="1"/>
                <c:pt idx="0">
                  <c:v>Ig (W/m²)</c:v>
                </c:pt>
              </c:strCache>
            </c:strRef>
          </c:tx>
          <c:marker>
            <c:symbol val="none"/>
          </c:marker>
          <c:xVal>
            <c:numRef>
              <c:f>'AMPERAJE 4'!$C$7:$C$55</c:f>
              <c:numCache>
                <c:formatCode>General</c:formatCode>
                <c:ptCount val="49"/>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numCache>
            </c:numRef>
          </c:xVal>
          <c:yVal>
            <c:numRef>
              <c:f>'AMPERAJE 4'!$D$7:$D$55</c:f>
              <c:numCache>
                <c:formatCode>0.00</c:formatCode>
                <c:ptCount val="49"/>
                <c:pt idx="0">
                  <c:v>361</c:v>
                </c:pt>
                <c:pt idx="1">
                  <c:v>485</c:v>
                </c:pt>
                <c:pt idx="2">
                  <c:v>396</c:v>
                </c:pt>
                <c:pt idx="3">
                  <c:v>658.3</c:v>
                </c:pt>
                <c:pt idx="4">
                  <c:v>709.1</c:v>
                </c:pt>
                <c:pt idx="5">
                  <c:v>671</c:v>
                </c:pt>
                <c:pt idx="6">
                  <c:v>642.70000000000005</c:v>
                </c:pt>
                <c:pt idx="7">
                  <c:v>579</c:v>
                </c:pt>
                <c:pt idx="8">
                  <c:v>826.2</c:v>
                </c:pt>
                <c:pt idx="9">
                  <c:v>619.79999999999995</c:v>
                </c:pt>
                <c:pt idx="10">
                  <c:v>718.1</c:v>
                </c:pt>
                <c:pt idx="11">
                  <c:v>252.7</c:v>
                </c:pt>
                <c:pt idx="12">
                  <c:v>879.5</c:v>
                </c:pt>
                <c:pt idx="13">
                  <c:v>266.60000000000002</c:v>
                </c:pt>
                <c:pt idx="14">
                  <c:v>284.3</c:v>
                </c:pt>
                <c:pt idx="15">
                  <c:v>542.70000000000005</c:v>
                </c:pt>
                <c:pt idx="16">
                  <c:v>986.3</c:v>
                </c:pt>
                <c:pt idx="17">
                  <c:v>788</c:v>
                </c:pt>
                <c:pt idx="18">
                  <c:v>1074</c:v>
                </c:pt>
                <c:pt idx="19">
                  <c:v>574.70000000000005</c:v>
                </c:pt>
                <c:pt idx="20">
                  <c:v>536.29999999999995</c:v>
                </c:pt>
                <c:pt idx="21">
                  <c:v>661</c:v>
                </c:pt>
                <c:pt idx="22">
                  <c:v>444</c:v>
                </c:pt>
                <c:pt idx="23">
                  <c:v>517.5</c:v>
                </c:pt>
                <c:pt idx="24">
                  <c:v>631</c:v>
                </c:pt>
                <c:pt idx="25">
                  <c:v>485.3</c:v>
                </c:pt>
                <c:pt idx="26">
                  <c:v>679.7</c:v>
                </c:pt>
                <c:pt idx="27">
                  <c:v>387.6</c:v>
                </c:pt>
                <c:pt idx="28">
                  <c:v>635.79999999999995</c:v>
                </c:pt>
                <c:pt idx="29">
                  <c:v>1035</c:v>
                </c:pt>
                <c:pt idx="30">
                  <c:v>1104</c:v>
                </c:pt>
                <c:pt idx="31">
                  <c:v>1011</c:v>
                </c:pt>
                <c:pt idx="32">
                  <c:v>525.1</c:v>
                </c:pt>
                <c:pt idx="33">
                  <c:v>975</c:v>
                </c:pt>
                <c:pt idx="34">
                  <c:v>364</c:v>
                </c:pt>
                <c:pt idx="35">
                  <c:v>681.6</c:v>
                </c:pt>
                <c:pt idx="36">
                  <c:v>925.3</c:v>
                </c:pt>
                <c:pt idx="37">
                  <c:v>224</c:v>
                </c:pt>
                <c:pt idx="38">
                  <c:v>196.3</c:v>
                </c:pt>
                <c:pt idx="39">
                  <c:v>143.5</c:v>
                </c:pt>
                <c:pt idx="40">
                  <c:v>217.1</c:v>
                </c:pt>
                <c:pt idx="41">
                  <c:v>180.1</c:v>
                </c:pt>
                <c:pt idx="42">
                  <c:v>242.5</c:v>
                </c:pt>
                <c:pt idx="43">
                  <c:v>135.19999999999999</c:v>
                </c:pt>
                <c:pt idx="44">
                  <c:v>118.5</c:v>
                </c:pt>
                <c:pt idx="45">
                  <c:v>95.7</c:v>
                </c:pt>
                <c:pt idx="46">
                  <c:v>126.1</c:v>
                </c:pt>
                <c:pt idx="47">
                  <c:v>243.5</c:v>
                </c:pt>
                <c:pt idx="48">
                  <c:v>230.5</c:v>
                </c:pt>
              </c:numCache>
            </c:numRef>
          </c:yVal>
          <c:smooth val="1"/>
        </c:ser>
        <c:ser>
          <c:idx val="1"/>
          <c:order val="1"/>
          <c:tx>
            <c:strRef>
              <c:f>'AMPERAJE 4'!$I$5:$I$6</c:f>
              <c:strCache>
                <c:ptCount val="1"/>
                <c:pt idx="0">
                  <c:v>Iest (W/m²)</c:v>
                </c:pt>
              </c:strCache>
            </c:strRef>
          </c:tx>
          <c:marker>
            <c:symbol val="none"/>
          </c:marker>
          <c:xVal>
            <c:numRef>
              <c:f>'AMPERAJE 4'!$C$7:$C$55</c:f>
              <c:numCache>
                <c:formatCode>General</c:formatCode>
                <c:ptCount val="49"/>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numCache>
            </c:numRef>
          </c:xVal>
          <c:yVal>
            <c:numRef>
              <c:f>'AMPERAJE 4'!$I$7:$I$55</c:f>
              <c:numCache>
                <c:formatCode>0.00</c:formatCode>
                <c:ptCount val="49"/>
                <c:pt idx="0">
                  <c:v>450</c:v>
                </c:pt>
                <c:pt idx="1">
                  <c:v>512.5</c:v>
                </c:pt>
                <c:pt idx="2">
                  <c:v>529.16666666666674</c:v>
                </c:pt>
                <c:pt idx="3">
                  <c:v>591.66666666666674</c:v>
                </c:pt>
                <c:pt idx="4">
                  <c:v>629.16666666666674</c:v>
                </c:pt>
                <c:pt idx="5">
                  <c:v>666.66666666666674</c:v>
                </c:pt>
                <c:pt idx="6">
                  <c:v>687.5</c:v>
                </c:pt>
                <c:pt idx="7">
                  <c:v>720.83333333333337</c:v>
                </c:pt>
                <c:pt idx="8">
                  <c:v>741.66666666666674</c:v>
                </c:pt>
                <c:pt idx="9">
                  <c:v>754.16666666666674</c:v>
                </c:pt>
                <c:pt idx="10">
                  <c:v>825</c:v>
                </c:pt>
                <c:pt idx="11">
                  <c:v>329.16666666666669</c:v>
                </c:pt>
                <c:pt idx="12">
                  <c:v>462.5</c:v>
                </c:pt>
                <c:pt idx="13">
                  <c:v>341.66666666666669</c:v>
                </c:pt>
                <c:pt idx="14">
                  <c:v>375</c:v>
                </c:pt>
                <c:pt idx="15">
                  <c:v>1008.3333333333334</c:v>
                </c:pt>
                <c:pt idx="16">
                  <c:v>1008.3333333333334</c:v>
                </c:pt>
                <c:pt idx="17">
                  <c:v>370.83333333333337</c:v>
                </c:pt>
                <c:pt idx="18">
                  <c:v>820.83333333333337</c:v>
                </c:pt>
                <c:pt idx="19">
                  <c:v>433.33333333333337</c:v>
                </c:pt>
                <c:pt idx="20">
                  <c:v>608.33333333333337</c:v>
                </c:pt>
                <c:pt idx="21">
                  <c:v>462.5</c:v>
                </c:pt>
                <c:pt idx="22">
                  <c:v>508.33333333333337</c:v>
                </c:pt>
                <c:pt idx="23">
                  <c:v>875</c:v>
                </c:pt>
                <c:pt idx="24">
                  <c:v>545.83333333333337</c:v>
                </c:pt>
                <c:pt idx="25">
                  <c:v>541.66666666666674</c:v>
                </c:pt>
                <c:pt idx="26">
                  <c:v>658.33333333333337</c:v>
                </c:pt>
                <c:pt idx="27">
                  <c:v>583.33333333333337</c:v>
                </c:pt>
                <c:pt idx="28">
                  <c:v>616.66666666666674</c:v>
                </c:pt>
                <c:pt idx="29">
                  <c:v>754.16666666666674</c:v>
                </c:pt>
                <c:pt idx="30">
                  <c:v>704.16666666666674</c:v>
                </c:pt>
                <c:pt idx="31">
                  <c:v>841.66666666666674</c:v>
                </c:pt>
                <c:pt idx="32">
                  <c:v>587.5</c:v>
                </c:pt>
                <c:pt idx="33">
                  <c:v>658.33333333333337</c:v>
                </c:pt>
                <c:pt idx="34">
                  <c:v>370.83333333333337</c:v>
                </c:pt>
                <c:pt idx="35">
                  <c:v>545.83333333333337</c:v>
                </c:pt>
                <c:pt idx="36">
                  <c:v>437.5</c:v>
                </c:pt>
                <c:pt idx="37">
                  <c:v>237.5</c:v>
                </c:pt>
                <c:pt idx="38">
                  <c:v>237.5</c:v>
                </c:pt>
                <c:pt idx="39">
                  <c:v>162.5</c:v>
                </c:pt>
                <c:pt idx="40">
                  <c:v>258.33333333333337</c:v>
                </c:pt>
                <c:pt idx="41">
                  <c:v>200</c:v>
                </c:pt>
                <c:pt idx="42">
                  <c:v>295.83333333333337</c:v>
                </c:pt>
                <c:pt idx="43">
                  <c:v>295.83333333333337</c:v>
                </c:pt>
                <c:pt idx="44">
                  <c:v>112.5</c:v>
                </c:pt>
                <c:pt idx="45">
                  <c:v>95.833333333333343</c:v>
                </c:pt>
                <c:pt idx="46">
                  <c:v>129.16666666666669</c:v>
                </c:pt>
                <c:pt idx="47">
                  <c:v>241.66666666666669</c:v>
                </c:pt>
                <c:pt idx="48">
                  <c:v>220.83333333333334</c:v>
                </c:pt>
              </c:numCache>
            </c:numRef>
          </c:yVal>
          <c:smooth val="1"/>
        </c:ser>
        <c:dLbls>
          <c:showLegendKey val="0"/>
          <c:showVal val="0"/>
          <c:showCatName val="0"/>
          <c:showSerName val="0"/>
          <c:showPercent val="0"/>
          <c:showBubbleSize val="0"/>
        </c:dLbls>
        <c:axId val="135387328"/>
        <c:axId val="135387904"/>
      </c:scatterChart>
      <c:valAx>
        <c:axId val="135387328"/>
        <c:scaling>
          <c:orientation val="minMax"/>
        </c:scaling>
        <c:delete val="0"/>
        <c:axPos val="b"/>
        <c:title>
          <c:tx>
            <c:rich>
              <a:bodyPr/>
              <a:lstStyle/>
              <a:p>
                <a:pPr>
                  <a:defRPr/>
                </a:pPr>
                <a:r>
                  <a:rPr lang="es-EC"/>
                  <a:t>Tiempo (min)</a:t>
                </a:r>
              </a:p>
            </c:rich>
          </c:tx>
          <c:layout/>
          <c:overlay val="0"/>
        </c:title>
        <c:numFmt formatCode="General" sourceLinked="1"/>
        <c:majorTickMark val="none"/>
        <c:minorTickMark val="none"/>
        <c:tickLblPos val="nextTo"/>
        <c:crossAx val="135387904"/>
        <c:crosses val="autoZero"/>
        <c:crossBetween val="midCat"/>
      </c:valAx>
      <c:valAx>
        <c:axId val="135387904"/>
        <c:scaling>
          <c:orientation val="minMax"/>
        </c:scaling>
        <c:delete val="0"/>
        <c:axPos val="l"/>
        <c:majorGridlines/>
        <c:title>
          <c:tx>
            <c:rich>
              <a:bodyPr/>
              <a:lstStyle/>
              <a:p>
                <a:pPr>
                  <a:defRPr/>
                </a:pPr>
                <a:r>
                  <a:rPr lang="es-EC"/>
                  <a:t>Irradiancia (W/m</a:t>
                </a:r>
                <a:r>
                  <a:rPr lang="es-EC">
                    <a:latin typeface="Calibri"/>
                  </a:rPr>
                  <a:t>²)</a:t>
                </a:r>
                <a:endParaRPr lang="es-EC"/>
              </a:p>
            </c:rich>
          </c:tx>
          <c:layout/>
          <c:overlay val="0"/>
        </c:title>
        <c:numFmt formatCode="0.00" sourceLinked="1"/>
        <c:majorTickMark val="none"/>
        <c:minorTickMark val="none"/>
        <c:tickLblPos val="nextTo"/>
        <c:crossAx val="135387328"/>
        <c:crosses val="autoZero"/>
        <c:crossBetween val="midCat"/>
      </c:valAx>
    </c:plotArea>
    <c:legend>
      <c:legendPos val="r"/>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s-EC" sz="1400"/>
              <a:t>Temperatura - Tiempo</a:t>
            </a:r>
          </a:p>
        </c:rich>
      </c:tx>
      <c:layout/>
      <c:overlay val="0"/>
    </c:title>
    <c:autoTitleDeleted val="0"/>
    <c:plotArea>
      <c:layout/>
      <c:scatterChart>
        <c:scatterStyle val="smoothMarker"/>
        <c:varyColors val="0"/>
        <c:ser>
          <c:idx val="0"/>
          <c:order val="0"/>
          <c:tx>
            <c:strRef>
              <c:f>'AMPERAJE 4'!$G$5:$G$6</c:f>
              <c:strCache>
                <c:ptCount val="1"/>
                <c:pt idx="0">
                  <c:v>Tpanel °C</c:v>
                </c:pt>
              </c:strCache>
            </c:strRef>
          </c:tx>
          <c:spPr>
            <a:ln w="25400"/>
          </c:spPr>
          <c:marker>
            <c:symbol val="none"/>
          </c:marker>
          <c:xVal>
            <c:numRef>
              <c:f>'AMPERAJE 4'!$C$7:$C$55</c:f>
              <c:numCache>
                <c:formatCode>General</c:formatCode>
                <c:ptCount val="49"/>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numCache>
            </c:numRef>
          </c:xVal>
          <c:yVal>
            <c:numRef>
              <c:f>'AMPERAJE 4'!$G$7:$G$55</c:f>
              <c:numCache>
                <c:formatCode>0.00</c:formatCode>
                <c:ptCount val="49"/>
                <c:pt idx="0">
                  <c:v>28.5</c:v>
                </c:pt>
                <c:pt idx="1">
                  <c:v>30.6</c:v>
                </c:pt>
                <c:pt idx="2">
                  <c:v>33.200000000000003</c:v>
                </c:pt>
                <c:pt idx="3">
                  <c:v>36.9</c:v>
                </c:pt>
                <c:pt idx="4">
                  <c:v>32.9</c:v>
                </c:pt>
                <c:pt idx="5">
                  <c:v>43.7</c:v>
                </c:pt>
                <c:pt idx="6">
                  <c:v>45.5</c:v>
                </c:pt>
                <c:pt idx="7">
                  <c:v>46.1</c:v>
                </c:pt>
                <c:pt idx="8">
                  <c:v>47.3</c:v>
                </c:pt>
                <c:pt idx="9">
                  <c:v>51.2</c:v>
                </c:pt>
                <c:pt idx="10">
                  <c:v>51.3</c:v>
                </c:pt>
                <c:pt idx="11">
                  <c:v>31.5</c:v>
                </c:pt>
                <c:pt idx="12">
                  <c:v>40.299999999999997</c:v>
                </c:pt>
                <c:pt idx="13">
                  <c:v>30</c:v>
                </c:pt>
                <c:pt idx="14">
                  <c:v>30.4</c:v>
                </c:pt>
                <c:pt idx="15">
                  <c:v>51.4</c:v>
                </c:pt>
                <c:pt idx="16">
                  <c:v>59.3</c:v>
                </c:pt>
                <c:pt idx="17">
                  <c:v>40.9</c:v>
                </c:pt>
                <c:pt idx="18">
                  <c:v>50</c:v>
                </c:pt>
                <c:pt idx="19">
                  <c:v>43.9</c:v>
                </c:pt>
                <c:pt idx="20">
                  <c:v>37.9</c:v>
                </c:pt>
                <c:pt idx="21">
                  <c:v>37.299999999999997</c:v>
                </c:pt>
                <c:pt idx="22">
                  <c:v>35.700000000000003</c:v>
                </c:pt>
                <c:pt idx="23">
                  <c:v>50</c:v>
                </c:pt>
                <c:pt idx="24">
                  <c:v>47.7</c:v>
                </c:pt>
                <c:pt idx="25">
                  <c:v>39.5</c:v>
                </c:pt>
                <c:pt idx="26">
                  <c:v>43.9</c:v>
                </c:pt>
                <c:pt idx="27">
                  <c:v>40.5</c:v>
                </c:pt>
                <c:pt idx="28">
                  <c:v>40.5</c:v>
                </c:pt>
                <c:pt idx="29">
                  <c:v>45.7</c:v>
                </c:pt>
                <c:pt idx="30">
                  <c:v>67.8</c:v>
                </c:pt>
                <c:pt idx="31">
                  <c:v>60.5</c:v>
                </c:pt>
                <c:pt idx="32">
                  <c:v>46.4</c:v>
                </c:pt>
                <c:pt idx="33">
                  <c:v>51.3</c:v>
                </c:pt>
                <c:pt idx="34">
                  <c:v>35.1</c:v>
                </c:pt>
                <c:pt idx="35">
                  <c:v>39.1</c:v>
                </c:pt>
                <c:pt idx="36">
                  <c:v>34.6</c:v>
                </c:pt>
                <c:pt idx="37">
                  <c:v>28.5</c:v>
                </c:pt>
                <c:pt idx="38">
                  <c:v>27.4</c:v>
                </c:pt>
                <c:pt idx="39">
                  <c:v>25.9</c:v>
                </c:pt>
                <c:pt idx="40">
                  <c:v>28.6</c:v>
                </c:pt>
                <c:pt idx="41">
                  <c:v>28.1</c:v>
                </c:pt>
                <c:pt idx="42">
                  <c:v>27.8</c:v>
                </c:pt>
                <c:pt idx="43">
                  <c:v>28.2</c:v>
                </c:pt>
                <c:pt idx="44">
                  <c:v>22.8</c:v>
                </c:pt>
                <c:pt idx="45">
                  <c:v>21.8</c:v>
                </c:pt>
                <c:pt idx="46">
                  <c:v>22.7</c:v>
                </c:pt>
                <c:pt idx="47">
                  <c:v>27</c:v>
                </c:pt>
                <c:pt idx="48">
                  <c:v>28</c:v>
                </c:pt>
              </c:numCache>
            </c:numRef>
          </c:yVal>
          <c:smooth val="1"/>
        </c:ser>
        <c:dLbls>
          <c:showLegendKey val="0"/>
          <c:showVal val="0"/>
          <c:showCatName val="0"/>
          <c:showSerName val="0"/>
          <c:showPercent val="0"/>
          <c:showBubbleSize val="0"/>
        </c:dLbls>
        <c:axId val="135388480"/>
        <c:axId val="211050496"/>
      </c:scatterChart>
      <c:valAx>
        <c:axId val="135388480"/>
        <c:scaling>
          <c:orientation val="minMax"/>
        </c:scaling>
        <c:delete val="0"/>
        <c:axPos val="b"/>
        <c:title>
          <c:tx>
            <c:rich>
              <a:bodyPr/>
              <a:lstStyle/>
              <a:p>
                <a:pPr>
                  <a:defRPr/>
                </a:pPr>
                <a:r>
                  <a:rPr lang="es-EC"/>
                  <a:t>Tiempo (min)</a:t>
                </a:r>
              </a:p>
            </c:rich>
          </c:tx>
          <c:layout/>
          <c:overlay val="0"/>
        </c:title>
        <c:numFmt formatCode="General" sourceLinked="1"/>
        <c:majorTickMark val="none"/>
        <c:minorTickMark val="none"/>
        <c:tickLblPos val="nextTo"/>
        <c:crossAx val="211050496"/>
        <c:crosses val="autoZero"/>
        <c:crossBetween val="midCat"/>
      </c:valAx>
      <c:valAx>
        <c:axId val="211050496"/>
        <c:scaling>
          <c:orientation val="minMax"/>
        </c:scaling>
        <c:delete val="0"/>
        <c:axPos val="l"/>
        <c:majorGridlines/>
        <c:title>
          <c:tx>
            <c:rich>
              <a:bodyPr/>
              <a:lstStyle/>
              <a:p>
                <a:pPr>
                  <a:defRPr/>
                </a:pPr>
                <a:r>
                  <a:rPr lang="es-EC"/>
                  <a:t>Temperatura (°C)</a:t>
                </a:r>
              </a:p>
            </c:rich>
          </c:tx>
          <c:layout/>
          <c:overlay val="0"/>
        </c:title>
        <c:numFmt formatCode="0.00" sourceLinked="1"/>
        <c:majorTickMark val="none"/>
        <c:minorTickMark val="none"/>
        <c:tickLblPos val="nextTo"/>
        <c:crossAx val="135388480"/>
        <c:crosses val="autoZero"/>
        <c:crossBetween val="midCat"/>
      </c:valAx>
    </c:plotArea>
    <c:legend>
      <c:legendPos val="r"/>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s-EC" sz="1400"/>
              <a:t>Corriente</a:t>
            </a:r>
            <a:r>
              <a:rPr lang="es-EC" sz="1400" baseline="0"/>
              <a:t> - Irradiancia</a:t>
            </a:r>
            <a:endParaRPr lang="es-EC" sz="1400"/>
          </a:p>
        </c:rich>
      </c:tx>
      <c:layout/>
      <c:overlay val="0"/>
    </c:title>
    <c:autoTitleDeleted val="0"/>
    <c:plotArea>
      <c:layout/>
      <c:scatterChart>
        <c:scatterStyle val="smoothMarker"/>
        <c:varyColors val="0"/>
        <c:ser>
          <c:idx val="0"/>
          <c:order val="0"/>
          <c:marker>
            <c:symbol val="circle"/>
            <c:size val="3"/>
          </c:marker>
          <c:xVal>
            <c:numRef>
              <c:f>'AMPERAJE 4'!$I$7:$I$55</c:f>
              <c:numCache>
                <c:formatCode>0.00</c:formatCode>
                <c:ptCount val="49"/>
                <c:pt idx="0">
                  <c:v>450</c:v>
                </c:pt>
                <c:pt idx="1">
                  <c:v>512.5</c:v>
                </c:pt>
                <c:pt idx="2">
                  <c:v>529.16666666666674</c:v>
                </c:pt>
                <c:pt idx="3">
                  <c:v>591.66666666666674</c:v>
                </c:pt>
                <c:pt idx="4">
                  <c:v>629.16666666666674</c:v>
                </c:pt>
                <c:pt idx="5">
                  <c:v>666.66666666666674</c:v>
                </c:pt>
                <c:pt idx="6">
                  <c:v>687.5</c:v>
                </c:pt>
                <c:pt idx="7">
                  <c:v>720.83333333333337</c:v>
                </c:pt>
                <c:pt idx="8">
                  <c:v>741.66666666666674</c:v>
                </c:pt>
                <c:pt idx="9">
                  <c:v>754.16666666666674</c:v>
                </c:pt>
                <c:pt idx="10">
                  <c:v>825</c:v>
                </c:pt>
                <c:pt idx="11">
                  <c:v>329.16666666666669</c:v>
                </c:pt>
                <c:pt idx="12">
                  <c:v>462.5</c:v>
                </c:pt>
                <c:pt idx="13">
                  <c:v>341.66666666666669</c:v>
                </c:pt>
                <c:pt idx="14">
                  <c:v>375</c:v>
                </c:pt>
                <c:pt idx="15">
                  <c:v>1008.3333333333334</c:v>
                </c:pt>
                <c:pt idx="16">
                  <c:v>1008.3333333333334</c:v>
                </c:pt>
                <c:pt idx="17">
                  <c:v>370.83333333333337</c:v>
                </c:pt>
                <c:pt idx="18">
                  <c:v>820.83333333333337</c:v>
                </c:pt>
                <c:pt idx="19">
                  <c:v>433.33333333333337</c:v>
                </c:pt>
                <c:pt idx="20">
                  <c:v>608.33333333333337</c:v>
                </c:pt>
                <c:pt idx="21">
                  <c:v>462.5</c:v>
                </c:pt>
                <c:pt idx="22">
                  <c:v>508.33333333333337</c:v>
                </c:pt>
                <c:pt idx="23">
                  <c:v>875</c:v>
                </c:pt>
                <c:pt idx="24">
                  <c:v>545.83333333333337</c:v>
                </c:pt>
                <c:pt idx="25">
                  <c:v>541.66666666666674</c:v>
                </c:pt>
                <c:pt idx="26">
                  <c:v>658.33333333333337</c:v>
                </c:pt>
                <c:pt idx="27">
                  <c:v>583.33333333333337</c:v>
                </c:pt>
                <c:pt idx="28">
                  <c:v>616.66666666666674</c:v>
                </c:pt>
                <c:pt idx="29">
                  <c:v>754.16666666666674</c:v>
                </c:pt>
                <c:pt idx="30">
                  <c:v>704.16666666666674</c:v>
                </c:pt>
                <c:pt idx="31">
                  <c:v>841.66666666666674</c:v>
                </c:pt>
                <c:pt idx="32">
                  <c:v>587.5</c:v>
                </c:pt>
                <c:pt idx="33">
                  <c:v>658.33333333333337</c:v>
                </c:pt>
                <c:pt idx="34">
                  <c:v>370.83333333333337</c:v>
                </c:pt>
                <c:pt idx="35">
                  <c:v>545.83333333333337</c:v>
                </c:pt>
                <c:pt idx="36">
                  <c:v>437.5</c:v>
                </c:pt>
                <c:pt idx="37">
                  <c:v>237.5</c:v>
                </c:pt>
                <c:pt idx="38">
                  <c:v>237.5</c:v>
                </c:pt>
                <c:pt idx="39">
                  <c:v>162.5</c:v>
                </c:pt>
                <c:pt idx="40">
                  <c:v>258.33333333333337</c:v>
                </c:pt>
                <c:pt idx="41">
                  <c:v>200</c:v>
                </c:pt>
                <c:pt idx="42">
                  <c:v>295.83333333333337</c:v>
                </c:pt>
                <c:pt idx="43">
                  <c:v>295.83333333333337</c:v>
                </c:pt>
                <c:pt idx="44">
                  <c:v>112.5</c:v>
                </c:pt>
                <c:pt idx="45">
                  <c:v>95.833333333333343</c:v>
                </c:pt>
                <c:pt idx="46">
                  <c:v>129.16666666666669</c:v>
                </c:pt>
                <c:pt idx="47">
                  <c:v>241.66666666666669</c:v>
                </c:pt>
                <c:pt idx="48">
                  <c:v>220.83333333333334</c:v>
                </c:pt>
              </c:numCache>
            </c:numRef>
          </c:xVal>
          <c:yVal>
            <c:numRef>
              <c:f>'AMPERAJE 4'!$E$7:$E$55</c:f>
              <c:numCache>
                <c:formatCode>0.00</c:formatCode>
                <c:ptCount val="49"/>
                <c:pt idx="0">
                  <c:v>1.08</c:v>
                </c:pt>
                <c:pt idx="1">
                  <c:v>1.23</c:v>
                </c:pt>
                <c:pt idx="2">
                  <c:v>1.27</c:v>
                </c:pt>
                <c:pt idx="3">
                  <c:v>1.42</c:v>
                </c:pt>
                <c:pt idx="4">
                  <c:v>1.51</c:v>
                </c:pt>
                <c:pt idx="5">
                  <c:v>1.6</c:v>
                </c:pt>
                <c:pt idx="6">
                  <c:v>1.65</c:v>
                </c:pt>
                <c:pt idx="7">
                  <c:v>1.73</c:v>
                </c:pt>
                <c:pt idx="8">
                  <c:v>1.78</c:v>
                </c:pt>
                <c:pt idx="9">
                  <c:v>1.81</c:v>
                </c:pt>
                <c:pt idx="10">
                  <c:v>1.98</c:v>
                </c:pt>
                <c:pt idx="11">
                  <c:v>0.79</c:v>
                </c:pt>
                <c:pt idx="12">
                  <c:v>1.1100000000000001</c:v>
                </c:pt>
                <c:pt idx="13">
                  <c:v>0.82</c:v>
                </c:pt>
                <c:pt idx="14">
                  <c:v>0.9</c:v>
                </c:pt>
                <c:pt idx="15">
                  <c:v>2.42</c:v>
                </c:pt>
                <c:pt idx="16">
                  <c:v>2.42</c:v>
                </c:pt>
                <c:pt idx="17">
                  <c:v>0.89</c:v>
                </c:pt>
                <c:pt idx="18">
                  <c:v>1.97</c:v>
                </c:pt>
                <c:pt idx="19">
                  <c:v>1.04</c:v>
                </c:pt>
                <c:pt idx="20">
                  <c:v>1.46</c:v>
                </c:pt>
                <c:pt idx="21">
                  <c:v>1.1100000000000001</c:v>
                </c:pt>
                <c:pt idx="22">
                  <c:v>1.22</c:v>
                </c:pt>
                <c:pt idx="23">
                  <c:v>2.1</c:v>
                </c:pt>
                <c:pt idx="24">
                  <c:v>1.31</c:v>
                </c:pt>
                <c:pt idx="25">
                  <c:v>1.3</c:v>
                </c:pt>
                <c:pt idx="26">
                  <c:v>1.58</c:v>
                </c:pt>
                <c:pt idx="27">
                  <c:v>1.4</c:v>
                </c:pt>
                <c:pt idx="28">
                  <c:v>1.48</c:v>
                </c:pt>
                <c:pt idx="29">
                  <c:v>1.81</c:v>
                </c:pt>
                <c:pt idx="30">
                  <c:v>1.69</c:v>
                </c:pt>
                <c:pt idx="31">
                  <c:v>2.02</c:v>
                </c:pt>
                <c:pt idx="32">
                  <c:v>1.41</c:v>
                </c:pt>
                <c:pt idx="33">
                  <c:v>1.58</c:v>
                </c:pt>
                <c:pt idx="34">
                  <c:v>0.89</c:v>
                </c:pt>
                <c:pt idx="35">
                  <c:v>1.31</c:v>
                </c:pt>
                <c:pt idx="36">
                  <c:v>1.05</c:v>
                </c:pt>
                <c:pt idx="37">
                  <c:v>0.56999999999999995</c:v>
                </c:pt>
                <c:pt idx="38">
                  <c:v>0.56999999999999995</c:v>
                </c:pt>
                <c:pt idx="39">
                  <c:v>0.39</c:v>
                </c:pt>
                <c:pt idx="40">
                  <c:v>0.62</c:v>
                </c:pt>
                <c:pt idx="41">
                  <c:v>0.48</c:v>
                </c:pt>
                <c:pt idx="42">
                  <c:v>0.71</c:v>
                </c:pt>
                <c:pt idx="43">
                  <c:v>0.71</c:v>
                </c:pt>
                <c:pt idx="44">
                  <c:v>0.27</c:v>
                </c:pt>
                <c:pt idx="45">
                  <c:v>0.23</c:v>
                </c:pt>
                <c:pt idx="46">
                  <c:v>0.31</c:v>
                </c:pt>
                <c:pt idx="47">
                  <c:v>0.57999999999999996</c:v>
                </c:pt>
                <c:pt idx="48">
                  <c:v>0.53</c:v>
                </c:pt>
              </c:numCache>
            </c:numRef>
          </c:yVal>
          <c:smooth val="1"/>
        </c:ser>
        <c:dLbls>
          <c:showLegendKey val="0"/>
          <c:showVal val="0"/>
          <c:showCatName val="0"/>
          <c:showSerName val="0"/>
          <c:showPercent val="0"/>
          <c:showBubbleSize val="0"/>
        </c:dLbls>
        <c:axId val="211051648"/>
        <c:axId val="211052224"/>
      </c:scatterChart>
      <c:valAx>
        <c:axId val="211051648"/>
        <c:scaling>
          <c:orientation val="minMax"/>
        </c:scaling>
        <c:delete val="0"/>
        <c:axPos val="b"/>
        <c:title>
          <c:tx>
            <c:rich>
              <a:bodyPr/>
              <a:lstStyle/>
              <a:p>
                <a:pPr>
                  <a:defRPr/>
                </a:pPr>
                <a:r>
                  <a:rPr lang="es-EC"/>
                  <a:t>Iest (W/m</a:t>
                </a:r>
                <a:r>
                  <a:rPr lang="es-EC">
                    <a:latin typeface="Calibri"/>
                  </a:rPr>
                  <a:t>²)</a:t>
                </a:r>
                <a:endParaRPr lang="es-EC"/>
              </a:p>
            </c:rich>
          </c:tx>
          <c:layout/>
          <c:overlay val="0"/>
        </c:title>
        <c:numFmt formatCode="0.00" sourceLinked="1"/>
        <c:majorTickMark val="none"/>
        <c:minorTickMark val="none"/>
        <c:tickLblPos val="nextTo"/>
        <c:crossAx val="211052224"/>
        <c:crosses val="autoZero"/>
        <c:crossBetween val="midCat"/>
      </c:valAx>
      <c:valAx>
        <c:axId val="211052224"/>
        <c:scaling>
          <c:orientation val="minMax"/>
        </c:scaling>
        <c:delete val="0"/>
        <c:axPos val="l"/>
        <c:majorGridlines/>
        <c:title>
          <c:tx>
            <c:rich>
              <a:bodyPr/>
              <a:lstStyle/>
              <a:p>
                <a:pPr>
                  <a:defRPr/>
                </a:pPr>
                <a:r>
                  <a:rPr lang="es-EC"/>
                  <a:t>Ipanel (A)</a:t>
                </a:r>
              </a:p>
            </c:rich>
          </c:tx>
          <c:layout/>
          <c:overlay val="0"/>
        </c:title>
        <c:numFmt formatCode="0.00" sourceLinked="1"/>
        <c:majorTickMark val="none"/>
        <c:minorTickMark val="none"/>
        <c:tickLblPos val="nextTo"/>
        <c:crossAx val="211051648"/>
        <c:crosses val="autoZero"/>
        <c:crossBetween val="midCat"/>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C4682B-AC59-45C0-86B3-2B39F23FB228}" type="doc">
      <dgm:prSet loTypeId="urn:microsoft.com/office/officeart/2005/8/layout/process2" loCatId="process" qsTypeId="urn:microsoft.com/office/officeart/2005/8/quickstyle/simple1" qsCatId="simple" csTypeId="urn:microsoft.com/office/officeart/2005/8/colors/accent1_2" csCatId="accent1" phldr="1"/>
      <dgm:spPr/>
    </dgm:pt>
    <dgm:pt modelId="{689519BA-F6DF-43DC-B874-A96ED62331C5}">
      <dgm:prSet phldrT="[Texto]" custT="1"/>
      <dgm:spPr>
        <a:xfrm>
          <a:off x="1121382" y="3390"/>
          <a:ext cx="3159815" cy="1112542"/>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s-ES" sz="1200">
              <a:solidFill>
                <a:sysClr val="window" lastClr="FFFFFF"/>
              </a:solidFill>
              <a:latin typeface="Arial" pitchFamily="34" charset="0"/>
              <a:ea typeface="+mn-ea"/>
              <a:cs typeface="Arial" pitchFamily="34" charset="0"/>
            </a:rPr>
            <a:t>Limpieza, trazado y corte de materiales</a:t>
          </a:r>
        </a:p>
      </dgm:t>
    </dgm:pt>
    <dgm:pt modelId="{47A4A1CF-E2E4-4AB8-A635-B4424ECE7B66}" type="parTrans" cxnId="{5CDAC301-6792-47C2-A435-29CC5E632704}">
      <dgm:prSet/>
      <dgm:spPr/>
      <dgm:t>
        <a:bodyPr/>
        <a:lstStyle/>
        <a:p>
          <a:pPr algn="ctr"/>
          <a:endParaRPr lang="es-ES" sz="1200">
            <a:latin typeface="Arial" pitchFamily="34" charset="0"/>
            <a:cs typeface="Arial" pitchFamily="34" charset="0"/>
          </a:endParaRPr>
        </a:p>
      </dgm:t>
    </dgm:pt>
    <dgm:pt modelId="{37D72FFD-EC06-4444-9B8F-98C0516CFF5E}" type="sibTrans" cxnId="{5CDAC301-6792-47C2-A435-29CC5E632704}">
      <dgm:prSet custT="1"/>
      <dgm:spPr>
        <a:xfrm rot="5400000">
          <a:off x="2553349" y="1135658"/>
          <a:ext cx="295880" cy="355056"/>
        </a:xfrm>
        <a:solidFill>
          <a:srgbClr val="5B9BD5">
            <a:tint val="60000"/>
            <a:hueOff val="0"/>
            <a:satOff val="0"/>
            <a:lumOff val="0"/>
            <a:alphaOff val="0"/>
          </a:srgbClr>
        </a:solidFill>
        <a:ln>
          <a:noFill/>
        </a:ln>
        <a:effectLst/>
      </dgm:spPr>
      <dgm:t>
        <a:bodyPr/>
        <a:lstStyle/>
        <a:p>
          <a:pPr algn="ctr"/>
          <a:endParaRPr lang="es-ES" sz="1200">
            <a:solidFill>
              <a:sysClr val="window" lastClr="FFFFFF"/>
            </a:solidFill>
            <a:latin typeface="Arial" pitchFamily="34" charset="0"/>
            <a:ea typeface="+mn-ea"/>
            <a:cs typeface="Arial" pitchFamily="34" charset="0"/>
          </a:endParaRPr>
        </a:p>
      </dgm:t>
    </dgm:pt>
    <dgm:pt modelId="{3DB1EEB6-4968-486E-87FD-E95ED6D8ABD6}">
      <dgm:prSet phldrT="[Texto]" custT="1"/>
      <dgm:spPr>
        <a:xfrm>
          <a:off x="1112513" y="1510440"/>
          <a:ext cx="3177552" cy="1238674"/>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s-ES" sz="1200" b="1">
              <a:solidFill>
                <a:sysClr val="window" lastClr="FFFFFF"/>
              </a:solidFill>
              <a:latin typeface="Arial" pitchFamily="34" charset="0"/>
              <a:ea typeface="+mn-ea"/>
              <a:cs typeface="Arial" pitchFamily="34" charset="0"/>
            </a:rPr>
            <a:t>Verificación de dimensiones</a:t>
          </a:r>
        </a:p>
        <a:p>
          <a:pPr algn="ctr"/>
          <a:r>
            <a:rPr lang="es-ES" sz="1200">
              <a:solidFill>
                <a:sysClr val="window" lastClr="FFFFFF"/>
              </a:solidFill>
              <a:latin typeface="Arial" pitchFamily="34" charset="0"/>
              <a:ea typeface="+mn-ea"/>
              <a:cs typeface="Arial" pitchFamily="34" charset="0"/>
            </a:rPr>
            <a:t>soldadura de la estrutura soporte, mediante el uso del porceso SMAW </a:t>
          </a:r>
        </a:p>
      </dgm:t>
    </dgm:pt>
    <dgm:pt modelId="{68F59B77-6C6D-40CE-8182-A7DD93C5F53B}" type="parTrans" cxnId="{20F36D68-4E41-47FC-9CE6-65F2394C4167}">
      <dgm:prSet/>
      <dgm:spPr/>
      <dgm:t>
        <a:bodyPr/>
        <a:lstStyle/>
        <a:p>
          <a:pPr algn="ctr"/>
          <a:endParaRPr lang="es-ES" sz="1200">
            <a:latin typeface="Arial" pitchFamily="34" charset="0"/>
            <a:cs typeface="Arial" pitchFamily="34" charset="0"/>
          </a:endParaRPr>
        </a:p>
      </dgm:t>
    </dgm:pt>
    <dgm:pt modelId="{DD00FAE5-D1E5-429D-9BFE-4FE72CF72351}" type="sibTrans" cxnId="{20F36D68-4E41-47FC-9CE6-65F2394C4167}">
      <dgm:prSet custT="1"/>
      <dgm:spPr>
        <a:xfrm rot="5400000">
          <a:off x="2553349" y="2768840"/>
          <a:ext cx="295880" cy="355056"/>
        </a:xfrm>
        <a:solidFill>
          <a:srgbClr val="5B9BD5">
            <a:tint val="60000"/>
            <a:hueOff val="0"/>
            <a:satOff val="0"/>
            <a:lumOff val="0"/>
            <a:alphaOff val="0"/>
          </a:srgbClr>
        </a:solidFill>
        <a:ln>
          <a:noFill/>
        </a:ln>
        <a:effectLst/>
      </dgm:spPr>
      <dgm:t>
        <a:bodyPr/>
        <a:lstStyle/>
        <a:p>
          <a:pPr algn="ctr"/>
          <a:endParaRPr lang="es-ES" sz="1200">
            <a:solidFill>
              <a:sysClr val="window" lastClr="FFFFFF"/>
            </a:solidFill>
            <a:latin typeface="Arial" pitchFamily="34" charset="0"/>
            <a:ea typeface="+mn-ea"/>
            <a:cs typeface="Arial" pitchFamily="34" charset="0"/>
          </a:endParaRPr>
        </a:p>
      </dgm:t>
    </dgm:pt>
    <dgm:pt modelId="{F8DF3344-7093-4BF9-B2DB-2F2E7933BE1D}">
      <dgm:prSet phldrT="[Texto]" custT="1"/>
      <dgm:spPr>
        <a:xfrm>
          <a:off x="1089663" y="3143622"/>
          <a:ext cx="3223252" cy="1441056"/>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s-ES" sz="1200" b="1">
              <a:solidFill>
                <a:sysClr val="window" lastClr="FFFFFF"/>
              </a:solidFill>
              <a:latin typeface="Arial" pitchFamily="34" charset="0"/>
              <a:ea typeface="+mn-ea"/>
              <a:cs typeface="Arial" pitchFamily="34" charset="0"/>
            </a:rPr>
            <a:t>Fabricación de la base metálica para sujeción del panel fotovoltaico</a:t>
          </a:r>
        </a:p>
        <a:p>
          <a:pPr algn="ctr"/>
          <a:endParaRPr lang="es-ES" sz="1200">
            <a:solidFill>
              <a:sysClr val="window" lastClr="FFFFFF"/>
            </a:solidFill>
            <a:latin typeface="Arial" pitchFamily="34" charset="0"/>
            <a:ea typeface="+mn-ea"/>
            <a:cs typeface="Arial" pitchFamily="34" charset="0"/>
          </a:endParaRPr>
        </a:p>
      </dgm:t>
    </dgm:pt>
    <dgm:pt modelId="{A785B083-38DB-4F64-99D8-ED71B63A0AFE}" type="parTrans" cxnId="{54E87B7C-65EC-46A7-86CF-D4BE71CB0AA4}">
      <dgm:prSet/>
      <dgm:spPr/>
      <dgm:t>
        <a:bodyPr/>
        <a:lstStyle/>
        <a:p>
          <a:pPr algn="ctr"/>
          <a:endParaRPr lang="es-ES" sz="1200">
            <a:latin typeface="Arial" pitchFamily="34" charset="0"/>
            <a:cs typeface="Arial" pitchFamily="34" charset="0"/>
          </a:endParaRPr>
        </a:p>
      </dgm:t>
    </dgm:pt>
    <dgm:pt modelId="{63AB38A3-225D-4546-A04E-6523B66B6208}" type="sibTrans" cxnId="{54E87B7C-65EC-46A7-86CF-D4BE71CB0AA4}">
      <dgm:prSet custT="1"/>
      <dgm:spPr>
        <a:xfrm rot="5400000">
          <a:off x="2529365" y="4625658"/>
          <a:ext cx="295880" cy="355056"/>
        </a:xfrm>
        <a:solidFill>
          <a:srgbClr val="5B9BD5">
            <a:tint val="60000"/>
            <a:hueOff val="0"/>
            <a:satOff val="0"/>
            <a:lumOff val="0"/>
            <a:alphaOff val="0"/>
          </a:srgbClr>
        </a:solidFill>
        <a:ln>
          <a:noFill/>
        </a:ln>
        <a:effectLst/>
      </dgm:spPr>
      <dgm:t>
        <a:bodyPr/>
        <a:lstStyle/>
        <a:p>
          <a:pPr algn="ctr"/>
          <a:endParaRPr lang="es-ES" sz="1200">
            <a:solidFill>
              <a:sysClr val="window" lastClr="FFFFFF"/>
            </a:solidFill>
            <a:latin typeface="Arial" pitchFamily="34" charset="0"/>
            <a:ea typeface="+mn-ea"/>
            <a:cs typeface="Arial" pitchFamily="34" charset="0"/>
          </a:endParaRPr>
        </a:p>
      </dgm:t>
    </dgm:pt>
    <dgm:pt modelId="{23B9D416-5986-445C-A34F-332896D4DC48}">
      <dgm:prSet phldrT="[Texto]" custT="1"/>
      <dgm:spPr>
        <a:xfrm>
          <a:off x="1074420" y="4979186"/>
          <a:ext cx="3253739" cy="1098182"/>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s-ES" sz="1200" b="1">
              <a:solidFill>
                <a:sysClr val="window" lastClr="FFFFFF"/>
              </a:solidFill>
              <a:latin typeface="Arial" pitchFamily="34" charset="0"/>
              <a:ea typeface="+mn-ea"/>
              <a:cs typeface="Arial" pitchFamily="34" charset="0"/>
            </a:rPr>
            <a:t>Ensamblaje de componentes mecánicos</a:t>
          </a:r>
        </a:p>
        <a:p>
          <a:pPr algn="ctr"/>
          <a:r>
            <a:rPr lang="es-ES" sz="1200" b="1">
              <a:solidFill>
                <a:sysClr val="window" lastClr="FFFFFF"/>
              </a:solidFill>
              <a:latin typeface="Arial" pitchFamily="34" charset="0"/>
              <a:ea typeface="+mn-ea"/>
              <a:cs typeface="Arial" pitchFamily="34" charset="0"/>
            </a:rPr>
            <a:t>y colocación de instrumentos de medición</a:t>
          </a:r>
          <a:endParaRPr lang="es-ES" sz="1200" b="0">
            <a:solidFill>
              <a:sysClr val="window" lastClr="FFFFFF"/>
            </a:solidFill>
            <a:latin typeface="Arial" pitchFamily="34" charset="0"/>
            <a:ea typeface="+mn-ea"/>
            <a:cs typeface="Arial" pitchFamily="34" charset="0"/>
          </a:endParaRPr>
        </a:p>
      </dgm:t>
    </dgm:pt>
    <dgm:pt modelId="{83411BDC-A2F4-42F8-B8FB-E3A955749B0E}" type="parTrans" cxnId="{874E5FE9-8D4A-4CA3-9393-512AC4334F35}">
      <dgm:prSet/>
      <dgm:spPr/>
      <dgm:t>
        <a:bodyPr/>
        <a:lstStyle/>
        <a:p>
          <a:pPr algn="ctr"/>
          <a:endParaRPr lang="es-ES" sz="1200">
            <a:latin typeface="Arial" pitchFamily="34" charset="0"/>
            <a:cs typeface="Arial" pitchFamily="34" charset="0"/>
          </a:endParaRPr>
        </a:p>
      </dgm:t>
    </dgm:pt>
    <dgm:pt modelId="{973EA802-7350-4FA2-84DB-6D27609E3474}" type="sibTrans" cxnId="{874E5FE9-8D4A-4CA3-9393-512AC4334F35}">
      <dgm:prSet/>
      <dgm:spPr/>
      <dgm:t>
        <a:bodyPr/>
        <a:lstStyle/>
        <a:p>
          <a:pPr algn="ctr"/>
          <a:endParaRPr lang="es-ES" sz="1200">
            <a:latin typeface="Arial" pitchFamily="34" charset="0"/>
            <a:cs typeface="Arial" pitchFamily="34" charset="0"/>
          </a:endParaRPr>
        </a:p>
      </dgm:t>
    </dgm:pt>
    <dgm:pt modelId="{3209BAAC-238E-4989-8610-44D6A30335AF}" type="pres">
      <dgm:prSet presAssocID="{87C4682B-AC59-45C0-86B3-2B39F23FB228}" presName="linearFlow" presStyleCnt="0">
        <dgm:presLayoutVars>
          <dgm:resizeHandles val="exact"/>
        </dgm:presLayoutVars>
      </dgm:prSet>
      <dgm:spPr/>
    </dgm:pt>
    <dgm:pt modelId="{7F38FA36-528A-4C47-A6D9-17EF3CF378FA}" type="pres">
      <dgm:prSet presAssocID="{689519BA-F6DF-43DC-B874-A96ED62331C5}" presName="node" presStyleLbl="node1" presStyleIdx="0" presStyleCnt="4" custScaleX="100119" custScaleY="141004">
        <dgm:presLayoutVars>
          <dgm:bulletEnabled val="1"/>
        </dgm:presLayoutVars>
      </dgm:prSet>
      <dgm:spPr>
        <a:prstGeom prst="roundRect">
          <a:avLst>
            <a:gd name="adj" fmla="val 10000"/>
          </a:avLst>
        </a:prstGeom>
      </dgm:spPr>
      <dgm:t>
        <a:bodyPr/>
        <a:lstStyle/>
        <a:p>
          <a:endParaRPr lang="es-ES"/>
        </a:p>
      </dgm:t>
    </dgm:pt>
    <dgm:pt modelId="{BAB221FD-93F5-4A09-8EF7-9D4D9CA8B720}" type="pres">
      <dgm:prSet presAssocID="{37D72FFD-EC06-4444-9B8F-98C0516CFF5E}" presName="sibTrans" presStyleLbl="sibTrans2D1" presStyleIdx="0" presStyleCnt="3"/>
      <dgm:spPr>
        <a:prstGeom prst="rightArrow">
          <a:avLst>
            <a:gd name="adj1" fmla="val 60000"/>
            <a:gd name="adj2" fmla="val 50000"/>
          </a:avLst>
        </a:prstGeom>
      </dgm:spPr>
      <dgm:t>
        <a:bodyPr/>
        <a:lstStyle/>
        <a:p>
          <a:endParaRPr lang="es-ES"/>
        </a:p>
      </dgm:t>
    </dgm:pt>
    <dgm:pt modelId="{A9B3C02A-CAF6-4ECA-8D7E-9D8B347B2FD4}" type="pres">
      <dgm:prSet presAssocID="{37D72FFD-EC06-4444-9B8F-98C0516CFF5E}" presName="connectorText" presStyleLbl="sibTrans2D1" presStyleIdx="0" presStyleCnt="3"/>
      <dgm:spPr/>
      <dgm:t>
        <a:bodyPr/>
        <a:lstStyle/>
        <a:p>
          <a:endParaRPr lang="es-ES"/>
        </a:p>
      </dgm:t>
    </dgm:pt>
    <dgm:pt modelId="{B91BEF6E-EB55-4F83-B2E9-4103A1646E4A}" type="pres">
      <dgm:prSet presAssocID="{3DB1EEB6-4968-486E-87FD-E95ED6D8ABD6}" presName="node" presStyleLbl="node1" presStyleIdx="1" presStyleCnt="4" custScaleX="100681" custScaleY="156990">
        <dgm:presLayoutVars>
          <dgm:bulletEnabled val="1"/>
        </dgm:presLayoutVars>
      </dgm:prSet>
      <dgm:spPr>
        <a:prstGeom prst="roundRect">
          <a:avLst>
            <a:gd name="adj" fmla="val 10000"/>
          </a:avLst>
        </a:prstGeom>
      </dgm:spPr>
      <dgm:t>
        <a:bodyPr/>
        <a:lstStyle/>
        <a:p>
          <a:endParaRPr lang="es-ES"/>
        </a:p>
      </dgm:t>
    </dgm:pt>
    <dgm:pt modelId="{473A1010-E313-49A8-B54D-E6F69ACE8446}" type="pres">
      <dgm:prSet presAssocID="{DD00FAE5-D1E5-429D-9BFE-4FE72CF72351}" presName="sibTrans" presStyleLbl="sibTrans2D1" presStyleIdx="1" presStyleCnt="3"/>
      <dgm:spPr>
        <a:prstGeom prst="rightArrow">
          <a:avLst>
            <a:gd name="adj1" fmla="val 60000"/>
            <a:gd name="adj2" fmla="val 50000"/>
          </a:avLst>
        </a:prstGeom>
      </dgm:spPr>
      <dgm:t>
        <a:bodyPr/>
        <a:lstStyle/>
        <a:p>
          <a:endParaRPr lang="es-ES"/>
        </a:p>
      </dgm:t>
    </dgm:pt>
    <dgm:pt modelId="{A6B6DE06-1956-49A3-8F8D-5DEF4246020E}" type="pres">
      <dgm:prSet presAssocID="{DD00FAE5-D1E5-429D-9BFE-4FE72CF72351}" presName="connectorText" presStyleLbl="sibTrans2D1" presStyleIdx="1" presStyleCnt="3"/>
      <dgm:spPr/>
      <dgm:t>
        <a:bodyPr/>
        <a:lstStyle/>
        <a:p>
          <a:endParaRPr lang="es-ES"/>
        </a:p>
      </dgm:t>
    </dgm:pt>
    <dgm:pt modelId="{79787BF4-51C6-4A3C-B5BD-8C5A5B088F1F}" type="pres">
      <dgm:prSet presAssocID="{F8DF3344-7093-4BF9-B2DB-2F2E7933BE1D}" presName="node" presStyleLbl="node1" presStyleIdx="2" presStyleCnt="4" custScaleX="102129" custScaleY="182640">
        <dgm:presLayoutVars>
          <dgm:bulletEnabled val="1"/>
        </dgm:presLayoutVars>
      </dgm:prSet>
      <dgm:spPr>
        <a:prstGeom prst="roundRect">
          <a:avLst>
            <a:gd name="adj" fmla="val 10000"/>
          </a:avLst>
        </a:prstGeom>
      </dgm:spPr>
      <dgm:t>
        <a:bodyPr/>
        <a:lstStyle/>
        <a:p>
          <a:endParaRPr lang="es-ES"/>
        </a:p>
      </dgm:t>
    </dgm:pt>
    <dgm:pt modelId="{BAF582AB-A55C-426B-BA57-DBA07D8B49EB}" type="pres">
      <dgm:prSet presAssocID="{63AB38A3-225D-4546-A04E-6523B66B6208}" presName="sibTrans" presStyleLbl="sibTrans2D1" presStyleIdx="2" presStyleCnt="3" custLinFactNeighborX="-8106" custLinFactNeighborY="5986"/>
      <dgm:spPr>
        <a:prstGeom prst="rightArrow">
          <a:avLst>
            <a:gd name="adj1" fmla="val 60000"/>
            <a:gd name="adj2" fmla="val 50000"/>
          </a:avLst>
        </a:prstGeom>
      </dgm:spPr>
      <dgm:t>
        <a:bodyPr/>
        <a:lstStyle/>
        <a:p>
          <a:endParaRPr lang="es-ES"/>
        </a:p>
      </dgm:t>
    </dgm:pt>
    <dgm:pt modelId="{D713D86B-AFE6-48C2-99C6-B8F7994E2E83}" type="pres">
      <dgm:prSet presAssocID="{63AB38A3-225D-4546-A04E-6523B66B6208}" presName="connectorText" presStyleLbl="sibTrans2D1" presStyleIdx="2" presStyleCnt="3"/>
      <dgm:spPr/>
      <dgm:t>
        <a:bodyPr/>
        <a:lstStyle/>
        <a:p>
          <a:endParaRPr lang="es-ES"/>
        </a:p>
      </dgm:t>
    </dgm:pt>
    <dgm:pt modelId="{82F8D59F-FCE4-463C-9717-06DFDC39B9ED}" type="pres">
      <dgm:prSet presAssocID="{23B9D416-5986-445C-A34F-332896D4DC48}" presName="node" presStyleLbl="node1" presStyleIdx="3" presStyleCnt="4" custScaleX="103095" custScaleY="139184">
        <dgm:presLayoutVars>
          <dgm:bulletEnabled val="1"/>
        </dgm:presLayoutVars>
      </dgm:prSet>
      <dgm:spPr>
        <a:prstGeom prst="roundRect">
          <a:avLst>
            <a:gd name="adj" fmla="val 10000"/>
          </a:avLst>
        </a:prstGeom>
      </dgm:spPr>
      <dgm:t>
        <a:bodyPr/>
        <a:lstStyle/>
        <a:p>
          <a:endParaRPr lang="es-ES"/>
        </a:p>
      </dgm:t>
    </dgm:pt>
  </dgm:ptLst>
  <dgm:cxnLst>
    <dgm:cxn modelId="{9A2C27C0-66D8-49EF-A3BC-B9542AA1DF27}" type="presOf" srcId="{DD00FAE5-D1E5-429D-9BFE-4FE72CF72351}" destId="{A6B6DE06-1956-49A3-8F8D-5DEF4246020E}" srcOrd="1" destOrd="0" presId="urn:microsoft.com/office/officeart/2005/8/layout/process2"/>
    <dgm:cxn modelId="{865A7D2E-86AA-4F6A-9FD1-9BC2D35F7F11}" type="presOf" srcId="{37D72FFD-EC06-4444-9B8F-98C0516CFF5E}" destId="{A9B3C02A-CAF6-4ECA-8D7E-9D8B347B2FD4}" srcOrd="1" destOrd="0" presId="urn:microsoft.com/office/officeart/2005/8/layout/process2"/>
    <dgm:cxn modelId="{94B93B6F-C6DE-401F-89BE-18D3DE033281}" type="presOf" srcId="{689519BA-F6DF-43DC-B874-A96ED62331C5}" destId="{7F38FA36-528A-4C47-A6D9-17EF3CF378FA}" srcOrd="0" destOrd="0" presId="urn:microsoft.com/office/officeart/2005/8/layout/process2"/>
    <dgm:cxn modelId="{CA4A7DFB-CAAF-48CB-8B7E-E12F2DCFF8C8}" type="presOf" srcId="{3DB1EEB6-4968-486E-87FD-E95ED6D8ABD6}" destId="{B91BEF6E-EB55-4F83-B2E9-4103A1646E4A}" srcOrd="0" destOrd="0" presId="urn:microsoft.com/office/officeart/2005/8/layout/process2"/>
    <dgm:cxn modelId="{A8F6C6C1-585F-4349-8DCC-B32B546B8921}" type="presOf" srcId="{37D72FFD-EC06-4444-9B8F-98C0516CFF5E}" destId="{BAB221FD-93F5-4A09-8EF7-9D4D9CA8B720}" srcOrd="0" destOrd="0" presId="urn:microsoft.com/office/officeart/2005/8/layout/process2"/>
    <dgm:cxn modelId="{5BABF6B1-5DC7-43C7-A681-3B8FDFF9E88B}" type="presOf" srcId="{63AB38A3-225D-4546-A04E-6523B66B6208}" destId="{BAF582AB-A55C-426B-BA57-DBA07D8B49EB}" srcOrd="0" destOrd="0" presId="urn:microsoft.com/office/officeart/2005/8/layout/process2"/>
    <dgm:cxn modelId="{70011D3E-C670-4E71-8613-C95EC2B096CC}" type="presOf" srcId="{63AB38A3-225D-4546-A04E-6523B66B6208}" destId="{D713D86B-AFE6-48C2-99C6-B8F7994E2E83}" srcOrd="1" destOrd="0" presId="urn:microsoft.com/office/officeart/2005/8/layout/process2"/>
    <dgm:cxn modelId="{A1B6A23F-B319-48E3-AA21-543689680124}" type="presOf" srcId="{87C4682B-AC59-45C0-86B3-2B39F23FB228}" destId="{3209BAAC-238E-4989-8610-44D6A30335AF}" srcOrd="0" destOrd="0" presId="urn:microsoft.com/office/officeart/2005/8/layout/process2"/>
    <dgm:cxn modelId="{3D1DEBD9-943E-4C14-BD89-45833C00CFF2}" type="presOf" srcId="{DD00FAE5-D1E5-429D-9BFE-4FE72CF72351}" destId="{473A1010-E313-49A8-B54D-E6F69ACE8446}" srcOrd="0" destOrd="0" presId="urn:microsoft.com/office/officeart/2005/8/layout/process2"/>
    <dgm:cxn modelId="{874E5FE9-8D4A-4CA3-9393-512AC4334F35}" srcId="{87C4682B-AC59-45C0-86B3-2B39F23FB228}" destId="{23B9D416-5986-445C-A34F-332896D4DC48}" srcOrd="3" destOrd="0" parTransId="{83411BDC-A2F4-42F8-B8FB-E3A955749B0E}" sibTransId="{973EA802-7350-4FA2-84DB-6D27609E3474}"/>
    <dgm:cxn modelId="{54E87B7C-65EC-46A7-86CF-D4BE71CB0AA4}" srcId="{87C4682B-AC59-45C0-86B3-2B39F23FB228}" destId="{F8DF3344-7093-4BF9-B2DB-2F2E7933BE1D}" srcOrd="2" destOrd="0" parTransId="{A785B083-38DB-4F64-99D8-ED71B63A0AFE}" sibTransId="{63AB38A3-225D-4546-A04E-6523B66B6208}"/>
    <dgm:cxn modelId="{8B3CE7A3-CBB1-4405-80FE-E9021D4B7712}" type="presOf" srcId="{23B9D416-5986-445C-A34F-332896D4DC48}" destId="{82F8D59F-FCE4-463C-9717-06DFDC39B9ED}" srcOrd="0" destOrd="0" presId="urn:microsoft.com/office/officeart/2005/8/layout/process2"/>
    <dgm:cxn modelId="{5CDAC301-6792-47C2-A435-29CC5E632704}" srcId="{87C4682B-AC59-45C0-86B3-2B39F23FB228}" destId="{689519BA-F6DF-43DC-B874-A96ED62331C5}" srcOrd="0" destOrd="0" parTransId="{47A4A1CF-E2E4-4AB8-A635-B4424ECE7B66}" sibTransId="{37D72FFD-EC06-4444-9B8F-98C0516CFF5E}"/>
    <dgm:cxn modelId="{20F36D68-4E41-47FC-9CE6-65F2394C4167}" srcId="{87C4682B-AC59-45C0-86B3-2B39F23FB228}" destId="{3DB1EEB6-4968-486E-87FD-E95ED6D8ABD6}" srcOrd="1" destOrd="0" parTransId="{68F59B77-6C6D-40CE-8182-A7DD93C5F53B}" sibTransId="{DD00FAE5-D1E5-429D-9BFE-4FE72CF72351}"/>
    <dgm:cxn modelId="{977013FA-C5E1-4295-9310-531D5414EBDE}" type="presOf" srcId="{F8DF3344-7093-4BF9-B2DB-2F2E7933BE1D}" destId="{79787BF4-51C6-4A3C-B5BD-8C5A5B088F1F}" srcOrd="0" destOrd="0" presId="urn:microsoft.com/office/officeart/2005/8/layout/process2"/>
    <dgm:cxn modelId="{8B8529BA-2FEF-44A3-B5BE-72059ECC76F1}" type="presParOf" srcId="{3209BAAC-238E-4989-8610-44D6A30335AF}" destId="{7F38FA36-528A-4C47-A6D9-17EF3CF378FA}" srcOrd="0" destOrd="0" presId="urn:microsoft.com/office/officeart/2005/8/layout/process2"/>
    <dgm:cxn modelId="{B8EA021D-5806-4C45-B926-60717D9146C7}" type="presParOf" srcId="{3209BAAC-238E-4989-8610-44D6A30335AF}" destId="{BAB221FD-93F5-4A09-8EF7-9D4D9CA8B720}" srcOrd="1" destOrd="0" presId="urn:microsoft.com/office/officeart/2005/8/layout/process2"/>
    <dgm:cxn modelId="{7B091FF7-CE27-4D37-B389-1807CD023A07}" type="presParOf" srcId="{BAB221FD-93F5-4A09-8EF7-9D4D9CA8B720}" destId="{A9B3C02A-CAF6-4ECA-8D7E-9D8B347B2FD4}" srcOrd="0" destOrd="0" presId="urn:microsoft.com/office/officeart/2005/8/layout/process2"/>
    <dgm:cxn modelId="{E8A04836-CBFD-41EA-9267-DCA81D3A666F}" type="presParOf" srcId="{3209BAAC-238E-4989-8610-44D6A30335AF}" destId="{B91BEF6E-EB55-4F83-B2E9-4103A1646E4A}" srcOrd="2" destOrd="0" presId="urn:microsoft.com/office/officeart/2005/8/layout/process2"/>
    <dgm:cxn modelId="{30BDCF41-8934-4441-9B95-B8FC2F2A7BAF}" type="presParOf" srcId="{3209BAAC-238E-4989-8610-44D6A30335AF}" destId="{473A1010-E313-49A8-B54D-E6F69ACE8446}" srcOrd="3" destOrd="0" presId="urn:microsoft.com/office/officeart/2005/8/layout/process2"/>
    <dgm:cxn modelId="{70858784-69E9-4158-821C-647C70E50794}" type="presParOf" srcId="{473A1010-E313-49A8-B54D-E6F69ACE8446}" destId="{A6B6DE06-1956-49A3-8F8D-5DEF4246020E}" srcOrd="0" destOrd="0" presId="urn:microsoft.com/office/officeart/2005/8/layout/process2"/>
    <dgm:cxn modelId="{A564282D-C5F9-4338-904D-858761FB2E12}" type="presParOf" srcId="{3209BAAC-238E-4989-8610-44D6A30335AF}" destId="{79787BF4-51C6-4A3C-B5BD-8C5A5B088F1F}" srcOrd="4" destOrd="0" presId="urn:microsoft.com/office/officeart/2005/8/layout/process2"/>
    <dgm:cxn modelId="{FEA224E8-3C57-4525-BCCB-289D837B9494}" type="presParOf" srcId="{3209BAAC-238E-4989-8610-44D6A30335AF}" destId="{BAF582AB-A55C-426B-BA57-DBA07D8B49EB}" srcOrd="5" destOrd="0" presId="urn:microsoft.com/office/officeart/2005/8/layout/process2"/>
    <dgm:cxn modelId="{2AF9DCF6-1AAF-47F6-A515-32E51A4588C9}" type="presParOf" srcId="{BAF582AB-A55C-426B-BA57-DBA07D8B49EB}" destId="{D713D86B-AFE6-48C2-99C6-B8F7994E2E83}" srcOrd="0" destOrd="0" presId="urn:microsoft.com/office/officeart/2005/8/layout/process2"/>
    <dgm:cxn modelId="{34A1A316-7A37-4C86-919A-9E30ADFB5576}" type="presParOf" srcId="{3209BAAC-238E-4989-8610-44D6A30335AF}" destId="{82F8D59F-FCE4-463C-9717-06DFDC39B9ED}"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8FA36-528A-4C47-A6D9-17EF3CF378FA}">
      <dsp:nvSpPr>
        <dsp:cNvPr id="0" name=""/>
        <dsp:cNvSpPr/>
      </dsp:nvSpPr>
      <dsp:spPr>
        <a:xfrm>
          <a:off x="703747" y="2750"/>
          <a:ext cx="2562970" cy="902398"/>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solidFill>
                <a:sysClr val="window" lastClr="FFFFFF"/>
              </a:solidFill>
              <a:latin typeface="Arial" pitchFamily="34" charset="0"/>
              <a:ea typeface="+mn-ea"/>
              <a:cs typeface="Arial" pitchFamily="34" charset="0"/>
            </a:rPr>
            <a:t>Limpieza, trazado y corte de materiales</a:t>
          </a:r>
        </a:p>
      </dsp:txBody>
      <dsp:txXfrm>
        <a:off x="730177" y="29180"/>
        <a:ext cx="2510110" cy="849538"/>
      </dsp:txXfrm>
    </dsp:sp>
    <dsp:sp modelId="{BAB221FD-93F5-4A09-8EF7-9D4D9CA8B720}">
      <dsp:nvSpPr>
        <dsp:cNvPr id="0" name=""/>
        <dsp:cNvSpPr/>
      </dsp:nvSpPr>
      <dsp:spPr>
        <a:xfrm rot="5400000">
          <a:off x="1865236" y="921148"/>
          <a:ext cx="239992" cy="287991"/>
        </a:xfrm>
        <a:prstGeom prst="righ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solidFill>
              <a:sysClr val="window" lastClr="FFFFFF"/>
            </a:solidFill>
            <a:latin typeface="Arial" pitchFamily="34" charset="0"/>
            <a:ea typeface="+mn-ea"/>
            <a:cs typeface="Arial" pitchFamily="34" charset="0"/>
          </a:endParaRPr>
        </a:p>
      </dsp:txBody>
      <dsp:txXfrm rot="-5400000">
        <a:off x="1898835" y="945147"/>
        <a:ext cx="172795" cy="167994"/>
      </dsp:txXfrm>
    </dsp:sp>
    <dsp:sp modelId="{B91BEF6E-EB55-4F83-B2E9-4103A1646E4A}">
      <dsp:nvSpPr>
        <dsp:cNvPr id="0" name=""/>
        <dsp:cNvSpPr/>
      </dsp:nvSpPr>
      <dsp:spPr>
        <a:xfrm>
          <a:off x="696553" y="1225139"/>
          <a:ext cx="2577357" cy="1004706"/>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a:solidFill>
                <a:sysClr val="window" lastClr="FFFFFF"/>
              </a:solidFill>
              <a:latin typeface="Arial" pitchFamily="34" charset="0"/>
              <a:ea typeface="+mn-ea"/>
              <a:cs typeface="Arial" pitchFamily="34" charset="0"/>
            </a:rPr>
            <a:t>Verificación de dimensiones</a:t>
          </a:r>
        </a:p>
        <a:p>
          <a:pPr lvl="0" algn="ctr" defTabSz="533400">
            <a:lnSpc>
              <a:spcPct val="90000"/>
            </a:lnSpc>
            <a:spcBef>
              <a:spcPct val="0"/>
            </a:spcBef>
            <a:spcAft>
              <a:spcPct val="35000"/>
            </a:spcAft>
          </a:pPr>
          <a:r>
            <a:rPr lang="es-ES" sz="1200" kern="1200">
              <a:solidFill>
                <a:sysClr val="window" lastClr="FFFFFF"/>
              </a:solidFill>
              <a:latin typeface="Arial" pitchFamily="34" charset="0"/>
              <a:ea typeface="+mn-ea"/>
              <a:cs typeface="Arial" pitchFamily="34" charset="0"/>
            </a:rPr>
            <a:t>soldadura de la estrutura soporte, mediante el uso del porceso SMAW </a:t>
          </a:r>
        </a:p>
      </dsp:txBody>
      <dsp:txXfrm>
        <a:off x="725980" y="1254566"/>
        <a:ext cx="2518503" cy="945852"/>
      </dsp:txXfrm>
    </dsp:sp>
    <dsp:sp modelId="{473A1010-E313-49A8-B54D-E6F69ACE8446}">
      <dsp:nvSpPr>
        <dsp:cNvPr id="0" name=""/>
        <dsp:cNvSpPr/>
      </dsp:nvSpPr>
      <dsp:spPr>
        <a:xfrm rot="5400000">
          <a:off x="1865236" y="2245845"/>
          <a:ext cx="239992" cy="287991"/>
        </a:xfrm>
        <a:prstGeom prst="righ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solidFill>
              <a:sysClr val="window" lastClr="FFFFFF"/>
            </a:solidFill>
            <a:latin typeface="Arial" pitchFamily="34" charset="0"/>
            <a:ea typeface="+mn-ea"/>
            <a:cs typeface="Arial" pitchFamily="34" charset="0"/>
          </a:endParaRPr>
        </a:p>
      </dsp:txBody>
      <dsp:txXfrm rot="-5400000">
        <a:off x="1898835" y="2269844"/>
        <a:ext cx="172795" cy="167994"/>
      </dsp:txXfrm>
    </dsp:sp>
    <dsp:sp modelId="{79787BF4-51C6-4A3C-B5BD-8C5A5B088F1F}">
      <dsp:nvSpPr>
        <dsp:cNvPr id="0" name=""/>
        <dsp:cNvSpPr/>
      </dsp:nvSpPr>
      <dsp:spPr>
        <a:xfrm>
          <a:off x="678019" y="2549836"/>
          <a:ext cx="2614425" cy="1168861"/>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a:solidFill>
                <a:sysClr val="window" lastClr="FFFFFF"/>
              </a:solidFill>
              <a:latin typeface="Arial" pitchFamily="34" charset="0"/>
              <a:ea typeface="+mn-ea"/>
              <a:cs typeface="Arial" pitchFamily="34" charset="0"/>
            </a:rPr>
            <a:t>Fabricación de la base metálica para sujeción del panel fotovoltaico</a:t>
          </a:r>
        </a:p>
        <a:p>
          <a:pPr lvl="0" algn="ctr" defTabSz="533400">
            <a:lnSpc>
              <a:spcPct val="90000"/>
            </a:lnSpc>
            <a:spcBef>
              <a:spcPct val="0"/>
            </a:spcBef>
            <a:spcAft>
              <a:spcPct val="35000"/>
            </a:spcAft>
          </a:pPr>
          <a:endParaRPr lang="es-ES" sz="1200" kern="1200">
            <a:solidFill>
              <a:sysClr val="window" lastClr="FFFFFF"/>
            </a:solidFill>
            <a:latin typeface="Arial" pitchFamily="34" charset="0"/>
            <a:ea typeface="+mn-ea"/>
            <a:cs typeface="Arial" pitchFamily="34" charset="0"/>
          </a:endParaRPr>
        </a:p>
      </dsp:txBody>
      <dsp:txXfrm>
        <a:off x="712254" y="2584071"/>
        <a:ext cx="2545955" cy="1100391"/>
      </dsp:txXfrm>
    </dsp:sp>
    <dsp:sp modelId="{BAF582AB-A55C-426B-BA57-DBA07D8B49EB}">
      <dsp:nvSpPr>
        <dsp:cNvPr id="0" name=""/>
        <dsp:cNvSpPr/>
      </dsp:nvSpPr>
      <dsp:spPr>
        <a:xfrm rot="5400000">
          <a:off x="1845782" y="3751936"/>
          <a:ext cx="239992" cy="287991"/>
        </a:xfrm>
        <a:prstGeom prst="righ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solidFill>
              <a:sysClr val="window" lastClr="FFFFFF"/>
            </a:solidFill>
            <a:latin typeface="Arial" pitchFamily="34" charset="0"/>
            <a:ea typeface="+mn-ea"/>
            <a:cs typeface="Arial" pitchFamily="34" charset="0"/>
          </a:endParaRPr>
        </a:p>
      </dsp:txBody>
      <dsp:txXfrm rot="-5400000">
        <a:off x="1879381" y="3775935"/>
        <a:ext cx="172795" cy="167994"/>
      </dsp:txXfrm>
    </dsp:sp>
    <dsp:sp modelId="{82F8D59F-FCE4-463C-9717-06DFDC39B9ED}">
      <dsp:nvSpPr>
        <dsp:cNvPr id="0" name=""/>
        <dsp:cNvSpPr/>
      </dsp:nvSpPr>
      <dsp:spPr>
        <a:xfrm>
          <a:off x="665655" y="4038688"/>
          <a:ext cx="2639154" cy="890751"/>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a:solidFill>
                <a:sysClr val="window" lastClr="FFFFFF"/>
              </a:solidFill>
              <a:latin typeface="Arial" pitchFamily="34" charset="0"/>
              <a:ea typeface="+mn-ea"/>
              <a:cs typeface="Arial" pitchFamily="34" charset="0"/>
            </a:rPr>
            <a:t>Ensamblaje de componentes mecánicos</a:t>
          </a:r>
        </a:p>
        <a:p>
          <a:pPr lvl="0" algn="ctr" defTabSz="533400">
            <a:lnSpc>
              <a:spcPct val="90000"/>
            </a:lnSpc>
            <a:spcBef>
              <a:spcPct val="0"/>
            </a:spcBef>
            <a:spcAft>
              <a:spcPct val="35000"/>
            </a:spcAft>
          </a:pPr>
          <a:r>
            <a:rPr lang="es-ES" sz="1200" b="1" kern="1200">
              <a:solidFill>
                <a:sysClr val="window" lastClr="FFFFFF"/>
              </a:solidFill>
              <a:latin typeface="Arial" pitchFamily="34" charset="0"/>
              <a:ea typeface="+mn-ea"/>
              <a:cs typeface="Arial" pitchFamily="34" charset="0"/>
            </a:rPr>
            <a:t>y colocación de instrumentos de medición</a:t>
          </a:r>
          <a:endParaRPr lang="es-ES" sz="1200" b="0" kern="1200">
            <a:solidFill>
              <a:sysClr val="window" lastClr="FFFFFF"/>
            </a:solidFill>
            <a:latin typeface="Arial" pitchFamily="34" charset="0"/>
            <a:ea typeface="+mn-ea"/>
            <a:cs typeface="Arial" pitchFamily="34" charset="0"/>
          </a:endParaRPr>
        </a:p>
      </dsp:txBody>
      <dsp:txXfrm>
        <a:off x="691744" y="4064777"/>
        <a:ext cx="2586976" cy="83857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B3C161-F31A-442E-8135-5706AFAD4BA8}" type="datetimeFigureOut">
              <a:rPr lang="es-EC" smtClean="0"/>
              <a:pPr/>
              <a:t>04/08/2015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DCC87C-3BEB-44A5-AA00-FE0B2E421C89}" type="slidenum">
              <a:rPr lang="es-EC" smtClean="0"/>
              <a:pPr/>
              <a:t>‹Nº›</a:t>
            </a:fld>
            <a:endParaRPr lang="es-EC"/>
          </a:p>
        </p:txBody>
      </p:sp>
    </p:spTree>
    <p:extLst>
      <p:ext uri="{BB962C8B-B14F-4D97-AF65-F5344CB8AC3E}">
        <p14:creationId xmlns:p14="http://schemas.microsoft.com/office/powerpoint/2010/main" val="1088881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6EDCC87C-3BEB-44A5-AA00-FE0B2E421C89}" type="slidenum">
              <a:rPr lang="es-EC" smtClean="0"/>
              <a:pPr/>
              <a:t>12</a:t>
            </a:fld>
            <a:endParaRPr lang="es-EC"/>
          </a:p>
        </p:txBody>
      </p:sp>
    </p:spTree>
    <p:extLst>
      <p:ext uri="{BB962C8B-B14F-4D97-AF65-F5344CB8AC3E}">
        <p14:creationId xmlns:p14="http://schemas.microsoft.com/office/powerpoint/2010/main" val="833087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6EDCC87C-3BEB-44A5-AA00-FE0B2E421C89}" type="slidenum">
              <a:rPr lang="es-EC" smtClean="0"/>
              <a:pPr/>
              <a:t>13</a:t>
            </a:fld>
            <a:endParaRPr lang="es-EC"/>
          </a:p>
        </p:txBody>
      </p:sp>
    </p:spTree>
    <p:extLst>
      <p:ext uri="{BB962C8B-B14F-4D97-AF65-F5344CB8AC3E}">
        <p14:creationId xmlns:p14="http://schemas.microsoft.com/office/powerpoint/2010/main" val="833087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FBE85018-906A-4CF8-85D8-66CF7D67C6D8}" type="datetimeFigureOut">
              <a:rPr lang="es-EC" smtClean="0"/>
              <a:pPr/>
              <a:t>04/08/2015</a:t>
            </a:fld>
            <a:endParaRPr lang="es-EC"/>
          </a:p>
        </p:txBody>
      </p:sp>
      <p:sp>
        <p:nvSpPr>
          <p:cNvPr id="17" name="16 Marcador de pie de página"/>
          <p:cNvSpPr>
            <a:spLocks noGrp="1"/>
          </p:cNvSpPr>
          <p:nvPr>
            <p:ph type="ftr" sz="quarter" idx="11"/>
          </p:nvPr>
        </p:nvSpPr>
        <p:spPr/>
        <p:txBody>
          <a:bodyPr/>
          <a:lstStyle/>
          <a:p>
            <a:endParaRPr lang="es-EC"/>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D8D19B4-E0C1-4D1D-84D5-F5CC14B5C9B0}" type="slidenum">
              <a:rPr lang="es-EC" smtClean="0"/>
              <a:pPr/>
              <a:t>‹Nº›</a:t>
            </a:fld>
            <a:endParaRPr lang="es-EC"/>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BE85018-906A-4CF8-85D8-66CF7D67C6D8}" type="datetimeFigureOut">
              <a:rPr lang="es-EC" smtClean="0"/>
              <a:pPr/>
              <a:t>04/08/2015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D8D19B4-E0C1-4D1D-84D5-F5CC14B5C9B0}"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fld id="{0D8D19B4-E0C1-4D1D-84D5-F5CC14B5C9B0}" type="slidenum">
              <a:rPr lang="es-EC" smtClean="0"/>
              <a:pPr/>
              <a:t>‹Nº›</a:t>
            </a:fld>
            <a:endParaRPr lang="es-EC"/>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BE85018-906A-4CF8-85D8-66CF7D67C6D8}" type="datetimeFigureOut">
              <a:rPr lang="es-EC" smtClean="0"/>
              <a:pPr/>
              <a:t>04/08/2015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FBE85018-906A-4CF8-85D8-66CF7D67C6D8}" type="datetimeFigureOut">
              <a:rPr lang="es-EC" smtClean="0"/>
              <a:pPr/>
              <a:t>04/08/2015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a:xfrm>
            <a:off x="4361688" y="1026372"/>
            <a:ext cx="457200" cy="441325"/>
          </a:xfrm>
        </p:spPr>
        <p:txBody>
          <a:bodyPr/>
          <a:lstStyle/>
          <a:p>
            <a:fld id="{0D8D19B4-E0C1-4D1D-84D5-F5CC14B5C9B0}" type="slidenum">
              <a:rPr lang="es-EC" smtClean="0"/>
              <a:pPr/>
              <a:t>‹Nº›</a:t>
            </a:fld>
            <a:endParaRPr lang="es-EC"/>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EC"/>
          </a:p>
        </p:txBody>
      </p:sp>
      <p:sp>
        <p:nvSpPr>
          <p:cNvPr id="4" name="3 Marcador de fecha"/>
          <p:cNvSpPr>
            <a:spLocks noGrp="1"/>
          </p:cNvSpPr>
          <p:nvPr>
            <p:ph type="dt" sz="half" idx="10"/>
          </p:nvPr>
        </p:nvSpPr>
        <p:spPr/>
        <p:txBody>
          <a:bodyPr/>
          <a:lstStyle/>
          <a:p>
            <a:fld id="{FBE85018-906A-4CF8-85D8-66CF7D67C6D8}" type="datetimeFigureOut">
              <a:rPr lang="es-EC" smtClean="0"/>
              <a:pPr/>
              <a:t>04/08/2015</a:t>
            </a:fld>
            <a:endParaRPr lang="es-EC"/>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D8D19B4-E0C1-4D1D-84D5-F5CC14B5C9B0}" type="slidenum">
              <a:rPr lang="es-EC" smtClean="0"/>
              <a:pPr/>
              <a:t>‹Nº›</a:t>
            </a:fld>
            <a:endParaRPr lang="es-EC"/>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FBE85018-906A-4CF8-85D8-66CF7D67C6D8}" type="datetimeFigureOut">
              <a:rPr lang="es-EC" smtClean="0"/>
              <a:pPr/>
              <a:t>04/08/2015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D8D19B4-E0C1-4D1D-84D5-F5CC14B5C9B0}" type="slidenum">
              <a:rPr lang="es-EC" smtClean="0"/>
              <a:pPr/>
              <a:t>‹Nº›</a:t>
            </a:fld>
            <a:endParaRPr lang="es-EC"/>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FBE85018-906A-4CF8-85D8-66CF7D67C6D8}" type="datetimeFigureOut">
              <a:rPr lang="es-EC" smtClean="0"/>
              <a:pPr/>
              <a:t>04/08/2015</a:t>
            </a:fld>
            <a:endParaRPr lang="es-EC"/>
          </a:p>
        </p:txBody>
      </p:sp>
      <p:sp>
        <p:nvSpPr>
          <p:cNvPr id="8" name="7 Marcador de pie de página"/>
          <p:cNvSpPr>
            <a:spLocks noGrp="1"/>
          </p:cNvSpPr>
          <p:nvPr>
            <p:ph type="ftr" sz="quarter" idx="11"/>
          </p:nvPr>
        </p:nvSpPr>
        <p:spPr>
          <a:xfrm>
            <a:off x="304800" y="6409944"/>
            <a:ext cx="3581400" cy="365760"/>
          </a:xfrm>
        </p:spPr>
        <p:txBody>
          <a:bodyPr/>
          <a:lstStyle/>
          <a:p>
            <a:endParaRPr lang="es-EC"/>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0D8D19B4-E0C1-4D1D-84D5-F5CC14B5C9B0}" type="slidenum">
              <a:rPr lang="es-EC" smtClean="0"/>
              <a:pPr/>
              <a:t>‹Nº›</a:t>
            </a:fld>
            <a:endParaRPr lang="es-EC"/>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BE85018-906A-4CF8-85D8-66CF7D67C6D8}" type="datetimeFigureOut">
              <a:rPr lang="es-EC" smtClean="0"/>
              <a:pPr/>
              <a:t>04/08/2015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a:xfrm>
            <a:off x="4343400" y="1036020"/>
            <a:ext cx="457200" cy="441325"/>
          </a:xfrm>
        </p:spPr>
        <p:txBody>
          <a:bodyPr/>
          <a:lstStyle/>
          <a:p>
            <a:fld id="{0D8D19B4-E0C1-4D1D-84D5-F5CC14B5C9B0}"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FBE85018-906A-4CF8-85D8-66CF7D67C6D8}" type="datetimeFigureOut">
              <a:rPr lang="es-EC" smtClean="0"/>
              <a:pPr/>
              <a:t>04/08/2015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0D8D19B4-E0C1-4D1D-84D5-F5CC14B5C9B0}"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D8D19B4-E0C1-4D1D-84D5-F5CC14B5C9B0}" type="slidenum">
              <a:rPr lang="es-EC" smtClean="0"/>
              <a:pPr/>
              <a:t>‹Nº›</a:t>
            </a:fld>
            <a:endParaRPr lang="es-EC"/>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FBE85018-906A-4CF8-85D8-66CF7D67C6D8}" type="datetimeFigureOut">
              <a:rPr lang="es-EC" smtClean="0"/>
              <a:pPr/>
              <a:t>04/08/2015</a:t>
            </a:fld>
            <a:endParaRPr lang="es-EC"/>
          </a:p>
        </p:txBody>
      </p:sp>
      <p:sp>
        <p:nvSpPr>
          <p:cNvPr id="6" name="5 Marcador de pie de página"/>
          <p:cNvSpPr>
            <a:spLocks noGrp="1"/>
          </p:cNvSpPr>
          <p:nvPr>
            <p:ph type="ftr" sz="quarter" idx="11"/>
          </p:nvPr>
        </p:nvSpPr>
        <p:spPr>
          <a:xfrm>
            <a:off x="301752" y="6410848"/>
            <a:ext cx="3383280" cy="365760"/>
          </a:xfrm>
        </p:spPr>
        <p:txBody>
          <a:bodyPr/>
          <a:lstStyle/>
          <a:p>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fld id="{0D8D19B4-E0C1-4D1D-84D5-F5CC14B5C9B0}" type="slidenum">
              <a:rPr lang="es-EC" smtClean="0"/>
              <a:pPr/>
              <a:t>‹Nº›</a:t>
            </a:fld>
            <a:endParaRPr lang="es-EC"/>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FBE85018-906A-4CF8-85D8-66CF7D67C6D8}" type="datetimeFigureOut">
              <a:rPr lang="es-EC" smtClean="0"/>
              <a:pPr/>
              <a:t>04/08/2015</a:t>
            </a:fld>
            <a:endParaRPr lang="es-EC"/>
          </a:p>
        </p:txBody>
      </p:sp>
      <p:sp>
        <p:nvSpPr>
          <p:cNvPr id="6" name="5 Marcador de pie de página"/>
          <p:cNvSpPr>
            <a:spLocks noGrp="1"/>
          </p:cNvSpPr>
          <p:nvPr>
            <p:ph type="ftr" sz="quarter" idx="11"/>
          </p:nvPr>
        </p:nvSpPr>
        <p:spPr>
          <a:xfrm>
            <a:off x="301752" y="6410848"/>
            <a:ext cx="3584448" cy="365760"/>
          </a:xfrm>
        </p:spPr>
        <p:txBody>
          <a:bodyPr/>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BE85018-906A-4CF8-85D8-66CF7D67C6D8}" type="datetimeFigureOut">
              <a:rPr lang="es-EC" smtClean="0"/>
              <a:pPr/>
              <a:t>04/08/2015</a:t>
            </a:fld>
            <a:endParaRPr lang="es-EC"/>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EC"/>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D8D19B4-E0C1-4D1D-84D5-F5CC14B5C9B0}" type="slidenum">
              <a:rPr lang="es-EC" smtClean="0"/>
              <a:pPr/>
              <a:t>‹Nº›</a:t>
            </a:fld>
            <a:endParaRPr lang="es-EC"/>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158" y="1061592"/>
            <a:ext cx="8429652" cy="57246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spcBef>
                <a:spcPts val="600"/>
              </a:spcBef>
              <a:spcAft>
                <a:spcPts val="600"/>
              </a:spcAft>
              <a:buClrTx/>
              <a:buSzTx/>
              <a:buFontTx/>
              <a:buNone/>
              <a:tabLst/>
            </a:pPr>
            <a:endParaRPr kumimoji="0" lang="es-MX" sz="2400" b="1" i="0" u="none" strike="noStrike" cap="none" normalizeH="0" baseline="0" dirty="0" smtClean="0">
              <a:ln>
                <a:noFill/>
              </a:ln>
              <a:solidFill>
                <a:srgbClr val="000099"/>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spcBef>
                <a:spcPts val="600"/>
              </a:spcBef>
              <a:spcAft>
                <a:spcPts val="600"/>
              </a:spcAft>
              <a:buClrTx/>
              <a:buSzTx/>
              <a:buFontTx/>
              <a:buNone/>
              <a:tabLst/>
            </a:pPr>
            <a:r>
              <a:rPr kumimoji="0" lang="es-MX" sz="24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UNIVERSIDAD</a:t>
            </a:r>
            <a:r>
              <a:rPr kumimoji="0" lang="es-MX" sz="2400" b="1" i="0" u="none" strike="noStrike" cap="none" normalizeH="0" dirty="0" smtClean="0">
                <a:ln>
                  <a:noFill/>
                </a:ln>
                <a:solidFill>
                  <a:srgbClr val="0070C0"/>
                </a:solidFill>
                <a:effectLst/>
                <a:latin typeface="Arial" pitchFamily="34" charset="0"/>
                <a:ea typeface="Times New Roman" pitchFamily="18" charset="0"/>
                <a:cs typeface="Arial" pitchFamily="34" charset="0"/>
              </a:rPr>
              <a:t> DE LAS FUERZAS ARMADAS ESPE</a:t>
            </a:r>
          </a:p>
          <a:p>
            <a:pPr marL="0" marR="0" lvl="0" indent="0" algn="ctr" defTabSz="914400" rtl="0" eaLnBrk="1" fontAlgn="base" latinLnBrk="0" hangingPunct="1">
              <a:spcBef>
                <a:spcPts val="600"/>
              </a:spcBef>
              <a:spcAft>
                <a:spcPts val="600"/>
              </a:spcAft>
              <a:buClrTx/>
              <a:buSzTx/>
              <a:buFontTx/>
              <a:buNone/>
              <a:tabLst/>
            </a:pPr>
            <a:endParaRPr kumimoji="0" lang="es-MX" sz="16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spcBef>
                <a:spcPts val="600"/>
              </a:spcBef>
              <a:spcAft>
                <a:spcPts val="600"/>
              </a:spcAft>
              <a:buClrTx/>
              <a:buSzTx/>
              <a:buFontTx/>
              <a:buNone/>
              <a:tabLst/>
            </a:pPr>
            <a:r>
              <a:rPr lang="es-MX" sz="2000" b="1" dirty="0" smtClean="0">
                <a:solidFill>
                  <a:srgbClr val="0070C0"/>
                </a:solidFill>
                <a:latin typeface="Arial" pitchFamily="34" charset="0"/>
                <a:ea typeface="Times New Roman" pitchFamily="18" charset="0"/>
                <a:cs typeface="Arial" pitchFamily="34" charset="0"/>
              </a:rPr>
              <a:t>DEPARTAMENTO DE CIENCIAS DE LA ENERGÍA Y MECÁNICA</a:t>
            </a:r>
            <a:endParaRPr kumimoji="0" lang="es-MX" sz="2000" b="1" i="0" u="none" strike="noStrike" cap="none" normalizeH="0" dirty="0" smtClean="0">
              <a:ln>
                <a:noFill/>
              </a:ln>
              <a:solidFill>
                <a:srgbClr val="0070C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spcBef>
                <a:spcPts val="600"/>
              </a:spcBef>
              <a:spcAft>
                <a:spcPts val="600"/>
              </a:spcAft>
              <a:buClrTx/>
              <a:buSzTx/>
              <a:buFontTx/>
              <a:buNone/>
              <a:tabLst/>
            </a:pPr>
            <a:r>
              <a:rPr kumimoji="0" lang="es-MX" sz="2000" b="1" i="0" u="none" strike="noStrike" cap="none" normalizeH="0" dirty="0" smtClean="0">
                <a:ln>
                  <a:noFill/>
                </a:ln>
                <a:solidFill>
                  <a:srgbClr val="0070C0"/>
                </a:solidFill>
                <a:effectLst/>
                <a:latin typeface="Arial" pitchFamily="34" charset="0"/>
                <a:ea typeface="Times New Roman" pitchFamily="18" charset="0"/>
                <a:cs typeface="Arial" pitchFamily="34" charset="0"/>
              </a:rPr>
              <a:t>  INGENIERÍA MECÁNICA</a:t>
            </a:r>
          </a:p>
          <a:p>
            <a:pPr algn="ctr" fontAlgn="base">
              <a:spcBef>
                <a:spcPts val="600"/>
              </a:spcBef>
              <a:spcAft>
                <a:spcPts val="600"/>
              </a:spcAft>
            </a:pPr>
            <a:r>
              <a:rPr lang="es-MX" sz="2400" dirty="0" smtClean="0">
                <a:solidFill>
                  <a:srgbClr val="002060"/>
                </a:solidFill>
                <a:latin typeface="Arial" pitchFamily="34" charset="0"/>
                <a:cs typeface="Arial" pitchFamily="34" charset="0"/>
              </a:rPr>
              <a:t>“DISEÑO Y CONSTRUCCIÓN DE UN SISTEMA FOTOVOLTAICO DE 36W, CON ORIENTACIÓN NORTE SUR PARA CARACTERIZACIÓN DEL RECURSO SOLAR EN LA ESPE</a:t>
            </a:r>
            <a:r>
              <a:rPr lang="es-MX" sz="2400" dirty="0" smtClean="0">
                <a:solidFill>
                  <a:srgbClr val="002060"/>
                </a:solidFill>
              </a:rPr>
              <a:t>” </a:t>
            </a:r>
            <a:r>
              <a:rPr lang="es-MX" sz="2400" dirty="0" smtClean="0">
                <a:solidFill>
                  <a:srgbClr val="0070C0"/>
                </a:solidFill>
              </a:rPr>
              <a:t>  </a:t>
            </a:r>
            <a:endParaRPr lang="es-EC" sz="2400" dirty="0">
              <a:solidFill>
                <a:srgbClr val="0070C0"/>
              </a:solidFill>
            </a:endParaRPr>
          </a:p>
          <a:p>
            <a:pPr algn="ctr" fontAlgn="base">
              <a:spcBef>
                <a:spcPts val="600"/>
              </a:spcBef>
              <a:spcAft>
                <a:spcPts val="600"/>
              </a:spcAft>
            </a:pPr>
            <a:endParaRPr lang="es-MX" sz="1100" dirty="0" smtClean="0">
              <a:solidFill>
                <a:srgbClr val="0070C0"/>
              </a:solidFill>
              <a:ea typeface="Times New Roman" pitchFamily="18" charset="0"/>
              <a:cs typeface="Arial" pitchFamily="34" charset="0"/>
            </a:endParaRPr>
          </a:p>
          <a:p>
            <a:pPr marR="0" lvl="0" algn="ctr" fontAlgn="base">
              <a:lnSpc>
                <a:spcPct val="80000"/>
              </a:lnSpc>
              <a:spcBef>
                <a:spcPct val="20000"/>
              </a:spcBef>
              <a:spcAft>
                <a:spcPts val="600"/>
              </a:spcAft>
              <a:buClrTx/>
              <a:buSzTx/>
              <a:tabLst/>
            </a:pPr>
            <a:r>
              <a:rPr lang="es-MX" sz="2400" b="1" dirty="0" smtClean="0">
                <a:solidFill>
                  <a:srgbClr val="0070C0"/>
                </a:solidFill>
              </a:rPr>
              <a:t>Jaime Andrés Felicita </a:t>
            </a:r>
            <a:r>
              <a:rPr lang="es-MX" sz="2400" b="1" dirty="0" err="1" smtClean="0">
                <a:solidFill>
                  <a:srgbClr val="0070C0"/>
                </a:solidFill>
              </a:rPr>
              <a:t>Quishpe</a:t>
            </a:r>
            <a:endParaRPr lang="es-MX" sz="2400" b="1" dirty="0" smtClean="0">
              <a:solidFill>
                <a:srgbClr val="0070C0"/>
              </a:solidFill>
            </a:endParaRPr>
          </a:p>
          <a:p>
            <a:pPr marR="0" lvl="0" algn="ctr" fontAlgn="base">
              <a:lnSpc>
                <a:spcPct val="80000"/>
              </a:lnSpc>
              <a:spcBef>
                <a:spcPct val="20000"/>
              </a:spcBef>
              <a:spcAft>
                <a:spcPts val="600"/>
              </a:spcAft>
              <a:buClrTx/>
              <a:buSzTx/>
              <a:tabLst/>
            </a:pPr>
            <a:r>
              <a:rPr lang="es-MX" sz="2400" b="1" dirty="0" smtClean="0">
                <a:solidFill>
                  <a:srgbClr val="0070C0"/>
                </a:solidFill>
              </a:rPr>
              <a:t>Agosto, 2015</a:t>
            </a:r>
            <a:endParaRPr lang="es-MX" sz="2400" b="1" dirty="0">
              <a:solidFill>
                <a:srgbClr val="0070C0"/>
              </a:solidFill>
              <a:latin typeface="Arial" pitchFamily="34" charset="0"/>
              <a:ea typeface="Times New Roman" pitchFamily="18" charset="0"/>
              <a:cs typeface="Arial" pitchFamily="34" charset="0"/>
            </a:endParaRPr>
          </a:p>
          <a:p>
            <a:pPr marR="0" lvl="0" algn="r" fontAlgn="base">
              <a:lnSpc>
                <a:spcPct val="80000"/>
              </a:lnSpc>
              <a:spcBef>
                <a:spcPct val="20000"/>
              </a:spcBef>
              <a:spcAft>
                <a:spcPts val="600"/>
              </a:spcAft>
              <a:buClrTx/>
              <a:buSzTx/>
              <a:tabLst/>
            </a:pPr>
            <a:r>
              <a:rPr lang="es-MX" dirty="0" err="1" smtClean="0">
                <a:solidFill>
                  <a:srgbClr val="0070C0"/>
                </a:solidFill>
                <a:latin typeface="Arial" pitchFamily="34" charset="0"/>
                <a:ea typeface="Times New Roman" pitchFamily="18" charset="0"/>
                <a:cs typeface="Arial" pitchFamily="34" charset="0"/>
              </a:rPr>
              <a:t>Sangolquí</a:t>
            </a:r>
            <a:r>
              <a:rPr lang="es-MX" dirty="0" smtClean="0">
                <a:solidFill>
                  <a:srgbClr val="0070C0"/>
                </a:solidFill>
                <a:latin typeface="Arial" pitchFamily="34" charset="0"/>
                <a:ea typeface="Times New Roman" pitchFamily="18" charset="0"/>
                <a:cs typeface="Arial" pitchFamily="34" charset="0"/>
              </a:rPr>
              <a:t>-Ecuador</a:t>
            </a:r>
            <a:r>
              <a:rPr lang="es-MX" sz="2400" dirty="0" smtClean="0">
                <a:solidFill>
                  <a:srgbClr val="0070C0"/>
                </a:solidFill>
                <a:latin typeface="Arial" pitchFamily="34" charset="0"/>
                <a:ea typeface="Times New Roman" pitchFamily="18" charset="0"/>
                <a:cs typeface="Arial" pitchFamily="34" charset="0"/>
              </a:rPr>
              <a:t> </a:t>
            </a:r>
            <a:endParaRPr lang="es-MX" sz="2400" dirty="0">
              <a:solidFill>
                <a:srgbClr val="0070C0"/>
              </a:solidFill>
              <a:latin typeface="Arial" pitchFamily="34" charset="0"/>
              <a:ea typeface="Times New Roman" pitchFamily="18" charset="0"/>
              <a:cs typeface="Arial"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428728" y="332656"/>
            <a:ext cx="6072230" cy="107157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548680"/>
            <a:ext cx="4896544" cy="461665"/>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MARCO </a:t>
            </a:r>
            <a:r>
              <a:rPr lang="en-US" sz="2400" b="1" dirty="0" smtClean="0">
                <a:solidFill>
                  <a:srgbClr val="0070C0"/>
                </a:solidFill>
                <a:latin typeface="Arial" panose="020B0604020202020204" pitchFamily="34" charset="0"/>
                <a:cs typeface="Arial" panose="020B0604020202020204" pitchFamily="34" charset="0"/>
              </a:rPr>
              <a:t>TEÓRICO </a:t>
            </a:r>
            <a:endParaRPr lang="en-US" sz="2400" b="1" dirty="0">
              <a:solidFill>
                <a:srgbClr val="0070C0"/>
              </a:solidFill>
              <a:latin typeface="Arial" panose="020B0604020202020204" pitchFamily="34" charset="0"/>
              <a:cs typeface="Arial" panose="020B0604020202020204" pitchFamily="34" charset="0"/>
            </a:endParaRPr>
          </a:p>
        </p:txBody>
      </p:sp>
      <p:sp>
        <p:nvSpPr>
          <p:cNvPr id="6" name="5 Rectángulo"/>
          <p:cNvSpPr/>
          <p:nvPr/>
        </p:nvSpPr>
        <p:spPr>
          <a:xfrm>
            <a:off x="755576" y="1228110"/>
            <a:ext cx="4019114" cy="369332"/>
          </a:xfrm>
          <a:prstGeom prst="rect">
            <a:avLst/>
          </a:prstGeom>
        </p:spPr>
        <p:txBody>
          <a:bodyPr wrap="none">
            <a:spAutoFit/>
          </a:bodyPr>
          <a:lstStyle/>
          <a:p>
            <a:r>
              <a:rPr lang="en-US" b="1" dirty="0" smtClean="0">
                <a:solidFill>
                  <a:srgbClr val="0070C0"/>
                </a:solidFill>
                <a:latin typeface="Arial" panose="020B0604020202020204" pitchFamily="34" charset="0"/>
                <a:cs typeface="Arial" panose="020B0604020202020204" pitchFamily="34" charset="0"/>
              </a:rPr>
              <a:t>Atlas Solar del Ecuador, CONELEC</a:t>
            </a:r>
          </a:p>
        </p:txBody>
      </p:sp>
      <p:pic>
        <p:nvPicPr>
          <p:cNvPr id="5" name="4 Imagen"/>
          <p:cNvPicPr/>
          <p:nvPr/>
        </p:nvPicPr>
        <p:blipFill rotWithShape="1">
          <a:blip r:embed="rId2"/>
          <a:srcRect l="56416" t="39477" r="15227" b="28909"/>
          <a:stretch/>
        </p:blipFill>
        <p:spPr bwMode="auto">
          <a:xfrm>
            <a:off x="1642342" y="1581097"/>
            <a:ext cx="6264696" cy="47282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5584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404664"/>
            <a:ext cx="4896544" cy="461665"/>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MARCO </a:t>
            </a:r>
            <a:r>
              <a:rPr lang="en-US" sz="2400" b="1" dirty="0" smtClean="0">
                <a:solidFill>
                  <a:srgbClr val="0070C0"/>
                </a:solidFill>
                <a:latin typeface="Arial" panose="020B0604020202020204" pitchFamily="34" charset="0"/>
                <a:cs typeface="Arial" panose="020B0604020202020204" pitchFamily="34" charset="0"/>
              </a:rPr>
              <a:t>TEÓRICO </a:t>
            </a:r>
            <a:endParaRPr lang="en-US" sz="2400" b="1" dirty="0">
              <a:solidFill>
                <a:srgbClr val="0070C0"/>
              </a:solidFill>
              <a:latin typeface="Arial" panose="020B0604020202020204" pitchFamily="34" charset="0"/>
              <a:cs typeface="Arial" panose="020B0604020202020204" pitchFamily="34" charset="0"/>
            </a:endParaRPr>
          </a:p>
        </p:txBody>
      </p:sp>
      <p:sp>
        <p:nvSpPr>
          <p:cNvPr id="6" name="5 Rectángulo"/>
          <p:cNvSpPr/>
          <p:nvPr/>
        </p:nvSpPr>
        <p:spPr>
          <a:xfrm>
            <a:off x="337962" y="1056903"/>
            <a:ext cx="4378122" cy="369332"/>
          </a:xfrm>
          <a:prstGeom prst="rect">
            <a:avLst/>
          </a:prstGeom>
        </p:spPr>
        <p:txBody>
          <a:bodyPr wrap="none">
            <a:spAutoFit/>
          </a:bodyPr>
          <a:lstStyle/>
          <a:p>
            <a:r>
              <a:rPr lang="en-US" b="1" dirty="0" err="1" smtClean="0">
                <a:solidFill>
                  <a:srgbClr val="0070C0"/>
                </a:solidFill>
                <a:latin typeface="Arial" panose="020B0604020202020204" pitchFamily="34" charset="0"/>
                <a:cs typeface="Arial" panose="020B0604020202020204" pitchFamily="34" charset="0"/>
              </a:rPr>
              <a:t>Angulos</a:t>
            </a:r>
            <a:r>
              <a:rPr lang="en-US" b="1" dirty="0" smtClean="0">
                <a:solidFill>
                  <a:srgbClr val="0070C0"/>
                </a:solidFill>
                <a:latin typeface="Arial" panose="020B0604020202020204" pitchFamily="34" charset="0"/>
                <a:cs typeface="Arial" panose="020B0604020202020204" pitchFamily="34" charset="0"/>
              </a:rPr>
              <a:t> </a:t>
            </a:r>
            <a:r>
              <a:rPr lang="en-US" b="1" dirty="0" err="1" smtClean="0">
                <a:solidFill>
                  <a:srgbClr val="0070C0"/>
                </a:solidFill>
                <a:latin typeface="Arial" panose="020B0604020202020204" pitchFamily="34" charset="0"/>
                <a:cs typeface="Arial" panose="020B0604020202020204" pitchFamily="34" charset="0"/>
              </a:rPr>
              <a:t>recomendados</a:t>
            </a:r>
            <a:r>
              <a:rPr lang="en-US" b="1" dirty="0" smtClean="0">
                <a:solidFill>
                  <a:srgbClr val="0070C0"/>
                </a:solidFill>
                <a:latin typeface="Arial" panose="020B0604020202020204" pitchFamily="34" charset="0"/>
                <a:cs typeface="Arial" panose="020B0604020202020204" pitchFamily="34" charset="0"/>
              </a:rPr>
              <a:t> para </a:t>
            </a:r>
            <a:r>
              <a:rPr lang="en-US" b="1" dirty="0" err="1" smtClean="0">
                <a:solidFill>
                  <a:srgbClr val="0070C0"/>
                </a:solidFill>
                <a:latin typeface="Arial" panose="020B0604020202020204" pitchFamily="34" charset="0"/>
                <a:cs typeface="Arial" panose="020B0604020202020204" pitchFamily="34" charset="0"/>
              </a:rPr>
              <a:t>latitud</a:t>
            </a:r>
            <a:r>
              <a:rPr lang="en-US" b="1" dirty="0" smtClean="0">
                <a:solidFill>
                  <a:srgbClr val="0070C0"/>
                </a:solidFill>
                <a:latin typeface="Arial" panose="020B0604020202020204" pitchFamily="34" charset="0"/>
                <a:cs typeface="Arial" panose="020B0604020202020204" pitchFamily="34" charset="0"/>
              </a:rPr>
              <a:t> 0°</a:t>
            </a:r>
            <a:endParaRPr lang="en-US" b="1" dirty="0" smtClean="0">
              <a:solidFill>
                <a:srgbClr val="0070C0"/>
              </a:solidFill>
              <a:latin typeface="Arial" panose="020B0604020202020204" pitchFamily="34" charset="0"/>
              <a:cs typeface="Arial" panose="020B0604020202020204"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1758236059"/>
              </p:ext>
            </p:extLst>
          </p:nvPr>
        </p:nvGraphicFramePr>
        <p:xfrm>
          <a:off x="1903892" y="1610901"/>
          <a:ext cx="5595515" cy="1152128"/>
        </p:xfrm>
        <a:graphic>
          <a:graphicData uri="http://schemas.openxmlformats.org/drawingml/2006/table">
            <a:tbl>
              <a:tblPr firstRow="1" firstCol="1" bandRow="1">
                <a:tableStyleId>{F5AB1C69-6EDB-4FF4-983F-18BD219EF322}</a:tableStyleId>
              </a:tblPr>
              <a:tblGrid>
                <a:gridCol w="1008642"/>
                <a:gridCol w="646982"/>
                <a:gridCol w="734622"/>
                <a:gridCol w="734622"/>
                <a:gridCol w="734622"/>
                <a:gridCol w="639249"/>
                <a:gridCol w="547744"/>
                <a:gridCol w="549032"/>
              </a:tblGrid>
              <a:tr h="785050">
                <a:tc>
                  <a:txBody>
                    <a:bodyPr/>
                    <a:lstStyle/>
                    <a:p>
                      <a:pPr algn="ctr">
                        <a:lnSpc>
                          <a:spcPct val="150000"/>
                        </a:lnSpc>
                        <a:spcAft>
                          <a:spcPts val="0"/>
                        </a:spcAft>
                      </a:pPr>
                      <a:r>
                        <a:rPr lang="es-MX" sz="1200" dirty="0">
                          <a:effectLst/>
                        </a:rPr>
                        <a:t>LATITUD</a:t>
                      </a:r>
                      <a:endParaRPr lang="es-EC" sz="1100" dirty="0">
                        <a:effectLst/>
                        <a:latin typeface="Cambria Math"/>
                        <a:ea typeface="Times New Roman"/>
                        <a:cs typeface="Times New Roman"/>
                      </a:endParaRPr>
                    </a:p>
                  </a:txBody>
                  <a:tcPr marL="68580" marR="68580" marT="0" marB="0"/>
                </a:tc>
                <a:tc gridSpan="7">
                  <a:txBody>
                    <a:bodyPr/>
                    <a:lstStyle/>
                    <a:p>
                      <a:pPr algn="ctr">
                        <a:lnSpc>
                          <a:spcPct val="150000"/>
                        </a:lnSpc>
                        <a:spcAft>
                          <a:spcPts val="0"/>
                        </a:spcAft>
                      </a:pPr>
                      <a:r>
                        <a:rPr lang="es-MX" sz="1200" dirty="0">
                          <a:effectLst/>
                        </a:rPr>
                        <a:t>ÁNGULO DE INCLINACION DEL PANEL FOTOVOLTAICO </a:t>
                      </a:r>
                      <a:endParaRPr lang="es-EC" sz="1100" dirty="0">
                        <a:effectLst/>
                        <a:latin typeface="Cambria Math"/>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67078">
                <a:tc>
                  <a:txBody>
                    <a:bodyPr/>
                    <a:lstStyle/>
                    <a:p>
                      <a:pPr algn="ctr">
                        <a:lnSpc>
                          <a:spcPct val="150000"/>
                        </a:lnSpc>
                        <a:spcAft>
                          <a:spcPts val="0"/>
                        </a:spcAft>
                      </a:pPr>
                      <a:r>
                        <a:rPr lang="es-MX" sz="1200">
                          <a:effectLst/>
                        </a:rPr>
                        <a:t>0°</a:t>
                      </a:r>
                      <a:endParaRPr lang="es-EC" sz="1100">
                        <a:effectLst/>
                        <a:latin typeface="Cambria Math"/>
                        <a:ea typeface="Times New Roman"/>
                        <a:cs typeface="Times New Roman"/>
                      </a:endParaRPr>
                    </a:p>
                  </a:txBody>
                  <a:tcPr marL="68580" marR="68580" marT="0" marB="0"/>
                </a:tc>
                <a:tc>
                  <a:txBody>
                    <a:bodyPr/>
                    <a:lstStyle/>
                    <a:p>
                      <a:pPr algn="ctr">
                        <a:lnSpc>
                          <a:spcPct val="150000"/>
                        </a:lnSpc>
                        <a:spcAft>
                          <a:spcPts val="0"/>
                        </a:spcAft>
                      </a:pPr>
                      <a:r>
                        <a:rPr lang="es-MX" sz="1200">
                          <a:effectLst/>
                        </a:rPr>
                        <a:t>0°</a:t>
                      </a:r>
                      <a:endParaRPr lang="es-EC" sz="1100">
                        <a:effectLst/>
                        <a:latin typeface="Cambria Math"/>
                        <a:ea typeface="Times New Roman"/>
                        <a:cs typeface="Times New Roman"/>
                      </a:endParaRPr>
                    </a:p>
                  </a:txBody>
                  <a:tcPr marL="68580" marR="68580" marT="0" marB="0"/>
                </a:tc>
                <a:tc>
                  <a:txBody>
                    <a:bodyPr/>
                    <a:lstStyle/>
                    <a:p>
                      <a:pPr algn="ctr">
                        <a:lnSpc>
                          <a:spcPct val="150000"/>
                        </a:lnSpc>
                        <a:spcAft>
                          <a:spcPts val="0"/>
                        </a:spcAft>
                      </a:pPr>
                      <a:r>
                        <a:rPr lang="es-MX" sz="1200">
                          <a:effectLst/>
                        </a:rPr>
                        <a:t>± 5°</a:t>
                      </a:r>
                      <a:endParaRPr lang="es-EC" sz="1100">
                        <a:effectLst/>
                        <a:latin typeface="Cambria Math"/>
                        <a:ea typeface="Times New Roman"/>
                        <a:cs typeface="Times New Roman"/>
                      </a:endParaRPr>
                    </a:p>
                  </a:txBody>
                  <a:tcPr marL="68580" marR="68580" marT="0" marB="0"/>
                </a:tc>
                <a:tc>
                  <a:txBody>
                    <a:bodyPr/>
                    <a:lstStyle/>
                    <a:p>
                      <a:pPr algn="ctr">
                        <a:lnSpc>
                          <a:spcPct val="150000"/>
                        </a:lnSpc>
                        <a:spcAft>
                          <a:spcPts val="0"/>
                        </a:spcAft>
                      </a:pPr>
                      <a:r>
                        <a:rPr lang="es-MX" sz="1200">
                          <a:effectLst/>
                        </a:rPr>
                        <a:t>±10°</a:t>
                      </a:r>
                      <a:endParaRPr lang="es-EC" sz="1100">
                        <a:effectLst/>
                        <a:latin typeface="Cambria Math"/>
                        <a:ea typeface="Times New Roman"/>
                        <a:cs typeface="Times New Roman"/>
                      </a:endParaRPr>
                    </a:p>
                  </a:txBody>
                  <a:tcPr marL="68580" marR="68580" marT="0" marB="0"/>
                </a:tc>
                <a:tc>
                  <a:txBody>
                    <a:bodyPr/>
                    <a:lstStyle/>
                    <a:p>
                      <a:pPr algn="ctr">
                        <a:lnSpc>
                          <a:spcPct val="150000"/>
                        </a:lnSpc>
                        <a:spcAft>
                          <a:spcPts val="0"/>
                        </a:spcAft>
                      </a:pPr>
                      <a:r>
                        <a:rPr lang="es-MX" sz="1200">
                          <a:effectLst/>
                        </a:rPr>
                        <a:t>±15°</a:t>
                      </a:r>
                      <a:endParaRPr lang="es-EC" sz="1100">
                        <a:effectLst/>
                        <a:latin typeface="Cambria Math"/>
                        <a:ea typeface="Times New Roman"/>
                        <a:cs typeface="Times New Roman"/>
                      </a:endParaRPr>
                    </a:p>
                  </a:txBody>
                  <a:tcPr marL="68580" marR="68580" marT="0" marB="0"/>
                </a:tc>
                <a:tc>
                  <a:txBody>
                    <a:bodyPr/>
                    <a:lstStyle/>
                    <a:p>
                      <a:pPr algn="ctr">
                        <a:lnSpc>
                          <a:spcPct val="150000"/>
                        </a:lnSpc>
                        <a:spcAft>
                          <a:spcPts val="0"/>
                        </a:spcAft>
                      </a:pPr>
                      <a:r>
                        <a:rPr lang="es-MX" sz="1200">
                          <a:effectLst/>
                        </a:rPr>
                        <a:t>± 20°</a:t>
                      </a:r>
                      <a:endParaRPr lang="es-EC" sz="1100">
                        <a:effectLst/>
                        <a:latin typeface="Cambria Math"/>
                        <a:ea typeface="Times New Roman"/>
                        <a:cs typeface="Times New Roman"/>
                      </a:endParaRPr>
                    </a:p>
                  </a:txBody>
                  <a:tcPr marL="68580" marR="68580" marT="0" marB="0"/>
                </a:tc>
                <a:tc>
                  <a:txBody>
                    <a:bodyPr/>
                    <a:lstStyle/>
                    <a:p>
                      <a:pPr algn="ctr">
                        <a:lnSpc>
                          <a:spcPct val="150000"/>
                        </a:lnSpc>
                        <a:spcAft>
                          <a:spcPts val="0"/>
                        </a:spcAft>
                      </a:pPr>
                      <a:r>
                        <a:rPr lang="es-MX" sz="1200">
                          <a:effectLst/>
                        </a:rPr>
                        <a:t>± 25°</a:t>
                      </a:r>
                      <a:endParaRPr lang="es-EC" sz="1100">
                        <a:effectLst/>
                        <a:latin typeface="Cambria Math"/>
                        <a:ea typeface="Times New Roman"/>
                        <a:cs typeface="Times New Roman"/>
                      </a:endParaRPr>
                    </a:p>
                  </a:txBody>
                  <a:tcPr marL="68580" marR="68580" marT="0" marB="0"/>
                </a:tc>
                <a:tc>
                  <a:txBody>
                    <a:bodyPr/>
                    <a:lstStyle/>
                    <a:p>
                      <a:pPr algn="ctr">
                        <a:lnSpc>
                          <a:spcPct val="150000"/>
                        </a:lnSpc>
                        <a:spcAft>
                          <a:spcPts val="0"/>
                        </a:spcAft>
                      </a:pPr>
                      <a:r>
                        <a:rPr lang="es-MX" sz="1200" dirty="0">
                          <a:effectLst/>
                        </a:rPr>
                        <a:t> </a:t>
                      </a:r>
                      <a:endParaRPr lang="es-EC" sz="1100" dirty="0">
                        <a:effectLst/>
                        <a:latin typeface="Cambria Math"/>
                        <a:ea typeface="Times New Roman"/>
                        <a:cs typeface="Times New Roman"/>
                      </a:endParaRPr>
                    </a:p>
                  </a:txBody>
                  <a:tcPr marL="68580" marR="68580" marT="0" marB="0"/>
                </a:tc>
              </a:tr>
            </a:tbl>
          </a:graphicData>
        </a:graphic>
      </p:graphicFrame>
      <p:sp>
        <p:nvSpPr>
          <p:cNvPr id="7" name="6 Rectángulo"/>
          <p:cNvSpPr/>
          <p:nvPr/>
        </p:nvSpPr>
        <p:spPr>
          <a:xfrm>
            <a:off x="323528" y="2852936"/>
            <a:ext cx="8533105" cy="369332"/>
          </a:xfrm>
          <a:prstGeom prst="rect">
            <a:avLst/>
          </a:prstGeom>
        </p:spPr>
        <p:txBody>
          <a:bodyPr wrap="none">
            <a:spAutoFit/>
          </a:bodyPr>
          <a:lstStyle/>
          <a:p>
            <a:r>
              <a:rPr lang="es-EC" b="1" dirty="0">
                <a:solidFill>
                  <a:srgbClr val="0070C0"/>
                </a:solidFill>
                <a:latin typeface="Arial" panose="020B0604020202020204" pitchFamily="34" charset="0"/>
                <a:cs typeface="Arial" panose="020B0604020202020204" pitchFamily="34" charset="0"/>
              </a:rPr>
              <a:t>Para instalaciones fotovoltaicas se recomienda que el ángulo de inclinación</a:t>
            </a:r>
            <a:endParaRPr lang="en-US" b="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3 Rectángulo"/>
              <p:cNvSpPr/>
              <p:nvPr/>
            </p:nvSpPr>
            <p:spPr>
              <a:xfrm>
                <a:off x="4077760" y="3222882"/>
                <a:ext cx="1024639"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m:t>𝛽</m:t>
                      </m:r>
                      <m:r>
                        <a:rPr lang="es-EC"/>
                        <m:t>≥15°</m:t>
                      </m:r>
                    </m:oMath>
                  </m:oMathPara>
                </a14:m>
                <a:endParaRPr lang="es-EC" dirty="0"/>
              </a:p>
            </p:txBody>
          </p:sp>
        </mc:Choice>
        <mc:Fallback>
          <p:sp>
            <p:nvSpPr>
              <p:cNvPr id="4" name="3 Rectángulo"/>
              <p:cNvSpPr>
                <a:spLocks noRot="1" noChangeAspect="1" noMove="1" noResize="1" noEditPoints="1" noAdjustHandles="1" noChangeArrowheads="1" noChangeShapeType="1" noTextEdit="1"/>
              </p:cNvSpPr>
              <p:nvPr/>
            </p:nvSpPr>
            <p:spPr>
              <a:xfrm>
                <a:off x="4077760" y="3222882"/>
                <a:ext cx="1024639" cy="369332"/>
              </a:xfrm>
              <a:prstGeom prst="rect">
                <a:avLst/>
              </a:prstGeom>
              <a:blipFill rotWithShape="1">
                <a:blip r:embed="rId2"/>
                <a:stretch>
                  <a:fillRect b="-15000"/>
                </a:stretch>
              </a:blipFill>
            </p:spPr>
            <p:txBody>
              <a:bodyPr/>
              <a:lstStyle/>
              <a:p>
                <a:r>
                  <a:rPr lang="es-EC">
                    <a:noFill/>
                  </a:rPr>
                  <a:t> </a:t>
                </a:r>
              </a:p>
            </p:txBody>
          </p:sp>
        </mc:Fallback>
      </mc:AlternateContent>
      <p:pic>
        <p:nvPicPr>
          <p:cNvPr id="8" name="7 Imagen"/>
          <p:cNvPicPr/>
          <p:nvPr/>
        </p:nvPicPr>
        <p:blipFill>
          <a:blip r:embed="rId3">
            <a:extLst>
              <a:ext uri="{28A0092B-C50C-407E-A947-70E740481C1C}">
                <a14:useLocalDpi xmlns:a14="http://schemas.microsoft.com/office/drawing/2010/main" val="0"/>
              </a:ext>
            </a:extLst>
          </a:blip>
          <a:srcRect/>
          <a:stretch>
            <a:fillRect/>
          </a:stretch>
        </p:blipFill>
        <p:spPr bwMode="auto">
          <a:xfrm>
            <a:off x="2926731" y="3811064"/>
            <a:ext cx="3578706" cy="2458901"/>
          </a:xfrm>
          <a:prstGeom prst="rect">
            <a:avLst/>
          </a:prstGeom>
          <a:noFill/>
          <a:ln>
            <a:noFill/>
          </a:ln>
        </p:spPr>
      </p:pic>
    </p:spTree>
    <p:extLst>
      <p:ext uri="{BB962C8B-B14F-4D97-AF65-F5344CB8AC3E}">
        <p14:creationId xmlns:p14="http://schemas.microsoft.com/office/powerpoint/2010/main" val="2770489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189444" y="660356"/>
            <a:ext cx="3053144" cy="369332"/>
          </a:xfrm>
          <a:prstGeom prst="rect">
            <a:avLst/>
          </a:prstGeom>
        </p:spPr>
        <p:txBody>
          <a:bodyPr wrap="none">
            <a:spAutoFit/>
          </a:bodyPr>
          <a:lstStyle/>
          <a:p>
            <a:pPr algn="ctr"/>
            <a:r>
              <a:rPr lang="en-US" b="1" dirty="0" smtClean="0">
                <a:solidFill>
                  <a:srgbClr val="0070C0"/>
                </a:solidFill>
                <a:latin typeface="Arial" panose="020B0604020202020204" pitchFamily="34" charset="0"/>
                <a:cs typeface="Arial" panose="020B0604020202020204" pitchFamily="34" charset="0"/>
              </a:rPr>
              <a:t>MÉTODO DEL AMPERAJE</a:t>
            </a:r>
            <a:endParaRPr lang="es-EC" dirty="0"/>
          </a:p>
        </p:txBody>
      </p:sp>
      <mc:AlternateContent xmlns:mc="http://schemas.openxmlformats.org/markup-compatibility/2006">
        <mc:Choice xmlns:a14="http://schemas.microsoft.com/office/drawing/2010/main" Requires="a14">
          <p:sp>
            <p:nvSpPr>
              <p:cNvPr id="3" name="2 Rectángulo"/>
              <p:cNvSpPr/>
              <p:nvPr/>
            </p:nvSpPr>
            <p:spPr>
              <a:xfrm>
                <a:off x="827584" y="2492896"/>
                <a:ext cx="7776864" cy="2835392"/>
              </a:xfrm>
              <a:prstGeom prst="rect">
                <a:avLst/>
              </a:prstGeom>
            </p:spPr>
            <p:txBody>
              <a:bodyPr wrap="square">
                <a:spAutoFit/>
              </a:bodyPr>
              <a:lstStyle/>
              <a:p>
                <a:pPr algn="just"/>
                <a14:m>
                  <m:oMathPara xmlns:m="http://schemas.openxmlformats.org/officeDocument/2006/math">
                    <m:oMathParaPr>
                      <m:jc m:val="left"/>
                    </m:oMathParaPr>
                    <m:oMath xmlns:m="http://schemas.openxmlformats.org/officeDocument/2006/math">
                      <m:r>
                        <m:rPr>
                          <m:nor/>
                        </m:rPr>
                        <a:rPr lang="es-MX" sz="2200" smtClean="0">
                          <a:latin typeface="Arial" panose="020B0604020202020204" pitchFamily="34" charset="0"/>
                          <a:cs typeface="Arial" panose="020B0604020202020204" pitchFamily="34" charset="0"/>
                        </a:rPr>
                        <m:t>D</m:t>
                      </m:r>
                      <m:r>
                        <m:rPr>
                          <m:nor/>
                        </m:rPr>
                        <a:rPr lang="es-MX" sz="2200" smtClean="0">
                          <a:latin typeface="Arial" panose="020B0604020202020204" pitchFamily="34" charset="0"/>
                          <a:cs typeface="Arial" panose="020B0604020202020204" pitchFamily="34" charset="0"/>
                        </a:rPr>
                        <m:t>ó</m:t>
                      </m:r>
                      <m:r>
                        <m:rPr>
                          <m:nor/>
                        </m:rPr>
                        <a:rPr lang="es-MX" sz="2200" smtClean="0">
                          <a:latin typeface="Arial" panose="020B0604020202020204" pitchFamily="34" charset="0"/>
                          <a:cs typeface="Arial" panose="020B0604020202020204" pitchFamily="34" charset="0"/>
                        </a:rPr>
                        <m:t>nde</m:t>
                      </m:r>
                      <m:r>
                        <m:rPr>
                          <m:nor/>
                        </m:rPr>
                        <a:rPr lang="es-MX" sz="2200" smtClean="0">
                          <a:latin typeface="Arial" panose="020B0604020202020204" pitchFamily="34" charset="0"/>
                          <a:cs typeface="Arial" panose="020B0604020202020204" pitchFamily="34" charset="0"/>
                        </a:rPr>
                        <m:t>:</m:t>
                      </m:r>
                    </m:oMath>
                  </m:oMathPara>
                </a14:m>
                <a:endParaRPr lang="es-EC" sz="2200" dirty="0">
                  <a:latin typeface="Arial" panose="020B0604020202020204" pitchFamily="34" charset="0"/>
                  <a:cs typeface="Arial" panose="020B0604020202020204" pitchFamily="34" charset="0"/>
                </a:endParaRPr>
              </a:p>
              <a:p>
                <a:pPr algn="just"/>
                <a14:m>
                  <m:oMathPara xmlns:m="http://schemas.openxmlformats.org/officeDocument/2006/math">
                    <m:oMathParaPr>
                      <m:jc m:val="centerGroup"/>
                    </m:oMathParaPr>
                    <m:oMath xmlns:m="http://schemas.openxmlformats.org/officeDocument/2006/math">
                      <m:r>
                        <m:rPr>
                          <m:nor/>
                        </m:rPr>
                        <a:rPr lang="es-MX" sz="2200">
                          <a:latin typeface="Arial" panose="020B0604020202020204" pitchFamily="34" charset="0"/>
                          <a:cs typeface="Arial" panose="020B0604020202020204" pitchFamily="34" charset="0"/>
                        </a:rPr>
                        <m:t> </m:t>
                      </m:r>
                    </m:oMath>
                  </m:oMathPara>
                </a14:m>
                <a:endParaRPr lang="es-EC" sz="2200" dirty="0">
                  <a:latin typeface="Arial" panose="020B0604020202020204" pitchFamily="34" charset="0"/>
                  <a:cs typeface="Arial" panose="020B0604020202020204" pitchFamily="34" charset="0"/>
                </a:endParaRPr>
              </a:p>
              <a:p>
                <a:pPr algn="just"/>
                <a14:m>
                  <m:oMathPara xmlns:m="http://schemas.openxmlformats.org/officeDocument/2006/math">
                    <m:oMathParaPr>
                      <m:jc m:val="left"/>
                    </m:oMathParaPr>
                    <m:oMath xmlns:m="http://schemas.openxmlformats.org/officeDocument/2006/math">
                      <m:sSub>
                        <m:sSubPr>
                          <m:ctrlPr>
                            <a:rPr lang="es-EC" sz="2200" i="1"/>
                          </m:ctrlPr>
                        </m:sSubPr>
                        <m:e>
                          <m:r>
                            <a:rPr lang="es-EC" sz="2200" b="0" i="1" smtClean="0">
                              <a:latin typeface="Cambria Math"/>
                            </a:rPr>
                            <m:t>𝐼</m:t>
                          </m:r>
                        </m:e>
                        <m:sub>
                          <m:r>
                            <a:rPr lang="es-EC" sz="2200" b="0" i="1" smtClean="0">
                              <a:latin typeface="Cambria Math"/>
                            </a:rPr>
                            <m:t>𝑒𝑠𝑡</m:t>
                          </m:r>
                        </m:sub>
                      </m:sSub>
                      <m:r>
                        <m:rPr>
                          <m:nor/>
                        </m:rPr>
                        <a:rPr lang="es-EC" sz="2200">
                          <a:latin typeface="Arial" panose="020B0604020202020204" pitchFamily="34" charset="0"/>
                          <a:cs typeface="Arial" panose="020B0604020202020204" pitchFamily="34" charset="0"/>
                        </a:rPr>
                        <m:t> </m:t>
                      </m:r>
                      <m:r>
                        <m:rPr>
                          <m:nor/>
                        </m:rPr>
                        <a:rPr lang="es-EC" sz="2200">
                          <a:latin typeface="Arial" panose="020B0604020202020204" pitchFamily="34" charset="0"/>
                          <a:cs typeface="Arial" panose="020B0604020202020204" pitchFamily="34" charset="0"/>
                        </a:rPr>
                        <m:t>Valor</m:t>
                      </m:r>
                      <m:r>
                        <m:rPr>
                          <m:nor/>
                        </m:rPr>
                        <a:rPr lang="es-EC" sz="2200">
                          <a:latin typeface="Arial" panose="020B0604020202020204" pitchFamily="34" charset="0"/>
                          <a:cs typeface="Arial" panose="020B0604020202020204" pitchFamily="34" charset="0"/>
                        </a:rPr>
                        <m:t> </m:t>
                      </m:r>
                      <m:r>
                        <m:rPr>
                          <m:nor/>
                        </m:rPr>
                        <a:rPr lang="es-EC" sz="2200">
                          <a:latin typeface="Arial" panose="020B0604020202020204" pitchFamily="34" charset="0"/>
                          <a:cs typeface="Arial" panose="020B0604020202020204" pitchFamily="34" charset="0"/>
                        </a:rPr>
                        <m:t>de</m:t>
                      </m:r>
                      <m:r>
                        <m:rPr>
                          <m:nor/>
                        </m:rPr>
                        <a:rPr lang="es-EC" sz="2200">
                          <a:latin typeface="Arial" panose="020B0604020202020204" pitchFamily="34" charset="0"/>
                          <a:cs typeface="Arial" panose="020B0604020202020204" pitchFamily="34" charset="0"/>
                        </a:rPr>
                        <m:t> </m:t>
                      </m:r>
                      <m:r>
                        <m:rPr>
                          <m:nor/>
                        </m:rPr>
                        <a:rPr lang="es-EC" sz="2200">
                          <a:latin typeface="Arial" panose="020B0604020202020204" pitchFamily="34" charset="0"/>
                          <a:cs typeface="Arial" panose="020B0604020202020204" pitchFamily="34" charset="0"/>
                        </a:rPr>
                        <m:t>la</m:t>
                      </m:r>
                      <m:r>
                        <m:rPr>
                          <m:nor/>
                        </m:rPr>
                        <a:rPr lang="es-EC" sz="2200">
                          <a:latin typeface="Arial" panose="020B0604020202020204" pitchFamily="34" charset="0"/>
                          <a:cs typeface="Arial" panose="020B0604020202020204" pitchFamily="34" charset="0"/>
                        </a:rPr>
                        <m:t> </m:t>
                      </m:r>
                      <m:r>
                        <m:rPr>
                          <m:nor/>
                        </m:rPr>
                        <a:rPr lang="es-EC" sz="2200">
                          <a:latin typeface="Arial" panose="020B0604020202020204" pitchFamily="34" charset="0"/>
                          <a:cs typeface="Arial" panose="020B0604020202020204" pitchFamily="34" charset="0"/>
                        </a:rPr>
                        <m:t>irradiancia</m:t>
                      </m:r>
                      <m:r>
                        <m:rPr>
                          <m:nor/>
                        </m:rPr>
                        <a:rPr lang="es-EC" sz="2200">
                          <a:latin typeface="Arial" panose="020B0604020202020204" pitchFamily="34" charset="0"/>
                          <a:cs typeface="Arial" panose="020B0604020202020204" pitchFamily="34" charset="0"/>
                        </a:rPr>
                        <m:t> </m:t>
                      </m:r>
                      <m:r>
                        <m:rPr>
                          <m:nor/>
                        </m:rPr>
                        <a:rPr lang="es-EC" sz="2200">
                          <a:latin typeface="Arial" panose="020B0604020202020204" pitchFamily="34" charset="0"/>
                          <a:cs typeface="Arial" panose="020B0604020202020204" pitchFamily="34" charset="0"/>
                        </a:rPr>
                        <m:t>estimada</m:t>
                      </m:r>
                      <m:r>
                        <m:rPr>
                          <m:nor/>
                        </m:rPr>
                        <a:rPr lang="es-EC" sz="2200">
                          <a:latin typeface="Arial" panose="020B0604020202020204" pitchFamily="34" charset="0"/>
                          <a:cs typeface="Arial" panose="020B0604020202020204" pitchFamily="34" charset="0"/>
                        </a:rPr>
                        <m:t>, </m:t>
                      </m:r>
                      <m:r>
                        <m:rPr>
                          <m:nor/>
                        </m:rPr>
                        <a:rPr lang="es-EC" sz="2200">
                          <a:latin typeface="Arial" panose="020B0604020202020204" pitchFamily="34" charset="0"/>
                          <a:cs typeface="Arial" panose="020B0604020202020204" pitchFamily="34" charset="0"/>
                        </a:rPr>
                        <m:t>en</m:t>
                      </m:r>
                      <m:r>
                        <m:rPr>
                          <m:nor/>
                        </m:rPr>
                        <a:rPr lang="es-EC" sz="2200" b="0" i="0" smtClean="0">
                          <a:latin typeface="Arial" panose="020B0604020202020204" pitchFamily="34" charset="0"/>
                          <a:cs typeface="Arial" panose="020B0604020202020204" pitchFamily="34" charset="0"/>
                        </a:rPr>
                        <m:t> </m:t>
                      </m:r>
                      <m:r>
                        <m:rPr>
                          <m:nor/>
                        </m:rPr>
                        <a:rPr lang="es-EC" sz="2200">
                          <a:latin typeface="Arial" panose="020B0604020202020204" pitchFamily="34" charset="0"/>
                          <a:cs typeface="Arial" panose="020B0604020202020204" pitchFamily="34" charset="0"/>
                        </a:rPr>
                        <m:t>W</m:t>
                      </m:r>
                      <m:r>
                        <m:rPr>
                          <m:nor/>
                        </m:rPr>
                        <a:rPr lang="es-EC" sz="2200">
                          <a:latin typeface="Arial" panose="020B0604020202020204" pitchFamily="34" charset="0"/>
                          <a:cs typeface="Arial" panose="020B0604020202020204" pitchFamily="34" charset="0"/>
                        </a:rPr>
                        <m:t>/</m:t>
                      </m:r>
                      <m:r>
                        <m:rPr>
                          <m:nor/>
                        </m:rPr>
                        <a:rPr lang="es-EC" sz="2200">
                          <a:latin typeface="Arial" panose="020B0604020202020204" pitchFamily="34" charset="0"/>
                          <a:cs typeface="Arial" panose="020B0604020202020204" pitchFamily="34" charset="0"/>
                        </a:rPr>
                        <m:t>m</m:t>
                      </m:r>
                      <m:r>
                        <m:rPr>
                          <m:nor/>
                        </m:rPr>
                        <a:rPr lang="es-EC" sz="2200">
                          <a:latin typeface="Arial" panose="020B0604020202020204" pitchFamily="34" charset="0"/>
                          <a:cs typeface="Arial" panose="020B0604020202020204" pitchFamily="34" charset="0"/>
                        </a:rPr>
                        <m:t>²; </m:t>
                      </m:r>
                      <m:sSub>
                        <m:sSubPr>
                          <m:ctrlPr>
                            <a:rPr lang="es-EC" sz="2200" i="1"/>
                          </m:ctrlPr>
                        </m:sSubPr>
                        <m:e>
                          <m:r>
                            <a:rPr lang="es-EC" sz="2200" b="0" i="1" smtClean="0">
                              <a:latin typeface="Cambria Math"/>
                            </a:rPr>
                            <m:t>𝐼</m:t>
                          </m:r>
                        </m:e>
                        <m:sub>
                          <m:r>
                            <a:rPr lang="es-EC" sz="2200" i="1"/>
                            <m:t>𝑟</m:t>
                          </m:r>
                          <m:r>
                            <a:rPr lang="es-EC" sz="2200" b="0" i="1" smtClean="0">
                              <a:latin typeface="Cambria Math"/>
                            </a:rPr>
                            <m:t>𝑒𝑓</m:t>
                          </m:r>
                        </m:sub>
                      </m:sSub>
                      <m:r>
                        <m:rPr>
                          <m:nor/>
                        </m:rPr>
                        <a:rPr lang="es-EC" sz="2200">
                          <a:latin typeface="Arial" panose="020B0604020202020204" pitchFamily="34" charset="0"/>
                          <a:cs typeface="Arial" panose="020B0604020202020204" pitchFamily="34" charset="0"/>
                        </a:rPr>
                        <m:t> </m:t>
                      </m:r>
                      <m:r>
                        <m:rPr>
                          <m:nor/>
                        </m:rPr>
                        <a:rPr lang="es-EC" sz="2200">
                          <a:latin typeface="Arial" panose="020B0604020202020204" pitchFamily="34" charset="0"/>
                          <a:cs typeface="Arial" panose="020B0604020202020204" pitchFamily="34" charset="0"/>
                        </a:rPr>
                        <m:t>irradiancia</m:t>
                      </m:r>
                      <m:r>
                        <m:rPr>
                          <m:nor/>
                        </m:rPr>
                        <a:rPr lang="es-EC" sz="2200">
                          <a:latin typeface="Arial" panose="020B0604020202020204" pitchFamily="34" charset="0"/>
                          <a:cs typeface="Arial" panose="020B0604020202020204" pitchFamily="34" charset="0"/>
                        </a:rPr>
                        <m:t> </m:t>
                      </m:r>
                      <m:r>
                        <m:rPr>
                          <m:nor/>
                        </m:rPr>
                        <a:rPr lang="es-EC" sz="2200">
                          <a:latin typeface="Arial" panose="020B0604020202020204" pitchFamily="34" charset="0"/>
                          <a:cs typeface="Arial" panose="020B0604020202020204" pitchFamily="34" charset="0"/>
                        </a:rPr>
                        <m:t>de</m:t>
                      </m:r>
                      <m:r>
                        <m:rPr>
                          <m:nor/>
                        </m:rPr>
                        <a:rPr lang="es-EC" sz="2200">
                          <a:latin typeface="Arial" panose="020B0604020202020204" pitchFamily="34" charset="0"/>
                          <a:cs typeface="Arial" panose="020B0604020202020204" pitchFamily="34" charset="0"/>
                        </a:rPr>
                        <m:t> </m:t>
                      </m:r>
                      <m:r>
                        <m:rPr>
                          <m:nor/>
                        </m:rPr>
                        <a:rPr lang="es-EC" sz="2200">
                          <a:latin typeface="Arial" panose="020B0604020202020204" pitchFamily="34" charset="0"/>
                          <a:cs typeface="Arial" panose="020B0604020202020204" pitchFamily="34" charset="0"/>
                        </a:rPr>
                        <m:t>referencia</m:t>
                      </m:r>
                      <m:r>
                        <m:rPr>
                          <m:nor/>
                        </m:rPr>
                        <a:rPr lang="es-EC" sz="2200">
                          <a:latin typeface="Arial" panose="020B0604020202020204" pitchFamily="34" charset="0"/>
                          <a:cs typeface="Arial" panose="020B0604020202020204" pitchFamily="34" charset="0"/>
                        </a:rPr>
                        <m:t>, </m:t>
                      </m:r>
                      <m:r>
                        <m:rPr>
                          <m:nor/>
                        </m:rPr>
                        <a:rPr lang="es-EC" sz="2200">
                          <a:latin typeface="Arial" panose="020B0604020202020204" pitchFamily="34" charset="0"/>
                          <a:cs typeface="Arial" panose="020B0604020202020204" pitchFamily="34" charset="0"/>
                        </a:rPr>
                        <m:t>que</m:t>
                      </m:r>
                      <m:r>
                        <m:rPr>
                          <m:nor/>
                        </m:rPr>
                        <a:rPr lang="es-EC" sz="2200">
                          <a:latin typeface="Arial" panose="020B0604020202020204" pitchFamily="34" charset="0"/>
                          <a:cs typeface="Arial" panose="020B0604020202020204" pitchFamily="34" charset="0"/>
                        </a:rPr>
                        <m:t> </m:t>
                      </m:r>
                      <m:r>
                        <m:rPr>
                          <m:nor/>
                        </m:rPr>
                        <a:rPr lang="es-EC" sz="2200">
                          <a:latin typeface="Arial" panose="020B0604020202020204" pitchFamily="34" charset="0"/>
                          <a:cs typeface="Arial" panose="020B0604020202020204" pitchFamily="34" charset="0"/>
                        </a:rPr>
                        <m:t>puede</m:t>
                      </m:r>
                      <m:r>
                        <m:rPr>
                          <m:nor/>
                        </m:rPr>
                        <a:rPr lang="es-EC" sz="2200">
                          <a:latin typeface="Arial" panose="020B0604020202020204" pitchFamily="34" charset="0"/>
                          <a:cs typeface="Arial" panose="020B0604020202020204" pitchFamily="34" charset="0"/>
                        </a:rPr>
                        <m:t> </m:t>
                      </m:r>
                      <m:r>
                        <m:rPr>
                          <m:nor/>
                        </m:rPr>
                        <a:rPr lang="es-EC" sz="2200">
                          <a:latin typeface="Arial" panose="020B0604020202020204" pitchFamily="34" charset="0"/>
                          <a:cs typeface="Arial" panose="020B0604020202020204" pitchFamily="34" charset="0"/>
                        </a:rPr>
                        <m:t>tener</m:t>
                      </m:r>
                      <m:r>
                        <m:rPr>
                          <m:nor/>
                        </m:rPr>
                        <a:rPr lang="es-EC" sz="2200">
                          <a:latin typeface="Arial" panose="020B0604020202020204" pitchFamily="34" charset="0"/>
                          <a:cs typeface="Arial" panose="020B0604020202020204" pitchFamily="34" charset="0"/>
                        </a:rPr>
                        <m:t> </m:t>
                      </m:r>
                      <m:r>
                        <m:rPr>
                          <m:nor/>
                        </m:rPr>
                        <a:rPr lang="es-EC" sz="2200">
                          <a:latin typeface="Arial" panose="020B0604020202020204" pitchFamily="34" charset="0"/>
                          <a:cs typeface="Arial" panose="020B0604020202020204" pitchFamily="34" charset="0"/>
                        </a:rPr>
                        <m:t>un</m:t>
                      </m:r>
                      <m:r>
                        <m:rPr>
                          <m:nor/>
                        </m:rPr>
                        <a:rPr lang="es-EC" sz="2200">
                          <a:latin typeface="Arial" panose="020B0604020202020204" pitchFamily="34" charset="0"/>
                          <a:cs typeface="Arial" panose="020B0604020202020204" pitchFamily="34" charset="0"/>
                        </a:rPr>
                        <m:t> </m:t>
                      </m:r>
                      <m:r>
                        <m:rPr>
                          <m:nor/>
                        </m:rPr>
                        <a:rPr lang="es-EC" sz="2200">
                          <a:latin typeface="Arial" panose="020B0604020202020204" pitchFamily="34" charset="0"/>
                          <a:cs typeface="Arial" panose="020B0604020202020204" pitchFamily="34" charset="0"/>
                        </a:rPr>
                        <m:t>valor</m:t>
                      </m:r>
                      <m:r>
                        <m:rPr>
                          <m:nor/>
                        </m:rPr>
                        <a:rPr lang="es-EC" sz="2200">
                          <a:latin typeface="Arial" panose="020B0604020202020204" pitchFamily="34" charset="0"/>
                          <a:cs typeface="Arial" panose="020B0604020202020204" pitchFamily="34" charset="0"/>
                        </a:rPr>
                        <m:t> </m:t>
                      </m:r>
                      <m:r>
                        <m:rPr>
                          <m:nor/>
                        </m:rPr>
                        <a:rPr lang="es-EC" sz="2200">
                          <a:latin typeface="Arial" panose="020B0604020202020204" pitchFamily="34" charset="0"/>
                          <a:cs typeface="Arial" panose="020B0604020202020204" pitchFamily="34" charset="0"/>
                        </a:rPr>
                        <m:t>de</m:t>
                      </m:r>
                      <m:r>
                        <m:rPr>
                          <m:nor/>
                        </m:rPr>
                        <a:rPr lang="es-EC" sz="2200">
                          <a:latin typeface="Arial" panose="020B0604020202020204" pitchFamily="34" charset="0"/>
                          <a:cs typeface="Arial" panose="020B0604020202020204" pitchFamily="34" charset="0"/>
                        </a:rPr>
                        <m:t> 1000 </m:t>
                      </m:r>
                      <m:r>
                        <m:rPr>
                          <m:nor/>
                        </m:rPr>
                        <a:rPr lang="es-EC" sz="2200">
                          <a:latin typeface="Arial" panose="020B0604020202020204" pitchFamily="34" charset="0"/>
                          <a:cs typeface="Arial" panose="020B0604020202020204" pitchFamily="34" charset="0"/>
                        </a:rPr>
                        <m:t>W</m:t>
                      </m:r>
                      <m:r>
                        <m:rPr>
                          <m:nor/>
                        </m:rPr>
                        <a:rPr lang="es-EC" sz="2200">
                          <a:latin typeface="Arial" panose="020B0604020202020204" pitchFamily="34" charset="0"/>
                          <a:cs typeface="Arial" panose="020B0604020202020204" pitchFamily="34" charset="0"/>
                        </a:rPr>
                        <m:t>/</m:t>
                      </m:r>
                      <m:r>
                        <m:rPr>
                          <m:nor/>
                        </m:rPr>
                        <a:rPr lang="es-EC" sz="2200">
                          <a:latin typeface="Arial" panose="020B0604020202020204" pitchFamily="34" charset="0"/>
                          <a:cs typeface="Arial" panose="020B0604020202020204" pitchFamily="34" charset="0"/>
                        </a:rPr>
                        <m:t>m</m:t>
                      </m:r>
                      <m:r>
                        <m:rPr>
                          <m:nor/>
                        </m:rPr>
                        <a:rPr lang="es-EC" sz="2200">
                          <a:latin typeface="Arial" panose="020B0604020202020204" pitchFamily="34" charset="0"/>
                          <a:cs typeface="Arial" panose="020B0604020202020204" pitchFamily="34" charset="0"/>
                        </a:rPr>
                        <m:t>², </m:t>
                      </m:r>
                      <m:r>
                        <m:rPr>
                          <m:nor/>
                        </m:rPr>
                        <a:rPr lang="es-EC" sz="2200">
                          <a:latin typeface="Arial" panose="020B0604020202020204" pitchFamily="34" charset="0"/>
                          <a:cs typeface="Arial" panose="020B0604020202020204" pitchFamily="34" charset="0"/>
                        </a:rPr>
                        <m:t>medida</m:t>
                      </m:r>
                      <m:r>
                        <m:rPr>
                          <m:nor/>
                        </m:rPr>
                        <a:rPr lang="es-EC" sz="2200">
                          <a:latin typeface="Arial" panose="020B0604020202020204" pitchFamily="34" charset="0"/>
                          <a:cs typeface="Arial" panose="020B0604020202020204" pitchFamily="34" charset="0"/>
                        </a:rPr>
                        <m:t> </m:t>
                      </m:r>
                      <m:r>
                        <m:rPr>
                          <m:nor/>
                        </m:rPr>
                        <a:rPr lang="es-EC" sz="2200">
                          <a:latin typeface="Arial" panose="020B0604020202020204" pitchFamily="34" charset="0"/>
                          <a:cs typeface="Arial" panose="020B0604020202020204" pitchFamily="34" charset="0"/>
                        </a:rPr>
                        <m:t>a</m:t>
                      </m:r>
                      <m:r>
                        <m:rPr>
                          <m:nor/>
                        </m:rPr>
                        <a:rPr lang="es-EC" sz="2200">
                          <a:latin typeface="Arial" panose="020B0604020202020204" pitchFamily="34" charset="0"/>
                          <a:cs typeface="Arial" panose="020B0604020202020204" pitchFamily="34" charset="0"/>
                        </a:rPr>
                        <m:t> </m:t>
                      </m:r>
                      <m:r>
                        <m:rPr>
                          <m:nor/>
                        </m:rPr>
                        <a:rPr lang="es-EC" sz="2200">
                          <a:latin typeface="Arial" panose="020B0604020202020204" pitchFamily="34" charset="0"/>
                          <a:cs typeface="Arial" panose="020B0604020202020204" pitchFamily="34" charset="0"/>
                        </a:rPr>
                        <m:t>un</m:t>
                      </m:r>
                      <m:r>
                        <m:rPr>
                          <m:nor/>
                        </m:rPr>
                        <a:rPr lang="es-EC" sz="2200">
                          <a:latin typeface="Arial" panose="020B0604020202020204" pitchFamily="34" charset="0"/>
                          <a:cs typeface="Arial" panose="020B0604020202020204" pitchFamily="34" charset="0"/>
                        </a:rPr>
                        <m:t> </m:t>
                      </m:r>
                      <m:r>
                        <m:rPr>
                          <m:nor/>
                        </m:rPr>
                        <a:rPr lang="es-EC" sz="2200">
                          <a:latin typeface="Arial" panose="020B0604020202020204" pitchFamily="34" charset="0"/>
                          <a:cs typeface="Arial" panose="020B0604020202020204" pitchFamily="34" charset="0"/>
                        </a:rPr>
                        <m:t>temperatura</m:t>
                      </m:r>
                      <m:r>
                        <m:rPr>
                          <m:nor/>
                        </m:rPr>
                        <a:rPr lang="es-EC" sz="2200">
                          <a:latin typeface="Arial" panose="020B0604020202020204" pitchFamily="34" charset="0"/>
                          <a:cs typeface="Arial" panose="020B0604020202020204" pitchFamily="34" charset="0"/>
                        </a:rPr>
                        <m:t> </m:t>
                      </m:r>
                      <m:r>
                        <m:rPr>
                          <m:nor/>
                        </m:rPr>
                        <a:rPr lang="es-EC" sz="2200">
                          <a:latin typeface="Arial" panose="020B0604020202020204" pitchFamily="34" charset="0"/>
                          <a:cs typeface="Arial" panose="020B0604020202020204" pitchFamily="34" charset="0"/>
                        </a:rPr>
                        <m:t>del</m:t>
                      </m:r>
                      <m:r>
                        <m:rPr>
                          <m:nor/>
                        </m:rPr>
                        <a:rPr lang="es-EC" sz="2200">
                          <a:latin typeface="Arial" panose="020B0604020202020204" pitchFamily="34" charset="0"/>
                          <a:cs typeface="Arial" panose="020B0604020202020204" pitchFamily="34" charset="0"/>
                        </a:rPr>
                        <m:t> </m:t>
                      </m:r>
                      <m:r>
                        <m:rPr>
                          <m:nor/>
                        </m:rPr>
                        <a:rPr lang="es-EC" sz="2200">
                          <a:latin typeface="Arial" panose="020B0604020202020204" pitchFamily="34" charset="0"/>
                          <a:cs typeface="Arial" panose="020B0604020202020204" pitchFamily="34" charset="0"/>
                        </a:rPr>
                        <m:t>panel</m:t>
                      </m:r>
                      <m:r>
                        <m:rPr>
                          <m:nor/>
                        </m:rPr>
                        <a:rPr lang="es-EC" sz="2200">
                          <a:latin typeface="Arial" panose="020B0604020202020204" pitchFamily="34" charset="0"/>
                          <a:cs typeface="Arial" panose="020B0604020202020204" pitchFamily="34" charset="0"/>
                        </a:rPr>
                        <m:t> </m:t>
                      </m:r>
                      <m:r>
                        <m:rPr>
                          <m:nor/>
                        </m:rPr>
                        <a:rPr lang="es-EC" sz="2200">
                          <a:latin typeface="Arial" panose="020B0604020202020204" pitchFamily="34" charset="0"/>
                          <a:cs typeface="Arial" panose="020B0604020202020204" pitchFamily="34" charset="0"/>
                        </a:rPr>
                        <m:t>de</m:t>
                      </m:r>
                      <m:r>
                        <m:rPr>
                          <m:nor/>
                        </m:rPr>
                        <a:rPr lang="es-EC" sz="2200">
                          <a:latin typeface="Arial" panose="020B0604020202020204" pitchFamily="34" charset="0"/>
                          <a:cs typeface="Arial" panose="020B0604020202020204" pitchFamily="34" charset="0"/>
                        </a:rPr>
                        <m:t> 25 °</m:t>
                      </m:r>
                      <m:r>
                        <m:rPr>
                          <m:nor/>
                        </m:rPr>
                        <a:rPr lang="es-EC" sz="2200">
                          <a:latin typeface="Arial" panose="020B0604020202020204" pitchFamily="34" charset="0"/>
                          <a:cs typeface="Arial" panose="020B0604020202020204" pitchFamily="34" charset="0"/>
                        </a:rPr>
                        <m:t>C</m:t>
                      </m:r>
                      <m:r>
                        <m:rPr>
                          <m:nor/>
                        </m:rPr>
                        <a:rPr lang="es-EC" sz="2200">
                          <a:latin typeface="Arial" panose="020B0604020202020204" pitchFamily="34" charset="0"/>
                          <a:cs typeface="Arial" panose="020B0604020202020204" pitchFamily="34" charset="0"/>
                        </a:rPr>
                        <m:t>;</m:t>
                      </m:r>
                      <m:sSub>
                        <m:sSubPr>
                          <m:ctrlPr>
                            <a:rPr lang="es-EC" sz="2200" i="1">
                              <a:latin typeface="Cambria Math"/>
                            </a:rPr>
                          </m:ctrlPr>
                        </m:sSubPr>
                        <m:e>
                          <m:r>
                            <a:rPr lang="es-EC" sz="2200" i="1">
                              <a:latin typeface="Cambria Math"/>
                            </a:rPr>
                            <m:t>𝑖</m:t>
                          </m:r>
                        </m:e>
                        <m:sub>
                          <m:r>
                            <a:rPr lang="es-EC" sz="2200" i="1">
                              <a:latin typeface="Cambria Math"/>
                            </a:rPr>
                            <m:t>𝑜𝑝</m:t>
                          </m:r>
                        </m:sub>
                      </m:sSub>
                      <m:r>
                        <m:rPr>
                          <m:nor/>
                        </m:rPr>
                        <a:rPr lang="es-EC" sz="2200" b="0" i="0" smtClean="0">
                          <a:latin typeface="Arial" panose="020B0604020202020204" pitchFamily="34" charset="0"/>
                          <a:cs typeface="Arial" panose="020B0604020202020204" pitchFamily="34" charset="0"/>
                        </a:rPr>
                        <m:t> </m:t>
                      </m:r>
                      <m:r>
                        <m:rPr>
                          <m:nor/>
                        </m:rPr>
                        <a:rPr lang="es-EC" sz="2200">
                          <a:latin typeface="Arial" panose="020B0604020202020204" pitchFamily="34" charset="0"/>
                          <a:cs typeface="Arial" panose="020B0604020202020204" pitchFamily="34" charset="0"/>
                        </a:rPr>
                        <m:t>intensidad</m:t>
                      </m:r>
                      <m:r>
                        <m:rPr>
                          <m:nor/>
                        </m:rPr>
                        <a:rPr lang="es-EC" sz="2200">
                          <a:latin typeface="Arial" panose="020B0604020202020204" pitchFamily="34" charset="0"/>
                          <a:cs typeface="Arial" panose="020B0604020202020204" pitchFamily="34" charset="0"/>
                        </a:rPr>
                        <m:t> </m:t>
                      </m:r>
                      <m:r>
                        <m:rPr>
                          <m:nor/>
                        </m:rPr>
                        <a:rPr lang="es-EC" sz="2200">
                          <a:latin typeface="Arial" panose="020B0604020202020204" pitchFamily="34" charset="0"/>
                          <a:cs typeface="Arial" panose="020B0604020202020204" pitchFamily="34" charset="0"/>
                        </a:rPr>
                        <m:t>de</m:t>
                      </m:r>
                      <m:r>
                        <m:rPr>
                          <m:nor/>
                        </m:rPr>
                        <a:rPr lang="es-EC" sz="2200">
                          <a:latin typeface="Arial" panose="020B0604020202020204" pitchFamily="34" charset="0"/>
                          <a:cs typeface="Arial" panose="020B0604020202020204" pitchFamily="34" charset="0"/>
                        </a:rPr>
                        <m:t> </m:t>
                      </m:r>
                      <m:r>
                        <m:rPr>
                          <m:nor/>
                        </m:rPr>
                        <a:rPr lang="es-EC" sz="2200" b="0" i="0" smtClean="0">
                          <a:latin typeface="Arial" panose="020B0604020202020204" pitchFamily="34" charset="0"/>
                          <a:cs typeface="Arial" panose="020B0604020202020204" pitchFamily="34" charset="0"/>
                        </a:rPr>
                        <m:t>corriente</m:t>
                      </m:r>
                      <m:r>
                        <m:rPr>
                          <m:nor/>
                        </m:rPr>
                        <a:rPr lang="es-EC" sz="2200" b="0" i="0" smtClean="0">
                          <a:latin typeface="Arial" panose="020B0604020202020204" pitchFamily="34" charset="0"/>
                          <a:cs typeface="Arial" panose="020B0604020202020204" pitchFamily="34" charset="0"/>
                        </a:rPr>
                        <m:t> </m:t>
                      </m:r>
                      <m:r>
                        <m:rPr>
                          <m:nor/>
                        </m:rPr>
                        <a:rPr lang="es-EC" sz="2200" b="0" i="0" smtClean="0">
                          <a:latin typeface="Arial" panose="020B0604020202020204" pitchFamily="34" charset="0"/>
                          <a:cs typeface="Arial" panose="020B0604020202020204" pitchFamily="34" charset="0"/>
                        </a:rPr>
                        <m:t>de</m:t>
                      </m:r>
                      <m:r>
                        <m:rPr>
                          <m:nor/>
                        </m:rPr>
                        <a:rPr lang="es-EC" sz="2200" b="0" i="0" smtClean="0">
                          <a:latin typeface="Arial" panose="020B0604020202020204" pitchFamily="34" charset="0"/>
                          <a:cs typeface="Arial" panose="020B0604020202020204" pitchFamily="34" charset="0"/>
                        </a:rPr>
                        <m:t> </m:t>
                      </m:r>
                      <m:r>
                        <m:rPr>
                          <m:nor/>
                        </m:rPr>
                        <a:rPr lang="es-EC" sz="2200" b="0" i="0" smtClean="0">
                          <a:latin typeface="Arial" panose="020B0604020202020204" pitchFamily="34" charset="0"/>
                          <a:cs typeface="Arial" panose="020B0604020202020204" pitchFamily="34" charset="0"/>
                        </a:rPr>
                        <m:t>operaci</m:t>
                      </m:r>
                      <m:r>
                        <m:rPr>
                          <m:nor/>
                        </m:rPr>
                        <a:rPr lang="es-EC" sz="2200" b="0" i="0" smtClean="0">
                          <a:latin typeface="Arial" panose="020B0604020202020204" pitchFamily="34" charset="0"/>
                          <a:cs typeface="Arial" panose="020B0604020202020204" pitchFamily="34" charset="0"/>
                        </a:rPr>
                        <m:t>ó</m:t>
                      </m:r>
                      <m:r>
                        <m:rPr>
                          <m:nor/>
                        </m:rPr>
                        <a:rPr lang="es-EC" sz="2200" b="0" i="0" smtClean="0">
                          <a:latin typeface="Arial" panose="020B0604020202020204" pitchFamily="34" charset="0"/>
                          <a:cs typeface="Arial" panose="020B0604020202020204" pitchFamily="34" charset="0"/>
                        </a:rPr>
                        <m:t>n</m:t>
                      </m:r>
                      <m:r>
                        <m:rPr>
                          <m:nor/>
                        </m:rPr>
                        <a:rPr lang="es-EC" sz="2200">
                          <a:latin typeface="Arial" panose="020B0604020202020204" pitchFamily="34" charset="0"/>
                          <a:cs typeface="Arial" panose="020B0604020202020204" pitchFamily="34" charset="0"/>
                        </a:rPr>
                        <m:t>, </m:t>
                      </m:r>
                      <m:r>
                        <m:rPr>
                          <m:nor/>
                        </m:rPr>
                        <a:rPr lang="es-EC" sz="2200">
                          <a:latin typeface="Arial" panose="020B0604020202020204" pitchFamily="34" charset="0"/>
                          <a:cs typeface="Arial" panose="020B0604020202020204" pitchFamily="34" charset="0"/>
                        </a:rPr>
                        <m:t>en</m:t>
                      </m:r>
                      <m:r>
                        <m:rPr>
                          <m:nor/>
                        </m:rPr>
                        <a:rPr lang="es-EC" sz="2200">
                          <a:latin typeface="Arial" panose="020B0604020202020204" pitchFamily="34" charset="0"/>
                          <a:cs typeface="Arial" panose="020B0604020202020204" pitchFamily="34" charset="0"/>
                        </a:rPr>
                        <m:t> </m:t>
                      </m:r>
                      <m:r>
                        <m:rPr>
                          <m:nor/>
                        </m:rPr>
                        <a:rPr lang="es-EC" sz="2200">
                          <a:latin typeface="Arial" panose="020B0604020202020204" pitchFamily="34" charset="0"/>
                          <a:cs typeface="Arial" panose="020B0604020202020204" pitchFamily="34" charset="0"/>
                        </a:rPr>
                        <m:t>A</m:t>
                      </m:r>
                      <m:r>
                        <m:rPr>
                          <m:nor/>
                        </m:rPr>
                        <a:rPr lang="es-EC" sz="2200">
                          <a:latin typeface="Arial" panose="020B0604020202020204" pitchFamily="34" charset="0"/>
                          <a:cs typeface="Arial" panose="020B0604020202020204" pitchFamily="34" charset="0"/>
                        </a:rPr>
                        <m:t>;</m:t>
                      </m:r>
                      <m:sSub>
                        <m:sSubPr>
                          <m:ctrlPr>
                            <a:rPr lang="es-EC" sz="2200" i="1">
                              <a:latin typeface="Cambria Math"/>
                            </a:rPr>
                          </m:ctrlPr>
                        </m:sSubPr>
                        <m:e>
                          <m:r>
                            <a:rPr lang="es-EC" sz="2200" i="1">
                              <a:latin typeface="Cambria Math"/>
                            </a:rPr>
                            <m:t>𝑖</m:t>
                          </m:r>
                        </m:e>
                        <m:sub>
                          <m:r>
                            <a:rPr lang="es-EC" sz="2200" i="1">
                              <a:latin typeface="Cambria Math"/>
                            </a:rPr>
                            <m:t>𝑚𝑒𝑑</m:t>
                          </m:r>
                        </m:sub>
                      </m:sSub>
                      <m:r>
                        <m:rPr>
                          <m:nor/>
                        </m:rPr>
                        <a:rPr lang="es-EC" sz="2200">
                          <a:latin typeface="Arial" panose="020B0604020202020204" pitchFamily="34" charset="0"/>
                          <a:cs typeface="Arial" panose="020B0604020202020204" pitchFamily="34" charset="0"/>
                        </a:rPr>
                        <m:t>intensidad</m:t>
                      </m:r>
                      <m:r>
                        <m:rPr>
                          <m:nor/>
                        </m:rPr>
                        <a:rPr lang="es-EC" sz="2200">
                          <a:latin typeface="Arial" panose="020B0604020202020204" pitchFamily="34" charset="0"/>
                          <a:cs typeface="Arial" panose="020B0604020202020204" pitchFamily="34" charset="0"/>
                        </a:rPr>
                        <m:t> </m:t>
                      </m:r>
                      <m:r>
                        <m:rPr>
                          <m:nor/>
                        </m:rPr>
                        <a:rPr lang="es-EC" sz="2200">
                          <a:latin typeface="Arial" panose="020B0604020202020204" pitchFamily="34" charset="0"/>
                          <a:cs typeface="Arial" panose="020B0604020202020204" pitchFamily="34" charset="0"/>
                        </a:rPr>
                        <m:t>de</m:t>
                      </m:r>
                      <m:r>
                        <m:rPr>
                          <m:nor/>
                        </m:rPr>
                        <a:rPr lang="es-EC" sz="2200">
                          <a:latin typeface="Arial" panose="020B0604020202020204" pitchFamily="34" charset="0"/>
                          <a:cs typeface="Arial" panose="020B0604020202020204" pitchFamily="34" charset="0"/>
                        </a:rPr>
                        <m:t> </m:t>
                      </m:r>
                      <m:r>
                        <m:rPr>
                          <m:nor/>
                        </m:rPr>
                        <a:rPr lang="es-EC" sz="2200">
                          <a:latin typeface="Arial" panose="020B0604020202020204" pitchFamily="34" charset="0"/>
                          <a:cs typeface="Arial" panose="020B0604020202020204" pitchFamily="34" charset="0"/>
                        </a:rPr>
                        <m:t>corriente</m:t>
                      </m:r>
                      <m:r>
                        <m:rPr>
                          <m:nor/>
                        </m:rPr>
                        <a:rPr lang="es-EC" sz="2200">
                          <a:latin typeface="Arial" panose="020B0604020202020204" pitchFamily="34" charset="0"/>
                          <a:cs typeface="Arial" panose="020B0604020202020204" pitchFamily="34" charset="0"/>
                        </a:rPr>
                        <m:t> </m:t>
                      </m:r>
                      <m:r>
                        <m:rPr>
                          <m:nor/>
                        </m:rPr>
                        <a:rPr lang="es-EC" sz="2200">
                          <a:latin typeface="Arial" panose="020B0604020202020204" pitchFamily="34" charset="0"/>
                          <a:cs typeface="Arial" panose="020B0604020202020204" pitchFamily="34" charset="0"/>
                        </a:rPr>
                        <m:t>medida</m:t>
                      </m:r>
                      <m:r>
                        <m:rPr>
                          <m:nor/>
                        </m:rPr>
                        <a:rPr lang="es-EC" sz="2200">
                          <a:latin typeface="Arial" panose="020B0604020202020204" pitchFamily="34" charset="0"/>
                          <a:cs typeface="Arial" panose="020B0604020202020204" pitchFamily="34" charset="0"/>
                        </a:rPr>
                        <m:t>, </m:t>
                      </m:r>
                      <m:r>
                        <m:rPr>
                          <m:nor/>
                        </m:rPr>
                        <a:rPr lang="es-EC" sz="2200">
                          <a:latin typeface="Arial" panose="020B0604020202020204" pitchFamily="34" charset="0"/>
                          <a:cs typeface="Arial" panose="020B0604020202020204" pitchFamily="34" charset="0"/>
                        </a:rPr>
                        <m:t>en</m:t>
                      </m:r>
                      <m:r>
                        <m:rPr>
                          <m:nor/>
                        </m:rPr>
                        <a:rPr lang="es-EC" sz="2200">
                          <a:latin typeface="Arial" panose="020B0604020202020204" pitchFamily="34" charset="0"/>
                          <a:cs typeface="Arial" panose="020B0604020202020204" pitchFamily="34" charset="0"/>
                        </a:rPr>
                        <m:t> </m:t>
                      </m:r>
                      <m:r>
                        <m:rPr>
                          <m:nor/>
                        </m:rPr>
                        <a:rPr lang="es-EC" sz="2200">
                          <a:latin typeface="Arial" panose="020B0604020202020204" pitchFamily="34" charset="0"/>
                          <a:cs typeface="Arial" panose="020B0604020202020204" pitchFamily="34" charset="0"/>
                        </a:rPr>
                        <m:t>A</m:t>
                      </m:r>
                      <m:r>
                        <m:rPr>
                          <m:nor/>
                        </m:rPr>
                        <a:rPr lang="es-EC" sz="2200">
                          <a:latin typeface="Arial" panose="020B0604020202020204" pitchFamily="34" charset="0"/>
                          <a:cs typeface="Arial" panose="020B0604020202020204" pitchFamily="34" charset="0"/>
                        </a:rPr>
                        <m:t>.</m:t>
                      </m:r>
                    </m:oMath>
                  </m:oMathPara>
                </a14:m>
                <a:endParaRPr lang="es-EC" sz="2200" dirty="0">
                  <a:latin typeface="Arial" panose="020B0604020202020204" pitchFamily="34" charset="0"/>
                  <a:cs typeface="Arial" panose="020B0604020202020204" pitchFamily="34" charset="0"/>
                </a:endParaRPr>
              </a:p>
            </p:txBody>
          </p:sp>
        </mc:Choice>
        <mc:Fallback>
          <p:sp>
            <p:nvSpPr>
              <p:cNvPr id="3" name="2 Rectángulo"/>
              <p:cNvSpPr>
                <a:spLocks noRot="1" noChangeAspect="1" noMove="1" noResize="1" noEditPoints="1" noAdjustHandles="1" noChangeArrowheads="1" noChangeShapeType="1" noTextEdit="1"/>
              </p:cNvSpPr>
              <p:nvPr/>
            </p:nvSpPr>
            <p:spPr>
              <a:xfrm>
                <a:off x="827584" y="2492896"/>
                <a:ext cx="7776864" cy="2835392"/>
              </a:xfrm>
              <a:prstGeom prst="rect">
                <a:avLst/>
              </a:prstGeom>
              <a:blipFill rotWithShape="1">
                <a:blip r:embed="rId3"/>
                <a:stretch>
                  <a:fillRect l="-235"/>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4" name="3 Rectángulo"/>
              <p:cNvSpPr/>
              <p:nvPr/>
            </p:nvSpPr>
            <p:spPr>
              <a:xfrm>
                <a:off x="3656511" y="1412776"/>
                <a:ext cx="2119010" cy="696024"/>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s-EC" i="1" smtClean="0"/>
                          </m:ctrlPr>
                        </m:sSubPr>
                        <m:e>
                          <m:r>
                            <a:rPr lang="es-EC" b="0" i="1" smtClean="0">
                              <a:latin typeface="Cambria Math"/>
                            </a:rPr>
                            <m:t>𝐼</m:t>
                          </m:r>
                        </m:e>
                        <m:sub>
                          <m:r>
                            <a:rPr lang="es-EC" b="0" i="1" smtClean="0">
                              <a:latin typeface="Cambria Math"/>
                            </a:rPr>
                            <m:t>𝑒𝑠𝑡</m:t>
                          </m:r>
                        </m:sub>
                      </m:sSub>
                      <m:r>
                        <a:rPr lang="es-EC"/>
                        <m:t>=</m:t>
                      </m:r>
                      <m:f>
                        <m:fPr>
                          <m:ctrlPr>
                            <a:rPr lang="es-EC" i="1"/>
                          </m:ctrlPr>
                        </m:fPr>
                        <m:num>
                          <m:sSub>
                            <m:sSubPr>
                              <m:ctrlPr>
                                <a:rPr lang="es-EC" i="1"/>
                              </m:ctrlPr>
                            </m:sSubPr>
                            <m:e>
                              <m:r>
                                <a:rPr lang="es-EC" b="0" i="1" smtClean="0">
                                  <a:latin typeface="Cambria Math"/>
                                </a:rPr>
                                <m:t>𝐼</m:t>
                              </m:r>
                            </m:e>
                            <m:sub>
                              <m:r>
                                <a:rPr lang="es-EC" b="0" i="1" smtClean="0">
                                  <a:latin typeface="Cambria Math"/>
                                </a:rPr>
                                <m:t>𝑟𝑒𝑓</m:t>
                              </m:r>
                            </m:sub>
                          </m:sSub>
                          <m:r>
                            <a:rPr lang="es-EC" b="0" i="1" smtClean="0">
                              <a:latin typeface="Cambria Math"/>
                            </a:rPr>
                            <m:t>∗</m:t>
                          </m:r>
                          <m:sSub>
                            <m:sSubPr>
                              <m:ctrlPr>
                                <a:rPr lang="es-EC" b="0" i="1" smtClean="0">
                                  <a:latin typeface="Cambria Math"/>
                                </a:rPr>
                              </m:ctrlPr>
                            </m:sSubPr>
                            <m:e>
                              <m:r>
                                <a:rPr lang="es-EC" b="0" i="1" smtClean="0">
                                  <a:latin typeface="Cambria Math"/>
                                </a:rPr>
                                <m:t>𝑖</m:t>
                              </m:r>
                            </m:e>
                            <m:sub>
                              <m:r>
                                <a:rPr lang="es-EC" b="0" i="1" smtClean="0">
                                  <a:latin typeface="Cambria Math"/>
                                </a:rPr>
                                <m:t>𝑚𝑒𝑑</m:t>
                              </m:r>
                            </m:sub>
                          </m:sSub>
                        </m:num>
                        <m:den>
                          <m:sSub>
                            <m:sSubPr>
                              <m:ctrlPr>
                                <a:rPr lang="es-EC" b="0" i="1" smtClean="0">
                                  <a:latin typeface="Cambria Math"/>
                                </a:rPr>
                              </m:ctrlPr>
                            </m:sSubPr>
                            <m:e>
                              <m:r>
                                <a:rPr lang="es-EC" b="0" i="1" smtClean="0">
                                  <a:latin typeface="Cambria Math"/>
                                </a:rPr>
                                <m:t>𝑖</m:t>
                              </m:r>
                            </m:e>
                            <m:sub>
                              <m:r>
                                <a:rPr lang="es-EC" b="0" i="1" smtClean="0">
                                  <a:latin typeface="Cambria Math"/>
                                </a:rPr>
                                <m:t>𝑜𝑝</m:t>
                              </m:r>
                            </m:sub>
                          </m:sSub>
                        </m:den>
                      </m:f>
                    </m:oMath>
                  </m:oMathPara>
                </a14:m>
                <a:endParaRPr lang="es-EC" dirty="0">
                  <a:latin typeface="Arial" panose="020B0604020202020204" pitchFamily="34" charset="0"/>
                  <a:cs typeface="Arial" panose="020B0604020202020204" pitchFamily="34" charset="0"/>
                </a:endParaRPr>
              </a:p>
            </p:txBody>
          </p:sp>
        </mc:Choice>
        <mc:Fallback>
          <p:sp>
            <p:nvSpPr>
              <p:cNvPr id="4" name="3 Rectángulo"/>
              <p:cNvSpPr>
                <a:spLocks noRot="1" noChangeAspect="1" noMove="1" noResize="1" noEditPoints="1" noAdjustHandles="1" noChangeArrowheads="1" noChangeShapeType="1" noTextEdit="1"/>
              </p:cNvSpPr>
              <p:nvPr/>
            </p:nvSpPr>
            <p:spPr>
              <a:xfrm>
                <a:off x="3656511" y="1412776"/>
                <a:ext cx="2119010" cy="696024"/>
              </a:xfrm>
              <a:prstGeom prst="rect">
                <a:avLst/>
              </a:prstGeom>
              <a:blipFill rotWithShape="1">
                <a:blip r:embed="rId4"/>
                <a:stretch>
                  <a:fillRect/>
                </a:stretch>
              </a:blipFill>
            </p:spPr>
            <p:txBody>
              <a:bodyPr/>
              <a:lstStyle/>
              <a:p>
                <a:r>
                  <a:rPr lang="es-EC">
                    <a:noFill/>
                  </a:rPr>
                  <a:t> </a:t>
                </a:r>
              </a:p>
            </p:txBody>
          </p:sp>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36849" y="660356"/>
            <a:ext cx="3758338" cy="369332"/>
          </a:xfrm>
          <a:prstGeom prst="rect">
            <a:avLst/>
          </a:prstGeom>
        </p:spPr>
        <p:txBody>
          <a:bodyPr wrap="none">
            <a:spAutoFit/>
          </a:bodyPr>
          <a:lstStyle/>
          <a:p>
            <a:pPr algn="ctr"/>
            <a:r>
              <a:rPr lang="en-US" b="1" dirty="0" smtClean="0">
                <a:solidFill>
                  <a:srgbClr val="0070C0"/>
                </a:solidFill>
                <a:latin typeface="Arial" panose="020B0604020202020204" pitchFamily="34" charset="0"/>
                <a:cs typeface="Arial" panose="020B0604020202020204" pitchFamily="34" charset="0"/>
              </a:rPr>
              <a:t>MÉTODO DE LA TEMPERATURA</a:t>
            </a:r>
            <a:endParaRPr lang="es-EC" dirty="0"/>
          </a:p>
        </p:txBody>
      </p:sp>
      <mc:AlternateContent xmlns:mc="http://schemas.openxmlformats.org/markup-compatibility/2006">
        <mc:Choice xmlns:a14="http://schemas.microsoft.com/office/drawing/2010/main" Requires="a14">
          <p:sp>
            <p:nvSpPr>
              <p:cNvPr id="3" name="2 Rectángulo"/>
              <p:cNvSpPr/>
              <p:nvPr/>
            </p:nvSpPr>
            <p:spPr>
              <a:xfrm>
                <a:off x="611560" y="2492896"/>
                <a:ext cx="8136904" cy="2623603"/>
              </a:xfrm>
              <a:prstGeom prst="rect">
                <a:avLst/>
              </a:prstGeom>
            </p:spPr>
            <p:txBody>
              <a:bodyPr wrap="square">
                <a:spAutoFit/>
              </a:bodyPr>
              <a:lstStyle/>
              <a:p>
                <a:pPr algn="just"/>
                <a14:m>
                  <m:oMathPara xmlns:m="http://schemas.openxmlformats.org/officeDocument/2006/math">
                    <m:oMathParaPr>
                      <m:jc m:val="left"/>
                    </m:oMathParaPr>
                    <m:oMath xmlns:m="http://schemas.openxmlformats.org/officeDocument/2006/math">
                      <m:r>
                        <m:rPr>
                          <m:nor/>
                        </m:rPr>
                        <a:rPr lang="es-MX" sz="2200" smtClean="0">
                          <a:latin typeface="Arial" panose="020B0604020202020204" pitchFamily="34" charset="0"/>
                          <a:cs typeface="Arial" panose="020B0604020202020204" pitchFamily="34" charset="0"/>
                        </a:rPr>
                        <m:t>D</m:t>
                      </m:r>
                      <m:r>
                        <m:rPr>
                          <m:nor/>
                        </m:rPr>
                        <a:rPr lang="es-MX" sz="2200" smtClean="0">
                          <a:latin typeface="Arial" panose="020B0604020202020204" pitchFamily="34" charset="0"/>
                          <a:cs typeface="Arial" panose="020B0604020202020204" pitchFamily="34" charset="0"/>
                        </a:rPr>
                        <m:t>ó</m:t>
                      </m:r>
                      <m:r>
                        <m:rPr>
                          <m:nor/>
                        </m:rPr>
                        <a:rPr lang="es-MX" sz="2200" smtClean="0">
                          <a:latin typeface="Arial" panose="020B0604020202020204" pitchFamily="34" charset="0"/>
                          <a:cs typeface="Arial" panose="020B0604020202020204" pitchFamily="34" charset="0"/>
                        </a:rPr>
                        <m:t>nde</m:t>
                      </m:r>
                      <m:r>
                        <m:rPr>
                          <m:nor/>
                        </m:rPr>
                        <a:rPr lang="es-MX" sz="2200" smtClean="0">
                          <a:latin typeface="Arial" panose="020B0604020202020204" pitchFamily="34" charset="0"/>
                          <a:cs typeface="Arial" panose="020B0604020202020204" pitchFamily="34" charset="0"/>
                        </a:rPr>
                        <m:t>:</m:t>
                      </m:r>
                    </m:oMath>
                  </m:oMathPara>
                </a14:m>
                <a:endParaRPr lang="es-EC" sz="2200" dirty="0">
                  <a:latin typeface="Arial" panose="020B0604020202020204" pitchFamily="34" charset="0"/>
                  <a:cs typeface="Arial" panose="020B0604020202020204" pitchFamily="34" charset="0"/>
                </a:endParaRPr>
              </a:p>
              <a:p>
                <a:pPr algn="just"/>
                <a14:m>
                  <m:oMathPara xmlns:m="http://schemas.openxmlformats.org/officeDocument/2006/math">
                    <m:oMathParaPr>
                      <m:jc m:val="centerGroup"/>
                    </m:oMathParaPr>
                    <m:oMath xmlns:m="http://schemas.openxmlformats.org/officeDocument/2006/math">
                      <m:r>
                        <m:rPr>
                          <m:nor/>
                        </m:rPr>
                        <a:rPr lang="es-MX" sz="2200">
                          <a:latin typeface="Arial" panose="020B0604020202020204" pitchFamily="34" charset="0"/>
                          <a:cs typeface="Arial" panose="020B0604020202020204" pitchFamily="34" charset="0"/>
                        </a:rPr>
                        <m:t> </m:t>
                      </m:r>
                    </m:oMath>
                  </m:oMathPara>
                </a14:m>
                <a:endParaRPr lang="es-EC" sz="2200" dirty="0">
                  <a:latin typeface="Arial" panose="020B0604020202020204" pitchFamily="34" charset="0"/>
                  <a:cs typeface="Arial" panose="020B0604020202020204" pitchFamily="34" charset="0"/>
                </a:endParaRPr>
              </a:p>
              <a:p>
                <a:pPr algn="just"/>
                <a14:m>
                  <m:oMathPara xmlns:m="http://schemas.openxmlformats.org/officeDocument/2006/math">
                    <m:oMathParaPr>
                      <m:jc m:val="centerGroup"/>
                    </m:oMathParaPr>
                    <m:oMath xmlns:m="http://schemas.openxmlformats.org/officeDocument/2006/math">
                      <m:r>
                        <a:rPr lang="es-EC" sz="2400" i="1"/>
                        <m:t>𝐼</m:t>
                      </m:r>
                      <m:r>
                        <a:rPr lang="es-EC" sz="2400" i="1" smtClean="0"/>
                        <m:t>𝑒𝑠𝑡</m:t>
                      </m:r>
                      <m:r>
                        <m:rPr>
                          <m:nor/>
                        </m:rPr>
                        <a:rPr lang="es-EC" sz="2400">
                          <a:latin typeface="Arial" panose="020B0604020202020204" pitchFamily="34" charset="0"/>
                          <a:cs typeface="Arial" panose="020B0604020202020204" pitchFamily="34" charset="0"/>
                        </a:rPr>
                        <m:t> </m:t>
                      </m:r>
                      <m:r>
                        <m:rPr>
                          <m:nor/>
                        </m:rPr>
                        <a:rPr lang="es-EC" sz="2400">
                          <a:latin typeface="Arial" panose="020B0604020202020204" pitchFamily="34" charset="0"/>
                          <a:cs typeface="Arial" panose="020B0604020202020204" pitchFamily="34" charset="0"/>
                        </a:rPr>
                        <m:t>es</m:t>
                      </m:r>
                      <m:r>
                        <m:rPr>
                          <m:nor/>
                        </m:rPr>
                        <a:rPr lang="es-EC" sz="2400">
                          <a:latin typeface="Arial" panose="020B0604020202020204" pitchFamily="34" charset="0"/>
                          <a:cs typeface="Arial" panose="020B0604020202020204" pitchFamily="34" charset="0"/>
                        </a:rPr>
                        <m:t> </m:t>
                      </m:r>
                      <m:r>
                        <m:rPr>
                          <m:nor/>
                        </m:rPr>
                        <a:rPr lang="es-EC" sz="2400">
                          <a:latin typeface="Arial" panose="020B0604020202020204" pitchFamily="34" charset="0"/>
                          <a:cs typeface="Arial" panose="020B0604020202020204" pitchFamily="34" charset="0"/>
                        </a:rPr>
                        <m:t>la</m:t>
                      </m:r>
                      <m:r>
                        <m:rPr>
                          <m:nor/>
                        </m:rPr>
                        <a:rPr lang="es-EC" sz="2400">
                          <a:latin typeface="Arial" panose="020B0604020202020204" pitchFamily="34" charset="0"/>
                          <a:cs typeface="Arial" panose="020B0604020202020204" pitchFamily="34" charset="0"/>
                        </a:rPr>
                        <m:t> </m:t>
                      </m:r>
                      <m:r>
                        <m:rPr>
                          <m:nor/>
                        </m:rPr>
                        <a:rPr lang="es-EC" sz="2400">
                          <a:latin typeface="Arial" panose="020B0604020202020204" pitchFamily="34" charset="0"/>
                          <a:cs typeface="Arial" panose="020B0604020202020204" pitchFamily="34" charset="0"/>
                        </a:rPr>
                        <m:t>irradiancia</m:t>
                      </m:r>
                      <m:r>
                        <m:rPr>
                          <m:nor/>
                        </m:rPr>
                        <a:rPr lang="es-EC" sz="2400">
                          <a:latin typeface="Arial" panose="020B0604020202020204" pitchFamily="34" charset="0"/>
                          <a:cs typeface="Arial" panose="020B0604020202020204" pitchFamily="34" charset="0"/>
                        </a:rPr>
                        <m:t> </m:t>
                      </m:r>
                      <m:r>
                        <m:rPr>
                          <m:nor/>
                        </m:rPr>
                        <a:rPr lang="es-EC" sz="2400">
                          <a:latin typeface="Arial" panose="020B0604020202020204" pitchFamily="34" charset="0"/>
                          <a:cs typeface="Arial" panose="020B0604020202020204" pitchFamily="34" charset="0"/>
                        </a:rPr>
                        <m:t>estimada</m:t>
                      </m:r>
                      <m:r>
                        <m:rPr>
                          <m:nor/>
                        </m:rPr>
                        <a:rPr lang="es-EC" sz="2400">
                          <a:latin typeface="Arial" panose="020B0604020202020204" pitchFamily="34" charset="0"/>
                          <a:cs typeface="Arial" panose="020B0604020202020204" pitchFamily="34" charset="0"/>
                        </a:rPr>
                        <m:t>; </m:t>
                      </m:r>
                      <m:sSub>
                        <m:sSubPr>
                          <m:ctrlPr>
                            <a:rPr lang="es-EC" sz="2400" i="1"/>
                          </m:ctrlPr>
                        </m:sSubPr>
                        <m:e>
                          <m:r>
                            <a:rPr lang="es-EC" sz="2400" i="1"/>
                            <m:t>𝑇</m:t>
                          </m:r>
                        </m:e>
                        <m:sub>
                          <m:r>
                            <a:rPr lang="es-EC" sz="2400" i="1"/>
                            <m:t>𝑝</m:t>
                          </m:r>
                        </m:sub>
                      </m:sSub>
                      <m:r>
                        <m:rPr>
                          <m:nor/>
                        </m:rPr>
                        <a:rPr lang="es-EC" sz="2400">
                          <a:latin typeface="Arial" panose="020B0604020202020204" pitchFamily="34" charset="0"/>
                          <a:cs typeface="Arial" panose="020B0604020202020204" pitchFamily="34" charset="0"/>
                        </a:rPr>
                        <m:t> </m:t>
                      </m:r>
                      <m:r>
                        <m:rPr>
                          <m:nor/>
                        </m:rPr>
                        <a:rPr lang="es-EC" sz="2400">
                          <a:latin typeface="Arial" panose="020B0604020202020204" pitchFamily="34" charset="0"/>
                          <a:cs typeface="Arial" panose="020B0604020202020204" pitchFamily="34" charset="0"/>
                        </a:rPr>
                        <m:t>temperatura</m:t>
                      </m:r>
                      <m:r>
                        <m:rPr>
                          <m:nor/>
                        </m:rPr>
                        <a:rPr lang="es-EC" sz="2400">
                          <a:latin typeface="Arial" panose="020B0604020202020204" pitchFamily="34" charset="0"/>
                          <a:cs typeface="Arial" panose="020B0604020202020204" pitchFamily="34" charset="0"/>
                        </a:rPr>
                        <m:t> </m:t>
                      </m:r>
                      <m:r>
                        <m:rPr>
                          <m:nor/>
                        </m:rPr>
                        <a:rPr lang="es-EC" sz="2400">
                          <a:latin typeface="Arial" panose="020B0604020202020204" pitchFamily="34" charset="0"/>
                          <a:cs typeface="Arial" panose="020B0604020202020204" pitchFamily="34" charset="0"/>
                        </a:rPr>
                        <m:t>del</m:t>
                      </m:r>
                      <m:r>
                        <m:rPr>
                          <m:nor/>
                        </m:rPr>
                        <a:rPr lang="es-EC" sz="2400">
                          <a:latin typeface="Arial" panose="020B0604020202020204" pitchFamily="34" charset="0"/>
                          <a:cs typeface="Arial" panose="020B0604020202020204" pitchFamily="34" charset="0"/>
                        </a:rPr>
                        <m:t> </m:t>
                      </m:r>
                      <m:r>
                        <m:rPr>
                          <m:nor/>
                        </m:rPr>
                        <a:rPr lang="es-EC" sz="2400">
                          <a:latin typeface="Arial" panose="020B0604020202020204" pitchFamily="34" charset="0"/>
                          <a:cs typeface="Arial" panose="020B0604020202020204" pitchFamily="34" charset="0"/>
                        </a:rPr>
                        <m:t>panel</m:t>
                      </m:r>
                      <m:r>
                        <m:rPr>
                          <m:nor/>
                        </m:rPr>
                        <a:rPr lang="es-EC" sz="2400">
                          <a:latin typeface="Arial" panose="020B0604020202020204" pitchFamily="34" charset="0"/>
                          <a:cs typeface="Arial" panose="020B0604020202020204" pitchFamily="34" charset="0"/>
                        </a:rPr>
                        <m:t> </m:t>
                      </m:r>
                      <m:r>
                        <m:rPr>
                          <m:nor/>
                        </m:rPr>
                        <a:rPr lang="es-EC" sz="2400">
                          <a:latin typeface="Arial" panose="020B0604020202020204" pitchFamily="34" charset="0"/>
                          <a:cs typeface="Arial" panose="020B0604020202020204" pitchFamily="34" charset="0"/>
                        </a:rPr>
                        <m:t>fotovoltaico</m:t>
                      </m:r>
                      <m:r>
                        <m:rPr>
                          <m:nor/>
                        </m:rPr>
                        <a:rPr lang="es-EC" sz="2400">
                          <a:latin typeface="Arial" panose="020B0604020202020204" pitchFamily="34" charset="0"/>
                          <a:cs typeface="Arial" panose="020B0604020202020204" pitchFamily="34" charset="0"/>
                        </a:rPr>
                        <m:t>, </m:t>
                      </m:r>
                      <m:r>
                        <m:rPr>
                          <m:nor/>
                        </m:rPr>
                        <a:rPr lang="es-EC" sz="2400">
                          <a:latin typeface="Arial" panose="020B0604020202020204" pitchFamily="34" charset="0"/>
                          <a:cs typeface="Arial" panose="020B0604020202020204" pitchFamily="34" charset="0"/>
                        </a:rPr>
                        <m:t>en</m:t>
                      </m:r>
                      <m:r>
                        <m:rPr>
                          <m:nor/>
                        </m:rPr>
                        <a:rPr lang="es-EC" sz="2400">
                          <a:latin typeface="Arial" panose="020B0604020202020204" pitchFamily="34" charset="0"/>
                          <a:cs typeface="Arial" panose="020B0604020202020204" pitchFamily="34" charset="0"/>
                        </a:rPr>
                        <m:t> °</m:t>
                      </m:r>
                      <m:r>
                        <m:rPr>
                          <m:nor/>
                        </m:rPr>
                        <a:rPr lang="es-EC" sz="2400">
                          <a:latin typeface="Arial" panose="020B0604020202020204" pitchFamily="34" charset="0"/>
                          <a:cs typeface="Arial" panose="020B0604020202020204" pitchFamily="34" charset="0"/>
                        </a:rPr>
                        <m:t>C</m:t>
                      </m:r>
                      <m:r>
                        <m:rPr>
                          <m:nor/>
                        </m:rPr>
                        <a:rPr lang="es-EC" sz="2400">
                          <a:latin typeface="Arial" panose="020B0604020202020204" pitchFamily="34" charset="0"/>
                          <a:cs typeface="Arial" panose="020B0604020202020204" pitchFamily="34" charset="0"/>
                        </a:rPr>
                        <m:t>; </m:t>
                      </m:r>
                      <m:sSub>
                        <m:sSubPr>
                          <m:ctrlPr>
                            <a:rPr lang="es-EC" sz="2400" i="1"/>
                          </m:ctrlPr>
                        </m:sSubPr>
                        <m:e>
                          <m:r>
                            <a:rPr lang="es-EC" sz="2400" i="1"/>
                            <m:t>𝑇</m:t>
                          </m:r>
                        </m:e>
                        <m:sub>
                          <m:r>
                            <a:rPr lang="es-EC" sz="2400" i="1"/>
                            <m:t>𝑎</m:t>
                          </m:r>
                        </m:sub>
                      </m:sSub>
                      <m:r>
                        <m:rPr>
                          <m:nor/>
                        </m:rPr>
                        <a:rPr lang="es-EC" sz="2400">
                          <a:latin typeface="Arial" panose="020B0604020202020204" pitchFamily="34" charset="0"/>
                          <a:cs typeface="Arial" panose="020B0604020202020204" pitchFamily="34" charset="0"/>
                        </a:rPr>
                        <m:t> </m:t>
                      </m:r>
                      <m:r>
                        <m:rPr>
                          <m:nor/>
                        </m:rPr>
                        <a:rPr lang="es-EC" sz="2400">
                          <a:latin typeface="Arial" panose="020B0604020202020204" pitchFamily="34" charset="0"/>
                          <a:cs typeface="Arial" panose="020B0604020202020204" pitchFamily="34" charset="0"/>
                        </a:rPr>
                        <m:t>temperatura</m:t>
                      </m:r>
                      <m:r>
                        <m:rPr>
                          <m:nor/>
                        </m:rPr>
                        <a:rPr lang="es-EC" sz="2400">
                          <a:latin typeface="Arial" panose="020B0604020202020204" pitchFamily="34" charset="0"/>
                          <a:cs typeface="Arial" panose="020B0604020202020204" pitchFamily="34" charset="0"/>
                        </a:rPr>
                        <m:t> </m:t>
                      </m:r>
                      <m:r>
                        <m:rPr>
                          <m:nor/>
                        </m:rPr>
                        <a:rPr lang="es-EC" sz="2400">
                          <a:latin typeface="Arial" panose="020B0604020202020204" pitchFamily="34" charset="0"/>
                          <a:cs typeface="Arial" panose="020B0604020202020204" pitchFamily="34" charset="0"/>
                        </a:rPr>
                        <m:t>del</m:t>
                      </m:r>
                      <m:r>
                        <m:rPr>
                          <m:nor/>
                        </m:rPr>
                        <a:rPr lang="es-EC" sz="2400">
                          <a:latin typeface="Arial" panose="020B0604020202020204" pitchFamily="34" charset="0"/>
                          <a:cs typeface="Arial" panose="020B0604020202020204" pitchFamily="34" charset="0"/>
                        </a:rPr>
                        <m:t> </m:t>
                      </m:r>
                      <m:r>
                        <m:rPr>
                          <m:nor/>
                        </m:rPr>
                        <a:rPr lang="es-EC" sz="2400">
                          <a:latin typeface="Arial" panose="020B0604020202020204" pitchFamily="34" charset="0"/>
                          <a:cs typeface="Arial" panose="020B0604020202020204" pitchFamily="34" charset="0"/>
                        </a:rPr>
                        <m:t>ambiente</m:t>
                      </m:r>
                      <m:r>
                        <m:rPr>
                          <m:nor/>
                        </m:rPr>
                        <a:rPr lang="es-EC" sz="2400">
                          <a:latin typeface="Arial" panose="020B0604020202020204" pitchFamily="34" charset="0"/>
                          <a:cs typeface="Arial" panose="020B0604020202020204" pitchFamily="34" charset="0"/>
                        </a:rPr>
                        <m:t> </m:t>
                      </m:r>
                      <m:r>
                        <m:rPr>
                          <m:nor/>
                        </m:rPr>
                        <a:rPr lang="es-EC" sz="2400">
                          <a:latin typeface="Arial" panose="020B0604020202020204" pitchFamily="34" charset="0"/>
                          <a:cs typeface="Arial" panose="020B0604020202020204" pitchFamily="34" charset="0"/>
                        </a:rPr>
                        <m:t>circundante</m:t>
                      </m:r>
                      <m:r>
                        <m:rPr>
                          <m:nor/>
                        </m:rPr>
                        <a:rPr lang="es-EC" sz="2400">
                          <a:latin typeface="Arial" panose="020B0604020202020204" pitchFamily="34" charset="0"/>
                          <a:cs typeface="Arial" panose="020B0604020202020204" pitchFamily="34" charset="0"/>
                        </a:rPr>
                        <m:t>, </m:t>
                      </m:r>
                      <m:r>
                        <m:rPr>
                          <m:nor/>
                        </m:rPr>
                        <a:rPr lang="es-EC" sz="2400">
                          <a:latin typeface="Arial" panose="020B0604020202020204" pitchFamily="34" charset="0"/>
                          <a:cs typeface="Arial" panose="020B0604020202020204" pitchFamily="34" charset="0"/>
                        </a:rPr>
                        <m:t>en</m:t>
                      </m:r>
                      <m:r>
                        <m:rPr>
                          <m:nor/>
                        </m:rPr>
                        <a:rPr lang="es-EC" sz="2400">
                          <a:latin typeface="Arial" panose="020B0604020202020204" pitchFamily="34" charset="0"/>
                          <a:cs typeface="Arial" panose="020B0604020202020204" pitchFamily="34" charset="0"/>
                        </a:rPr>
                        <m:t> °</m:t>
                      </m:r>
                      <m:r>
                        <m:rPr>
                          <m:nor/>
                        </m:rPr>
                        <a:rPr lang="es-EC" sz="2400">
                          <a:latin typeface="Arial" panose="020B0604020202020204" pitchFamily="34" charset="0"/>
                          <a:cs typeface="Arial" panose="020B0604020202020204" pitchFamily="34" charset="0"/>
                        </a:rPr>
                        <m:t>C</m:t>
                      </m:r>
                      <m:r>
                        <m:rPr>
                          <m:nor/>
                        </m:rPr>
                        <a:rPr lang="es-EC" sz="2400">
                          <a:latin typeface="Arial" panose="020B0604020202020204" pitchFamily="34" charset="0"/>
                          <a:cs typeface="Arial" panose="020B0604020202020204" pitchFamily="34" charset="0"/>
                        </a:rPr>
                        <m:t>; </m:t>
                      </m:r>
                      <m:r>
                        <a:rPr lang="es-EC" sz="2400" i="1"/>
                        <m:t>𝑘</m:t>
                      </m:r>
                      <m:r>
                        <m:rPr>
                          <m:nor/>
                        </m:rPr>
                        <a:rPr lang="es-EC" sz="2400">
                          <a:latin typeface="Arial" panose="020B0604020202020204" pitchFamily="34" charset="0"/>
                          <a:cs typeface="Arial" panose="020B0604020202020204" pitchFamily="34" charset="0"/>
                        </a:rPr>
                        <m:t> </m:t>
                      </m:r>
                      <m:r>
                        <m:rPr>
                          <m:nor/>
                        </m:rPr>
                        <a:rPr lang="es-EC" sz="2400">
                          <a:latin typeface="Arial" panose="020B0604020202020204" pitchFamily="34" charset="0"/>
                          <a:cs typeface="Arial" panose="020B0604020202020204" pitchFamily="34" charset="0"/>
                        </a:rPr>
                        <m:t>es</m:t>
                      </m:r>
                      <m:r>
                        <m:rPr>
                          <m:nor/>
                        </m:rPr>
                        <a:rPr lang="es-EC" sz="2400">
                          <a:latin typeface="Arial" panose="020B0604020202020204" pitchFamily="34" charset="0"/>
                          <a:cs typeface="Arial" panose="020B0604020202020204" pitchFamily="34" charset="0"/>
                        </a:rPr>
                        <m:t> </m:t>
                      </m:r>
                      <m:r>
                        <m:rPr>
                          <m:nor/>
                        </m:rPr>
                        <a:rPr lang="es-EC" sz="2400">
                          <a:latin typeface="Arial" panose="020B0604020202020204" pitchFamily="34" charset="0"/>
                          <a:cs typeface="Arial" panose="020B0604020202020204" pitchFamily="34" charset="0"/>
                        </a:rPr>
                        <m:t>un</m:t>
                      </m:r>
                      <m:r>
                        <m:rPr>
                          <m:nor/>
                        </m:rPr>
                        <a:rPr lang="es-EC" sz="2400">
                          <a:latin typeface="Arial" panose="020B0604020202020204" pitchFamily="34" charset="0"/>
                          <a:cs typeface="Arial" panose="020B0604020202020204" pitchFamily="34" charset="0"/>
                        </a:rPr>
                        <m:t> </m:t>
                      </m:r>
                      <m:r>
                        <m:rPr>
                          <m:nor/>
                        </m:rPr>
                        <a:rPr lang="es-EC" sz="2400">
                          <a:latin typeface="Arial" panose="020B0604020202020204" pitchFamily="34" charset="0"/>
                          <a:cs typeface="Arial" panose="020B0604020202020204" pitchFamily="34" charset="0"/>
                        </a:rPr>
                        <m:t>factor</m:t>
                      </m:r>
                      <m:r>
                        <m:rPr>
                          <m:nor/>
                        </m:rPr>
                        <a:rPr lang="es-EC" sz="2400" b="0" i="0" smtClean="0">
                          <a:latin typeface="Arial" panose="020B0604020202020204" pitchFamily="34" charset="0"/>
                          <a:cs typeface="Arial" panose="020B0604020202020204" pitchFamily="34" charset="0"/>
                        </a:rPr>
                        <m:t> </m:t>
                      </m:r>
                      <m:r>
                        <m:rPr>
                          <m:nor/>
                        </m:rPr>
                        <a:rPr lang="es-EC" sz="2400">
                          <a:latin typeface="Arial" panose="020B0604020202020204" pitchFamily="34" charset="0"/>
                          <a:cs typeface="Arial" panose="020B0604020202020204" pitchFamily="34" charset="0"/>
                        </a:rPr>
                        <m:t>que</m:t>
                      </m:r>
                      <m:r>
                        <m:rPr>
                          <m:nor/>
                        </m:rPr>
                        <a:rPr lang="es-EC" sz="2400">
                          <a:latin typeface="Arial" panose="020B0604020202020204" pitchFamily="34" charset="0"/>
                          <a:cs typeface="Arial" panose="020B0604020202020204" pitchFamily="34" charset="0"/>
                        </a:rPr>
                        <m:t> </m:t>
                      </m:r>
                      <m:r>
                        <m:rPr>
                          <m:nor/>
                        </m:rPr>
                        <a:rPr lang="es-EC" sz="2400">
                          <a:latin typeface="Arial" panose="020B0604020202020204" pitchFamily="34" charset="0"/>
                          <a:cs typeface="Arial" panose="020B0604020202020204" pitchFamily="34" charset="0"/>
                        </a:rPr>
                        <m:t>var</m:t>
                      </m:r>
                      <m:r>
                        <m:rPr>
                          <m:nor/>
                        </m:rPr>
                        <a:rPr lang="es-EC" sz="2400">
                          <a:latin typeface="Arial" panose="020B0604020202020204" pitchFamily="34" charset="0"/>
                          <a:cs typeface="Arial" panose="020B0604020202020204" pitchFamily="34" charset="0"/>
                        </a:rPr>
                        <m:t>í</m:t>
                      </m:r>
                      <m:r>
                        <m:rPr>
                          <m:nor/>
                        </m:rPr>
                        <a:rPr lang="es-EC" sz="2400">
                          <a:latin typeface="Arial" panose="020B0604020202020204" pitchFamily="34" charset="0"/>
                          <a:cs typeface="Arial" panose="020B0604020202020204" pitchFamily="34" charset="0"/>
                        </a:rPr>
                        <m:t>a</m:t>
                      </m:r>
                      <m:r>
                        <m:rPr>
                          <m:nor/>
                        </m:rPr>
                        <a:rPr lang="es-EC" sz="2400">
                          <a:latin typeface="Arial" panose="020B0604020202020204" pitchFamily="34" charset="0"/>
                          <a:cs typeface="Arial" panose="020B0604020202020204" pitchFamily="34" charset="0"/>
                        </a:rPr>
                        <m:t> </m:t>
                      </m:r>
                      <m:r>
                        <m:rPr>
                          <m:nor/>
                        </m:rPr>
                        <a:rPr lang="es-EC" sz="2400">
                          <a:latin typeface="Arial" panose="020B0604020202020204" pitchFamily="34" charset="0"/>
                          <a:cs typeface="Arial" panose="020B0604020202020204" pitchFamily="34" charset="0"/>
                        </a:rPr>
                        <m:t>de</m:t>
                      </m:r>
                      <m:r>
                        <m:rPr>
                          <m:nor/>
                        </m:rPr>
                        <a:rPr lang="es-EC" sz="2400">
                          <a:latin typeface="Arial" panose="020B0604020202020204" pitchFamily="34" charset="0"/>
                          <a:cs typeface="Arial" panose="020B0604020202020204" pitchFamily="34" charset="0"/>
                        </a:rPr>
                        <m:t> 0,02 </m:t>
                      </m:r>
                      <m:r>
                        <m:rPr>
                          <m:nor/>
                        </m:rPr>
                        <a:rPr lang="es-EC" sz="2400">
                          <a:latin typeface="Arial" panose="020B0604020202020204" pitchFamily="34" charset="0"/>
                          <a:cs typeface="Arial" panose="020B0604020202020204" pitchFamily="34" charset="0"/>
                        </a:rPr>
                        <m:t>a</m:t>
                      </m:r>
                      <m:r>
                        <m:rPr>
                          <m:nor/>
                        </m:rPr>
                        <a:rPr lang="es-EC" sz="2400">
                          <a:latin typeface="Arial" panose="020B0604020202020204" pitchFamily="34" charset="0"/>
                          <a:cs typeface="Arial" panose="020B0604020202020204" pitchFamily="34" charset="0"/>
                        </a:rPr>
                        <m:t> 0,04°</m:t>
                      </m:r>
                      <m:r>
                        <m:rPr>
                          <m:nor/>
                        </m:rPr>
                        <a:rPr lang="es-EC" sz="2400">
                          <a:latin typeface="Arial" panose="020B0604020202020204" pitchFamily="34" charset="0"/>
                          <a:cs typeface="Arial" panose="020B0604020202020204" pitchFamily="34" charset="0"/>
                        </a:rPr>
                        <m:t>Cm</m:t>
                      </m:r>
                      <m:r>
                        <a:rPr lang="es-EC" sz="2400" b="0" i="1" smtClean="0">
                          <a:latin typeface="Arial" panose="020B0604020202020204" pitchFamily="34" charset="0"/>
                          <a:cs typeface="Arial" panose="020B0604020202020204" pitchFamily="34" charset="0"/>
                        </a:rPr>
                        <m:t>²</m:t>
                      </m:r>
                      <m:r>
                        <a:rPr lang="es-EC" sz="2400" b="0" i="1" smtClean="0">
                          <a:latin typeface="Cambria Math"/>
                          <a:cs typeface="Arial" panose="020B0604020202020204" pitchFamily="34" charset="0"/>
                        </a:rPr>
                        <m:t>/</m:t>
                      </m:r>
                      <m:r>
                        <a:rPr lang="es-EC" sz="2400" b="0" i="1" smtClean="0">
                          <a:latin typeface="Cambria Math"/>
                          <a:cs typeface="Arial" panose="020B0604020202020204" pitchFamily="34" charset="0"/>
                        </a:rPr>
                        <m:t>𝑊</m:t>
                      </m:r>
                      <m:r>
                        <m:rPr>
                          <m:nor/>
                        </m:rPr>
                        <a:rPr lang="es-EC" sz="2400" b="0" i="0" smtClean="0">
                          <a:latin typeface="Arial" panose="020B0604020202020204" pitchFamily="34" charset="0"/>
                          <a:cs typeface="Arial" panose="020B0604020202020204" pitchFamily="34" charset="0"/>
                        </a:rPr>
                        <m:t>dependiendo</m:t>
                      </m:r>
                      <m:r>
                        <m:rPr>
                          <m:nor/>
                        </m:rPr>
                        <a:rPr lang="es-EC" sz="2400" b="0" i="0" smtClean="0">
                          <a:latin typeface="Arial" panose="020B0604020202020204" pitchFamily="34" charset="0"/>
                          <a:cs typeface="Arial" panose="020B0604020202020204" pitchFamily="34" charset="0"/>
                        </a:rPr>
                        <m:t> </m:t>
                      </m:r>
                      <m:r>
                        <m:rPr>
                          <m:nor/>
                        </m:rPr>
                        <a:rPr lang="es-EC" sz="2400" b="0" i="0" smtClean="0">
                          <a:latin typeface="Arial" panose="020B0604020202020204" pitchFamily="34" charset="0"/>
                          <a:cs typeface="Arial" panose="020B0604020202020204" pitchFamily="34" charset="0"/>
                        </a:rPr>
                        <m:t>de</m:t>
                      </m:r>
                      <m:r>
                        <m:rPr>
                          <m:nor/>
                        </m:rPr>
                        <a:rPr lang="es-EC" sz="2400" b="0" i="0" smtClean="0">
                          <a:latin typeface="Arial" panose="020B0604020202020204" pitchFamily="34" charset="0"/>
                          <a:cs typeface="Arial" panose="020B0604020202020204" pitchFamily="34" charset="0"/>
                        </a:rPr>
                        <m:t> </m:t>
                      </m:r>
                      <m:r>
                        <m:rPr>
                          <m:nor/>
                        </m:rPr>
                        <a:rPr lang="es-EC" sz="2400" b="0" i="0" smtClean="0">
                          <a:latin typeface="Arial" panose="020B0604020202020204" pitchFamily="34" charset="0"/>
                          <a:cs typeface="Arial" panose="020B0604020202020204" pitchFamily="34" charset="0"/>
                        </a:rPr>
                        <m:t>la</m:t>
                      </m:r>
                      <m:r>
                        <m:rPr>
                          <m:nor/>
                        </m:rPr>
                        <a:rPr lang="es-EC" sz="2400" b="0" i="0" smtClean="0">
                          <a:latin typeface="Arial" panose="020B0604020202020204" pitchFamily="34" charset="0"/>
                          <a:cs typeface="Arial" panose="020B0604020202020204" pitchFamily="34" charset="0"/>
                        </a:rPr>
                        <m:t> </m:t>
                      </m:r>
                      <m:r>
                        <m:rPr>
                          <m:nor/>
                        </m:rPr>
                        <a:rPr lang="es-EC" sz="2400" b="0" i="0" smtClean="0">
                          <a:latin typeface="Arial" panose="020B0604020202020204" pitchFamily="34" charset="0"/>
                          <a:cs typeface="Arial" panose="020B0604020202020204" pitchFamily="34" charset="0"/>
                        </a:rPr>
                        <m:t>velocidad</m:t>
                      </m:r>
                      <m:r>
                        <m:rPr>
                          <m:nor/>
                        </m:rPr>
                        <a:rPr lang="es-EC" sz="2400" b="0" i="0" smtClean="0">
                          <a:latin typeface="Arial" panose="020B0604020202020204" pitchFamily="34" charset="0"/>
                          <a:cs typeface="Arial" panose="020B0604020202020204" pitchFamily="34" charset="0"/>
                        </a:rPr>
                        <m:t> </m:t>
                      </m:r>
                      <m:r>
                        <m:rPr>
                          <m:nor/>
                        </m:rPr>
                        <a:rPr lang="es-EC" sz="2400" b="0" i="0" smtClean="0">
                          <a:latin typeface="Arial" panose="020B0604020202020204" pitchFamily="34" charset="0"/>
                          <a:cs typeface="Arial" panose="020B0604020202020204" pitchFamily="34" charset="0"/>
                        </a:rPr>
                        <m:t>del</m:t>
                      </m:r>
                      <m:r>
                        <m:rPr>
                          <m:nor/>
                        </m:rPr>
                        <a:rPr lang="es-EC" sz="2400" b="0" i="0" smtClean="0">
                          <a:latin typeface="Arial" panose="020B0604020202020204" pitchFamily="34" charset="0"/>
                          <a:cs typeface="Arial" panose="020B0604020202020204" pitchFamily="34" charset="0"/>
                        </a:rPr>
                        <m:t> </m:t>
                      </m:r>
                      <m:r>
                        <m:rPr>
                          <m:nor/>
                        </m:rPr>
                        <a:rPr lang="es-EC" sz="2400" b="0" i="0" smtClean="0">
                          <a:latin typeface="Arial" panose="020B0604020202020204" pitchFamily="34" charset="0"/>
                          <a:cs typeface="Arial" panose="020B0604020202020204" pitchFamily="34" charset="0"/>
                        </a:rPr>
                        <m:t>viento</m:t>
                      </m:r>
                      <m:r>
                        <m:rPr>
                          <m:nor/>
                        </m:rPr>
                        <a:rPr lang="es-EC" sz="2400" b="0" i="0" smtClean="0">
                          <a:latin typeface="Arial" panose="020B0604020202020204" pitchFamily="34" charset="0"/>
                          <a:cs typeface="Arial" panose="020B0604020202020204" pitchFamily="34" charset="0"/>
                        </a:rPr>
                        <m:t>.</m:t>
                      </m:r>
                    </m:oMath>
                  </m:oMathPara>
                </a14:m>
                <a:endParaRPr lang="es-EC" sz="2200" dirty="0">
                  <a:latin typeface="Arial" panose="020B0604020202020204" pitchFamily="34" charset="0"/>
                  <a:cs typeface="Arial" panose="020B0604020202020204" pitchFamily="34" charset="0"/>
                </a:endParaRPr>
              </a:p>
            </p:txBody>
          </p:sp>
        </mc:Choice>
        <mc:Fallback>
          <p:sp>
            <p:nvSpPr>
              <p:cNvPr id="3" name="2 Rectángulo"/>
              <p:cNvSpPr>
                <a:spLocks noRot="1" noChangeAspect="1" noMove="1" noResize="1" noEditPoints="1" noAdjustHandles="1" noChangeArrowheads="1" noChangeShapeType="1" noTextEdit="1"/>
              </p:cNvSpPr>
              <p:nvPr/>
            </p:nvSpPr>
            <p:spPr>
              <a:xfrm>
                <a:off x="611560" y="2492896"/>
                <a:ext cx="8136904" cy="2623603"/>
              </a:xfrm>
              <a:prstGeom prst="rect">
                <a:avLst/>
              </a:prstGeom>
              <a:blipFill rotWithShape="1">
                <a:blip r:embed="rId3"/>
                <a:stretch>
                  <a:fillRect l="-150"/>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4" name="3 Rectángulo"/>
              <p:cNvSpPr/>
              <p:nvPr/>
            </p:nvSpPr>
            <p:spPr>
              <a:xfrm>
                <a:off x="3656510" y="1412776"/>
                <a:ext cx="2283641" cy="621324"/>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s-EC" i="1" smtClean="0"/>
                          </m:ctrlPr>
                        </m:sSubPr>
                        <m:e>
                          <m:r>
                            <a:rPr lang="es-EC" b="0" i="1" smtClean="0">
                              <a:latin typeface="Cambria Math"/>
                            </a:rPr>
                            <m:t>𝐼</m:t>
                          </m:r>
                        </m:e>
                        <m:sub>
                          <m:r>
                            <a:rPr lang="es-EC" b="0" i="1" smtClean="0">
                              <a:latin typeface="Cambria Math"/>
                            </a:rPr>
                            <m:t>𝑒𝑠𝑡</m:t>
                          </m:r>
                        </m:sub>
                      </m:sSub>
                      <m:r>
                        <a:rPr lang="es-EC"/>
                        <m:t>=</m:t>
                      </m:r>
                      <m:f>
                        <m:fPr>
                          <m:ctrlPr>
                            <a:rPr lang="es-EC" i="1"/>
                          </m:ctrlPr>
                        </m:fPr>
                        <m:num>
                          <m:sSub>
                            <m:sSubPr>
                              <m:ctrlPr>
                                <a:rPr lang="es-EC" i="1"/>
                              </m:ctrlPr>
                            </m:sSubPr>
                            <m:e>
                              <m:r>
                                <a:rPr lang="es-EC" i="1"/>
                                <m:t>𝑇</m:t>
                              </m:r>
                            </m:e>
                            <m:sub>
                              <m:r>
                                <a:rPr lang="es-EC" i="1"/>
                                <m:t>𝑝</m:t>
                              </m:r>
                            </m:sub>
                          </m:sSub>
                          <m:r>
                            <a:rPr lang="es-EC" i="1"/>
                            <m:t>−</m:t>
                          </m:r>
                          <m:sSub>
                            <m:sSubPr>
                              <m:ctrlPr>
                                <a:rPr lang="es-EC" i="1"/>
                              </m:ctrlPr>
                            </m:sSubPr>
                            <m:e>
                              <m:r>
                                <a:rPr lang="es-EC" i="1"/>
                                <m:t>𝑇</m:t>
                              </m:r>
                            </m:e>
                            <m:sub>
                              <m:r>
                                <a:rPr lang="es-EC" i="1"/>
                                <m:t>𝑎</m:t>
                              </m:r>
                            </m:sub>
                          </m:sSub>
                        </m:num>
                        <m:den>
                          <m:r>
                            <a:rPr lang="es-EC" i="1"/>
                            <m:t>𝑘</m:t>
                          </m:r>
                        </m:den>
                      </m:f>
                    </m:oMath>
                  </m:oMathPara>
                </a14:m>
                <a:endParaRPr lang="es-EC" dirty="0">
                  <a:latin typeface="Arial" panose="020B0604020202020204" pitchFamily="34" charset="0"/>
                  <a:cs typeface="Arial" panose="020B0604020202020204" pitchFamily="34" charset="0"/>
                </a:endParaRPr>
              </a:p>
            </p:txBody>
          </p:sp>
        </mc:Choice>
        <mc:Fallback>
          <p:sp>
            <p:nvSpPr>
              <p:cNvPr id="4" name="3 Rectángulo"/>
              <p:cNvSpPr>
                <a:spLocks noRot="1" noChangeAspect="1" noMove="1" noResize="1" noEditPoints="1" noAdjustHandles="1" noChangeArrowheads="1" noChangeShapeType="1" noTextEdit="1"/>
              </p:cNvSpPr>
              <p:nvPr/>
            </p:nvSpPr>
            <p:spPr>
              <a:xfrm>
                <a:off x="3656510" y="1412776"/>
                <a:ext cx="2283641" cy="621324"/>
              </a:xfrm>
              <a:prstGeom prst="rect">
                <a:avLst/>
              </a:prstGeom>
              <a:blipFill rotWithShape="1">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4086545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404664"/>
            <a:ext cx="4896544" cy="830997"/>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DIMENSIONAMIENTO DE LA INSTALACIÓN FOTOVOLTAICA</a:t>
            </a:r>
            <a:endParaRPr lang="en-US" sz="2400" b="1" dirty="0">
              <a:solidFill>
                <a:srgbClr val="0070C0"/>
              </a:solidFill>
              <a:latin typeface="Arial" panose="020B0604020202020204" pitchFamily="34" charset="0"/>
              <a:cs typeface="Arial" panose="020B0604020202020204" pitchFamily="34" charset="0"/>
            </a:endParaRPr>
          </a:p>
        </p:txBody>
      </p:sp>
      <p:sp>
        <p:nvSpPr>
          <p:cNvPr id="6" name="5 Rectángulo"/>
          <p:cNvSpPr/>
          <p:nvPr/>
        </p:nvSpPr>
        <p:spPr>
          <a:xfrm>
            <a:off x="379050" y="1425858"/>
            <a:ext cx="2967479" cy="369332"/>
          </a:xfrm>
          <a:prstGeom prst="rect">
            <a:avLst/>
          </a:prstGeom>
        </p:spPr>
        <p:txBody>
          <a:bodyPr wrap="none">
            <a:spAutoFit/>
          </a:bodyPr>
          <a:lstStyle/>
          <a:p>
            <a:r>
              <a:rPr lang="en-US" b="1" dirty="0" err="1" smtClean="0">
                <a:solidFill>
                  <a:srgbClr val="0070C0"/>
                </a:solidFill>
                <a:latin typeface="Arial" panose="020B0604020202020204" pitchFamily="34" charset="0"/>
                <a:cs typeface="Arial" panose="020B0604020202020204" pitchFamily="34" charset="0"/>
              </a:rPr>
              <a:t>Componentes</a:t>
            </a:r>
            <a:r>
              <a:rPr lang="en-US" b="1" dirty="0" smtClean="0">
                <a:solidFill>
                  <a:srgbClr val="0070C0"/>
                </a:solidFill>
                <a:latin typeface="Arial" panose="020B0604020202020204" pitchFamily="34" charset="0"/>
                <a:cs typeface="Arial" panose="020B0604020202020204" pitchFamily="34" charset="0"/>
              </a:rPr>
              <a:t> </a:t>
            </a:r>
            <a:r>
              <a:rPr lang="en-US" b="1" dirty="0" err="1" smtClean="0">
                <a:solidFill>
                  <a:srgbClr val="0070C0"/>
                </a:solidFill>
                <a:latin typeface="Arial" panose="020B0604020202020204" pitchFamily="34" charset="0"/>
                <a:cs typeface="Arial" panose="020B0604020202020204" pitchFamily="34" charset="0"/>
              </a:rPr>
              <a:t>Mecánicos</a:t>
            </a:r>
            <a:endParaRPr lang="en-US" b="1" dirty="0" smtClean="0">
              <a:solidFill>
                <a:srgbClr val="0070C0"/>
              </a:solidFill>
              <a:latin typeface="Arial" panose="020B0604020202020204" pitchFamily="34" charset="0"/>
              <a:cs typeface="Arial" panose="020B0604020202020204" pitchFamily="34" charset="0"/>
            </a:endParaRPr>
          </a:p>
        </p:txBody>
      </p:sp>
      <p:sp>
        <p:nvSpPr>
          <p:cNvPr id="5" name="4 CuadroTexto"/>
          <p:cNvSpPr txBox="1"/>
          <p:nvPr/>
        </p:nvSpPr>
        <p:spPr>
          <a:xfrm>
            <a:off x="379050" y="1916832"/>
            <a:ext cx="8208912" cy="1477328"/>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L</a:t>
            </a:r>
            <a:r>
              <a:rPr lang="es-MX" dirty="0" smtClean="0">
                <a:latin typeface="Arial" panose="020B0604020202020204" pitchFamily="34" charset="0"/>
                <a:cs typeface="Arial" panose="020B0604020202020204" pitchFamily="34" charset="0"/>
              </a:rPr>
              <a:t>os </a:t>
            </a:r>
            <a:r>
              <a:rPr lang="es-MX" dirty="0">
                <a:latin typeface="Arial" panose="020B0604020202020204" pitchFamily="34" charset="0"/>
                <a:cs typeface="Arial" panose="020B0604020202020204" pitchFamily="34" charset="0"/>
              </a:rPr>
              <a:t>componentes principales del </a:t>
            </a:r>
            <a:r>
              <a:rPr lang="es-MX" dirty="0" smtClean="0">
                <a:latin typeface="Arial" panose="020B0604020202020204" pitchFamily="34" charset="0"/>
                <a:cs typeface="Arial" panose="020B0604020202020204" pitchFamily="34" charset="0"/>
              </a:rPr>
              <a:t>sistema </a:t>
            </a:r>
            <a:r>
              <a:rPr lang="es-MX" dirty="0">
                <a:latin typeface="Arial" panose="020B0604020202020204" pitchFamily="34" charset="0"/>
                <a:cs typeface="Arial" panose="020B0604020202020204" pitchFamily="34" charset="0"/>
              </a:rPr>
              <a:t>de medición de </a:t>
            </a:r>
            <a:r>
              <a:rPr lang="es-MX" dirty="0" err="1">
                <a:latin typeface="Arial" panose="020B0604020202020204" pitchFamily="34" charset="0"/>
                <a:cs typeface="Arial" panose="020B0604020202020204" pitchFamily="34" charset="0"/>
              </a:rPr>
              <a:t>irradiancia</a:t>
            </a:r>
            <a:r>
              <a:rPr lang="es-MX" dirty="0">
                <a:latin typeface="Arial" panose="020B0604020202020204" pitchFamily="34" charset="0"/>
                <a:cs typeface="Arial" panose="020B0604020202020204" pitchFamily="34" charset="0"/>
              </a:rPr>
              <a:t> son:</a:t>
            </a:r>
            <a:endParaRPr lang="es-EC" dirty="0">
              <a:latin typeface="Arial" panose="020B0604020202020204" pitchFamily="34" charset="0"/>
              <a:cs typeface="Arial" panose="020B0604020202020204" pitchFamily="34" charset="0"/>
            </a:endParaRPr>
          </a:p>
          <a:p>
            <a:endParaRPr lang="es-EC"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MX" dirty="0">
                <a:latin typeface="Arial" panose="020B0604020202020204" pitchFamily="34" charset="0"/>
                <a:cs typeface="Arial" panose="020B0604020202020204" pitchFamily="34" charset="0"/>
              </a:rPr>
              <a:t>Panel fotovoltaico</a:t>
            </a:r>
            <a:endParaRPr lang="es-EC"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MX" dirty="0">
                <a:latin typeface="Arial" panose="020B0604020202020204" pitchFamily="34" charset="0"/>
                <a:cs typeface="Arial" panose="020B0604020202020204" pitchFamily="34" charset="0"/>
              </a:rPr>
              <a:t>Eje y chumaceras</a:t>
            </a:r>
            <a:endParaRPr lang="es-EC"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Estructura metálica soporte</a:t>
            </a:r>
            <a:endParaRPr lang="es-EC" dirty="0">
              <a:latin typeface="Arial" panose="020B0604020202020204" pitchFamily="34" charset="0"/>
              <a:cs typeface="Arial" panose="020B0604020202020204" pitchFamily="34" charset="0"/>
            </a:endParaRPr>
          </a:p>
        </p:txBody>
      </p:sp>
      <p:pic>
        <p:nvPicPr>
          <p:cNvPr id="9" name="8 Imagen" descr="F:\ANDRES FELICITA V2\FOTOS FELICITA\1PanelFotovoltaicoDe43WpConSeguidorSolar.JPG"/>
          <p:cNvPicPr/>
          <p:nvPr/>
        </p:nvPicPr>
        <p:blipFill rotWithShape="1">
          <a:blip r:embed="rId2" cstate="print">
            <a:extLst>
              <a:ext uri="{28A0092B-C50C-407E-A947-70E740481C1C}">
                <a14:useLocalDpi xmlns:a14="http://schemas.microsoft.com/office/drawing/2010/main" val="0"/>
              </a:ext>
            </a:extLst>
          </a:blip>
          <a:srcRect l="36546" t="30381" r="11735" b="9252"/>
          <a:stretch/>
        </p:blipFill>
        <p:spPr bwMode="auto">
          <a:xfrm>
            <a:off x="4427984" y="2655496"/>
            <a:ext cx="3600400" cy="309634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3353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404664"/>
            <a:ext cx="4896544" cy="830997"/>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DIMENSIONAMIENTO DE LA INSTALACIÓN FOTOVOLTAICA</a:t>
            </a:r>
            <a:endParaRPr lang="en-US" sz="2400" b="1" dirty="0">
              <a:solidFill>
                <a:srgbClr val="0070C0"/>
              </a:solidFill>
              <a:latin typeface="Arial" panose="020B0604020202020204" pitchFamily="34" charset="0"/>
              <a:cs typeface="Arial" panose="020B0604020202020204" pitchFamily="34" charset="0"/>
            </a:endParaRPr>
          </a:p>
        </p:txBody>
      </p:sp>
      <p:sp>
        <p:nvSpPr>
          <p:cNvPr id="6" name="5 Rectángulo"/>
          <p:cNvSpPr/>
          <p:nvPr/>
        </p:nvSpPr>
        <p:spPr>
          <a:xfrm>
            <a:off x="379050" y="1425858"/>
            <a:ext cx="2390398" cy="369332"/>
          </a:xfrm>
          <a:prstGeom prst="rect">
            <a:avLst/>
          </a:prstGeom>
        </p:spPr>
        <p:txBody>
          <a:bodyPr wrap="none">
            <a:spAutoFit/>
          </a:bodyPr>
          <a:lstStyle/>
          <a:p>
            <a:r>
              <a:rPr lang="en-US" b="1" dirty="0" err="1" smtClean="0">
                <a:solidFill>
                  <a:srgbClr val="0070C0"/>
                </a:solidFill>
                <a:latin typeface="Arial" panose="020B0604020202020204" pitchFamily="34" charset="0"/>
                <a:cs typeface="Arial" panose="020B0604020202020204" pitchFamily="34" charset="0"/>
              </a:rPr>
              <a:t>Diseño</a:t>
            </a:r>
            <a:r>
              <a:rPr lang="en-US" b="1" dirty="0" smtClean="0">
                <a:solidFill>
                  <a:srgbClr val="0070C0"/>
                </a:solidFill>
                <a:latin typeface="Arial" panose="020B0604020202020204" pitchFamily="34" charset="0"/>
                <a:cs typeface="Arial" panose="020B0604020202020204" pitchFamily="34" charset="0"/>
              </a:rPr>
              <a:t> </a:t>
            </a:r>
            <a:r>
              <a:rPr lang="en-US" b="1" dirty="0" err="1" smtClean="0">
                <a:solidFill>
                  <a:srgbClr val="0070C0"/>
                </a:solidFill>
                <a:latin typeface="Arial" panose="020B0604020202020204" pitchFamily="34" charset="0"/>
                <a:cs typeface="Arial" panose="020B0604020202020204" pitchFamily="34" charset="0"/>
              </a:rPr>
              <a:t>Fotovoltaico</a:t>
            </a:r>
            <a:endParaRPr lang="en-US" b="1" dirty="0" smtClean="0">
              <a:solidFill>
                <a:srgbClr val="0070C0"/>
              </a:solidFill>
              <a:latin typeface="Arial" panose="020B0604020202020204" pitchFamily="34" charset="0"/>
              <a:cs typeface="Arial" panose="020B0604020202020204" pitchFamily="34" charset="0"/>
            </a:endParaRPr>
          </a:p>
        </p:txBody>
      </p:sp>
      <p:sp>
        <p:nvSpPr>
          <p:cNvPr id="5" name="4 CuadroTexto"/>
          <p:cNvSpPr txBox="1"/>
          <p:nvPr/>
        </p:nvSpPr>
        <p:spPr>
          <a:xfrm>
            <a:off x="379050" y="1916832"/>
            <a:ext cx="8208912" cy="1477328"/>
          </a:xfrm>
          <a:prstGeom prst="rect">
            <a:avLst/>
          </a:prstGeom>
          <a:noFill/>
        </p:spPr>
        <p:txBody>
          <a:bodyPr wrap="square" rtlCol="0">
            <a:spAutoFit/>
          </a:bodyPr>
          <a:lstStyle/>
          <a:p>
            <a:pPr algn="just"/>
            <a:r>
              <a:rPr lang="es-EC" dirty="0">
                <a:latin typeface="Arial" panose="020B0604020202020204" pitchFamily="34" charset="0"/>
                <a:cs typeface="Arial" panose="020B0604020202020204" pitchFamily="34" charset="0"/>
              </a:rPr>
              <a:t>La curva I-V de un </a:t>
            </a:r>
            <a:r>
              <a:rPr lang="es-EC" dirty="0">
                <a:latin typeface="Arial" panose="020B0604020202020204" pitchFamily="34" charset="0"/>
                <a:cs typeface="Arial" panose="020B0604020202020204" pitchFamily="34" charset="0"/>
              </a:rPr>
              <a:t>P</a:t>
            </a:r>
            <a:r>
              <a:rPr lang="es-EC" dirty="0" smtClean="0">
                <a:latin typeface="Arial" panose="020B0604020202020204" pitchFamily="34" charset="0"/>
                <a:cs typeface="Arial" panose="020B0604020202020204" pitchFamily="34" charset="0"/>
              </a:rPr>
              <a:t>FV </a:t>
            </a:r>
            <a:r>
              <a:rPr lang="es-EC" dirty="0">
                <a:latin typeface="Arial" panose="020B0604020202020204" pitchFamily="34" charset="0"/>
                <a:cs typeface="Arial" panose="020B0604020202020204" pitchFamily="34" charset="0"/>
              </a:rPr>
              <a:t>depende de sus características constructivas (número de tipo de células) y por las condiciones ambientales (</a:t>
            </a:r>
            <a:r>
              <a:rPr lang="es-EC" dirty="0" err="1">
                <a:latin typeface="Arial" panose="020B0604020202020204" pitchFamily="34" charset="0"/>
                <a:cs typeface="Arial" panose="020B0604020202020204" pitchFamily="34" charset="0"/>
              </a:rPr>
              <a:t>irradiancia</a:t>
            </a:r>
            <a:r>
              <a:rPr lang="es-EC" dirty="0">
                <a:latin typeface="Arial" panose="020B0604020202020204" pitchFamily="34" charset="0"/>
                <a:cs typeface="Arial" panose="020B0604020202020204" pitchFamily="34" charset="0"/>
              </a:rPr>
              <a:t>, temperatura y espectro de la radiación). Normalmente los parámetros característicos se dan en unas determinadas condiciones que permiten la inter comparación universal de distintos tipos de módulos, estas son</a:t>
            </a:r>
            <a:r>
              <a:rPr lang="es-EC" dirty="0" smtClean="0">
                <a:latin typeface="Arial" panose="020B0604020202020204" pitchFamily="34" charset="0"/>
                <a:cs typeface="Arial" panose="020B0604020202020204" pitchFamily="34" charset="0"/>
              </a:rPr>
              <a:t>:</a:t>
            </a:r>
            <a:endParaRPr lang="es-EC" dirty="0">
              <a:latin typeface="Arial" panose="020B0604020202020204" pitchFamily="34" charset="0"/>
              <a:cs typeface="Arial" panose="020B0604020202020204" pitchFamily="34" charset="0"/>
            </a:endParaRPr>
          </a:p>
        </p:txBody>
      </p:sp>
      <p:pic>
        <p:nvPicPr>
          <p:cNvPr id="7" name="6 Imagen"/>
          <p:cNvPicPr/>
          <p:nvPr/>
        </p:nvPicPr>
        <p:blipFill rotWithShape="1">
          <a:blip r:embed="rId2"/>
          <a:srcRect l="26837" t="15198" r="27179" b="21562"/>
          <a:stretch/>
        </p:blipFill>
        <p:spPr bwMode="auto">
          <a:xfrm>
            <a:off x="3347864" y="3573016"/>
            <a:ext cx="2967355" cy="22942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1606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404664"/>
            <a:ext cx="4896544" cy="830997"/>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DIMENSIONAMIENTO DE LA INSTALACIÓN FOTOVOLTAICA</a:t>
            </a:r>
            <a:endParaRPr lang="en-US" sz="2400" b="1" dirty="0">
              <a:solidFill>
                <a:srgbClr val="0070C0"/>
              </a:solidFill>
              <a:latin typeface="Arial" panose="020B0604020202020204" pitchFamily="34" charset="0"/>
              <a:cs typeface="Arial" panose="020B0604020202020204" pitchFamily="34" charset="0"/>
            </a:endParaRPr>
          </a:p>
        </p:txBody>
      </p:sp>
      <p:sp>
        <p:nvSpPr>
          <p:cNvPr id="6" name="5 Rectángulo"/>
          <p:cNvSpPr/>
          <p:nvPr/>
        </p:nvSpPr>
        <p:spPr>
          <a:xfrm>
            <a:off x="379050" y="1425858"/>
            <a:ext cx="2390398" cy="369332"/>
          </a:xfrm>
          <a:prstGeom prst="rect">
            <a:avLst/>
          </a:prstGeom>
        </p:spPr>
        <p:txBody>
          <a:bodyPr wrap="none">
            <a:spAutoFit/>
          </a:bodyPr>
          <a:lstStyle/>
          <a:p>
            <a:r>
              <a:rPr lang="en-US" b="1" dirty="0" err="1" smtClean="0">
                <a:solidFill>
                  <a:srgbClr val="0070C0"/>
                </a:solidFill>
                <a:latin typeface="Arial" panose="020B0604020202020204" pitchFamily="34" charset="0"/>
                <a:cs typeface="Arial" panose="020B0604020202020204" pitchFamily="34" charset="0"/>
              </a:rPr>
              <a:t>Diseño</a:t>
            </a:r>
            <a:r>
              <a:rPr lang="en-US" b="1" dirty="0" smtClean="0">
                <a:solidFill>
                  <a:srgbClr val="0070C0"/>
                </a:solidFill>
                <a:latin typeface="Arial" panose="020B0604020202020204" pitchFamily="34" charset="0"/>
                <a:cs typeface="Arial" panose="020B0604020202020204" pitchFamily="34" charset="0"/>
              </a:rPr>
              <a:t> </a:t>
            </a:r>
            <a:r>
              <a:rPr lang="en-US" b="1" dirty="0" err="1" smtClean="0">
                <a:solidFill>
                  <a:srgbClr val="0070C0"/>
                </a:solidFill>
                <a:latin typeface="Arial" panose="020B0604020202020204" pitchFamily="34" charset="0"/>
                <a:cs typeface="Arial" panose="020B0604020202020204" pitchFamily="34" charset="0"/>
              </a:rPr>
              <a:t>Fotovoltaico</a:t>
            </a:r>
            <a:endParaRPr lang="en-US" b="1" dirty="0" smtClean="0">
              <a:solidFill>
                <a:srgbClr val="0070C0"/>
              </a:solidFill>
              <a:latin typeface="Arial" panose="020B0604020202020204" pitchFamily="34" charset="0"/>
              <a:cs typeface="Arial" panose="020B0604020202020204" pitchFamily="34" charset="0"/>
            </a:endParaRPr>
          </a:p>
        </p:txBody>
      </p:sp>
      <p:sp>
        <p:nvSpPr>
          <p:cNvPr id="5" name="4 CuadroTexto"/>
          <p:cNvSpPr txBox="1"/>
          <p:nvPr/>
        </p:nvSpPr>
        <p:spPr>
          <a:xfrm>
            <a:off x="379050" y="2060848"/>
            <a:ext cx="8208912" cy="3416320"/>
          </a:xfrm>
          <a:prstGeom prst="rect">
            <a:avLst/>
          </a:prstGeom>
          <a:noFill/>
        </p:spPr>
        <p:txBody>
          <a:bodyPr wrap="square" rtlCol="0">
            <a:spAutoFit/>
          </a:bodyPr>
          <a:lstStyle/>
          <a:p>
            <a:pPr lvl="0"/>
            <a:r>
              <a:rPr lang="es-MX" dirty="0">
                <a:latin typeface="Arial" panose="020B0604020202020204" pitchFamily="34" charset="0"/>
                <a:cs typeface="Arial" panose="020B0604020202020204" pitchFamily="34" charset="0"/>
              </a:rPr>
              <a:t>Condiciones estándar de medida (STC) definidas por:</a:t>
            </a:r>
            <a:endParaRPr lang="es-EC" dirty="0">
              <a:latin typeface="Arial" panose="020B0604020202020204" pitchFamily="34" charset="0"/>
              <a:cs typeface="Arial" panose="020B0604020202020204" pitchFamily="34" charset="0"/>
            </a:endParaRPr>
          </a:p>
          <a:p>
            <a:r>
              <a:rPr lang="es-MX" dirty="0" err="1">
                <a:latin typeface="Arial" panose="020B0604020202020204" pitchFamily="34" charset="0"/>
                <a:cs typeface="Arial" panose="020B0604020202020204" pitchFamily="34" charset="0"/>
              </a:rPr>
              <a:t>Irradiancia</a:t>
            </a:r>
            <a:r>
              <a:rPr lang="es-MX" dirty="0">
                <a:latin typeface="Arial" panose="020B0604020202020204" pitchFamily="34" charset="0"/>
                <a:cs typeface="Arial" panose="020B0604020202020204" pitchFamily="34" charset="0"/>
              </a:rPr>
              <a:t> 	1000 W/m</a:t>
            </a:r>
            <a:r>
              <a:rPr lang="es-MX" baseline="30000" dirty="0">
                <a:latin typeface="Arial" panose="020B0604020202020204" pitchFamily="34" charset="0"/>
                <a:cs typeface="Arial" panose="020B0604020202020204" pitchFamily="34" charset="0"/>
              </a:rPr>
              <a:t>2</a:t>
            </a:r>
            <a:endParaRPr lang="es-EC"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Espectro Solar 	AM1.5G (incidencia normal)</a:t>
            </a:r>
            <a:endParaRPr lang="es-EC"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Temperatura de célula	25 °C</a:t>
            </a:r>
            <a:endParaRPr lang="es-EC" dirty="0">
              <a:latin typeface="Arial" panose="020B0604020202020204" pitchFamily="34" charset="0"/>
              <a:cs typeface="Arial" panose="020B0604020202020204" pitchFamily="34" charset="0"/>
            </a:endParaRPr>
          </a:p>
          <a:p>
            <a:pPr lvl="0"/>
            <a:r>
              <a:rPr lang="es-MX" dirty="0">
                <a:latin typeface="Arial" panose="020B0604020202020204" pitchFamily="34" charset="0"/>
                <a:cs typeface="Arial" panose="020B0604020202020204" pitchFamily="34" charset="0"/>
              </a:rPr>
              <a:t>Condiciones estándar de operación:</a:t>
            </a:r>
            <a:endParaRPr lang="es-EC" dirty="0">
              <a:latin typeface="Arial" panose="020B0604020202020204" pitchFamily="34" charset="0"/>
              <a:cs typeface="Arial" panose="020B0604020202020204" pitchFamily="34" charset="0"/>
            </a:endParaRPr>
          </a:p>
          <a:p>
            <a:r>
              <a:rPr lang="es-MX" dirty="0" err="1">
                <a:latin typeface="Arial" panose="020B0604020202020204" pitchFamily="34" charset="0"/>
                <a:cs typeface="Arial" panose="020B0604020202020204" pitchFamily="34" charset="0"/>
              </a:rPr>
              <a:t>Irradiancia</a:t>
            </a:r>
            <a:r>
              <a:rPr lang="es-MX" dirty="0">
                <a:latin typeface="Arial" panose="020B0604020202020204" pitchFamily="34" charset="0"/>
                <a:cs typeface="Arial" panose="020B0604020202020204" pitchFamily="34" charset="0"/>
              </a:rPr>
              <a:t> 	800 W/m</a:t>
            </a:r>
            <a:r>
              <a:rPr lang="es-MX" baseline="30000" dirty="0">
                <a:latin typeface="Arial" panose="020B0604020202020204" pitchFamily="34" charset="0"/>
                <a:cs typeface="Arial" panose="020B0604020202020204" pitchFamily="34" charset="0"/>
              </a:rPr>
              <a:t>2</a:t>
            </a:r>
            <a:endParaRPr lang="es-EC"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Espectro solar	AM1.5G (incidencia normal)</a:t>
            </a:r>
            <a:endParaRPr lang="es-EC"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Temperatura ambiente 	20 °C</a:t>
            </a:r>
            <a:endParaRPr lang="es-EC"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Velocidad del viento	 1 m/s</a:t>
            </a:r>
            <a:endParaRPr lang="es-EC" dirty="0">
              <a:latin typeface="Arial" panose="020B0604020202020204" pitchFamily="34" charset="0"/>
              <a:cs typeface="Arial" panose="020B0604020202020204" pitchFamily="34" charset="0"/>
            </a:endParaRPr>
          </a:p>
          <a:p>
            <a:r>
              <a:rPr lang="es-EC" dirty="0">
                <a:latin typeface="Arial" panose="020B0604020202020204" pitchFamily="34" charset="0"/>
                <a:cs typeface="Arial" panose="020B0604020202020204" pitchFamily="34" charset="0"/>
              </a:rPr>
              <a:t> </a:t>
            </a:r>
          </a:p>
          <a:p>
            <a:r>
              <a:rPr lang="es-EC" dirty="0">
                <a:latin typeface="Arial" panose="020B0604020202020204" pitchFamily="34" charset="0"/>
                <a:cs typeface="Arial" panose="020B0604020202020204" pitchFamily="34" charset="0"/>
              </a:rPr>
              <a:t>La temperatura alcanzada por las células en estas condiciones se denomina temperatura de operación nominal, TONC.</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4246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404664"/>
            <a:ext cx="4896544" cy="830997"/>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DIMENSIONAMIENTO DE LA INSTALACIÓN FOTOVOLTAICA</a:t>
            </a:r>
            <a:endParaRPr lang="en-US" sz="2400" b="1" dirty="0">
              <a:solidFill>
                <a:srgbClr val="0070C0"/>
              </a:solidFill>
              <a:latin typeface="Arial" panose="020B0604020202020204" pitchFamily="34" charset="0"/>
              <a:cs typeface="Arial" panose="020B0604020202020204" pitchFamily="34" charset="0"/>
            </a:endParaRPr>
          </a:p>
        </p:txBody>
      </p:sp>
      <p:sp>
        <p:nvSpPr>
          <p:cNvPr id="6" name="5 Rectángulo"/>
          <p:cNvSpPr/>
          <p:nvPr/>
        </p:nvSpPr>
        <p:spPr>
          <a:xfrm>
            <a:off x="379050" y="1625913"/>
            <a:ext cx="2863284" cy="400110"/>
          </a:xfrm>
          <a:prstGeom prst="rect">
            <a:avLst/>
          </a:prstGeom>
        </p:spPr>
        <p:txBody>
          <a:bodyPr wrap="none">
            <a:spAutoFit/>
          </a:bodyPr>
          <a:lstStyle/>
          <a:p>
            <a:r>
              <a:rPr lang="en-US" sz="2000" b="1" dirty="0" err="1" smtClean="0">
                <a:solidFill>
                  <a:srgbClr val="0070C0"/>
                </a:solidFill>
                <a:latin typeface="Arial" panose="020B0604020202020204" pitchFamily="34" charset="0"/>
                <a:cs typeface="Arial" panose="020B0604020202020204" pitchFamily="34" charset="0"/>
              </a:rPr>
              <a:t>Parámetros</a:t>
            </a:r>
            <a:r>
              <a:rPr lang="en-US" sz="2000" b="1" dirty="0" smtClean="0">
                <a:solidFill>
                  <a:srgbClr val="0070C0"/>
                </a:solidFill>
                <a:latin typeface="Arial" panose="020B0604020202020204" pitchFamily="34" charset="0"/>
                <a:cs typeface="Arial" panose="020B0604020202020204" pitchFamily="34" charset="0"/>
              </a:rPr>
              <a:t> de </a:t>
            </a:r>
            <a:r>
              <a:rPr lang="en-US" sz="2000" b="1" dirty="0" err="1" smtClean="0">
                <a:solidFill>
                  <a:srgbClr val="0070C0"/>
                </a:solidFill>
                <a:latin typeface="Arial" panose="020B0604020202020204" pitchFamily="34" charset="0"/>
                <a:cs typeface="Arial" panose="020B0604020202020204" pitchFamily="34" charset="0"/>
              </a:rPr>
              <a:t>diseño</a:t>
            </a:r>
            <a:endParaRPr lang="en-US" sz="2000" b="1" dirty="0" smtClean="0">
              <a:solidFill>
                <a:srgbClr val="0070C0"/>
              </a:solidFill>
              <a:latin typeface="Arial" panose="020B0604020202020204" pitchFamily="34" charset="0"/>
              <a:cs typeface="Arial" panose="020B0604020202020204" pitchFamily="34" charset="0"/>
            </a:endParaRPr>
          </a:p>
        </p:txBody>
      </p:sp>
      <p:sp>
        <p:nvSpPr>
          <p:cNvPr id="5" name="4 CuadroTexto"/>
          <p:cNvSpPr txBox="1"/>
          <p:nvPr/>
        </p:nvSpPr>
        <p:spPr>
          <a:xfrm>
            <a:off x="379050" y="2564904"/>
            <a:ext cx="8208912" cy="2800767"/>
          </a:xfrm>
          <a:prstGeom prst="rect">
            <a:avLst/>
          </a:prstGeom>
          <a:noFill/>
        </p:spPr>
        <p:txBody>
          <a:bodyPr wrap="square" rtlCol="0">
            <a:spAutoFit/>
          </a:bodyPr>
          <a:lstStyle/>
          <a:p>
            <a:pPr lvl="0" algn="just"/>
            <a:r>
              <a:rPr lang="es-EC" sz="2200" dirty="0">
                <a:latin typeface="Arial" panose="020B0604020202020204" pitchFamily="34" charset="0"/>
                <a:cs typeface="Arial" panose="020B0604020202020204" pitchFamily="34" charset="0"/>
              </a:rPr>
              <a:t>Para determinar la </a:t>
            </a:r>
            <a:r>
              <a:rPr lang="es-EC" sz="2200" dirty="0" err="1">
                <a:latin typeface="Arial" panose="020B0604020202020204" pitchFamily="34" charset="0"/>
                <a:cs typeface="Arial" panose="020B0604020202020204" pitchFamily="34" charset="0"/>
              </a:rPr>
              <a:t>irradiancia</a:t>
            </a:r>
            <a:r>
              <a:rPr lang="es-EC" sz="2200" dirty="0">
                <a:latin typeface="Arial" panose="020B0604020202020204" pitchFamily="34" charset="0"/>
                <a:cs typeface="Arial" panose="020B0604020202020204" pitchFamily="34" charset="0"/>
              </a:rPr>
              <a:t> solar en función de los parámetros eléctricos del panel fotovoltaico. Se selecciona el voltaje y amperaje como variables de medición. En lo referente en la parte ambiental es necesario determinar la velocidad del viento, temperatura ambiente y temperatura del panel. Por otra parte, para analizar la desviación de los valores de </a:t>
            </a:r>
            <a:r>
              <a:rPr lang="es-EC" sz="2200" dirty="0" err="1">
                <a:latin typeface="Arial" panose="020B0604020202020204" pitchFamily="34" charset="0"/>
                <a:cs typeface="Arial" panose="020B0604020202020204" pitchFamily="34" charset="0"/>
              </a:rPr>
              <a:t>irradiancia</a:t>
            </a:r>
            <a:r>
              <a:rPr lang="es-EC" sz="2200" dirty="0">
                <a:latin typeface="Arial" panose="020B0604020202020204" pitchFamily="34" charset="0"/>
                <a:cs typeface="Arial" panose="020B0604020202020204" pitchFamily="34" charset="0"/>
              </a:rPr>
              <a:t> por el método del amperaje, se realiza la medición de </a:t>
            </a:r>
            <a:r>
              <a:rPr lang="es-EC" sz="2200" dirty="0" err="1">
                <a:latin typeface="Arial" panose="020B0604020202020204" pitchFamily="34" charset="0"/>
                <a:cs typeface="Arial" panose="020B0604020202020204" pitchFamily="34" charset="0"/>
              </a:rPr>
              <a:t>irradiancia</a:t>
            </a:r>
            <a:r>
              <a:rPr lang="es-EC" sz="2200" dirty="0">
                <a:latin typeface="Arial" panose="020B0604020202020204" pitchFamily="34" charset="0"/>
                <a:cs typeface="Arial" panose="020B0604020202020204" pitchFamily="34" charset="0"/>
              </a:rPr>
              <a:t> solar local.</a:t>
            </a:r>
            <a:endParaRPr lang="es-EC"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7521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07132" y="676727"/>
            <a:ext cx="3182281" cy="461665"/>
          </a:xfrm>
          <a:prstGeom prst="rect">
            <a:avLst/>
          </a:prstGeom>
        </p:spPr>
        <p:txBody>
          <a:bodyPr wrap="none">
            <a:spAutoFit/>
          </a:bodyPr>
          <a:lstStyle/>
          <a:p>
            <a:r>
              <a:rPr lang="en-US" sz="2400" b="1" dirty="0" err="1" smtClean="0">
                <a:solidFill>
                  <a:srgbClr val="0070C0"/>
                </a:solidFill>
                <a:latin typeface="Arial" panose="020B0604020202020204" pitchFamily="34" charset="0"/>
                <a:cs typeface="Arial" panose="020B0604020202020204" pitchFamily="34" charset="0"/>
              </a:rPr>
              <a:t>Curva</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Característica</a:t>
            </a:r>
            <a:endParaRPr lang="en-US" sz="2400" b="1" dirty="0" smtClean="0">
              <a:solidFill>
                <a:srgbClr val="0070C0"/>
              </a:solidFill>
              <a:latin typeface="Arial" panose="020B0604020202020204" pitchFamily="34" charset="0"/>
              <a:cs typeface="Arial" panose="020B0604020202020204" pitchFamily="34" charset="0"/>
            </a:endParaRPr>
          </a:p>
        </p:txBody>
      </p:sp>
      <p:sp>
        <p:nvSpPr>
          <p:cNvPr id="5" name="4 CuadroTexto"/>
          <p:cNvSpPr txBox="1"/>
          <p:nvPr/>
        </p:nvSpPr>
        <p:spPr>
          <a:xfrm>
            <a:off x="407132" y="1340768"/>
            <a:ext cx="8208912" cy="4154984"/>
          </a:xfrm>
          <a:prstGeom prst="rect">
            <a:avLst/>
          </a:prstGeom>
          <a:noFill/>
        </p:spPr>
        <p:txBody>
          <a:bodyPr wrap="square" rtlCol="0">
            <a:spAutoFit/>
          </a:bodyPr>
          <a:lstStyle/>
          <a:p>
            <a:pPr algn="just"/>
            <a:r>
              <a:rPr lang="es-MX" sz="2400" dirty="0">
                <a:latin typeface="Arial" panose="020B0604020202020204" pitchFamily="34" charset="0"/>
                <a:cs typeface="Arial" panose="020B0604020202020204" pitchFamily="34" charset="0"/>
              </a:rPr>
              <a:t>La curva característica de un panel fotovoltaico, es aquella que determina las condiciones de funcionamiento del panel. En este caso, se incluyen los siguientes parámetros:</a:t>
            </a:r>
            <a:endParaRPr lang="es-EC" sz="2400" dirty="0">
              <a:latin typeface="Arial" panose="020B0604020202020204" pitchFamily="34" charset="0"/>
              <a:cs typeface="Arial" panose="020B0604020202020204" pitchFamily="34" charset="0"/>
            </a:endParaRPr>
          </a:p>
          <a:p>
            <a:pPr algn="just"/>
            <a:r>
              <a:rPr lang="es-MX" sz="2400" dirty="0">
                <a:latin typeface="Arial" panose="020B0604020202020204" pitchFamily="34" charset="0"/>
                <a:cs typeface="Arial" panose="020B0604020202020204" pitchFamily="34" charset="0"/>
              </a:rPr>
              <a:t> </a:t>
            </a:r>
            <a:endParaRPr lang="es-EC" sz="2400" dirty="0">
              <a:latin typeface="Arial" panose="020B0604020202020204" pitchFamily="34" charset="0"/>
              <a:cs typeface="Arial" panose="020B0604020202020204" pitchFamily="34" charset="0"/>
            </a:endParaRPr>
          </a:p>
          <a:p>
            <a:pPr lvl="0" algn="just"/>
            <a:r>
              <a:rPr lang="es-MX" sz="2400" dirty="0">
                <a:latin typeface="Arial" panose="020B0604020202020204" pitchFamily="34" charset="0"/>
                <a:cs typeface="Arial" panose="020B0604020202020204" pitchFamily="34" charset="0"/>
              </a:rPr>
              <a:t>Potencia pico: </a:t>
            </a:r>
            <a:r>
              <a:rPr lang="es-MX" sz="2400" dirty="0" err="1">
                <a:latin typeface="Arial" panose="020B0604020202020204" pitchFamily="34" charset="0"/>
                <a:cs typeface="Arial" panose="020B0604020202020204" pitchFamily="34" charset="0"/>
              </a:rPr>
              <a:t>Wp</a:t>
            </a:r>
            <a:r>
              <a:rPr lang="es-MX" sz="2400" dirty="0">
                <a:latin typeface="Arial" panose="020B0604020202020204" pitchFamily="34" charset="0"/>
                <a:cs typeface="Arial" panose="020B0604020202020204" pitchFamily="34" charset="0"/>
              </a:rPr>
              <a:t>=43 </a:t>
            </a:r>
            <a:r>
              <a:rPr lang="es-MX" sz="2400" dirty="0" err="1">
                <a:latin typeface="Arial" panose="020B0604020202020204" pitchFamily="34" charset="0"/>
                <a:cs typeface="Arial" panose="020B0604020202020204" pitchFamily="34" charset="0"/>
              </a:rPr>
              <a:t>Wpico</a:t>
            </a:r>
            <a:r>
              <a:rPr lang="es-MX" sz="2400" dirty="0">
                <a:latin typeface="Arial" panose="020B0604020202020204" pitchFamily="34" charset="0"/>
                <a:cs typeface="Arial" panose="020B0604020202020204" pitchFamily="34" charset="0"/>
              </a:rPr>
              <a:t> a 25°C</a:t>
            </a:r>
            <a:endParaRPr lang="es-EC" sz="2400" dirty="0">
              <a:latin typeface="Arial" panose="020B0604020202020204" pitchFamily="34" charset="0"/>
              <a:cs typeface="Arial" panose="020B0604020202020204" pitchFamily="34" charset="0"/>
            </a:endParaRPr>
          </a:p>
          <a:p>
            <a:pPr lvl="0" algn="just"/>
            <a:r>
              <a:rPr lang="es-MX" sz="2400" dirty="0">
                <a:latin typeface="Arial" panose="020B0604020202020204" pitchFamily="34" charset="0"/>
                <a:cs typeface="Arial" panose="020B0604020202020204" pitchFamily="34" charset="0"/>
              </a:rPr>
              <a:t>Corriente de corto circuito: </a:t>
            </a:r>
            <a:r>
              <a:rPr lang="es-MX" sz="2400" dirty="0" err="1">
                <a:latin typeface="Arial" panose="020B0604020202020204" pitchFamily="34" charset="0"/>
                <a:cs typeface="Arial" panose="020B0604020202020204" pitchFamily="34" charset="0"/>
              </a:rPr>
              <a:t>Isc</a:t>
            </a:r>
            <a:r>
              <a:rPr lang="es-MX" sz="2400" dirty="0">
                <a:latin typeface="Arial" panose="020B0604020202020204" pitchFamily="34" charset="0"/>
                <a:cs typeface="Arial" panose="020B0604020202020204" pitchFamily="34" charset="0"/>
              </a:rPr>
              <a:t>= 3,68 A </a:t>
            </a:r>
            <a:r>
              <a:rPr lang="es-MX" sz="2400" dirty="0" err="1">
                <a:latin typeface="Arial" panose="020B0604020202020204" pitchFamily="34" charset="0"/>
                <a:cs typeface="Arial" panose="020B0604020202020204" pitchFamily="34" charset="0"/>
              </a:rPr>
              <a:t>a</a:t>
            </a:r>
            <a:r>
              <a:rPr lang="es-MX" sz="2400" dirty="0">
                <a:latin typeface="Arial" panose="020B0604020202020204" pitchFamily="34" charset="0"/>
                <a:cs typeface="Arial" panose="020B0604020202020204" pitchFamily="34" charset="0"/>
              </a:rPr>
              <a:t> 47°C</a:t>
            </a:r>
            <a:endParaRPr lang="es-EC" sz="2400" dirty="0">
              <a:latin typeface="Arial" panose="020B0604020202020204" pitchFamily="34" charset="0"/>
              <a:cs typeface="Arial" panose="020B0604020202020204" pitchFamily="34" charset="0"/>
            </a:endParaRPr>
          </a:p>
          <a:p>
            <a:pPr lvl="0" algn="just"/>
            <a:r>
              <a:rPr lang="es-MX" sz="2400" dirty="0">
                <a:latin typeface="Arial" panose="020B0604020202020204" pitchFamily="34" charset="0"/>
                <a:cs typeface="Arial" panose="020B0604020202020204" pitchFamily="34" charset="0"/>
              </a:rPr>
              <a:t>Voltaje de Circuito abierto: </a:t>
            </a:r>
            <a:r>
              <a:rPr lang="es-MX" sz="2400" dirty="0" err="1">
                <a:latin typeface="Arial" panose="020B0604020202020204" pitchFamily="34" charset="0"/>
                <a:cs typeface="Arial" panose="020B0604020202020204" pitchFamily="34" charset="0"/>
              </a:rPr>
              <a:t>Voc</a:t>
            </a:r>
            <a:r>
              <a:rPr lang="es-MX" sz="2400" dirty="0">
                <a:latin typeface="Arial" panose="020B0604020202020204" pitchFamily="34" charset="0"/>
                <a:cs typeface="Arial" panose="020B0604020202020204" pitchFamily="34" charset="0"/>
              </a:rPr>
              <a:t>= 20 VDC a 0°C</a:t>
            </a:r>
            <a:endParaRPr lang="es-EC" sz="2400" dirty="0">
              <a:latin typeface="Arial" panose="020B0604020202020204" pitchFamily="34" charset="0"/>
              <a:cs typeface="Arial" panose="020B0604020202020204" pitchFamily="34" charset="0"/>
            </a:endParaRPr>
          </a:p>
          <a:p>
            <a:pPr lvl="0" algn="just"/>
            <a:r>
              <a:rPr lang="es-MX" sz="2400" dirty="0">
                <a:latin typeface="Arial" panose="020B0604020202020204" pitchFamily="34" charset="0"/>
                <a:cs typeface="Arial" panose="020B0604020202020204" pitchFamily="34" charset="0"/>
              </a:rPr>
              <a:t>Potencia máxima: 41.7 W a 47 °C</a:t>
            </a:r>
            <a:endParaRPr lang="es-EC" sz="2400" dirty="0">
              <a:latin typeface="Arial" panose="020B0604020202020204" pitchFamily="34" charset="0"/>
              <a:cs typeface="Arial" panose="020B0604020202020204" pitchFamily="34" charset="0"/>
            </a:endParaRPr>
          </a:p>
          <a:p>
            <a:pPr lvl="0" algn="just"/>
            <a:r>
              <a:rPr lang="es-MX" sz="2400" dirty="0">
                <a:latin typeface="Arial" panose="020B0604020202020204" pitchFamily="34" charset="0"/>
                <a:cs typeface="Arial" panose="020B0604020202020204" pitchFamily="34" charset="0"/>
              </a:rPr>
              <a:t>Corriente de operación : </a:t>
            </a:r>
            <a:r>
              <a:rPr lang="es-MX" sz="2400" dirty="0" err="1">
                <a:latin typeface="Arial" panose="020B0604020202020204" pitchFamily="34" charset="0"/>
                <a:cs typeface="Arial" panose="020B0604020202020204" pitchFamily="34" charset="0"/>
              </a:rPr>
              <a:t>Iop</a:t>
            </a:r>
            <a:r>
              <a:rPr lang="es-MX" sz="2400" dirty="0">
                <a:latin typeface="Arial" panose="020B0604020202020204" pitchFamily="34" charset="0"/>
                <a:cs typeface="Arial" panose="020B0604020202020204" pitchFamily="34" charset="0"/>
              </a:rPr>
              <a:t>=3.26 A </a:t>
            </a:r>
            <a:r>
              <a:rPr lang="es-MX" sz="2400" dirty="0" err="1">
                <a:latin typeface="Arial" panose="020B0604020202020204" pitchFamily="34" charset="0"/>
                <a:cs typeface="Arial" panose="020B0604020202020204" pitchFamily="34" charset="0"/>
              </a:rPr>
              <a:t>a</a:t>
            </a:r>
            <a:r>
              <a:rPr lang="es-MX" sz="2400" dirty="0">
                <a:latin typeface="Arial" panose="020B0604020202020204" pitchFamily="34" charset="0"/>
                <a:cs typeface="Arial" panose="020B0604020202020204" pitchFamily="34" charset="0"/>
              </a:rPr>
              <a:t> 47 °C</a:t>
            </a:r>
            <a:endParaRPr lang="es-EC" sz="2400" dirty="0">
              <a:latin typeface="Arial" panose="020B0604020202020204" pitchFamily="34" charset="0"/>
              <a:cs typeface="Arial" panose="020B0604020202020204" pitchFamily="34" charset="0"/>
            </a:endParaRPr>
          </a:p>
          <a:p>
            <a:pPr lvl="0" algn="just"/>
            <a:r>
              <a:rPr lang="es-MX" sz="2400" dirty="0">
                <a:latin typeface="Arial" panose="020B0604020202020204" pitchFamily="34" charset="0"/>
                <a:cs typeface="Arial" panose="020B0604020202020204" pitchFamily="34" charset="0"/>
              </a:rPr>
              <a:t>Voltaje de operación: </a:t>
            </a:r>
            <a:r>
              <a:rPr lang="es-MX" sz="2400" dirty="0" err="1">
                <a:latin typeface="Arial" panose="020B0604020202020204" pitchFamily="34" charset="0"/>
                <a:cs typeface="Arial" panose="020B0604020202020204" pitchFamily="34" charset="0"/>
              </a:rPr>
              <a:t>Vop</a:t>
            </a:r>
            <a:r>
              <a:rPr lang="es-MX" sz="2400" dirty="0">
                <a:latin typeface="Arial" panose="020B0604020202020204" pitchFamily="34" charset="0"/>
                <a:cs typeface="Arial" panose="020B0604020202020204" pitchFamily="34" charset="0"/>
              </a:rPr>
              <a:t>=12.8 V a 47 °C</a:t>
            </a:r>
            <a:endParaRPr lang="es-EC" sz="2400" dirty="0">
              <a:latin typeface="Arial" panose="020B0604020202020204" pitchFamily="34" charset="0"/>
              <a:cs typeface="Arial" panose="020B0604020202020204" pitchFamily="34" charset="0"/>
            </a:endParaRPr>
          </a:p>
          <a:p>
            <a:pPr algn="just"/>
            <a:r>
              <a:rPr lang="es-EC" sz="2400" dirty="0">
                <a:latin typeface="Arial" panose="020B0604020202020204" pitchFamily="34" charset="0"/>
                <a:cs typeface="Arial" panose="020B0604020202020204" pitchFamily="34" charset="0"/>
              </a:rPr>
              <a:t>Potencia real del panel: 36 W</a:t>
            </a:r>
            <a:endParaRPr lang="es-EC"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8260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07132" y="676727"/>
            <a:ext cx="2743059" cy="430887"/>
          </a:xfrm>
          <a:prstGeom prst="rect">
            <a:avLst/>
          </a:prstGeom>
        </p:spPr>
        <p:txBody>
          <a:bodyPr wrap="none">
            <a:spAutoFit/>
          </a:bodyPr>
          <a:lstStyle/>
          <a:p>
            <a:r>
              <a:rPr lang="en-US" sz="2200" b="1" dirty="0" err="1" smtClean="0">
                <a:solidFill>
                  <a:srgbClr val="0070C0"/>
                </a:solidFill>
                <a:latin typeface="Arial" panose="020B0604020202020204" pitchFamily="34" charset="0"/>
                <a:cs typeface="Arial" panose="020B0604020202020204" pitchFamily="34" charset="0"/>
              </a:rPr>
              <a:t>Estructura</a:t>
            </a:r>
            <a:r>
              <a:rPr lang="en-US" sz="2200" b="1" dirty="0" smtClean="0">
                <a:solidFill>
                  <a:srgbClr val="0070C0"/>
                </a:solidFill>
                <a:latin typeface="Arial" panose="020B0604020202020204" pitchFamily="34" charset="0"/>
                <a:cs typeface="Arial" panose="020B0604020202020204" pitchFamily="34" charset="0"/>
              </a:rPr>
              <a:t> </a:t>
            </a:r>
            <a:r>
              <a:rPr lang="en-US" sz="2200" b="1" dirty="0" err="1" smtClean="0">
                <a:solidFill>
                  <a:srgbClr val="0070C0"/>
                </a:solidFill>
                <a:latin typeface="Arial" panose="020B0604020202020204" pitchFamily="34" charset="0"/>
                <a:cs typeface="Arial" panose="020B0604020202020204" pitchFamily="34" charset="0"/>
              </a:rPr>
              <a:t>Soporte</a:t>
            </a:r>
            <a:endParaRPr lang="en-US" sz="2200" b="1" dirty="0" smtClean="0">
              <a:solidFill>
                <a:srgbClr val="0070C0"/>
              </a:solidFill>
              <a:latin typeface="Arial" panose="020B0604020202020204" pitchFamily="34" charset="0"/>
              <a:cs typeface="Arial" panose="020B0604020202020204" pitchFamily="34" charset="0"/>
            </a:endParaRPr>
          </a:p>
        </p:txBody>
      </p:sp>
      <p:sp>
        <p:nvSpPr>
          <p:cNvPr id="5" name="4 CuadroTexto"/>
          <p:cNvSpPr txBox="1"/>
          <p:nvPr/>
        </p:nvSpPr>
        <p:spPr>
          <a:xfrm>
            <a:off x="407132" y="1196752"/>
            <a:ext cx="8208912" cy="2246769"/>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La estructura soporte, estará compuesta de tubo estructural cuadrado de 25.4 mm, ASTM A36, con espesor de pared del tubo de 1.5 </a:t>
            </a:r>
            <a:r>
              <a:rPr lang="es-MX" sz="2000" dirty="0" err="1">
                <a:latin typeface="Arial" panose="020B0604020202020204" pitchFamily="34" charset="0"/>
                <a:cs typeface="Arial" panose="020B0604020202020204" pitchFamily="34" charset="0"/>
              </a:rPr>
              <a:t>mm.</a:t>
            </a:r>
            <a:r>
              <a:rPr lang="es-MX" sz="2000" dirty="0">
                <a:latin typeface="Arial" panose="020B0604020202020204" pitchFamily="34" charset="0"/>
                <a:cs typeface="Arial" panose="020B0604020202020204" pitchFamily="34" charset="0"/>
              </a:rPr>
              <a:t> </a:t>
            </a:r>
            <a:r>
              <a:rPr lang="es-EC" sz="2000" dirty="0">
                <a:latin typeface="Arial" panose="020B0604020202020204" pitchFamily="34" charset="0"/>
                <a:cs typeface="Arial" panose="020B0604020202020204" pitchFamily="34" charset="0"/>
              </a:rPr>
              <a:t>ASTM A36 (resistencia a la tracción de 36000 PSI).</a:t>
            </a:r>
          </a:p>
          <a:p>
            <a:r>
              <a:rPr lang="es-EC" sz="2000" dirty="0">
                <a:latin typeface="Arial" panose="020B0604020202020204" pitchFamily="34" charset="0"/>
                <a:cs typeface="Arial" panose="020B0604020202020204" pitchFamily="34" charset="0"/>
              </a:rPr>
              <a:t> </a:t>
            </a:r>
          </a:p>
          <a:p>
            <a:r>
              <a:rPr lang="es-EC" sz="2000" dirty="0">
                <a:latin typeface="Arial" panose="020B0604020202020204" pitchFamily="34" charset="0"/>
                <a:cs typeface="Arial" panose="020B0604020202020204" pitchFamily="34" charset="0"/>
              </a:rPr>
              <a:t>Dimensiones del bastidor principal:</a:t>
            </a:r>
          </a:p>
          <a:p>
            <a:r>
              <a:rPr lang="es-EC" sz="2000" dirty="0">
                <a:latin typeface="Arial" panose="020B0604020202020204" pitchFamily="34" charset="0"/>
                <a:cs typeface="Arial" panose="020B0604020202020204" pitchFamily="34" charset="0"/>
              </a:rPr>
              <a:t> </a:t>
            </a:r>
          </a:p>
          <a:p>
            <a:r>
              <a:rPr lang="es-EC" sz="2000" dirty="0">
                <a:latin typeface="Arial" panose="020B0604020202020204" pitchFamily="34" charset="0"/>
                <a:cs typeface="Arial" panose="020B0604020202020204" pitchFamily="34" charset="0"/>
              </a:rPr>
              <a:t>Largo x Ancho = 108 cm x 33 cm</a:t>
            </a:r>
            <a:endParaRPr lang="es-EC" sz="2000" dirty="0">
              <a:latin typeface="Arial" panose="020B0604020202020204" pitchFamily="34" charset="0"/>
              <a:cs typeface="Arial" panose="020B0604020202020204" pitchFamily="34" charset="0"/>
            </a:endParaRPr>
          </a:p>
        </p:txBody>
      </p:sp>
      <p:graphicFrame>
        <p:nvGraphicFramePr>
          <p:cNvPr id="4" name="3 Objeto"/>
          <p:cNvGraphicFramePr>
            <a:graphicFrameLocks noChangeAspect="1"/>
          </p:cNvGraphicFramePr>
          <p:nvPr>
            <p:extLst>
              <p:ext uri="{D42A27DB-BD31-4B8C-83A1-F6EECF244321}">
                <p14:modId xmlns:p14="http://schemas.microsoft.com/office/powerpoint/2010/main" val="3379919717"/>
              </p:ext>
            </p:extLst>
          </p:nvPr>
        </p:nvGraphicFramePr>
        <p:xfrm>
          <a:off x="1649325" y="3861048"/>
          <a:ext cx="5724525" cy="1749425"/>
        </p:xfrm>
        <a:graphic>
          <a:graphicData uri="http://schemas.openxmlformats.org/presentationml/2006/ole">
            <mc:AlternateContent xmlns:mc="http://schemas.openxmlformats.org/markup-compatibility/2006">
              <mc:Choice xmlns:v="urn:schemas-microsoft-com:vml" Requires="v">
                <p:oleObj spid="_x0000_s2054" name="Documento" r:id="rId3" imgW="5724064" imgH="1749305" progId="Word.Document.12">
                  <p:embed/>
                </p:oleObj>
              </mc:Choice>
              <mc:Fallback>
                <p:oleObj name="Documento" r:id="rId3" imgW="5724064" imgH="1749305" progId="Word.Document.12">
                  <p:embed/>
                  <p:pic>
                    <p:nvPicPr>
                      <p:cNvPr id="0" name=""/>
                      <p:cNvPicPr/>
                      <p:nvPr/>
                    </p:nvPicPr>
                    <p:blipFill>
                      <a:blip r:embed="rId4"/>
                      <a:stretch>
                        <a:fillRect/>
                      </a:stretch>
                    </p:blipFill>
                    <p:spPr>
                      <a:xfrm>
                        <a:off x="1649325" y="3861048"/>
                        <a:ext cx="5724525" cy="1749425"/>
                      </a:xfrm>
                      <a:prstGeom prst="rect">
                        <a:avLst/>
                      </a:prstGeom>
                    </p:spPr>
                  </p:pic>
                </p:oleObj>
              </mc:Fallback>
            </mc:AlternateContent>
          </a:graphicData>
        </a:graphic>
      </p:graphicFrame>
    </p:spTree>
    <p:extLst>
      <p:ext uri="{BB962C8B-B14F-4D97-AF65-F5344CB8AC3E}">
        <p14:creationId xmlns:p14="http://schemas.microsoft.com/office/powerpoint/2010/main" val="3256728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816" y="476672"/>
            <a:ext cx="3312368" cy="523220"/>
          </a:xfrm>
          <a:prstGeom prst="rect">
            <a:avLst/>
          </a:prstGeom>
          <a:noFill/>
        </p:spPr>
        <p:txBody>
          <a:bodyPr wrap="square" rtlCol="0">
            <a:spAutoFit/>
          </a:bodyPr>
          <a:lstStyle/>
          <a:p>
            <a:pPr algn="ctr"/>
            <a:r>
              <a:rPr lang="en-US" sz="2800" b="1" dirty="0" smtClean="0">
                <a:solidFill>
                  <a:srgbClr val="0070C0"/>
                </a:solidFill>
                <a:latin typeface="Arial" panose="020B0604020202020204" pitchFamily="34" charset="0"/>
                <a:cs typeface="Arial" panose="020B0604020202020204" pitchFamily="34" charset="0"/>
              </a:rPr>
              <a:t>CONTENIDO</a:t>
            </a:r>
            <a:endParaRPr lang="en-US" sz="2800" b="1" dirty="0">
              <a:solidFill>
                <a:srgbClr val="0070C0"/>
              </a:solidFill>
              <a:latin typeface="Arial" panose="020B0604020202020204" pitchFamily="34" charset="0"/>
              <a:cs typeface="Arial" panose="020B0604020202020204" pitchFamily="34" charset="0"/>
            </a:endParaRPr>
          </a:p>
        </p:txBody>
      </p:sp>
      <p:sp>
        <p:nvSpPr>
          <p:cNvPr id="3" name="TextBox 2"/>
          <p:cNvSpPr txBox="1"/>
          <p:nvPr/>
        </p:nvSpPr>
        <p:spPr>
          <a:xfrm>
            <a:off x="1187624" y="1340768"/>
            <a:ext cx="6768752" cy="4785926"/>
          </a:xfrm>
          <a:prstGeom prst="rect">
            <a:avLst/>
          </a:prstGeom>
          <a:noFill/>
        </p:spPr>
        <p:txBody>
          <a:bodyPr wrap="square" rtlCol="0">
            <a:spAutoFit/>
          </a:bodyPr>
          <a:lstStyle/>
          <a:p>
            <a:pPr>
              <a:lnSpc>
                <a:spcPct val="150000"/>
              </a:lnSpc>
              <a:spcBef>
                <a:spcPts val="300"/>
              </a:spcBef>
              <a:spcAft>
                <a:spcPts val="300"/>
              </a:spcAft>
            </a:pPr>
            <a:r>
              <a:rPr lang="en-US" sz="2000" dirty="0" smtClean="0">
                <a:solidFill>
                  <a:srgbClr val="002060"/>
                </a:solidFill>
                <a:latin typeface="Arial" panose="020B0604020202020204" pitchFamily="34" charset="0"/>
                <a:cs typeface="Arial" panose="020B0604020202020204" pitchFamily="34" charset="0"/>
              </a:rPr>
              <a:t>RESUMEN</a:t>
            </a:r>
          </a:p>
          <a:p>
            <a:pPr marL="342900" indent="-342900">
              <a:lnSpc>
                <a:spcPct val="150000"/>
              </a:lnSpc>
              <a:spcBef>
                <a:spcPts val="300"/>
              </a:spcBef>
              <a:spcAft>
                <a:spcPts val="300"/>
              </a:spcAft>
              <a:buFont typeface="+mj-lt"/>
              <a:buAutoNum type="arabicPeriod"/>
            </a:pPr>
            <a:r>
              <a:rPr lang="en-US" sz="2000" dirty="0" smtClean="0">
                <a:solidFill>
                  <a:srgbClr val="002060"/>
                </a:solidFill>
                <a:latin typeface="Arial" panose="020B0604020202020204" pitchFamily="34" charset="0"/>
                <a:cs typeface="Arial" panose="020B0604020202020204" pitchFamily="34" charset="0"/>
              </a:rPr>
              <a:t>ANTECEDENTES</a:t>
            </a:r>
          </a:p>
          <a:p>
            <a:pPr marL="342900" indent="-342900">
              <a:lnSpc>
                <a:spcPct val="150000"/>
              </a:lnSpc>
              <a:spcBef>
                <a:spcPts val="300"/>
              </a:spcBef>
              <a:spcAft>
                <a:spcPts val="300"/>
              </a:spcAft>
              <a:buFont typeface="+mj-lt"/>
              <a:buAutoNum type="arabicPeriod"/>
            </a:pPr>
            <a:r>
              <a:rPr lang="en-US" sz="2000" dirty="0" smtClean="0">
                <a:solidFill>
                  <a:srgbClr val="002060"/>
                </a:solidFill>
                <a:latin typeface="Arial" panose="020B0604020202020204" pitchFamily="34" charset="0"/>
                <a:cs typeface="Arial" panose="020B0604020202020204" pitchFamily="34" charset="0"/>
              </a:rPr>
              <a:t>MARCO TEÓRICO</a:t>
            </a:r>
          </a:p>
          <a:p>
            <a:pPr marL="342900" indent="-342900">
              <a:lnSpc>
                <a:spcPct val="150000"/>
              </a:lnSpc>
              <a:spcBef>
                <a:spcPts val="300"/>
              </a:spcBef>
              <a:spcAft>
                <a:spcPts val="300"/>
              </a:spcAft>
              <a:buFont typeface="+mj-lt"/>
              <a:buAutoNum type="arabicPeriod"/>
            </a:pPr>
            <a:r>
              <a:rPr lang="en-US" sz="2000" dirty="0" smtClean="0">
                <a:solidFill>
                  <a:srgbClr val="002060"/>
                </a:solidFill>
                <a:latin typeface="Arial" panose="020B0604020202020204" pitchFamily="34" charset="0"/>
                <a:cs typeface="Arial" panose="020B0604020202020204" pitchFamily="34" charset="0"/>
              </a:rPr>
              <a:t>DIMENSIONAMIENTO DE LA INSTALACIÓN FOTOVOLTAICA</a:t>
            </a:r>
          </a:p>
          <a:p>
            <a:pPr marL="342900" indent="-342900">
              <a:lnSpc>
                <a:spcPct val="150000"/>
              </a:lnSpc>
              <a:spcBef>
                <a:spcPts val="300"/>
              </a:spcBef>
              <a:spcAft>
                <a:spcPts val="300"/>
              </a:spcAft>
              <a:buFont typeface="+mj-lt"/>
              <a:buAutoNum type="arabicPeriod"/>
            </a:pPr>
            <a:r>
              <a:rPr lang="en-US" sz="2000" dirty="0" smtClean="0">
                <a:solidFill>
                  <a:srgbClr val="002060"/>
                </a:solidFill>
                <a:latin typeface="Arial" panose="020B0604020202020204" pitchFamily="34" charset="0"/>
                <a:cs typeface="Arial" panose="020B0604020202020204" pitchFamily="34" charset="0"/>
              </a:rPr>
              <a:t>IMPLEMENTACIÓN DEL SISTEMA FOTOVOLTAICO</a:t>
            </a:r>
          </a:p>
          <a:p>
            <a:pPr marL="342900" indent="-342900">
              <a:lnSpc>
                <a:spcPct val="150000"/>
              </a:lnSpc>
              <a:spcBef>
                <a:spcPts val="300"/>
              </a:spcBef>
              <a:spcAft>
                <a:spcPts val="300"/>
              </a:spcAft>
              <a:buFont typeface="+mj-lt"/>
              <a:buAutoNum type="arabicPeriod"/>
            </a:pPr>
            <a:r>
              <a:rPr lang="en-US" sz="2000" dirty="0" smtClean="0">
                <a:solidFill>
                  <a:srgbClr val="002060"/>
                </a:solidFill>
                <a:latin typeface="Arial" panose="020B0604020202020204" pitchFamily="34" charset="0"/>
                <a:cs typeface="Arial" panose="020B0604020202020204" pitchFamily="34" charset="0"/>
              </a:rPr>
              <a:t>DESARROLLO EXPERIMENTAL</a:t>
            </a:r>
          </a:p>
          <a:p>
            <a:pPr marL="342900" indent="-342900">
              <a:lnSpc>
                <a:spcPct val="150000"/>
              </a:lnSpc>
              <a:spcBef>
                <a:spcPts val="300"/>
              </a:spcBef>
              <a:spcAft>
                <a:spcPts val="300"/>
              </a:spcAft>
              <a:buFont typeface="+mj-lt"/>
              <a:buAutoNum type="arabicPeriod"/>
            </a:pPr>
            <a:r>
              <a:rPr lang="en-US" sz="2000" dirty="0" smtClean="0">
                <a:solidFill>
                  <a:srgbClr val="002060"/>
                </a:solidFill>
                <a:latin typeface="Arial" panose="020B0604020202020204" pitchFamily="34" charset="0"/>
                <a:cs typeface="Arial" panose="020B0604020202020204" pitchFamily="34" charset="0"/>
              </a:rPr>
              <a:t>ASPECTOS ECONÓMICOS</a:t>
            </a:r>
          </a:p>
          <a:p>
            <a:pPr marL="342900" indent="-342900">
              <a:lnSpc>
                <a:spcPct val="150000"/>
              </a:lnSpc>
              <a:spcBef>
                <a:spcPts val="300"/>
              </a:spcBef>
              <a:spcAft>
                <a:spcPts val="300"/>
              </a:spcAft>
              <a:buFont typeface="+mj-lt"/>
              <a:buAutoNum type="arabicPeriod"/>
            </a:pPr>
            <a:r>
              <a:rPr lang="en-US" sz="2000" dirty="0" smtClean="0">
                <a:solidFill>
                  <a:srgbClr val="002060"/>
                </a:solidFill>
                <a:latin typeface="Arial" panose="020B0604020202020204" pitchFamily="34" charset="0"/>
                <a:cs typeface="Arial" panose="020B0604020202020204" pitchFamily="34" charset="0"/>
              </a:rPr>
              <a:t>CONCLUSIONES Y RECOMENDACIONES</a:t>
            </a:r>
          </a:p>
        </p:txBody>
      </p:sp>
    </p:spTree>
    <p:extLst>
      <p:ext uri="{BB962C8B-B14F-4D97-AF65-F5344CB8AC3E}">
        <p14:creationId xmlns:p14="http://schemas.microsoft.com/office/powerpoint/2010/main" val="37530889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4612" y="260648"/>
            <a:ext cx="7793350" cy="400110"/>
          </a:xfrm>
          <a:prstGeom prst="rect">
            <a:avLst/>
          </a:prstGeom>
          <a:noFill/>
        </p:spPr>
        <p:txBody>
          <a:bodyPr wrap="square" rtlCol="0">
            <a:spAutoFit/>
          </a:bodyPr>
          <a:lstStyle/>
          <a:p>
            <a:pPr algn="ctr"/>
            <a:r>
              <a:rPr lang="en-US" sz="2000" b="1" dirty="0" smtClean="0">
                <a:solidFill>
                  <a:srgbClr val="0070C0"/>
                </a:solidFill>
                <a:latin typeface="Arial" panose="020B0604020202020204" pitchFamily="34" charset="0"/>
                <a:cs typeface="Arial" panose="020B0604020202020204" pitchFamily="34" charset="0"/>
              </a:rPr>
              <a:t>IMPLEMENTACIÓN DEL SISTEMA FOTOVOLTAICO</a:t>
            </a:r>
            <a:endParaRPr lang="en-US" sz="2000" b="1" dirty="0">
              <a:solidFill>
                <a:srgbClr val="0070C0"/>
              </a:solidFill>
              <a:latin typeface="Arial" panose="020B0604020202020204" pitchFamily="34" charset="0"/>
              <a:cs typeface="Arial" panose="020B0604020202020204" pitchFamily="34" charset="0"/>
            </a:endParaRPr>
          </a:p>
        </p:txBody>
      </p:sp>
      <p:sp>
        <p:nvSpPr>
          <p:cNvPr id="5" name="4 CuadroTexto"/>
          <p:cNvSpPr txBox="1"/>
          <p:nvPr/>
        </p:nvSpPr>
        <p:spPr>
          <a:xfrm>
            <a:off x="366313" y="664045"/>
            <a:ext cx="8208912" cy="646331"/>
          </a:xfrm>
          <a:prstGeom prst="rect">
            <a:avLst/>
          </a:prstGeom>
          <a:noFill/>
        </p:spPr>
        <p:txBody>
          <a:bodyPr wrap="square" rtlCol="0">
            <a:spAutoFit/>
          </a:bodyPr>
          <a:lstStyle/>
          <a:p>
            <a:pPr lvl="0" algn="just"/>
            <a:r>
              <a:rPr lang="es-MX" dirty="0">
                <a:latin typeface="Arial" panose="020B0604020202020204" pitchFamily="34" charset="0"/>
                <a:cs typeface="Arial" panose="020B0604020202020204" pitchFamily="34" charset="0"/>
              </a:rPr>
              <a:t>Para la fabricación de este prototipo, se utiliza la metodología y procedimiento técnico que se describe a continuación.</a:t>
            </a:r>
            <a:endParaRPr lang="es-EC" dirty="0">
              <a:latin typeface="Arial" panose="020B0604020202020204" pitchFamily="34" charset="0"/>
              <a:cs typeface="Arial" panose="020B0604020202020204" pitchFamily="34" charset="0"/>
            </a:endParaRPr>
          </a:p>
        </p:txBody>
      </p:sp>
      <p:graphicFrame>
        <p:nvGraphicFramePr>
          <p:cNvPr id="7" name="6 Diagrama"/>
          <p:cNvGraphicFramePr/>
          <p:nvPr>
            <p:extLst>
              <p:ext uri="{D42A27DB-BD31-4B8C-83A1-F6EECF244321}">
                <p14:modId xmlns:p14="http://schemas.microsoft.com/office/powerpoint/2010/main" val="354002916"/>
              </p:ext>
            </p:extLst>
          </p:nvPr>
        </p:nvGraphicFramePr>
        <p:xfrm>
          <a:off x="2761775" y="1310377"/>
          <a:ext cx="3970465" cy="4932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5262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7"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b="4296"/>
          <a:stretch/>
        </p:blipFill>
        <p:spPr bwMode="auto">
          <a:xfrm>
            <a:off x="2267743" y="332656"/>
            <a:ext cx="4948189" cy="59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052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08757" y="410308"/>
            <a:ext cx="4698722" cy="369332"/>
          </a:xfrm>
          <a:prstGeom prst="rect">
            <a:avLst/>
          </a:prstGeom>
        </p:spPr>
        <p:txBody>
          <a:bodyPr wrap="none">
            <a:spAutoFit/>
          </a:bodyPr>
          <a:lstStyle/>
          <a:p>
            <a:pPr algn="ctr"/>
            <a:r>
              <a:rPr lang="en-US" b="1" dirty="0" err="1" smtClean="0">
                <a:solidFill>
                  <a:srgbClr val="0070C0"/>
                </a:solidFill>
                <a:latin typeface="Arial" panose="020B0604020202020204" pitchFamily="34" charset="0"/>
                <a:cs typeface="Arial" panose="020B0604020202020204" pitchFamily="34" charset="0"/>
              </a:rPr>
              <a:t>Estructura</a:t>
            </a:r>
            <a:r>
              <a:rPr lang="en-US" b="1" dirty="0" smtClean="0">
                <a:solidFill>
                  <a:srgbClr val="0070C0"/>
                </a:solidFill>
                <a:latin typeface="Arial" panose="020B0604020202020204" pitchFamily="34" charset="0"/>
                <a:cs typeface="Arial" panose="020B0604020202020204" pitchFamily="34" charset="0"/>
              </a:rPr>
              <a:t> </a:t>
            </a:r>
            <a:r>
              <a:rPr lang="en-US" b="1" dirty="0" err="1">
                <a:solidFill>
                  <a:srgbClr val="0070C0"/>
                </a:solidFill>
                <a:latin typeface="Arial" panose="020B0604020202020204" pitchFamily="34" charset="0"/>
                <a:cs typeface="Arial" panose="020B0604020202020204" pitchFamily="34" charset="0"/>
              </a:rPr>
              <a:t>s</a:t>
            </a:r>
            <a:r>
              <a:rPr lang="en-US" b="1" dirty="0" err="1" smtClean="0">
                <a:solidFill>
                  <a:srgbClr val="0070C0"/>
                </a:solidFill>
                <a:latin typeface="Arial" panose="020B0604020202020204" pitchFamily="34" charset="0"/>
                <a:cs typeface="Arial" panose="020B0604020202020204" pitchFamily="34" charset="0"/>
              </a:rPr>
              <a:t>oporte</a:t>
            </a:r>
            <a:r>
              <a:rPr lang="en-US" b="1" dirty="0" smtClean="0">
                <a:solidFill>
                  <a:srgbClr val="0070C0"/>
                </a:solidFill>
                <a:latin typeface="Arial" panose="020B0604020202020204" pitchFamily="34" charset="0"/>
                <a:cs typeface="Arial" panose="020B0604020202020204" pitchFamily="34" charset="0"/>
              </a:rPr>
              <a:t> y panel </a:t>
            </a:r>
            <a:r>
              <a:rPr lang="en-US" b="1" dirty="0" err="1" smtClean="0">
                <a:solidFill>
                  <a:srgbClr val="0070C0"/>
                </a:solidFill>
                <a:latin typeface="Arial" panose="020B0604020202020204" pitchFamily="34" charset="0"/>
                <a:cs typeface="Arial" panose="020B0604020202020204" pitchFamily="34" charset="0"/>
              </a:rPr>
              <a:t>Fotovoltaico</a:t>
            </a:r>
            <a:endParaRPr lang="en-US" b="1" dirty="0">
              <a:solidFill>
                <a:srgbClr val="0070C0"/>
              </a:solidFill>
              <a:latin typeface="Arial" panose="020B0604020202020204" pitchFamily="34" charset="0"/>
              <a:cs typeface="Arial" panose="020B0604020202020204" pitchFamily="34" charset="0"/>
            </a:endParaRPr>
          </a:p>
        </p:txBody>
      </p:sp>
      <p:pic>
        <p:nvPicPr>
          <p:cNvPr id="4" name="3 Imagen"/>
          <p:cNvPicPr/>
          <p:nvPr/>
        </p:nvPicPr>
        <p:blipFill rotWithShape="1">
          <a:blip r:embed="rId2"/>
          <a:srcRect l="22409" t="12462" r="19927" b="39804"/>
          <a:stretch/>
        </p:blipFill>
        <p:spPr bwMode="auto">
          <a:xfrm>
            <a:off x="2466634" y="732927"/>
            <a:ext cx="4276725" cy="1990090"/>
          </a:xfrm>
          <a:prstGeom prst="rect">
            <a:avLst/>
          </a:prstGeom>
          <a:ln>
            <a:noFill/>
          </a:ln>
          <a:extLst>
            <a:ext uri="{53640926-AAD7-44D8-BBD7-CCE9431645EC}">
              <a14:shadowObscured xmlns:a14="http://schemas.microsoft.com/office/drawing/2010/main"/>
            </a:ext>
          </a:extLst>
        </p:spPr>
      </p:pic>
      <p:pic>
        <p:nvPicPr>
          <p:cNvPr id="5" name="4 Imagen"/>
          <p:cNvPicPr/>
          <p:nvPr/>
        </p:nvPicPr>
        <p:blipFill rotWithShape="1">
          <a:blip r:embed="rId3"/>
          <a:srcRect l="59227" t="13069" r="12652" b="10295"/>
          <a:stretch/>
        </p:blipFill>
        <p:spPr bwMode="auto">
          <a:xfrm>
            <a:off x="3524698" y="2636912"/>
            <a:ext cx="2190750" cy="33566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65821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358834" y="225642"/>
            <a:ext cx="4198585" cy="369332"/>
          </a:xfrm>
          <a:prstGeom prst="rect">
            <a:avLst/>
          </a:prstGeom>
        </p:spPr>
        <p:txBody>
          <a:bodyPr wrap="none">
            <a:spAutoFit/>
          </a:bodyPr>
          <a:lstStyle/>
          <a:p>
            <a:pPr algn="ctr"/>
            <a:r>
              <a:rPr lang="en-US" b="1" dirty="0" err="1" smtClean="0">
                <a:solidFill>
                  <a:srgbClr val="0070C0"/>
                </a:solidFill>
                <a:latin typeface="Arial" panose="020B0604020202020204" pitchFamily="34" charset="0"/>
                <a:cs typeface="Arial" panose="020B0604020202020204" pitchFamily="34" charset="0"/>
              </a:rPr>
              <a:t>Instrumentos</a:t>
            </a:r>
            <a:r>
              <a:rPr lang="en-US" b="1" dirty="0" smtClean="0">
                <a:solidFill>
                  <a:srgbClr val="0070C0"/>
                </a:solidFill>
                <a:latin typeface="Arial" panose="020B0604020202020204" pitchFamily="34" charset="0"/>
                <a:cs typeface="Arial" panose="020B0604020202020204" pitchFamily="34" charset="0"/>
              </a:rPr>
              <a:t> y </a:t>
            </a:r>
            <a:r>
              <a:rPr lang="en-US" b="1" dirty="0" err="1" smtClean="0">
                <a:solidFill>
                  <a:srgbClr val="0070C0"/>
                </a:solidFill>
                <a:latin typeface="Arial" panose="020B0604020202020204" pitchFamily="34" charset="0"/>
                <a:cs typeface="Arial" panose="020B0604020202020204" pitchFamily="34" charset="0"/>
              </a:rPr>
              <a:t>equipos</a:t>
            </a:r>
            <a:r>
              <a:rPr lang="en-US" b="1" dirty="0" smtClean="0">
                <a:solidFill>
                  <a:srgbClr val="0070C0"/>
                </a:solidFill>
                <a:latin typeface="Arial" panose="020B0604020202020204" pitchFamily="34" charset="0"/>
                <a:cs typeface="Arial" panose="020B0604020202020204" pitchFamily="34" charset="0"/>
              </a:rPr>
              <a:t> de </a:t>
            </a:r>
            <a:r>
              <a:rPr lang="en-US" b="1" dirty="0" err="1" smtClean="0">
                <a:solidFill>
                  <a:srgbClr val="0070C0"/>
                </a:solidFill>
                <a:latin typeface="Arial" panose="020B0604020202020204" pitchFamily="34" charset="0"/>
                <a:cs typeface="Arial" panose="020B0604020202020204" pitchFamily="34" charset="0"/>
              </a:rPr>
              <a:t>medición</a:t>
            </a:r>
            <a:endParaRPr lang="en-US" b="1" dirty="0">
              <a:solidFill>
                <a:srgbClr val="0070C0"/>
              </a:solidFill>
              <a:latin typeface="Arial" panose="020B0604020202020204" pitchFamily="34" charset="0"/>
              <a:cs typeface="Arial" panose="020B0604020202020204" pitchFamily="34" charset="0"/>
            </a:endParaRPr>
          </a:p>
        </p:txBody>
      </p:sp>
      <p:pic>
        <p:nvPicPr>
          <p:cNvPr id="10250"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l="57166" t="27876" r="26051" b="12345"/>
          <a:stretch/>
        </p:blipFill>
        <p:spPr bwMode="auto">
          <a:xfrm>
            <a:off x="1475656" y="764702"/>
            <a:ext cx="2777788" cy="5562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1"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l="20210" t="29245" r="65105" b="14225"/>
          <a:stretch/>
        </p:blipFill>
        <p:spPr bwMode="auto">
          <a:xfrm>
            <a:off x="4716016" y="764702"/>
            <a:ext cx="2592288" cy="5610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1178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491480"/>
            <a:ext cx="4896544" cy="461665"/>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DESARROLLO EXPERIMENTAL</a:t>
            </a:r>
          </a:p>
        </p:txBody>
      </p:sp>
      <p:sp>
        <p:nvSpPr>
          <p:cNvPr id="6" name="5 Rectángulo"/>
          <p:cNvSpPr/>
          <p:nvPr/>
        </p:nvSpPr>
        <p:spPr>
          <a:xfrm>
            <a:off x="401541" y="1266555"/>
            <a:ext cx="4993675" cy="430887"/>
          </a:xfrm>
          <a:prstGeom prst="rect">
            <a:avLst/>
          </a:prstGeom>
        </p:spPr>
        <p:txBody>
          <a:bodyPr wrap="none">
            <a:spAutoFit/>
          </a:bodyPr>
          <a:lstStyle/>
          <a:p>
            <a:r>
              <a:rPr lang="en-US" sz="2200" b="1" dirty="0" err="1" smtClean="0">
                <a:solidFill>
                  <a:srgbClr val="0070C0"/>
                </a:solidFill>
                <a:latin typeface="Arial" panose="020B0604020202020204" pitchFamily="34" charset="0"/>
                <a:cs typeface="Arial" panose="020B0604020202020204" pitchFamily="34" charset="0"/>
              </a:rPr>
              <a:t>Alineación</a:t>
            </a:r>
            <a:r>
              <a:rPr lang="en-US" sz="2200" b="1" dirty="0" smtClean="0">
                <a:solidFill>
                  <a:srgbClr val="0070C0"/>
                </a:solidFill>
                <a:latin typeface="Arial" panose="020B0604020202020204" pitchFamily="34" charset="0"/>
                <a:cs typeface="Arial" panose="020B0604020202020204" pitchFamily="34" charset="0"/>
              </a:rPr>
              <a:t> del </a:t>
            </a:r>
            <a:r>
              <a:rPr lang="en-US" sz="2200" b="1" dirty="0" err="1" smtClean="0">
                <a:solidFill>
                  <a:srgbClr val="0070C0"/>
                </a:solidFill>
                <a:latin typeface="Arial" panose="020B0604020202020204" pitchFamily="34" charset="0"/>
                <a:cs typeface="Arial" panose="020B0604020202020204" pitchFamily="34" charset="0"/>
              </a:rPr>
              <a:t>sistema</a:t>
            </a:r>
            <a:r>
              <a:rPr lang="en-US" sz="2200" b="1" dirty="0" smtClean="0">
                <a:solidFill>
                  <a:srgbClr val="0070C0"/>
                </a:solidFill>
                <a:latin typeface="Arial" panose="020B0604020202020204" pitchFamily="34" charset="0"/>
                <a:cs typeface="Arial" panose="020B0604020202020204" pitchFamily="34" charset="0"/>
              </a:rPr>
              <a:t> </a:t>
            </a:r>
            <a:r>
              <a:rPr lang="en-US" sz="2200" b="1" dirty="0" err="1" smtClean="0">
                <a:solidFill>
                  <a:srgbClr val="0070C0"/>
                </a:solidFill>
                <a:latin typeface="Arial" panose="020B0604020202020204" pitchFamily="34" charset="0"/>
                <a:cs typeface="Arial" panose="020B0604020202020204" pitchFamily="34" charset="0"/>
              </a:rPr>
              <a:t>fotovoltaico</a:t>
            </a:r>
            <a:r>
              <a:rPr lang="en-US" sz="2200" b="1" dirty="0" smtClean="0">
                <a:solidFill>
                  <a:srgbClr val="0070C0"/>
                </a:solidFill>
                <a:latin typeface="Arial" panose="020B0604020202020204" pitchFamily="34" charset="0"/>
                <a:cs typeface="Arial" panose="020B0604020202020204" pitchFamily="34" charset="0"/>
              </a:rPr>
              <a:t> </a:t>
            </a:r>
            <a:endParaRPr lang="en-US" sz="2200" b="1" dirty="0" smtClean="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4 CuadroTexto"/>
              <p:cNvSpPr txBox="1"/>
              <p:nvPr/>
            </p:nvSpPr>
            <p:spPr>
              <a:xfrm>
                <a:off x="379050" y="2564904"/>
                <a:ext cx="8208912" cy="3046988"/>
              </a:xfrm>
              <a:prstGeom prst="rect">
                <a:avLst/>
              </a:prstGeom>
              <a:noFill/>
            </p:spPr>
            <p:txBody>
              <a:bodyPr wrap="square" rtlCol="0">
                <a:spAutoFit/>
              </a:bodyPr>
              <a:lstStyle/>
              <a:p>
                <a:pPr lvl="0" algn="just"/>
                <a:r>
                  <a:rPr lang="es-EC" sz="2400" dirty="0">
                    <a:latin typeface="Arial" panose="020B0604020202020204" pitchFamily="34" charset="0"/>
                    <a:cs typeface="Arial" panose="020B0604020202020204" pitchFamily="34" charset="0"/>
                  </a:rPr>
                  <a:t>La zona requerida para el estudio de la </a:t>
                </a:r>
                <a:r>
                  <a:rPr lang="es-EC" sz="2400" dirty="0" err="1">
                    <a:latin typeface="Arial" panose="020B0604020202020204" pitchFamily="34" charset="0"/>
                    <a:cs typeface="Arial" panose="020B0604020202020204" pitchFamily="34" charset="0"/>
                  </a:rPr>
                  <a:t>irradiancia</a:t>
                </a:r>
                <a:r>
                  <a:rPr lang="es-EC" sz="2400" dirty="0">
                    <a:latin typeface="Arial" panose="020B0604020202020204" pitchFamily="34" charset="0"/>
                    <a:cs typeface="Arial" panose="020B0604020202020204" pitchFamily="34" charset="0"/>
                  </a:rPr>
                  <a:t> solar local está ubicada a -0.3145° latitud y -78.44° de longitud, por lo tanto, de acuerdo con ISF (Ingeniería sin fronteras) se toma los valores de inclinación del panel, en +20° con cara a la línea ecuatorial y -25° con cara al polo sur. Además, con el propósito de conocer los valores de voltaje en superficie horizontal, se coloca el panel en posición </a:t>
                </a:r>
                <a14:m>
                  <m:oMath xmlns:m="http://schemas.openxmlformats.org/officeDocument/2006/math">
                    <m:r>
                      <m:rPr>
                        <m:sty m:val="p"/>
                      </m:rPr>
                      <a:rPr lang="es-EC" sz="2400"/>
                      <m:t>β</m:t>
                    </m:r>
                    <m:r>
                      <a:rPr lang="es-EC" sz="2400"/>
                      <m:t>=0°</m:t>
                    </m:r>
                  </m:oMath>
                </a14:m>
                <a:r>
                  <a:rPr lang="es-EC" sz="2400" dirty="0">
                    <a:latin typeface="Arial" panose="020B0604020202020204" pitchFamily="34" charset="0"/>
                    <a:cs typeface="Arial" panose="020B0604020202020204" pitchFamily="34" charset="0"/>
                  </a:rPr>
                  <a:t>.</a:t>
                </a:r>
                <a:endParaRPr lang="es-EC" sz="2400" dirty="0">
                  <a:latin typeface="Arial" panose="020B0604020202020204" pitchFamily="34" charset="0"/>
                  <a:cs typeface="Arial" panose="020B0604020202020204" pitchFamily="34" charset="0"/>
                </a:endParaRPr>
              </a:p>
            </p:txBody>
          </p:sp>
        </mc:Choice>
        <mc:Fallback>
          <p:sp>
            <p:nvSpPr>
              <p:cNvPr id="5" name="4 CuadroTexto"/>
              <p:cNvSpPr txBox="1">
                <a:spLocks noRot="1" noChangeAspect="1" noMove="1" noResize="1" noEditPoints="1" noAdjustHandles="1" noChangeArrowheads="1" noChangeShapeType="1" noTextEdit="1"/>
              </p:cNvSpPr>
              <p:nvPr/>
            </p:nvSpPr>
            <p:spPr>
              <a:xfrm>
                <a:off x="379050" y="2564904"/>
                <a:ext cx="8208912" cy="3046988"/>
              </a:xfrm>
              <a:prstGeom prst="rect">
                <a:avLst/>
              </a:prstGeom>
              <a:blipFill rotWithShape="1">
                <a:blip r:embed="rId2"/>
                <a:stretch>
                  <a:fillRect l="-1114" t="-1400" r="-1114" b="-3800"/>
                </a:stretch>
              </a:blipFill>
            </p:spPr>
            <p:txBody>
              <a:bodyPr/>
              <a:lstStyle/>
              <a:p>
                <a:r>
                  <a:rPr lang="es-EC">
                    <a:noFill/>
                  </a:rPr>
                  <a:t> </a:t>
                </a:r>
              </a:p>
            </p:txBody>
          </p:sp>
        </mc:Fallback>
      </mc:AlternateContent>
      <p:sp>
        <p:nvSpPr>
          <p:cNvPr id="7" name="6 Rectángulo"/>
          <p:cNvSpPr/>
          <p:nvPr/>
        </p:nvSpPr>
        <p:spPr>
          <a:xfrm>
            <a:off x="368778" y="1487117"/>
            <a:ext cx="6369244" cy="769441"/>
          </a:xfrm>
          <a:prstGeom prst="rect">
            <a:avLst/>
          </a:prstGeom>
        </p:spPr>
        <p:txBody>
          <a:bodyPr wrap="none">
            <a:spAutoFit/>
          </a:bodyPr>
          <a:lstStyle/>
          <a:p>
            <a:r>
              <a:rPr lang="en-US" sz="2000" b="1" dirty="0" err="1" smtClean="0">
                <a:solidFill>
                  <a:srgbClr val="0070C0"/>
                </a:solidFill>
                <a:latin typeface="Arial" panose="020B0604020202020204" pitchFamily="34" charset="0"/>
                <a:cs typeface="Arial" panose="020B0604020202020204" pitchFamily="34" charset="0"/>
              </a:rPr>
              <a:t>Toma</a:t>
            </a:r>
            <a:r>
              <a:rPr lang="en-US" sz="2000" b="1" dirty="0" smtClean="0">
                <a:solidFill>
                  <a:srgbClr val="0070C0"/>
                </a:solidFill>
                <a:latin typeface="Arial" panose="020B0604020202020204" pitchFamily="34" charset="0"/>
                <a:cs typeface="Arial" panose="020B0604020202020204" pitchFamily="34" charset="0"/>
              </a:rPr>
              <a:t> de </a:t>
            </a:r>
            <a:r>
              <a:rPr lang="en-US" sz="2000" b="1" dirty="0" err="1" smtClean="0">
                <a:solidFill>
                  <a:srgbClr val="0070C0"/>
                </a:solidFill>
                <a:latin typeface="Arial" panose="020B0604020202020204" pitchFamily="34" charset="0"/>
                <a:cs typeface="Arial" panose="020B0604020202020204" pitchFamily="34" charset="0"/>
              </a:rPr>
              <a:t>datos</a:t>
            </a:r>
            <a:r>
              <a:rPr lang="en-US" sz="2000" b="1" dirty="0" smtClean="0">
                <a:solidFill>
                  <a:srgbClr val="0070C0"/>
                </a:solidFill>
                <a:latin typeface="Arial" panose="020B0604020202020204" pitchFamily="34" charset="0"/>
                <a:cs typeface="Arial" panose="020B0604020202020204" pitchFamily="34" charset="0"/>
              </a:rPr>
              <a:t> </a:t>
            </a:r>
            <a:r>
              <a:rPr lang="en-US" sz="2000" b="1" dirty="0" err="1" smtClean="0">
                <a:solidFill>
                  <a:srgbClr val="0070C0"/>
                </a:solidFill>
                <a:latin typeface="Arial" panose="020B0604020202020204" pitchFamily="34" charset="0"/>
                <a:cs typeface="Arial" panose="020B0604020202020204" pitchFamily="34" charset="0"/>
              </a:rPr>
              <a:t>variando</a:t>
            </a:r>
            <a:r>
              <a:rPr lang="en-US" sz="2000" b="1" dirty="0" smtClean="0">
                <a:solidFill>
                  <a:srgbClr val="0070C0"/>
                </a:solidFill>
                <a:latin typeface="Arial" panose="020B0604020202020204" pitchFamily="34" charset="0"/>
                <a:cs typeface="Arial" panose="020B0604020202020204" pitchFamily="34" charset="0"/>
              </a:rPr>
              <a:t> el </a:t>
            </a:r>
            <a:r>
              <a:rPr lang="en-US" sz="2000" b="1" dirty="0" err="1" smtClean="0">
                <a:solidFill>
                  <a:srgbClr val="0070C0"/>
                </a:solidFill>
                <a:latin typeface="Arial" panose="020B0604020202020204" pitchFamily="34" charset="0"/>
                <a:cs typeface="Arial" panose="020B0604020202020204" pitchFamily="34" charset="0"/>
              </a:rPr>
              <a:t>angulo</a:t>
            </a:r>
            <a:r>
              <a:rPr lang="en-US" sz="2000" b="1" dirty="0" smtClean="0">
                <a:solidFill>
                  <a:srgbClr val="0070C0"/>
                </a:solidFill>
                <a:latin typeface="Arial" panose="020B0604020202020204" pitchFamily="34" charset="0"/>
                <a:cs typeface="Arial" panose="020B0604020202020204" pitchFamily="34" charset="0"/>
              </a:rPr>
              <a:t> de </a:t>
            </a:r>
            <a:r>
              <a:rPr lang="en-US" sz="2000" b="1" dirty="0" err="1" smtClean="0">
                <a:solidFill>
                  <a:srgbClr val="0070C0"/>
                </a:solidFill>
                <a:latin typeface="Arial" panose="020B0604020202020204" pitchFamily="34" charset="0"/>
                <a:cs typeface="Arial" panose="020B0604020202020204" pitchFamily="34" charset="0"/>
              </a:rPr>
              <a:t>inclinación</a:t>
            </a:r>
            <a:r>
              <a:rPr lang="en-US" sz="2000" b="1" dirty="0" smtClean="0">
                <a:solidFill>
                  <a:srgbClr val="0070C0"/>
                </a:solidFill>
                <a:latin typeface="Arial" panose="020B0604020202020204" pitchFamily="34" charset="0"/>
                <a:cs typeface="Arial" panose="020B0604020202020204" pitchFamily="34" charset="0"/>
              </a:rPr>
              <a:t> </a:t>
            </a:r>
            <a:r>
              <a:rPr lang="el-GR" sz="4400" b="1" dirty="0" smtClean="0">
                <a:solidFill>
                  <a:srgbClr val="0070C0"/>
                </a:solidFill>
                <a:latin typeface="Calibri"/>
                <a:cs typeface="Arial" panose="020B0604020202020204" pitchFamily="34" charset="0"/>
              </a:rPr>
              <a:t>ᵦ</a:t>
            </a:r>
            <a:endParaRPr lang="en-US" sz="2000" b="1" dirty="0" smtClean="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1267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3756" y="491479"/>
            <a:ext cx="4896544" cy="461665"/>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DESARROLLO EXPERIMENTAL</a:t>
            </a:r>
          </a:p>
        </p:txBody>
      </p:sp>
      <mc:AlternateContent xmlns:mc="http://schemas.openxmlformats.org/markup-compatibility/2006">
        <mc:Choice xmlns:a14="http://schemas.microsoft.com/office/drawing/2010/main" Requires="a14">
          <p:sp>
            <p:nvSpPr>
              <p:cNvPr id="5" name="4 CuadroTexto"/>
              <p:cNvSpPr txBox="1"/>
              <p:nvPr/>
            </p:nvSpPr>
            <p:spPr>
              <a:xfrm>
                <a:off x="382177" y="1268760"/>
                <a:ext cx="8208912" cy="4524315"/>
              </a:xfrm>
              <a:prstGeom prst="rect">
                <a:avLst/>
              </a:prstGeom>
              <a:noFill/>
            </p:spPr>
            <p:txBody>
              <a:bodyPr wrap="square" rtlCol="0">
                <a:spAutoFit/>
              </a:bodyPr>
              <a:lstStyle/>
              <a:p>
                <a:pPr algn="just"/>
                <a:r>
                  <a:rPr lang="es-MX" sz="2400" dirty="0">
                    <a:latin typeface="Arial" panose="020B0604020202020204" pitchFamily="34" charset="0"/>
                    <a:cs typeface="Arial" panose="020B0604020202020204" pitchFamily="34" charset="0"/>
                  </a:rPr>
                  <a:t>Los parámetros medidos en función del tiempo son la </a:t>
                </a:r>
                <a:r>
                  <a:rPr lang="es-MX" sz="2400" dirty="0" err="1">
                    <a:latin typeface="Arial" panose="020B0604020202020204" pitchFamily="34" charset="0"/>
                    <a:cs typeface="Arial" panose="020B0604020202020204" pitchFamily="34" charset="0"/>
                  </a:rPr>
                  <a:t>irradiancia</a:t>
                </a:r>
                <a:r>
                  <a:rPr lang="es-MX" sz="2400" dirty="0">
                    <a:latin typeface="Arial" panose="020B0604020202020204" pitchFamily="34" charset="0"/>
                    <a:cs typeface="Arial" panose="020B0604020202020204" pitchFamily="34" charset="0"/>
                  </a:rPr>
                  <a:t> solar, mediante el uso de un </a:t>
                </a:r>
                <a:r>
                  <a:rPr lang="es-MX" sz="2400" dirty="0" err="1">
                    <a:latin typeface="Arial" panose="020B0604020202020204" pitchFamily="34" charset="0"/>
                    <a:cs typeface="Arial" panose="020B0604020202020204" pitchFamily="34" charset="0"/>
                  </a:rPr>
                  <a:t>piranómetro</a:t>
                </a:r>
                <a:r>
                  <a:rPr lang="es-MX" sz="2400" dirty="0">
                    <a:latin typeface="Arial" panose="020B0604020202020204" pitchFamily="34" charset="0"/>
                    <a:cs typeface="Arial" panose="020B0604020202020204" pitchFamily="34" charset="0"/>
                  </a:rPr>
                  <a:t> de célula calibrada, los valores de voltaje </a:t>
                </a:r>
                <a14:m>
                  <m:oMath xmlns:m="http://schemas.openxmlformats.org/officeDocument/2006/math">
                    <m:r>
                      <m:rPr>
                        <m:sty m:val="p"/>
                      </m:rPr>
                      <a:rPr lang="es-MX" sz="2400"/>
                      <m:t>VP</m:t>
                    </m:r>
                    <m:d>
                      <m:dPr>
                        <m:ctrlPr>
                          <a:rPr lang="es-EC" sz="2400" i="1"/>
                        </m:ctrlPr>
                      </m:dPr>
                      <m:e>
                        <m:r>
                          <m:rPr>
                            <m:sty m:val="p"/>
                          </m:rPr>
                          <a:rPr lang="es-MX" sz="2400"/>
                          <m:t>β</m:t>
                        </m:r>
                        <m:r>
                          <a:rPr lang="es-MX" sz="2400"/>
                          <m:t>=+20°</m:t>
                        </m:r>
                      </m:e>
                    </m:d>
                  </m:oMath>
                </a14:m>
                <a:r>
                  <a:rPr lang="es-MX" sz="2400" dirty="0">
                    <a:latin typeface="Arial" panose="020B0604020202020204" pitchFamily="34" charset="0"/>
                    <a:cs typeface="Arial" panose="020B0604020202020204" pitchFamily="34" charset="0"/>
                  </a:rPr>
                  <a:t>, </a:t>
                </a:r>
                <a14:m>
                  <m:oMath xmlns:m="http://schemas.openxmlformats.org/officeDocument/2006/math">
                    <m:r>
                      <m:rPr>
                        <m:sty m:val="p"/>
                      </m:rPr>
                      <a:rPr lang="es-MX" sz="2400"/>
                      <m:t>VP</m:t>
                    </m:r>
                    <m:d>
                      <m:dPr>
                        <m:ctrlPr>
                          <a:rPr lang="es-EC" sz="2400" i="1"/>
                        </m:ctrlPr>
                      </m:dPr>
                      <m:e>
                        <m:r>
                          <m:rPr>
                            <m:sty m:val="p"/>
                          </m:rPr>
                          <a:rPr lang="es-MX" sz="2400"/>
                          <m:t>β</m:t>
                        </m:r>
                        <m:r>
                          <a:rPr lang="es-MX" sz="2400"/>
                          <m:t>=0°</m:t>
                        </m:r>
                      </m:e>
                    </m:d>
                  </m:oMath>
                </a14:m>
                <a:r>
                  <a:rPr lang="es-MX" sz="2400" dirty="0">
                    <a:latin typeface="Arial" panose="020B0604020202020204" pitchFamily="34" charset="0"/>
                    <a:cs typeface="Arial" panose="020B0604020202020204" pitchFamily="34" charset="0"/>
                  </a:rPr>
                  <a:t>, </a:t>
                </a:r>
                <a14:m>
                  <m:oMath xmlns:m="http://schemas.openxmlformats.org/officeDocument/2006/math">
                    <m:r>
                      <m:rPr>
                        <m:sty m:val="p"/>
                      </m:rPr>
                      <a:rPr lang="es-MX" sz="2400"/>
                      <m:t>VP</m:t>
                    </m:r>
                    <m:d>
                      <m:dPr>
                        <m:ctrlPr>
                          <a:rPr lang="es-EC" sz="2400" i="1"/>
                        </m:ctrlPr>
                      </m:dPr>
                      <m:e>
                        <m:r>
                          <m:rPr>
                            <m:sty m:val="p"/>
                          </m:rPr>
                          <a:rPr lang="es-MX" sz="2400"/>
                          <m:t>β</m:t>
                        </m:r>
                        <m:r>
                          <a:rPr lang="es-MX" sz="2400"/>
                          <m:t>=</m:t>
                        </m:r>
                        <m:r>
                          <a:rPr lang="es-MX" sz="2400" i="1"/>
                          <m:t>−</m:t>
                        </m:r>
                        <m:r>
                          <a:rPr lang="es-MX" sz="2400"/>
                          <m:t>25°</m:t>
                        </m:r>
                      </m:e>
                    </m:d>
                  </m:oMath>
                </a14:m>
                <a:r>
                  <a:rPr lang="es-MX" sz="2400" dirty="0">
                    <a:latin typeface="Arial" panose="020B0604020202020204" pitchFamily="34" charset="0"/>
                    <a:cs typeface="Arial" panose="020B0604020202020204" pitchFamily="34" charset="0"/>
                  </a:rPr>
                  <a:t>; además, se mide la velocidad del viento, temperatura ambiente y temperatura del panel. Con estos valores se puede calcular la </a:t>
                </a:r>
                <a:r>
                  <a:rPr lang="es-MX" sz="2400" dirty="0" err="1">
                    <a:latin typeface="Arial" panose="020B0604020202020204" pitchFamily="34" charset="0"/>
                    <a:cs typeface="Arial" panose="020B0604020202020204" pitchFamily="34" charset="0"/>
                  </a:rPr>
                  <a:t>irradiancia</a:t>
                </a:r>
                <a:r>
                  <a:rPr lang="es-MX" sz="2400" dirty="0">
                    <a:latin typeface="Arial" panose="020B0604020202020204" pitchFamily="34" charset="0"/>
                    <a:cs typeface="Arial" panose="020B0604020202020204" pitchFamily="34" charset="0"/>
                  </a:rPr>
                  <a:t> solar</a:t>
                </a:r>
                <a:r>
                  <a:rPr lang="es-MX" sz="2400" dirty="0" smtClean="0">
                    <a:latin typeface="Arial" panose="020B0604020202020204" pitchFamily="34" charset="0"/>
                    <a:cs typeface="Arial" panose="020B0604020202020204" pitchFamily="34" charset="0"/>
                  </a:rPr>
                  <a:t>.</a:t>
                </a:r>
              </a:p>
              <a:p>
                <a:pPr algn="just"/>
                <a:endParaRPr lang="es-MX" sz="2400" dirty="0" smtClean="0">
                  <a:latin typeface="Arial" panose="020B0604020202020204" pitchFamily="34" charset="0"/>
                  <a:cs typeface="Arial" panose="020B0604020202020204" pitchFamily="34" charset="0"/>
                </a:endParaRPr>
              </a:p>
              <a:p>
                <a:pPr algn="just"/>
                <a:r>
                  <a:rPr lang="es-MX" sz="2400" dirty="0">
                    <a:latin typeface="Arial" panose="020B0604020202020204" pitchFamily="34" charset="0"/>
                    <a:cs typeface="Arial" panose="020B0604020202020204" pitchFamily="34" charset="0"/>
                  </a:rPr>
                  <a:t>En función del tiempo se toman los datos de </a:t>
                </a:r>
                <a:r>
                  <a:rPr lang="es-MX" sz="2400" dirty="0" err="1">
                    <a:latin typeface="Arial" panose="020B0604020202020204" pitchFamily="34" charset="0"/>
                    <a:cs typeface="Arial" panose="020B0604020202020204" pitchFamily="34" charset="0"/>
                  </a:rPr>
                  <a:t>irradiancia</a:t>
                </a:r>
                <a:r>
                  <a:rPr lang="es-MX" sz="2400" dirty="0">
                    <a:latin typeface="Arial" panose="020B0604020202020204" pitchFamily="34" charset="0"/>
                    <a:cs typeface="Arial" panose="020B0604020202020204" pitchFamily="34" charset="0"/>
                  </a:rPr>
                  <a:t> global; intensidad de corriente, voltaje, temperatura del panel y temperatura ambiente. Para este caso, se utiliza como parámetro principal la corriente generada por el panel fotovoltaico.</a:t>
                </a:r>
                <a:endParaRPr lang="es-EC" sz="2400" dirty="0">
                  <a:latin typeface="Arial" panose="020B0604020202020204" pitchFamily="34" charset="0"/>
                  <a:cs typeface="Arial" panose="020B0604020202020204" pitchFamily="34" charset="0"/>
                </a:endParaRPr>
              </a:p>
            </p:txBody>
          </p:sp>
        </mc:Choice>
        <mc:Fallback>
          <p:sp>
            <p:nvSpPr>
              <p:cNvPr id="5" name="4 CuadroTexto"/>
              <p:cNvSpPr txBox="1">
                <a:spLocks noRot="1" noChangeAspect="1" noMove="1" noResize="1" noEditPoints="1" noAdjustHandles="1" noChangeArrowheads="1" noChangeShapeType="1" noTextEdit="1"/>
              </p:cNvSpPr>
              <p:nvPr/>
            </p:nvSpPr>
            <p:spPr>
              <a:xfrm>
                <a:off x="382177" y="1268760"/>
                <a:ext cx="8208912" cy="4524315"/>
              </a:xfrm>
              <a:prstGeom prst="rect">
                <a:avLst/>
              </a:prstGeom>
              <a:blipFill rotWithShape="1">
                <a:blip r:embed="rId2"/>
                <a:stretch>
                  <a:fillRect l="-1189" t="-943" r="-1114" b="-2291"/>
                </a:stretch>
              </a:blipFill>
            </p:spPr>
            <p:txBody>
              <a:bodyPr/>
              <a:lstStyle/>
              <a:p>
                <a:r>
                  <a:rPr lang="es-EC">
                    <a:noFill/>
                  </a:rPr>
                  <a:t> </a:t>
                </a:r>
              </a:p>
            </p:txBody>
          </p:sp>
        </mc:Fallback>
      </mc:AlternateContent>
    </p:spTree>
    <p:extLst>
      <p:ext uri="{BB962C8B-B14F-4D97-AF65-F5344CB8AC3E}">
        <p14:creationId xmlns:p14="http://schemas.microsoft.com/office/powerpoint/2010/main" val="12029322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6709" y="332656"/>
            <a:ext cx="7128792" cy="400110"/>
          </a:xfrm>
          <a:prstGeom prst="rect">
            <a:avLst/>
          </a:prstGeom>
          <a:noFill/>
        </p:spPr>
        <p:txBody>
          <a:bodyPr wrap="square" rtlCol="0">
            <a:spAutoFit/>
          </a:bodyPr>
          <a:lstStyle/>
          <a:p>
            <a:pPr algn="ctr"/>
            <a:r>
              <a:rPr lang="en-US" sz="2000" b="1" dirty="0" err="1" smtClean="0">
                <a:solidFill>
                  <a:srgbClr val="0070C0"/>
                </a:solidFill>
                <a:latin typeface="Arial" panose="020B0604020202020204" pitchFamily="34" charset="0"/>
                <a:cs typeface="Arial" panose="020B0604020202020204" pitchFamily="34" charset="0"/>
              </a:rPr>
              <a:t>Ejemplo</a:t>
            </a:r>
            <a:r>
              <a:rPr lang="en-US" sz="2000" b="1" dirty="0" smtClean="0">
                <a:solidFill>
                  <a:srgbClr val="0070C0"/>
                </a:solidFill>
                <a:latin typeface="Arial" panose="020B0604020202020204" pitchFamily="34" charset="0"/>
                <a:cs typeface="Arial" panose="020B0604020202020204" pitchFamily="34" charset="0"/>
              </a:rPr>
              <a:t> de </a:t>
            </a:r>
            <a:r>
              <a:rPr lang="en-US" sz="2000" b="1" dirty="0" err="1" smtClean="0">
                <a:solidFill>
                  <a:srgbClr val="0070C0"/>
                </a:solidFill>
                <a:latin typeface="Arial" panose="020B0604020202020204" pitchFamily="34" charset="0"/>
                <a:cs typeface="Arial" panose="020B0604020202020204" pitchFamily="34" charset="0"/>
              </a:rPr>
              <a:t>cálculo</a:t>
            </a:r>
            <a:endParaRPr lang="en-US" sz="2000" b="1" dirty="0" smtClean="0">
              <a:solidFill>
                <a:srgbClr val="0070C0"/>
              </a:solidFill>
              <a:latin typeface="Arial" panose="020B0604020202020204" pitchFamily="34" charset="0"/>
              <a:cs typeface="Arial" panose="020B0604020202020204" pitchFamily="34" charset="0"/>
            </a:endParaRPr>
          </a:p>
        </p:txBody>
      </p:sp>
      <p:pic>
        <p:nvPicPr>
          <p:cNvPr id="4" name="3 Imagen"/>
          <p:cNvPicPr/>
          <p:nvPr/>
        </p:nvPicPr>
        <p:blipFill rotWithShape="1">
          <a:blip r:embed="rId2"/>
          <a:srcRect l="854" t="18237" r="59157" b="10031"/>
          <a:stretch/>
        </p:blipFill>
        <p:spPr bwMode="auto">
          <a:xfrm>
            <a:off x="2195736" y="732766"/>
            <a:ext cx="5184577" cy="56623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91070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3756" y="260646"/>
            <a:ext cx="4896544" cy="400110"/>
          </a:xfrm>
          <a:prstGeom prst="rect">
            <a:avLst/>
          </a:prstGeom>
          <a:noFill/>
        </p:spPr>
        <p:txBody>
          <a:bodyPr wrap="square" rtlCol="0">
            <a:spAutoFit/>
          </a:bodyPr>
          <a:lstStyle/>
          <a:p>
            <a:pPr algn="ctr"/>
            <a:r>
              <a:rPr lang="en-US" sz="2000" b="1" dirty="0" err="1" smtClean="0">
                <a:solidFill>
                  <a:srgbClr val="0070C0"/>
                </a:solidFill>
                <a:latin typeface="Arial" panose="020B0604020202020204" pitchFamily="34" charset="0"/>
                <a:cs typeface="Arial" panose="020B0604020202020204" pitchFamily="34" charset="0"/>
              </a:rPr>
              <a:t>Análisis</a:t>
            </a:r>
            <a:r>
              <a:rPr lang="en-US" sz="2000" b="1" dirty="0" smtClean="0">
                <a:solidFill>
                  <a:srgbClr val="0070C0"/>
                </a:solidFill>
                <a:latin typeface="Arial" panose="020B0604020202020204" pitchFamily="34" charset="0"/>
                <a:cs typeface="Arial" panose="020B0604020202020204" pitchFamily="34" charset="0"/>
              </a:rPr>
              <a:t> de </a:t>
            </a:r>
            <a:r>
              <a:rPr lang="en-US" sz="2000" b="1" dirty="0" err="1" smtClean="0">
                <a:solidFill>
                  <a:srgbClr val="0070C0"/>
                </a:solidFill>
                <a:latin typeface="Arial" panose="020B0604020202020204" pitchFamily="34" charset="0"/>
                <a:cs typeface="Arial" panose="020B0604020202020204" pitchFamily="34" charset="0"/>
              </a:rPr>
              <a:t>Resultados</a:t>
            </a:r>
            <a:endParaRPr lang="en-US" sz="2000" b="1" dirty="0" smtClean="0">
              <a:solidFill>
                <a:srgbClr val="0070C0"/>
              </a:solidFill>
              <a:latin typeface="Arial" panose="020B0604020202020204" pitchFamily="34" charset="0"/>
              <a:cs typeface="Arial" panose="020B0604020202020204" pitchFamily="34" charset="0"/>
            </a:endParaRPr>
          </a:p>
        </p:txBody>
      </p:sp>
      <p:sp>
        <p:nvSpPr>
          <p:cNvPr id="4" name="3 Rectángulo"/>
          <p:cNvSpPr/>
          <p:nvPr/>
        </p:nvSpPr>
        <p:spPr>
          <a:xfrm>
            <a:off x="539552" y="738833"/>
            <a:ext cx="5613460" cy="369332"/>
          </a:xfrm>
          <a:prstGeom prst="rect">
            <a:avLst/>
          </a:prstGeom>
        </p:spPr>
        <p:txBody>
          <a:bodyPr wrap="none">
            <a:spAutoFit/>
          </a:bodyPr>
          <a:lstStyle/>
          <a:p>
            <a:r>
              <a:rPr lang="en-US" b="1" dirty="0" err="1" smtClean="0">
                <a:solidFill>
                  <a:srgbClr val="0070C0"/>
                </a:solidFill>
                <a:latin typeface="Arial" panose="020B0604020202020204" pitchFamily="34" charset="0"/>
                <a:cs typeface="Arial" panose="020B0604020202020204" pitchFamily="34" charset="0"/>
              </a:rPr>
              <a:t>Datos</a:t>
            </a:r>
            <a:r>
              <a:rPr lang="en-US" b="1" dirty="0" smtClean="0">
                <a:solidFill>
                  <a:srgbClr val="0070C0"/>
                </a:solidFill>
                <a:latin typeface="Arial" panose="020B0604020202020204" pitchFamily="34" charset="0"/>
                <a:cs typeface="Arial" panose="020B0604020202020204" pitchFamily="34" charset="0"/>
              </a:rPr>
              <a:t> de </a:t>
            </a:r>
            <a:r>
              <a:rPr lang="en-US" b="1" dirty="0" err="1" smtClean="0">
                <a:solidFill>
                  <a:srgbClr val="0070C0"/>
                </a:solidFill>
                <a:latin typeface="Arial" panose="020B0604020202020204" pitchFamily="34" charset="0"/>
                <a:cs typeface="Arial" panose="020B0604020202020204" pitchFamily="34" charset="0"/>
              </a:rPr>
              <a:t>Radiación</a:t>
            </a:r>
            <a:r>
              <a:rPr lang="en-US" b="1" dirty="0" smtClean="0">
                <a:solidFill>
                  <a:srgbClr val="0070C0"/>
                </a:solidFill>
                <a:latin typeface="Arial" panose="020B0604020202020204" pitchFamily="34" charset="0"/>
                <a:cs typeface="Arial" panose="020B0604020202020204" pitchFamily="34" charset="0"/>
              </a:rPr>
              <a:t> Solar de la NASA, Abril-ESPE</a:t>
            </a:r>
          </a:p>
        </p:txBody>
      </p:sp>
      <p:pic>
        <p:nvPicPr>
          <p:cNvPr id="6" name="5 Imagen"/>
          <p:cNvPicPr/>
          <p:nvPr/>
        </p:nvPicPr>
        <p:blipFill rotWithShape="1">
          <a:blip r:embed="rId2"/>
          <a:srcRect t="28247" r="1596" b="43088"/>
          <a:stretch/>
        </p:blipFill>
        <p:spPr bwMode="auto">
          <a:xfrm>
            <a:off x="1013900" y="1108165"/>
            <a:ext cx="7200800" cy="1696780"/>
          </a:xfrm>
          <a:prstGeom prst="rect">
            <a:avLst/>
          </a:prstGeom>
          <a:ln>
            <a:noFill/>
          </a:ln>
          <a:extLst>
            <a:ext uri="{53640926-AAD7-44D8-BBD7-CCE9431645EC}">
              <a14:shadowObscured xmlns:a14="http://schemas.microsoft.com/office/drawing/2010/main"/>
            </a:ext>
          </a:extLst>
        </p:spPr>
      </p:pic>
      <p:sp>
        <p:nvSpPr>
          <p:cNvPr id="7" name="6 Rectángulo"/>
          <p:cNvSpPr/>
          <p:nvPr/>
        </p:nvSpPr>
        <p:spPr>
          <a:xfrm>
            <a:off x="539552" y="2804945"/>
            <a:ext cx="5421099" cy="369332"/>
          </a:xfrm>
          <a:prstGeom prst="rect">
            <a:avLst/>
          </a:prstGeom>
        </p:spPr>
        <p:txBody>
          <a:bodyPr wrap="none">
            <a:spAutoFit/>
          </a:bodyPr>
          <a:lstStyle/>
          <a:p>
            <a:r>
              <a:rPr lang="en-US" b="1" dirty="0" err="1" smtClean="0">
                <a:solidFill>
                  <a:srgbClr val="0070C0"/>
                </a:solidFill>
                <a:latin typeface="Arial" panose="020B0604020202020204" pitchFamily="34" charset="0"/>
                <a:cs typeface="Arial" panose="020B0604020202020204" pitchFamily="34" charset="0"/>
              </a:rPr>
              <a:t>Mapa</a:t>
            </a:r>
            <a:r>
              <a:rPr lang="en-US" b="1" dirty="0" smtClean="0">
                <a:solidFill>
                  <a:srgbClr val="0070C0"/>
                </a:solidFill>
                <a:latin typeface="Arial" panose="020B0604020202020204" pitchFamily="34" charset="0"/>
                <a:cs typeface="Arial" panose="020B0604020202020204" pitchFamily="34" charset="0"/>
              </a:rPr>
              <a:t> de </a:t>
            </a:r>
            <a:r>
              <a:rPr lang="en-US" b="1" dirty="0" err="1" smtClean="0">
                <a:solidFill>
                  <a:srgbClr val="0070C0"/>
                </a:solidFill>
                <a:latin typeface="Arial" panose="020B0604020202020204" pitchFamily="34" charset="0"/>
                <a:cs typeface="Arial" panose="020B0604020202020204" pitchFamily="34" charset="0"/>
              </a:rPr>
              <a:t>Radiación</a:t>
            </a:r>
            <a:r>
              <a:rPr lang="en-US" b="1" dirty="0" smtClean="0">
                <a:solidFill>
                  <a:srgbClr val="0070C0"/>
                </a:solidFill>
                <a:latin typeface="Arial" panose="020B0604020202020204" pitchFamily="34" charset="0"/>
                <a:cs typeface="Arial" panose="020B0604020202020204" pitchFamily="34" charset="0"/>
              </a:rPr>
              <a:t> solar CONELEC, Abril-ESPE</a:t>
            </a:r>
          </a:p>
        </p:txBody>
      </p:sp>
      <p:pic>
        <p:nvPicPr>
          <p:cNvPr id="8" name="7 Imagen"/>
          <p:cNvPicPr/>
          <p:nvPr/>
        </p:nvPicPr>
        <p:blipFill rotWithShape="1">
          <a:blip r:embed="rId3"/>
          <a:srcRect l="3228" t="10272" r="25171" b="11413"/>
          <a:stretch/>
        </p:blipFill>
        <p:spPr bwMode="auto">
          <a:xfrm>
            <a:off x="2579820" y="3311252"/>
            <a:ext cx="4320480" cy="28083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50339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3756" y="404664"/>
            <a:ext cx="4896544" cy="461665"/>
          </a:xfrm>
          <a:prstGeom prst="rect">
            <a:avLst/>
          </a:prstGeom>
          <a:noFill/>
        </p:spPr>
        <p:txBody>
          <a:bodyPr wrap="square" rtlCol="0">
            <a:spAutoFit/>
          </a:bodyPr>
          <a:lstStyle/>
          <a:p>
            <a:pPr algn="ctr"/>
            <a:r>
              <a:rPr lang="en-US" sz="2400" b="1" dirty="0" err="1" smtClean="0">
                <a:solidFill>
                  <a:srgbClr val="0070C0"/>
                </a:solidFill>
                <a:latin typeface="Arial" panose="020B0604020202020204" pitchFamily="34" charset="0"/>
                <a:cs typeface="Arial" panose="020B0604020202020204" pitchFamily="34" charset="0"/>
              </a:rPr>
              <a:t>Análisis</a:t>
            </a:r>
            <a:r>
              <a:rPr lang="en-US" sz="2400" b="1" dirty="0" smtClean="0">
                <a:solidFill>
                  <a:srgbClr val="0070C0"/>
                </a:solidFill>
                <a:latin typeface="Arial" panose="020B0604020202020204" pitchFamily="34" charset="0"/>
                <a:cs typeface="Arial" panose="020B0604020202020204" pitchFamily="34" charset="0"/>
              </a:rPr>
              <a:t> de </a:t>
            </a:r>
            <a:r>
              <a:rPr lang="en-US" sz="2400" b="1" dirty="0" err="1" smtClean="0">
                <a:solidFill>
                  <a:srgbClr val="0070C0"/>
                </a:solidFill>
                <a:latin typeface="Arial" panose="020B0604020202020204" pitchFamily="34" charset="0"/>
                <a:cs typeface="Arial" panose="020B0604020202020204" pitchFamily="34" charset="0"/>
              </a:rPr>
              <a:t>Resultados</a:t>
            </a:r>
            <a:endParaRPr lang="en-US" sz="2400" b="1" dirty="0" smtClean="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4 CuadroTexto"/>
              <p:cNvSpPr txBox="1"/>
              <p:nvPr/>
            </p:nvSpPr>
            <p:spPr>
              <a:xfrm>
                <a:off x="382177" y="980728"/>
                <a:ext cx="8208912" cy="4893840"/>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De acuerdo con los datos de radiación solar de la NASA, en el mes de Abril el valor de la irradiación solar es de 4,33 </a:t>
                </a:r>
                <a14:m>
                  <m:oMath xmlns:m="http://schemas.openxmlformats.org/officeDocument/2006/math">
                    <m:f>
                      <m:fPr>
                        <m:ctrlPr>
                          <a:rPr lang="es-EC" sz="2000" i="1"/>
                        </m:ctrlPr>
                      </m:fPr>
                      <m:num>
                        <m:r>
                          <m:rPr>
                            <m:sty m:val="p"/>
                          </m:rPr>
                          <a:rPr lang="es-MX" sz="2000"/>
                          <m:t>kWhr</m:t>
                        </m:r>
                      </m:num>
                      <m:den>
                        <m:sSup>
                          <m:sSupPr>
                            <m:ctrlPr>
                              <a:rPr lang="es-EC" sz="2000" i="1"/>
                            </m:ctrlPr>
                          </m:sSupPr>
                          <m:e>
                            <m:r>
                              <m:rPr>
                                <m:sty m:val="p"/>
                              </m:rPr>
                              <a:rPr lang="es-MX" sz="2000"/>
                              <m:t>m</m:t>
                            </m:r>
                          </m:e>
                          <m:sup>
                            <m:r>
                              <a:rPr lang="es-MX" sz="2000"/>
                              <m:t>2</m:t>
                            </m:r>
                          </m:sup>
                        </m:sSup>
                        <m:r>
                          <m:rPr>
                            <m:sty m:val="p"/>
                          </m:rPr>
                          <a:rPr lang="es-MX" sz="2000"/>
                          <m:t>dia</m:t>
                        </m:r>
                      </m:den>
                    </m:f>
                  </m:oMath>
                </a14:m>
                <a:r>
                  <a:rPr lang="es-MX" sz="2000" dirty="0">
                    <a:latin typeface="Arial" panose="020B0604020202020204" pitchFamily="34" charset="0"/>
                    <a:cs typeface="Arial" panose="020B0604020202020204" pitchFamily="34" charset="0"/>
                  </a:rPr>
                  <a:t>, esto corresponde a un valor de 4,33 horas de sol pico (HSP), considerando una media mundial de la </a:t>
                </a:r>
                <a:r>
                  <a:rPr lang="es-MX" sz="2000" dirty="0" err="1">
                    <a:latin typeface="Arial" panose="020B0604020202020204" pitchFamily="34" charset="0"/>
                    <a:cs typeface="Arial" panose="020B0604020202020204" pitchFamily="34" charset="0"/>
                  </a:rPr>
                  <a:t>irradiancia</a:t>
                </a:r>
                <a:r>
                  <a:rPr lang="es-MX" sz="2000" dirty="0">
                    <a:latin typeface="Arial" panose="020B0604020202020204" pitchFamily="34" charset="0"/>
                    <a:cs typeface="Arial" panose="020B0604020202020204" pitchFamily="34" charset="0"/>
                  </a:rPr>
                  <a:t> de 1000</a:t>
                </a:r>
                <a14:m>
                  <m:oMath xmlns:m="http://schemas.openxmlformats.org/officeDocument/2006/math">
                    <m:f>
                      <m:fPr>
                        <m:ctrlPr>
                          <a:rPr lang="es-EC" sz="2000" i="1"/>
                        </m:ctrlPr>
                      </m:fPr>
                      <m:num>
                        <m:r>
                          <m:rPr>
                            <m:sty m:val="p"/>
                          </m:rPr>
                          <a:rPr lang="es-MX" sz="2000"/>
                          <m:t>W</m:t>
                        </m:r>
                      </m:num>
                      <m:den>
                        <m:sSup>
                          <m:sSupPr>
                            <m:ctrlPr>
                              <a:rPr lang="es-EC" sz="2000" i="1"/>
                            </m:ctrlPr>
                          </m:sSupPr>
                          <m:e>
                            <m:r>
                              <m:rPr>
                                <m:sty m:val="p"/>
                              </m:rPr>
                              <a:rPr lang="es-MX" sz="2000"/>
                              <m:t>m</m:t>
                            </m:r>
                          </m:e>
                          <m:sup>
                            <m:r>
                              <a:rPr lang="es-MX" sz="2000"/>
                              <m:t>2</m:t>
                            </m:r>
                          </m:sup>
                        </m:sSup>
                      </m:den>
                    </m:f>
                  </m:oMath>
                </a14:m>
                <a:r>
                  <a:rPr lang="es-MX" sz="2000" dirty="0">
                    <a:latin typeface="Arial" panose="020B0604020202020204" pitchFamily="34" charset="0"/>
                    <a:cs typeface="Arial" panose="020B0604020202020204" pitchFamily="34" charset="0"/>
                  </a:rPr>
                  <a:t>. Esta conversión se sustenta en la siguiente expresión</a:t>
                </a:r>
                <a:r>
                  <a:rPr lang="es-MX" sz="2000" dirty="0" smtClean="0">
                    <a:latin typeface="Arial" panose="020B0604020202020204" pitchFamily="34" charset="0"/>
                    <a:cs typeface="Arial" panose="020B0604020202020204" pitchFamily="34" charset="0"/>
                  </a:rPr>
                  <a:t>:</a:t>
                </a:r>
              </a:p>
              <a:p>
                <a:endParaRPr lang="es-EC" sz="2000" dirty="0">
                  <a:latin typeface="Arial" panose="020B0604020202020204" pitchFamily="34" charset="0"/>
                  <a:cs typeface="Arial" panose="020B0604020202020204" pitchFamily="34" charset="0"/>
                </a:endParaRPr>
              </a:p>
              <a:p>
                <a14:m>
                  <m:oMathPara xmlns:m="http://schemas.openxmlformats.org/officeDocument/2006/math">
                    <m:oMathParaPr>
                      <m:jc m:val="centerGroup"/>
                    </m:oMathParaPr>
                    <m:oMath xmlns:m="http://schemas.openxmlformats.org/officeDocument/2006/math">
                      <m:r>
                        <m:rPr>
                          <m:sty m:val="p"/>
                        </m:rPr>
                        <a:rPr lang="es-MX" sz="2000"/>
                        <m:t>Irradiaci</m:t>
                      </m:r>
                      <m:r>
                        <a:rPr lang="es-MX" sz="2000"/>
                        <m:t>ó</m:t>
                      </m:r>
                      <m:r>
                        <m:rPr>
                          <m:sty m:val="p"/>
                        </m:rPr>
                        <a:rPr lang="es-MX" sz="2000"/>
                        <m:t>n</m:t>
                      </m:r>
                      <m:d>
                        <m:dPr>
                          <m:ctrlPr>
                            <a:rPr lang="es-EC" sz="2000" i="1"/>
                          </m:ctrlPr>
                        </m:dPr>
                        <m:e>
                          <m:f>
                            <m:fPr>
                              <m:ctrlPr>
                                <a:rPr lang="es-EC" sz="2000" i="1"/>
                              </m:ctrlPr>
                            </m:fPr>
                            <m:num>
                              <m:r>
                                <m:rPr>
                                  <m:sty m:val="p"/>
                                </m:rPr>
                                <a:rPr lang="es-MX" sz="2000"/>
                                <m:t>kWhr</m:t>
                              </m:r>
                            </m:num>
                            <m:den>
                              <m:sSup>
                                <m:sSupPr>
                                  <m:ctrlPr>
                                    <a:rPr lang="es-EC" sz="2000" i="1"/>
                                  </m:ctrlPr>
                                </m:sSupPr>
                                <m:e>
                                  <m:r>
                                    <m:rPr>
                                      <m:sty m:val="p"/>
                                    </m:rPr>
                                    <a:rPr lang="es-MX" sz="2000"/>
                                    <m:t>m</m:t>
                                  </m:r>
                                </m:e>
                                <m:sup>
                                  <m:r>
                                    <a:rPr lang="es-MX" sz="2000"/>
                                    <m:t>2</m:t>
                                  </m:r>
                                </m:sup>
                              </m:sSup>
                              <m:r>
                                <m:rPr>
                                  <m:sty m:val="p"/>
                                </m:rPr>
                                <a:rPr lang="es-MX" sz="2000"/>
                                <m:t>dia</m:t>
                              </m:r>
                            </m:den>
                          </m:f>
                        </m:e>
                      </m:d>
                      <m:r>
                        <a:rPr lang="es-MX" sz="2000"/>
                        <m:t>=</m:t>
                      </m:r>
                      <m:r>
                        <m:rPr>
                          <m:sty m:val="p"/>
                        </m:rPr>
                        <a:rPr lang="es-MX" sz="2000"/>
                        <m:t>HSP</m:t>
                      </m:r>
                      <m:r>
                        <a:rPr lang="es-MX" sz="2000" i="1"/>
                        <m:t>∗</m:t>
                      </m:r>
                      <m:r>
                        <m:rPr>
                          <m:sty m:val="p"/>
                        </m:rPr>
                        <a:rPr lang="es-MX" sz="2000"/>
                        <m:t>Im</m:t>
                      </m:r>
                      <m:r>
                        <a:rPr lang="es-MX" sz="2000"/>
                        <m:t>(</m:t>
                      </m:r>
                      <m:f>
                        <m:fPr>
                          <m:ctrlPr>
                            <a:rPr lang="es-EC" sz="2000" i="1"/>
                          </m:ctrlPr>
                        </m:fPr>
                        <m:num>
                          <m:r>
                            <m:rPr>
                              <m:sty m:val="p"/>
                            </m:rPr>
                            <a:rPr lang="es-MX" sz="2000"/>
                            <m:t>kW</m:t>
                          </m:r>
                        </m:num>
                        <m:den>
                          <m:sSup>
                            <m:sSupPr>
                              <m:ctrlPr>
                                <a:rPr lang="es-EC" sz="2000" i="1"/>
                              </m:ctrlPr>
                            </m:sSupPr>
                            <m:e>
                              <m:r>
                                <m:rPr>
                                  <m:sty m:val="p"/>
                                </m:rPr>
                                <a:rPr lang="es-MX" sz="2000"/>
                                <m:t>m</m:t>
                              </m:r>
                            </m:e>
                            <m:sup>
                              <m:r>
                                <a:rPr lang="es-MX" sz="2000"/>
                                <m:t>2</m:t>
                              </m:r>
                            </m:sup>
                          </m:sSup>
                        </m:den>
                      </m:f>
                      <m:r>
                        <a:rPr lang="es-MX" sz="2000"/>
                        <m:t>)</m:t>
                      </m:r>
                    </m:oMath>
                  </m:oMathPara>
                </a14:m>
                <a:endParaRPr lang="es-EC" sz="2000" dirty="0" smtClean="0">
                  <a:latin typeface="Arial" panose="020B0604020202020204" pitchFamily="34" charset="0"/>
                  <a:cs typeface="Arial" panose="020B0604020202020204" pitchFamily="34" charset="0"/>
                </a:endParaRPr>
              </a:p>
              <a:p>
                <a:endParaRPr lang="es-EC" sz="2000" dirty="0" smtClean="0">
                  <a:latin typeface="Arial" panose="020B0604020202020204" pitchFamily="34" charset="0"/>
                  <a:cs typeface="Arial" panose="020B0604020202020204" pitchFamily="34" charset="0"/>
                </a:endParaRPr>
              </a:p>
              <a:p>
                <a:endParaRPr lang="es-EC" sz="2000" dirty="0">
                  <a:latin typeface="Arial" panose="020B0604020202020204" pitchFamily="34" charset="0"/>
                  <a:cs typeface="Arial" panose="020B0604020202020204" pitchFamily="34" charset="0"/>
                </a:endParaRPr>
              </a:p>
              <a:p>
                <a:r>
                  <a:rPr lang="es-EC" sz="2000" dirty="0">
                    <a:latin typeface="Arial" panose="020B0604020202020204" pitchFamily="34" charset="0"/>
                    <a:cs typeface="Arial" panose="020B0604020202020204" pitchFamily="34" charset="0"/>
                  </a:rPr>
                  <a:t>De acuerdo con </a:t>
                </a:r>
                <a:r>
                  <a:rPr lang="es-EC" sz="2000" dirty="0" smtClean="0">
                    <a:latin typeface="Arial" panose="020B0604020202020204" pitchFamily="34" charset="0"/>
                    <a:cs typeface="Arial" panose="020B0604020202020204" pitchFamily="34" charset="0"/>
                  </a:rPr>
                  <a:t>el mapa de radiación solar del CONELEC, </a:t>
                </a:r>
                <a:r>
                  <a:rPr lang="es-EC" sz="2000" dirty="0">
                    <a:latin typeface="Arial" panose="020B0604020202020204" pitchFamily="34" charset="0"/>
                    <a:cs typeface="Arial" panose="020B0604020202020204" pitchFamily="34" charset="0"/>
                  </a:rPr>
                  <a:t>se puede observar que para el sector de la ESPE localizada en la provincia de Pichincha, el valor de radiación está en un rango de 4050</a:t>
                </a:r>
                <a14:m>
                  <m:oMath xmlns:m="http://schemas.openxmlformats.org/officeDocument/2006/math">
                    <m:f>
                      <m:fPr>
                        <m:ctrlPr>
                          <a:rPr lang="es-EC" sz="2000" i="1"/>
                        </m:ctrlPr>
                      </m:fPr>
                      <m:num>
                        <m:r>
                          <m:rPr>
                            <m:sty m:val="p"/>
                          </m:rPr>
                          <a:rPr lang="es-EC" sz="2000"/>
                          <m:t>Whr</m:t>
                        </m:r>
                      </m:num>
                      <m:den>
                        <m:sSup>
                          <m:sSupPr>
                            <m:ctrlPr>
                              <a:rPr lang="es-EC" sz="2000" i="1"/>
                            </m:ctrlPr>
                          </m:sSupPr>
                          <m:e>
                            <m:r>
                              <m:rPr>
                                <m:sty m:val="p"/>
                              </m:rPr>
                              <a:rPr lang="es-EC" sz="2000"/>
                              <m:t>m</m:t>
                            </m:r>
                          </m:e>
                          <m:sup>
                            <m:r>
                              <a:rPr lang="es-EC" sz="2000"/>
                              <m:t>2</m:t>
                            </m:r>
                          </m:sup>
                        </m:sSup>
                        <m:r>
                          <m:rPr>
                            <m:sty m:val="p"/>
                          </m:rPr>
                          <a:rPr lang="es-EC" sz="2000"/>
                          <m:t>dia</m:t>
                        </m:r>
                      </m:den>
                    </m:f>
                  </m:oMath>
                </a14:m>
                <a:r>
                  <a:rPr lang="es-EC" sz="2000" dirty="0">
                    <a:latin typeface="Arial" panose="020B0604020202020204" pitchFamily="34" charset="0"/>
                    <a:cs typeface="Arial" panose="020B0604020202020204" pitchFamily="34" charset="0"/>
                  </a:rPr>
                  <a:t>. Este valor comprende 4,05 HSP.</a:t>
                </a:r>
              </a:p>
            </p:txBody>
          </p:sp>
        </mc:Choice>
        <mc:Fallback>
          <p:sp>
            <p:nvSpPr>
              <p:cNvPr id="5" name="4 CuadroTexto"/>
              <p:cNvSpPr txBox="1">
                <a:spLocks noRot="1" noChangeAspect="1" noMove="1" noResize="1" noEditPoints="1" noAdjustHandles="1" noChangeArrowheads="1" noChangeShapeType="1" noTextEdit="1"/>
              </p:cNvSpPr>
              <p:nvPr/>
            </p:nvSpPr>
            <p:spPr>
              <a:xfrm>
                <a:off x="382177" y="980728"/>
                <a:ext cx="8208912" cy="4893840"/>
              </a:xfrm>
              <a:prstGeom prst="rect">
                <a:avLst/>
              </a:prstGeom>
              <a:blipFill rotWithShape="1">
                <a:blip r:embed="rId2"/>
                <a:stretch>
                  <a:fillRect l="-817" t="-498" r="-1412" b="-1370"/>
                </a:stretch>
              </a:blipFill>
            </p:spPr>
            <p:txBody>
              <a:bodyPr/>
              <a:lstStyle/>
              <a:p>
                <a:r>
                  <a:rPr lang="es-EC">
                    <a:noFill/>
                  </a:rPr>
                  <a:t> </a:t>
                </a:r>
              </a:p>
            </p:txBody>
          </p:sp>
        </mc:Fallback>
      </mc:AlternateContent>
    </p:spTree>
    <p:extLst>
      <p:ext uri="{BB962C8B-B14F-4D97-AF65-F5344CB8AC3E}">
        <p14:creationId xmlns:p14="http://schemas.microsoft.com/office/powerpoint/2010/main" val="10554027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5064" y="188640"/>
            <a:ext cx="4896544" cy="338554"/>
          </a:xfrm>
          <a:prstGeom prst="rect">
            <a:avLst/>
          </a:prstGeom>
          <a:noFill/>
        </p:spPr>
        <p:txBody>
          <a:bodyPr wrap="square" rtlCol="0">
            <a:spAutoFit/>
          </a:bodyPr>
          <a:lstStyle/>
          <a:p>
            <a:pPr algn="ctr"/>
            <a:r>
              <a:rPr lang="en-US" sz="1600" b="1" dirty="0" err="1" smtClean="0">
                <a:solidFill>
                  <a:srgbClr val="0070C0"/>
                </a:solidFill>
                <a:latin typeface="Arial" panose="020B0604020202020204" pitchFamily="34" charset="0"/>
                <a:cs typeface="Arial" panose="020B0604020202020204" pitchFamily="34" charset="0"/>
              </a:rPr>
              <a:t>Resultados</a:t>
            </a:r>
            <a:r>
              <a:rPr lang="en-US" sz="1600" b="1" dirty="0" smtClean="0">
                <a:solidFill>
                  <a:srgbClr val="0070C0"/>
                </a:solidFill>
                <a:latin typeface="Arial" panose="020B0604020202020204" pitchFamily="34" charset="0"/>
                <a:cs typeface="Arial" panose="020B0604020202020204" pitchFamily="34" charset="0"/>
              </a:rPr>
              <a:t> </a:t>
            </a:r>
            <a:r>
              <a:rPr lang="en-US" sz="1600" b="1" dirty="0" err="1" smtClean="0">
                <a:solidFill>
                  <a:srgbClr val="0070C0"/>
                </a:solidFill>
                <a:latin typeface="Arial" panose="020B0604020202020204" pitchFamily="34" charset="0"/>
                <a:cs typeface="Arial" panose="020B0604020202020204" pitchFamily="34" charset="0"/>
              </a:rPr>
              <a:t>Método</a:t>
            </a:r>
            <a:r>
              <a:rPr lang="en-US" sz="1600" b="1" dirty="0" smtClean="0">
                <a:solidFill>
                  <a:srgbClr val="0070C0"/>
                </a:solidFill>
                <a:latin typeface="Arial" panose="020B0604020202020204" pitchFamily="34" charset="0"/>
                <a:cs typeface="Arial" panose="020B0604020202020204" pitchFamily="34" charset="0"/>
              </a:rPr>
              <a:t> de la </a:t>
            </a:r>
            <a:r>
              <a:rPr lang="en-US" sz="1600" b="1" dirty="0" err="1" smtClean="0">
                <a:solidFill>
                  <a:srgbClr val="0070C0"/>
                </a:solidFill>
                <a:latin typeface="Arial" panose="020B0604020202020204" pitchFamily="34" charset="0"/>
                <a:cs typeface="Arial" panose="020B0604020202020204" pitchFamily="34" charset="0"/>
              </a:rPr>
              <a:t>temperatura</a:t>
            </a:r>
            <a:endParaRPr lang="en-US" sz="1600" b="1" dirty="0" smtClean="0">
              <a:solidFill>
                <a:srgbClr val="0070C0"/>
              </a:solidFill>
              <a:latin typeface="Arial" panose="020B0604020202020204" pitchFamily="34" charset="0"/>
              <a:cs typeface="Arial" panose="020B0604020202020204"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077761560"/>
              </p:ext>
            </p:extLst>
          </p:nvPr>
        </p:nvGraphicFramePr>
        <p:xfrm>
          <a:off x="2069396" y="557972"/>
          <a:ext cx="5022883" cy="5823360"/>
        </p:xfrm>
        <a:graphic>
          <a:graphicData uri="http://schemas.openxmlformats.org/drawingml/2006/table">
            <a:tbl>
              <a:tblPr firstRow="1" firstCol="1" bandRow="1"/>
              <a:tblGrid>
                <a:gridCol w="485096"/>
                <a:gridCol w="576052"/>
                <a:gridCol w="576052"/>
                <a:gridCol w="548942"/>
                <a:gridCol w="548942"/>
                <a:gridCol w="425887"/>
                <a:gridCol w="487236"/>
                <a:gridCol w="687338"/>
                <a:gridCol w="687338"/>
              </a:tblGrid>
              <a:tr h="323520">
                <a:tc rowSpan="3">
                  <a:txBody>
                    <a:bodyPr/>
                    <a:lstStyle/>
                    <a:p>
                      <a:pPr algn="ctr">
                        <a:lnSpc>
                          <a:spcPct val="150000"/>
                        </a:lnSpc>
                        <a:spcAft>
                          <a:spcPts val="0"/>
                        </a:spcAft>
                      </a:pPr>
                      <a:r>
                        <a:rPr lang="es-EC" sz="600" dirty="0">
                          <a:solidFill>
                            <a:srgbClr val="000000"/>
                          </a:solidFill>
                          <a:effectLst/>
                          <a:latin typeface="Arial"/>
                          <a:ea typeface="Times New Roman"/>
                          <a:cs typeface="Times New Roman"/>
                        </a:rPr>
                        <a:t>Nº Ensayo</a:t>
                      </a:r>
                      <a:endParaRPr lang="es-EC" sz="600" dirty="0">
                        <a:effectLst/>
                        <a:latin typeface="Cambria Math"/>
                        <a:ea typeface="Times New Roman"/>
                        <a:cs typeface="Times New Roman"/>
                      </a:endParaRPr>
                    </a:p>
                  </a:txBody>
                  <a:tcPr marL="39420" marR="394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Irradiación</a:t>
                      </a:r>
                      <a:endParaRPr lang="es-EC" sz="600">
                        <a:effectLst/>
                        <a:latin typeface="Cambria Math"/>
                        <a:ea typeface="Times New Roman"/>
                        <a:cs typeface="Times New Roman"/>
                      </a:endParaRPr>
                    </a:p>
                  </a:txBody>
                  <a:tcPr marL="39420" marR="39420" marT="0" marB="0" anchor="ctr">
                    <a:lnL>
                      <a:noFill/>
                    </a:lnL>
                    <a:lnR>
                      <a:noFill/>
                    </a:lnR>
                    <a:lnT w="12700" cap="flat" cmpd="sng" algn="ctr">
                      <a:solidFill>
                        <a:srgbClr val="000000"/>
                      </a:solidFill>
                      <a:prstDash val="solid"/>
                      <a:round/>
                      <a:headEnd type="none" w="med" len="med"/>
                      <a:tailEnd type="none" w="med" len="med"/>
                    </a:lnT>
                    <a:lnB>
                      <a:noFill/>
                    </a:lnB>
                  </a:tcPr>
                </a:tc>
                <a:tc gridSpan="4">
                  <a:txBody>
                    <a:bodyPr/>
                    <a:lstStyle/>
                    <a:p>
                      <a:pPr algn="ctr">
                        <a:lnSpc>
                          <a:spcPct val="150000"/>
                        </a:lnSpc>
                        <a:spcAft>
                          <a:spcPts val="0"/>
                        </a:spcAft>
                      </a:pPr>
                      <a:r>
                        <a:rPr lang="es-EC" sz="600" dirty="0">
                          <a:solidFill>
                            <a:srgbClr val="000000"/>
                          </a:solidFill>
                          <a:effectLst/>
                          <a:latin typeface="Arial"/>
                          <a:ea typeface="Times New Roman"/>
                          <a:cs typeface="Times New Roman"/>
                        </a:rPr>
                        <a:t>PANEL FOTOVOLTAICO</a:t>
                      </a:r>
                      <a:endParaRPr lang="es-EC" sz="600" dirty="0">
                        <a:effectLst/>
                        <a:latin typeface="Cambria Math"/>
                        <a:ea typeface="Times New Roman"/>
                        <a:cs typeface="Times New Roman"/>
                      </a:endParaRPr>
                    </a:p>
                  </a:txBody>
                  <a:tcPr marL="39420" marR="3942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lnSpc>
                          <a:spcPct val="150000"/>
                        </a:lnSpc>
                        <a:spcAft>
                          <a:spcPts val="0"/>
                        </a:spcAft>
                      </a:pPr>
                      <a:r>
                        <a:rPr lang="es-EC" sz="600">
                          <a:solidFill>
                            <a:srgbClr val="000000"/>
                          </a:solidFill>
                          <a:effectLst/>
                          <a:latin typeface="Arial"/>
                          <a:ea typeface="Times New Roman"/>
                          <a:cs typeface="Times New Roman"/>
                        </a:rPr>
                        <a:t>AMBIENTE</a:t>
                      </a:r>
                      <a:endParaRPr lang="es-EC" sz="600">
                        <a:effectLst/>
                        <a:latin typeface="Cambria Math"/>
                        <a:ea typeface="Times New Roman"/>
                        <a:cs typeface="Times New Roman"/>
                      </a:endParaRPr>
                    </a:p>
                  </a:txBody>
                  <a:tcPr marL="39420" marR="3942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Irradiancia estimada</a:t>
                      </a:r>
                      <a:endParaRPr lang="es-EC" sz="600">
                        <a:effectLst/>
                        <a:latin typeface="Cambria Math"/>
                        <a:ea typeface="Times New Roman"/>
                        <a:cs typeface="Times New Roman"/>
                      </a:endParaRPr>
                    </a:p>
                  </a:txBody>
                  <a:tcPr marL="39420" marR="39420" marT="0" marB="0" anchor="ctr">
                    <a:lnL>
                      <a:noFill/>
                    </a:lnL>
                    <a:lnR>
                      <a:noFill/>
                    </a:lnR>
                    <a:lnT w="12700" cap="flat" cmpd="sng" algn="ctr">
                      <a:solidFill>
                        <a:srgbClr val="000000"/>
                      </a:solidFill>
                      <a:prstDash val="solid"/>
                      <a:round/>
                      <a:headEnd type="none" w="med" len="med"/>
                      <a:tailEnd type="none" w="med" len="med"/>
                    </a:lnT>
                    <a:lnB>
                      <a:noFill/>
                    </a:lnB>
                  </a:tcPr>
                </a:tc>
              </a:tr>
              <a:tr h="323520">
                <a:tc vMerge="1">
                  <a:txBody>
                    <a:bodyPr/>
                    <a:lstStyle/>
                    <a:p>
                      <a:endParaRPr lang="es-EC"/>
                    </a:p>
                  </a:txBody>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Ig</a:t>
                      </a:r>
                      <a:endParaRPr lang="es-EC" sz="600">
                        <a:effectLst/>
                        <a:latin typeface="Cambria Math"/>
                        <a:ea typeface="Times New Roman"/>
                        <a:cs typeface="Times New Roman"/>
                      </a:endParaRPr>
                    </a:p>
                  </a:txBody>
                  <a:tcPr marL="39420" marR="39420" marT="0" marB="0" anchor="ctr">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VP(β=+20°)</a:t>
                      </a:r>
                      <a:endParaRPr lang="es-EC" sz="600">
                        <a:effectLst/>
                        <a:latin typeface="Cambria Math"/>
                        <a:ea typeface="Times New Roman"/>
                        <a:cs typeface="Times New Roman"/>
                      </a:endParaRPr>
                    </a:p>
                  </a:txBody>
                  <a:tcPr marL="39420" marR="39420" marT="0" marB="0" anchor="ctr">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VP(β=0°)</a:t>
                      </a:r>
                      <a:endParaRPr lang="es-EC" sz="600">
                        <a:effectLst/>
                        <a:latin typeface="Cambria Math"/>
                        <a:ea typeface="Times New Roman"/>
                        <a:cs typeface="Times New Roman"/>
                      </a:endParaRPr>
                    </a:p>
                  </a:txBody>
                  <a:tcPr marL="39420" marR="39420" marT="0" marB="0" anchor="ctr">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VP(β=-25°)</a:t>
                      </a:r>
                      <a:endParaRPr lang="es-EC" sz="600">
                        <a:effectLst/>
                        <a:latin typeface="Cambria Math"/>
                        <a:ea typeface="Times New Roman"/>
                        <a:cs typeface="Times New Roman"/>
                      </a:endParaRPr>
                    </a:p>
                  </a:txBody>
                  <a:tcPr marL="39420" marR="39420" marT="0" marB="0" anchor="ctr">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Tpanel</a:t>
                      </a:r>
                      <a:endParaRPr lang="es-EC" sz="600">
                        <a:effectLst/>
                        <a:latin typeface="Cambria Math"/>
                        <a:ea typeface="Times New Roman"/>
                        <a:cs typeface="Times New Roman"/>
                      </a:endParaRPr>
                    </a:p>
                  </a:txBody>
                  <a:tcPr marL="39420" marR="39420" marT="0" marB="0" anchor="ctr">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Vw</a:t>
                      </a:r>
                      <a:endParaRPr lang="es-EC" sz="600">
                        <a:effectLst/>
                        <a:latin typeface="Cambria Math"/>
                        <a:ea typeface="Times New Roman"/>
                        <a:cs typeface="Times New Roman"/>
                      </a:endParaRPr>
                    </a:p>
                  </a:txBody>
                  <a:tcPr marL="39420" marR="39420" marT="0" marB="0" anchor="ctr">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Ta</a:t>
                      </a:r>
                      <a:endParaRPr lang="es-EC" sz="600">
                        <a:effectLst/>
                        <a:latin typeface="Cambria Math"/>
                        <a:ea typeface="Times New Roman"/>
                        <a:cs typeface="Times New Roman"/>
                      </a:endParaRPr>
                    </a:p>
                  </a:txBody>
                  <a:tcPr marL="39420" marR="39420" marT="0" marB="0" anchor="ctr">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R(k=0,02 - 0,04)</a:t>
                      </a:r>
                      <a:endParaRPr lang="es-EC" sz="600">
                        <a:effectLst/>
                        <a:latin typeface="Cambria Math"/>
                        <a:ea typeface="Times New Roman"/>
                        <a:cs typeface="Times New Roman"/>
                      </a:endParaRPr>
                    </a:p>
                  </a:txBody>
                  <a:tcPr marL="39420" marR="39420" marT="0" marB="0" anchor="ctr">
                    <a:lnL>
                      <a:noFill/>
                    </a:lnL>
                    <a:lnR>
                      <a:noFill/>
                    </a:lnR>
                    <a:lnT>
                      <a:noFill/>
                    </a:lnT>
                    <a:lnB>
                      <a:noFill/>
                    </a:lnB>
                  </a:tcPr>
                </a:tc>
              </a:tr>
              <a:tr h="161760">
                <a:tc vMerge="1">
                  <a:txBody>
                    <a:bodyPr/>
                    <a:lstStyle/>
                    <a:p>
                      <a:endParaRPr lang="es-EC"/>
                    </a:p>
                  </a:txBody>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(W/m²)</a:t>
                      </a:r>
                      <a:endParaRPr lang="es-EC" sz="600">
                        <a:effectLst/>
                        <a:latin typeface="Cambria Math"/>
                        <a:ea typeface="Times New Roman"/>
                        <a:cs typeface="Times New Roman"/>
                      </a:endParaRPr>
                    </a:p>
                  </a:txBody>
                  <a:tcPr marL="39420" marR="3942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(V)</a:t>
                      </a:r>
                      <a:endParaRPr lang="es-EC" sz="600">
                        <a:effectLst/>
                        <a:latin typeface="Cambria Math"/>
                        <a:ea typeface="Times New Roman"/>
                        <a:cs typeface="Times New Roman"/>
                      </a:endParaRPr>
                    </a:p>
                  </a:txBody>
                  <a:tcPr marL="39420" marR="3942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(V)</a:t>
                      </a:r>
                      <a:endParaRPr lang="es-EC" sz="600">
                        <a:effectLst/>
                        <a:latin typeface="Cambria Math"/>
                        <a:ea typeface="Times New Roman"/>
                        <a:cs typeface="Times New Roman"/>
                      </a:endParaRPr>
                    </a:p>
                  </a:txBody>
                  <a:tcPr marL="39420" marR="3942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(V)</a:t>
                      </a:r>
                      <a:endParaRPr lang="es-EC" sz="600">
                        <a:effectLst/>
                        <a:latin typeface="Cambria Math"/>
                        <a:ea typeface="Times New Roman"/>
                        <a:cs typeface="Times New Roman"/>
                      </a:endParaRPr>
                    </a:p>
                  </a:txBody>
                  <a:tcPr marL="39420" marR="3942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°C</a:t>
                      </a:r>
                      <a:endParaRPr lang="es-EC" sz="600">
                        <a:effectLst/>
                        <a:latin typeface="Cambria Math"/>
                        <a:ea typeface="Times New Roman"/>
                        <a:cs typeface="Times New Roman"/>
                      </a:endParaRPr>
                    </a:p>
                  </a:txBody>
                  <a:tcPr marL="39420" marR="3942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(m/s)</a:t>
                      </a:r>
                      <a:endParaRPr lang="es-EC" sz="600">
                        <a:effectLst/>
                        <a:latin typeface="Cambria Math"/>
                        <a:ea typeface="Times New Roman"/>
                        <a:cs typeface="Times New Roman"/>
                      </a:endParaRPr>
                    </a:p>
                  </a:txBody>
                  <a:tcPr marL="39420" marR="3942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°C</a:t>
                      </a:r>
                      <a:endParaRPr lang="es-EC" sz="600">
                        <a:effectLst/>
                        <a:latin typeface="Cambria Math"/>
                        <a:ea typeface="Times New Roman"/>
                        <a:cs typeface="Times New Roman"/>
                      </a:endParaRPr>
                    </a:p>
                  </a:txBody>
                  <a:tcPr marL="39420" marR="3942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(W/m²)</a:t>
                      </a:r>
                      <a:endParaRPr lang="es-EC" sz="600">
                        <a:effectLst/>
                        <a:latin typeface="Cambria Math"/>
                        <a:ea typeface="Times New Roman"/>
                        <a:cs typeface="Times New Roman"/>
                      </a:endParaRPr>
                    </a:p>
                  </a:txBody>
                  <a:tcPr marL="39420" marR="39420" marT="0" marB="0" anchor="ctr">
                    <a:lnL>
                      <a:noFill/>
                    </a:lnL>
                    <a:lnR>
                      <a:noFill/>
                    </a:lnR>
                    <a:lnT>
                      <a:noFill/>
                    </a:lnT>
                    <a:lnB w="12700" cap="flat" cmpd="sng" algn="ctr">
                      <a:solidFill>
                        <a:srgbClr val="000000"/>
                      </a:solidFill>
                      <a:prstDash val="solid"/>
                      <a:round/>
                      <a:headEnd type="none" w="med" len="med"/>
                      <a:tailEnd type="none" w="med" len="med"/>
                    </a:lnB>
                  </a:tcPr>
                </a:tc>
              </a:tr>
              <a:tr h="161760">
                <a:tc>
                  <a:txBody>
                    <a:bodyPr/>
                    <a:lstStyle/>
                    <a:p>
                      <a:pPr algn="ctr">
                        <a:lnSpc>
                          <a:spcPct val="150000"/>
                        </a:lnSpc>
                        <a:spcAft>
                          <a:spcPts val="0"/>
                        </a:spcAft>
                      </a:pPr>
                      <a:r>
                        <a:rPr lang="es-EC" sz="600">
                          <a:solidFill>
                            <a:srgbClr val="000000"/>
                          </a:solidFill>
                          <a:effectLst/>
                          <a:latin typeface="Arial"/>
                          <a:ea typeface="Times New Roman"/>
                          <a:cs typeface="Times New Roman"/>
                        </a:rPr>
                        <a:t>1</a:t>
                      </a:r>
                      <a:endParaRPr lang="es-EC" sz="600">
                        <a:effectLst/>
                        <a:latin typeface="Cambria Math"/>
                        <a:ea typeface="Times New Roman"/>
                        <a:cs typeface="Times New Roman"/>
                      </a:endParaRPr>
                    </a:p>
                  </a:txBody>
                  <a:tcPr marL="39420" marR="3942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594,48</a:t>
                      </a:r>
                      <a:endParaRPr lang="es-EC" sz="600">
                        <a:effectLst/>
                        <a:latin typeface="Cambria Math"/>
                        <a:ea typeface="Times New Roman"/>
                        <a:cs typeface="Times New Roman"/>
                      </a:endParaRPr>
                    </a:p>
                  </a:txBody>
                  <a:tcPr marL="39420" marR="3942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16,11</a:t>
                      </a:r>
                      <a:endParaRPr lang="es-EC" sz="600">
                        <a:effectLst/>
                        <a:latin typeface="Cambria Math"/>
                        <a:ea typeface="Times New Roman"/>
                        <a:cs typeface="Times New Roman"/>
                      </a:endParaRPr>
                    </a:p>
                  </a:txBody>
                  <a:tcPr marL="39420" marR="3942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16,22</a:t>
                      </a:r>
                      <a:endParaRPr lang="es-EC" sz="600">
                        <a:effectLst/>
                        <a:latin typeface="Cambria Math"/>
                        <a:ea typeface="Times New Roman"/>
                        <a:cs typeface="Times New Roman"/>
                      </a:endParaRPr>
                    </a:p>
                  </a:txBody>
                  <a:tcPr marL="39420" marR="3942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16,16</a:t>
                      </a:r>
                      <a:endParaRPr lang="es-EC" sz="600">
                        <a:effectLst/>
                        <a:latin typeface="Cambria Math"/>
                        <a:ea typeface="Times New Roman"/>
                        <a:cs typeface="Times New Roman"/>
                      </a:endParaRPr>
                    </a:p>
                  </a:txBody>
                  <a:tcPr marL="39420" marR="3942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38,24</a:t>
                      </a:r>
                      <a:endParaRPr lang="es-EC" sz="600">
                        <a:effectLst/>
                        <a:latin typeface="Cambria Math"/>
                        <a:ea typeface="Times New Roman"/>
                        <a:cs typeface="Times New Roman"/>
                      </a:endParaRPr>
                    </a:p>
                  </a:txBody>
                  <a:tcPr marL="39420" marR="3942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0,32</a:t>
                      </a:r>
                      <a:endParaRPr lang="es-EC" sz="600">
                        <a:effectLst/>
                        <a:latin typeface="Cambria Math"/>
                        <a:ea typeface="Times New Roman"/>
                        <a:cs typeface="Times New Roman"/>
                      </a:endParaRPr>
                    </a:p>
                  </a:txBody>
                  <a:tcPr marL="39420" marR="3942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29,56</a:t>
                      </a:r>
                      <a:endParaRPr lang="es-EC" sz="600">
                        <a:effectLst/>
                        <a:latin typeface="Cambria Math"/>
                        <a:ea typeface="Times New Roman"/>
                        <a:cs typeface="Times New Roman"/>
                      </a:endParaRPr>
                    </a:p>
                  </a:txBody>
                  <a:tcPr marL="39420" marR="3942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433,87</a:t>
                      </a:r>
                      <a:endParaRPr lang="es-EC" sz="600">
                        <a:effectLst/>
                        <a:latin typeface="Cambria Math"/>
                        <a:ea typeface="Times New Roman"/>
                        <a:cs typeface="Times New Roman"/>
                      </a:endParaRPr>
                    </a:p>
                  </a:txBody>
                  <a:tcPr marL="39420" marR="39420" marT="0" marB="0" anchor="b">
                    <a:lnL>
                      <a:noFill/>
                    </a:lnL>
                    <a:lnR>
                      <a:noFill/>
                    </a:lnR>
                    <a:lnT w="12700" cap="flat" cmpd="sng" algn="ctr">
                      <a:solidFill>
                        <a:srgbClr val="000000"/>
                      </a:solidFill>
                      <a:prstDash val="solid"/>
                      <a:round/>
                      <a:headEnd type="none" w="med" len="med"/>
                      <a:tailEnd type="none" w="med" len="med"/>
                    </a:lnT>
                    <a:lnB>
                      <a:noFill/>
                    </a:lnB>
                  </a:tcPr>
                </a:tc>
              </a:tr>
              <a:tr h="161760">
                <a:tc>
                  <a:txBody>
                    <a:bodyPr/>
                    <a:lstStyle/>
                    <a:p>
                      <a:pPr algn="ctr">
                        <a:lnSpc>
                          <a:spcPct val="150000"/>
                        </a:lnSpc>
                        <a:spcAft>
                          <a:spcPts val="0"/>
                        </a:spcAft>
                      </a:pPr>
                      <a:r>
                        <a:rPr lang="es-EC" sz="600">
                          <a:solidFill>
                            <a:srgbClr val="000000"/>
                          </a:solidFill>
                          <a:effectLst/>
                          <a:latin typeface="Arial"/>
                          <a:ea typeface="Times New Roman"/>
                          <a:cs typeface="Times New Roman"/>
                        </a:rPr>
                        <a:t>2</a:t>
                      </a:r>
                      <a:endParaRPr lang="es-EC" sz="600">
                        <a:effectLst/>
                        <a:latin typeface="Cambria Math"/>
                        <a:ea typeface="Times New Roman"/>
                        <a:cs typeface="Times New Roman"/>
                      </a:endParaRPr>
                    </a:p>
                  </a:txBody>
                  <a:tcPr marL="39420" marR="39420" marT="0" marB="0">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537,64</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16,07</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16,15</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16,05</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41,37</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0,30</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23,79</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532,76</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r>
              <a:tr h="161760">
                <a:tc>
                  <a:txBody>
                    <a:bodyPr/>
                    <a:lstStyle/>
                    <a:p>
                      <a:pPr algn="ctr">
                        <a:lnSpc>
                          <a:spcPct val="150000"/>
                        </a:lnSpc>
                        <a:spcAft>
                          <a:spcPts val="0"/>
                        </a:spcAft>
                      </a:pPr>
                      <a:r>
                        <a:rPr lang="es-EC" sz="600">
                          <a:solidFill>
                            <a:srgbClr val="000000"/>
                          </a:solidFill>
                          <a:effectLst/>
                          <a:latin typeface="Arial"/>
                          <a:ea typeface="Times New Roman"/>
                          <a:cs typeface="Times New Roman"/>
                        </a:rPr>
                        <a:t>3</a:t>
                      </a:r>
                      <a:endParaRPr lang="es-EC" sz="600">
                        <a:effectLst/>
                        <a:latin typeface="Cambria Math"/>
                        <a:ea typeface="Times New Roman"/>
                        <a:cs typeface="Times New Roman"/>
                      </a:endParaRPr>
                    </a:p>
                  </a:txBody>
                  <a:tcPr marL="39420" marR="39420" marT="0" marB="0">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562,90</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16,03</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16,22</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16,45</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44,32</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0,25</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24,39</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569,44</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r>
              <a:tr h="161760">
                <a:tc>
                  <a:txBody>
                    <a:bodyPr/>
                    <a:lstStyle/>
                    <a:p>
                      <a:pPr algn="ctr">
                        <a:lnSpc>
                          <a:spcPct val="150000"/>
                        </a:lnSpc>
                        <a:spcAft>
                          <a:spcPts val="0"/>
                        </a:spcAft>
                      </a:pPr>
                      <a:r>
                        <a:rPr lang="es-EC" sz="600">
                          <a:solidFill>
                            <a:srgbClr val="000000"/>
                          </a:solidFill>
                          <a:effectLst/>
                          <a:latin typeface="Arial"/>
                          <a:ea typeface="Times New Roman"/>
                          <a:cs typeface="Times New Roman"/>
                        </a:rPr>
                        <a:t>4</a:t>
                      </a:r>
                      <a:endParaRPr lang="es-EC" sz="600">
                        <a:effectLst/>
                        <a:latin typeface="Cambria Math"/>
                        <a:ea typeface="Times New Roman"/>
                        <a:cs typeface="Times New Roman"/>
                      </a:endParaRPr>
                    </a:p>
                  </a:txBody>
                  <a:tcPr marL="39420" marR="39420" marT="0" marB="0">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767,60</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16,12</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16,24</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16,24</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47,18</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0,36</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21,57</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731,78</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r>
              <a:tr h="161760">
                <a:tc>
                  <a:txBody>
                    <a:bodyPr/>
                    <a:lstStyle/>
                    <a:p>
                      <a:pPr algn="ctr">
                        <a:lnSpc>
                          <a:spcPct val="150000"/>
                        </a:lnSpc>
                        <a:spcAft>
                          <a:spcPts val="0"/>
                        </a:spcAft>
                      </a:pPr>
                      <a:r>
                        <a:rPr lang="es-EC" sz="600">
                          <a:solidFill>
                            <a:srgbClr val="000000"/>
                          </a:solidFill>
                          <a:effectLst/>
                          <a:latin typeface="Arial"/>
                          <a:ea typeface="Times New Roman"/>
                          <a:cs typeface="Times New Roman"/>
                        </a:rPr>
                        <a:t>5</a:t>
                      </a:r>
                      <a:endParaRPr lang="es-EC" sz="600">
                        <a:effectLst/>
                        <a:latin typeface="Cambria Math"/>
                        <a:ea typeface="Times New Roman"/>
                        <a:cs typeface="Times New Roman"/>
                      </a:endParaRPr>
                    </a:p>
                  </a:txBody>
                  <a:tcPr marL="39420" marR="39420" marT="0" marB="0">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819,96</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16,04</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16,17</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16,15</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46,72</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0,43</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20,41</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797,25</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r>
              <a:tr h="161760">
                <a:tc>
                  <a:txBody>
                    <a:bodyPr/>
                    <a:lstStyle/>
                    <a:p>
                      <a:pPr algn="ctr">
                        <a:lnSpc>
                          <a:spcPct val="150000"/>
                        </a:lnSpc>
                        <a:spcAft>
                          <a:spcPts val="0"/>
                        </a:spcAft>
                      </a:pPr>
                      <a:r>
                        <a:rPr lang="es-EC" sz="600">
                          <a:solidFill>
                            <a:srgbClr val="000000"/>
                          </a:solidFill>
                          <a:effectLst/>
                          <a:latin typeface="Arial"/>
                          <a:ea typeface="Times New Roman"/>
                          <a:cs typeface="Times New Roman"/>
                        </a:rPr>
                        <a:t>6</a:t>
                      </a:r>
                      <a:endParaRPr lang="es-EC" sz="600">
                        <a:effectLst/>
                        <a:latin typeface="Cambria Math"/>
                        <a:ea typeface="Times New Roman"/>
                        <a:cs typeface="Times New Roman"/>
                      </a:endParaRPr>
                    </a:p>
                  </a:txBody>
                  <a:tcPr marL="39420" marR="39420" marT="0" marB="0">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577,94</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15,93</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15,97</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15,88</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42,89</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0,57</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19,80</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577,39</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r>
              <a:tr h="161760">
                <a:tc>
                  <a:txBody>
                    <a:bodyPr/>
                    <a:lstStyle/>
                    <a:p>
                      <a:pPr algn="ctr">
                        <a:lnSpc>
                          <a:spcPct val="150000"/>
                        </a:lnSpc>
                        <a:spcAft>
                          <a:spcPts val="0"/>
                        </a:spcAft>
                      </a:pPr>
                      <a:r>
                        <a:rPr lang="es-EC" sz="600">
                          <a:solidFill>
                            <a:srgbClr val="000000"/>
                          </a:solidFill>
                          <a:effectLst/>
                          <a:latin typeface="Arial"/>
                          <a:ea typeface="Times New Roman"/>
                          <a:cs typeface="Times New Roman"/>
                        </a:rPr>
                        <a:t>7</a:t>
                      </a:r>
                      <a:endParaRPr lang="es-EC" sz="600">
                        <a:effectLst/>
                        <a:latin typeface="Cambria Math"/>
                        <a:ea typeface="Times New Roman"/>
                        <a:cs typeface="Times New Roman"/>
                      </a:endParaRPr>
                    </a:p>
                  </a:txBody>
                  <a:tcPr marL="39420" marR="39420" marT="0" marB="0">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313,52</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16,57</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16,61</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16,56</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27,18</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0,19</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21,60</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279,13</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r>
              <a:tr h="161760">
                <a:tc>
                  <a:txBody>
                    <a:bodyPr/>
                    <a:lstStyle/>
                    <a:p>
                      <a:pPr algn="ctr">
                        <a:lnSpc>
                          <a:spcPct val="150000"/>
                        </a:lnSpc>
                        <a:spcAft>
                          <a:spcPts val="0"/>
                        </a:spcAft>
                      </a:pPr>
                      <a:r>
                        <a:rPr lang="es-EC" sz="600">
                          <a:solidFill>
                            <a:srgbClr val="000000"/>
                          </a:solidFill>
                          <a:effectLst/>
                          <a:latin typeface="Arial"/>
                          <a:ea typeface="Times New Roman"/>
                          <a:cs typeface="Times New Roman"/>
                        </a:rPr>
                        <a:t>8</a:t>
                      </a:r>
                      <a:endParaRPr lang="es-EC" sz="600">
                        <a:effectLst/>
                        <a:latin typeface="Cambria Math"/>
                        <a:ea typeface="Times New Roman"/>
                        <a:cs typeface="Times New Roman"/>
                      </a:endParaRPr>
                    </a:p>
                  </a:txBody>
                  <a:tcPr marL="39420" marR="39420" marT="0" marB="0">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661,97</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16,07</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16,20</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16,12</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39,98</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0,32</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22,09</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639,04</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r>
              <a:tr h="161760">
                <a:tc>
                  <a:txBody>
                    <a:bodyPr/>
                    <a:lstStyle/>
                    <a:p>
                      <a:pPr algn="ctr">
                        <a:lnSpc>
                          <a:spcPct val="150000"/>
                        </a:lnSpc>
                        <a:spcAft>
                          <a:spcPts val="0"/>
                        </a:spcAft>
                      </a:pPr>
                      <a:r>
                        <a:rPr lang="es-EC" sz="600">
                          <a:solidFill>
                            <a:srgbClr val="000000"/>
                          </a:solidFill>
                          <a:effectLst/>
                          <a:latin typeface="Arial"/>
                          <a:ea typeface="Times New Roman"/>
                          <a:cs typeface="Times New Roman"/>
                        </a:rPr>
                        <a:t>9</a:t>
                      </a:r>
                      <a:endParaRPr lang="es-EC" sz="600">
                        <a:effectLst/>
                        <a:latin typeface="Cambria Math"/>
                        <a:ea typeface="Times New Roman"/>
                        <a:cs typeface="Times New Roman"/>
                      </a:endParaRPr>
                    </a:p>
                  </a:txBody>
                  <a:tcPr marL="39420" marR="39420" marT="0" marB="0">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575,39</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16,05</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16,08</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16,03</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36,34</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0,29</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22,84</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562,50</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r>
              <a:tr h="161760">
                <a:tc>
                  <a:txBody>
                    <a:bodyPr/>
                    <a:lstStyle/>
                    <a:p>
                      <a:pPr algn="ctr">
                        <a:lnSpc>
                          <a:spcPct val="150000"/>
                        </a:lnSpc>
                        <a:spcAft>
                          <a:spcPts val="0"/>
                        </a:spcAft>
                      </a:pPr>
                      <a:r>
                        <a:rPr lang="es-EC" sz="600">
                          <a:solidFill>
                            <a:srgbClr val="000000"/>
                          </a:solidFill>
                          <a:effectLst/>
                          <a:latin typeface="Arial"/>
                          <a:ea typeface="Times New Roman"/>
                          <a:cs typeface="Times New Roman"/>
                        </a:rPr>
                        <a:t>10</a:t>
                      </a:r>
                      <a:endParaRPr lang="es-EC" sz="600">
                        <a:effectLst/>
                        <a:latin typeface="Cambria Math"/>
                        <a:ea typeface="Times New Roman"/>
                        <a:cs typeface="Times New Roman"/>
                      </a:endParaRPr>
                    </a:p>
                  </a:txBody>
                  <a:tcPr marL="39420" marR="39420" marT="0" marB="0">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646,33</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16,01</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16,10</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16,11</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44,21</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0,29</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19,69</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628,79</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r>
              <a:tr h="161760">
                <a:tc>
                  <a:txBody>
                    <a:bodyPr/>
                    <a:lstStyle/>
                    <a:p>
                      <a:pPr algn="ctr">
                        <a:lnSpc>
                          <a:spcPct val="150000"/>
                        </a:lnSpc>
                        <a:spcAft>
                          <a:spcPts val="0"/>
                        </a:spcAft>
                      </a:pPr>
                      <a:r>
                        <a:rPr lang="es-EC" sz="600">
                          <a:solidFill>
                            <a:srgbClr val="000000"/>
                          </a:solidFill>
                          <a:effectLst/>
                          <a:latin typeface="Arial"/>
                          <a:ea typeface="Times New Roman"/>
                          <a:cs typeface="Times New Roman"/>
                        </a:rPr>
                        <a:t>11</a:t>
                      </a:r>
                      <a:endParaRPr lang="es-EC" sz="600">
                        <a:effectLst/>
                        <a:latin typeface="Cambria Math"/>
                        <a:ea typeface="Times New Roman"/>
                        <a:cs typeface="Times New Roman"/>
                      </a:endParaRPr>
                    </a:p>
                  </a:txBody>
                  <a:tcPr marL="39420" marR="39420" marT="0" marB="0">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487,84</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15,87</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15,98</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15,97</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43,64</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0,24</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22,13</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537,83</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r>
              <a:tr h="161760">
                <a:tc>
                  <a:txBody>
                    <a:bodyPr/>
                    <a:lstStyle/>
                    <a:p>
                      <a:pPr algn="ctr">
                        <a:lnSpc>
                          <a:spcPct val="150000"/>
                        </a:lnSpc>
                        <a:spcAft>
                          <a:spcPts val="0"/>
                        </a:spcAft>
                      </a:pPr>
                      <a:r>
                        <a:rPr lang="es-EC" sz="600">
                          <a:solidFill>
                            <a:srgbClr val="000000"/>
                          </a:solidFill>
                          <a:effectLst/>
                          <a:latin typeface="Arial"/>
                          <a:ea typeface="Times New Roman"/>
                          <a:cs typeface="Times New Roman"/>
                        </a:rPr>
                        <a:t>12</a:t>
                      </a:r>
                      <a:endParaRPr lang="es-EC" sz="600">
                        <a:effectLst/>
                        <a:latin typeface="Cambria Math"/>
                        <a:ea typeface="Times New Roman"/>
                        <a:cs typeface="Times New Roman"/>
                      </a:endParaRPr>
                    </a:p>
                  </a:txBody>
                  <a:tcPr marL="39420" marR="39420" marT="0" marB="0">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737,13</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16,02</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16,10</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16,10</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44,45</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0,42</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21,35</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700,07</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r>
              <a:tr h="161760">
                <a:tc>
                  <a:txBody>
                    <a:bodyPr/>
                    <a:lstStyle/>
                    <a:p>
                      <a:pPr algn="ctr">
                        <a:lnSpc>
                          <a:spcPct val="150000"/>
                        </a:lnSpc>
                        <a:spcAft>
                          <a:spcPts val="0"/>
                        </a:spcAft>
                      </a:pPr>
                      <a:r>
                        <a:rPr lang="es-EC" sz="600">
                          <a:solidFill>
                            <a:srgbClr val="000000"/>
                          </a:solidFill>
                          <a:effectLst/>
                          <a:latin typeface="Arial"/>
                          <a:ea typeface="Times New Roman"/>
                          <a:cs typeface="Times New Roman"/>
                        </a:rPr>
                        <a:t>13</a:t>
                      </a:r>
                      <a:endParaRPr lang="es-EC" sz="600">
                        <a:effectLst/>
                        <a:latin typeface="Cambria Math"/>
                        <a:ea typeface="Times New Roman"/>
                        <a:cs typeface="Times New Roman"/>
                      </a:endParaRPr>
                    </a:p>
                  </a:txBody>
                  <a:tcPr marL="39420" marR="39420" marT="0" marB="0">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701,37</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15,48</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15,53</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15,48</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50,31</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0,28</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20,74</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739,35</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r>
              <a:tr h="161760">
                <a:tc>
                  <a:txBody>
                    <a:bodyPr/>
                    <a:lstStyle/>
                    <a:p>
                      <a:pPr algn="ctr">
                        <a:lnSpc>
                          <a:spcPct val="150000"/>
                        </a:lnSpc>
                        <a:spcAft>
                          <a:spcPts val="0"/>
                        </a:spcAft>
                      </a:pPr>
                      <a:r>
                        <a:rPr lang="es-EC" sz="600">
                          <a:solidFill>
                            <a:srgbClr val="000000"/>
                          </a:solidFill>
                          <a:effectLst/>
                          <a:latin typeface="Arial"/>
                          <a:ea typeface="Times New Roman"/>
                          <a:cs typeface="Times New Roman"/>
                        </a:rPr>
                        <a:t>14</a:t>
                      </a:r>
                      <a:endParaRPr lang="es-EC" sz="600">
                        <a:effectLst/>
                        <a:latin typeface="Cambria Math"/>
                        <a:ea typeface="Times New Roman"/>
                        <a:cs typeface="Times New Roman"/>
                      </a:endParaRPr>
                    </a:p>
                  </a:txBody>
                  <a:tcPr marL="39420" marR="39420" marT="0" marB="0">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610,79</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15,82</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15,93</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15,92</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46,50</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0,20</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19,06</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686,19</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r>
              <a:tr h="161760">
                <a:tc>
                  <a:txBody>
                    <a:bodyPr/>
                    <a:lstStyle/>
                    <a:p>
                      <a:pPr algn="ctr">
                        <a:lnSpc>
                          <a:spcPct val="150000"/>
                        </a:lnSpc>
                        <a:spcAft>
                          <a:spcPts val="0"/>
                        </a:spcAft>
                      </a:pPr>
                      <a:r>
                        <a:rPr lang="es-EC" sz="600">
                          <a:solidFill>
                            <a:srgbClr val="000000"/>
                          </a:solidFill>
                          <a:effectLst/>
                          <a:latin typeface="Arial"/>
                          <a:ea typeface="Times New Roman"/>
                          <a:cs typeface="Times New Roman"/>
                        </a:rPr>
                        <a:t>15</a:t>
                      </a:r>
                      <a:endParaRPr lang="es-EC" sz="600">
                        <a:effectLst/>
                        <a:latin typeface="Cambria Math"/>
                        <a:ea typeface="Times New Roman"/>
                        <a:cs typeface="Times New Roman"/>
                      </a:endParaRPr>
                    </a:p>
                  </a:txBody>
                  <a:tcPr marL="39420" marR="39420" marT="0" marB="0">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464,97</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16,19</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16,25</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16,20</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35,92</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0,24</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22,85</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450,74</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r>
              <a:tr h="161760">
                <a:tc>
                  <a:txBody>
                    <a:bodyPr/>
                    <a:lstStyle/>
                    <a:p>
                      <a:pPr algn="ctr">
                        <a:lnSpc>
                          <a:spcPct val="150000"/>
                        </a:lnSpc>
                        <a:spcAft>
                          <a:spcPts val="0"/>
                        </a:spcAft>
                      </a:pPr>
                      <a:r>
                        <a:rPr lang="es-EC" sz="600">
                          <a:solidFill>
                            <a:srgbClr val="000000"/>
                          </a:solidFill>
                          <a:effectLst/>
                          <a:latin typeface="Arial"/>
                          <a:ea typeface="Times New Roman"/>
                          <a:cs typeface="Times New Roman"/>
                        </a:rPr>
                        <a:t>16</a:t>
                      </a:r>
                      <a:endParaRPr lang="es-EC" sz="600">
                        <a:effectLst/>
                        <a:latin typeface="Cambria Math"/>
                        <a:ea typeface="Times New Roman"/>
                        <a:cs typeface="Times New Roman"/>
                      </a:endParaRPr>
                    </a:p>
                  </a:txBody>
                  <a:tcPr marL="39420" marR="39420" marT="0" marB="0">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625,12</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16,11</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16,35</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16,26</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47,77</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0,25</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16,36</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785,29</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r>
              <a:tr h="161760">
                <a:tc>
                  <a:txBody>
                    <a:bodyPr/>
                    <a:lstStyle/>
                    <a:p>
                      <a:pPr algn="ctr">
                        <a:lnSpc>
                          <a:spcPct val="150000"/>
                        </a:lnSpc>
                        <a:spcAft>
                          <a:spcPts val="0"/>
                        </a:spcAft>
                      </a:pPr>
                      <a:r>
                        <a:rPr lang="es-EC" sz="600">
                          <a:solidFill>
                            <a:srgbClr val="000000"/>
                          </a:solidFill>
                          <a:effectLst/>
                          <a:latin typeface="Arial"/>
                          <a:ea typeface="Times New Roman"/>
                          <a:cs typeface="Times New Roman"/>
                        </a:rPr>
                        <a:t>17</a:t>
                      </a:r>
                      <a:endParaRPr lang="es-EC" sz="600">
                        <a:effectLst/>
                        <a:latin typeface="Cambria Math"/>
                        <a:ea typeface="Times New Roman"/>
                        <a:cs typeface="Times New Roman"/>
                      </a:endParaRPr>
                    </a:p>
                  </a:txBody>
                  <a:tcPr marL="39420" marR="39420" marT="0" marB="0">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531,98</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16,10</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16,18</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16,11</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38,68</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21,15</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dirty="0" smtClean="0">
                          <a:solidFill>
                            <a:srgbClr val="000000"/>
                          </a:solidFill>
                          <a:effectLst/>
                          <a:latin typeface="Arial"/>
                          <a:ea typeface="Times New Roman"/>
                          <a:cs typeface="Times New Roman"/>
                        </a:rPr>
                        <a:t>531,11</a:t>
                      </a:r>
                      <a:endParaRPr lang="es-EC" sz="600" dirty="0">
                        <a:effectLst/>
                        <a:latin typeface="Cambria Math"/>
                        <a:ea typeface="Times New Roman"/>
                        <a:cs typeface="Times New Roman"/>
                      </a:endParaRPr>
                    </a:p>
                  </a:txBody>
                  <a:tcPr marL="39420" marR="39420" marT="0" marB="0" anchor="b">
                    <a:lnL>
                      <a:noFill/>
                    </a:lnL>
                    <a:lnR>
                      <a:noFill/>
                    </a:lnR>
                    <a:lnT>
                      <a:noFill/>
                    </a:lnT>
                    <a:lnB>
                      <a:noFill/>
                    </a:lnB>
                  </a:tcPr>
                </a:tc>
              </a:tr>
              <a:tr h="161760">
                <a:tc>
                  <a:txBody>
                    <a:bodyPr/>
                    <a:lstStyle/>
                    <a:p>
                      <a:pPr algn="ctr">
                        <a:lnSpc>
                          <a:spcPct val="150000"/>
                        </a:lnSpc>
                        <a:spcAft>
                          <a:spcPts val="0"/>
                        </a:spcAft>
                      </a:pPr>
                      <a:r>
                        <a:rPr lang="es-EC" sz="600">
                          <a:solidFill>
                            <a:srgbClr val="000000"/>
                          </a:solidFill>
                          <a:effectLst/>
                          <a:latin typeface="Arial"/>
                          <a:ea typeface="Times New Roman"/>
                          <a:cs typeface="Times New Roman"/>
                        </a:rPr>
                        <a:t>18</a:t>
                      </a:r>
                      <a:endParaRPr lang="es-EC" sz="600">
                        <a:effectLst/>
                        <a:latin typeface="Cambria Math"/>
                        <a:ea typeface="Times New Roman"/>
                        <a:cs typeface="Times New Roman"/>
                      </a:endParaRPr>
                    </a:p>
                  </a:txBody>
                  <a:tcPr marL="39420" marR="39420" marT="0" marB="0">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613,22</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16,23</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16,32</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16,23</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36,02</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25,89</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506,60</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r>
              <a:tr h="161760">
                <a:tc>
                  <a:txBody>
                    <a:bodyPr/>
                    <a:lstStyle/>
                    <a:p>
                      <a:pPr algn="ctr">
                        <a:lnSpc>
                          <a:spcPct val="150000"/>
                        </a:lnSpc>
                        <a:spcAft>
                          <a:spcPts val="0"/>
                        </a:spcAft>
                      </a:pPr>
                      <a:r>
                        <a:rPr lang="es-EC" sz="600">
                          <a:solidFill>
                            <a:srgbClr val="000000"/>
                          </a:solidFill>
                          <a:effectLst/>
                          <a:latin typeface="Arial"/>
                          <a:ea typeface="Times New Roman"/>
                          <a:cs typeface="Times New Roman"/>
                        </a:rPr>
                        <a:t>19</a:t>
                      </a:r>
                      <a:endParaRPr lang="es-EC" sz="600">
                        <a:effectLst/>
                        <a:latin typeface="Cambria Math"/>
                        <a:ea typeface="Times New Roman"/>
                        <a:cs typeface="Times New Roman"/>
                      </a:endParaRPr>
                    </a:p>
                  </a:txBody>
                  <a:tcPr marL="39420" marR="39420" marT="0" marB="0">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465,29</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16,11</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16,19</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16,13</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36,95</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24,24</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453,73</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r>
              <a:tr h="161760">
                <a:tc>
                  <a:txBody>
                    <a:bodyPr/>
                    <a:lstStyle/>
                    <a:p>
                      <a:pPr algn="ctr">
                        <a:lnSpc>
                          <a:spcPct val="150000"/>
                        </a:lnSpc>
                        <a:spcAft>
                          <a:spcPts val="0"/>
                        </a:spcAft>
                      </a:pPr>
                      <a:r>
                        <a:rPr lang="es-EC" sz="600">
                          <a:solidFill>
                            <a:srgbClr val="000000"/>
                          </a:solidFill>
                          <a:effectLst/>
                          <a:latin typeface="Arial"/>
                          <a:ea typeface="Times New Roman"/>
                          <a:cs typeface="Times New Roman"/>
                        </a:rPr>
                        <a:t>20</a:t>
                      </a:r>
                      <a:endParaRPr lang="es-EC" sz="600">
                        <a:effectLst/>
                        <a:latin typeface="Cambria Math"/>
                        <a:ea typeface="Times New Roman"/>
                        <a:cs typeface="Times New Roman"/>
                      </a:endParaRPr>
                    </a:p>
                  </a:txBody>
                  <a:tcPr marL="39420" marR="39420" marT="0" marB="0">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501,89</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16,12</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16,14</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16,11</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37,69</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0,27</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26,09</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483,70</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r>
              <a:tr h="161760">
                <a:tc>
                  <a:txBody>
                    <a:bodyPr/>
                    <a:lstStyle/>
                    <a:p>
                      <a:pPr algn="ctr">
                        <a:lnSpc>
                          <a:spcPct val="150000"/>
                        </a:lnSpc>
                        <a:spcAft>
                          <a:spcPts val="0"/>
                        </a:spcAft>
                      </a:pPr>
                      <a:r>
                        <a:rPr lang="es-EC" sz="600">
                          <a:solidFill>
                            <a:srgbClr val="000000"/>
                          </a:solidFill>
                          <a:effectLst/>
                          <a:latin typeface="Arial"/>
                          <a:ea typeface="Times New Roman"/>
                          <a:cs typeface="Times New Roman"/>
                        </a:rPr>
                        <a:t>21</a:t>
                      </a:r>
                      <a:endParaRPr lang="es-EC" sz="600">
                        <a:effectLst/>
                        <a:latin typeface="Cambria Math"/>
                        <a:ea typeface="Times New Roman"/>
                        <a:cs typeface="Times New Roman"/>
                      </a:endParaRPr>
                    </a:p>
                  </a:txBody>
                  <a:tcPr marL="39420" marR="39420" marT="0" marB="0">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358,21</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16,27</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16,28</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16,17</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31,73</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0,27</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25,34</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319,48</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r>
              <a:tr h="161760">
                <a:tc>
                  <a:txBody>
                    <a:bodyPr/>
                    <a:lstStyle/>
                    <a:p>
                      <a:pPr algn="ctr">
                        <a:lnSpc>
                          <a:spcPct val="150000"/>
                        </a:lnSpc>
                        <a:spcAft>
                          <a:spcPts val="0"/>
                        </a:spcAft>
                      </a:pPr>
                      <a:r>
                        <a:rPr lang="es-EC" sz="600">
                          <a:solidFill>
                            <a:srgbClr val="000000"/>
                          </a:solidFill>
                          <a:effectLst/>
                          <a:latin typeface="Arial"/>
                          <a:ea typeface="Times New Roman"/>
                          <a:cs typeface="Times New Roman"/>
                        </a:rPr>
                        <a:t>22</a:t>
                      </a:r>
                      <a:endParaRPr lang="es-EC" sz="600">
                        <a:effectLst/>
                        <a:latin typeface="Cambria Math"/>
                        <a:ea typeface="Times New Roman"/>
                        <a:cs typeface="Times New Roman"/>
                      </a:endParaRPr>
                    </a:p>
                  </a:txBody>
                  <a:tcPr marL="39420" marR="39420" marT="0" marB="0">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316,33</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16,44</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16,45</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16,31</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29,03</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0,32</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22,14</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313,30</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r>
              <a:tr h="161760">
                <a:tc>
                  <a:txBody>
                    <a:bodyPr/>
                    <a:lstStyle/>
                    <a:p>
                      <a:pPr algn="ctr">
                        <a:lnSpc>
                          <a:spcPct val="150000"/>
                        </a:lnSpc>
                        <a:spcAft>
                          <a:spcPts val="0"/>
                        </a:spcAft>
                      </a:pPr>
                      <a:r>
                        <a:rPr lang="es-EC" sz="600">
                          <a:solidFill>
                            <a:srgbClr val="000000"/>
                          </a:solidFill>
                          <a:effectLst/>
                          <a:latin typeface="Arial"/>
                          <a:ea typeface="Times New Roman"/>
                          <a:cs typeface="Times New Roman"/>
                        </a:rPr>
                        <a:t>23</a:t>
                      </a:r>
                      <a:endParaRPr lang="es-EC" sz="600">
                        <a:effectLst/>
                        <a:latin typeface="Cambria Math"/>
                        <a:ea typeface="Times New Roman"/>
                        <a:cs typeface="Times New Roman"/>
                      </a:endParaRPr>
                    </a:p>
                  </a:txBody>
                  <a:tcPr marL="39420" marR="39420" marT="0" marB="0">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710,53</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15,85</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15,86</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15,80</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45,24</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0,47</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23,95</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709,62</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r>
              <a:tr h="161760">
                <a:tc>
                  <a:txBody>
                    <a:bodyPr/>
                    <a:lstStyle/>
                    <a:p>
                      <a:pPr algn="ctr">
                        <a:lnSpc>
                          <a:spcPct val="150000"/>
                        </a:lnSpc>
                        <a:spcAft>
                          <a:spcPts val="0"/>
                        </a:spcAft>
                      </a:pPr>
                      <a:r>
                        <a:rPr lang="es-EC" sz="600">
                          <a:solidFill>
                            <a:srgbClr val="000000"/>
                          </a:solidFill>
                          <a:effectLst/>
                          <a:latin typeface="Arial"/>
                          <a:ea typeface="Times New Roman"/>
                          <a:cs typeface="Times New Roman"/>
                        </a:rPr>
                        <a:t>24</a:t>
                      </a:r>
                      <a:endParaRPr lang="es-EC" sz="600">
                        <a:effectLst/>
                        <a:latin typeface="Cambria Math"/>
                        <a:ea typeface="Times New Roman"/>
                        <a:cs typeface="Times New Roman"/>
                      </a:endParaRPr>
                    </a:p>
                  </a:txBody>
                  <a:tcPr marL="39420" marR="39420" marT="0" marB="0">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716,51</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15,85</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15,88</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15,77</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49,13</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0,53</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24,50</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703,61</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r>
              <a:tr h="161760">
                <a:tc>
                  <a:txBody>
                    <a:bodyPr/>
                    <a:lstStyle/>
                    <a:p>
                      <a:pPr algn="ctr">
                        <a:lnSpc>
                          <a:spcPct val="150000"/>
                        </a:lnSpc>
                        <a:spcAft>
                          <a:spcPts val="0"/>
                        </a:spcAft>
                      </a:pPr>
                      <a:r>
                        <a:rPr lang="es-EC" sz="600">
                          <a:solidFill>
                            <a:srgbClr val="000000"/>
                          </a:solidFill>
                          <a:effectLst/>
                          <a:latin typeface="Arial"/>
                          <a:ea typeface="Times New Roman"/>
                          <a:cs typeface="Times New Roman"/>
                        </a:rPr>
                        <a:t>25</a:t>
                      </a:r>
                      <a:endParaRPr lang="es-EC" sz="600">
                        <a:effectLst/>
                        <a:latin typeface="Cambria Math"/>
                        <a:ea typeface="Times New Roman"/>
                        <a:cs typeface="Times New Roman"/>
                      </a:endParaRPr>
                    </a:p>
                  </a:txBody>
                  <a:tcPr marL="39420" marR="39420" marT="0" marB="0">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573,44</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16,29</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16,30</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16,26</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38,04</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0,45</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24,93</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546,32</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r>
              <a:tr h="161760">
                <a:tc>
                  <a:txBody>
                    <a:bodyPr/>
                    <a:lstStyle/>
                    <a:p>
                      <a:pPr algn="ctr">
                        <a:lnSpc>
                          <a:spcPct val="150000"/>
                        </a:lnSpc>
                        <a:spcAft>
                          <a:spcPts val="0"/>
                        </a:spcAft>
                      </a:pPr>
                      <a:r>
                        <a:rPr lang="es-EC" sz="600">
                          <a:solidFill>
                            <a:srgbClr val="000000"/>
                          </a:solidFill>
                          <a:effectLst/>
                          <a:latin typeface="Arial"/>
                          <a:ea typeface="Times New Roman"/>
                          <a:cs typeface="Times New Roman"/>
                        </a:rPr>
                        <a:t>26</a:t>
                      </a:r>
                      <a:endParaRPr lang="es-EC" sz="600">
                        <a:effectLst/>
                        <a:latin typeface="Cambria Math"/>
                        <a:ea typeface="Times New Roman"/>
                        <a:cs typeface="Times New Roman"/>
                      </a:endParaRPr>
                    </a:p>
                  </a:txBody>
                  <a:tcPr marL="39420" marR="39420" marT="0" marB="0">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410,31</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16,25</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16,32</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16,25</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35,11</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0,87</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dirty="0">
                          <a:solidFill>
                            <a:srgbClr val="000000"/>
                          </a:solidFill>
                          <a:effectLst/>
                          <a:latin typeface="Arial"/>
                          <a:ea typeface="Times New Roman"/>
                          <a:cs typeface="Times New Roman"/>
                        </a:rPr>
                        <a:t>23,97</a:t>
                      </a:r>
                      <a:endParaRPr lang="es-EC" sz="600" dirty="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397,89</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r>
              <a:tr h="161760">
                <a:tc>
                  <a:txBody>
                    <a:bodyPr/>
                    <a:lstStyle/>
                    <a:p>
                      <a:pPr algn="ctr">
                        <a:lnSpc>
                          <a:spcPct val="150000"/>
                        </a:lnSpc>
                        <a:spcAft>
                          <a:spcPts val="0"/>
                        </a:spcAft>
                      </a:pPr>
                      <a:r>
                        <a:rPr lang="es-EC" sz="600">
                          <a:solidFill>
                            <a:srgbClr val="000000"/>
                          </a:solidFill>
                          <a:effectLst/>
                          <a:latin typeface="Arial"/>
                          <a:ea typeface="Times New Roman"/>
                          <a:cs typeface="Times New Roman"/>
                        </a:rPr>
                        <a:t>27</a:t>
                      </a:r>
                      <a:endParaRPr lang="es-EC" sz="600">
                        <a:effectLst/>
                        <a:latin typeface="Cambria Math"/>
                        <a:ea typeface="Times New Roman"/>
                        <a:cs typeface="Times New Roman"/>
                      </a:endParaRPr>
                    </a:p>
                  </a:txBody>
                  <a:tcPr marL="39420" marR="39420" marT="0" marB="0">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586,65</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16,18</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16,26</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16,14</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40,61</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0,56</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25,53</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520,18</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r>
              <a:tr h="161760">
                <a:tc>
                  <a:txBody>
                    <a:bodyPr/>
                    <a:lstStyle/>
                    <a:p>
                      <a:pPr algn="ctr">
                        <a:lnSpc>
                          <a:spcPct val="150000"/>
                        </a:lnSpc>
                        <a:spcAft>
                          <a:spcPts val="0"/>
                        </a:spcAft>
                      </a:pPr>
                      <a:r>
                        <a:rPr lang="es-EC" sz="600">
                          <a:solidFill>
                            <a:srgbClr val="000000"/>
                          </a:solidFill>
                          <a:effectLst/>
                          <a:latin typeface="Arial"/>
                          <a:ea typeface="Times New Roman"/>
                          <a:cs typeface="Times New Roman"/>
                        </a:rPr>
                        <a:t>28</a:t>
                      </a:r>
                      <a:endParaRPr lang="es-EC" sz="600">
                        <a:effectLst/>
                        <a:latin typeface="Cambria Math"/>
                        <a:ea typeface="Times New Roman"/>
                        <a:cs typeface="Times New Roman"/>
                      </a:endParaRPr>
                    </a:p>
                  </a:txBody>
                  <a:tcPr marL="39420" marR="39420" marT="0" marB="0">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565,21</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15,95</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16,01</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15,93</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40,38</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26,11</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548,94</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r>
              <a:tr h="161760">
                <a:tc>
                  <a:txBody>
                    <a:bodyPr/>
                    <a:lstStyle/>
                    <a:p>
                      <a:pPr algn="ctr">
                        <a:lnSpc>
                          <a:spcPct val="150000"/>
                        </a:lnSpc>
                        <a:spcAft>
                          <a:spcPts val="0"/>
                        </a:spcAft>
                      </a:pPr>
                      <a:r>
                        <a:rPr lang="es-EC" sz="600">
                          <a:solidFill>
                            <a:srgbClr val="000000"/>
                          </a:solidFill>
                          <a:effectLst/>
                          <a:latin typeface="Arial"/>
                          <a:ea typeface="Times New Roman"/>
                          <a:cs typeface="Times New Roman"/>
                        </a:rPr>
                        <a:t>29</a:t>
                      </a:r>
                      <a:endParaRPr lang="es-EC" sz="600">
                        <a:effectLst/>
                        <a:latin typeface="Cambria Math"/>
                        <a:ea typeface="Times New Roman"/>
                        <a:cs typeface="Times New Roman"/>
                      </a:endParaRPr>
                    </a:p>
                  </a:txBody>
                  <a:tcPr marL="39420" marR="39420" marT="0" marB="0">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720,78</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16,00</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16,06</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16,02</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43,15</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24,91</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701,31</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r>
              <a:tr h="161760">
                <a:tc>
                  <a:txBody>
                    <a:bodyPr/>
                    <a:lstStyle/>
                    <a:p>
                      <a:pPr algn="ctr">
                        <a:lnSpc>
                          <a:spcPct val="150000"/>
                        </a:lnSpc>
                        <a:spcAft>
                          <a:spcPts val="0"/>
                        </a:spcAft>
                      </a:pPr>
                      <a:r>
                        <a:rPr lang="es-EC" sz="600">
                          <a:solidFill>
                            <a:srgbClr val="000000"/>
                          </a:solidFill>
                          <a:effectLst/>
                          <a:latin typeface="Arial"/>
                          <a:ea typeface="Times New Roman"/>
                          <a:cs typeface="Times New Roman"/>
                        </a:rPr>
                        <a:t>30</a:t>
                      </a:r>
                      <a:endParaRPr lang="es-EC" sz="600">
                        <a:effectLst/>
                        <a:latin typeface="Cambria Math"/>
                        <a:ea typeface="Times New Roman"/>
                        <a:cs typeface="Times New Roman"/>
                      </a:endParaRPr>
                    </a:p>
                  </a:txBody>
                  <a:tcPr marL="39420" marR="39420" marT="0" marB="0">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374,52</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16,20</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16,19</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16,12</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36,15</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22,91</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378,12</a:t>
                      </a:r>
                      <a:endParaRPr lang="es-EC" sz="600">
                        <a:effectLst/>
                        <a:latin typeface="Cambria Math"/>
                        <a:ea typeface="Times New Roman"/>
                        <a:cs typeface="Times New Roman"/>
                      </a:endParaRPr>
                    </a:p>
                  </a:txBody>
                  <a:tcPr marL="39420" marR="39420" marT="0" marB="0" anchor="b">
                    <a:lnL>
                      <a:noFill/>
                    </a:lnL>
                    <a:lnR>
                      <a:noFill/>
                    </a:lnR>
                    <a:lnT>
                      <a:noFill/>
                    </a:lnT>
                    <a:lnB>
                      <a:noFill/>
                    </a:lnB>
                  </a:tcPr>
                </a:tc>
              </a:tr>
              <a:tr h="161760">
                <a:tc>
                  <a:txBody>
                    <a:bodyPr/>
                    <a:lstStyle/>
                    <a:p>
                      <a:pPr algn="ctr">
                        <a:lnSpc>
                          <a:spcPct val="150000"/>
                        </a:lnSpc>
                        <a:spcAft>
                          <a:spcPts val="0"/>
                        </a:spcAft>
                      </a:pPr>
                      <a:r>
                        <a:rPr lang="es-EC" sz="600">
                          <a:solidFill>
                            <a:srgbClr val="000000"/>
                          </a:solidFill>
                          <a:effectLst/>
                          <a:latin typeface="Arial"/>
                          <a:ea typeface="Times New Roman"/>
                          <a:cs typeface="Times New Roman"/>
                        </a:rPr>
                        <a:t>31</a:t>
                      </a:r>
                      <a:endParaRPr lang="es-EC" sz="600">
                        <a:effectLst/>
                        <a:latin typeface="Cambria Math"/>
                        <a:ea typeface="Times New Roman"/>
                        <a:cs typeface="Times New Roman"/>
                      </a:endParaRPr>
                    </a:p>
                  </a:txBody>
                  <a:tcPr marL="39420" marR="3942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544,08</a:t>
                      </a:r>
                      <a:endParaRPr lang="es-EC" sz="600">
                        <a:effectLst/>
                        <a:latin typeface="Cambria Math"/>
                        <a:ea typeface="Times New Roman"/>
                        <a:cs typeface="Times New Roman"/>
                      </a:endParaRPr>
                    </a:p>
                  </a:txBody>
                  <a:tcPr marL="39420" marR="3942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16,33</a:t>
                      </a:r>
                      <a:endParaRPr lang="es-EC" sz="600">
                        <a:effectLst/>
                        <a:latin typeface="Cambria Math"/>
                        <a:ea typeface="Times New Roman"/>
                        <a:cs typeface="Times New Roman"/>
                      </a:endParaRPr>
                    </a:p>
                  </a:txBody>
                  <a:tcPr marL="39420" marR="3942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16,40</a:t>
                      </a:r>
                      <a:endParaRPr lang="es-EC" sz="600">
                        <a:effectLst/>
                        <a:latin typeface="Cambria Math"/>
                        <a:ea typeface="Times New Roman"/>
                        <a:cs typeface="Times New Roman"/>
                      </a:endParaRPr>
                    </a:p>
                  </a:txBody>
                  <a:tcPr marL="39420" marR="3942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16,27</a:t>
                      </a:r>
                      <a:endParaRPr lang="es-EC" sz="600">
                        <a:effectLst/>
                        <a:latin typeface="Cambria Math"/>
                        <a:ea typeface="Times New Roman"/>
                        <a:cs typeface="Times New Roman"/>
                      </a:endParaRPr>
                    </a:p>
                  </a:txBody>
                  <a:tcPr marL="39420" marR="3942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dirty="0">
                          <a:solidFill>
                            <a:srgbClr val="000000"/>
                          </a:solidFill>
                          <a:effectLst/>
                          <a:latin typeface="Arial"/>
                          <a:ea typeface="Times New Roman"/>
                          <a:cs typeface="Times New Roman"/>
                        </a:rPr>
                        <a:t>39,59</a:t>
                      </a:r>
                      <a:endParaRPr lang="es-EC" sz="600" dirty="0">
                        <a:effectLst/>
                        <a:latin typeface="Cambria Math"/>
                        <a:ea typeface="Times New Roman"/>
                        <a:cs typeface="Times New Roman"/>
                      </a:endParaRPr>
                    </a:p>
                  </a:txBody>
                  <a:tcPr marL="39420" marR="3942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a:t>
                      </a:r>
                      <a:endParaRPr lang="es-EC" sz="600">
                        <a:effectLst/>
                        <a:latin typeface="Cambria Math"/>
                        <a:ea typeface="Times New Roman"/>
                        <a:cs typeface="Times New Roman"/>
                      </a:endParaRPr>
                    </a:p>
                  </a:txBody>
                  <a:tcPr marL="39420" marR="3942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a:solidFill>
                            <a:srgbClr val="000000"/>
                          </a:solidFill>
                          <a:effectLst/>
                          <a:latin typeface="Arial"/>
                          <a:ea typeface="Times New Roman"/>
                          <a:cs typeface="Times New Roman"/>
                        </a:rPr>
                        <a:t>25,05</a:t>
                      </a:r>
                      <a:endParaRPr lang="es-EC" sz="600">
                        <a:effectLst/>
                        <a:latin typeface="Cambria Math"/>
                        <a:ea typeface="Times New Roman"/>
                        <a:cs typeface="Times New Roman"/>
                      </a:endParaRPr>
                    </a:p>
                  </a:txBody>
                  <a:tcPr marL="39420" marR="3942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600" dirty="0">
                          <a:solidFill>
                            <a:srgbClr val="000000"/>
                          </a:solidFill>
                          <a:effectLst/>
                          <a:latin typeface="Arial"/>
                          <a:ea typeface="Times New Roman"/>
                          <a:cs typeface="Times New Roman"/>
                        </a:rPr>
                        <a:t>519,36</a:t>
                      </a:r>
                      <a:endParaRPr lang="es-EC" sz="600" dirty="0">
                        <a:effectLst/>
                        <a:latin typeface="Cambria Math"/>
                        <a:ea typeface="Times New Roman"/>
                        <a:cs typeface="Times New Roman"/>
                      </a:endParaRPr>
                    </a:p>
                  </a:txBody>
                  <a:tcPr marL="39420" marR="3942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cxnSp>
        <p:nvCxnSpPr>
          <p:cNvPr id="10" name="9 Conector recto"/>
          <p:cNvCxnSpPr/>
          <p:nvPr/>
        </p:nvCxnSpPr>
        <p:spPr>
          <a:xfrm>
            <a:off x="2231088" y="3933056"/>
            <a:ext cx="46805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2195736" y="4149080"/>
            <a:ext cx="471587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25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6733" y="559007"/>
            <a:ext cx="4896544" cy="461665"/>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RESUMEN</a:t>
            </a:r>
            <a:endParaRPr lang="en-US" sz="2400" b="1" dirty="0">
              <a:solidFill>
                <a:srgbClr val="0070C0"/>
              </a:solidFill>
              <a:latin typeface="Arial" panose="020B0604020202020204" pitchFamily="34" charset="0"/>
              <a:cs typeface="Arial" panose="020B0604020202020204" pitchFamily="34" charset="0"/>
            </a:endParaRPr>
          </a:p>
        </p:txBody>
      </p:sp>
      <p:sp>
        <p:nvSpPr>
          <p:cNvPr id="3" name="2 Rectángulo"/>
          <p:cNvSpPr/>
          <p:nvPr/>
        </p:nvSpPr>
        <p:spPr>
          <a:xfrm>
            <a:off x="539552" y="1392537"/>
            <a:ext cx="8064896" cy="4832092"/>
          </a:xfrm>
          <a:prstGeom prst="rect">
            <a:avLst/>
          </a:prstGeom>
        </p:spPr>
        <p:txBody>
          <a:bodyPr wrap="square">
            <a:spAutoFit/>
          </a:bodyPr>
          <a:lstStyle/>
          <a:p>
            <a:pPr algn="just"/>
            <a:r>
              <a:rPr lang="es-ES" sz="2800" dirty="0">
                <a:latin typeface="Arial" panose="020B0604020202020204" pitchFamily="34" charset="0"/>
                <a:cs typeface="Arial" panose="020B0604020202020204" pitchFamily="34" charset="0"/>
              </a:rPr>
              <a:t>P</a:t>
            </a:r>
            <a:r>
              <a:rPr lang="es-ES" sz="2800" dirty="0" smtClean="0">
                <a:latin typeface="Arial" panose="020B0604020202020204" pitchFamily="34" charset="0"/>
                <a:cs typeface="Arial" panose="020B0604020202020204" pitchFamily="34" charset="0"/>
              </a:rPr>
              <a:t>ara </a:t>
            </a:r>
            <a:r>
              <a:rPr lang="es-ES" sz="2800" dirty="0">
                <a:latin typeface="Arial" panose="020B0604020202020204" pitchFamily="34" charset="0"/>
                <a:cs typeface="Arial" panose="020B0604020202020204" pitchFamily="34" charset="0"/>
              </a:rPr>
              <a:t>el estudio de la energía irradiante proveniente del sol, se pueden utilizar métodos como el de medición </a:t>
            </a:r>
            <a:r>
              <a:rPr lang="es-ES" sz="2800" dirty="0" smtClean="0">
                <a:latin typeface="Arial" panose="020B0604020202020204" pitchFamily="34" charset="0"/>
                <a:cs typeface="Arial" panose="020B0604020202020204" pitchFamily="34" charset="0"/>
              </a:rPr>
              <a:t>directa, datos </a:t>
            </a:r>
            <a:r>
              <a:rPr lang="es-ES" sz="2800" dirty="0">
                <a:latin typeface="Arial" panose="020B0604020202020204" pitchFamily="34" charset="0"/>
                <a:cs typeface="Arial" panose="020B0604020202020204" pitchFamily="34" charset="0"/>
              </a:rPr>
              <a:t>de </a:t>
            </a:r>
            <a:r>
              <a:rPr lang="es-ES" sz="2800" dirty="0" smtClean="0">
                <a:latin typeface="Arial" panose="020B0604020202020204" pitchFamily="34" charset="0"/>
                <a:cs typeface="Arial" panose="020B0604020202020204" pitchFamily="34" charset="0"/>
              </a:rPr>
              <a:t>satélite y Métodos informáticos, </a:t>
            </a:r>
            <a:r>
              <a:rPr lang="es-ES" sz="2800" dirty="0">
                <a:latin typeface="Arial" panose="020B0604020202020204" pitchFamily="34" charset="0"/>
                <a:cs typeface="Arial" panose="020B0604020202020204" pitchFamily="34" charset="0"/>
              </a:rPr>
              <a:t>entre otros. Los procedimientos descritos anteriormente involucran altos costos para el funcionamiento de equipos de </a:t>
            </a:r>
            <a:r>
              <a:rPr lang="es-ES" sz="2800" dirty="0" smtClean="0">
                <a:latin typeface="Arial" panose="020B0604020202020204" pitchFamily="34" charset="0"/>
                <a:cs typeface="Arial" panose="020B0604020202020204" pitchFamily="34" charset="0"/>
              </a:rPr>
              <a:t>medición. </a:t>
            </a:r>
            <a:r>
              <a:rPr lang="es-ES" sz="2800" dirty="0">
                <a:latin typeface="Arial" panose="020B0604020202020204" pitchFamily="34" charset="0"/>
                <a:cs typeface="Arial" panose="020B0604020202020204" pitchFamily="34" charset="0"/>
              </a:rPr>
              <a:t>Por lo que en esta investigación se propone implementar los métodos de estimación indirecta de la </a:t>
            </a:r>
            <a:r>
              <a:rPr lang="es-ES" sz="2800" dirty="0" err="1">
                <a:latin typeface="Arial" panose="020B0604020202020204" pitchFamily="34" charset="0"/>
                <a:cs typeface="Arial" panose="020B0604020202020204" pitchFamily="34" charset="0"/>
              </a:rPr>
              <a:t>irradiancia</a:t>
            </a:r>
            <a:r>
              <a:rPr lang="es-ES" sz="2800" dirty="0">
                <a:latin typeface="Arial" panose="020B0604020202020204" pitchFamily="34" charset="0"/>
                <a:cs typeface="Arial" panose="020B0604020202020204" pitchFamily="34" charset="0"/>
              </a:rPr>
              <a:t> solar, utilizando la corriente y la temperatura de un panel fotovoltaico de </a:t>
            </a:r>
            <a:r>
              <a:rPr lang="es-ES" sz="2800" dirty="0" smtClean="0">
                <a:latin typeface="Arial" panose="020B0604020202020204" pitchFamily="34" charset="0"/>
                <a:cs typeface="Arial" panose="020B0604020202020204" pitchFamily="34" charset="0"/>
              </a:rPr>
              <a:t>43Wp.</a:t>
            </a:r>
            <a:endParaRPr lang="es-EC"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10754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5064" y="188640"/>
            <a:ext cx="4896544" cy="338554"/>
          </a:xfrm>
          <a:prstGeom prst="rect">
            <a:avLst/>
          </a:prstGeom>
          <a:noFill/>
        </p:spPr>
        <p:txBody>
          <a:bodyPr wrap="square" rtlCol="0">
            <a:spAutoFit/>
          </a:bodyPr>
          <a:lstStyle/>
          <a:p>
            <a:pPr algn="ctr"/>
            <a:r>
              <a:rPr lang="en-US" sz="1600" b="1" dirty="0" err="1" smtClean="0">
                <a:solidFill>
                  <a:srgbClr val="0070C0"/>
                </a:solidFill>
                <a:latin typeface="Arial" panose="020B0604020202020204" pitchFamily="34" charset="0"/>
                <a:cs typeface="Arial" panose="020B0604020202020204" pitchFamily="34" charset="0"/>
              </a:rPr>
              <a:t>Resultados</a:t>
            </a:r>
            <a:r>
              <a:rPr lang="en-US" sz="1600" b="1" dirty="0" smtClean="0">
                <a:solidFill>
                  <a:srgbClr val="0070C0"/>
                </a:solidFill>
                <a:latin typeface="Arial" panose="020B0604020202020204" pitchFamily="34" charset="0"/>
                <a:cs typeface="Arial" panose="020B0604020202020204" pitchFamily="34" charset="0"/>
              </a:rPr>
              <a:t> </a:t>
            </a:r>
            <a:r>
              <a:rPr lang="en-US" sz="1600" b="1" dirty="0" err="1" smtClean="0">
                <a:solidFill>
                  <a:srgbClr val="0070C0"/>
                </a:solidFill>
                <a:latin typeface="Arial" panose="020B0604020202020204" pitchFamily="34" charset="0"/>
                <a:cs typeface="Arial" panose="020B0604020202020204" pitchFamily="34" charset="0"/>
              </a:rPr>
              <a:t>Método</a:t>
            </a:r>
            <a:r>
              <a:rPr lang="en-US" sz="1600" b="1" dirty="0" smtClean="0">
                <a:solidFill>
                  <a:srgbClr val="0070C0"/>
                </a:solidFill>
                <a:latin typeface="Arial" panose="020B0604020202020204" pitchFamily="34" charset="0"/>
                <a:cs typeface="Arial" panose="020B0604020202020204" pitchFamily="34" charset="0"/>
              </a:rPr>
              <a:t> de la </a:t>
            </a:r>
            <a:r>
              <a:rPr lang="en-US" sz="1600" b="1" dirty="0" err="1" smtClean="0">
                <a:solidFill>
                  <a:srgbClr val="0070C0"/>
                </a:solidFill>
                <a:latin typeface="Arial" panose="020B0604020202020204" pitchFamily="34" charset="0"/>
                <a:cs typeface="Arial" panose="020B0604020202020204" pitchFamily="34" charset="0"/>
              </a:rPr>
              <a:t>temperatura</a:t>
            </a:r>
            <a:endParaRPr lang="en-US" sz="1600" b="1" dirty="0" smtClean="0">
              <a:solidFill>
                <a:srgbClr val="0070C0"/>
              </a:solidFill>
              <a:latin typeface="Arial" panose="020B0604020202020204" pitchFamily="34" charset="0"/>
              <a:cs typeface="Arial" panose="020B0604020202020204" pitchFamily="34" charset="0"/>
            </a:endParaRPr>
          </a:p>
        </p:txBody>
      </p:sp>
      <p:graphicFrame>
        <p:nvGraphicFramePr>
          <p:cNvPr id="6" name="5 Gráfico"/>
          <p:cNvGraphicFramePr/>
          <p:nvPr>
            <p:extLst>
              <p:ext uri="{D42A27DB-BD31-4B8C-83A1-F6EECF244321}">
                <p14:modId xmlns:p14="http://schemas.microsoft.com/office/powerpoint/2010/main" val="262811783"/>
              </p:ext>
            </p:extLst>
          </p:nvPr>
        </p:nvGraphicFramePr>
        <p:xfrm>
          <a:off x="310100" y="764704"/>
          <a:ext cx="4153236" cy="25431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Gráfico"/>
          <p:cNvGraphicFramePr/>
          <p:nvPr>
            <p:extLst>
              <p:ext uri="{D42A27DB-BD31-4B8C-83A1-F6EECF244321}">
                <p14:modId xmlns:p14="http://schemas.microsoft.com/office/powerpoint/2010/main" val="205098641"/>
              </p:ext>
            </p:extLst>
          </p:nvPr>
        </p:nvGraphicFramePr>
        <p:xfrm>
          <a:off x="4355976" y="764704"/>
          <a:ext cx="4464496"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7 Gráfico"/>
          <p:cNvGraphicFramePr/>
          <p:nvPr>
            <p:extLst>
              <p:ext uri="{D42A27DB-BD31-4B8C-83A1-F6EECF244321}">
                <p14:modId xmlns:p14="http://schemas.microsoft.com/office/powerpoint/2010/main" val="3141145235"/>
              </p:ext>
            </p:extLst>
          </p:nvPr>
        </p:nvGraphicFramePr>
        <p:xfrm>
          <a:off x="2438785" y="3501008"/>
          <a:ext cx="4472823" cy="24576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61794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3756" y="548680"/>
            <a:ext cx="4896544" cy="461665"/>
          </a:xfrm>
          <a:prstGeom prst="rect">
            <a:avLst/>
          </a:prstGeom>
          <a:noFill/>
        </p:spPr>
        <p:txBody>
          <a:bodyPr wrap="square" rtlCol="0">
            <a:spAutoFit/>
          </a:bodyPr>
          <a:lstStyle/>
          <a:p>
            <a:pPr algn="ctr"/>
            <a:r>
              <a:rPr lang="en-US" sz="2400" b="1" dirty="0" err="1" smtClean="0">
                <a:solidFill>
                  <a:srgbClr val="0070C0"/>
                </a:solidFill>
                <a:latin typeface="Arial" panose="020B0604020202020204" pitchFamily="34" charset="0"/>
                <a:cs typeface="Arial" panose="020B0604020202020204" pitchFamily="34" charset="0"/>
              </a:rPr>
              <a:t>Análisis</a:t>
            </a:r>
            <a:r>
              <a:rPr lang="en-US" sz="2400" b="1" dirty="0" smtClean="0">
                <a:solidFill>
                  <a:srgbClr val="0070C0"/>
                </a:solidFill>
                <a:latin typeface="Arial" panose="020B0604020202020204" pitchFamily="34" charset="0"/>
                <a:cs typeface="Arial" panose="020B0604020202020204" pitchFamily="34" charset="0"/>
              </a:rPr>
              <a:t> de </a:t>
            </a:r>
            <a:r>
              <a:rPr lang="en-US" sz="2400" b="1" dirty="0" err="1" smtClean="0">
                <a:solidFill>
                  <a:srgbClr val="0070C0"/>
                </a:solidFill>
                <a:latin typeface="Arial" panose="020B0604020202020204" pitchFamily="34" charset="0"/>
                <a:cs typeface="Arial" panose="020B0604020202020204" pitchFamily="34" charset="0"/>
              </a:rPr>
              <a:t>Resultados</a:t>
            </a:r>
            <a:endParaRPr lang="en-US" sz="2400" b="1" dirty="0" smtClean="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4 CuadroTexto"/>
              <p:cNvSpPr txBox="1"/>
              <p:nvPr/>
            </p:nvSpPr>
            <p:spPr>
              <a:xfrm>
                <a:off x="382177" y="1628800"/>
                <a:ext cx="8208912" cy="3130088"/>
              </a:xfrm>
              <a:prstGeom prst="rect">
                <a:avLst/>
              </a:prstGeom>
              <a:noFill/>
            </p:spPr>
            <p:txBody>
              <a:bodyPr wrap="square" rtlCol="0">
                <a:spAutoFit/>
              </a:bodyPr>
              <a:lstStyle/>
              <a:p>
                <a:pPr algn="just"/>
                <a:r>
                  <a:rPr lang="es-MX" sz="2000" dirty="0">
                    <a:latin typeface="Arial" panose="020B0604020202020204" pitchFamily="34" charset="0"/>
                    <a:cs typeface="Arial" panose="020B0604020202020204" pitchFamily="34" charset="0"/>
                  </a:rPr>
                  <a:t>De acuerdo con la tabla </a:t>
                </a:r>
                <a:r>
                  <a:rPr lang="es-MX" sz="2000" dirty="0" smtClean="0">
                    <a:latin typeface="Arial" panose="020B0604020202020204" pitchFamily="34" charset="0"/>
                    <a:cs typeface="Arial" panose="020B0604020202020204" pitchFamily="34" charset="0"/>
                  </a:rPr>
                  <a:t>anterior, </a:t>
                </a:r>
                <a:r>
                  <a:rPr lang="es-MX" sz="2000" dirty="0">
                    <a:latin typeface="Arial" panose="020B0604020202020204" pitchFamily="34" charset="0"/>
                    <a:cs typeface="Arial" panose="020B0604020202020204" pitchFamily="34" charset="0"/>
                  </a:rPr>
                  <a:t>se puede indicar que el valor promedio de la </a:t>
                </a:r>
                <a:r>
                  <a:rPr lang="es-MX" sz="2000" dirty="0" err="1">
                    <a:latin typeface="Arial" panose="020B0604020202020204" pitchFamily="34" charset="0"/>
                    <a:cs typeface="Arial" panose="020B0604020202020204" pitchFamily="34" charset="0"/>
                  </a:rPr>
                  <a:t>Irradiancia</a:t>
                </a:r>
                <a:r>
                  <a:rPr lang="es-MX" sz="2000" dirty="0">
                    <a:latin typeface="Arial" panose="020B0604020202020204" pitchFamily="34" charset="0"/>
                    <a:cs typeface="Arial" panose="020B0604020202020204" pitchFamily="34" charset="0"/>
                  </a:rPr>
                  <a:t> medida es de 531,98 </a:t>
                </a:r>
                <a14:m>
                  <m:oMath xmlns:m="http://schemas.openxmlformats.org/officeDocument/2006/math">
                    <m:f>
                      <m:fPr>
                        <m:ctrlPr>
                          <a:rPr lang="es-EC" sz="2000" i="1"/>
                        </m:ctrlPr>
                      </m:fPr>
                      <m:num>
                        <m:r>
                          <m:rPr>
                            <m:sty m:val="p"/>
                          </m:rPr>
                          <a:rPr lang="es-MX" sz="2000"/>
                          <m:t>W</m:t>
                        </m:r>
                      </m:num>
                      <m:den>
                        <m:sSup>
                          <m:sSupPr>
                            <m:ctrlPr>
                              <a:rPr lang="es-EC" sz="2000" i="1"/>
                            </m:ctrlPr>
                          </m:sSupPr>
                          <m:e>
                            <m:r>
                              <m:rPr>
                                <m:sty m:val="p"/>
                              </m:rPr>
                              <a:rPr lang="es-MX" sz="2000"/>
                              <m:t>m</m:t>
                            </m:r>
                          </m:e>
                          <m:sup>
                            <m:r>
                              <a:rPr lang="es-MX" sz="2000"/>
                              <m:t>2</m:t>
                            </m:r>
                          </m:sup>
                        </m:sSup>
                      </m:den>
                    </m:f>
                  </m:oMath>
                </a14:m>
                <a:r>
                  <a:rPr lang="es-MX" sz="2000" dirty="0">
                    <a:latin typeface="Arial" panose="020B0604020202020204" pitchFamily="34" charset="0"/>
                    <a:cs typeface="Arial" panose="020B0604020202020204" pitchFamily="34" charset="0"/>
                  </a:rPr>
                  <a:t>; y el dato correspondiente a la </a:t>
                </a:r>
                <a:r>
                  <a:rPr lang="es-MX" sz="2000" dirty="0" err="1">
                    <a:latin typeface="Arial" panose="020B0604020202020204" pitchFamily="34" charset="0"/>
                    <a:cs typeface="Arial" panose="020B0604020202020204" pitchFamily="34" charset="0"/>
                  </a:rPr>
                  <a:t>Irradiancia</a:t>
                </a:r>
                <a:r>
                  <a:rPr lang="es-MX" sz="2000" dirty="0">
                    <a:latin typeface="Arial" panose="020B0604020202020204" pitchFamily="34" charset="0"/>
                    <a:cs typeface="Arial" panose="020B0604020202020204" pitchFamily="34" charset="0"/>
                  </a:rPr>
                  <a:t> estimada de 531,11 </a:t>
                </a:r>
                <a14:m>
                  <m:oMath xmlns:m="http://schemas.openxmlformats.org/officeDocument/2006/math">
                    <m:f>
                      <m:fPr>
                        <m:ctrlPr>
                          <a:rPr lang="es-EC" sz="2000" i="1"/>
                        </m:ctrlPr>
                      </m:fPr>
                      <m:num>
                        <m:r>
                          <m:rPr>
                            <m:sty m:val="p"/>
                          </m:rPr>
                          <a:rPr lang="es-MX" sz="2000"/>
                          <m:t>W</m:t>
                        </m:r>
                      </m:num>
                      <m:den>
                        <m:sSup>
                          <m:sSupPr>
                            <m:ctrlPr>
                              <a:rPr lang="es-EC" sz="2000" i="1"/>
                            </m:ctrlPr>
                          </m:sSupPr>
                          <m:e>
                            <m:r>
                              <m:rPr>
                                <m:sty m:val="p"/>
                              </m:rPr>
                              <a:rPr lang="es-MX" sz="2000"/>
                              <m:t>m</m:t>
                            </m:r>
                          </m:e>
                          <m:sup>
                            <m:r>
                              <a:rPr lang="es-MX" sz="2000"/>
                              <m:t>2</m:t>
                            </m:r>
                          </m:sup>
                        </m:sSup>
                      </m:den>
                    </m:f>
                  </m:oMath>
                </a14:m>
                <a:r>
                  <a:rPr lang="es-MX" sz="2000" dirty="0">
                    <a:latin typeface="Arial" panose="020B0604020202020204" pitchFamily="34" charset="0"/>
                    <a:cs typeface="Arial" panose="020B0604020202020204" pitchFamily="34" charset="0"/>
                  </a:rPr>
                  <a:t>; dando un error de aproximación de 0,16% en déficit. </a:t>
                </a:r>
                <a:endParaRPr lang="es-MX" sz="2000" dirty="0" smtClean="0">
                  <a:latin typeface="Arial" panose="020B0604020202020204" pitchFamily="34" charset="0"/>
                  <a:cs typeface="Arial" panose="020B0604020202020204" pitchFamily="34" charset="0"/>
                </a:endParaRPr>
              </a:p>
              <a:p>
                <a:pPr algn="just"/>
                <a:endParaRPr lang="es-MX" sz="2000" dirty="0">
                  <a:latin typeface="Arial" panose="020B0604020202020204" pitchFamily="34" charset="0"/>
                  <a:cs typeface="Arial" panose="020B0604020202020204" pitchFamily="34" charset="0"/>
                </a:endParaRPr>
              </a:p>
              <a:p>
                <a:pPr algn="just"/>
                <a:r>
                  <a:rPr lang="es-MX" sz="2000" dirty="0" smtClean="0">
                    <a:latin typeface="Arial" panose="020B0604020202020204" pitchFamily="34" charset="0"/>
                    <a:cs typeface="Arial" panose="020B0604020202020204" pitchFamily="34" charset="0"/>
                  </a:rPr>
                  <a:t>Esto </a:t>
                </a:r>
                <a:r>
                  <a:rPr lang="es-MX" sz="2000" dirty="0">
                    <a:latin typeface="Arial" panose="020B0604020202020204" pitchFamily="34" charset="0"/>
                    <a:cs typeface="Arial" panose="020B0604020202020204" pitchFamily="34" charset="0"/>
                  </a:rPr>
                  <a:t>indica que una metodología adecuada para estimación del recurso solar, corresponde al uso de la temperatura del panel, la misma que permite estimar la </a:t>
                </a:r>
                <a:r>
                  <a:rPr lang="es-MX" sz="2000" dirty="0" err="1">
                    <a:latin typeface="Arial" panose="020B0604020202020204" pitchFamily="34" charset="0"/>
                    <a:cs typeface="Arial" panose="020B0604020202020204" pitchFamily="34" charset="0"/>
                  </a:rPr>
                  <a:t>Irradiancia</a:t>
                </a:r>
                <a:r>
                  <a:rPr lang="es-MX" sz="2000" dirty="0">
                    <a:latin typeface="Arial" panose="020B0604020202020204" pitchFamily="34" charset="0"/>
                    <a:cs typeface="Arial" panose="020B0604020202020204" pitchFamily="34" charset="0"/>
                  </a:rPr>
                  <a:t> solar local, de manera indirecta.</a:t>
                </a:r>
                <a:endParaRPr lang="es-EC" sz="2000" dirty="0">
                  <a:latin typeface="Arial" panose="020B0604020202020204" pitchFamily="34" charset="0"/>
                  <a:cs typeface="Arial" panose="020B0604020202020204" pitchFamily="34" charset="0"/>
                </a:endParaRPr>
              </a:p>
            </p:txBody>
          </p:sp>
        </mc:Choice>
        <mc:Fallback>
          <p:sp>
            <p:nvSpPr>
              <p:cNvPr id="5" name="4 CuadroTexto"/>
              <p:cNvSpPr txBox="1">
                <a:spLocks noRot="1" noChangeAspect="1" noMove="1" noResize="1" noEditPoints="1" noAdjustHandles="1" noChangeArrowheads="1" noChangeShapeType="1" noTextEdit="1"/>
              </p:cNvSpPr>
              <p:nvPr/>
            </p:nvSpPr>
            <p:spPr>
              <a:xfrm>
                <a:off x="382177" y="1628800"/>
                <a:ext cx="8208912" cy="3130088"/>
              </a:xfrm>
              <a:prstGeom prst="rect">
                <a:avLst/>
              </a:prstGeom>
              <a:blipFill rotWithShape="1">
                <a:blip r:embed="rId2"/>
                <a:stretch>
                  <a:fillRect l="-817" t="-778" r="-743" b="-2529"/>
                </a:stretch>
              </a:blipFill>
            </p:spPr>
            <p:txBody>
              <a:bodyPr/>
              <a:lstStyle/>
              <a:p>
                <a:r>
                  <a:rPr lang="es-EC">
                    <a:noFill/>
                  </a:rPr>
                  <a:t> </a:t>
                </a:r>
              </a:p>
            </p:txBody>
          </p:sp>
        </mc:Fallback>
      </mc:AlternateContent>
    </p:spTree>
    <p:extLst>
      <p:ext uri="{BB962C8B-B14F-4D97-AF65-F5344CB8AC3E}">
        <p14:creationId xmlns:p14="http://schemas.microsoft.com/office/powerpoint/2010/main" val="7439031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2204" y="557972"/>
            <a:ext cx="4896544" cy="369332"/>
          </a:xfrm>
          <a:prstGeom prst="rect">
            <a:avLst/>
          </a:prstGeom>
          <a:noFill/>
        </p:spPr>
        <p:txBody>
          <a:bodyPr wrap="square" rtlCol="0">
            <a:spAutoFit/>
          </a:bodyPr>
          <a:lstStyle/>
          <a:p>
            <a:pPr algn="ctr"/>
            <a:r>
              <a:rPr lang="en-US" b="1" dirty="0" err="1" smtClean="0">
                <a:solidFill>
                  <a:srgbClr val="0070C0"/>
                </a:solidFill>
                <a:latin typeface="Arial" panose="020B0604020202020204" pitchFamily="34" charset="0"/>
                <a:cs typeface="Arial" panose="020B0604020202020204" pitchFamily="34" charset="0"/>
              </a:rPr>
              <a:t>Resultados</a:t>
            </a:r>
            <a:r>
              <a:rPr lang="en-US" b="1" dirty="0" smtClean="0">
                <a:solidFill>
                  <a:srgbClr val="0070C0"/>
                </a:solidFill>
                <a:latin typeface="Arial" panose="020B0604020202020204" pitchFamily="34" charset="0"/>
                <a:cs typeface="Arial" panose="020B0604020202020204" pitchFamily="34" charset="0"/>
              </a:rPr>
              <a:t> </a:t>
            </a:r>
            <a:r>
              <a:rPr lang="en-US" b="1" dirty="0" err="1" smtClean="0">
                <a:solidFill>
                  <a:srgbClr val="0070C0"/>
                </a:solidFill>
                <a:latin typeface="Arial" panose="020B0604020202020204" pitchFamily="34" charset="0"/>
                <a:cs typeface="Arial" panose="020B0604020202020204" pitchFamily="34" charset="0"/>
              </a:rPr>
              <a:t>Método</a:t>
            </a:r>
            <a:r>
              <a:rPr lang="en-US" b="1" dirty="0" smtClean="0">
                <a:solidFill>
                  <a:srgbClr val="0070C0"/>
                </a:solidFill>
                <a:latin typeface="Arial" panose="020B0604020202020204" pitchFamily="34" charset="0"/>
                <a:cs typeface="Arial" panose="020B0604020202020204" pitchFamily="34" charset="0"/>
              </a:rPr>
              <a:t> del </a:t>
            </a:r>
            <a:r>
              <a:rPr lang="en-US" b="1" dirty="0" err="1" smtClean="0">
                <a:solidFill>
                  <a:srgbClr val="0070C0"/>
                </a:solidFill>
                <a:latin typeface="Arial" panose="020B0604020202020204" pitchFamily="34" charset="0"/>
                <a:cs typeface="Arial" panose="020B0604020202020204" pitchFamily="34" charset="0"/>
              </a:rPr>
              <a:t>Amperaje</a:t>
            </a:r>
            <a:endParaRPr lang="en-US" b="1" dirty="0" smtClean="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graphicFrame>
            <p:nvGraphicFramePr>
              <p:cNvPr id="8" name="7 Tabla"/>
              <p:cNvGraphicFramePr>
                <a:graphicFrameLocks noGrp="1"/>
              </p:cNvGraphicFramePr>
              <p:nvPr>
                <p:extLst>
                  <p:ext uri="{D42A27DB-BD31-4B8C-83A1-F6EECF244321}">
                    <p14:modId xmlns:p14="http://schemas.microsoft.com/office/powerpoint/2010/main" val="3356528062"/>
                  </p:ext>
                </p:extLst>
              </p:nvPr>
            </p:nvGraphicFramePr>
            <p:xfrm>
              <a:off x="1073084" y="1340768"/>
              <a:ext cx="6996528" cy="3218053"/>
            </p:xfrm>
            <a:graphic>
              <a:graphicData uri="http://schemas.openxmlformats.org/drawingml/2006/table">
                <a:tbl>
                  <a:tblPr firstRow="1" firstCol="1" bandRow="1"/>
                  <a:tblGrid>
                    <a:gridCol w="780987"/>
                    <a:gridCol w="780987"/>
                    <a:gridCol w="780987"/>
                    <a:gridCol w="93980"/>
                    <a:gridCol w="780987"/>
                    <a:gridCol w="780987"/>
                    <a:gridCol w="784433"/>
                    <a:gridCol w="1106590"/>
                    <a:gridCol w="1106590"/>
                  </a:tblGrid>
                  <a:tr h="190500">
                    <a:tc rowSpan="3">
                      <a:txBody>
                        <a:bodyPr/>
                        <a:lstStyle/>
                        <a:p>
                          <a:pPr algn="ctr">
                            <a:lnSpc>
                              <a:spcPct val="150000"/>
                            </a:lnSpc>
                            <a:spcAft>
                              <a:spcPts val="0"/>
                            </a:spcAft>
                          </a:pPr>
                          <a:r>
                            <a:rPr lang="es-EC" sz="1000" dirty="0">
                              <a:solidFill>
                                <a:srgbClr val="000000"/>
                              </a:solidFill>
                              <a:effectLst/>
                              <a:latin typeface="Arial"/>
                              <a:ea typeface="Times New Roman"/>
                              <a:cs typeface="Times New Roman"/>
                            </a:rPr>
                            <a:t>N° Ensayo</a:t>
                          </a:r>
                          <a:endParaRPr lang="es-EC" sz="1100" dirty="0">
                            <a:effectLst/>
                            <a:latin typeface="Cambria Math"/>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Irradiación</a:t>
                          </a:r>
                          <a:endParaRPr lang="es-EC" sz="1100">
                            <a:effectLst/>
                            <a:latin typeface="Cambria Math"/>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 </a:t>
                          </a:r>
                          <a:endParaRPr lang="es-EC" sz="1100">
                            <a:effectLst/>
                            <a:latin typeface="Cambria Math"/>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algn="ctr">
                            <a:lnSpc>
                              <a:spcPct val="150000"/>
                            </a:lnSpc>
                            <a:spcAft>
                              <a:spcPts val="0"/>
                            </a:spcAft>
                          </a:pPr>
                          <a:r>
                            <a:rPr lang="es-EC" sz="1000">
                              <a:solidFill>
                                <a:srgbClr val="000000"/>
                              </a:solidFill>
                              <a:effectLst/>
                              <a:latin typeface="Arial"/>
                              <a:ea typeface="Times New Roman"/>
                              <a:cs typeface="Times New Roman"/>
                            </a:rPr>
                            <a:t>PANEL FOTOVOLTAICO</a:t>
                          </a:r>
                          <a:endParaRPr lang="es-EC" sz="1100">
                            <a:effectLst/>
                            <a:latin typeface="Cambria Math"/>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gridSpan="2">
                      <a:txBody>
                        <a:bodyPr/>
                        <a:lstStyle/>
                        <a:p>
                          <a:pPr algn="ctr">
                            <a:lnSpc>
                              <a:spcPct val="150000"/>
                            </a:lnSpc>
                            <a:spcAft>
                              <a:spcPts val="0"/>
                            </a:spcAft>
                          </a:pPr>
                          <a:r>
                            <a:rPr lang="es-EC" sz="1000">
                              <a:solidFill>
                                <a:srgbClr val="000000"/>
                              </a:solidFill>
                              <a:effectLst/>
                              <a:latin typeface="Arial"/>
                              <a:ea typeface="Times New Roman"/>
                              <a:cs typeface="Times New Roman"/>
                            </a:rPr>
                            <a:t>AMBIENTE</a:t>
                          </a:r>
                          <a:endParaRPr lang="es-EC" sz="1100">
                            <a:effectLst/>
                            <a:latin typeface="Cambria Math"/>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Irradiancia estimada</a:t>
                          </a:r>
                          <a:endParaRPr lang="es-EC" sz="1100">
                            <a:effectLst/>
                            <a:latin typeface="Cambria Math"/>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190500">
                    <a:tc vMerge="1">
                      <a:txBody>
                        <a:bodyPr/>
                        <a:lstStyle/>
                        <a:p>
                          <a:endParaRPr lang="es-EC"/>
                        </a:p>
                      </a:txBody>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Ig</a:t>
                          </a:r>
                          <a:endParaRPr lang="es-EC" sz="1100">
                            <a:effectLst/>
                            <a:latin typeface="Cambria Math"/>
                            <a:ea typeface="Times New Roman"/>
                            <a:cs typeface="Times New Roman"/>
                          </a:endParaRPr>
                        </a:p>
                      </a:txBody>
                      <a:tcPr marL="68580" marR="68580" marT="0" marB="0" anchor="ctr">
                        <a:lnL>
                          <a:noFill/>
                        </a:lnL>
                        <a:lnR>
                          <a:noFill/>
                        </a:lnR>
                        <a:lnT>
                          <a:noFill/>
                        </a:lnT>
                        <a:lnB>
                          <a:noFill/>
                        </a:lnB>
                      </a:tcPr>
                    </a:tc>
                    <a:tc gridSpan="2">
                      <a:txBody>
                        <a:bodyPr/>
                        <a:lstStyle/>
                        <a:p>
                          <a:pPr algn="ctr">
                            <a:lnSpc>
                              <a:spcPct val="150000"/>
                            </a:lnSpc>
                            <a:spcAft>
                              <a:spcPts val="0"/>
                            </a:spcAft>
                          </a:pPr>
                          <a:r>
                            <a:rPr lang="es-EC" sz="1000">
                              <a:solidFill>
                                <a:srgbClr val="000000"/>
                              </a:solidFill>
                              <a:effectLst/>
                              <a:latin typeface="Arial"/>
                              <a:ea typeface="Times New Roman"/>
                              <a:cs typeface="Times New Roman"/>
                            </a:rPr>
                            <a:t>Ipanel</a:t>
                          </a:r>
                          <a:endParaRPr lang="es-EC" sz="1100">
                            <a:effectLst/>
                            <a:latin typeface="Cambria Math"/>
                            <a:ea typeface="Times New Roman"/>
                            <a:cs typeface="Times New Roman"/>
                          </a:endParaRPr>
                        </a:p>
                      </a:txBody>
                      <a:tcPr marL="68580" marR="68580" marT="0" marB="0" anchor="ctr">
                        <a:lnL>
                          <a:noFill/>
                        </a:lnL>
                        <a:lnR>
                          <a:noFill/>
                        </a:lnR>
                        <a:lnT>
                          <a:noFill/>
                        </a:lnT>
                        <a:lnB>
                          <a:noFill/>
                        </a:lnB>
                      </a:tcPr>
                    </a:tc>
                    <a:tc hMerge="1">
                      <a:txBody>
                        <a:bodyPr/>
                        <a:lstStyle/>
                        <a:p>
                          <a:endParaRPr lang="es-EC"/>
                        </a:p>
                      </a:txBody>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Vpanel</a:t>
                          </a:r>
                          <a:endParaRPr lang="es-EC" sz="1100">
                            <a:effectLst/>
                            <a:latin typeface="Cambria Math"/>
                            <a:ea typeface="Times New Roman"/>
                            <a:cs typeface="Times New Roman"/>
                          </a:endParaRPr>
                        </a:p>
                      </a:txBody>
                      <a:tcPr marL="68580" marR="68580" marT="0" marB="0" anchor="ctr">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Tpanel</a:t>
                          </a:r>
                          <a:endParaRPr lang="es-EC" sz="1100">
                            <a:effectLst/>
                            <a:latin typeface="Cambria Math"/>
                            <a:ea typeface="Times New Roman"/>
                            <a:cs typeface="Times New Roman"/>
                          </a:endParaRPr>
                        </a:p>
                      </a:txBody>
                      <a:tcPr marL="68580" marR="68580" marT="0" marB="0" anchor="ctr">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Vw</a:t>
                          </a:r>
                          <a:endParaRPr lang="es-EC" sz="1100">
                            <a:effectLst/>
                            <a:latin typeface="Cambria Math"/>
                            <a:ea typeface="Times New Roman"/>
                            <a:cs typeface="Times New Roman"/>
                          </a:endParaRPr>
                        </a:p>
                      </a:txBody>
                      <a:tcPr marL="68580" marR="68580" marT="0" marB="0" anchor="ctr">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Ta</a:t>
                          </a:r>
                          <a:endParaRPr lang="es-EC" sz="1100">
                            <a:effectLst/>
                            <a:latin typeface="Cambria Math"/>
                            <a:ea typeface="Times New Roman"/>
                            <a:cs typeface="Times New Roman"/>
                          </a:endParaRPr>
                        </a:p>
                      </a:txBody>
                      <a:tcPr marL="68580" marR="68580" marT="0" marB="0" anchor="ctr">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Iest (</a:t>
                          </a:r>
                          <a14:m>
                            <m:oMath xmlns:m="http://schemas.openxmlformats.org/officeDocument/2006/math">
                              <m:sSub>
                                <m:sSubPr>
                                  <m:ctrlPr>
                                    <a:rPr lang="es-EC" sz="1000" i="1">
                                      <a:solidFill>
                                        <a:srgbClr val="000000"/>
                                      </a:solidFill>
                                      <a:effectLst/>
                                      <a:latin typeface="Cambria Math"/>
                                      <a:ea typeface="Times New Roman"/>
                                      <a:cs typeface="Arial"/>
                                    </a:rPr>
                                  </m:ctrlPr>
                                </m:sSubPr>
                                <m:e>
                                  <m:r>
                                    <a:rPr lang="es-EC" sz="1000" i="1">
                                      <a:solidFill>
                                        <a:srgbClr val="000000"/>
                                      </a:solidFill>
                                      <a:effectLst/>
                                      <a:latin typeface="Cambria Math"/>
                                      <a:ea typeface="Times New Roman"/>
                                      <a:cs typeface="Arial"/>
                                    </a:rPr>
                                    <m:t>𝑖</m:t>
                                  </m:r>
                                </m:e>
                                <m:sub>
                                  <m:r>
                                    <a:rPr lang="es-EC" sz="1000" i="1">
                                      <a:solidFill>
                                        <a:srgbClr val="000000"/>
                                      </a:solidFill>
                                      <a:effectLst/>
                                      <a:latin typeface="Cambria Math"/>
                                      <a:ea typeface="Times New Roman"/>
                                      <a:cs typeface="Arial"/>
                                    </a:rPr>
                                    <m:t>𝑜𝑝</m:t>
                                  </m:r>
                                </m:sub>
                              </m:sSub>
                            </m:oMath>
                          </a14:m>
                          <a:r>
                            <a:rPr lang="es-EC" sz="1000">
                              <a:solidFill>
                                <a:srgbClr val="000000"/>
                              </a:solidFill>
                              <a:effectLst/>
                              <a:latin typeface="Arial"/>
                              <a:ea typeface="Times New Roman"/>
                              <a:cs typeface="Times New Roman"/>
                            </a:rPr>
                            <a:t>=2,4A)</a:t>
                          </a:r>
                          <a:endParaRPr lang="es-EC" sz="1100">
                            <a:effectLst/>
                            <a:latin typeface="Cambria Math"/>
                            <a:ea typeface="Times New Roman"/>
                            <a:cs typeface="Times New Roman"/>
                          </a:endParaRPr>
                        </a:p>
                      </a:txBody>
                      <a:tcPr marL="68580" marR="68580" marT="0" marB="0" anchor="ctr">
                        <a:lnL>
                          <a:noFill/>
                        </a:lnL>
                        <a:lnR>
                          <a:noFill/>
                        </a:lnR>
                        <a:lnT>
                          <a:noFill/>
                        </a:lnT>
                        <a:lnB>
                          <a:noFill/>
                        </a:lnB>
                      </a:tcPr>
                    </a:tc>
                  </a:tr>
                  <a:tr h="190500">
                    <a:tc vMerge="1">
                      <a:txBody>
                        <a:bodyPr/>
                        <a:lstStyle/>
                        <a:p>
                          <a:endParaRPr lang="es-EC"/>
                        </a:p>
                      </a:txBody>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(W/m²)</a:t>
                          </a:r>
                          <a:endParaRPr lang="es-EC" sz="1100">
                            <a:effectLst/>
                            <a:latin typeface="Cambria Math"/>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C" sz="1000">
                              <a:solidFill>
                                <a:srgbClr val="000000"/>
                              </a:solidFill>
                              <a:effectLst/>
                              <a:latin typeface="Arial"/>
                              <a:ea typeface="Times New Roman"/>
                              <a:cs typeface="Times New Roman"/>
                            </a:rPr>
                            <a:t>(A)</a:t>
                          </a:r>
                          <a:endParaRPr lang="es-EC" sz="1100">
                            <a:effectLst/>
                            <a:latin typeface="Cambria Math"/>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(V)</a:t>
                          </a:r>
                          <a:endParaRPr lang="es-EC" sz="1100">
                            <a:effectLst/>
                            <a:latin typeface="Cambria Math"/>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°C</a:t>
                          </a:r>
                          <a:endParaRPr lang="es-EC" sz="1100">
                            <a:effectLst/>
                            <a:latin typeface="Cambria Math"/>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(m/s)</a:t>
                          </a:r>
                          <a:endParaRPr lang="es-EC" sz="1100">
                            <a:effectLst/>
                            <a:latin typeface="Cambria Math"/>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°C</a:t>
                          </a:r>
                          <a:endParaRPr lang="es-EC" sz="1100">
                            <a:effectLst/>
                            <a:latin typeface="Cambria Math"/>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(W/m²)</a:t>
                          </a:r>
                          <a:endParaRPr lang="es-EC" sz="1100">
                            <a:effectLst/>
                            <a:latin typeface="Cambria Math"/>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r h="161925">
                    <a:tc>
                      <a:txBody>
                        <a:bodyPr/>
                        <a:lstStyle/>
                        <a:p>
                          <a:pPr algn="ctr">
                            <a:lnSpc>
                              <a:spcPct val="150000"/>
                            </a:lnSpc>
                            <a:spcAft>
                              <a:spcPts val="0"/>
                            </a:spcAft>
                          </a:pPr>
                          <a:r>
                            <a:rPr lang="es-EC" sz="1000">
                              <a:solidFill>
                                <a:srgbClr val="000000"/>
                              </a:solidFill>
                              <a:effectLst/>
                              <a:latin typeface="Arial"/>
                              <a:ea typeface="Times New Roman"/>
                              <a:cs typeface="Times New Roman"/>
                            </a:rPr>
                            <a:t>1</a:t>
                          </a:r>
                          <a:endParaRPr lang="es-EC" sz="1100">
                            <a:effectLst/>
                            <a:latin typeface="Cambria Math"/>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610,79</a:t>
                          </a:r>
                          <a:endParaRPr lang="es-EC" sz="1100">
                            <a:effectLst/>
                            <a:latin typeface="Cambria Math"/>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50000"/>
                            </a:lnSpc>
                            <a:spcAft>
                              <a:spcPts val="0"/>
                            </a:spcAft>
                          </a:pPr>
                          <a:r>
                            <a:rPr lang="es-EC" sz="1000">
                              <a:solidFill>
                                <a:srgbClr val="000000"/>
                              </a:solidFill>
                              <a:effectLst/>
                              <a:latin typeface="Arial"/>
                              <a:ea typeface="Times New Roman"/>
                              <a:cs typeface="Times New Roman"/>
                            </a:rPr>
                            <a:t>0,93</a:t>
                          </a:r>
                          <a:endParaRPr lang="es-EC" sz="1100">
                            <a:effectLst/>
                            <a:latin typeface="Cambria Math"/>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a:t>
                          </a:r>
                          <a:endParaRPr lang="es-EC" sz="1100">
                            <a:effectLst/>
                            <a:latin typeface="Cambria Math"/>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46,50</a:t>
                          </a:r>
                          <a:endParaRPr lang="es-EC" sz="1100">
                            <a:effectLst/>
                            <a:latin typeface="Cambria Math"/>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0,20</a:t>
                          </a:r>
                          <a:endParaRPr lang="es-EC" sz="1100">
                            <a:effectLst/>
                            <a:latin typeface="Cambria Math"/>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19,06</a:t>
                          </a:r>
                          <a:endParaRPr lang="es-EC" sz="1100">
                            <a:effectLst/>
                            <a:latin typeface="Cambria Math"/>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387,40</a:t>
                          </a:r>
                          <a:endParaRPr lang="es-EC" sz="1100">
                            <a:effectLst/>
                            <a:latin typeface="Cambria Math"/>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161925">
                    <a:tc>
                      <a:txBody>
                        <a:bodyPr/>
                        <a:lstStyle/>
                        <a:p>
                          <a:pPr algn="ctr">
                            <a:lnSpc>
                              <a:spcPct val="150000"/>
                            </a:lnSpc>
                            <a:spcAft>
                              <a:spcPts val="0"/>
                            </a:spcAft>
                          </a:pPr>
                          <a:r>
                            <a:rPr lang="es-EC" sz="1000">
                              <a:solidFill>
                                <a:srgbClr val="000000"/>
                              </a:solidFill>
                              <a:effectLst/>
                              <a:latin typeface="Arial"/>
                              <a:ea typeface="Times New Roman"/>
                              <a:cs typeface="Times New Roman"/>
                            </a:rPr>
                            <a:t>2</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462,50</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gridSpan="2">
                      <a:txBody>
                        <a:bodyPr/>
                        <a:lstStyle/>
                        <a:p>
                          <a:pPr algn="ctr">
                            <a:lnSpc>
                              <a:spcPct val="150000"/>
                            </a:lnSpc>
                            <a:spcAft>
                              <a:spcPts val="0"/>
                            </a:spcAft>
                          </a:pPr>
                          <a:r>
                            <a:rPr lang="es-EC" sz="1000">
                              <a:solidFill>
                                <a:srgbClr val="000000"/>
                              </a:solidFill>
                              <a:effectLst/>
                              <a:latin typeface="Arial"/>
                              <a:ea typeface="Times New Roman"/>
                              <a:cs typeface="Times New Roman"/>
                            </a:rPr>
                            <a:t>0,17</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hMerge="1">
                      <a:txBody>
                        <a:bodyPr/>
                        <a:lstStyle/>
                        <a:p>
                          <a:endParaRPr lang="es-EC"/>
                        </a:p>
                      </a:txBody>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35,92</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0,24</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22,85</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69,73</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r>
                  <a:tr h="161925">
                    <a:tc>
                      <a:txBody>
                        <a:bodyPr/>
                        <a:lstStyle/>
                        <a:p>
                          <a:pPr algn="ctr">
                            <a:lnSpc>
                              <a:spcPct val="150000"/>
                            </a:lnSpc>
                            <a:spcAft>
                              <a:spcPts val="0"/>
                            </a:spcAft>
                          </a:pPr>
                          <a:r>
                            <a:rPr lang="es-EC" sz="1000">
                              <a:solidFill>
                                <a:srgbClr val="000000"/>
                              </a:solidFill>
                              <a:effectLst/>
                              <a:latin typeface="Arial"/>
                              <a:ea typeface="Times New Roman"/>
                              <a:cs typeface="Times New Roman"/>
                            </a:rPr>
                            <a:t>3</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625,12</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gridSpan="2">
                      <a:txBody>
                        <a:bodyPr/>
                        <a:lstStyle/>
                        <a:p>
                          <a:pPr algn="ctr">
                            <a:lnSpc>
                              <a:spcPct val="150000"/>
                            </a:lnSpc>
                            <a:spcAft>
                              <a:spcPts val="0"/>
                            </a:spcAft>
                          </a:pPr>
                          <a:r>
                            <a:rPr lang="es-EC" sz="1000">
                              <a:solidFill>
                                <a:srgbClr val="000000"/>
                              </a:solidFill>
                              <a:effectLst/>
                              <a:latin typeface="Arial"/>
                              <a:ea typeface="Times New Roman"/>
                              <a:cs typeface="Times New Roman"/>
                            </a:rPr>
                            <a:t>1,51</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hMerge="1">
                      <a:txBody>
                        <a:bodyPr/>
                        <a:lstStyle/>
                        <a:p>
                          <a:endParaRPr lang="es-EC"/>
                        </a:p>
                      </a:txBody>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11,88</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47,77</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0,25</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16,36</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629,39</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r>
                  <a:tr h="161925">
                    <a:tc>
                      <a:txBody>
                        <a:bodyPr/>
                        <a:lstStyle/>
                        <a:p>
                          <a:pPr algn="ctr">
                            <a:lnSpc>
                              <a:spcPct val="150000"/>
                            </a:lnSpc>
                            <a:spcAft>
                              <a:spcPts val="0"/>
                            </a:spcAft>
                          </a:pPr>
                          <a:r>
                            <a:rPr lang="es-EC" sz="1000">
                              <a:solidFill>
                                <a:srgbClr val="000000"/>
                              </a:solidFill>
                              <a:effectLst/>
                              <a:latin typeface="Arial"/>
                              <a:ea typeface="Times New Roman"/>
                              <a:cs typeface="Times New Roman"/>
                            </a:rPr>
                            <a:t>4</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dirty="0">
                              <a:solidFill>
                                <a:srgbClr val="000000"/>
                              </a:solidFill>
                              <a:effectLst/>
                              <a:latin typeface="Arial"/>
                              <a:ea typeface="Times New Roman"/>
                              <a:cs typeface="Times New Roman"/>
                            </a:rPr>
                            <a:t>531,98</a:t>
                          </a:r>
                          <a:endParaRPr lang="es-EC" sz="1100" dirty="0">
                            <a:effectLst/>
                            <a:latin typeface="Cambria Math"/>
                            <a:ea typeface="Times New Roman"/>
                            <a:cs typeface="Times New Roman"/>
                          </a:endParaRPr>
                        </a:p>
                      </a:txBody>
                      <a:tcPr marL="68580" marR="68580" marT="0" marB="0" anchor="b">
                        <a:lnL>
                          <a:noFill/>
                        </a:lnL>
                        <a:lnR>
                          <a:noFill/>
                        </a:lnR>
                        <a:lnT>
                          <a:noFill/>
                        </a:lnT>
                        <a:lnB>
                          <a:noFill/>
                        </a:lnB>
                      </a:tcPr>
                    </a:tc>
                    <a:tc gridSpan="2">
                      <a:txBody>
                        <a:bodyPr/>
                        <a:lstStyle/>
                        <a:p>
                          <a:pPr algn="ctr">
                            <a:lnSpc>
                              <a:spcPct val="150000"/>
                            </a:lnSpc>
                            <a:spcAft>
                              <a:spcPts val="0"/>
                            </a:spcAft>
                          </a:pPr>
                          <a:r>
                            <a:rPr lang="es-EC" sz="1000">
                              <a:solidFill>
                                <a:srgbClr val="000000"/>
                              </a:solidFill>
                              <a:effectLst/>
                              <a:latin typeface="Arial"/>
                              <a:ea typeface="Times New Roman"/>
                              <a:cs typeface="Times New Roman"/>
                            </a:rPr>
                            <a:t>1,23</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hMerge="1">
                      <a:txBody>
                        <a:bodyPr/>
                        <a:lstStyle/>
                        <a:p>
                          <a:endParaRPr lang="es-EC"/>
                        </a:p>
                      </a:txBody>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13</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38,68</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21,15</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511,14</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r>
                  <a:tr h="161925">
                    <a:tc>
                      <a:txBody>
                        <a:bodyPr/>
                        <a:lstStyle/>
                        <a:p>
                          <a:pPr algn="ctr">
                            <a:lnSpc>
                              <a:spcPct val="150000"/>
                            </a:lnSpc>
                            <a:spcAft>
                              <a:spcPts val="0"/>
                            </a:spcAft>
                          </a:pPr>
                          <a:r>
                            <a:rPr lang="es-EC" sz="1000">
                              <a:solidFill>
                                <a:srgbClr val="000000"/>
                              </a:solidFill>
                              <a:effectLst/>
                              <a:latin typeface="Arial"/>
                              <a:ea typeface="Times New Roman"/>
                              <a:cs typeface="Times New Roman"/>
                            </a:rPr>
                            <a:t>5</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521,18</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gridSpan="2">
                      <a:txBody>
                        <a:bodyPr/>
                        <a:lstStyle/>
                        <a:p>
                          <a:pPr algn="ctr">
                            <a:lnSpc>
                              <a:spcPct val="150000"/>
                            </a:lnSpc>
                            <a:spcAft>
                              <a:spcPts val="0"/>
                            </a:spcAft>
                          </a:pPr>
                          <a:r>
                            <a:rPr lang="es-EC" sz="1000">
                              <a:solidFill>
                                <a:srgbClr val="000000"/>
                              </a:solidFill>
                              <a:effectLst/>
                              <a:latin typeface="Arial"/>
                              <a:ea typeface="Times New Roman"/>
                              <a:cs typeface="Times New Roman"/>
                            </a:rPr>
                            <a:t>1,20</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hMerge="1">
                      <a:txBody>
                        <a:bodyPr/>
                        <a:lstStyle/>
                        <a:p>
                          <a:endParaRPr lang="es-EC"/>
                        </a:p>
                      </a:txBody>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13</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35,72</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500,19</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r>
                  <a:tr h="161925">
                    <a:tc>
                      <a:txBody>
                        <a:bodyPr/>
                        <a:lstStyle/>
                        <a:p>
                          <a:pPr algn="ctr">
                            <a:lnSpc>
                              <a:spcPct val="150000"/>
                            </a:lnSpc>
                            <a:spcAft>
                              <a:spcPts val="0"/>
                            </a:spcAft>
                          </a:pPr>
                          <a:r>
                            <a:rPr lang="es-EC" sz="1000">
                              <a:solidFill>
                                <a:srgbClr val="000000"/>
                              </a:solidFill>
                              <a:effectLst/>
                              <a:latin typeface="Arial"/>
                              <a:ea typeface="Times New Roman"/>
                              <a:cs typeface="Times New Roman"/>
                            </a:rPr>
                            <a:t>6</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613,22</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gridSpan="2">
                      <a:txBody>
                        <a:bodyPr/>
                        <a:lstStyle/>
                        <a:p>
                          <a:pPr algn="ctr">
                            <a:lnSpc>
                              <a:spcPct val="150000"/>
                            </a:lnSpc>
                            <a:spcAft>
                              <a:spcPts val="0"/>
                            </a:spcAft>
                          </a:pPr>
                          <a:r>
                            <a:rPr lang="es-EC" sz="1000">
                              <a:solidFill>
                                <a:srgbClr val="000000"/>
                              </a:solidFill>
                              <a:effectLst/>
                              <a:latin typeface="Arial"/>
                              <a:ea typeface="Times New Roman"/>
                              <a:cs typeface="Times New Roman"/>
                            </a:rPr>
                            <a:t>1,25</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hMerge="1">
                      <a:txBody>
                        <a:bodyPr/>
                        <a:lstStyle/>
                        <a:p>
                          <a:endParaRPr lang="es-EC"/>
                        </a:p>
                      </a:txBody>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13,29</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35,93</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25,90</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522,70</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r>
                  <a:tr h="161925">
                    <a:tc>
                      <a:txBody>
                        <a:bodyPr/>
                        <a:lstStyle/>
                        <a:p>
                          <a:pPr algn="ctr">
                            <a:lnSpc>
                              <a:spcPct val="150000"/>
                            </a:lnSpc>
                            <a:spcAft>
                              <a:spcPts val="0"/>
                            </a:spcAft>
                          </a:pPr>
                          <a:r>
                            <a:rPr lang="es-EC" sz="1000">
                              <a:solidFill>
                                <a:srgbClr val="000000"/>
                              </a:solidFill>
                              <a:effectLst/>
                              <a:latin typeface="Arial"/>
                              <a:ea typeface="Times New Roman"/>
                              <a:cs typeface="Times New Roman"/>
                            </a:rPr>
                            <a:t>7</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465,29</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gridSpan="2">
                      <a:txBody>
                        <a:bodyPr/>
                        <a:lstStyle/>
                        <a:p>
                          <a:pPr algn="ctr">
                            <a:lnSpc>
                              <a:spcPct val="150000"/>
                            </a:lnSpc>
                            <a:spcAft>
                              <a:spcPts val="0"/>
                            </a:spcAft>
                          </a:pPr>
                          <a:r>
                            <a:rPr lang="es-EC" sz="1000">
                              <a:solidFill>
                                <a:srgbClr val="000000"/>
                              </a:solidFill>
                              <a:effectLst/>
                              <a:latin typeface="Arial"/>
                              <a:ea typeface="Times New Roman"/>
                              <a:cs typeface="Times New Roman"/>
                            </a:rPr>
                            <a:t>1,20</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hMerge="1">
                      <a:txBody>
                        <a:bodyPr/>
                        <a:lstStyle/>
                        <a:p>
                          <a:endParaRPr lang="es-EC"/>
                        </a:p>
                      </a:txBody>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13,13</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36,95</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24,24</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500,00</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r>
                  <a:tr h="161925">
                    <a:tc>
                      <a:txBody>
                        <a:bodyPr/>
                        <a:lstStyle/>
                        <a:p>
                          <a:pPr algn="ctr">
                            <a:lnSpc>
                              <a:spcPct val="150000"/>
                            </a:lnSpc>
                            <a:spcAft>
                              <a:spcPts val="0"/>
                            </a:spcAft>
                          </a:pPr>
                          <a:r>
                            <a:rPr lang="es-EC" sz="1000">
                              <a:solidFill>
                                <a:srgbClr val="000000"/>
                              </a:solidFill>
                              <a:effectLst/>
                              <a:latin typeface="Arial"/>
                              <a:ea typeface="Times New Roman"/>
                              <a:cs typeface="Times New Roman"/>
                            </a:rPr>
                            <a:t>8</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501,89</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gridSpan="2">
                      <a:txBody>
                        <a:bodyPr/>
                        <a:lstStyle/>
                        <a:p>
                          <a:pPr algn="ctr">
                            <a:lnSpc>
                              <a:spcPct val="150000"/>
                            </a:lnSpc>
                            <a:spcAft>
                              <a:spcPts val="0"/>
                            </a:spcAft>
                          </a:pPr>
                          <a:r>
                            <a:rPr lang="es-EC" sz="1000" dirty="0">
                              <a:solidFill>
                                <a:srgbClr val="000000"/>
                              </a:solidFill>
                              <a:effectLst/>
                              <a:latin typeface="Arial"/>
                              <a:ea typeface="Times New Roman"/>
                              <a:cs typeface="Times New Roman"/>
                            </a:rPr>
                            <a:t>1,26</a:t>
                          </a:r>
                          <a:endParaRPr lang="es-EC" sz="1100" dirty="0">
                            <a:effectLst/>
                            <a:latin typeface="Cambria Math"/>
                            <a:ea typeface="Times New Roman"/>
                            <a:cs typeface="Times New Roman"/>
                          </a:endParaRPr>
                        </a:p>
                      </a:txBody>
                      <a:tcPr marL="68580" marR="68580" marT="0" marB="0" anchor="b">
                        <a:lnL>
                          <a:noFill/>
                        </a:lnL>
                        <a:lnR>
                          <a:noFill/>
                        </a:lnR>
                        <a:lnT>
                          <a:noFill/>
                        </a:lnT>
                        <a:lnB>
                          <a:noFill/>
                        </a:lnB>
                      </a:tcPr>
                    </a:tc>
                    <a:tc hMerge="1">
                      <a:txBody>
                        <a:bodyPr/>
                        <a:lstStyle/>
                        <a:p>
                          <a:endParaRPr lang="es-EC"/>
                        </a:p>
                      </a:txBody>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13</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37,69</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0,27</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26,09</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523,28</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r>
                  <a:tr h="161925">
                    <a:tc>
                      <a:txBody>
                        <a:bodyPr/>
                        <a:lstStyle/>
                        <a:p>
                          <a:pPr algn="ctr">
                            <a:lnSpc>
                              <a:spcPct val="150000"/>
                            </a:lnSpc>
                            <a:spcAft>
                              <a:spcPts val="0"/>
                            </a:spcAft>
                          </a:pPr>
                          <a:r>
                            <a:rPr lang="es-EC" sz="1000">
                              <a:solidFill>
                                <a:srgbClr val="000000"/>
                              </a:solidFill>
                              <a:effectLst/>
                              <a:latin typeface="Arial"/>
                              <a:ea typeface="Times New Roman"/>
                              <a:cs typeface="Times New Roman"/>
                            </a:rPr>
                            <a:t>9</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358,21</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gridSpan="2">
                      <a:txBody>
                        <a:bodyPr/>
                        <a:lstStyle/>
                        <a:p>
                          <a:pPr algn="ctr">
                            <a:lnSpc>
                              <a:spcPct val="150000"/>
                            </a:lnSpc>
                            <a:spcAft>
                              <a:spcPts val="0"/>
                            </a:spcAft>
                          </a:pPr>
                          <a:r>
                            <a:rPr lang="es-EC" sz="1000" dirty="0">
                              <a:solidFill>
                                <a:srgbClr val="000000"/>
                              </a:solidFill>
                              <a:effectLst/>
                              <a:latin typeface="Arial"/>
                              <a:ea typeface="Times New Roman"/>
                              <a:cs typeface="Times New Roman"/>
                            </a:rPr>
                            <a:t>0,92</a:t>
                          </a:r>
                          <a:endParaRPr lang="es-EC" sz="1100" dirty="0">
                            <a:effectLst/>
                            <a:latin typeface="Cambria Math"/>
                            <a:ea typeface="Times New Roman"/>
                            <a:cs typeface="Times New Roman"/>
                          </a:endParaRPr>
                        </a:p>
                      </a:txBody>
                      <a:tcPr marL="68580" marR="68580" marT="0" marB="0" anchor="b">
                        <a:lnL>
                          <a:noFill/>
                        </a:lnL>
                        <a:lnR>
                          <a:noFill/>
                        </a:lnR>
                        <a:lnT>
                          <a:noFill/>
                        </a:lnT>
                        <a:lnB>
                          <a:noFill/>
                        </a:lnB>
                      </a:tcPr>
                    </a:tc>
                    <a:tc hMerge="1">
                      <a:txBody>
                        <a:bodyPr/>
                        <a:lstStyle/>
                        <a:p>
                          <a:endParaRPr lang="es-EC"/>
                        </a:p>
                      </a:txBody>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13</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31,73</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0,27</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25,34</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381,77</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r>
                  <a:tr h="161925">
                    <a:tc>
                      <a:txBody>
                        <a:bodyPr/>
                        <a:lstStyle/>
                        <a:p>
                          <a:pPr algn="ctr">
                            <a:lnSpc>
                              <a:spcPct val="150000"/>
                            </a:lnSpc>
                            <a:spcAft>
                              <a:spcPts val="0"/>
                            </a:spcAft>
                          </a:pPr>
                          <a:r>
                            <a:rPr lang="es-EC" sz="1000">
                              <a:solidFill>
                                <a:srgbClr val="000000"/>
                              </a:solidFill>
                              <a:effectLst/>
                              <a:latin typeface="Arial"/>
                              <a:ea typeface="Times New Roman"/>
                              <a:cs typeface="Times New Roman"/>
                            </a:rPr>
                            <a:t>10</a:t>
                          </a:r>
                          <a:endParaRPr lang="es-EC" sz="1100">
                            <a:effectLst/>
                            <a:latin typeface="Cambria Math"/>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316,33</a:t>
                          </a:r>
                          <a:endParaRPr lang="es-EC" sz="1100">
                            <a:effectLst/>
                            <a:latin typeface="Cambria Math"/>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C" sz="1000">
                              <a:solidFill>
                                <a:srgbClr val="000000"/>
                              </a:solidFill>
                              <a:effectLst/>
                              <a:latin typeface="Arial"/>
                              <a:ea typeface="Times New Roman"/>
                              <a:cs typeface="Times New Roman"/>
                            </a:rPr>
                            <a:t>0,91</a:t>
                          </a:r>
                          <a:endParaRPr lang="es-EC" sz="1100">
                            <a:effectLst/>
                            <a:latin typeface="Cambria Math"/>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13</a:t>
                          </a:r>
                          <a:endParaRPr lang="es-EC" sz="1100">
                            <a:effectLst/>
                            <a:latin typeface="Cambria Math"/>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29,03</a:t>
                          </a:r>
                          <a:endParaRPr lang="es-EC" sz="1100">
                            <a:effectLst/>
                            <a:latin typeface="Cambria Math"/>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0,32</a:t>
                          </a:r>
                          <a:endParaRPr lang="es-EC" sz="1100">
                            <a:effectLst/>
                            <a:latin typeface="Cambria Math"/>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22,14</a:t>
                          </a:r>
                          <a:endParaRPr lang="es-EC" sz="1100">
                            <a:effectLst/>
                            <a:latin typeface="Cambria Math"/>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rgbClr val="000000"/>
                              </a:solidFill>
                              <a:effectLst/>
                              <a:latin typeface="Arial"/>
                              <a:ea typeface="Times New Roman"/>
                              <a:cs typeface="Times New Roman"/>
                            </a:rPr>
                            <a:t>377,62</a:t>
                          </a:r>
                          <a:endParaRPr lang="es-EC" sz="1100" dirty="0">
                            <a:effectLst/>
                            <a:latin typeface="Cambria Math"/>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mc:Choice>
        <mc:Fallback>
          <p:graphicFrame>
            <p:nvGraphicFramePr>
              <p:cNvPr id="8" name="7 Tabla"/>
              <p:cNvGraphicFramePr>
                <a:graphicFrameLocks noGrp="1"/>
              </p:cNvGraphicFramePr>
              <p:nvPr>
                <p:extLst>
                  <p:ext uri="{D42A27DB-BD31-4B8C-83A1-F6EECF244321}">
                    <p14:modId xmlns:p14="http://schemas.microsoft.com/office/powerpoint/2010/main" val="3356528062"/>
                  </p:ext>
                </p:extLst>
              </p:nvPr>
            </p:nvGraphicFramePr>
            <p:xfrm>
              <a:off x="1073084" y="1340768"/>
              <a:ext cx="6996528" cy="3218053"/>
            </p:xfrm>
            <a:graphic>
              <a:graphicData uri="http://schemas.openxmlformats.org/drawingml/2006/table">
                <a:tbl>
                  <a:tblPr firstRow="1" firstCol="1" bandRow="1"/>
                  <a:tblGrid>
                    <a:gridCol w="780987"/>
                    <a:gridCol w="780987"/>
                    <a:gridCol w="780987"/>
                    <a:gridCol w="93980"/>
                    <a:gridCol w="780987"/>
                    <a:gridCol w="780987"/>
                    <a:gridCol w="784433"/>
                    <a:gridCol w="1106590"/>
                    <a:gridCol w="1106590"/>
                  </a:tblGrid>
                  <a:tr h="457200">
                    <a:tc rowSpan="3">
                      <a:txBody>
                        <a:bodyPr/>
                        <a:lstStyle/>
                        <a:p>
                          <a:pPr algn="ctr">
                            <a:lnSpc>
                              <a:spcPct val="150000"/>
                            </a:lnSpc>
                            <a:spcAft>
                              <a:spcPts val="0"/>
                            </a:spcAft>
                          </a:pPr>
                          <a:r>
                            <a:rPr lang="es-EC" sz="1000" dirty="0">
                              <a:solidFill>
                                <a:srgbClr val="000000"/>
                              </a:solidFill>
                              <a:effectLst/>
                              <a:latin typeface="Arial"/>
                              <a:ea typeface="Times New Roman"/>
                              <a:cs typeface="Times New Roman"/>
                            </a:rPr>
                            <a:t>N° Ensayo</a:t>
                          </a:r>
                          <a:endParaRPr lang="es-EC" sz="1100" dirty="0">
                            <a:effectLst/>
                            <a:latin typeface="Cambria Math"/>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Irradiación</a:t>
                          </a:r>
                          <a:endParaRPr lang="es-EC" sz="1100">
                            <a:effectLst/>
                            <a:latin typeface="Cambria Math"/>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 </a:t>
                          </a:r>
                          <a:endParaRPr lang="es-EC" sz="1100">
                            <a:effectLst/>
                            <a:latin typeface="Cambria Math"/>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algn="ctr">
                            <a:lnSpc>
                              <a:spcPct val="150000"/>
                            </a:lnSpc>
                            <a:spcAft>
                              <a:spcPts val="0"/>
                            </a:spcAft>
                          </a:pPr>
                          <a:r>
                            <a:rPr lang="es-EC" sz="1000">
                              <a:solidFill>
                                <a:srgbClr val="000000"/>
                              </a:solidFill>
                              <a:effectLst/>
                              <a:latin typeface="Arial"/>
                              <a:ea typeface="Times New Roman"/>
                              <a:cs typeface="Times New Roman"/>
                            </a:rPr>
                            <a:t>PANEL FOTOVOLTAICO</a:t>
                          </a:r>
                          <a:endParaRPr lang="es-EC" sz="1100">
                            <a:effectLst/>
                            <a:latin typeface="Cambria Math"/>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gridSpan="2">
                      <a:txBody>
                        <a:bodyPr/>
                        <a:lstStyle/>
                        <a:p>
                          <a:pPr algn="ctr">
                            <a:lnSpc>
                              <a:spcPct val="150000"/>
                            </a:lnSpc>
                            <a:spcAft>
                              <a:spcPts val="0"/>
                            </a:spcAft>
                          </a:pPr>
                          <a:r>
                            <a:rPr lang="es-EC" sz="1000">
                              <a:solidFill>
                                <a:srgbClr val="000000"/>
                              </a:solidFill>
                              <a:effectLst/>
                              <a:latin typeface="Arial"/>
                              <a:ea typeface="Times New Roman"/>
                              <a:cs typeface="Times New Roman"/>
                            </a:rPr>
                            <a:t>AMBIENTE</a:t>
                          </a:r>
                          <a:endParaRPr lang="es-EC" sz="1100">
                            <a:effectLst/>
                            <a:latin typeface="Cambria Math"/>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Irradiancia estimada</a:t>
                          </a:r>
                          <a:endParaRPr lang="es-EC" sz="1100">
                            <a:effectLst/>
                            <a:latin typeface="Cambria Math"/>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246253">
                    <a:tc vMerge="1">
                      <a:txBody>
                        <a:bodyPr/>
                        <a:lstStyle/>
                        <a:p>
                          <a:endParaRPr lang="es-EC"/>
                        </a:p>
                      </a:txBody>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Ig</a:t>
                          </a:r>
                          <a:endParaRPr lang="es-EC" sz="1100">
                            <a:effectLst/>
                            <a:latin typeface="Cambria Math"/>
                            <a:ea typeface="Times New Roman"/>
                            <a:cs typeface="Times New Roman"/>
                          </a:endParaRPr>
                        </a:p>
                      </a:txBody>
                      <a:tcPr marL="68580" marR="68580" marT="0" marB="0" anchor="ctr">
                        <a:lnL>
                          <a:noFill/>
                        </a:lnL>
                        <a:lnR>
                          <a:noFill/>
                        </a:lnR>
                        <a:lnT>
                          <a:noFill/>
                        </a:lnT>
                        <a:lnB>
                          <a:noFill/>
                        </a:lnB>
                      </a:tcPr>
                    </a:tc>
                    <a:tc gridSpan="2">
                      <a:txBody>
                        <a:bodyPr/>
                        <a:lstStyle/>
                        <a:p>
                          <a:pPr algn="ctr">
                            <a:lnSpc>
                              <a:spcPct val="150000"/>
                            </a:lnSpc>
                            <a:spcAft>
                              <a:spcPts val="0"/>
                            </a:spcAft>
                          </a:pPr>
                          <a:r>
                            <a:rPr lang="es-EC" sz="1000">
                              <a:solidFill>
                                <a:srgbClr val="000000"/>
                              </a:solidFill>
                              <a:effectLst/>
                              <a:latin typeface="Arial"/>
                              <a:ea typeface="Times New Roman"/>
                              <a:cs typeface="Times New Roman"/>
                            </a:rPr>
                            <a:t>Ipanel</a:t>
                          </a:r>
                          <a:endParaRPr lang="es-EC" sz="1100">
                            <a:effectLst/>
                            <a:latin typeface="Cambria Math"/>
                            <a:ea typeface="Times New Roman"/>
                            <a:cs typeface="Times New Roman"/>
                          </a:endParaRPr>
                        </a:p>
                      </a:txBody>
                      <a:tcPr marL="68580" marR="68580" marT="0" marB="0" anchor="ctr">
                        <a:lnL>
                          <a:noFill/>
                        </a:lnL>
                        <a:lnR>
                          <a:noFill/>
                        </a:lnR>
                        <a:lnT>
                          <a:noFill/>
                        </a:lnT>
                        <a:lnB>
                          <a:noFill/>
                        </a:lnB>
                      </a:tcPr>
                    </a:tc>
                    <a:tc hMerge="1">
                      <a:txBody>
                        <a:bodyPr/>
                        <a:lstStyle/>
                        <a:p>
                          <a:endParaRPr lang="es-EC"/>
                        </a:p>
                      </a:txBody>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Vpanel</a:t>
                          </a:r>
                          <a:endParaRPr lang="es-EC" sz="1100">
                            <a:effectLst/>
                            <a:latin typeface="Cambria Math"/>
                            <a:ea typeface="Times New Roman"/>
                            <a:cs typeface="Times New Roman"/>
                          </a:endParaRPr>
                        </a:p>
                      </a:txBody>
                      <a:tcPr marL="68580" marR="68580" marT="0" marB="0" anchor="ctr">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Tpanel</a:t>
                          </a:r>
                          <a:endParaRPr lang="es-EC" sz="1100">
                            <a:effectLst/>
                            <a:latin typeface="Cambria Math"/>
                            <a:ea typeface="Times New Roman"/>
                            <a:cs typeface="Times New Roman"/>
                          </a:endParaRPr>
                        </a:p>
                      </a:txBody>
                      <a:tcPr marL="68580" marR="68580" marT="0" marB="0" anchor="ctr">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Vw</a:t>
                          </a:r>
                          <a:endParaRPr lang="es-EC" sz="1100">
                            <a:effectLst/>
                            <a:latin typeface="Cambria Math"/>
                            <a:ea typeface="Times New Roman"/>
                            <a:cs typeface="Times New Roman"/>
                          </a:endParaRPr>
                        </a:p>
                      </a:txBody>
                      <a:tcPr marL="68580" marR="68580" marT="0" marB="0" anchor="ctr">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Ta</a:t>
                          </a:r>
                          <a:endParaRPr lang="es-EC" sz="1100">
                            <a:effectLst/>
                            <a:latin typeface="Cambria Math"/>
                            <a:ea typeface="Times New Roman"/>
                            <a:cs typeface="Times New Roman"/>
                          </a:endParaRPr>
                        </a:p>
                      </a:txBody>
                      <a:tcPr marL="68580" marR="68580" marT="0" marB="0" anchor="ctr">
                        <a:lnL>
                          <a:noFill/>
                        </a:lnL>
                        <a:lnR>
                          <a:noFill/>
                        </a:lnR>
                        <a:lnT>
                          <a:noFill/>
                        </a:lnT>
                        <a:lnB>
                          <a:noFill/>
                        </a:lnB>
                      </a:tcPr>
                    </a:tc>
                    <a:tc>
                      <a:txBody>
                        <a:bodyPr/>
                        <a:lstStyle/>
                        <a:p>
                          <a:endParaRPr lang="es-EC"/>
                        </a:p>
                      </a:txBody>
                      <a:tcPr marL="68580" marR="68580" marT="0" marB="0" anchor="ctr">
                        <a:lnL>
                          <a:noFill/>
                        </a:lnL>
                        <a:lnR>
                          <a:noFill/>
                        </a:lnR>
                        <a:lnT>
                          <a:noFill/>
                        </a:lnT>
                        <a:lnB>
                          <a:noFill/>
                        </a:lnB>
                        <a:blipFill rotWithShape="1">
                          <a:blip r:embed="rId2"/>
                          <a:stretch>
                            <a:fillRect l="-530769" t="-190000" b="-1050000"/>
                          </a:stretch>
                        </a:blipFill>
                      </a:tcPr>
                    </a:tc>
                  </a:tr>
                  <a:tr h="228600">
                    <a:tc vMerge="1">
                      <a:txBody>
                        <a:bodyPr/>
                        <a:lstStyle/>
                        <a:p>
                          <a:endParaRPr lang="es-EC"/>
                        </a:p>
                      </a:txBody>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(W/m²)</a:t>
                          </a:r>
                          <a:endParaRPr lang="es-EC" sz="1100">
                            <a:effectLst/>
                            <a:latin typeface="Cambria Math"/>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C" sz="1000">
                              <a:solidFill>
                                <a:srgbClr val="000000"/>
                              </a:solidFill>
                              <a:effectLst/>
                              <a:latin typeface="Arial"/>
                              <a:ea typeface="Times New Roman"/>
                              <a:cs typeface="Times New Roman"/>
                            </a:rPr>
                            <a:t>(A)</a:t>
                          </a:r>
                          <a:endParaRPr lang="es-EC" sz="1100">
                            <a:effectLst/>
                            <a:latin typeface="Cambria Math"/>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(V)</a:t>
                          </a:r>
                          <a:endParaRPr lang="es-EC" sz="1100">
                            <a:effectLst/>
                            <a:latin typeface="Cambria Math"/>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°C</a:t>
                          </a:r>
                          <a:endParaRPr lang="es-EC" sz="1100">
                            <a:effectLst/>
                            <a:latin typeface="Cambria Math"/>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(m/s)</a:t>
                          </a:r>
                          <a:endParaRPr lang="es-EC" sz="1100">
                            <a:effectLst/>
                            <a:latin typeface="Cambria Math"/>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°C</a:t>
                          </a:r>
                          <a:endParaRPr lang="es-EC" sz="1100">
                            <a:effectLst/>
                            <a:latin typeface="Cambria Math"/>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(W/m²)</a:t>
                          </a:r>
                          <a:endParaRPr lang="es-EC" sz="1100">
                            <a:effectLst/>
                            <a:latin typeface="Cambria Math"/>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r h="228600">
                    <a:tc>
                      <a:txBody>
                        <a:bodyPr/>
                        <a:lstStyle/>
                        <a:p>
                          <a:pPr algn="ctr">
                            <a:lnSpc>
                              <a:spcPct val="150000"/>
                            </a:lnSpc>
                            <a:spcAft>
                              <a:spcPts val="0"/>
                            </a:spcAft>
                          </a:pPr>
                          <a:r>
                            <a:rPr lang="es-EC" sz="1000">
                              <a:solidFill>
                                <a:srgbClr val="000000"/>
                              </a:solidFill>
                              <a:effectLst/>
                              <a:latin typeface="Arial"/>
                              <a:ea typeface="Times New Roman"/>
                              <a:cs typeface="Times New Roman"/>
                            </a:rPr>
                            <a:t>1</a:t>
                          </a:r>
                          <a:endParaRPr lang="es-EC" sz="1100">
                            <a:effectLst/>
                            <a:latin typeface="Cambria Math"/>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610,79</a:t>
                          </a:r>
                          <a:endParaRPr lang="es-EC" sz="1100">
                            <a:effectLst/>
                            <a:latin typeface="Cambria Math"/>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50000"/>
                            </a:lnSpc>
                            <a:spcAft>
                              <a:spcPts val="0"/>
                            </a:spcAft>
                          </a:pPr>
                          <a:r>
                            <a:rPr lang="es-EC" sz="1000">
                              <a:solidFill>
                                <a:srgbClr val="000000"/>
                              </a:solidFill>
                              <a:effectLst/>
                              <a:latin typeface="Arial"/>
                              <a:ea typeface="Times New Roman"/>
                              <a:cs typeface="Times New Roman"/>
                            </a:rPr>
                            <a:t>0,93</a:t>
                          </a:r>
                          <a:endParaRPr lang="es-EC" sz="1100">
                            <a:effectLst/>
                            <a:latin typeface="Cambria Math"/>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a:t>
                          </a:r>
                          <a:endParaRPr lang="es-EC" sz="1100">
                            <a:effectLst/>
                            <a:latin typeface="Cambria Math"/>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46,50</a:t>
                          </a:r>
                          <a:endParaRPr lang="es-EC" sz="1100">
                            <a:effectLst/>
                            <a:latin typeface="Cambria Math"/>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0,20</a:t>
                          </a:r>
                          <a:endParaRPr lang="es-EC" sz="1100">
                            <a:effectLst/>
                            <a:latin typeface="Cambria Math"/>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19,06</a:t>
                          </a:r>
                          <a:endParaRPr lang="es-EC" sz="1100">
                            <a:effectLst/>
                            <a:latin typeface="Cambria Math"/>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387,40</a:t>
                          </a:r>
                          <a:endParaRPr lang="es-EC" sz="1100">
                            <a:effectLst/>
                            <a:latin typeface="Cambria Math"/>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228600">
                    <a:tc>
                      <a:txBody>
                        <a:bodyPr/>
                        <a:lstStyle/>
                        <a:p>
                          <a:pPr algn="ctr">
                            <a:lnSpc>
                              <a:spcPct val="150000"/>
                            </a:lnSpc>
                            <a:spcAft>
                              <a:spcPts val="0"/>
                            </a:spcAft>
                          </a:pPr>
                          <a:r>
                            <a:rPr lang="es-EC" sz="1000">
                              <a:solidFill>
                                <a:srgbClr val="000000"/>
                              </a:solidFill>
                              <a:effectLst/>
                              <a:latin typeface="Arial"/>
                              <a:ea typeface="Times New Roman"/>
                              <a:cs typeface="Times New Roman"/>
                            </a:rPr>
                            <a:t>2</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462,50</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gridSpan="2">
                      <a:txBody>
                        <a:bodyPr/>
                        <a:lstStyle/>
                        <a:p>
                          <a:pPr algn="ctr">
                            <a:lnSpc>
                              <a:spcPct val="150000"/>
                            </a:lnSpc>
                            <a:spcAft>
                              <a:spcPts val="0"/>
                            </a:spcAft>
                          </a:pPr>
                          <a:r>
                            <a:rPr lang="es-EC" sz="1000">
                              <a:solidFill>
                                <a:srgbClr val="000000"/>
                              </a:solidFill>
                              <a:effectLst/>
                              <a:latin typeface="Arial"/>
                              <a:ea typeface="Times New Roman"/>
                              <a:cs typeface="Times New Roman"/>
                            </a:rPr>
                            <a:t>0,17</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hMerge="1">
                      <a:txBody>
                        <a:bodyPr/>
                        <a:lstStyle/>
                        <a:p>
                          <a:endParaRPr lang="es-EC"/>
                        </a:p>
                      </a:txBody>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35,92</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0,24</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22,85</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69,73</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r>
                  <a:tr h="228600">
                    <a:tc>
                      <a:txBody>
                        <a:bodyPr/>
                        <a:lstStyle/>
                        <a:p>
                          <a:pPr algn="ctr">
                            <a:lnSpc>
                              <a:spcPct val="150000"/>
                            </a:lnSpc>
                            <a:spcAft>
                              <a:spcPts val="0"/>
                            </a:spcAft>
                          </a:pPr>
                          <a:r>
                            <a:rPr lang="es-EC" sz="1000">
                              <a:solidFill>
                                <a:srgbClr val="000000"/>
                              </a:solidFill>
                              <a:effectLst/>
                              <a:latin typeface="Arial"/>
                              <a:ea typeface="Times New Roman"/>
                              <a:cs typeface="Times New Roman"/>
                            </a:rPr>
                            <a:t>3</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625,12</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gridSpan="2">
                      <a:txBody>
                        <a:bodyPr/>
                        <a:lstStyle/>
                        <a:p>
                          <a:pPr algn="ctr">
                            <a:lnSpc>
                              <a:spcPct val="150000"/>
                            </a:lnSpc>
                            <a:spcAft>
                              <a:spcPts val="0"/>
                            </a:spcAft>
                          </a:pPr>
                          <a:r>
                            <a:rPr lang="es-EC" sz="1000">
                              <a:solidFill>
                                <a:srgbClr val="000000"/>
                              </a:solidFill>
                              <a:effectLst/>
                              <a:latin typeface="Arial"/>
                              <a:ea typeface="Times New Roman"/>
                              <a:cs typeface="Times New Roman"/>
                            </a:rPr>
                            <a:t>1,51</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hMerge="1">
                      <a:txBody>
                        <a:bodyPr/>
                        <a:lstStyle/>
                        <a:p>
                          <a:endParaRPr lang="es-EC"/>
                        </a:p>
                      </a:txBody>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11,88</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47,77</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0,25</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16,36</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629,39</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r>
                  <a:tr h="228600">
                    <a:tc>
                      <a:txBody>
                        <a:bodyPr/>
                        <a:lstStyle/>
                        <a:p>
                          <a:pPr algn="ctr">
                            <a:lnSpc>
                              <a:spcPct val="150000"/>
                            </a:lnSpc>
                            <a:spcAft>
                              <a:spcPts val="0"/>
                            </a:spcAft>
                          </a:pPr>
                          <a:r>
                            <a:rPr lang="es-EC" sz="1000">
                              <a:solidFill>
                                <a:srgbClr val="000000"/>
                              </a:solidFill>
                              <a:effectLst/>
                              <a:latin typeface="Arial"/>
                              <a:ea typeface="Times New Roman"/>
                              <a:cs typeface="Times New Roman"/>
                            </a:rPr>
                            <a:t>4</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dirty="0">
                              <a:solidFill>
                                <a:srgbClr val="000000"/>
                              </a:solidFill>
                              <a:effectLst/>
                              <a:latin typeface="Arial"/>
                              <a:ea typeface="Times New Roman"/>
                              <a:cs typeface="Times New Roman"/>
                            </a:rPr>
                            <a:t>531,98</a:t>
                          </a:r>
                          <a:endParaRPr lang="es-EC" sz="1100" dirty="0">
                            <a:effectLst/>
                            <a:latin typeface="Cambria Math"/>
                            <a:ea typeface="Times New Roman"/>
                            <a:cs typeface="Times New Roman"/>
                          </a:endParaRPr>
                        </a:p>
                      </a:txBody>
                      <a:tcPr marL="68580" marR="68580" marT="0" marB="0" anchor="b">
                        <a:lnL>
                          <a:noFill/>
                        </a:lnL>
                        <a:lnR>
                          <a:noFill/>
                        </a:lnR>
                        <a:lnT>
                          <a:noFill/>
                        </a:lnT>
                        <a:lnB>
                          <a:noFill/>
                        </a:lnB>
                      </a:tcPr>
                    </a:tc>
                    <a:tc gridSpan="2">
                      <a:txBody>
                        <a:bodyPr/>
                        <a:lstStyle/>
                        <a:p>
                          <a:pPr algn="ctr">
                            <a:lnSpc>
                              <a:spcPct val="150000"/>
                            </a:lnSpc>
                            <a:spcAft>
                              <a:spcPts val="0"/>
                            </a:spcAft>
                          </a:pPr>
                          <a:r>
                            <a:rPr lang="es-EC" sz="1000">
                              <a:solidFill>
                                <a:srgbClr val="000000"/>
                              </a:solidFill>
                              <a:effectLst/>
                              <a:latin typeface="Arial"/>
                              <a:ea typeface="Times New Roman"/>
                              <a:cs typeface="Times New Roman"/>
                            </a:rPr>
                            <a:t>1,23</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hMerge="1">
                      <a:txBody>
                        <a:bodyPr/>
                        <a:lstStyle/>
                        <a:p>
                          <a:endParaRPr lang="es-EC"/>
                        </a:p>
                      </a:txBody>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13</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38,68</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21,15</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511,14</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r>
                  <a:tr h="228600">
                    <a:tc>
                      <a:txBody>
                        <a:bodyPr/>
                        <a:lstStyle/>
                        <a:p>
                          <a:pPr algn="ctr">
                            <a:lnSpc>
                              <a:spcPct val="150000"/>
                            </a:lnSpc>
                            <a:spcAft>
                              <a:spcPts val="0"/>
                            </a:spcAft>
                          </a:pPr>
                          <a:r>
                            <a:rPr lang="es-EC" sz="1000">
                              <a:solidFill>
                                <a:srgbClr val="000000"/>
                              </a:solidFill>
                              <a:effectLst/>
                              <a:latin typeface="Arial"/>
                              <a:ea typeface="Times New Roman"/>
                              <a:cs typeface="Times New Roman"/>
                            </a:rPr>
                            <a:t>5</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521,18</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gridSpan="2">
                      <a:txBody>
                        <a:bodyPr/>
                        <a:lstStyle/>
                        <a:p>
                          <a:pPr algn="ctr">
                            <a:lnSpc>
                              <a:spcPct val="150000"/>
                            </a:lnSpc>
                            <a:spcAft>
                              <a:spcPts val="0"/>
                            </a:spcAft>
                          </a:pPr>
                          <a:r>
                            <a:rPr lang="es-EC" sz="1000">
                              <a:solidFill>
                                <a:srgbClr val="000000"/>
                              </a:solidFill>
                              <a:effectLst/>
                              <a:latin typeface="Arial"/>
                              <a:ea typeface="Times New Roman"/>
                              <a:cs typeface="Times New Roman"/>
                            </a:rPr>
                            <a:t>1,20</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hMerge="1">
                      <a:txBody>
                        <a:bodyPr/>
                        <a:lstStyle/>
                        <a:p>
                          <a:endParaRPr lang="es-EC"/>
                        </a:p>
                      </a:txBody>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13</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35,72</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500,19</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r>
                  <a:tr h="228600">
                    <a:tc>
                      <a:txBody>
                        <a:bodyPr/>
                        <a:lstStyle/>
                        <a:p>
                          <a:pPr algn="ctr">
                            <a:lnSpc>
                              <a:spcPct val="150000"/>
                            </a:lnSpc>
                            <a:spcAft>
                              <a:spcPts val="0"/>
                            </a:spcAft>
                          </a:pPr>
                          <a:r>
                            <a:rPr lang="es-EC" sz="1000">
                              <a:solidFill>
                                <a:srgbClr val="000000"/>
                              </a:solidFill>
                              <a:effectLst/>
                              <a:latin typeface="Arial"/>
                              <a:ea typeface="Times New Roman"/>
                              <a:cs typeface="Times New Roman"/>
                            </a:rPr>
                            <a:t>6</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613,22</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gridSpan="2">
                      <a:txBody>
                        <a:bodyPr/>
                        <a:lstStyle/>
                        <a:p>
                          <a:pPr algn="ctr">
                            <a:lnSpc>
                              <a:spcPct val="150000"/>
                            </a:lnSpc>
                            <a:spcAft>
                              <a:spcPts val="0"/>
                            </a:spcAft>
                          </a:pPr>
                          <a:r>
                            <a:rPr lang="es-EC" sz="1000">
                              <a:solidFill>
                                <a:srgbClr val="000000"/>
                              </a:solidFill>
                              <a:effectLst/>
                              <a:latin typeface="Arial"/>
                              <a:ea typeface="Times New Roman"/>
                              <a:cs typeface="Times New Roman"/>
                            </a:rPr>
                            <a:t>1,25</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hMerge="1">
                      <a:txBody>
                        <a:bodyPr/>
                        <a:lstStyle/>
                        <a:p>
                          <a:endParaRPr lang="es-EC"/>
                        </a:p>
                      </a:txBody>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13,29</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35,93</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25,90</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522,70</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r>
                  <a:tr h="228600">
                    <a:tc>
                      <a:txBody>
                        <a:bodyPr/>
                        <a:lstStyle/>
                        <a:p>
                          <a:pPr algn="ctr">
                            <a:lnSpc>
                              <a:spcPct val="150000"/>
                            </a:lnSpc>
                            <a:spcAft>
                              <a:spcPts val="0"/>
                            </a:spcAft>
                          </a:pPr>
                          <a:r>
                            <a:rPr lang="es-EC" sz="1000">
                              <a:solidFill>
                                <a:srgbClr val="000000"/>
                              </a:solidFill>
                              <a:effectLst/>
                              <a:latin typeface="Arial"/>
                              <a:ea typeface="Times New Roman"/>
                              <a:cs typeface="Times New Roman"/>
                            </a:rPr>
                            <a:t>7</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465,29</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gridSpan="2">
                      <a:txBody>
                        <a:bodyPr/>
                        <a:lstStyle/>
                        <a:p>
                          <a:pPr algn="ctr">
                            <a:lnSpc>
                              <a:spcPct val="150000"/>
                            </a:lnSpc>
                            <a:spcAft>
                              <a:spcPts val="0"/>
                            </a:spcAft>
                          </a:pPr>
                          <a:r>
                            <a:rPr lang="es-EC" sz="1000">
                              <a:solidFill>
                                <a:srgbClr val="000000"/>
                              </a:solidFill>
                              <a:effectLst/>
                              <a:latin typeface="Arial"/>
                              <a:ea typeface="Times New Roman"/>
                              <a:cs typeface="Times New Roman"/>
                            </a:rPr>
                            <a:t>1,20</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hMerge="1">
                      <a:txBody>
                        <a:bodyPr/>
                        <a:lstStyle/>
                        <a:p>
                          <a:endParaRPr lang="es-EC"/>
                        </a:p>
                      </a:txBody>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13,13</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36,95</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24,24</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500,00</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r>
                  <a:tr h="228600">
                    <a:tc>
                      <a:txBody>
                        <a:bodyPr/>
                        <a:lstStyle/>
                        <a:p>
                          <a:pPr algn="ctr">
                            <a:lnSpc>
                              <a:spcPct val="150000"/>
                            </a:lnSpc>
                            <a:spcAft>
                              <a:spcPts val="0"/>
                            </a:spcAft>
                          </a:pPr>
                          <a:r>
                            <a:rPr lang="es-EC" sz="1000">
                              <a:solidFill>
                                <a:srgbClr val="000000"/>
                              </a:solidFill>
                              <a:effectLst/>
                              <a:latin typeface="Arial"/>
                              <a:ea typeface="Times New Roman"/>
                              <a:cs typeface="Times New Roman"/>
                            </a:rPr>
                            <a:t>8</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501,89</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gridSpan="2">
                      <a:txBody>
                        <a:bodyPr/>
                        <a:lstStyle/>
                        <a:p>
                          <a:pPr algn="ctr">
                            <a:lnSpc>
                              <a:spcPct val="150000"/>
                            </a:lnSpc>
                            <a:spcAft>
                              <a:spcPts val="0"/>
                            </a:spcAft>
                          </a:pPr>
                          <a:r>
                            <a:rPr lang="es-EC" sz="1000" dirty="0">
                              <a:solidFill>
                                <a:srgbClr val="000000"/>
                              </a:solidFill>
                              <a:effectLst/>
                              <a:latin typeface="Arial"/>
                              <a:ea typeface="Times New Roman"/>
                              <a:cs typeface="Times New Roman"/>
                            </a:rPr>
                            <a:t>1,26</a:t>
                          </a:r>
                          <a:endParaRPr lang="es-EC" sz="1100" dirty="0">
                            <a:effectLst/>
                            <a:latin typeface="Cambria Math"/>
                            <a:ea typeface="Times New Roman"/>
                            <a:cs typeface="Times New Roman"/>
                          </a:endParaRPr>
                        </a:p>
                      </a:txBody>
                      <a:tcPr marL="68580" marR="68580" marT="0" marB="0" anchor="b">
                        <a:lnL>
                          <a:noFill/>
                        </a:lnL>
                        <a:lnR>
                          <a:noFill/>
                        </a:lnR>
                        <a:lnT>
                          <a:noFill/>
                        </a:lnT>
                        <a:lnB>
                          <a:noFill/>
                        </a:lnB>
                      </a:tcPr>
                    </a:tc>
                    <a:tc hMerge="1">
                      <a:txBody>
                        <a:bodyPr/>
                        <a:lstStyle/>
                        <a:p>
                          <a:endParaRPr lang="es-EC"/>
                        </a:p>
                      </a:txBody>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13</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37,69</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0,27</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26,09</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523,28</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r>
                  <a:tr h="228600">
                    <a:tc>
                      <a:txBody>
                        <a:bodyPr/>
                        <a:lstStyle/>
                        <a:p>
                          <a:pPr algn="ctr">
                            <a:lnSpc>
                              <a:spcPct val="150000"/>
                            </a:lnSpc>
                            <a:spcAft>
                              <a:spcPts val="0"/>
                            </a:spcAft>
                          </a:pPr>
                          <a:r>
                            <a:rPr lang="es-EC" sz="1000">
                              <a:solidFill>
                                <a:srgbClr val="000000"/>
                              </a:solidFill>
                              <a:effectLst/>
                              <a:latin typeface="Arial"/>
                              <a:ea typeface="Times New Roman"/>
                              <a:cs typeface="Times New Roman"/>
                            </a:rPr>
                            <a:t>9</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358,21</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gridSpan="2">
                      <a:txBody>
                        <a:bodyPr/>
                        <a:lstStyle/>
                        <a:p>
                          <a:pPr algn="ctr">
                            <a:lnSpc>
                              <a:spcPct val="150000"/>
                            </a:lnSpc>
                            <a:spcAft>
                              <a:spcPts val="0"/>
                            </a:spcAft>
                          </a:pPr>
                          <a:r>
                            <a:rPr lang="es-EC" sz="1000" dirty="0">
                              <a:solidFill>
                                <a:srgbClr val="000000"/>
                              </a:solidFill>
                              <a:effectLst/>
                              <a:latin typeface="Arial"/>
                              <a:ea typeface="Times New Roman"/>
                              <a:cs typeface="Times New Roman"/>
                            </a:rPr>
                            <a:t>0,92</a:t>
                          </a:r>
                          <a:endParaRPr lang="es-EC" sz="1100" dirty="0">
                            <a:effectLst/>
                            <a:latin typeface="Cambria Math"/>
                            <a:ea typeface="Times New Roman"/>
                            <a:cs typeface="Times New Roman"/>
                          </a:endParaRPr>
                        </a:p>
                      </a:txBody>
                      <a:tcPr marL="68580" marR="68580" marT="0" marB="0" anchor="b">
                        <a:lnL>
                          <a:noFill/>
                        </a:lnL>
                        <a:lnR>
                          <a:noFill/>
                        </a:lnR>
                        <a:lnT>
                          <a:noFill/>
                        </a:lnT>
                        <a:lnB>
                          <a:noFill/>
                        </a:lnB>
                      </a:tcPr>
                    </a:tc>
                    <a:tc hMerge="1">
                      <a:txBody>
                        <a:bodyPr/>
                        <a:lstStyle/>
                        <a:p>
                          <a:endParaRPr lang="es-EC"/>
                        </a:p>
                      </a:txBody>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13</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31,73</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0,27</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25,34</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381,77</a:t>
                          </a:r>
                          <a:endParaRPr lang="es-EC" sz="1100">
                            <a:effectLst/>
                            <a:latin typeface="Cambria Math"/>
                            <a:ea typeface="Times New Roman"/>
                            <a:cs typeface="Times New Roman"/>
                          </a:endParaRPr>
                        </a:p>
                      </a:txBody>
                      <a:tcPr marL="68580" marR="68580" marT="0" marB="0" anchor="b">
                        <a:lnL>
                          <a:noFill/>
                        </a:lnL>
                        <a:lnR>
                          <a:noFill/>
                        </a:lnR>
                        <a:lnT>
                          <a:noFill/>
                        </a:lnT>
                        <a:lnB>
                          <a:noFill/>
                        </a:lnB>
                      </a:tcPr>
                    </a:tc>
                  </a:tr>
                  <a:tr h="228600">
                    <a:tc>
                      <a:txBody>
                        <a:bodyPr/>
                        <a:lstStyle/>
                        <a:p>
                          <a:pPr algn="ctr">
                            <a:lnSpc>
                              <a:spcPct val="150000"/>
                            </a:lnSpc>
                            <a:spcAft>
                              <a:spcPts val="0"/>
                            </a:spcAft>
                          </a:pPr>
                          <a:r>
                            <a:rPr lang="es-EC" sz="1000">
                              <a:solidFill>
                                <a:srgbClr val="000000"/>
                              </a:solidFill>
                              <a:effectLst/>
                              <a:latin typeface="Arial"/>
                              <a:ea typeface="Times New Roman"/>
                              <a:cs typeface="Times New Roman"/>
                            </a:rPr>
                            <a:t>10</a:t>
                          </a:r>
                          <a:endParaRPr lang="es-EC" sz="1100">
                            <a:effectLst/>
                            <a:latin typeface="Cambria Math"/>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316,33</a:t>
                          </a:r>
                          <a:endParaRPr lang="es-EC" sz="1100">
                            <a:effectLst/>
                            <a:latin typeface="Cambria Math"/>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C" sz="1000">
                              <a:solidFill>
                                <a:srgbClr val="000000"/>
                              </a:solidFill>
                              <a:effectLst/>
                              <a:latin typeface="Arial"/>
                              <a:ea typeface="Times New Roman"/>
                              <a:cs typeface="Times New Roman"/>
                            </a:rPr>
                            <a:t>0,91</a:t>
                          </a:r>
                          <a:endParaRPr lang="es-EC" sz="1100">
                            <a:effectLst/>
                            <a:latin typeface="Cambria Math"/>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13</a:t>
                          </a:r>
                          <a:endParaRPr lang="es-EC" sz="1100">
                            <a:effectLst/>
                            <a:latin typeface="Cambria Math"/>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29,03</a:t>
                          </a:r>
                          <a:endParaRPr lang="es-EC" sz="1100">
                            <a:effectLst/>
                            <a:latin typeface="Cambria Math"/>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0,32</a:t>
                          </a:r>
                          <a:endParaRPr lang="es-EC" sz="1100">
                            <a:effectLst/>
                            <a:latin typeface="Cambria Math"/>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effectLst/>
                              <a:latin typeface="Arial"/>
                              <a:ea typeface="Times New Roman"/>
                              <a:cs typeface="Times New Roman"/>
                            </a:rPr>
                            <a:t>22,14</a:t>
                          </a:r>
                          <a:endParaRPr lang="es-EC" sz="1100">
                            <a:effectLst/>
                            <a:latin typeface="Cambria Math"/>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rgbClr val="000000"/>
                              </a:solidFill>
                              <a:effectLst/>
                              <a:latin typeface="Arial"/>
                              <a:ea typeface="Times New Roman"/>
                              <a:cs typeface="Times New Roman"/>
                            </a:rPr>
                            <a:t>377,62</a:t>
                          </a:r>
                          <a:endParaRPr lang="es-EC" sz="1100" dirty="0">
                            <a:effectLst/>
                            <a:latin typeface="Cambria Math"/>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mc:Fallback>
      </mc:AlternateContent>
      <p:cxnSp>
        <p:nvCxnSpPr>
          <p:cNvPr id="7" name="6 Conector recto"/>
          <p:cNvCxnSpPr/>
          <p:nvPr/>
        </p:nvCxnSpPr>
        <p:spPr>
          <a:xfrm>
            <a:off x="1403648" y="2996952"/>
            <a:ext cx="63367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1403648" y="3212976"/>
            <a:ext cx="633670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308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3756" y="548680"/>
            <a:ext cx="4896544" cy="461665"/>
          </a:xfrm>
          <a:prstGeom prst="rect">
            <a:avLst/>
          </a:prstGeom>
          <a:noFill/>
        </p:spPr>
        <p:txBody>
          <a:bodyPr wrap="square" rtlCol="0">
            <a:spAutoFit/>
          </a:bodyPr>
          <a:lstStyle/>
          <a:p>
            <a:pPr algn="ctr"/>
            <a:r>
              <a:rPr lang="en-US" sz="2400" b="1" dirty="0" err="1" smtClean="0">
                <a:solidFill>
                  <a:srgbClr val="0070C0"/>
                </a:solidFill>
                <a:latin typeface="Arial" panose="020B0604020202020204" pitchFamily="34" charset="0"/>
                <a:cs typeface="Arial" panose="020B0604020202020204" pitchFamily="34" charset="0"/>
              </a:rPr>
              <a:t>Análisis</a:t>
            </a:r>
            <a:r>
              <a:rPr lang="en-US" sz="2400" b="1" dirty="0" smtClean="0">
                <a:solidFill>
                  <a:srgbClr val="0070C0"/>
                </a:solidFill>
                <a:latin typeface="Arial" panose="020B0604020202020204" pitchFamily="34" charset="0"/>
                <a:cs typeface="Arial" panose="020B0604020202020204" pitchFamily="34" charset="0"/>
              </a:rPr>
              <a:t> de </a:t>
            </a:r>
            <a:r>
              <a:rPr lang="en-US" sz="2400" b="1" dirty="0" err="1" smtClean="0">
                <a:solidFill>
                  <a:srgbClr val="0070C0"/>
                </a:solidFill>
                <a:latin typeface="Arial" panose="020B0604020202020204" pitchFamily="34" charset="0"/>
                <a:cs typeface="Arial" panose="020B0604020202020204" pitchFamily="34" charset="0"/>
              </a:rPr>
              <a:t>Resultados</a:t>
            </a:r>
            <a:endParaRPr lang="en-US" sz="2400" b="1" dirty="0" smtClean="0">
              <a:solidFill>
                <a:srgbClr val="0070C0"/>
              </a:solidFill>
              <a:latin typeface="Arial" panose="020B0604020202020204" pitchFamily="34" charset="0"/>
              <a:cs typeface="Arial" panose="020B0604020202020204" pitchFamily="34" charset="0"/>
            </a:endParaRPr>
          </a:p>
        </p:txBody>
      </p:sp>
      <p:sp>
        <p:nvSpPr>
          <p:cNvPr id="5" name="4 CuadroTexto"/>
          <p:cNvSpPr txBox="1"/>
          <p:nvPr/>
        </p:nvSpPr>
        <p:spPr>
          <a:xfrm>
            <a:off x="382177" y="1628800"/>
            <a:ext cx="8208912" cy="3046988"/>
          </a:xfrm>
          <a:prstGeom prst="rect">
            <a:avLst/>
          </a:prstGeom>
          <a:noFill/>
        </p:spPr>
        <p:txBody>
          <a:bodyPr wrap="square" rtlCol="0">
            <a:spAutoFit/>
          </a:bodyPr>
          <a:lstStyle/>
          <a:p>
            <a:pPr algn="just"/>
            <a:r>
              <a:rPr lang="es-EC" sz="2400" dirty="0">
                <a:latin typeface="Arial" panose="020B0604020202020204" pitchFamily="34" charset="0"/>
                <a:cs typeface="Arial" panose="020B0604020202020204" pitchFamily="34" charset="0"/>
              </a:rPr>
              <a:t>Se toma como corriente de operación del panel, a 47°C de temperatura, el valor de 2,4 A. En la relación anterior tomando en cuenta el valor medido y estimado se consigue un error de 3,917% en déficit. Para realizar estas mediciones se ha utilizado una carga que consume corriente hasta que el voltaje del panel se aproxime a un valor de 13 V. que corresponde al de operación normal del PFV.</a:t>
            </a:r>
          </a:p>
        </p:txBody>
      </p:sp>
    </p:spTree>
    <p:extLst>
      <p:ext uri="{BB962C8B-B14F-4D97-AF65-F5344CB8AC3E}">
        <p14:creationId xmlns:p14="http://schemas.microsoft.com/office/powerpoint/2010/main" val="38716475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5064" y="188640"/>
            <a:ext cx="4896544" cy="338554"/>
          </a:xfrm>
          <a:prstGeom prst="rect">
            <a:avLst/>
          </a:prstGeom>
          <a:noFill/>
        </p:spPr>
        <p:txBody>
          <a:bodyPr wrap="square" rtlCol="0">
            <a:spAutoFit/>
          </a:bodyPr>
          <a:lstStyle/>
          <a:p>
            <a:pPr algn="ctr"/>
            <a:r>
              <a:rPr lang="en-US" sz="1600" b="1" dirty="0" err="1" smtClean="0">
                <a:solidFill>
                  <a:srgbClr val="0070C0"/>
                </a:solidFill>
                <a:latin typeface="Arial" panose="020B0604020202020204" pitchFamily="34" charset="0"/>
                <a:cs typeface="Arial" panose="020B0604020202020204" pitchFamily="34" charset="0"/>
              </a:rPr>
              <a:t>Resultados</a:t>
            </a:r>
            <a:r>
              <a:rPr lang="en-US" sz="1600" b="1" dirty="0" smtClean="0">
                <a:solidFill>
                  <a:srgbClr val="0070C0"/>
                </a:solidFill>
                <a:latin typeface="Arial" panose="020B0604020202020204" pitchFamily="34" charset="0"/>
                <a:cs typeface="Arial" panose="020B0604020202020204" pitchFamily="34" charset="0"/>
              </a:rPr>
              <a:t> </a:t>
            </a:r>
            <a:r>
              <a:rPr lang="en-US" sz="1600" b="1" dirty="0" err="1" smtClean="0">
                <a:solidFill>
                  <a:srgbClr val="0070C0"/>
                </a:solidFill>
                <a:latin typeface="Arial" panose="020B0604020202020204" pitchFamily="34" charset="0"/>
                <a:cs typeface="Arial" panose="020B0604020202020204" pitchFamily="34" charset="0"/>
              </a:rPr>
              <a:t>Método</a:t>
            </a:r>
            <a:r>
              <a:rPr lang="en-US" sz="1600" b="1" dirty="0" smtClean="0">
                <a:solidFill>
                  <a:srgbClr val="0070C0"/>
                </a:solidFill>
                <a:latin typeface="Arial" panose="020B0604020202020204" pitchFamily="34" charset="0"/>
                <a:cs typeface="Arial" panose="020B0604020202020204" pitchFamily="34" charset="0"/>
              </a:rPr>
              <a:t> del </a:t>
            </a:r>
            <a:r>
              <a:rPr lang="en-US" sz="1600" b="1" dirty="0" err="1" smtClean="0">
                <a:solidFill>
                  <a:srgbClr val="0070C0"/>
                </a:solidFill>
                <a:latin typeface="Arial" panose="020B0604020202020204" pitchFamily="34" charset="0"/>
                <a:cs typeface="Arial" panose="020B0604020202020204" pitchFamily="34" charset="0"/>
              </a:rPr>
              <a:t>Amperaje</a:t>
            </a:r>
            <a:endParaRPr lang="en-US" sz="1600" b="1" dirty="0" smtClean="0">
              <a:solidFill>
                <a:srgbClr val="0070C0"/>
              </a:solidFill>
              <a:latin typeface="Arial" panose="020B0604020202020204" pitchFamily="34" charset="0"/>
              <a:cs typeface="Arial" panose="020B0604020202020204" pitchFamily="34" charset="0"/>
            </a:endParaRPr>
          </a:p>
        </p:txBody>
      </p:sp>
      <p:graphicFrame>
        <p:nvGraphicFramePr>
          <p:cNvPr id="9" name="8 Gráfico"/>
          <p:cNvGraphicFramePr/>
          <p:nvPr>
            <p:extLst>
              <p:ext uri="{D42A27DB-BD31-4B8C-83A1-F6EECF244321}">
                <p14:modId xmlns:p14="http://schemas.microsoft.com/office/powerpoint/2010/main" val="3268099355"/>
              </p:ext>
            </p:extLst>
          </p:nvPr>
        </p:nvGraphicFramePr>
        <p:xfrm>
          <a:off x="4463336" y="692696"/>
          <a:ext cx="4279492" cy="26642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9 Gráfico"/>
          <p:cNvGraphicFramePr/>
          <p:nvPr>
            <p:extLst>
              <p:ext uri="{D42A27DB-BD31-4B8C-83A1-F6EECF244321}">
                <p14:modId xmlns:p14="http://schemas.microsoft.com/office/powerpoint/2010/main" val="3887748050"/>
              </p:ext>
            </p:extLst>
          </p:nvPr>
        </p:nvGraphicFramePr>
        <p:xfrm>
          <a:off x="566624" y="764704"/>
          <a:ext cx="3891280" cy="2636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10 Gráfico"/>
          <p:cNvGraphicFramePr/>
          <p:nvPr>
            <p:extLst>
              <p:ext uri="{D42A27DB-BD31-4B8C-83A1-F6EECF244321}">
                <p14:modId xmlns:p14="http://schemas.microsoft.com/office/powerpoint/2010/main" val="2055526064"/>
              </p:ext>
            </p:extLst>
          </p:nvPr>
        </p:nvGraphicFramePr>
        <p:xfrm>
          <a:off x="2461801" y="3501008"/>
          <a:ext cx="4463127" cy="27363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735591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3756" y="548680"/>
            <a:ext cx="4896544" cy="461665"/>
          </a:xfrm>
          <a:prstGeom prst="rect">
            <a:avLst/>
          </a:prstGeom>
          <a:noFill/>
        </p:spPr>
        <p:txBody>
          <a:bodyPr wrap="square" rtlCol="0">
            <a:spAutoFit/>
          </a:bodyPr>
          <a:lstStyle/>
          <a:p>
            <a:pPr algn="ctr"/>
            <a:r>
              <a:rPr lang="en-US" sz="2400" b="1" dirty="0" err="1" smtClean="0">
                <a:solidFill>
                  <a:srgbClr val="0070C0"/>
                </a:solidFill>
                <a:latin typeface="Arial" panose="020B0604020202020204" pitchFamily="34" charset="0"/>
                <a:cs typeface="Arial" panose="020B0604020202020204" pitchFamily="34" charset="0"/>
              </a:rPr>
              <a:t>Análisis</a:t>
            </a:r>
            <a:r>
              <a:rPr lang="en-US" sz="2400" b="1" dirty="0" smtClean="0">
                <a:solidFill>
                  <a:srgbClr val="0070C0"/>
                </a:solidFill>
                <a:latin typeface="Arial" panose="020B0604020202020204" pitchFamily="34" charset="0"/>
                <a:cs typeface="Arial" panose="020B0604020202020204" pitchFamily="34" charset="0"/>
              </a:rPr>
              <a:t> de </a:t>
            </a:r>
            <a:r>
              <a:rPr lang="en-US" sz="2400" b="1" dirty="0" err="1" smtClean="0">
                <a:solidFill>
                  <a:srgbClr val="0070C0"/>
                </a:solidFill>
                <a:latin typeface="Arial" panose="020B0604020202020204" pitchFamily="34" charset="0"/>
                <a:cs typeface="Arial" panose="020B0604020202020204" pitchFamily="34" charset="0"/>
              </a:rPr>
              <a:t>Resultados</a:t>
            </a:r>
            <a:endParaRPr lang="en-US" sz="2400" b="1" dirty="0" smtClean="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4 CuadroTexto"/>
              <p:cNvSpPr txBox="1"/>
              <p:nvPr/>
            </p:nvSpPr>
            <p:spPr>
              <a:xfrm>
                <a:off x="413505" y="1632000"/>
                <a:ext cx="8208912" cy="3437864"/>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En la figura </a:t>
                </a:r>
                <a:r>
                  <a:rPr lang="es-MX" sz="2000" dirty="0" smtClean="0">
                    <a:latin typeface="Arial" panose="020B0604020202020204" pitchFamily="34" charset="0"/>
                    <a:cs typeface="Arial" panose="020B0604020202020204" pitchFamily="34" charset="0"/>
                  </a:rPr>
                  <a:t>anterior </a:t>
                </a:r>
                <a:r>
                  <a:rPr lang="es-MX" sz="2000" dirty="0">
                    <a:latin typeface="Arial" panose="020B0604020202020204" pitchFamily="34" charset="0"/>
                    <a:cs typeface="Arial" panose="020B0604020202020204" pitchFamily="34" charset="0"/>
                  </a:rPr>
                  <a:t>se puede observar que la pendiente de la recta es positiva, y la ordenada en el origen tiende a cero, por lo que la expresión matemática más aproximada para esta recta es la siguiente:</a:t>
                </a:r>
                <a:endParaRPr lang="es-EC"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 </a:t>
                </a:r>
                <a:endParaRPr lang="es-EC" sz="2000" dirty="0">
                  <a:latin typeface="Arial" panose="020B0604020202020204" pitchFamily="34" charset="0"/>
                  <a:cs typeface="Arial" panose="020B0604020202020204" pitchFamily="34" charset="0"/>
                </a:endParaRPr>
              </a:p>
              <a:p>
                <a14:m>
                  <m:oMath xmlns:m="http://schemas.openxmlformats.org/officeDocument/2006/math">
                    <m:r>
                      <m:rPr>
                        <m:sty m:val="p"/>
                      </m:rPr>
                      <a:rPr lang="es-MX" sz="2000"/>
                      <m:t>i</m:t>
                    </m:r>
                    <m:d>
                      <m:dPr>
                        <m:ctrlPr>
                          <a:rPr lang="es-EC" sz="2000" i="1"/>
                        </m:ctrlPr>
                      </m:dPr>
                      <m:e>
                        <m:r>
                          <m:rPr>
                            <m:sty m:val="p"/>
                          </m:rPr>
                          <a:rPr lang="es-MX" sz="2000"/>
                          <m:t>A</m:t>
                        </m:r>
                      </m:e>
                    </m:d>
                    <m:r>
                      <a:rPr lang="es-MX" sz="2000"/>
                      <m:t>=0,0024</m:t>
                    </m:r>
                    <m:r>
                      <m:rPr>
                        <m:sty m:val="p"/>
                      </m:rPr>
                      <a:rPr lang="es-MX" sz="2000"/>
                      <m:t>I</m:t>
                    </m:r>
                    <m:r>
                      <a:rPr lang="es-MX" sz="2000"/>
                      <m:t> (</m:t>
                    </m:r>
                    <m:f>
                      <m:fPr>
                        <m:ctrlPr>
                          <a:rPr lang="es-EC" sz="2000" i="1"/>
                        </m:ctrlPr>
                      </m:fPr>
                      <m:num>
                        <m:r>
                          <m:rPr>
                            <m:sty m:val="p"/>
                          </m:rPr>
                          <a:rPr lang="es-MX" sz="2000"/>
                          <m:t>W</m:t>
                        </m:r>
                      </m:num>
                      <m:den>
                        <m:sSup>
                          <m:sSupPr>
                            <m:ctrlPr>
                              <a:rPr lang="es-EC" sz="2000" i="1"/>
                            </m:ctrlPr>
                          </m:sSupPr>
                          <m:e>
                            <m:r>
                              <m:rPr>
                                <m:sty m:val="p"/>
                              </m:rPr>
                              <a:rPr lang="es-MX" sz="2000"/>
                              <m:t>m</m:t>
                            </m:r>
                          </m:e>
                          <m:sup>
                            <m:r>
                              <a:rPr lang="es-MX" sz="2000"/>
                              <m:t>2</m:t>
                            </m:r>
                          </m:sup>
                        </m:sSup>
                      </m:den>
                    </m:f>
                    <m:r>
                      <a:rPr lang="es-MX" sz="2000"/>
                      <m:t>)</m:t>
                    </m:r>
                  </m:oMath>
                </a14:m>
                <a:r>
                  <a:rPr lang="es-MX" sz="2000" dirty="0">
                    <a:latin typeface="Arial" panose="020B0604020202020204" pitchFamily="34" charset="0"/>
                    <a:cs typeface="Arial" panose="020B0604020202020204" pitchFamily="34" charset="0"/>
                  </a:rPr>
                  <a:t>                                    </a:t>
                </a:r>
                <a:endParaRPr lang="es-EC" sz="2000" dirty="0">
                  <a:latin typeface="Arial" panose="020B0604020202020204" pitchFamily="34" charset="0"/>
                  <a:cs typeface="Arial" panose="020B0604020202020204" pitchFamily="34" charset="0"/>
                </a:endParaRPr>
              </a:p>
              <a:p>
                <a:endParaRPr lang="es-MX" sz="2000" dirty="0" smtClean="0">
                  <a:latin typeface="Arial" panose="020B0604020202020204" pitchFamily="34" charset="0"/>
                  <a:cs typeface="Arial" panose="020B0604020202020204" pitchFamily="34" charset="0"/>
                </a:endParaRPr>
              </a:p>
              <a:p>
                <a:r>
                  <a:rPr lang="es-MX" sz="2000" dirty="0" smtClean="0">
                    <a:latin typeface="Arial" panose="020B0604020202020204" pitchFamily="34" charset="0"/>
                    <a:cs typeface="Arial" panose="020B0604020202020204" pitchFamily="34" charset="0"/>
                  </a:rPr>
                  <a:t>Dónde</a:t>
                </a:r>
                <a:r>
                  <a:rPr lang="es-MX" sz="2000" dirty="0">
                    <a:latin typeface="Arial" panose="020B0604020202020204" pitchFamily="34" charset="0"/>
                    <a:cs typeface="Arial" panose="020B0604020202020204" pitchFamily="34" charset="0"/>
                  </a:rPr>
                  <a:t>:</a:t>
                </a:r>
                <a:endParaRPr lang="es-EC"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 </a:t>
                </a:r>
                <a:endParaRPr lang="es-EC"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I </a:t>
                </a:r>
                <a:r>
                  <a:rPr lang="es-MX" sz="2000" dirty="0" err="1">
                    <a:latin typeface="Arial" panose="020B0604020202020204" pitchFamily="34" charset="0"/>
                    <a:cs typeface="Arial" panose="020B0604020202020204" pitchFamily="34" charset="0"/>
                  </a:rPr>
                  <a:t>irradiancia</a:t>
                </a:r>
                <a:r>
                  <a:rPr lang="es-MX" sz="2000" dirty="0">
                    <a:latin typeface="Arial" panose="020B0604020202020204" pitchFamily="34" charset="0"/>
                    <a:cs typeface="Arial" panose="020B0604020202020204" pitchFamily="34" charset="0"/>
                  </a:rPr>
                  <a:t>, en </a:t>
                </a:r>
                <a14:m>
                  <m:oMath xmlns:m="http://schemas.openxmlformats.org/officeDocument/2006/math">
                    <m:f>
                      <m:fPr>
                        <m:ctrlPr>
                          <a:rPr lang="es-EC" sz="2000" i="1"/>
                        </m:ctrlPr>
                      </m:fPr>
                      <m:num>
                        <m:r>
                          <m:rPr>
                            <m:sty m:val="p"/>
                          </m:rPr>
                          <a:rPr lang="es-MX" sz="2000"/>
                          <m:t>W</m:t>
                        </m:r>
                      </m:num>
                      <m:den>
                        <m:sSup>
                          <m:sSupPr>
                            <m:ctrlPr>
                              <a:rPr lang="es-EC" sz="2000" i="1"/>
                            </m:ctrlPr>
                          </m:sSupPr>
                          <m:e>
                            <m:r>
                              <m:rPr>
                                <m:sty m:val="p"/>
                              </m:rPr>
                              <a:rPr lang="es-MX" sz="2000"/>
                              <m:t>m</m:t>
                            </m:r>
                          </m:e>
                          <m:sup>
                            <m:r>
                              <a:rPr lang="es-MX" sz="2000"/>
                              <m:t>2</m:t>
                            </m:r>
                          </m:sup>
                        </m:sSup>
                      </m:den>
                    </m:f>
                  </m:oMath>
                </a14:m>
                <a:r>
                  <a:rPr lang="es-MX" sz="2000" dirty="0">
                    <a:latin typeface="Arial" panose="020B0604020202020204" pitchFamily="34" charset="0"/>
                    <a:cs typeface="Arial" panose="020B0604020202020204" pitchFamily="34" charset="0"/>
                  </a:rPr>
                  <a:t>; </a:t>
                </a:r>
                <a14:m>
                  <m:oMath xmlns:m="http://schemas.openxmlformats.org/officeDocument/2006/math">
                    <m:r>
                      <m:rPr>
                        <m:sty m:val="p"/>
                      </m:rPr>
                      <a:rPr lang="es-MX" sz="2000"/>
                      <m:t>i</m:t>
                    </m:r>
                  </m:oMath>
                </a14:m>
                <a:r>
                  <a:rPr lang="es-MX" sz="2000" dirty="0">
                    <a:latin typeface="Arial" panose="020B0604020202020204" pitchFamily="34" charset="0"/>
                    <a:cs typeface="Arial" panose="020B0604020202020204" pitchFamily="34" charset="0"/>
                  </a:rPr>
                  <a:t> intensidad de corriente producida por el panel, en </a:t>
                </a:r>
                <a14:m>
                  <m:oMath xmlns:m="http://schemas.openxmlformats.org/officeDocument/2006/math">
                    <m:r>
                      <m:rPr>
                        <m:sty m:val="p"/>
                      </m:rPr>
                      <a:rPr lang="es-MX" sz="2000"/>
                      <m:t>A</m:t>
                    </m:r>
                  </m:oMath>
                </a14:m>
                <a:r>
                  <a:rPr lang="es-MX" sz="2000" dirty="0">
                    <a:latin typeface="Arial" panose="020B0604020202020204" pitchFamily="34" charset="0"/>
                    <a:cs typeface="Arial" panose="020B0604020202020204" pitchFamily="34" charset="0"/>
                  </a:rPr>
                  <a:t>; el ángulo de inclinación de la recta es de 0,14°.</a:t>
                </a:r>
                <a:endParaRPr lang="es-EC" sz="2000" dirty="0">
                  <a:latin typeface="Arial" panose="020B0604020202020204" pitchFamily="34" charset="0"/>
                  <a:cs typeface="Arial" panose="020B0604020202020204" pitchFamily="34" charset="0"/>
                </a:endParaRPr>
              </a:p>
            </p:txBody>
          </p:sp>
        </mc:Choice>
        <mc:Fallback>
          <p:sp>
            <p:nvSpPr>
              <p:cNvPr id="5" name="4 CuadroTexto"/>
              <p:cNvSpPr txBox="1">
                <a:spLocks noRot="1" noChangeAspect="1" noMove="1" noResize="1" noEditPoints="1" noAdjustHandles="1" noChangeArrowheads="1" noChangeShapeType="1" noTextEdit="1"/>
              </p:cNvSpPr>
              <p:nvPr/>
            </p:nvSpPr>
            <p:spPr>
              <a:xfrm>
                <a:off x="413505" y="1632000"/>
                <a:ext cx="8208912" cy="3437864"/>
              </a:xfrm>
              <a:prstGeom prst="rect">
                <a:avLst/>
              </a:prstGeom>
              <a:blipFill rotWithShape="1">
                <a:blip r:embed="rId2"/>
                <a:stretch>
                  <a:fillRect l="-817" t="-709" r="-446" b="-2305"/>
                </a:stretch>
              </a:blipFill>
            </p:spPr>
            <p:txBody>
              <a:bodyPr/>
              <a:lstStyle/>
              <a:p>
                <a:r>
                  <a:rPr lang="es-EC">
                    <a:noFill/>
                  </a:rPr>
                  <a:t> </a:t>
                </a:r>
              </a:p>
            </p:txBody>
          </p:sp>
        </mc:Fallback>
      </mc:AlternateContent>
    </p:spTree>
    <p:extLst>
      <p:ext uri="{BB962C8B-B14F-4D97-AF65-F5344CB8AC3E}">
        <p14:creationId xmlns:p14="http://schemas.microsoft.com/office/powerpoint/2010/main" val="26761149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627319" y="620688"/>
            <a:ext cx="1661609" cy="461665"/>
          </a:xfrm>
          <a:prstGeom prst="rect">
            <a:avLst/>
          </a:prstGeom>
        </p:spPr>
        <p:txBody>
          <a:bodyPr wrap="none">
            <a:spAutoFit/>
          </a:bodyPr>
          <a:lstStyle/>
          <a:p>
            <a:pPr algn="ctr"/>
            <a:r>
              <a:rPr lang="en-US" sz="2400" b="1" dirty="0" smtClean="0">
                <a:solidFill>
                  <a:srgbClr val="0070C0"/>
                </a:solidFill>
                <a:latin typeface="Arial" panose="020B0604020202020204" pitchFamily="34" charset="0"/>
                <a:cs typeface="Arial" panose="020B0604020202020204" pitchFamily="34" charset="0"/>
              </a:rPr>
              <a:t>ENSAYOS</a:t>
            </a:r>
            <a:endParaRPr lang="en-US" sz="2400" b="1" dirty="0">
              <a:solidFill>
                <a:srgbClr val="0070C0"/>
              </a:solidFill>
              <a:latin typeface="Arial" panose="020B0604020202020204" pitchFamily="34" charset="0"/>
              <a:cs typeface="Arial" panose="020B0604020202020204" pitchFamily="34" charset="0"/>
            </a:endParaRPr>
          </a:p>
        </p:txBody>
      </p:sp>
      <p:sp>
        <p:nvSpPr>
          <p:cNvPr id="2" name="1 CuadroTexto"/>
          <p:cNvSpPr txBox="1"/>
          <p:nvPr/>
        </p:nvSpPr>
        <p:spPr>
          <a:xfrm>
            <a:off x="467544" y="1627684"/>
            <a:ext cx="4392488" cy="3170099"/>
          </a:xfrm>
          <a:prstGeom prst="rect">
            <a:avLst/>
          </a:prstGeom>
          <a:noFill/>
        </p:spPr>
        <p:txBody>
          <a:bodyPr wrap="square" rtlCol="0">
            <a:spAutoFit/>
          </a:bodyPr>
          <a:lstStyle/>
          <a:p>
            <a:r>
              <a:rPr lang="es-EC" sz="2000" dirty="0" smtClean="0">
                <a:latin typeface="Arial" panose="020B0604020202020204" pitchFamily="34" charset="0"/>
                <a:cs typeface="Arial" panose="020B0604020202020204" pitchFamily="34" charset="0"/>
              </a:rPr>
              <a:t>PARAMETROS DE MEDICIÓN</a:t>
            </a:r>
            <a:r>
              <a:rPr lang="es-EC" sz="2000" dirty="0" smtClean="0">
                <a:latin typeface="Arial" panose="020B0604020202020204" pitchFamily="34" charset="0"/>
                <a:cs typeface="Arial" panose="020B0604020202020204" pitchFamily="34" charset="0"/>
              </a:rPr>
              <a:t>:</a:t>
            </a:r>
          </a:p>
          <a:p>
            <a:endParaRPr lang="es-EC" sz="2000" dirty="0" smtClean="0">
              <a:latin typeface="Arial" panose="020B0604020202020204" pitchFamily="34" charset="0"/>
              <a:cs typeface="Arial" panose="020B0604020202020204" pitchFamily="34" charset="0"/>
            </a:endParaRPr>
          </a:p>
          <a:p>
            <a:pPr marL="285750" indent="-285750">
              <a:buFontTx/>
              <a:buChar char="-"/>
            </a:pPr>
            <a:r>
              <a:rPr lang="es-EC" sz="2000" dirty="0" smtClean="0">
                <a:latin typeface="Arial" panose="020B0604020202020204" pitchFamily="34" charset="0"/>
                <a:cs typeface="Arial" panose="020B0604020202020204" pitchFamily="34" charset="0"/>
              </a:rPr>
              <a:t>Temperatura del </a:t>
            </a:r>
            <a:r>
              <a:rPr lang="es-EC" sz="2000" dirty="0" smtClean="0">
                <a:latin typeface="Arial" panose="020B0604020202020204" pitchFamily="34" charset="0"/>
                <a:cs typeface="Arial" panose="020B0604020202020204" pitchFamily="34" charset="0"/>
              </a:rPr>
              <a:t>medio ambiente</a:t>
            </a:r>
          </a:p>
          <a:p>
            <a:pPr marL="285750" indent="-285750">
              <a:buFontTx/>
              <a:buChar char="-"/>
            </a:pPr>
            <a:r>
              <a:rPr lang="es-EC" sz="2000" dirty="0" smtClean="0">
                <a:latin typeface="Arial" panose="020B0604020202020204" pitchFamily="34" charset="0"/>
                <a:cs typeface="Arial" panose="020B0604020202020204" pitchFamily="34" charset="0"/>
              </a:rPr>
              <a:t>Temperatura del panel fotovoltaico</a:t>
            </a:r>
            <a:endParaRPr lang="es-EC" sz="2000" dirty="0" smtClean="0">
              <a:latin typeface="Arial" panose="020B0604020202020204" pitchFamily="34" charset="0"/>
              <a:cs typeface="Arial" panose="020B0604020202020204" pitchFamily="34" charset="0"/>
            </a:endParaRPr>
          </a:p>
          <a:p>
            <a:pPr marL="285750" indent="-285750">
              <a:buFontTx/>
              <a:buChar char="-"/>
            </a:pPr>
            <a:r>
              <a:rPr lang="es-EC" sz="2000" dirty="0" smtClean="0">
                <a:latin typeface="Arial" panose="020B0604020202020204" pitchFamily="34" charset="0"/>
                <a:cs typeface="Arial" panose="020B0604020202020204" pitchFamily="34" charset="0"/>
              </a:rPr>
              <a:t>Voltaje </a:t>
            </a:r>
            <a:r>
              <a:rPr lang="es-EC" sz="2000" dirty="0" smtClean="0">
                <a:latin typeface="Arial" panose="020B0604020202020204" pitchFamily="34" charset="0"/>
                <a:cs typeface="Arial" panose="020B0604020202020204" pitchFamily="34" charset="0"/>
              </a:rPr>
              <a:t>del panel</a:t>
            </a:r>
          </a:p>
          <a:p>
            <a:pPr marL="285750" indent="-285750">
              <a:buFontTx/>
              <a:buChar char="-"/>
            </a:pPr>
            <a:r>
              <a:rPr lang="es-EC" sz="2000" dirty="0" smtClean="0">
                <a:latin typeface="Arial" panose="020B0604020202020204" pitchFamily="34" charset="0"/>
                <a:cs typeface="Arial" panose="020B0604020202020204" pitchFamily="34" charset="0"/>
              </a:rPr>
              <a:t>Amperaje del panel</a:t>
            </a:r>
            <a:endParaRPr lang="es-EC" sz="2000" dirty="0" smtClean="0">
              <a:latin typeface="Arial" panose="020B0604020202020204" pitchFamily="34" charset="0"/>
              <a:cs typeface="Arial" panose="020B0604020202020204" pitchFamily="34" charset="0"/>
            </a:endParaRPr>
          </a:p>
          <a:p>
            <a:pPr marL="285750" indent="-285750">
              <a:buFontTx/>
              <a:buChar char="-"/>
            </a:pPr>
            <a:r>
              <a:rPr lang="es-EC" sz="2000" dirty="0" smtClean="0">
                <a:latin typeface="Arial" panose="020B0604020202020204" pitchFamily="34" charset="0"/>
                <a:cs typeface="Arial" panose="020B0604020202020204" pitchFamily="34" charset="0"/>
              </a:rPr>
              <a:t>Velocidad del viento</a:t>
            </a:r>
            <a:endParaRPr lang="es-EC" sz="2000" dirty="0" smtClean="0">
              <a:latin typeface="Arial" panose="020B0604020202020204" pitchFamily="34" charset="0"/>
              <a:cs typeface="Arial" panose="020B0604020202020204" pitchFamily="34" charset="0"/>
            </a:endParaRPr>
          </a:p>
          <a:p>
            <a:pPr marL="285750" indent="-285750">
              <a:buFontTx/>
              <a:buChar char="-"/>
            </a:pPr>
            <a:r>
              <a:rPr lang="es-EC" sz="2000" dirty="0" err="1" smtClean="0">
                <a:latin typeface="Arial" panose="020B0604020202020204" pitchFamily="34" charset="0"/>
                <a:cs typeface="Arial" panose="020B0604020202020204" pitchFamily="34" charset="0"/>
              </a:rPr>
              <a:t>Irradiancia</a:t>
            </a:r>
            <a:r>
              <a:rPr lang="es-EC" sz="2000" dirty="0" smtClean="0">
                <a:latin typeface="Arial" panose="020B0604020202020204" pitchFamily="34" charset="0"/>
                <a:cs typeface="Arial" panose="020B0604020202020204" pitchFamily="34" charset="0"/>
              </a:rPr>
              <a:t> directa</a:t>
            </a:r>
            <a:endParaRPr lang="es-EC" sz="2000" dirty="0">
              <a:latin typeface="Arial" panose="020B0604020202020204" pitchFamily="34" charset="0"/>
              <a:cs typeface="Arial" panose="020B0604020202020204" pitchFamily="34" charset="0"/>
            </a:endParaRPr>
          </a:p>
          <a:p>
            <a:pPr marL="285750" indent="-285750">
              <a:buFontTx/>
              <a:buChar char="-"/>
            </a:pPr>
            <a:endParaRPr lang="es-EC" sz="2000" dirty="0" smtClean="0">
              <a:latin typeface="Arial" panose="020B0604020202020204" pitchFamily="34" charset="0"/>
              <a:cs typeface="Arial" panose="020B0604020202020204" pitchFamily="34" charset="0"/>
            </a:endParaRPr>
          </a:p>
          <a:p>
            <a:pPr marL="285750" indent="-285750">
              <a:buFontTx/>
              <a:buChar char="-"/>
            </a:pPr>
            <a:endParaRPr lang="es-EC" sz="2000" dirty="0">
              <a:latin typeface="Arial" panose="020B0604020202020204" pitchFamily="34" charset="0"/>
              <a:cs typeface="Arial" panose="020B0604020202020204" pitchFamily="34" charset="0"/>
            </a:endParaRPr>
          </a:p>
        </p:txBody>
      </p:sp>
      <p:pic>
        <p:nvPicPr>
          <p:cNvPr id="6" name="5 Imagen" descr="C:\Users\Tania Espinel\Downloads\image1.JPG"/>
          <p:cNvPicPr/>
          <p:nvPr/>
        </p:nvPicPr>
        <p:blipFill rotWithShape="1">
          <a:blip r:embed="rId2" cstate="print">
            <a:extLst>
              <a:ext uri="{28A0092B-C50C-407E-A947-70E740481C1C}">
                <a14:useLocalDpi xmlns:a14="http://schemas.microsoft.com/office/drawing/2010/main" val="0"/>
              </a:ext>
            </a:extLst>
          </a:blip>
          <a:srcRect l="18796" r="12854" b="50256"/>
          <a:stretch/>
        </p:blipFill>
        <p:spPr bwMode="auto">
          <a:xfrm>
            <a:off x="4139952" y="3861048"/>
            <a:ext cx="2049076" cy="1829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7" name="6 Imagen" descr="C:\Users\Tania Espinel\Downloads\image1 (1).JPG"/>
          <p:cNvPicPr/>
          <p:nvPr/>
        </p:nvPicPr>
        <p:blipFill rotWithShape="1">
          <a:blip r:embed="rId3" cstate="print">
            <a:extLst>
              <a:ext uri="{28A0092B-C50C-407E-A947-70E740481C1C}">
                <a14:useLocalDpi xmlns:a14="http://schemas.microsoft.com/office/drawing/2010/main" val="0"/>
              </a:ext>
            </a:extLst>
          </a:blip>
          <a:srcRect l="7365" t="10470" b="10720"/>
          <a:stretch/>
        </p:blipFill>
        <p:spPr bwMode="auto">
          <a:xfrm>
            <a:off x="6649144" y="3392036"/>
            <a:ext cx="1918181" cy="22989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8" name="7 Imagen" descr="C:\Users\Tania Espinel\Downloads\image1 (2).JPG"/>
          <p:cNvPicPr/>
          <p:nvPr/>
        </p:nvPicPr>
        <p:blipFill rotWithShape="1">
          <a:blip r:embed="rId4" cstate="print">
            <a:extLst>
              <a:ext uri="{28A0092B-C50C-407E-A947-70E740481C1C}">
                <a14:useLocalDpi xmlns:a14="http://schemas.microsoft.com/office/drawing/2010/main" val="0"/>
              </a:ext>
            </a:extLst>
          </a:blip>
          <a:srcRect t="12771" b="4793"/>
          <a:stretch/>
        </p:blipFill>
        <p:spPr bwMode="auto">
          <a:xfrm>
            <a:off x="6636126" y="955439"/>
            <a:ext cx="1944216" cy="22572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904474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491880" y="533871"/>
            <a:ext cx="2749471" cy="461665"/>
          </a:xfrm>
          <a:prstGeom prst="rect">
            <a:avLst/>
          </a:prstGeom>
        </p:spPr>
        <p:txBody>
          <a:bodyPr wrap="none">
            <a:spAutoFit/>
          </a:bodyPr>
          <a:lstStyle/>
          <a:p>
            <a:pPr algn="ctr"/>
            <a:r>
              <a:rPr lang="en-US" sz="2400" b="1" dirty="0" smtClean="0">
                <a:solidFill>
                  <a:srgbClr val="0070C0"/>
                </a:solidFill>
                <a:latin typeface="Arial" panose="020B0604020202020204" pitchFamily="34" charset="0"/>
                <a:cs typeface="Arial" panose="020B0604020202020204" pitchFamily="34" charset="0"/>
              </a:rPr>
              <a:t>CONCLUSIONES </a:t>
            </a:r>
            <a:endParaRPr lang="en-US" sz="2400" b="1" dirty="0">
              <a:solidFill>
                <a:srgbClr val="0070C0"/>
              </a:solidFill>
              <a:latin typeface="Arial" panose="020B0604020202020204" pitchFamily="34" charset="0"/>
              <a:cs typeface="Arial" panose="020B0604020202020204" pitchFamily="34" charset="0"/>
            </a:endParaRPr>
          </a:p>
        </p:txBody>
      </p:sp>
      <p:sp>
        <p:nvSpPr>
          <p:cNvPr id="2" name="1 Rectángulo"/>
          <p:cNvSpPr/>
          <p:nvPr/>
        </p:nvSpPr>
        <p:spPr>
          <a:xfrm>
            <a:off x="395536" y="1196752"/>
            <a:ext cx="8352928" cy="4801314"/>
          </a:xfrm>
          <a:prstGeom prst="rect">
            <a:avLst/>
          </a:prstGeom>
        </p:spPr>
        <p:txBody>
          <a:bodyPr wrap="square">
            <a:spAutoFit/>
          </a:bodyPr>
          <a:lstStyle/>
          <a:p>
            <a:pPr marL="342900" indent="-342900" algn="just">
              <a:buFont typeface="Arial" panose="020B0604020202020204" pitchFamily="34" charset="0"/>
              <a:buChar char="•"/>
            </a:pPr>
            <a:r>
              <a:rPr lang="es-EC" dirty="0">
                <a:latin typeface="Arial" panose="020B0604020202020204" pitchFamily="34" charset="0"/>
                <a:cs typeface="Arial" panose="020B0604020202020204" pitchFamily="34" charset="0"/>
              </a:rPr>
              <a:t>En la mayoría de casos lo métodos de medición de radiación solar resultan muy costosos, debido a la complejidad de instrumentación utilizada. Es por estas razones que en la presente investigación se propone utilizar los métodos de amperaje y temperatura del panel para estimar la </a:t>
            </a:r>
            <a:r>
              <a:rPr lang="es-EC" dirty="0" err="1">
                <a:latin typeface="Arial" panose="020B0604020202020204" pitchFamily="34" charset="0"/>
                <a:cs typeface="Arial" panose="020B0604020202020204" pitchFamily="34" charset="0"/>
              </a:rPr>
              <a:t>irradiancia</a:t>
            </a:r>
            <a:r>
              <a:rPr lang="es-EC" dirty="0">
                <a:latin typeface="Arial" panose="020B0604020202020204" pitchFamily="34" charset="0"/>
                <a:cs typeface="Arial" panose="020B0604020202020204" pitchFamily="34" charset="0"/>
              </a:rPr>
              <a:t> solar y verificar la existencia de una relación directa</a:t>
            </a:r>
            <a:r>
              <a:rPr lang="es-EC" dirty="0" smtClean="0">
                <a:latin typeface="Arial" panose="020B0604020202020204" pitchFamily="34" charset="0"/>
                <a:cs typeface="Arial" panose="020B0604020202020204" pitchFamily="34" charset="0"/>
              </a:rPr>
              <a:t>.</a:t>
            </a:r>
          </a:p>
          <a:p>
            <a:pPr algn="just"/>
            <a:endParaRPr lang="es-EC"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C" dirty="0">
                <a:latin typeface="Arial" panose="020B0604020202020204" pitchFamily="34" charset="0"/>
                <a:cs typeface="Arial" panose="020B0604020202020204" pitchFamily="34" charset="0"/>
              </a:rPr>
              <a:t>En este proyecto de investigación se realizó la determinación del recurso solar local utilizando métodos indirectos como la temperatura del panel y el amperaje, con los cuales se pueden estimar los valores de </a:t>
            </a:r>
            <a:r>
              <a:rPr lang="es-EC" dirty="0" err="1">
                <a:latin typeface="Arial" panose="020B0604020202020204" pitchFamily="34" charset="0"/>
                <a:cs typeface="Arial" panose="020B0604020202020204" pitchFamily="34" charset="0"/>
              </a:rPr>
              <a:t>irradiancia</a:t>
            </a:r>
            <a:r>
              <a:rPr lang="es-EC" dirty="0">
                <a:latin typeface="Arial" panose="020B0604020202020204" pitchFamily="34" charset="0"/>
                <a:cs typeface="Arial" panose="020B0604020202020204" pitchFamily="34" charset="0"/>
              </a:rPr>
              <a:t>. En el primer caso se toma como referencia la temperatura ambiental y un coeficiente climático que varía de 0,02 hasta 0,04. La ecuación de esta  recta se complementa con el valor de temperatura del panel fotovoltaico</a:t>
            </a:r>
            <a:r>
              <a:rPr lang="es-EC" dirty="0" smtClean="0">
                <a:latin typeface="Arial" panose="020B0604020202020204" pitchFamily="34" charset="0"/>
                <a:cs typeface="Arial" panose="020B0604020202020204" pitchFamily="34" charset="0"/>
              </a:rPr>
              <a:t>. </a:t>
            </a:r>
            <a:r>
              <a:rPr lang="es-EC" dirty="0">
                <a:latin typeface="Arial" panose="020B0604020202020204" pitchFamily="34" charset="0"/>
                <a:cs typeface="Arial" panose="020B0604020202020204" pitchFamily="34" charset="0"/>
              </a:rPr>
              <a:t>La ecuación de esta  recta se complementa con el valor de temperatura del panel fotovoltaico. Por otra parte, si se realiza la lectura de la corriente generada por el dispositivo y se divide para la corriente de operación, se puede obtener el valor de </a:t>
            </a:r>
            <a:r>
              <a:rPr lang="es-EC" dirty="0" err="1">
                <a:latin typeface="Arial" panose="020B0604020202020204" pitchFamily="34" charset="0"/>
                <a:cs typeface="Arial" panose="020B0604020202020204" pitchFamily="34" charset="0"/>
              </a:rPr>
              <a:t>irradiancia</a:t>
            </a:r>
            <a:r>
              <a:rPr lang="es-EC" dirty="0">
                <a:latin typeface="Arial" panose="020B0604020202020204" pitchFamily="34" charset="0"/>
                <a:cs typeface="Arial" panose="020B0604020202020204" pitchFamily="34" charset="0"/>
              </a:rPr>
              <a:t> solar estimada tomando en cuenta la media mundial.</a:t>
            </a:r>
            <a:endParaRPr lang="es-EC" dirty="0">
              <a:latin typeface="Arial" pitchFamily="34" charset="0"/>
              <a:cs typeface="Arial" pitchFamily="34" charset="0"/>
            </a:endParaRPr>
          </a:p>
        </p:txBody>
      </p:sp>
    </p:spTree>
    <p:extLst>
      <p:ext uri="{BB962C8B-B14F-4D97-AF65-F5344CB8AC3E}">
        <p14:creationId xmlns:p14="http://schemas.microsoft.com/office/powerpoint/2010/main" val="16550277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35179" y="764704"/>
            <a:ext cx="2749471" cy="461665"/>
          </a:xfrm>
          <a:prstGeom prst="rect">
            <a:avLst/>
          </a:prstGeom>
        </p:spPr>
        <p:txBody>
          <a:bodyPr wrap="none">
            <a:spAutoFit/>
          </a:bodyPr>
          <a:lstStyle/>
          <a:p>
            <a:pPr algn="ctr"/>
            <a:r>
              <a:rPr lang="en-US" sz="2400" b="1" dirty="0" smtClean="0">
                <a:solidFill>
                  <a:srgbClr val="0070C0"/>
                </a:solidFill>
                <a:latin typeface="Arial" panose="020B0604020202020204" pitchFamily="34" charset="0"/>
                <a:cs typeface="Arial" panose="020B0604020202020204" pitchFamily="34" charset="0"/>
              </a:rPr>
              <a:t>CONCLUSIONES </a:t>
            </a:r>
            <a:endParaRPr lang="en-US" sz="2400" b="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 name="1 Rectángulo"/>
              <p:cNvSpPr/>
              <p:nvPr/>
            </p:nvSpPr>
            <p:spPr>
              <a:xfrm>
                <a:off x="395536" y="1700808"/>
                <a:ext cx="8352928" cy="3919535"/>
              </a:xfrm>
              <a:prstGeom prst="rect">
                <a:avLst/>
              </a:prstGeom>
            </p:spPr>
            <p:txBody>
              <a:bodyPr wrap="square">
                <a:spAutoFit/>
              </a:bodyPr>
              <a:lstStyle/>
              <a:p>
                <a:pPr marL="342900" indent="-342900" algn="just">
                  <a:buFont typeface="Arial" panose="020B0604020202020204" pitchFamily="34" charset="0"/>
                  <a:buChar char="•"/>
                </a:pPr>
                <a:r>
                  <a:rPr lang="es-EC" sz="2000" dirty="0">
                    <a:latin typeface="Arial" panose="020B0604020202020204" pitchFamily="34" charset="0"/>
                    <a:cs typeface="Arial" panose="020B0604020202020204" pitchFamily="34" charset="0"/>
                  </a:rPr>
                  <a:t>Al analizar la </a:t>
                </a:r>
                <a:r>
                  <a:rPr lang="es-EC" sz="2000" dirty="0" err="1">
                    <a:latin typeface="Arial" panose="020B0604020202020204" pitchFamily="34" charset="0"/>
                    <a:cs typeface="Arial" panose="020B0604020202020204" pitchFamily="34" charset="0"/>
                  </a:rPr>
                  <a:t>Irradiancia</a:t>
                </a:r>
                <a:r>
                  <a:rPr lang="es-EC" sz="2000" dirty="0">
                    <a:latin typeface="Arial" panose="020B0604020202020204" pitchFamily="34" charset="0"/>
                    <a:cs typeface="Arial" panose="020B0604020202020204" pitchFamily="34" charset="0"/>
                  </a:rPr>
                  <a:t> por el método de la temperatura, se puede indicar que el valor promedio de la </a:t>
                </a:r>
                <a:r>
                  <a:rPr lang="es-EC" sz="2000" dirty="0" err="1">
                    <a:latin typeface="Arial" panose="020B0604020202020204" pitchFamily="34" charset="0"/>
                    <a:cs typeface="Arial" panose="020B0604020202020204" pitchFamily="34" charset="0"/>
                  </a:rPr>
                  <a:t>Irradiancia</a:t>
                </a:r>
                <a:r>
                  <a:rPr lang="es-EC" sz="2000" dirty="0">
                    <a:latin typeface="Arial" panose="020B0604020202020204" pitchFamily="34" charset="0"/>
                    <a:cs typeface="Arial" panose="020B0604020202020204" pitchFamily="34" charset="0"/>
                  </a:rPr>
                  <a:t> medida es de 531,98 </a:t>
                </a:r>
                <a14:m>
                  <m:oMath xmlns:m="http://schemas.openxmlformats.org/officeDocument/2006/math">
                    <m:f>
                      <m:fPr>
                        <m:ctrlPr>
                          <a:rPr lang="es-EC" sz="2000" i="1"/>
                        </m:ctrlPr>
                      </m:fPr>
                      <m:num>
                        <m:r>
                          <m:rPr>
                            <m:sty m:val="p"/>
                          </m:rPr>
                          <a:rPr lang="es-EC" sz="2000"/>
                          <m:t>W</m:t>
                        </m:r>
                      </m:num>
                      <m:den>
                        <m:sSup>
                          <m:sSupPr>
                            <m:ctrlPr>
                              <a:rPr lang="es-EC" sz="2000" i="1"/>
                            </m:ctrlPr>
                          </m:sSupPr>
                          <m:e>
                            <m:r>
                              <m:rPr>
                                <m:sty m:val="p"/>
                              </m:rPr>
                              <a:rPr lang="es-EC" sz="2000"/>
                              <m:t>m</m:t>
                            </m:r>
                          </m:e>
                          <m:sup>
                            <m:r>
                              <a:rPr lang="es-EC" sz="2000"/>
                              <m:t>2</m:t>
                            </m:r>
                          </m:sup>
                        </m:sSup>
                      </m:den>
                    </m:f>
                  </m:oMath>
                </a14:m>
                <a:r>
                  <a:rPr lang="es-EC" sz="2000" dirty="0">
                    <a:latin typeface="Arial" panose="020B0604020202020204" pitchFamily="34" charset="0"/>
                    <a:cs typeface="Arial" panose="020B0604020202020204" pitchFamily="34" charset="0"/>
                  </a:rPr>
                  <a:t>; y el dato correspondiente a la </a:t>
                </a:r>
                <a:r>
                  <a:rPr lang="es-EC" sz="2000" dirty="0" err="1">
                    <a:latin typeface="Arial" panose="020B0604020202020204" pitchFamily="34" charset="0"/>
                    <a:cs typeface="Arial" panose="020B0604020202020204" pitchFamily="34" charset="0"/>
                  </a:rPr>
                  <a:t>Irradiancia</a:t>
                </a:r>
                <a:r>
                  <a:rPr lang="es-EC" sz="2000" dirty="0">
                    <a:latin typeface="Arial" panose="020B0604020202020204" pitchFamily="34" charset="0"/>
                    <a:cs typeface="Arial" panose="020B0604020202020204" pitchFamily="34" charset="0"/>
                  </a:rPr>
                  <a:t> estimada de 531,11 </a:t>
                </a:r>
                <a14:m>
                  <m:oMath xmlns:m="http://schemas.openxmlformats.org/officeDocument/2006/math">
                    <m:f>
                      <m:fPr>
                        <m:ctrlPr>
                          <a:rPr lang="es-EC" sz="2000" i="1"/>
                        </m:ctrlPr>
                      </m:fPr>
                      <m:num>
                        <m:r>
                          <m:rPr>
                            <m:sty m:val="p"/>
                          </m:rPr>
                          <a:rPr lang="es-EC" sz="2000"/>
                          <m:t>W</m:t>
                        </m:r>
                      </m:num>
                      <m:den>
                        <m:sSup>
                          <m:sSupPr>
                            <m:ctrlPr>
                              <a:rPr lang="es-EC" sz="2000" i="1"/>
                            </m:ctrlPr>
                          </m:sSupPr>
                          <m:e>
                            <m:r>
                              <m:rPr>
                                <m:sty m:val="p"/>
                              </m:rPr>
                              <a:rPr lang="es-EC" sz="2000"/>
                              <m:t>m</m:t>
                            </m:r>
                          </m:e>
                          <m:sup>
                            <m:r>
                              <a:rPr lang="es-EC" sz="2000"/>
                              <m:t>2</m:t>
                            </m:r>
                          </m:sup>
                        </m:sSup>
                      </m:den>
                    </m:f>
                  </m:oMath>
                </a14:m>
                <a:r>
                  <a:rPr lang="es-EC" sz="2000" dirty="0">
                    <a:latin typeface="Arial" panose="020B0604020202020204" pitchFamily="34" charset="0"/>
                    <a:cs typeface="Arial" panose="020B0604020202020204" pitchFamily="34" charset="0"/>
                  </a:rPr>
                  <a:t>; dando un error de aproximación de 0,16% en déficit. Esto indica que una metodología adecuada para estimación del recurso solar, corresponde al uso de la temperatura del panel, la misma que permite estimar la </a:t>
                </a:r>
                <a:r>
                  <a:rPr lang="es-EC" sz="2000" dirty="0" err="1">
                    <a:latin typeface="Arial" panose="020B0604020202020204" pitchFamily="34" charset="0"/>
                    <a:cs typeface="Arial" panose="020B0604020202020204" pitchFamily="34" charset="0"/>
                  </a:rPr>
                  <a:t>Irradiancia</a:t>
                </a:r>
                <a:r>
                  <a:rPr lang="es-EC" sz="2000" dirty="0">
                    <a:latin typeface="Arial" panose="020B0604020202020204" pitchFamily="34" charset="0"/>
                    <a:cs typeface="Arial" panose="020B0604020202020204" pitchFamily="34" charset="0"/>
                  </a:rPr>
                  <a:t> solar local, de manera indirecta. Es necesario indicar que para aplicar este procedimiento, el valor de k debe ser seleccionado con los siguientes criterios: Al graficar la </a:t>
                </a:r>
                <a:r>
                  <a:rPr lang="es-EC" sz="2000" dirty="0" err="1">
                    <a:latin typeface="Arial" panose="020B0604020202020204" pitchFamily="34" charset="0"/>
                    <a:cs typeface="Arial" panose="020B0604020202020204" pitchFamily="34" charset="0"/>
                  </a:rPr>
                  <a:t>Irradiancia</a:t>
                </a:r>
                <a:r>
                  <a:rPr lang="es-EC" sz="2000" dirty="0">
                    <a:latin typeface="Arial" panose="020B0604020202020204" pitchFamily="34" charset="0"/>
                    <a:cs typeface="Arial" panose="020B0604020202020204" pitchFamily="34" charset="0"/>
                  </a:rPr>
                  <a:t> medida y estimada, tengan una tendencia que en lo posible sea uniforme. Además, al realizar la diferencia entre el promedio diario se consiga un error inferior al 5</a:t>
                </a:r>
                <a:r>
                  <a:rPr lang="es-EC" sz="2000" dirty="0" smtClean="0">
                    <a:latin typeface="Arial" panose="020B0604020202020204" pitchFamily="34" charset="0"/>
                    <a:cs typeface="Arial" panose="020B0604020202020204" pitchFamily="34" charset="0"/>
                  </a:rPr>
                  <a:t>%.</a:t>
                </a:r>
              </a:p>
            </p:txBody>
          </p:sp>
        </mc:Choice>
        <mc:Fallback>
          <p:sp>
            <p:nvSpPr>
              <p:cNvPr id="2" name="1 Rectángulo"/>
              <p:cNvSpPr>
                <a:spLocks noRot="1" noChangeAspect="1" noMove="1" noResize="1" noEditPoints="1" noAdjustHandles="1" noChangeArrowheads="1" noChangeShapeType="1" noTextEdit="1"/>
              </p:cNvSpPr>
              <p:nvPr/>
            </p:nvSpPr>
            <p:spPr>
              <a:xfrm>
                <a:off x="395536" y="1700808"/>
                <a:ext cx="8352928" cy="3919535"/>
              </a:xfrm>
              <a:prstGeom prst="rect">
                <a:avLst/>
              </a:prstGeom>
              <a:blipFill rotWithShape="1">
                <a:blip r:embed="rId2"/>
                <a:stretch>
                  <a:fillRect l="-657" t="-622" r="-730" b="-1866"/>
                </a:stretch>
              </a:blipFill>
            </p:spPr>
            <p:txBody>
              <a:bodyPr/>
              <a:lstStyle/>
              <a:p>
                <a:r>
                  <a:rPr lang="es-EC">
                    <a:noFill/>
                  </a:rPr>
                  <a:t> </a:t>
                </a:r>
              </a:p>
            </p:txBody>
          </p:sp>
        </mc:Fallback>
      </mc:AlternateContent>
    </p:spTree>
    <p:extLst>
      <p:ext uri="{BB962C8B-B14F-4D97-AF65-F5344CB8AC3E}">
        <p14:creationId xmlns:p14="http://schemas.microsoft.com/office/powerpoint/2010/main" val="12022553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35179" y="764704"/>
            <a:ext cx="2749471" cy="461665"/>
          </a:xfrm>
          <a:prstGeom prst="rect">
            <a:avLst/>
          </a:prstGeom>
        </p:spPr>
        <p:txBody>
          <a:bodyPr wrap="none">
            <a:spAutoFit/>
          </a:bodyPr>
          <a:lstStyle/>
          <a:p>
            <a:pPr algn="ctr"/>
            <a:r>
              <a:rPr lang="en-US" sz="2400" b="1" dirty="0" smtClean="0">
                <a:solidFill>
                  <a:srgbClr val="0070C0"/>
                </a:solidFill>
                <a:latin typeface="Arial" panose="020B0604020202020204" pitchFamily="34" charset="0"/>
                <a:cs typeface="Arial" panose="020B0604020202020204" pitchFamily="34" charset="0"/>
              </a:rPr>
              <a:t>CONCLUSIONES </a:t>
            </a:r>
            <a:endParaRPr lang="en-US" sz="2400" b="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 name="1 Rectángulo"/>
              <p:cNvSpPr/>
              <p:nvPr/>
            </p:nvSpPr>
            <p:spPr>
              <a:xfrm>
                <a:off x="395536" y="1700808"/>
                <a:ext cx="8352928" cy="3130088"/>
              </a:xfrm>
              <a:prstGeom prst="rect">
                <a:avLst/>
              </a:prstGeom>
            </p:spPr>
            <p:txBody>
              <a:bodyPr wrap="square">
                <a:spAutoFit/>
              </a:bodyPr>
              <a:lstStyle/>
              <a:p>
                <a:pPr marL="342900" indent="-342900" algn="just">
                  <a:buFont typeface="Arial" panose="020B0604020202020204" pitchFamily="34" charset="0"/>
                  <a:buChar char="•"/>
                </a:pPr>
                <a:r>
                  <a:rPr lang="es-EC" sz="2000" dirty="0">
                    <a:latin typeface="Arial" panose="020B0604020202020204" pitchFamily="34" charset="0"/>
                    <a:cs typeface="Arial" panose="020B0604020202020204" pitchFamily="34" charset="0"/>
                  </a:rPr>
                  <a:t>En la estimación de </a:t>
                </a:r>
                <a:r>
                  <a:rPr lang="es-EC" sz="2000" dirty="0" err="1">
                    <a:latin typeface="Arial" panose="020B0604020202020204" pitchFamily="34" charset="0"/>
                    <a:cs typeface="Arial" panose="020B0604020202020204" pitchFamily="34" charset="0"/>
                  </a:rPr>
                  <a:t>Irradiancia</a:t>
                </a:r>
                <a:r>
                  <a:rPr lang="es-EC" sz="2000" dirty="0">
                    <a:latin typeface="Arial" panose="020B0604020202020204" pitchFamily="34" charset="0"/>
                    <a:cs typeface="Arial" panose="020B0604020202020204" pitchFamily="34" charset="0"/>
                  </a:rPr>
                  <a:t> por la corriente generada, se tiene que la </a:t>
                </a:r>
                <a:r>
                  <a:rPr lang="es-EC" sz="2000" dirty="0" err="1">
                    <a:latin typeface="Arial" panose="020B0604020202020204" pitchFamily="34" charset="0"/>
                    <a:cs typeface="Arial" panose="020B0604020202020204" pitchFamily="34" charset="0"/>
                  </a:rPr>
                  <a:t>irradiancia</a:t>
                </a:r>
                <a:r>
                  <a:rPr lang="es-EC" sz="2000" dirty="0">
                    <a:latin typeface="Arial" panose="020B0604020202020204" pitchFamily="34" charset="0"/>
                    <a:cs typeface="Arial" panose="020B0604020202020204" pitchFamily="34" charset="0"/>
                  </a:rPr>
                  <a:t> medida es de 531,98 </a:t>
                </a:r>
                <a14:m>
                  <m:oMath xmlns:m="http://schemas.openxmlformats.org/officeDocument/2006/math">
                    <m:f>
                      <m:fPr>
                        <m:ctrlPr>
                          <a:rPr lang="es-EC" sz="2000" i="1"/>
                        </m:ctrlPr>
                      </m:fPr>
                      <m:num>
                        <m:r>
                          <m:rPr>
                            <m:sty m:val="p"/>
                          </m:rPr>
                          <a:rPr lang="es-EC" sz="2000"/>
                          <m:t>W</m:t>
                        </m:r>
                      </m:num>
                      <m:den>
                        <m:sSup>
                          <m:sSupPr>
                            <m:ctrlPr>
                              <a:rPr lang="es-EC" sz="2000" i="1"/>
                            </m:ctrlPr>
                          </m:sSupPr>
                          <m:e>
                            <m:r>
                              <m:rPr>
                                <m:sty m:val="p"/>
                              </m:rPr>
                              <a:rPr lang="es-EC" sz="2000"/>
                              <m:t>m</m:t>
                            </m:r>
                          </m:e>
                          <m:sup>
                            <m:r>
                              <a:rPr lang="es-EC" sz="2000"/>
                              <m:t>2</m:t>
                            </m:r>
                          </m:sup>
                        </m:sSup>
                      </m:den>
                    </m:f>
                  </m:oMath>
                </a14:m>
                <a:r>
                  <a:rPr lang="es-EC" sz="2000" dirty="0">
                    <a:latin typeface="Arial" panose="020B0604020202020204" pitchFamily="34" charset="0"/>
                    <a:cs typeface="Arial" panose="020B0604020202020204" pitchFamily="34" charset="0"/>
                  </a:rPr>
                  <a:t> y la </a:t>
                </a:r>
                <a:r>
                  <a:rPr lang="es-EC" sz="2000" dirty="0" err="1">
                    <a:latin typeface="Arial" panose="020B0604020202020204" pitchFamily="34" charset="0"/>
                    <a:cs typeface="Arial" panose="020B0604020202020204" pitchFamily="34" charset="0"/>
                  </a:rPr>
                  <a:t>irradiancia</a:t>
                </a:r>
                <a:r>
                  <a:rPr lang="es-EC" sz="2000" dirty="0">
                    <a:latin typeface="Arial" panose="020B0604020202020204" pitchFamily="34" charset="0"/>
                    <a:cs typeface="Arial" panose="020B0604020202020204" pitchFamily="34" charset="0"/>
                  </a:rPr>
                  <a:t> estimada por la corriente que genera el panel 511,14 </a:t>
                </a:r>
                <a14:m>
                  <m:oMath xmlns:m="http://schemas.openxmlformats.org/officeDocument/2006/math">
                    <m:f>
                      <m:fPr>
                        <m:ctrlPr>
                          <a:rPr lang="es-EC" sz="2000" i="1"/>
                        </m:ctrlPr>
                      </m:fPr>
                      <m:num>
                        <m:r>
                          <m:rPr>
                            <m:sty m:val="p"/>
                          </m:rPr>
                          <a:rPr lang="es-EC" sz="2000"/>
                          <m:t>W</m:t>
                        </m:r>
                      </m:num>
                      <m:den>
                        <m:sSup>
                          <m:sSupPr>
                            <m:ctrlPr>
                              <a:rPr lang="es-EC" sz="2000" i="1"/>
                            </m:ctrlPr>
                          </m:sSupPr>
                          <m:e>
                            <m:r>
                              <m:rPr>
                                <m:sty m:val="p"/>
                              </m:rPr>
                              <a:rPr lang="es-EC" sz="2000"/>
                              <m:t>m</m:t>
                            </m:r>
                          </m:e>
                          <m:sup>
                            <m:r>
                              <a:rPr lang="es-EC" sz="2000"/>
                              <m:t>2</m:t>
                            </m:r>
                          </m:sup>
                        </m:sSup>
                      </m:den>
                    </m:f>
                  </m:oMath>
                </a14:m>
                <a:r>
                  <a:rPr lang="es-EC" sz="2000" dirty="0">
                    <a:latin typeface="Arial" panose="020B0604020202020204" pitchFamily="34" charset="0"/>
                    <a:cs typeface="Arial" panose="020B0604020202020204" pitchFamily="34" charset="0"/>
                  </a:rPr>
                  <a:t>. Se toma como corriente de operación del panel, a 47°C de temperatura, el valor de 2,4 A. En la relación anterior tomando en cuenta el valor medido y estimado se consigue un error de 3,917% en déficit. Para realizar estas mediciones se ha utilizado una carga que consume corriente hasta que el voltaje del panel se aproxime a un valor de 13 V. que corresponde al de operación normal del PFV.</a:t>
                </a:r>
                <a:endParaRPr lang="es-EC" sz="2000" dirty="0" smtClean="0">
                  <a:latin typeface="Arial" panose="020B0604020202020204" pitchFamily="34" charset="0"/>
                  <a:cs typeface="Arial" panose="020B0604020202020204" pitchFamily="34" charset="0"/>
                </a:endParaRPr>
              </a:p>
            </p:txBody>
          </p:sp>
        </mc:Choice>
        <mc:Fallback>
          <p:sp>
            <p:nvSpPr>
              <p:cNvPr id="2" name="1 Rectángulo"/>
              <p:cNvSpPr>
                <a:spLocks noRot="1" noChangeAspect="1" noMove="1" noResize="1" noEditPoints="1" noAdjustHandles="1" noChangeArrowheads="1" noChangeShapeType="1" noTextEdit="1"/>
              </p:cNvSpPr>
              <p:nvPr/>
            </p:nvSpPr>
            <p:spPr>
              <a:xfrm>
                <a:off x="395536" y="1700808"/>
                <a:ext cx="8352928" cy="3130088"/>
              </a:xfrm>
              <a:prstGeom prst="rect">
                <a:avLst/>
              </a:prstGeom>
              <a:blipFill rotWithShape="1">
                <a:blip r:embed="rId2"/>
                <a:stretch>
                  <a:fillRect l="-657" t="-780" r="-730" b="-2729"/>
                </a:stretch>
              </a:blipFill>
            </p:spPr>
            <p:txBody>
              <a:bodyPr/>
              <a:lstStyle/>
              <a:p>
                <a:r>
                  <a:rPr lang="es-EC">
                    <a:noFill/>
                  </a:rPr>
                  <a:t> </a:t>
                </a:r>
              </a:p>
            </p:txBody>
          </p:sp>
        </mc:Fallback>
      </mc:AlternateContent>
    </p:spTree>
    <p:extLst>
      <p:ext uri="{BB962C8B-B14F-4D97-AF65-F5344CB8AC3E}">
        <p14:creationId xmlns:p14="http://schemas.microsoft.com/office/powerpoint/2010/main" val="1239321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548680"/>
            <a:ext cx="4896544" cy="461665"/>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ANTECEDENTES</a:t>
            </a:r>
            <a:endParaRPr lang="en-US" sz="2400" b="1" dirty="0">
              <a:solidFill>
                <a:srgbClr val="0070C0"/>
              </a:solidFill>
              <a:latin typeface="Arial" panose="020B0604020202020204" pitchFamily="34" charset="0"/>
              <a:cs typeface="Arial" panose="020B0604020202020204" pitchFamily="34" charset="0"/>
            </a:endParaRPr>
          </a:p>
        </p:txBody>
      </p:sp>
      <p:sp>
        <p:nvSpPr>
          <p:cNvPr id="3" name="2 Rectángulo"/>
          <p:cNvSpPr/>
          <p:nvPr/>
        </p:nvSpPr>
        <p:spPr>
          <a:xfrm>
            <a:off x="539552" y="1443841"/>
            <a:ext cx="8064896" cy="4401205"/>
          </a:xfrm>
          <a:prstGeom prst="rect">
            <a:avLst/>
          </a:prstGeom>
        </p:spPr>
        <p:txBody>
          <a:bodyPr wrap="square">
            <a:spAutoFit/>
          </a:bodyPr>
          <a:lstStyle/>
          <a:p>
            <a:pPr algn="just"/>
            <a:r>
              <a:rPr lang="es-MX" sz="2800" dirty="0" smtClean="0">
                <a:latin typeface="Arial" panose="020B0604020202020204" pitchFamily="34" charset="0"/>
                <a:cs typeface="Arial" panose="020B0604020202020204" pitchFamily="34" charset="0"/>
              </a:rPr>
              <a:t>Para la instalación </a:t>
            </a:r>
            <a:r>
              <a:rPr lang="es-MX" sz="2800" dirty="0">
                <a:latin typeface="Arial" panose="020B0604020202020204" pitchFamily="34" charset="0"/>
                <a:cs typeface="Arial" panose="020B0604020202020204" pitchFamily="34" charset="0"/>
              </a:rPr>
              <a:t>de sistemas fotovoltaicos </a:t>
            </a:r>
            <a:r>
              <a:rPr lang="es-MX" sz="2800" dirty="0" smtClean="0">
                <a:latin typeface="Arial" panose="020B0604020202020204" pitchFamily="34" charset="0"/>
                <a:cs typeface="Arial" panose="020B0604020202020204" pitchFamily="34" charset="0"/>
              </a:rPr>
              <a:t>es necesario conocer el</a:t>
            </a:r>
            <a:r>
              <a:rPr lang="es-MX" sz="2800" dirty="0" smtClean="0">
                <a:latin typeface="Arial" panose="020B0604020202020204" pitchFamily="34" charset="0"/>
                <a:cs typeface="Arial" panose="020B0604020202020204" pitchFamily="34" charset="0"/>
              </a:rPr>
              <a:t> </a:t>
            </a:r>
            <a:r>
              <a:rPr lang="es-MX" sz="2800" dirty="0">
                <a:latin typeface="Arial" panose="020B0604020202020204" pitchFamily="34" charset="0"/>
                <a:cs typeface="Arial" panose="020B0604020202020204" pitchFamily="34" charset="0"/>
              </a:rPr>
              <a:t>recurso solar disponible en </a:t>
            </a:r>
            <a:r>
              <a:rPr lang="es-MX" sz="2800" dirty="0" smtClean="0">
                <a:latin typeface="Arial" panose="020B0604020202020204" pitchFamily="34" charset="0"/>
                <a:cs typeface="Arial" panose="020B0604020202020204" pitchFamily="34" charset="0"/>
              </a:rPr>
              <a:t>un </a:t>
            </a:r>
            <a:r>
              <a:rPr lang="es-MX" sz="2800" dirty="0">
                <a:latin typeface="Arial" panose="020B0604020202020204" pitchFamily="34" charset="0"/>
                <a:cs typeface="Arial" panose="020B0604020202020204" pitchFamily="34" charset="0"/>
              </a:rPr>
              <a:t>área, </a:t>
            </a:r>
            <a:r>
              <a:rPr lang="es-MX" sz="2800" dirty="0" smtClean="0">
                <a:latin typeface="Arial" panose="020B0604020202020204" pitchFamily="34" charset="0"/>
                <a:cs typeface="Arial" panose="020B0604020202020204" pitchFamily="34" charset="0"/>
              </a:rPr>
              <a:t>es </a:t>
            </a:r>
            <a:r>
              <a:rPr lang="es-MX" sz="2800" dirty="0">
                <a:latin typeface="Arial" panose="020B0604020202020204" pitchFamily="34" charset="0"/>
                <a:cs typeface="Arial" panose="020B0604020202020204" pitchFamily="34" charset="0"/>
              </a:rPr>
              <a:t>importante obtener datos históricos concernientes a la radiación </a:t>
            </a:r>
            <a:r>
              <a:rPr lang="es-MX" sz="2800" dirty="0" smtClean="0">
                <a:latin typeface="Arial" panose="020B0604020202020204" pitchFamily="34" charset="0"/>
                <a:cs typeface="Arial" panose="020B0604020202020204" pitchFamily="34" charset="0"/>
              </a:rPr>
              <a:t>solar.</a:t>
            </a:r>
          </a:p>
          <a:p>
            <a:pPr algn="just"/>
            <a:r>
              <a:rPr lang="es-MX" sz="2800" dirty="0" smtClean="0">
                <a:latin typeface="Arial" panose="020B0604020202020204" pitchFamily="34" charset="0"/>
                <a:cs typeface="Arial" panose="020B0604020202020204" pitchFamily="34" charset="0"/>
              </a:rPr>
              <a:t>Muchos </a:t>
            </a:r>
            <a:r>
              <a:rPr lang="es-MX" sz="2800" dirty="0">
                <a:latin typeface="Arial" panose="020B0604020202020204" pitchFamily="34" charset="0"/>
                <a:cs typeface="Arial" panose="020B0604020202020204" pitchFamily="34" charset="0"/>
              </a:rPr>
              <a:t>de estos datos solo están disponibles para superficie </a:t>
            </a:r>
            <a:r>
              <a:rPr lang="es-MX" sz="2800" dirty="0" smtClean="0">
                <a:latin typeface="Arial" panose="020B0604020202020204" pitchFamily="34" charset="0"/>
                <a:cs typeface="Arial" panose="020B0604020202020204" pitchFamily="34" charset="0"/>
              </a:rPr>
              <a:t>horizontal. </a:t>
            </a:r>
          </a:p>
          <a:p>
            <a:pPr algn="just"/>
            <a:r>
              <a:rPr lang="es-MX" sz="2800" dirty="0" smtClean="0">
                <a:latin typeface="Arial" panose="020B0604020202020204" pitchFamily="34" charset="0"/>
                <a:cs typeface="Arial" panose="020B0604020202020204" pitchFamily="34" charset="0"/>
              </a:rPr>
              <a:t>Los </a:t>
            </a:r>
            <a:r>
              <a:rPr lang="es-MX" sz="2800" dirty="0">
                <a:latin typeface="Arial" panose="020B0604020202020204" pitchFamily="34" charset="0"/>
                <a:cs typeface="Arial" panose="020B0604020202020204" pitchFamily="34" charset="0"/>
              </a:rPr>
              <a:t>instrumentos para medir la </a:t>
            </a:r>
            <a:r>
              <a:rPr lang="es-MX" sz="2800" dirty="0" err="1">
                <a:latin typeface="Arial" panose="020B0604020202020204" pitchFamily="34" charset="0"/>
                <a:cs typeface="Arial" panose="020B0604020202020204" pitchFamily="34" charset="0"/>
              </a:rPr>
              <a:t>irradiancia</a:t>
            </a:r>
            <a:r>
              <a:rPr lang="es-MX" sz="2800" dirty="0">
                <a:latin typeface="Arial" panose="020B0604020202020204" pitchFamily="34" charset="0"/>
                <a:cs typeface="Arial" panose="020B0604020202020204" pitchFamily="34" charset="0"/>
              </a:rPr>
              <a:t> </a:t>
            </a:r>
            <a:r>
              <a:rPr lang="es-MX" sz="2800" dirty="0" smtClean="0">
                <a:latin typeface="Arial" panose="020B0604020202020204" pitchFamily="34" charset="0"/>
                <a:cs typeface="Arial" panose="020B0604020202020204" pitchFamily="34" charset="0"/>
              </a:rPr>
              <a:t>directamente son </a:t>
            </a:r>
            <a:r>
              <a:rPr lang="es-MX" sz="2800" dirty="0">
                <a:latin typeface="Arial" panose="020B0604020202020204" pitchFamily="34" charset="0"/>
                <a:cs typeface="Arial" panose="020B0604020202020204" pitchFamily="34" charset="0"/>
              </a:rPr>
              <a:t>costosos haciendo que su compra sea prácticamente no recomendable para pequeños sistemas fotovoltaicos.</a:t>
            </a:r>
            <a:endParaRPr lang="es-EC"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29682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987882" y="498475"/>
            <a:ext cx="3384260" cy="461665"/>
          </a:xfrm>
          <a:prstGeom prst="rect">
            <a:avLst/>
          </a:prstGeom>
        </p:spPr>
        <p:txBody>
          <a:bodyPr wrap="none">
            <a:spAutoFit/>
          </a:bodyPr>
          <a:lstStyle/>
          <a:p>
            <a:pPr algn="ctr"/>
            <a:r>
              <a:rPr lang="en-US" sz="2400" b="1" dirty="0" smtClean="0">
                <a:solidFill>
                  <a:srgbClr val="0070C0"/>
                </a:solidFill>
                <a:latin typeface="Arial" panose="020B0604020202020204" pitchFamily="34" charset="0"/>
                <a:cs typeface="Arial" panose="020B0604020202020204" pitchFamily="34" charset="0"/>
              </a:rPr>
              <a:t>RECOMENDACIONES</a:t>
            </a:r>
            <a:endParaRPr lang="en-US" sz="2400" b="1" dirty="0">
              <a:solidFill>
                <a:srgbClr val="0070C0"/>
              </a:solidFill>
              <a:latin typeface="Arial" panose="020B0604020202020204" pitchFamily="34" charset="0"/>
              <a:cs typeface="Arial" panose="020B0604020202020204" pitchFamily="34" charset="0"/>
            </a:endParaRPr>
          </a:p>
        </p:txBody>
      </p:sp>
      <p:sp>
        <p:nvSpPr>
          <p:cNvPr id="2" name="1 Rectángulo"/>
          <p:cNvSpPr/>
          <p:nvPr/>
        </p:nvSpPr>
        <p:spPr>
          <a:xfrm>
            <a:off x="323528" y="1196751"/>
            <a:ext cx="8424936" cy="4524315"/>
          </a:xfrm>
          <a:prstGeom prst="rect">
            <a:avLst/>
          </a:prstGeom>
        </p:spPr>
        <p:txBody>
          <a:bodyPr wrap="square">
            <a:spAutoFit/>
          </a:bodyPr>
          <a:lstStyle/>
          <a:p>
            <a:pPr marL="342900" lvl="0" indent="-342900" algn="just">
              <a:buFont typeface="Arial" pitchFamily="34" charset="0"/>
              <a:buChar char="•"/>
            </a:pPr>
            <a:r>
              <a:rPr lang="es-EC" sz="2400" dirty="0"/>
              <a:t>Para tener una mejor aproximación de los datos en la determinación indirecta de la </a:t>
            </a:r>
            <a:r>
              <a:rPr lang="es-EC" sz="2400" dirty="0" err="1"/>
              <a:t>irradiancia</a:t>
            </a:r>
            <a:r>
              <a:rPr lang="es-EC" sz="2400" dirty="0"/>
              <a:t> solar se requiere que se utilicen cargas de consumo, que puedan ser variables hasta que el voltaje del panel se sitúe en los 13 V. aproximadamente, en este instante es recomendable que se tomen las medidas de los parámetros energéticos</a:t>
            </a:r>
            <a:r>
              <a:rPr lang="es-EC" sz="2400" dirty="0" smtClean="0"/>
              <a:t>.</a:t>
            </a:r>
          </a:p>
          <a:p>
            <a:pPr lvl="0" algn="just"/>
            <a:endParaRPr lang="es-EC" sz="2400" dirty="0" smtClean="0"/>
          </a:p>
          <a:p>
            <a:pPr marL="342900" lvl="0" indent="-342900" algn="just">
              <a:buFont typeface="Arial" pitchFamily="34" charset="0"/>
              <a:buChar char="•"/>
            </a:pPr>
            <a:r>
              <a:rPr lang="es-EC" sz="2400" dirty="0"/>
              <a:t>En esta investigación del recurso solar se ha podido observar que por la presencia de nubosidad los datos de radiación solar varían cada segundo, por lo que es necesario tomar las medidas de voltaje, amperaje, </a:t>
            </a:r>
            <a:r>
              <a:rPr lang="es-EC" sz="2400" dirty="0" err="1"/>
              <a:t>irradiancia</a:t>
            </a:r>
            <a:r>
              <a:rPr lang="es-EC" sz="2400" dirty="0"/>
              <a:t> solar en el menor tiempo posible</a:t>
            </a:r>
            <a:r>
              <a:rPr lang="es-EC" sz="2400" dirty="0" smtClean="0"/>
              <a:t>.</a:t>
            </a:r>
            <a:r>
              <a:rPr lang="es-MX" sz="2400" dirty="0" smtClean="0">
                <a:latin typeface="Arial" pitchFamily="34" charset="0"/>
                <a:cs typeface="Arial" pitchFamily="34" charset="0"/>
              </a:rPr>
              <a:t> </a:t>
            </a:r>
            <a:endParaRPr lang="es-EC" sz="2400" dirty="0">
              <a:latin typeface="Arial" pitchFamily="34" charset="0"/>
              <a:cs typeface="Arial" pitchFamily="34" charset="0"/>
            </a:endParaRPr>
          </a:p>
        </p:txBody>
      </p:sp>
    </p:spTree>
    <p:extLst>
      <p:ext uri="{BB962C8B-B14F-4D97-AF65-F5344CB8AC3E}">
        <p14:creationId xmlns:p14="http://schemas.microsoft.com/office/powerpoint/2010/main" val="25741622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987882" y="498475"/>
            <a:ext cx="3384260" cy="461665"/>
          </a:xfrm>
          <a:prstGeom prst="rect">
            <a:avLst/>
          </a:prstGeom>
        </p:spPr>
        <p:txBody>
          <a:bodyPr wrap="none">
            <a:spAutoFit/>
          </a:bodyPr>
          <a:lstStyle/>
          <a:p>
            <a:pPr algn="ctr"/>
            <a:r>
              <a:rPr lang="en-US" sz="2400" b="1" dirty="0" smtClean="0">
                <a:solidFill>
                  <a:srgbClr val="0070C0"/>
                </a:solidFill>
                <a:latin typeface="Arial" panose="020B0604020202020204" pitchFamily="34" charset="0"/>
                <a:cs typeface="Arial" panose="020B0604020202020204" pitchFamily="34" charset="0"/>
              </a:rPr>
              <a:t>RECOMENDACIONES</a:t>
            </a:r>
            <a:endParaRPr lang="en-US" sz="2400" b="1" dirty="0">
              <a:solidFill>
                <a:srgbClr val="0070C0"/>
              </a:solidFill>
              <a:latin typeface="Arial" panose="020B0604020202020204" pitchFamily="34" charset="0"/>
              <a:cs typeface="Arial" panose="020B0604020202020204" pitchFamily="34" charset="0"/>
            </a:endParaRPr>
          </a:p>
        </p:txBody>
      </p:sp>
      <p:sp>
        <p:nvSpPr>
          <p:cNvPr id="2" name="1 Rectángulo"/>
          <p:cNvSpPr/>
          <p:nvPr/>
        </p:nvSpPr>
        <p:spPr>
          <a:xfrm>
            <a:off x="323528" y="1196751"/>
            <a:ext cx="8424936" cy="2308324"/>
          </a:xfrm>
          <a:prstGeom prst="rect">
            <a:avLst/>
          </a:prstGeom>
        </p:spPr>
        <p:txBody>
          <a:bodyPr wrap="square">
            <a:spAutoFit/>
          </a:bodyPr>
          <a:lstStyle/>
          <a:p>
            <a:pPr marL="342900" lvl="0" indent="-342900" algn="just">
              <a:buFont typeface="Arial" pitchFamily="34" charset="0"/>
              <a:buChar char="•"/>
            </a:pPr>
            <a:r>
              <a:rPr lang="es-EC" sz="2400" dirty="0"/>
              <a:t>Se recomienda el uso de esta metodología en proyectos de implementación de paneles fotovoltaicos o colectores solares planos, en vista de que la aproximación de los valores estimados a los reales es adecuada, pudiendo alcanzar porcentajes de error inferior al 5%. Esta técnica evita el uso de instrumental científico de alto costo.</a:t>
            </a:r>
            <a:endParaRPr lang="es-EC" sz="2400" dirty="0">
              <a:latin typeface="Arial" pitchFamily="34" charset="0"/>
              <a:cs typeface="Arial" pitchFamily="34" charset="0"/>
            </a:endParaRPr>
          </a:p>
        </p:txBody>
      </p:sp>
    </p:spTree>
    <p:extLst>
      <p:ext uri="{BB962C8B-B14F-4D97-AF65-F5344CB8AC3E}">
        <p14:creationId xmlns:p14="http://schemas.microsoft.com/office/powerpoint/2010/main" val="26229956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963206" y="2564904"/>
            <a:ext cx="4896544" cy="1077218"/>
          </a:xfrm>
          <a:prstGeom prst="rect">
            <a:avLst/>
          </a:prstGeom>
          <a:noFill/>
        </p:spPr>
        <p:txBody>
          <a:bodyPr wrap="square" rtlCol="0">
            <a:spAutoFit/>
          </a:bodyPr>
          <a:lstStyle/>
          <a:p>
            <a:pPr algn="ctr"/>
            <a:r>
              <a:rPr lang="es-EC" sz="3200" dirty="0" smtClean="0">
                <a:solidFill>
                  <a:srgbClr val="0070C0"/>
                </a:solidFill>
                <a:latin typeface="Arial" pitchFamily="34" charset="0"/>
                <a:cs typeface="Arial" pitchFamily="34" charset="0"/>
              </a:rPr>
              <a:t>GRACIAS </a:t>
            </a:r>
          </a:p>
          <a:p>
            <a:pPr algn="ctr"/>
            <a:r>
              <a:rPr lang="es-EC" sz="3200" dirty="0" smtClean="0">
                <a:solidFill>
                  <a:srgbClr val="0070C0"/>
                </a:solidFill>
                <a:latin typeface="Arial" pitchFamily="34" charset="0"/>
                <a:cs typeface="Arial" pitchFamily="34" charset="0"/>
              </a:rPr>
              <a:t>POR SU ATENCIÓN </a:t>
            </a:r>
            <a:endParaRPr lang="es-EC" sz="32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63194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548680"/>
            <a:ext cx="4896544" cy="461665"/>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DEFINICIÓN DEL PROBLEMA</a:t>
            </a:r>
            <a:endParaRPr lang="en-US" sz="2400" b="1" dirty="0">
              <a:solidFill>
                <a:srgbClr val="0070C0"/>
              </a:solidFill>
              <a:latin typeface="Arial" panose="020B0604020202020204" pitchFamily="34" charset="0"/>
              <a:cs typeface="Arial" panose="020B0604020202020204" pitchFamily="34" charset="0"/>
            </a:endParaRPr>
          </a:p>
        </p:txBody>
      </p:sp>
      <p:sp>
        <p:nvSpPr>
          <p:cNvPr id="3" name="2 Rectángulo"/>
          <p:cNvSpPr/>
          <p:nvPr/>
        </p:nvSpPr>
        <p:spPr>
          <a:xfrm>
            <a:off x="539552" y="1443841"/>
            <a:ext cx="7920880" cy="3970318"/>
          </a:xfrm>
          <a:prstGeom prst="rect">
            <a:avLst/>
          </a:prstGeom>
        </p:spPr>
        <p:txBody>
          <a:bodyPr wrap="square">
            <a:spAutoFit/>
          </a:bodyPr>
          <a:lstStyle/>
          <a:p>
            <a:pPr algn="just"/>
            <a:r>
              <a:rPr lang="es-EC" sz="2800" dirty="0">
                <a:latin typeface="Arial" panose="020B0604020202020204" pitchFamily="34" charset="0"/>
                <a:cs typeface="Arial" panose="020B0604020202020204" pitchFamily="34" charset="0"/>
              </a:rPr>
              <a:t>La determinación del recurso solar local, es uno de los aspectos </a:t>
            </a:r>
            <a:r>
              <a:rPr lang="es-EC" sz="2800" dirty="0" smtClean="0">
                <a:latin typeface="Arial" panose="020B0604020202020204" pitchFamily="34" charset="0"/>
                <a:cs typeface="Arial" panose="020B0604020202020204" pitchFamily="34" charset="0"/>
              </a:rPr>
              <a:t>principales </a:t>
            </a:r>
            <a:r>
              <a:rPr lang="es-EC" sz="2800" dirty="0">
                <a:latin typeface="Arial" panose="020B0604020202020204" pitchFamily="34" charset="0"/>
                <a:cs typeface="Arial" panose="020B0604020202020204" pitchFamily="34" charset="0"/>
              </a:rPr>
              <a:t>en el dimensionamiento básico de instalaciones térmicas o fotovoltaicas. </a:t>
            </a:r>
            <a:endParaRPr lang="es-EC" sz="2800" dirty="0" smtClean="0">
              <a:latin typeface="Arial" panose="020B0604020202020204" pitchFamily="34" charset="0"/>
              <a:cs typeface="Arial" panose="020B0604020202020204" pitchFamily="34" charset="0"/>
            </a:endParaRPr>
          </a:p>
          <a:p>
            <a:pPr algn="just"/>
            <a:endParaRPr lang="es-EC" sz="2800" dirty="0" smtClean="0">
              <a:latin typeface="Arial" panose="020B0604020202020204" pitchFamily="34" charset="0"/>
              <a:cs typeface="Arial" panose="020B0604020202020204" pitchFamily="34" charset="0"/>
            </a:endParaRPr>
          </a:p>
          <a:p>
            <a:pPr algn="just"/>
            <a:r>
              <a:rPr lang="es-EC" sz="2800" dirty="0" smtClean="0">
                <a:latin typeface="Arial" panose="020B0604020202020204" pitchFamily="34" charset="0"/>
                <a:cs typeface="Arial" panose="020B0604020202020204" pitchFamily="34" charset="0"/>
              </a:rPr>
              <a:t>La ESPE no dispone de un equipo empotrado en la terraza de cualquier edificación, para </a:t>
            </a:r>
            <a:r>
              <a:rPr lang="es-EC" sz="2800" dirty="0">
                <a:latin typeface="Arial" panose="020B0604020202020204" pitchFamily="34" charset="0"/>
                <a:cs typeface="Arial" panose="020B0604020202020204" pitchFamily="34" charset="0"/>
              </a:rPr>
              <a:t>medir en sitio la radiación </a:t>
            </a:r>
            <a:r>
              <a:rPr lang="es-EC" sz="2800" dirty="0" smtClean="0">
                <a:latin typeface="Arial" panose="020B0604020202020204" pitchFamily="34" charset="0"/>
                <a:cs typeface="Arial" panose="020B0604020202020204" pitchFamily="34" charset="0"/>
              </a:rPr>
              <a:t>solar y que permita caracterizar este recurso</a:t>
            </a:r>
            <a:r>
              <a:rPr lang="es-EC" sz="2800" dirty="0" smtClean="0">
                <a:latin typeface="Arial" panose="020B0604020202020204" pitchFamily="34" charset="0"/>
                <a:cs typeface="Arial" panose="020B0604020202020204" pitchFamily="34" charset="0"/>
              </a:rPr>
              <a:t>.</a:t>
            </a:r>
            <a:endParaRPr lang="es-EC"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9787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8437" y="548680"/>
            <a:ext cx="4896544" cy="461665"/>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OBJETIVO </a:t>
            </a:r>
            <a:r>
              <a:rPr lang="en-US" sz="2400" b="1" dirty="0" smtClean="0">
                <a:solidFill>
                  <a:srgbClr val="0070C0"/>
                </a:solidFill>
                <a:latin typeface="Arial" panose="020B0604020202020204" pitchFamily="34" charset="0"/>
                <a:cs typeface="Arial" panose="020B0604020202020204" pitchFamily="34" charset="0"/>
              </a:rPr>
              <a:t>GENERAL </a:t>
            </a:r>
            <a:endParaRPr lang="en-US" sz="2400" b="1" dirty="0">
              <a:solidFill>
                <a:srgbClr val="0070C0"/>
              </a:solidFill>
              <a:latin typeface="Arial" panose="020B0604020202020204" pitchFamily="34" charset="0"/>
              <a:cs typeface="Arial" panose="020B0604020202020204" pitchFamily="34" charset="0"/>
            </a:endParaRPr>
          </a:p>
        </p:txBody>
      </p:sp>
      <p:sp>
        <p:nvSpPr>
          <p:cNvPr id="3" name="2 Rectángulo"/>
          <p:cNvSpPr/>
          <p:nvPr/>
        </p:nvSpPr>
        <p:spPr>
          <a:xfrm>
            <a:off x="764543" y="1700808"/>
            <a:ext cx="7704856" cy="2677656"/>
          </a:xfrm>
          <a:prstGeom prst="rect">
            <a:avLst/>
          </a:prstGeom>
        </p:spPr>
        <p:txBody>
          <a:bodyPr wrap="square">
            <a:spAutoFit/>
          </a:bodyPr>
          <a:lstStyle/>
          <a:p>
            <a:pPr algn="just"/>
            <a:r>
              <a:rPr lang="es-EC" sz="2800" dirty="0">
                <a:latin typeface="Arial" panose="020B0604020202020204" pitchFamily="34" charset="0"/>
                <a:ea typeface="Times New Roman"/>
                <a:cs typeface="Arial" panose="020B0604020202020204" pitchFamily="34" charset="0"/>
              </a:rPr>
              <a:t>Realizar el diseño y construcción de un instrumento de medición indirecta de la </a:t>
            </a:r>
            <a:r>
              <a:rPr lang="es-EC" sz="2800" dirty="0" err="1">
                <a:latin typeface="Arial" panose="020B0604020202020204" pitchFamily="34" charset="0"/>
                <a:ea typeface="Times New Roman"/>
                <a:cs typeface="Arial" panose="020B0604020202020204" pitchFamily="34" charset="0"/>
              </a:rPr>
              <a:t>irradiancia</a:t>
            </a:r>
            <a:r>
              <a:rPr lang="es-EC" sz="2800" dirty="0">
                <a:latin typeface="Arial" panose="020B0604020202020204" pitchFamily="34" charset="0"/>
                <a:ea typeface="Times New Roman"/>
                <a:cs typeface="Arial" panose="020B0604020202020204" pitchFamily="34" charset="0"/>
              </a:rPr>
              <a:t> solar,  mediante el uso de un panel fotovoltaico con orientación norte sur, para caracterizar el recurso solar en </a:t>
            </a:r>
            <a:r>
              <a:rPr lang="es-EC" sz="2800" dirty="0" smtClean="0">
                <a:latin typeface="Arial" panose="020B0604020202020204" pitchFamily="34" charset="0"/>
                <a:ea typeface="Times New Roman"/>
                <a:cs typeface="Arial" panose="020B0604020202020204" pitchFamily="34" charset="0"/>
              </a:rPr>
              <a:t>la </a:t>
            </a:r>
            <a:r>
              <a:rPr lang="es-EC" sz="2800" dirty="0">
                <a:latin typeface="Arial" panose="020B0604020202020204" pitchFamily="34" charset="0"/>
                <a:ea typeface="Times New Roman"/>
                <a:cs typeface="Arial" panose="020B0604020202020204" pitchFamily="34" charset="0"/>
              </a:rPr>
              <a:t>ESPE,  mediante </a:t>
            </a:r>
            <a:r>
              <a:rPr lang="es-EC" sz="2800" dirty="0" smtClean="0">
                <a:latin typeface="Arial" panose="020B0604020202020204" pitchFamily="34" charset="0"/>
                <a:ea typeface="Times New Roman"/>
                <a:cs typeface="Arial" panose="020B0604020202020204" pitchFamily="34" charset="0"/>
              </a:rPr>
              <a:t>la corriente y temperatura del panel.</a:t>
            </a:r>
            <a:endParaRPr lang="es-EC" sz="2800" dirty="0">
              <a:latin typeface="Arial" pitchFamily="34" charset="0"/>
              <a:cs typeface="Arial" pitchFamily="34" charset="0"/>
            </a:endParaRPr>
          </a:p>
        </p:txBody>
      </p:sp>
    </p:spTree>
    <p:extLst>
      <p:ext uri="{BB962C8B-B14F-4D97-AF65-F5344CB8AC3E}">
        <p14:creationId xmlns:p14="http://schemas.microsoft.com/office/powerpoint/2010/main" val="2732368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8437" y="548680"/>
            <a:ext cx="4896544" cy="461665"/>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OBJETIVOS ESPECÍFICOS </a:t>
            </a:r>
            <a:endParaRPr lang="en-US" sz="2400" b="1" dirty="0">
              <a:solidFill>
                <a:srgbClr val="0070C0"/>
              </a:solidFill>
              <a:latin typeface="Arial" panose="020B0604020202020204" pitchFamily="34" charset="0"/>
              <a:cs typeface="Arial" panose="020B0604020202020204" pitchFamily="34" charset="0"/>
            </a:endParaRPr>
          </a:p>
        </p:txBody>
      </p:sp>
      <p:sp>
        <p:nvSpPr>
          <p:cNvPr id="3" name="2 Rectángulo"/>
          <p:cNvSpPr/>
          <p:nvPr/>
        </p:nvSpPr>
        <p:spPr>
          <a:xfrm>
            <a:off x="764543" y="1340768"/>
            <a:ext cx="7704856" cy="4832092"/>
          </a:xfrm>
          <a:prstGeom prst="rect">
            <a:avLst/>
          </a:prstGeom>
        </p:spPr>
        <p:txBody>
          <a:bodyPr wrap="square">
            <a:spAutoFit/>
          </a:bodyPr>
          <a:lstStyle/>
          <a:p>
            <a:pPr marL="457200" indent="-457200" algn="just">
              <a:buFont typeface="Arial" panose="020B0604020202020204" pitchFamily="34" charset="0"/>
              <a:buChar char="•"/>
            </a:pPr>
            <a:r>
              <a:rPr lang="es-EC" sz="2800" dirty="0" smtClean="0">
                <a:latin typeface="Arial" panose="020B0604020202020204" pitchFamily="34" charset="0"/>
                <a:ea typeface="Times New Roman"/>
                <a:cs typeface="Arial" panose="020B0604020202020204" pitchFamily="34" charset="0"/>
              </a:rPr>
              <a:t>Determinar </a:t>
            </a:r>
            <a:r>
              <a:rPr lang="es-EC" sz="2800" dirty="0">
                <a:latin typeface="Arial" panose="020B0604020202020204" pitchFamily="34" charset="0"/>
                <a:ea typeface="Times New Roman"/>
                <a:cs typeface="Arial" panose="020B0604020202020204" pitchFamily="34" charset="0"/>
              </a:rPr>
              <a:t>los parámetros de funcionamiento del panel </a:t>
            </a:r>
            <a:r>
              <a:rPr lang="es-EC" sz="2800" dirty="0" smtClean="0">
                <a:latin typeface="Arial" panose="020B0604020202020204" pitchFamily="34" charset="0"/>
                <a:ea typeface="Times New Roman"/>
                <a:cs typeface="Arial" panose="020B0604020202020204" pitchFamily="34" charset="0"/>
              </a:rPr>
              <a:t>fotovoltaico.</a:t>
            </a:r>
          </a:p>
          <a:p>
            <a:pPr marL="457200" indent="-457200" algn="just">
              <a:buFont typeface="Arial" panose="020B0604020202020204" pitchFamily="34" charset="0"/>
              <a:buChar char="•"/>
            </a:pPr>
            <a:r>
              <a:rPr lang="es-EC" sz="2800" dirty="0" smtClean="0">
                <a:latin typeface="Arial" panose="020B0604020202020204" pitchFamily="34" charset="0"/>
                <a:ea typeface="Times New Roman"/>
                <a:cs typeface="Arial" panose="020B0604020202020204" pitchFamily="34" charset="0"/>
              </a:rPr>
              <a:t>Realizar </a:t>
            </a:r>
            <a:r>
              <a:rPr lang="es-EC" sz="2800" dirty="0">
                <a:latin typeface="Arial" panose="020B0604020202020204" pitchFamily="34" charset="0"/>
                <a:ea typeface="Times New Roman"/>
                <a:cs typeface="Arial" panose="020B0604020202020204" pitchFamily="34" charset="0"/>
              </a:rPr>
              <a:t>el dimensionamiento básico del </a:t>
            </a:r>
            <a:r>
              <a:rPr lang="es-EC" sz="2800" dirty="0" smtClean="0">
                <a:latin typeface="Arial" panose="020B0604020202020204" pitchFamily="34" charset="0"/>
                <a:ea typeface="Times New Roman"/>
                <a:cs typeface="Arial" panose="020B0604020202020204" pitchFamily="34" charset="0"/>
              </a:rPr>
              <a:t>equipo.</a:t>
            </a:r>
          </a:p>
          <a:p>
            <a:pPr marL="457200" indent="-457200" algn="just">
              <a:buFont typeface="Arial" panose="020B0604020202020204" pitchFamily="34" charset="0"/>
              <a:buChar char="•"/>
            </a:pPr>
            <a:r>
              <a:rPr lang="es-EC" sz="2800" dirty="0" smtClean="0">
                <a:latin typeface="Arial" panose="020B0604020202020204" pitchFamily="34" charset="0"/>
                <a:ea typeface="Times New Roman"/>
                <a:cs typeface="Arial" panose="020B0604020202020204" pitchFamily="34" charset="0"/>
              </a:rPr>
              <a:t>Implementar </a:t>
            </a:r>
            <a:r>
              <a:rPr lang="es-EC" sz="2800" dirty="0">
                <a:latin typeface="Arial" panose="020B0604020202020204" pitchFamily="34" charset="0"/>
                <a:ea typeface="Times New Roman"/>
                <a:cs typeface="Arial" panose="020B0604020202020204" pitchFamily="34" charset="0"/>
              </a:rPr>
              <a:t>el sistema fotovoltaico para la medición indirecta de la radiación solar de acuerdo a los parámetros </a:t>
            </a:r>
            <a:r>
              <a:rPr lang="es-EC" sz="2800" dirty="0" smtClean="0">
                <a:latin typeface="Arial" panose="020B0604020202020204" pitchFamily="34" charset="0"/>
                <a:ea typeface="Times New Roman"/>
                <a:cs typeface="Arial" panose="020B0604020202020204" pitchFamily="34" charset="0"/>
              </a:rPr>
              <a:t>seleccionados.</a:t>
            </a:r>
          </a:p>
          <a:p>
            <a:pPr marL="457200" indent="-457200" algn="just">
              <a:buFont typeface="Arial" panose="020B0604020202020204" pitchFamily="34" charset="0"/>
              <a:buChar char="•"/>
            </a:pPr>
            <a:r>
              <a:rPr lang="es-EC" sz="2800" dirty="0" smtClean="0">
                <a:latin typeface="Arial" panose="020B0604020202020204" pitchFamily="34" charset="0"/>
                <a:ea typeface="Times New Roman"/>
                <a:cs typeface="Arial" panose="020B0604020202020204" pitchFamily="34" charset="0"/>
              </a:rPr>
              <a:t>Realizar </a:t>
            </a:r>
            <a:r>
              <a:rPr lang="es-EC" sz="2800" dirty="0">
                <a:latin typeface="Arial" panose="020B0604020202020204" pitchFamily="34" charset="0"/>
                <a:ea typeface="Times New Roman"/>
                <a:cs typeface="Arial" panose="020B0604020202020204" pitchFamily="34" charset="0"/>
              </a:rPr>
              <a:t>las pruebas de medición de la </a:t>
            </a:r>
            <a:r>
              <a:rPr lang="es-EC" sz="2800" dirty="0" err="1">
                <a:latin typeface="Arial" panose="020B0604020202020204" pitchFamily="34" charset="0"/>
                <a:ea typeface="Times New Roman"/>
                <a:cs typeface="Arial" panose="020B0604020202020204" pitchFamily="34" charset="0"/>
              </a:rPr>
              <a:t>irradiancia</a:t>
            </a:r>
            <a:r>
              <a:rPr lang="es-EC" sz="2800" dirty="0">
                <a:latin typeface="Arial" panose="020B0604020202020204" pitchFamily="34" charset="0"/>
                <a:ea typeface="Times New Roman"/>
                <a:cs typeface="Arial" panose="020B0604020202020204" pitchFamily="34" charset="0"/>
              </a:rPr>
              <a:t> solar por los métodos del amperaje y temperatura.</a:t>
            </a:r>
          </a:p>
          <a:p>
            <a:pPr algn="just"/>
            <a:endParaRPr lang="es-EC" sz="2800" dirty="0">
              <a:latin typeface="Arial" pitchFamily="34" charset="0"/>
              <a:cs typeface="Arial" pitchFamily="34" charset="0"/>
            </a:endParaRPr>
          </a:p>
        </p:txBody>
      </p:sp>
    </p:spTree>
    <p:extLst>
      <p:ext uri="{BB962C8B-B14F-4D97-AF65-F5344CB8AC3E}">
        <p14:creationId xmlns:p14="http://schemas.microsoft.com/office/powerpoint/2010/main" val="443964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548680"/>
            <a:ext cx="4896544" cy="461665"/>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MARCO </a:t>
            </a:r>
            <a:r>
              <a:rPr lang="en-US" sz="2400" b="1" dirty="0" smtClean="0">
                <a:solidFill>
                  <a:srgbClr val="0070C0"/>
                </a:solidFill>
                <a:latin typeface="Arial" panose="020B0604020202020204" pitchFamily="34" charset="0"/>
                <a:cs typeface="Arial" panose="020B0604020202020204" pitchFamily="34" charset="0"/>
              </a:rPr>
              <a:t>TEÓRICO </a:t>
            </a:r>
            <a:endParaRPr lang="en-US" sz="2400" b="1" dirty="0">
              <a:solidFill>
                <a:srgbClr val="0070C0"/>
              </a:solidFill>
              <a:latin typeface="Arial" panose="020B0604020202020204" pitchFamily="34" charset="0"/>
              <a:cs typeface="Arial" panose="020B0604020202020204" pitchFamily="34" charset="0"/>
            </a:endParaRPr>
          </a:p>
        </p:txBody>
      </p:sp>
      <p:sp>
        <p:nvSpPr>
          <p:cNvPr id="6" name="5 Rectángulo"/>
          <p:cNvSpPr/>
          <p:nvPr/>
        </p:nvSpPr>
        <p:spPr>
          <a:xfrm>
            <a:off x="779889" y="1228110"/>
            <a:ext cx="1569660" cy="369332"/>
          </a:xfrm>
          <a:prstGeom prst="rect">
            <a:avLst/>
          </a:prstGeom>
        </p:spPr>
        <p:txBody>
          <a:bodyPr wrap="none">
            <a:spAutoFit/>
          </a:bodyPr>
          <a:lstStyle/>
          <a:p>
            <a:r>
              <a:rPr lang="en-US" b="1" dirty="0" err="1" smtClean="0">
                <a:solidFill>
                  <a:srgbClr val="0070C0"/>
                </a:solidFill>
                <a:latin typeface="Arial" panose="020B0604020202020204" pitchFamily="34" charset="0"/>
                <a:cs typeface="Arial" panose="020B0604020202020204" pitchFamily="34" charset="0"/>
              </a:rPr>
              <a:t>Localización</a:t>
            </a:r>
            <a:endParaRPr lang="en-US" b="1" dirty="0" smtClean="0">
              <a:solidFill>
                <a:srgbClr val="0070C0"/>
              </a:solidFill>
              <a:latin typeface="Arial" panose="020B0604020202020204" pitchFamily="34" charset="0"/>
              <a:cs typeface="Arial" panose="020B0604020202020204" pitchFamily="34" charset="0"/>
            </a:endParaRPr>
          </a:p>
        </p:txBody>
      </p:sp>
      <p:sp>
        <p:nvSpPr>
          <p:cNvPr id="8" name="Rectángulo 4"/>
          <p:cNvSpPr/>
          <p:nvPr/>
        </p:nvSpPr>
        <p:spPr>
          <a:xfrm>
            <a:off x="361574" y="1597442"/>
            <a:ext cx="7992889" cy="830997"/>
          </a:xfrm>
          <a:prstGeom prst="rect">
            <a:avLst/>
          </a:prstGeom>
        </p:spPr>
        <p:txBody>
          <a:bodyPr wrap="square">
            <a:spAutoFit/>
          </a:bodyPr>
          <a:lstStyle/>
          <a:p>
            <a:pPr indent="252095" algn="ctr">
              <a:lnSpc>
                <a:spcPct val="150000"/>
              </a:lnSpc>
              <a:spcAft>
                <a:spcPts val="1000"/>
              </a:spcAft>
            </a:pPr>
            <a:r>
              <a:rPr lang="es-EC" sz="1600" dirty="0" smtClean="0">
                <a:effectLst/>
                <a:latin typeface="Arial" panose="020B0604020202020204" pitchFamily="34" charset="0"/>
                <a:ea typeface="Calibri" panose="020F0502020204030204" pitchFamily="34" charset="0"/>
                <a:cs typeface="Arial" panose="020B0604020202020204" pitchFamily="34" charset="0"/>
              </a:rPr>
              <a:t>Lugar: </a:t>
            </a:r>
            <a:r>
              <a:rPr lang="es-EC" sz="1600" dirty="0" smtClean="0">
                <a:effectLst/>
                <a:latin typeface="Arial" panose="020B0604020202020204" pitchFamily="34" charset="0"/>
                <a:ea typeface="Calibri" panose="020F0502020204030204" pitchFamily="34" charset="0"/>
                <a:cs typeface="Arial" panose="020B0604020202020204" pitchFamily="34" charset="0"/>
              </a:rPr>
              <a:t>Universidad de las Fuerzas Armadas-ESPE, </a:t>
            </a:r>
            <a:r>
              <a:rPr lang="es-EC" sz="1600" dirty="0" smtClean="0">
                <a:effectLst/>
                <a:latin typeface="Arial" panose="020B0604020202020204" pitchFamily="34" charset="0"/>
                <a:ea typeface="Calibri" panose="020F0502020204030204" pitchFamily="34" charset="0"/>
                <a:cs typeface="Arial" panose="020B0604020202020204" pitchFamily="34" charset="0"/>
              </a:rPr>
              <a:t>Ciudad: Sangolquí,  </a:t>
            </a:r>
            <a:r>
              <a:rPr lang="es-EC" sz="1600" dirty="0" smtClean="0">
                <a:effectLst/>
                <a:latin typeface="Arial" panose="020B0604020202020204" pitchFamily="34" charset="0"/>
                <a:ea typeface="Calibri" panose="020F0502020204030204" pitchFamily="34" charset="0"/>
                <a:cs typeface="Arial" panose="020B0604020202020204" pitchFamily="34" charset="0"/>
              </a:rPr>
              <a:t>Cantón</a:t>
            </a:r>
            <a:r>
              <a:rPr lang="es-EC" sz="1600" dirty="0" smtClean="0">
                <a:effectLst/>
                <a:latin typeface="Arial" panose="020B0604020202020204" pitchFamily="34" charset="0"/>
                <a:ea typeface="Calibri" panose="020F0502020204030204" pitchFamily="34" charset="0"/>
                <a:cs typeface="Arial" panose="020B0604020202020204" pitchFamily="34" charset="0"/>
              </a:rPr>
              <a:t>: Rumiñahui </a:t>
            </a:r>
            <a:r>
              <a:rPr lang="es-EC" sz="1600" dirty="0" smtClean="0">
                <a:latin typeface="Arial" panose="020B0604020202020204" pitchFamily="34" charset="0"/>
                <a:ea typeface="Calibri" panose="020F0502020204030204" pitchFamily="34" charset="0"/>
                <a:cs typeface="Arial" panose="020B0604020202020204" pitchFamily="34" charset="0"/>
              </a:rPr>
              <a:t>, </a:t>
            </a:r>
            <a:r>
              <a:rPr lang="es-EC" sz="1600" dirty="0" smtClean="0">
                <a:effectLst/>
                <a:latin typeface="Arial" panose="020B0604020202020204" pitchFamily="34" charset="0"/>
                <a:ea typeface="Calibri" panose="020F0502020204030204" pitchFamily="34" charset="0"/>
                <a:cs typeface="Arial" panose="020B0604020202020204" pitchFamily="34" charset="0"/>
              </a:rPr>
              <a:t>Provincia: Pichincha, </a:t>
            </a:r>
            <a:r>
              <a:rPr lang="es-EC" sz="1600" dirty="0" smtClean="0">
                <a:effectLst/>
                <a:latin typeface="Arial" panose="020B0604020202020204" pitchFamily="34" charset="0"/>
                <a:ea typeface="Calibri" panose="020F0502020204030204" pitchFamily="34" charset="0"/>
                <a:cs typeface="Arial" panose="020B0604020202020204" pitchFamily="34" charset="0"/>
              </a:rPr>
              <a:t>Latitud</a:t>
            </a:r>
            <a:r>
              <a:rPr lang="es-EC" sz="1600" dirty="0">
                <a:latin typeface="Arial" panose="020B0604020202020204" pitchFamily="34" charset="0"/>
                <a:ea typeface="Calibri" panose="020F0502020204030204" pitchFamily="34" charset="0"/>
                <a:cs typeface="Arial" panose="020B0604020202020204" pitchFamily="34" charset="0"/>
              </a:rPr>
              <a:t>:</a:t>
            </a:r>
            <a:r>
              <a:rPr lang="es-EC" sz="1600" dirty="0" smtClean="0">
                <a:latin typeface="Arial" panose="020B0604020202020204" pitchFamily="34" charset="0"/>
                <a:ea typeface="Calibri" panose="020F0502020204030204" pitchFamily="34" charset="0"/>
                <a:cs typeface="Arial" panose="020B0604020202020204" pitchFamily="34" charset="0"/>
              </a:rPr>
              <a:t> </a:t>
            </a:r>
            <a:r>
              <a:rPr lang="es-EC" sz="1600" dirty="0" smtClean="0">
                <a:latin typeface="Arial" panose="020B0604020202020204" pitchFamily="34" charset="0"/>
                <a:ea typeface="Calibri" panose="020F0502020204030204" pitchFamily="34" charset="0"/>
                <a:cs typeface="Arial" panose="020B0604020202020204" pitchFamily="34" charset="0"/>
              </a:rPr>
              <a:t>-</a:t>
            </a:r>
            <a:r>
              <a:rPr lang="es-EC" sz="1600" dirty="0" smtClean="0">
                <a:latin typeface="Arial" panose="020B0604020202020204" pitchFamily="34" charset="0"/>
                <a:ea typeface="Calibri" panose="020F0502020204030204" pitchFamily="34" charset="0"/>
                <a:cs typeface="Arial" panose="020B0604020202020204" pitchFamily="34" charset="0"/>
              </a:rPr>
              <a:t>0.33 </a:t>
            </a:r>
            <a:r>
              <a:rPr lang="es-EC" sz="1600" dirty="0" smtClean="0">
                <a:effectLst/>
                <a:latin typeface="Arial" panose="020B0604020202020204" pitchFamily="34" charset="0"/>
                <a:ea typeface="Calibri" panose="020F0502020204030204" pitchFamily="34" charset="0"/>
                <a:cs typeface="Arial" panose="020B0604020202020204" pitchFamily="34" charset="0"/>
              </a:rPr>
              <a:t>Longitud: -78</a:t>
            </a:r>
            <a:endParaRPr lang="es-EC" sz="1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9" name="Imagen 5"/>
          <p:cNvPicPr/>
          <p:nvPr/>
        </p:nvPicPr>
        <p:blipFill>
          <a:blip r:embed="rId2" cstate="print"/>
          <a:srcRect/>
          <a:stretch>
            <a:fillRect/>
          </a:stretch>
        </p:blipFill>
        <p:spPr bwMode="auto">
          <a:xfrm>
            <a:off x="2771800" y="2531805"/>
            <a:ext cx="3926983" cy="3509991"/>
          </a:xfrm>
          <a:prstGeom prst="rect">
            <a:avLst/>
          </a:prstGeom>
          <a:noFill/>
          <a:ln w="9525">
            <a:noFill/>
            <a:miter lim="800000"/>
            <a:headEnd/>
            <a:tailEnd/>
          </a:ln>
        </p:spPr>
      </p:pic>
    </p:spTree>
    <p:extLst>
      <p:ext uri="{BB962C8B-B14F-4D97-AF65-F5344CB8AC3E}">
        <p14:creationId xmlns:p14="http://schemas.microsoft.com/office/powerpoint/2010/main" val="4070184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548680"/>
            <a:ext cx="4896544" cy="461665"/>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MARCO </a:t>
            </a:r>
            <a:r>
              <a:rPr lang="en-US" sz="2400" b="1" dirty="0" smtClean="0">
                <a:solidFill>
                  <a:srgbClr val="0070C0"/>
                </a:solidFill>
                <a:latin typeface="Arial" panose="020B0604020202020204" pitchFamily="34" charset="0"/>
                <a:cs typeface="Arial" panose="020B0604020202020204" pitchFamily="34" charset="0"/>
              </a:rPr>
              <a:t>TEÓRICO </a:t>
            </a:r>
            <a:endParaRPr lang="en-US" sz="2400" b="1" dirty="0">
              <a:solidFill>
                <a:srgbClr val="0070C0"/>
              </a:solidFill>
              <a:latin typeface="Arial" panose="020B0604020202020204" pitchFamily="34" charset="0"/>
              <a:cs typeface="Arial" panose="020B0604020202020204" pitchFamily="34" charset="0"/>
            </a:endParaRPr>
          </a:p>
        </p:txBody>
      </p:sp>
      <p:sp>
        <p:nvSpPr>
          <p:cNvPr id="6" name="5 Rectángulo"/>
          <p:cNvSpPr/>
          <p:nvPr/>
        </p:nvSpPr>
        <p:spPr>
          <a:xfrm>
            <a:off x="755576" y="1228110"/>
            <a:ext cx="3557384" cy="369332"/>
          </a:xfrm>
          <a:prstGeom prst="rect">
            <a:avLst/>
          </a:prstGeom>
        </p:spPr>
        <p:txBody>
          <a:bodyPr wrap="none">
            <a:spAutoFit/>
          </a:bodyPr>
          <a:lstStyle/>
          <a:p>
            <a:r>
              <a:rPr lang="en-US" b="1" dirty="0" err="1" smtClean="0">
                <a:solidFill>
                  <a:srgbClr val="0070C0"/>
                </a:solidFill>
                <a:latin typeface="Arial" panose="020B0604020202020204" pitchFamily="34" charset="0"/>
                <a:cs typeface="Arial" panose="020B0604020202020204" pitchFamily="34" charset="0"/>
              </a:rPr>
              <a:t>Datos</a:t>
            </a:r>
            <a:r>
              <a:rPr lang="en-US" b="1" dirty="0" smtClean="0">
                <a:solidFill>
                  <a:srgbClr val="0070C0"/>
                </a:solidFill>
                <a:latin typeface="Arial" panose="020B0604020202020204" pitchFamily="34" charset="0"/>
                <a:cs typeface="Arial" panose="020B0604020202020204" pitchFamily="34" charset="0"/>
              </a:rPr>
              <a:t> de </a:t>
            </a:r>
            <a:r>
              <a:rPr lang="en-US" b="1" dirty="0" err="1" smtClean="0">
                <a:solidFill>
                  <a:srgbClr val="0070C0"/>
                </a:solidFill>
                <a:latin typeface="Arial" panose="020B0604020202020204" pitchFamily="34" charset="0"/>
                <a:cs typeface="Arial" panose="020B0604020202020204" pitchFamily="34" charset="0"/>
              </a:rPr>
              <a:t>radiación</a:t>
            </a:r>
            <a:r>
              <a:rPr lang="en-US" b="1" dirty="0" smtClean="0">
                <a:solidFill>
                  <a:srgbClr val="0070C0"/>
                </a:solidFill>
                <a:latin typeface="Arial" panose="020B0604020202020204" pitchFamily="34" charset="0"/>
                <a:cs typeface="Arial" panose="020B0604020202020204" pitchFamily="34" charset="0"/>
              </a:rPr>
              <a:t> de la NASA</a:t>
            </a:r>
          </a:p>
        </p:txBody>
      </p:sp>
      <p:pic>
        <p:nvPicPr>
          <p:cNvPr id="7" name="6 Imagen"/>
          <p:cNvPicPr/>
          <p:nvPr/>
        </p:nvPicPr>
        <p:blipFill rotWithShape="1">
          <a:blip r:embed="rId2"/>
          <a:srcRect t="17155" r="21554" b="7675"/>
          <a:stretch/>
        </p:blipFill>
        <p:spPr bwMode="auto">
          <a:xfrm>
            <a:off x="1141536" y="1597442"/>
            <a:ext cx="7174880" cy="48558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546688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Civic</Template>
  <TotalTime>3513</TotalTime>
  <Words>2658</Words>
  <Application>Microsoft Office PowerPoint</Application>
  <PresentationFormat>Presentación en pantalla (4:3)</PresentationFormat>
  <Paragraphs>601</Paragraphs>
  <Slides>42</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42</vt:i4>
      </vt:variant>
    </vt:vector>
  </HeadingPairs>
  <TitlesOfParts>
    <vt:vector size="44" baseType="lpstr">
      <vt:lpstr>Civil</vt:lpstr>
      <vt:lpstr>Microsoft Word 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MARIELLA</dc:creator>
  <cp:lastModifiedBy>Windows User</cp:lastModifiedBy>
  <cp:revision>285</cp:revision>
  <dcterms:created xsi:type="dcterms:W3CDTF">2013-12-15T22:37:33Z</dcterms:created>
  <dcterms:modified xsi:type="dcterms:W3CDTF">2015-08-04T09:13:34Z</dcterms:modified>
</cp:coreProperties>
</file>