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4" r:id="rId6"/>
    <p:sldId id="262" r:id="rId7"/>
    <p:sldId id="263" r:id="rId8"/>
    <p:sldId id="268" r:id="rId9"/>
    <p:sldId id="269" r:id="rId10"/>
    <p:sldId id="271" r:id="rId11"/>
    <p:sldId id="272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5" r:id="rId20"/>
    <p:sldId id="286" r:id="rId21"/>
    <p:sldId id="287" r:id="rId22"/>
    <p:sldId id="288" r:id="rId23"/>
    <p:sldId id="284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ES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4237DA7-41C0-4FA6-BF41-D4A546787ABA}" type="datetime1">
              <a:rPr lang="es-ES"/>
              <a:pPr lvl="0"/>
              <a:t>17/09/2015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5A3C618-8C4A-4B76-9F5C-536432F9B8E3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68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0DCD844-8335-4CC6-A507-0B783B12B492}" type="slidenum">
              <a:t>3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841CCE-D5D8-4842-AD6D-99F07412A1AD}" type="datetime1">
              <a:rPr lang="es-ES"/>
              <a:pPr lvl="0"/>
              <a:t>17/09/2015</a:t>
            </a:fld>
            <a:endParaRPr lang="es-E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C77E99-E8F9-44D3-B654-A701CD1F25B4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518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3AC8AB-A825-47B8-8952-B686882F30A5}" type="datetime1">
              <a:rPr lang="es-ES"/>
              <a:pPr lvl="0"/>
              <a:t>17/09/2015</a:t>
            </a:fld>
            <a:endParaRPr lang="es-E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DFD15D-42ED-4AD8-A68D-0E008D685899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626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B8BA1B-D73B-489D-8F39-F73AC82CCDC9}" type="datetime1">
              <a:rPr lang="es-ES"/>
              <a:pPr lvl="0"/>
              <a:t>17/09/2015</a:t>
            </a:fld>
            <a:endParaRPr lang="es-E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24BD04-E745-4482-A73B-DD1177CAB8CC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324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404775-940E-4184-BA2D-02DCA43EE5A4}" type="datetime1">
              <a:rPr lang="es-ES"/>
              <a:pPr lvl="0"/>
              <a:t>17/09/2015</a:t>
            </a:fld>
            <a:endParaRPr lang="es-E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DB10EF-DA1F-4B50-ABE9-D2F84CB6A27E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093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AF1ED7-6398-4020-B43C-9EC5A38C8E3F}" type="datetime1">
              <a:rPr lang="es-ES"/>
              <a:pPr lvl="0"/>
              <a:t>17/09/2015</a:t>
            </a:fld>
            <a:endParaRPr lang="es-E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E6C7FD-75B5-40C7-A852-FC30A61B9E89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50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A3EE26-E28E-463C-A776-C2491C739D17}" type="datetime1">
              <a:rPr lang="es-ES"/>
              <a:pPr lvl="0"/>
              <a:t>17/09/2015</a:t>
            </a:fld>
            <a:endParaRPr lang="es-E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F17048-A434-46F6-9DEC-644CFB765051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81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DEF147-2400-4FBE-9D34-ADEE52F6BC90}" type="datetime1">
              <a:rPr lang="es-ES"/>
              <a:pPr lvl="0"/>
              <a:t>17/09/2015</a:t>
            </a:fld>
            <a:endParaRPr lang="es-E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D251EA-E720-46D6-BB30-D17DCC36B0B6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495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BDD3F0-717F-4EE1-8DFC-F824214E80F0}" type="datetime1">
              <a:rPr lang="es-ES"/>
              <a:pPr lvl="0"/>
              <a:t>17/09/2015</a:t>
            </a:fld>
            <a:endParaRPr lang="es-E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EFD2DE-30E6-43C0-8594-636E1A7693A6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735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37CB37-25C8-46CF-B762-387A33EBA512}" type="datetime1">
              <a:rPr lang="es-ES"/>
              <a:pPr lvl="0"/>
              <a:t>17/09/2015</a:t>
            </a:fld>
            <a:endParaRPr lang="es-E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DC3415-E9EF-43F3-B8E8-04BC251E99A0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277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6A628C-A880-47EF-9A22-DA1DD72AEBF2}" type="datetime1">
              <a:rPr lang="es-ES"/>
              <a:pPr lvl="0"/>
              <a:t>17/09/2015</a:t>
            </a:fld>
            <a:endParaRPr lang="es-E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59E523-C1A8-488F-9D5E-6439167C4864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2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es-ES"/>
            </a:lvl1pPr>
          </a:lstStyle>
          <a:p>
            <a:pPr lvl="0"/>
            <a:endParaRPr lang="es-E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3CE472-19D6-4B81-A50A-0D67877B7387}" type="datetime1">
              <a:rPr lang="es-ES"/>
              <a:pPr lvl="0"/>
              <a:t>17/09/2015</a:t>
            </a:fld>
            <a:endParaRPr lang="es-E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4DF78F-DF37-4381-ACE2-E0F2F766F893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245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8415B09-1E3E-40CD-B776-574C884A540B}" type="datetime1">
              <a:rPr lang="es-ES"/>
              <a:pPr lvl="0"/>
              <a:t>17/09/2015</a:t>
            </a:fld>
            <a:endParaRPr lang="es-E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948D80C-E880-45FC-BB9C-3432978FBF5D}" type="slidenum"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uati\Desktop\Correcciones tesis\Predefensa\fotos\IMG_17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323523" y="1956157"/>
            <a:ext cx="8496943" cy="1470026"/>
          </a:xfrm>
        </p:spPr>
        <p:txBody>
          <a:bodyPr/>
          <a:lstStyle/>
          <a:p>
            <a:pPr lvl="0"/>
            <a:r>
              <a:rPr lang="es-ES" sz="1800" b="1"/>
              <a:t>DEPARTAMENTO DE CIENCIAS HUMANAS Y SOCIALES</a:t>
            </a:r>
            <a:br>
              <a:rPr lang="es-ES" sz="1800" b="1"/>
            </a:br>
            <a:r>
              <a:rPr lang="es-ES" sz="1800" b="1"/>
              <a:t>CARRERA DE LICENCIATURA EN CIENCIAS DE LA EDUCACIÓN </a:t>
            </a:r>
            <a:br>
              <a:rPr lang="es-ES" sz="1800" b="1"/>
            </a:br>
            <a:r>
              <a:rPr lang="es-ES" sz="1800" b="1"/>
              <a:t>MENCIÓN EDUCACIÓN AMBIENTAL</a:t>
            </a:r>
            <a:br>
              <a:rPr lang="es-ES" sz="1800" b="1"/>
            </a:br>
            <a:r>
              <a:rPr lang="es-ES" sz="1800" b="1"/>
              <a:t/>
            </a:r>
            <a:br>
              <a:rPr lang="es-ES" sz="1800" b="1"/>
            </a:br>
            <a:r>
              <a:rPr lang="es-ES" sz="1800" b="1"/>
              <a:t>Pablo Yépez</a:t>
            </a:r>
            <a:r>
              <a:rPr lang="es-ES" sz="4000"/>
              <a:t/>
            </a:r>
            <a:br>
              <a:rPr lang="es-ES" sz="4000"/>
            </a:br>
            <a:endParaRPr lang="es-ES" sz="4000"/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2040849" y="3717035"/>
            <a:ext cx="5400601" cy="2664296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s-ES" sz="2000" b="1" dirty="0">
                <a:solidFill>
                  <a:srgbClr val="000000"/>
                </a:solidFill>
              </a:rPr>
              <a:t>LA SITUACIÓN AMBIENTAL DE LA NACIONALIDAD SECOYA DEL ECUADOR</a:t>
            </a:r>
          </a:p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es-ES" sz="1500" b="1" dirty="0">
                <a:solidFill>
                  <a:srgbClr val="000000"/>
                </a:solidFill>
              </a:rPr>
              <a:t> </a:t>
            </a:r>
          </a:p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es-ES" sz="1500" b="1" dirty="0">
                <a:solidFill>
                  <a:srgbClr val="000000"/>
                </a:solidFill>
              </a:rPr>
              <a:t> </a:t>
            </a:r>
          </a:p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es-ES" sz="1500" b="1" dirty="0">
                <a:solidFill>
                  <a:srgbClr val="000000"/>
                </a:solidFill>
              </a:rPr>
              <a:t> </a:t>
            </a:r>
          </a:p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es-ES" sz="1500" b="1" dirty="0">
                <a:solidFill>
                  <a:srgbClr val="000000"/>
                </a:solidFill>
              </a:rPr>
              <a:t>DIRECTOR: DR. MIGUEL PALACIOS</a:t>
            </a:r>
          </a:p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es-ES" sz="1500" b="1" dirty="0">
                <a:solidFill>
                  <a:srgbClr val="000000"/>
                </a:solidFill>
              </a:rPr>
              <a:t>CODIRECTOR: ARQ. EDGAR PADILLA </a:t>
            </a:r>
          </a:p>
          <a:p>
            <a:pPr lvl="0">
              <a:lnSpc>
                <a:spcPct val="80000"/>
              </a:lnSpc>
              <a:spcBef>
                <a:spcPts val="400"/>
              </a:spcBef>
            </a:pPr>
            <a:endParaRPr lang="es-ES" sz="1500" b="1" dirty="0">
              <a:solidFill>
                <a:srgbClr val="000000"/>
              </a:solidFill>
            </a:endParaRPr>
          </a:p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es-EC" sz="1500" b="1" dirty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</a:rPr>
              <a:t>SANGOLQUÍ</a:t>
            </a:r>
          </a:p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es-EC" sz="1500" b="1" dirty="0" smtClean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</a:rPr>
              <a:t>Septiembre-2015</a:t>
            </a:r>
            <a:endParaRPr lang="es-EC" sz="1500" b="1" dirty="0">
              <a:solidFill>
                <a:srgbClr val="000000"/>
              </a:solidFill>
              <a:effectLst>
                <a:outerShdw dist="38096" dir="2700000">
                  <a:srgbClr val="000000"/>
                </a:outerShdw>
              </a:effectLst>
            </a:endParaRPr>
          </a:p>
          <a:p>
            <a:pPr lvl="0">
              <a:lnSpc>
                <a:spcPct val="80000"/>
              </a:lnSpc>
              <a:spcBef>
                <a:spcPts val="400"/>
              </a:spcBef>
            </a:pPr>
            <a:endParaRPr lang="es-ES" sz="1500" b="1" dirty="0">
              <a:solidFill>
                <a:srgbClr val="000000"/>
              </a:solidFill>
            </a:endParaRPr>
          </a:p>
          <a:p>
            <a:pPr lvl="0">
              <a:lnSpc>
                <a:spcPct val="80000"/>
              </a:lnSpc>
              <a:spcBef>
                <a:spcPts val="400"/>
              </a:spcBef>
            </a:pPr>
            <a:endParaRPr lang="es-ES" sz="1500" dirty="0"/>
          </a:p>
        </p:txBody>
      </p:sp>
      <p:pic>
        <p:nvPicPr>
          <p:cNvPr id="5" name="Picture 12" descr="C:\Users\Johanna\Pictures\Logos ESPE\Imagen1 (2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51721" y="260649"/>
            <a:ext cx="4723799" cy="1221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622429" cy="14446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467544" y="1124744"/>
            <a:ext cx="8568951" cy="1143000"/>
          </a:xfrm>
        </p:spPr>
        <p:txBody>
          <a:bodyPr/>
          <a:lstStyle/>
          <a:p>
            <a:pPr lvl="0"/>
            <a:r>
              <a:rPr lang="es-ES" sz="2000" b="1" dirty="0" smtClean="0"/>
              <a:t>Encuesta</a:t>
            </a:r>
            <a:br>
              <a:rPr lang="es-ES" sz="2000" b="1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¿</a:t>
            </a:r>
            <a:r>
              <a:rPr lang="es-ES" sz="2000" dirty="0"/>
              <a:t>La vida en la selva (en el bosque) era mejor en el tiempo de los abuelos, es decir antes?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32" y="3279650"/>
            <a:ext cx="3467449" cy="158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1920" y="2775414"/>
            <a:ext cx="5064388" cy="2669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622429" cy="14446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1250107" y="688825"/>
            <a:ext cx="7778078" cy="1143000"/>
          </a:xfrm>
        </p:spPr>
        <p:txBody>
          <a:bodyPr/>
          <a:lstStyle/>
          <a:p>
            <a:pPr lvl="0"/>
            <a:r>
              <a:rPr lang="es-ES" sz="2000" dirty="0"/>
              <a:t>¿Quisieras vivir cómo lo hicieron los abuelos?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32" y="2987043"/>
            <a:ext cx="3297939" cy="151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79910" y="1988838"/>
            <a:ext cx="5257800" cy="277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622429" cy="14446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1918745" y="1196752"/>
            <a:ext cx="6923113" cy="1143000"/>
          </a:xfrm>
        </p:spPr>
        <p:txBody>
          <a:bodyPr/>
          <a:lstStyle/>
          <a:p>
            <a:pPr lvl="0"/>
            <a:r>
              <a:rPr lang="es-ES" sz="2000" dirty="0"/>
              <a:t>¿Cuáles factores </a:t>
            </a:r>
            <a:r>
              <a:rPr lang="es-ES" sz="2000" dirty="0" smtClean="0"/>
              <a:t>ponen </a:t>
            </a:r>
            <a:r>
              <a:rPr lang="es-ES" sz="2000" dirty="0"/>
              <a:t>en peligro la conservación del ambiente y la cultura Secoya?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636912"/>
            <a:ext cx="3297939" cy="370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83968" y="3104207"/>
            <a:ext cx="4600575" cy="277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2800" b="1" dirty="0"/>
              <a:t>Capítulo 5</a:t>
            </a:r>
            <a:br>
              <a:rPr lang="es-ES" sz="2800" b="1" dirty="0"/>
            </a:br>
            <a:r>
              <a:rPr lang="es-ES" sz="2800" b="1" dirty="0"/>
              <a:t>Conclusiones y recomendaciones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67544" y="1700808"/>
            <a:ext cx="8229600" cy="4525959"/>
          </a:xfrm>
        </p:spPr>
        <p:txBody>
          <a:bodyPr/>
          <a:lstStyle/>
          <a:p>
            <a:pPr marL="0" lvl="0" indent="0">
              <a:spcBef>
                <a:spcPts val="400"/>
              </a:spcBef>
              <a:buNone/>
            </a:pPr>
            <a:r>
              <a:rPr lang="es-ES" sz="1800" dirty="0" smtClean="0"/>
              <a:t>Diseño</a:t>
            </a:r>
          </a:p>
          <a:p>
            <a:pPr marL="0" lvl="0" indent="0">
              <a:spcBef>
                <a:spcPts val="400"/>
              </a:spcBef>
              <a:buNone/>
            </a:pPr>
            <a:endParaRPr lang="es-ES" sz="1800" dirty="0" smtClean="0"/>
          </a:p>
          <a:p>
            <a:pPr lvl="0">
              <a:spcBef>
                <a:spcPts val="400"/>
              </a:spcBef>
            </a:pPr>
            <a:r>
              <a:rPr lang="es-ES" sz="1800" dirty="0" smtClean="0"/>
              <a:t>Plan </a:t>
            </a:r>
            <a:r>
              <a:rPr lang="es-ES" sz="1800" dirty="0"/>
              <a:t>de Vida con base en </a:t>
            </a:r>
            <a:r>
              <a:rPr lang="es-ES" sz="1800" dirty="0" smtClean="0"/>
              <a:t>su propia visión: manejo </a:t>
            </a:r>
            <a:r>
              <a:rPr lang="es-ES" sz="1800" dirty="0"/>
              <a:t>adecuado de los recursos, usar técnicas ancestrales, volver a la </a:t>
            </a:r>
            <a:r>
              <a:rPr lang="es-ES" sz="1800" dirty="0" smtClean="0"/>
              <a:t>chacra-soberanía alimentaria. </a:t>
            </a:r>
          </a:p>
          <a:p>
            <a:pPr marL="0" lvl="0" indent="0">
              <a:spcBef>
                <a:spcPts val="400"/>
              </a:spcBef>
              <a:buNone/>
            </a:pPr>
            <a:endParaRPr lang="es-ES" sz="1800" dirty="0" smtClean="0"/>
          </a:p>
          <a:p>
            <a:pPr marL="0" lvl="0" indent="0">
              <a:spcBef>
                <a:spcPts val="400"/>
              </a:spcBef>
              <a:buNone/>
            </a:pPr>
            <a:endParaRPr lang="es-ES" sz="1800" dirty="0"/>
          </a:p>
          <a:p>
            <a:pPr marL="0" lvl="0" indent="0">
              <a:spcBef>
                <a:spcPts val="400"/>
              </a:spcBef>
              <a:buNone/>
            </a:pPr>
            <a:endParaRPr lang="es-ES" sz="1800" dirty="0" smtClean="0"/>
          </a:p>
          <a:p>
            <a:pPr lvl="0">
              <a:spcBef>
                <a:spcPts val="400"/>
              </a:spcBef>
            </a:pPr>
            <a:r>
              <a:rPr lang="es-ES" sz="1800" dirty="0" smtClean="0"/>
              <a:t>Utilizar algunos de los contenidos de este proyecto de </a:t>
            </a:r>
            <a:r>
              <a:rPr lang="es-ES" sz="1800" dirty="0" smtClean="0"/>
              <a:t>investigación, en especial incorporar en el Sistema Educativo un currículo ambiental y cultura.</a:t>
            </a:r>
            <a:endParaRPr lang="es-ES" sz="1800" dirty="0"/>
          </a:p>
          <a:p>
            <a:pPr lvl="0">
              <a:spcBef>
                <a:spcPts val="400"/>
              </a:spcBef>
            </a:pPr>
            <a:endParaRPr lang="es-ES" sz="1800" dirty="0"/>
          </a:p>
          <a:p>
            <a:pPr marL="0" lvl="0" indent="0">
              <a:spcBef>
                <a:spcPts val="400"/>
              </a:spcBef>
              <a:buNone/>
            </a:pPr>
            <a:endParaRPr lang="es-ES" sz="1800" dirty="0" smtClean="0"/>
          </a:p>
          <a:p>
            <a:pPr marL="0" lvl="0" indent="0">
              <a:spcBef>
                <a:spcPts val="400"/>
              </a:spcBef>
              <a:buNone/>
            </a:pPr>
            <a:r>
              <a:rPr lang="es-ES" sz="1800" dirty="0" smtClean="0"/>
              <a:t>		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622429" cy="1444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2800" b="1" dirty="0"/>
              <a:t>Capítulo </a:t>
            </a:r>
            <a:r>
              <a:rPr lang="es-ES" sz="2800" b="1" dirty="0" smtClean="0"/>
              <a:t>6</a:t>
            </a:r>
            <a:br>
              <a:rPr lang="es-ES" sz="2800" b="1" dirty="0" smtClean="0"/>
            </a:br>
            <a:r>
              <a:rPr lang="es-ES" sz="2800" b="1" dirty="0"/>
              <a:t/>
            </a:r>
            <a:br>
              <a:rPr lang="es-ES" sz="2800" b="1" dirty="0"/>
            </a:br>
            <a:r>
              <a:rPr lang="es-ES" sz="2800" b="1" dirty="0"/>
              <a:t>La Propuesta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67544" y="1844824"/>
            <a:ext cx="8229600" cy="4525959"/>
          </a:xfrm>
        </p:spPr>
        <p:txBody>
          <a:bodyPr/>
          <a:lstStyle/>
          <a:p>
            <a:pPr lvl="0" algn="ctr">
              <a:spcBef>
                <a:spcPts val="400"/>
              </a:spcBef>
            </a:pPr>
            <a:r>
              <a:rPr lang="es-ES" sz="1800" b="1" dirty="0"/>
              <a:t>Guía didáctica de Educación Ambiental para los Centros de Educación de la Nacionalidad Secoya</a:t>
            </a:r>
          </a:p>
          <a:p>
            <a:pPr marL="0" lvl="0" indent="0" algn="ctr">
              <a:spcBef>
                <a:spcPts val="400"/>
              </a:spcBef>
              <a:buNone/>
            </a:pPr>
            <a:endParaRPr lang="es-ES" sz="1800" dirty="0"/>
          </a:p>
          <a:p>
            <a:pPr marL="0" lvl="0" indent="0" algn="ctr">
              <a:spcBef>
                <a:spcPts val="400"/>
              </a:spcBef>
              <a:buNone/>
            </a:pPr>
            <a:endParaRPr lang="es-ES" sz="1800" dirty="0"/>
          </a:p>
          <a:p>
            <a:pPr marL="0" lvl="0" indent="0">
              <a:spcBef>
                <a:spcPts val="400"/>
              </a:spcBef>
              <a:buNone/>
            </a:pPr>
            <a:r>
              <a:rPr lang="es-ES" sz="1800" b="1" dirty="0"/>
              <a:t>Objetivo de la propuesta: </a:t>
            </a:r>
            <a:endParaRPr lang="es-ES" sz="1800" b="1" dirty="0" smtClean="0"/>
          </a:p>
          <a:p>
            <a:pPr marL="0" lvl="0" indent="0">
              <a:spcBef>
                <a:spcPts val="400"/>
              </a:spcBef>
              <a:buNone/>
            </a:pPr>
            <a:endParaRPr lang="es-ES" sz="1800" b="1" dirty="0"/>
          </a:p>
          <a:p>
            <a:pPr marL="0" lvl="0" indent="0">
              <a:spcBef>
                <a:spcPts val="400"/>
              </a:spcBef>
              <a:buNone/>
            </a:pPr>
            <a:r>
              <a:rPr lang="es-ES" sz="1800" dirty="0" smtClean="0"/>
              <a:t>Elaborar </a:t>
            </a:r>
            <a:r>
              <a:rPr lang="es-ES" sz="1800" dirty="0"/>
              <a:t>una guía didáctica alrededor de la temática de la conservación del ambiente y la cultura </a:t>
            </a:r>
            <a:r>
              <a:rPr lang="es-ES" sz="1800" dirty="0" smtClean="0"/>
              <a:t>Secoya</a:t>
            </a:r>
            <a:r>
              <a:rPr lang="es-ES" sz="1800" dirty="0"/>
              <a:t>, en el marco del uso ancestral de los </a:t>
            </a:r>
            <a:r>
              <a:rPr lang="es-ES" sz="1800" dirty="0" smtClean="0"/>
              <a:t>recursos. </a:t>
            </a:r>
            <a:endParaRPr lang="es-ES" sz="1800" dirty="0"/>
          </a:p>
          <a:p>
            <a:pPr lvl="0"/>
            <a:endParaRPr lang="es-E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622429" cy="1444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2800" b="1"/>
              <a:t>Capítulo 6</a:t>
            </a:r>
            <a:br>
              <a:rPr lang="es-ES" sz="2800" b="1"/>
            </a:br>
            <a:r>
              <a:rPr lang="es-ES" sz="2800" b="1"/>
              <a:t>La Propuesta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spcBef>
                <a:spcPts val="400"/>
              </a:spcBef>
            </a:pPr>
            <a:r>
              <a:rPr lang="es-ES" sz="1800" dirty="0"/>
              <a:t>Contenidos de la </a:t>
            </a:r>
            <a:r>
              <a:rPr lang="es-ES" sz="1800" dirty="0" smtClean="0"/>
              <a:t>propuesta</a:t>
            </a:r>
            <a:endParaRPr lang="es-ES" sz="1800" dirty="0"/>
          </a:p>
          <a:p>
            <a:pPr marL="0" lvl="0" indent="0" algn="ctr">
              <a:spcBef>
                <a:spcPts val="400"/>
              </a:spcBef>
              <a:buNone/>
            </a:pPr>
            <a:endParaRPr lang="es-ES" sz="1800" dirty="0"/>
          </a:p>
          <a:p>
            <a:pPr marL="0" lvl="0" indent="0" algn="ctr">
              <a:spcBef>
                <a:spcPts val="400"/>
              </a:spcBef>
              <a:buNone/>
            </a:pPr>
            <a:endParaRPr lang="es-ES" sz="1800" dirty="0"/>
          </a:p>
          <a:p>
            <a:pPr lvl="0">
              <a:spcBef>
                <a:spcPts val="400"/>
              </a:spcBef>
            </a:pPr>
            <a:r>
              <a:rPr lang="es-ES" sz="1800" dirty="0"/>
              <a:t>Marco conceptual: Glosario de </a:t>
            </a:r>
            <a:r>
              <a:rPr lang="es-ES" sz="1800" dirty="0" smtClean="0"/>
              <a:t>términos</a:t>
            </a:r>
            <a:endParaRPr lang="es-ES" sz="1800" dirty="0"/>
          </a:p>
          <a:p>
            <a:pPr lvl="0">
              <a:spcBef>
                <a:spcPts val="400"/>
              </a:spcBef>
            </a:pPr>
            <a:r>
              <a:rPr lang="es-ES" sz="1800" dirty="0"/>
              <a:t>Contenidos de la guía didáctica. Qué es la </a:t>
            </a:r>
            <a:r>
              <a:rPr lang="es-ES" sz="1800" dirty="0" smtClean="0"/>
              <a:t>educación </a:t>
            </a:r>
            <a:r>
              <a:rPr lang="es-ES" sz="1800" dirty="0"/>
              <a:t>ambiental, metas y objetivos </a:t>
            </a:r>
          </a:p>
          <a:p>
            <a:pPr lvl="0">
              <a:spcBef>
                <a:spcPts val="400"/>
              </a:spcBef>
            </a:pPr>
            <a:r>
              <a:rPr lang="es-ES" sz="1800" dirty="0"/>
              <a:t>Por qué tratar temas relacionados con educación ambiental</a:t>
            </a:r>
          </a:p>
          <a:p>
            <a:pPr lvl="0">
              <a:spcBef>
                <a:spcPts val="400"/>
              </a:spcBef>
            </a:pPr>
            <a:r>
              <a:rPr lang="es-ES" sz="1800" dirty="0"/>
              <a:t>Breve historia del desarrollo de la educación ambiental</a:t>
            </a:r>
          </a:p>
          <a:p>
            <a:pPr lvl="0">
              <a:spcBef>
                <a:spcPts val="400"/>
              </a:spcBef>
            </a:pPr>
            <a:r>
              <a:rPr lang="es-ES" sz="1800" dirty="0"/>
              <a:t>Currículo y transversalidad</a:t>
            </a:r>
          </a:p>
          <a:p>
            <a:pPr lvl="0">
              <a:spcBef>
                <a:spcPts val="400"/>
              </a:spcBef>
            </a:pPr>
            <a:r>
              <a:rPr lang="es-ES" sz="1800" dirty="0"/>
              <a:t>Didácticas de la educación ambiental para los centros educativos Secoya. Metodologías y técnicas</a:t>
            </a:r>
          </a:p>
          <a:p>
            <a:pPr lvl="0">
              <a:spcBef>
                <a:spcPts val="400"/>
              </a:spcBef>
            </a:pPr>
            <a:r>
              <a:rPr lang="es-ES" sz="1800" dirty="0"/>
              <a:t> Educación ambiental, ecología y conservación</a:t>
            </a:r>
          </a:p>
          <a:p>
            <a:pPr lvl="0">
              <a:spcBef>
                <a:spcPts val="400"/>
              </a:spcBef>
            </a:pPr>
            <a:endParaRPr lang="es-ES" sz="1600" dirty="0"/>
          </a:p>
          <a:p>
            <a:pPr lvl="0">
              <a:spcBef>
                <a:spcPts val="400"/>
              </a:spcBef>
            </a:pPr>
            <a:endParaRPr lang="es-ES" sz="16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622429" cy="1444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22429" y="44624"/>
            <a:ext cx="7139132" cy="1143000"/>
          </a:xfrm>
        </p:spPr>
        <p:txBody>
          <a:bodyPr/>
          <a:lstStyle/>
          <a:p>
            <a:pPr lvl="0"/>
            <a:r>
              <a:rPr lang="es-ES" sz="2400" b="1" dirty="0"/>
              <a:t>Guía Didáctica de Educación </a:t>
            </a:r>
            <a:r>
              <a:rPr lang="es-ES" sz="2400" b="1" dirty="0" smtClean="0"/>
              <a:t>Ambiental</a:t>
            </a:r>
            <a:endParaRPr lang="es-E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622429" cy="1444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71800" y="1052736"/>
            <a:ext cx="4074784" cy="577140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04867" y="0"/>
            <a:ext cx="7139132" cy="908720"/>
          </a:xfrm>
        </p:spPr>
        <p:txBody>
          <a:bodyPr/>
          <a:lstStyle/>
          <a:p>
            <a:pPr lvl="0"/>
            <a:endParaRPr lang="es-E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622429" cy="1444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56765" y="116632"/>
            <a:ext cx="4635515" cy="654426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63688" y="116632"/>
            <a:ext cx="6923111" cy="792088"/>
          </a:xfrm>
        </p:spPr>
        <p:txBody>
          <a:bodyPr/>
          <a:lstStyle/>
          <a:p>
            <a:pPr lvl="0"/>
            <a:endParaRPr lang="es-E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622429" cy="1444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59832" y="116632"/>
            <a:ext cx="4765600" cy="674136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C:\Users\Huati\Desktop\Correcciones tesis\Manual\15 de seotiembre de 2015\manual no numero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49" y="44624"/>
            <a:ext cx="481675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060"/>
          <p:cNvCxnSpPr/>
          <p:nvPr/>
        </p:nvCxnSpPr>
        <p:spPr>
          <a:xfrm>
            <a:off x="7509820" y="4514420"/>
            <a:ext cx="0" cy="498759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cxnSp>
        <p:nvCxnSpPr>
          <p:cNvPr id="3" name="Straight Connector 2047"/>
          <p:cNvCxnSpPr/>
          <p:nvPr/>
        </p:nvCxnSpPr>
        <p:spPr>
          <a:xfrm>
            <a:off x="3095838" y="4119189"/>
            <a:ext cx="640007" cy="0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cxnSp>
        <p:nvCxnSpPr>
          <p:cNvPr id="4" name="Straight Connector 36"/>
          <p:cNvCxnSpPr/>
          <p:nvPr/>
        </p:nvCxnSpPr>
        <p:spPr>
          <a:xfrm>
            <a:off x="4898916" y="3275298"/>
            <a:ext cx="0" cy="197556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cxnSp>
        <p:nvCxnSpPr>
          <p:cNvPr id="5" name="Straight Connector 37"/>
          <p:cNvCxnSpPr/>
          <p:nvPr/>
        </p:nvCxnSpPr>
        <p:spPr>
          <a:xfrm>
            <a:off x="7812359" y="3247445"/>
            <a:ext cx="0" cy="197547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sp>
        <p:nvSpPr>
          <p:cNvPr id="6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2800" b="1"/>
              <a:t>Capítulo 1: El Problema</a:t>
            </a:r>
          </a:p>
        </p:txBody>
      </p:sp>
      <p:sp>
        <p:nvSpPr>
          <p:cNvPr id="7" name="Rectangle 5"/>
          <p:cNvSpPr/>
          <p:nvPr/>
        </p:nvSpPr>
        <p:spPr>
          <a:xfrm>
            <a:off x="2483766" y="1184175"/>
            <a:ext cx="4824538" cy="457200"/>
          </a:xfrm>
          <a:prstGeom prst="rect">
            <a:avLst/>
          </a:prstGeo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9528">
            <a:solidFill>
              <a:srgbClr val="98B954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Avance de la frontera de desarrollo occidental</a:t>
            </a: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>
            <a:off x="4896035" y="1641375"/>
            <a:ext cx="0" cy="275454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  <a:tailEnd type="arrow"/>
          </a:ln>
        </p:spPr>
      </p:cxnSp>
      <p:sp>
        <p:nvSpPr>
          <p:cNvPr id="9" name="Rounded Rectangle 8"/>
          <p:cNvSpPr/>
          <p:nvPr/>
        </p:nvSpPr>
        <p:spPr>
          <a:xfrm>
            <a:off x="3635892" y="1972964"/>
            <a:ext cx="2520278" cy="10081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3300"/>
          </a:soli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Degradación ambiental y cultural</a:t>
            </a:r>
          </a:p>
        </p:txBody>
      </p:sp>
      <p:sp>
        <p:nvSpPr>
          <p:cNvPr id="10" name="Rectangle 10"/>
          <p:cNvSpPr/>
          <p:nvPr/>
        </p:nvSpPr>
        <p:spPr>
          <a:xfrm>
            <a:off x="902439" y="3454091"/>
            <a:ext cx="2160242" cy="1060329"/>
          </a:xfrm>
          <a:prstGeom prst="rect">
            <a:avLst/>
          </a:prstGeom>
          <a:gradFill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9528">
            <a:solidFill>
              <a:srgbClr val="4A7EBB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Alteración de hábitats</a:t>
            </a:r>
          </a:p>
        </p:txBody>
      </p:sp>
      <p:pic>
        <p:nvPicPr>
          <p:cNvPr id="11" name="Picture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16095" y="3459989"/>
            <a:ext cx="2255715" cy="1158343"/>
          </a:xfr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81908" y="3422270"/>
            <a:ext cx="2255833" cy="11588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Arrow Connector 22"/>
          <p:cNvCxnSpPr/>
          <p:nvPr/>
        </p:nvCxnSpPr>
        <p:spPr>
          <a:xfrm>
            <a:off x="4896035" y="2981081"/>
            <a:ext cx="0" cy="275454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  <a:tailEnd type="arrow"/>
          </a:ln>
        </p:spPr>
      </p:cxnSp>
      <p:sp>
        <p:nvSpPr>
          <p:cNvPr id="14" name="TextBox 19"/>
          <p:cNvSpPr txBox="1"/>
          <p:nvPr/>
        </p:nvSpPr>
        <p:spPr>
          <a:xfrm>
            <a:off x="6446126" y="3472854"/>
            <a:ext cx="2115656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Modelos educativos deficientes</a:t>
            </a:r>
          </a:p>
        </p:txBody>
      </p:sp>
      <p:sp>
        <p:nvSpPr>
          <p:cNvPr id="15" name="TextBox 21"/>
          <p:cNvSpPr txBox="1"/>
          <p:nvPr/>
        </p:nvSpPr>
        <p:spPr>
          <a:xfrm>
            <a:off x="3735845" y="3540044"/>
            <a:ext cx="2016224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Adopción de una cultura de consumo</a:t>
            </a:r>
          </a:p>
        </p:txBody>
      </p:sp>
      <p:cxnSp>
        <p:nvCxnSpPr>
          <p:cNvPr id="16" name="Straight Connector 26"/>
          <p:cNvCxnSpPr/>
          <p:nvPr/>
        </p:nvCxnSpPr>
        <p:spPr>
          <a:xfrm>
            <a:off x="1763685" y="3256535"/>
            <a:ext cx="6048674" cy="0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cxnSp>
        <p:nvCxnSpPr>
          <p:cNvPr id="17" name="Straight Connector 28"/>
          <p:cNvCxnSpPr/>
          <p:nvPr/>
        </p:nvCxnSpPr>
        <p:spPr>
          <a:xfrm>
            <a:off x="1763685" y="3256535"/>
            <a:ext cx="0" cy="197556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sp>
        <p:nvSpPr>
          <p:cNvPr id="18" name="Oval 29"/>
          <p:cNvSpPr/>
          <p:nvPr/>
        </p:nvSpPr>
        <p:spPr>
          <a:xfrm>
            <a:off x="1619667" y="4811426"/>
            <a:ext cx="3384377" cy="18001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/>
              </a:rPr>
              <a:t>Deforestación, escasez </a:t>
            </a:r>
            <a:r>
              <a:rPr lang="es-ES" dirty="0" smtClean="0">
                <a:solidFill>
                  <a:srgbClr val="FFFFFF"/>
                </a:solidFill>
              </a:rPr>
              <a:t>de </a:t>
            </a:r>
            <a:r>
              <a:rPr lang="es-ES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recursos, pobreza.</a:t>
            </a:r>
          </a:p>
        </p:txBody>
      </p:sp>
      <p:sp>
        <p:nvSpPr>
          <p:cNvPr id="19" name="Oval 40"/>
          <p:cNvSpPr/>
          <p:nvPr/>
        </p:nvSpPr>
        <p:spPr>
          <a:xfrm>
            <a:off x="5616116" y="4811426"/>
            <a:ext cx="3384377" cy="18001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Ausencia de un currículo ambiental y cultural</a:t>
            </a:r>
          </a:p>
        </p:txBody>
      </p:sp>
      <p:cxnSp>
        <p:nvCxnSpPr>
          <p:cNvPr id="20" name="Straight Connector 2056"/>
          <p:cNvCxnSpPr/>
          <p:nvPr/>
        </p:nvCxnSpPr>
        <p:spPr>
          <a:xfrm>
            <a:off x="3415841" y="4119189"/>
            <a:ext cx="0" cy="720236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pic>
        <p:nvPicPr>
          <p:cNvPr id="21" name="Picture 10" descr="C:\Users\Huati\Desktop\secoya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339748" cy="2089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 descr="C:\Users\Huati\Desktop\Correcciones tesis\Manual\15 de seotiembre de 2015\manual no numero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26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 descr="C:\Users\Huati\Desktop\Correcciones tesis\Manual\15 de seotiembre de 2015\manual no numero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54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 descr="C:\Users\Huati\Desktop\Correcciones tesis\Manual\15 de seotiembre de 2015\manual no numero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80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s-ES"/>
          </a:p>
          <a:p>
            <a:pPr lvl="0"/>
            <a:endParaRPr lang="es-ES"/>
          </a:p>
          <a:p>
            <a:pPr lvl="0"/>
            <a:endParaRPr lang="es-ES"/>
          </a:p>
          <a:p>
            <a:pPr lvl="0"/>
            <a:endParaRPr lang="es-ES"/>
          </a:p>
          <a:p>
            <a:pPr lvl="0"/>
            <a:endParaRPr lang="es-ES"/>
          </a:p>
          <a:p>
            <a:pPr marL="0" lvl="0" indent="0">
              <a:buNone/>
            </a:pPr>
            <a:endParaRPr lang="es-ES"/>
          </a:p>
          <a:p>
            <a:pPr marL="0" lvl="0" indent="0" algn="ctr">
              <a:spcBef>
                <a:spcPts val="900"/>
              </a:spcBef>
              <a:buNone/>
            </a:pPr>
            <a:r>
              <a:rPr lang="es-ES" sz="3600"/>
              <a:t>Gracias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11757" y="483580"/>
            <a:ext cx="4365327" cy="3886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Huati\Desktop\secoya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339748" cy="20896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755577" y="2073996"/>
            <a:ext cx="8229600" cy="1143000"/>
          </a:xfrm>
        </p:spPr>
        <p:txBody>
          <a:bodyPr/>
          <a:lstStyle/>
          <a:p>
            <a:pPr lvl="0"/>
            <a:r>
              <a:rPr lang="es-ES" sz="3200" b="1"/>
              <a:t>Formulación del Problema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39550" y="1916829"/>
            <a:ext cx="8229600" cy="3877888"/>
          </a:xfrm>
        </p:spPr>
        <p:txBody>
          <a:bodyPr/>
          <a:lstStyle/>
          <a:p>
            <a:pPr lvl="0"/>
            <a:endParaRPr lang="es-ES" dirty="0"/>
          </a:p>
          <a:p>
            <a:pPr lvl="0"/>
            <a:endParaRPr lang="es-ES" dirty="0"/>
          </a:p>
          <a:p>
            <a:pPr marL="0" lvl="0" indent="0">
              <a:buNone/>
            </a:pPr>
            <a:r>
              <a:rPr lang="es-ES" b="1" dirty="0"/>
              <a:t> </a:t>
            </a:r>
            <a:endParaRPr lang="es-ES" dirty="0"/>
          </a:p>
          <a:p>
            <a:pPr marL="0" lvl="0" indent="0" algn="ctr">
              <a:spcBef>
                <a:spcPts val="700"/>
              </a:spcBef>
              <a:buNone/>
            </a:pPr>
            <a:r>
              <a:rPr lang="es-ES" sz="2800" dirty="0"/>
              <a:t>¿</a:t>
            </a:r>
            <a:r>
              <a:rPr lang="es-ES" sz="2400" dirty="0"/>
              <a:t>Cuál es la situación ambiental de la nacionalidad Secoya en cuanto al manejo sostenible de sus recursos en el año 2015?</a:t>
            </a:r>
          </a:p>
          <a:p>
            <a:pPr lvl="0"/>
            <a:endParaRPr lang="es-ES" dirty="0"/>
          </a:p>
          <a:p>
            <a:pPr lvl="0"/>
            <a:endParaRPr lang="es-ES" dirty="0"/>
          </a:p>
          <a:p>
            <a:pPr lvl="0"/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2074096" y="476672"/>
            <a:ext cx="7078352" cy="5904660"/>
          </a:xfrm>
        </p:spPr>
        <p:txBody>
          <a:bodyPr/>
          <a:lstStyle/>
          <a:p>
            <a:pPr marL="0" lvl="0" indent="0">
              <a:lnSpc>
                <a:spcPct val="80000"/>
              </a:lnSpc>
              <a:spcBef>
                <a:spcPts val="400"/>
              </a:spcBef>
              <a:buNone/>
            </a:pPr>
            <a:endParaRPr lang="es-ES" sz="1800" b="1" dirty="0"/>
          </a:p>
          <a:p>
            <a:pPr marL="0" lvl="0" indent="0">
              <a:lnSpc>
                <a:spcPct val="80000"/>
              </a:lnSpc>
              <a:spcBef>
                <a:spcPts val="500"/>
              </a:spcBef>
              <a:buNone/>
            </a:pPr>
            <a:r>
              <a:rPr lang="es-ES" sz="2100" b="1" dirty="0"/>
              <a:t>Objetivo General</a:t>
            </a:r>
          </a:p>
          <a:p>
            <a:pPr marL="0" lvl="0" indent="0">
              <a:lnSpc>
                <a:spcPct val="80000"/>
              </a:lnSpc>
              <a:spcBef>
                <a:spcPts val="500"/>
              </a:spcBef>
              <a:buNone/>
            </a:pPr>
            <a:endParaRPr lang="es-ES" sz="2100" b="1" dirty="0"/>
          </a:p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es-ES" sz="1800" dirty="0"/>
              <a:t>Analizar la situación ambiental y cultural de la Nacionalidad Secoya para desarrollar estrategias de conservación ambiental y </a:t>
            </a:r>
            <a:r>
              <a:rPr lang="es-ES" sz="1800" dirty="0" smtClean="0"/>
              <a:t>cultural.</a:t>
            </a:r>
            <a:endParaRPr lang="es-ES" sz="1800" dirty="0"/>
          </a:p>
          <a:p>
            <a:pPr lvl="0">
              <a:lnSpc>
                <a:spcPct val="80000"/>
              </a:lnSpc>
              <a:spcBef>
                <a:spcPts val="400"/>
              </a:spcBef>
            </a:pPr>
            <a:endParaRPr lang="es-ES" sz="1800" dirty="0"/>
          </a:p>
          <a:p>
            <a:pPr lvl="0">
              <a:lnSpc>
                <a:spcPct val="80000"/>
              </a:lnSpc>
              <a:spcBef>
                <a:spcPts val="400"/>
              </a:spcBef>
            </a:pPr>
            <a:endParaRPr lang="es-ES" sz="1800" dirty="0"/>
          </a:p>
          <a:p>
            <a:pPr marL="0" lvl="0" indent="0">
              <a:lnSpc>
                <a:spcPct val="80000"/>
              </a:lnSpc>
              <a:spcBef>
                <a:spcPts val="500"/>
              </a:spcBef>
              <a:buNone/>
            </a:pPr>
            <a:r>
              <a:rPr lang="es-ES" sz="2100" b="1" dirty="0"/>
              <a:t>Objetivos </a:t>
            </a:r>
            <a:r>
              <a:rPr lang="es-ES" sz="2100" b="1" dirty="0" smtClean="0"/>
              <a:t>específicos</a:t>
            </a:r>
            <a:endParaRPr lang="es-ES" sz="1400" dirty="0"/>
          </a:p>
          <a:p>
            <a:pPr marL="0" lvl="0" indent="0">
              <a:lnSpc>
                <a:spcPct val="80000"/>
              </a:lnSpc>
              <a:spcBef>
                <a:spcPts val="500"/>
              </a:spcBef>
              <a:buNone/>
            </a:pPr>
            <a:endParaRPr lang="es-ES" sz="2100" dirty="0"/>
          </a:p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es-ES" sz="1800" dirty="0"/>
              <a:t>Determinar la ubicación geográfica de la Nacionalidad Secoya.</a:t>
            </a:r>
          </a:p>
          <a:p>
            <a:pPr lvl="0">
              <a:lnSpc>
                <a:spcPct val="80000"/>
              </a:lnSpc>
              <a:spcBef>
                <a:spcPts val="400"/>
              </a:spcBef>
            </a:pPr>
            <a:endParaRPr lang="es-ES" sz="1800" dirty="0"/>
          </a:p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es-ES" sz="1800" dirty="0"/>
              <a:t>Identificar cuál es el estado actual del cuerpo de conocimientos </a:t>
            </a:r>
            <a:r>
              <a:rPr lang="es-ES" sz="1800" dirty="0" smtClean="0"/>
              <a:t>ancestrales.</a:t>
            </a:r>
            <a:endParaRPr lang="es-ES" sz="1800" dirty="0"/>
          </a:p>
          <a:p>
            <a:pPr lvl="0">
              <a:lnSpc>
                <a:spcPct val="80000"/>
              </a:lnSpc>
              <a:spcBef>
                <a:spcPts val="400"/>
              </a:spcBef>
            </a:pPr>
            <a:endParaRPr lang="es-ES" sz="1800" dirty="0"/>
          </a:p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es-ES" sz="1800" dirty="0"/>
              <a:t>Establecer cuáles son las experiencias de manejo sostenible de los recursos naturales por parte de la Nacionalidad Secoya.</a:t>
            </a:r>
          </a:p>
          <a:p>
            <a:pPr marL="0" lvl="0" indent="0">
              <a:lnSpc>
                <a:spcPct val="80000"/>
              </a:lnSpc>
              <a:spcBef>
                <a:spcPts val="400"/>
              </a:spcBef>
              <a:buNone/>
            </a:pPr>
            <a:endParaRPr lang="es-ES" sz="1800" dirty="0"/>
          </a:p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es-ES" sz="1800" dirty="0"/>
              <a:t>Proponer una alternativa viable para la conservación del ambiente y cultura de la Nacionalidad Secoya.</a:t>
            </a:r>
          </a:p>
          <a:p>
            <a:pPr lvl="0">
              <a:lnSpc>
                <a:spcPct val="80000"/>
              </a:lnSpc>
              <a:spcBef>
                <a:spcPts val="400"/>
              </a:spcBef>
            </a:pPr>
            <a:endParaRPr lang="es-ES" sz="1800" dirty="0"/>
          </a:p>
          <a:p>
            <a:pPr lvl="0">
              <a:lnSpc>
                <a:spcPct val="80000"/>
              </a:lnSpc>
              <a:spcBef>
                <a:spcPts val="400"/>
              </a:spcBef>
            </a:pPr>
            <a:endParaRPr lang="es-ES" sz="1800" dirty="0"/>
          </a:p>
        </p:txBody>
      </p:sp>
      <p:pic>
        <p:nvPicPr>
          <p:cNvPr id="3" name="Picture 10" descr="C:\Users\Huati\Desktop\secoya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065647" cy="1844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0"/>
          <p:cNvCxnSpPr>
            <a:stCxn id="7" idx="3"/>
          </p:cNvCxnSpPr>
          <p:nvPr/>
        </p:nvCxnSpPr>
        <p:spPr>
          <a:xfrm>
            <a:off x="629308" y="3573018"/>
            <a:ext cx="558314" cy="648071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cxnSp>
        <p:nvCxnSpPr>
          <p:cNvPr id="3" name="Straight Connector 8"/>
          <p:cNvCxnSpPr>
            <a:stCxn id="7" idx="3"/>
          </p:cNvCxnSpPr>
          <p:nvPr/>
        </p:nvCxnSpPr>
        <p:spPr>
          <a:xfrm flipV="1">
            <a:off x="629308" y="2924946"/>
            <a:ext cx="486305" cy="648072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865824" y="151762"/>
            <a:ext cx="8229600" cy="1143000"/>
          </a:xfrm>
        </p:spPr>
        <p:txBody>
          <a:bodyPr/>
          <a:lstStyle/>
          <a:p>
            <a:pPr lvl="0"/>
            <a:r>
              <a:rPr lang="es-ES" sz="2800" b="1" dirty="0"/>
              <a:t>Capítulo 2: </a:t>
            </a:r>
            <a:r>
              <a:rPr lang="es-ES" sz="2800" b="1" dirty="0" smtClean="0"/>
              <a:t> Justificación </a:t>
            </a:r>
            <a:r>
              <a:rPr lang="es-ES" sz="2800" b="1" dirty="0"/>
              <a:t>e importancia</a:t>
            </a:r>
          </a:p>
        </p:txBody>
      </p:sp>
      <p:pic>
        <p:nvPicPr>
          <p:cNvPr id="6" name="Picture 10" descr="C:\Users\Huati\Desktop\secoya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619667" cy="1446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4"/>
          <p:cNvSpPr/>
          <p:nvPr/>
        </p:nvSpPr>
        <p:spPr>
          <a:xfrm>
            <a:off x="107506" y="2852937"/>
            <a:ext cx="521802" cy="1440161"/>
          </a:xfrm>
          <a:prstGeom prst="rect">
            <a:avLst/>
          </a:pr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9528">
            <a:solidFill>
              <a:srgbClr val="F6924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vert270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Diagnóstico</a:t>
            </a:r>
          </a:p>
        </p:txBody>
      </p:sp>
      <p:sp>
        <p:nvSpPr>
          <p:cNvPr id="8" name="Rounded Rectangle 5"/>
          <p:cNvSpPr/>
          <p:nvPr/>
        </p:nvSpPr>
        <p:spPr>
          <a:xfrm>
            <a:off x="1043604" y="2276874"/>
            <a:ext cx="2232251" cy="79208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330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Problemas actuales: ambientales y sociales</a:t>
            </a:r>
          </a:p>
        </p:txBody>
      </p:sp>
      <p:sp>
        <p:nvSpPr>
          <p:cNvPr id="9" name="Rounded Rectangle 6"/>
          <p:cNvSpPr/>
          <p:nvPr/>
        </p:nvSpPr>
        <p:spPr>
          <a:xfrm>
            <a:off x="1043604" y="4077071"/>
            <a:ext cx="2304260" cy="10081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330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Ausencia  de un programa de Educación Ambiental</a:t>
            </a:r>
          </a:p>
        </p:txBody>
      </p:sp>
      <p:sp>
        <p:nvSpPr>
          <p:cNvPr id="10" name="Right Arrow Callout 11"/>
          <p:cNvSpPr/>
          <p:nvPr/>
        </p:nvSpPr>
        <p:spPr>
          <a:xfrm>
            <a:off x="3923928" y="2420892"/>
            <a:ext cx="2232251" cy="2304260"/>
          </a:xfrm>
          <a:custGeom>
            <a:avLst>
              <a:gd name="f11" fmla="val 25000"/>
              <a:gd name="f12" fmla="val 25000"/>
              <a:gd name="f13" fmla="val 25000"/>
              <a:gd name="f14" fmla="val 64977"/>
            </a:avLst>
            <a:gdLst>
              <a:gd name="f4" fmla="val 10800000"/>
              <a:gd name="f5" fmla="val 5400000"/>
              <a:gd name="f6" fmla="val 180"/>
              <a:gd name="f7" fmla="val w"/>
              <a:gd name="f8" fmla="val h"/>
              <a:gd name="f9" fmla="val ss"/>
              <a:gd name="f10" fmla="val 0"/>
              <a:gd name="f11" fmla="val 25000"/>
              <a:gd name="f12" fmla="val 25000"/>
              <a:gd name="f13" fmla="val 25000"/>
              <a:gd name="f14" fmla="val 64977"/>
              <a:gd name="f15" fmla="+- 0 0 -360"/>
              <a:gd name="f16" fmla="+- 0 0 -180"/>
              <a:gd name="f17" fmla="abs f7"/>
              <a:gd name="f18" fmla="abs f8"/>
              <a:gd name="f19" fmla="abs f9"/>
              <a:gd name="f20" fmla="val f10"/>
              <a:gd name="f21" fmla="val f12"/>
              <a:gd name="f22" fmla="val f11"/>
              <a:gd name="f23" fmla="val f13"/>
              <a:gd name="f24" fmla="val f14"/>
              <a:gd name="f25" fmla="*/ f15 f4 1"/>
              <a:gd name="f26" fmla="*/ f16 f4 1"/>
              <a:gd name="f27" fmla="?: f17 f7 1"/>
              <a:gd name="f28" fmla="?: f18 f8 1"/>
              <a:gd name="f29" fmla="?: f19 f9 1"/>
              <a:gd name="f30" fmla="*/ f25 1 f6"/>
              <a:gd name="f31" fmla="*/ f26 1 f6"/>
              <a:gd name="f32" fmla="*/ f27 1 21600"/>
              <a:gd name="f33" fmla="*/ f28 1 21600"/>
              <a:gd name="f34" fmla="*/ 21600 f27 1"/>
              <a:gd name="f35" fmla="*/ 21600 f28 1"/>
              <a:gd name="f36" fmla="+- f30 0 f5"/>
              <a:gd name="f37" fmla="+- f31 0 f5"/>
              <a:gd name="f38" fmla="min f33 f32"/>
              <a:gd name="f39" fmla="*/ f34 1 f29"/>
              <a:gd name="f40" fmla="*/ f35 1 f29"/>
              <a:gd name="f41" fmla="val f39"/>
              <a:gd name="f42" fmla="val f40"/>
              <a:gd name="f43" fmla="*/ f20 f38 1"/>
              <a:gd name="f44" fmla="+- f42 0 f20"/>
              <a:gd name="f45" fmla="+- f41 0 f20"/>
              <a:gd name="f46" fmla="*/ f42 f38 1"/>
              <a:gd name="f47" fmla="*/ f41 f38 1"/>
              <a:gd name="f48" fmla="*/ f44 1 2"/>
              <a:gd name="f49" fmla="min f45 f44"/>
              <a:gd name="f50" fmla="*/ f45 f24 1"/>
              <a:gd name="f51" fmla="+- f20 f48 0"/>
              <a:gd name="f52" fmla="*/ f49 f21 1"/>
              <a:gd name="f53" fmla="*/ f49 f22 1"/>
              <a:gd name="f54" fmla="*/ f49 f23 1"/>
              <a:gd name="f55" fmla="*/ f50 1 100000"/>
              <a:gd name="f56" fmla="*/ f52 1 100000"/>
              <a:gd name="f57" fmla="*/ f53 1 200000"/>
              <a:gd name="f58" fmla="*/ f54 1 100000"/>
              <a:gd name="f59" fmla="*/ f55 1 2"/>
              <a:gd name="f60" fmla="*/ f55 f38 1"/>
              <a:gd name="f61" fmla="*/ f51 f38 1"/>
              <a:gd name="f62" fmla="+- f51 0 f56"/>
              <a:gd name="f63" fmla="+- f51 0 f57"/>
              <a:gd name="f64" fmla="+- f51 f57 0"/>
              <a:gd name="f65" fmla="+- f51 f56 0"/>
              <a:gd name="f66" fmla="+- f41 0 f58"/>
              <a:gd name="f67" fmla="*/ f59 f38 1"/>
              <a:gd name="f68" fmla="*/ f63 f38 1"/>
              <a:gd name="f69" fmla="*/ f66 f38 1"/>
              <a:gd name="f70" fmla="*/ f62 f38 1"/>
              <a:gd name="f71" fmla="*/ f65 f38 1"/>
              <a:gd name="f72" fmla="*/ f64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67" y="f43"/>
              </a:cxn>
              <a:cxn ang="f37">
                <a:pos x="f67" y="f46"/>
              </a:cxn>
            </a:cxnLst>
            <a:rect l="f43" t="f43" r="f60" b="f46"/>
            <a:pathLst>
              <a:path>
                <a:moveTo>
                  <a:pt x="f43" y="f43"/>
                </a:moveTo>
                <a:lnTo>
                  <a:pt x="f60" y="f43"/>
                </a:lnTo>
                <a:lnTo>
                  <a:pt x="f60" y="f68"/>
                </a:lnTo>
                <a:lnTo>
                  <a:pt x="f69" y="f68"/>
                </a:lnTo>
                <a:lnTo>
                  <a:pt x="f69" y="f70"/>
                </a:lnTo>
                <a:lnTo>
                  <a:pt x="f47" y="f61"/>
                </a:lnTo>
                <a:lnTo>
                  <a:pt x="f69" y="f71"/>
                </a:lnTo>
                <a:lnTo>
                  <a:pt x="f69" y="f72"/>
                </a:lnTo>
                <a:lnTo>
                  <a:pt x="f60" y="f72"/>
                </a:lnTo>
                <a:lnTo>
                  <a:pt x="f60" y="f46"/>
                </a:lnTo>
                <a:lnTo>
                  <a:pt x="f43" y="f46"/>
                </a:lnTo>
                <a:close/>
              </a:path>
            </a:pathLst>
          </a:custGeo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9528">
            <a:solidFill>
              <a:srgbClr val="98B954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7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Educación ambiental </a:t>
            </a:r>
            <a:r>
              <a:rPr lang="es-ES" sz="17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basada </a:t>
            </a:r>
            <a:r>
              <a:rPr lang="es-ES" sz="17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en valores culturales sobre manejo de recursos</a:t>
            </a:r>
          </a:p>
        </p:txBody>
      </p:sp>
      <p:cxnSp>
        <p:nvCxnSpPr>
          <p:cNvPr id="11" name="Straight Connector 13"/>
          <p:cNvCxnSpPr>
            <a:endCxn id="10" idx="3"/>
          </p:cNvCxnSpPr>
          <p:nvPr/>
        </p:nvCxnSpPr>
        <p:spPr>
          <a:xfrm>
            <a:off x="3275856" y="2672919"/>
            <a:ext cx="648072" cy="900099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cxnSp>
        <p:nvCxnSpPr>
          <p:cNvPr id="12" name="Straight Connector 15"/>
          <p:cNvCxnSpPr>
            <a:stCxn id="9" idx="1"/>
            <a:endCxn id="10" idx="3"/>
          </p:cNvCxnSpPr>
          <p:nvPr/>
        </p:nvCxnSpPr>
        <p:spPr>
          <a:xfrm flipV="1">
            <a:off x="3347864" y="3573022"/>
            <a:ext cx="576064" cy="1008103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sp>
        <p:nvSpPr>
          <p:cNvPr id="13" name="Oval 16"/>
          <p:cNvSpPr/>
          <p:nvPr/>
        </p:nvSpPr>
        <p:spPr>
          <a:xfrm>
            <a:off x="6194593" y="2816928"/>
            <a:ext cx="2054281" cy="140415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Cambio de actitud</a:t>
            </a:r>
          </a:p>
        </p:txBody>
      </p:sp>
      <p:sp>
        <p:nvSpPr>
          <p:cNvPr id="14" name="Oval Callout 17"/>
          <p:cNvSpPr/>
          <p:nvPr/>
        </p:nvSpPr>
        <p:spPr>
          <a:xfrm rot="20057568">
            <a:off x="3975774" y="5051307"/>
            <a:ext cx="1161428" cy="504053"/>
          </a:xfrm>
          <a:custGeom>
            <a:avLst>
              <a:gd name="f0" fmla="val 20652"/>
              <a:gd name="f1" fmla="val -5316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gradFill>
            <a:gsLst>
              <a:gs pos="0">
                <a:srgbClr val="769535"/>
              </a:gs>
              <a:gs pos="100000">
                <a:srgbClr val="9BC348"/>
              </a:gs>
            </a:gsLst>
            <a:lin ang="16200000"/>
          </a:gradFill>
          <a:ln w="9528">
            <a:solidFill>
              <a:srgbClr val="98B954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Factible</a:t>
            </a:r>
          </a:p>
        </p:txBody>
      </p:sp>
      <p:sp>
        <p:nvSpPr>
          <p:cNvPr id="15" name="Flowchart: Alternate Process 20"/>
          <p:cNvSpPr/>
          <p:nvPr/>
        </p:nvSpPr>
        <p:spPr>
          <a:xfrm>
            <a:off x="6194593" y="4725143"/>
            <a:ext cx="2409855" cy="91315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solidFill>
            <a:srgbClr val="FFFFFF"/>
          </a:solidFill>
          <a:ln w="25402">
            <a:solidFill>
              <a:srgbClr val="4BACC6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Ambiente y cultura conservados </a:t>
            </a:r>
          </a:p>
        </p:txBody>
      </p:sp>
      <p:sp>
        <p:nvSpPr>
          <p:cNvPr id="16" name="Curved Left Arrow 21"/>
          <p:cNvSpPr/>
          <p:nvPr/>
        </p:nvSpPr>
        <p:spPr>
          <a:xfrm rot="20737279">
            <a:off x="8405486" y="3291840"/>
            <a:ext cx="603577" cy="1526289"/>
          </a:xfrm>
          <a:custGeom>
            <a:avLst>
              <a:gd name="f13" fmla="val 25000"/>
              <a:gd name="f14" fmla="val 50000"/>
              <a:gd name="f15" fmla="val 25000"/>
            </a:avLst>
            <a:gdLst>
              <a:gd name="f3" fmla="val 10800000"/>
              <a:gd name="f4" fmla="val 5400000"/>
              <a:gd name="f5" fmla="val 16200000"/>
              <a:gd name="f6" fmla="val 180"/>
              <a:gd name="f7" fmla="val w"/>
              <a:gd name="f8" fmla="val h"/>
              <a:gd name="f9" fmla="val ss"/>
              <a:gd name="f10" fmla="val 0"/>
              <a:gd name="f11" fmla="*/ 5419351 1 1725033"/>
              <a:gd name="f12" fmla="+- 0 0 5400000"/>
              <a:gd name="f13" fmla="val 25000"/>
              <a:gd name="f14" fmla="val 50000"/>
              <a:gd name="f15" fmla="val 25000"/>
              <a:gd name="f16" fmla="+- 0 0 -270"/>
              <a:gd name="f17" fmla="+- 0 0 -90"/>
              <a:gd name="f18" fmla="+- 0 0 -180"/>
              <a:gd name="f19" fmla="abs f7"/>
              <a:gd name="f20" fmla="abs f8"/>
              <a:gd name="f21" fmla="abs f9"/>
              <a:gd name="f22" fmla="val f10"/>
              <a:gd name="f23" fmla="val f14"/>
              <a:gd name="f24" fmla="val f13"/>
              <a:gd name="f25" fmla="val f15"/>
              <a:gd name="f26" fmla="*/ f16 f3 1"/>
              <a:gd name="f27" fmla="*/ f17 f3 1"/>
              <a:gd name="f28" fmla="*/ f18 f3 1"/>
              <a:gd name="f29" fmla="?: f19 f7 1"/>
              <a:gd name="f30" fmla="?: f20 f8 1"/>
              <a:gd name="f31" fmla="?: f21 f9 1"/>
              <a:gd name="f32" fmla="*/ f26 1 f6"/>
              <a:gd name="f33" fmla="*/ f27 1 f6"/>
              <a:gd name="f34" fmla="*/ f28 1 f6"/>
              <a:gd name="f35" fmla="*/ f29 1 21600"/>
              <a:gd name="f36" fmla="*/ f30 1 21600"/>
              <a:gd name="f37" fmla="*/ 21600 f29 1"/>
              <a:gd name="f38" fmla="*/ 21600 f30 1"/>
              <a:gd name="f39" fmla="+- f32 0 f4"/>
              <a:gd name="f40" fmla="+- f33 0 f4"/>
              <a:gd name="f41" fmla="+- f34 0 f4"/>
              <a:gd name="f42" fmla="min f36 f35"/>
              <a:gd name="f43" fmla="*/ f37 1 f31"/>
              <a:gd name="f44" fmla="*/ f38 1 f31"/>
              <a:gd name="f45" fmla="val f43"/>
              <a:gd name="f46" fmla="val f44"/>
              <a:gd name="f47" fmla="*/ f22 f42 1"/>
              <a:gd name="f48" fmla="+- f46 0 f22"/>
              <a:gd name="f49" fmla="+- f45 0 f22"/>
              <a:gd name="f50" fmla="*/ f45 f42 1"/>
              <a:gd name="f51" fmla="*/ f46 f42 1"/>
              <a:gd name="f52" fmla="*/ f48 1 2"/>
              <a:gd name="f53" fmla="min f49 f48"/>
              <a:gd name="f54" fmla="*/ f49 f49 1"/>
              <a:gd name="f55" fmla="*/ f49 f42 1"/>
              <a:gd name="f56" fmla="*/ f53 f24 1"/>
              <a:gd name="f57" fmla="*/ f53 f23 1"/>
              <a:gd name="f58" fmla="*/ f53 f25 1"/>
              <a:gd name="f59" fmla="*/ f56 1 100000"/>
              <a:gd name="f60" fmla="*/ f57 1 100000"/>
              <a:gd name="f61" fmla="*/ f58 1 100000"/>
              <a:gd name="f62" fmla="+- f59 f60 0"/>
              <a:gd name="f63" fmla="*/ f59 f59 1"/>
              <a:gd name="f64" fmla="*/ f61 f61 1"/>
              <a:gd name="f65" fmla="+- f60 0 f59"/>
              <a:gd name="f66" fmla="*/ f60 1 2"/>
              <a:gd name="f67" fmla="+- f22 f61 0"/>
              <a:gd name="f68" fmla="+- 0 0 f61"/>
              <a:gd name="f69" fmla="*/ f59 1 2"/>
              <a:gd name="f70" fmla="*/ f62 1 4"/>
              <a:gd name="f71" fmla="+- f54 0 f64"/>
              <a:gd name="f72" fmla="*/ f65 1 2"/>
              <a:gd name="f73" fmla="+- f46 0 f66"/>
              <a:gd name="f74" fmla="+- 0 0 f68"/>
              <a:gd name="f75" fmla="+- 0 0 f69"/>
              <a:gd name="f76" fmla="*/ f67 f42 1"/>
              <a:gd name="f77" fmla="*/ f69 f42 1"/>
              <a:gd name="f78" fmla="+- f52 0 f70"/>
              <a:gd name="f79" fmla="sqrt f71"/>
              <a:gd name="f80" fmla="+- 0 0 f75"/>
              <a:gd name="f81" fmla="*/ f73 f42 1"/>
              <a:gd name="f82" fmla="*/ f78 2 1"/>
              <a:gd name="f83" fmla="+- f78 f59 0"/>
              <a:gd name="f84" fmla="*/ f79 f78 1"/>
              <a:gd name="f85" fmla="*/ f78 f42 1"/>
              <a:gd name="f86" fmla="*/ f82 f82 1"/>
              <a:gd name="f87" fmla="*/ f84 1 f49"/>
              <a:gd name="f88" fmla="+- f78 f83 0"/>
              <a:gd name="f89" fmla="*/ f83 f42 1"/>
              <a:gd name="f90" fmla="+- f86 0 f63"/>
              <a:gd name="f91" fmla="+- f78 f87 0"/>
              <a:gd name="f92" fmla="+- f83 f87 0"/>
              <a:gd name="f93" fmla="+- 0 0 f87"/>
              <a:gd name="f94" fmla="*/ f88 1 2"/>
              <a:gd name="f95" fmla="sqrt f90"/>
              <a:gd name="f96" fmla="+- f91 0 f72"/>
              <a:gd name="f97" fmla="+- f92 f72 0"/>
              <a:gd name="f98" fmla="+- 0 0 f93"/>
              <a:gd name="f99" fmla="*/ f91 f42 1"/>
              <a:gd name="f100" fmla="*/ f94 f42 1"/>
              <a:gd name="f101" fmla="*/ f95 f49 1"/>
              <a:gd name="f102" fmla="at2 f74 f98"/>
              <a:gd name="f103" fmla="*/ f96 f42 1"/>
              <a:gd name="f104" fmla="*/ f97 f42 1"/>
              <a:gd name="f105" fmla="*/ f101 1 f82"/>
              <a:gd name="f106" fmla="+- f102 f4 0"/>
              <a:gd name="f107" fmla="*/ f106 f11 1"/>
              <a:gd name="f108" fmla="+- 0 0 f105"/>
              <a:gd name="f109" fmla="*/ f107 1 f3"/>
              <a:gd name="f110" fmla="+- 0 0 f108"/>
              <a:gd name="f111" fmla="+- 0 0 f109"/>
              <a:gd name="f112" fmla="at2 f110 f80"/>
              <a:gd name="f113" fmla="val f111"/>
              <a:gd name="f114" fmla="+- f112 f4 0"/>
              <a:gd name="f115" fmla="+- 0 0 f113"/>
              <a:gd name="f116" fmla="*/ f114 f11 1"/>
              <a:gd name="f117" fmla="*/ f115 f3 1"/>
              <a:gd name="f118" fmla="*/ f116 1 f3"/>
              <a:gd name="f119" fmla="*/ f117 1 f11"/>
              <a:gd name="f120" fmla="+- 0 0 f118"/>
              <a:gd name="f121" fmla="+- f119 0 f4"/>
              <a:gd name="f122" fmla="val f120"/>
              <a:gd name="f123" fmla="+- 0 0 f122"/>
              <a:gd name="f124" fmla="*/ f123 f3 1"/>
              <a:gd name="f125" fmla="*/ f124 1 f11"/>
              <a:gd name="f126" fmla="+- f125 0 f4"/>
              <a:gd name="f127" fmla="+- f126 0 f121"/>
              <a:gd name="f128" fmla="+- f121 f126 0"/>
              <a:gd name="f129" fmla="+- 0 0 f12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47" y="f77"/>
              </a:cxn>
              <a:cxn ang="f39">
                <a:pos x="f76" y="f103"/>
              </a:cxn>
              <a:cxn ang="f40">
                <a:pos x="f47" y="f81"/>
              </a:cxn>
              <a:cxn ang="f41">
                <a:pos x="f76" y="f104"/>
              </a:cxn>
              <a:cxn ang="f40">
                <a:pos x="f50" y="f100"/>
              </a:cxn>
            </a:cxnLst>
            <a:rect l="f47" t="f47" r="f50" b="f51"/>
            <a:pathLst>
              <a:path stroke="0">
                <a:moveTo>
                  <a:pt x="f47" y="f81"/>
                </a:moveTo>
                <a:lnTo>
                  <a:pt x="f76" y="f103"/>
                </a:lnTo>
                <a:lnTo>
                  <a:pt x="f76" y="f99"/>
                </a:lnTo>
                <a:arcTo wR="f55" hR="f85" stAng="f121" swAng="f127"/>
                <a:arcTo wR="f55" hR="f85" stAng="f129" swAng="f128"/>
                <a:lnTo>
                  <a:pt x="f76" y="f104"/>
                </a:lnTo>
                <a:close/>
              </a:path>
              <a:path stroke="0">
                <a:moveTo>
                  <a:pt x="f50" y="f89"/>
                </a:moveTo>
                <a:arcTo wR="f55" hR="f85" stAng="f10" swAng="f12"/>
                <a:lnTo>
                  <a:pt x="f47" y="f47"/>
                </a:lnTo>
                <a:arcTo wR="f55" hR="f85" stAng="f5" swAng="f4"/>
                <a:close/>
              </a:path>
              <a:path fill="none">
                <a:moveTo>
                  <a:pt x="f50" y="f89"/>
                </a:moveTo>
                <a:arcTo wR="f55" hR="f85" stAng="f10" swAng="f12"/>
                <a:lnTo>
                  <a:pt x="f47" y="f47"/>
                </a:lnTo>
                <a:arcTo wR="f55" hR="f85" stAng="f5" swAng="f4"/>
                <a:lnTo>
                  <a:pt x="f50" y="f89"/>
                </a:lnTo>
                <a:arcTo wR="f55" hR="f85" stAng="f10" swAng="f121"/>
                <a:lnTo>
                  <a:pt x="f76" y="f104"/>
                </a:lnTo>
                <a:lnTo>
                  <a:pt x="f47" y="f81"/>
                </a:lnTo>
                <a:lnTo>
                  <a:pt x="f76" y="f103"/>
                </a:lnTo>
                <a:lnTo>
                  <a:pt x="f76" y="f99"/>
                </a:lnTo>
                <a:arcTo wR="f55" hR="f85" stAng="f121" swAng="f127"/>
              </a:path>
            </a:pathLst>
          </a:custGeom>
          <a:solidFill>
            <a:srgbClr val="FF330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2800" b="1" dirty="0"/>
              <a:t>Desarrollo de Contenidos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484784"/>
            <a:ext cx="8229600" cy="4641375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s-ES" sz="1400" dirty="0" smtClean="0"/>
              <a:t>Visión histórica</a:t>
            </a:r>
          </a:p>
          <a:p>
            <a:pPr marL="0" lvl="0" indent="0">
              <a:spcBef>
                <a:spcPts val="0"/>
              </a:spcBef>
              <a:buNone/>
            </a:pPr>
            <a:endParaRPr lang="es-ES" sz="1400" dirty="0" smtClean="0"/>
          </a:p>
          <a:p>
            <a:pPr lvl="0">
              <a:spcBef>
                <a:spcPts val="0"/>
              </a:spcBef>
            </a:pPr>
            <a:r>
              <a:rPr lang="es-ES" sz="1400" dirty="0" smtClean="0"/>
              <a:t>Migraciones </a:t>
            </a:r>
            <a:r>
              <a:rPr lang="es-ES" sz="1400" dirty="0"/>
              <a:t>Secoya.  </a:t>
            </a:r>
            <a:endParaRPr lang="es-ES" sz="1400" dirty="0" smtClean="0"/>
          </a:p>
          <a:p>
            <a:pPr lvl="0">
              <a:spcBef>
                <a:spcPts val="0"/>
              </a:spcBef>
            </a:pPr>
            <a:r>
              <a:rPr lang="es-ES" sz="1400" dirty="0" smtClean="0"/>
              <a:t>Planificación  </a:t>
            </a:r>
            <a:r>
              <a:rPr lang="es-ES" sz="1400" dirty="0"/>
              <a:t>y asentamientos. </a:t>
            </a:r>
            <a:endParaRPr lang="es-ES" sz="1400" dirty="0" smtClean="0"/>
          </a:p>
          <a:p>
            <a:pPr lvl="0">
              <a:spcBef>
                <a:spcPts val="0"/>
              </a:spcBef>
            </a:pPr>
            <a:r>
              <a:rPr lang="es-ES" sz="1400" dirty="0" smtClean="0"/>
              <a:t>Ubicación </a:t>
            </a:r>
            <a:r>
              <a:rPr lang="es-ES" sz="1400" dirty="0"/>
              <a:t>geográfica actual. </a:t>
            </a:r>
            <a:endParaRPr lang="es-ES" sz="1400" dirty="0" smtClean="0"/>
          </a:p>
          <a:p>
            <a:pPr lvl="0">
              <a:spcBef>
                <a:spcPts val="0"/>
              </a:spcBef>
            </a:pPr>
            <a:r>
              <a:rPr lang="es-ES" sz="1400" dirty="0" smtClean="0"/>
              <a:t>Usos </a:t>
            </a:r>
            <a:r>
              <a:rPr lang="es-ES" sz="1400" dirty="0"/>
              <a:t>del suelo. </a:t>
            </a:r>
            <a:endParaRPr lang="es-ES" sz="1400" dirty="0" smtClean="0"/>
          </a:p>
          <a:p>
            <a:pPr lvl="0">
              <a:spcBef>
                <a:spcPts val="0"/>
              </a:spcBef>
            </a:pPr>
            <a:endParaRPr lang="es-ES" sz="1400" dirty="0"/>
          </a:p>
          <a:p>
            <a:pPr marL="0" lvl="0" indent="0">
              <a:spcBef>
                <a:spcPts val="500"/>
              </a:spcBef>
              <a:buNone/>
            </a:pPr>
            <a:r>
              <a:rPr lang="es-ES" sz="1400" dirty="0" smtClean="0"/>
              <a:t>Visión presente y futura</a:t>
            </a:r>
          </a:p>
          <a:p>
            <a:pPr marL="0" lvl="0" indent="0">
              <a:spcBef>
                <a:spcPts val="500"/>
              </a:spcBef>
              <a:buNone/>
            </a:pPr>
            <a:endParaRPr lang="es-ES" sz="1400" dirty="0"/>
          </a:p>
          <a:p>
            <a:pPr lvl="0">
              <a:spcBef>
                <a:spcPts val="500"/>
              </a:spcBef>
            </a:pPr>
            <a:r>
              <a:rPr lang="es-ES" sz="1400" dirty="0"/>
              <a:t>Situación ambiental y cultural de los </a:t>
            </a:r>
            <a:r>
              <a:rPr lang="es-ES" sz="1400" dirty="0" smtClean="0"/>
              <a:t>Secoya.</a:t>
            </a:r>
          </a:p>
          <a:p>
            <a:pPr lvl="0">
              <a:spcBef>
                <a:spcPts val="500"/>
              </a:spcBef>
            </a:pPr>
            <a:r>
              <a:rPr lang="es-ES" sz="1400" dirty="0" smtClean="0"/>
              <a:t>Recopilación </a:t>
            </a:r>
            <a:r>
              <a:rPr lang="es-ES" sz="1400" dirty="0"/>
              <a:t>sobre investigaciones Secoya. </a:t>
            </a:r>
            <a:endParaRPr lang="es-ES" sz="1400" dirty="0" smtClean="0"/>
          </a:p>
          <a:p>
            <a:pPr lvl="0">
              <a:spcBef>
                <a:spcPts val="500"/>
              </a:spcBef>
            </a:pPr>
            <a:r>
              <a:rPr lang="es-ES" sz="1400" dirty="0" smtClean="0"/>
              <a:t>Estado </a:t>
            </a:r>
            <a:r>
              <a:rPr lang="es-ES" sz="1400" dirty="0"/>
              <a:t>de conservación de las áreas naturales en la provincia de Sucumbíos. </a:t>
            </a:r>
            <a:endParaRPr lang="es-ES" sz="1400" dirty="0" smtClean="0"/>
          </a:p>
          <a:p>
            <a:pPr lvl="0">
              <a:spcBef>
                <a:spcPts val="500"/>
              </a:spcBef>
            </a:pPr>
            <a:r>
              <a:rPr lang="es-ES" sz="1400" dirty="0" smtClean="0"/>
              <a:t>Aspectos </a:t>
            </a:r>
            <a:r>
              <a:rPr lang="es-ES" sz="1400" dirty="0"/>
              <a:t>de la educación y currículo Secoya. </a:t>
            </a:r>
            <a:endParaRPr lang="es-ES" sz="1400" dirty="0" smtClean="0"/>
          </a:p>
          <a:p>
            <a:pPr lvl="0">
              <a:spcBef>
                <a:spcPts val="500"/>
              </a:spcBef>
            </a:pPr>
            <a:r>
              <a:rPr lang="es-ES" sz="1400" dirty="0" smtClean="0"/>
              <a:t>Situación </a:t>
            </a:r>
            <a:r>
              <a:rPr lang="es-ES" sz="1400" dirty="0"/>
              <a:t>de los conocimientos ancestrales, la chacra </a:t>
            </a:r>
            <a:r>
              <a:rPr lang="es-ES" sz="1400" dirty="0" smtClean="0"/>
              <a:t>como </a:t>
            </a:r>
            <a:r>
              <a:rPr lang="es-ES" sz="1400" dirty="0"/>
              <a:t>unidad de conservación Secoya. </a:t>
            </a:r>
            <a:endParaRPr lang="es-ES" sz="1400" dirty="0" smtClean="0"/>
          </a:p>
          <a:p>
            <a:pPr marL="0" lvl="0" indent="0">
              <a:buNone/>
            </a:pPr>
            <a:endParaRPr lang="es-ES" sz="18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622429" cy="1444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2800" b="1"/>
              <a:t>Capítulo 3 </a:t>
            </a:r>
            <a:br>
              <a:rPr lang="es-ES" sz="2800" b="1"/>
            </a:br>
            <a:r>
              <a:rPr lang="es-ES" sz="2800" b="1"/>
              <a:t>Metodología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622429" cy="14446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owchart: Alternate Process 4"/>
          <p:cNvSpPr/>
          <p:nvPr/>
        </p:nvSpPr>
        <p:spPr>
          <a:xfrm>
            <a:off x="467541" y="1806973"/>
            <a:ext cx="1800197" cy="68592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gradFill>
            <a:gsLst>
              <a:gs pos="0">
                <a:srgbClr val="BCBCBC"/>
              </a:gs>
              <a:gs pos="100000">
                <a:srgbClr val="D0D0D0"/>
              </a:gs>
            </a:gsLst>
            <a:lin ang="16200000"/>
          </a:gradFill>
          <a:ln w="9528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Modalidad de la Investigación</a:t>
            </a:r>
          </a:p>
        </p:txBody>
      </p:sp>
      <p:pic>
        <p:nvPicPr>
          <p:cNvPr id="5" name="Picture 8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948260" y="1800718"/>
            <a:ext cx="1896017" cy="786448"/>
          </a:xfr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88017" y="1854467"/>
            <a:ext cx="1895478" cy="785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27784" y="1806973"/>
            <a:ext cx="1895478" cy="7858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843811" y="1815733"/>
            <a:ext cx="1584170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Tipo de Investigación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8360" y="1876714"/>
            <a:ext cx="1728188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Técnicas e Instrumentos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8252" y="1954237"/>
            <a:ext cx="1100169" cy="36933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Población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375" y="3284982"/>
            <a:ext cx="1456529" cy="646334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Bibliográfica y documental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87820" y="3423486"/>
            <a:ext cx="1296143" cy="369335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Descriptiva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24490" y="3146852"/>
            <a:ext cx="1435937" cy="2031321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Investigación bibliográfica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Entrevistas personales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Cuestionario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04251" y="3146852"/>
            <a:ext cx="2160242" cy="1200332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Muestra (n </a:t>
            </a: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= </a:t>
            </a:r>
            <a:r>
              <a:rPr lang="es-ES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38)</a:t>
            </a:r>
            <a:endParaRPr lang="es-E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Población beneficiada = 380</a:t>
            </a:r>
          </a:p>
        </p:txBody>
      </p:sp>
      <p:sp>
        <p:nvSpPr>
          <p:cNvPr id="15" name="Down Arrow 15"/>
          <p:cNvSpPr/>
          <p:nvPr/>
        </p:nvSpPr>
        <p:spPr>
          <a:xfrm>
            <a:off x="1367640" y="2640275"/>
            <a:ext cx="45720" cy="428679"/>
          </a:xfrm>
          <a:custGeom>
            <a:avLst>
              <a:gd name="f0" fmla="val 20448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6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20750" y="2710546"/>
            <a:ext cx="10953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42459" y="2640275"/>
            <a:ext cx="10953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27667" y="2640275"/>
            <a:ext cx="109535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622429" cy="1444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3608" y="1124741"/>
            <a:ext cx="7653441" cy="540322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622429" cy="14446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811214" y="404664"/>
            <a:ext cx="8229600" cy="1143000"/>
          </a:xfrm>
        </p:spPr>
        <p:txBody>
          <a:bodyPr/>
          <a:lstStyle/>
          <a:p>
            <a:pPr lvl="0"/>
            <a:r>
              <a:rPr lang="es-ES" sz="2800" b="1" dirty="0"/>
              <a:t>Capítulo 4</a:t>
            </a:r>
            <a:br>
              <a:rPr lang="es-ES" sz="2800" b="1" dirty="0"/>
            </a:br>
            <a:r>
              <a:rPr lang="es-ES" sz="2800" b="1" dirty="0"/>
              <a:t>Análisis e interpretación de </a:t>
            </a:r>
            <a:r>
              <a:rPr lang="es-ES" sz="2800" b="1" dirty="0" smtClean="0"/>
              <a:t>resultados: </a:t>
            </a:r>
            <a:br>
              <a:rPr lang="es-ES" sz="2800" b="1" dirty="0" smtClean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 smtClean="0"/>
              <a:t>Estado </a:t>
            </a:r>
            <a:r>
              <a:rPr lang="es-ES" sz="2800" dirty="0"/>
              <a:t>de la flora y fauna en tierras Secoya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467544" y="2536303"/>
            <a:ext cx="8229600" cy="3917033"/>
          </a:xfrm>
        </p:spPr>
        <p:txBody>
          <a:bodyPr anchorCtr="1"/>
          <a:lstStyle/>
          <a:p>
            <a:pPr marL="0" lvl="0" indent="0" algn="ctr">
              <a:spcBef>
                <a:spcPts val="500"/>
              </a:spcBef>
              <a:buNone/>
            </a:pPr>
            <a:r>
              <a:rPr lang="es-ES" sz="2000" dirty="0"/>
              <a:t>A pesar de que hay reportes de instituciones gubernamentales sobre el buen estado de la conservación de las áreas naturales de la provincia de Sucumbíos (ej. Solano, 2012), y de publicaciones que afirman que del total del territorio Secoya calculado en 369,36 Km² se han deforestado 3,86 Km², en un período de 10 años </a:t>
            </a:r>
            <a:r>
              <a:rPr lang="es-ES" sz="2000" dirty="0" smtClean="0"/>
              <a:t>(</a:t>
            </a:r>
            <a:r>
              <a:rPr lang="es-ES" sz="2000" dirty="0"/>
              <a:t>López et al. 2013),  existen pocos estudios que han evaluado el grado de conservación de los bosques en tierras Secoyas (ej. de la Torre et al. 2009; 2012), y no existen estudios para evaluar el grado de </a:t>
            </a:r>
            <a:r>
              <a:rPr lang="es-ES" sz="2000" dirty="0" smtClean="0"/>
              <a:t>pérdida </a:t>
            </a:r>
            <a:r>
              <a:rPr lang="es-ES" sz="2000" dirty="0"/>
              <a:t>de la </a:t>
            </a:r>
            <a:r>
              <a:rPr lang="es-ES" sz="2000" dirty="0" smtClean="0"/>
              <a:t>cultura tradicional </a:t>
            </a:r>
            <a:r>
              <a:rPr lang="es-ES" sz="2000" dirty="0"/>
              <a:t>Secoya.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596</Words>
  <Application>Microsoft Office PowerPoint</Application>
  <PresentationFormat>On-screen Show (4:3)</PresentationFormat>
  <Paragraphs>120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DEPARTAMENTO DE CIENCIAS HUMANAS Y SOCIALES CARRERA DE LICENCIATURA EN CIENCIAS DE LA EDUCACIÓN  MENCIÓN EDUCACIÓN AMBIENTAL  Pablo Yépez </vt:lpstr>
      <vt:lpstr>Capítulo 1: El Problema</vt:lpstr>
      <vt:lpstr>Formulación del Problema</vt:lpstr>
      <vt:lpstr>PowerPoint Presentation</vt:lpstr>
      <vt:lpstr>Capítulo 2:  Justificación e importancia</vt:lpstr>
      <vt:lpstr>Desarrollo de Contenidos</vt:lpstr>
      <vt:lpstr>Capítulo 3  Metodología</vt:lpstr>
      <vt:lpstr>PowerPoint Presentation</vt:lpstr>
      <vt:lpstr>Capítulo 4 Análisis e interpretación de resultados:   Estado de la flora y fauna en tierras Secoya</vt:lpstr>
      <vt:lpstr>Encuesta  ¿La vida en la selva (en el bosque) era mejor en el tiempo de los abuelos, es decir antes?</vt:lpstr>
      <vt:lpstr>¿Quisieras vivir cómo lo hicieron los abuelos?</vt:lpstr>
      <vt:lpstr>¿Cuáles factores ponen en peligro la conservación del ambiente y la cultura Secoya?</vt:lpstr>
      <vt:lpstr>Capítulo 5 Conclusiones y recomendaciones</vt:lpstr>
      <vt:lpstr>Capítulo 6  La Propuesta</vt:lpstr>
      <vt:lpstr>Capítulo 6 La Propuesta</vt:lpstr>
      <vt:lpstr>Guía Didáctica de Educación Ambiental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Huati</dc:creator>
  <cp:lastModifiedBy>Huati</cp:lastModifiedBy>
  <cp:revision>45</cp:revision>
  <dcterms:created xsi:type="dcterms:W3CDTF">2015-09-09T17:44:30Z</dcterms:created>
  <dcterms:modified xsi:type="dcterms:W3CDTF">2015-09-17T18:43:09Z</dcterms:modified>
</cp:coreProperties>
</file>