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2" r:id="rId2"/>
    <p:sldId id="257" r:id="rId3"/>
    <p:sldId id="256" r:id="rId4"/>
    <p:sldId id="258" r:id="rId5"/>
    <p:sldId id="259" r:id="rId6"/>
    <p:sldId id="260"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72AE9F30-DB95-49C1-A08B-52152172E6C5}" type="datetimeFigureOut">
              <a:rPr lang="es-MX" smtClean="0"/>
              <a:t>13/07/2015</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68FB30C-D3E9-495C-AC39-7440A60BFC2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72AE9F30-DB95-49C1-A08B-52152172E6C5}" type="datetimeFigureOut">
              <a:rPr lang="es-MX" smtClean="0"/>
              <a:t>13/07/2015</a:t>
            </a:fld>
            <a:endParaRPr lang="es-MX"/>
          </a:p>
        </p:txBody>
      </p:sp>
      <p:sp>
        <p:nvSpPr>
          <p:cNvPr id="27" name="26 Marcador de número de diapositiva"/>
          <p:cNvSpPr>
            <a:spLocks noGrp="1"/>
          </p:cNvSpPr>
          <p:nvPr>
            <p:ph type="sldNum" sz="quarter" idx="11"/>
          </p:nvPr>
        </p:nvSpPr>
        <p:spPr/>
        <p:txBody>
          <a:bodyPr rtlCol="0"/>
          <a:lstStyle/>
          <a:p>
            <a:fld id="{A68FB30C-D3E9-495C-AC39-7440A60BFC2F}" type="slidenum">
              <a:rPr lang="es-MX" smtClean="0"/>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72AE9F30-DB95-49C1-A08B-52152172E6C5}" type="datetimeFigureOut">
              <a:rPr lang="es-MX" smtClean="0"/>
              <a:t>13/07/2015</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A68FB30C-D3E9-495C-AC39-7440A60BFC2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2AE9F30-DB95-49C1-A08B-52152172E6C5}" type="datetimeFigureOut">
              <a:rPr lang="es-MX" smtClean="0"/>
              <a:t>13/07/2015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8FB30C-D3E9-495C-AC39-7440A60BFC2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2AE9F30-DB95-49C1-A08B-52152172E6C5}" type="datetimeFigureOut">
              <a:rPr lang="es-MX" smtClean="0"/>
              <a:t>13/07/2015</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68FB30C-D3E9-495C-AC39-7440A60BFC2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GENERAL</a:t>
            </a:r>
            <a:endParaRPr lang="es-MX" dirty="0"/>
          </a:p>
        </p:txBody>
      </p:sp>
      <p:sp>
        <p:nvSpPr>
          <p:cNvPr id="3" name="2 Marcador de contenido"/>
          <p:cNvSpPr>
            <a:spLocks noGrp="1"/>
          </p:cNvSpPr>
          <p:nvPr>
            <p:ph idx="1"/>
          </p:nvPr>
        </p:nvSpPr>
        <p:spPr/>
        <p:txBody>
          <a:bodyPr/>
          <a:lstStyle/>
          <a:p>
            <a:pPr algn="just"/>
            <a:r>
              <a:rPr lang="es-ES" dirty="0"/>
              <a:t>Explorar la factibilidad técnica, financiera para la construcción de la segunda etapa en el Hospital San Francisco de Quito y con ello alcanzar una gestión eficiente de los diversos servicios que ofrece a los afiliados.</a:t>
            </a:r>
            <a:endParaRPr lang="es-MX" dirty="0"/>
          </a:p>
          <a:p>
            <a:pPr algn="just"/>
            <a:endParaRPr lang="es-MX" dirty="0"/>
          </a:p>
        </p:txBody>
      </p:sp>
    </p:spTree>
    <p:extLst>
      <p:ext uri="{BB962C8B-B14F-4D97-AF65-F5344CB8AC3E}">
        <p14:creationId xmlns:p14="http://schemas.microsoft.com/office/powerpoint/2010/main" val="3387434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normAutofit fontScale="92500" lnSpcReduction="10000"/>
          </a:bodyPr>
          <a:lstStyle/>
          <a:p>
            <a:pPr lvl="0" algn="just"/>
            <a:r>
              <a:rPr lang="es-ES" dirty="0"/>
              <a:t>La implementación de una ampliación del HSFQ es una necesidad, puesto que por una parte, la demanda de servicios de salud se ha estimado en un incremento del 9,52% anual, tasa bastante alta, que crea necesidades insatisfechas cada vez mayores y por otro lado genera pacientes desatendidos que finalmente terminan siendo trasladados a otros hospitales. En esta segunda etapa se  construirá un área de 25.180 metros cuadrados con la que la capacidad productiva del hospital y la población asignada presentarán una adecuada correlación.</a:t>
            </a:r>
            <a:endParaRPr lang="es-MX" dirty="0"/>
          </a:p>
          <a:p>
            <a:endParaRPr lang="es-MX" dirty="0"/>
          </a:p>
        </p:txBody>
      </p:sp>
    </p:spTree>
    <p:extLst>
      <p:ext uri="{BB962C8B-B14F-4D97-AF65-F5344CB8AC3E}">
        <p14:creationId xmlns:p14="http://schemas.microsoft.com/office/powerpoint/2010/main" val="2055644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793507"/>
          </a:xfrm>
        </p:spPr>
        <p:txBody>
          <a:bodyPr>
            <a:normAutofit/>
          </a:bodyPr>
          <a:lstStyle/>
          <a:p>
            <a:pPr lvl="0" algn="just"/>
            <a:r>
              <a:rPr lang="es-ES" dirty="0"/>
              <a:t>En la construcción de la segunda etapa en el Hospital San Francisco de Quito es factible económicamente, esta afirmación se respalda en los resultados obtenidos en los Presupuestos estimados, lo que demuestra que la segunda etapa contribuirá tanto a la salud de la población, como a beneficiar financieramente al país; teniendo en cuenta el ahorro que se obtiene por la no derivación de los pacientes a prestadores de salud externos el cual es de </a:t>
            </a:r>
            <a:r>
              <a:rPr lang="es-EC" dirty="0"/>
              <a:t>$40.889.462 para el año 2024</a:t>
            </a:r>
            <a:r>
              <a:rPr lang="es-ES" dirty="0"/>
              <a:t>.</a:t>
            </a:r>
            <a:endParaRPr lang="es-MX" dirty="0"/>
          </a:p>
          <a:p>
            <a:endParaRPr lang="es-MX" dirty="0"/>
          </a:p>
        </p:txBody>
      </p:sp>
    </p:spTree>
    <p:extLst>
      <p:ext uri="{BB962C8B-B14F-4D97-AF65-F5344CB8AC3E}">
        <p14:creationId xmlns:p14="http://schemas.microsoft.com/office/powerpoint/2010/main" val="17315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RECOMENDACIONES</a:t>
            </a:r>
            <a:endParaRPr lang="es-MX" dirty="0"/>
          </a:p>
        </p:txBody>
      </p:sp>
      <p:sp>
        <p:nvSpPr>
          <p:cNvPr id="3" name="2 Marcador de contenido"/>
          <p:cNvSpPr>
            <a:spLocks noGrp="1"/>
          </p:cNvSpPr>
          <p:nvPr>
            <p:ph idx="1"/>
          </p:nvPr>
        </p:nvSpPr>
        <p:spPr/>
        <p:txBody>
          <a:bodyPr>
            <a:normAutofit/>
          </a:bodyPr>
          <a:lstStyle/>
          <a:p>
            <a:pPr lvl="0" algn="just"/>
            <a:r>
              <a:rPr lang="es-ES" dirty="0"/>
              <a:t>Se recomienda para la segunda fase que dentro de la edificación de la torre se contemple la construcción de las áreas necesarias para atender a personas de la tercera edad, implementar el servicio de obstetricia, hospital del día, un centro de rehabilitación y fisiatría, y adicionalmente los parqueaderos necesarios para atender la demanda de todo el hospital.</a:t>
            </a:r>
            <a:endParaRPr lang="es-MX" dirty="0"/>
          </a:p>
          <a:p>
            <a:endParaRPr lang="es-MX" dirty="0"/>
          </a:p>
        </p:txBody>
      </p:sp>
    </p:spTree>
    <p:extLst>
      <p:ext uri="{BB962C8B-B14F-4D97-AF65-F5344CB8AC3E}">
        <p14:creationId xmlns:p14="http://schemas.microsoft.com/office/powerpoint/2010/main" val="3899069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229600" cy="4613144"/>
          </a:xfrm>
        </p:spPr>
        <p:txBody>
          <a:bodyPr>
            <a:normAutofit/>
          </a:bodyPr>
          <a:lstStyle/>
          <a:p>
            <a:pPr lvl="0" algn="just"/>
            <a:r>
              <a:rPr lang="es-ES" dirty="0"/>
              <a:t>Luego de que se ejecute la construcción de la segunda etapa del HSFQ, se recomienda mantener un adecuado control de los costos y los gastos con la finalidad de contar con un adecuado stock de inventarios; los Directivos no deben saturar la capacidad de agenda y atención de citas que se maneja en la actualidad, sin una planificación previa, para de esta manera evitar el incremento de gastos por la derivación de pacientes a prestadores externos.</a:t>
            </a:r>
            <a:endParaRPr lang="es-MX" dirty="0"/>
          </a:p>
          <a:p>
            <a:endParaRPr lang="es-MX" dirty="0"/>
          </a:p>
        </p:txBody>
      </p:sp>
    </p:spTree>
    <p:extLst>
      <p:ext uri="{BB962C8B-B14F-4D97-AF65-F5344CB8AC3E}">
        <p14:creationId xmlns:p14="http://schemas.microsoft.com/office/powerpoint/2010/main" val="1746496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325112"/>
          </a:xfrm>
        </p:spPr>
        <p:txBody>
          <a:bodyPr/>
          <a:lstStyle/>
          <a:p>
            <a:pPr marL="0" indent="0" algn="ctr">
              <a:buNone/>
            </a:pPr>
            <a:r>
              <a:rPr lang="es-MX" dirty="0" smtClean="0"/>
              <a:t>GRACIAS</a:t>
            </a:r>
            <a:endParaRPr lang="es-MX" dirty="0"/>
          </a:p>
        </p:txBody>
      </p:sp>
      <p:pic>
        <p:nvPicPr>
          <p:cNvPr id="6148" name="Picture 4" descr="http://fotos.lahora.com.ec/cache/6/66/66c/66c2/-20130920035517-66c273cf436e6fd83b614a555d6cefb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342" y="1700808"/>
            <a:ext cx="6096000" cy="308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18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ACUERDO DE GESTION</a:t>
            </a:r>
            <a:endParaRPr lang="es-MX" dirty="0"/>
          </a:p>
        </p:txBody>
      </p:sp>
      <p:pic>
        <p:nvPicPr>
          <p:cNvPr id="4" name="3 Marcador de contenido"/>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220903" y="2778929"/>
            <a:ext cx="4702193" cy="3265467"/>
          </a:xfrm>
          <a:prstGeom prst="rect">
            <a:avLst/>
          </a:prstGeom>
          <a:noFill/>
          <a:ln>
            <a:noFill/>
          </a:ln>
        </p:spPr>
      </p:pic>
    </p:spTree>
    <p:extLst>
      <p:ext uri="{BB962C8B-B14F-4D97-AF65-F5344CB8AC3E}">
        <p14:creationId xmlns:p14="http://schemas.microsoft.com/office/powerpoint/2010/main" val="133415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32656"/>
            <a:ext cx="7772400" cy="1470025"/>
          </a:xfrm>
        </p:spPr>
        <p:txBody>
          <a:bodyPr/>
          <a:lstStyle/>
          <a:p>
            <a:pPr algn="ctr"/>
            <a:r>
              <a:rPr lang="es-MX" dirty="0" smtClean="0"/>
              <a:t>RECURSO HUMANO</a:t>
            </a:r>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4264461089"/>
              </p:ext>
            </p:extLst>
          </p:nvPr>
        </p:nvGraphicFramePr>
        <p:xfrm>
          <a:off x="899592" y="1988838"/>
          <a:ext cx="7632847" cy="4104457"/>
        </p:xfrm>
        <a:graphic>
          <a:graphicData uri="http://schemas.openxmlformats.org/drawingml/2006/table">
            <a:tbl>
              <a:tblPr firstRow="1" firstCol="1" bandRow="1">
                <a:tableStyleId>{5C22544A-7EE6-4342-B048-85BDC9FD1C3A}</a:tableStyleId>
              </a:tblPr>
              <a:tblGrid>
                <a:gridCol w="5250088"/>
                <a:gridCol w="2382759"/>
              </a:tblGrid>
              <a:tr h="952420">
                <a:tc>
                  <a:txBody>
                    <a:bodyPr/>
                    <a:lstStyle/>
                    <a:p>
                      <a:pPr algn="just">
                        <a:lnSpc>
                          <a:spcPct val="150000"/>
                        </a:lnSpc>
                        <a:spcAft>
                          <a:spcPts val="0"/>
                        </a:spcAft>
                      </a:pPr>
                      <a:r>
                        <a:rPr lang="es-ES" sz="1100" dirty="0">
                          <a:effectLst/>
                        </a:rPr>
                        <a:t>Personal </a:t>
                      </a:r>
                      <a:endParaRPr lang="es-MX" sz="1100" dirty="0">
                        <a:effectLst/>
                        <a:latin typeface="Calibri"/>
                        <a:ea typeface="Calibri"/>
                        <a:cs typeface="Times New Roman"/>
                      </a:endParaRPr>
                    </a:p>
                  </a:txBody>
                  <a:tcPr marL="44450" marR="44450" marT="0" marB="0" anchor="b"/>
                </a:tc>
                <a:tc>
                  <a:txBody>
                    <a:bodyPr/>
                    <a:lstStyle/>
                    <a:p>
                      <a:pPr marL="228600" algn="just">
                        <a:lnSpc>
                          <a:spcPct val="150000"/>
                        </a:lnSpc>
                        <a:spcAft>
                          <a:spcPts val="0"/>
                        </a:spcAft>
                      </a:pPr>
                      <a:r>
                        <a:rPr lang="es-ES" sz="1200">
                          <a:effectLst/>
                        </a:rPr>
                        <a:t>Cantidad</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a:effectLst/>
                        </a:rPr>
                        <a:t>Enfermeras</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105</a:t>
                      </a:r>
                      <a:endParaRPr lang="es-MX" sz="1200">
                        <a:effectLst/>
                        <a:latin typeface="Calibri"/>
                        <a:ea typeface="Calibri"/>
                        <a:cs typeface="Times New Roman"/>
                      </a:endParaRPr>
                    </a:p>
                  </a:txBody>
                  <a:tcPr marL="44450" marR="44450" marT="0" marB="0" anchor="ctr"/>
                </a:tc>
              </a:tr>
              <a:tr h="450291">
                <a:tc>
                  <a:txBody>
                    <a:bodyPr/>
                    <a:lstStyle/>
                    <a:p>
                      <a:pPr algn="just">
                        <a:lnSpc>
                          <a:spcPct val="150000"/>
                        </a:lnSpc>
                        <a:spcAft>
                          <a:spcPts val="0"/>
                        </a:spcAft>
                      </a:pPr>
                      <a:r>
                        <a:rPr lang="es-ES" sz="1100">
                          <a:effectLst/>
                        </a:rPr>
                        <a:t>Tecnólogos laboratorio</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8</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dirty="0">
                          <a:effectLst/>
                        </a:rPr>
                        <a:t>Tecnólogos imagen</a:t>
                      </a:r>
                      <a:endParaRPr lang="es-MX" sz="1100" dirty="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9</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a:effectLst/>
                        </a:rPr>
                        <a:t>Médicos especialistas</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35</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a:effectLst/>
                        </a:rPr>
                        <a:t>Médicos generales</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18</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a:effectLst/>
                        </a:rPr>
                        <a:t>Auxiliares de enfermería</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a:effectLst/>
                        </a:rPr>
                        <a:t>16</a:t>
                      </a:r>
                      <a:endParaRPr lang="es-MX" sz="1200">
                        <a:effectLst/>
                        <a:latin typeface="Calibri"/>
                        <a:ea typeface="Calibri"/>
                        <a:cs typeface="Times New Roman"/>
                      </a:endParaRPr>
                    </a:p>
                  </a:txBody>
                  <a:tcPr marL="44450" marR="44450" marT="0" marB="0" anchor="b"/>
                </a:tc>
              </a:tr>
              <a:tr h="450291">
                <a:tc>
                  <a:txBody>
                    <a:bodyPr/>
                    <a:lstStyle/>
                    <a:p>
                      <a:pPr algn="just">
                        <a:lnSpc>
                          <a:spcPct val="150000"/>
                        </a:lnSpc>
                        <a:spcAft>
                          <a:spcPts val="0"/>
                        </a:spcAft>
                      </a:pPr>
                      <a:r>
                        <a:rPr lang="es-ES" sz="1100">
                          <a:effectLst/>
                        </a:rPr>
                        <a:t>Personal administrativo</a:t>
                      </a:r>
                      <a:endParaRPr lang="es-MX" sz="1100">
                        <a:effectLst/>
                        <a:latin typeface="Calibri"/>
                        <a:ea typeface="Calibri"/>
                        <a:cs typeface="Times New Roman"/>
                      </a:endParaRPr>
                    </a:p>
                  </a:txBody>
                  <a:tcPr marL="44450" marR="44450" marT="0" marB="0" anchor="b"/>
                </a:tc>
                <a:tc>
                  <a:txBody>
                    <a:bodyPr/>
                    <a:lstStyle/>
                    <a:p>
                      <a:pPr marL="228600" algn="r">
                        <a:lnSpc>
                          <a:spcPct val="150000"/>
                        </a:lnSpc>
                        <a:spcAft>
                          <a:spcPts val="0"/>
                        </a:spcAft>
                      </a:pPr>
                      <a:r>
                        <a:rPr lang="es-ES" sz="1200" dirty="0">
                          <a:effectLst/>
                        </a:rPr>
                        <a:t>10</a:t>
                      </a:r>
                      <a:endParaRPr lang="es-MX" sz="12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476338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8229600" cy="1066800"/>
          </a:xfrm>
        </p:spPr>
        <p:txBody>
          <a:bodyPr/>
          <a:lstStyle/>
          <a:p>
            <a:pPr algn="ctr"/>
            <a:r>
              <a:rPr lang="es-MX" dirty="0" smtClean="0"/>
              <a:t>INCREMENTO DE LA CAPACIDAD</a:t>
            </a:r>
            <a:endParaRPr lang="es-MX"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646436224"/>
              </p:ext>
            </p:extLst>
          </p:nvPr>
        </p:nvGraphicFramePr>
        <p:xfrm>
          <a:off x="683568" y="1772817"/>
          <a:ext cx="7344816" cy="4896544"/>
        </p:xfrm>
        <a:graphic>
          <a:graphicData uri="http://schemas.openxmlformats.org/drawingml/2006/table">
            <a:tbl>
              <a:tblPr>
                <a:tableStyleId>{5C22544A-7EE6-4342-B048-85BDC9FD1C3A}</a:tableStyleId>
              </a:tblPr>
              <a:tblGrid>
                <a:gridCol w="3672408"/>
                <a:gridCol w="3672408"/>
              </a:tblGrid>
              <a:tr h="908305">
                <a:tc>
                  <a:txBody>
                    <a:bodyPr/>
                    <a:lstStyle/>
                    <a:p>
                      <a:pPr algn="just" rtl="0" fontAlgn="ctr"/>
                      <a:r>
                        <a:rPr lang="es-MX" sz="1200" u="none" strike="noStrike" dirty="0" smtClean="0">
                          <a:effectLst/>
                        </a:rPr>
                        <a:t>Recurso</a:t>
                      </a:r>
                      <a:endParaRPr lang="es-MX" sz="1200" b="0" i="0" u="none" strike="noStrike" dirty="0">
                        <a:solidFill>
                          <a:srgbClr val="000000"/>
                        </a:solidFill>
                        <a:effectLst/>
                        <a:latin typeface="Calibri"/>
                      </a:endParaRPr>
                    </a:p>
                  </a:txBody>
                  <a:tcPr marL="9525" marR="9525" marT="9525" marB="0" anchor="ctr"/>
                </a:tc>
                <a:tc>
                  <a:txBody>
                    <a:bodyPr/>
                    <a:lstStyle/>
                    <a:p>
                      <a:pPr algn="just" rtl="0" fontAlgn="ctr"/>
                      <a:r>
                        <a:rPr lang="es-MX" sz="1200" u="none" strike="noStrike">
                          <a:effectLst/>
                        </a:rPr>
                        <a:t>Dotación camas HSF</a:t>
                      </a:r>
                      <a:endParaRPr lang="es-MX" sz="1200" b="0" i="0" u="none" strike="noStrike">
                        <a:solidFill>
                          <a:srgbClr val="000000"/>
                        </a:solidFill>
                        <a:effectLst/>
                        <a:latin typeface="Calibri"/>
                      </a:endParaRPr>
                    </a:p>
                  </a:txBody>
                  <a:tcPr marL="9525" marR="9525" marT="9525" marB="0" anchor="ctr"/>
                </a:tc>
              </a:tr>
              <a:tr h="507175">
                <a:tc>
                  <a:txBody>
                    <a:bodyPr/>
                    <a:lstStyle/>
                    <a:p>
                      <a:pPr algn="just" rtl="0" fontAlgn="ctr"/>
                      <a:r>
                        <a:rPr lang="es-MX" sz="1100" u="none" strike="noStrike">
                          <a:effectLst/>
                        </a:rPr>
                        <a:t>Camas </a:t>
                      </a:r>
                      <a:endParaRPr lang="es-MX" sz="1100" b="0" i="0" u="none" strike="noStrike">
                        <a:solidFill>
                          <a:srgbClr val="000000"/>
                        </a:solidFill>
                        <a:effectLst/>
                        <a:latin typeface="Calibri"/>
                      </a:endParaRPr>
                    </a:p>
                  </a:txBody>
                  <a:tcPr marL="9525" marR="9525" marT="9525" marB="0" anchor="ctr"/>
                </a:tc>
                <a:tc>
                  <a:txBody>
                    <a:bodyPr/>
                    <a:lstStyle/>
                    <a:p>
                      <a:pPr algn="just" rtl="0" fontAlgn="ctr"/>
                      <a:r>
                        <a:rPr lang="es-MX" sz="1200" u="none" strike="noStrike">
                          <a:effectLst/>
                        </a:rPr>
                        <a:t> </a:t>
                      </a:r>
                      <a:endParaRPr lang="es-MX" sz="1200" b="0" i="0" u="none" strike="noStrike">
                        <a:solidFill>
                          <a:srgbClr val="000000"/>
                        </a:solidFill>
                        <a:effectLst/>
                        <a:latin typeface="Calibri"/>
                      </a:endParaRPr>
                    </a:p>
                  </a:txBody>
                  <a:tcPr marL="9525" marR="9525" marT="9525" marB="0" anchor="ctr"/>
                </a:tc>
              </a:tr>
              <a:tr h="507175">
                <a:tc>
                  <a:txBody>
                    <a:bodyPr/>
                    <a:lstStyle/>
                    <a:p>
                      <a:pPr algn="just" rtl="0" fontAlgn="ctr"/>
                      <a:r>
                        <a:rPr lang="es-MX" sz="1100" u="none" strike="noStrike" dirty="0">
                          <a:effectLst/>
                        </a:rPr>
                        <a:t>Médicas</a:t>
                      </a:r>
                      <a:endParaRPr lang="es-MX" sz="1100" b="0" i="0" u="none" strike="noStrike" dirty="0">
                        <a:solidFill>
                          <a:srgbClr val="000000"/>
                        </a:solidFill>
                        <a:effectLst/>
                        <a:latin typeface="Calibri"/>
                      </a:endParaRPr>
                    </a:p>
                  </a:txBody>
                  <a:tcPr marL="9525" marR="9525" marT="9525" marB="0" anchor="ctr"/>
                </a:tc>
                <a:tc>
                  <a:txBody>
                    <a:bodyPr/>
                    <a:lstStyle/>
                    <a:p>
                      <a:pPr algn="r" rtl="0" fontAlgn="ctr"/>
                      <a:r>
                        <a:rPr lang="es-MX" sz="1200" u="none" strike="noStrike">
                          <a:effectLst/>
                        </a:rPr>
                        <a:t>42</a:t>
                      </a:r>
                      <a:endParaRPr lang="es-MX" sz="1200" b="0" i="0" u="none" strike="noStrike">
                        <a:solidFill>
                          <a:srgbClr val="000000"/>
                        </a:solidFill>
                        <a:effectLst/>
                        <a:latin typeface="Calibri"/>
                      </a:endParaRPr>
                    </a:p>
                  </a:txBody>
                  <a:tcPr marL="9525" marR="171450" marT="9525" marB="0" anchor="ctr"/>
                </a:tc>
              </a:tr>
              <a:tr h="507175">
                <a:tc>
                  <a:txBody>
                    <a:bodyPr/>
                    <a:lstStyle/>
                    <a:p>
                      <a:pPr algn="just" rtl="0" fontAlgn="ctr"/>
                      <a:r>
                        <a:rPr lang="es-MX" sz="1100" u="none" strike="noStrike">
                          <a:effectLst/>
                        </a:rPr>
                        <a:t>Quirúrgicas</a:t>
                      </a:r>
                      <a:endParaRPr lang="es-MX" sz="1100" b="0" i="0" u="none" strike="noStrike">
                        <a:solidFill>
                          <a:srgbClr val="000000"/>
                        </a:solidFill>
                        <a:effectLst/>
                        <a:latin typeface="Calibri"/>
                      </a:endParaRPr>
                    </a:p>
                  </a:txBody>
                  <a:tcPr marL="9525" marR="9525" marT="9525" marB="0" anchor="ctr"/>
                </a:tc>
                <a:tc>
                  <a:txBody>
                    <a:bodyPr/>
                    <a:lstStyle/>
                    <a:p>
                      <a:pPr algn="r" rtl="0" fontAlgn="ctr"/>
                      <a:r>
                        <a:rPr lang="es-MX" sz="1200" u="none" strike="noStrike">
                          <a:effectLst/>
                        </a:rPr>
                        <a:t>42</a:t>
                      </a:r>
                      <a:endParaRPr lang="es-MX" sz="1200" b="0" i="0" u="none" strike="noStrike">
                        <a:solidFill>
                          <a:srgbClr val="000000"/>
                        </a:solidFill>
                        <a:effectLst/>
                        <a:latin typeface="Calibri"/>
                      </a:endParaRPr>
                    </a:p>
                  </a:txBody>
                  <a:tcPr marL="9525" marR="171450" marT="9525" marB="0" anchor="ctr"/>
                </a:tc>
              </a:tr>
              <a:tr h="507175">
                <a:tc>
                  <a:txBody>
                    <a:bodyPr/>
                    <a:lstStyle/>
                    <a:p>
                      <a:pPr algn="just" rtl="0" fontAlgn="ctr"/>
                      <a:r>
                        <a:rPr lang="es-MX" sz="1100" u="none" strike="noStrike">
                          <a:effectLst/>
                        </a:rPr>
                        <a:t>Obstetricia</a:t>
                      </a:r>
                      <a:endParaRPr lang="es-MX" sz="1100" b="0" i="0" u="none" strike="noStrike">
                        <a:solidFill>
                          <a:srgbClr val="000000"/>
                        </a:solidFill>
                        <a:effectLst/>
                        <a:latin typeface="Calibri"/>
                      </a:endParaRPr>
                    </a:p>
                  </a:txBody>
                  <a:tcPr marL="9525" marR="9525" marT="9525" marB="0" anchor="ctr"/>
                </a:tc>
                <a:tc>
                  <a:txBody>
                    <a:bodyPr/>
                    <a:lstStyle/>
                    <a:p>
                      <a:pPr algn="r" rtl="0" fontAlgn="ctr"/>
                      <a:r>
                        <a:rPr lang="es-MX" sz="1200" u="none" strike="noStrike">
                          <a:effectLst/>
                        </a:rPr>
                        <a:t>21</a:t>
                      </a:r>
                      <a:endParaRPr lang="es-MX" sz="1200" b="0" i="0" u="none" strike="noStrike">
                        <a:solidFill>
                          <a:srgbClr val="000000"/>
                        </a:solidFill>
                        <a:effectLst/>
                        <a:latin typeface="Calibri"/>
                      </a:endParaRPr>
                    </a:p>
                  </a:txBody>
                  <a:tcPr marL="9525" marR="171450" marT="9525" marB="0" anchor="ctr"/>
                </a:tc>
              </a:tr>
              <a:tr h="507175">
                <a:tc>
                  <a:txBody>
                    <a:bodyPr/>
                    <a:lstStyle/>
                    <a:p>
                      <a:pPr algn="just" rtl="0" fontAlgn="ctr"/>
                      <a:r>
                        <a:rPr lang="es-MX" sz="1100" u="none" strike="noStrike">
                          <a:effectLst/>
                        </a:rPr>
                        <a:t>Pediátricas</a:t>
                      </a:r>
                      <a:endParaRPr lang="es-MX" sz="1100" b="0" i="0" u="none" strike="noStrike">
                        <a:solidFill>
                          <a:srgbClr val="000000"/>
                        </a:solidFill>
                        <a:effectLst/>
                        <a:latin typeface="Calibri"/>
                      </a:endParaRPr>
                    </a:p>
                  </a:txBody>
                  <a:tcPr marL="9525" marR="9525" marT="9525" marB="0" anchor="ctr"/>
                </a:tc>
                <a:tc>
                  <a:txBody>
                    <a:bodyPr/>
                    <a:lstStyle/>
                    <a:p>
                      <a:pPr algn="r" rtl="0" fontAlgn="ctr"/>
                      <a:r>
                        <a:rPr lang="es-MX" sz="1200" u="none" strike="noStrike">
                          <a:effectLst/>
                        </a:rPr>
                        <a:t>22</a:t>
                      </a:r>
                      <a:endParaRPr lang="es-MX" sz="1200" b="0" i="0" u="none" strike="noStrike">
                        <a:solidFill>
                          <a:srgbClr val="000000"/>
                        </a:solidFill>
                        <a:effectLst/>
                        <a:latin typeface="Calibri"/>
                      </a:endParaRPr>
                    </a:p>
                  </a:txBody>
                  <a:tcPr marL="9525" marR="171450" marT="9525" marB="0" anchor="ctr"/>
                </a:tc>
              </a:tr>
              <a:tr h="945189">
                <a:tc>
                  <a:txBody>
                    <a:bodyPr/>
                    <a:lstStyle/>
                    <a:p>
                      <a:pPr algn="just" rtl="0" fontAlgn="ctr"/>
                      <a:r>
                        <a:rPr lang="es-MX" sz="1100" u="none" strike="noStrike">
                          <a:effectLst/>
                        </a:rPr>
                        <a:t>Altas anuales </a:t>
                      </a:r>
                      <a:endParaRPr lang="es-MX" sz="1100" b="0" i="0" u="none" strike="noStrike">
                        <a:solidFill>
                          <a:srgbClr val="000000"/>
                        </a:solidFill>
                        <a:effectLst/>
                        <a:latin typeface="Calibri"/>
                      </a:endParaRPr>
                    </a:p>
                  </a:txBody>
                  <a:tcPr marL="9525" marR="9525" marT="9525" marB="0" anchor="ctr"/>
                </a:tc>
                <a:tc>
                  <a:txBody>
                    <a:bodyPr/>
                    <a:lstStyle/>
                    <a:p>
                      <a:pPr algn="r" rtl="0" fontAlgn="ctr"/>
                      <a:r>
                        <a:rPr lang="es-MX" sz="1200" u="none" strike="noStrike">
                          <a:effectLst/>
                        </a:rPr>
                        <a:t>127</a:t>
                      </a:r>
                      <a:endParaRPr lang="es-MX" sz="1200" b="0" i="0" u="none" strike="noStrike">
                        <a:solidFill>
                          <a:srgbClr val="000000"/>
                        </a:solidFill>
                        <a:effectLst/>
                        <a:latin typeface="Calibri"/>
                      </a:endParaRPr>
                    </a:p>
                  </a:txBody>
                  <a:tcPr marL="9525" marR="171450" marT="9525" marB="0" anchor="ctr"/>
                </a:tc>
              </a:tr>
              <a:tr h="507175">
                <a:tc>
                  <a:txBody>
                    <a:bodyPr/>
                    <a:lstStyle/>
                    <a:p>
                      <a:pPr algn="just" rtl="0" fontAlgn="ctr"/>
                      <a:r>
                        <a:rPr lang="es-MX" sz="1100" u="none" strike="noStrike">
                          <a:effectLst/>
                        </a:rPr>
                        <a:t>UCI</a:t>
                      </a:r>
                      <a:endParaRPr lang="es-MX" sz="1100" b="0" i="0" u="none" strike="noStrike">
                        <a:solidFill>
                          <a:srgbClr val="000000"/>
                        </a:solidFill>
                        <a:effectLst/>
                        <a:latin typeface="Calibri"/>
                      </a:endParaRPr>
                    </a:p>
                  </a:txBody>
                  <a:tcPr marL="9525" marR="9525" marT="9525" marB="0" anchor="ctr"/>
                </a:tc>
                <a:tc>
                  <a:txBody>
                    <a:bodyPr/>
                    <a:lstStyle/>
                    <a:p>
                      <a:pPr algn="r" rtl="0" fontAlgn="ctr"/>
                      <a:r>
                        <a:rPr lang="es-MX" sz="1200" u="none" strike="noStrike" dirty="0">
                          <a:effectLst/>
                        </a:rPr>
                        <a:t>8</a:t>
                      </a:r>
                      <a:endParaRPr lang="es-MX" sz="1200" b="0" i="0" u="none" strike="noStrike" dirty="0">
                        <a:solidFill>
                          <a:srgbClr val="000000"/>
                        </a:solidFill>
                        <a:effectLst/>
                        <a:latin typeface="Calibri"/>
                      </a:endParaRPr>
                    </a:p>
                  </a:txBody>
                  <a:tcPr marL="9525" marR="171450" marT="9525" marB="0" anchor="ctr"/>
                </a:tc>
              </a:tr>
            </a:tbl>
          </a:graphicData>
        </a:graphic>
      </p:graphicFrame>
    </p:spTree>
    <p:extLst>
      <p:ext uri="{BB962C8B-B14F-4D97-AF65-F5344CB8AC3E}">
        <p14:creationId xmlns:p14="http://schemas.microsoft.com/office/powerpoint/2010/main" val="3810111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331640" y="908720"/>
            <a:ext cx="6840759" cy="5091830"/>
          </a:xfrm>
          <a:prstGeom prst="rect">
            <a:avLst/>
          </a:prstGeom>
          <a:noFill/>
          <a:ln>
            <a:noFill/>
          </a:ln>
        </p:spPr>
      </p:pic>
    </p:spTree>
    <p:extLst>
      <p:ext uri="{BB962C8B-B14F-4D97-AF65-F5344CB8AC3E}">
        <p14:creationId xmlns:p14="http://schemas.microsoft.com/office/powerpoint/2010/main" val="2148335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ESTUDIO FINANCIERO</a:t>
            </a:r>
            <a:endParaRPr lang="es-MX" dirty="0"/>
          </a:p>
        </p:txBody>
      </p:sp>
      <p:sp>
        <p:nvSpPr>
          <p:cNvPr id="9" name="8 Marcador de texto"/>
          <p:cNvSpPr>
            <a:spLocks noGrp="1"/>
          </p:cNvSpPr>
          <p:nvPr>
            <p:ph type="body" idx="1"/>
          </p:nvPr>
        </p:nvSpPr>
        <p:spPr/>
        <p:txBody>
          <a:bodyPr/>
          <a:lstStyle/>
          <a:p>
            <a:r>
              <a:rPr lang="es-MX" dirty="0" smtClean="0"/>
              <a:t>Inversión Inicial</a:t>
            </a:r>
            <a:endParaRPr lang="es-MX" dirty="0"/>
          </a:p>
        </p:txBody>
      </p:sp>
      <p:sp>
        <p:nvSpPr>
          <p:cNvPr id="10" name="9 Marcador de texto"/>
          <p:cNvSpPr>
            <a:spLocks noGrp="1"/>
          </p:cNvSpPr>
          <p:nvPr>
            <p:ph type="body" sz="half" idx="3"/>
          </p:nvPr>
        </p:nvSpPr>
        <p:spPr/>
        <p:txBody>
          <a:bodyPr/>
          <a:lstStyle/>
          <a:p>
            <a:r>
              <a:rPr lang="es-MX" dirty="0" smtClean="0"/>
              <a:t>Capital de Trabajo</a:t>
            </a:r>
            <a:endParaRPr lang="es-MX" dirty="0"/>
          </a:p>
        </p:txBody>
      </p:sp>
      <p:graphicFrame>
        <p:nvGraphicFramePr>
          <p:cNvPr id="4" name="3 Marcador de contenido"/>
          <p:cNvGraphicFramePr>
            <a:graphicFrameLocks noGrp="1"/>
          </p:cNvGraphicFramePr>
          <p:nvPr>
            <p:ph sz="quarter" idx="2"/>
            <p:extLst>
              <p:ext uri="{D42A27DB-BD31-4B8C-83A1-F6EECF244321}">
                <p14:modId xmlns:p14="http://schemas.microsoft.com/office/powerpoint/2010/main" val="1263138797"/>
              </p:ext>
            </p:extLst>
          </p:nvPr>
        </p:nvGraphicFramePr>
        <p:xfrm>
          <a:off x="381000" y="2708275"/>
          <a:ext cx="4041905" cy="2736305"/>
        </p:xfrm>
        <a:graphic>
          <a:graphicData uri="http://schemas.openxmlformats.org/drawingml/2006/table">
            <a:tbl>
              <a:tblPr firstRow="1" firstCol="1" bandRow="1">
                <a:tableStyleId>{5C22544A-7EE6-4342-B048-85BDC9FD1C3A}</a:tableStyleId>
              </a:tblPr>
              <a:tblGrid>
                <a:gridCol w="2557488"/>
                <a:gridCol w="1484417"/>
              </a:tblGrid>
              <a:tr h="438600">
                <a:tc>
                  <a:txBody>
                    <a:bodyPr/>
                    <a:lstStyle/>
                    <a:p>
                      <a:pPr>
                        <a:lnSpc>
                          <a:spcPct val="115000"/>
                        </a:lnSpc>
                        <a:spcAft>
                          <a:spcPts val="0"/>
                        </a:spcAft>
                      </a:pPr>
                      <a:r>
                        <a:rPr lang="es-EC" sz="1100" dirty="0">
                          <a:effectLst/>
                        </a:rPr>
                        <a:t>Descripción</a:t>
                      </a:r>
                      <a:endParaRPr lang="es-MX" sz="1100" dirty="0">
                        <a:effectLst/>
                        <a:latin typeface="Calibri"/>
                        <a:ea typeface="Calibri"/>
                        <a:cs typeface="Times New Roman"/>
                      </a:endParaRPr>
                    </a:p>
                  </a:txBody>
                  <a:tcPr marL="26263" marR="26263" marT="0" marB="0" anchor="b"/>
                </a:tc>
                <a:tc>
                  <a:txBody>
                    <a:bodyPr/>
                    <a:lstStyle/>
                    <a:p>
                      <a:pPr>
                        <a:lnSpc>
                          <a:spcPct val="115000"/>
                        </a:lnSpc>
                        <a:spcAft>
                          <a:spcPts val="0"/>
                        </a:spcAft>
                      </a:pPr>
                      <a:r>
                        <a:rPr lang="es-EC" sz="1100">
                          <a:effectLst/>
                        </a:rPr>
                        <a:t>Valor</a:t>
                      </a:r>
                      <a:endParaRPr lang="es-MX" sz="1100">
                        <a:effectLst/>
                        <a:latin typeface="Calibri"/>
                        <a:ea typeface="Calibri"/>
                        <a:cs typeface="Times New Roman"/>
                      </a:endParaRPr>
                    </a:p>
                  </a:txBody>
                  <a:tcPr marL="26263" marR="26263" marT="0" marB="0" anchor="b"/>
                </a:tc>
              </a:tr>
              <a:tr h="661380">
                <a:tc>
                  <a:txBody>
                    <a:bodyPr/>
                    <a:lstStyle/>
                    <a:p>
                      <a:pPr>
                        <a:lnSpc>
                          <a:spcPct val="115000"/>
                        </a:lnSpc>
                        <a:spcAft>
                          <a:spcPts val="0"/>
                        </a:spcAft>
                      </a:pPr>
                      <a:r>
                        <a:rPr lang="es-EC" sz="1100" dirty="0">
                          <a:effectLst/>
                        </a:rPr>
                        <a:t>ACTIVOS FIJOS</a:t>
                      </a:r>
                      <a:endParaRPr lang="es-MX" sz="1100" dirty="0">
                        <a:effectLst/>
                        <a:latin typeface="Calibri"/>
                        <a:ea typeface="Calibri"/>
                        <a:cs typeface="Times New Roman"/>
                      </a:endParaRPr>
                    </a:p>
                  </a:txBody>
                  <a:tcPr marL="26263" marR="26263" marT="0" marB="0" anchor="b"/>
                </a:tc>
                <a:tc>
                  <a:txBody>
                    <a:bodyPr/>
                    <a:lstStyle/>
                    <a:p>
                      <a:pPr algn="r">
                        <a:lnSpc>
                          <a:spcPct val="115000"/>
                        </a:lnSpc>
                        <a:spcAft>
                          <a:spcPts val="0"/>
                        </a:spcAft>
                      </a:pPr>
                      <a:r>
                        <a:rPr lang="es-EC" sz="1100" dirty="0">
                          <a:effectLst/>
                        </a:rPr>
                        <a:t>$ 31.306.786</a:t>
                      </a:r>
                      <a:endParaRPr lang="es-MX" sz="1100" dirty="0">
                        <a:effectLst/>
                        <a:latin typeface="Calibri"/>
                        <a:ea typeface="Calibri"/>
                        <a:cs typeface="Times New Roman"/>
                      </a:endParaRPr>
                    </a:p>
                  </a:txBody>
                  <a:tcPr marL="26263" marR="26263" marT="0" marB="0" anchor="b"/>
                </a:tc>
              </a:tr>
              <a:tr h="397942">
                <a:tc>
                  <a:txBody>
                    <a:bodyPr/>
                    <a:lstStyle/>
                    <a:p>
                      <a:pPr>
                        <a:lnSpc>
                          <a:spcPct val="115000"/>
                        </a:lnSpc>
                        <a:spcAft>
                          <a:spcPts val="0"/>
                        </a:spcAft>
                      </a:pPr>
                      <a:r>
                        <a:rPr lang="es-EC" sz="1100">
                          <a:effectLst/>
                        </a:rPr>
                        <a:t>GASTOS PREOPERATIVOS</a:t>
                      </a:r>
                      <a:endParaRPr lang="es-MX" sz="1100">
                        <a:effectLst/>
                        <a:latin typeface="Calibri"/>
                        <a:ea typeface="Calibri"/>
                        <a:cs typeface="Times New Roman"/>
                      </a:endParaRPr>
                    </a:p>
                  </a:txBody>
                  <a:tcPr marL="26263" marR="26263" marT="0" marB="0" anchor="b"/>
                </a:tc>
                <a:tc>
                  <a:txBody>
                    <a:bodyPr/>
                    <a:lstStyle/>
                    <a:p>
                      <a:pPr algn="r">
                        <a:lnSpc>
                          <a:spcPct val="115000"/>
                        </a:lnSpc>
                        <a:spcAft>
                          <a:spcPts val="0"/>
                        </a:spcAft>
                      </a:pPr>
                      <a:r>
                        <a:rPr lang="es-EC" sz="1100" dirty="0">
                          <a:effectLst/>
                        </a:rPr>
                        <a:t>$ 2.186.145</a:t>
                      </a:r>
                      <a:endParaRPr lang="es-MX" sz="1100" dirty="0">
                        <a:effectLst/>
                        <a:latin typeface="Calibri"/>
                        <a:ea typeface="Calibri"/>
                        <a:cs typeface="Times New Roman"/>
                      </a:endParaRPr>
                    </a:p>
                  </a:txBody>
                  <a:tcPr marL="26263" marR="26263" marT="0" marB="0" anchor="b"/>
                </a:tc>
              </a:tr>
              <a:tr h="820669">
                <a:tc>
                  <a:txBody>
                    <a:bodyPr/>
                    <a:lstStyle/>
                    <a:p>
                      <a:pPr>
                        <a:lnSpc>
                          <a:spcPct val="115000"/>
                        </a:lnSpc>
                        <a:spcAft>
                          <a:spcPts val="0"/>
                        </a:spcAft>
                      </a:pPr>
                      <a:r>
                        <a:rPr lang="es-EC" sz="1100" dirty="0">
                          <a:effectLst/>
                        </a:rPr>
                        <a:t>CAPITAL DE TRABAJO (3 meses)</a:t>
                      </a:r>
                      <a:endParaRPr lang="es-MX" sz="1100" dirty="0">
                        <a:effectLst/>
                        <a:latin typeface="Calibri"/>
                        <a:ea typeface="Calibri"/>
                        <a:cs typeface="Times New Roman"/>
                      </a:endParaRPr>
                    </a:p>
                  </a:txBody>
                  <a:tcPr marL="26263" marR="26263" marT="0" marB="0" anchor="b"/>
                </a:tc>
                <a:tc>
                  <a:txBody>
                    <a:bodyPr/>
                    <a:lstStyle/>
                    <a:p>
                      <a:pPr algn="r">
                        <a:lnSpc>
                          <a:spcPct val="115000"/>
                        </a:lnSpc>
                        <a:spcAft>
                          <a:spcPts val="0"/>
                        </a:spcAft>
                      </a:pPr>
                      <a:r>
                        <a:rPr lang="es-EC" sz="1100">
                          <a:effectLst/>
                        </a:rPr>
                        <a:t>$ 3.021.682</a:t>
                      </a:r>
                      <a:endParaRPr lang="es-MX" sz="1100">
                        <a:effectLst/>
                        <a:latin typeface="Calibri"/>
                        <a:ea typeface="Calibri"/>
                        <a:cs typeface="Times New Roman"/>
                      </a:endParaRPr>
                    </a:p>
                  </a:txBody>
                  <a:tcPr marL="26263" marR="26263" marT="0" marB="0" anchor="b"/>
                </a:tc>
              </a:tr>
              <a:tr h="417714">
                <a:tc>
                  <a:txBody>
                    <a:bodyPr/>
                    <a:lstStyle/>
                    <a:p>
                      <a:pPr>
                        <a:lnSpc>
                          <a:spcPct val="115000"/>
                        </a:lnSpc>
                        <a:spcAft>
                          <a:spcPts val="0"/>
                        </a:spcAft>
                      </a:pPr>
                      <a:r>
                        <a:rPr lang="es-EC" sz="1100" dirty="0">
                          <a:effectLst/>
                        </a:rPr>
                        <a:t>TOTAL INVERSIÓN INICIAL</a:t>
                      </a:r>
                      <a:endParaRPr lang="es-MX" sz="1100" dirty="0">
                        <a:effectLst/>
                        <a:latin typeface="Calibri"/>
                        <a:ea typeface="Calibri"/>
                        <a:cs typeface="Times New Roman"/>
                      </a:endParaRPr>
                    </a:p>
                  </a:txBody>
                  <a:tcPr marL="26263" marR="26263" marT="0" marB="0" anchor="b"/>
                </a:tc>
                <a:tc>
                  <a:txBody>
                    <a:bodyPr/>
                    <a:lstStyle/>
                    <a:p>
                      <a:pPr algn="r">
                        <a:lnSpc>
                          <a:spcPct val="115000"/>
                        </a:lnSpc>
                        <a:spcAft>
                          <a:spcPts val="0"/>
                        </a:spcAft>
                      </a:pPr>
                      <a:r>
                        <a:rPr lang="es-EC" sz="1100" dirty="0">
                          <a:effectLst/>
                        </a:rPr>
                        <a:t>$ 36.514.613</a:t>
                      </a:r>
                      <a:endParaRPr lang="es-MX" sz="1100" dirty="0">
                        <a:effectLst/>
                        <a:latin typeface="Calibri"/>
                        <a:ea typeface="Calibri"/>
                        <a:cs typeface="Times New Roman"/>
                      </a:endParaRPr>
                    </a:p>
                  </a:txBody>
                  <a:tcPr marL="26263" marR="26263" marT="0" marB="0" anchor="b"/>
                </a:tc>
              </a:tr>
            </a:tbl>
          </a:graphicData>
        </a:graphic>
      </p:graphicFrame>
      <p:graphicFrame>
        <p:nvGraphicFramePr>
          <p:cNvPr id="8" name="7 Marcador de contenido"/>
          <p:cNvGraphicFramePr>
            <a:graphicFrameLocks noGrp="1"/>
          </p:cNvGraphicFramePr>
          <p:nvPr>
            <p:ph sz="quarter" idx="4"/>
            <p:extLst>
              <p:ext uri="{D42A27DB-BD31-4B8C-83A1-F6EECF244321}">
                <p14:modId xmlns:p14="http://schemas.microsoft.com/office/powerpoint/2010/main" val="3570312294"/>
              </p:ext>
            </p:extLst>
          </p:nvPr>
        </p:nvGraphicFramePr>
        <p:xfrm>
          <a:off x="4718050" y="2708275"/>
          <a:ext cx="4041775" cy="2694286"/>
        </p:xfrm>
        <a:graphic>
          <a:graphicData uri="http://schemas.openxmlformats.org/drawingml/2006/table">
            <a:tbl>
              <a:tblPr firstRow="1" firstCol="1" bandRow="1">
                <a:tableStyleId>{5C22544A-7EE6-4342-B048-85BDC9FD1C3A}</a:tableStyleId>
              </a:tblPr>
              <a:tblGrid>
                <a:gridCol w="1456378"/>
                <a:gridCol w="803930"/>
                <a:gridCol w="919101"/>
                <a:gridCol w="862366"/>
              </a:tblGrid>
              <a:tr h="898094">
                <a:tc>
                  <a:txBody>
                    <a:bodyPr/>
                    <a:lstStyle/>
                    <a:p>
                      <a:pPr>
                        <a:lnSpc>
                          <a:spcPct val="115000"/>
                        </a:lnSpc>
                        <a:spcAft>
                          <a:spcPts val="0"/>
                        </a:spcAft>
                      </a:pPr>
                      <a:r>
                        <a:rPr lang="es-EC" sz="1000" dirty="0">
                          <a:effectLst/>
                        </a:rPr>
                        <a:t>DESCRIPCIÓN </a:t>
                      </a:r>
                      <a:endParaRPr lang="es-MX" sz="1000" dirty="0">
                        <a:effectLst/>
                        <a:latin typeface="Calibri"/>
                        <a:ea typeface="Calibri"/>
                        <a:cs typeface="Times New Roman"/>
                      </a:endParaRPr>
                    </a:p>
                  </a:txBody>
                  <a:tcPr marL="39716" marR="39716" marT="0" marB="0" anchor="b"/>
                </a:tc>
                <a:tc>
                  <a:txBody>
                    <a:bodyPr/>
                    <a:lstStyle/>
                    <a:p>
                      <a:pPr>
                        <a:lnSpc>
                          <a:spcPct val="115000"/>
                        </a:lnSpc>
                        <a:spcAft>
                          <a:spcPts val="0"/>
                        </a:spcAft>
                      </a:pPr>
                      <a:r>
                        <a:rPr lang="es-EC" sz="1000">
                          <a:effectLst/>
                        </a:rPr>
                        <a:t>Valor inicial</a:t>
                      </a:r>
                      <a:endParaRPr lang="es-MX" sz="1000">
                        <a:effectLst/>
                        <a:latin typeface="Calibri"/>
                        <a:ea typeface="Calibri"/>
                        <a:cs typeface="Times New Roman"/>
                      </a:endParaRPr>
                    </a:p>
                  </a:txBody>
                  <a:tcPr marL="39716" marR="39716" marT="0" marB="0" anchor="b"/>
                </a:tc>
                <a:tc>
                  <a:txBody>
                    <a:bodyPr/>
                    <a:lstStyle/>
                    <a:p>
                      <a:pPr>
                        <a:lnSpc>
                          <a:spcPct val="115000"/>
                        </a:lnSpc>
                        <a:spcAft>
                          <a:spcPts val="0"/>
                        </a:spcAft>
                      </a:pPr>
                      <a:r>
                        <a:rPr lang="es-EC" sz="1000">
                          <a:effectLst/>
                        </a:rPr>
                        <a:t>Valor mensual </a:t>
                      </a:r>
                      <a:endParaRPr lang="es-MX" sz="1000">
                        <a:effectLst/>
                        <a:latin typeface="Calibri"/>
                        <a:ea typeface="Calibri"/>
                        <a:cs typeface="Times New Roman"/>
                      </a:endParaRPr>
                    </a:p>
                  </a:txBody>
                  <a:tcPr marL="39716" marR="39716" marT="0" marB="0" anchor="b"/>
                </a:tc>
                <a:tc>
                  <a:txBody>
                    <a:bodyPr/>
                    <a:lstStyle/>
                    <a:p>
                      <a:pPr>
                        <a:lnSpc>
                          <a:spcPct val="115000"/>
                        </a:lnSpc>
                        <a:spcAft>
                          <a:spcPts val="0"/>
                        </a:spcAft>
                      </a:pPr>
                      <a:r>
                        <a:rPr lang="es-EC" sz="1000">
                          <a:effectLst/>
                        </a:rPr>
                        <a:t>Valor  Total </a:t>
                      </a:r>
                      <a:endParaRPr lang="es-MX" sz="1000">
                        <a:effectLst/>
                      </a:endParaRPr>
                    </a:p>
                    <a:p>
                      <a:pPr>
                        <a:lnSpc>
                          <a:spcPct val="115000"/>
                        </a:lnSpc>
                        <a:spcAft>
                          <a:spcPts val="0"/>
                        </a:spcAft>
                      </a:pPr>
                      <a:r>
                        <a:rPr lang="es-EC" sz="1000">
                          <a:effectLst/>
                        </a:rPr>
                        <a:t>(3 meses)</a:t>
                      </a:r>
                      <a:endParaRPr lang="es-MX" sz="1000">
                        <a:effectLst/>
                        <a:latin typeface="Calibri"/>
                        <a:ea typeface="Calibri"/>
                        <a:cs typeface="Times New Roman"/>
                      </a:endParaRPr>
                    </a:p>
                  </a:txBody>
                  <a:tcPr marL="39716" marR="39716" marT="0" marB="0" anchor="b"/>
                </a:tc>
              </a:tr>
              <a:tr h="449048">
                <a:tc>
                  <a:txBody>
                    <a:bodyPr/>
                    <a:lstStyle/>
                    <a:p>
                      <a:pPr>
                        <a:lnSpc>
                          <a:spcPct val="115000"/>
                        </a:lnSpc>
                        <a:spcAft>
                          <a:spcPts val="0"/>
                        </a:spcAft>
                      </a:pPr>
                      <a:r>
                        <a:rPr lang="es-EC" sz="1000" dirty="0">
                          <a:effectLst/>
                        </a:rPr>
                        <a:t>Insumos de operación</a:t>
                      </a:r>
                      <a:endParaRPr lang="es-MX" sz="1000" dirty="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dirty="0">
                          <a:effectLst/>
                        </a:rPr>
                        <a:t>$ 166.675</a:t>
                      </a:r>
                      <a:endParaRPr lang="es-MX" sz="1000" dirty="0">
                        <a:effectLst/>
                        <a:latin typeface="Calibri"/>
                        <a:ea typeface="Calibri"/>
                        <a:cs typeface="Times New Roman"/>
                      </a:endParaRPr>
                    </a:p>
                  </a:txBody>
                  <a:tcPr marL="39716" marR="39716" marT="0" marB="0" anchor="b"/>
                </a:tc>
                <a:tc>
                  <a:txBody>
                    <a:bodyPr/>
                    <a:lstStyle/>
                    <a:p>
                      <a:pPr>
                        <a:lnSpc>
                          <a:spcPct val="115000"/>
                        </a:lnSpc>
                        <a:spcAft>
                          <a:spcPts val="1000"/>
                        </a:spcAft>
                      </a:pPr>
                      <a:r>
                        <a:rPr lang="es-ES" sz="1000">
                          <a:effectLst/>
                        </a:rPr>
                        <a:t> </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$ 166.675</a:t>
                      </a:r>
                      <a:endParaRPr lang="es-MX" sz="1000">
                        <a:effectLst/>
                        <a:latin typeface="Calibri"/>
                        <a:ea typeface="Calibri"/>
                        <a:cs typeface="Times New Roman"/>
                      </a:endParaRPr>
                    </a:p>
                  </a:txBody>
                  <a:tcPr marL="39716" marR="39716" marT="0" marB="0" anchor="b"/>
                </a:tc>
              </a:tr>
              <a:tr h="449048">
                <a:tc>
                  <a:txBody>
                    <a:bodyPr/>
                    <a:lstStyle/>
                    <a:p>
                      <a:pPr>
                        <a:lnSpc>
                          <a:spcPct val="115000"/>
                        </a:lnSpc>
                        <a:spcAft>
                          <a:spcPts val="0"/>
                        </a:spcAft>
                      </a:pPr>
                      <a:r>
                        <a:rPr lang="es-EC" sz="1000">
                          <a:effectLst/>
                        </a:rPr>
                        <a:t>Costos operativos</a:t>
                      </a:r>
                      <a:endParaRPr lang="es-MX" sz="1000">
                        <a:effectLst/>
                        <a:latin typeface="Calibri"/>
                        <a:ea typeface="Calibri"/>
                        <a:cs typeface="Times New Roman"/>
                      </a:endParaRPr>
                    </a:p>
                  </a:txBody>
                  <a:tcPr marL="39716" marR="39716" marT="0" marB="0" anchor="b"/>
                </a:tc>
                <a:tc>
                  <a:txBody>
                    <a:bodyPr/>
                    <a:lstStyle/>
                    <a:p>
                      <a:pPr>
                        <a:lnSpc>
                          <a:spcPct val="115000"/>
                        </a:lnSpc>
                        <a:spcAft>
                          <a:spcPts val="1000"/>
                        </a:spcAft>
                      </a:pPr>
                      <a:r>
                        <a:rPr lang="es-ES" sz="1000">
                          <a:effectLst/>
                        </a:rPr>
                        <a:t> </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$ 767.379</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$ 2.302.136</a:t>
                      </a:r>
                      <a:endParaRPr lang="es-MX" sz="1000">
                        <a:effectLst/>
                        <a:latin typeface="Calibri"/>
                        <a:ea typeface="Calibri"/>
                        <a:cs typeface="Times New Roman"/>
                      </a:endParaRPr>
                    </a:p>
                  </a:txBody>
                  <a:tcPr marL="39716" marR="39716" marT="0" marB="0" anchor="b"/>
                </a:tc>
              </a:tr>
              <a:tr h="449048">
                <a:tc>
                  <a:txBody>
                    <a:bodyPr/>
                    <a:lstStyle/>
                    <a:p>
                      <a:pPr>
                        <a:lnSpc>
                          <a:spcPct val="115000"/>
                        </a:lnSpc>
                        <a:spcAft>
                          <a:spcPts val="0"/>
                        </a:spcAft>
                      </a:pPr>
                      <a:r>
                        <a:rPr lang="es-EC" sz="1000">
                          <a:effectLst/>
                        </a:rPr>
                        <a:t>Gastos administrativos </a:t>
                      </a:r>
                      <a:endParaRPr lang="es-MX" sz="1000">
                        <a:effectLst/>
                        <a:latin typeface="Calibri"/>
                        <a:ea typeface="Calibri"/>
                        <a:cs typeface="Times New Roman"/>
                      </a:endParaRPr>
                    </a:p>
                  </a:txBody>
                  <a:tcPr marL="39716" marR="39716" marT="0" marB="0" anchor="b"/>
                </a:tc>
                <a:tc>
                  <a:txBody>
                    <a:bodyPr/>
                    <a:lstStyle/>
                    <a:p>
                      <a:pPr>
                        <a:lnSpc>
                          <a:spcPct val="115000"/>
                        </a:lnSpc>
                        <a:spcAft>
                          <a:spcPts val="1000"/>
                        </a:spcAft>
                      </a:pPr>
                      <a:r>
                        <a:rPr lang="es-ES" sz="1000" dirty="0">
                          <a:effectLst/>
                        </a:rPr>
                        <a:t> </a:t>
                      </a:r>
                      <a:endParaRPr lang="es-MX" sz="1000" dirty="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$ 184.290</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$ 552.871</a:t>
                      </a:r>
                      <a:endParaRPr lang="es-MX" sz="1000">
                        <a:effectLst/>
                        <a:latin typeface="Calibri"/>
                        <a:ea typeface="Calibri"/>
                        <a:cs typeface="Times New Roman"/>
                      </a:endParaRPr>
                    </a:p>
                  </a:txBody>
                  <a:tcPr marL="39716" marR="39716" marT="0" marB="0" anchor="b"/>
                </a:tc>
              </a:tr>
              <a:tr h="449048">
                <a:tc>
                  <a:txBody>
                    <a:bodyPr/>
                    <a:lstStyle/>
                    <a:p>
                      <a:pPr>
                        <a:lnSpc>
                          <a:spcPct val="115000"/>
                        </a:lnSpc>
                        <a:spcAft>
                          <a:spcPts val="0"/>
                        </a:spcAft>
                      </a:pPr>
                      <a:r>
                        <a:rPr lang="es-EC" sz="1000">
                          <a:effectLst/>
                        </a:rPr>
                        <a:t>TOTAL</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$ 166.675</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a:effectLst/>
                        </a:rPr>
                        <a:t>$ 951.669</a:t>
                      </a:r>
                      <a:endParaRPr lang="es-MX" sz="1000">
                        <a:effectLst/>
                        <a:latin typeface="Calibri"/>
                        <a:ea typeface="Calibri"/>
                        <a:cs typeface="Times New Roman"/>
                      </a:endParaRPr>
                    </a:p>
                  </a:txBody>
                  <a:tcPr marL="39716" marR="39716" marT="0" marB="0" anchor="b"/>
                </a:tc>
                <a:tc>
                  <a:txBody>
                    <a:bodyPr/>
                    <a:lstStyle/>
                    <a:p>
                      <a:pPr algn="r">
                        <a:lnSpc>
                          <a:spcPct val="115000"/>
                        </a:lnSpc>
                        <a:spcAft>
                          <a:spcPts val="1000"/>
                        </a:spcAft>
                      </a:pPr>
                      <a:r>
                        <a:rPr lang="es-ES" sz="1000" dirty="0">
                          <a:effectLst/>
                        </a:rPr>
                        <a:t>$ 3.021.682</a:t>
                      </a:r>
                      <a:endParaRPr lang="es-MX" sz="1000" dirty="0">
                        <a:effectLst/>
                        <a:latin typeface="Calibri"/>
                        <a:ea typeface="Calibri"/>
                        <a:cs typeface="Times New Roman"/>
                      </a:endParaRPr>
                    </a:p>
                  </a:txBody>
                  <a:tcPr marL="39716" marR="39716" marT="0" marB="0" anchor="b"/>
                </a:tc>
              </a:tr>
            </a:tbl>
          </a:graphicData>
        </a:graphic>
      </p:graphicFrame>
    </p:spTree>
    <p:extLst>
      <p:ext uri="{BB962C8B-B14F-4D97-AF65-F5344CB8AC3E}">
        <p14:creationId xmlns:p14="http://schemas.microsoft.com/office/powerpoint/2010/main" val="2430687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382000" cy="792088"/>
          </a:xfrm>
        </p:spPr>
        <p:txBody>
          <a:bodyPr>
            <a:normAutofit fontScale="90000"/>
          </a:bodyPr>
          <a:lstStyle/>
          <a:p>
            <a:pPr lvl="2" algn="ctr" rtl="0">
              <a:spcBef>
                <a:spcPct val="0"/>
              </a:spcBef>
            </a:pPr>
            <a:r>
              <a:rPr lang="es-EC" sz="3200" b="1" dirty="0"/>
              <a:t>Ingresos (ahorro) de la implementación </a:t>
            </a:r>
            <a:r>
              <a:rPr lang="es-MX" sz="3200" b="1" dirty="0"/>
              <a:t/>
            </a:r>
            <a:br>
              <a:rPr lang="es-MX" sz="3200" b="1" dirty="0"/>
            </a:br>
            <a:endParaRPr lang="es-MX" sz="3200" dirty="0"/>
          </a:p>
        </p:txBody>
      </p:sp>
      <p:sp>
        <p:nvSpPr>
          <p:cNvPr id="6" name="5 Marcador de texto"/>
          <p:cNvSpPr>
            <a:spLocks noGrp="1"/>
          </p:cNvSpPr>
          <p:nvPr>
            <p:ph type="body" idx="1"/>
          </p:nvPr>
        </p:nvSpPr>
        <p:spPr>
          <a:xfrm>
            <a:off x="2411760" y="2924944"/>
            <a:ext cx="4041775" cy="639762"/>
          </a:xfrm>
        </p:spPr>
        <p:txBody>
          <a:bodyPr>
            <a:normAutofit fontScale="92500" lnSpcReduction="10000"/>
          </a:bodyPr>
          <a:lstStyle/>
          <a:p>
            <a:r>
              <a:rPr lang="es-ES" dirty="0"/>
              <a:t>Costos de derivaciones (ahorro) proyectado </a:t>
            </a:r>
            <a:endParaRPr lang="es-MX" dirty="0"/>
          </a:p>
        </p:txBody>
      </p:sp>
      <p:graphicFrame>
        <p:nvGraphicFramePr>
          <p:cNvPr id="4" name="3 Marcador de contenido"/>
          <p:cNvGraphicFramePr>
            <a:graphicFrameLocks noGrp="1"/>
          </p:cNvGraphicFramePr>
          <p:nvPr>
            <p:ph sz="quarter" idx="2"/>
            <p:extLst>
              <p:ext uri="{D42A27DB-BD31-4B8C-83A1-F6EECF244321}">
                <p14:modId xmlns:p14="http://schemas.microsoft.com/office/powerpoint/2010/main" val="2390029606"/>
              </p:ext>
            </p:extLst>
          </p:nvPr>
        </p:nvGraphicFramePr>
        <p:xfrm>
          <a:off x="1763688" y="1628800"/>
          <a:ext cx="5040560" cy="1224136"/>
        </p:xfrm>
        <a:graphic>
          <a:graphicData uri="http://schemas.openxmlformats.org/drawingml/2006/table">
            <a:tbl>
              <a:tblPr firstRow="1" firstCol="1" bandRow="1">
                <a:tableStyleId>{5C22544A-7EE6-4342-B048-85BDC9FD1C3A}</a:tableStyleId>
              </a:tblPr>
              <a:tblGrid>
                <a:gridCol w="2743921"/>
                <a:gridCol w="2296639"/>
              </a:tblGrid>
              <a:tr h="593591">
                <a:tc>
                  <a:txBody>
                    <a:bodyPr/>
                    <a:lstStyle/>
                    <a:p>
                      <a:pPr>
                        <a:lnSpc>
                          <a:spcPct val="115000"/>
                        </a:lnSpc>
                        <a:spcAft>
                          <a:spcPts val="0"/>
                        </a:spcAft>
                      </a:pPr>
                      <a:r>
                        <a:rPr lang="es-EC" sz="1100" dirty="0">
                          <a:effectLst/>
                        </a:rPr>
                        <a:t>Pacientes reales que se atienden (actual)</a:t>
                      </a:r>
                      <a:endParaRPr lang="es-MX" sz="1100" dirty="0">
                        <a:effectLst/>
                        <a:latin typeface="Calibri"/>
                        <a:ea typeface="Calibri"/>
                        <a:cs typeface="Times New Roman"/>
                      </a:endParaRPr>
                    </a:p>
                  </a:txBody>
                  <a:tcPr marL="45070" marR="45070" marT="0" marB="0" anchor="b"/>
                </a:tc>
                <a:tc>
                  <a:txBody>
                    <a:bodyPr/>
                    <a:lstStyle/>
                    <a:p>
                      <a:pPr algn="r">
                        <a:lnSpc>
                          <a:spcPct val="115000"/>
                        </a:lnSpc>
                        <a:spcAft>
                          <a:spcPts val="0"/>
                        </a:spcAft>
                      </a:pPr>
                      <a:r>
                        <a:rPr lang="es-EC" sz="1100" dirty="0">
                          <a:effectLst/>
                        </a:rPr>
                        <a:t>244.343</a:t>
                      </a:r>
                      <a:endParaRPr lang="es-MX" sz="1100" dirty="0">
                        <a:effectLst/>
                        <a:latin typeface="Calibri"/>
                        <a:ea typeface="Calibri"/>
                        <a:cs typeface="Times New Roman"/>
                      </a:endParaRPr>
                    </a:p>
                  </a:txBody>
                  <a:tcPr marL="45070" marR="45070" marT="0" marB="0" anchor="b"/>
                </a:tc>
              </a:tr>
              <a:tr h="630545">
                <a:tc>
                  <a:txBody>
                    <a:bodyPr/>
                    <a:lstStyle/>
                    <a:p>
                      <a:pPr>
                        <a:lnSpc>
                          <a:spcPct val="115000"/>
                        </a:lnSpc>
                        <a:spcAft>
                          <a:spcPts val="0"/>
                        </a:spcAft>
                      </a:pPr>
                      <a:r>
                        <a:rPr lang="es-EC" sz="1100" dirty="0">
                          <a:effectLst/>
                        </a:rPr>
                        <a:t>Cantidad de derivaciones realizadas en el HSFQ</a:t>
                      </a:r>
                      <a:endParaRPr lang="es-MX" sz="1100" dirty="0">
                        <a:effectLst/>
                        <a:latin typeface="Calibri"/>
                        <a:ea typeface="Calibri"/>
                        <a:cs typeface="Times New Roman"/>
                      </a:endParaRPr>
                    </a:p>
                  </a:txBody>
                  <a:tcPr marL="45070" marR="45070" marT="0" marB="0" anchor="b"/>
                </a:tc>
                <a:tc>
                  <a:txBody>
                    <a:bodyPr/>
                    <a:lstStyle/>
                    <a:p>
                      <a:pPr algn="r">
                        <a:lnSpc>
                          <a:spcPct val="115000"/>
                        </a:lnSpc>
                        <a:spcAft>
                          <a:spcPts val="0"/>
                        </a:spcAft>
                      </a:pPr>
                      <a:r>
                        <a:rPr lang="es-EC" sz="1100" dirty="0">
                          <a:effectLst/>
                        </a:rPr>
                        <a:t>165.835</a:t>
                      </a:r>
                      <a:endParaRPr lang="es-MX" sz="1100" dirty="0">
                        <a:effectLst/>
                        <a:latin typeface="Calibri"/>
                        <a:ea typeface="Calibri"/>
                        <a:cs typeface="Times New Roman"/>
                      </a:endParaRPr>
                    </a:p>
                  </a:txBody>
                  <a:tcPr marL="45070" marR="45070" marT="0" marB="0" anchor="b"/>
                </a:tc>
              </a:tr>
            </a:tbl>
          </a:graphicData>
        </a:graphic>
      </p:graphicFrame>
      <p:graphicFrame>
        <p:nvGraphicFramePr>
          <p:cNvPr id="11" name="10 Marcador de contenido"/>
          <p:cNvGraphicFramePr>
            <a:graphicFrameLocks noGrp="1"/>
          </p:cNvGraphicFramePr>
          <p:nvPr>
            <p:ph sz="quarter" idx="4"/>
            <p:extLst>
              <p:ext uri="{D42A27DB-BD31-4B8C-83A1-F6EECF244321}">
                <p14:modId xmlns:p14="http://schemas.microsoft.com/office/powerpoint/2010/main" val="766621795"/>
              </p:ext>
            </p:extLst>
          </p:nvPr>
        </p:nvGraphicFramePr>
        <p:xfrm>
          <a:off x="1331640" y="3717032"/>
          <a:ext cx="6840759" cy="2349909"/>
        </p:xfrm>
        <a:graphic>
          <a:graphicData uri="http://schemas.openxmlformats.org/drawingml/2006/table">
            <a:tbl>
              <a:tblPr>
                <a:tableStyleId>{5C22544A-7EE6-4342-B048-85BDC9FD1C3A}</a:tableStyleId>
              </a:tblPr>
              <a:tblGrid>
                <a:gridCol w="864096"/>
                <a:gridCol w="2304256"/>
                <a:gridCol w="2286487"/>
                <a:gridCol w="1385920"/>
              </a:tblGrid>
              <a:tr h="330699">
                <a:tc>
                  <a:txBody>
                    <a:bodyPr/>
                    <a:lstStyle/>
                    <a:p>
                      <a:pPr marL="0" algn="r" rtl="0" eaLnBrk="1" fontAlgn="b" latinLnBrk="0" hangingPunct="1">
                        <a:lnSpc>
                          <a:spcPct val="115000"/>
                        </a:lnSpc>
                        <a:spcAft>
                          <a:spcPts val="0"/>
                        </a:spcAft>
                      </a:pPr>
                      <a:r>
                        <a:rPr kumimoji="0" lang="es-MX" sz="1100" kern="1200" dirty="0">
                          <a:solidFill>
                            <a:srgbClr val="7030A0"/>
                          </a:solidFill>
                          <a:effectLst/>
                          <a:latin typeface="+mn-lt"/>
                          <a:ea typeface="+mn-ea"/>
                          <a:cs typeface="+mn-cs"/>
                        </a:rPr>
                        <a:t> </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rgbClr val="7030A0"/>
                          </a:solidFill>
                          <a:effectLst/>
                          <a:latin typeface="+mn-lt"/>
                          <a:ea typeface="+mn-ea"/>
                          <a:cs typeface="+mn-cs"/>
                        </a:rPr>
                        <a:t>Costo de derivaciones</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rgbClr val="7030A0"/>
                          </a:solidFill>
                          <a:effectLst/>
                          <a:latin typeface="+mn-lt"/>
                          <a:ea typeface="+mn-ea"/>
                          <a:cs typeface="+mn-cs"/>
                        </a:rPr>
                        <a:t>Costos implementación</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rgbClr val="7030A0"/>
                          </a:solidFill>
                          <a:effectLst/>
                          <a:latin typeface="+mn-lt"/>
                          <a:ea typeface="+mn-ea"/>
                          <a:cs typeface="+mn-cs"/>
                        </a:rPr>
                        <a:t>Diferencia</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2015</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$ 18,037,256</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$ 6,267,110</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$ 11,770,147</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2016</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$ 19,754,403</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$ 6,854,472</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$ 12,899,931</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2017</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$ 21,635,022</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$ 7,506,110</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$ 14,128,912</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2018</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$ 23,694,676</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$ 8,219,695</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$ 15,474,982</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2019</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$ 25,950,410</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$ 9,001,115</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$ 16,949,295</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2020</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$ 28,420,889</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$ 9,856,819</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$ 18,564,070</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2021</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$ 31,126,557</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$ 10,793,868</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$ 20,332,689</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2022</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$ 34,089,805</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$ 11,819,995</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$ 22,269,810</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2023</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$ 37,335,155</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$ 12,943,667</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$ 24,391,488</a:t>
                      </a:r>
                    </a:p>
                  </a:txBody>
                  <a:tcPr marL="9135" marR="9135" marT="9135" marB="0" anchor="b"/>
                </a:tc>
              </a:tr>
              <a:tr h="182707">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2024</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$ 40,889,462</a:t>
                      </a:r>
                    </a:p>
                  </a:txBody>
                  <a:tcPr marL="9135" marR="9135" marT="9135" marB="0" anchor="b"/>
                </a:tc>
                <a:tc>
                  <a:txBody>
                    <a:bodyPr/>
                    <a:lstStyle/>
                    <a:p>
                      <a:pPr marL="0" algn="r" rtl="0" eaLnBrk="1" fontAlgn="b" latinLnBrk="0" hangingPunct="1">
                        <a:lnSpc>
                          <a:spcPct val="115000"/>
                        </a:lnSpc>
                        <a:spcAft>
                          <a:spcPts val="0"/>
                        </a:spcAft>
                      </a:pPr>
                      <a:r>
                        <a:rPr kumimoji="0" lang="es-MX" sz="1100" kern="1200">
                          <a:solidFill>
                            <a:schemeClr val="dk1"/>
                          </a:solidFill>
                          <a:effectLst/>
                          <a:latin typeface="+mn-lt"/>
                          <a:ea typeface="+mn-ea"/>
                          <a:cs typeface="+mn-cs"/>
                        </a:rPr>
                        <a:t>$ 14,174,157</a:t>
                      </a:r>
                    </a:p>
                  </a:txBody>
                  <a:tcPr marL="9135" marR="9135" marT="9135" marB="0" anchor="b"/>
                </a:tc>
                <a:tc>
                  <a:txBody>
                    <a:bodyPr/>
                    <a:lstStyle/>
                    <a:p>
                      <a:pPr marL="0" algn="r" rtl="0" eaLnBrk="1" fontAlgn="b" latinLnBrk="0" hangingPunct="1">
                        <a:lnSpc>
                          <a:spcPct val="115000"/>
                        </a:lnSpc>
                        <a:spcAft>
                          <a:spcPts val="0"/>
                        </a:spcAft>
                      </a:pPr>
                      <a:r>
                        <a:rPr kumimoji="0" lang="es-MX" sz="1100" kern="1200" dirty="0">
                          <a:solidFill>
                            <a:schemeClr val="dk1"/>
                          </a:solidFill>
                          <a:effectLst/>
                          <a:latin typeface="+mn-lt"/>
                          <a:ea typeface="+mn-ea"/>
                          <a:cs typeface="+mn-cs"/>
                        </a:rPr>
                        <a:t>$ 26,715,305</a:t>
                      </a:r>
                    </a:p>
                  </a:txBody>
                  <a:tcPr marL="9135" marR="9135" marT="9135" marB="0" anchor="b"/>
                </a:tc>
              </a:tr>
            </a:tbl>
          </a:graphicData>
        </a:graphic>
      </p:graphicFrame>
    </p:spTree>
    <p:extLst>
      <p:ext uri="{BB962C8B-B14F-4D97-AF65-F5344CB8AC3E}">
        <p14:creationId xmlns:p14="http://schemas.microsoft.com/office/powerpoint/2010/main" val="2417612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066800"/>
          </a:xfrm>
        </p:spPr>
        <p:txBody>
          <a:bodyPr/>
          <a:lstStyle/>
          <a:p>
            <a:pPr algn="ctr"/>
            <a:r>
              <a:rPr lang="es-MX" dirty="0" smtClean="0"/>
              <a:t>FLUJO TERMINAL</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76383606"/>
              </p:ext>
            </p:extLst>
          </p:nvPr>
        </p:nvGraphicFramePr>
        <p:xfrm>
          <a:off x="251520" y="1988840"/>
          <a:ext cx="8229601" cy="3672407"/>
        </p:xfrm>
        <a:graphic>
          <a:graphicData uri="http://schemas.openxmlformats.org/drawingml/2006/table">
            <a:tbl>
              <a:tblPr firstRow="1" firstCol="1" bandRow="1">
                <a:tableStyleId>{5C22544A-7EE6-4342-B048-85BDC9FD1C3A}</a:tableStyleId>
              </a:tblPr>
              <a:tblGrid>
                <a:gridCol w="1170468"/>
                <a:gridCol w="696668"/>
                <a:gridCol w="620178"/>
                <a:gridCol w="620178"/>
                <a:gridCol w="644941"/>
                <a:gridCol w="697219"/>
                <a:gridCol w="628982"/>
                <a:gridCol w="613024"/>
                <a:gridCol w="627332"/>
                <a:gridCol w="627332"/>
                <a:gridCol w="627332"/>
                <a:gridCol w="655947"/>
              </a:tblGrid>
              <a:tr h="440422">
                <a:tc>
                  <a:txBody>
                    <a:bodyPr/>
                    <a:lstStyle/>
                    <a:p>
                      <a:pPr>
                        <a:lnSpc>
                          <a:spcPct val="115000"/>
                        </a:lnSpc>
                        <a:spcAft>
                          <a:spcPts val="0"/>
                        </a:spcAft>
                      </a:pPr>
                      <a:r>
                        <a:rPr lang="es-EC" sz="10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0</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1</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2</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3</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4</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5</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6</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7</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8</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9</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1000">
                          <a:effectLst/>
                        </a:rPr>
                        <a:t>Año 10</a:t>
                      </a:r>
                      <a:endParaRPr lang="es-MX" sz="1000">
                        <a:effectLst/>
                        <a:latin typeface="Calibri"/>
                        <a:ea typeface="Calibri"/>
                        <a:cs typeface="Times New Roman"/>
                      </a:endParaRPr>
                    </a:p>
                  </a:txBody>
                  <a:tcPr marL="38567" marR="38567" marT="0" marB="0" anchor="b"/>
                </a:tc>
              </a:tr>
              <a:tr h="440422">
                <a:tc>
                  <a:txBody>
                    <a:bodyPr/>
                    <a:lstStyle/>
                    <a:p>
                      <a:pPr>
                        <a:lnSpc>
                          <a:spcPct val="115000"/>
                        </a:lnSpc>
                        <a:spcAft>
                          <a:spcPts val="0"/>
                        </a:spcAft>
                      </a:pPr>
                      <a:r>
                        <a:rPr lang="es-EC" sz="1000" dirty="0">
                          <a:effectLst/>
                        </a:rPr>
                        <a:t>Inversión inicial</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-$ 33.492.931</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r>
              <a:tr h="440422">
                <a:tc>
                  <a:txBody>
                    <a:bodyPr/>
                    <a:lstStyle/>
                    <a:p>
                      <a:pPr>
                        <a:lnSpc>
                          <a:spcPct val="115000"/>
                        </a:lnSpc>
                        <a:spcAft>
                          <a:spcPts val="0"/>
                        </a:spcAft>
                      </a:pPr>
                      <a:r>
                        <a:rPr lang="es-EC" sz="1000">
                          <a:effectLst/>
                        </a:rPr>
                        <a:t>Capital de trabajo</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-$ 3.021.682</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r>
              <a:tr h="440422">
                <a:tc>
                  <a:txBody>
                    <a:bodyPr/>
                    <a:lstStyle/>
                    <a:p>
                      <a:pPr>
                        <a:lnSpc>
                          <a:spcPct val="115000"/>
                        </a:lnSpc>
                        <a:spcAft>
                          <a:spcPts val="0"/>
                        </a:spcAft>
                      </a:pPr>
                      <a:r>
                        <a:rPr lang="es-EC" sz="1000">
                          <a:effectLst/>
                        </a:rPr>
                        <a:t>Beneficio</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$ 6.267.110</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$ 6.854.472</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dirty="0">
                          <a:effectLst/>
                        </a:rPr>
                        <a:t>$ 7.506.110</a:t>
                      </a:r>
                      <a:endParaRPr lang="es-MX" sz="1000" dirty="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dirty="0">
                          <a:effectLst/>
                        </a:rPr>
                        <a:t>$ 8.219.695</a:t>
                      </a:r>
                      <a:endParaRPr lang="es-MX" sz="1000" dirty="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$ 9.001.115</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$ 9.856.819</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$ 10.793.868</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$ 11.819.995</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$ 12.943.667</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$ 14.174.157</a:t>
                      </a:r>
                      <a:endParaRPr lang="es-MX" sz="1000">
                        <a:effectLst/>
                        <a:latin typeface="Calibri"/>
                        <a:ea typeface="Calibri"/>
                        <a:cs typeface="Times New Roman"/>
                      </a:endParaRPr>
                    </a:p>
                  </a:txBody>
                  <a:tcPr marL="38567" marR="38567" marT="0" marB="0" anchor="b"/>
                </a:tc>
              </a:tr>
              <a:tr h="895834">
                <a:tc>
                  <a:txBody>
                    <a:bodyPr/>
                    <a:lstStyle/>
                    <a:p>
                      <a:pPr>
                        <a:lnSpc>
                          <a:spcPct val="115000"/>
                        </a:lnSpc>
                        <a:spcAft>
                          <a:spcPts val="0"/>
                        </a:spcAft>
                      </a:pPr>
                      <a:r>
                        <a:rPr lang="es-EC" sz="1000">
                          <a:effectLst/>
                        </a:rPr>
                        <a:t>Recuperación de capital de trabajo</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$ 7.676.501</a:t>
                      </a:r>
                      <a:endParaRPr lang="es-MX" sz="1000">
                        <a:effectLst/>
                        <a:latin typeface="Calibri"/>
                        <a:ea typeface="Calibri"/>
                        <a:cs typeface="Times New Roman"/>
                      </a:endParaRPr>
                    </a:p>
                  </a:txBody>
                  <a:tcPr marL="38567" marR="38567" marT="0" marB="0" anchor="b"/>
                </a:tc>
              </a:tr>
              <a:tr h="574463">
                <a:tc>
                  <a:txBody>
                    <a:bodyPr/>
                    <a:lstStyle/>
                    <a:p>
                      <a:pPr>
                        <a:lnSpc>
                          <a:spcPct val="115000"/>
                        </a:lnSpc>
                        <a:spcAft>
                          <a:spcPts val="0"/>
                        </a:spcAft>
                      </a:pPr>
                      <a:r>
                        <a:rPr lang="es-EC" sz="1000">
                          <a:effectLst/>
                        </a:rPr>
                        <a:t>Valor de rescate</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50000"/>
                        </a:lnSpc>
                      </a:pPr>
                      <a:endParaRPr lang="es-MX" sz="1000">
                        <a:effectLst/>
                        <a:latin typeface="Calibri"/>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dirty="0">
                          <a:effectLst/>
                        </a:rPr>
                        <a:t> </a:t>
                      </a:r>
                      <a:endParaRPr lang="es-MX" sz="1000" dirty="0">
                        <a:effectLst/>
                        <a:latin typeface="Calibri"/>
                        <a:ea typeface="Calibri"/>
                        <a:cs typeface="Times New Roman"/>
                      </a:endParaRPr>
                    </a:p>
                  </a:txBody>
                  <a:tcPr marL="38567" marR="38567" marT="0" marB="0" anchor="b"/>
                </a:tc>
                <a:tc>
                  <a:txBody>
                    <a:bodyPr/>
                    <a:lstStyle/>
                    <a:p>
                      <a:pPr>
                        <a:lnSpc>
                          <a:spcPct val="115000"/>
                        </a:lnSpc>
                        <a:spcAft>
                          <a:spcPts val="1000"/>
                        </a:spcAft>
                      </a:pPr>
                      <a:r>
                        <a:rPr lang="es-EC" sz="800">
                          <a:effectLst/>
                        </a:rPr>
                        <a:t> </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$ 4.438.800</a:t>
                      </a:r>
                      <a:endParaRPr lang="es-MX" sz="1000">
                        <a:effectLst/>
                        <a:latin typeface="Calibri"/>
                        <a:ea typeface="Calibri"/>
                        <a:cs typeface="Times New Roman"/>
                      </a:endParaRPr>
                    </a:p>
                  </a:txBody>
                  <a:tcPr marL="38567" marR="38567" marT="0" marB="0" anchor="b"/>
                </a:tc>
              </a:tr>
              <a:tr h="440422">
                <a:tc>
                  <a:txBody>
                    <a:bodyPr/>
                    <a:lstStyle/>
                    <a:p>
                      <a:pPr>
                        <a:lnSpc>
                          <a:spcPct val="115000"/>
                        </a:lnSpc>
                        <a:spcAft>
                          <a:spcPts val="0"/>
                        </a:spcAft>
                      </a:pPr>
                      <a:r>
                        <a:rPr lang="es-EC" sz="1000">
                          <a:effectLst/>
                        </a:rPr>
                        <a:t>Flujo de caja </a:t>
                      </a:r>
                      <a:endParaRPr lang="es-MX" sz="1000">
                        <a:effectLst/>
                        <a:latin typeface="Calibri"/>
                        <a:ea typeface="Calibri"/>
                        <a:cs typeface="Times New Roman"/>
                      </a:endParaRPr>
                    </a:p>
                  </a:txBody>
                  <a:tcPr marL="38567" marR="38567" marT="0" marB="0" anchor="b"/>
                </a:tc>
                <a:tc>
                  <a:txBody>
                    <a:bodyPr/>
                    <a:lstStyle/>
                    <a:p>
                      <a:pPr>
                        <a:lnSpc>
                          <a:spcPct val="115000"/>
                        </a:lnSpc>
                        <a:spcAft>
                          <a:spcPts val="0"/>
                        </a:spcAft>
                      </a:pPr>
                      <a:r>
                        <a:rPr lang="es-EC" sz="800">
                          <a:effectLst/>
                        </a:rPr>
                        <a:t>-$ 36.514.613</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$ 6.267.110</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$ 6.854.472</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$ 7.506.110</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$ 8.219.695</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$ 9.001.115</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$ 9.856.819</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a:effectLst/>
                        </a:rPr>
                        <a:t>$ 10.793.868</a:t>
                      </a:r>
                      <a:endParaRPr lang="es-MX" sz="100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dirty="0">
                          <a:effectLst/>
                        </a:rPr>
                        <a:t>$ 11.819.995</a:t>
                      </a:r>
                      <a:endParaRPr lang="es-MX" sz="1000" dirty="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dirty="0">
                          <a:effectLst/>
                        </a:rPr>
                        <a:t>$ 12.943.667</a:t>
                      </a:r>
                      <a:endParaRPr lang="es-MX" sz="1000" dirty="0">
                        <a:effectLst/>
                        <a:latin typeface="Calibri"/>
                        <a:ea typeface="Calibri"/>
                        <a:cs typeface="Times New Roman"/>
                      </a:endParaRPr>
                    </a:p>
                  </a:txBody>
                  <a:tcPr marL="38567" marR="38567" marT="0" marB="0" anchor="b"/>
                </a:tc>
                <a:tc>
                  <a:txBody>
                    <a:bodyPr/>
                    <a:lstStyle/>
                    <a:p>
                      <a:pPr algn="r">
                        <a:lnSpc>
                          <a:spcPct val="115000"/>
                        </a:lnSpc>
                        <a:spcAft>
                          <a:spcPts val="1000"/>
                        </a:spcAft>
                      </a:pPr>
                      <a:r>
                        <a:rPr lang="es-EC" sz="800" dirty="0">
                          <a:effectLst/>
                        </a:rPr>
                        <a:t>$ 26,289,458</a:t>
                      </a:r>
                      <a:endParaRPr lang="es-MX" sz="1000" dirty="0">
                        <a:effectLst/>
                        <a:latin typeface="Calibri"/>
                        <a:ea typeface="Calibri"/>
                        <a:cs typeface="Times New Roman"/>
                      </a:endParaRPr>
                    </a:p>
                  </a:txBody>
                  <a:tcPr marL="38567" marR="38567" marT="0" marB="0" anchor="b"/>
                </a:tc>
              </a:tr>
            </a:tbl>
          </a:graphicData>
        </a:graphic>
      </p:graphicFrame>
    </p:spTree>
    <p:extLst>
      <p:ext uri="{BB962C8B-B14F-4D97-AF65-F5344CB8AC3E}">
        <p14:creationId xmlns:p14="http://schemas.microsoft.com/office/powerpoint/2010/main" val="931987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91817" y="908720"/>
            <a:ext cx="8382000" cy="557808"/>
          </a:xfrm>
        </p:spPr>
        <p:txBody>
          <a:bodyPr>
            <a:normAutofit fontScale="90000"/>
          </a:bodyPr>
          <a:lstStyle/>
          <a:p>
            <a:r>
              <a:rPr lang="es-EC" dirty="0" smtClean="0"/>
              <a:t>TASA DE DESCUENTO SENPLADES 11%</a:t>
            </a:r>
            <a:r>
              <a:rPr lang="es-MX" dirty="0" smtClean="0"/>
              <a:t/>
            </a:r>
            <a:br>
              <a:rPr lang="es-MX" dirty="0" smtClean="0"/>
            </a:br>
            <a:endParaRPr lang="es-MX" dirty="0"/>
          </a:p>
        </p:txBody>
      </p:sp>
      <p:sp>
        <p:nvSpPr>
          <p:cNvPr id="8" name="7 Marcador de texto"/>
          <p:cNvSpPr>
            <a:spLocks noGrp="1"/>
          </p:cNvSpPr>
          <p:nvPr>
            <p:ph type="body" idx="1"/>
          </p:nvPr>
        </p:nvSpPr>
        <p:spPr>
          <a:xfrm>
            <a:off x="683568" y="1340768"/>
            <a:ext cx="1440160" cy="639762"/>
          </a:xfrm>
        </p:spPr>
        <p:txBody>
          <a:bodyPr>
            <a:normAutofit fontScale="77500" lnSpcReduction="20000"/>
          </a:bodyPr>
          <a:lstStyle/>
          <a:p>
            <a:endParaRPr lang="es-ES" dirty="0" smtClean="0"/>
          </a:p>
          <a:p>
            <a:r>
              <a:rPr lang="es-ES" sz="3100" dirty="0" smtClean="0"/>
              <a:t>VAN</a:t>
            </a:r>
          </a:p>
          <a:p>
            <a:endParaRPr lang="es-MX" dirty="0"/>
          </a:p>
        </p:txBody>
      </p:sp>
      <p:sp>
        <p:nvSpPr>
          <p:cNvPr id="10" name="9 Marcador de texto"/>
          <p:cNvSpPr>
            <a:spLocks noGrp="1"/>
          </p:cNvSpPr>
          <p:nvPr>
            <p:ph type="body" sz="half" idx="3"/>
          </p:nvPr>
        </p:nvSpPr>
        <p:spPr>
          <a:xfrm>
            <a:off x="4788024" y="1268760"/>
            <a:ext cx="1223119" cy="639762"/>
          </a:xfrm>
        </p:spPr>
        <p:txBody>
          <a:bodyPr/>
          <a:lstStyle/>
          <a:p>
            <a:r>
              <a:rPr lang="es-MX" dirty="0" smtClean="0"/>
              <a:t>TIR</a:t>
            </a:r>
            <a:endParaRPr lang="es-MX" dirty="0"/>
          </a:p>
        </p:txBody>
      </p:sp>
      <p:sp>
        <p:nvSpPr>
          <p:cNvPr id="9" name="8 Marcador de contenido"/>
          <p:cNvSpPr>
            <a:spLocks noGrp="1"/>
          </p:cNvSpPr>
          <p:nvPr>
            <p:ph sz="quarter" idx="2"/>
          </p:nvPr>
        </p:nvSpPr>
        <p:spPr>
          <a:xfrm>
            <a:off x="2123728" y="1340768"/>
            <a:ext cx="1882552" cy="606053"/>
          </a:xfrm>
        </p:spPr>
        <p:txBody>
          <a:bodyPr>
            <a:normAutofit/>
          </a:bodyPr>
          <a:lstStyle/>
          <a:p>
            <a:pPr marL="0" indent="0">
              <a:buNone/>
            </a:pPr>
            <a:r>
              <a:rPr lang="es-ES" dirty="0" smtClean="0"/>
              <a:t>$ 20,855,932</a:t>
            </a:r>
          </a:p>
          <a:p>
            <a:pPr marL="0" indent="0">
              <a:buNone/>
            </a:pPr>
            <a:endParaRPr lang="es-MX" dirty="0"/>
          </a:p>
        </p:txBody>
      </p:sp>
      <p:sp>
        <p:nvSpPr>
          <p:cNvPr id="11" name="10 Marcador de contenido"/>
          <p:cNvSpPr>
            <a:spLocks noGrp="1"/>
          </p:cNvSpPr>
          <p:nvPr>
            <p:ph sz="quarter" idx="4"/>
          </p:nvPr>
        </p:nvSpPr>
        <p:spPr>
          <a:xfrm>
            <a:off x="6162466" y="1340768"/>
            <a:ext cx="2951311" cy="534045"/>
          </a:xfrm>
        </p:spPr>
        <p:txBody>
          <a:bodyPr/>
          <a:lstStyle/>
          <a:p>
            <a:pPr marL="109728" indent="0">
              <a:buNone/>
            </a:pPr>
            <a:r>
              <a:rPr lang="es-EC" dirty="0"/>
              <a:t>20,8%</a:t>
            </a:r>
            <a:endParaRPr lang="es-MX" dirty="0"/>
          </a:p>
        </p:txBody>
      </p:sp>
      <p:sp>
        <p:nvSpPr>
          <p:cNvPr id="12" name="11 Rectángulo"/>
          <p:cNvSpPr/>
          <p:nvPr/>
        </p:nvSpPr>
        <p:spPr>
          <a:xfrm>
            <a:off x="491817" y="2276872"/>
            <a:ext cx="7992888" cy="3293209"/>
          </a:xfrm>
          <a:prstGeom prst="rect">
            <a:avLst/>
          </a:prstGeom>
        </p:spPr>
        <p:txBody>
          <a:bodyPr wrap="square">
            <a:spAutoFit/>
          </a:bodyPr>
          <a:lstStyle/>
          <a:p>
            <a:pPr algn="just"/>
            <a:r>
              <a:rPr lang="es-ES" sz="2600" dirty="0"/>
              <a:t>Como se puede observar, el VAN es positivo y la TIR equivale a un 20,8%, esto indicaría que el proyecto es viable y se supera la tasa mínima de aceptación del proyecto, valor que alcanza una rentabilidad bastante aceptable, puesto que el proyecto es de inversión social y por tanto no solo implica un beneficio en costos, sino también una ampliación en cobertura para la salud del país.</a:t>
            </a:r>
            <a:endParaRPr lang="es-MX" sz="2600" dirty="0"/>
          </a:p>
        </p:txBody>
      </p:sp>
    </p:spTree>
    <p:extLst>
      <p:ext uri="{BB962C8B-B14F-4D97-AF65-F5344CB8AC3E}">
        <p14:creationId xmlns:p14="http://schemas.microsoft.com/office/powerpoint/2010/main" val="999336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67</TotalTime>
  <Words>762</Words>
  <Application>Microsoft Office PowerPoint</Application>
  <PresentationFormat>Presentación en pantalla (4:3)</PresentationFormat>
  <Paragraphs>219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Urbano</vt:lpstr>
      <vt:lpstr>OBJETIVO GENERAL</vt:lpstr>
      <vt:lpstr>ACUERDO DE GESTION</vt:lpstr>
      <vt:lpstr>RECURSO HUMANO</vt:lpstr>
      <vt:lpstr>INCREMENTO DE LA CAPACIDAD</vt:lpstr>
      <vt:lpstr>Presentación de PowerPoint</vt:lpstr>
      <vt:lpstr>ESTUDIO FINANCIERO</vt:lpstr>
      <vt:lpstr>Ingresos (ahorro) de la implementación  </vt:lpstr>
      <vt:lpstr>FLUJO TERMINAL</vt:lpstr>
      <vt:lpstr>TASA DE DESCUENTO SENPLADES 11% </vt:lpstr>
      <vt:lpstr>CONCLUSIONES</vt:lpstr>
      <vt:lpstr>Presentación de PowerPoint</vt:lpstr>
      <vt:lpstr>RECOMENDACIONES</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 GENERAL</dc:title>
  <dc:creator>COSTOS</dc:creator>
  <cp:lastModifiedBy>COSTOS</cp:lastModifiedBy>
  <cp:revision>11</cp:revision>
  <dcterms:created xsi:type="dcterms:W3CDTF">2015-06-25T20:12:44Z</dcterms:created>
  <dcterms:modified xsi:type="dcterms:W3CDTF">2015-07-13T14:57:19Z</dcterms:modified>
</cp:coreProperties>
</file>