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1">
  <p:sldMasterIdLst>
    <p:sldMasterId id="2147483648" r:id="rId1"/>
    <p:sldMasterId id="2147483864" r:id="rId2"/>
  </p:sldMasterIdLst>
  <p:notesMasterIdLst>
    <p:notesMasterId r:id="rId40"/>
  </p:notesMasterIdLst>
  <p:sldIdLst>
    <p:sldId id="258" r:id="rId3"/>
    <p:sldId id="412" r:id="rId4"/>
    <p:sldId id="267" r:id="rId5"/>
    <p:sldId id="271" r:id="rId6"/>
    <p:sldId id="364" r:id="rId7"/>
    <p:sldId id="365" r:id="rId8"/>
    <p:sldId id="272" r:id="rId9"/>
    <p:sldId id="413" r:id="rId10"/>
    <p:sldId id="362" r:id="rId11"/>
    <p:sldId id="277" r:id="rId12"/>
    <p:sldId id="278" r:id="rId13"/>
    <p:sldId id="366" r:id="rId14"/>
    <p:sldId id="367" r:id="rId15"/>
    <p:sldId id="414" r:id="rId16"/>
    <p:sldId id="287" r:id="rId17"/>
    <p:sldId id="288" r:id="rId18"/>
    <p:sldId id="368" r:id="rId19"/>
    <p:sldId id="415" r:id="rId20"/>
    <p:sldId id="298" r:id="rId21"/>
    <p:sldId id="420" r:id="rId22"/>
    <p:sldId id="421" r:id="rId23"/>
    <p:sldId id="290" r:id="rId24"/>
    <p:sldId id="423" r:id="rId25"/>
    <p:sldId id="426" r:id="rId26"/>
    <p:sldId id="416" r:id="rId27"/>
    <p:sldId id="302" r:id="rId28"/>
    <p:sldId id="419" r:id="rId29"/>
    <p:sldId id="417" r:id="rId30"/>
    <p:sldId id="389" r:id="rId31"/>
    <p:sldId id="349" r:id="rId32"/>
    <p:sldId id="407" r:id="rId33"/>
    <p:sldId id="408" r:id="rId34"/>
    <p:sldId id="409" r:id="rId35"/>
    <p:sldId id="410" r:id="rId36"/>
    <p:sldId id="424" r:id="rId37"/>
    <p:sldId id="425" r:id="rId38"/>
    <p:sldId id="317" r:id="rId3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6600"/>
    <a:srgbClr val="FFCC66"/>
    <a:srgbClr val="66FF66"/>
    <a:srgbClr val="AAC6B5"/>
    <a:srgbClr val="9EB786"/>
    <a:srgbClr val="FFFFCC"/>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1100" autoAdjust="0"/>
    <p:restoredTop sz="85484" autoAdjust="0"/>
  </p:normalViewPr>
  <p:slideViewPr>
    <p:cSldViewPr>
      <p:cViewPr>
        <p:scale>
          <a:sx n="69" d="100"/>
          <a:sy n="69" d="100"/>
        </p:scale>
        <p:origin x="-159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254"/>
    </p:cViewPr>
  </p:sorterViewPr>
  <p:notesViewPr>
    <p:cSldViewPr>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1.jpeg"/></Relationships>
</file>

<file path=ppt/diagrams/_rels/data2.xml.rels><?xml version="1.0" encoding="UTF-8" standalone="yes"?>
<Relationships xmlns="http://schemas.openxmlformats.org/package/2006/relationships"><Relationship Id="rId1" Type="http://schemas.openxmlformats.org/officeDocument/2006/relationships/image" Target="../media/image3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B2D804-1FB7-4149-9222-983A75095D3C}" type="doc">
      <dgm:prSet loTypeId="urn:microsoft.com/office/officeart/2005/8/layout/hierarchy3" loCatId="list" qsTypeId="urn:microsoft.com/office/officeart/2005/8/quickstyle/3d2" qsCatId="3D" csTypeId="urn:microsoft.com/office/officeart/2005/8/colors/accent6_2" csCatId="accent6" phldr="1"/>
      <dgm:spPr/>
      <dgm:t>
        <a:bodyPr/>
        <a:lstStyle/>
        <a:p>
          <a:endParaRPr lang="es-ES"/>
        </a:p>
      </dgm:t>
    </dgm:pt>
    <dgm:pt modelId="{3BA7C8DE-0E19-4469-9BB0-27CAF58AD8EE}">
      <dgm:prSet phldrT="[Texto]"/>
      <dgm:spPr>
        <a:blipFill rotWithShape="0">
          <a:blip xmlns:r="http://schemas.openxmlformats.org/officeDocument/2006/relationships" r:embed="rId1"/>
          <a:tile tx="0" ty="0" sx="100000" sy="100000" flip="none" algn="tl"/>
        </a:blipFill>
      </dgm:spPr>
      <dgm:t>
        <a:bodyPr/>
        <a:lstStyle/>
        <a:p>
          <a:r>
            <a:rPr lang="en-US" dirty="0" smtClean="0"/>
            <a:t>POBLACIÓN </a:t>
          </a:r>
          <a:endParaRPr lang="es-ES" dirty="0"/>
        </a:p>
      </dgm:t>
    </dgm:pt>
    <dgm:pt modelId="{C9C9F6DF-C7BC-4DB6-A74F-7C78BF607BAC}" type="parTrans" cxnId="{4C7C69DA-7839-49DA-8CAC-897970C448EF}">
      <dgm:prSet/>
      <dgm:spPr/>
      <dgm:t>
        <a:bodyPr/>
        <a:lstStyle/>
        <a:p>
          <a:endParaRPr lang="es-ES"/>
        </a:p>
      </dgm:t>
    </dgm:pt>
    <dgm:pt modelId="{EA79702F-E87F-4101-920E-E113862FBE0F}" type="sibTrans" cxnId="{4C7C69DA-7839-49DA-8CAC-897970C448EF}">
      <dgm:prSet/>
      <dgm:spPr/>
      <dgm:t>
        <a:bodyPr/>
        <a:lstStyle/>
        <a:p>
          <a:endParaRPr lang="es-ES"/>
        </a:p>
      </dgm:t>
    </dgm:pt>
    <dgm:pt modelId="{29BAEF0C-17FF-4691-A9D2-1D9A1CC29FC2}">
      <dgm:prSet phldrT="[Texto]" custT="1"/>
      <dgm:spPr/>
      <dgm:t>
        <a:bodyPr/>
        <a:lstStyle/>
        <a:p>
          <a:r>
            <a:rPr lang="es-EC" sz="1800" dirty="0" smtClean="0"/>
            <a:t>La  población está constituida  por 40 niños del centro infantil Guagua Kennedy.</a:t>
          </a:r>
          <a:endParaRPr lang="es-ES" sz="1800" dirty="0"/>
        </a:p>
      </dgm:t>
    </dgm:pt>
    <dgm:pt modelId="{803E5222-8E8A-4D39-B09A-8A742C9695A8}" type="parTrans" cxnId="{AEAABB82-7BF9-4021-850F-22D9468FBEFE}">
      <dgm:prSet/>
      <dgm:spPr/>
      <dgm:t>
        <a:bodyPr/>
        <a:lstStyle/>
        <a:p>
          <a:endParaRPr lang="es-ES"/>
        </a:p>
      </dgm:t>
    </dgm:pt>
    <dgm:pt modelId="{1F20220D-66DC-49E7-B9D5-621F202965C2}" type="sibTrans" cxnId="{AEAABB82-7BF9-4021-850F-22D9468FBEFE}">
      <dgm:prSet/>
      <dgm:spPr/>
      <dgm:t>
        <a:bodyPr/>
        <a:lstStyle/>
        <a:p>
          <a:endParaRPr lang="es-ES"/>
        </a:p>
      </dgm:t>
    </dgm:pt>
    <dgm:pt modelId="{C0F52862-BD12-450E-8239-DC960BF35848}">
      <dgm:prSet phldrT="[Texto]" custT="1"/>
      <dgm:spPr/>
      <dgm:t>
        <a:bodyPr/>
        <a:lstStyle/>
        <a:p>
          <a:r>
            <a:rPr lang="es-ES_tradnl" sz="1800" dirty="0" smtClean="0"/>
            <a:t>La muestra está formada por 20 niños de 1 a 2 años de edad.</a:t>
          </a:r>
          <a:endParaRPr lang="es-ES" sz="1800" dirty="0"/>
        </a:p>
      </dgm:t>
    </dgm:pt>
    <dgm:pt modelId="{9BF263BB-509A-4FA3-9B38-247AD47D81D9}" type="parTrans" cxnId="{236981F8-651D-48CA-83F8-990C4914EC68}">
      <dgm:prSet/>
      <dgm:spPr/>
      <dgm:t>
        <a:bodyPr/>
        <a:lstStyle/>
        <a:p>
          <a:endParaRPr lang="es-ES"/>
        </a:p>
      </dgm:t>
    </dgm:pt>
    <dgm:pt modelId="{9A249719-2FD5-42C8-9067-1C4608A92D98}" type="sibTrans" cxnId="{236981F8-651D-48CA-83F8-990C4914EC68}">
      <dgm:prSet/>
      <dgm:spPr/>
      <dgm:t>
        <a:bodyPr/>
        <a:lstStyle/>
        <a:p>
          <a:endParaRPr lang="es-ES"/>
        </a:p>
      </dgm:t>
    </dgm:pt>
    <dgm:pt modelId="{03C8276E-91F5-43D7-8756-DD4A44EFC253}">
      <dgm:prSet phldrT="[Texto]"/>
      <dgm:spPr/>
      <dgm:t>
        <a:bodyPr/>
        <a:lstStyle/>
        <a:p>
          <a:r>
            <a:rPr lang="en-US" dirty="0" smtClean="0"/>
            <a:t>MUESTRA</a:t>
          </a:r>
          <a:endParaRPr lang="es-ES" dirty="0"/>
        </a:p>
      </dgm:t>
    </dgm:pt>
    <dgm:pt modelId="{39A245CD-B3B1-45EA-A5CB-74170125839C}" type="sibTrans" cxnId="{8032FDA6-2BBD-431B-A379-845339E5FC7C}">
      <dgm:prSet/>
      <dgm:spPr/>
      <dgm:t>
        <a:bodyPr/>
        <a:lstStyle/>
        <a:p>
          <a:endParaRPr lang="es-ES"/>
        </a:p>
      </dgm:t>
    </dgm:pt>
    <dgm:pt modelId="{BE519956-FDAE-4B61-A71F-E04A4891B42C}" type="parTrans" cxnId="{8032FDA6-2BBD-431B-A379-845339E5FC7C}">
      <dgm:prSet/>
      <dgm:spPr/>
      <dgm:t>
        <a:bodyPr/>
        <a:lstStyle/>
        <a:p>
          <a:endParaRPr lang="es-ES"/>
        </a:p>
      </dgm:t>
    </dgm:pt>
    <dgm:pt modelId="{15FA719E-2E37-4C96-A97B-3631E137982A}" type="pres">
      <dgm:prSet presAssocID="{FEB2D804-1FB7-4149-9222-983A75095D3C}" presName="diagram" presStyleCnt="0">
        <dgm:presLayoutVars>
          <dgm:chPref val="1"/>
          <dgm:dir/>
          <dgm:animOne val="branch"/>
          <dgm:animLvl val="lvl"/>
          <dgm:resizeHandles/>
        </dgm:presLayoutVars>
      </dgm:prSet>
      <dgm:spPr/>
      <dgm:t>
        <a:bodyPr/>
        <a:lstStyle/>
        <a:p>
          <a:endParaRPr lang="es-ES"/>
        </a:p>
      </dgm:t>
    </dgm:pt>
    <dgm:pt modelId="{C14CF7C6-B17E-4E48-993F-2613A731BD79}" type="pres">
      <dgm:prSet presAssocID="{3BA7C8DE-0E19-4469-9BB0-27CAF58AD8EE}" presName="root" presStyleCnt="0"/>
      <dgm:spPr/>
    </dgm:pt>
    <dgm:pt modelId="{360F38A3-8F7C-41CE-A21D-046F1E2A01F2}" type="pres">
      <dgm:prSet presAssocID="{3BA7C8DE-0E19-4469-9BB0-27CAF58AD8EE}" presName="rootComposite" presStyleCnt="0"/>
      <dgm:spPr/>
    </dgm:pt>
    <dgm:pt modelId="{3A9D4E86-514C-4F1B-B885-43D2F91893BE}" type="pres">
      <dgm:prSet presAssocID="{3BA7C8DE-0E19-4469-9BB0-27CAF58AD8EE}" presName="rootText" presStyleLbl="node1" presStyleIdx="0" presStyleCnt="2"/>
      <dgm:spPr/>
      <dgm:t>
        <a:bodyPr/>
        <a:lstStyle/>
        <a:p>
          <a:endParaRPr lang="es-ES"/>
        </a:p>
      </dgm:t>
    </dgm:pt>
    <dgm:pt modelId="{74E78DA8-6A53-4EBC-B430-F659B7EFB125}" type="pres">
      <dgm:prSet presAssocID="{3BA7C8DE-0E19-4469-9BB0-27CAF58AD8EE}" presName="rootConnector" presStyleLbl="node1" presStyleIdx="0" presStyleCnt="2"/>
      <dgm:spPr/>
      <dgm:t>
        <a:bodyPr/>
        <a:lstStyle/>
        <a:p>
          <a:endParaRPr lang="es-ES"/>
        </a:p>
      </dgm:t>
    </dgm:pt>
    <dgm:pt modelId="{627FC4D4-95C5-4521-9597-EF5825DC7E1F}" type="pres">
      <dgm:prSet presAssocID="{3BA7C8DE-0E19-4469-9BB0-27CAF58AD8EE}" presName="childShape" presStyleCnt="0"/>
      <dgm:spPr/>
    </dgm:pt>
    <dgm:pt modelId="{2F474125-E2B0-4C4D-AAA1-174CEAEF0893}" type="pres">
      <dgm:prSet presAssocID="{803E5222-8E8A-4D39-B09A-8A742C9695A8}" presName="Name13" presStyleLbl="parChTrans1D2" presStyleIdx="0" presStyleCnt="2"/>
      <dgm:spPr/>
      <dgm:t>
        <a:bodyPr/>
        <a:lstStyle/>
        <a:p>
          <a:endParaRPr lang="es-ES"/>
        </a:p>
      </dgm:t>
    </dgm:pt>
    <dgm:pt modelId="{2518ABDC-43AD-4F7F-9F1D-5DCE08C1713E}" type="pres">
      <dgm:prSet presAssocID="{29BAEF0C-17FF-4691-A9D2-1D9A1CC29FC2}" presName="childText" presStyleLbl="bgAcc1" presStyleIdx="0" presStyleCnt="2" custScaleY="163149">
        <dgm:presLayoutVars>
          <dgm:bulletEnabled val="1"/>
        </dgm:presLayoutVars>
      </dgm:prSet>
      <dgm:spPr/>
      <dgm:t>
        <a:bodyPr/>
        <a:lstStyle/>
        <a:p>
          <a:endParaRPr lang="es-ES"/>
        </a:p>
      </dgm:t>
    </dgm:pt>
    <dgm:pt modelId="{DC7DDFE9-A1AC-415E-84EB-998488116C3C}" type="pres">
      <dgm:prSet presAssocID="{03C8276E-91F5-43D7-8756-DD4A44EFC253}" presName="root" presStyleCnt="0"/>
      <dgm:spPr/>
    </dgm:pt>
    <dgm:pt modelId="{89634099-8F99-41B1-B999-8AD990BE39CC}" type="pres">
      <dgm:prSet presAssocID="{03C8276E-91F5-43D7-8756-DD4A44EFC253}" presName="rootComposite" presStyleCnt="0"/>
      <dgm:spPr/>
    </dgm:pt>
    <dgm:pt modelId="{C2211BB3-45C2-46F9-BFD6-65D399789797}" type="pres">
      <dgm:prSet presAssocID="{03C8276E-91F5-43D7-8756-DD4A44EFC253}" presName="rootText" presStyleLbl="node1" presStyleIdx="1" presStyleCnt="2"/>
      <dgm:spPr/>
      <dgm:t>
        <a:bodyPr/>
        <a:lstStyle/>
        <a:p>
          <a:endParaRPr lang="es-ES"/>
        </a:p>
      </dgm:t>
    </dgm:pt>
    <dgm:pt modelId="{AB1E42E0-32E4-43C7-98B9-3BE1A885CBAD}" type="pres">
      <dgm:prSet presAssocID="{03C8276E-91F5-43D7-8756-DD4A44EFC253}" presName="rootConnector" presStyleLbl="node1" presStyleIdx="1" presStyleCnt="2"/>
      <dgm:spPr/>
      <dgm:t>
        <a:bodyPr/>
        <a:lstStyle/>
        <a:p>
          <a:endParaRPr lang="es-ES"/>
        </a:p>
      </dgm:t>
    </dgm:pt>
    <dgm:pt modelId="{8608BE90-93CA-4830-9C4C-97E38658BB63}" type="pres">
      <dgm:prSet presAssocID="{03C8276E-91F5-43D7-8756-DD4A44EFC253}" presName="childShape" presStyleCnt="0"/>
      <dgm:spPr/>
    </dgm:pt>
    <dgm:pt modelId="{15D2329F-088D-451A-A902-55DED2F5D09D}" type="pres">
      <dgm:prSet presAssocID="{9BF263BB-509A-4FA3-9B38-247AD47D81D9}" presName="Name13" presStyleLbl="parChTrans1D2" presStyleIdx="1" presStyleCnt="2"/>
      <dgm:spPr/>
      <dgm:t>
        <a:bodyPr/>
        <a:lstStyle/>
        <a:p>
          <a:endParaRPr lang="es-ES"/>
        </a:p>
      </dgm:t>
    </dgm:pt>
    <dgm:pt modelId="{13696504-A87A-4D3F-A950-15E7C8408163}" type="pres">
      <dgm:prSet presAssocID="{C0F52862-BD12-450E-8239-DC960BF35848}" presName="childText" presStyleLbl="bgAcc1" presStyleIdx="1" presStyleCnt="2" custScaleY="168082">
        <dgm:presLayoutVars>
          <dgm:bulletEnabled val="1"/>
        </dgm:presLayoutVars>
      </dgm:prSet>
      <dgm:spPr/>
      <dgm:t>
        <a:bodyPr/>
        <a:lstStyle/>
        <a:p>
          <a:endParaRPr lang="es-ES"/>
        </a:p>
      </dgm:t>
    </dgm:pt>
  </dgm:ptLst>
  <dgm:cxnLst>
    <dgm:cxn modelId="{4C7C69DA-7839-49DA-8CAC-897970C448EF}" srcId="{FEB2D804-1FB7-4149-9222-983A75095D3C}" destId="{3BA7C8DE-0E19-4469-9BB0-27CAF58AD8EE}" srcOrd="0" destOrd="0" parTransId="{C9C9F6DF-C7BC-4DB6-A74F-7C78BF607BAC}" sibTransId="{EA79702F-E87F-4101-920E-E113862FBE0F}"/>
    <dgm:cxn modelId="{56F1E87F-9072-4EB9-B52F-D919F38B8E2C}" type="presOf" srcId="{3BA7C8DE-0E19-4469-9BB0-27CAF58AD8EE}" destId="{3A9D4E86-514C-4F1B-B885-43D2F91893BE}" srcOrd="0" destOrd="0" presId="urn:microsoft.com/office/officeart/2005/8/layout/hierarchy3"/>
    <dgm:cxn modelId="{39193F44-8DC4-42BA-B7CB-E7878E24AB1E}" type="presOf" srcId="{03C8276E-91F5-43D7-8756-DD4A44EFC253}" destId="{AB1E42E0-32E4-43C7-98B9-3BE1A885CBAD}" srcOrd="1" destOrd="0" presId="urn:microsoft.com/office/officeart/2005/8/layout/hierarchy3"/>
    <dgm:cxn modelId="{236981F8-651D-48CA-83F8-990C4914EC68}" srcId="{03C8276E-91F5-43D7-8756-DD4A44EFC253}" destId="{C0F52862-BD12-450E-8239-DC960BF35848}" srcOrd="0" destOrd="0" parTransId="{9BF263BB-509A-4FA3-9B38-247AD47D81D9}" sibTransId="{9A249719-2FD5-42C8-9067-1C4608A92D98}"/>
    <dgm:cxn modelId="{AEAABB82-7BF9-4021-850F-22D9468FBEFE}" srcId="{3BA7C8DE-0E19-4469-9BB0-27CAF58AD8EE}" destId="{29BAEF0C-17FF-4691-A9D2-1D9A1CC29FC2}" srcOrd="0" destOrd="0" parTransId="{803E5222-8E8A-4D39-B09A-8A742C9695A8}" sibTransId="{1F20220D-66DC-49E7-B9D5-621F202965C2}"/>
    <dgm:cxn modelId="{78A642E3-8485-4635-AD1B-CA6D58F3FC5B}" type="presOf" srcId="{C0F52862-BD12-450E-8239-DC960BF35848}" destId="{13696504-A87A-4D3F-A950-15E7C8408163}" srcOrd="0" destOrd="0" presId="urn:microsoft.com/office/officeart/2005/8/layout/hierarchy3"/>
    <dgm:cxn modelId="{2DB23D00-6EED-4CCE-8261-15F3CF0FBA9B}" type="presOf" srcId="{803E5222-8E8A-4D39-B09A-8A742C9695A8}" destId="{2F474125-E2B0-4C4D-AAA1-174CEAEF0893}" srcOrd="0" destOrd="0" presId="urn:microsoft.com/office/officeart/2005/8/layout/hierarchy3"/>
    <dgm:cxn modelId="{8032FDA6-2BBD-431B-A379-845339E5FC7C}" srcId="{FEB2D804-1FB7-4149-9222-983A75095D3C}" destId="{03C8276E-91F5-43D7-8756-DD4A44EFC253}" srcOrd="1" destOrd="0" parTransId="{BE519956-FDAE-4B61-A71F-E04A4891B42C}" sibTransId="{39A245CD-B3B1-45EA-A5CB-74170125839C}"/>
    <dgm:cxn modelId="{10D47ABC-D804-4A76-B0CB-1EB0DDCDE33D}" type="presOf" srcId="{FEB2D804-1FB7-4149-9222-983A75095D3C}" destId="{15FA719E-2E37-4C96-A97B-3631E137982A}" srcOrd="0" destOrd="0" presId="urn:microsoft.com/office/officeart/2005/8/layout/hierarchy3"/>
    <dgm:cxn modelId="{0860FD97-035E-40D7-9135-8665DED56439}" type="presOf" srcId="{3BA7C8DE-0E19-4469-9BB0-27CAF58AD8EE}" destId="{74E78DA8-6A53-4EBC-B430-F659B7EFB125}" srcOrd="1" destOrd="0" presId="urn:microsoft.com/office/officeart/2005/8/layout/hierarchy3"/>
    <dgm:cxn modelId="{EB1B6781-7390-4840-88C3-F7E2A92D1C3E}" type="presOf" srcId="{29BAEF0C-17FF-4691-A9D2-1D9A1CC29FC2}" destId="{2518ABDC-43AD-4F7F-9F1D-5DCE08C1713E}" srcOrd="0" destOrd="0" presId="urn:microsoft.com/office/officeart/2005/8/layout/hierarchy3"/>
    <dgm:cxn modelId="{25123022-390F-4609-A8B5-C5BFB9CDF647}" type="presOf" srcId="{9BF263BB-509A-4FA3-9B38-247AD47D81D9}" destId="{15D2329F-088D-451A-A902-55DED2F5D09D}" srcOrd="0" destOrd="0" presId="urn:microsoft.com/office/officeart/2005/8/layout/hierarchy3"/>
    <dgm:cxn modelId="{0E05D2F8-3A12-4DD8-ADF4-03CE624CFDA4}" type="presOf" srcId="{03C8276E-91F5-43D7-8756-DD4A44EFC253}" destId="{C2211BB3-45C2-46F9-BFD6-65D399789797}" srcOrd="0" destOrd="0" presId="urn:microsoft.com/office/officeart/2005/8/layout/hierarchy3"/>
    <dgm:cxn modelId="{011906E4-A5D3-484B-A911-1C62F218CDBB}" type="presParOf" srcId="{15FA719E-2E37-4C96-A97B-3631E137982A}" destId="{C14CF7C6-B17E-4E48-993F-2613A731BD79}" srcOrd="0" destOrd="0" presId="urn:microsoft.com/office/officeart/2005/8/layout/hierarchy3"/>
    <dgm:cxn modelId="{90FE9232-3E4E-4D9A-9C2A-17887F8C8A76}" type="presParOf" srcId="{C14CF7C6-B17E-4E48-993F-2613A731BD79}" destId="{360F38A3-8F7C-41CE-A21D-046F1E2A01F2}" srcOrd="0" destOrd="0" presId="urn:microsoft.com/office/officeart/2005/8/layout/hierarchy3"/>
    <dgm:cxn modelId="{FEF808CC-5F3D-4BF0-AE24-86AFC550DAAC}" type="presParOf" srcId="{360F38A3-8F7C-41CE-A21D-046F1E2A01F2}" destId="{3A9D4E86-514C-4F1B-B885-43D2F91893BE}" srcOrd="0" destOrd="0" presId="urn:microsoft.com/office/officeart/2005/8/layout/hierarchy3"/>
    <dgm:cxn modelId="{53999665-06E3-442D-90B4-B9F33F011651}" type="presParOf" srcId="{360F38A3-8F7C-41CE-A21D-046F1E2A01F2}" destId="{74E78DA8-6A53-4EBC-B430-F659B7EFB125}" srcOrd="1" destOrd="0" presId="urn:microsoft.com/office/officeart/2005/8/layout/hierarchy3"/>
    <dgm:cxn modelId="{631C8BFD-586F-4DAC-B70A-B374FA559759}" type="presParOf" srcId="{C14CF7C6-B17E-4E48-993F-2613A731BD79}" destId="{627FC4D4-95C5-4521-9597-EF5825DC7E1F}" srcOrd="1" destOrd="0" presId="urn:microsoft.com/office/officeart/2005/8/layout/hierarchy3"/>
    <dgm:cxn modelId="{5F9AF75B-B9EE-4233-B425-4818D2E523BF}" type="presParOf" srcId="{627FC4D4-95C5-4521-9597-EF5825DC7E1F}" destId="{2F474125-E2B0-4C4D-AAA1-174CEAEF0893}" srcOrd="0" destOrd="0" presId="urn:microsoft.com/office/officeart/2005/8/layout/hierarchy3"/>
    <dgm:cxn modelId="{44FF7E86-CF5D-49D3-AA85-49821D84D548}" type="presParOf" srcId="{627FC4D4-95C5-4521-9597-EF5825DC7E1F}" destId="{2518ABDC-43AD-4F7F-9F1D-5DCE08C1713E}" srcOrd="1" destOrd="0" presId="urn:microsoft.com/office/officeart/2005/8/layout/hierarchy3"/>
    <dgm:cxn modelId="{F3D54069-9078-498A-8956-B994F9681667}" type="presParOf" srcId="{15FA719E-2E37-4C96-A97B-3631E137982A}" destId="{DC7DDFE9-A1AC-415E-84EB-998488116C3C}" srcOrd="1" destOrd="0" presId="urn:microsoft.com/office/officeart/2005/8/layout/hierarchy3"/>
    <dgm:cxn modelId="{5D7084FB-E772-4CCC-9C75-C8E04FA6539D}" type="presParOf" srcId="{DC7DDFE9-A1AC-415E-84EB-998488116C3C}" destId="{89634099-8F99-41B1-B999-8AD990BE39CC}" srcOrd="0" destOrd="0" presId="urn:microsoft.com/office/officeart/2005/8/layout/hierarchy3"/>
    <dgm:cxn modelId="{C3ACE3FD-4D67-4529-A66B-8A2FF099DC91}" type="presParOf" srcId="{89634099-8F99-41B1-B999-8AD990BE39CC}" destId="{C2211BB3-45C2-46F9-BFD6-65D399789797}" srcOrd="0" destOrd="0" presId="urn:microsoft.com/office/officeart/2005/8/layout/hierarchy3"/>
    <dgm:cxn modelId="{E1EBB4D7-3EFD-4CFF-BDD5-C47C527255BC}" type="presParOf" srcId="{89634099-8F99-41B1-B999-8AD990BE39CC}" destId="{AB1E42E0-32E4-43C7-98B9-3BE1A885CBAD}" srcOrd="1" destOrd="0" presId="urn:microsoft.com/office/officeart/2005/8/layout/hierarchy3"/>
    <dgm:cxn modelId="{BD25CCE7-C4A8-4EBD-9206-B3685FAC216E}" type="presParOf" srcId="{DC7DDFE9-A1AC-415E-84EB-998488116C3C}" destId="{8608BE90-93CA-4830-9C4C-97E38658BB63}" srcOrd="1" destOrd="0" presId="urn:microsoft.com/office/officeart/2005/8/layout/hierarchy3"/>
    <dgm:cxn modelId="{800A5FB5-25F5-4EE1-9719-16D52798DD1B}" type="presParOf" srcId="{8608BE90-93CA-4830-9C4C-97E38658BB63}" destId="{15D2329F-088D-451A-A902-55DED2F5D09D}" srcOrd="0" destOrd="0" presId="urn:microsoft.com/office/officeart/2005/8/layout/hierarchy3"/>
    <dgm:cxn modelId="{8EF9FA00-513E-457A-BFA1-D979C6A80E2D}" type="presParOf" srcId="{8608BE90-93CA-4830-9C4C-97E38658BB63}" destId="{13696504-A87A-4D3F-A950-15E7C8408163}"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A7FE75-D0D6-456E-B131-9F26224A79BC}" type="doc">
      <dgm:prSet loTypeId="urn:microsoft.com/office/officeart/2005/8/layout/radial2" loCatId="relationship" qsTypeId="urn:microsoft.com/office/officeart/2005/8/quickstyle/simple1" qsCatId="simple" csTypeId="urn:microsoft.com/office/officeart/2005/8/colors/accent2_2" csCatId="accent2" phldr="1"/>
      <dgm:spPr/>
      <dgm:t>
        <a:bodyPr/>
        <a:lstStyle/>
        <a:p>
          <a:endParaRPr lang="es-ES"/>
        </a:p>
      </dgm:t>
    </dgm:pt>
    <dgm:pt modelId="{C1DEE604-1ADA-459D-87ED-619B6E5E9AF6}">
      <dgm:prSet phldrT="[Texto]"/>
      <dgm:spPr/>
      <dgm:t>
        <a:bodyPr/>
        <a:lstStyle/>
        <a:p>
          <a:pPr algn="ctr"/>
          <a:r>
            <a:rPr lang="es-ES" b="0" i="0" smtClean="0"/>
            <a:t>Permite ir observando el avance en el cumplimiento del desarrollo de capacidades</a:t>
          </a:r>
          <a:endParaRPr lang="es-ES" dirty="0"/>
        </a:p>
      </dgm:t>
    </dgm:pt>
    <dgm:pt modelId="{0EE7BB78-1854-4890-A20A-967260A4C9E3}" type="sibTrans" cxnId="{A981ACC8-F287-4812-ADE6-9268886D759F}">
      <dgm:prSet/>
      <dgm:spPr/>
      <dgm:t>
        <a:bodyPr/>
        <a:lstStyle/>
        <a:p>
          <a:endParaRPr lang="es-ES"/>
        </a:p>
      </dgm:t>
    </dgm:pt>
    <dgm:pt modelId="{7A9B4BAF-26E7-406A-BE1A-DA7CDFF634D6}" type="parTrans" cxnId="{A981ACC8-F287-4812-ADE6-9268886D759F}">
      <dgm:prSet/>
      <dgm:spPr/>
      <dgm:t>
        <a:bodyPr/>
        <a:lstStyle/>
        <a:p>
          <a:endParaRPr lang="es-ES"/>
        </a:p>
      </dgm:t>
    </dgm:pt>
    <dgm:pt modelId="{4E6D7A0A-8D42-4360-B805-CF502D3B6CCD}">
      <dgm:prSet phldrT="[Texto]"/>
      <dgm:spPr/>
      <dgm:t>
        <a:bodyPr/>
        <a:lstStyle/>
        <a:p>
          <a:r>
            <a:rPr lang="en-US" b="1" dirty="0" smtClean="0"/>
            <a:t>INDICADOR DE  LOGRO </a:t>
          </a:r>
          <a:endParaRPr lang="es-ES" b="1" dirty="0"/>
        </a:p>
      </dgm:t>
    </dgm:pt>
    <dgm:pt modelId="{C2CF4302-5EB3-49FF-90FB-88308F8A5FDE}" type="sibTrans" cxnId="{DCD47B68-56A2-44CC-B2FD-EEFD66509AAD}">
      <dgm:prSet/>
      <dgm:spPr/>
      <dgm:t>
        <a:bodyPr/>
        <a:lstStyle/>
        <a:p>
          <a:endParaRPr lang="es-ES"/>
        </a:p>
      </dgm:t>
    </dgm:pt>
    <dgm:pt modelId="{E80A9F37-6BDD-4FAB-BCCD-440767500517}" type="parTrans" cxnId="{DCD47B68-56A2-44CC-B2FD-EEFD66509AAD}">
      <dgm:prSet/>
      <dgm:spPr/>
      <dgm:t>
        <a:bodyPr/>
        <a:lstStyle/>
        <a:p>
          <a:endParaRPr lang="es-ES"/>
        </a:p>
      </dgm:t>
    </dgm:pt>
    <dgm:pt modelId="{A39C8A81-7200-41D1-A273-28890105F8AC}" type="pres">
      <dgm:prSet presAssocID="{6BA7FE75-D0D6-456E-B131-9F26224A79BC}" presName="composite" presStyleCnt="0">
        <dgm:presLayoutVars>
          <dgm:chMax val="5"/>
          <dgm:dir/>
          <dgm:animLvl val="ctr"/>
          <dgm:resizeHandles val="exact"/>
        </dgm:presLayoutVars>
      </dgm:prSet>
      <dgm:spPr/>
      <dgm:t>
        <a:bodyPr/>
        <a:lstStyle/>
        <a:p>
          <a:endParaRPr lang="es-ES"/>
        </a:p>
      </dgm:t>
    </dgm:pt>
    <dgm:pt modelId="{6EAE37D9-3294-4D3D-9824-E4FF6DCAC8B0}" type="pres">
      <dgm:prSet presAssocID="{6BA7FE75-D0D6-456E-B131-9F26224A79BC}" presName="cycle" presStyleCnt="0"/>
      <dgm:spPr/>
    </dgm:pt>
    <dgm:pt modelId="{1DA203ED-2FE6-4A09-94E8-8ADDE9FF1DEE}" type="pres">
      <dgm:prSet presAssocID="{6BA7FE75-D0D6-456E-B131-9F26224A79BC}" presName="centerShape" presStyleCnt="0"/>
      <dgm:spPr/>
    </dgm:pt>
    <dgm:pt modelId="{EB599D33-90FA-4DD0-8931-DD27D9A53111}" type="pres">
      <dgm:prSet presAssocID="{6BA7FE75-D0D6-456E-B131-9F26224A79BC}" presName="connSite" presStyleLbl="node1" presStyleIdx="0" presStyleCnt="2"/>
      <dgm:spPr/>
    </dgm:pt>
    <dgm:pt modelId="{CF4DE26C-1432-4F9B-A697-D514A5B6E5CB}" type="pres">
      <dgm:prSet presAssocID="{6BA7FE75-D0D6-456E-B131-9F26224A79BC}" presName="visible" presStyleLbl="node1" presStyleIdx="0" presStyleCnt="2"/>
      <dgm:spPr>
        <a:blipFill rotWithShape="0">
          <a:blip xmlns:r="http://schemas.openxmlformats.org/officeDocument/2006/relationships" r:embed="rId1"/>
          <a:stretch>
            <a:fillRect/>
          </a:stretch>
        </a:blipFill>
      </dgm:spPr>
      <dgm:t>
        <a:bodyPr/>
        <a:lstStyle/>
        <a:p>
          <a:endParaRPr lang="es-ES"/>
        </a:p>
      </dgm:t>
    </dgm:pt>
    <dgm:pt modelId="{280C124A-48A3-450A-82E8-BD09A89D4817}" type="pres">
      <dgm:prSet presAssocID="{E80A9F37-6BDD-4FAB-BCCD-440767500517}" presName="Name25" presStyleLbl="parChTrans1D1" presStyleIdx="0" presStyleCnt="1"/>
      <dgm:spPr/>
      <dgm:t>
        <a:bodyPr/>
        <a:lstStyle/>
        <a:p>
          <a:endParaRPr lang="es-ES"/>
        </a:p>
      </dgm:t>
    </dgm:pt>
    <dgm:pt modelId="{5B0A923E-2B63-447B-8837-8BCEBE63CDE1}" type="pres">
      <dgm:prSet presAssocID="{4E6D7A0A-8D42-4360-B805-CF502D3B6CCD}" presName="node" presStyleCnt="0"/>
      <dgm:spPr/>
    </dgm:pt>
    <dgm:pt modelId="{225BD48A-879D-4D25-9FE1-77858096195D}" type="pres">
      <dgm:prSet presAssocID="{4E6D7A0A-8D42-4360-B805-CF502D3B6CCD}" presName="parentNode" presStyleLbl="node1" presStyleIdx="1" presStyleCnt="2" custLinFactNeighborX="16868" custLinFactNeighborY="997">
        <dgm:presLayoutVars>
          <dgm:chMax val="1"/>
          <dgm:bulletEnabled val="1"/>
        </dgm:presLayoutVars>
      </dgm:prSet>
      <dgm:spPr/>
      <dgm:t>
        <a:bodyPr/>
        <a:lstStyle/>
        <a:p>
          <a:endParaRPr lang="es-ES"/>
        </a:p>
      </dgm:t>
    </dgm:pt>
    <dgm:pt modelId="{CC298D37-01BB-4B14-8E72-1F2926AEE401}" type="pres">
      <dgm:prSet presAssocID="{4E6D7A0A-8D42-4360-B805-CF502D3B6CCD}" presName="childNode" presStyleLbl="revTx" presStyleIdx="0" presStyleCnt="1">
        <dgm:presLayoutVars>
          <dgm:bulletEnabled val="1"/>
        </dgm:presLayoutVars>
      </dgm:prSet>
      <dgm:spPr/>
      <dgm:t>
        <a:bodyPr/>
        <a:lstStyle/>
        <a:p>
          <a:endParaRPr lang="es-ES"/>
        </a:p>
      </dgm:t>
    </dgm:pt>
  </dgm:ptLst>
  <dgm:cxnLst>
    <dgm:cxn modelId="{DFA1B090-946D-42BC-BBB9-4E80A9961BB0}" type="presOf" srcId="{6BA7FE75-D0D6-456E-B131-9F26224A79BC}" destId="{A39C8A81-7200-41D1-A273-28890105F8AC}" srcOrd="0" destOrd="0" presId="urn:microsoft.com/office/officeart/2005/8/layout/radial2"/>
    <dgm:cxn modelId="{A981ACC8-F287-4812-ADE6-9268886D759F}" srcId="{4E6D7A0A-8D42-4360-B805-CF502D3B6CCD}" destId="{C1DEE604-1ADA-459D-87ED-619B6E5E9AF6}" srcOrd="0" destOrd="0" parTransId="{7A9B4BAF-26E7-406A-BE1A-DA7CDFF634D6}" sibTransId="{0EE7BB78-1854-4890-A20A-967260A4C9E3}"/>
    <dgm:cxn modelId="{039886D2-D3D7-4545-8BE1-F954A4963352}" type="presOf" srcId="{4E6D7A0A-8D42-4360-B805-CF502D3B6CCD}" destId="{225BD48A-879D-4D25-9FE1-77858096195D}" srcOrd="0" destOrd="0" presId="urn:microsoft.com/office/officeart/2005/8/layout/radial2"/>
    <dgm:cxn modelId="{DC2D2DCD-97B5-4EE0-B63E-B1BFAA6476B2}" type="presOf" srcId="{E80A9F37-6BDD-4FAB-BCCD-440767500517}" destId="{280C124A-48A3-450A-82E8-BD09A89D4817}" srcOrd="0" destOrd="0" presId="urn:microsoft.com/office/officeart/2005/8/layout/radial2"/>
    <dgm:cxn modelId="{81133304-5686-487F-9DE0-5983502DEA08}" type="presOf" srcId="{C1DEE604-1ADA-459D-87ED-619B6E5E9AF6}" destId="{CC298D37-01BB-4B14-8E72-1F2926AEE401}" srcOrd="0" destOrd="0" presId="urn:microsoft.com/office/officeart/2005/8/layout/radial2"/>
    <dgm:cxn modelId="{DCD47B68-56A2-44CC-B2FD-EEFD66509AAD}" srcId="{6BA7FE75-D0D6-456E-B131-9F26224A79BC}" destId="{4E6D7A0A-8D42-4360-B805-CF502D3B6CCD}" srcOrd="0" destOrd="0" parTransId="{E80A9F37-6BDD-4FAB-BCCD-440767500517}" sibTransId="{C2CF4302-5EB3-49FF-90FB-88308F8A5FDE}"/>
    <dgm:cxn modelId="{A7C2FF76-DAED-4EBD-8BED-A24670392AD1}" type="presParOf" srcId="{A39C8A81-7200-41D1-A273-28890105F8AC}" destId="{6EAE37D9-3294-4D3D-9824-E4FF6DCAC8B0}" srcOrd="0" destOrd="0" presId="urn:microsoft.com/office/officeart/2005/8/layout/radial2"/>
    <dgm:cxn modelId="{3F017E2C-9A28-4E47-8540-F5B926A2197F}" type="presParOf" srcId="{6EAE37D9-3294-4D3D-9824-E4FF6DCAC8B0}" destId="{1DA203ED-2FE6-4A09-94E8-8ADDE9FF1DEE}" srcOrd="0" destOrd="0" presId="urn:microsoft.com/office/officeart/2005/8/layout/radial2"/>
    <dgm:cxn modelId="{08949965-CE2B-4CF8-AC02-EA3AC39E280A}" type="presParOf" srcId="{1DA203ED-2FE6-4A09-94E8-8ADDE9FF1DEE}" destId="{EB599D33-90FA-4DD0-8931-DD27D9A53111}" srcOrd="0" destOrd="0" presId="urn:microsoft.com/office/officeart/2005/8/layout/radial2"/>
    <dgm:cxn modelId="{5F4DD192-7C99-47C4-9D5F-685587E6A7ED}" type="presParOf" srcId="{1DA203ED-2FE6-4A09-94E8-8ADDE9FF1DEE}" destId="{CF4DE26C-1432-4F9B-A697-D514A5B6E5CB}" srcOrd="1" destOrd="0" presId="urn:microsoft.com/office/officeart/2005/8/layout/radial2"/>
    <dgm:cxn modelId="{4BB65B2C-A0C7-4002-9BBA-41A485769BA1}" type="presParOf" srcId="{6EAE37D9-3294-4D3D-9824-E4FF6DCAC8B0}" destId="{280C124A-48A3-450A-82E8-BD09A89D4817}" srcOrd="1" destOrd="0" presId="urn:microsoft.com/office/officeart/2005/8/layout/radial2"/>
    <dgm:cxn modelId="{550526D7-407B-4717-8A82-EF3D5A435779}" type="presParOf" srcId="{6EAE37D9-3294-4D3D-9824-E4FF6DCAC8B0}" destId="{5B0A923E-2B63-447B-8837-8BCEBE63CDE1}" srcOrd="2" destOrd="0" presId="urn:microsoft.com/office/officeart/2005/8/layout/radial2"/>
    <dgm:cxn modelId="{DFFF3421-55D4-49FE-86F4-D487456C1CE3}" type="presParOf" srcId="{5B0A923E-2B63-447B-8837-8BCEBE63CDE1}" destId="{225BD48A-879D-4D25-9FE1-77858096195D}" srcOrd="0" destOrd="0" presId="urn:microsoft.com/office/officeart/2005/8/layout/radial2"/>
    <dgm:cxn modelId="{29DD0091-A3BD-4AEC-AA78-41F6C51B0B27}" type="presParOf" srcId="{5B0A923E-2B63-447B-8837-8BCEBE63CDE1}" destId="{CC298D37-01BB-4B14-8E72-1F2926AEE401}" srcOrd="1" destOrd="0" presId="urn:microsoft.com/office/officeart/2005/8/layout/radial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9D4E86-514C-4F1B-B885-43D2F91893BE}">
      <dsp:nvSpPr>
        <dsp:cNvPr id="0" name=""/>
        <dsp:cNvSpPr/>
      </dsp:nvSpPr>
      <dsp:spPr>
        <a:xfrm>
          <a:off x="861" y="150814"/>
          <a:ext cx="3135582" cy="1567791"/>
        </a:xfrm>
        <a:prstGeom prst="roundRect">
          <a:avLst>
            <a:gd name="adj" fmla="val 10000"/>
          </a:avLst>
        </a:prstGeom>
        <a:blipFill rotWithShape="0">
          <a:blip xmlns:r="http://schemas.openxmlformats.org/officeDocument/2006/relationships" r:embed="rId1"/>
          <a:tile tx="0" ty="0" sx="100000" sy="100000" flip="none" algn="tl"/>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t>POBLACIÓN </a:t>
          </a:r>
          <a:endParaRPr lang="es-ES" sz="3900" kern="1200" dirty="0"/>
        </a:p>
      </dsp:txBody>
      <dsp:txXfrm>
        <a:off x="861" y="150814"/>
        <a:ext cx="3135582" cy="1567791"/>
      </dsp:txXfrm>
    </dsp:sp>
    <dsp:sp modelId="{2F474125-E2B0-4C4D-AAA1-174CEAEF0893}">
      <dsp:nvSpPr>
        <dsp:cNvPr id="0" name=""/>
        <dsp:cNvSpPr/>
      </dsp:nvSpPr>
      <dsp:spPr>
        <a:xfrm>
          <a:off x="314419" y="1718606"/>
          <a:ext cx="313558" cy="1670865"/>
        </a:xfrm>
        <a:custGeom>
          <a:avLst/>
          <a:gdLst/>
          <a:ahLst/>
          <a:cxnLst/>
          <a:rect l="0" t="0" r="0" b="0"/>
          <a:pathLst>
            <a:path>
              <a:moveTo>
                <a:pt x="0" y="0"/>
              </a:moveTo>
              <a:lnTo>
                <a:pt x="0" y="1670865"/>
              </a:lnTo>
              <a:lnTo>
                <a:pt x="313558" y="1670865"/>
              </a:lnTo>
            </a:path>
          </a:pathLst>
        </a:custGeom>
        <a:noFill/>
        <a:ln w="25400" cap="flat" cmpd="sng" algn="ctr">
          <a:solidFill>
            <a:schemeClr val="accent6">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518ABDC-43AD-4F7F-9F1D-5DCE08C1713E}">
      <dsp:nvSpPr>
        <dsp:cNvPr id="0" name=""/>
        <dsp:cNvSpPr/>
      </dsp:nvSpPr>
      <dsp:spPr>
        <a:xfrm>
          <a:off x="627977" y="2110554"/>
          <a:ext cx="2508466" cy="2557835"/>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La  población está constituida  por 40 niños del centro infantil Guagua Kennedy.</a:t>
          </a:r>
          <a:endParaRPr lang="es-ES" sz="1800" kern="1200" dirty="0"/>
        </a:p>
      </dsp:txBody>
      <dsp:txXfrm>
        <a:off x="627977" y="2110554"/>
        <a:ext cx="2508466" cy="2557835"/>
      </dsp:txXfrm>
    </dsp:sp>
    <dsp:sp modelId="{C2211BB3-45C2-46F9-BFD6-65D399789797}">
      <dsp:nvSpPr>
        <dsp:cNvPr id="0" name=""/>
        <dsp:cNvSpPr/>
      </dsp:nvSpPr>
      <dsp:spPr>
        <a:xfrm>
          <a:off x="3920339" y="150814"/>
          <a:ext cx="3135582" cy="1567791"/>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t>MUESTRA</a:t>
          </a:r>
          <a:endParaRPr lang="es-ES" sz="3900" kern="1200" dirty="0"/>
        </a:p>
      </dsp:txBody>
      <dsp:txXfrm>
        <a:off x="3920339" y="150814"/>
        <a:ext cx="3135582" cy="1567791"/>
      </dsp:txXfrm>
    </dsp:sp>
    <dsp:sp modelId="{15D2329F-088D-451A-A902-55DED2F5D09D}">
      <dsp:nvSpPr>
        <dsp:cNvPr id="0" name=""/>
        <dsp:cNvSpPr/>
      </dsp:nvSpPr>
      <dsp:spPr>
        <a:xfrm>
          <a:off x="4233898" y="1718606"/>
          <a:ext cx="313558" cy="1709535"/>
        </a:xfrm>
        <a:custGeom>
          <a:avLst/>
          <a:gdLst/>
          <a:ahLst/>
          <a:cxnLst/>
          <a:rect l="0" t="0" r="0" b="0"/>
          <a:pathLst>
            <a:path>
              <a:moveTo>
                <a:pt x="0" y="0"/>
              </a:moveTo>
              <a:lnTo>
                <a:pt x="0" y="1709535"/>
              </a:lnTo>
              <a:lnTo>
                <a:pt x="313558" y="1709535"/>
              </a:lnTo>
            </a:path>
          </a:pathLst>
        </a:custGeom>
        <a:noFill/>
        <a:ln w="25400" cap="flat" cmpd="sng" algn="ctr">
          <a:solidFill>
            <a:schemeClr val="accent6">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3696504-A87A-4D3F-A950-15E7C8408163}">
      <dsp:nvSpPr>
        <dsp:cNvPr id="0" name=""/>
        <dsp:cNvSpPr/>
      </dsp:nvSpPr>
      <dsp:spPr>
        <a:xfrm>
          <a:off x="4547456" y="2110554"/>
          <a:ext cx="2508466" cy="2635175"/>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_tradnl" sz="1800" kern="1200" dirty="0" smtClean="0"/>
            <a:t>La muestra está formada por 20 niños de 1 a 2 años de edad.</a:t>
          </a:r>
          <a:endParaRPr lang="es-ES" sz="1800" kern="1200" dirty="0"/>
        </a:p>
      </dsp:txBody>
      <dsp:txXfrm>
        <a:off x="4547456" y="2110554"/>
        <a:ext cx="2508466" cy="263517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0C124A-48A3-450A-82E8-BD09A89D4817}">
      <dsp:nvSpPr>
        <dsp:cNvPr id="0" name=""/>
        <dsp:cNvSpPr/>
      </dsp:nvSpPr>
      <dsp:spPr>
        <a:xfrm rot="20848">
          <a:off x="2811678" y="1812580"/>
          <a:ext cx="1112273" cy="68027"/>
        </a:xfrm>
        <a:custGeom>
          <a:avLst/>
          <a:gdLst/>
          <a:ahLst/>
          <a:cxnLst/>
          <a:rect l="0" t="0" r="0" b="0"/>
          <a:pathLst>
            <a:path>
              <a:moveTo>
                <a:pt x="0" y="34013"/>
              </a:moveTo>
              <a:lnTo>
                <a:pt x="1112273" y="3401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4DE26C-1432-4F9B-A697-D514A5B6E5CB}">
      <dsp:nvSpPr>
        <dsp:cNvPr id="0" name=""/>
        <dsp:cNvSpPr/>
      </dsp:nvSpPr>
      <dsp:spPr>
        <a:xfrm>
          <a:off x="1329" y="183051"/>
          <a:ext cx="3306304" cy="330630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5BD48A-879D-4D25-9FE1-77858096195D}">
      <dsp:nvSpPr>
        <dsp:cNvPr id="0" name=""/>
        <dsp:cNvSpPr/>
      </dsp:nvSpPr>
      <dsp:spPr>
        <a:xfrm>
          <a:off x="3923923" y="864091"/>
          <a:ext cx="1983782" cy="198378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t>INDICADOR DE  LOGRO </a:t>
          </a:r>
          <a:endParaRPr lang="es-ES" sz="1900" b="1" kern="1200" dirty="0"/>
        </a:p>
      </dsp:txBody>
      <dsp:txXfrm>
        <a:off x="3923923" y="864091"/>
        <a:ext cx="1983782" cy="1983782"/>
      </dsp:txXfrm>
    </dsp:sp>
    <dsp:sp modelId="{CC298D37-01BB-4B14-8E72-1F2926AEE401}">
      <dsp:nvSpPr>
        <dsp:cNvPr id="0" name=""/>
        <dsp:cNvSpPr/>
      </dsp:nvSpPr>
      <dsp:spPr>
        <a:xfrm>
          <a:off x="6106084" y="864091"/>
          <a:ext cx="2975673" cy="1983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ctr" defTabSz="1111250">
            <a:lnSpc>
              <a:spcPct val="90000"/>
            </a:lnSpc>
            <a:spcBef>
              <a:spcPct val="0"/>
            </a:spcBef>
            <a:spcAft>
              <a:spcPct val="15000"/>
            </a:spcAft>
            <a:buChar char="••"/>
          </a:pPr>
          <a:r>
            <a:rPr lang="es-ES" sz="2500" b="0" i="0" kern="1200" smtClean="0"/>
            <a:t>Permite ir observando el avance en el cumplimiento del desarrollo de capacidades</a:t>
          </a:r>
          <a:endParaRPr lang="es-ES" sz="2500" kern="1200" dirty="0"/>
        </a:p>
      </dsp:txBody>
      <dsp:txXfrm>
        <a:off x="6106084" y="864091"/>
        <a:ext cx="2975673" cy="198378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3EE08E74-BA0A-483C-9F4E-97386C060497}" type="datetimeFigureOut">
              <a:rPr lang="es-EC"/>
              <a:pPr>
                <a:defRPr/>
              </a:pPr>
              <a:t>29/07/2015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A3C52774-616F-4C29-9306-3C46CCE84977}" type="slidenum">
              <a:rPr lang="es-EC"/>
              <a:pPr>
                <a:defRPr/>
              </a:pPr>
              <a:t>‹Nº›</a:t>
            </a:fld>
            <a:endParaRPr lang="es-EC"/>
          </a:p>
        </p:txBody>
      </p:sp>
    </p:spTree>
    <p:extLst>
      <p:ext uri="{BB962C8B-B14F-4D97-AF65-F5344CB8AC3E}">
        <p14:creationId xmlns:p14="http://schemas.microsoft.com/office/powerpoint/2010/main" xmlns="" val="5528037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24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EC" sz="1200" kern="1200" dirty="0" smtClean="0">
                <a:solidFill>
                  <a:schemeClr val="tx1"/>
                </a:solidFill>
                <a:latin typeface="+mn-lt"/>
                <a:ea typeface="+mn-ea"/>
                <a:cs typeface="+mn-cs"/>
              </a:rPr>
              <a:t>La principal causa para enfocarme en este problema fue que no había una adecuada estimulación </a:t>
            </a:r>
            <a:endParaRPr lang="es-EC" dirty="0" smtClean="0"/>
          </a:p>
        </p:txBody>
      </p:sp>
      <p:sp>
        <p:nvSpPr>
          <p:cNvPr id="624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D2FC3C-7188-454F-8DC5-3BD099D1B6D4}" type="slidenum">
              <a:rPr lang="es-EC" smtClean="0"/>
              <a:pPr/>
              <a:t>3</a:t>
            </a:fld>
            <a:endParaRPr lang="es-EC"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err="1" smtClean="0"/>
              <a:t>Ya</a:t>
            </a:r>
            <a:r>
              <a:rPr lang="en-US" dirty="0" smtClean="0"/>
              <a:t> que </a:t>
            </a:r>
            <a:r>
              <a:rPr lang="en-US" dirty="0" err="1" smtClean="0"/>
              <a:t>su</a:t>
            </a:r>
            <a:r>
              <a:rPr lang="en-US" baseline="0" dirty="0" smtClean="0"/>
              <a:t> </a:t>
            </a:r>
            <a:r>
              <a:rPr lang="en-US" baseline="0" dirty="0" err="1" smtClean="0"/>
              <a:t>curiosidad</a:t>
            </a:r>
            <a:r>
              <a:rPr lang="en-US" baseline="0" dirty="0" smtClean="0"/>
              <a:t>, </a:t>
            </a:r>
            <a:r>
              <a:rPr lang="en-US" baseline="0" dirty="0" err="1" smtClean="0"/>
              <a:t>exploraciony</a:t>
            </a:r>
            <a:r>
              <a:rPr lang="en-US" baseline="0" dirty="0" smtClean="0"/>
              <a:t> </a:t>
            </a:r>
            <a:r>
              <a:rPr lang="en-US" baseline="0" dirty="0" err="1" smtClean="0"/>
              <a:t>por</a:t>
            </a:r>
            <a:r>
              <a:rPr lang="en-US" baseline="0" dirty="0" smtClean="0"/>
              <a:t> </a:t>
            </a:r>
            <a:r>
              <a:rPr lang="en-US" baseline="0" dirty="0" err="1" smtClean="0"/>
              <a:t>descubrir</a:t>
            </a:r>
            <a:r>
              <a:rPr lang="en-US" baseline="0" dirty="0" smtClean="0"/>
              <a:t> </a:t>
            </a:r>
            <a:r>
              <a:rPr lang="en-US" baseline="0" dirty="0" err="1" smtClean="0"/>
              <a:t>objetos</a:t>
            </a:r>
            <a:r>
              <a:rPr lang="en-US" baseline="0" dirty="0" smtClean="0"/>
              <a:t> </a:t>
            </a:r>
            <a:r>
              <a:rPr lang="en-US" baseline="0" dirty="0" err="1" smtClean="0"/>
              <a:t>hacen</a:t>
            </a:r>
            <a:r>
              <a:rPr lang="en-US" baseline="0" dirty="0" smtClean="0"/>
              <a:t> que </a:t>
            </a:r>
            <a:r>
              <a:rPr lang="en-US" baseline="0" dirty="0" err="1" smtClean="0"/>
              <a:t>realicen</a:t>
            </a:r>
            <a:r>
              <a:rPr lang="en-US" baseline="0" dirty="0" smtClean="0"/>
              <a:t> </a:t>
            </a:r>
            <a:r>
              <a:rPr lang="en-US" baseline="0" dirty="0" err="1" smtClean="0"/>
              <a:t>movimientos</a:t>
            </a:r>
            <a:r>
              <a:rPr lang="en-US" baseline="0" dirty="0" smtClean="0"/>
              <a:t> </a:t>
            </a:r>
            <a:r>
              <a:rPr lang="en-US" baseline="0" dirty="0" err="1" smtClean="0"/>
              <a:t>finos</a:t>
            </a:r>
            <a:r>
              <a:rPr lang="en-US" baseline="0" dirty="0" smtClean="0"/>
              <a:t> </a:t>
            </a:r>
            <a:r>
              <a:rPr lang="en-US" baseline="0" dirty="0" err="1" smtClean="0"/>
              <a:t>cordinando</a:t>
            </a:r>
            <a:r>
              <a:rPr lang="en-US" baseline="0" dirty="0" smtClean="0"/>
              <a:t> la vista y el </a:t>
            </a:r>
            <a:r>
              <a:rPr lang="en-US" baseline="0" dirty="0" err="1" smtClean="0"/>
              <a:t>tacto</a:t>
            </a:r>
            <a:r>
              <a:rPr lang="en-US" baseline="0" dirty="0" smtClean="0"/>
              <a:t> </a:t>
            </a:r>
            <a:r>
              <a:rPr lang="en-US" baseline="0" dirty="0" err="1" smtClean="0"/>
              <a:t>logrando</a:t>
            </a:r>
            <a:r>
              <a:rPr lang="en-US" baseline="0" dirty="0" smtClean="0"/>
              <a:t> </a:t>
            </a:r>
            <a:r>
              <a:rPr lang="en-US" baseline="0" dirty="0" err="1" smtClean="0"/>
              <a:t>explorar</a:t>
            </a:r>
            <a:r>
              <a:rPr lang="en-US" baseline="0" dirty="0" smtClean="0"/>
              <a:t> </a:t>
            </a:r>
            <a:r>
              <a:rPr lang="en-US" baseline="0" dirty="0" err="1" smtClean="0"/>
              <a:t>texturas</a:t>
            </a:r>
            <a:r>
              <a:rPr lang="en-US" baseline="0" dirty="0" smtClean="0"/>
              <a:t>, </a:t>
            </a:r>
            <a:r>
              <a:rPr lang="en-US" baseline="0" dirty="0" err="1" smtClean="0"/>
              <a:t>formas</a:t>
            </a:r>
            <a:r>
              <a:rPr lang="en-US" baseline="0" dirty="0" smtClean="0"/>
              <a:t>, </a:t>
            </a:r>
            <a:r>
              <a:rPr lang="en-US" baseline="0" dirty="0" err="1" smtClean="0"/>
              <a:t>colores</a:t>
            </a:r>
            <a:r>
              <a:rPr lang="en-US" baseline="0" dirty="0" smtClean="0"/>
              <a:t> </a:t>
            </a:r>
            <a:endParaRPr lang="es-ES" dirty="0"/>
          </a:p>
        </p:txBody>
      </p:sp>
      <p:sp>
        <p:nvSpPr>
          <p:cNvPr id="4" name="3 Marcador de número de diapositiva"/>
          <p:cNvSpPr>
            <a:spLocks noGrp="1"/>
          </p:cNvSpPr>
          <p:nvPr>
            <p:ph type="sldNum" sz="quarter" idx="10"/>
          </p:nvPr>
        </p:nvSpPr>
        <p:spPr/>
        <p:txBody>
          <a:bodyPr/>
          <a:lstStyle/>
          <a:p>
            <a:pPr>
              <a:defRPr/>
            </a:pPr>
            <a:fld id="{A3C52774-616F-4C29-9306-3C46CCE84977}" type="slidenum">
              <a:rPr lang="es-EC" smtClean="0"/>
              <a:pPr>
                <a:defRPr/>
              </a:pPr>
              <a:t>21</a:t>
            </a:fld>
            <a:endParaRPr lang="es-EC"/>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estimular la motricidad gruesa en los niños y colaborar en el progreso del desarrollo de los niños que tienen falencias motrices</a:t>
            </a:r>
            <a:endParaRPr lang="es-ES" dirty="0"/>
          </a:p>
        </p:txBody>
      </p:sp>
      <p:sp>
        <p:nvSpPr>
          <p:cNvPr id="4" name="3 Marcador de número de diapositiva"/>
          <p:cNvSpPr>
            <a:spLocks noGrp="1"/>
          </p:cNvSpPr>
          <p:nvPr>
            <p:ph type="sldNum" sz="quarter" idx="10"/>
          </p:nvPr>
        </p:nvSpPr>
        <p:spPr/>
        <p:txBody>
          <a:bodyPr/>
          <a:lstStyle/>
          <a:p>
            <a:pPr>
              <a:defRPr/>
            </a:pPr>
            <a:fld id="{A3C52774-616F-4C29-9306-3C46CCE84977}" type="slidenum">
              <a:rPr lang="es-EC" smtClean="0"/>
              <a:pPr>
                <a:defRPr/>
              </a:pPr>
              <a:t>23</a:t>
            </a:fld>
            <a:endParaRPr lang="es-EC"/>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 </a:t>
            </a:r>
            <a:r>
              <a:rPr lang="es-EC" sz="1200" kern="1200" dirty="0" smtClean="0">
                <a:solidFill>
                  <a:schemeClr val="tx1"/>
                </a:solidFill>
                <a:latin typeface="+mn-lt"/>
                <a:ea typeface="+mn-ea"/>
                <a:cs typeface="+mn-cs"/>
              </a:rPr>
              <a:t>al realizar esta habilidad de saltar ayuda a mejorar el control de la coordinación muscular, el equilibrio, la agilidad, el ritmo y el tiempo alcanzando mejorar sus habilidades motoras.</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pPr>
              <a:defRPr/>
            </a:pPr>
            <a:fld id="{A3C52774-616F-4C29-9306-3C46CCE84977}" type="slidenum">
              <a:rPr lang="es-EC" smtClean="0"/>
              <a:pPr>
                <a:defRPr/>
              </a:pPr>
              <a:t>24</a:t>
            </a:fld>
            <a:endParaRPr lang="es-EC"/>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latin typeface="+mn-lt"/>
                <a:ea typeface="+mn-ea"/>
                <a:cs typeface="+mn-cs"/>
              </a:rPr>
              <a:t>Aplicación</a:t>
            </a:r>
            <a:r>
              <a:rPr lang="es-ES" sz="1200" kern="1200" baseline="0" dirty="0" smtClean="0">
                <a:solidFill>
                  <a:schemeClr val="tx1"/>
                </a:solidFill>
                <a:latin typeface="+mn-lt"/>
                <a:ea typeface="+mn-ea"/>
                <a:cs typeface="+mn-cs"/>
              </a:rPr>
              <a:t> de </a:t>
            </a:r>
            <a:r>
              <a:rPr lang="es-ES" sz="1200" kern="1200" dirty="0" smtClean="0">
                <a:solidFill>
                  <a:schemeClr val="tx1"/>
                </a:solidFill>
                <a:latin typeface="+mn-lt"/>
                <a:ea typeface="+mn-ea"/>
                <a:cs typeface="+mn-cs"/>
              </a:rPr>
              <a:t>diferentes técnicas lúdicas para estimular la motricidad fina, gruesa, lateralidad, coordinación, equilibrio en los niños,  siendo esta una metodología </a:t>
            </a:r>
            <a:r>
              <a:rPr lang="es-ES" sz="1200" kern="1200" baseline="0" dirty="0" smtClean="0">
                <a:solidFill>
                  <a:schemeClr val="tx1"/>
                </a:solidFill>
                <a:latin typeface="+mn-lt"/>
                <a:ea typeface="+mn-ea"/>
                <a:cs typeface="+mn-cs"/>
              </a:rPr>
              <a:t> </a:t>
            </a:r>
            <a:r>
              <a:rPr lang="es-ES" sz="1200" kern="1200" dirty="0" smtClean="0">
                <a:solidFill>
                  <a:schemeClr val="tx1"/>
                </a:solidFill>
                <a:latin typeface="+mn-lt"/>
                <a:ea typeface="+mn-ea"/>
                <a:cs typeface="+mn-cs"/>
              </a:rPr>
              <a:t>entusiasta que motive su participación sin la necesidad de recurrir  a materiales costosos o sofisticados, logrando realizar una actividad gratificante en beneficio de  la niñez.</a:t>
            </a:r>
          </a:p>
          <a:p>
            <a:endParaRPr lang="es-ES" dirty="0"/>
          </a:p>
        </p:txBody>
      </p:sp>
      <p:sp>
        <p:nvSpPr>
          <p:cNvPr id="4" name="3 Marcador de número de diapositiva"/>
          <p:cNvSpPr>
            <a:spLocks noGrp="1"/>
          </p:cNvSpPr>
          <p:nvPr>
            <p:ph type="sldNum" sz="quarter" idx="10"/>
          </p:nvPr>
        </p:nvSpPr>
        <p:spPr/>
        <p:txBody>
          <a:bodyPr/>
          <a:lstStyle/>
          <a:p>
            <a:pPr>
              <a:defRPr/>
            </a:pPr>
            <a:fld id="{A3C52774-616F-4C29-9306-3C46CCE84977}" type="slidenum">
              <a:rPr lang="es-EC" smtClean="0"/>
              <a:pPr>
                <a:defRPr/>
              </a:pPr>
              <a:t>30</a:t>
            </a:fld>
            <a:endParaRPr lang="es-EC"/>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buFont typeface="Arial" pitchFamily="34" charset="0"/>
              <a:buChar char="•"/>
            </a:pPr>
            <a:r>
              <a:rPr lang="es-ES" sz="1100" i="0" dirty="0" smtClean="0"/>
              <a:t>Imitar los movimientos de los animales                       </a:t>
            </a:r>
          </a:p>
          <a:p>
            <a:pPr>
              <a:buFont typeface="Arial" pitchFamily="34" charset="0"/>
              <a:buChar char="•"/>
            </a:pPr>
            <a:r>
              <a:rPr lang="es-ES" sz="1100" i="0" dirty="0" smtClean="0"/>
              <a:t>Trabajar con gelatina,</a:t>
            </a:r>
            <a:r>
              <a:rPr lang="es-ES" sz="1100" i="0" baseline="0" dirty="0" smtClean="0"/>
              <a:t> </a:t>
            </a:r>
            <a:r>
              <a:rPr lang="es-ES" sz="1100" i="0" dirty="0" smtClean="0"/>
              <a:t> harina </a:t>
            </a:r>
          </a:p>
          <a:p>
            <a:pPr>
              <a:buFont typeface="Arial" pitchFamily="34" charset="0"/>
              <a:buChar char="•"/>
            </a:pPr>
            <a:r>
              <a:rPr lang="es-ES" sz="1100" i="0" dirty="0" smtClean="0"/>
              <a:t>Estampado de pies y manos dejando nuestra huella </a:t>
            </a:r>
          </a:p>
          <a:p>
            <a:pPr>
              <a:buFont typeface="Arial" pitchFamily="34" charset="0"/>
              <a:buChar char="•"/>
            </a:pPr>
            <a:r>
              <a:rPr lang="es-ES" sz="1100" i="0" dirty="0" smtClean="0"/>
              <a:t>Garabatos libres con tiza </a:t>
            </a:r>
          </a:p>
          <a:p>
            <a:pPr>
              <a:buFont typeface="Arial" pitchFamily="34" charset="0"/>
              <a:buChar char="•"/>
            </a:pPr>
            <a:r>
              <a:rPr lang="es-ES" sz="1100" i="0" dirty="0" smtClean="0"/>
              <a:t>Construyo mi torre </a:t>
            </a:r>
          </a:p>
          <a:p>
            <a:pPr>
              <a:buFont typeface="Arial" pitchFamily="34" charset="0"/>
              <a:buChar char="•"/>
            </a:pPr>
            <a:r>
              <a:rPr lang="es-ES" sz="1100" i="0" dirty="0" smtClean="0"/>
              <a:t>Pintura con esponja </a:t>
            </a:r>
          </a:p>
          <a:p>
            <a:r>
              <a:rPr lang="en-US" dirty="0" smtClean="0"/>
              <a:t>Son </a:t>
            </a:r>
            <a:r>
              <a:rPr lang="en-US" dirty="0" err="1" smtClean="0"/>
              <a:t>actividades</a:t>
            </a:r>
            <a:r>
              <a:rPr lang="en-US" dirty="0" smtClean="0"/>
              <a:t> </a:t>
            </a:r>
            <a:r>
              <a:rPr lang="en-US" dirty="0" err="1" smtClean="0"/>
              <a:t>placenteras</a:t>
            </a:r>
            <a:r>
              <a:rPr lang="en-US" dirty="0" smtClean="0"/>
              <a:t> que el </a:t>
            </a:r>
            <a:r>
              <a:rPr lang="en-US" dirty="0" err="1" smtClean="0"/>
              <a:t>nino</a:t>
            </a:r>
            <a:r>
              <a:rPr lang="en-US" dirty="0" smtClean="0"/>
              <a:t> </a:t>
            </a:r>
            <a:r>
              <a:rPr lang="en-US" dirty="0" err="1" smtClean="0"/>
              <a:t>disfruta</a:t>
            </a:r>
            <a:r>
              <a:rPr lang="en-US" dirty="0" smtClean="0"/>
              <a:t> y </a:t>
            </a:r>
            <a:r>
              <a:rPr lang="en-US" dirty="0" err="1" smtClean="0"/>
              <a:t>aprende</a:t>
            </a:r>
            <a:r>
              <a:rPr lang="en-US" dirty="0" smtClean="0"/>
              <a:t> </a:t>
            </a:r>
            <a:endParaRPr lang="es-ES" dirty="0"/>
          </a:p>
        </p:txBody>
      </p:sp>
      <p:sp>
        <p:nvSpPr>
          <p:cNvPr id="4" name="3 Marcador de número de diapositiva"/>
          <p:cNvSpPr>
            <a:spLocks noGrp="1"/>
          </p:cNvSpPr>
          <p:nvPr>
            <p:ph type="sldNum" sz="quarter" idx="10"/>
          </p:nvPr>
        </p:nvSpPr>
        <p:spPr/>
        <p:txBody>
          <a:bodyPr/>
          <a:lstStyle/>
          <a:p>
            <a:pPr>
              <a:defRPr/>
            </a:pPr>
            <a:fld id="{A3C52774-616F-4C29-9306-3C46CCE84977}" type="slidenum">
              <a:rPr lang="es-EC" smtClean="0"/>
              <a:pPr>
                <a:defRPr/>
              </a:pPr>
              <a:t>31</a:t>
            </a:fld>
            <a:endParaRPr lang="es-EC"/>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b="0" i="0" kern="1200" dirty="0" smtClean="0">
                <a:solidFill>
                  <a:schemeClr val="tx1"/>
                </a:solidFill>
                <a:latin typeface="+mn-lt"/>
                <a:ea typeface="+mn-ea"/>
                <a:cs typeface="+mn-cs"/>
              </a:rPr>
              <a:t>Acción = ¿Qué hace el niño?</a:t>
            </a:r>
          </a:p>
          <a:p>
            <a:r>
              <a:rPr lang="es-ES" sz="1200" b="0" i="0" kern="1200" dirty="0" smtClean="0">
                <a:solidFill>
                  <a:schemeClr val="tx1"/>
                </a:solidFill>
                <a:latin typeface="+mn-lt"/>
                <a:ea typeface="+mn-ea"/>
                <a:cs typeface="+mn-cs"/>
              </a:rPr>
              <a:t>Contenido = ¿Qué es lo que hace en concreto</a:t>
            </a:r>
          </a:p>
          <a:p>
            <a:r>
              <a:rPr lang="es-ES" sz="1200" b="0" i="0" kern="1200" dirty="0" smtClean="0">
                <a:solidFill>
                  <a:schemeClr val="tx1"/>
                </a:solidFill>
                <a:latin typeface="+mn-lt"/>
                <a:ea typeface="+mn-ea"/>
                <a:cs typeface="+mn-cs"/>
              </a:rPr>
              <a:t>Condición = ¿Cómo lo hace?</a:t>
            </a:r>
            <a:endParaRPr lang="es-ES" dirty="0" smtClean="0"/>
          </a:p>
          <a:p>
            <a:endParaRPr lang="es-ES" dirty="0"/>
          </a:p>
        </p:txBody>
      </p:sp>
      <p:sp>
        <p:nvSpPr>
          <p:cNvPr id="4" name="3 Marcador de número de diapositiva"/>
          <p:cNvSpPr>
            <a:spLocks noGrp="1"/>
          </p:cNvSpPr>
          <p:nvPr>
            <p:ph type="sldNum" sz="quarter" idx="10"/>
          </p:nvPr>
        </p:nvSpPr>
        <p:spPr/>
        <p:txBody>
          <a:bodyPr/>
          <a:lstStyle/>
          <a:p>
            <a:pPr>
              <a:defRPr/>
            </a:pPr>
            <a:fld id="{A3C52774-616F-4C29-9306-3C46CCE84977}" type="slidenum">
              <a:rPr lang="es-EC" smtClean="0"/>
              <a:pPr>
                <a:defRPr/>
              </a:pPr>
              <a:t>32</a:t>
            </a:fld>
            <a:endParaRPr lang="es-EC"/>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r>
              <a:rPr lang="en-US" baseline="0" dirty="0" smtClean="0"/>
              <a:t>1 al </a:t>
            </a:r>
            <a:r>
              <a:rPr lang="en-US" baseline="0" dirty="0" err="1" smtClean="0"/>
              <a:t>realizar</a:t>
            </a:r>
            <a:r>
              <a:rPr lang="en-US" baseline="0" dirty="0" smtClean="0"/>
              <a:t> la </a:t>
            </a:r>
            <a:r>
              <a:rPr lang="en-US" baseline="0" dirty="0" err="1" smtClean="0"/>
              <a:t>estimulacion</a:t>
            </a:r>
            <a:r>
              <a:rPr lang="en-US" baseline="0" dirty="0" smtClean="0"/>
              <a:t> </a:t>
            </a:r>
            <a:r>
              <a:rPr lang="en-US" baseline="0" dirty="0" err="1" smtClean="0"/>
              <a:t>temprana</a:t>
            </a:r>
            <a:r>
              <a:rPr lang="en-US" baseline="0" dirty="0" smtClean="0"/>
              <a:t> con </a:t>
            </a:r>
            <a:r>
              <a:rPr lang="en-US" baseline="0" dirty="0" err="1" smtClean="0"/>
              <a:t>variedad</a:t>
            </a:r>
            <a:r>
              <a:rPr lang="en-US" baseline="0" dirty="0" smtClean="0"/>
              <a:t> de </a:t>
            </a:r>
            <a:r>
              <a:rPr lang="en-US" baseline="0" dirty="0" err="1" smtClean="0"/>
              <a:t>estimulos</a:t>
            </a:r>
            <a:r>
              <a:rPr lang="en-US" baseline="0" dirty="0" smtClean="0"/>
              <a:t> y </a:t>
            </a:r>
            <a:r>
              <a:rPr lang="en-US" baseline="0" dirty="0" err="1" smtClean="0"/>
              <a:t>calidad</a:t>
            </a:r>
            <a:r>
              <a:rPr lang="en-US" baseline="0" dirty="0" smtClean="0"/>
              <a:t> de </a:t>
            </a:r>
            <a:r>
              <a:rPr lang="en-US" baseline="0" dirty="0" err="1" smtClean="0"/>
              <a:t>las</a:t>
            </a:r>
            <a:r>
              <a:rPr lang="en-US" baseline="0" dirty="0" smtClean="0"/>
              <a:t> </a:t>
            </a:r>
            <a:r>
              <a:rPr lang="en-US" baseline="0" dirty="0" err="1" smtClean="0"/>
              <a:t>interaciones</a:t>
            </a:r>
            <a:r>
              <a:rPr lang="en-US" baseline="0" dirty="0" smtClean="0"/>
              <a:t>, </a:t>
            </a:r>
            <a:r>
              <a:rPr lang="en-US" baseline="0" dirty="0" err="1" smtClean="0"/>
              <a:t>promovemos</a:t>
            </a:r>
            <a:r>
              <a:rPr lang="en-US" baseline="0" dirty="0" smtClean="0"/>
              <a:t> el </a:t>
            </a:r>
            <a:r>
              <a:rPr lang="en-US" baseline="0" dirty="0" err="1" smtClean="0"/>
              <a:t>desarrollo</a:t>
            </a:r>
            <a:r>
              <a:rPr lang="en-US" baseline="0" dirty="0" smtClean="0"/>
              <a:t> de un </a:t>
            </a:r>
            <a:r>
              <a:rPr lang="en-US" baseline="0" dirty="0" err="1" smtClean="0"/>
              <a:t>nino</a:t>
            </a:r>
            <a:r>
              <a:rPr lang="en-US" baseline="0" dirty="0" smtClean="0"/>
              <a:t> </a:t>
            </a:r>
            <a:r>
              <a:rPr lang="en-US" baseline="0" dirty="0" err="1" smtClean="0"/>
              <a:t>inteligente</a:t>
            </a:r>
            <a:r>
              <a:rPr lang="en-US" baseline="0" dirty="0" smtClean="0"/>
              <a:t> </a:t>
            </a:r>
            <a:r>
              <a:rPr lang="en-US" baseline="0" dirty="0" err="1" smtClean="0"/>
              <a:t>feliz</a:t>
            </a:r>
            <a:r>
              <a:rPr lang="en-US" baseline="0" dirty="0" smtClean="0"/>
              <a:t> y </a:t>
            </a:r>
            <a:r>
              <a:rPr lang="en-US" baseline="0" dirty="0" err="1" smtClean="0"/>
              <a:t>sano</a:t>
            </a:r>
            <a:endParaRPr lang="en-US" baseline="0" dirty="0" smtClean="0"/>
          </a:p>
          <a:p>
            <a:r>
              <a:rPr lang="en-US" baseline="0" dirty="0" smtClean="0"/>
              <a:t>FACTORES --- </a:t>
            </a:r>
            <a:r>
              <a:rPr lang="en-US" b="1" baseline="0" dirty="0" err="1" smtClean="0"/>
              <a:t>Genetico</a:t>
            </a:r>
            <a:r>
              <a:rPr lang="en-US" baseline="0" dirty="0" smtClean="0"/>
              <a:t> Si </a:t>
            </a:r>
            <a:r>
              <a:rPr lang="en-US" baseline="0" dirty="0" err="1" smtClean="0"/>
              <a:t>las</a:t>
            </a:r>
            <a:r>
              <a:rPr lang="en-US" baseline="0" dirty="0" smtClean="0"/>
              <a:t> </a:t>
            </a:r>
            <a:r>
              <a:rPr lang="en-US" baseline="0" dirty="0" err="1" smtClean="0"/>
              <a:t>condiciones</a:t>
            </a:r>
            <a:r>
              <a:rPr lang="en-US" baseline="0" dirty="0" smtClean="0"/>
              <a:t> </a:t>
            </a:r>
            <a:r>
              <a:rPr lang="en-US" baseline="0" dirty="0" err="1" smtClean="0"/>
              <a:t>geneticas</a:t>
            </a:r>
            <a:r>
              <a:rPr lang="en-US" baseline="0" dirty="0" smtClean="0"/>
              <a:t> y </a:t>
            </a:r>
            <a:r>
              <a:rPr lang="en-US" baseline="0" dirty="0" err="1" smtClean="0"/>
              <a:t>prenatales</a:t>
            </a:r>
            <a:r>
              <a:rPr lang="en-US" baseline="0" dirty="0" smtClean="0"/>
              <a:t> y </a:t>
            </a:r>
            <a:r>
              <a:rPr lang="en-US" baseline="0" dirty="0" err="1" smtClean="0"/>
              <a:t>ambientales</a:t>
            </a:r>
            <a:r>
              <a:rPr lang="en-US" baseline="0" dirty="0" smtClean="0"/>
              <a:t>  </a:t>
            </a:r>
            <a:r>
              <a:rPr lang="en-US" baseline="0" dirty="0" err="1" smtClean="0"/>
              <a:t>han</a:t>
            </a:r>
            <a:r>
              <a:rPr lang="en-US" baseline="0" dirty="0" smtClean="0"/>
              <a:t> </a:t>
            </a:r>
            <a:r>
              <a:rPr lang="en-US" baseline="0" dirty="0" err="1" smtClean="0"/>
              <a:t>sido</a:t>
            </a:r>
            <a:r>
              <a:rPr lang="en-US" baseline="0" dirty="0" smtClean="0"/>
              <a:t> </a:t>
            </a:r>
            <a:r>
              <a:rPr lang="en-US" baseline="0" dirty="0" err="1" smtClean="0"/>
              <a:t>favorables</a:t>
            </a:r>
            <a:r>
              <a:rPr lang="en-US" b="0" baseline="0" dirty="0" err="1" smtClean="0"/>
              <a:t>puede</a:t>
            </a:r>
            <a:r>
              <a:rPr lang="en-US" b="0" baseline="0" dirty="0" smtClean="0"/>
              <a:t> </a:t>
            </a:r>
            <a:r>
              <a:rPr lang="en-US" b="0" baseline="0" dirty="0" err="1" smtClean="0"/>
              <a:t>facilitar</a:t>
            </a:r>
            <a:r>
              <a:rPr lang="en-US" b="0" baseline="0" dirty="0" smtClean="0"/>
              <a:t> un </a:t>
            </a:r>
            <a:r>
              <a:rPr lang="en-US" b="0" baseline="0" dirty="0" err="1" smtClean="0"/>
              <a:t>desarrollo</a:t>
            </a:r>
            <a:r>
              <a:rPr lang="en-US" b="0" baseline="0" dirty="0" smtClean="0"/>
              <a:t> normal</a:t>
            </a:r>
            <a:r>
              <a:rPr lang="en-US" baseline="0" dirty="0" smtClean="0"/>
              <a:t>. </a:t>
            </a:r>
            <a:r>
              <a:rPr lang="en-US" baseline="0" dirty="0" err="1" smtClean="0"/>
              <a:t>Caso</a:t>
            </a:r>
            <a:r>
              <a:rPr lang="en-US" baseline="0" dirty="0" smtClean="0"/>
              <a:t> </a:t>
            </a:r>
            <a:r>
              <a:rPr lang="en-US" baseline="0" dirty="0" err="1" smtClean="0"/>
              <a:t>contrario</a:t>
            </a:r>
            <a:r>
              <a:rPr lang="en-US" baseline="0" dirty="0" smtClean="0"/>
              <a:t> </a:t>
            </a:r>
            <a:r>
              <a:rPr lang="en-US" baseline="0" dirty="0" smtClean="0"/>
              <a:t>se r</a:t>
            </a:r>
            <a:r>
              <a:rPr lang="es-ES" b="0" baseline="0" dirty="0" err="1" smtClean="0"/>
              <a:t>etarda</a:t>
            </a:r>
            <a:r>
              <a:rPr lang="es-ES" b="0" baseline="0" dirty="0" smtClean="0"/>
              <a:t> en el desarrollo  </a:t>
            </a:r>
            <a:r>
              <a:rPr lang="es-ES" b="0" baseline="0" dirty="0" smtClean="0"/>
              <a:t>restringiendo su capacidad de aprendizaje </a:t>
            </a:r>
            <a:endParaRPr lang="es-ES" b="0" baseline="0" dirty="0" smtClean="0"/>
          </a:p>
          <a:p>
            <a:r>
              <a:rPr lang="en-US" b="1" baseline="0" dirty="0" smtClean="0"/>
              <a:t> </a:t>
            </a:r>
            <a:r>
              <a:rPr lang="en-US" b="1" baseline="0" dirty="0" err="1" smtClean="0"/>
              <a:t>Deficiencias</a:t>
            </a:r>
            <a:r>
              <a:rPr lang="en-US" b="1" baseline="0" dirty="0" smtClean="0"/>
              <a:t> </a:t>
            </a:r>
            <a:r>
              <a:rPr lang="en-US" b="1" baseline="0" dirty="0" err="1" smtClean="0"/>
              <a:t>motoricas</a:t>
            </a:r>
            <a:r>
              <a:rPr lang="en-US" b="1" baseline="0" dirty="0" smtClean="0"/>
              <a:t>- </a:t>
            </a:r>
            <a:r>
              <a:rPr lang="en-US" b="0" baseline="0" dirty="0" smtClean="0"/>
              <a:t>( </a:t>
            </a:r>
            <a:r>
              <a:rPr lang="en-US" b="0" baseline="0" dirty="0" err="1" smtClean="0"/>
              <a:t>alteracion</a:t>
            </a:r>
            <a:r>
              <a:rPr lang="en-US" b="0" baseline="0" dirty="0" smtClean="0"/>
              <a:t> o </a:t>
            </a:r>
            <a:r>
              <a:rPr lang="en-US" b="0" baseline="0" dirty="0" err="1" smtClean="0"/>
              <a:t>deficiencia</a:t>
            </a:r>
            <a:r>
              <a:rPr lang="en-US" b="0" baseline="0" dirty="0" smtClean="0"/>
              <a:t> </a:t>
            </a:r>
            <a:r>
              <a:rPr lang="en-US" b="0" baseline="0" dirty="0" err="1" smtClean="0"/>
              <a:t>fisica</a:t>
            </a:r>
            <a:r>
              <a:rPr lang="en-US" b="0" baseline="0" dirty="0" smtClean="0"/>
              <a:t> que </a:t>
            </a:r>
            <a:r>
              <a:rPr lang="en-US" b="0" baseline="0" dirty="0" err="1" smtClean="0"/>
              <a:t>afecta</a:t>
            </a:r>
            <a:r>
              <a:rPr lang="en-US" b="0" baseline="0" dirty="0" smtClean="0"/>
              <a:t> en el </a:t>
            </a:r>
            <a:r>
              <a:rPr lang="en-US" b="0" baseline="0" dirty="0" err="1" smtClean="0"/>
              <a:t>aparato</a:t>
            </a:r>
            <a:r>
              <a:rPr lang="en-US" b="0" baseline="0" dirty="0" smtClean="0"/>
              <a:t> </a:t>
            </a:r>
            <a:r>
              <a:rPr lang="en-US" b="0" baseline="0" dirty="0" err="1" smtClean="0"/>
              <a:t>locomotor</a:t>
            </a:r>
            <a:r>
              <a:rPr lang="en-US" b="0" baseline="0" dirty="0" smtClean="0"/>
              <a:t> </a:t>
            </a:r>
            <a:r>
              <a:rPr lang="en-US" b="0" baseline="0" dirty="0" err="1" smtClean="0"/>
              <a:t>determinando</a:t>
            </a:r>
            <a:r>
              <a:rPr lang="en-US" b="0" baseline="0" dirty="0" smtClean="0"/>
              <a:t> </a:t>
            </a:r>
            <a:r>
              <a:rPr lang="en-US" b="0" baseline="0" dirty="0" err="1" smtClean="0"/>
              <a:t>limitaciones</a:t>
            </a:r>
            <a:r>
              <a:rPr lang="en-US" b="0" baseline="0" dirty="0" smtClean="0"/>
              <a:t> </a:t>
            </a:r>
            <a:r>
              <a:rPr lang="en-US" b="0" baseline="0" dirty="0" err="1" smtClean="0"/>
              <a:t>desplazamiento</a:t>
            </a:r>
            <a:r>
              <a:rPr lang="en-US" b="0" baseline="0" dirty="0" smtClean="0"/>
              <a:t>, </a:t>
            </a:r>
            <a:r>
              <a:rPr lang="en-US" b="0" baseline="0" dirty="0" err="1" smtClean="0"/>
              <a:t>coordinacion</a:t>
            </a:r>
            <a:r>
              <a:rPr lang="en-US" b="0" baseline="0" dirty="0" smtClean="0"/>
              <a:t>, </a:t>
            </a:r>
            <a:r>
              <a:rPr lang="en-US" b="0" baseline="0" dirty="0" err="1" smtClean="0"/>
              <a:t>menipulacion</a:t>
            </a:r>
            <a:r>
              <a:rPr lang="en-US" b="0" baseline="0" dirty="0" smtClean="0"/>
              <a:t>, </a:t>
            </a:r>
            <a:r>
              <a:rPr lang="en-US" b="0" baseline="0" dirty="0" err="1" smtClean="0"/>
              <a:t>inestabilidad</a:t>
            </a:r>
            <a:r>
              <a:rPr lang="en-US" b="0" baseline="0" dirty="0" smtClean="0"/>
              <a:t> </a:t>
            </a:r>
            <a:endParaRPr lang="en-US" b="1" baseline="0" dirty="0" smtClean="0"/>
          </a:p>
          <a:p>
            <a:r>
              <a:rPr lang="en-US" b="1" baseline="0" dirty="0" err="1" smtClean="0"/>
              <a:t>Transtorno</a:t>
            </a:r>
            <a:r>
              <a:rPr lang="en-US" b="1" baseline="0" dirty="0" smtClean="0"/>
              <a:t> del </a:t>
            </a:r>
            <a:r>
              <a:rPr lang="en-US" b="1" baseline="0" dirty="0" err="1" smtClean="0"/>
              <a:t>desarrollo</a:t>
            </a:r>
            <a:r>
              <a:rPr lang="en-US" b="1" baseline="0" dirty="0" smtClean="0"/>
              <a:t> de la </a:t>
            </a:r>
            <a:r>
              <a:rPr lang="en-US" b="1" baseline="0" dirty="0" err="1" smtClean="0"/>
              <a:t>coordinacion</a:t>
            </a:r>
            <a:r>
              <a:rPr lang="en-US" b="0" baseline="0" dirty="0" smtClean="0"/>
              <a:t> ( </a:t>
            </a:r>
            <a:r>
              <a:rPr lang="en-US" b="0" baseline="0" dirty="0" err="1" smtClean="0"/>
              <a:t>alteracion</a:t>
            </a:r>
            <a:r>
              <a:rPr lang="en-US" b="0" baseline="0" dirty="0" smtClean="0"/>
              <a:t> </a:t>
            </a:r>
            <a:r>
              <a:rPr lang="en-US" b="0" baseline="0" dirty="0" err="1" smtClean="0"/>
              <a:t>significativa</a:t>
            </a:r>
            <a:r>
              <a:rPr lang="en-US" b="0" baseline="0" dirty="0" smtClean="0"/>
              <a:t> ) </a:t>
            </a:r>
          </a:p>
          <a:p>
            <a:r>
              <a:rPr lang="en-US" b="1" baseline="0" dirty="0" err="1" smtClean="0"/>
              <a:t>Torpeza</a:t>
            </a:r>
            <a:r>
              <a:rPr lang="en-US" b="0" baseline="0" dirty="0" smtClean="0"/>
              <a:t> ( </a:t>
            </a:r>
            <a:r>
              <a:rPr lang="en-US" b="0" baseline="0" dirty="0" err="1" smtClean="0"/>
              <a:t>es</a:t>
            </a:r>
            <a:r>
              <a:rPr lang="en-US" b="0" baseline="0" dirty="0" smtClean="0"/>
              <a:t> la </a:t>
            </a:r>
            <a:r>
              <a:rPr lang="en-US" b="0" baseline="0" dirty="0" err="1" smtClean="0"/>
              <a:t>lentitud</a:t>
            </a:r>
            <a:r>
              <a:rPr lang="en-US" b="0" baseline="0" dirty="0" smtClean="0"/>
              <a:t> o </a:t>
            </a:r>
            <a:r>
              <a:rPr lang="en-US" b="0" baseline="0" dirty="0" err="1" smtClean="0"/>
              <a:t>dificultad</a:t>
            </a:r>
            <a:r>
              <a:rPr lang="en-US" b="0" baseline="0" dirty="0" smtClean="0"/>
              <a:t> en los </a:t>
            </a:r>
            <a:r>
              <a:rPr lang="en-US" b="0" baseline="0" dirty="0" err="1" smtClean="0"/>
              <a:t>movimientos</a:t>
            </a:r>
            <a:r>
              <a:rPr lang="en-US" b="0" baseline="0" dirty="0" smtClean="0"/>
              <a:t>) </a:t>
            </a:r>
          </a:p>
          <a:p>
            <a:r>
              <a:rPr lang="en-US" b="1" baseline="0" dirty="0" err="1" smtClean="0"/>
              <a:t>Movimientos</a:t>
            </a:r>
            <a:r>
              <a:rPr lang="en-US" b="1" baseline="0" dirty="0" smtClean="0"/>
              <a:t> </a:t>
            </a:r>
            <a:r>
              <a:rPr lang="en-US" b="1" baseline="0" dirty="0" err="1" smtClean="0"/>
              <a:t>adventicios</a:t>
            </a:r>
            <a:r>
              <a:rPr lang="en-US" b="1" baseline="0" dirty="0" smtClean="0"/>
              <a:t> </a:t>
            </a:r>
            <a:r>
              <a:rPr lang="en-US" b="0" baseline="0" dirty="0" smtClean="0"/>
              <a:t>( son </a:t>
            </a:r>
            <a:r>
              <a:rPr lang="en-US" b="0" baseline="0" dirty="0" err="1" smtClean="0"/>
              <a:t>movimientos</a:t>
            </a:r>
            <a:r>
              <a:rPr lang="en-US" b="0" baseline="0" dirty="0" smtClean="0"/>
              <a:t> </a:t>
            </a:r>
            <a:r>
              <a:rPr lang="en-US" b="0" baseline="0" dirty="0" err="1" smtClean="0"/>
              <a:t>involuntarios</a:t>
            </a:r>
            <a:r>
              <a:rPr lang="en-US" b="0" baseline="0" dirty="0" smtClean="0"/>
              <a:t> que </a:t>
            </a:r>
            <a:r>
              <a:rPr lang="en-US" b="0" baseline="0" dirty="0" err="1" smtClean="0"/>
              <a:t>tien</a:t>
            </a:r>
            <a:r>
              <a:rPr lang="en-US" b="0" baseline="0" dirty="0" smtClean="0"/>
              <a:t> </a:t>
            </a:r>
            <a:r>
              <a:rPr lang="en-US" b="0" baseline="0" dirty="0" err="1" smtClean="0"/>
              <a:t>lugar</a:t>
            </a:r>
            <a:r>
              <a:rPr lang="en-US" b="0" baseline="0" dirty="0" smtClean="0"/>
              <a:t> </a:t>
            </a:r>
            <a:r>
              <a:rPr lang="en-US" b="0" baseline="0" dirty="0" err="1" smtClean="0"/>
              <a:t>durante</a:t>
            </a:r>
            <a:r>
              <a:rPr lang="en-US" b="0" baseline="0" dirty="0" smtClean="0"/>
              <a:t> </a:t>
            </a:r>
            <a:r>
              <a:rPr lang="en-US" b="0" baseline="0" dirty="0" err="1" smtClean="0"/>
              <a:t>movimientos</a:t>
            </a:r>
            <a:r>
              <a:rPr lang="en-US" b="0" baseline="0" dirty="0" smtClean="0"/>
              <a:t> </a:t>
            </a:r>
            <a:r>
              <a:rPr lang="en-US" b="0" baseline="0" dirty="0" err="1" smtClean="0"/>
              <a:t>voluntarios</a:t>
            </a:r>
            <a:r>
              <a:rPr lang="en-US" b="0" baseline="0" dirty="0" smtClean="0"/>
              <a:t> </a:t>
            </a:r>
          </a:p>
          <a:p>
            <a:r>
              <a:rPr lang="en-US" b="1" baseline="0" dirty="0" smtClean="0"/>
              <a:t>Dispraxia</a:t>
            </a:r>
            <a:r>
              <a:rPr lang="en-US" b="0" baseline="0" dirty="0" smtClean="0"/>
              <a:t> ( </a:t>
            </a:r>
            <a:r>
              <a:rPr lang="en-US" b="0" baseline="0" dirty="0" err="1" smtClean="0"/>
              <a:t>incapacidad</a:t>
            </a:r>
            <a:r>
              <a:rPr lang="en-US" b="0" baseline="0" dirty="0" smtClean="0"/>
              <a:t> </a:t>
            </a:r>
            <a:r>
              <a:rPr lang="en-US" b="0" baseline="0" dirty="0" err="1" smtClean="0"/>
              <a:t>para</a:t>
            </a:r>
            <a:r>
              <a:rPr lang="en-US" b="0" baseline="0" dirty="0" smtClean="0"/>
              <a:t> </a:t>
            </a:r>
            <a:r>
              <a:rPr lang="en-US" b="0" baseline="0" dirty="0" err="1" smtClean="0"/>
              <a:t>aprender</a:t>
            </a:r>
            <a:r>
              <a:rPr lang="en-US" b="0" baseline="0" dirty="0" smtClean="0"/>
              <a:t> la </a:t>
            </a:r>
            <a:r>
              <a:rPr lang="en-US" b="0" baseline="0" dirty="0" err="1" smtClean="0"/>
              <a:t>ejecucuion</a:t>
            </a:r>
            <a:r>
              <a:rPr lang="en-US" b="0" baseline="0" dirty="0" smtClean="0"/>
              <a:t> de </a:t>
            </a:r>
            <a:r>
              <a:rPr lang="en-US" b="0" baseline="0" dirty="0" err="1" smtClean="0"/>
              <a:t>movimientos</a:t>
            </a:r>
            <a:r>
              <a:rPr lang="en-US" b="0" baseline="0" dirty="0" smtClean="0"/>
              <a:t> </a:t>
            </a:r>
            <a:r>
              <a:rPr lang="en-US" b="0" baseline="0" dirty="0" err="1" smtClean="0"/>
              <a:t>secuenciales</a:t>
            </a:r>
            <a:r>
              <a:rPr lang="en-US" b="0" baseline="0" dirty="0" smtClean="0"/>
              <a:t> </a:t>
            </a:r>
            <a:r>
              <a:rPr lang="en-US" b="0" baseline="0" dirty="0" err="1" smtClean="0"/>
              <a:t>voluntarios</a:t>
            </a:r>
            <a:r>
              <a:rPr lang="en-US" b="0" baseline="0" dirty="0" smtClean="0"/>
              <a:t> )</a:t>
            </a:r>
          </a:p>
          <a:p>
            <a:r>
              <a:rPr lang="en-US" b="1" baseline="0" dirty="0" err="1" smtClean="0"/>
              <a:t>Hipotonia</a:t>
            </a:r>
            <a:r>
              <a:rPr lang="en-US" b="1" baseline="0" dirty="0" smtClean="0"/>
              <a:t> (</a:t>
            </a:r>
            <a:r>
              <a:rPr lang="en-US" b="0" baseline="0" dirty="0" smtClean="0"/>
              <a:t> </a:t>
            </a:r>
            <a:r>
              <a:rPr lang="en-US" b="0" baseline="0" dirty="0" err="1" smtClean="0"/>
              <a:t>dificulta</a:t>
            </a:r>
            <a:r>
              <a:rPr lang="en-US" b="0" baseline="0" dirty="0" smtClean="0"/>
              <a:t> que el </a:t>
            </a:r>
            <a:r>
              <a:rPr lang="en-US" b="0" baseline="0" dirty="0" err="1" smtClean="0"/>
              <a:t>nino</a:t>
            </a:r>
            <a:r>
              <a:rPr lang="en-US" b="0" baseline="0" dirty="0" smtClean="0"/>
              <a:t> </a:t>
            </a:r>
            <a:r>
              <a:rPr lang="en-US" b="0" baseline="0" dirty="0" err="1" smtClean="0"/>
              <a:t>mantenga</a:t>
            </a:r>
            <a:r>
              <a:rPr lang="en-US" b="0" baseline="0" dirty="0" smtClean="0"/>
              <a:t> </a:t>
            </a:r>
            <a:r>
              <a:rPr lang="en-US" b="0" baseline="0" dirty="0" err="1" smtClean="0"/>
              <a:t>su</a:t>
            </a:r>
            <a:r>
              <a:rPr lang="en-US" b="0" baseline="0" dirty="0" smtClean="0"/>
              <a:t> </a:t>
            </a:r>
            <a:r>
              <a:rPr lang="en-US" b="0" baseline="0" dirty="0" err="1" smtClean="0"/>
              <a:t>postura</a:t>
            </a:r>
            <a:r>
              <a:rPr lang="en-US" b="0" baseline="0" dirty="0" smtClean="0"/>
              <a:t>, se </a:t>
            </a:r>
            <a:r>
              <a:rPr lang="en-US" b="0" baseline="0" dirty="0" err="1" smtClean="0"/>
              <a:t>crea</a:t>
            </a:r>
            <a:r>
              <a:rPr lang="en-US" b="0" baseline="0" dirty="0" smtClean="0"/>
              <a:t> la </a:t>
            </a:r>
            <a:r>
              <a:rPr lang="en-US" b="0" baseline="0" dirty="0" err="1" smtClean="0"/>
              <a:t>inestabilidad</a:t>
            </a:r>
            <a:r>
              <a:rPr lang="en-US" b="0" baseline="0" dirty="0" smtClean="0"/>
              <a:t> </a:t>
            </a:r>
          </a:p>
          <a:p>
            <a:endParaRPr lang="en-US" b="0" baseline="0" dirty="0" smtClean="0"/>
          </a:p>
          <a:p>
            <a:r>
              <a:rPr lang="en-US" b="0" baseline="0" dirty="0" smtClean="0"/>
              <a:t>3 </a:t>
            </a:r>
            <a:r>
              <a:rPr lang="en-US" b="0" baseline="0" dirty="0" err="1" smtClean="0"/>
              <a:t>Juego</a:t>
            </a:r>
            <a:r>
              <a:rPr lang="en-US" b="0" baseline="0" dirty="0" smtClean="0"/>
              <a:t> </a:t>
            </a:r>
            <a:r>
              <a:rPr lang="en-US" b="0" baseline="0" dirty="0" err="1" smtClean="0"/>
              <a:t>facilita</a:t>
            </a:r>
            <a:r>
              <a:rPr lang="en-US" b="0" baseline="0" dirty="0" smtClean="0"/>
              <a:t> el </a:t>
            </a:r>
            <a:r>
              <a:rPr lang="en-US" b="0" baseline="0" dirty="0" err="1" smtClean="0"/>
              <a:t>dominio</a:t>
            </a:r>
            <a:r>
              <a:rPr lang="en-US" b="0" baseline="0" dirty="0" smtClean="0"/>
              <a:t> de </a:t>
            </a:r>
            <a:r>
              <a:rPr lang="en-US" b="0" baseline="0" dirty="0" err="1" smtClean="0"/>
              <a:t>habilidades</a:t>
            </a:r>
            <a:r>
              <a:rPr lang="en-US" b="0" baseline="0" dirty="0" smtClean="0"/>
              <a:t>  </a:t>
            </a:r>
            <a:r>
              <a:rPr lang="en-US" b="0" baseline="0" dirty="0" err="1" smtClean="0"/>
              <a:t>ya</a:t>
            </a:r>
            <a:r>
              <a:rPr lang="en-US" b="0" baseline="0" dirty="0" smtClean="0"/>
              <a:t> que los ninos </a:t>
            </a:r>
            <a:r>
              <a:rPr lang="en-US" b="0" baseline="0" dirty="0" err="1" smtClean="0"/>
              <a:t>aprenden</a:t>
            </a:r>
            <a:r>
              <a:rPr lang="en-US" b="0" baseline="0" dirty="0" smtClean="0"/>
              <a:t> de </a:t>
            </a:r>
            <a:r>
              <a:rPr lang="en-US" b="0" baseline="0" dirty="0" err="1" smtClean="0"/>
              <a:t>manera</a:t>
            </a:r>
            <a:r>
              <a:rPr lang="en-US" b="0" baseline="0" dirty="0" smtClean="0"/>
              <a:t> </a:t>
            </a:r>
            <a:r>
              <a:rPr lang="en-US" b="0" baseline="0" dirty="0" err="1" smtClean="0"/>
              <a:t>espontanea</a:t>
            </a:r>
            <a:r>
              <a:rPr lang="en-US" b="0" baseline="0" dirty="0" smtClean="0"/>
              <a:t> </a:t>
            </a:r>
            <a:r>
              <a:rPr lang="en-US" b="0" baseline="0" dirty="0" err="1" smtClean="0"/>
              <a:t>segun</a:t>
            </a:r>
            <a:r>
              <a:rPr lang="en-US" b="0" baseline="0" dirty="0" smtClean="0"/>
              <a:t> </a:t>
            </a:r>
            <a:r>
              <a:rPr lang="en-US" b="0" baseline="0" dirty="0" err="1" smtClean="0"/>
              <a:t>su</a:t>
            </a:r>
            <a:r>
              <a:rPr lang="en-US" b="0" baseline="0" dirty="0" smtClean="0"/>
              <a:t> </a:t>
            </a:r>
            <a:r>
              <a:rPr lang="en-US" b="0" baseline="0" dirty="0" err="1" smtClean="0"/>
              <a:t>necesidad</a:t>
            </a:r>
            <a:r>
              <a:rPr lang="en-US" b="0" baseline="0" dirty="0" smtClean="0"/>
              <a:t> de </a:t>
            </a:r>
            <a:r>
              <a:rPr lang="en-US" b="0" baseline="0" dirty="0" err="1" smtClean="0"/>
              <a:t>aprendizaje</a:t>
            </a:r>
            <a:r>
              <a:rPr lang="en-US" b="0" baseline="0" dirty="0" smtClean="0"/>
              <a:t> </a:t>
            </a:r>
            <a:r>
              <a:rPr lang="en-US" b="0" baseline="0" dirty="0" err="1" smtClean="0"/>
              <a:t>siendo</a:t>
            </a:r>
            <a:r>
              <a:rPr lang="en-US" b="0" baseline="0" dirty="0" smtClean="0"/>
              <a:t> un</a:t>
            </a:r>
            <a:r>
              <a:rPr lang="en-US" baseline="0" dirty="0" smtClean="0"/>
              <a:t> </a:t>
            </a:r>
            <a:r>
              <a:rPr lang="en-US" baseline="0" dirty="0" err="1" smtClean="0"/>
              <a:t>metodo</a:t>
            </a:r>
            <a:r>
              <a:rPr lang="en-US" baseline="0" dirty="0" smtClean="0"/>
              <a:t> flexible </a:t>
            </a:r>
            <a:r>
              <a:rPr lang="en-US" baseline="0" dirty="0" err="1" smtClean="0"/>
              <a:t>para</a:t>
            </a:r>
            <a:r>
              <a:rPr lang="en-US" baseline="0" dirty="0" smtClean="0"/>
              <a:t> </a:t>
            </a:r>
            <a:r>
              <a:rPr lang="en-US" baseline="0" dirty="0" err="1" smtClean="0"/>
              <a:t>potenciar</a:t>
            </a:r>
            <a:r>
              <a:rPr lang="en-US" baseline="0" dirty="0" smtClean="0"/>
              <a:t> </a:t>
            </a:r>
            <a:r>
              <a:rPr lang="en-US" baseline="0" dirty="0" err="1" smtClean="0"/>
              <a:t>las</a:t>
            </a:r>
            <a:r>
              <a:rPr lang="en-US" baseline="0" dirty="0" smtClean="0"/>
              <a:t> </a:t>
            </a:r>
            <a:r>
              <a:rPr lang="en-US" baseline="0" dirty="0" err="1" smtClean="0"/>
              <a:t>capacidades</a:t>
            </a:r>
            <a:r>
              <a:rPr lang="en-US" baseline="0" dirty="0" smtClean="0"/>
              <a:t> e </a:t>
            </a:r>
            <a:r>
              <a:rPr lang="en-US" baseline="0" dirty="0" err="1" smtClean="0"/>
              <a:t>intereses</a:t>
            </a:r>
            <a:r>
              <a:rPr lang="en-US" baseline="0" dirty="0" smtClean="0"/>
              <a:t> de </a:t>
            </a:r>
            <a:r>
              <a:rPr lang="en-US" baseline="0" dirty="0" err="1" smtClean="0"/>
              <a:t>cada</a:t>
            </a:r>
            <a:r>
              <a:rPr lang="en-US" baseline="0" dirty="0" smtClean="0"/>
              <a:t> </a:t>
            </a:r>
            <a:r>
              <a:rPr lang="en-US" baseline="0" dirty="0" err="1" smtClean="0"/>
              <a:t>nino</a:t>
            </a:r>
            <a:r>
              <a:rPr lang="en-US" baseline="0" dirty="0" smtClean="0"/>
              <a:t> </a:t>
            </a:r>
            <a:endParaRPr lang="en-US" b="0" baseline="0" dirty="0" smtClean="0"/>
          </a:p>
          <a:p>
            <a:r>
              <a:rPr lang="en-US" b="0" baseline="0" dirty="0" smtClean="0"/>
              <a:t>4 </a:t>
            </a:r>
            <a:r>
              <a:rPr lang="en-US" b="0" baseline="0" dirty="0" err="1" smtClean="0"/>
              <a:t>rincones</a:t>
            </a:r>
            <a:r>
              <a:rPr lang="en-US" b="0" baseline="0" dirty="0" smtClean="0"/>
              <a:t> fin y </a:t>
            </a:r>
            <a:r>
              <a:rPr lang="en-US" b="0" baseline="0" dirty="0" err="1" smtClean="0"/>
              <a:t>gruesa</a:t>
            </a:r>
            <a:r>
              <a:rPr lang="en-US" b="0" baseline="0" dirty="0" smtClean="0"/>
              <a:t> </a:t>
            </a:r>
          </a:p>
          <a:p>
            <a:r>
              <a:rPr lang="es-EC" sz="1200" kern="1200" dirty="0" smtClean="0">
                <a:solidFill>
                  <a:schemeClr val="tx1"/>
                </a:solidFill>
                <a:latin typeface="+mn-lt"/>
                <a:ea typeface="+mn-ea"/>
                <a:cs typeface="+mn-cs"/>
              </a:rPr>
              <a:t>5 Para estimular un buen progreso motriz donde se </a:t>
            </a:r>
            <a:r>
              <a:rPr lang="es-EC" sz="1200" kern="1200" smtClean="0">
                <a:solidFill>
                  <a:schemeClr val="tx1"/>
                </a:solidFill>
                <a:latin typeface="+mn-lt"/>
                <a:ea typeface="+mn-ea"/>
                <a:cs typeface="+mn-cs"/>
              </a:rPr>
              <a:t>benefician las </a:t>
            </a:r>
            <a:r>
              <a:rPr lang="es-EC" sz="1200" kern="1200" dirty="0" smtClean="0">
                <a:solidFill>
                  <a:schemeClr val="tx1"/>
                </a:solidFill>
                <a:latin typeface="+mn-lt"/>
                <a:ea typeface="+mn-ea"/>
                <a:cs typeface="+mn-cs"/>
              </a:rPr>
              <a:t>docentes desarrollen todas las habilidades, capacidades y destrezas en los niños de 1 a 2 años de edad, aplicando diferentes técnicas lúdicas para estimular la motricidad fina, gruesa, lateralidad, coordinación, equilibrio en los niños, </a:t>
            </a:r>
            <a:endParaRPr lang="en-US" b="0" baseline="0" dirty="0" smtClean="0"/>
          </a:p>
          <a:p>
            <a:endParaRPr lang="es-ES" dirty="0"/>
          </a:p>
        </p:txBody>
      </p:sp>
      <p:sp>
        <p:nvSpPr>
          <p:cNvPr id="4" name="3 Marcador de número de diapositiva"/>
          <p:cNvSpPr>
            <a:spLocks noGrp="1"/>
          </p:cNvSpPr>
          <p:nvPr>
            <p:ph type="sldNum" sz="quarter" idx="10"/>
          </p:nvPr>
        </p:nvSpPr>
        <p:spPr/>
        <p:txBody>
          <a:bodyPr/>
          <a:lstStyle/>
          <a:p>
            <a:pPr>
              <a:defRPr/>
            </a:pPr>
            <a:fld id="{A3C52774-616F-4C29-9306-3C46CCE84977}" type="slidenum">
              <a:rPr lang="es-EC" smtClean="0"/>
              <a:pPr>
                <a:defRPr/>
              </a:pPr>
              <a:t>35</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noProof="0" dirty="0" smtClean="0"/>
              <a:t>Las razones que justifican</a:t>
            </a:r>
            <a:r>
              <a:rPr lang="es-ES" baseline="0" noProof="0" dirty="0" smtClean="0"/>
              <a:t> el trabajar con ninos CDI en lo que se refiere a motricidad es lograr un desarrollo integral en beneficio del niño</a:t>
            </a:r>
            <a:endParaRPr lang="es-ES" dirty="0"/>
          </a:p>
        </p:txBody>
      </p:sp>
      <p:sp>
        <p:nvSpPr>
          <p:cNvPr id="4" name="3 Marcador de número de diapositiva"/>
          <p:cNvSpPr>
            <a:spLocks noGrp="1"/>
          </p:cNvSpPr>
          <p:nvPr>
            <p:ph type="sldNum" sz="quarter" idx="10"/>
          </p:nvPr>
        </p:nvSpPr>
        <p:spPr/>
        <p:txBody>
          <a:bodyPr/>
          <a:lstStyle/>
          <a:p>
            <a:pPr>
              <a:defRPr/>
            </a:pPr>
            <a:fld id="{A3C52774-616F-4C29-9306-3C46CCE84977}" type="slidenum">
              <a:rPr lang="es-EC" smtClean="0"/>
              <a:pPr>
                <a:defRPr/>
              </a:pPr>
              <a:t>5</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endParaRPr lang="es-ES" dirty="0"/>
          </a:p>
        </p:txBody>
      </p:sp>
      <p:sp>
        <p:nvSpPr>
          <p:cNvPr id="4" name="3 Marcador de número de diapositiva"/>
          <p:cNvSpPr>
            <a:spLocks noGrp="1"/>
          </p:cNvSpPr>
          <p:nvPr>
            <p:ph type="sldNum" sz="quarter" idx="10"/>
          </p:nvPr>
        </p:nvSpPr>
        <p:spPr/>
        <p:txBody>
          <a:bodyPr/>
          <a:lstStyle/>
          <a:p>
            <a:pPr>
              <a:defRPr/>
            </a:pPr>
            <a:fld id="{A3C52774-616F-4C29-9306-3C46CCE84977}" type="slidenum">
              <a:rPr lang="es-EC" smtClean="0"/>
              <a:pPr>
                <a:defRPr/>
              </a:pPr>
              <a:t>6</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1 se</a:t>
            </a:r>
            <a:r>
              <a:rPr lang="en-US" baseline="0" dirty="0" smtClean="0"/>
              <a:t> </a:t>
            </a:r>
            <a:r>
              <a:rPr lang="en-US" baseline="0" dirty="0" err="1" smtClean="0"/>
              <a:t>realiza</a:t>
            </a:r>
            <a:r>
              <a:rPr lang="en-US" baseline="0" dirty="0" smtClean="0"/>
              <a:t> de </a:t>
            </a:r>
            <a:r>
              <a:rPr lang="en-US" baseline="0" dirty="0" err="1" smtClean="0"/>
              <a:t>manera</a:t>
            </a:r>
            <a:r>
              <a:rPr lang="en-US" baseline="0" dirty="0" smtClean="0"/>
              <a:t> </a:t>
            </a:r>
            <a:r>
              <a:rPr lang="en-US" baseline="0" dirty="0" err="1" smtClean="0"/>
              <a:t>gratuita</a:t>
            </a:r>
            <a:r>
              <a:rPr lang="en-US" baseline="0" dirty="0" smtClean="0"/>
              <a:t> </a:t>
            </a:r>
            <a:endParaRPr lang="en-US" dirty="0" smtClean="0"/>
          </a:p>
          <a:p>
            <a:r>
              <a:rPr lang="en-US" baseline="0" dirty="0" smtClean="0"/>
              <a:t>2 </a:t>
            </a:r>
            <a:r>
              <a:rPr lang="en-US" baseline="0" dirty="0" err="1" smtClean="0"/>
              <a:t>prestigio</a:t>
            </a:r>
            <a:r>
              <a:rPr lang="en-US" baseline="0" dirty="0" smtClean="0"/>
              <a:t> al </a:t>
            </a:r>
            <a:r>
              <a:rPr lang="en-US" baseline="0" dirty="0" err="1" smtClean="0"/>
              <a:t>tener</a:t>
            </a:r>
            <a:r>
              <a:rPr lang="en-US" baseline="0" dirty="0" smtClean="0"/>
              <a:t> </a:t>
            </a:r>
            <a:r>
              <a:rPr lang="en-US" baseline="0" dirty="0" err="1" smtClean="0"/>
              <a:t>estimulacion</a:t>
            </a:r>
            <a:r>
              <a:rPr lang="en-US" baseline="0" dirty="0" smtClean="0"/>
              <a:t> </a:t>
            </a:r>
            <a:r>
              <a:rPr lang="en-US" baseline="0" dirty="0" err="1" smtClean="0"/>
              <a:t>temprana</a:t>
            </a:r>
            <a:r>
              <a:rPr lang="en-US" baseline="0" dirty="0" smtClean="0"/>
              <a:t> en el CDI </a:t>
            </a:r>
            <a:r>
              <a:rPr lang="en-US" baseline="0" dirty="0" err="1" smtClean="0"/>
              <a:t>guaga</a:t>
            </a:r>
            <a:r>
              <a:rPr lang="en-US" baseline="0" dirty="0" smtClean="0"/>
              <a:t> </a:t>
            </a:r>
          </a:p>
          <a:p>
            <a:r>
              <a:rPr lang="en-US" baseline="0" dirty="0" smtClean="0"/>
              <a:t>3 </a:t>
            </a:r>
            <a:r>
              <a:rPr lang="es-ES" sz="1200" b="0" i="0" kern="1200" dirty="0" smtClean="0">
                <a:solidFill>
                  <a:schemeClr val="tx1"/>
                </a:solidFill>
                <a:latin typeface="+mn-lt"/>
                <a:ea typeface="+mn-ea"/>
                <a:cs typeface="+mn-cs"/>
              </a:rPr>
              <a:t>indicando la manera más eficaz, de qué enseñar, cómo enseñar y cuándo hacerlo</a:t>
            </a:r>
            <a:r>
              <a:rPr lang="es-ES" sz="1200" b="0" i="0" kern="1200" dirty="0" smtClean="0">
                <a:solidFill>
                  <a:schemeClr val="tx1"/>
                </a:solidFill>
                <a:latin typeface="+mn-lt"/>
                <a:ea typeface="+mn-ea"/>
                <a:cs typeface="+mn-cs"/>
              </a:rPr>
              <a:t>.</a:t>
            </a:r>
            <a:endParaRPr lang="en-US" dirty="0" smtClean="0"/>
          </a:p>
          <a:p>
            <a:r>
              <a:rPr lang="en-US" dirty="0" smtClean="0"/>
              <a:t>4 </a:t>
            </a:r>
            <a:r>
              <a:rPr lang="en-US" dirty="0" err="1" smtClean="0"/>
              <a:t>metodologia</a:t>
            </a:r>
            <a:r>
              <a:rPr lang="en-US" baseline="0" dirty="0" smtClean="0"/>
              <a:t> </a:t>
            </a:r>
            <a:r>
              <a:rPr lang="en-US" baseline="0" dirty="0" err="1" smtClean="0"/>
              <a:t>juego</a:t>
            </a:r>
            <a:r>
              <a:rPr lang="en-US" baseline="0" dirty="0" smtClean="0"/>
              <a:t> </a:t>
            </a:r>
            <a:r>
              <a:rPr lang="en-US" baseline="0" dirty="0" err="1" smtClean="0"/>
              <a:t>trabajo</a:t>
            </a:r>
            <a:r>
              <a:rPr lang="en-US" baseline="0" dirty="0" smtClean="0"/>
              <a:t> </a:t>
            </a:r>
            <a:r>
              <a:rPr lang="en-US" baseline="0" dirty="0" err="1" smtClean="0"/>
              <a:t>es</a:t>
            </a:r>
            <a:r>
              <a:rPr lang="en-US" baseline="0" dirty="0" smtClean="0"/>
              <a:t> </a:t>
            </a:r>
            <a:r>
              <a:rPr lang="en-US" baseline="0" dirty="0" err="1" smtClean="0"/>
              <a:t>metodo</a:t>
            </a:r>
            <a:r>
              <a:rPr lang="en-US" baseline="0" dirty="0" smtClean="0"/>
              <a:t> flexible </a:t>
            </a:r>
            <a:r>
              <a:rPr lang="en-US" baseline="0" dirty="0" err="1" smtClean="0"/>
              <a:t>para</a:t>
            </a:r>
            <a:r>
              <a:rPr lang="en-US" baseline="0" dirty="0" smtClean="0"/>
              <a:t> </a:t>
            </a:r>
            <a:r>
              <a:rPr lang="en-US" baseline="0" dirty="0" err="1" smtClean="0"/>
              <a:t>potenciar</a:t>
            </a:r>
            <a:r>
              <a:rPr lang="en-US" baseline="0" dirty="0" smtClean="0"/>
              <a:t> </a:t>
            </a:r>
            <a:r>
              <a:rPr lang="en-US" baseline="0" dirty="0" err="1" smtClean="0"/>
              <a:t>las</a:t>
            </a:r>
            <a:r>
              <a:rPr lang="en-US" baseline="0" dirty="0" smtClean="0"/>
              <a:t> </a:t>
            </a:r>
            <a:r>
              <a:rPr lang="en-US" baseline="0" dirty="0" err="1" smtClean="0"/>
              <a:t>capacidades</a:t>
            </a:r>
            <a:r>
              <a:rPr lang="en-US" baseline="0" dirty="0" smtClean="0"/>
              <a:t> e </a:t>
            </a:r>
            <a:r>
              <a:rPr lang="en-US" baseline="0" dirty="0" err="1" smtClean="0"/>
              <a:t>intereses</a:t>
            </a:r>
            <a:r>
              <a:rPr lang="en-US" baseline="0" dirty="0" smtClean="0"/>
              <a:t> de </a:t>
            </a:r>
            <a:r>
              <a:rPr lang="en-US" baseline="0" dirty="0" err="1" smtClean="0"/>
              <a:t>cada</a:t>
            </a:r>
            <a:r>
              <a:rPr lang="en-US" baseline="0" dirty="0" smtClean="0"/>
              <a:t> </a:t>
            </a:r>
            <a:r>
              <a:rPr lang="en-US" baseline="0" dirty="0" err="1" smtClean="0"/>
              <a:t>nino</a:t>
            </a:r>
            <a:r>
              <a:rPr lang="en-US" baseline="0" dirty="0" smtClean="0"/>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5 </a:t>
            </a:r>
            <a:r>
              <a:rPr lang="es-EC" sz="1200" kern="1200" dirty="0" smtClean="0">
                <a:solidFill>
                  <a:schemeClr val="tx1"/>
                </a:solidFill>
                <a:latin typeface="+mn-lt"/>
                <a:ea typeface="+mn-ea"/>
                <a:cs typeface="+mn-cs"/>
              </a:rPr>
              <a:t>Respecto al proyecto no existió limitaciones para realizarlo ya que gracias al apoyo directo de la institución se lo pudo ejecutar sin ningún inconveniente. </a:t>
            </a:r>
            <a:endParaRPr lang="es-ES" dirty="0"/>
          </a:p>
        </p:txBody>
      </p:sp>
      <p:sp>
        <p:nvSpPr>
          <p:cNvPr id="4" name="3 Marcador de número de diapositiva"/>
          <p:cNvSpPr>
            <a:spLocks noGrp="1"/>
          </p:cNvSpPr>
          <p:nvPr>
            <p:ph type="sldNum" sz="quarter" idx="10"/>
          </p:nvPr>
        </p:nvSpPr>
        <p:spPr/>
        <p:txBody>
          <a:bodyPr/>
          <a:lstStyle/>
          <a:p>
            <a:pPr>
              <a:defRPr/>
            </a:pPr>
            <a:fld id="{A3C52774-616F-4C29-9306-3C46CCE84977}" type="slidenum">
              <a:rPr lang="es-EC" smtClean="0"/>
              <a:pPr>
                <a:defRPr/>
              </a:pPr>
              <a:t>7</a:t>
            </a:fld>
            <a:endParaRPr lang="es-EC"/>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C" sz="1200" kern="1200" dirty="0" smtClean="0">
                <a:solidFill>
                  <a:schemeClr val="tx1"/>
                </a:solidFill>
                <a:latin typeface="+mn-lt"/>
                <a:ea typeface="+mn-ea"/>
                <a:cs typeface="+mn-cs"/>
              </a:rPr>
              <a:t>La estimulación temprana, debe ponerse en marcha lo antes posible, desde el nacimiento, o en las primeras etapas de la vida,</a:t>
            </a:r>
            <a:r>
              <a:rPr lang="es-EC" sz="1200" kern="1200" baseline="0" dirty="0" smtClean="0">
                <a:solidFill>
                  <a:schemeClr val="tx1"/>
                </a:solidFill>
                <a:latin typeface="+mn-lt"/>
                <a:ea typeface="+mn-ea"/>
                <a:cs typeface="+mn-cs"/>
              </a:rPr>
              <a:t> </a:t>
            </a:r>
            <a:r>
              <a:rPr lang="es-ES" sz="1200" b="0" i="0" kern="1200" dirty="0" smtClean="0">
                <a:solidFill>
                  <a:schemeClr val="tx1"/>
                </a:solidFill>
                <a:latin typeface="+mn-lt"/>
                <a:ea typeface="+mn-ea"/>
                <a:cs typeface="+mn-cs"/>
              </a:rPr>
              <a:t>Tiene lugar mediante la repetición útil de diferentes eventos sensoriales que aumentan, por una parte, el control emocional, proporcionando al niño una sensación de seguridad y goce; y por la otra, amplían la habilidad mental, que le facilita el aprendizaje</a:t>
            </a:r>
            <a:endParaRPr lang="es-EC"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pPr>
              <a:defRPr/>
            </a:pPr>
            <a:fld id="{A3C52774-616F-4C29-9306-3C46CCE84977}" type="slidenum">
              <a:rPr lang="es-EC" smtClean="0"/>
              <a:pPr>
                <a:defRPr/>
              </a:pPr>
              <a:t>9</a:t>
            </a:fld>
            <a:endParaRPr lang="es-EC"/>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 1 El objetivo no es desarrollar niños precoces, ni adelantarlos en su desarrollo natural sino ofrecerles experiencias que le permitan formar las bases para la adquisición de futuros aprendizajes</a:t>
            </a:r>
          </a:p>
          <a:p>
            <a:pPr marL="0" marR="0" indent="0" algn="l" defTabSz="914400" rtl="0" eaLnBrk="0" fontAlgn="base" latinLnBrk="0" hangingPunct="0">
              <a:lnSpc>
                <a:spcPct val="100000"/>
              </a:lnSpc>
              <a:spcBef>
                <a:spcPct val="30000"/>
              </a:spcBef>
              <a:spcAft>
                <a:spcPct val="0"/>
              </a:spcAft>
              <a:buClrTx/>
              <a:buSzTx/>
              <a:buFontTx/>
              <a:buNone/>
              <a:tabLst/>
              <a:defRPr/>
            </a:pPr>
            <a:r>
              <a:rPr lang="es-EC" sz="1200" kern="1200" dirty="0" smtClean="0">
                <a:solidFill>
                  <a:schemeClr val="tx1"/>
                </a:solidFill>
                <a:latin typeface="+mn-lt"/>
                <a:ea typeface="+mn-ea"/>
                <a:cs typeface="+mn-cs"/>
              </a:rPr>
              <a:t>2 </a:t>
            </a:r>
            <a:r>
              <a:rPr lang="es-ES" sz="1200" b="0" i="0" kern="1200" dirty="0" smtClean="0">
                <a:solidFill>
                  <a:schemeClr val="tx1"/>
                </a:solidFill>
                <a:latin typeface="+mn-lt"/>
                <a:ea typeface="+mn-ea"/>
                <a:cs typeface="+mn-cs"/>
              </a:rPr>
              <a:t>el niño cuenta con gran cantidad de neuronas, pero éstas aún no han alcanzado su total desarrollo, aún están inmaduras, los hemisferios cerebrales aún no entran en funcionamiento, es aquí donde se hace importante mencionar que la cantidad y calidad de los estímulos van a permitir el desarrollo potencial del niño.</a:t>
            </a: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b="0" i="0" kern="1200" dirty="0" smtClean="0">
                <a:solidFill>
                  <a:schemeClr val="tx1"/>
                </a:solidFill>
                <a:latin typeface="+mn-lt"/>
                <a:ea typeface="+mn-ea"/>
                <a:cs typeface="+mn-cs"/>
              </a:rPr>
              <a:t>3</a:t>
            </a:r>
            <a:r>
              <a:rPr lang="es-ES" sz="1200" kern="1200" dirty="0" smtClean="0">
                <a:solidFill>
                  <a:schemeClr val="tx1"/>
                </a:solidFill>
                <a:latin typeface="+mn-lt"/>
                <a:ea typeface="+mn-ea"/>
                <a:cs typeface="+mn-cs"/>
              </a:rPr>
              <a:t> C</a:t>
            </a:r>
            <a:r>
              <a:rPr lang="es-EC" sz="1200" kern="1200" dirty="0" err="1" smtClean="0">
                <a:solidFill>
                  <a:schemeClr val="tx1"/>
                </a:solidFill>
                <a:latin typeface="+mn-lt"/>
                <a:ea typeface="+mn-ea"/>
                <a:cs typeface="+mn-cs"/>
              </a:rPr>
              <a:t>onsiderándola</a:t>
            </a:r>
            <a:r>
              <a:rPr lang="es-EC" sz="1200" kern="1200" dirty="0" smtClean="0">
                <a:solidFill>
                  <a:schemeClr val="tx1"/>
                </a:solidFill>
                <a:latin typeface="+mn-lt"/>
                <a:ea typeface="+mn-ea"/>
                <a:cs typeface="+mn-cs"/>
              </a:rPr>
              <a:t> no solo como simples ejercicios si no como un acercamiento directo,  tomando en consideración las capacidades, necesidades, intereses, destrezas y habilidades de los niños.</a:t>
            </a:r>
            <a:endParaRPr lang="es-ES" dirty="0"/>
          </a:p>
        </p:txBody>
      </p:sp>
      <p:sp>
        <p:nvSpPr>
          <p:cNvPr id="4" name="3 Marcador de número de diapositiva"/>
          <p:cNvSpPr>
            <a:spLocks noGrp="1"/>
          </p:cNvSpPr>
          <p:nvPr>
            <p:ph type="sldNum" sz="quarter" idx="10"/>
          </p:nvPr>
        </p:nvSpPr>
        <p:spPr/>
        <p:txBody>
          <a:bodyPr/>
          <a:lstStyle/>
          <a:p>
            <a:pPr>
              <a:defRPr/>
            </a:pPr>
            <a:fld id="{A3C52774-616F-4C29-9306-3C46CCE84977}" type="slidenum">
              <a:rPr lang="es-EC" smtClean="0"/>
              <a:pPr>
                <a:defRPr/>
              </a:pPr>
              <a:t>11</a:t>
            </a:fld>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s-EC"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C" sz="1200" kern="1200" dirty="0" smtClean="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2 </a:t>
            </a:r>
            <a:r>
              <a:rPr lang="es-EC" sz="1200" kern="1200" dirty="0" smtClean="0">
                <a:solidFill>
                  <a:schemeClr val="tx1"/>
                </a:solidFill>
                <a:latin typeface="+mn-lt"/>
                <a:ea typeface="+mn-ea"/>
                <a:cs typeface="+mn-cs"/>
              </a:rPr>
              <a:t>Se centra su atención con actividades de tipo visual y  manipulativas.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a:t>
            </a:r>
            <a:r>
              <a:rPr lang="es-EC" sz="1200" kern="1200" dirty="0" err="1" smtClean="0">
                <a:solidFill>
                  <a:schemeClr val="tx1"/>
                </a:solidFill>
                <a:latin typeface="+mn-lt"/>
                <a:ea typeface="+mn-ea"/>
                <a:cs typeface="+mn-cs"/>
              </a:rPr>
              <a:t>ediante</a:t>
            </a:r>
            <a:r>
              <a:rPr lang="es-EC" sz="1200" kern="1200" dirty="0" smtClean="0">
                <a:solidFill>
                  <a:schemeClr val="tx1"/>
                </a:solidFill>
                <a:latin typeface="+mn-lt"/>
                <a:ea typeface="+mn-ea"/>
                <a:cs typeface="+mn-cs"/>
              </a:rPr>
              <a:t> todo tipo de experiencias y exploraciones</a:t>
            </a:r>
            <a:r>
              <a:rPr lang="es-EC" sz="1200" kern="1200" baseline="0" dirty="0" smtClean="0">
                <a:solidFill>
                  <a:schemeClr val="tx1"/>
                </a:solidFill>
                <a:latin typeface="+mn-lt"/>
                <a:ea typeface="+mn-ea"/>
                <a:cs typeface="+mn-cs"/>
              </a:rPr>
              <a:t> siendo el protagonista de su aprendizaje</a:t>
            </a:r>
          </a:p>
          <a:p>
            <a:pPr lvl="0"/>
            <a:endParaRPr lang="es-EC" sz="1200" kern="1200" baseline="0" dirty="0" smtClean="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C" sz="1200" kern="1200" dirty="0" smtClean="0">
                <a:solidFill>
                  <a:schemeClr val="tx1"/>
                </a:solidFill>
                <a:latin typeface="+mn-lt"/>
                <a:ea typeface="+mn-ea"/>
                <a:cs typeface="+mn-cs"/>
              </a:rPr>
              <a:t>Gradualmente mediante una combinación de práctica y la maduración física del cuerpo y el encéfalo, adquieren habilidades motoras logrando mostrar gran dominio.    </a:t>
            </a:r>
            <a:endParaRPr lang="es-ES" sz="1200" kern="1200" dirty="0" smtClean="0">
              <a:solidFill>
                <a:schemeClr val="tx1"/>
              </a:solidFill>
              <a:latin typeface="+mn-lt"/>
              <a:ea typeface="+mn-ea"/>
              <a:cs typeface="+mn-cs"/>
            </a:endParaRPr>
          </a:p>
          <a:p>
            <a:pPr lvl="0"/>
            <a:endParaRPr lang="es-ES"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A3C52774-616F-4C29-9306-3C46CCE84977}" type="slidenum">
              <a:rPr lang="es-EC" smtClean="0"/>
              <a:pPr>
                <a:defRPr/>
              </a:pPr>
              <a:t>12</a:t>
            </a:fld>
            <a:endParaRPr lang="es-EC"/>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En el </a:t>
            </a:r>
            <a:r>
              <a:rPr lang="en-US" baseline="0" dirty="0" err="1" smtClean="0"/>
              <a:t>presente</a:t>
            </a:r>
            <a:r>
              <a:rPr lang="en-US" baseline="0" dirty="0" smtClean="0"/>
              <a:t> </a:t>
            </a:r>
            <a:r>
              <a:rPr lang="en-US" baseline="0" dirty="0" err="1" smtClean="0"/>
              <a:t>proyecto</a:t>
            </a:r>
            <a:r>
              <a:rPr lang="en-US" baseline="0" dirty="0" smtClean="0"/>
              <a:t> se </a:t>
            </a:r>
            <a:r>
              <a:rPr lang="en-US" baseline="0" dirty="0" err="1" smtClean="0"/>
              <a:t>realizo</a:t>
            </a:r>
            <a:r>
              <a:rPr lang="en-US" baseline="0" dirty="0" smtClean="0"/>
              <a:t> </a:t>
            </a:r>
            <a:r>
              <a:rPr lang="en-US" baseline="0" dirty="0" err="1" smtClean="0"/>
              <a:t>una</a:t>
            </a:r>
            <a:r>
              <a:rPr lang="en-US" baseline="0" dirty="0" smtClean="0"/>
              <a:t> </a:t>
            </a:r>
            <a:r>
              <a:rPr lang="en-US" baseline="0" dirty="0" err="1" smtClean="0"/>
              <a:t>invetigacion</a:t>
            </a:r>
            <a:r>
              <a:rPr lang="en-US" baseline="0" dirty="0" smtClean="0"/>
              <a:t> de campo </a:t>
            </a:r>
            <a:r>
              <a:rPr lang="en-US" baseline="0" dirty="0" err="1" smtClean="0"/>
              <a:t>demostrando</a:t>
            </a:r>
            <a:r>
              <a:rPr lang="en-US" baseline="0" dirty="0" smtClean="0"/>
              <a:t> la </a:t>
            </a:r>
            <a:r>
              <a:rPr lang="en-US" baseline="0" dirty="0" err="1" smtClean="0"/>
              <a:t>factibilidac</a:t>
            </a:r>
            <a:r>
              <a:rPr lang="en-US" baseline="0" dirty="0" smtClean="0"/>
              <a:t> y </a:t>
            </a:r>
            <a:r>
              <a:rPr lang="en-US" baseline="0" dirty="0" err="1" smtClean="0"/>
              <a:t>viablidad</a:t>
            </a:r>
            <a:r>
              <a:rPr lang="en-US" baseline="0" dirty="0" smtClean="0"/>
              <a:t> de </a:t>
            </a:r>
            <a:r>
              <a:rPr lang="en-US" baseline="0" dirty="0" err="1" smtClean="0"/>
              <a:t>dar</a:t>
            </a:r>
            <a:r>
              <a:rPr lang="en-US" baseline="0" dirty="0" smtClean="0"/>
              <a:t> </a:t>
            </a:r>
            <a:r>
              <a:rPr lang="en-US" baseline="0" dirty="0" err="1" smtClean="0"/>
              <a:t>posible</a:t>
            </a:r>
            <a:r>
              <a:rPr lang="en-US" baseline="0" dirty="0" smtClean="0"/>
              <a:t> </a:t>
            </a:r>
            <a:r>
              <a:rPr lang="en-US" baseline="0" dirty="0" err="1" smtClean="0"/>
              <a:t>solucion</a:t>
            </a:r>
            <a:r>
              <a:rPr lang="en-US" baseline="0" dirty="0" smtClean="0"/>
              <a:t> de los </a:t>
            </a:r>
            <a:r>
              <a:rPr lang="en-US" baseline="0" dirty="0" err="1" smtClean="0"/>
              <a:t>efectos</a:t>
            </a:r>
            <a:r>
              <a:rPr lang="en-US" baseline="0" dirty="0" smtClean="0"/>
              <a:t> </a:t>
            </a:r>
            <a:r>
              <a:rPr lang="en-US" baseline="0" dirty="0" err="1" smtClean="0"/>
              <a:t>producidos</a:t>
            </a:r>
            <a:r>
              <a:rPr lang="en-US" baseline="0" dirty="0" smtClean="0"/>
              <a:t> en el </a:t>
            </a:r>
            <a:r>
              <a:rPr lang="en-US" baseline="0" dirty="0" err="1" smtClean="0"/>
              <a:t>estudio</a:t>
            </a:r>
            <a:r>
              <a:rPr lang="en-US" baseline="0" dirty="0" smtClean="0"/>
              <a:t> </a:t>
            </a:r>
            <a:endParaRPr lang="es-ES" dirty="0" smtClean="0"/>
          </a:p>
          <a:p>
            <a:r>
              <a:rPr lang="en-US" dirty="0" err="1" smtClean="0"/>
              <a:t>Diseno</a:t>
            </a:r>
            <a:r>
              <a:rPr lang="en-US" dirty="0" smtClean="0"/>
              <a:t> </a:t>
            </a:r>
            <a:r>
              <a:rPr lang="en-US" dirty="0" smtClean="0"/>
              <a:t>– En los </a:t>
            </a:r>
            <a:r>
              <a:rPr lang="en-US" dirty="0" err="1" smtClean="0"/>
              <a:t>cuales</a:t>
            </a:r>
            <a:r>
              <a:rPr lang="en-US" baseline="0" dirty="0" smtClean="0"/>
              <a:t> </a:t>
            </a:r>
            <a:r>
              <a:rPr lang="en-US" baseline="0" dirty="0" err="1" smtClean="0"/>
              <a:t>manipule</a:t>
            </a:r>
            <a:r>
              <a:rPr lang="en-US" baseline="0" dirty="0" smtClean="0"/>
              <a:t> </a:t>
            </a:r>
            <a:r>
              <a:rPr lang="en-US" baseline="0" dirty="0" err="1" smtClean="0"/>
              <a:t>deliberadamente</a:t>
            </a:r>
            <a:r>
              <a:rPr lang="en-US" baseline="0" dirty="0" smtClean="0"/>
              <a:t> la variable </a:t>
            </a:r>
            <a:r>
              <a:rPr lang="en-US" baseline="0" dirty="0" err="1" smtClean="0"/>
              <a:t>estimulacion</a:t>
            </a:r>
            <a:r>
              <a:rPr lang="en-US" baseline="0" dirty="0" smtClean="0"/>
              <a:t> </a:t>
            </a:r>
            <a:r>
              <a:rPr lang="en-US" baseline="0" dirty="0" err="1" smtClean="0"/>
              <a:t>temprana</a:t>
            </a:r>
            <a:r>
              <a:rPr lang="en-US" baseline="0" dirty="0" smtClean="0"/>
              <a:t> </a:t>
            </a:r>
            <a:r>
              <a:rPr lang="en-US" baseline="0" dirty="0" err="1" smtClean="0"/>
              <a:t>para</a:t>
            </a:r>
            <a:r>
              <a:rPr lang="en-US" baseline="0" dirty="0" smtClean="0"/>
              <a:t> </a:t>
            </a:r>
            <a:r>
              <a:rPr lang="en-US" baseline="0" dirty="0" err="1" smtClean="0"/>
              <a:t>ver</a:t>
            </a:r>
            <a:r>
              <a:rPr lang="en-US" baseline="0" dirty="0" smtClean="0"/>
              <a:t> </a:t>
            </a:r>
            <a:r>
              <a:rPr lang="en-US" baseline="0" dirty="0" err="1" smtClean="0"/>
              <a:t>su</a:t>
            </a:r>
            <a:r>
              <a:rPr lang="en-US" baseline="0" dirty="0" smtClean="0"/>
              <a:t> </a:t>
            </a:r>
            <a:r>
              <a:rPr lang="en-US" baseline="0" dirty="0" err="1" smtClean="0"/>
              <a:t>efecto</a:t>
            </a:r>
            <a:r>
              <a:rPr lang="en-US" baseline="0" dirty="0" smtClean="0"/>
              <a:t> y </a:t>
            </a:r>
            <a:r>
              <a:rPr lang="en-US" baseline="0" dirty="0" err="1" smtClean="0"/>
              <a:t>relacion</a:t>
            </a:r>
            <a:r>
              <a:rPr lang="en-US" baseline="0" dirty="0" smtClean="0"/>
              <a:t> con la variable </a:t>
            </a:r>
            <a:r>
              <a:rPr lang="en-US" baseline="0" dirty="0" err="1" smtClean="0"/>
              <a:t>desrrollo</a:t>
            </a:r>
            <a:r>
              <a:rPr lang="en-US" baseline="0" dirty="0" smtClean="0"/>
              <a:t> </a:t>
            </a:r>
            <a:r>
              <a:rPr lang="en-US" baseline="0" dirty="0" err="1" smtClean="0"/>
              <a:t>motriz</a:t>
            </a:r>
            <a:r>
              <a:rPr lang="en-US" baseline="0" dirty="0" smtClean="0"/>
              <a:t> </a:t>
            </a:r>
          </a:p>
          <a:p>
            <a:endParaRPr lang="es-ES" dirty="0"/>
          </a:p>
        </p:txBody>
      </p:sp>
      <p:sp>
        <p:nvSpPr>
          <p:cNvPr id="4" name="3 Marcador de número de diapositiva"/>
          <p:cNvSpPr>
            <a:spLocks noGrp="1"/>
          </p:cNvSpPr>
          <p:nvPr>
            <p:ph type="sldNum" sz="quarter" idx="10"/>
          </p:nvPr>
        </p:nvSpPr>
        <p:spPr/>
        <p:txBody>
          <a:bodyPr/>
          <a:lstStyle/>
          <a:p>
            <a:pPr>
              <a:defRPr/>
            </a:pPr>
            <a:fld id="{A3C52774-616F-4C29-9306-3C46CCE84977}" type="slidenum">
              <a:rPr lang="es-EC" smtClean="0"/>
              <a:pPr>
                <a:defRPr/>
              </a:pPr>
              <a:t>15</a:t>
            </a:fld>
            <a:endParaRPr lang="es-EC"/>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err="1" smtClean="0"/>
              <a:t>Aumenta</a:t>
            </a:r>
            <a:r>
              <a:rPr lang="en-US" dirty="0" smtClean="0"/>
              <a:t> en el </a:t>
            </a:r>
            <a:r>
              <a:rPr lang="en-US" dirty="0" err="1" smtClean="0"/>
              <a:t>nino</a:t>
            </a:r>
            <a:r>
              <a:rPr lang="en-US" dirty="0" smtClean="0"/>
              <a:t> a </a:t>
            </a:r>
            <a:r>
              <a:rPr lang="en-US" dirty="0" err="1" smtClean="0"/>
              <a:t>concentracion</a:t>
            </a:r>
            <a:r>
              <a:rPr lang="en-US" baseline="0" dirty="0" smtClean="0"/>
              <a:t> y la </a:t>
            </a:r>
            <a:r>
              <a:rPr lang="en-US" baseline="0" dirty="0" err="1" smtClean="0"/>
              <a:t>coordinacion</a:t>
            </a:r>
            <a:r>
              <a:rPr lang="en-US" baseline="0" dirty="0" smtClean="0"/>
              <a:t> visomotora </a:t>
            </a:r>
            <a:r>
              <a:rPr lang="en-US" baseline="0" dirty="0" err="1" smtClean="0"/>
              <a:t>ayudando</a:t>
            </a:r>
            <a:r>
              <a:rPr lang="en-US" baseline="0" dirty="0" smtClean="0"/>
              <a:t> a </a:t>
            </a:r>
            <a:r>
              <a:rPr lang="en-US" baseline="0" dirty="0" err="1" smtClean="0"/>
              <a:t>entrenar</a:t>
            </a:r>
            <a:r>
              <a:rPr lang="en-US" baseline="0" dirty="0" smtClean="0"/>
              <a:t> y regular los </a:t>
            </a:r>
            <a:r>
              <a:rPr lang="en-US" baseline="0" dirty="0" err="1" smtClean="0"/>
              <a:t>movimientos</a:t>
            </a:r>
            <a:r>
              <a:rPr lang="en-US" baseline="0" dirty="0" smtClean="0"/>
              <a:t> de la </a:t>
            </a:r>
            <a:r>
              <a:rPr lang="en-US" baseline="0" dirty="0" err="1" smtClean="0"/>
              <a:t>mano</a:t>
            </a:r>
            <a:r>
              <a:rPr lang="en-US" baseline="0" dirty="0" smtClean="0"/>
              <a:t> </a:t>
            </a:r>
            <a:endParaRPr lang="es-ES" dirty="0"/>
          </a:p>
        </p:txBody>
      </p:sp>
      <p:sp>
        <p:nvSpPr>
          <p:cNvPr id="4" name="3 Marcador de número de diapositiva"/>
          <p:cNvSpPr>
            <a:spLocks noGrp="1"/>
          </p:cNvSpPr>
          <p:nvPr>
            <p:ph type="sldNum" sz="quarter" idx="10"/>
          </p:nvPr>
        </p:nvSpPr>
        <p:spPr/>
        <p:txBody>
          <a:bodyPr/>
          <a:lstStyle/>
          <a:p>
            <a:pPr>
              <a:defRPr/>
            </a:pPr>
            <a:fld id="{A3C52774-616F-4C29-9306-3C46CCE84977}" type="slidenum">
              <a:rPr lang="es-EC" smtClean="0"/>
              <a:pPr>
                <a:defRPr/>
              </a:pPr>
              <a:t>20</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616575"/>
        </p:xfrm>
        <a:graphic>
          <a:graphicData uri="http://schemas.openxmlformats.org/presentationml/2006/ole">
            <p:oleObj spid="_x0000_s65564" name="CorelDRAW" r:id="rId3" imgW="9151920" imgH="5621400" progId="">
              <p:embed/>
            </p:oleObj>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endParaRPr lang="es-EC" sz="140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a:endParaRPr lang="es-EC" sz="140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endParaRPr lang="es-EC" sz="1400"/>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a:endParaRPr lang="es-EC" sz="1400"/>
          </a:p>
        </p:txBody>
      </p:sp>
      <p:pic>
        <p:nvPicPr>
          <p:cNvPr id="7" name="Picture 48" descr="bannner 2"/>
          <p:cNvPicPr>
            <a:picLocks noChangeAspect="1" noChangeArrowheads="1"/>
          </p:cNvPicPr>
          <p:nvPr userDrawn="1"/>
        </p:nvPicPr>
        <p:blipFill>
          <a:blip r:embed="rId4" cstate="print"/>
          <a:srcRect/>
          <a:stretch>
            <a:fillRect/>
          </a:stretch>
        </p:blipFill>
        <p:spPr bwMode="auto">
          <a:xfrm>
            <a:off x="0" y="5722938"/>
            <a:ext cx="9144000" cy="1135062"/>
          </a:xfrm>
          <a:prstGeom prst="rect">
            <a:avLst/>
          </a:prstGeom>
          <a:noFill/>
          <a:ln w="9525">
            <a:noFill/>
            <a:miter lim="800000"/>
            <a:headEnd/>
            <a:tailEnd/>
          </a:ln>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p:spPr>
        <p:txBody>
          <a:bodyPr wrap="none" anchor="ctr"/>
          <a:lstStyle/>
          <a:p>
            <a:endParaRPr lang="es-EC"/>
          </a:p>
        </p:txBody>
      </p:sp>
      <p:pic>
        <p:nvPicPr>
          <p:cNvPr id="9" name="Picture 49" descr="LOGO ESPE ORIGINAL copia"/>
          <p:cNvPicPr>
            <a:picLocks noChangeAspect="1" noChangeArrowheads="1"/>
          </p:cNvPicPr>
          <p:nvPr userDrawn="1"/>
        </p:nvPicPr>
        <p:blipFill>
          <a:blip r:embed="rId5" cstate="print"/>
          <a:srcRect/>
          <a:stretch>
            <a:fillRect/>
          </a:stretch>
        </p:blipFill>
        <p:spPr bwMode="auto">
          <a:xfrm>
            <a:off x="107950" y="115888"/>
            <a:ext cx="3313113" cy="887412"/>
          </a:xfrm>
          <a:prstGeom prst="rect">
            <a:avLst/>
          </a:prstGeom>
          <a:noFill/>
          <a:ln w="9525">
            <a:noFill/>
            <a:miter lim="800000"/>
            <a:headEnd/>
            <a:tailEnd/>
          </a:ln>
        </p:spPr>
      </p:pic>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616575"/>
        </p:xfrm>
        <a:graphic>
          <a:graphicData uri="http://schemas.openxmlformats.org/presentationml/2006/ole">
            <p:oleObj spid="_x0000_s66588" name="CorelDRAW" r:id="rId3" imgW="9151920" imgH="5621400" progId="">
              <p:embed/>
            </p:oleObj>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C" sz="1400">
              <a:solidFill>
                <a:srgbClr val="000000"/>
              </a:solidFill>
            </a:endParaRPr>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C" sz="1400">
              <a:solidFill>
                <a:srgbClr val="000000"/>
              </a:solidFill>
            </a:endParaRPr>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C" sz="1400">
              <a:solidFill>
                <a:srgbClr val="000000"/>
              </a:solidFill>
            </a:endParaRPr>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C" sz="1400">
              <a:solidFill>
                <a:srgbClr val="000000"/>
              </a:solidFill>
            </a:endParaRPr>
          </a:p>
        </p:txBody>
      </p:sp>
      <p:pic>
        <p:nvPicPr>
          <p:cNvPr id="7" name="Picture 48" descr="bannner 2"/>
          <p:cNvPicPr>
            <a:picLocks noChangeAspect="1" noChangeArrowheads="1"/>
          </p:cNvPicPr>
          <p:nvPr userDrawn="1"/>
        </p:nvPicPr>
        <p:blipFill>
          <a:blip r:embed="rId4" cstate="print"/>
          <a:srcRect/>
          <a:stretch>
            <a:fillRect/>
          </a:stretch>
        </p:blipFill>
        <p:spPr bwMode="auto">
          <a:xfrm>
            <a:off x="0" y="5722938"/>
            <a:ext cx="9144000" cy="1135062"/>
          </a:xfrm>
          <a:prstGeom prst="rect">
            <a:avLst/>
          </a:prstGeom>
          <a:noFill/>
          <a:ln w="9525">
            <a:noFill/>
            <a:miter lim="800000"/>
            <a:headEnd/>
            <a:tailEnd/>
          </a:ln>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C">
              <a:solidFill>
                <a:srgbClr val="000000"/>
              </a:solidFill>
            </a:endParaRPr>
          </a:p>
        </p:txBody>
      </p:sp>
      <p:pic>
        <p:nvPicPr>
          <p:cNvPr id="9" name="Picture 49" descr="LOGO ESPE ORIGINAL copia"/>
          <p:cNvPicPr>
            <a:picLocks noChangeAspect="1" noChangeArrowheads="1"/>
          </p:cNvPicPr>
          <p:nvPr userDrawn="1"/>
        </p:nvPicPr>
        <p:blipFill>
          <a:blip r:embed="rId5" cstate="print"/>
          <a:srcRect/>
          <a:stretch>
            <a:fillRect/>
          </a:stretch>
        </p:blipFill>
        <p:spPr bwMode="auto">
          <a:xfrm>
            <a:off x="107950" y="115888"/>
            <a:ext cx="3313113" cy="887412"/>
          </a:xfrm>
          <a:prstGeom prst="rect">
            <a:avLst/>
          </a:prstGeom>
          <a:noFill/>
          <a:ln w="9525">
            <a:noFill/>
            <a:miter lim="800000"/>
            <a:headEnd/>
            <a:tailEnd/>
          </a:ln>
        </p:spPr>
      </p:pic>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endParaRPr lang="es-EC"/>
          </a:p>
        </p:txBody>
      </p:sp>
      <p:sp>
        <p:nvSpPr>
          <p:cNvPr id="1027"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endParaRPr lang="es-EC"/>
          </a:p>
        </p:txBody>
      </p:sp>
      <p:sp>
        <p:nvSpPr>
          <p:cNvPr id="1028"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p:spPr>
        <p:txBody>
          <a:bodyPr/>
          <a:lstStyle/>
          <a:p>
            <a:endParaRPr lang="es-EC"/>
          </a:p>
        </p:txBody>
      </p:sp>
      <p:sp>
        <p:nvSpPr>
          <p:cNvPr id="1029"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p:spPr>
        <p:txBody>
          <a:bodyPr/>
          <a:lstStyle/>
          <a:p>
            <a:endParaRPr lang="es-EC"/>
          </a:p>
        </p:txBody>
      </p:sp>
      <p:pic>
        <p:nvPicPr>
          <p:cNvPr id="1030" name="Picture 26" descr="LOGO ESPE ORIGINAL copia"/>
          <p:cNvPicPr>
            <a:picLocks noChangeAspect="1" noChangeArrowheads="1"/>
          </p:cNvPicPr>
          <p:nvPr userDrawn="1"/>
        </p:nvPicPr>
        <p:blipFill>
          <a:blip r:embed="rId13" cstate="print"/>
          <a:srcRect l="3070"/>
          <a:stretch>
            <a:fillRect/>
          </a:stretch>
        </p:blipFill>
        <p:spPr bwMode="auto">
          <a:xfrm>
            <a:off x="6732588" y="5949950"/>
            <a:ext cx="2305050" cy="636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8"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fade thruBlk="1"/>
  </p:transition>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C">
              <a:solidFill>
                <a:srgbClr val="000000"/>
              </a:solidFill>
            </a:endParaRPr>
          </a:p>
        </p:txBody>
      </p:sp>
      <p:sp>
        <p:nvSpPr>
          <p:cNvPr id="2051"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C">
              <a:solidFill>
                <a:srgbClr val="000000"/>
              </a:solidFill>
            </a:endParaRPr>
          </a:p>
        </p:txBody>
      </p:sp>
      <p:sp>
        <p:nvSpPr>
          <p:cNvPr id="2052"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EC"/>
          </a:p>
        </p:txBody>
      </p:sp>
      <p:sp>
        <p:nvSpPr>
          <p:cNvPr id="2053"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EC"/>
          </a:p>
        </p:txBody>
      </p:sp>
      <p:pic>
        <p:nvPicPr>
          <p:cNvPr id="2054" name="Picture 26" descr="LOGO ESPE ORIGINAL copia"/>
          <p:cNvPicPr>
            <a:picLocks noChangeAspect="1" noChangeArrowheads="1"/>
          </p:cNvPicPr>
          <p:nvPr userDrawn="1"/>
        </p:nvPicPr>
        <p:blipFill>
          <a:blip r:embed="rId13" cstate="print"/>
          <a:srcRect l="3070"/>
          <a:stretch>
            <a:fillRect/>
          </a:stretch>
        </p:blipFill>
        <p:spPr bwMode="auto">
          <a:xfrm>
            <a:off x="6732588" y="5949950"/>
            <a:ext cx="2305050" cy="636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9"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ransition>
    <p:fade thruBlk="1"/>
  </p:transition>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5.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s>
</file>

<file path=ppt/slides/_rels/slide3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7.png"/><Relationship Id="rId7"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29.png"/><Relationship Id="rId10" Type="http://schemas.openxmlformats.org/officeDocument/2006/relationships/image" Target="../media/image33.jpeg"/><Relationship Id="rId4" Type="http://schemas.openxmlformats.org/officeDocument/2006/relationships/image" Target="../media/image28.jpeg"/><Relationship Id="rId9" Type="http://schemas.openxmlformats.org/officeDocument/2006/relationships/image" Target="../media/image32.png"/></Relationships>
</file>

<file path=ppt/slides/_rels/slide3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slide" Target="slide6.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3.xml"/><Relationship Id="rId1" Type="http://schemas.openxmlformats.org/officeDocument/2006/relationships/video" Target="file:///C:\Users\Usuario\Desktop\CENTRO%20INFANTIL%20GUAGUA%20presentaci&#243;n.wmv"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3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39552" y="990600"/>
            <a:ext cx="8136904" cy="4616648"/>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2000" b="1" dirty="0" smtClean="0">
                <a:solidFill>
                  <a:schemeClr val="tx1">
                    <a:lumMod val="95000"/>
                    <a:lumOff val="5000"/>
                  </a:schemeClr>
                </a:solidFill>
              </a:rPr>
              <a:t>PROYECTO DE INVESTIGACIÓN </a:t>
            </a:r>
            <a:r>
              <a:rPr lang="es-EC" sz="2000" b="1" dirty="0">
                <a:solidFill>
                  <a:schemeClr val="tx1">
                    <a:lumMod val="95000"/>
                    <a:lumOff val="5000"/>
                  </a:schemeClr>
                </a:solidFill>
              </a:rPr>
              <a:t>PREVIO A LA OBTENCIÓN DEL TÍTULO DE LICENCIATURA EN EDUCACIÓN INFANTIL</a:t>
            </a:r>
            <a:endParaRPr lang="es-ES" sz="2000" b="1" dirty="0">
              <a:solidFill>
                <a:schemeClr val="tx1">
                  <a:lumMod val="95000"/>
                  <a:lumOff val="5000"/>
                </a:schemeClr>
              </a:solidFill>
            </a:endParaRPr>
          </a:p>
          <a:p>
            <a:pPr algn="ctr"/>
            <a:endParaRPr lang="es-EC" sz="2800" dirty="0" smtClean="0">
              <a:solidFill>
                <a:srgbClr val="336600"/>
              </a:solidFill>
            </a:endParaRPr>
          </a:p>
          <a:p>
            <a:pPr algn="ctr"/>
            <a:r>
              <a:rPr lang="es-EC" sz="2400" dirty="0" smtClean="0">
                <a:solidFill>
                  <a:srgbClr val="336600"/>
                </a:solidFill>
              </a:rPr>
              <a:t>TEMA</a:t>
            </a:r>
            <a:r>
              <a:rPr lang="es-EC" sz="2400" dirty="0">
                <a:solidFill>
                  <a:srgbClr val="336600"/>
                </a:solidFill>
              </a:rPr>
              <a:t>: LA ESTIMULACIÓN TEMPRANA Y SU RELACIÓN CON EL DESARROLLO MOTRIZ EN LOS NIÑOS DE 1 A 2 AÑOS DEL CENTRO DE DESARROLLO INFANTIL COMUNITARIO “GUAGUA” KENNEDY EN EL PERIODO 2014 – </a:t>
            </a:r>
            <a:r>
              <a:rPr lang="es-EC" sz="2400" dirty="0" smtClean="0">
                <a:solidFill>
                  <a:srgbClr val="336600"/>
                </a:solidFill>
              </a:rPr>
              <a:t>2015. PROPUESTA ALTERNATIVA </a:t>
            </a:r>
            <a:r>
              <a:rPr lang="es-EC" sz="2400" b="1" dirty="0">
                <a:solidFill>
                  <a:schemeClr val="tx1">
                    <a:lumMod val="95000"/>
                    <a:lumOff val="5000"/>
                  </a:schemeClr>
                </a:solidFill>
              </a:rPr>
              <a:t> </a:t>
            </a:r>
            <a:endParaRPr lang="es-ES" sz="2400" b="1" dirty="0">
              <a:solidFill>
                <a:schemeClr val="tx1">
                  <a:lumMod val="95000"/>
                  <a:lumOff val="5000"/>
                </a:schemeClr>
              </a:solidFill>
            </a:endParaRPr>
          </a:p>
          <a:p>
            <a:pPr algn="ctr"/>
            <a:r>
              <a:rPr lang="es-EC" sz="1600" b="1" dirty="0">
                <a:solidFill>
                  <a:schemeClr val="tx1">
                    <a:lumMod val="95000"/>
                    <a:lumOff val="5000"/>
                  </a:schemeClr>
                </a:solidFill>
              </a:rPr>
              <a:t> </a:t>
            </a:r>
            <a:endParaRPr lang="es-ES" sz="1600" dirty="0">
              <a:solidFill>
                <a:schemeClr val="tx1">
                  <a:lumMod val="95000"/>
                  <a:lumOff val="5000"/>
                </a:schemeClr>
              </a:solidFill>
            </a:endParaRPr>
          </a:p>
          <a:p>
            <a:pPr algn="ctr"/>
            <a:r>
              <a:rPr lang="es-EC" b="1" dirty="0" smtClean="0">
                <a:solidFill>
                  <a:schemeClr val="tx1">
                    <a:lumMod val="95000"/>
                    <a:lumOff val="5000"/>
                  </a:schemeClr>
                </a:solidFill>
              </a:rPr>
              <a:t>AUTORA</a:t>
            </a:r>
            <a:r>
              <a:rPr lang="es-EC" b="1" dirty="0">
                <a:solidFill>
                  <a:schemeClr val="tx1">
                    <a:lumMod val="95000"/>
                    <a:lumOff val="5000"/>
                  </a:schemeClr>
                </a:solidFill>
              </a:rPr>
              <a:t>: PASPUEL BRACHO, EDITH GARDENIA</a:t>
            </a:r>
            <a:endParaRPr lang="es-ES" dirty="0">
              <a:solidFill>
                <a:schemeClr val="tx1">
                  <a:lumMod val="95000"/>
                  <a:lumOff val="5000"/>
                </a:schemeClr>
              </a:solidFill>
            </a:endParaRPr>
          </a:p>
          <a:p>
            <a:pPr algn="ctr"/>
            <a:r>
              <a:rPr lang="es-EC" b="1" dirty="0">
                <a:solidFill>
                  <a:schemeClr val="tx1">
                    <a:lumMod val="95000"/>
                    <a:lumOff val="5000"/>
                  </a:schemeClr>
                </a:solidFill>
              </a:rPr>
              <a:t> </a:t>
            </a:r>
            <a:endParaRPr lang="es-ES" dirty="0">
              <a:solidFill>
                <a:schemeClr val="tx1">
                  <a:lumMod val="95000"/>
                  <a:lumOff val="5000"/>
                </a:schemeClr>
              </a:solidFill>
            </a:endParaRPr>
          </a:p>
          <a:p>
            <a:pPr algn="ctr"/>
            <a:r>
              <a:rPr lang="es-EC" b="1" dirty="0" smtClean="0">
                <a:solidFill>
                  <a:schemeClr val="tx1">
                    <a:lumMod val="95000"/>
                    <a:lumOff val="5000"/>
                  </a:schemeClr>
                </a:solidFill>
              </a:rPr>
              <a:t>DIRECTORA: </a:t>
            </a:r>
            <a:r>
              <a:rPr lang="es-EC" b="1" dirty="0">
                <a:solidFill>
                  <a:schemeClr val="tx1">
                    <a:lumMod val="95000"/>
                    <a:lumOff val="5000"/>
                  </a:schemeClr>
                </a:solidFill>
              </a:rPr>
              <a:t>MSC. NANCY </a:t>
            </a:r>
            <a:r>
              <a:rPr lang="es-EC" b="1" dirty="0" smtClean="0">
                <a:solidFill>
                  <a:schemeClr val="tx1">
                    <a:lumMod val="95000"/>
                    <a:lumOff val="5000"/>
                  </a:schemeClr>
                </a:solidFill>
              </a:rPr>
              <a:t>ARCOS P.</a:t>
            </a:r>
            <a:endParaRPr lang="es-ES" dirty="0">
              <a:solidFill>
                <a:schemeClr val="tx1">
                  <a:lumMod val="95000"/>
                  <a:lumOff val="5000"/>
                </a:schemeClr>
              </a:solidFill>
            </a:endParaRPr>
          </a:p>
          <a:p>
            <a:pPr algn="ctr"/>
            <a:r>
              <a:rPr lang="es-EC" b="1" dirty="0">
                <a:solidFill>
                  <a:schemeClr val="tx1">
                    <a:lumMod val="95000"/>
                    <a:lumOff val="5000"/>
                  </a:schemeClr>
                </a:solidFill>
              </a:rPr>
              <a:t>CODIRECTOR: ARQ. EDGAR PADILLA U. MGS.</a:t>
            </a:r>
            <a:endParaRPr lang="es-ES" dirty="0">
              <a:solidFill>
                <a:schemeClr val="tx1">
                  <a:lumMod val="95000"/>
                  <a:lumOff val="5000"/>
                </a:schemeClr>
              </a:solidFill>
            </a:endParaRPr>
          </a:p>
          <a:p>
            <a:pPr algn="ctr">
              <a:defRPr/>
            </a:pPr>
            <a:endParaRPr lang="es-EC" dirty="0"/>
          </a:p>
        </p:txBody>
      </p:sp>
      <p:pic>
        <p:nvPicPr>
          <p:cNvPr id="126978" name="Picture 2" descr="http://biotecnologia.espe.edu.ec/laboratorios-investigacion/wp-content/uploads/2014/07/logo-espe.jpg"/>
          <p:cNvPicPr>
            <a:picLocks noChangeAspect="1" noChangeArrowheads="1"/>
          </p:cNvPicPr>
          <p:nvPr/>
        </p:nvPicPr>
        <p:blipFill>
          <a:blip r:embed="rId2" cstate="print"/>
          <a:srcRect/>
          <a:stretch>
            <a:fillRect/>
          </a:stretch>
        </p:blipFill>
        <p:spPr bwMode="auto">
          <a:xfrm>
            <a:off x="179512" y="0"/>
            <a:ext cx="3384376" cy="98072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1 Marcador de contenido" descr="imagen 3.jpg"/>
          <p:cNvPicPr>
            <a:picLocks noChangeAspect="1"/>
          </p:cNvPicPr>
          <p:nvPr/>
        </p:nvPicPr>
        <p:blipFill>
          <a:blip r:embed="rId2" cstate="print">
            <a:lum bright="70000" contrast="-70000"/>
          </a:blip>
          <a:stretch>
            <a:fillRect/>
          </a:stretch>
        </p:blipFill>
        <p:spPr>
          <a:xfrm>
            <a:off x="0" y="764704"/>
            <a:ext cx="9144000" cy="5184576"/>
          </a:xfrm>
          <a:prstGeom prst="rect">
            <a:avLst/>
          </a:prstGeom>
        </p:spPr>
      </p:pic>
      <p:sp>
        <p:nvSpPr>
          <p:cNvPr id="15363" name="Freeform 2"/>
          <p:cNvSpPr>
            <a:spLocks noEditPoints="1"/>
          </p:cNvSpPr>
          <p:nvPr/>
        </p:nvSpPr>
        <p:spPr bwMode="gray">
          <a:xfrm rot="-645533">
            <a:off x="2114550" y="3136900"/>
            <a:ext cx="3384550" cy="3035300"/>
          </a:xfrm>
          <a:custGeom>
            <a:avLst/>
            <a:gdLst>
              <a:gd name="T0" fmla="*/ 2147483647 w 2820"/>
              <a:gd name="T1" fmla="*/ 2147483647 h 2912"/>
              <a:gd name="T2" fmla="*/ 2147483647 w 2820"/>
              <a:gd name="T3" fmla="*/ 2147483647 h 2912"/>
              <a:gd name="T4" fmla="*/ 2147483647 w 2820"/>
              <a:gd name="T5" fmla="*/ 2147483647 h 2912"/>
              <a:gd name="T6" fmla="*/ 2147483647 w 2820"/>
              <a:gd name="T7" fmla="*/ 2147483647 h 2912"/>
              <a:gd name="T8" fmla="*/ 2147483647 w 2820"/>
              <a:gd name="T9" fmla="*/ 2147483647 h 2912"/>
              <a:gd name="T10" fmla="*/ 2147483647 w 2820"/>
              <a:gd name="T11" fmla="*/ 2147483647 h 2912"/>
              <a:gd name="T12" fmla="*/ 2147483647 w 2820"/>
              <a:gd name="T13" fmla="*/ 2147483647 h 2912"/>
              <a:gd name="T14" fmla="*/ 2147483647 w 2820"/>
              <a:gd name="T15" fmla="*/ 2147483647 h 2912"/>
              <a:gd name="T16" fmla="*/ 0 w 2820"/>
              <a:gd name="T17" fmla="*/ 2147483647 h 2912"/>
              <a:gd name="T18" fmla="*/ 2147483647 w 2820"/>
              <a:gd name="T19" fmla="*/ 2147483647 h 2912"/>
              <a:gd name="T20" fmla="*/ 2147483647 w 2820"/>
              <a:gd name="T21" fmla="*/ 2147483647 h 2912"/>
              <a:gd name="T22" fmla="*/ 2147483647 w 2820"/>
              <a:gd name="T23" fmla="*/ 2147483647 h 2912"/>
              <a:gd name="T24" fmla="*/ 2147483647 w 2820"/>
              <a:gd name="T25" fmla="*/ 2147483647 h 2912"/>
              <a:gd name="T26" fmla="*/ 2147483647 w 2820"/>
              <a:gd name="T27" fmla="*/ 2147483647 h 2912"/>
              <a:gd name="T28" fmla="*/ 2147483647 w 2820"/>
              <a:gd name="T29" fmla="*/ 2147483647 h 2912"/>
              <a:gd name="T30" fmla="*/ 2147483647 w 2820"/>
              <a:gd name="T31" fmla="*/ 2147483647 h 2912"/>
              <a:gd name="T32" fmla="*/ 2147483647 w 2820"/>
              <a:gd name="T33" fmla="*/ 2147483647 h 2912"/>
              <a:gd name="T34" fmla="*/ 2147483647 w 2820"/>
              <a:gd name="T35" fmla="*/ 2147483647 h 2912"/>
              <a:gd name="T36" fmla="*/ 2147483647 w 2820"/>
              <a:gd name="T37" fmla="*/ 2147483647 h 2912"/>
              <a:gd name="T38" fmla="*/ 2147483647 w 2820"/>
              <a:gd name="T39" fmla="*/ 2147483647 h 2912"/>
              <a:gd name="T40" fmla="*/ 2147483647 w 2820"/>
              <a:gd name="T41" fmla="*/ 2147483647 h 2912"/>
              <a:gd name="T42" fmla="*/ 2147483647 w 2820"/>
              <a:gd name="T43" fmla="*/ 2147483647 h 2912"/>
              <a:gd name="T44" fmla="*/ 2147483647 w 2820"/>
              <a:gd name="T45" fmla="*/ 2147483647 h 2912"/>
              <a:gd name="T46" fmla="*/ 2147483647 w 2820"/>
              <a:gd name="T47" fmla="*/ 2147483647 h 2912"/>
              <a:gd name="T48" fmla="*/ 2147483647 w 2820"/>
              <a:gd name="T49" fmla="*/ 2147483647 h 2912"/>
              <a:gd name="T50" fmla="*/ 2147483647 w 2820"/>
              <a:gd name="T51" fmla="*/ 2147483647 h 2912"/>
              <a:gd name="T52" fmla="*/ 2147483647 w 2820"/>
              <a:gd name="T53" fmla="*/ 2147483647 h 2912"/>
              <a:gd name="T54" fmla="*/ 2147483647 w 2820"/>
              <a:gd name="T55" fmla="*/ 2147483647 h 2912"/>
              <a:gd name="T56" fmla="*/ 2147483647 w 2820"/>
              <a:gd name="T57" fmla="*/ 2147483647 h 2912"/>
              <a:gd name="T58" fmla="*/ 2147483647 w 2820"/>
              <a:gd name="T59" fmla="*/ 2147483647 h 2912"/>
              <a:gd name="T60" fmla="*/ 2147483647 w 2820"/>
              <a:gd name="T61" fmla="*/ 2147483647 h 2912"/>
              <a:gd name="T62" fmla="*/ 2147483647 w 2820"/>
              <a:gd name="T63" fmla="*/ 2147483647 h 2912"/>
              <a:gd name="T64" fmla="*/ 2147483647 w 2820"/>
              <a:gd name="T65" fmla="*/ 2147483647 h 2912"/>
              <a:gd name="T66" fmla="*/ 2147483647 w 2820"/>
              <a:gd name="T67" fmla="*/ 2147483647 h 2912"/>
              <a:gd name="T68" fmla="*/ 2147483647 w 2820"/>
              <a:gd name="T69" fmla="*/ 2147483647 h 2912"/>
              <a:gd name="T70" fmla="*/ 2147483647 w 2820"/>
              <a:gd name="T71" fmla="*/ 2147483647 h 2912"/>
              <a:gd name="T72" fmla="*/ 2147483647 w 2820"/>
              <a:gd name="T73" fmla="*/ 2147483647 h 2912"/>
              <a:gd name="T74" fmla="*/ 2147483647 w 2820"/>
              <a:gd name="T75" fmla="*/ 2147483647 h 2912"/>
              <a:gd name="T76" fmla="*/ 2147483647 w 2820"/>
              <a:gd name="T77" fmla="*/ 2147483647 h 2912"/>
              <a:gd name="T78" fmla="*/ 2147483647 w 2820"/>
              <a:gd name="T79" fmla="*/ 2147483647 h 2912"/>
              <a:gd name="T80" fmla="*/ 2147483647 w 2820"/>
              <a:gd name="T81" fmla="*/ 2147483647 h 2912"/>
              <a:gd name="T82" fmla="*/ 2147483647 w 2820"/>
              <a:gd name="T83" fmla="*/ 2147483647 h 2912"/>
              <a:gd name="T84" fmla="*/ 2147483647 w 2820"/>
              <a:gd name="T85" fmla="*/ 2147483647 h 2912"/>
              <a:gd name="T86" fmla="*/ 2147483647 w 2820"/>
              <a:gd name="T87" fmla="*/ 2147483647 h 2912"/>
              <a:gd name="T88" fmla="*/ 2147483647 w 2820"/>
              <a:gd name="T89" fmla="*/ 2147483647 h 2912"/>
              <a:gd name="T90" fmla="*/ 2147483647 w 2820"/>
              <a:gd name="T91" fmla="*/ 0 h 2912"/>
              <a:gd name="T92" fmla="*/ 2147483647 w 2820"/>
              <a:gd name="T93" fmla="*/ 2147483647 h 2912"/>
              <a:gd name="T94" fmla="*/ 2147483647 w 2820"/>
              <a:gd name="T95" fmla="*/ 2147483647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20"/>
              <a:gd name="T145" fmla="*/ 0 h 2912"/>
              <a:gd name="T146" fmla="*/ 2820 w 2820"/>
              <a:gd name="T147" fmla="*/ 2912 h 2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0">
                <a:srgbClr val="0066CC"/>
              </a:gs>
              <a:gs pos="50000">
                <a:srgbClr val="93BEE9"/>
              </a:gs>
              <a:gs pos="100000">
                <a:srgbClr val="0066CC"/>
              </a:gs>
            </a:gsLst>
            <a:lin ang="2700000" scaled="1"/>
          </a:gradFill>
          <a:ln w="9525">
            <a:round/>
            <a:headEnd/>
            <a:tailEnd/>
          </a:ln>
          <a:scene3d>
            <a:camera prst="legacyPerspectiveFront">
              <a:rot lat="1500000" lon="20099978" rev="0"/>
            </a:camera>
            <a:lightRig rig="legacyFlat4" dir="t"/>
          </a:scene3d>
          <a:sp3d extrusionH="430200" prstMaterial="legacyMatte">
            <a:bevelT w="13500" h="13500" prst="angle"/>
            <a:bevelB w="13500" h="13500" prst="angle"/>
            <a:extrusionClr>
              <a:srgbClr val="0066CC"/>
            </a:extrusionClr>
          </a:sp3d>
        </p:spPr>
        <p:txBody>
          <a:bodyPr>
            <a:flatTx/>
          </a:bodyPr>
          <a:lstStyle/>
          <a:p>
            <a:endParaRPr lang="es-EC" dirty="0"/>
          </a:p>
        </p:txBody>
      </p:sp>
      <p:sp>
        <p:nvSpPr>
          <p:cNvPr id="15364" name="Freeform 3"/>
          <p:cNvSpPr>
            <a:spLocks noEditPoints="1"/>
          </p:cNvSpPr>
          <p:nvPr/>
        </p:nvSpPr>
        <p:spPr bwMode="gray">
          <a:xfrm rot="10552877">
            <a:off x="3581400" y="1752600"/>
            <a:ext cx="3505200" cy="2897188"/>
          </a:xfrm>
          <a:custGeom>
            <a:avLst/>
            <a:gdLst>
              <a:gd name="T0" fmla="*/ 2147483647 w 2820"/>
              <a:gd name="T1" fmla="*/ 2147483647 h 2912"/>
              <a:gd name="T2" fmla="*/ 2147483647 w 2820"/>
              <a:gd name="T3" fmla="*/ 2147483647 h 2912"/>
              <a:gd name="T4" fmla="*/ 2147483647 w 2820"/>
              <a:gd name="T5" fmla="*/ 2147483647 h 2912"/>
              <a:gd name="T6" fmla="*/ 2147483647 w 2820"/>
              <a:gd name="T7" fmla="*/ 2147483647 h 2912"/>
              <a:gd name="T8" fmla="*/ 2147483647 w 2820"/>
              <a:gd name="T9" fmla="*/ 2147483647 h 2912"/>
              <a:gd name="T10" fmla="*/ 2147483647 w 2820"/>
              <a:gd name="T11" fmla="*/ 2147483647 h 2912"/>
              <a:gd name="T12" fmla="*/ 2147483647 w 2820"/>
              <a:gd name="T13" fmla="*/ 2147483647 h 2912"/>
              <a:gd name="T14" fmla="*/ 2147483647 w 2820"/>
              <a:gd name="T15" fmla="*/ 2147483647 h 2912"/>
              <a:gd name="T16" fmla="*/ 0 w 2820"/>
              <a:gd name="T17" fmla="*/ 2147483647 h 2912"/>
              <a:gd name="T18" fmla="*/ 2147483647 w 2820"/>
              <a:gd name="T19" fmla="*/ 2147483647 h 2912"/>
              <a:gd name="T20" fmla="*/ 2147483647 w 2820"/>
              <a:gd name="T21" fmla="*/ 2147483647 h 2912"/>
              <a:gd name="T22" fmla="*/ 2147483647 w 2820"/>
              <a:gd name="T23" fmla="*/ 2147483647 h 2912"/>
              <a:gd name="T24" fmla="*/ 2147483647 w 2820"/>
              <a:gd name="T25" fmla="*/ 2147483647 h 2912"/>
              <a:gd name="T26" fmla="*/ 2147483647 w 2820"/>
              <a:gd name="T27" fmla="*/ 2147483647 h 2912"/>
              <a:gd name="T28" fmla="*/ 2147483647 w 2820"/>
              <a:gd name="T29" fmla="*/ 2147483647 h 2912"/>
              <a:gd name="T30" fmla="*/ 2147483647 w 2820"/>
              <a:gd name="T31" fmla="*/ 2147483647 h 2912"/>
              <a:gd name="T32" fmla="*/ 2147483647 w 2820"/>
              <a:gd name="T33" fmla="*/ 2147483647 h 2912"/>
              <a:gd name="T34" fmla="*/ 2147483647 w 2820"/>
              <a:gd name="T35" fmla="*/ 2147483647 h 2912"/>
              <a:gd name="T36" fmla="*/ 2147483647 w 2820"/>
              <a:gd name="T37" fmla="*/ 2147483647 h 2912"/>
              <a:gd name="T38" fmla="*/ 2147483647 w 2820"/>
              <a:gd name="T39" fmla="*/ 2147483647 h 2912"/>
              <a:gd name="T40" fmla="*/ 2147483647 w 2820"/>
              <a:gd name="T41" fmla="*/ 2147483647 h 2912"/>
              <a:gd name="T42" fmla="*/ 2147483647 w 2820"/>
              <a:gd name="T43" fmla="*/ 2147483647 h 2912"/>
              <a:gd name="T44" fmla="*/ 2147483647 w 2820"/>
              <a:gd name="T45" fmla="*/ 2147483647 h 2912"/>
              <a:gd name="T46" fmla="*/ 2147483647 w 2820"/>
              <a:gd name="T47" fmla="*/ 2147483647 h 2912"/>
              <a:gd name="T48" fmla="*/ 2147483647 w 2820"/>
              <a:gd name="T49" fmla="*/ 2147483647 h 2912"/>
              <a:gd name="T50" fmla="*/ 2147483647 w 2820"/>
              <a:gd name="T51" fmla="*/ 2147483647 h 2912"/>
              <a:gd name="T52" fmla="*/ 2147483647 w 2820"/>
              <a:gd name="T53" fmla="*/ 2147483647 h 2912"/>
              <a:gd name="T54" fmla="*/ 2147483647 w 2820"/>
              <a:gd name="T55" fmla="*/ 2147483647 h 2912"/>
              <a:gd name="T56" fmla="*/ 2147483647 w 2820"/>
              <a:gd name="T57" fmla="*/ 2147483647 h 2912"/>
              <a:gd name="T58" fmla="*/ 2147483647 w 2820"/>
              <a:gd name="T59" fmla="*/ 2147483647 h 2912"/>
              <a:gd name="T60" fmla="*/ 2147483647 w 2820"/>
              <a:gd name="T61" fmla="*/ 2147483647 h 2912"/>
              <a:gd name="T62" fmla="*/ 2147483647 w 2820"/>
              <a:gd name="T63" fmla="*/ 2147483647 h 2912"/>
              <a:gd name="T64" fmla="*/ 2147483647 w 2820"/>
              <a:gd name="T65" fmla="*/ 2147483647 h 2912"/>
              <a:gd name="T66" fmla="*/ 2147483647 w 2820"/>
              <a:gd name="T67" fmla="*/ 2147483647 h 2912"/>
              <a:gd name="T68" fmla="*/ 2147483647 w 2820"/>
              <a:gd name="T69" fmla="*/ 2147483647 h 2912"/>
              <a:gd name="T70" fmla="*/ 2147483647 w 2820"/>
              <a:gd name="T71" fmla="*/ 2147483647 h 2912"/>
              <a:gd name="T72" fmla="*/ 2147483647 w 2820"/>
              <a:gd name="T73" fmla="*/ 2147483647 h 2912"/>
              <a:gd name="T74" fmla="*/ 2147483647 w 2820"/>
              <a:gd name="T75" fmla="*/ 2147483647 h 2912"/>
              <a:gd name="T76" fmla="*/ 2147483647 w 2820"/>
              <a:gd name="T77" fmla="*/ 2147483647 h 2912"/>
              <a:gd name="T78" fmla="*/ 2147483647 w 2820"/>
              <a:gd name="T79" fmla="*/ 2147483647 h 2912"/>
              <a:gd name="T80" fmla="*/ 2147483647 w 2820"/>
              <a:gd name="T81" fmla="*/ 2147483647 h 2912"/>
              <a:gd name="T82" fmla="*/ 2147483647 w 2820"/>
              <a:gd name="T83" fmla="*/ 2147483647 h 2912"/>
              <a:gd name="T84" fmla="*/ 2147483647 w 2820"/>
              <a:gd name="T85" fmla="*/ 2147483647 h 2912"/>
              <a:gd name="T86" fmla="*/ 2147483647 w 2820"/>
              <a:gd name="T87" fmla="*/ 2147483647 h 2912"/>
              <a:gd name="T88" fmla="*/ 2147483647 w 2820"/>
              <a:gd name="T89" fmla="*/ 2147483647 h 2912"/>
              <a:gd name="T90" fmla="*/ 2147483647 w 2820"/>
              <a:gd name="T91" fmla="*/ 0 h 2912"/>
              <a:gd name="T92" fmla="*/ 2147483647 w 2820"/>
              <a:gd name="T93" fmla="*/ 2147483647 h 2912"/>
              <a:gd name="T94" fmla="*/ 2147483647 w 2820"/>
              <a:gd name="T95" fmla="*/ 2147483647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20"/>
              <a:gd name="T145" fmla="*/ 0 h 2912"/>
              <a:gd name="T146" fmla="*/ 2820 w 2820"/>
              <a:gd name="T147" fmla="*/ 2912 h 2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0">
                <a:srgbClr val="009999"/>
              </a:gs>
              <a:gs pos="50000">
                <a:srgbClr val="55BBBB"/>
              </a:gs>
              <a:gs pos="100000">
                <a:srgbClr val="009999"/>
              </a:gs>
            </a:gsLst>
            <a:lin ang="2700000" scaled="1"/>
          </a:gradFill>
          <a:ln w="9525">
            <a:round/>
            <a:headEnd/>
            <a:tailEnd/>
          </a:ln>
          <a:scene3d>
            <a:camera prst="legacyPerspectiveFront">
              <a:rot lat="1500000" lon="20099978" rev="0"/>
            </a:camera>
            <a:lightRig rig="legacyFlat4" dir="t"/>
          </a:scene3d>
          <a:sp3d extrusionH="430200" prstMaterial="legacyMatte">
            <a:bevelT w="13500" h="13500" prst="angle"/>
            <a:bevelB w="13500" h="13500" prst="angle"/>
            <a:extrusionClr>
              <a:srgbClr val="009999"/>
            </a:extrusionClr>
          </a:sp3d>
        </p:spPr>
        <p:txBody>
          <a:bodyPr>
            <a:flatTx/>
          </a:bodyPr>
          <a:lstStyle/>
          <a:p>
            <a:endParaRPr lang="es-EC" dirty="0"/>
          </a:p>
        </p:txBody>
      </p:sp>
      <p:sp>
        <p:nvSpPr>
          <p:cNvPr id="15365" name="Freeform 3"/>
          <p:cNvSpPr>
            <a:spLocks noEditPoints="1"/>
          </p:cNvSpPr>
          <p:nvPr/>
        </p:nvSpPr>
        <p:spPr bwMode="gray">
          <a:xfrm rot="10552877">
            <a:off x="3733800" y="1905000"/>
            <a:ext cx="3505200" cy="2897188"/>
          </a:xfrm>
          <a:custGeom>
            <a:avLst/>
            <a:gdLst>
              <a:gd name="T0" fmla="*/ 2147483647 w 2820"/>
              <a:gd name="T1" fmla="*/ 2147483647 h 2912"/>
              <a:gd name="T2" fmla="*/ 2147483647 w 2820"/>
              <a:gd name="T3" fmla="*/ 2147483647 h 2912"/>
              <a:gd name="T4" fmla="*/ 2147483647 w 2820"/>
              <a:gd name="T5" fmla="*/ 2147483647 h 2912"/>
              <a:gd name="T6" fmla="*/ 2147483647 w 2820"/>
              <a:gd name="T7" fmla="*/ 2147483647 h 2912"/>
              <a:gd name="T8" fmla="*/ 2147483647 w 2820"/>
              <a:gd name="T9" fmla="*/ 2147483647 h 2912"/>
              <a:gd name="T10" fmla="*/ 2147483647 w 2820"/>
              <a:gd name="T11" fmla="*/ 2147483647 h 2912"/>
              <a:gd name="T12" fmla="*/ 2147483647 w 2820"/>
              <a:gd name="T13" fmla="*/ 2147483647 h 2912"/>
              <a:gd name="T14" fmla="*/ 2147483647 w 2820"/>
              <a:gd name="T15" fmla="*/ 2147483647 h 2912"/>
              <a:gd name="T16" fmla="*/ 0 w 2820"/>
              <a:gd name="T17" fmla="*/ 2147483647 h 2912"/>
              <a:gd name="T18" fmla="*/ 2147483647 w 2820"/>
              <a:gd name="T19" fmla="*/ 2147483647 h 2912"/>
              <a:gd name="T20" fmla="*/ 2147483647 w 2820"/>
              <a:gd name="T21" fmla="*/ 2147483647 h 2912"/>
              <a:gd name="T22" fmla="*/ 2147483647 w 2820"/>
              <a:gd name="T23" fmla="*/ 2147483647 h 2912"/>
              <a:gd name="T24" fmla="*/ 2147483647 w 2820"/>
              <a:gd name="T25" fmla="*/ 2147483647 h 2912"/>
              <a:gd name="T26" fmla="*/ 2147483647 w 2820"/>
              <a:gd name="T27" fmla="*/ 2147483647 h 2912"/>
              <a:gd name="T28" fmla="*/ 2147483647 w 2820"/>
              <a:gd name="T29" fmla="*/ 2147483647 h 2912"/>
              <a:gd name="T30" fmla="*/ 2147483647 w 2820"/>
              <a:gd name="T31" fmla="*/ 2147483647 h 2912"/>
              <a:gd name="T32" fmla="*/ 2147483647 w 2820"/>
              <a:gd name="T33" fmla="*/ 2147483647 h 2912"/>
              <a:gd name="T34" fmla="*/ 2147483647 w 2820"/>
              <a:gd name="T35" fmla="*/ 2147483647 h 2912"/>
              <a:gd name="T36" fmla="*/ 2147483647 w 2820"/>
              <a:gd name="T37" fmla="*/ 2147483647 h 2912"/>
              <a:gd name="T38" fmla="*/ 2147483647 w 2820"/>
              <a:gd name="T39" fmla="*/ 2147483647 h 2912"/>
              <a:gd name="T40" fmla="*/ 2147483647 w 2820"/>
              <a:gd name="T41" fmla="*/ 2147483647 h 2912"/>
              <a:gd name="T42" fmla="*/ 2147483647 w 2820"/>
              <a:gd name="T43" fmla="*/ 2147483647 h 2912"/>
              <a:gd name="T44" fmla="*/ 2147483647 w 2820"/>
              <a:gd name="T45" fmla="*/ 2147483647 h 2912"/>
              <a:gd name="T46" fmla="*/ 2147483647 w 2820"/>
              <a:gd name="T47" fmla="*/ 2147483647 h 2912"/>
              <a:gd name="T48" fmla="*/ 2147483647 w 2820"/>
              <a:gd name="T49" fmla="*/ 2147483647 h 2912"/>
              <a:gd name="T50" fmla="*/ 2147483647 w 2820"/>
              <a:gd name="T51" fmla="*/ 2147483647 h 2912"/>
              <a:gd name="T52" fmla="*/ 2147483647 w 2820"/>
              <a:gd name="T53" fmla="*/ 2147483647 h 2912"/>
              <a:gd name="T54" fmla="*/ 2147483647 w 2820"/>
              <a:gd name="T55" fmla="*/ 2147483647 h 2912"/>
              <a:gd name="T56" fmla="*/ 2147483647 w 2820"/>
              <a:gd name="T57" fmla="*/ 2147483647 h 2912"/>
              <a:gd name="T58" fmla="*/ 2147483647 w 2820"/>
              <a:gd name="T59" fmla="*/ 2147483647 h 2912"/>
              <a:gd name="T60" fmla="*/ 2147483647 w 2820"/>
              <a:gd name="T61" fmla="*/ 2147483647 h 2912"/>
              <a:gd name="T62" fmla="*/ 2147483647 w 2820"/>
              <a:gd name="T63" fmla="*/ 2147483647 h 2912"/>
              <a:gd name="T64" fmla="*/ 2147483647 w 2820"/>
              <a:gd name="T65" fmla="*/ 2147483647 h 2912"/>
              <a:gd name="T66" fmla="*/ 2147483647 w 2820"/>
              <a:gd name="T67" fmla="*/ 2147483647 h 2912"/>
              <a:gd name="T68" fmla="*/ 2147483647 w 2820"/>
              <a:gd name="T69" fmla="*/ 2147483647 h 2912"/>
              <a:gd name="T70" fmla="*/ 2147483647 w 2820"/>
              <a:gd name="T71" fmla="*/ 2147483647 h 2912"/>
              <a:gd name="T72" fmla="*/ 2147483647 w 2820"/>
              <a:gd name="T73" fmla="*/ 2147483647 h 2912"/>
              <a:gd name="T74" fmla="*/ 2147483647 w 2820"/>
              <a:gd name="T75" fmla="*/ 2147483647 h 2912"/>
              <a:gd name="T76" fmla="*/ 2147483647 w 2820"/>
              <a:gd name="T77" fmla="*/ 2147483647 h 2912"/>
              <a:gd name="T78" fmla="*/ 2147483647 w 2820"/>
              <a:gd name="T79" fmla="*/ 2147483647 h 2912"/>
              <a:gd name="T80" fmla="*/ 2147483647 w 2820"/>
              <a:gd name="T81" fmla="*/ 2147483647 h 2912"/>
              <a:gd name="T82" fmla="*/ 2147483647 w 2820"/>
              <a:gd name="T83" fmla="*/ 2147483647 h 2912"/>
              <a:gd name="T84" fmla="*/ 2147483647 w 2820"/>
              <a:gd name="T85" fmla="*/ 2147483647 h 2912"/>
              <a:gd name="T86" fmla="*/ 2147483647 w 2820"/>
              <a:gd name="T87" fmla="*/ 2147483647 h 2912"/>
              <a:gd name="T88" fmla="*/ 2147483647 w 2820"/>
              <a:gd name="T89" fmla="*/ 2147483647 h 2912"/>
              <a:gd name="T90" fmla="*/ 2147483647 w 2820"/>
              <a:gd name="T91" fmla="*/ 0 h 2912"/>
              <a:gd name="T92" fmla="*/ 2147483647 w 2820"/>
              <a:gd name="T93" fmla="*/ 2147483647 h 2912"/>
              <a:gd name="T94" fmla="*/ 2147483647 w 2820"/>
              <a:gd name="T95" fmla="*/ 2147483647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20"/>
              <a:gd name="T145" fmla="*/ 0 h 2912"/>
              <a:gd name="T146" fmla="*/ 2820 w 2820"/>
              <a:gd name="T147" fmla="*/ 2912 h 2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0">
                <a:srgbClr val="009999"/>
              </a:gs>
              <a:gs pos="50000">
                <a:srgbClr val="55BBBB"/>
              </a:gs>
              <a:gs pos="100000">
                <a:srgbClr val="009999"/>
              </a:gs>
            </a:gsLst>
            <a:lin ang="2700000" scaled="1"/>
          </a:gradFill>
          <a:ln w="9525">
            <a:round/>
            <a:headEnd/>
            <a:tailEnd/>
          </a:ln>
          <a:scene3d>
            <a:camera prst="legacyPerspectiveFront">
              <a:rot lat="1500000" lon="20099978" rev="0"/>
            </a:camera>
            <a:lightRig rig="legacyFlat4" dir="t"/>
          </a:scene3d>
          <a:sp3d extrusionH="430200" prstMaterial="legacyMatte">
            <a:bevelT w="13500" h="13500" prst="angle"/>
            <a:bevelB w="13500" h="13500" prst="angle"/>
            <a:extrusionClr>
              <a:srgbClr val="009999"/>
            </a:extrusionClr>
          </a:sp3d>
        </p:spPr>
        <p:txBody>
          <a:bodyPr>
            <a:flatTx/>
          </a:bodyPr>
          <a:lstStyle/>
          <a:p>
            <a:endParaRPr lang="es-EC" dirty="0"/>
          </a:p>
        </p:txBody>
      </p:sp>
      <p:sp>
        <p:nvSpPr>
          <p:cNvPr id="15366" name="7 CuadroTexto"/>
          <p:cNvSpPr txBox="1">
            <a:spLocks noChangeArrowheads="1"/>
          </p:cNvSpPr>
          <p:nvPr/>
        </p:nvSpPr>
        <p:spPr bwMode="auto">
          <a:xfrm>
            <a:off x="992188" y="2060575"/>
            <a:ext cx="2489200" cy="338554"/>
          </a:xfrm>
          <a:prstGeom prst="rect">
            <a:avLst/>
          </a:prstGeom>
          <a:noFill/>
          <a:ln w="9525">
            <a:noFill/>
            <a:miter lim="800000"/>
            <a:headEnd/>
            <a:tailEnd/>
          </a:ln>
        </p:spPr>
        <p:txBody>
          <a:bodyPr>
            <a:spAutoFit/>
          </a:bodyPr>
          <a:lstStyle/>
          <a:p>
            <a:endParaRPr lang="es-EC" sz="1600" b="1" dirty="0"/>
          </a:p>
        </p:txBody>
      </p:sp>
      <p:sp>
        <p:nvSpPr>
          <p:cNvPr id="15367" name="8 CuadroTexto"/>
          <p:cNvSpPr txBox="1">
            <a:spLocks noChangeArrowheads="1"/>
          </p:cNvSpPr>
          <p:nvPr/>
        </p:nvSpPr>
        <p:spPr bwMode="auto">
          <a:xfrm>
            <a:off x="5280025" y="4924425"/>
            <a:ext cx="2100287" cy="707886"/>
          </a:xfrm>
          <a:prstGeom prst="rect">
            <a:avLst/>
          </a:prstGeom>
          <a:noFill/>
          <a:ln w="9525">
            <a:noFill/>
            <a:miter lim="800000"/>
            <a:headEnd/>
            <a:tailEnd/>
          </a:ln>
        </p:spPr>
        <p:txBody>
          <a:bodyPr wrap="square">
            <a:spAutoFit/>
          </a:bodyPr>
          <a:lstStyle/>
          <a:p>
            <a:pPr algn="ctr"/>
            <a:r>
              <a:rPr lang="en-US" sz="2000" b="1" dirty="0" smtClean="0">
                <a:solidFill>
                  <a:srgbClr val="002060"/>
                </a:solidFill>
              </a:rPr>
              <a:t>DESARROLLO</a:t>
            </a:r>
          </a:p>
          <a:p>
            <a:pPr algn="ctr"/>
            <a:r>
              <a:rPr lang="en-US" sz="2000" b="1" dirty="0" smtClean="0">
                <a:solidFill>
                  <a:srgbClr val="002060"/>
                </a:solidFill>
              </a:rPr>
              <a:t> MOTRIZ </a:t>
            </a:r>
            <a:endParaRPr lang="es-EC" sz="2000" b="1" dirty="0">
              <a:solidFill>
                <a:srgbClr val="002060"/>
              </a:solidFill>
            </a:endParaRPr>
          </a:p>
        </p:txBody>
      </p:sp>
      <p:sp>
        <p:nvSpPr>
          <p:cNvPr id="8" name="8 CuadroTexto"/>
          <p:cNvSpPr txBox="1">
            <a:spLocks noChangeArrowheads="1"/>
          </p:cNvSpPr>
          <p:nvPr/>
        </p:nvSpPr>
        <p:spPr bwMode="auto">
          <a:xfrm>
            <a:off x="539552" y="2132856"/>
            <a:ext cx="2448272" cy="707886"/>
          </a:xfrm>
          <a:prstGeom prst="rect">
            <a:avLst/>
          </a:prstGeom>
          <a:noFill/>
          <a:ln w="9525">
            <a:noFill/>
            <a:miter lim="800000"/>
            <a:headEnd/>
            <a:tailEnd/>
          </a:ln>
        </p:spPr>
        <p:txBody>
          <a:bodyPr wrap="square">
            <a:spAutoFit/>
          </a:bodyPr>
          <a:lstStyle/>
          <a:p>
            <a:pPr algn="ctr"/>
            <a:r>
              <a:rPr lang="en-US" sz="2000" b="1" dirty="0" smtClean="0">
                <a:solidFill>
                  <a:srgbClr val="002060"/>
                </a:solidFill>
              </a:rPr>
              <a:t>ESTIMULACIÓN TEMPRANA  </a:t>
            </a:r>
            <a:endParaRPr lang="es-EC" sz="2000" b="1" dirty="0">
              <a:solidFill>
                <a:srgbClr val="002060"/>
              </a:solidFill>
            </a:endParaRPr>
          </a:p>
        </p:txBody>
      </p:sp>
      <p:sp>
        <p:nvSpPr>
          <p:cNvPr id="10" name="9 Título"/>
          <p:cNvSpPr>
            <a:spLocks noGrp="1"/>
          </p:cNvSpPr>
          <p:nvPr>
            <p:ph type="title"/>
          </p:nvPr>
        </p:nvSpPr>
        <p:spPr>
          <a:xfrm>
            <a:off x="539552" y="620688"/>
            <a:ext cx="8229600" cy="1143000"/>
          </a:xfrm>
        </p:spPr>
        <p:txBody>
          <a:bodyPr/>
          <a:lstStyle/>
          <a:p>
            <a:r>
              <a:rPr lang="en-US" dirty="0" smtClean="0">
                <a:solidFill>
                  <a:srgbClr val="002060"/>
                </a:solidFill>
              </a:rPr>
              <a:t>Variables de la Investigación </a:t>
            </a:r>
            <a:endParaRPr lang="es-ES" dirty="0">
              <a:solidFill>
                <a:srgbClr val="002060"/>
              </a:solidFill>
            </a:endParaRPr>
          </a:p>
        </p:txBody>
      </p:sp>
      <p:pic>
        <p:nvPicPr>
          <p:cNvPr id="12" name="Picture 2" descr="http://biotecnologia.espe.edu.ec/laboratorios-investigacion/wp-content/uploads/2014/07/logo-espe.jpg"/>
          <p:cNvPicPr>
            <a:picLocks noChangeAspect="1" noChangeArrowheads="1"/>
          </p:cNvPicPr>
          <p:nvPr/>
        </p:nvPicPr>
        <p:blipFill>
          <a:blip r:embed="rId3" cstate="print"/>
          <a:srcRect/>
          <a:stretch>
            <a:fillRect/>
          </a:stretch>
        </p:blipFill>
        <p:spPr bwMode="auto">
          <a:xfrm>
            <a:off x="6588224" y="5877272"/>
            <a:ext cx="2376264" cy="68859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wipe(down)">
                                      <p:cBhvr>
                                        <p:cTn id="7" dur="500"/>
                                        <p:tgtEl>
                                          <p:spTgt spid="1536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363"/>
                                        </p:tgtEl>
                                        <p:attrNameLst>
                                          <p:attrName>style.visibility</p:attrName>
                                        </p:attrNameLst>
                                      </p:cBhvr>
                                      <p:to>
                                        <p:strVal val="visible"/>
                                      </p:to>
                                    </p:set>
                                    <p:animEffect transition="in" filter="wipe(down)">
                                      <p:cBhvr>
                                        <p:cTn id="10"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53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7" name="Group 46"/>
          <p:cNvGrpSpPr>
            <a:grpSpLocks/>
          </p:cNvGrpSpPr>
          <p:nvPr/>
        </p:nvGrpSpPr>
        <p:grpSpPr bwMode="auto">
          <a:xfrm>
            <a:off x="-1620838" y="46038"/>
            <a:ext cx="10080626" cy="6176962"/>
            <a:chOff x="-1380" y="912"/>
            <a:chExt cx="6350" cy="2791"/>
          </a:xfrm>
        </p:grpSpPr>
        <p:sp>
          <p:nvSpPr>
            <p:cNvPr id="16392" name="AutoShape 2"/>
            <p:cNvSpPr>
              <a:spLocks noChangeArrowheads="1"/>
            </p:cNvSpPr>
            <p:nvPr/>
          </p:nvSpPr>
          <p:spPr bwMode="gray">
            <a:xfrm rot="5400000">
              <a:off x="-1344" y="912"/>
              <a:ext cx="2791" cy="27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2 w 21600"/>
                <a:gd name="T13" fmla="*/ 0 h 21600"/>
                <a:gd name="T14" fmla="*/ 21198 w 21600"/>
                <a:gd name="T15" fmla="*/ 13629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lnTo>
                    <a:pt x="323" y="10641"/>
                  </a:lnTo>
                  <a:close/>
                </a:path>
              </a:pathLst>
            </a:custGeom>
            <a:gradFill rotWithShape="0">
              <a:gsLst>
                <a:gs pos="0">
                  <a:srgbClr val="FFFFFF"/>
                </a:gs>
                <a:gs pos="100000">
                  <a:srgbClr val="0099FF"/>
                </a:gs>
              </a:gsLst>
              <a:lin ang="0" scaled="1"/>
            </a:gradFill>
            <a:ln w="9525" algn="ctr">
              <a:noFill/>
              <a:miter lim="800000"/>
              <a:headEnd/>
              <a:tailEnd/>
            </a:ln>
          </p:spPr>
          <p:txBody>
            <a:bodyPr wrap="none" anchor="ctr"/>
            <a:lstStyle/>
            <a:p>
              <a:endParaRPr lang="es-EC" dirty="0"/>
            </a:p>
          </p:txBody>
        </p:sp>
        <p:sp>
          <p:nvSpPr>
            <p:cNvPr id="16393" name="AutoShape 3"/>
            <p:cNvSpPr>
              <a:spLocks noChangeArrowheads="1"/>
            </p:cNvSpPr>
            <p:nvPr/>
          </p:nvSpPr>
          <p:spPr bwMode="gray">
            <a:xfrm rot="5400000">
              <a:off x="-1380" y="1107"/>
              <a:ext cx="2374" cy="237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837 h 21600"/>
              </a:gdLst>
              <a:ahLst/>
              <a:cxnLst>
                <a:cxn ang="T8">
                  <a:pos x="T0" y="T1"/>
                </a:cxn>
                <a:cxn ang="T9">
                  <a:pos x="T2" y="T3"/>
                </a:cxn>
                <a:cxn ang="T10">
                  <a:pos x="T4" y="T5"/>
                </a:cxn>
                <a:cxn ang="T11">
                  <a:pos x="T6" y="T7"/>
                </a:cxn>
              </a:cxnLst>
              <a:rect l="T12" t="T13" r="T14" b="T15"/>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4"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1" y="10838"/>
                    <a:pt x="0" y="10877"/>
                    <a:pt x="0" y="10916"/>
                  </a:cubicBezTo>
                  <a:lnTo>
                    <a:pt x="10056" y="10807"/>
                  </a:lnTo>
                  <a:close/>
                </a:path>
              </a:pathLst>
            </a:custGeom>
            <a:gradFill rotWithShape="0">
              <a:gsLst>
                <a:gs pos="0">
                  <a:srgbClr val="0099FF"/>
                </a:gs>
                <a:gs pos="100000">
                  <a:srgbClr val="33CC33"/>
                </a:gs>
              </a:gsLst>
              <a:lin ang="0" scaled="1"/>
            </a:gradFill>
            <a:ln w="9525" algn="ctr">
              <a:noFill/>
              <a:miter lim="800000"/>
              <a:headEnd/>
              <a:tailEnd/>
            </a:ln>
          </p:spPr>
          <p:txBody>
            <a:bodyPr wrap="none" anchor="ctr"/>
            <a:lstStyle/>
            <a:p>
              <a:endParaRPr lang="es-EC" dirty="0"/>
            </a:p>
          </p:txBody>
        </p:sp>
        <p:sp>
          <p:nvSpPr>
            <p:cNvPr id="7" name="Text Box 9"/>
            <p:cNvSpPr txBox="1">
              <a:spLocks noChangeArrowheads="1"/>
            </p:cNvSpPr>
            <p:nvPr/>
          </p:nvSpPr>
          <p:spPr bwMode="gray">
            <a:xfrm rot="16200000">
              <a:off x="-462" y="1730"/>
              <a:ext cx="1350" cy="1144"/>
            </a:xfrm>
            <a:prstGeom prst="rect">
              <a:avLst/>
            </a:prstGeom>
            <a:noFill/>
            <a:ln>
              <a:noFill/>
            </a:ln>
            <a:effectLst/>
            <a:extLst/>
          </p:spPr>
          <p:txBody>
            <a:bodyPr wrap="square">
              <a:spAutoFit/>
            </a:bodyPr>
            <a:lstStyle/>
            <a:p>
              <a:pPr algn="ctr">
                <a:defRPr/>
              </a:pP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defRPr/>
              </a:pP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ctr">
                <a:defRPr/>
              </a:pP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defRPr/>
              </a:pP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defRP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ESTIMULACIÓN TEMPRANA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16395" name="Group 41"/>
            <p:cNvGrpSpPr>
              <a:grpSpLocks/>
            </p:cNvGrpSpPr>
            <p:nvPr/>
          </p:nvGrpSpPr>
          <p:grpSpPr bwMode="auto">
            <a:xfrm>
              <a:off x="980" y="1245"/>
              <a:ext cx="3990" cy="339"/>
              <a:chOff x="980" y="1245"/>
              <a:chExt cx="3990" cy="339"/>
            </a:xfrm>
          </p:grpSpPr>
          <p:sp>
            <p:nvSpPr>
              <p:cNvPr id="16417" name="AutoShape 5"/>
              <p:cNvSpPr>
                <a:spLocks noChangeArrowheads="1"/>
              </p:cNvSpPr>
              <p:nvPr/>
            </p:nvSpPr>
            <p:spPr bwMode="gray">
              <a:xfrm>
                <a:off x="1163" y="1245"/>
                <a:ext cx="3807" cy="334"/>
              </a:xfrm>
              <a:prstGeom prst="roundRect">
                <a:avLst>
                  <a:gd name="adj" fmla="val 50000"/>
                </a:avLst>
              </a:prstGeom>
              <a:gradFill rotWithShape="0">
                <a:gsLst>
                  <a:gs pos="0">
                    <a:srgbClr val="33CC33"/>
                  </a:gs>
                  <a:gs pos="100000">
                    <a:schemeClr val="tx1">
                      <a:alpha val="98000"/>
                    </a:schemeClr>
                  </a:gs>
                </a:gsLst>
                <a:lin ang="0" scaled="1"/>
              </a:gradFill>
              <a:ln w="9525" algn="ctr">
                <a:noFill/>
                <a:round/>
                <a:headEnd/>
                <a:tailEnd/>
              </a:ln>
            </p:spPr>
            <p:txBody>
              <a:bodyPr wrap="none" anchor="ctr"/>
              <a:lstStyle/>
              <a:p>
                <a:endParaRPr lang="es-EC" dirty="0"/>
              </a:p>
            </p:txBody>
          </p:sp>
          <p:grpSp>
            <p:nvGrpSpPr>
              <p:cNvPr id="16418" name="Group 6"/>
              <p:cNvGrpSpPr>
                <a:grpSpLocks/>
              </p:cNvGrpSpPr>
              <p:nvPr/>
            </p:nvGrpSpPr>
            <p:grpSpPr bwMode="auto">
              <a:xfrm>
                <a:off x="980" y="1268"/>
                <a:ext cx="316" cy="316"/>
                <a:chOff x="980" y="1412"/>
                <a:chExt cx="316" cy="316"/>
              </a:xfrm>
            </p:grpSpPr>
            <p:sp>
              <p:nvSpPr>
                <p:cNvPr id="16421" name="Oval 7"/>
                <p:cNvSpPr>
                  <a:spLocks noChangeArrowheads="1"/>
                </p:cNvSpPr>
                <p:nvPr/>
              </p:nvSpPr>
              <p:spPr bwMode="gray">
                <a:xfrm>
                  <a:off x="980" y="1412"/>
                  <a:ext cx="316" cy="316"/>
                </a:xfrm>
                <a:prstGeom prst="ellipse">
                  <a:avLst/>
                </a:prstGeom>
                <a:solidFill>
                  <a:srgbClr val="33CC33"/>
                </a:solidFill>
                <a:ln w="9525" algn="ctr">
                  <a:noFill/>
                  <a:round/>
                  <a:headEnd/>
                  <a:tailEnd/>
                </a:ln>
              </p:spPr>
              <p:txBody>
                <a:bodyPr wrap="none" anchor="ctr"/>
                <a:lstStyle/>
                <a:p>
                  <a:endParaRPr lang="es-EC" dirty="0"/>
                </a:p>
              </p:txBody>
            </p:sp>
            <p:sp>
              <p:nvSpPr>
                <p:cNvPr id="16422" name="Oval 8"/>
                <p:cNvSpPr>
                  <a:spLocks noChangeArrowheads="1"/>
                </p:cNvSpPr>
                <p:nvPr/>
              </p:nvSpPr>
              <p:spPr bwMode="gray">
                <a:xfrm>
                  <a:off x="1028" y="1461"/>
                  <a:ext cx="220" cy="220"/>
                </a:xfrm>
                <a:prstGeom prst="ellipse">
                  <a:avLst/>
                </a:prstGeom>
                <a:solidFill>
                  <a:srgbClr val="FFFFFF"/>
                </a:solidFill>
                <a:ln w="9525" algn="ctr">
                  <a:noFill/>
                  <a:round/>
                  <a:headEnd/>
                  <a:tailEnd/>
                </a:ln>
              </p:spPr>
              <p:txBody>
                <a:bodyPr wrap="none" anchor="ctr"/>
                <a:lstStyle/>
                <a:p>
                  <a:endParaRPr lang="es-EC" dirty="0"/>
                </a:p>
              </p:txBody>
            </p:sp>
          </p:grpSp>
          <p:sp>
            <p:nvSpPr>
              <p:cNvPr id="16419" name="Text Box 10"/>
              <p:cNvSpPr txBox="1">
                <a:spLocks noChangeArrowheads="1"/>
              </p:cNvSpPr>
              <p:nvPr/>
            </p:nvSpPr>
            <p:spPr bwMode="gray">
              <a:xfrm>
                <a:off x="1035" y="1317"/>
                <a:ext cx="196" cy="231"/>
              </a:xfrm>
              <a:prstGeom prst="rect">
                <a:avLst/>
              </a:prstGeom>
              <a:noFill/>
              <a:ln w="9525" algn="ctr">
                <a:noFill/>
                <a:miter lim="800000"/>
                <a:headEnd/>
                <a:tailEnd/>
              </a:ln>
            </p:spPr>
            <p:txBody>
              <a:bodyPr wrap="none">
                <a:spAutoFit/>
              </a:bodyPr>
              <a:lstStyle/>
              <a:p>
                <a:r>
                  <a:rPr lang="en-US" b="1" dirty="0">
                    <a:solidFill>
                      <a:srgbClr val="000000"/>
                    </a:solidFill>
                  </a:rPr>
                  <a:t>1</a:t>
                </a:r>
              </a:p>
            </p:txBody>
          </p:sp>
          <p:sp>
            <p:nvSpPr>
              <p:cNvPr id="16420" name="Text Box 11"/>
              <p:cNvSpPr txBox="1">
                <a:spLocks noChangeArrowheads="1"/>
              </p:cNvSpPr>
              <p:nvPr/>
            </p:nvSpPr>
            <p:spPr bwMode="gray">
              <a:xfrm>
                <a:off x="1296" y="1269"/>
                <a:ext cx="3584" cy="292"/>
              </a:xfrm>
              <a:prstGeom prst="rect">
                <a:avLst/>
              </a:prstGeom>
              <a:noFill/>
              <a:ln w="9525">
                <a:noFill/>
                <a:miter lim="800000"/>
                <a:headEnd/>
                <a:tailEnd/>
              </a:ln>
            </p:spPr>
            <p:txBody>
              <a:bodyPr wrap="square">
                <a:spAutoFit/>
              </a:bodyPr>
              <a:lstStyle/>
              <a:p>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Considera múltiples acciones que favorecen al desarrollo del ser humano en sus primeros años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16396" name="Group 42"/>
            <p:cNvGrpSpPr>
              <a:grpSpLocks/>
            </p:cNvGrpSpPr>
            <p:nvPr/>
          </p:nvGrpSpPr>
          <p:grpSpPr bwMode="auto">
            <a:xfrm>
              <a:off x="1200" y="1728"/>
              <a:ext cx="3725" cy="316"/>
              <a:chOff x="1200" y="1728"/>
              <a:chExt cx="3725" cy="316"/>
            </a:xfrm>
          </p:grpSpPr>
          <p:sp>
            <p:nvSpPr>
              <p:cNvPr id="16411" name="AutoShape 4"/>
              <p:cNvSpPr>
                <a:spLocks noChangeArrowheads="1"/>
              </p:cNvSpPr>
              <p:nvPr/>
            </p:nvSpPr>
            <p:spPr bwMode="gray">
              <a:xfrm>
                <a:off x="1472" y="1776"/>
                <a:ext cx="3453" cy="268"/>
              </a:xfrm>
              <a:prstGeom prst="roundRect">
                <a:avLst>
                  <a:gd name="adj" fmla="val 50000"/>
                </a:avLst>
              </a:prstGeom>
              <a:gradFill rotWithShape="0">
                <a:gsLst>
                  <a:gs pos="0">
                    <a:srgbClr val="0099FF"/>
                  </a:gs>
                  <a:gs pos="100000">
                    <a:schemeClr val="tx1"/>
                  </a:gs>
                </a:gsLst>
                <a:lin ang="0" scaled="1"/>
              </a:gradFill>
              <a:ln w="9525" algn="ctr">
                <a:noFill/>
                <a:round/>
                <a:headEnd/>
                <a:tailEnd/>
              </a:ln>
            </p:spPr>
            <p:txBody>
              <a:bodyPr wrap="none" anchor="ctr"/>
              <a:lstStyle/>
              <a:p>
                <a:endParaRPr lang="es-EC" dirty="0"/>
              </a:p>
            </p:txBody>
          </p:sp>
          <p:sp>
            <p:nvSpPr>
              <p:cNvPr id="16412" name="Text Box 12"/>
              <p:cNvSpPr txBox="1">
                <a:spLocks noChangeArrowheads="1"/>
              </p:cNvSpPr>
              <p:nvPr/>
            </p:nvSpPr>
            <p:spPr bwMode="gray">
              <a:xfrm>
                <a:off x="1494" y="1791"/>
                <a:ext cx="116" cy="167"/>
              </a:xfrm>
              <a:prstGeom prst="rect">
                <a:avLst/>
              </a:prstGeom>
              <a:noFill/>
              <a:ln w="9525">
                <a:noFill/>
                <a:miter lim="800000"/>
                <a:headEnd/>
                <a:tailEnd/>
              </a:ln>
            </p:spPr>
            <p:txBody>
              <a:bodyPr wrap="none">
                <a:spAutoFit/>
              </a:bodyPr>
              <a:lstStyle/>
              <a:p>
                <a:endParaRPr lang="en-US" b="1" dirty="0"/>
              </a:p>
            </p:txBody>
          </p:sp>
          <p:grpSp>
            <p:nvGrpSpPr>
              <p:cNvPr id="16413" name="Group 14"/>
              <p:cNvGrpSpPr>
                <a:grpSpLocks/>
              </p:cNvGrpSpPr>
              <p:nvPr/>
            </p:nvGrpSpPr>
            <p:grpSpPr bwMode="auto">
              <a:xfrm>
                <a:off x="1200" y="1728"/>
                <a:ext cx="316" cy="316"/>
                <a:chOff x="980" y="1412"/>
                <a:chExt cx="316" cy="316"/>
              </a:xfrm>
            </p:grpSpPr>
            <p:sp>
              <p:nvSpPr>
                <p:cNvPr id="16415" name="Oval 15"/>
                <p:cNvSpPr>
                  <a:spLocks noChangeArrowheads="1"/>
                </p:cNvSpPr>
                <p:nvPr/>
              </p:nvSpPr>
              <p:spPr bwMode="gray">
                <a:xfrm>
                  <a:off x="980" y="1412"/>
                  <a:ext cx="316" cy="316"/>
                </a:xfrm>
                <a:prstGeom prst="ellipse">
                  <a:avLst/>
                </a:prstGeom>
                <a:solidFill>
                  <a:srgbClr val="0099FF"/>
                </a:solidFill>
                <a:ln w="9525" algn="ctr">
                  <a:noFill/>
                  <a:round/>
                  <a:headEnd/>
                  <a:tailEnd/>
                </a:ln>
              </p:spPr>
              <p:txBody>
                <a:bodyPr wrap="none" anchor="ctr"/>
                <a:lstStyle/>
                <a:p>
                  <a:endParaRPr lang="es-EC" dirty="0"/>
                </a:p>
              </p:txBody>
            </p:sp>
            <p:sp>
              <p:nvSpPr>
                <p:cNvPr id="16416" name="Oval 16"/>
                <p:cNvSpPr>
                  <a:spLocks noChangeArrowheads="1"/>
                </p:cNvSpPr>
                <p:nvPr/>
              </p:nvSpPr>
              <p:spPr bwMode="gray">
                <a:xfrm>
                  <a:off x="1028" y="1461"/>
                  <a:ext cx="220" cy="220"/>
                </a:xfrm>
                <a:prstGeom prst="ellipse">
                  <a:avLst/>
                </a:prstGeom>
                <a:solidFill>
                  <a:srgbClr val="FFFFFF"/>
                </a:solidFill>
                <a:ln w="9525" algn="ctr">
                  <a:noFill/>
                  <a:round/>
                  <a:headEnd/>
                  <a:tailEnd/>
                </a:ln>
              </p:spPr>
              <p:txBody>
                <a:bodyPr wrap="none" anchor="ctr"/>
                <a:lstStyle/>
                <a:p>
                  <a:endParaRPr lang="es-EC" dirty="0"/>
                </a:p>
              </p:txBody>
            </p:sp>
          </p:grpSp>
          <p:sp>
            <p:nvSpPr>
              <p:cNvPr id="16414" name="Text Box 17"/>
              <p:cNvSpPr txBox="1">
                <a:spLocks noChangeArrowheads="1"/>
              </p:cNvSpPr>
              <p:nvPr/>
            </p:nvSpPr>
            <p:spPr bwMode="gray">
              <a:xfrm>
                <a:off x="1257" y="1776"/>
                <a:ext cx="196" cy="231"/>
              </a:xfrm>
              <a:prstGeom prst="rect">
                <a:avLst/>
              </a:prstGeom>
              <a:noFill/>
              <a:ln w="9525" algn="ctr">
                <a:noFill/>
                <a:miter lim="800000"/>
                <a:headEnd/>
                <a:tailEnd/>
              </a:ln>
            </p:spPr>
            <p:txBody>
              <a:bodyPr wrap="none">
                <a:spAutoFit/>
              </a:bodyPr>
              <a:lstStyle/>
              <a:p>
                <a:r>
                  <a:rPr lang="en-US" b="1" dirty="0">
                    <a:solidFill>
                      <a:srgbClr val="000000"/>
                    </a:solidFill>
                  </a:rPr>
                  <a:t>2</a:t>
                </a:r>
              </a:p>
            </p:txBody>
          </p:sp>
        </p:grpSp>
        <p:grpSp>
          <p:nvGrpSpPr>
            <p:cNvPr id="16397" name="Group 43"/>
            <p:cNvGrpSpPr>
              <a:grpSpLocks/>
            </p:cNvGrpSpPr>
            <p:nvPr/>
          </p:nvGrpSpPr>
          <p:grpSpPr bwMode="auto">
            <a:xfrm>
              <a:off x="1289" y="2230"/>
              <a:ext cx="3681" cy="341"/>
              <a:chOff x="1289" y="2230"/>
              <a:chExt cx="3681" cy="341"/>
            </a:xfrm>
          </p:grpSpPr>
          <p:sp>
            <p:nvSpPr>
              <p:cNvPr id="16405" name="AutoShape 18"/>
              <p:cNvSpPr>
                <a:spLocks noChangeArrowheads="1"/>
              </p:cNvSpPr>
              <p:nvPr/>
            </p:nvSpPr>
            <p:spPr bwMode="gray">
              <a:xfrm>
                <a:off x="1536" y="2230"/>
                <a:ext cx="3434" cy="341"/>
              </a:xfrm>
              <a:prstGeom prst="roundRect">
                <a:avLst>
                  <a:gd name="adj" fmla="val 50000"/>
                </a:avLst>
              </a:prstGeom>
              <a:gradFill rotWithShape="0">
                <a:gsLst>
                  <a:gs pos="0">
                    <a:srgbClr val="33CC33"/>
                  </a:gs>
                  <a:gs pos="100000">
                    <a:schemeClr val="tx1">
                      <a:alpha val="98000"/>
                    </a:schemeClr>
                  </a:gs>
                </a:gsLst>
                <a:lin ang="0" scaled="1"/>
              </a:gradFill>
              <a:ln w="9525" algn="ctr">
                <a:noFill/>
                <a:round/>
                <a:headEnd/>
                <a:tailEnd/>
              </a:ln>
            </p:spPr>
            <p:txBody>
              <a:bodyPr wrap="none" anchor="ctr"/>
              <a:lstStyle/>
              <a:p>
                <a:endParaRPr lang="es-EC" dirty="0"/>
              </a:p>
            </p:txBody>
          </p:sp>
          <p:grpSp>
            <p:nvGrpSpPr>
              <p:cNvPr id="16406" name="Group 19"/>
              <p:cNvGrpSpPr>
                <a:grpSpLocks/>
              </p:cNvGrpSpPr>
              <p:nvPr/>
            </p:nvGrpSpPr>
            <p:grpSpPr bwMode="auto">
              <a:xfrm>
                <a:off x="1289" y="2230"/>
                <a:ext cx="316" cy="316"/>
                <a:chOff x="980" y="1459"/>
                <a:chExt cx="316" cy="316"/>
              </a:xfrm>
            </p:grpSpPr>
            <p:sp>
              <p:nvSpPr>
                <p:cNvPr id="16409" name="Oval 20"/>
                <p:cNvSpPr>
                  <a:spLocks noChangeArrowheads="1"/>
                </p:cNvSpPr>
                <p:nvPr/>
              </p:nvSpPr>
              <p:spPr bwMode="gray">
                <a:xfrm>
                  <a:off x="980" y="1459"/>
                  <a:ext cx="316" cy="316"/>
                </a:xfrm>
                <a:prstGeom prst="ellipse">
                  <a:avLst/>
                </a:prstGeom>
                <a:solidFill>
                  <a:srgbClr val="33CC33"/>
                </a:solidFill>
                <a:ln w="9525" algn="ctr">
                  <a:noFill/>
                  <a:round/>
                  <a:headEnd/>
                  <a:tailEnd/>
                </a:ln>
              </p:spPr>
              <p:txBody>
                <a:bodyPr wrap="none" anchor="ctr"/>
                <a:lstStyle/>
                <a:p>
                  <a:endParaRPr lang="es-EC" dirty="0"/>
                </a:p>
              </p:txBody>
            </p:sp>
            <p:sp>
              <p:nvSpPr>
                <p:cNvPr id="16410" name="Oval 21"/>
                <p:cNvSpPr>
                  <a:spLocks noChangeArrowheads="1"/>
                </p:cNvSpPr>
                <p:nvPr/>
              </p:nvSpPr>
              <p:spPr bwMode="gray">
                <a:xfrm>
                  <a:off x="1028" y="1461"/>
                  <a:ext cx="220" cy="220"/>
                </a:xfrm>
                <a:prstGeom prst="ellipse">
                  <a:avLst/>
                </a:prstGeom>
                <a:solidFill>
                  <a:srgbClr val="FFFFFF"/>
                </a:solidFill>
                <a:ln w="9525" algn="ctr">
                  <a:noFill/>
                  <a:round/>
                  <a:headEnd/>
                  <a:tailEnd/>
                </a:ln>
              </p:spPr>
              <p:txBody>
                <a:bodyPr wrap="none" anchor="ctr"/>
                <a:lstStyle/>
                <a:p>
                  <a:endParaRPr lang="es-EC" dirty="0"/>
                </a:p>
              </p:txBody>
            </p:sp>
          </p:grpSp>
          <p:sp>
            <p:nvSpPr>
              <p:cNvPr id="16407" name="Text Box 22"/>
              <p:cNvSpPr txBox="1">
                <a:spLocks noChangeArrowheads="1"/>
              </p:cNvSpPr>
              <p:nvPr/>
            </p:nvSpPr>
            <p:spPr bwMode="gray">
              <a:xfrm>
                <a:off x="1344" y="2265"/>
                <a:ext cx="196" cy="231"/>
              </a:xfrm>
              <a:prstGeom prst="rect">
                <a:avLst/>
              </a:prstGeom>
              <a:noFill/>
              <a:ln w="9525" algn="ctr">
                <a:noFill/>
                <a:miter lim="800000"/>
                <a:headEnd/>
                <a:tailEnd/>
              </a:ln>
            </p:spPr>
            <p:txBody>
              <a:bodyPr wrap="none">
                <a:spAutoFit/>
              </a:bodyPr>
              <a:lstStyle/>
              <a:p>
                <a:r>
                  <a:rPr lang="en-US" b="1" dirty="0">
                    <a:solidFill>
                      <a:srgbClr val="000000"/>
                    </a:solidFill>
                  </a:rPr>
                  <a:t>3</a:t>
                </a:r>
              </a:p>
            </p:txBody>
          </p:sp>
          <p:sp>
            <p:nvSpPr>
              <p:cNvPr id="16408" name="Text Box 23"/>
              <p:cNvSpPr txBox="1">
                <a:spLocks noChangeArrowheads="1"/>
              </p:cNvSpPr>
              <p:nvPr/>
            </p:nvSpPr>
            <p:spPr bwMode="gray">
              <a:xfrm>
                <a:off x="1605" y="2230"/>
                <a:ext cx="116" cy="167"/>
              </a:xfrm>
              <a:prstGeom prst="rect">
                <a:avLst/>
              </a:prstGeom>
              <a:noFill/>
              <a:ln w="9525">
                <a:noFill/>
                <a:miter lim="800000"/>
                <a:headEnd/>
                <a:tailEnd/>
              </a:ln>
            </p:spPr>
            <p:txBody>
              <a:bodyPr wrap="none">
                <a:spAutoFit/>
              </a:bodyPr>
              <a:lstStyle/>
              <a:p>
                <a:endParaRPr lang="en-US" b="1" dirty="0"/>
              </a:p>
            </p:txBody>
          </p:sp>
        </p:grpSp>
        <p:grpSp>
          <p:nvGrpSpPr>
            <p:cNvPr id="16398" name="Group 44"/>
            <p:cNvGrpSpPr>
              <a:grpSpLocks/>
            </p:cNvGrpSpPr>
            <p:nvPr/>
          </p:nvGrpSpPr>
          <p:grpSpPr bwMode="auto">
            <a:xfrm>
              <a:off x="1199" y="2658"/>
              <a:ext cx="3771" cy="573"/>
              <a:chOff x="1199" y="2658"/>
              <a:chExt cx="3771" cy="573"/>
            </a:xfrm>
          </p:grpSpPr>
          <p:sp>
            <p:nvSpPr>
              <p:cNvPr id="16399" name="AutoShape 24"/>
              <p:cNvSpPr>
                <a:spLocks noChangeArrowheads="1"/>
              </p:cNvSpPr>
              <p:nvPr/>
            </p:nvSpPr>
            <p:spPr bwMode="gray">
              <a:xfrm>
                <a:off x="1199" y="2872"/>
                <a:ext cx="3771" cy="359"/>
              </a:xfrm>
              <a:prstGeom prst="roundRect">
                <a:avLst>
                  <a:gd name="adj" fmla="val 50000"/>
                </a:avLst>
              </a:prstGeom>
              <a:gradFill rotWithShape="0">
                <a:gsLst>
                  <a:gs pos="0">
                    <a:srgbClr val="0099FF"/>
                  </a:gs>
                  <a:gs pos="100000">
                    <a:schemeClr val="tx1"/>
                  </a:gs>
                </a:gsLst>
                <a:lin ang="0" scaled="1"/>
              </a:gradFill>
              <a:ln w="9525" algn="ctr">
                <a:noFill/>
                <a:round/>
                <a:headEnd/>
                <a:tailEnd/>
              </a:ln>
            </p:spPr>
            <p:txBody>
              <a:bodyPr wrap="none" anchor="ctr"/>
              <a:lstStyle/>
              <a:p>
                <a:endParaRPr lang="es-EC" dirty="0"/>
              </a:p>
            </p:txBody>
          </p:sp>
          <p:sp>
            <p:nvSpPr>
              <p:cNvPr id="16400" name="Text Box 25"/>
              <p:cNvSpPr txBox="1">
                <a:spLocks noChangeArrowheads="1"/>
              </p:cNvSpPr>
              <p:nvPr/>
            </p:nvSpPr>
            <p:spPr bwMode="gray">
              <a:xfrm>
                <a:off x="1536" y="2688"/>
                <a:ext cx="116" cy="167"/>
              </a:xfrm>
              <a:prstGeom prst="rect">
                <a:avLst/>
              </a:prstGeom>
              <a:noFill/>
              <a:ln w="9525">
                <a:noFill/>
                <a:miter lim="800000"/>
                <a:headEnd/>
                <a:tailEnd/>
              </a:ln>
            </p:spPr>
            <p:txBody>
              <a:bodyPr wrap="none">
                <a:spAutoFit/>
              </a:bodyPr>
              <a:lstStyle/>
              <a:p>
                <a:endParaRPr lang="en-US" b="1" dirty="0"/>
              </a:p>
            </p:txBody>
          </p:sp>
          <p:grpSp>
            <p:nvGrpSpPr>
              <p:cNvPr id="16401" name="Group 26"/>
              <p:cNvGrpSpPr>
                <a:grpSpLocks/>
              </p:cNvGrpSpPr>
              <p:nvPr/>
            </p:nvGrpSpPr>
            <p:grpSpPr bwMode="auto">
              <a:xfrm>
                <a:off x="1200" y="2658"/>
                <a:ext cx="316" cy="316"/>
                <a:chOff x="980" y="1412"/>
                <a:chExt cx="316" cy="316"/>
              </a:xfrm>
            </p:grpSpPr>
            <p:sp>
              <p:nvSpPr>
                <p:cNvPr id="16403" name="Oval 27"/>
                <p:cNvSpPr>
                  <a:spLocks noChangeArrowheads="1"/>
                </p:cNvSpPr>
                <p:nvPr/>
              </p:nvSpPr>
              <p:spPr bwMode="gray">
                <a:xfrm>
                  <a:off x="980" y="1412"/>
                  <a:ext cx="316" cy="316"/>
                </a:xfrm>
                <a:prstGeom prst="ellipse">
                  <a:avLst/>
                </a:prstGeom>
                <a:solidFill>
                  <a:srgbClr val="0099FF"/>
                </a:solidFill>
                <a:ln w="9525" algn="ctr">
                  <a:noFill/>
                  <a:round/>
                  <a:headEnd/>
                  <a:tailEnd/>
                </a:ln>
              </p:spPr>
              <p:txBody>
                <a:bodyPr wrap="none" anchor="ctr"/>
                <a:lstStyle/>
                <a:p>
                  <a:endParaRPr lang="es-EC" dirty="0"/>
                </a:p>
              </p:txBody>
            </p:sp>
            <p:sp>
              <p:nvSpPr>
                <p:cNvPr id="16404" name="Oval 28"/>
                <p:cNvSpPr>
                  <a:spLocks noChangeArrowheads="1"/>
                </p:cNvSpPr>
                <p:nvPr/>
              </p:nvSpPr>
              <p:spPr bwMode="gray">
                <a:xfrm>
                  <a:off x="1028" y="1461"/>
                  <a:ext cx="220" cy="220"/>
                </a:xfrm>
                <a:prstGeom prst="ellipse">
                  <a:avLst/>
                </a:prstGeom>
                <a:solidFill>
                  <a:srgbClr val="FFFFFF"/>
                </a:solidFill>
                <a:ln w="9525" algn="ctr">
                  <a:noFill/>
                  <a:round/>
                  <a:headEnd/>
                  <a:tailEnd/>
                </a:ln>
              </p:spPr>
              <p:txBody>
                <a:bodyPr wrap="none" anchor="ctr"/>
                <a:lstStyle/>
                <a:p>
                  <a:endParaRPr lang="es-EC" dirty="0"/>
                </a:p>
              </p:txBody>
            </p:sp>
          </p:grpSp>
          <p:sp>
            <p:nvSpPr>
              <p:cNvPr id="16402" name="Text Box 29"/>
              <p:cNvSpPr txBox="1">
                <a:spLocks noChangeArrowheads="1"/>
              </p:cNvSpPr>
              <p:nvPr/>
            </p:nvSpPr>
            <p:spPr bwMode="gray">
              <a:xfrm>
                <a:off x="1257" y="2706"/>
                <a:ext cx="196" cy="231"/>
              </a:xfrm>
              <a:prstGeom prst="rect">
                <a:avLst/>
              </a:prstGeom>
              <a:noFill/>
              <a:ln w="9525" algn="ctr">
                <a:noFill/>
                <a:miter lim="800000"/>
                <a:headEnd/>
                <a:tailEnd/>
              </a:ln>
            </p:spPr>
            <p:txBody>
              <a:bodyPr wrap="none">
                <a:spAutoFit/>
              </a:bodyPr>
              <a:lstStyle/>
              <a:p>
                <a:r>
                  <a:rPr lang="en-US" b="1" dirty="0">
                    <a:solidFill>
                      <a:srgbClr val="000000"/>
                    </a:solidFill>
                  </a:rPr>
                  <a:t>4</a:t>
                </a:r>
              </a:p>
            </p:txBody>
          </p:sp>
        </p:grpSp>
      </p:grpSp>
      <p:sp>
        <p:nvSpPr>
          <p:cNvPr id="16389" name="65 Rectángulo"/>
          <p:cNvSpPr>
            <a:spLocks noChangeArrowheads="1"/>
          </p:cNvSpPr>
          <p:nvPr/>
        </p:nvSpPr>
        <p:spPr bwMode="auto">
          <a:xfrm>
            <a:off x="2840038" y="4457700"/>
            <a:ext cx="5548386" cy="646331"/>
          </a:xfrm>
          <a:prstGeom prst="rect">
            <a:avLst/>
          </a:prstGeom>
          <a:noFill/>
          <a:ln w="9525">
            <a:noFill/>
            <a:miter lim="800000"/>
            <a:headEnd/>
            <a:tailEnd/>
          </a:ln>
        </p:spPr>
        <p:txBody>
          <a:bodyPr wrap="square">
            <a:spAutoFit/>
          </a:bodyPr>
          <a:lstStyle/>
          <a:p>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 concibe como un acercamiento directo, simple y satisfactorio, para gozar, comprender y conocer.</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0" name="39 Rectángulo"/>
          <p:cNvSpPr/>
          <p:nvPr/>
        </p:nvSpPr>
        <p:spPr>
          <a:xfrm>
            <a:off x="2987824" y="1916832"/>
            <a:ext cx="5400600" cy="646331"/>
          </a:xfrm>
          <a:prstGeom prst="rect">
            <a:avLst/>
          </a:prstGeom>
        </p:spPr>
        <p:txBody>
          <a:bodyPr wrap="square">
            <a:spAutoFit/>
          </a:bodyPr>
          <a:lstStyle/>
          <a:p>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Ayuda en el proceso de formación de la estructura cerebral humana</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1" name="40 Rectángulo"/>
          <p:cNvSpPr/>
          <p:nvPr/>
        </p:nvSpPr>
        <p:spPr>
          <a:xfrm>
            <a:off x="3203848" y="2996952"/>
            <a:ext cx="6174432" cy="646331"/>
          </a:xfrm>
          <a:prstGeom prst="rect">
            <a:avLst/>
          </a:prstGeom>
        </p:spPr>
        <p:txBody>
          <a:bodyPr wrap="square">
            <a:spAutoFit/>
          </a:bodyPr>
          <a:lstStyle/>
          <a:p>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Proporciona estímulos adecuados y oportunos, alcanzando un desarrollo integral </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7" name="Picture 2" descr="http://biotecnologia.espe.edu.ec/laboratorios-investigacion/wp-content/uploads/2014/07/logo-espe.jpg"/>
          <p:cNvPicPr>
            <a:picLocks noChangeAspect="1" noChangeArrowheads="1"/>
          </p:cNvPicPr>
          <p:nvPr/>
        </p:nvPicPr>
        <p:blipFill>
          <a:blip r:embed="rId3" cstate="print"/>
          <a:srcRect/>
          <a:stretch>
            <a:fillRect/>
          </a:stretch>
        </p:blipFill>
        <p:spPr bwMode="auto">
          <a:xfrm>
            <a:off x="6588224" y="5877272"/>
            <a:ext cx="2376264" cy="68859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1620838" y="46038"/>
            <a:ext cx="10080626" cy="6176962"/>
            <a:chOff x="-1380" y="912"/>
            <a:chExt cx="6350" cy="2791"/>
          </a:xfrm>
        </p:grpSpPr>
        <p:sp>
          <p:nvSpPr>
            <p:cNvPr id="16392" name="AutoShape 2"/>
            <p:cNvSpPr>
              <a:spLocks noChangeArrowheads="1"/>
            </p:cNvSpPr>
            <p:nvPr/>
          </p:nvSpPr>
          <p:spPr bwMode="gray">
            <a:xfrm rot="5400000">
              <a:off x="-1344" y="912"/>
              <a:ext cx="2791" cy="27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2 w 21600"/>
                <a:gd name="T13" fmla="*/ 0 h 21600"/>
                <a:gd name="T14" fmla="*/ 21198 w 21600"/>
                <a:gd name="T15" fmla="*/ 13629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lnTo>
                    <a:pt x="323" y="10641"/>
                  </a:lnTo>
                  <a:close/>
                </a:path>
              </a:pathLst>
            </a:custGeom>
            <a:gradFill rotWithShape="0">
              <a:gsLst>
                <a:gs pos="0">
                  <a:srgbClr val="FFFFFF"/>
                </a:gs>
                <a:gs pos="100000">
                  <a:srgbClr val="0099FF"/>
                </a:gs>
              </a:gsLst>
              <a:lin ang="0" scaled="1"/>
            </a:gradFill>
            <a:ln w="9525" algn="ctr">
              <a:noFill/>
              <a:miter lim="800000"/>
              <a:headEnd/>
              <a:tailEnd/>
            </a:ln>
          </p:spPr>
          <p:txBody>
            <a:bodyPr wrap="none" anchor="ctr"/>
            <a:lstStyle/>
            <a:p>
              <a:endParaRPr lang="es-EC" dirty="0"/>
            </a:p>
          </p:txBody>
        </p:sp>
        <p:sp>
          <p:nvSpPr>
            <p:cNvPr id="16393" name="AutoShape 3"/>
            <p:cNvSpPr>
              <a:spLocks noChangeArrowheads="1"/>
            </p:cNvSpPr>
            <p:nvPr/>
          </p:nvSpPr>
          <p:spPr bwMode="gray">
            <a:xfrm rot="5400000">
              <a:off x="-1380" y="1107"/>
              <a:ext cx="2374" cy="237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837 h 21600"/>
              </a:gdLst>
              <a:ahLst/>
              <a:cxnLst>
                <a:cxn ang="T8">
                  <a:pos x="T0" y="T1"/>
                </a:cxn>
                <a:cxn ang="T9">
                  <a:pos x="T2" y="T3"/>
                </a:cxn>
                <a:cxn ang="T10">
                  <a:pos x="T4" y="T5"/>
                </a:cxn>
                <a:cxn ang="T11">
                  <a:pos x="T6" y="T7"/>
                </a:cxn>
              </a:cxnLst>
              <a:rect l="T12" t="T13" r="T14" b="T15"/>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4"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1" y="10838"/>
                    <a:pt x="0" y="10877"/>
                    <a:pt x="0" y="10916"/>
                  </a:cubicBezTo>
                  <a:lnTo>
                    <a:pt x="10056" y="10807"/>
                  </a:lnTo>
                  <a:close/>
                </a:path>
              </a:pathLst>
            </a:custGeom>
            <a:gradFill rotWithShape="0">
              <a:gsLst>
                <a:gs pos="0">
                  <a:srgbClr val="0099FF"/>
                </a:gs>
                <a:gs pos="100000">
                  <a:srgbClr val="33CC33"/>
                </a:gs>
              </a:gsLst>
              <a:lin ang="0" scaled="1"/>
            </a:gradFill>
            <a:ln w="9525" algn="ctr">
              <a:noFill/>
              <a:miter lim="800000"/>
              <a:headEnd/>
              <a:tailEnd/>
            </a:ln>
          </p:spPr>
          <p:txBody>
            <a:bodyPr wrap="none" anchor="ctr"/>
            <a:lstStyle/>
            <a:p>
              <a:endParaRPr lang="es-EC" dirty="0"/>
            </a:p>
          </p:txBody>
        </p:sp>
        <p:sp>
          <p:nvSpPr>
            <p:cNvPr id="7" name="Text Box 9"/>
            <p:cNvSpPr txBox="1">
              <a:spLocks noChangeArrowheads="1"/>
            </p:cNvSpPr>
            <p:nvPr/>
          </p:nvSpPr>
          <p:spPr bwMode="gray">
            <a:xfrm rot="16200000">
              <a:off x="-462" y="1730"/>
              <a:ext cx="1350" cy="1144"/>
            </a:xfrm>
            <a:prstGeom prst="rect">
              <a:avLst/>
            </a:prstGeom>
            <a:noFill/>
            <a:ln>
              <a:noFill/>
            </a:ln>
            <a:effectLst/>
            <a:extLst/>
          </p:spPr>
          <p:txBody>
            <a:bodyPr wrap="square">
              <a:spAutoFit/>
            </a:bodyPr>
            <a:lstStyle/>
            <a:p>
              <a:pPr algn="ctr">
                <a:defRPr/>
              </a:pP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defRPr/>
              </a:pP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ctr">
                <a:defRPr/>
              </a:pP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defRPr/>
              </a:pP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defRP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DESARROLLO MOTRIZ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3" name="Group 41"/>
            <p:cNvGrpSpPr>
              <a:grpSpLocks/>
            </p:cNvGrpSpPr>
            <p:nvPr/>
          </p:nvGrpSpPr>
          <p:grpSpPr bwMode="auto">
            <a:xfrm>
              <a:off x="980" y="1245"/>
              <a:ext cx="3990" cy="339"/>
              <a:chOff x="980" y="1245"/>
              <a:chExt cx="3990" cy="339"/>
            </a:xfrm>
          </p:grpSpPr>
          <p:sp>
            <p:nvSpPr>
              <p:cNvPr id="16417" name="AutoShape 5"/>
              <p:cNvSpPr>
                <a:spLocks noChangeArrowheads="1"/>
              </p:cNvSpPr>
              <p:nvPr/>
            </p:nvSpPr>
            <p:spPr bwMode="gray">
              <a:xfrm>
                <a:off x="1163" y="1245"/>
                <a:ext cx="3807" cy="334"/>
              </a:xfrm>
              <a:prstGeom prst="roundRect">
                <a:avLst>
                  <a:gd name="adj" fmla="val 50000"/>
                </a:avLst>
              </a:prstGeom>
              <a:gradFill rotWithShape="0">
                <a:gsLst>
                  <a:gs pos="0">
                    <a:srgbClr val="33CC33"/>
                  </a:gs>
                  <a:gs pos="100000">
                    <a:schemeClr val="tx1">
                      <a:alpha val="98000"/>
                    </a:schemeClr>
                  </a:gs>
                </a:gsLst>
                <a:lin ang="0" scaled="1"/>
              </a:gradFill>
              <a:ln w="9525" algn="ctr">
                <a:noFill/>
                <a:round/>
                <a:headEnd/>
                <a:tailEnd/>
              </a:ln>
            </p:spPr>
            <p:txBody>
              <a:bodyPr wrap="none" anchor="ctr"/>
              <a:lstStyle/>
              <a:p>
                <a:endParaRPr lang="es-EC" dirty="0"/>
              </a:p>
            </p:txBody>
          </p:sp>
          <p:grpSp>
            <p:nvGrpSpPr>
              <p:cNvPr id="4" name="Group 6"/>
              <p:cNvGrpSpPr>
                <a:grpSpLocks/>
              </p:cNvGrpSpPr>
              <p:nvPr/>
            </p:nvGrpSpPr>
            <p:grpSpPr bwMode="auto">
              <a:xfrm>
                <a:off x="980" y="1268"/>
                <a:ext cx="316" cy="316"/>
                <a:chOff x="980" y="1412"/>
                <a:chExt cx="316" cy="316"/>
              </a:xfrm>
            </p:grpSpPr>
            <p:sp>
              <p:nvSpPr>
                <p:cNvPr id="16421" name="Oval 7"/>
                <p:cNvSpPr>
                  <a:spLocks noChangeArrowheads="1"/>
                </p:cNvSpPr>
                <p:nvPr/>
              </p:nvSpPr>
              <p:spPr bwMode="gray">
                <a:xfrm>
                  <a:off x="980" y="1412"/>
                  <a:ext cx="316" cy="316"/>
                </a:xfrm>
                <a:prstGeom prst="ellipse">
                  <a:avLst/>
                </a:prstGeom>
                <a:solidFill>
                  <a:srgbClr val="33CC33"/>
                </a:solidFill>
                <a:ln w="9525" algn="ctr">
                  <a:noFill/>
                  <a:round/>
                  <a:headEnd/>
                  <a:tailEnd/>
                </a:ln>
              </p:spPr>
              <p:txBody>
                <a:bodyPr wrap="none" anchor="ctr"/>
                <a:lstStyle/>
                <a:p>
                  <a:endParaRPr lang="es-EC" dirty="0"/>
                </a:p>
              </p:txBody>
            </p:sp>
            <p:sp>
              <p:nvSpPr>
                <p:cNvPr id="16422" name="Oval 8"/>
                <p:cNvSpPr>
                  <a:spLocks noChangeArrowheads="1"/>
                </p:cNvSpPr>
                <p:nvPr/>
              </p:nvSpPr>
              <p:spPr bwMode="gray">
                <a:xfrm>
                  <a:off x="1028" y="1461"/>
                  <a:ext cx="220" cy="220"/>
                </a:xfrm>
                <a:prstGeom prst="ellipse">
                  <a:avLst/>
                </a:prstGeom>
                <a:solidFill>
                  <a:srgbClr val="FFFFFF"/>
                </a:solidFill>
                <a:ln w="9525" algn="ctr">
                  <a:noFill/>
                  <a:round/>
                  <a:headEnd/>
                  <a:tailEnd/>
                </a:ln>
              </p:spPr>
              <p:txBody>
                <a:bodyPr wrap="none" anchor="ctr"/>
                <a:lstStyle/>
                <a:p>
                  <a:endParaRPr lang="es-EC" dirty="0"/>
                </a:p>
              </p:txBody>
            </p:sp>
          </p:grpSp>
          <p:sp>
            <p:nvSpPr>
              <p:cNvPr id="16419" name="Text Box 10"/>
              <p:cNvSpPr txBox="1">
                <a:spLocks noChangeArrowheads="1"/>
              </p:cNvSpPr>
              <p:nvPr/>
            </p:nvSpPr>
            <p:spPr bwMode="gray">
              <a:xfrm>
                <a:off x="1035" y="1317"/>
                <a:ext cx="196" cy="231"/>
              </a:xfrm>
              <a:prstGeom prst="rect">
                <a:avLst/>
              </a:prstGeom>
              <a:noFill/>
              <a:ln w="9525" algn="ctr">
                <a:noFill/>
                <a:miter lim="800000"/>
                <a:headEnd/>
                <a:tailEnd/>
              </a:ln>
            </p:spPr>
            <p:txBody>
              <a:bodyPr wrap="none">
                <a:spAutoFit/>
              </a:bodyPr>
              <a:lstStyle/>
              <a:p>
                <a:r>
                  <a:rPr lang="en-US" b="1" dirty="0">
                    <a:solidFill>
                      <a:srgbClr val="000000"/>
                    </a:solidFill>
                  </a:rPr>
                  <a:t>1</a:t>
                </a:r>
              </a:p>
            </p:txBody>
          </p:sp>
          <p:sp>
            <p:nvSpPr>
              <p:cNvPr id="16420" name="Text Box 11"/>
              <p:cNvSpPr txBox="1">
                <a:spLocks noChangeArrowheads="1"/>
              </p:cNvSpPr>
              <p:nvPr/>
            </p:nvSpPr>
            <p:spPr bwMode="gray">
              <a:xfrm>
                <a:off x="1296" y="1269"/>
                <a:ext cx="3584" cy="167"/>
              </a:xfrm>
              <a:prstGeom prst="rect">
                <a:avLst/>
              </a:prstGeom>
              <a:noFill/>
              <a:ln w="9525">
                <a:noFill/>
                <a:miter lim="800000"/>
                <a:headEnd/>
                <a:tailEnd/>
              </a:ln>
            </p:spPr>
            <p:txBody>
              <a:bodyPr wrap="square">
                <a:spAutoFit/>
              </a:bodyPr>
              <a:lstStyle/>
              <a:p>
                <a:r>
                  <a:rPr lang="es-EC" dirty="0" smtClean="0">
                    <a:solidFill>
                      <a:schemeClr val="bg1"/>
                    </a:solidFill>
                  </a:rPr>
                  <a:t>Adquisición de habilidades que implican movimiento</a:t>
                </a:r>
                <a:endParaRPr lang="en-US"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grpSp>
        <p:grpSp>
          <p:nvGrpSpPr>
            <p:cNvPr id="5" name="Group 42"/>
            <p:cNvGrpSpPr>
              <a:grpSpLocks/>
            </p:cNvGrpSpPr>
            <p:nvPr/>
          </p:nvGrpSpPr>
          <p:grpSpPr bwMode="auto">
            <a:xfrm>
              <a:off x="1200" y="1728"/>
              <a:ext cx="3725" cy="316"/>
              <a:chOff x="1200" y="1728"/>
              <a:chExt cx="3725" cy="316"/>
            </a:xfrm>
          </p:grpSpPr>
          <p:sp>
            <p:nvSpPr>
              <p:cNvPr id="16411" name="AutoShape 4"/>
              <p:cNvSpPr>
                <a:spLocks noChangeArrowheads="1"/>
              </p:cNvSpPr>
              <p:nvPr/>
            </p:nvSpPr>
            <p:spPr bwMode="gray">
              <a:xfrm>
                <a:off x="1472" y="1776"/>
                <a:ext cx="3453" cy="268"/>
              </a:xfrm>
              <a:prstGeom prst="roundRect">
                <a:avLst>
                  <a:gd name="adj" fmla="val 50000"/>
                </a:avLst>
              </a:prstGeom>
              <a:gradFill rotWithShape="0">
                <a:gsLst>
                  <a:gs pos="0">
                    <a:srgbClr val="0099FF"/>
                  </a:gs>
                  <a:gs pos="100000">
                    <a:schemeClr val="tx1"/>
                  </a:gs>
                </a:gsLst>
                <a:lin ang="0" scaled="1"/>
              </a:gradFill>
              <a:ln w="9525" algn="ctr">
                <a:noFill/>
                <a:round/>
                <a:headEnd/>
                <a:tailEnd/>
              </a:ln>
            </p:spPr>
            <p:txBody>
              <a:bodyPr wrap="none" anchor="ctr"/>
              <a:lstStyle/>
              <a:p>
                <a:endParaRPr lang="es-EC" dirty="0"/>
              </a:p>
            </p:txBody>
          </p:sp>
          <p:sp>
            <p:nvSpPr>
              <p:cNvPr id="16412" name="Text Box 12"/>
              <p:cNvSpPr txBox="1">
                <a:spLocks noChangeArrowheads="1"/>
              </p:cNvSpPr>
              <p:nvPr/>
            </p:nvSpPr>
            <p:spPr bwMode="gray">
              <a:xfrm>
                <a:off x="1494" y="1791"/>
                <a:ext cx="116" cy="167"/>
              </a:xfrm>
              <a:prstGeom prst="rect">
                <a:avLst/>
              </a:prstGeom>
              <a:noFill/>
              <a:ln w="9525">
                <a:noFill/>
                <a:miter lim="800000"/>
                <a:headEnd/>
                <a:tailEnd/>
              </a:ln>
            </p:spPr>
            <p:txBody>
              <a:bodyPr wrap="none">
                <a:spAutoFit/>
              </a:bodyPr>
              <a:lstStyle/>
              <a:p>
                <a:endParaRPr lang="en-US" b="1" dirty="0"/>
              </a:p>
            </p:txBody>
          </p:sp>
          <p:grpSp>
            <p:nvGrpSpPr>
              <p:cNvPr id="6" name="Group 14"/>
              <p:cNvGrpSpPr>
                <a:grpSpLocks/>
              </p:cNvGrpSpPr>
              <p:nvPr/>
            </p:nvGrpSpPr>
            <p:grpSpPr bwMode="auto">
              <a:xfrm>
                <a:off x="1200" y="1728"/>
                <a:ext cx="316" cy="316"/>
                <a:chOff x="980" y="1412"/>
                <a:chExt cx="316" cy="316"/>
              </a:xfrm>
            </p:grpSpPr>
            <p:sp>
              <p:nvSpPr>
                <p:cNvPr id="16415" name="Oval 15"/>
                <p:cNvSpPr>
                  <a:spLocks noChangeArrowheads="1"/>
                </p:cNvSpPr>
                <p:nvPr/>
              </p:nvSpPr>
              <p:spPr bwMode="gray">
                <a:xfrm>
                  <a:off x="980" y="1412"/>
                  <a:ext cx="316" cy="316"/>
                </a:xfrm>
                <a:prstGeom prst="ellipse">
                  <a:avLst/>
                </a:prstGeom>
                <a:solidFill>
                  <a:srgbClr val="0099FF"/>
                </a:solidFill>
                <a:ln w="9525" algn="ctr">
                  <a:noFill/>
                  <a:round/>
                  <a:headEnd/>
                  <a:tailEnd/>
                </a:ln>
              </p:spPr>
              <p:txBody>
                <a:bodyPr wrap="none" anchor="ctr"/>
                <a:lstStyle/>
                <a:p>
                  <a:endParaRPr lang="es-EC" dirty="0"/>
                </a:p>
              </p:txBody>
            </p:sp>
            <p:sp>
              <p:nvSpPr>
                <p:cNvPr id="16416" name="Oval 16"/>
                <p:cNvSpPr>
                  <a:spLocks noChangeArrowheads="1"/>
                </p:cNvSpPr>
                <p:nvPr/>
              </p:nvSpPr>
              <p:spPr bwMode="gray">
                <a:xfrm>
                  <a:off x="1028" y="1461"/>
                  <a:ext cx="220" cy="220"/>
                </a:xfrm>
                <a:prstGeom prst="ellipse">
                  <a:avLst/>
                </a:prstGeom>
                <a:solidFill>
                  <a:srgbClr val="FFFFFF"/>
                </a:solidFill>
                <a:ln w="9525" algn="ctr">
                  <a:noFill/>
                  <a:round/>
                  <a:headEnd/>
                  <a:tailEnd/>
                </a:ln>
              </p:spPr>
              <p:txBody>
                <a:bodyPr wrap="none" anchor="ctr"/>
                <a:lstStyle/>
                <a:p>
                  <a:endParaRPr lang="es-EC" dirty="0"/>
                </a:p>
              </p:txBody>
            </p:sp>
          </p:grpSp>
          <p:sp>
            <p:nvSpPr>
              <p:cNvPr id="16414" name="Text Box 17"/>
              <p:cNvSpPr txBox="1">
                <a:spLocks noChangeArrowheads="1"/>
              </p:cNvSpPr>
              <p:nvPr/>
            </p:nvSpPr>
            <p:spPr bwMode="gray">
              <a:xfrm>
                <a:off x="1257" y="1776"/>
                <a:ext cx="196" cy="231"/>
              </a:xfrm>
              <a:prstGeom prst="rect">
                <a:avLst/>
              </a:prstGeom>
              <a:noFill/>
              <a:ln w="9525" algn="ctr">
                <a:noFill/>
                <a:miter lim="800000"/>
                <a:headEnd/>
                <a:tailEnd/>
              </a:ln>
            </p:spPr>
            <p:txBody>
              <a:bodyPr wrap="none">
                <a:spAutoFit/>
              </a:bodyPr>
              <a:lstStyle/>
              <a:p>
                <a:r>
                  <a:rPr lang="en-US" b="1" dirty="0">
                    <a:solidFill>
                      <a:srgbClr val="000000"/>
                    </a:solidFill>
                  </a:rPr>
                  <a:t>2</a:t>
                </a:r>
              </a:p>
            </p:txBody>
          </p:sp>
        </p:grpSp>
        <p:grpSp>
          <p:nvGrpSpPr>
            <p:cNvPr id="8" name="Group 43"/>
            <p:cNvGrpSpPr>
              <a:grpSpLocks/>
            </p:cNvGrpSpPr>
            <p:nvPr/>
          </p:nvGrpSpPr>
          <p:grpSpPr bwMode="auto">
            <a:xfrm>
              <a:off x="1289" y="2230"/>
              <a:ext cx="3681" cy="341"/>
              <a:chOff x="1289" y="2230"/>
              <a:chExt cx="3681" cy="341"/>
            </a:xfrm>
          </p:grpSpPr>
          <p:sp>
            <p:nvSpPr>
              <p:cNvPr id="16405" name="AutoShape 18"/>
              <p:cNvSpPr>
                <a:spLocks noChangeArrowheads="1"/>
              </p:cNvSpPr>
              <p:nvPr/>
            </p:nvSpPr>
            <p:spPr bwMode="gray">
              <a:xfrm>
                <a:off x="1536" y="2230"/>
                <a:ext cx="3434" cy="341"/>
              </a:xfrm>
              <a:prstGeom prst="roundRect">
                <a:avLst>
                  <a:gd name="adj" fmla="val 50000"/>
                </a:avLst>
              </a:prstGeom>
              <a:gradFill rotWithShape="0">
                <a:gsLst>
                  <a:gs pos="0">
                    <a:srgbClr val="33CC33"/>
                  </a:gs>
                  <a:gs pos="100000">
                    <a:schemeClr val="tx1">
                      <a:alpha val="98000"/>
                    </a:schemeClr>
                  </a:gs>
                </a:gsLst>
                <a:lin ang="0" scaled="1"/>
              </a:gradFill>
              <a:ln w="9525" algn="ctr">
                <a:noFill/>
                <a:round/>
                <a:headEnd/>
                <a:tailEnd/>
              </a:ln>
            </p:spPr>
            <p:txBody>
              <a:bodyPr wrap="none" anchor="ctr"/>
              <a:lstStyle/>
              <a:p>
                <a:endParaRPr lang="es-EC" dirty="0"/>
              </a:p>
            </p:txBody>
          </p:sp>
          <p:grpSp>
            <p:nvGrpSpPr>
              <p:cNvPr id="9" name="Group 19"/>
              <p:cNvGrpSpPr>
                <a:grpSpLocks/>
              </p:cNvGrpSpPr>
              <p:nvPr/>
            </p:nvGrpSpPr>
            <p:grpSpPr bwMode="auto">
              <a:xfrm>
                <a:off x="1289" y="2230"/>
                <a:ext cx="316" cy="316"/>
                <a:chOff x="980" y="1459"/>
                <a:chExt cx="316" cy="316"/>
              </a:xfrm>
            </p:grpSpPr>
            <p:sp>
              <p:nvSpPr>
                <p:cNvPr id="16409" name="Oval 20"/>
                <p:cNvSpPr>
                  <a:spLocks noChangeArrowheads="1"/>
                </p:cNvSpPr>
                <p:nvPr/>
              </p:nvSpPr>
              <p:spPr bwMode="gray">
                <a:xfrm>
                  <a:off x="980" y="1459"/>
                  <a:ext cx="316" cy="316"/>
                </a:xfrm>
                <a:prstGeom prst="ellipse">
                  <a:avLst/>
                </a:prstGeom>
                <a:solidFill>
                  <a:srgbClr val="33CC33"/>
                </a:solidFill>
                <a:ln w="9525" algn="ctr">
                  <a:noFill/>
                  <a:round/>
                  <a:headEnd/>
                  <a:tailEnd/>
                </a:ln>
              </p:spPr>
              <p:txBody>
                <a:bodyPr wrap="none" anchor="ctr"/>
                <a:lstStyle/>
                <a:p>
                  <a:endParaRPr lang="es-EC" dirty="0"/>
                </a:p>
              </p:txBody>
            </p:sp>
            <p:sp>
              <p:nvSpPr>
                <p:cNvPr id="16410" name="Oval 21"/>
                <p:cNvSpPr>
                  <a:spLocks noChangeArrowheads="1"/>
                </p:cNvSpPr>
                <p:nvPr/>
              </p:nvSpPr>
              <p:spPr bwMode="gray">
                <a:xfrm>
                  <a:off x="1028" y="1461"/>
                  <a:ext cx="220" cy="220"/>
                </a:xfrm>
                <a:prstGeom prst="ellipse">
                  <a:avLst/>
                </a:prstGeom>
                <a:solidFill>
                  <a:srgbClr val="FFFFFF"/>
                </a:solidFill>
                <a:ln w="9525" algn="ctr">
                  <a:noFill/>
                  <a:round/>
                  <a:headEnd/>
                  <a:tailEnd/>
                </a:ln>
              </p:spPr>
              <p:txBody>
                <a:bodyPr wrap="none" anchor="ctr"/>
                <a:lstStyle/>
                <a:p>
                  <a:endParaRPr lang="es-EC" dirty="0"/>
                </a:p>
              </p:txBody>
            </p:sp>
          </p:grpSp>
          <p:sp>
            <p:nvSpPr>
              <p:cNvPr id="16407" name="Text Box 22"/>
              <p:cNvSpPr txBox="1">
                <a:spLocks noChangeArrowheads="1"/>
              </p:cNvSpPr>
              <p:nvPr/>
            </p:nvSpPr>
            <p:spPr bwMode="gray">
              <a:xfrm>
                <a:off x="1344" y="2265"/>
                <a:ext cx="196" cy="231"/>
              </a:xfrm>
              <a:prstGeom prst="rect">
                <a:avLst/>
              </a:prstGeom>
              <a:noFill/>
              <a:ln w="9525" algn="ctr">
                <a:noFill/>
                <a:miter lim="800000"/>
                <a:headEnd/>
                <a:tailEnd/>
              </a:ln>
            </p:spPr>
            <p:txBody>
              <a:bodyPr wrap="none">
                <a:spAutoFit/>
              </a:bodyPr>
              <a:lstStyle/>
              <a:p>
                <a:r>
                  <a:rPr lang="en-US" b="1" dirty="0">
                    <a:solidFill>
                      <a:srgbClr val="000000"/>
                    </a:solidFill>
                  </a:rPr>
                  <a:t>3</a:t>
                </a:r>
              </a:p>
            </p:txBody>
          </p:sp>
          <p:sp>
            <p:nvSpPr>
              <p:cNvPr id="16408" name="Text Box 23"/>
              <p:cNvSpPr txBox="1">
                <a:spLocks noChangeArrowheads="1"/>
              </p:cNvSpPr>
              <p:nvPr/>
            </p:nvSpPr>
            <p:spPr bwMode="gray">
              <a:xfrm>
                <a:off x="1605" y="2230"/>
                <a:ext cx="116" cy="167"/>
              </a:xfrm>
              <a:prstGeom prst="rect">
                <a:avLst/>
              </a:prstGeom>
              <a:noFill/>
              <a:ln w="9525">
                <a:noFill/>
                <a:miter lim="800000"/>
                <a:headEnd/>
                <a:tailEnd/>
              </a:ln>
            </p:spPr>
            <p:txBody>
              <a:bodyPr wrap="none">
                <a:spAutoFit/>
              </a:bodyPr>
              <a:lstStyle/>
              <a:p>
                <a:endParaRPr lang="en-US" b="1" dirty="0"/>
              </a:p>
            </p:txBody>
          </p:sp>
        </p:grpSp>
        <p:grpSp>
          <p:nvGrpSpPr>
            <p:cNvPr id="10" name="Group 44"/>
            <p:cNvGrpSpPr>
              <a:grpSpLocks/>
            </p:cNvGrpSpPr>
            <p:nvPr/>
          </p:nvGrpSpPr>
          <p:grpSpPr bwMode="auto">
            <a:xfrm>
              <a:off x="1199" y="2658"/>
              <a:ext cx="3771" cy="573"/>
              <a:chOff x="1199" y="2658"/>
              <a:chExt cx="3771" cy="573"/>
            </a:xfrm>
          </p:grpSpPr>
          <p:sp>
            <p:nvSpPr>
              <p:cNvPr id="16399" name="AutoShape 24"/>
              <p:cNvSpPr>
                <a:spLocks noChangeArrowheads="1"/>
              </p:cNvSpPr>
              <p:nvPr/>
            </p:nvSpPr>
            <p:spPr bwMode="gray">
              <a:xfrm>
                <a:off x="1199" y="2872"/>
                <a:ext cx="3771" cy="359"/>
              </a:xfrm>
              <a:prstGeom prst="roundRect">
                <a:avLst>
                  <a:gd name="adj" fmla="val 50000"/>
                </a:avLst>
              </a:prstGeom>
              <a:gradFill rotWithShape="0">
                <a:gsLst>
                  <a:gs pos="0">
                    <a:srgbClr val="0099FF"/>
                  </a:gs>
                  <a:gs pos="100000">
                    <a:schemeClr val="tx1"/>
                  </a:gs>
                </a:gsLst>
                <a:lin ang="0" scaled="1"/>
              </a:gradFill>
              <a:ln w="9525" algn="ctr">
                <a:noFill/>
                <a:round/>
                <a:headEnd/>
                <a:tailEnd/>
              </a:ln>
            </p:spPr>
            <p:txBody>
              <a:bodyPr wrap="none" anchor="ctr"/>
              <a:lstStyle/>
              <a:p>
                <a:endParaRPr lang="es-EC" dirty="0"/>
              </a:p>
            </p:txBody>
          </p:sp>
          <p:sp>
            <p:nvSpPr>
              <p:cNvPr id="16400" name="Text Box 25"/>
              <p:cNvSpPr txBox="1">
                <a:spLocks noChangeArrowheads="1"/>
              </p:cNvSpPr>
              <p:nvPr/>
            </p:nvSpPr>
            <p:spPr bwMode="gray">
              <a:xfrm>
                <a:off x="1536" y="2688"/>
                <a:ext cx="116" cy="167"/>
              </a:xfrm>
              <a:prstGeom prst="rect">
                <a:avLst/>
              </a:prstGeom>
              <a:noFill/>
              <a:ln w="9525">
                <a:noFill/>
                <a:miter lim="800000"/>
                <a:headEnd/>
                <a:tailEnd/>
              </a:ln>
            </p:spPr>
            <p:txBody>
              <a:bodyPr wrap="none">
                <a:spAutoFit/>
              </a:bodyPr>
              <a:lstStyle/>
              <a:p>
                <a:endParaRPr lang="en-US" b="1" dirty="0"/>
              </a:p>
            </p:txBody>
          </p:sp>
          <p:grpSp>
            <p:nvGrpSpPr>
              <p:cNvPr id="11" name="Group 26"/>
              <p:cNvGrpSpPr>
                <a:grpSpLocks/>
              </p:cNvGrpSpPr>
              <p:nvPr/>
            </p:nvGrpSpPr>
            <p:grpSpPr bwMode="auto">
              <a:xfrm>
                <a:off x="1200" y="2658"/>
                <a:ext cx="316" cy="316"/>
                <a:chOff x="980" y="1412"/>
                <a:chExt cx="316" cy="316"/>
              </a:xfrm>
            </p:grpSpPr>
            <p:sp>
              <p:nvSpPr>
                <p:cNvPr id="16403" name="Oval 27"/>
                <p:cNvSpPr>
                  <a:spLocks noChangeArrowheads="1"/>
                </p:cNvSpPr>
                <p:nvPr/>
              </p:nvSpPr>
              <p:spPr bwMode="gray">
                <a:xfrm>
                  <a:off x="980" y="1412"/>
                  <a:ext cx="316" cy="316"/>
                </a:xfrm>
                <a:prstGeom prst="ellipse">
                  <a:avLst/>
                </a:prstGeom>
                <a:solidFill>
                  <a:srgbClr val="0099FF"/>
                </a:solidFill>
                <a:ln w="9525" algn="ctr">
                  <a:noFill/>
                  <a:round/>
                  <a:headEnd/>
                  <a:tailEnd/>
                </a:ln>
              </p:spPr>
              <p:txBody>
                <a:bodyPr wrap="none" anchor="ctr"/>
                <a:lstStyle/>
                <a:p>
                  <a:endParaRPr lang="es-EC" dirty="0"/>
                </a:p>
              </p:txBody>
            </p:sp>
            <p:sp>
              <p:nvSpPr>
                <p:cNvPr id="16404" name="Oval 28"/>
                <p:cNvSpPr>
                  <a:spLocks noChangeArrowheads="1"/>
                </p:cNvSpPr>
                <p:nvPr/>
              </p:nvSpPr>
              <p:spPr bwMode="gray">
                <a:xfrm>
                  <a:off x="1028" y="1461"/>
                  <a:ext cx="220" cy="220"/>
                </a:xfrm>
                <a:prstGeom prst="ellipse">
                  <a:avLst/>
                </a:prstGeom>
                <a:solidFill>
                  <a:srgbClr val="FFFFFF"/>
                </a:solidFill>
                <a:ln w="9525" algn="ctr">
                  <a:noFill/>
                  <a:round/>
                  <a:headEnd/>
                  <a:tailEnd/>
                </a:ln>
              </p:spPr>
              <p:txBody>
                <a:bodyPr wrap="none" anchor="ctr"/>
                <a:lstStyle/>
                <a:p>
                  <a:endParaRPr lang="es-EC" dirty="0"/>
                </a:p>
              </p:txBody>
            </p:sp>
          </p:grpSp>
          <p:sp>
            <p:nvSpPr>
              <p:cNvPr id="16402" name="Text Box 29"/>
              <p:cNvSpPr txBox="1">
                <a:spLocks noChangeArrowheads="1"/>
              </p:cNvSpPr>
              <p:nvPr/>
            </p:nvSpPr>
            <p:spPr bwMode="gray">
              <a:xfrm>
                <a:off x="1257" y="2706"/>
                <a:ext cx="196" cy="231"/>
              </a:xfrm>
              <a:prstGeom prst="rect">
                <a:avLst/>
              </a:prstGeom>
              <a:noFill/>
              <a:ln w="9525" algn="ctr">
                <a:noFill/>
                <a:miter lim="800000"/>
                <a:headEnd/>
                <a:tailEnd/>
              </a:ln>
            </p:spPr>
            <p:txBody>
              <a:bodyPr wrap="none">
                <a:spAutoFit/>
              </a:bodyPr>
              <a:lstStyle/>
              <a:p>
                <a:r>
                  <a:rPr lang="en-US" b="1" dirty="0">
                    <a:solidFill>
                      <a:srgbClr val="000000"/>
                    </a:solidFill>
                  </a:rPr>
                  <a:t>4</a:t>
                </a:r>
              </a:p>
            </p:txBody>
          </p:sp>
        </p:grpSp>
      </p:grpSp>
      <p:sp>
        <p:nvSpPr>
          <p:cNvPr id="16389" name="65 Rectángulo"/>
          <p:cNvSpPr>
            <a:spLocks noChangeArrowheads="1"/>
          </p:cNvSpPr>
          <p:nvPr/>
        </p:nvSpPr>
        <p:spPr bwMode="auto">
          <a:xfrm>
            <a:off x="2840038" y="4457700"/>
            <a:ext cx="5548386" cy="646331"/>
          </a:xfrm>
          <a:prstGeom prst="rect">
            <a:avLst/>
          </a:prstGeom>
          <a:noFill/>
          <a:ln w="9525">
            <a:noFill/>
            <a:miter lim="800000"/>
            <a:headEnd/>
            <a:tailEnd/>
          </a:ln>
        </p:spPr>
        <p:txBody>
          <a:bodyPr wrap="square">
            <a:spAutoFit/>
          </a:bodyPr>
          <a:lstStyle/>
          <a:p>
            <a:r>
              <a:rPr lang="es-ES" dirty="0" smtClean="0">
                <a:solidFill>
                  <a:schemeClr val="bg1"/>
                </a:solidFill>
              </a:rPr>
              <a:t>Generar movimientos por sí mismo, para esto tiene que existir  una adecuada conexión y sincronización</a:t>
            </a:r>
            <a:endParaRPr lang="es-ES"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40" name="39 Rectángulo"/>
          <p:cNvSpPr/>
          <p:nvPr/>
        </p:nvSpPr>
        <p:spPr>
          <a:xfrm>
            <a:off x="2987824" y="1916832"/>
            <a:ext cx="5400600" cy="646331"/>
          </a:xfrm>
          <a:prstGeom prst="rect">
            <a:avLst/>
          </a:prstGeom>
        </p:spPr>
        <p:txBody>
          <a:bodyPr wrap="square">
            <a:spAutoFit/>
          </a:bodyPr>
          <a:lstStyle/>
          <a:p>
            <a:r>
              <a:rPr lang="es-ES" dirty="0" smtClean="0">
                <a:solidFill>
                  <a:schemeClr val="bg1"/>
                </a:solidFill>
              </a:rPr>
              <a:t>Comprende la coordinación entre lo que se ve y lo que se toca</a:t>
            </a:r>
            <a:endParaRPr lang="es-ES"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41" name="40 Rectángulo"/>
          <p:cNvSpPr/>
          <p:nvPr/>
        </p:nvSpPr>
        <p:spPr>
          <a:xfrm>
            <a:off x="3203848" y="2996952"/>
            <a:ext cx="6174432" cy="646331"/>
          </a:xfrm>
          <a:prstGeom prst="rect">
            <a:avLst/>
          </a:prstGeom>
        </p:spPr>
        <p:txBody>
          <a:bodyPr wrap="square">
            <a:spAutoFit/>
          </a:bodyPr>
          <a:lstStyle/>
          <a:p>
            <a:r>
              <a:rPr lang="es-EC" dirty="0" smtClean="0">
                <a:solidFill>
                  <a:schemeClr val="bg1"/>
                </a:solidFill>
              </a:rPr>
              <a:t>Es el placer por el descubrimiento del cuerpo en movimiento y la seguridad de su dominio.</a:t>
            </a:r>
            <a:endParaRPr lang="es-ES"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pic>
        <p:nvPicPr>
          <p:cNvPr id="37" name="Picture 2" descr="http://biotecnologia.espe.edu.ec/laboratorios-investigacion/wp-content/uploads/2014/07/logo-espe.jpg"/>
          <p:cNvPicPr>
            <a:picLocks noChangeAspect="1" noChangeArrowheads="1"/>
          </p:cNvPicPr>
          <p:nvPr/>
        </p:nvPicPr>
        <p:blipFill>
          <a:blip r:embed="rId3" cstate="print"/>
          <a:srcRect/>
          <a:stretch>
            <a:fillRect/>
          </a:stretch>
        </p:blipFill>
        <p:spPr bwMode="auto">
          <a:xfrm>
            <a:off x="6588224" y="5877272"/>
            <a:ext cx="2376264" cy="68859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11 Marcador de contenido" descr="imagen 3.jpg"/>
          <p:cNvPicPr>
            <a:picLocks noChangeAspect="1"/>
          </p:cNvPicPr>
          <p:nvPr/>
        </p:nvPicPr>
        <p:blipFill>
          <a:blip r:embed="rId2" cstate="print">
            <a:lum bright="70000" contrast="-70000"/>
          </a:blip>
          <a:stretch>
            <a:fillRect/>
          </a:stretch>
        </p:blipFill>
        <p:spPr>
          <a:xfrm>
            <a:off x="0" y="764704"/>
            <a:ext cx="9144000" cy="5184576"/>
          </a:xfrm>
          <a:prstGeom prst="rect">
            <a:avLst/>
          </a:prstGeom>
        </p:spPr>
      </p:pic>
      <p:sp>
        <p:nvSpPr>
          <p:cNvPr id="2" name="1 Título"/>
          <p:cNvSpPr>
            <a:spLocks noGrp="1"/>
          </p:cNvSpPr>
          <p:nvPr>
            <p:ph type="title"/>
          </p:nvPr>
        </p:nvSpPr>
        <p:spPr>
          <a:xfrm>
            <a:off x="395536" y="404664"/>
            <a:ext cx="8229600" cy="1143000"/>
          </a:xfrm>
        </p:spPr>
        <p:txBody>
          <a:bodyPr/>
          <a:lstStyle/>
          <a:p>
            <a:pPr algn="ctr">
              <a:defRPr/>
            </a:pPr>
            <a:r>
              <a:rPr lang="es-EC" dirty="0" smtClean="0">
                <a:solidFill>
                  <a:srgbClr val="336600"/>
                </a:solidFill>
              </a:rPr>
              <a:t>HIPÓTESIS </a:t>
            </a:r>
            <a:endParaRPr lang="es-EC" dirty="0">
              <a:solidFill>
                <a:srgbClr val="336600"/>
              </a:solidFill>
            </a:endParaRPr>
          </a:p>
        </p:txBody>
      </p:sp>
      <p:sp>
        <p:nvSpPr>
          <p:cNvPr id="26627"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EC" dirty="0" smtClean="0"/>
          </a:p>
          <a:p>
            <a:endParaRPr lang="es-EC" dirty="0" smtClean="0"/>
          </a:p>
          <a:p>
            <a:endParaRPr lang="es-EC" dirty="0" smtClean="0"/>
          </a:p>
          <a:p>
            <a:endParaRPr lang="es-EC" dirty="0" smtClean="0"/>
          </a:p>
        </p:txBody>
      </p:sp>
      <p:sp>
        <p:nvSpPr>
          <p:cNvPr id="26628" name="Oval 100"/>
          <p:cNvSpPr>
            <a:spLocks noChangeArrowheads="1"/>
          </p:cNvSpPr>
          <p:nvPr/>
        </p:nvSpPr>
        <p:spPr bwMode="gray">
          <a:xfrm>
            <a:off x="677863" y="1371600"/>
            <a:ext cx="3582987" cy="4343400"/>
          </a:xfrm>
          <a:prstGeom prst="ellipse">
            <a:avLst/>
          </a:prstGeom>
          <a:gradFill rotWithShape="1">
            <a:gsLst>
              <a:gs pos="0">
                <a:srgbClr val="003B76"/>
              </a:gs>
              <a:gs pos="100000">
                <a:srgbClr val="54D060"/>
              </a:gs>
            </a:gsLst>
            <a:lin ang="0" scaled="1"/>
          </a:gradFill>
          <a:ln w="9525" algn="ctr">
            <a:noFill/>
            <a:round/>
            <a:headEnd/>
            <a:tailEnd/>
          </a:ln>
        </p:spPr>
        <p:txBody>
          <a:bodyPr wrap="none" anchor="ctr"/>
          <a:lstStyle/>
          <a:p>
            <a:pPr algn="ctr"/>
            <a:r>
              <a:rPr lang="es-EC" b="1" u="sng" dirty="0" smtClean="0">
                <a:solidFill>
                  <a:schemeClr val="bg1"/>
                </a:solidFill>
              </a:rPr>
              <a:t>GENERAL</a:t>
            </a:r>
          </a:p>
          <a:p>
            <a:endParaRPr lang="es-EC" b="1" u="sng" dirty="0" smtClean="0">
              <a:solidFill>
                <a:schemeClr val="bg1"/>
              </a:solidFill>
            </a:endParaRPr>
          </a:p>
          <a:p>
            <a:pPr algn="ctr"/>
            <a:r>
              <a:rPr lang="es-EC" dirty="0" smtClean="0">
                <a:solidFill>
                  <a:schemeClr val="bg1"/>
                </a:solidFill>
              </a:rPr>
              <a:t>LA ESTIMULACIÓN </a:t>
            </a:r>
          </a:p>
          <a:p>
            <a:pPr algn="ctr"/>
            <a:r>
              <a:rPr lang="es-EC" dirty="0" smtClean="0">
                <a:solidFill>
                  <a:schemeClr val="bg1"/>
                </a:solidFill>
              </a:rPr>
              <a:t>TEMPRANA TIENE</a:t>
            </a:r>
          </a:p>
          <a:p>
            <a:pPr algn="ctr"/>
            <a:r>
              <a:rPr lang="es-EC" dirty="0" smtClean="0">
                <a:solidFill>
                  <a:schemeClr val="bg1"/>
                </a:solidFill>
              </a:rPr>
              <a:t> RELACIÓN CON EL</a:t>
            </a:r>
          </a:p>
          <a:p>
            <a:pPr algn="ctr"/>
            <a:r>
              <a:rPr lang="es-EC" dirty="0" smtClean="0">
                <a:solidFill>
                  <a:schemeClr val="bg1"/>
                </a:solidFill>
              </a:rPr>
              <a:t> DESARROLLO</a:t>
            </a:r>
          </a:p>
          <a:p>
            <a:pPr algn="ctr"/>
            <a:r>
              <a:rPr lang="es-EC" dirty="0" smtClean="0">
                <a:solidFill>
                  <a:schemeClr val="bg1"/>
                </a:solidFill>
              </a:rPr>
              <a:t> MOTRIZ  </a:t>
            </a:r>
            <a:endParaRPr lang="es-ES" dirty="0" smtClean="0">
              <a:solidFill>
                <a:schemeClr val="bg1"/>
              </a:solidFill>
            </a:endParaRPr>
          </a:p>
          <a:p>
            <a:pPr algn="ctr"/>
            <a:endParaRPr lang="es-EC" b="1" u="sng" dirty="0">
              <a:solidFill>
                <a:schemeClr val="bg1"/>
              </a:solidFill>
            </a:endParaRPr>
          </a:p>
        </p:txBody>
      </p:sp>
      <p:sp>
        <p:nvSpPr>
          <p:cNvPr id="24581" name="Oval 140"/>
          <p:cNvSpPr>
            <a:spLocks noChangeArrowheads="1"/>
          </p:cNvSpPr>
          <p:nvPr/>
        </p:nvSpPr>
        <p:spPr bwMode="gray">
          <a:xfrm>
            <a:off x="5148064" y="1412776"/>
            <a:ext cx="3456186" cy="4343400"/>
          </a:xfrm>
          <a:prstGeom prst="ellipse">
            <a:avLst/>
          </a:prstGeom>
          <a:gradFill rotWithShape="1">
            <a:gsLst>
              <a:gs pos="0">
                <a:srgbClr val="EAB764"/>
              </a:gs>
              <a:gs pos="100000">
                <a:srgbClr val="003B76"/>
              </a:gs>
            </a:gsLst>
            <a:lin ang="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p>
            <a:pPr algn="ctr">
              <a:defRPr/>
            </a:pPr>
            <a:r>
              <a:rPr lang="es-EC" b="1" u="sng" dirty="0" smtClean="0">
                <a:solidFill>
                  <a:schemeClr val="bg1"/>
                </a:solidFill>
              </a:rPr>
              <a:t>NULA</a:t>
            </a:r>
          </a:p>
          <a:p>
            <a:pPr>
              <a:defRPr/>
            </a:pPr>
            <a:endParaRPr lang="es-EC" b="1" u="sng" dirty="0" smtClean="0">
              <a:solidFill>
                <a:schemeClr val="bg1"/>
              </a:solidFill>
            </a:endParaRPr>
          </a:p>
          <a:p>
            <a:pPr>
              <a:defRPr/>
            </a:pPr>
            <a:r>
              <a:rPr lang="es-EC" dirty="0" smtClean="0">
                <a:solidFill>
                  <a:schemeClr val="bg1"/>
                </a:solidFill>
              </a:rPr>
              <a:t>LA ESTIMULACIÓN</a:t>
            </a:r>
          </a:p>
          <a:p>
            <a:pPr>
              <a:defRPr/>
            </a:pPr>
            <a:r>
              <a:rPr lang="es-EC" dirty="0" smtClean="0">
                <a:solidFill>
                  <a:schemeClr val="bg1"/>
                </a:solidFill>
              </a:rPr>
              <a:t> TEMPRANA NO TIENE</a:t>
            </a:r>
          </a:p>
          <a:p>
            <a:pPr>
              <a:defRPr/>
            </a:pPr>
            <a:r>
              <a:rPr lang="es-EC" dirty="0" smtClean="0">
                <a:solidFill>
                  <a:schemeClr val="bg1"/>
                </a:solidFill>
              </a:rPr>
              <a:t> RELACIÓN CON EL</a:t>
            </a:r>
          </a:p>
          <a:p>
            <a:pPr>
              <a:defRPr/>
            </a:pPr>
            <a:r>
              <a:rPr lang="es-EC" dirty="0" smtClean="0">
                <a:solidFill>
                  <a:schemeClr val="bg1"/>
                </a:solidFill>
              </a:rPr>
              <a:t> DESARROLLO</a:t>
            </a:r>
          </a:p>
          <a:p>
            <a:pPr>
              <a:defRPr/>
            </a:pPr>
            <a:r>
              <a:rPr lang="es-EC" dirty="0" smtClean="0">
                <a:solidFill>
                  <a:schemeClr val="bg1"/>
                </a:solidFill>
              </a:rPr>
              <a:t> MOTRIZ </a:t>
            </a:r>
            <a:endParaRPr lang="es-ES" dirty="0" smtClean="0">
              <a:solidFill>
                <a:schemeClr val="bg1"/>
              </a:solidFill>
            </a:endParaRPr>
          </a:p>
          <a:p>
            <a:pPr>
              <a:defRPr/>
            </a:pPr>
            <a:endParaRPr lang="es-EC" b="1" u="sng" dirty="0">
              <a:solidFill>
                <a:schemeClr val="bg1"/>
              </a:solidFill>
            </a:endParaRPr>
          </a:p>
        </p:txBody>
      </p:sp>
      <p:grpSp>
        <p:nvGrpSpPr>
          <p:cNvPr id="3" name="Group 109"/>
          <p:cNvGrpSpPr>
            <a:grpSpLocks/>
          </p:cNvGrpSpPr>
          <p:nvPr/>
        </p:nvGrpSpPr>
        <p:grpSpPr bwMode="auto">
          <a:xfrm>
            <a:off x="4343400" y="3011488"/>
            <a:ext cx="381000" cy="381000"/>
            <a:chOff x="2078" y="1680"/>
            <a:chExt cx="1615" cy="1615"/>
          </a:xfrm>
        </p:grpSpPr>
        <p:sp>
          <p:nvSpPr>
            <p:cNvPr id="26645" name="Oval 11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s-EC" dirty="0"/>
            </a:p>
          </p:txBody>
        </p:sp>
        <p:sp>
          <p:nvSpPr>
            <p:cNvPr id="26646" name="Oval 11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s-EC" dirty="0"/>
            </a:p>
          </p:txBody>
        </p:sp>
        <p:sp>
          <p:nvSpPr>
            <p:cNvPr id="17" name="Oval 112"/>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es-EC" dirty="0"/>
            </a:p>
          </p:txBody>
        </p:sp>
        <p:sp>
          <p:nvSpPr>
            <p:cNvPr id="26648" name="Oval 113"/>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p:spPr>
          <p:txBody>
            <a:bodyPr wrap="none" anchor="ctr">
              <a:spAutoFit/>
            </a:bodyPr>
            <a:lstStyle/>
            <a:p>
              <a:endParaRPr lang="es-EC" dirty="0"/>
            </a:p>
          </p:txBody>
        </p:sp>
        <p:sp>
          <p:nvSpPr>
            <p:cNvPr id="19" name="Oval 114"/>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es-EC" dirty="0"/>
            </a:p>
          </p:txBody>
        </p:sp>
        <p:sp>
          <p:nvSpPr>
            <p:cNvPr id="26650" name="Oval 115"/>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p:spPr>
          <p:txBody>
            <a:bodyPr anchor="ctr">
              <a:spAutoFit/>
            </a:bodyPr>
            <a:lstStyle/>
            <a:p>
              <a:endParaRPr lang="es-EC" dirty="0"/>
            </a:p>
          </p:txBody>
        </p:sp>
      </p:grpSp>
      <p:grpSp>
        <p:nvGrpSpPr>
          <p:cNvPr id="4" name="Group 116"/>
          <p:cNvGrpSpPr>
            <a:grpSpLocks/>
          </p:cNvGrpSpPr>
          <p:nvPr/>
        </p:nvGrpSpPr>
        <p:grpSpPr bwMode="auto">
          <a:xfrm>
            <a:off x="4356100" y="3595688"/>
            <a:ext cx="381000" cy="381000"/>
            <a:chOff x="2078" y="1680"/>
            <a:chExt cx="1615" cy="1615"/>
          </a:xfrm>
        </p:grpSpPr>
        <p:sp>
          <p:nvSpPr>
            <p:cNvPr id="26639" name="Oval 11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s-EC" dirty="0"/>
            </a:p>
          </p:txBody>
        </p:sp>
        <p:sp>
          <p:nvSpPr>
            <p:cNvPr id="26640" name="Oval 11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s-EC" dirty="0"/>
            </a:p>
          </p:txBody>
        </p:sp>
        <p:sp>
          <p:nvSpPr>
            <p:cNvPr id="24" name="Oval 119"/>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es-EC" dirty="0"/>
            </a:p>
          </p:txBody>
        </p:sp>
        <p:sp>
          <p:nvSpPr>
            <p:cNvPr id="26642" name="Oval 120"/>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p:spPr>
          <p:txBody>
            <a:bodyPr wrap="none" anchor="ctr">
              <a:spAutoFit/>
            </a:bodyPr>
            <a:lstStyle/>
            <a:p>
              <a:endParaRPr lang="es-EC" dirty="0"/>
            </a:p>
          </p:txBody>
        </p:sp>
        <p:sp>
          <p:nvSpPr>
            <p:cNvPr id="26" name="Oval 121"/>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es-EC" dirty="0"/>
            </a:p>
          </p:txBody>
        </p:sp>
        <p:sp>
          <p:nvSpPr>
            <p:cNvPr id="26644" name="Oval 122"/>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p:spPr>
          <p:txBody>
            <a:bodyPr anchor="ctr">
              <a:spAutoFit/>
            </a:bodyPr>
            <a:lstStyle/>
            <a:p>
              <a:endParaRPr lang="es-EC" dirty="0"/>
            </a:p>
          </p:txBody>
        </p:sp>
      </p:grpSp>
      <p:grpSp>
        <p:nvGrpSpPr>
          <p:cNvPr id="5" name="Group 123"/>
          <p:cNvGrpSpPr>
            <a:grpSpLocks/>
          </p:cNvGrpSpPr>
          <p:nvPr/>
        </p:nvGrpSpPr>
        <p:grpSpPr bwMode="auto">
          <a:xfrm>
            <a:off x="4343400" y="4137025"/>
            <a:ext cx="381000" cy="381000"/>
            <a:chOff x="2078" y="1680"/>
            <a:chExt cx="1615" cy="1615"/>
          </a:xfrm>
        </p:grpSpPr>
        <p:sp>
          <p:nvSpPr>
            <p:cNvPr id="26633" name="Oval 12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s-EC" dirty="0"/>
            </a:p>
          </p:txBody>
        </p:sp>
        <p:sp>
          <p:nvSpPr>
            <p:cNvPr id="26634" name="Oval 12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s-EC" dirty="0"/>
            </a:p>
          </p:txBody>
        </p:sp>
        <p:sp>
          <p:nvSpPr>
            <p:cNvPr id="39" name="Oval 12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es-EC" dirty="0"/>
            </a:p>
          </p:txBody>
        </p:sp>
        <p:sp>
          <p:nvSpPr>
            <p:cNvPr id="26636" name="Oval 127"/>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endParaRPr lang="es-EC" dirty="0"/>
            </a:p>
          </p:txBody>
        </p:sp>
        <p:sp>
          <p:nvSpPr>
            <p:cNvPr id="41" name="Oval 12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es-EC" dirty="0"/>
            </a:p>
          </p:txBody>
        </p:sp>
        <p:sp>
          <p:nvSpPr>
            <p:cNvPr id="26638" name="Oval 129"/>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p:spPr>
          <p:txBody>
            <a:bodyPr anchor="ctr">
              <a:spAutoFit/>
            </a:bodyPr>
            <a:lstStyle/>
            <a:p>
              <a:endParaRPr lang="es-EC" dirty="0"/>
            </a:p>
          </p:txBody>
        </p:sp>
      </p:grpSp>
      <p:pic>
        <p:nvPicPr>
          <p:cNvPr id="28" name="Picture 2" descr="http://biotecnologia.espe.edu.ec/laboratorios-investigacion/wp-content/uploads/2014/07/logo-espe.jpg"/>
          <p:cNvPicPr>
            <a:picLocks noChangeAspect="1" noChangeArrowheads="1"/>
          </p:cNvPicPr>
          <p:nvPr/>
        </p:nvPicPr>
        <p:blipFill>
          <a:blip r:embed="rId3" cstate="print"/>
          <a:srcRect/>
          <a:stretch>
            <a:fillRect/>
          </a:stretch>
        </p:blipFill>
        <p:spPr bwMode="auto">
          <a:xfrm>
            <a:off x="6588224" y="5877272"/>
            <a:ext cx="2376264" cy="688596"/>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8">
                                            <p:bg/>
                                          </p:spTgt>
                                        </p:tgtEl>
                                        <p:attrNameLst>
                                          <p:attrName>style.visibility</p:attrName>
                                        </p:attrNameLst>
                                      </p:cBhvr>
                                      <p:to>
                                        <p:strVal val="visible"/>
                                      </p:to>
                                    </p:set>
                                    <p:animEffect transition="in" filter="fade">
                                      <p:cBhvr>
                                        <p:cTn id="7" dur="1000"/>
                                        <p:tgtEl>
                                          <p:spTgt spid="2662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628">
                                            <p:txEl>
                                              <p:pRg st="0" end="0"/>
                                            </p:txEl>
                                          </p:spTgt>
                                        </p:tgtEl>
                                        <p:attrNameLst>
                                          <p:attrName>style.visibility</p:attrName>
                                        </p:attrNameLst>
                                      </p:cBhvr>
                                      <p:to>
                                        <p:strVal val="visible"/>
                                      </p:to>
                                    </p:set>
                                    <p:animEffect transition="in" filter="fade">
                                      <p:cBhvr>
                                        <p:cTn id="10" dur="1000"/>
                                        <p:tgtEl>
                                          <p:spTgt spid="2662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628">
                                            <p:txEl>
                                              <p:pRg st="2" end="2"/>
                                            </p:txEl>
                                          </p:spTgt>
                                        </p:tgtEl>
                                        <p:attrNameLst>
                                          <p:attrName>style.visibility</p:attrName>
                                        </p:attrNameLst>
                                      </p:cBhvr>
                                      <p:to>
                                        <p:strVal val="visible"/>
                                      </p:to>
                                    </p:set>
                                    <p:animEffect transition="in" filter="fade">
                                      <p:cBhvr>
                                        <p:cTn id="13" dur="1000"/>
                                        <p:tgtEl>
                                          <p:spTgt spid="2662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628">
                                            <p:txEl>
                                              <p:pRg st="3" end="3"/>
                                            </p:txEl>
                                          </p:spTgt>
                                        </p:tgtEl>
                                        <p:attrNameLst>
                                          <p:attrName>style.visibility</p:attrName>
                                        </p:attrNameLst>
                                      </p:cBhvr>
                                      <p:to>
                                        <p:strVal val="visible"/>
                                      </p:to>
                                    </p:set>
                                    <p:animEffect transition="in" filter="fade">
                                      <p:cBhvr>
                                        <p:cTn id="16" dur="1000"/>
                                        <p:tgtEl>
                                          <p:spTgt spid="2662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628">
                                            <p:txEl>
                                              <p:pRg st="4" end="4"/>
                                            </p:txEl>
                                          </p:spTgt>
                                        </p:tgtEl>
                                        <p:attrNameLst>
                                          <p:attrName>style.visibility</p:attrName>
                                        </p:attrNameLst>
                                      </p:cBhvr>
                                      <p:to>
                                        <p:strVal val="visible"/>
                                      </p:to>
                                    </p:set>
                                    <p:animEffect transition="in" filter="fade">
                                      <p:cBhvr>
                                        <p:cTn id="19" dur="1000"/>
                                        <p:tgtEl>
                                          <p:spTgt spid="26628">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628">
                                            <p:txEl>
                                              <p:pRg st="5" end="5"/>
                                            </p:txEl>
                                          </p:spTgt>
                                        </p:tgtEl>
                                        <p:attrNameLst>
                                          <p:attrName>style.visibility</p:attrName>
                                        </p:attrNameLst>
                                      </p:cBhvr>
                                      <p:to>
                                        <p:strVal val="visible"/>
                                      </p:to>
                                    </p:set>
                                    <p:animEffect transition="in" filter="fade">
                                      <p:cBhvr>
                                        <p:cTn id="22" dur="1000"/>
                                        <p:tgtEl>
                                          <p:spTgt spid="26628">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628">
                                            <p:txEl>
                                              <p:pRg st="6" end="6"/>
                                            </p:txEl>
                                          </p:spTgt>
                                        </p:tgtEl>
                                        <p:attrNameLst>
                                          <p:attrName>style.visibility</p:attrName>
                                        </p:attrNameLst>
                                      </p:cBhvr>
                                      <p:to>
                                        <p:strVal val="visible"/>
                                      </p:to>
                                    </p:set>
                                    <p:animEffect transition="in" filter="fade">
                                      <p:cBhvr>
                                        <p:cTn id="25" dur="1000"/>
                                        <p:tgtEl>
                                          <p:spTgt spid="26628">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4581">
                                            <p:bg/>
                                          </p:spTgt>
                                        </p:tgtEl>
                                        <p:attrNameLst>
                                          <p:attrName>style.visibility</p:attrName>
                                        </p:attrNameLst>
                                      </p:cBhvr>
                                      <p:to>
                                        <p:strVal val="visible"/>
                                      </p:to>
                                    </p:set>
                                    <p:animEffect transition="in" filter="fade">
                                      <p:cBhvr>
                                        <p:cTn id="30" dur="1000"/>
                                        <p:tgtEl>
                                          <p:spTgt spid="24581">
                                            <p:bg/>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581">
                                            <p:txEl>
                                              <p:pRg st="0" end="0"/>
                                            </p:txEl>
                                          </p:spTgt>
                                        </p:tgtEl>
                                        <p:attrNameLst>
                                          <p:attrName>style.visibility</p:attrName>
                                        </p:attrNameLst>
                                      </p:cBhvr>
                                      <p:to>
                                        <p:strVal val="visible"/>
                                      </p:to>
                                    </p:set>
                                    <p:animEffect transition="in" filter="fade">
                                      <p:cBhvr>
                                        <p:cTn id="33" dur="1000"/>
                                        <p:tgtEl>
                                          <p:spTgt spid="24581">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581">
                                            <p:txEl>
                                              <p:pRg st="2" end="2"/>
                                            </p:txEl>
                                          </p:spTgt>
                                        </p:tgtEl>
                                        <p:attrNameLst>
                                          <p:attrName>style.visibility</p:attrName>
                                        </p:attrNameLst>
                                      </p:cBhvr>
                                      <p:to>
                                        <p:strVal val="visible"/>
                                      </p:to>
                                    </p:set>
                                    <p:animEffect transition="in" filter="fade">
                                      <p:cBhvr>
                                        <p:cTn id="36" dur="1000"/>
                                        <p:tgtEl>
                                          <p:spTgt spid="24581">
                                            <p:txEl>
                                              <p:pRg st="2" end="2"/>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581">
                                            <p:txEl>
                                              <p:pRg st="3" end="3"/>
                                            </p:txEl>
                                          </p:spTgt>
                                        </p:tgtEl>
                                        <p:attrNameLst>
                                          <p:attrName>style.visibility</p:attrName>
                                        </p:attrNameLst>
                                      </p:cBhvr>
                                      <p:to>
                                        <p:strVal val="visible"/>
                                      </p:to>
                                    </p:set>
                                    <p:animEffect transition="in" filter="fade">
                                      <p:cBhvr>
                                        <p:cTn id="39" dur="1000"/>
                                        <p:tgtEl>
                                          <p:spTgt spid="24581">
                                            <p:txEl>
                                              <p:pRg st="3" end="3"/>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581">
                                            <p:txEl>
                                              <p:pRg st="4" end="4"/>
                                            </p:txEl>
                                          </p:spTgt>
                                        </p:tgtEl>
                                        <p:attrNameLst>
                                          <p:attrName>style.visibility</p:attrName>
                                        </p:attrNameLst>
                                      </p:cBhvr>
                                      <p:to>
                                        <p:strVal val="visible"/>
                                      </p:to>
                                    </p:set>
                                    <p:animEffect transition="in" filter="fade">
                                      <p:cBhvr>
                                        <p:cTn id="42" dur="1000"/>
                                        <p:tgtEl>
                                          <p:spTgt spid="24581">
                                            <p:txEl>
                                              <p:pRg st="4" end="4"/>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581">
                                            <p:txEl>
                                              <p:pRg st="5" end="5"/>
                                            </p:txEl>
                                          </p:spTgt>
                                        </p:tgtEl>
                                        <p:attrNameLst>
                                          <p:attrName>style.visibility</p:attrName>
                                        </p:attrNameLst>
                                      </p:cBhvr>
                                      <p:to>
                                        <p:strVal val="visible"/>
                                      </p:to>
                                    </p:set>
                                    <p:animEffect transition="in" filter="fade">
                                      <p:cBhvr>
                                        <p:cTn id="45" dur="1000"/>
                                        <p:tgtEl>
                                          <p:spTgt spid="24581">
                                            <p:txEl>
                                              <p:pRg st="5" end="5"/>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581">
                                            <p:txEl>
                                              <p:pRg st="6" end="6"/>
                                            </p:txEl>
                                          </p:spTgt>
                                        </p:tgtEl>
                                        <p:attrNameLst>
                                          <p:attrName>style.visibility</p:attrName>
                                        </p:attrNameLst>
                                      </p:cBhvr>
                                      <p:to>
                                        <p:strVal val="visible"/>
                                      </p:to>
                                    </p:set>
                                    <p:animEffect transition="in" filter="fade">
                                      <p:cBhvr>
                                        <p:cTn id="48" dur="1000"/>
                                        <p:tgtEl>
                                          <p:spTgt spid="2458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uiExpand="1" build="allAtOnce" animBg="1"/>
      <p:bldP spid="24581"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83568" y="2780928"/>
            <a:ext cx="8136904" cy="1600438"/>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4000" b="1" dirty="0" smtClean="0">
                <a:solidFill>
                  <a:schemeClr val="tx1">
                    <a:lumMod val="95000"/>
                    <a:lumOff val="5000"/>
                  </a:schemeClr>
                </a:solidFill>
              </a:rPr>
              <a:t>CAPÍTULO III</a:t>
            </a:r>
          </a:p>
          <a:p>
            <a:pPr algn="ctr"/>
            <a:r>
              <a:rPr lang="es-EC" sz="4000" b="1" dirty="0" smtClean="0">
                <a:solidFill>
                  <a:schemeClr val="tx1">
                    <a:lumMod val="95000"/>
                    <a:lumOff val="5000"/>
                  </a:schemeClr>
                </a:solidFill>
              </a:rPr>
              <a:t>METODOLOGÍA</a:t>
            </a:r>
            <a:endParaRPr lang="es-ES" sz="4000" dirty="0">
              <a:solidFill>
                <a:schemeClr val="tx1">
                  <a:lumMod val="95000"/>
                  <a:lumOff val="5000"/>
                </a:schemeClr>
              </a:solidFill>
            </a:endParaRPr>
          </a:p>
          <a:p>
            <a:pPr algn="ctr">
              <a:defRPr/>
            </a:pPr>
            <a:endParaRPr lang="es-EC" dirty="0"/>
          </a:p>
        </p:txBody>
      </p:sp>
      <p:pic>
        <p:nvPicPr>
          <p:cNvPr id="4" name="Picture 2" descr="http://biotecnologia.espe.edu.ec/laboratorios-investigacion/wp-content/uploads/2014/07/logo-espe.jpg"/>
          <p:cNvPicPr>
            <a:picLocks noChangeAspect="1" noChangeArrowheads="1"/>
          </p:cNvPicPr>
          <p:nvPr/>
        </p:nvPicPr>
        <p:blipFill>
          <a:blip r:embed="rId2" cstate="print"/>
          <a:srcRect/>
          <a:stretch>
            <a:fillRect/>
          </a:stretch>
        </p:blipFill>
        <p:spPr bwMode="auto">
          <a:xfrm>
            <a:off x="179512" y="0"/>
            <a:ext cx="3384376" cy="980728"/>
          </a:xfrm>
          <a:prstGeom prst="rect">
            <a:avLst/>
          </a:prstGeom>
          <a:noFill/>
        </p:spPr>
      </p:pic>
    </p:spTree>
    <p:extLst>
      <p:ext uri="{BB962C8B-B14F-4D97-AF65-F5344CB8AC3E}">
        <p14:creationId xmlns:p14="http://schemas.microsoft.com/office/powerpoint/2010/main" xmlns="" val="4020913938"/>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defRPr/>
            </a:pPr>
            <a:r>
              <a:rPr lang="es-EC" dirty="0" smtClean="0">
                <a:solidFill>
                  <a:srgbClr val="336600"/>
                </a:solidFill>
              </a:rPr>
              <a:t>Tipo y diseño de la investigación</a:t>
            </a:r>
            <a:endParaRPr lang="es-EC" dirty="0">
              <a:solidFill>
                <a:srgbClr val="336600"/>
              </a:solidFill>
            </a:endParaRPr>
          </a:p>
        </p:txBody>
      </p:sp>
      <p:sp>
        <p:nvSpPr>
          <p:cNvPr id="21" name="20 Flecha derecha"/>
          <p:cNvSpPr/>
          <p:nvPr/>
        </p:nvSpPr>
        <p:spPr>
          <a:xfrm>
            <a:off x="689248" y="1196752"/>
            <a:ext cx="2514600" cy="1295400"/>
          </a:xfrm>
          <a:prstGeom prst="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2400" dirty="0" smtClean="0">
                <a:solidFill>
                  <a:schemeClr val="tx1"/>
                </a:solidFill>
                <a:latin typeface="Times New Roman" pitchFamily="18" charset="0"/>
                <a:cs typeface="Times New Roman" pitchFamily="18" charset="0"/>
              </a:rPr>
              <a:t>Modalidad</a:t>
            </a:r>
            <a:r>
              <a:rPr lang="es-EC" dirty="0" smtClean="0"/>
              <a:t> </a:t>
            </a:r>
            <a:endParaRPr lang="es-EC" dirty="0"/>
          </a:p>
        </p:txBody>
      </p:sp>
      <p:sp>
        <p:nvSpPr>
          <p:cNvPr id="22" name="21 Flecha derecha"/>
          <p:cNvSpPr/>
          <p:nvPr/>
        </p:nvSpPr>
        <p:spPr>
          <a:xfrm>
            <a:off x="683568" y="2780928"/>
            <a:ext cx="2514600" cy="1295400"/>
          </a:xfrm>
          <a:prstGeom prst="rightArrow">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EC" sz="2400" dirty="0" smtClean="0">
                <a:solidFill>
                  <a:schemeClr val="tx1"/>
                </a:solidFill>
                <a:latin typeface="Times New Roman" pitchFamily="18" charset="0"/>
                <a:cs typeface="Times New Roman" pitchFamily="18" charset="0"/>
              </a:rPr>
              <a:t>Tipo</a:t>
            </a:r>
            <a:r>
              <a:rPr lang="es-EC" dirty="0" smtClean="0"/>
              <a:t> </a:t>
            </a:r>
            <a:endParaRPr lang="es-EC" dirty="0"/>
          </a:p>
        </p:txBody>
      </p:sp>
      <p:sp>
        <p:nvSpPr>
          <p:cNvPr id="23" name="22 Elipse"/>
          <p:cNvSpPr/>
          <p:nvPr/>
        </p:nvSpPr>
        <p:spPr>
          <a:xfrm>
            <a:off x="3275856" y="1158652"/>
            <a:ext cx="2362200" cy="1371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AR" sz="2200" dirty="0" smtClean="0">
                <a:latin typeface="Times New Roman" pitchFamily="18" charset="0"/>
                <a:cs typeface="Times New Roman" pitchFamily="18" charset="0"/>
              </a:rPr>
              <a:t>De Campo y</a:t>
            </a:r>
          </a:p>
          <a:p>
            <a:pPr algn="ctr"/>
            <a:r>
              <a:rPr lang="es-AR" sz="2200" dirty="0" smtClean="0">
                <a:latin typeface="Times New Roman" pitchFamily="18" charset="0"/>
                <a:cs typeface="Times New Roman" pitchFamily="18" charset="0"/>
              </a:rPr>
              <a:t>Bibliográfica </a:t>
            </a:r>
            <a:endParaRPr lang="es-AR" sz="2200" dirty="0">
              <a:latin typeface="Times New Roman" pitchFamily="18" charset="0"/>
              <a:cs typeface="Times New Roman" pitchFamily="18" charset="0"/>
            </a:endParaRPr>
          </a:p>
        </p:txBody>
      </p:sp>
      <p:sp>
        <p:nvSpPr>
          <p:cNvPr id="24" name="23 Elipse"/>
          <p:cNvSpPr/>
          <p:nvPr/>
        </p:nvSpPr>
        <p:spPr>
          <a:xfrm>
            <a:off x="3203848" y="2780928"/>
            <a:ext cx="2664296" cy="1371600"/>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sz="2400" dirty="0" smtClean="0">
              <a:latin typeface="Times New Roman" pitchFamily="18" charset="0"/>
              <a:cs typeface="Times New Roman" pitchFamily="18" charset="0"/>
            </a:endParaRPr>
          </a:p>
          <a:p>
            <a:pPr algn="ctr"/>
            <a:r>
              <a:rPr lang="es-ES" sz="2400" dirty="0" smtClean="0">
                <a:latin typeface="Times New Roman" pitchFamily="18" charset="0"/>
                <a:cs typeface="Times New Roman" pitchFamily="18" charset="0"/>
              </a:rPr>
              <a:t>Diseño Correlacional</a:t>
            </a:r>
          </a:p>
          <a:p>
            <a:pPr algn="ctr"/>
            <a:endParaRPr lang="es-ES" sz="2400" dirty="0">
              <a:latin typeface="Times New Roman" pitchFamily="18" charset="0"/>
              <a:cs typeface="Times New Roman" pitchFamily="18" charset="0"/>
            </a:endParaRPr>
          </a:p>
        </p:txBody>
      </p:sp>
      <p:sp>
        <p:nvSpPr>
          <p:cNvPr id="25" name="24 Cerrar llave"/>
          <p:cNvSpPr/>
          <p:nvPr/>
        </p:nvSpPr>
        <p:spPr>
          <a:xfrm>
            <a:off x="5724128" y="1196752"/>
            <a:ext cx="457200" cy="4466456"/>
          </a:xfrm>
          <a:prstGeom prst="rightBrace">
            <a:avLst>
              <a:gd name="adj1" fmla="val 111190"/>
              <a:gd name="adj2" fmla="val 50000"/>
            </a:avLst>
          </a:prstGeom>
          <a:ln w="25400" cmpd="sng">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dirty="0"/>
          </a:p>
        </p:txBody>
      </p:sp>
      <p:sp>
        <p:nvSpPr>
          <p:cNvPr id="26" name="25 Rectángulo redondeado"/>
          <p:cNvSpPr/>
          <p:nvPr/>
        </p:nvSpPr>
        <p:spPr>
          <a:xfrm>
            <a:off x="6156176" y="2564904"/>
            <a:ext cx="2592288" cy="2520280"/>
          </a:xfrm>
          <a:prstGeom prst="roundRect">
            <a:avLst/>
          </a:prstGeom>
          <a:ln w="25400">
            <a:solidFill>
              <a:schemeClr val="accent6">
                <a:lumMod val="20000"/>
                <a:lumOff val="8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2400" dirty="0" smtClean="0">
                <a:latin typeface="Times New Roman" pitchFamily="18" charset="0"/>
                <a:cs typeface="Times New Roman" pitchFamily="18" charset="0"/>
              </a:rPr>
              <a:t>Identificar la relación entre estimulación y desarrollo motriz en los niño</a:t>
            </a:r>
            <a:r>
              <a:rPr lang="es-AR" sz="2400" dirty="0" smtClean="0">
                <a:latin typeface="Times New Roman" pitchFamily="18" charset="0"/>
                <a:cs typeface="Times New Roman" pitchFamily="18" charset="0"/>
              </a:rPr>
              <a:t>s</a:t>
            </a:r>
            <a:endParaRPr lang="es-ES" sz="2400" dirty="0" smtClean="0">
              <a:latin typeface="Times New Roman" pitchFamily="18" charset="0"/>
              <a:cs typeface="Times New Roman" pitchFamily="18" charset="0"/>
            </a:endParaRPr>
          </a:p>
        </p:txBody>
      </p:sp>
      <p:sp>
        <p:nvSpPr>
          <p:cNvPr id="27" name="4 Flecha derecha"/>
          <p:cNvSpPr/>
          <p:nvPr/>
        </p:nvSpPr>
        <p:spPr>
          <a:xfrm>
            <a:off x="539552" y="4367808"/>
            <a:ext cx="2514600" cy="1295400"/>
          </a:xfrm>
          <a:prstGeom prs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400" dirty="0" smtClean="0">
                <a:latin typeface="Times New Roman" pitchFamily="18" charset="0"/>
                <a:cs typeface="Times New Roman" pitchFamily="18" charset="0"/>
              </a:rPr>
              <a:t>Enfoque</a:t>
            </a:r>
            <a:endParaRPr lang="es-EC" sz="2400" dirty="0">
              <a:latin typeface="Times New Roman" pitchFamily="18" charset="0"/>
              <a:cs typeface="Times New Roman" pitchFamily="18" charset="0"/>
            </a:endParaRPr>
          </a:p>
        </p:txBody>
      </p:sp>
      <p:sp>
        <p:nvSpPr>
          <p:cNvPr id="28" name="7 Elipse"/>
          <p:cNvSpPr/>
          <p:nvPr/>
        </p:nvSpPr>
        <p:spPr>
          <a:xfrm>
            <a:off x="3361928" y="4329708"/>
            <a:ext cx="2362200" cy="137160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200" dirty="0" smtClean="0">
                <a:latin typeface="Times New Roman" pitchFamily="18" charset="0"/>
                <a:cs typeface="Times New Roman" pitchFamily="18" charset="0"/>
              </a:rPr>
              <a:t>Mixto: Cualitativo y Cuantitativo</a:t>
            </a:r>
            <a:endParaRPr lang="es-EC" sz="2200" dirty="0">
              <a:latin typeface="Times New Roman" pitchFamily="18" charset="0"/>
              <a:cs typeface="Times New Roman" pitchFamily="18" charset="0"/>
            </a:endParaRPr>
          </a:p>
        </p:txBody>
      </p:sp>
      <p:pic>
        <p:nvPicPr>
          <p:cNvPr id="11" name="Picture 2" descr="http://biotecnologia.espe.edu.ec/laboratorios-investigacion/wp-content/uploads/2014/07/logo-espe.jpg"/>
          <p:cNvPicPr>
            <a:picLocks noChangeAspect="1" noChangeArrowheads="1"/>
          </p:cNvPicPr>
          <p:nvPr/>
        </p:nvPicPr>
        <p:blipFill>
          <a:blip r:embed="rId3" cstate="print"/>
          <a:srcRect/>
          <a:stretch>
            <a:fillRect/>
          </a:stretch>
        </p:blipFill>
        <p:spPr bwMode="auto">
          <a:xfrm>
            <a:off x="6588224" y="5877272"/>
            <a:ext cx="2376264" cy="68859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xmlns="" val="2972333941"/>
              </p:ext>
            </p:extLst>
          </p:nvPr>
        </p:nvGraphicFramePr>
        <p:xfrm>
          <a:off x="1331640" y="548680"/>
          <a:ext cx="705678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http://biotecnologia.espe.edu.ec/laboratorios-investigacion/wp-content/uploads/2014/07/logo-espe.jpg"/>
          <p:cNvPicPr>
            <a:picLocks noChangeAspect="1" noChangeArrowheads="1"/>
          </p:cNvPicPr>
          <p:nvPr/>
        </p:nvPicPr>
        <p:blipFill>
          <a:blip r:embed="rId7" cstate="print"/>
          <a:srcRect/>
          <a:stretch>
            <a:fillRect/>
          </a:stretch>
        </p:blipFill>
        <p:spPr bwMode="auto">
          <a:xfrm>
            <a:off x="6588224" y="5877272"/>
            <a:ext cx="2376264" cy="68859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INSTRUMENTO </a:t>
            </a:r>
            <a:endParaRPr lang="es-ES" dirty="0"/>
          </a:p>
        </p:txBody>
      </p:sp>
      <p:pic>
        <p:nvPicPr>
          <p:cNvPr id="154626" name="Picture 2"/>
          <p:cNvPicPr>
            <a:picLocks noChangeAspect="1" noChangeArrowheads="1"/>
          </p:cNvPicPr>
          <p:nvPr/>
        </p:nvPicPr>
        <p:blipFill>
          <a:blip r:embed="rId2" cstate="print"/>
          <a:srcRect/>
          <a:stretch>
            <a:fillRect/>
          </a:stretch>
        </p:blipFill>
        <p:spPr bwMode="auto">
          <a:xfrm>
            <a:off x="827585" y="980728"/>
            <a:ext cx="7776864" cy="4752528"/>
          </a:xfrm>
          <a:prstGeom prst="rect">
            <a:avLst/>
          </a:prstGeom>
          <a:noFill/>
          <a:ln w="9525">
            <a:noFill/>
            <a:miter lim="800000"/>
            <a:headEnd/>
            <a:tailEnd/>
          </a:ln>
        </p:spPr>
      </p:pic>
      <p:pic>
        <p:nvPicPr>
          <p:cNvPr id="4" name="Picture 2" descr="http://biotecnologia.espe.edu.ec/laboratorios-investigacion/wp-content/uploads/2014/07/logo-espe.jpg"/>
          <p:cNvPicPr>
            <a:picLocks noChangeAspect="1" noChangeArrowheads="1"/>
          </p:cNvPicPr>
          <p:nvPr/>
        </p:nvPicPr>
        <p:blipFill>
          <a:blip r:embed="rId3" cstate="print"/>
          <a:srcRect/>
          <a:stretch>
            <a:fillRect/>
          </a:stretch>
        </p:blipFill>
        <p:spPr bwMode="auto">
          <a:xfrm>
            <a:off x="6588224" y="5877272"/>
            <a:ext cx="2376264" cy="688596"/>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4626"/>
                                        </p:tgtEl>
                                        <p:attrNameLst>
                                          <p:attrName>style.visibility</p:attrName>
                                        </p:attrNameLst>
                                      </p:cBhvr>
                                      <p:to>
                                        <p:strVal val="visible"/>
                                      </p:to>
                                    </p:set>
                                    <p:animEffect transition="in" filter="wipe(down)">
                                      <p:cBhvr>
                                        <p:cTn id="7" dur="500"/>
                                        <p:tgtEl>
                                          <p:spTgt spid="154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83568" y="2780928"/>
            <a:ext cx="8136904" cy="2215991"/>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4000" b="1" dirty="0" smtClean="0">
                <a:solidFill>
                  <a:schemeClr val="tx1">
                    <a:lumMod val="95000"/>
                    <a:lumOff val="5000"/>
                  </a:schemeClr>
                </a:solidFill>
              </a:rPr>
              <a:t>CAPÍTULO IV</a:t>
            </a:r>
          </a:p>
          <a:p>
            <a:pPr algn="ctr"/>
            <a:r>
              <a:rPr lang="es-EC" sz="4000" b="1" dirty="0" smtClean="0">
                <a:solidFill>
                  <a:schemeClr val="tx1">
                    <a:lumMod val="95000"/>
                    <a:lumOff val="5000"/>
                  </a:schemeClr>
                </a:solidFill>
              </a:rPr>
              <a:t>ANÁLISIS E INTERPRETACIÓN DE RESULTADOS</a:t>
            </a:r>
            <a:endParaRPr lang="es-ES" sz="4000" dirty="0">
              <a:solidFill>
                <a:schemeClr val="tx1">
                  <a:lumMod val="95000"/>
                  <a:lumOff val="5000"/>
                </a:schemeClr>
              </a:solidFill>
            </a:endParaRPr>
          </a:p>
          <a:p>
            <a:pPr algn="ctr">
              <a:defRPr/>
            </a:pPr>
            <a:endParaRPr lang="es-EC" dirty="0"/>
          </a:p>
        </p:txBody>
      </p:sp>
      <p:pic>
        <p:nvPicPr>
          <p:cNvPr id="4" name="Picture 2" descr="http://biotecnologia.espe.edu.ec/laboratorios-investigacion/wp-content/uploads/2014/07/logo-espe.jpg"/>
          <p:cNvPicPr>
            <a:picLocks noChangeAspect="1" noChangeArrowheads="1"/>
          </p:cNvPicPr>
          <p:nvPr/>
        </p:nvPicPr>
        <p:blipFill>
          <a:blip r:embed="rId2" cstate="print"/>
          <a:srcRect/>
          <a:stretch>
            <a:fillRect/>
          </a:stretch>
        </p:blipFill>
        <p:spPr bwMode="auto">
          <a:xfrm>
            <a:off x="179512" y="0"/>
            <a:ext cx="3384376" cy="980728"/>
          </a:xfrm>
          <a:prstGeom prst="rect">
            <a:avLst/>
          </a:prstGeom>
          <a:noFill/>
        </p:spPr>
      </p:pic>
    </p:spTree>
    <p:extLst>
      <p:ext uri="{BB962C8B-B14F-4D97-AF65-F5344CB8AC3E}">
        <p14:creationId xmlns:p14="http://schemas.microsoft.com/office/powerpoint/2010/main" xmlns="" val="3797475751"/>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xmlns="" val="184815666"/>
              </p:ext>
            </p:extLst>
          </p:nvPr>
        </p:nvGraphicFramePr>
        <p:xfrm>
          <a:off x="899592" y="1042330"/>
          <a:ext cx="7632847" cy="4402894"/>
        </p:xfrm>
        <a:graphic>
          <a:graphicData uri="http://schemas.openxmlformats.org/drawingml/2006/table">
            <a:tbl>
              <a:tblPr/>
              <a:tblGrid>
                <a:gridCol w="5965904"/>
                <a:gridCol w="350936"/>
                <a:gridCol w="438669"/>
                <a:gridCol w="438669"/>
                <a:gridCol w="438669"/>
              </a:tblGrid>
              <a:tr h="269083">
                <a:tc>
                  <a:txBody>
                    <a:bodyPr/>
                    <a:lstStyle/>
                    <a:p>
                      <a:pPr marL="0" marR="0" algn="ctr">
                        <a:lnSpc>
                          <a:spcPct val="150000"/>
                        </a:lnSpc>
                        <a:spcBef>
                          <a:spcPts val="0"/>
                        </a:spcBef>
                        <a:spcAft>
                          <a:spcPts val="0"/>
                        </a:spcAft>
                      </a:pPr>
                      <a:r>
                        <a:rPr lang="es-ES" sz="1050" b="1" dirty="0">
                          <a:solidFill>
                            <a:srgbClr val="000000"/>
                          </a:solidFill>
                          <a:latin typeface="Arial"/>
                          <a:ea typeface="Times New Roman"/>
                          <a:cs typeface="Times New Roman"/>
                        </a:rPr>
                        <a:t>HABILIDADES MOTORAS FINAS </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marL="0" marR="0" algn="ctr">
                        <a:lnSpc>
                          <a:spcPct val="150000"/>
                        </a:lnSpc>
                        <a:spcBef>
                          <a:spcPts val="0"/>
                        </a:spcBef>
                        <a:spcAft>
                          <a:spcPts val="0"/>
                        </a:spcAft>
                      </a:pPr>
                      <a:r>
                        <a:rPr lang="es-ES" sz="1050" b="1" dirty="0">
                          <a:solidFill>
                            <a:srgbClr val="000000"/>
                          </a:solidFill>
                          <a:latin typeface="Arial"/>
                          <a:ea typeface="Times New Roman"/>
                          <a:cs typeface="Times New Roman"/>
                        </a:rPr>
                        <a:t>SI</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marL="0" marR="0" algn="ctr">
                        <a:lnSpc>
                          <a:spcPct val="150000"/>
                        </a:lnSpc>
                        <a:spcBef>
                          <a:spcPts val="0"/>
                        </a:spcBef>
                        <a:spcAft>
                          <a:spcPts val="0"/>
                        </a:spcAft>
                      </a:pPr>
                      <a:r>
                        <a:rPr lang="es-ES" sz="1050" b="1">
                          <a:solidFill>
                            <a:srgbClr val="000000"/>
                          </a:solidFill>
                          <a:latin typeface="Arial"/>
                          <a:ea typeface="Times New Roman"/>
                          <a:cs typeface="Times New Roman"/>
                        </a:rPr>
                        <a:t>NO</a:t>
                      </a:r>
                      <a:endParaRPr lang="es-ES" sz="105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marL="0" marR="0" algn="ctr">
                        <a:lnSpc>
                          <a:spcPct val="150000"/>
                        </a:lnSpc>
                        <a:spcBef>
                          <a:spcPts val="0"/>
                        </a:spcBef>
                        <a:spcAft>
                          <a:spcPts val="0"/>
                        </a:spcAft>
                      </a:pPr>
                      <a:r>
                        <a:rPr lang="es-ES" sz="1050" b="1">
                          <a:solidFill>
                            <a:srgbClr val="000000"/>
                          </a:solidFill>
                          <a:latin typeface="Arial"/>
                          <a:ea typeface="Times New Roman"/>
                          <a:cs typeface="Times New Roman"/>
                        </a:rPr>
                        <a:t>A.V</a:t>
                      </a:r>
                      <a:endParaRPr lang="es-ES" sz="105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marL="0" marR="0" algn="ctr">
                        <a:lnSpc>
                          <a:spcPct val="150000"/>
                        </a:lnSpc>
                        <a:spcBef>
                          <a:spcPts val="0"/>
                        </a:spcBef>
                        <a:spcAft>
                          <a:spcPts val="0"/>
                        </a:spcAft>
                      </a:pPr>
                      <a:r>
                        <a:rPr lang="es-ES" sz="1050" b="1" dirty="0">
                          <a:solidFill>
                            <a:srgbClr val="000000"/>
                          </a:solidFill>
                          <a:latin typeface="Arial"/>
                          <a:ea typeface="Times New Roman"/>
                          <a:cs typeface="Times New Roman"/>
                        </a:rPr>
                        <a:t>C.A</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r>
              <a:tr h="269083">
                <a:tc>
                  <a:txBody>
                    <a:bodyPr/>
                    <a:lstStyle/>
                    <a:p>
                      <a:pPr marL="0" marR="0" algn="just">
                        <a:lnSpc>
                          <a:spcPct val="150000"/>
                        </a:lnSpc>
                        <a:spcBef>
                          <a:spcPts val="0"/>
                        </a:spcBef>
                        <a:spcAft>
                          <a:spcPts val="0"/>
                        </a:spcAft>
                      </a:pPr>
                      <a:r>
                        <a:rPr lang="es-ES" sz="1050" dirty="0">
                          <a:latin typeface="Arial"/>
                          <a:ea typeface="Times New Roman"/>
                          <a:cs typeface="Times New Roman"/>
                        </a:rPr>
                        <a:t>1. Come solo con una cuchara</a:t>
                      </a:r>
                      <a:endParaRPr lang="es-ES" sz="1050" dirty="0">
                        <a:latin typeface="Times New Roman"/>
                        <a:ea typeface="Times New Roman"/>
                        <a:cs typeface="Times New Roman"/>
                      </a:endParaRPr>
                    </a:p>
                  </a:txBody>
                  <a:tcPr marL="37810" marR="37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s-ES" sz="1050" dirty="0">
                          <a:latin typeface="Arial"/>
                          <a:ea typeface="Times New Roman"/>
                          <a:cs typeface="Times New Roman"/>
                        </a:rPr>
                        <a:t>15</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0</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2</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3</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083">
                <a:tc>
                  <a:txBody>
                    <a:bodyPr/>
                    <a:lstStyle/>
                    <a:p>
                      <a:pPr marL="0" marR="0" algn="just">
                        <a:lnSpc>
                          <a:spcPct val="150000"/>
                        </a:lnSpc>
                        <a:spcBef>
                          <a:spcPts val="0"/>
                        </a:spcBef>
                        <a:spcAft>
                          <a:spcPts val="0"/>
                        </a:spcAft>
                      </a:pPr>
                      <a:r>
                        <a:rPr lang="es-ES" sz="1050" dirty="0">
                          <a:latin typeface="Arial"/>
                          <a:ea typeface="Times New Roman"/>
                          <a:cs typeface="Times New Roman"/>
                        </a:rPr>
                        <a:t>2. Bebe en taza sosteniendo con una mano</a:t>
                      </a:r>
                      <a:endParaRPr lang="es-ES" sz="1050" dirty="0">
                        <a:latin typeface="Times New Roman"/>
                        <a:ea typeface="Times New Roman"/>
                        <a:cs typeface="Times New Roman"/>
                      </a:endParaRPr>
                    </a:p>
                  </a:txBody>
                  <a:tcPr marL="37810" marR="37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s-ES" sz="1050" dirty="0">
                          <a:latin typeface="Arial"/>
                          <a:ea typeface="Times New Roman"/>
                          <a:cs typeface="Times New Roman"/>
                        </a:rPr>
                        <a:t>17</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1</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0</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2</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876">
                <a:tc>
                  <a:txBody>
                    <a:bodyPr/>
                    <a:lstStyle/>
                    <a:p>
                      <a:pPr marL="0" marR="0" algn="just">
                        <a:lnSpc>
                          <a:spcPct val="150000"/>
                        </a:lnSpc>
                        <a:spcBef>
                          <a:spcPts val="0"/>
                        </a:spcBef>
                        <a:spcAft>
                          <a:spcPts val="0"/>
                        </a:spcAft>
                      </a:pPr>
                      <a:r>
                        <a:rPr lang="es-ES" sz="1050" dirty="0">
                          <a:latin typeface="Arial"/>
                          <a:ea typeface="Times New Roman"/>
                          <a:cs typeface="Times New Roman"/>
                        </a:rPr>
                        <a:t>3. Mete las manos en el agua y se da palmaditas en la cara con manos mojadas </a:t>
                      </a:r>
                      <a:endParaRPr lang="es-ES" sz="1050" dirty="0">
                        <a:latin typeface="Times New Roman"/>
                        <a:ea typeface="Times New Roman"/>
                        <a:cs typeface="Times New Roman"/>
                      </a:endParaRPr>
                    </a:p>
                  </a:txBody>
                  <a:tcPr marL="37810" marR="37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s-ES" sz="1050" dirty="0">
                          <a:latin typeface="Arial"/>
                          <a:ea typeface="Times New Roman"/>
                          <a:cs typeface="Times New Roman"/>
                        </a:rPr>
                        <a:t>11</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2</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3</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4</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083">
                <a:tc>
                  <a:txBody>
                    <a:bodyPr/>
                    <a:lstStyle/>
                    <a:p>
                      <a:pPr marL="0" marR="0" algn="just">
                        <a:lnSpc>
                          <a:spcPct val="150000"/>
                        </a:lnSpc>
                        <a:spcBef>
                          <a:spcPts val="0"/>
                        </a:spcBef>
                        <a:spcAft>
                          <a:spcPts val="0"/>
                        </a:spcAft>
                      </a:pPr>
                      <a:r>
                        <a:rPr lang="es-ES" sz="1050" dirty="0">
                          <a:latin typeface="Arial"/>
                          <a:ea typeface="Times New Roman"/>
                          <a:cs typeface="Times New Roman"/>
                        </a:rPr>
                        <a:t>4. Se sienta en la bacinica orinal infantil durante 5 minutos</a:t>
                      </a:r>
                      <a:endParaRPr lang="es-ES" sz="1050" dirty="0">
                        <a:latin typeface="Times New Roman"/>
                        <a:ea typeface="Times New Roman"/>
                        <a:cs typeface="Times New Roman"/>
                      </a:endParaRPr>
                    </a:p>
                  </a:txBody>
                  <a:tcPr marL="37810" marR="37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s-ES" sz="1050" dirty="0">
                          <a:latin typeface="Arial"/>
                          <a:ea typeface="Times New Roman"/>
                          <a:cs typeface="Times New Roman"/>
                        </a:rPr>
                        <a:t>9</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7</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4</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0</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083">
                <a:tc>
                  <a:txBody>
                    <a:bodyPr/>
                    <a:lstStyle/>
                    <a:p>
                      <a:pPr marL="0" marR="0" algn="just">
                        <a:lnSpc>
                          <a:spcPct val="150000"/>
                        </a:lnSpc>
                        <a:spcBef>
                          <a:spcPts val="0"/>
                        </a:spcBef>
                        <a:spcAft>
                          <a:spcPts val="0"/>
                        </a:spcAft>
                      </a:pPr>
                      <a:r>
                        <a:rPr lang="es-ES" sz="1050">
                          <a:latin typeface="Arial"/>
                          <a:ea typeface="Times New Roman"/>
                          <a:cs typeface="Times New Roman"/>
                        </a:rPr>
                        <a:t>5. Se pone un sombrero o gorra y se lo quita</a:t>
                      </a:r>
                      <a:endParaRPr lang="es-ES" sz="1050">
                        <a:latin typeface="Times New Roman"/>
                        <a:ea typeface="Times New Roman"/>
                        <a:cs typeface="Times New Roman"/>
                      </a:endParaRPr>
                    </a:p>
                  </a:txBody>
                  <a:tcPr marL="37810" marR="37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s-ES" sz="1050" dirty="0">
                          <a:latin typeface="Arial"/>
                          <a:ea typeface="Times New Roman"/>
                          <a:cs typeface="Times New Roman"/>
                        </a:rPr>
                        <a:t>16</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2</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2</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0</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083">
                <a:tc>
                  <a:txBody>
                    <a:bodyPr/>
                    <a:lstStyle/>
                    <a:p>
                      <a:pPr marL="0" marR="0" algn="just">
                        <a:lnSpc>
                          <a:spcPct val="150000"/>
                        </a:lnSpc>
                        <a:spcBef>
                          <a:spcPts val="0"/>
                        </a:spcBef>
                        <a:spcAft>
                          <a:spcPts val="0"/>
                        </a:spcAft>
                      </a:pPr>
                      <a:r>
                        <a:rPr lang="es-ES" sz="1050" dirty="0">
                          <a:latin typeface="Arial"/>
                          <a:ea typeface="Times New Roman"/>
                          <a:cs typeface="Times New Roman"/>
                        </a:rPr>
                        <a:t>6.  Se quita los calcetines</a:t>
                      </a:r>
                      <a:endParaRPr lang="es-ES" sz="1050" dirty="0">
                        <a:latin typeface="Times New Roman"/>
                        <a:ea typeface="Times New Roman"/>
                        <a:cs typeface="Times New Roman"/>
                      </a:endParaRPr>
                    </a:p>
                  </a:txBody>
                  <a:tcPr marL="37810" marR="37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s-ES" sz="1050" dirty="0">
                          <a:latin typeface="Arial"/>
                          <a:ea typeface="Times New Roman"/>
                          <a:cs typeface="Times New Roman"/>
                        </a:rPr>
                        <a:t>11</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6</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2</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0</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871">
                <a:tc>
                  <a:txBody>
                    <a:bodyPr/>
                    <a:lstStyle/>
                    <a:p>
                      <a:pPr marL="0" marR="0" algn="just">
                        <a:lnSpc>
                          <a:spcPct val="150000"/>
                        </a:lnSpc>
                        <a:spcBef>
                          <a:spcPts val="0"/>
                        </a:spcBef>
                        <a:spcAft>
                          <a:spcPts val="0"/>
                        </a:spcAft>
                      </a:pPr>
                      <a:r>
                        <a:rPr lang="es-ES" sz="1050" dirty="0">
                          <a:latin typeface="Arial"/>
                          <a:ea typeface="Times New Roman"/>
                          <a:cs typeface="Times New Roman"/>
                        </a:rPr>
                        <a:t>7. Mete los brazos por las mangas y los pies por la piernas de los pantalones</a:t>
                      </a:r>
                      <a:endParaRPr lang="es-ES" sz="1050" dirty="0">
                        <a:latin typeface="Times New Roman"/>
                        <a:ea typeface="Times New Roman"/>
                        <a:cs typeface="Times New Roman"/>
                      </a:endParaRPr>
                    </a:p>
                  </a:txBody>
                  <a:tcPr marL="37810" marR="37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s-ES" sz="1050" dirty="0">
                          <a:latin typeface="Arial"/>
                          <a:ea typeface="Times New Roman"/>
                          <a:cs typeface="Times New Roman"/>
                        </a:rPr>
                        <a:t>9</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0</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0</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11</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88032">
                <a:tc>
                  <a:txBody>
                    <a:bodyPr/>
                    <a:lstStyle/>
                    <a:p>
                      <a:pPr marL="0" marR="0" algn="just">
                        <a:lnSpc>
                          <a:spcPct val="150000"/>
                        </a:lnSpc>
                        <a:spcBef>
                          <a:spcPts val="0"/>
                        </a:spcBef>
                        <a:spcAft>
                          <a:spcPts val="0"/>
                        </a:spcAft>
                      </a:pPr>
                      <a:r>
                        <a:rPr lang="es-ES" sz="1050" dirty="0">
                          <a:latin typeface="Arial"/>
                          <a:ea typeface="Times New Roman"/>
                          <a:cs typeface="Times New Roman"/>
                        </a:rPr>
                        <a:t>8. Se quita los zapatos cuando los cordones están desamarrados y sueltos</a:t>
                      </a:r>
                      <a:endParaRPr lang="es-ES" sz="1050" dirty="0">
                        <a:latin typeface="Times New Roman"/>
                        <a:ea typeface="Times New Roman"/>
                        <a:cs typeface="Times New Roman"/>
                      </a:endParaRPr>
                    </a:p>
                  </a:txBody>
                  <a:tcPr marL="37810" marR="37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s-ES" sz="1050" dirty="0">
                          <a:latin typeface="Arial"/>
                          <a:ea typeface="Times New Roman"/>
                          <a:cs typeface="Times New Roman"/>
                        </a:rPr>
                        <a:t>18</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2</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0</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0</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083">
                <a:tc>
                  <a:txBody>
                    <a:bodyPr/>
                    <a:lstStyle/>
                    <a:p>
                      <a:pPr marL="0" marR="0" algn="just">
                        <a:lnSpc>
                          <a:spcPct val="150000"/>
                        </a:lnSpc>
                        <a:spcBef>
                          <a:spcPts val="0"/>
                        </a:spcBef>
                        <a:spcAft>
                          <a:spcPts val="0"/>
                        </a:spcAft>
                      </a:pPr>
                      <a:r>
                        <a:rPr lang="es-ES" sz="1050" dirty="0">
                          <a:latin typeface="Arial"/>
                          <a:ea typeface="Times New Roman"/>
                          <a:cs typeface="Times New Roman"/>
                        </a:rPr>
                        <a:t>9. Se quita el abrigo cuando esta desabotonado</a:t>
                      </a:r>
                      <a:endParaRPr lang="es-ES" sz="1050" dirty="0">
                        <a:latin typeface="Times New Roman"/>
                        <a:ea typeface="Times New Roman"/>
                        <a:cs typeface="Times New Roman"/>
                      </a:endParaRPr>
                    </a:p>
                  </a:txBody>
                  <a:tcPr marL="37810" marR="37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s-ES" sz="1050" dirty="0">
                          <a:latin typeface="Arial"/>
                          <a:ea typeface="Times New Roman"/>
                          <a:cs typeface="Times New Roman"/>
                        </a:rPr>
                        <a:t>5</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6</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3</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6</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083">
                <a:tc>
                  <a:txBody>
                    <a:bodyPr/>
                    <a:lstStyle/>
                    <a:p>
                      <a:pPr marL="0" marR="0" algn="just">
                        <a:lnSpc>
                          <a:spcPct val="150000"/>
                        </a:lnSpc>
                        <a:spcBef>
                          <a:spcPts val="0"/>
                        </a:spcBef>
                        <a:spcAft>
                          <a:spcPts val="0"/>
                        </a:spcAft>
                      </a:pPr>
                      <a:r>
                        <a:rPr lang="es-ES" sz="1050" dirty="0">
                          <a:latin typeface="Arial"/>
                          <a:ea typeface="Times New Roman"/>
                          <a:cs typeface="Times New Roman"/>
                        </a:rPr>
                        <a:t>10. Se quita los pantalones cuando están desabrochados</a:t>
                      </a:r>
                      <a:endParaRPr lang="es-ES" sz="1050" dirty="0">
                        <a:latin typeface="Times New Roman"/>
                        <a:ea typeface="Times New Roman"/>
                        <a:cs typeface="Times New Roman"/>
                      </a:endParaRPr>
                    </a:p>
                  </a:txBody>
                  <a:tcPr marL="37810" marR="37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s-ES" sz="1050" dirty="0">
                          <a:latin typeface="Arial"/>
                          <a:ea typeface="Times New Roman"/>
                          <a:cs typeface="Times New Roman"/>
                        </a:rPr>
                        <a:t>2</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18</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50000"/>
                        </a:lnSpc>
                        <a:spcBef>
                          <a:spcPts val="0"/>
                        </a:spcBef>
                        <a:spcAft>
                          <a:spcPts val="0"/>
                        </a:spcAft>
                      </a:pPr>
                      <a:r>
                        <a:rPr lang="es-ES" sz="1050" dirty="0">
                          <a:latin typeface="Arial"/>
                          <a:ea typeface="Times New Roman"/>
                          <a:cs typeface="Times New Roman"/>
                        </a:rPr>
                        <a:t>0</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0</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930">
                <a:tc>
                  <a:txBody>
                    <a:bodyPr/>
                    <a:lstStyle/>
                    <a:p>
                      <a:pPr marL="0" marR="0" algn="just">
                        <a:lnSpc>
                          <a:spcPct val="150000"/>
                        </a:lnSpc>
                        <a:spcBef>
                          <a:spcPts val="0"/>
                        </a:spcBef>
                        <a:spcAft>
                          <a:spcPts val="0"/>
                        </a:spcAft>
                      </a:pPr>
                      <a:r>
                        <a:rPr lang="es-ES" sz="1050" dirty="0">
                          <a:latin typeface="Arial"/>
                          <a:ea typeface="Times New Roman"/>
                          <a:cs typeface="Times New Roman"/>
                        </a:rPr>
                        <a:t>11. Sube y baja una cremallera  (cierre relámpago) grande sin enganchar el pie</a:t>
                      </a:r>
                      <a:endParaRPr lang="es-ES" sz="1050" dirty="0">
                        <a:latin typeface="Times New Roman"/>
                        <a:ea typeface="Times New Roman"/>
                        <a:cs typeface="Times New Roman"/>
                      </a:endParaRPr>
                    </a:p>
                  </a:txBody>
                  <a:tcPr marL="37810" marR="37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s-ES" sz="1050" dirty="0">
                          <a:latin typeface="Arial"/>
                          <a:ea typeface="Times New Roman"/>
                          <a:cs typeface="Times New Roman"/>
                        </a:rPr>
                        <a:t>0</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17</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3</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0</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083">
                <a:tc>
                  <a:txBody>
                    <a:bodyPr/>
                    <a:lstStyle/>
                    <a:p>
                      <a:pPr marL="0" marR="0" algn="just">
                        <a:lnSpc>
                          <a:spcPct val="150000"/>
                        </a:lnSpc>
                        <a:spcBef>
                          <a:spcPts val="0"/>
                        </a:spcBef>
                        <a:spcAft>
                          <a:spcPts val="0"/>
                        </a:spcAft>
                      </a:pPr>
                      <a:r>
                        <a:rPr lang="es-ES" sz="1050" dirty="0">
                          <a:latin typeface="Arial"/>
                          <a:ea typeface="Times New Roman"/>
                          <a:cs typeface="Times New Roman"/>
                        </a:rPr>
                        <a:t>12. Hace garabatos  libres</a:t>
                      </a:r>
                      <a:endParaRPr lang="es-ES" sz="1050" dirty="0">
                        <a:latin typeface="Times New Roman"/>
                        <a:ea typeface="Times New Roman"/>
                        <a:cs typeface="Times New Roman"/>
                      </a:endParaRPr>
                    </a:p>
                  </a:txBody>
                  <a:tcPr marL="37810" marR="37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s-ES" sz="1050" dirty="0">
                          <a:latin typeface="Arial"/>
                          <a:ea typeface="Times New Roman"/>
                          <a:cs typeface="Times New Roman"/>
                        </a:rPr>
                        <a:t>14</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5</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1</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0</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083">
                <a:tc>
                  <a:txBody>
                    <a:bodyPr/>
                    <a:lstStyle/>
                    <a:p>
                      <a:pPr marL="0" marR="0" algn="just">
                        <a:lnSpc>
                          <a:spcPct val="150000"/>
                        </a:lnSpc>
                        <a:spcBef>
                          <a:spcPts val="0"/>
                        </a:spcBef>
                        <a:spcAft>
                          <a:spcPts val="0"/>
                        </a:spcAft>
                      </a:pPr>
                      <a:r>
                        <a:rPr lang="es-ES" sz="1050" dirty="0">
                          <a:latin typeface="Arial"/>
                          <a:ea typeface="Times New Roman"/>
                          <a:cs typeface="Times New Roman"/>
                        </a:rPr>
                        <a:t>13.Saca objetos de un recipiente de uno en uno</a:t>
                      </a:r>
                      <a:endParaRPr lang="es-ES" sz="1050" dirty="0">
                        <a:latin typeface="Times New Roman"/>
                        <a:ea typeface="Times New Roman"/>
                        <a:cs typeface="Times New Roman"/>
                      </a:endParaRPr>
                    </a:p>
                  </a:txBody>
                  <a:tcPr marL="37810" marR="37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s-ES" sz="1050" dirty="0">
                          <a:latin typeface="Arial"/>
                          <a:ea typeface="Times New Roman"/>
                          <a:cs typeface="Times New Roman"/>
                        </a:rPr>
                        <a:t>20</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marL="0" marR="0" algn="ctr">
                        <a:lnSpc>
                          <a:spcPct val="150000"/>
                        </a:lnSpc>
                        <a:spcBef>
                          <a:spcPts val="0"/>
                        </a:spcBef>
                        <a:spcAft>
                          <a:spcPts val="0"/>
                        </a:spcAft>
                      </a:pPr>
                      <a:r>
                        <a:rPr lang="es-ES" sz="1050" dirty="0">
                          <a:latin typeface="Arial"/>
                          <a:ea typeface="Times New Roman"/>
                          <a:cs typeface="Times New Roman"/>
                        </a:rPr>
                        <a:t>0</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0</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0</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083">
                <a:tc>
                  <a:txBody>
                    <a:bodyPr/>
                    <a:lstStyle/>
                    <a:p>
                      <a:pPr marL="0" marR="0" algn="just">
                        <a:lnSpc>
                          <a:spcPct val="150000"/>
                        </a:lnSpc>
                        <a:spcBef>
                          <a:spcPts val="0"/>
                        </a:spcBef>
                        <a:spcAft>
                          <a:spcPts val="0"/>
                        </a:spcAft>
                      </a:pPr>
                      <a:r>
                        <a:rPr lang="es-ES" sz="1050" dirty="0">
                          <a:latin typeface="Arial"/>
                          <a:ea typeface="Times New Roman"/>
                          <a:cs typeface="Times New Roman"/>
                        </a:rPr>
                        <a:t>14. Voltea páginas de un libro a la vez para encontrar la figura deseada</a:t>
                      </a:r>
                      <a:endParaRPr lang="es-ES" sz="1050" dirty="0">
                        <a:latin typeface="Times New Roman"/>
                        <a:ea typeface="Times New Roman"/>
                        <a:cs typeface="Times New Roman"/>
                      </a:endParaRPr>
                    </a:p>
                  </a:txBody>
                  <a:tcPr marL="37810" marR="37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s-ES" sz="1050" dirty="0">
                          <a:latin typeface="Arial"/>
                          <a:ea typeface="Times New Roman"/>
                          <a:cs typeface="Times New Roman"/>
                        </a:rPr>
                        <a:t>13</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3</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latin typeface="Arial"/>
                          <a:ea typeface="Times New Roman"/>
                          <a:cs typeface="Times New Roman"/>
                        </a:rPr>
                        <a:t>4</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50000"/>
                        </a:lnSpc>
                        <a:spcBef>
                          <a:spcPts val="0"/>
                        </a:spcBef>
                        <a:spcAft>
                          <a:spcPts val="0"/>
                        </a:spcAft>
                      </a:pPr>
                      <a:r>
                        <a:rPr lang="es-ES" sz="1050" dirty="0">
                          <a:latin typeface="Arial"/>
                          <a:ea typeface="Times New Roman"/>
                          <a:cs typeface="Times New Roman"/>
                        </a:rPr>
                        <a:t>0</a:t>
                      </a:r>
                      <a:endParaRPr lang="es-ES" sz="1050" dirty="0">
                        <a:latin typeface="Times New Roman"/>
                        <a:ea typeface="Times New Roman"/>
                        <a:cs typeface="Times New Roman"/>
                      </a:endParaRPr>
                    </a:p>
                  </a:txBody>
                  <a:tcPr marL="37810" marR="378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272">
                <a:tc>
                  <a:txBody>
                    <a:bodyPr/>
                    <a:lstStyle/>
                    <a:p>
                      <a:pPr marL="0" marR="0" algn="r">
                        <a:lnSpc>
                          <a:spcPct val="150000"/>
                        </a:lnSpc>
                        <a:spcBef>
                          <a:spcPts val="0"/>
                        </a:spcBef>
                        <a:spcAft>
                          <a:spcPts val="0"/>
                        </a:spcAft>
                      </a:pPr>
                      <a:r>
                        <a:rPr lang="es-ES" sz="1050" kern="1200" dirty="0" smtClean="0">
                          <a:solidFill>
                            <a:schemeClr val="tx1"/>
                          </a:solidFill>
                          <a:latin typeface="Arial"/>
                          <a:ea typeface="Times New Roman"/>
                          <a:cs typeface="Times New Roman"/>
                        </a:rPr>
                        <a:t>PROMEDIO</a:t>
                      </a:r>
                      <a:r>
                        <a:rPr lang="es-ES" sz="1050" kern="1200" baseline="0" dirty="0" smtClean="0">
                          <a:solidFill>
                            <a:schemeClr val="tx1"/>
                          </a:solidFill>
                          <a:latin typeface="Arial"/>
                          <a:ea typeface="Times New Roman"/>
                          <a:cs typeface="Times New Roman"/>
                        </a:rPr>
                        <a:t> </a:t>
                      </a:r>
                      <a:endParaRPr lang="es-ES" sz="1050" kern="1200" dirty="0">
                        <a:solidFill>
                          <a:schemeClr val="tx1"/>
                        </a:solidFill>
                        <a:latin typeface="Arial"/>
                        <a:ea typeface="Times New Roman"/>
                        <a:cs typeface="Times New Roman"/>
                      </a:endParaRPr>
                    </a:p>
                  </a:txBody>
                  <a:tcPr marL="37810" marR="378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rtl="0" fontAlgn="t"/>
                      <a:r>
                        <a:rPr lang="en-US" sz="1050" kern="1200" dirty="0" smtClean="0">
                          <a:solidFill>
                            <a:schemeClr val="tx1"/>
                          </a:solidFill>
                          <a:latin typeface="Arial"/>
                          <a:ea typeface="Times New Roman"/>
                          <a:cs typeface="Times New Roman"/>
                        </a:rPr>
                        <a:t>11</a:t>
                      </a:r>
                      <a:endParaRPr lang="es-ES" sz="1050" kern="1200" dirty="0">
                        <a:solidFill>
                          <a:schemeClr val="tx1"/>
                        </a:solidFill>
                        <a:latin typeface="Arial"/>
                        <a:ea typeface="Times New Roman"/>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050" kern="1200" dirty="0" smtClean="0">
                          <a:solidFill>
                            <a:schemeClr val="tx1"/>
                          </a:solidFill>
                          <a:latin typeface="Arial"/>
                          <a:ea typeface="Times New Roman"/>
                          <a:cs typeface="Times New Roman"/>
                        </a:rPr>
                        <a:t>5</a:t>
                      </a:r>
                      <a:endParaRPr lang="es-ES" sz="1050" kern="1200" dirty="0">
                        <a:solidFill>
                          <a:schemeClr val="tx1"/>
                        </a:solidFill>
                        <a:latin typeface="Arial"/>
                        <a:ea typeface="Times New Roman"/>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rtl="0" fontAlgn="t"/>
                      <a:r>
                        <a:rPr lang="en-US" sz="1050" kern="1200" dirty="0" smtClean="0">
                          <a:solidFill>
                            <a:schemeClr val="tx1"/>
                          </a:solidFill>
                          <a:latin typeface="Arial"/>
                          <a:ea typeface="Times New Roman"/>
                          <a:cs typeface="Times New Roman"/>
                        </a:rPr>
                        <a:t>2</a:t>
                      </a:r>
                      <a:endParaRPr lang="es-ES" sz="1050" kern="1200" dirty="0">
                        <a:solidFill>
                          <a:schemeClr val="tx1"/>
                        </a:solidFill>
                        <a:latin typeface="Arial"/>
                        <a:ea typeface="Times New Roman"/>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rtl="0" fontAlgn="b"/>
                      <a:r>
                        <a:rPr lang="en-US" sz="1050" kern="1200" dirty="0" smtClean="0">
                          <a:solidFill>
                            <a:schemeClr val="tx1"/>
                          </a:solidFill>
                          <a:latin typeface="Arial"/>
                          <a:ea typeface="Times New Roman"/>
                          <a:cs typeface="Times New Roman"/>
                        </a:rPr>
                        <a:t>2</a:t>
                      </a:r>
                      <a:endParaRPr lang="es-ES" sz="1050" kern="1200" dirty="0">
                        <a:solidFill>
                          <a:schemeClr val="tx1"/>
                        </a:solidFill>
                        <a:latin typeface="Arial"/>
                        <a:ea typeface="Times New Roman"/>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1 Título"/>
          <p:cNvSpPr>
            <a:spLocks noGrp="1"/>
          </p:cNvSpPr>
          <p:nvPr>
            <p:ph type="title"/>
          </p:nvPr>
        </p:nvSpPr>
        <p:spPr>
          <a:xfrm>
            <a:off x="467544" y="188640"/>
            <a:ext cx="8229600" cy="432048"/>
          </a:xfrm>
        </p:spPr>
        <p:txBody>
          <a:bodyPr/>
          <a:lstStyle/>
          <a:p>
            <a:pPr algn="ctr">
              <a:defRPr/>
            </a:pPr>
            <a:r>
              <a:rPr lang="es-EC" sz="1400" dirty="0" smtClean="0">
                <a:solidFill>
                  <a:srgbClr val="336600"/>
                </a:solidFill>
              </a:rPr>
              <a:t>RESULTADOS DE LA GUÍA PORTAGE APLICADA A LOS NIÑOS DE 1 A 2 AÑOS </a:t>
            </a:r>
            <a:endParaRPr lang="es-EC" sz="1400" dirty="0">
              <a:solidFill>
                <a:srgbClr val="336600"/>
              </a:solidFill>
            </a:endParaRPr>
          </a:p>
        </p:txBody>
      </p:sp>
      <p:pic>
        <p:nvPicPr>
          <p:cNvPr id="5" name="Picture 2" descr="http://biotecnologia.espe.edu.ec/laboratorios-investigacion/wp-content/uploads/2014/07/logo-espe.jpg"/>
          <p:cNvPicPr>
            <a:picLocks noChangeAspect="1" noChangeArrowheads="1"/>
          </p:cNvPicPr>
          <p:nvPr/>
        </p:nvPicPr>
        <p:blipFill>
          <a:blip r:embed="rId2" cstate="print"/>
          <a:srcRect/>
          <a:stretch>
            <a:fillRect/>
          </a:stretch>
        </p:blipFill>
        <p:spPr bwMode="auto">
          <a:xfrm>
            <a:off x="6588224" y="5877272"/>
            <a:ext cx="2376264" cy="68859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83568" y="2780928"/>
            <a:ext cx="8136904" cy="1600438"/>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4000" b="1" dirty="0" smtClean="0">
                <a:solidFill>
                  <a:schemeClr val="tx1">
                    <a:lumMod val="95000"/>
                    <a:lumOff val="5000"/>
                  </a:schemeClr>
                </a:solidFill>
              </a:rPr>
              <a:t>CAPÍTULO I</a:t>
            </a:r>
          </a:p>
          <a:p>
            <a:pPr algn="ctr"/>
            <a:r>
              <a:rPr lang="es-EC" sz="4000" b="1" dirty="0" smtClean="0">
                <a:solidFill>
                  <a:schemeClr val="tx1">
                    <a:lumMod val="95000"/>
                    <a:lumOff val="5000"/>
                  </a:schemeClr>
                </a:solidFill>
              </a:rPr>
              <a:t>EL PROBLEMA</a:t>
            </a:r>
            <a:endParaRPr lang="es-ES" sz="4000" dirty="0">
              <a:solidFill>
                <a:schemeClr val="tx1">
                  <a:lumMod val="95000"/>
                  <a:lumOff val="5000"/>
                </a:schemeClr>
              </a:solidFill>
            </a:endParaRPr>
          </a:p>
          <a:p>
            <a:pPr algn="ctr">
              <a:defRPr/>
            </a:pPr>
            <a:endParaRPr lang="es-EC" dirty="0"/>
          </a:p>
        </p:txBody>
      </p:sp>
      <p:pic>
        <p:nvPicPr>
          <p:cNvPr id="4" name="Picture 2" descr="http://biotecnologia.espe.edu.ec/laboratorios-investigacion/wp-content/uploads/2014/07/logo-espe.jpg"/>
          <p:cNvPicPr>
            <a:picLocks noChangeAspect="1" noChangeArrowheads="1"/>
          </p:cNvPicPr>
          <p:nvPr/>
        </p:nvPicPr>
        <p:blipFill>
          <a:blip r:embed="rId2" cstate="print"/>
          <a:srcRect/>
          <a:stretch>
            <a:fillRect/>
          </a:stretch>
        </p:blipFill>
        <p:spPr bwMode="auto">
          <a:xfrm>
            <a:off x="179512" y="0"/>
            <a:ext cx="3384376" cy="980728"/>
          </a:xfrm>
          <a:prstGeom prst="rect">
            <a:avLst/>
          </a:prstGeom>
          <a:noFill/>
        </p:spPr>
      </p:pic>
    </p:spTree>
    <p:extLst>
      <p:ext uri="{BB962C8B-B14F-4D97-AF65-F5344CB8AC3E}">
        <p14:creationId xmlns:p14="http://schemas.microsoft.com/office/powerpoint/2010/main" xmlns="" val="522473695"/>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iotecnologia.espe.edu.ec/laboratorios-investigacion/wp-content/uploads/2014/07/logo-espe.jpg"/>
          <p:cNvPicPr>
            <a:picLocks noChangeAspect="1" noChangeArrowheads="1"/>
          </p:cNvPicPr>
          <p:nvPr/>
        </p:nvPicPr>
        <p:blipFill>
          <a:blip r:embed="rId3" cstate="print"/>
          <a:srcRect/>
          <a:stretch>
            <a:fillRect/>
          </a:stretch>
        </p:blipFill>
        <p:spPr bwMode="auto">
          <a:xfrm>
            <a:off x="6588224" y="5949280"/>
            <a:ext cx="2376264" cy="688596"/>
          </a:xfrm>
          <a:prstGeom prst="rect">
            <a:avLst/>
          </a:prstGeom>
          <a:noFill/>
        </p:spPr>
      </p:pic>
      <p:graphicFrame>
        <p:nvGraphicFramePr>
          <p:cNvPr id="4" name="3 Tabla"/>
          <p:cNvGraphicFramePr>
            <a:graphicFrameLocks noGrp="1"/>
          </p:cNvGraphicFramePr>
          <p:nvPr/>
        </p:nvGraphicFramePr>
        <p:xfrm>
          <a:off x="2915816" y="1340768"/>
          <a:ext cx="3439795" cy="1508760"/>
        </p:xfrm>
        <a:graphic>
          <a:graphicData uri="http://schemas.openxmlformats.org/drawingml/2006/table">
            <a:tbl>
              <a:tblPr/>
              <a:tblGrid>
                <a:gridCol w="2013585"/>
                <a:gridCol w="574675"/>
                <a:gridCol w="851535"/>
              </a:tblGrid>
              <a:tr h="200025">
                <a:tc>
                  <a:txBody>
                    <a:bodyPr/>
                    <a:lstStyle/>
                    <a:p>
                      <a:pPr marL="0" marR="0" algn="just">
                        <a:lnSpc>
                          <a:spcPct val="150000"/>
                        </a:lnSpc>
                        <a:spcBef>
                          <a:spcPts val="0"/>
                        </a:spcBef>
                        <a:spcAft>
                          <a:spcPts val="0"/>
                        </a:spcAft>
                      </a:pPr>
                      <a:r>
                        <a:rPr lang="es-ES" sz="1100" b="1">
                          <a:solidFill>
                            <a:srgbClr val="000000"/>
                          </a:solidFill>
                          <a:latin typeface="Arial"/>
                          <a:ea typeface="Times New Roman"/>
                        </a:rPr>
                        <a:t>Patrones </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just">
                        <a:lnSpc>
                          <a:spcPct val="150000"/>
                        </a:lnSpc>
                        <a:spcBef>
                          <a:spcPts val="0"/>
                        </a:spcBef>
                        <a:spcAft>
                          <a:spcPts val="0"/>
                        </a:spcAft>
                      </a:pPr>
                      <a:r>
                        <a:rPr lang="es-ES" sz="1100" b="1">
                          <a:solidFill>
                            <a:srgbClr val="000000"/>
                          </a:solidFill>
                          <a:latin typeface="Arial"/>
                          <a:ea typeface="Times New Roman"/>
                        </a:rPr>
                        <a:t>Niños </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just">
                        <a:lnSpc>
                          <a:spcPct val="150000"/>
                        </a:lnSpc>
                        <a:spcBef>
                          <a:spcPts val="0"/>
                        </a:spcBef>
                        <a:spcAft>
                          <a:spcPts val="0"/>
                        </a:spcAft>
                      </a:pPr>
                      <a:r>
                        <a:rPr lang="es-ES" sz="1100" b="1">
                          <a:solidFill>
                            <a:srgbClr val="000000"/>
                          </a:solidFill>
                          <a:latin typeface="Arial"/>
                          <a:ea typeface="Times New Roman"/>
                        </a:rPr>
                        <a:t>Porcentaje </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200025">
                <a:tc>
                  <a:txBody>
                    <a:bodyPr/>
                    <a:lstStyle/>
                    <a:p>
                      <a:pPr marL="0" marR="0" algn="just">
                        <a:lnSpc>
                          <a:spcPct val="150000"/>
                        </a:lnSpc>
                        <a:spcBef>
                          <a:spcPts val="0"/>
                        </a:spcBef>
                        <a:spcAft>
                          <a:spcPts val="0"/>
                        </a:spcAft>
                      </a:pPr>
                      <a:r>
                        <a:rPr lang="es-ES" sz="1100" b="1">
                          <a:solidFill>
                            <a:srgbClr val="000000"/>
                          </a:solidFill>
                          <a:latin typeface="Arial"/>
                          <a:ea typeface="Times New Roman"/>
                        </a:rPr>
                        <a:t>Lo Tiene Adquirido</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just">
                        <a:lnSpc>
                          <a:spcPct val="150000"/>
                        </a:lnSpc>
                        <a:spcBef>
                          <a:spcPts val="0"/>
                        </a:spcBef>
                        <a:spcAft>
                          <a:spcPts val="0"/>
                        </a:spcAft>
                      </a:pPr>
                      <a:r>
                        <a:rPr lang="es-ES" sz="1100">
                          <a:solidFill>
                            <a:srgbClr val="000000"/>
                          </a:solidFill>
                          <a:latin typeface="Arial"/>
                          <a:ea typeface="Times New Roman"/>
                        </a:rPr>
                        <a:t>14</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just">
                        <a:lnSpc>
                          <a:spcPct val="150000"/>
                        </a:lnSpc>
                        <a:spcBef>
                          <a:spcPts val="0"/>
                        </a:spcBef>
                        <a:spcAft>
                          <a:spcPts val="0"/>
                        </a:spcAft>
                      </a:pPr>
                      <a:r>
                        <a:rPr lang="es-ES" sz="1100">
                          <a:solidFill>
                            <a:srgbClr val="000000"/>
                          </a:solidFill>
                          <a:latin typeface="Arial"/>
                          <a:ea typeface="Times New Roman"/>
                        </a:rPr>
                        <a:t>70%</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200025">
                <a:tc>
                  <a:txBody>
                    <a:bodyPr/>
                    <a:lstStyle/>
                    <a:p>
                      <a:pPr marL="0" marR="0" algn="just">
                        <a:lnSpc>
                          <a:spcPct val="150000"/>
                        </a:lnSpc>
                        <a:spcBef>
                          <a:spcPts val="0"/>
                        </a:spcBef>
                        <a:spcAft>
                          <a:spcPts val="0"/>
                        </a:spcAft>
                      </a:pPr>
                      <a:r>
                        <a:rPr lang="es-ES" sz="1100" b="1">
                          <a:solidFill>
                            <a:srgbClr val="000000"/>
                          </a:solidFill>
                          <a:latin typeface="Arial"/>
                          <a:ea typeface="Times New Roman"/>
                        </a:rPr>
                        <a:t>No lo tiene adquirido </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just">
                        <a:lnSpc>
                          <a:spcPct val="150000"/>
                        </a:lnSpc>
                        <a:spcBef>
                          <a:spcPts val="0"/>
                        </a:spcBef>
                        <a:spcAft>
                          <a:spcPts val="0"/>
                        </a:spcAft>
                      </a:pPr>
                      <a:r>
                        <a:rPr lang="es-ES" sz="1100">
                          <a:solidFill>
                            <a:srgbClr val="000000"/>
                          </a:solidFill>
                          <a:latin typeface="Arial"/>
                          <a:ea typeface="Times New Roman"/>
                        </a:rPr>
                        <a:t>5</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just">
                        <a:lnSpc>
                          <a:spcPct val="150000"/>
                        </a:lnSpc>
                        <a:spcBef>
                          <a:spcPts val="0"/>
                        </a:spcBef>
                        <a:spcAft>
                          <a:spcPts val="0"/>
                        </a:spcAft>
                      </a:pPr>
                      <a:r>
                        <a:rPr lang="es-ES" sz="1100">
                          <a:solidFill>
                            <a:srgbClr val="000000"/>
                          </a:solidFill>
                          <a:latin typeface="Arial"/>
                          <a:ea typeface="Times New Roman"/>
                        </a:rPr>
                        <a:t>25%</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200025">
                <a:tc>
                  <a:txBody>
                    <a:bodyPr/>
                    <a:lstStyle/>
                    <a:p>
                      <a:pPr marL="0" marR="0" algn="just">
                        <a:lnSpc>
                          <a:spcPct val="150000"/>
                        </a:lnSpc>
                        <a:spcBef>
                          <a:spcPts val="0"/>
                        </a:spcBef>
                        <a:spcAft>
                          <a:spcPts val="0"/>
                        </a:spcAft>
                      </a:pPr>
                      <a:r>
                        <a:rPr lang="es-ES" sz="1100" b="1">
                          <a:solidFill>
                            <a:srgbClr val="000000"/>
                          </a:solidFill>
                          <a:latin typeface="Arial"/>
                          <a:ea typeface="Times New Roman"/>
                        </a:rPr>
                        <a:t>A veces lo hace </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just">
                        <a:lnSpc>
                          <a:spcPct val="150000"/>
                        </a:lnSpc>
                        <a:spcBef>
                          <a:spcPts val="0"/>
                        </a:spcBef>
                        <a:spcAft>
                          <a:spcPts val="0"/>
                        </a:spcAft>
                      </a:pPr>
                      <a:r>
                        <a:rPr lang="es-ES" sz="1100">
                          <a:solidFill>
                            <a:srgbClr val="000000"/>
                          </a:solidFill>
                          <a:latin typeface="Arial"/>
                          <a:ea typeface="Times New Roman"/>
                        </a:rPr>
                        <a:t>1</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just">
                        <a:lnSpc>
                          <a:spcPct val="150000"/>
                        </a:lnSpc>
                        <a:spcBef>
                          <a:spcPts val="0"/>
                        </a:spcBef>
                        <a:spcAft>
                          <a:spcPts val="0"/>
                        </a:spcAft>
                      </a:pPr>
                      <a:r>
                        <a:rPr lang="es-ES" sz="1100">
                          <a:solidFill>
                            <a:srgbClr val="000000"/>
                          </a:solidFill>
                          <a:latin typeface="Arial"/>
                          <a:ea typeface="Times New Roman"/>
                        </a:rPr>
                        <a:t>5%</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200025">
                <a:tc>
                  <a:txBody>
                    <a:bodyPr/>
                    <a:lstStyle/>
                    <a:p>
                      <a:pPr marL="0" marR="0" algn="just">
                        <a:lnSpc>
                          <a:spcPct val="150000"/>
                        </a:lnSpc>
                        <a:spcBef>
                          <a:spcPts val="0"/>
                        </a:spcBef>
                        <a:spcAft>
                          <a:spcPts val="0"/>
                        </a:spcAft>
                      </a:pPr>
                      <a:r>
                        <a:rPr lang="es-ES" sz="1100" b="1">
                          <a:solidFill>
                            <a:srgbClr val="000000"/>
                          </a:solidFill>
                          <a:latin typeface="Arial"/>
                          <a:ea typeface="Times New Roman"/>
                        </a:rPr>
                        <a:t>Con Ayuda </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just">
                        <a:lnSpc>
                          <a:spcPct val="150000"/>
                        </a:lnSpc>
                        <a:spcBef>
                          <a:spcPts val="0"/>
                        </a:spcBef>
                        <a:spcAft>
                          <a:spcPts val="0"/>
                        </a:spcAft>
                      </a:pPr>
                      <a:r>
                        <a:rPr lang="es-ES" sz="1100">
                          <a:solidFill>
                            <a:srgbClr val="000000"/>
                          </a:solidFill>
                          <a:latin typeface="Arial"/>
                          <a:ea typeface="Times New Roman"/>
                        </a:rPr>
                        <a:t>0</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just">
                        <a:lnSpc>
                          <a:spcPct val="150000"/>
                        </a:lnSpc>
                        <a:spcBef>
                          <a:spcPts val="0"/>
                        </a:spcBef>
                        <a:spcAft>
                          <a:spcPts val="0"/>
                        </a:spcAft>
                      </a:pPr>
                      <a:r>
                        <a:rPr lang="es-ES" sz="1100">
                          <a:solidFill>
                            <a:srgbClr val="000000"/>
                          </a:solidFill>
                          <a:latin typeface="Arial"/>
                          <a:ea typeface="Times New Roman"/>
                        </a:rPr>
                        <a:t>0%</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200025">
                <a:tc>
                  <a:txBody>
                    <a:bodyPr/>
                    <a:lstStyle/>
                    <a:p>
                      <a:pPr marL="0" marR="0" algn="just">
                        <a:lnSpc>
                          <a:spcPct val="150000"/>
                        </a:lnSpc>
                        <a:spcBef>
                          <a:spcPts val="0"/>
                        </a:spcBef>
                        <a:spcAft>
                          <a:spcPts val="0"/>
                        </a:spcAft>
                      </a:pPr>
                      <a:r>
                        <a:rPr lang="es-ES" sz="1100" b="1">
                          <a:solidFill>
                            <a:srgbClr val="000000"/>
                          </a:solidFill>
                          <a:latin typeface="Arial"/>
                          <a:ea typeface="Times New Roman"/>
                        </a:rPr>
                        <a:t>TOTAL</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just">
                        <a:lnSpc>
                          <a:spcPct val="150000"/>
                        </a:lnSpc>
                        <a:spcBef>
                          <a:spcPts val="0"/>
                        </a:spcBef>
                        <a:spcAft>
                          <a:spcPts val="0"/>
                        </a:spcAft>
                      </a:pPr>
                      <a:r>
                        <a:rPr lang="es-ES" sz="1100" b="1">
                          <a:solidFill>
                            <a:srgbClr val="000000"/>
                          </a:solidFill>
                          <a:latin typeface="Arial"/>
                          <a:ea typeface="Times New Roman"/>
                        </a:rPr>
                        <a:t>20</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just">
                        <a:lnSpc>
                          <a:spcPct val="150000"/>
                        </a:lnSpc>
                        <a:spcBef>
                          <a:spcPts val="0"/>
                        </a:spcBef>
                        <a:spcAft>
                          <a:spcPts val="0"/>
                        </a:spcAft>
                      </a:pPr>
                      <a:r>
                        <a:rPr lang="es-ES" sz="1100" b="1" dirty="0">
                          <a:solidFill>
                            <a:srgbClr val="000000"/>
                          </a:solidFill>
                          <a:latin typeface="Arial"/>
                          <a:ea typeface="Times New Roman"/>
                        </a:rPr>
                        <a:t>100%</a:t>
                      </a:r>
                      <a:endParaRPr lang="es-ES" sz="1200" dirty="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bl>
          </a:graphicData>
        </a:graphic>
      </p:graphicFrame>
      <p:sp>
        <p:nvSpPr>
          <p:cNvPr id="175105" name="Rectangle 1"/>
          <p:cNvSpPr>
            <a:spLocks noChangeArrowheads="1"/>
          </p:cNvSpPr>
          <p:nvPr/>
        </p:nvSpPr>
        <p:spPr bwMode="auto">
          <a:xfrm>
            <a:off x="323528" y="764704"/>
            <a:ext cx="3385542" cy="682198"/>
          </a:xfrm>
          <a:prstGeom prst="rect">
            <a:avLst/>
          </a:prstGeom>
          <a:noFill/>
          <a:ln w="9525">
            <a:noFill/>
            <a:miter lim="800000"/>
            <a:headEnd/>
            <a:tailEnd/>
          </a:ln>
          <a:effectLst/>
        </p:spPr>
        <p:txBody>
          <a:bodyPr vert="horz" wrap="none" lIns="0" tIns="12696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Í</a:t>
            </a:r>
            <a:r>
              <a:rPr kumimoji="0" lang="es-EC" b="1" i="0" u="none" strike="noStrike" cap="none" normalizeH="0" baseline="0" dirty="0" smtClean="0" bmk="">
                <a:ln>
                  <a:noFill/>
                </a:ln>
                <a:solidFill>
                  <a:schemeClr val="tx1"/>
                </a:solidFill>
                <a:effectLst/>
                <a:latin typeface="Arial" pitchFamily="34" charset="0"/>
                <a:ea typeface="Times New Roman" pitchFamily="18" charset="0"/>
                <a:cs typeface="Times New Roman" pitchFamily="18" charset="0"/>
              </a:rPr>
              <a:t>tem 12. Hace garabatos libres</a:t>
            </a:r>
            <a:r>
              <a:rPr kumimoji="0" lang="es-EC"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pic>
        <p:nvPicPr>
          <p:cNvPr id="175107" name="Picture 3"/>
          <p:cNvPicPr>
            <a:picLocks noChangeAspect="1" noChangeArrowheads="1"/>
          </p:cNvPicPr>
          <p:nvPr/>
        </p:nvPicPr>
        <p:blipFill>
          <a:blip r:embed="rId4" cstate="print"/>
          <a:srcRect/>
          <a:stretch>
            <a:fillRect/>
          </a:stretch>
        </p:blipFill>
        <p:spPr bwMode="auto">
          <a:xfrm>
            <a:off x="1835696" y="2852936"/>
            <a:ext cx="5544616" cy="316835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iotecnologia.espe.edu.ec/laboratorios-investigacion/wp-content/uploads/2014/07/logo-espe.jpg"/>
          <p:cNvPicPr>
            <a:picLocks noChangeAspect="1" noChangeArrowheads="1"/>
          </p:cNvPicPr>
          <p:nvPr/>
        </p:nvPicPr>
        <p:blipFill>
          <a:blip r:embed="rId3" cstate="print"/>
          <a:srcRect/>
          <a:stretch>
            <a:fillRect/>
          </a:stretch>
        </p:blipFill>
        <p:spPr bwMode="auto">
          <a:xfrm>
            <a:off x="6588224" y="5949280"/>
            <a:ext cx="2376264" cy="688596"/>
          </a:xfrm>
          <a:prstGeom prst="rect">
            <a:avLst/>
          </a:prstGeom>
          <a:noFill/>
        </p:spPr>
      </p:pic>
      <p:graphicFrame>
        <p:nvGraphicFramePr>
          <p:cNvPr id="4" name="3 Tabla"/>
          <p:cNvGraphicFramePr>
            <a:graphicFrameLocks noGrp="1"/>
          </p:cNvGraphicFramePr>
          <p:nvPr/>
        </p:nvGraphicFramePr>
        <p:xfrm>
          <a:off x="3203848" y="1340768"/>
          <a:ext cx="3096895" cy="1508760"/>
        </p:xfrm>
        <a:graphic>
          <a:graphicData uri="http://schemas.openxmlformats.org/drawingml/2006/table">
            <a:tbl>
              <a:tblPr/>
              <a:tblGrid>
                <a:gridCol w="1612265"/>
                <a:gridCol w="633095"/>
                <a:gridCol w="851535"/>
              </a:tblGrid>
              <a:tr h="200025">
                <a:tc>
                  <a:txBody>
                    <a:bodyPr/>
                    <a:lstStyle/>
                    <a:p>
                      <a:pPr marL="0" marR="0" algn="just">
                        <a:lnSpc>
                          <a:spcPct val="150000"/>
                        </a:lnSpc>
                        <a:spcBef>
                          <a:spcPts val="0"/>
                        </a:spcBef>
                        <a:spcAft>
                          <a:spcPts val="0"/>
                        </a:spcAft>
                      </a:pPr>
                      <a:r>
                        <a:rPr lang="es-ES" sz="1100" b="1" dirty="0">
                          <a:solidFill>
                            <a:srgbClr val="000000"/>
                          </a:solidFill>
                          <a:latin typeface="Arial"/>
                          <a:ea typeface="Times New Roman"/>
                        </a:rPr>
                        <a:t>Patrones </a:t>
                      </a:r>
                      <a:endParaRPr lang="es-ES" sz="1200" dirty="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just">
                        <a:lnSpc>
                          <a:spcPct val="150000"/>
                        </a:lnSpc>
                        <a:spcBef>
                          <a:spcPts val="0"/>
                        </a:spcBef>
                        <a:spcAft>
                          <a:spcPts val="0"/>
                        </a:spcAft>
                      </a:pPr>
                      <a:r>
                        <a:rPr lang="es-ES" sz="1100" b="1">
                          <a:solidFill>
                            <a:srgbClr val="000000"/>
                          </a:solidFill>
                          <a:latin typeface="Arial"/>
                          <a:ea typeface="Times New Roman"/>
                        </a:rPr>
                        <a:t>Niños </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just">
                        <a:lnSpc>
                          <a:spcPct val="150000"/>
                        </a:lnSpc>
                        <a:spcBef>
                          <a:spcPts val="0"/>
                        </a:spcBef>
                        <a:spcAft>
                          <a:spcPts val="0"/>
                        </a:spcAft>
                      </a:pPr>
                      <a:r>
                        <a:rPr lang="es-ES" sz="1100" b="1">
                          <a:solidFill>
                            <a:srgbClr val="000000"/>
                          </a:solidFill>
                          <a:latin typeface="Arial"/>
                          <a:ea typeface="Times New Roman"/>
                        </a:rPr>
                        <a:t>Porcentaje </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200025">
                <a:tc>
                  <a:txBody>
                    <a:bodyPr/>
                    <a:lstStyle/>
                    <a:p>
                      <a:pPr marL="0" marR="0" algn="just">
                        <a:lnSpc>
                          <a:spcPct val="150000"/>
                        </a:lnSpc>
                        <a:spcBef>
                          <a:spcPts val="0"/>
                        </a:spcBef>
                        <a:spcAft>
                          <a:spcPts val="0"/>
                        </a:spcAft>
                      </a:pPr>
                      <a:r>
                        <a:rPr lang="es-ES" sz="1100" b="1">
                          <a:solidFill>
                            <a:srgbClr val="000000"/>
                          </a:solidFill>
                          <a:latin typeface="Arial"/>
                          <a:ea typeface="Times New Roman"/>
                        </a:rPr>
                        <a:t>Lo Tiene Adquirido</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just">
                        <a:lnSpc>
                          <a:spcPct val="150000"/>
                        </a:lnSpc>
                        <a:spcBef>
                          <a:spcPts val="0"/>
                        </a:spcBef>
                        <a:spcAft>
                          <a:spcPts val="0"/>
                        </a:spcAft>
                      </a:pPr>
                      <a:r>
                        <a:rPr lang="es-ES" sz="1100">
                          <a:solidFill>
                            <a:srgbClr val="000000"/>
                          </a:solidFill>
                          <a:latin typeface="Arial"/>
                          <a:ea typeface="Times New Roman"/>
                        </a:rPr>
                        <a:t>20</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just">
                        <a:lnSpc>
                          <a:spcPct val="150000"/>
                        </a:lnSpc>
                        <a:spcBef>
                          <a:spcPts val="0"/>
                        </a:spcBef>
                        <a:spcAft>
                          <a:spcPts val="0"/>
                        </a:spcAft>
                      </a:pPr>
                      <a:r>
                        <a:rPr lang="es-ES" sz="1100">
                          <a:solidFill>
                            <a:srgbClr val="000000"/>
                          </a:solidFill>
                          <a:latin typeface="Arial"/>
                          <a:ea typeface="Times New Roman"/>
                        </a:rPr>
                        <a:t>100%</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200025">
                <a:tc>
                  <a:txBody>
                    <a:bodyPr/>
                    <a:lstStyle/>
                    <a:p>
                      <a:pPr marL="0" marR="0" algn="just">
                        <a:lnSpc>
                          <a:spcPct val="150000"/>
                        </a:lnSpc>
                        <a:spcBef>
                          <a:spcPts val="0"/>
                        </a:spcBef>
                        <a:spcAft>
                          <a:spcPts val="0"/>
                        </a:spcAft>
                      </a:pPr>
                      <a:r>
                        <a:rPr lang="es-ES" sz="1100" b="1">
                          <a:solidFill>
                            <a:srgbClr val="000000"/>
                          </a:solidFill>
                          <a:latin typeface="Arial"/>
                          <a:ea typeface="Times New Roman"/>
                        </a:rPr>
                        <a:t>No lo tiene adquirido </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just">
                        <a:lnSpc>
                          <a:spcPct val="150000"/>
                        </a:lnSpc>
                        <a:spcBef>
                          <a:spcPts val="0"/>
                        </a:spcBef>
                        <a:spcAft>
                          <a:spcPts val="0"/>
                        </a:spcAft>
                      </a:pPr>
                      <a:r>
                        <a:rPr lang="es-ES" sz="1100">
                          <a:solidFill>
                            <a:srgbClr val="000000"/>
                          </a:solidFill>
                          <a:latin typeface="Arial"/>
                          <a:ea typeface="Times New Roman"/>
                        </a:rPr>
                        <a:t>0</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just">
                        <a:lnSpc>
                          <a:spcPct val="150000"/>
                        </a:lnSpc>
                        <a:spcBef>
                          <a:spcPts val="0"/>
                        </a:spcBef>
                        <a:spcAft>
                          <a:spcPts val="0"/>
                        </a:spcAft>
                      </a:pPr>
                      <a:r>
                        <a:rPr lang="es-ES" sz="1100">
                          <a:solidFill>
                            <a:srgbClr val="000000"/>
                          </a:solidFill>
                          <a:latin typeface="Arial"/>
                          <a:ea typeface="Times New Roman"/>
                        </a:rPr>
                        <a:t>0%</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200025">
                <a:tc>
                  <a:txBody>
                    <a:bodyPr/>
                    <a:lstStyle/>
                    <a:p>
                      <a:pPr marL="0" marR="0" algn="just">
                        <a:lnSpc>
                          <a:spcPct val="150000"/>
                        </a:lnSpc>
                        <a:spcBef>
                          <a:spcPts val="0"/>
                        </a:spcBef>
                        <a:spcAft>
                          <a:spcPts val="0"/>
                        </a:spcAft>
                      </a:pPr>
                      <a:r>
                        <a:rPr lang="es-ES" sz="1100" b="1" dirty="0">
                          <a:solidFill>
                            <a:srgbClr val="000000"/>
                          </a:solidFill>
                          <a:latin typeface="Arial"/>
                          <a:ea typeface="Times New Roman"/>
                        </a:rPr>
                        <a:t>A veces lo hace </a:t>
                      </a:r>
                      <a:endParaRPr lang="es-ES" sz="1200" dirty="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just">
                        <a:lnSpc>
                          <a:spcPct val="150000"/>
                        </a:lnSpc>
                        <a:spcBef>
                          <a:spcPts val="0"/>
                        </a:spcBef>
                        <a:spcAft>
                          <a:spcPts val="0"/>
                        </a:spcAft>
                      </a:pPr>
                      <a:r>
                        <a:rPr lang="es-ES" sz="1100">
                          <a:solidFill>
                            <a:srgbClr val="000000"/>
                          </a:solidFill>
                          <a:latin typeface="Arial"/>
                          <a:ea typeface="Times New Roman"/>
                        </a:rPr>
                        <a:t>0</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just">
                        <a:lnSpc>
                          <a:spcPct val="150000"/>
                        </a:lnSpc>
                        <a:spcBef>
                          <a:spcPts val="0"/>
                        </a:spcBef>
                        <a:spcAft>
                          <a:spcPts val="0"/>
                        </a:spcAft>
                      </a:pPr>
                      <a:r>
                        <a:rPr lang="es-ES" sz="1100">
                          <a:solidFill>
                            <a:srgbClr val="000000"/>
                          </a:solidFill>
                          <a:latin typeface="Arial"/>
                          <a:ea typeface="Times New Roman"/>
                        </a:rPr>
                        <a:t>0%</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200025">
                <a:tc>
                  <a:txBody>
                    <a:bodyPr/>
                    <a:lstStyle/>
                    <a:p>
                      <a:pPr marL="0" marR="0" algn="just">
                        <a:lnSpc>
                          <a:spcPct val="150000"/>
                        </a:lnSpc>
                        <a:spcBef>
                          <a:spcPts val="0"/>
                        </a:spcBef>
                        <a:spcAft>
                          <a:spcPts val="0"/>
                        </a:spcAft>
                      </a:pPr>
                      <a:r>
                        <a:rPr lang="es-ES" sz="1100" b="1">
                          <a:solidFill>
                            <a:srgbClr val="000000"/>
                          </a:solidFill>
                          <a:latin typeface="Arial"/>
                          <a:ea typeface="Times New Roman"/>
                        </a:rPr>
                        <a:t>Con Ayuda </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just">
                        <a:lnSpc>
                          <a:spcPct val="150000"/>
                        </a:lnSpc>
                        <a:spcBef>
                          <a:spcPts val="0"/>
                        </a:spcBef>
                        <a:spcAft>
                          <a:spcPts val="0"/>
                        </a:spcAft>
                      </a:pPr>
                      <a:r>
                        <a:rPr lang="es-ES" sz="1100">
                          <a:solidFill>
                            <a:srgbClr val="000000"/>
                          </a:solidFill>
                          <a:latin typeface="Arial"/>
                          <a:ea typeface="Times New Roman"/>
                        </a:rPr>
                        <a:t>0</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just">
                        <a:lnSpc>
                          <a:spcPct val="150000"/>
                        </a:lnSpc>
                        <a:spcBef>
                          <a:spcPts val="0"/>
                        </a:spcBef>
                        <a:spcAft>
                          <a:spcPts val="0"/>
                        </a:spcAft>
                      </a:pPr>
                      <a:r>
                        <a:rPr lang="es-ES" sz="1100">
                          <a:solidFill>
                            <a:srgbClr val="000000"/>
                          </a:solidFill>
                          <a:latin typeface="Arial"/>
                          <a:ea typeface="Times New Roman"/>
                        </a:rPr>
                        <a:t>0%</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200025">
                <a:tc>
                  <a:txBody>
                    <a:bodyPr/>
                    <a:lstStyle/>
                    <a:p>
                      <a:pPr marL="0" marR="0" algn="just">
                        <a:lnSpc>
                          <a:spcPct val="150000"/>
                        </a:lnSpc>
                        <a:spcBef>
                          <a:spcPts val="0"/>
                        </a:spcBef>
                        <a:spcAft>
                          <a:spcPts val="0"/>
                        </a:spcAft>
                      </a:pPr>
                      <a:r>
                        <a:rPr lang="es-ES" sz="1100" b="1">
                          <a:solidFill>
                            <a:srgbClr val="000000"/>
                          </a:solidFill>
                          <a:latin typeface="Arial"/>
                          <a:ea typeface="Times New Roman"/>
                        </a:rPr>
                        <a:t>TOTAL</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just">
                        <a:lnSpc>
                          <a:spcPct val="150000"/>
                        </a:lnSpc>
                        <a:spcBef>
                          <a:spcPts val="0"/>
                        </a:spcBef>
                        <a:spcAft>
                          <a:spcPts val="0"/>
                        </a:spcAft>
                      </a:pPr>
                      <a:r>
                        <a:rPr lang="es-ES" sz="1100" b="1">
                          <a:solidFill>
                            <a:srgbClr val="000000"/>
                          </a:solidFill>
                          <a:latin typeface="Arial"/>
                          <a:ea typeface="Times New Roman"/>
                        </a:rPr>
                        <a:t>20</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just">
                        <a:lnSpc>
                          <a:spcPct val="150000"/>
                        </a:lnSpc>
                        <a:spcBef>
                          <a:spcPts val="0"/>
                        </a:spcBef>
                        <a:spcAft>
                          <a:spcPts val="0"/>
                        </a:spcAft>
                      </a:pPr>
                      <a:r>
                        <a:rPr lang="es-ES" sz="1100" b="1" dirty="0">
                          <a:solidFill>
                            <a:srgbClr val="000000"/>
                          </a:solidFill>
                          <a:latin typeface="Arial"/>
                          <a:ea typeface="Times New Roman"/>
                        </a:rPr>
                        <a:t>100%</a:t>
                      </a:r>
                      <a:endParaRPr lang="es-ES" sz="1200" dirty="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bl>
          </a:graphicData>
        </a:graphic>
      </p:graphicFrame>
      <p:sp>
        <p:nvSpPr>
          <p:cNvPr id="174081" name="Rectangle 1"/>
          <p:cNvSpPr>
            <a:spLocks noChangeArrowheads="1"/>
          </p:cNvSpPr>
          <p:nvPr/>
        </p:nvSpPr>
        <p:spPr bwMode="auto">
          <a:xfrm>
            <a:off x="539552" y="836712"/>
            <a:ext cx="5886227" cy="682198"/>
          </a:xfrm>
          <a:prstGeom prst="rect">
            <a:avLst/>
          </a:prstGeom>
          <a:noFill/>
          <a:ln w="9525">
            <a:noFill/>
            <a:miter lim="800000"/>
            <a:headEnd/>
            <a:tailEnd/>
          </a:ln>
          <a:effectLst/>
        </p:spPr>
        <p:txBody>
          <a:bodyPr vert="horz" wrap="none" lIns="0" tIns="12696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Ítem 13. Saca objetos de un recipiente de uno en uno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2"/>
          <p:cNvPicPr>
            <a:picLocks noChangeAspect="1" noChangeArrowheads="1"/>
          </p:cNvPicPr>
          <p:nvPr/>
        </p:nvPicPr>
        <p:blipFill>
          <a:blip r:embed="rId4" cstate="print"/>
          <a:srcRect/>
          <a:stretch>
            <a:fillRect/>
          </a:stretch>
        </p:blipFill>
        <p:spPr bwMode="auto">
          <a:xfrm>
            <a:off x="1979712" y="2852936"/>
            <a:ext cx="5688632" cy="316835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iotecnologia.espe.edu.ec/laboratorios-investigacion/wp-content/uploads/2014/07/logo-espe.jpg"/>
          <p:cNvPicPr>
            <a:picLocks noChangeAspect="1" noChangeArrowheads="1"/>
          </p:cNvPicPr>
          <p:nvPr/>
        </p:nvPicPr>
        <p:blipFill>
          <a:blip r:embed="rId2" cstate="print"/>
          <a:srcRect/>
          <a:stretch>
            <a:fillRect/>
          </a:stretch>
        </p:blipFill>
        <p:spPr bwMode="auto">
          <a:xfrm>
            <a:off x="6588224" y="5877272"/>
            <a:ext cx="2376264" cy="688596"/>
          </a:xfrm>
          <a:prstGeom prst="rect">
            <a:avLst/>
          </a:prstGeom>
          <a:noFill/>
        </p:spPr>
      </p:pic>
      <p:sp>
        <p:nvSpPr>
          <p:cNvPr id="2" name="1 Título"/>
          <p:cNvSpPr>
            <a:spLocks noGrp="1"/>
          </p:cNvSpPr>
          <p:nvPr>
            <p:ph type="title"/>
          </p:nvPr>
        </p:nvSpPr>
        <p:spPr>
          <a:xfrm>
            <a:off x="467544" y="188640"/>
            <a:ext cx="8229600" cy="360040"/>
          </a:xfrm>
        </p:spPr>
        <p:txBody>
          <a:bodyPr/>
          <a:lstStyle/>
          <a:p>
            <a:pPr algn="ctr">
              <a:defRPr/>
            </a:pPr>
            <a:r>
              <a:rPr lang="es-EC" sz="1400" dirty="0" smtClean="0">
                <a:solidFill>
                  <a:srgbClr val="336600"/>
                </a:solidFill>
              </a:rPr>
              <a:t>RESULTADOS DE LA GUÍA PORTAGE APLICADA A LOS NIÑOS DE 1 A 2 AÑOS </a:t>
            </a:r>
            <a:endParaRPr lang="es-EC" sz="1400" dirty="0">
              <a:solidFill>
                <a:srgbClr val="336600"/>
              </a:solidFill>
            </a:endParaRPr>
          </a:p>
        </p:txBody>
      </p:sp>
      <p:graphicFrame>
        <p:nvGraphicFramePr>
          <p:cNvPr id="5" name="4 Tabla"/>
          <p:cNvGraphicFramePr>
            <a:graphicFrameLocks noGrp="1"/>
          </p:cNvGraphicFramePr>
          <p:nvPr>
            <p:extLst>
              <p:ext uri="{D42A27DB-BD31-4B8C-83A1-F6EECF244321}">
                <p14:modId xmlns:p14="http://schemas.microsoft.com/office/powerpoint/2010/main" xmlns="" val="539174899"/>
              </p:ext>
            </p:extLst>
          </p:nvPr>
        </p:nvGraphicFramePr>
        <p:xfrm>
          <a:off x="683568" y="596612"/>
          <a:ext cx="7920879" cy="5280660"/>
        </p:xfrm>
        <a:graphic>
          <a:graphicData uri="http://schemas.openxmlformats.org/drawingml/2006/table">
            <a:tbl>
              <a:tblPr/>
              <a:tblGrid>
                <a:gridCol w="5780103"/>
                <a:gridCol w="535194"/>
                <a:gridCol w="535194"/>
                <a:gridCol w="535194"/>
                <a:gridCol w="535194"/>
              </a:tblGrid>
              <a:tr h="222707">
                <a:tc>
                  <a:txBody>
                    <a:bodyPr/>
                    <a:lstStyle/>
                    <a:p>
                      <a:pPr marL="0" marR="0" algn="ctr">
                        <a:lnSpc>
                          <a:spcPct val="150000"/>
                        </a:lnSpc>
                        <a:spcBef>
                          <a:spcPts val="0"/>
                        </a:spcBef>
                        <a:spcAft>
                          <a:spcPts val="0"/>
                        </a:spcAft>
                      </a:pPr>
                      <a:r>
                        <a:rPr lang="es-ES" sz="1050" b="1" dirty="0">
                          <a:solidFill>
                            <a:srgbClr val="000000"/>
                          </a:solidFill>
                          <a:latin typeface="Arial"/>
                          <a:ea typeface="Times New Roman"/>
                          <a:cs typeface="Times New Roman"/>
                        </a:rPr>
                        <a:t>HABILIDADES MOTORAS GRUESAS </a:t>
                      </a:r>
                      <a:r>
                        <a:rPr lang="es-ES" sz="1050" b="1" dirty="0" smtClean="0">
                          <a:solidFill>
                            <a:srgbClr val="000000"/>
                          </a:solidFill>
                          <a:latin typeface="Arial"/>
                          <a:ea typeface="Times New Roman"/>
                          <a:cs typeface="Times New Roman"/>
                        </a:rPr>
                        <a:t> </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gn="ctr">
                        <a:lnSpc>
                          <a:spcPct val="150000"/>
                        </a:lnSpc>
                        <a:spcBef>
                          <a:spcPts val="0"/>
                        </a:spcBef>
                        <a:spcAft>
                          <a:spcPts val="0"/>
                        </a:spcAft>
                      </a:pPr>
                      <a:r>
                        <a:rPr lang="es-ES" sz="1050" b="1" dirty="0">
                          <a:solidFill>
                            <a:srgbClr val="000000"/>
                          </a:solidFill>
                          <a:latin typeface="Arial"/>
                          <a:ea typeface="Times New Roman"/>
                          <a:cs typeface="Times New Roman"/>
                        </a:rPr>
                        <a:t>SI </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gn="ctr">
                        <a:lnSpc>
                          <a:spcPct val="150000"/>
                        </a:lnSpc>
                        <a:spcBef>
                          <a:spcPts val="0"/>
                        </a:spcBef>
                        <a:spcAft>
                          <a:spcPts val="0"/>
                        </a:spcAft>
                      </a:pPr>
                      <a:r>
                        <a:rPr lang="es-ES" sz="1050" b="1">
                          <a:solidFill>
                            <a:srgbClr val="000000"/>
                          </a:solidFill>
                          <a:latin typeface="Arial"/>
                          <a:ea typeface="Times New Roman"/>
                          <a:cs typeface="Times New Roman"/>
                        </a:rPr>
                        <a:t>NO</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gn="ctr">
                        <a:lnSpc>
                          <a:spcPct val="150000"/>
                        </a:lnSpc>
                        <a:spcBef>
                          <a:spcPts val="0"/>
                        </a:spcBef>
                        <a:spcAft>
                          <a:spcPts val="0"/>
                        </a:spcAft>
                      </a:pPr>
                      <a:r>
                        <a:rPr lang="es-ES" sz="1050" b="1">
                          <a:solidFill>
                            <a:srgbClr val="000000"/>
                          </a:solidFill>
                          <a:latin typeface="Arial"/>
                          <a:ea typeface="Times New Roman"/>
                          <a:cs typeface="Times New Roman"/>
                        </a:rPr>
                        <a:t>A.V </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gn="ctr">
                        <a:lnSpc>
                          <a:spcPct val="150000"/>
                        </a:lnSpc>
                        <a:spcBef>
                          <a:spcPts val="0"/>
                        </a:spcBef>
                        <a:spcAft>
                          <a:spcPts val="0"/>
                        </a:spcAft>
                      </a:pPr>
                      <a:r>
                        <a:rPr lang="es-ES" sz="1050" b="1">
                          <a:solidFill>
                            <a:srgbClr val="000000"/>
                          </a:solidFill>
                          <a:latin typeface="Arial"/>
                          <a:ea typeface="Times New Roman"/>
                          <a:cs typeface="Times New Roman"/>
                        </a:rPr>
                        <a:t>C.A  </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r>
              <a:tr h="222707">
                <a:tc>
                  <a:txBody>
                    <a:bodyPr/>
                    <a:lstStyle/>
                    <a:p>
                      <a:pPr marL="0" marR="0" algn="just">
                        <a:lnSpc>
                          <a:spcPct val="150000"/>
                        </a:lnSpc>
                        <a:spcBef>
                          <a:spcPts val="0"/>
                        </a:spcBef>
                        <a:spcAft>
                          <a:spcPts val="0"/>
                        </a:spcAft>
                      </a:pPr>
                      <a:r>
                        <a:rPr lang="es-ES" sz="1050" dirty="0">
                          <a:solidFill>
                            <a:srgbClr val="000000"/>
                          </a:solidFill>
                          <a:latin typeface="Arial"/>
                          <a:ea typeface="Times New Roman"/>
                          <a:cs typeface="Times New Roman"/>
                        </a:rPr>
                        <a:t>1. Trepa las escaleras gateando</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s-ES" sz="1050" dirty="0">
                          <a:solidFill>
                            <a:srgbClr val="000000"/>
                          </a:solidFill>
                          <a:latin typeface="Arial"/>
                          <a:ea typeface="Times New Roman"/>
                          <a:cs typeface="Times New Roman"/>
                        </a:rPr>
                        <a:t>17</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solidFill>
                            <a:srgbClr val="000000"/>
                          </a:solidFill>
                          <a:latin typeface="Arial"/>
                          <a:ea typeface="Times New Roman"/>
                          <a:cs typeface="Times New Roman"/>
                        </a:rPr>
                        <a:t>1</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solidFill>
                            <a:srgbClr val="000000"/>
                          </a:solidFill>
                          <a:latin typeface="Arial"/>
                          <a:ea typeface="Times New Roman"/>
                          <a:cs typeface="Times New Roman"/>
                        </a:rPr>
                        <a:t>0</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solidFill>
                            <a:srgbClr val="000000"/>
                          </a:solidFill>
                          <a:latin typeface="Arial"/>
                          <a:ea typeface="Times New Roman"/>
                          <a:cs typeface="Times New Roman"/>
                        </a:rPr>
                        <a:t>2</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07">
                <a:tc>
                  <a:txBody>
                    <a:bodyPr/>
                    <a:lstStyle/>
                    <a:p>
                      <a:pPr marL="0" marR="0" algn="just">
                        <a:lnSpc>
                          <a:spcPct val="150000"/>
                        </a:lnSpc>
                        <a:spcBef>
                          <a:spcPts val="0"/>
                        </a:spcBef>
                        <a:spcAft>
                          <a:spcPts val="0"/>
                        </a:spcAft>
                      </a:pPr>
                      <a:r>
                        <a:rPr lang="es-ES" sz="1050" dirty="0">
                          <a:solidFill>
                            <a:srgbClr val="000000"/>
                          </a:solidFill>
                          <a:latin typeface="Arial"/>
                          <a:ea typeface="Times New Roman"/>
                          <a:cs typeface="Times New Roman"/>
                        </a:rPr>
                        <a:t>2. Se pone de pie cuando está sentado</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s-ES" sz="1050" dirty="0">
                          <a:solidFill>
                            <a:srgbClr val="000000"/>
                          </a:solidFill>
                          <a:latin typeface="Arial"/>
                          <a:ea typeface="Times New Roman"/>
                          <a:cs typeface="Times New Roman"/>
                        </a:rPr>
                        <a:t>19</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1</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0</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solidFill>
                            <a:srgbClr val="000000"/>
                          </a:solidFill>
                          <a:latin typeface="Arial"/>
                          <a:ea typeface="Times New Roman"/>
                          <a:cs typeface="Times New Roman"/>
                        </a:rPr>
                        <a:t>0</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07">
                <a:tc>
                  <a:txBody>
                    <a:bodyPr/>
                    <a:lstStyle/>
                    <a:p>
                      <a:pPr marL="0" marR="0" algn="just">
                        <a:lnSpc>
                          <a:spcPct val="150000"/>
                        </a:lnSpc>
                        <a:spcBef>
                          <a:spcPts val="0"/>
                        </a:spcBef>
                        <a:spcAft>
                          <a:spcPts val="0"/>
                        </a:spcAft>
                      </a:pPr>
                      <a:r>
                        <a:rPr lang="es-ES" sz="1050" dirty="0">
                          <a:solidFill>
                            <a:srgbClr val="000000"/>
                          </a:solidFill>
                          <a:latin typeface="Arial"/>
                          <a:ea typeface="Times New Roman"/>
                          <a:cs typeface="Times New Roman"/>
                        </a:rPr>
                        <a:t>3. Hace rodar una pelota imitando a un adulto</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s-ES" sz="1050" dirty="0">
                          <a:solidFill>
                            <a:srgbClr val="000000"/>
                          </a:solidFill>
                          <a:latin typeface="Arial"/>
                          <a:ea typeface="Times New Roman"/>
                          <a:cs typeface="Times New Roman"/>
                        </a:rPr>
                        <a:t>12</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solidFill>
                            <a:srgbClr val="000000"/>
                          </a:solidFill>
                          <a:latin typeface="Arial"/>
                          <a:ea typeface="Times New Roman"/>
                          <a:cs typeface="Times New Roman"/>
                        </a:rPr>
                        <a:t>8</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solidFill>
                            <a:srgbClr val="000000"/>
                          </a:solidFill>
                          <a:latin typeface="Arial"/>
                          <a:ea typeface="Times New Roman"/>
                          <a:cs typeface="Times New Roman"/>
                        </a:rPr>
                        <a:t>0</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solidFill>
                            <a:srgbClr val="000000"/>
                          </a:solidFill>
                          <a:latin typeface="Arial"/>
                          <a:ea typeface="Times New Roman"/>
                          <a:cs typeface="Times New Roman"/>
                        </a:rPr>
                        <a:t>0</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07">
                <a:tc>
                  <a:txBody>
                    <a:bodyPr/>
                    <a:lstStyle/>
                    <a:p>
                      <a:pPr marL="0" marR="0" algn="just">
                        <a:lnSpc>
                          <a:spcPct val="150000"/>
                        </a:lnSpc>
                        <a:spcBef>
                          <a:spcPts val="0"/>
                        </a:spcBef>
                        <a:spcAft>
                          <a:spcPts val="0"/>
                        </a:spcAft>
                      </a:pPr>
                      <a:r>
                        <a:rPr lang="es-ES" sz="1050" dirty="0">
                          <a:solidFill>
                            <a:srgbClr val="000000"/>
                          </a:solidFill>
                          <a:latin typeface="Arial"/>
                          <a:ea typeface="Times New Roman"/>
                          <a:cs typeface="Times New Roman"/>
                        </a:rPr>
                        <a:t>4. Se trepa a una silla de adulto, se voltea y se sienta</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12</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6</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2</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solidFill>
                            <a:srgbClr val="000000"/>
                          </a:solidFill>
                          <a:latin typeface="Arial"/>
                          <a:ea typeface="Times New Roman"/>
                          <a:cs typeface="Times New Roman"/>
                        </a:rPr>
                        <a:t>0</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07">
                <a:tc>
                  <a:txBody>
                    <a:bodyPr/>
                    <a:lstStyle/>
                    <a:p>
                      <a:pPr marL="0" marR="0" algn="just">
                        <a:lnSpc>
                          <a:spcPct val="150000"/>
                        </a:lnSpc>
                        <a:spcBef>
                          <a:spcPts val="0"/>
                        </a:spcBef>
                        <a:spcAft>
                          <a:spcPts val="0"/>
                        </a:spcAft>
                      </a:pPr>
                      <a:r>
                        <a:rPr lang="es-ES" sz="1050" dirty="0">
                          <a:solidFill>
                            <a:srgbClr val="000000"/>
                          </a:solidFill>
                          <a:latin typeface="Arial"/>
                          <a:ea typeface="Times New Roman"/>
                          <a:cs typeface="Times New Roman"/>
                        </a:rPr>
                        <a:t>5.Coloca 4 aros en una clavija</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14</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0</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2</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solidFill>
                            <a:srgbClr val="000000"/>
                          </a:solidFill>
                          <a:latin typeface="Arial"/>
                          <a:ea typeface="Times New Roman"/>
                          <a:cs typeface="Times New Roman"/>
                        </a:rPr>
                        <a:t>4</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390">
                <a:tc>
                  <a:txBody>
                    <a:bodyPr/>
                    <a:lstStyle/>
                    <a:p>
                      <a:pPr marL="0" marR="0" algn="just">
                        <a:lnSpc>
                          <a:spcPct val="150000"/>
                        </a:lnSpc>
                        <a:spcBef>
                          <a:spcPts val="0"/>
                        </a:spcBef>
                        <a:spcAft>
                          <a:spcPts val="0"/>
                        </a:spcAft>
                      </a:pPr>
                      <a:r>
                        <a:rPr lang="es-ES" sz="1050" dirty="0">
                          <a:solidFill>
                            <a:srgbClr val="000000"/>
                          </a:solidFill>
                          <a:latin typeface="Arial"/>
                          <a:ea typeface="Times New Roman"/>
                          <a:cs typeface="Times New Roman"/>
                        </a:rPr>
                        <a:t>6. Saca tarugos de 2.5 cm del tablero en el que están colocados </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6</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1</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3</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solidFill>
                            <a:srgbClr val="000000"/>
                          </a:solidFill>
                          <a:latin typeface="Arial"/>
                          <a:ea typeface="Times New Roman"/>
                          <a:cs typeface="Times New Roman"/>
                        </a:rPr>
                        <a:t>10</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22707">
                <a:tc>
                  <a:txBody>
                    <a:bodyPr/>
                    <a:lstStyle/>
                    <a:p>
                      <a:pPr marL="0" marR="0" algn="just">
                        <a:lnSpc>
                          <a:spcPct val="150000"/>
                        </a:lnSpc>
                        <a:spcBef>
                          <a:spcPts val="0"/>
                        </a:spcBef>
                        <a:spcAft>
                          <a:spcPts val="0"/>
                        </a:spcAft>
                      </a:pPr>
                      <a:r>
                        <a:rPr lang="es-ES" sz="1050" dirty="0">
                          <a:solidFill>
                            <a:srgbClr val="000000"/>
                          </a:solidFill>
                          <a:latin typeface="Arial"/>
                          <a:ea typeface="Times New Roman"/>
                          <a:cs typeface="Times New Roman"/>
                        </a:rPr>
                        <a:t>7. Coloca un tarugo de 2.5 cm en un tablero perforado</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6</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1</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3</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solidFill>
                            <a:srgbClr val="000000"/>
                          </a:solidFill>
                          <a:latin typeface="Arial"/>
                          <a:ea typeface="Times New Roman"/>
                          <a:cs typeface="Times New Roman"/>
                        </a:rPr>
                        <a:t>10</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22707">
                <a:tc>
                  <a:txBody>
                    <a:bodyPr/>
                    <a:lstStyle/>
                    <a:p>
                      <a:pPr marL="0" marR="0" algn="just">
                        <a:lnSpc>
                          <a:spcPct val="150000"/>
                        </a:lnSpc>
                        <a:spcBef>
                          <a:spcPts val="0"/>
                        </a:spcBef>
                        <a:spcAft>
                          <a:spcPts val="0"/>
                        </a:spcAft>
                      </a:pPr>
                      <a:r>
                        <a:rPr lang="es-ES" sz="1050" dirty="0">
                          <a:solidFill>
                            <a:srgbClr val="000000"/>
                          </a:solidFill>
                          <a:latin typeface="Arial"/>
                          <a:ea typeface="Times New Roman"/>
                          <a:cs typeface="Times New Roman"/>
                        </a:rPr>
                        <a:t>8. Construye una torre de tres bloques</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12</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0</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1</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solidFill>
                            <a:srgbClr val="000000"/>
                          </a:solidFill>
                          <a:latin typeface="Arial"/>
                          <a:ea typeface="Times New Roman"/>
                          <a:cs typeface="Times New Roman"/>
                        </a:rPr>
                        <a:t>7</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07">
                <a:tc>
                  <a:txBody>
                    <a:bodyPr/>
                    <a:lstStyle/>
                    <a:p>
                      <a:pPr marL="0" marR="0" algn="just">
                        <a:lnSpc>
                          <a:spcPct val="150000"/>
                        </a:lnSpc>
                        <a:spcBef>
                          <a:spcPts val="0"/>
                        </a:spcBef>
                        <a:spcAft>
                          <a:spcPts val="0"/>
                        </a:spcAft>
                      </a:pPr>
                      <a:r>
                        <a:rPr lang="es-ES" sz="1050" dirty="0">
                          <a:solidFill>
                            <a:srgbClr val="000000"/>
                          </a:solidFill>
                          <a:latin typeface="Arial"/>
                          <a:ea typeface="Times New Roman"/>
                          <a:cs typeface="Times New Roman"/>
                        </a:rPr>
                        <a:t>9. Hace rayas con crayón o con lápiz</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15</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0</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2</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solidFill>
                            <a:srgbClr val="000000"/>
                          </a:solidFill>
                          <a:latin typeface="Arial"/>
                          <a:ea typeface="Times New Roman"/>
                          <a:cs typeface="Times New Roman"/>
                        </a:rPr>
                        <a:t>3</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07">
                <a:tc>
                  <a:txBody>
                    <a:bodyPr/>
                    <a:lstStyle/>
                    <a:p>
                      <a:pPr marL="0" marR="0" algn="just">
                        <a:lnSpc>
                          <a:spcPct val="150000"/>
                        </a:lnSpc>
                        <a:spcBef>
                          <a:spcPts val="0"/>
                        </a:spcBef>
                        <a:spcAft>
                          <a:spcPts val="0"/>
                        </a:spcAft>
                      </a:pPr>
                      <a:r>
                        <a:rPr lang="es-ES" sz="1050" dirty="0">
                          <a:solidFill>
                            <a:srgbClr val="000000"/>
                          </a:solidFill>
                          <a:latin typeface="Arial"/>
                          <a:ea typeface="Times New Roman"/>
                          <a:cs typeface="Times New Roman"/>
                        </a:rPr>
                        <a:t>10. Camina solo con seguridad y confianza  </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s-ES" sz="1050" dirty="0">
                          <a:solidFill>
                            <a:srgbClr val="000000"/>
                          </a:solidFill>
                          <a:latin typeface="Arial"/>
                          <a:ea typeface="Times New Roman"/>
                          <a:cs typeface="Times New Roman"/>
                        </a:rPr>
                        <a:t>20</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0</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0</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solidFill>
                            <a:srgbClr val="000000"/>
                          </a:solidFill>
                          <a:latin typeface="Arial"/>
                          <a:ea typeface="Times New Roman"/>
                          <a:cs typeface="Times New Roman"/>
                        </a:rPr>
                        <a:t>0</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07">
                <a:tc>
                  <a:txBody>
                    <a:bodyPr/>
                    <a:lstStyle/>
                    <a:p>
                      <a:pPr marL="0" marR="0" algn="just">
                        <a:lnSpc>
                          <a:spcPct val="150000"/>
                        </a:lnSpc>
                        <a:spcBef>
                          <a:spcPts val="0"/>
                        </a:spcBef>
                        <a:spcAft>
                          <a:spcPts val="0"/>
                        </a:spcAft>
                      </a:pPr>
                      <a:r>
                        <a:rPr lang="es-ES" sz="1050" dirty="0">
                          <a:solidFill>
                            <a:srgbClr val="000000"/>
                          </a:solidFill>
                          <a:latin typeface="Arial"/>
                          <a:ea typeface="Times New Roman"/>
                          <a:cs typeface="Times New Roman"/>
                        </a:rPr>
                        <a:t>11. Baja escaleras gateando hacia atrás</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18</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2</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0</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solidFill>
                            <a:srgbClr val="000000"/>
                          </a:solidFill>
                          <a:latin typeface="Arial"/>
                          <a:ea typeface="Times New Roman"/>
                          <a:cs typeface="Times New Roman"/>
                        </a:rPr>
                        <a:t>0</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07">
                <a:tc>
                  <a:txBody>
                    <a:bodyPr/>
                    <a:lstStyle/>
                    <a:p>
                      <a:pPr marL="0" marR="0" algn="just">
                        <a:lnSpc>
                          <a:spcPct val="150000"/>
                        </a:lnSpc>
                        <a:spcBef>
                          <a:spcPts val="0"/>
                        </a:spcBef>
                        <a:spcAft>
                          <a:spcPts val="0"/>
                        </a:spcAft>
                      </a:pPr>
                      <a:r>
                        <a:rPr lang="es-ES" sz="1050" dirty="0">
                          <a:solidFill>
                            <a:srgbClr val="000000"/>
                          </a:solidFill>
                          <a:latin typeface="Arial"/>
                          <a:ea typeface="Times New Roman"/>
                          <a:cs typeface="Times New Roman"/>
                        </a:rPr>
                        <a:t>12. Se sienta en una silla pequeña</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18</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0</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0</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solidFill>
                            <a:srgbClr val="000000"/>
                          </a:solidFill>
                          <a:latin typeface="Arial"/>
                          <a:ea typeface="Times New Roman"/>
                          <a:cs typeface="Times New Roman"/>
                        </a:rPr>
                        <a:t>2</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07">
                <a:tc>
                  <a:txBody>
                    <a:bodyPr/>
                    <a:lstStyle/>
                    <a:p>
                      <a:pPr marL="0" marR="0" algn="just">
                        <a:lnSpc>
                          <a:spcPct val="150000"/>
                        </a:lnSpc>
                        <a:spcBef>
                          <a:spcPts val="0"/>
                        </a:spcBef>
                        <a:spcAft>
                          <a:spcPts val="0"/>
                        </a:spcAft>
                      </a:pPr>
                      <a:r>
                        <a:rPr lang="es-ES" sz="1050" dirty="0">
                          <a:solidFill>
                            <a:srgbClr val="000000"/>
                          </a:solidFill>
                          <a:latin typeface="Arial"/>
                          <a:ea typeface="Times New Roman"/>
                          <a:cs typeface="Times New Roman"/>
                        </a:rPr>
                        <a:t>13.Se pone en cunclillas y vuelve a ponerse de pie</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10</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8</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1</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solidFill>
                            <a:srgbClr val="000000"/>
                          </a:solidFill>
                          <a:latin typeface="Arial"/>
                          <a:ea typeface="Times New Roman"/>
                          <a:cs typeface="Times New Roman"/>
                        </a:rPr>
                        <a:t>1</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07">
                <a:tc>
                  <a:txBody>
                    <a:bodyPr/>
                    <a:lstStyle/>
                    <a:p>
                      <a:pPr marL="0" marR="0" algn="just">
                        <a:lnSpc>
                          <a:spcPct val="150000"/>
                        </a:lnSpc>
                        <a:spcBef>
                          <a:spcPts val="0"/>
                        </a:spcBef>
                        <a:spcAft>
                          <a:spcPts val="0"/>
                        </a:spcAft>
                      </a:pPr>
                      <a:r>
                        <a:rPr lang="es-ES" sz="1050" dirty="0">
                          <a:solidFill>
                            <a:srgbClr val="000000"/>
                          </a:solidFill>
                          <a:latin typeface="Arial"/>
                          <a:ea typeface="Times New Roman"/>
                          <a:cs typeface="Times New Roman"/>
                        </a:rPr>
                        <a:t>14.Sube y baja escaleras tomando de una mano</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14</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3</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3</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solidFill>
                            <a:srgbClr val="000000"/>
                          </a:solidFill>
                          <a:latin typeface="Arial"/>
                          <a:ea typeface="Times New Roman"/>
                          <a:cs typeface="Times New Roman"/>
                        </a:rPr>
                        <a:t>0</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07">
                <a:tc>
                  <a:txBody>
                    <a:bodyPr/>
                    <a:lstStyle/>
                    <a:p>
                      <a:pPr marL="0" marR="0" algn="just">
                        <a:lnSpc>
                          <a:spcPct val="150000"/>
                        </a:lnSpc>
                        <a:spcBef>
                          <a:spcPts val="0"/>
                        </a:spcBef>
                        <a:spcAft>
                          <a:spcPts val="0"/>
                        </a:spcAft>
                      </a:pPr>
                      <a:r>
                        <a:rPr lang="es-ES" sz="1050" dirty="0">
                          <a:solidFill>
                            <a:srgbClr val="000000"/>
                          </a:solidFill>
                          <a:latin typeface="Arial"/>
                          <a:ea typeface="Times New Roman"/>
                          <a:cs typeface="Times New Roman"/>
                        </a:rPr>
                        <a:t>15.Empuja y jala juguetes mientras camina</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14</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3</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3</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solidFill>
                            <a:srgbClr val="000000"/>
                          </a:solidFill>
                          <a:latin typeface="Arial"/>
                          <a:ea typeface="Times New Roman"/>
                          <a:cs typeface="Times New Roman"/>
                        </a:rPr>
                        <a:t>0</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07">
                <a:tc>
                  <a:txBody>
                    <a:bodyPr/>
                    <a:lstStyle/>
                    <a:p>
                      <a:pPr marL="0" marR="0" algn="just">
                        <a:lnSpc>
                          <a:spcPct val="150000"/>
                        </a:lnSpc>
                        <a:spcBef>
                          <a:spcPts val="0"/>
                        </a:spcBef>
                        <a:spcAft>
                          <a:spcPts val="0"/>
                        </a:spcAft>
                      </a:pPr>
                      <a:r>
                        <a:rPr lang="es-ES" sz="1050" dirty="0">
                          <a:solidFill>
                            <a:srgbClr val="000000"/>
                          </a:solidFill>
                          <a:latin typeface="Arial"/>
                          <a:ea typeface="Times New Roman"/>
                          <a:cs typeface="Times New Roman"/>
                        </a:rPr>
                        <a:t>16.Usa  un caballito de mecer o una sillita mecedora</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3</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solidFill>
                            <a:srgbClr val="000000"/>
                          </a:solidFill>
                          <a:latin typeface="Arial"/>
                          <a:ea typeface="Times New Roman"/>
                          <a:cs typeface="Times New Roman"/>
                        </a:rPr>
                        <a:t>12</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50000"/>
                        </a:lnSpc>
                        <a:spcBef>
                          <a:spcPts val="0"/>
                        </a:spcBef>
                        <a:spcAft>
                          <a:spcPts val="0"/>
                        </a:spcAft>
                      </a:pPr>
                      <a:r>
                        <a:rPr lang="es-ES" sz="1050" dirty="0">
                          <a:solidFill>
                            <a:srgbClr val="000000"/>
                          </a:solidFill>
                          <a:latin typeface="Arial"/>
                          <a:ea typeface="Times New Roman"/>
                          <a:cs typeface="Times New Roman"/>
                        </a:rPr>
                        <a:t>5</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marL="0" marR="0" algn="ctr">
                        <a:lnSpc>
                          <a:spcPct val="150000"/>
                        </a:lnSpc>
                        <a:spcBef>
                          <a:spcPts val="0"/>
                        </a:spcBef>
                        <a:spcAft>
                          <a:spcPts val="0"/>
                        </a:spcAft>
                      </a:pPr>
                      <a:r>
                        <a:rPr lang="es-ES" sz="1050" dirty="0">
                          <a:solidFill>
                            <a:srgbClr val="000000"/>
                          </a:solidFill>
                          <a:latin typeface="Arial"/>
                          <a:ea typeface="Times New Roman"/>
                          <a:cs typeface="Times New Roman"/>
                        </a:rPr>
                        <a:t>0</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07">
                <a:tc>
                  <a:txBody>
                    <a:bodyPr/>
                    <a:lstStyle/>
                    <a:p>
                      <a:pPr marL="0" marR="0" algn="just">
                        <a:lnSpc>
                          <a:spcPct val="150000"/>
                        </a:lnSpc>
                        <a:spcBef>
                          <a:spcPts val="0"/>
                        </a:spcBef>
                        <a:spcAft>
                          <a:spcPts val="0"/>
                        </a:spcAft>
                      </a:pPr>
                      <a:r>
                        <a:rPr lang="es-ES" sz="1050" dirty="0">
                          <a:solidFill>
                            <a:srgbClr val="000000"/>
                          </a:solidFill>
                          <a:latin typeface="Arial"/>
                          <a:ea typeface="Times New Roman"/>
                          <a:cs typeface="Times New Roman"/>
                        </a:rPr>
                        <a:t>17.Sube las escaleras con ayuda</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18</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0</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0</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solidFill>
                            <a:srgbClr val="000000"/>
                          </a:solidFill>
                          <a:latin typeface="Arial"/>
                          <a:ea typeface="Times New Roman"/>
                          <a:cs typeface="Times New Roman"/>
                        </a:rPr>
                        <a:t>2</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07">
                <a:tc>
                  <a:txBody>
                    <a:bodyPr/>
                    <a:lstStyle/>
                    <a:p>
                      <a:pPr marL="0" marR="0" algn="just">
                        <a:lnSpc>
                          <a:spcPct val="150000"/>
                        </a:lnSpc>
                        <a:spcBef>
                          <a:spcPts val="0"/>
                        </a:spcBef>
                        <a:spcAft>
                          <a:spcPts val="0"/>
                        </a:spcAft>
                      </a:pPr>
                      <a:r>
                        <a:rPr lang="es-ES" sz="1050" dirty="0">
                          <a:solidFill>
                            <a:srgbClr val="000000"/>
                          </a:solidFill>
                          <a:latin typeface="Arial"/>
                          <a:ea typeface="Times New Roman"/>
                          <a:cs typeface="Times New Roman"/>
                        </a:rPr>
                        <a:t>18.Dobla la cintura para recoger objetos sin caerse  </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15</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2</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1</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solidFill>
                            <a:srgbClr val="000000"/>
                          </a:solidFill>
                          <a:latin typeface="Arial"/>
                          <a:ea typeface="Times New Roman"/>
                          <a:cs typeface="Times New Roman"/>
                        </a:rPr>
                        <a:t>2</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07">
                <a:tc>
                  <a:txBody>
                    <a:bodyPr/>
                    <a:lstStyle/>
                    <a:p>
                      <a:pPr marL="0" marR="0" algn="just">
                        <a:lnSpc>
                          <a:spcPct val="150000"/>
                        </a:lnSpc>
                        <a:spcBef>
                          <a:spcPts val="0"/>
                        </a:spcBef>
                        <a:spcAft>
                          <a:spcPts val="0"/>
                        </a:spcAft>
                      </a:pPr>
                      <a:r>
                        <a:rPr lang="es-ES" sz="1050" dirty="0">
                          <a:solidFill>
                            <a:srgbClr val="000000"/>
                          </a:solidFill>
                          <a:latin typeface="Arial"/>
                          <a:ea typeface="Times New Roman"/>
                          <a:cs typeface="Times New Roman"/>
                        </a:rPr>
                        <a:t>19.Imita un movimiento circular</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11</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4</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4</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solidFill>
                            <a:srgbClr val="000000"/>
                          </a:solidFill>
                          <a:latin typeface="Arial"/>
                          <a:ea typeface="Times New Roman"/>
                          <a:cs typeface="Times New Roman"/>
                        </a:rPr>
                        <a:t>1</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07">
                <a:tc>
                  <a:txBody>
                    <a:bodyPr/>
                    <a:lstStyle/>
                    <a:p>
                      <a:pPr marL="0" marR="0" algn="just">
                        <a:lnSpc>
                          <a:spcPct val="150000"/>
                        </a:lnSpc>
                        <a:spcBef>
                          <a:spcPts val="0"/>
                        </a:spcBef>
                        <a:spcAft>
                          <a:spcPts val="0"/>
                        </a:spcAft>
                      </a:pPr>
                      <a:r>
                        <a:rPr lang="es-ES" sz="1050" dirty="0">
                          <a:solidFill>
                            <a:srgbClr val="000000"/>
                          </a:solidFill>
                          <a:latin typeface="Arial"/>
                          <a:ea typeface="Times New Roman"/>
                          <a:cs typeface="Times New Roman"/>
                        </a:rPr>
                        <a:t>20. Salta en un sitio con ambos pies</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6</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a:solidFill>
                            <a:srgbClr val="000000"/>
                          </a:solidFill>
                          <a:latin typeface="Arial"/>
                          <a:ea typeface="Times New Roman"/>
                          <a:cs typeface="Times New Roman"/>
                        </a:rPr>
                        <a:t>9</a:t>
                      </a:r>
                      <a:endParaRPr lang="es-ES" sz="105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solidFill>
                            <a:srgbClr val="000000"/>
                          </a:solidFill>
                          <a:latin typeface="Arial"/>
                          <a:ea typeface="Times New Roman"/>
                          <a:cs typeface="Times New Roman"/>
                        </a:rPr>
                        <a:t>4</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050" dirty="0">
                          <a:solidFill>
                            <a:srgbClr val="000000"/>
                          </a:solidFill>
                          <a:latin typeface="Arial"/>
                          <a:ea typeface="Times New Roman"/>
                          <a:cs typeface="Times New Roman"/>
                        </a:rPr>
                        <a:t>1</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07">
                <a:tc>
                  <a:txBody>
                    <a:bodyPr/>
                    <a:lstStyle/>
                    <a:p>
                      <a:pPr marL="0" marR="0" algn="r">
                        <a:lnSpc>
                          <a:spcPct val="150000"/>
                        </a:lnSpc>
                        <a:spcBef>
                          <a:spcPts val="0"/>
                        </a:spcBef>
                        <a:spcAft>
                          <a:spcPts val="0"/>
                        </a:spcAft>
                      </a:pPr>
                      <a:r>
                        <a:rPr lang="es-ES" sz="1050" dirty="0" smtClean="0">
                          <a:latin typeface="Times New Roman"/>
                          <a:ea typeface="Times New Roman"/>
                          <a:cs typeface="Times New Roman"/>
                        </a:rPr>
                        <a:t>PROMEDIOS</a:t>
                      </a:r>
                      <a:endParaRPr lang="es-ES" sz="1050" dirty="0">
                        <a:latin typeface="Times New Roman"/>
                        <a:ea typeface="Times New Roman"/>
                        <a:cs typeface="Times New Roman"/>
                      </a:endParaRPr>
                    </a:p>
                  </a:txBody>
                  <a:tcPr marL="32654" marR="32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rtl="0" fontAlgn="t"/>
                      <a:r>
                        <a:rPr lang="es-ES" sz="1050" b="0" i="0" u="none" strike="noStrike" dirty="0">
                          <a:solidFill>
                            <a:srgbClr val="000000"/>
                          </a:solidFill>
                          <a:latin typeface="Arial"/>
                        </a:rPr>
                        <a:t>13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s-ES" sz="1050" b="0" i="0" u="none" strike="noStrike">
                          <a:solidFill>
                            <a:srgbClr val="000000"/>
                          </a:solidFill>
                          <a:latin typeface="Arial"/>
                        </a:rPr>
                        <a:t>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s-ES" sz="1050" b="0" i="0" u="none" strike="noStrike">
                          <a:solidFill>
                            <a:srgbClr val="000000"/>
                          </a:solidFill>
                          <a:latin typeface="Arial"/>
                        </a:rPr>
                        <a:t>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s-ES" sz="1050" b="0" i="0" u="none" strike="noStrike" dirty="0">
                          <a:solidFill>
                            <a:srgbClr val="000000"/>
                          </a:solidFill>
                          <a:latin typeface="Arial"/>
                        </a:rPr>
                        <a:t>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iotecnologia.espe.edu.ec/laboratorios-investigacion/wp-content/uploads/2014/07/logo-espe.jpg"/>
          <p:cNvPicPr>
            <a:picLocks noChangeAspect="1" noChangeArrowheads="1"/>
          </p:cNvPicPr>
          <p:nvPr/>
        </p:nvPicPr>
        <p:blipFill>
          <a:blip r:embed="rId3" cstate="print"/>
          <a:srcRect/>
          <a:stretch>
            <a:fillRect/>
          </a:stretch>
        </p:blipFill>
        <p:spPr bwMode="auto">
          <a:xfrm>
            <a:off x="6588224" y="5949280"/>
            <a:ext cx="2376264" cy="688596"/>
          </a:xfrm>
          <a:prstGeom prst="rect">
            <a:avLst/>
          </a:prstGeom>
          <a:noFill/>
        </p:spPr>
      </p:pic>
      <p:graphicFrame>
        <p:nvGraphicFramePr>
          <p:cNvPr id="3" name="2 Tabla"/>
          <p:cNvGraphicFramePr>
            <a:graphicFrameLocks noGrp="1"/>
          </p:cNvGraphicFramePr>
          <p:nvPr/>
        </p:nvGraphicFramePr>
        <p:xfrm>
          <a:off x="3059832" y="1340768"/>
          <a:ext cx="3238500" cy="1508760"/>
        </p:xfrm>
        <a:graphic>
          <a:graphicData uri="http://schemas.openxmlformats.org/drawingml/2006/table">
            <a:tbl>
              <a:tblPr/>
              <a:tblGrid>
                <a:gridCol w="1673225"/>
                <a:gridCol w="762000"/>
                <a:gridCol w="803275"/>
              </a:tblGrid>
              <a:tr h="200025">
                <a:tc>
                  <a:txBody>
                    <a:bodyPr/>
                    <a:lstStyle/>
                    <a:p>
                      <a:pPr marL="0" marR="0" algn="just">
                        <a:lnSpc>
                          <a:spcPct val="150000"/>
                        </a:lnSpc>
                        <a:spcBef>
                          <a:spcPts val="0"/>
                        </a:spcBef>
                        <a:spcAft>
                          <a:spcPts val="0"/>
                        </a:spcAft>
                      </a:pPr>
                      <a:r>
                        <a:rPr lang="es-ES" sz="1100" b="1">
                          <a:solidFill>
                            <a:srgbClr val="000000"/>
                          </a:solidFill>
                          <a:latin typeface="Arial"/>
                          <a:ea typeface="Times New Roman"/>
                          <a:cs typeface="Times New Roman"/>
                        </a:rPr>
                        <a:t>Patrones </a:t>
                      </a:r>
                      <a:endParaRPr lang="es-ES" sz="120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r>
                        <a:rPr lang="es-ES" sz="1100" b="1">
                          <a:solidFill>
                            <a:srgbClr val="000000"/>
                          </a:solidFill>
                          <a:latin typeface="Arial"/>
                          <a:ea typeface="Times New Roman"/>
                          <a:cs typeface="Times New Roman"/>
                        </a:rPr>
                        <a:t>Niños </a:t>
                      </a:r>
                      <a:endParaRPr lang="es-ES" sz="120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r>
                        <a:rPr lang="es-ES" sz="1100" b="1">
                          <a:solidFill>
                            <a:srgbClr val="000000"/>
                          </a:solidFill>
                          <a:latin typeface="Arial"/>
                          <a:ea typeface="Times New Roman"/>
                          <a:cs typeface="Times New Roman"/>
                        </a:rPr>
                        <a:t>Porcentaje </a:t>
                      </a:r>
                      <a:endParaRPr lang="es-ES" sz="120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200025">
                <a:tc>
                  <a:txBody>
                    <a:bodyPr/>
                    <a:lstStyle/>
                    <a:p>
                      <a:pPr marL="0" marR="0" algn="just">
                        <a:lnSpc>
                          <a:spcPct val="150000"/>
                        </a:lnSpc>
                        <a:spcBef>
                          <a:spcPts val="0"/>
                        </a:spcBef>
                        <a:spcAft>
                          <a:spcPts val="0"/>
                        </a:spcAft>
                      </a:pPr>
                      <a:r>
                        <a:rPr lang="es-ES" sz="1100" b="1">
                          <a:solidFill>
                            <a:srgbClr val="000000"/>
                          </a:solidFill>
                          <a:latin typeface="Arial"/>
                          <a:ea typeface="Times New Roman"/>
                          <a:cs typeface="Times New Roman"/>
                        </a:rPr>
                        <a:t>Lo Tiene Adquirido</a:t>
                      </a:r>
                      <a:endParaRPr lang="es-ES" sz="120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marL="0" marR="0" algn="just">
                        <a:lnSpc>
                          <a:spcPct val="150000"/>
                        </a:lnSpc>
                        <a:spcBef>
                          <a:spcPts val="0"/>
                        </a:spcBef>
                        <a:spcAft>
                          <a:spcPts val="0"/>
                        </a:spcAft>
                      </a:pPr>
                      <a:r>
                        <a:rPr lang="es-ES" sz="1100">
                          <a:solidFill>
                            <a:srgbClr val="000000"/>
                          </a:solidFill>
                          <a:latin typeface="Arial"/>
                          <a:ea typeface="Times New Roman"/>
                          <a:cs typeface="Times New Roman"/>
                        </a:rPr>
                        <a:t>19</a:t>
                      </a:r>
                      <a:endParaRPr lang="es-ES" sz="120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marL="0" marR="0" algn="just">
                        <a:lnSpc>
                          <a:spcPct val="150000"/>
                        </a:lnSpc>
                        <a:spcBef>
                          <a:spcPts val="0"/>
                        </a:spcBef>
                        <a:spcAft>
                          <a:spcPts val="0"/>
                        </a:spcAft>
                      </a:pPr>
                      <a:r>
                        <a:rPr lang="es-ES" sz="1100">
                          <a:solidFill>
                            <a:srgbClr val="000000"/>
                          </a:solidFill>
                          <a:latin typeface="Arial"/>
                          <a:ea typeface="Times New Roman"/>
                          <a:cs typeface="Times New Roman"/>
                        </a:rPr>
                        <a:t>95%</a:t>
                      </a:r>
                      <a:endParaRPr lang="es-ES" sz="120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r h="200025">
                <a:tc>
                  <a:txBody>
                    <a:bodyPr/>
                    <a:lstStyle/>
                    <a:p>
                      <a:pPr marL="0" marR="0" algn="just">
                        <a:lnSpc>
                          <a:spcPct val="150000"/>
                        </a:lnSpc>
                        <a:spcBef>
                          <a:spcPts val="0"/>
                        </a:spcBef>
                        <a:spcAft>
                          <a:spcPts val="0"/>
                        </a:spcAft>
                      </a:pPr>
                      <a:r>
                        <a:rPr lang="es-ES" sz="1100" b="1">
                          <a:solidFill>
                            <a:srgbClr val="000000"/>
                          </a:solidFill>
                          <a:latin typeface="Arial"/>
                          <a:ea typeface="Times New Roman"/>
                          <a:cs typeface="Times New Roman"/>
                        </a:rPr>
                        <a:t>No lo tiene adquirido </a:t>
                      </a:r>
                      <a:endParaRPr lang="es-ES" sz="120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r>
                        <a:rPr lang="es-ES" sz="1100">
                          <a:solidFill>
                            <a:srgbClr val="000000"/>
                          </a:solidFill>
                          <a:latin typeface="Arial"/>
                          <a:ea typeface="Times New Roman"/>
                          <a:cs typeface="Times New Roman"/>
                        </a:rPr>
                        <a:t>0</a:t>
                      </a:r>
                      <a:endParaRPr lang="es-ES" sz="120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r>
                        <a:rPr lang="es-ES" sz="1100">
                          <a:solidFill>
                            <a:srgbClr val="000000"/>
                          </a:solidFill>
                          <a:latin typeface="Arial"/>
                          <a:ea typeface="Times New Roman"/>
                          <a:cs typeface="Times New Roman"/>
                        </a:rPr>
                        <a:t>0%</a:t>
                      </a:r>
                      <a:endParaRPr lang="es-ES" sz="120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200025">
                <a:tc>
                  <a:txBody>
                    <a:bodyPr/>
                    <a:lstStyle/>
                    <a:p>
                      <a:pPr marL="0" marR="0" algn="just">
                        <a:lnSpc>
                          <a:spcPct val="150000"/>
                        </a:lnSpc>
                        <a:spcBef>
                          <a:spcPts val="0"/>
                        </a:spcBef>
                        <a:spcAft>
                          <a:spcPts val="0"/>
                        </a:spcAft>
                      </a:pPr>
                      <a:r>
                        <a:rPr lang="es-ES" sz="1100" b="1">
                          <a:solidFill>
                            <a:srgbClr val="000000"/>
                          </a:solidFill>
                          <a:latin typeface="Arial"/>
                          <a:ea typeface="Times New Roman"/>
                          <a:cs typeface="Times New Roman"/>
                        </a:rPr>
                        <a:t>A veces lo hace </a:t>
                      </a:r>
                      <a:endParaRPr lang="es-ES" sz="120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marL="0" marR="0" algn="just">
                        <a:lnSpc>
                          <a:spcPct val="150000"/>
                        </a:lnSpc>
                        <a:spcBef>
                          <a:spcPts val="0"/>
                        </a:spcBef>
                        <a:spcAft>
                          <a:spcPts val="0"/>
                        </a:spcAft>
                      </a:pPr>
                      <a:r>
                        <a:rPr lang="es-ES" sz="1100">
                          <a:solidFill>
                            <a:srgbClr val="000000"/>
                          </a:solidFill>
                          <a:latin typeface="Arial"/>
                          <a:ea typeface="Times New Roman"/>
                          <a:cs typeface="Times New Roman"/>
                        </a:rPr>
                        <a:t>0</a:t>
                      </a:r>
                      <a:endParaRPr lang="es-ES" sz="120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marL="0" marR="0" algn="just">
                        <a:lnSpc>
                          <a:spcPct val="150000"/>
                        </a:lnSpc>
                        <a:spcBef>
                          <a:spcPts val="0"/>
                        </a:spcBef>
                        <a:spcAft>
                          <a:spcPts val="0"/>
                        </a:spcAft>
                      </a:pPr>
                      <a:r>
                        <a:rPr lang="es-ES" sz="1100">
                          <a:solidFill>
                            <a:srgbClr val="000000"/>
                          </a:solidFill>
                          <a:latin typeface="Arial"/>
                          <a:ea typeface="Times New Roman"/>
                          <a:cs typeface="Times New Roman"/>
                        </a:rPr>
                        <a:t>0%</a:t>
                      </a:r>
                      <a:endParaRPr lang="es-ES" sz="120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r h="200025">
                <a:tc>
                  <a:txBody>
                    <a:bodyPr/>
                    <a:lstStyle/>
                    <a:p>
                      <a:pPr marL="0" marR="0" algn="just">
                        <a:lnSpc>
                          <a:spcPct val="150000"/>
                        </a:lnSpc>
                        <a:spcBef>
                          <a:spcPts val="0"/>
                        </a:spcBef>
                        <a:spcAft>
                          <a:spcPts val="0"/>
                        </a:spcAft>
                      </a:pPr>
                      <a:r>
                        <a:rPr lang="es-ES" sz="1100" b="1">
                          <a:solidFill>
                            <a:srgbClr val="000000"/>
                          </a:solidFill>
                          <a:latin typeface="Arial"/>
                          <a:ea typeface="Times New Roman"/>
                          <a:cs typeface="Times New Roman"/>
                        </a:rPr>
                        <a:t>Con Ayuda </a:t>
                      </a:r>
                      <a:endParaRPr lang="es-ES" sz="120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r>
                        <a:rPr lang="es-ES" sz="1100">
                          <a:solidFill>
                            <a:srgbClr val="000000"/>
                          </a:solidFill>
                          <a:latin typeface="Arial"/>
                          <a:ea typeface="Times New Roman"/>
                          <a:cs typeface="Times New Roman"/>
                        </a:rPr>
                        <a:t>1</a:t>
                      </a:r>
                      <a:endParaRPr lang="es-ES" sz="120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r>
                        <a:rPr lang="es-ES" sz="1100">
                          <a:solidFill>
                            <a:srgbClr val="000000"/>
                          </a:solidFill>
                          <a:latin typeface="Arial"/>
                          <a:ea typeface="Times New Roman"/>
                          <a:cs typeface="Times New Roman"/>
                        </a:rPr>
                        <a:t>5%</a:t>
                      </a:r>
                      <a:endParaRPr lang="es-ES" sz="120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190500">
                <a:tc>
                  <a:txBody>
                    <a:bodyPr/>
                    <a:lstStyle/>
                    <a:p>
                      <a:pPr marL="0" marR="0" algn="just">
                        <a:lnSpc>
                          <a:spcPct val="150000"/>
                        </a:lnSpc>
                        <a:spcBef>
                          <a:spcPts val="0"/>
                        </a:spcBef>
                        <a:spcAft>
                          <a:spcPts val="0"/>
                        </a:spcAft>
                      </a:pPr>
                      <a:r>
                        <a:rPr lang="es-ES" sz="1100" b="1">
                          <a:solidFill>
                            <a:srgbClr val="000000"/>
                          </a:solidFill>
                          <a:latin typeface="Arial"/>
                          <a:ea typeface="Times New Roman"/>
                          <a:cs typeface="Times New Roman"/>
                        </a:rPr>
                        <a:t>TOTAL </a:t>
                      </a:r>
                      <a:endParaRPr lang="es-ES" sz="120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a:noFill/>
                    </a:lnB>
                    <a:solidFill>
                      <a:srgbClr val="FBCAA2"/>
                    </a:solidFill>
                  </a:tcPr>
                </a:tc>
                <a:tc>
                  <a:txBody>
                    <a:bodyPr/>
                    <a:lstStyle/>
                    <a:p>
                      <a:pPr marL="0" marR="0" algn="just">
                        <a:lnSpc>
                          <a:spcPct val="150000"/>
                        </a:lnSpc>
                        <a:spcBef>
                          <a:spcPts val="0"/>
                        </a:spcBef>
                        <a:spcAft>
                          <a:spcPts val="0"/>
                        </a:spcAft>
                      </a:pPr>
                      <a:r>
                        <a:rPr lang="es-ES" sz="1100" b="1">
                          <a:solidFill>
                            <a:srgbClr val="000000"/>
                          </a:solidFill>
                          <a:latin typeface="Arial"/>
                          <a:ea typeface="Times New Roman"/>
                          <a:cs typeface="Times New Roman"/>
                        </a:rPr>
                        <a:t> 20</a:t>
                      </a:r>
                      <a:endParaRPr lang="es-ES" sz="120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a:noFill/>
                    </a:lnB>
                    <a:solidFill>
                      <a:srgbClr val="FBCAA2"/>
                    </a:solidFill>
                  </a:tcPr>
                </a:tc>
                <a:tc>
                  <a:txBody>
                    <a:bodyPr/>
                    <a:lstStyle/>
                    <a:p>
                      <a:pPr marL="0" marR="0" algn="just">
                        <a:lnSpc>
                          <a:spcPct val="150000"/>
                        </a:lnSpc>
                        <a:spcBef>
                          <a:spcPts val="0"/>
                        </a:spcBef>
                        <a:spcAft>
                          <a:spcPts val="0"/>
                        </a:spcAft>
                      </a:pPr>
                      <a:r>
                        <a:rPr lang="es-ES" sz="1100" b="1" dirty="0">
                          <a:solidFill>
                            <a:srgbClr val="000000"/>
                          </a:solidFill>
                          <a:latin typeface="Arial"/>
                          <a:ea typeface="Times New Roman"/>
                          <a:cs typeface="Times New Roman"/>
                        </a:rPr>
                        <a:t>100% </a:t>
                      </a:r>
                      <a:endParaRPr lang="es-ES" sz="1200" dirty="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a:noFill/>
                    </a:lnB>
                    <a:solidFill>
                      <a:srgbClr val="FBCAA2"/>
                    </a:solidFill>
                  </a:tcPr>
                </a:tc>
              </a:tr>
            </a:tbl>
          </a:graphicData>
        </a:graphic>
      </p:graphicFrame>
      <p:sp>
        <p:nvSpPr>
          <p:cNvPr id="157697" name="Rectangle 1"/>
          <p:cNvSpPr>
            <a:spLocks noChangeArrowheads="1"/>
          </p:cNvSpPr>
          <p:nvPr/>
        </p:nvSpPr>
        <p:spPr bwMode="auto">
          <a:xfrm>
            <a:off x="1475656" y="868229"/>
            <a:ext cx="5321970" cy="682198"/>
          </a:xfrm>
          <a:prstGeom prst="rect">
            <a:avLst/>
          </a:prstGeom>
          <a:noFill/>
          <a:ln w="9525">
            <a:noFill/>
            <a:miter lim="800000"/>
            <a:headEnd/>
            <a:tailEnd/>
          </a:ln>
          <a:effectLst/>
        </p:spPr>
        <p:txBody>
          <a:bodyPr vert="horz" wrap="none" lIns="0" tIns="12696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Í</a:t>
            </a:r>
            <a:r>
              <a:rPr kumimoji="0" lang="es-EC" b="1" i="0" u="none" strike="noStrike" cap="none" normalizeH="0" baseline="0" dirty="0" smtClean="0" bmk="">
                <a:ln>
                  <a:noFill/>
                </a:ln>
                <a:solidFill>
                  <a:schemeClr val="tx1"/>
                </a:solidFill>
                <a:effectLst/>
                <a:latin typeface="Arial" pitchFamily="34" charset="0"/>
                <a:ea typeface="Times New Roman" pitchFamily="18" charset="0"/>
                <a:cs typeface="Times New Roman" pitchFamily="18" charset="0"/>
              </a:rPr>
              <a:t>tem 10. Camina solo con seguridad y confianza</a:t>
            </a:r>
            <a:r>
              <a:rPr kumimoji="0" lang="es-EC"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pic>
        <p:nvPicPr>
          <p:cNvPr id="157698" name="Picture 2"/>
          <p:cNvPicPr>
            <a:picLocks noChangeAspect="1" noChangeArrowheads="1"/>
          </p:cNvPicPr>
          <p:nvPr/>
        </p:nvPicPr>
        <p:blipFill>
          <a:blip r:embed="rId4" cstate="print"/>
          <a:srcRect/>
          <a:stretch>
            <a:fillRect/>
          </a:stretch>
        </p:blipFill>
        <p:spPr bwMode="auto">
          <a:xfrm>
            <a:off x="2123728" y="2852936"/>
            <a:ext cx="5328592" cy="316835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059832" y="1268760"/>
          <a:ext cx="3016250" cy="1508760"/>
        </p:xfrm>
        <a:graphic>
          <a:graphicData uri="http://schemas.openxmlformats.org/drawingml/2006/table">
            <a:tbl>
              <a:tblPr/>
              <a:tblGrid>
                <a:gridCol w="1581150"/>
                <a:gridCol w="631825"/>
                <a:gridCol w="803275"/>
              </a:tblGrid>
              <a:tr h="200025">
                <a:tc>
                  <a:txBody>
                    <a:bodyPr/>
                    <a:lstStyle/>
                    <a:p>
                      <a:pPr marL="0" marR="0" algn="just">
                        <a:lnSpc>
                          <a:spcPct val="150000"/>
                        </a:lnSpc>
                        <a:spcBef>
                          <a:spcPts val="0"/>
                        </a:spcBef>
                        <a:spcAft>
                          <a:spcPts val="0"/>
                        </a:spcAft>
                      </a:pPr>
                      <a:r>
                        <a:rPr lang="es-ES" sz="1100" b="1" dirty="0">
                          <a:solidFill>
                            <a:srgbClr val="000000"/>
                          </a:solidFill>
                          <a:latin typeface="Arial"/>
                          <a:ea typeface="Times New Roman"/>
                          <a:cs typeface="Times New Roman"/>
                        </a:rPr>
                        <a:t>Patrones </a:t>
                      </a:r>
                      <a:endParaRPr lang="es-ES" sz="1200" dirty="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r>
                        <a:rPr lang="es-ES" sz="1100" b="1">
                          <a:solidFill>
                            <a:srgbClr val="000000"/>
                          </a:solidFill>
                          <a:latin typeface="Arial"/>
                          <a:ea typeface="Times New Roman"/>
                          <a:cs typeface="Times New Roman"/>
                        </a:rPr>
                        <a:t>Niños </a:t>
                      </a:r>
                      <a:endParaRPr lang="es-ES" sz="120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r>
                        <a:rPr lang="es-ES" sz="1100" b="1">
                          <a:solidFill>
                            <a:srgbClr val="000000"/>
                          </a:solidFill>
                          <a:latin typeface="Arial"/>
                          <a:ea typeface="Times New Roman"/>
                          <a:cs typeface="Times New Roman"/>
                        </a:rPr>
                        <a:t>Porcentaje </a:t>
                      </a:r>
                      <a:endParaRPr lang="es-ES" sz="120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200025">
                <a:tc>
                  <a:txBody>
                    <a:bodyPr/>
                    <a:lstStyle/>
                    <a:p>
                      <a:pPr marL="0" marR="0" algn="just">
                        <a:lnSpc>
                          <a:spcPct val="150000"/>
                        </a:lnSpc>
                        <a:spcBef>
                          <a:spcPts val="0"/>
                        </a:spcBef>
                        <a:spcAft>
                          <a:spcPts val="0"/>
                        </a:spcAft>
                      </a:pPr>
                      <a:r>
                        <a:rPr lang="es-ES" sz="1100" b="1">
                          <a:solidFill>
                            <a:srgbClr val="000000"/>
                          </a:solidFill>
                          <a:latin typeface="Arial"/>
                          <a:ea typeface="Times New Roman"/>
                          <a:cs typeface="Times New Roman"/>
                        </a:rPr>
                        <a:t>Lo Tiene Adquirido</a:t>
                      </a:r>
                      <a:endParaRPr lang="es-ES" sz="120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marL="0" marR="0" algn="just">
                        <a:lnSpc>
                          <a:spcPct val="150000"/>
                        </a:lnSpc>
                        <a:spcBef>
                          <a:spcPts val="0"/>
                        </a:spcBef>
                        <a:spcAft>
                          <a:spcPts val="0"/>
                        </a:spcAft>
                      </a:pPr>
                      <a:r>
                        <a:rPr lang="es-ES" sz="1100">
                          <a:solidFill>
                            <a:srgbClr val="000000"/>
                          </a:solidFill>
                          <a:latin typeface="Arial"/>
                          <a:ea typeface="Times New Roman"/>
                          <a:cs typeface="Times New Roman"/>
                        </a:rPr>
                        <a:t>6</a:t>
                      </a:r>
                      <a:endParaRPr lang="es-ES" sz="120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marL="0" marR="0" algn="just">
                        <a:lnSpc>
                          <a:spcPct val="150000"/>
                        </a:lnSpc>
                        <a:spcBef>
                          <a:spcPts val="0"/>
                        </a:spcBef>
                        <a:spcAft>
                          <a:spcPts val="0"/>
                        </a:spcAft>
                      </a:pPr>
                      <a:r>
                        <a:rPr lang="es-ES" sz="1100">
                          <a:solidFill>
                            <a:srgbClr val="000000"/>
                          </a:solidFill>
                          <a:latin typeface="Arial"/>
                          <a:ea typeface="Times New Roman"/>
                          <a:cs typeface="Times New Roman"/>
                        </a:rPr>
                        <a:t>30%</a:t>
                      </a:r>
                      <a:endParaRPr lang="es-ES" sz="120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r h="200025">
                <a:tc>
                  <a:txBody>
                    <a:bodyPr/>
                    <a:lstStyle/>
                    <a:p>
                      <a:pPr marL="0" marR="0" algn="just">
                        <a:lnSpc>
                          <a:spcPct val="150000"/>
                        </a:lnSpc>
                        <a:spcBef>
                          <a:spcPts val="0"/>
                        </a:spcBef>
                        <a:spcAft>
                          <a:spcPts val="0"/>
                        </a:spcAft>
                      </a:pPr>
                      <a:r>
                        <a:rPr lang="es-ES" sz="1100" b="1">
                          <a:solidFill>
                            <a:srgbClr val="000000"/>
                          </a:solidFill>
                          <a:latin typeface="Arial"/>
                          <a:ea typeface="Times New Roman"/>
                          <a:cs typeface="Times New Roman"/>
                        </a:rPr>
                        <a:t>No lo tiene adquirido </a:t>
                      </a:r>
                      <a:endParaRPr lang="es-ES" sz="120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r>
                        <a:rPr lang="es-ES" sz="1100">
                          <a:solidFill>
                            <a:srgbClr val="000000"/>
                          </a:solidFill>
                          <a:latin typeface="Arial"/>
                          <a:ea typeface="Times New Roman"/>
                          <a:cs typeface="Times New Roman"/>
                        </a:rPr>
                        <a:t>9</a:t>
                      </a:r>
                      <a:endParaRPr lang="es-ES" sz="120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r>
                        <a:rPr lang="es-ES" sz="1100">
                          <a:solidFill>
                            <a:srgbClr val="000000"/>
                          </a:solidFill>
                          <a:latin typeface="Arial"/>
                          <a:ea typeface="Times New Roman"/>
                          <a:cs typeface="Times New Roman"/>
                        </a:rPr>
                        <a:t>45%</a:t>
                      </a:r>
                      <a:endParaRPr lang="es-ES" sz="120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200025">
                <a:tc>
                  <a:txBody>
                    <a:bodyPr/>
                    <a:lstStyle/>
                    <a:p>
                      <a:pPr marL="0" marR="0" algn="just">
                        <a:lnSpc>
                          <a:spcPct val="150000"/>
                        </a:lnSpc>
                        <a:spcBef>
                          <a:spcPts val="0"/>
                        </a:spcBef>
                        <a:spcAft>
                          <a:spcPts val="0"/>
                        </a:spcAft>
                      </a:pPr>
                      <a:r>
                        <a:rPr lang="es-ES" sz="1100" b="1">
                          <a:solidFill>
                            <a:srgbClr val="000000"/>
                          </a:solidFill>
                          <a:latin typeface="Arial"/>
                          <a:ea typeface="Times New Roman"/>
                          <a:cs typeface="Times New Roman"/>
                        </a:rPr>
                        <a:t>A veces lo hace </a:t>
                      </a:r>
                      <a:endParaRPr lang="es-ES" sz="120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marL="0" marR="0" algn="just">
                        <a:lnSpc>
                          <a:spcPct val="150000"/>
                        </a:lnSpc>
                        <a:spcBef>
                          <a:spcPts val="0"/>
                        </a:spcBef>
                        <a:spcAft>
                          <a:spcPts val="0"/>
                        </a:spcAft>
                      </a:pPr>
                      <a:r>
                        <a:rPr lang="es-ES" sz="1100">
                          <a:solidFill>
                            <a:srgbClr val="000000"/>
                          </a:solidFill>
                          <a:latin typeface="Arial"/>
                          <a:ea typeface="Times New Roman"/>
                          <a:cs typeface="Times New Roman"/>
                        </a:rPr>
                        <a:t>4</a:t>
                      </a:r>
                      <a:endParaRPr lang="es-ES" sz="120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marL="0" marR="0" algn="just">
                        <a:lnSpc>
                          <a:spcPct val="150000"/>
                        </a:lnSpc>
                        <a:spcBef>
                          <a:spcPts val="0"/>
                        </a:spcBef>
                        <a:spcAft>
                          <a:spcPts val="0"/>
                        </a:spcAft>
                      </a:pPr>
                      <a:r>
                        <a:rPr lang="es-ES" sz="1100">
                          <a:solidFill>
                            <a:srgbClr val="000000"/>
                          </a:solidFill>
                          <a:latin typeface="Arial"/>
                          <a:ea typeface="Times New Roman"/>
                          <a:cs typeface="Times New Roman"/>
                        </a:rPr>
                        <a:t>20%</a:t>
                      </a:r>
                      <a:endParaRPr lang="es-ES" sz="120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r h="200025">
                <a:tc>
                  <a:txBody>
                    <a:bodyPr/>
                    <a:lstStyle/>
                    <a:p>
                      <a:pPr marL="0" marR="0" algn="just">
                        <a:lnSpc>
                          <a:spcPct val="150000"/>
                        </a:lnSpc>
                        <a:spcBef>
                          <a:spcPts val="0"/>
                        </a:spcBef>
                        <a:spcAft>
                          <a:spcPts val="0"/>
                        </a:spcAft>
                      </a:pPr>
                      <a:r>
                        <a:rPr lang="es-ES" sz="1100" b="1">
                          <a:solidFill>
                            <a:srgbClr val="000000"/>
                          </a:solidFill>
                          <a:latin typeface="Arial"/>
                          <a:ea typeface="Times New Roman"/>
                          <a:cs typeface="Times New Roman"/>
                        </a:rPr>
                        <a:t>Con Ayuda </a:t>
                      </a:r>
                      <a:endParaRPr lang="es-ES" sz="120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r>
                        <a:rPr lang="es-ES" sz="1100">
                          <a:solidFill>
                            <a:srgbClr val="000000"/>
                          </a:solidFill>
                          <a:latin typeface="Arial"/>
                          <a:ea typeface="Times New Roman"/>
                          <a:cs typeface="Times New Roman"/>
                        </a:rPr>
                        <a:t>1</a:t>
                      </a:r>
                      <a:endParaRPr lang="es-ES" sz="120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just">
                        <a:lnSpc>
                          <a:spcPct val="150000"/>
                        </a:lnSpc>
                        <a:spcBef>
                          <a:spcPts val="0"/>
                        </a:spcBef>
                        <a:spcAft>
                          <a:spcPts val="0"/>
                        </a:spcAft>
                      </a:pPr>
                      <a:r>
                        <a:rPr lang="es-ES" sz="1100">
                          <a:solidFill>
                            <a:srgbClr val="000000"/>
                          </a:solidFill>
                          <a:latin typeface="Arial"/>
                          <a:ea typeface="Times New Roman"/>
                          <a:cs typeface="Times New Roman"/>
                        </a:rPr>
                        <a:t>5%</a:t>
                      </a:r>
                      <a:endParaRPr lang="es-ES" sz="120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200025">
                <a:tc>
                  <a:txBody>
                    <a:bodyPr/>
                    <a:lstStyle/>
                    <a:p>
                      <a:pPr marL="0" marR="0" algn="just">
                        <a:lnSpc>
                          <a:spcPct val="150000"/>
                        </a:lnSpc>
                        <a:spcBef>
                          <a:spcPts val="0"/>
                        </a:spcBef>
                        <a:spcAft>
                          <a:spcPts val="0"/>
                        </a:spcAft>
                      </a:pPr>
                      <a:r>
                        <a:rPr lang="es-ES" sz="1100" b="1">
                          <a:solidFill>
                            <a:srgbClr val="000000"/>
                          </a:solidFill>
                          <a:latin typeface="Arial"/>
                          <a:ea typeface="Times New Roman"/>
                          <a:cs typeface="Times New Roman"/>
                        </a:rPr>
                        <a:t>TOTAL </a:t>
                      </a:r>
                      <a:endParaRPr lang="es-ES" sz="120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marL="0" marR="0" algn="just">
                        <a:lnSpc>
                          <a:spcPct val="150000"/>
                        </a:lnSpc>
                        <a:spcBef>
                          <a:spcPts val="0"/>
                        </a:spcBef>
                        <a:spcAft>
                          <a:spcPts val="0"/>
                        </a:spcAft>
                      </a:pPr>
                      <a:r>
                        <a:rPr lang="es-ES" sz="1100" b="1">
                          <a:solidFill>
                            <a:srgbClr val="000000"/>
                          </a:solidFill>
                          <a:latin typeface="Arial"/>
                          <a:ea typeface="Times New Roman"/>
                          <a:cs typeface="Times New Roman"/>
                        </a:rPr>
                        <a:t>20 </a:t>
                      </a:r>
                      <a:endParaRPr lang="es-ES" sz="120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marL="0" marR="0" algn="just">
                        <a:lnSpc>
                          <a:spcPct val="150000"/>
                        </a:lnSpc>
                        <a:spcBef>
                          <a:spcPts val="0"/>
                        </a:spcBef>
                        <a:spcAft>
                          <a:spcPts val="0"/>
                        </a:spcAft>
                      </a:pPr>
                      <a:r>
                        <a:rPr lang="es-ES" sz="1100" b="1" dirty="0">
                          <a:solidFill>
                            <a:srgbClr val="000000"/>
                          </a:solidFill>
                          <a:latin typeface="Arial"/>
                          <a:ea typeface="Times New Roman"/>
                          <a:cs typeface="Times New Roman"/>
                        </a:rPr>
                        <a:t>100% </a:t>
                      </a:r>
                      <a:endParaRPr lang="es-ES" sz="1200" dirty="0">
                        <a:latin typeface="Times New Roman"/>
                        <a:ea typeface="Times New Roman"/>
                        <a:cs typeface="Times New Roman"/>
                      </a:endParaRPr>
                    </a:p>
                  </a:txBody>
                  <a:tcPr marL="44450" marR="4445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bl>
          </a:graphicData>
        </a:graphic>
      </p:graphicFrame>
      <p:sp>
        <p:nvSpPr>
          <p:cNvPr id="80898" name="Rectangle 2"/>
          <p:cNvSpPr>
            <a:spLocks noChangeArrowheads="1"/>
          </p:cNvSpPr>
          <p:nvPr/>
        </p:nvSpPr>
        <p:spPr bwMode="auto">
          <a:xfrm>
            <a:off x="827584" y="764704"/>
            <a:ext cx="4750018"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EC" b="1" dirty="0" smtClean="0">
                <a:latin typeface="Arial" pitchFamily="34" charset="0"/>
                <a:ea typeface="Times New Roman" pitchFamily="18" charset="0"/>
                <a:cs typeface="Times New Roman" pitchFamily="18" charset="0"/>
              </a:rPr>
              <a:t>Ítem </a:t>
            </a:r>
            <a:r>
              <a:rPr lang="es-EC" b="1" dirty="0" smtClean="0">
                <a:latin typeface="Arial" pitchFamily="34" charset="0"/>
                <a:ea typeface="Times New Roman" pitchFamily="18" charset="0"/>
                <a:cs typeface="Times New Roman" pitchFamily="18" charset="0"/>
              </a:rPr>
              <a:t>20. </a:t>
            </a:r>
            <a:r>
              <a:rPr lang="es-EC" b="1" dirty="0" smtClean="0">
                <a:latin typeface="Arial" pitchFamily="34" charset="0"/>
                <a:ea typeface="Times New Roman" pitchFamily="18" charset="0"/>
                <a:cs typeface="Times New Roman" pitchFamily="18" charset="0"/>
              </a:rPr>
              <a:t>Salta en un sitio con ambos pies</a:t>
            </a:r>
            <a:endParaRPr lang="es-ES" b="1" dirty="0" smtClean="0">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 b="1" dirty="0" smtClean="0">
              <a:latin typeface="Arial" pitchFamily="34" charset="0"/>
              <a:ea typeface="Times New Roman" pitchFamily="18" charset="0"/>
              <a:cs typeface="Times New Roman" pitchFamily="18" charset="0"/>
            </a:endParaRPr>
          </a:p>
        </p:txBody>
      </p:sp>
      <p:sp>
        <p:nvSpPr>
          <p:cNvPr id="80899" name="Rectangle 3"/>
          <p:cNvSpPr>
            <a:spLocks noChangeArrowheads="1"/>
          </p:cNvSpPr>
          <p:nvPr/>
        </p:nvSpPr>
        <p:spPr bwMode="auto">
          <a:xfrm>
            <a:off x="0" y="3419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80900" name="Picture 4"/>
          <p:cNvPicPr>
            <a:picLocks noChangeAspect="1" noChangeArrowheads="1"/>
          </p:cNvPicPr>
          <p:nvPr/>
        </p:nvPicPr>
        <p:blipFill>
          <a:blip r:embed="rId3" cstate="print"/>
          <a:srcRect/>
          <a:stretch>
            <a:fillRect/>
          </a:stretch>
        </p:blipFill>
        <p:spPr bwMode="auto">
          <a:xfrm>
            <a:off x="2051720" y="2924944"/>
            <a:ext cx="5400600" cy="3096344"/>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83568" y="2780928"/>
            <a:ext cx="8136904" cy="2215991"/>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4000" b="1" dirty="0" smtClean="0">
                <a:solidFill>
                  <a:schemeClr val="tx1">
                    <a:lumMod val="95000"/>
                    <a:lumOff val="5000"/>
                  </a:schemeClr>
                </a:solidFill>
              </a:rPr>
              <a:t>CAPÍTULO V</a:t>
            </a:r>
          </a:p>
          <a:p>
            <a:pPr algn="ctr"/>
            <a:r>
              <a:rPr lang="es-EC" sz="4000" b="1" dirty="0" smtClean="0">
                <a:solidFill>
                  <a:schemeClr val="tx1">
                    <a:lumMod val="95000"/>
                    <a:lumOff val="5000"/>
                  </a:schemeClr>
                </a:solidFill>
              </a:rPr>
              <a:t>CONCLUSIONES Y RECOMENDACIONES</a:t>
            </a:r>
            <a:endParaRPr lang="es-ES" sz="4000" dirty="0">
              <a:solidFill>
                <a:schemeClr val="tx1">
                  <a:lumMod val="95000"/>
                  <a:lumOff val="5000"/>
                </a:schemeClr>
              </a:solidFill>
            </a:endParaRPr>
          </a:p>
          <a:p>
            <a:pPr algn="ctr">
              <a:defRPr/>
            </a:pPr>
            <a:endParaRPr lang="es-EC" dirty="0"/>
          </a:p>
        </p:txBody>
      </p:sp>
      <p:pic>
        <p:nvPicPr>
          <p:cNvPr id="4" name="Picture 2" descr="http://biotecnologia.espe.edu.ec/laboratorios-investigacion/wp-content/uploads/2014/07/logo-espe.jpg"/>
          <p:cNvPicPr>
            <a:picLocks noChangeAspect="1" noChangeArrowheads="1"/>
          </p:cNvPicPr>
          <p:nvPr/>
        </p:nvPicPr>
        <p:blipFill>
          <a:blip r:embed="rId2" cstate="print"/>
          <a:srcRect/>
          <a:stretch>
            <a:fillRect/>
          </a:stretch>
        </p:blipFill>
        <p:spPr bwMode="auto">
          <a:xfrm>
            <a:off x="179512" y="0"/>
            <a:ext cx="3384376" cy="980728"/>
          </a:xfrm>
          <a:prstGeom prst="rect">
            <a:avLst/>
          </a:prstGeom>
          <a:noFill/>
        </p:spPr>
      </p:pic>
    </p:spTree>
    <p:extLst>
      <p:ext uri="{BB962C8B-B14F-4D97-AF65-F5344CB8AC3E}">
        <p14:creationId xmlns:p14="http://schemas.microsoft.com/office/powerpoint/2010/main" xmlns="" val="3797475751"/>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defRPr/>
            </a:pPr>
            <a:r>
              <a:rPr lang="es-EC" dirty="0" smtClean="0">
                <a:solidFill>
                  <a:srgbClr val="336600"/>
                </a:solidFill>
              </a:rPr>
              <a:t>Conclusiones </a:t>
            </a:r>
            <a:endParaRPr lang="es-EC" dirty="0">
              <a:solidFill>
                <a:srgbClr val="336600"/>
              </a:solidFill>
            </a:endParaRPr>
          </a:p>
        </p:txBody>
      </p:sp>
      <p:sp>
        <p:nvSpPr>
          <p:cNvPr id="53251" name="2 Marcador de contenido"/>
          <p:cNvSpPr>
            <a:spLocks noGrp="1"/>
          </p:cNvSpPr>
          <p:nvPr>
            <p:ph idx="1"/>
          </p:nvPr>
        </p:nvSpPr>
        <p:spPr bwMode="auto">
          <a:xfrm>
            <a:off x="468313" y="836613"/>
            <a:ext cx="8207375" cy="5113337"/>
          </a:xfrm>
          <a:noFill/>
          <a:ln>
            <a:miter lim="800000"/>
            <a:headEnd/>
            <a:tailEnd/>
          </a:ln>
        </p:spPr>
        <p:txBody>
          <a:bodyPr vert="horz" wrap="square" lIns="91440" tIns="45720" rIns="91440" bIns="45720" numCol="1" anchor="t" anchorCtr="0" compatLnSpc="1">
            <a:prstTxWarp prst="textNoShape">
              <a:avLst/>
            </a:prstTxWarp>
          </a:bodyPr>
          <a:lstStyle/>
          <a:p>
            <a:pPr>
              <a:buNone/>
            </a:pPr>
            <a:r>
              <a:rPr lang="es-EC" sz="1600" b="1" dirty="0" smtClean="0">
                <a:solidFill>
                  <a:srgbClr val="336600"/>
                </a:solidFill>
              </a:rPr>
              <a:t> </a:t>
            </a:r>
            <a:endParaRPr lang="es-ES" sz="1600" dirty="0" smtClean="0">
              <a:solidFill>
                <a:srgbClr val="336600"/>
              </a:solidFill>
            </a:endParaRPr>
          </a:p>
          <a:p>
            <a:pPr lvl="0">
              <a:buFont typeface="+mj-lt"/>
              <a:buAutoNum type="arabicPeriod"/>
            </a:pPr>
            <a:r>
              <a:rPr lang="es-EC" sz="1600" dirty="0" smtClean="0">
                <a:solidFill>
                  <a:srgbClr val="336600"/>
                </a:solidFill>
              </a:rPr>
              <a:t>La coordinación motriz fina, de los 20 niños, 16 lo realizan sin ninguna dificultad, mientras que una minoría, representado por 4 niños, lo hace con ayuda lo hacen a veces o no lo hacen.</a:t>
            </a:r>
          </a:p>
          <a:p>
            <a:pPr lvl="0">
              <a:buFont typeface="+mj-lt"/>
              <a:buAutoNum type="arabicPeriod"/>
            </a:pPr>
            <a:endParaRPr lang="es-ES" sz="1600" dirty="0" smtClean="0">
              <a:solidFill>
                <a:srgbClr val="336600"/>
              </a:solidFill>
            </a:endParaRPr>
          </a:p>
          <a:p>
            <a:pPr lvl="0">
              <a:buFont typeface="+mj-lt"/>
              <a:buAutoNum type="arabicPeriod"/>
            </a:pPr>
            <a:r>
              <a:rPr lang="es-EC" sz="1600" dirty="0" smtClean="0">
                <a:solidFill>
                  <a:srgbClr val="336600"/>
                </a:solidFill>
              </a:rPr>
              <a:t>La motricidad gruesa, se nota que tiene mayor facilidad para hacerlo, cuando el niño logra vestirse y al desvestirse  presenta dificultad motriz, dando a entender que existe desbalance entre las actividades evaluadas.</a:t>
            </a:r>
          </a:p>
          <a:p>
            <a:pPr lvl="0">
              <a:buFont typeface="+mj-lt"/>
              <a:buAutoNum type="arabicPeriod"/>
            </a:pPr>
            <a:endParaRPr lang="es-ES" sz="1600" dirty="0" smtClean="0">
              <a:solidFill>
                <a:srgbClr val="336600"/>
              </a:solidFill>
            </a:endParaRPr>
          </a:p>
          <a:p>
            <a:pPr lvl="0">
              <a:buFont typeface="+mj-lt"/>
              <a:buAutoNum type="arabicPeriod"/>
            </a:pPr>
            <a:r>
              <a:rPr lang="es-EC" sz="1600" dirty="0" smtClean="0">
                <a:solidFill>
                  <a:srgbClr val="336600"/>
                </a:solidFill>
              </a:rPr>
              <a:t>Los primeros años de vida constituyen una etapa importante en la que se sientan las bases del desarrollo de las potencialidades del niño, de la estructuración de la personalidad, constitución de la subjetividad, capacidades motoras y cognitivas, relaciones afectivas, relaciones sociales y matrices de aprendizaje.</a:t>
            </a:r>
          </a:p>
          <a:p>
            <a:pPr lvl="0">
              <a:buFont typeface="+mj-lt"/>
              <a:buAutoNum type="arabicPeriod"/>
            </a:pPr>
            <a:endParaRPr lang="es-ES" sz="1600" dirty="0" smtClean="0">
              <a:solidFill>
                <a:srgbClr val="336600"/>
              </a:solidFill>
            </a:endParaRPr>
          </a:p>
          <a:p>
            <a:pPr lvl="0">
              <a:buFont typeface="+mj-lt"/>
              <a:buAutoNum type="arabicPeriod"/>
            </a:pPr>
            <a:r>
              <a:rPr lang="es-EC" sz="1600" dirty="0" smtClean="0">
                <a:solidFill>
                  <a:srgbClr val="336600"/>
                </a:solidFill>
              </a:rPr>
              <a:t>El realizar estimulación motriz fina y gruesa con niños de 1 a 2 años es de vital importancia para un desarrollo integral, respetando las habilidades, potencialidades, destrezas, e imitaciones de acuerdo a su edad evolutiva y al entorno natural y social</a:t>
            </a:r>
            <a:endParaRPr lang="es-ES" sz="1600" dirty="0" smtClean="0">
              <a:solidFill>
                <a:srgbClr val="336600"/>
              </a:solidFill>
            </a:endParaRPr>
          </a:p>
          <a:p>
            <a:pPr algn="just">
              <a:buFont typeface="+mj-lt"/>
              <a:buAutoNum type="arabicPeriod"/>
            </a:pPr>
            <a:endParaRPr lang="es-EC" sz="1600" b="1" dirty="0" smtClean="0">
              <a:solidFill>
                <a:srgbClr val="336600"/>
              </a:solidFill>
            </a:endParaRPr>
          </a:p>
        </p:txBody>
      </p:sp>
      <p:pic>
        <p:nvPicPr>
          <p:cNvPr id="4" name="Picture 2" descr="http://biotecnologia.espe.edu.ec/laboratorios-investigacion/wp-content/uploads/2014/07/logo-espe.jpg"/>
          <p:cNvPicPr>
            <a:picLocks noChangeAspect="1" noChangeArrowheads="1"/>
          </p:cNvPicPr>
          <p:nvPr/>
        </p:nvPicPr>
        <p:blipFill>
          <a:blip r:embed="rId2" cstate="print"/>
          <a:srcRect/>
          <a:stretch>
            <a:fillRect/>
          </a:stretch>
        </p:blipFill>
        <p:spPr bwMode="auto">
          <a:xfrm>
            <a:off x="6588224" y="5877272"/>
            <a:ext cx="2376264" cy="68859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defRPr/>
            </a:pPr>
            <a:r>
              <a:rPr lang="es-ES" dirty="0" smtClean="0">
                <a:solidFill>
                  <a:srgbClr val="336600"/>
                </a:solidFill>
              </a:rPr>
              <a:t>Recomendaciones</a:t>
            </a:r>
            <a:r>
              <a:rPr lang="en-US" dirty="0" smtClean="0">
                <a:solidFill>
                  <a:srgbClr val="336600"/>
                </a:solidFill>
              </a:rPr>
              <a:t> </a:t>
            </a:r>
            <a:endParaRPr lang="es-EC" dirty="0">
              <a:solidFill>
                <a:srgbClr val="336600"/>
              </a:solidFill>
            </a:endParaRPr>
          </a:p>
        </p:txBody>
      </p:sp>
      <p:sp>
        <p:nvSpPr>
          <p:cNvPr id="3" name="2 Marcador de contenido"/>
          <p:cNvSpPr>
            <a:spLocks noGrp="1"/>
          </p:cNvSpPr>
          <p:nvPr>
            <p:ph idx="1"/>
          </p:nvPr>
        </p:nvSpPr>
        <p:spPr>
          <a:xfrm>
            <a:off x="539552" y="1076325"/>
            <a:ext cx="8219256" cy="5521027"/>
          </a:xfrm>
        </p:spPr>
        <p:txBody>
          <a:bodyPr/>
          <a:lstStyle/>
          <a:p>
            <a:pPr lvl="0" algn="just">
              <a:buFont typeface="+mj-lt"/>
              <a:buAutoNum type="arabicPeriod"/>
            </a:pPr>
            <a:r>
              <a:rPr lang="es-EC" sz="1600" dirty="0" smtClean="0">
                <a:solidFill>
                  <a:srgbClr val="336600"/>
                </a:solidFill>
              </a:rPr>
              <a:t>Es de gran importancia estimular la motricidad  ya que esta le va a permitir al niño tener mejor dominio de los músculos para así poder ir fortaleciendo en las actividades posteriores.</a:t>
            </a:r>
            <a:endParaRPr lang="es-ES" sz="1600" dirty="0" smtClean="0">
              <a:solidFill>
                <a:srgbClr val="336600"/>
              </a:solidFill>
            </a:endParaRPr>
          </a:p>
          <a:p>
            <a:pPr lvl="0" algn="just">
              <a:buFont typeface="+mj-lt"/>
              <a:buAutoNum type="arabicPeriod"/>
            </a:pPr>
            <a:endParaRPr lang="es-EC" sz="1600" dirty="0" smtClean="0">
              <a:solidFill>
                <a:srgbClr val="336600"/>
              </a:solidFill>
            </a:endParaRPr>
          </a:p>
          <a:p>
            <a:pPr lvl="0" algn="just">
              <a:buFont typeface="+mj-lt"/>
              <a:buAutoNum type="arabicPeriod"/>
            </a:pPr>
            <a:r>
              <a:rPr lang="es-EC" sz="1600" dirty="0" smtClean="0">
                <a:solidFill>
                  <a:srgbClr val="336600"/>
                </a:solidFill>
              </a:rPr>
              <a:t>Se debe capacitar a las maestras a través de una guía didáctica para estimular la motricidad en los niños de 1 a 2 años, para que puedan establecer un vínculo saludable con los niños, a través de una estimulación precisa y permanente.</a:t>
            </a:r>
          </a:p>
          <a:p>
            <a:pPr algn="just">
              <a:buFont typeface="+mj-lt"/>
              <a:buAutoNum type="arabicPeriod"/>
            </a:pPr>
            <a:endParaRPr lang="es-EC" sz="1600" dirty="0" smtClean="0">
              <a:solidFill>
                <a:srgbClr val="336600"/>
              </a:solidFill>
            </a:endParaRPr>
          </a:p>
          <a:p>
            <a:pPr lvl="0" algn="just">
              <a:buFont typeface="+mj-lt"/>
              <a:buAutoNum type="arabicPeriod"/>
            </a:pPr>
            <a:r>
              <a:rPr lang="es-EC" sz="1600" dirty="0" smtClean="0">
                <a:solidFill>
                  <a:srgbClr val="336600"/>
                </a:solidFill>
              </a:rPr>
              <a:t>Es recomendable dirigir el proceso de enseñanza de una manera lúdica y flexible dejando de un lado la educación tradicional y proponiendo una educación nueva, activa y creadora. </a:t>
            </a:r>
          </a:p>
          <a:p>
            <a:pPr lvl="0" algn="just">
              <a:buFont typeface="+mj-lt"/>
              <a:buAutoNum type="arabicPeriod"/>
            </a:pPr>
            <a:endParaRPr lang="es-EC" sz="1600" dirty="0">
              <a:solidFill>
                <a:srgbClr val="336600"/>
              </a:solidFill>
            </a:endParaRPr>
          </a:p>
          <a:p>
            <a:pPr lvl="0" algn="just">
              <a:buFont typeface="+mj-lt"/>
              <a:buAutoNum type="arabicPeriod"/>
            </a:pPr>
            <a:r>
              <a:rPr lang="es-EC" sz="1600" dirty="0" smtClean="0">
                <a:solidFill>
                  <a:srgbClr val="336600"/>
                </a:solidFill>
              </a:rPr>
              <a:t>Es importante ayudar al niño a estimular su normal desarrollo pero en ninguna manera forzarlo, respetando el ritmo de aprendizaje de cada niño. </a:t>
            </a:r>
            <a:endParaRPr lang="es-ES" sz="1600" dirty="0" smtClean="0">
              <a:solidFill>
                <a:srgbClr val="336600"/>
              </a:solidFill>
            </a:endParaRPr>
          </a:p>
          <a:p>
            <a:pPr lvl="0" algn="just">
              <a:buFont typeface="+mj-lt"/>
              <a:buAutoNum type="arabicPeriod"/>
            </a:pPr>
            <a:endParaRPr lang="es-EC" sz="1600" dirty="0" smtClean="0">
              <a:solidFill>
                <a:srgbClr val="336600"/>
              </a:solidFill>
            </a:endParaRPr>
          </a:p>
          <a:p>
            <a:pPr lvl="0" algn="just">
              <a:buFont typeface="+mj-lt"/>
              <a:buAutoNum type="arabicPeriod"/>
            </a:pPr>
            <a:r>
              <a:rPr lang="es-EC" sz="1600" dirty="0" smtClean="0">
                <a:solidFill>
                  <a:srgbClr val="336600"/>
                </a:solidFill>
              </a:rPr>
              <a:t>Se hace necesario, elaborar una Guía Didáctica que se ponga en manos de las docentes del centro educativo, a fin de que desarrollen en los niños, la motricidad a través de los ejercicios que se proponen en este material. </a:t>
            </a:r>
            <a:endParaRPr lang="es-ES" sz="1600" dirty="0" smtClean="0">
              <a:solidFill>
                <a:srgbClr val="336600"/>
              </a:solidFill>
            </a:endParaRPr>
          </a:p>
          <a:p>
            <a:pPr algn="just">
              <a:buNone/>
            </a:pPr>
            <a:endParaRPr lang="es-ES" sz="1600" dirty="0">
              <a:solidFill>
                <a:srgbClr val="336600"/>
              </a:solidFill>
            </a:endParaRPr>
          </a:p>
        </p:txBody>
      </p:sp>
      <p:pic>
        <p:nvPicPr>
          <p:cNvPr id="4" name="Picture 2" descr="http://biotecnologia.espe.edu.ec/laboratorios-investigacion/wp-content/uploads/2014/07/logo-espe.jpg"/>
          <p:cNvPicPr>
            <a:picLocks noChangeAspect="1" noChangeArrowheads="1"/>
          </p:cNvPicPr>
          <p:nvPr/>
        </p:nvPicPr>
        <p:blipFill>
          <a:blip r:embed="rId2" cstate="print"/>
          <a:srcRect/>
          <a:stretch>
            <a:fillRect/>
          </a:stretch>
        </p:blipFill>
        <p:spPr bwMode="auto">
          <a:xfrm>
            <a:off x="6588224" y="5877272"/>
            <a:ext cx="2376264" cy="68859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83568" y="2780928"/>
            <a:ext cx="8136904" cy="1600438"/>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4000" b="1" dirty="0" smtClean="0">
                <a:solidFill>
                  <a:schemeClr val="tx1">
                    <a:lumMod val="95000"/>
                    <a:lumOff val="5000"/>
                  </a:schemeClr>
                </a:solidFill>
              </a:rPr>
              <a:t>CAPÍTULO VI</a:t>
            </a:r>
          </a:p>
          <a:p>
            <a:pPr algn="ctr"/>
            <a:r>
              <a:rPr lang="es-EC" sz="4000" b="1" dirty="0" smtClean="0">
                <a:solidFill>
                  <a:schemeClr val="tx1">
                    <a:lumMod val="95000"/>
                    <a:lumOff val="5000"/>
                  </a:schemeClr>
                </a:solidFill>
              </a:rPr>
              <a:t>PROPUESTA</a:t>
            </a:r>
            <a:endParaRPr lang="es-ES" sz="4000" dirty="0">
              <a:solidFill>
                <a:schemeClr val="tx1">
                  <a:lumMod val="95000"/>
                  <a:lumOff val="5000"/>
                </a:schemeClr>
              </a:solidFill>
            </a:endParaRPr>
          </a:p>
          <a:p>
            <a:pPr algn="ctr">
              <a:defRPr/>
            </a:pPr>
            <a:endParaRPr lang="es-EC" dirty="0"/>
          </a:p>
        </p:txBody>
      </p:sp>
      <p:pic>
        <p:nvPicPr>
          <p:cNvPr id="4" name="Picture 2" descr="http://biotecnologia.espe.edu.ec/laboratorios-investigacion/wp-content/uploads/2014/07/logo-espe.jpg"/>
          <p:cNvPicPr>
            <a:picLocks noChangeAspect="1" noChangeArrowheads="1"/>
          </p:cNvPicPr>
          <p:nvPr/>
        </p:nvPicPr>
        <p:blipFill>
          <a:blip r:embed="rId2" cstate="print"/>
          <a:srcRect/>
          <a:stretch>
            <a:fillRect/>
          </a:stretch>
        </p:blipFill>
        <p:spPr bwMode="auto">
          <a:xfrm>
            <a:off x="179512" y="0"/>
            <a:ext cx="3384376" cy="980728"/>
          </a:xfrm>
          <a:prstGeom prst="rect">
            <a:avLst/>
          </a:prstGeom>
          <a:noFill/>
        </p:spPr>
      </p:pic>
    </p:spTree>
    <p:extLst>
      <p:ext uri="{BB962C8B-B14F-4D97-AF65-F5344CB8AC3E}">
        <p14:creationId xmlns:p14="http://schemas.microsoft.com/office/powerpoint/2010/main" xmlns="" val="3797475751"/>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Users\Usuario\AppData\Local\Temp\11639184_10153415300109596_1352694358_o.jpg"/>
          <p:cNvPicPr>
            <a:picLocks noGrp="1"/>
          </p:cNvPicPr>
          <p:nvPr>
            <p:ph idx="1"/>
          </p:nvPr>
        </p:nvPicPr>
        <p:blipFill>
          <a:blip r:embed="rId2" cstate="print"/>
          <a:srcRect/>
          <a:stretch>
            <a:fillRect/>
          </a:stretch>
        </p:blipFill>
        <p:spPr bwMode="auto">
          <a:xfrm>
            <a:off x="827584" y="980729"/>
            <a:ext cx="7488831" cy="4824536"/>
          </a:xfrm>
          <a:prstGeom prst="rect">
            <a:avLst/>
          </a:prstGeom>
          <a:noFill/>
          <a:ln w="9525">
            <a:noFill/>
            <a:miter lim="800000"/>
            <a:headEnd/>
            <a:tailEnd/>
          </a:ln>
        </p:spPr>
      </p:pic>
      <p:pic>
        <p:nvPicPr>
          <p:cNvPr id="5" name="Picture 2" descr="http://biotecnologia.espe.edu.ec/laboratorios-investigacion/wp-content/uploads/2014/07/logo-espe.jpg"/>
          <p:cNvPicPr>
            <a:picLocks noChangeAspect="1" noChangeArrowheads="1"/>
          </p:cNvPicPr>
          <p:nvPr/>
        </p:nvPicPr>
        <p:blipFill>
          <a:blip r:embed="rId3" cstate="print"/>
          <a:srcRect/>
          <a:stretch>
            <a:fillRect/>
          </a:stretch>
        </p:blipFill>
        <p:spPr bwMode="auto">
          <a:xfrm>
            <a:off x="6588224" y="5877272"/>
            <a:ext cx="2376264" cy="688596"/>
          </a:xfrm>
          <a:prstGeom prst="rect">
            <a:avLst/>
          </a:prstGeom>
          <a:noFill/>
        </p:spPr>
      </p:pic>
      <p:sp>
        <p:nvSpPr>
          <p:cNvPr id="6" name="5 Rectángulo"/>
          <p:cNvSpPr/>
          <p:nvPr/>
        </p:nvSpPr>
        <p:spPr>
          <a:xfrm>
            <a:off x="708745" y="2708920"/>
            <a:ext cx="237757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TEMA:</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smtClean="0">
                <a:solidFill>
                  <a:srgbClr val="336600"/>
                </a:solidFill>
              </a:rPr>
              <a:t>PLANTEAMIENTO DEL PROBLEMA</a:t>
            </a:r>
            <a:endParaRPr lang="es-EC" dirty="0">
              <a:solidFill>
                <a:srgbClr val="336600"/>
              </a:solidFill>
            </a:endParaRPr>
          </a:p>
        </p:txBody>
      </p:sp>
      <p:grpSp>
        <p:nvGrpSpPr>
          <p:cNvPr id="9220" name="Group 52"/>
          <p:cNvGrpSpPr>
            <a:grpSpLocks/>
          </p:cNvGrpSpPr>
          <p:nvPr/>
        </p:nvGrpSpPr>
        <p:grpSpPr bwMode="auto">
          <a:xfrm>
            <a:off x="971600" y="1196752"/>
            <a:ext cx="6927850" cy="4651376"/>
            <a:chOff x="720" y="901"/>
            <a:chExt cx="4364" cy="2930"/>
          </a:xfrm>
        </p:grpSpPr>
        <p:sp>
          <p:nvSpPr>
            <p:cNvPr id="9225" name="Freeform 22"/>
            <p:cNvSpPr>
              <a:spLocks/>
            </p:cNvSpPr>
            <p:nvPr/>
          </p:nvSpPr>
          <p:spPr bwMode="gray">
            <a:xfrm>
              <a:off x="2344" y="2790"/>
              <a:ext cx="1554" cy="486"/>
            </a:xfrm>
            <a:custGeom>
              <a:avLst/>
              <a:gdLst>
                <a:gd name="T0" fmla="*/ 385 w 1717"/>
                <a:gd name="T1" fmla="*/ 102 h 484"/>
                <a:gd name="T2" fmla="*/ 421 w 1717"/>
                <a:gd name="T3" fmla="*/ 421 h 484"/>
                <a:gd name="T4" fmla="*/ 402 w 1717"/>
                <a:gd name="T5" fmla="*/ 395 h 484"/>
                <a:gd name="T6" fmla="*/ 376 w 1717"/>
                <a:gd name="T7" fmla="*/ 429 h 484"/>
                <a:gd name="T8" fmla="*/ 349 w 1717"/>
                <a:gd name="T9" fmla="*/ 459 h 484"/>
                <a:gd name="T10" fmla="*/ 316 w 1717"/>
                <a:gd name="T11" fmla="*/ 484 h 484"/>
                <a:gd name="T12" fmla="*/ 291 w 1717"/>
                <a:gd name="T13" fmla="*/ 498 h 484"/>
                <a:gd name="T14" fmla="*/ 264 w 1717"/>
                <a:gd name="T15" fmla="*/ 505 h 484"/>
                <a:gd name="T16" fmla="*/ 238 w 1717"/>
                <a:gd name="T17" fmla="*/ 505 h 484"/>
                <a:gd name="T18" fmla="*/ 208 w 1717"/>
                <a:gd name="T19" fmla="*/ 494 h 484"/>
                <a:gd name="T20" fmla="*/ 174 w 1717"/>
                <a:gd name="T21" fmla="*/ 465 h 484"/>
                <a:gd name="T22" fmla="*/ 144 w 1717"/>
                <a:gd name="T23" fmla="*/ 433 h 484"/>
                <a:gd name="T24" fmla="*/ 118 w 1717"/>
                <a:gd name="T25" fmla="*/ 399 h 484"/>
                <a:gd name="T26" fmla="*/ 93 w 1717"/>
                <a:gd name="T27" fmla="*/ 339 h 484"/>
                <a:gd name="T28" fmla="*/ 66 w 1717"/>
                <a:gd name="T29" fmla="*/ 269 h 484"/>
                <a:gd name="T30" fmla="*/ 43 w 1717"/>
                <a:gd name="T31" fmla="*/ 199 h 484"/>
                <a:gd name="T32" fmla="*/ 28 w 1717"/>
                <a:gd name="T33" fmla="*/ 145 h 484"/>
                <a:gd name="T34" fmla="*/ 0 w 1717"/>
                <a:gd name="T35" fmla="*/ 0 h 484"/>
                <a:gd name="T36" fmla="*/ 37 w 1717"/>
                <a:gd name="T37" fmla="*/ 137 h 484"/>
                <a:gd name="T38" fmla="*/ 60 w 1717"/>
                <a:gd name="T39" fmla="*/ 199 h 484"/>
                <a:gd name="T40" fmla="*/ 83 w 1717"/>
                <a:gd name="T41" fmla="*/ 244 h 484"/>
                <a:gd name="T42" fmla="*/ 108 w 1717"/>
                <a:gd name="T43" fmla="*/ 280 h 484"/>
                <a:gd name="T44" fmla="*/ 134 w 1717"/>
                <a:gd name="T45" fmla="*/ 306 h 484"/>
                <a:gd name="T46" fmla="*/ 157 w 1717"/>
                <a:gd name="T47" fmla="*/ 322 h 484"/>
                <a:gd name="T48" fmla="*/ 184 w 1717"/>
                <a:gd name="T49" fmla="*/ 331 h 484"/>
                <a:gd name="T50" fmla="*/ 208 w 1717"/>
                <a:gd name="T51" fmla="*/ 331 h 484"/>
                <a:gd name="T52" fmla="*/ 244 w 1717"/>
                <a:gd name="T53" fmla="*/ 324 h 484"/>
                <a:gd name="T54" fmla="*/ 272 w 1717"/>
                <a:gd name="T55" fmla="*/ 309 h 484"/>
                <a:gd name="T56" fmla="*/ 302 w 1717"/>
                <a:gd name="T57" fmla="*/ 287 h 484"/>
                <a:gd name="T58" fmla="*/ 332 w 1717"/>
                <a:gd name="T59" fmla="*/ 258 h 484"/>
                <a:gd name="T60" fmla="*/ 360 w 1717"/>
                <a:gd name="T61" fmla="*/ 222 h 484"/>
                <a:gd name="T62" fmla="*/ 391 w 1717"/>
                <a:gd name="T63" fmla="*/ 166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CC66FF"/>
            </a:solidFill>
            <a:ln w="12700" cap="rnd" cmpd="sng">
              <a:noFill/>
              <a:prstDash val="solid"/>
              <a:round/>
              <a:headEnd type="none" w="med" len="med"/>
              <a:tailEnd type="none" w="med" len="med"/>
            </a:ln>
          </p:spPr>
          <p:txBody>
            <a:bodyPr/>
            <a:lstStyle/>
            <a:p>
              <a:endParaRPr lang="es-EC" dirty="0"/>
            </a:p>
          </p:txBody>
        </p:sp>
        <p:sp>
          <p:nvSpPr>
            <p:cNvPr id="9227" name="Freeform 24"/>
            <p:cNvSpPr>
              <a:spLocks/>
            </p:cNvSpPr>
            <p:nvPr/>
          </p:nvSpPr>
          <p:spPr bwMode="gray">
            <a:xfrm rot="7200000">
              <a:off x="1358" y="1826"/>
              <a:ext cx="1553" cy="485"/>
            </a:xfrm>
            <a:custGeom>
              <a:avLst/>
              <a:gdLst>
                <a:gd name="T0" fmla="*/ 382 w 1717"/>
                <a:gd name="T1" fmla="*/ 102 h 484"/>
                <a:gd name="T2" fmla="*/ 417 w 1717"/>
                <a:gd name="T3" fmla="*/ 408 h 484"/>
                <a:gd name="T4" fmla="*/ 399 w 1717"/>
                <a:gd name="T5" fmla="*/ 382 h 484"/>
                <a:gd name="T6" fmla="*/ 373 w 1717"/>
                <a:gd name="T7" fmla="*/ 416 h 484"/>
                <a:gd name="T8" fmla="*/ 346 w 1717"/>
                <a:gd name="T9" fmla="*/ 446 h 484"/>
                <a:gd name="T10" fmla="*/ 314 w 1717"/>
                <a:gd name="T11" fmla="*/ 471 h 484"/>
                <a:gd name="T12" fmla="*/ 289 w 1717"/>
                <a:gd name="T13" fmla="*/ 485 h 484"/>
                <a:gd name="T14" fmla="*/ 262 w 1717"/>
                <a:gd name="T15" fmla="*/ 492 h 484"/>
                <a:gd name="T16" fmla="*/ 236 w 1717"/>
                <a:gd name="T17" fmla="*/ 492 h 484"/>
                <a:gd name="T18" fmla="*/ 208 w 1717"/>
                <a:gd name="T19" fmla="*/ 481 h 484"/>
                <a:gd name="T20" fmla="*/ 172 w 1717"/>
                <a:gd name="T21" fmla="*/ 452 h 484"/>
                <a:gd name="T22" fmla="*/ 143 w 1717"/>
                <a:gd name="T23" fmla="*/ 420 h 484"/>
                <a:gd name="T24" fmla="*/ 117 w 1717"/>
                <a:gd name="T25" fmla="*/ 386 h 484"/>
                <a:gd name="T26" fmla="*/ 93 w 1717"/>
                <a:gd name="T27" fmla="*/ 339 h 484"/>
                <a:gd name="T28" fmla="*/ 66 w 1717"/>
                <a:gd name="T29" fmla="*/ 269 h 484"/>
                <a:gd name="T30" fmla="*/ 43 w 1717"/>
                <a:gd name="T31" fmla="*/ 186 h 484"/>
                <a:gd name="T32" fmla="*/ 28 w 1717"/>
                <a:gd name="T33" fmla="*/ 132 h 484"/>
                <a:gd name="T34" fmla="*/ 0 w 1717"/>
                <a:gd name="T35" fmla="*/ 0 h 484"/>
                <a:gd name="T36" fmla="*/ 36 w 1717"/>
                <a:gd name="T37" fmla="*/ 124 h 484"/>
                <a:gd name="T38" fmla="*/ 60 w 1717"/>
                <a:gd name="T39" fmla="*/ 186 h 484"/>
                <a:gd name="T40" fmla="*/ 82 w 1717"/>
                <a:gd name="T41" fmla="*/ 231 h 484"/>
                <a:gd name="T42" fmla="*/ 107 w 1717"/>
                <a:gd name="T43" fmla="*/ 280 h 484"/>
                <a:gd name="T44" fmla="*/ 132 w 1717"/>
                <a:gd name="T45" fmla="*/ 306 h 484"/>
                <a:gd name="T46" fmla="*/ 156 w 1717"/>
                <a:gd name="T47" fmla="*/ 322 h 484"/>
                <a:gd name="T48" fmla="*/ 183 w 1717"/>
                <a:gd name="T49" fmla="*/ 331 h 484"/>
                <a:gd name="T50" fmla="*/ 208 w 1717"/>
                <a:gd name="T51" fmla="*/ 331 h 484"/>
                <a:gd name="T52" fmla="*/ 241 w 1717"/>
                <a:gd name="T53" fmla="*/ 324 h 484"/>
                <a:gd name="T54" fmla="*/ 270 w 1717"/>
                <a:gd name="T55" fmla="*/ 309 h 484"/>
                <a:gd name="T56" fmla="*/ 299 w 1717"/>
                <a:gd name="T57" fmla="*/ 287 h 484"/>
                <a:gd name="T58" fmla="*/ 329 w 1717"/>
                <a:gd name="T59" fmla="*/ 258 h 484"/>
                <a:gd name="T60" fmla="*/ 358 w 1717"/>
                <a:gd name="T61" fmla="*/ 209 h 484"/>
                <a:gd name="T62" fmla="*/ 387 w 1717"/>
                <a:gd name="T63" fmla="*/ 153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99CC00"/>
            </a:solidFill>
            <a:ln w="12700" cap="rnd" cmpd="sng">
              <a:noFill/>
              <a:prstDash val="solid"/>
              <a:round/>
              <a:headEnd type="none" w="med" len="med"/>
              <a:tailEnd type="none" w="med" len="med"/>
            </a:ln>
          </p:spPr>
          <p:txBody>
            <a:bodyPr/>
            <a:lstStyle/>
            <a:p>
              <a:endParaRPr lang="es-EC" dirty="0"/>
            </a:p>
          </p:txBody>
        </p:sp>
        <p:sp>
          <p:nvSpPr>
            <p:cNvPr id="9229" name="Freeform 26"/>
            <p:cNvSpPr>
              <a:spLocks/>
            </p:cNvSpPr>
            <p:nvPr/>
          </p:nvSpPr>
          <p:spPr bwMode="gray">
            <a:xfrm rot="14400000">
              <a:off x="2538" y="1435"/>
              <a:ext cx="1553" cy="485"/>
            </a:xfrm>
            <a:custGeom>
              <a:avLst/>
              <a:gdLst>
                <a:gd name="T0" fmla="*/ 382 w 1717"/>
                <a:gd name="T1" fmla="*/ 102 h 484"/>
                <a:gd name="T2" fmla="*/ 417 w 1717"/>
                <a:gd name="T3" fmla="*/ 408 h 484"/>
                <a:gd name="T4" fmla="*/ 399 w 1717"/>
                <a:gd name="T5" fmla="*/ 382 h 484"/>
                <a:gd name="T6" fmla="*/ 373 w 1717"/>
                <a:gd name="T7" fmla="*/ 416 h 484"/>
                <a:gd name="T8" fmla="*/ 346 w 1717"/>
                <a:gd name="T9" fmla="*/ 446 h 484"/>
                <a:gd name="T10" fmla="*/ 314 w 1717"/>
                <a:gd name="T11" fmla="*/ 471 h 484"/>
                <a:gd name="T12" fmla="*/ 289 w 1717"/>
                <a:gd name="T13" fmla="*/ 485 h 484"/>
                <a:gd name="T14" fmla="*/ 262 w 1717"/>
                <a:gd name="T15" fmla="*/ 492 h 484"/>
                <a:gd name="T16" fmla="*/ 236 w 1717"/>
                <a:gd name="T17" fmla="*/ 492 h 484"/>
                <a:gd name="T18" fmla="*/ 208 w 1717"/>
                <a:gd name="T19" fmla="*/ 481 h 484"/>
                <a:gd name="T20" fmla="*/ 172 w 1717"/>
                <a:gd name="T21" fmla="*/ 452 h 484"/>
                <a:gd name="T22" fmla="*/ 143 w 1717"/>
                <a:gd name="T23" fmla="*/ 420 h 484"/>
                <a:gd name="T24" fmla="*/ 117 w 1717"/>
                <a:gd name="T25" fmla="*/ 386 h 484"/>
                <a:gd name="T26" fmla="*/ 93 w 1717"/>
                <a:gd name="T27" fmla="*/ 339 h 484"/>
                <a:gd name="T28" fmla="*/ 66 w 1717"/>
                <a:gd name="T29" fmla="*/ 269 h 484"/>
                <a:gd name="T30" fmla="*/ 43 w 1717"/>
                <a:gd name="T31" fmla="*/ 186 h 484"/>
                <a:gd name="T32" fmla="*/ 28 w 1717"/>
                <a:gd name="T33" fmla="*/ 132 h 484"/>
                <a:gd name="T34" fmla="*/ 0 w 1717"/>
                <a:gd name="T35" fmla="*/ 0 h 484"/>
                <a:gd name="T36" fmla="*/ 36 w 1717"/>
                <a:gd name="T37" fmla="*/ 124 h 484"/>
                <a:gd name="T38" fmla="*/ 60 w 1717"/>
                <a:gd name="T39" fmla="*/ 186 h 484"/>
                <a:gd name="T40" fmla="*/ 82 w 1717"/>
                <a:gd name="T41" fmla="*/ 231 h 484"/>
                <a:gd name="T42" fmla="*/ 107 w 1717"/>
                <a:gd name="T43" fmla="*/ 280 h 484"/>
                <a:gd name="T44" fmla="*/ 132 w 1717"/>
                <a:gd name="T45" fmla="*/ 306 h 484"/>
                <a:gd name="T46" fmla="*/ 156 w 1717"/>
                <a:gd name="T47" fmla="*/ 322 h 484"/>
                <a:gd name="T48" fmla="*/ 183 w 1717"/>
                <a:gd name="T49" fmla="*/ 331 h 484"/>
                <a:gd name="T50" fmla="*/ 208 w 1717"/>
                <a:gd name="T51" fmla="*/ 331 h 484"/>
                <a:gd name="T52" fmla="*/ 241 w 1717"/>
                <a:gd name="T53" fmla="*/ 324 h 484"/>
                <a:gd name="T54" fmla="*/ 270 w 1717"/>
                <a:gd name="T55" fmla="*/ 309 h 484"/>
                <a:gd name="T56" fmla="*/ 299 w 1717"/>
                <a:gd name="T57" fmla="*/ 287 h 484"/>
                <a:gd name="T58" fmla="*/ 329 w 1717"/>
                <a:gd name="T59" fmla="*/ 258 h 484"/>
                <a:gd name="T60" fmla="*/ 358 w 1717"/>
                <a:gd name="T61" fmla="*/ 209 h 484"/>
                <a:gd name="T62" fmla="*/ 387 w 1717"/>
                <a:gd name="T63" fmla="*/ 153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6699FF"/>
            </a:solidFill>
            <a:ln w="12700" cap="rnd" cmpd="sng">
              <a:noFill/>
              <a:prstDash val="solid"/>
              <a:round/>
              <a:headEnd type="none" w="med" len="med"/>
              <a:tailEnd type="none" w="med" len="med"/>
            </a:ln>
          </p:spPr>
          <p:txBody>
            <a:bodyPr/>
            <a:lstStyle/>
            <a:p>
              <a:endParaRPr lang="es-EC" dirty="0"/>
            </a:p>
          </p:txBody>
        </p:sp>
        <p:sp>
          <p:nvSpPr>
            <p:cNvPr id="9230" name="Freeform 27"/>
            <p:cNvSpPr>
              <a:spLocks/>
            </p:cNvSpPr>
            <p:nvPr/>
          </p:nvSpPr>
          <p:spPr bwMode="gray">
            <a:xfrm rot="18000000">
              <a:off x="2784" y="2211"/>
              <a:ext cx="1554" cy="486"/>
            </a:xfrm>
            <a:custGeom>
              <a:avLst/>
              <a:gdLst>
                <a:gd name="T0" fmla="*/ 385 w 1717"/>
                <a:gd name="T1" fmla="*/ 102 h 484"/>
                <a:gd name="T2" fmla="*/ 421 w 1717"/>
                <a:gd name="T3" fmla="*/ 421 h 484"/>
                <a:gd name="T4" fmla="*/ 402 w 1717"/>
                <a:gd name="T5" fmla="*/ 395 h 484"/>
                <a:gd name="T6" fmla="*/ 376 w 1717"/>
                <a:gd name="T7" fmla="*/ 429 h 484"/>
                <a:gd name="T8" fmla="*/ 349 w 1717"/>
                <a:gd name="T9" fmla="*/ 459 h 484"/>
                <a:gd name="T10" fmla="*/ 316 w 1717"/>
                <a:gd name="T11" fmla="*/ 484 h 484"/>
                <a:gd name="T12" fmla="*/ 291 w 1717"/>
                <a:gd name="T13" fmla="*/ 498 h 484"/>
                <a:gd name="T14" fmla="*/ 264 w 1717"/>
                <a:gd name="T15" fmla="*/ 505 h 484"/>
                <a:gd name="T16" fmla="*/ 238 w 1717"/>
                <a:gd name="T17" fmla="*/ 505 h 484"/>
                <a:gd name="T18" fmla="*/ 208 w 1717"/>
                <a:gd name="T19" fmla="*/ 494 h 484"/>
                <a:gd name="T20" fmla="*/ 174 w 1717"/>
                <a:gd name="T21" fmla="*/ 465 h 484"/>
                <a:gd name="T22" fmla="*/ 144 w 1717"/>
                <a:gd name="T23" fmla="*/ 433 h 484"/>
                <a:gd name="T24" fmla="*/ 118 w 1717"/>
                <a:gd name="T25" fmla="*/ 399 h 484"/>
                <a:gd name="T26" fmla="*/ 93 w 1717"/>
                <a:gd name="T27" fmla="*/ 339 h 484"/>
                <a:gd name="T28" fmla="*/ 66 w 1717"/>
                <a:gd name="T29" fmla="*/ 269 h 484"/>
                <a:gd name="T30" fmla="*/ 43 w 1717"/>
                <a:gd name="T31" fmla="*/ 199 h 484"/>
                <a:gd name="T32" fmla="*/ 28 w 1717"/>
                <a:gd name="T33" fmla="*/ 145 h 484"/>
                <a:gd name="T34" fmla="*/ 0 w 1717"/>
                <a:gd name="T35" fmla="*/ 0 h 484"/>
                <a:gd name="T36" fmla="*/ 37 w 1717"/>
                <a:gd name="T37" fmla="*/ 137 h 484"/>
                <a:gd name="T38" fmla="*/ 60 w 1717"/>
                <a:gd name="T39" fmla="*/ 199 h 484"/>
                <a:gd name="T40" fmla="*/ 83 w 1717"/>
                <a:gd name="T41" fmla="*/ 244 h 484"/>
                <a:gd name="T42" fmla="*/ 108 w 1717"/>
                <a:gd name="T43" fmla="*/ 280 h 484"/>
                <a:gd name="T44" fmla="*/ 134 w 1717"/>
                <a:gd name="T45" fmla="*/ 306 h 484"/>
                <a:gd name="T46" fmla="*/ 157 w 1717"/>
                <a:gd name="T47" fmla="*/ 322 h 484"/>
                <a:gd name="T48" fmla="*/ 184 w 1717"/>
                <a:gd name="T49" fmla="*/ 331 h 484"/>
                <a:gd name="T50" fmla="*/ 208 w 1717"/>
                <a:gd name="T51" fmla="*/ 331 h 484"/>
                <a:gd name="T52" fmla="*/ 244 w 1717"/>
                <a:gd name="T53" fmla="*/ 324 h 484"/>
                <a:gd name="T54" fmla="*/ 272 w 1717"/>
                <a:gd name="T55" fmla="*/ 309 h 484"/>
                <a:gd name="T56" fmla="*/ 302 w 1717"/>
                <a:gd name="T57" fmla="*/ 287 h 484"/>
                <a:gd name="T58" fmla="*/ 332 w 1717"/>
                <a:gd name="T59" fmla="*/ 258 h 484"/>
                <a:gd name="T60" fmla="*/ 360 w 1717"/>
                <a:gd name="T61" fmla="*/ 222 h 484"/>
                <a:gd name="T62" fmla="*/ 391 w 1717"/>
                <a:gd name="T63" fmla="*/ 166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9966FF"/>
            </a:solidFill>
            <a:ln w="12700" cap="rnd" cmpd="sng">
              <a:noFill/>
              <a:prstDash val="solid"/>
              <a:round/>
              <a:headEnd type="none" w="med" len="med"/>
              <a:tailEnd type="none" w="med" len="med"/>
            </a:ln>
          </p:spPr>
          <p:txBody>
            <a:bodyPr/>
            <a:lstStyle/>
            <a:p>
              <a:endParaRPr lang="es-EC" dirty="0"/>
            </a:p>
          </p:txBody>
        </p:sp>
        <p:grpSp>
          <p:nvGrpSpPr>
            <p:cNvPr id="9231" name="Group 40"/>
            <p:cNvGrpSpPr>
              <a:grpSpLocks/>
            </p:cNvGrpSpPr>
            <p:nvPr/>
          </p:nvGrpSpPr>
          <p:grpSpPr bwMode="auto">
            <a:xfrm>
              <a:off x="2221" y="1632"/>
              <a:ext cx="1540" cy="1296"/>
              <a:chOff x="2017" y="1920"/>
              <a:chExt cx="1996" cy="1680"/>
            </a:xfrm>
          </p:grpSpPr>
          <p:sp>
            <p:nvSpPr>
              <p:cNvPr id="9239" name="Oval 41"/>
              <p:cNvSpPr>
                <a:spLocks noChangeArrowheads="1"/>
              </p:cNvSpPr>
              <p:nvPr/>
            </p:nvSpPr>
            <p:spPr bwMode="gray">
              <a:xfrm>
                <a:off x="2017" y="1920"/>
                <a:ext cx="1996" cy="1680"/>
              </a:xfrm>
              <a:prstGeom prst="ellipse">
                <a:avLst/>
              </a:prstGeom>
              <a:gradFill rotWithShape="1">
                <a:gsLst>
                  <a:gs pos="0">
                    <a:srgbClr val="FF3300"/>
                  </a:gs>
                  <a:gs pos="100000">
                    <a:srgbClr val="3E0C00"/>
                  </a:gs>
                </a:gsLst>
                <a:lin ang="5400000" scaled="1"/>
              </a:gradFill>
              <a:ln w="9525">
                <a:solidFill>
                  <a:srgbClr val="000000"/>
                </a:solidFill>
                <a:round/>
                <a:headEnd/>
                <a:tailEnd/>
              </a:ln>
            </p:spPr>
            <p:txBody>
              <a:bodyPr wrap="none" anchor="ctr"/>
              <a:lstStyle/>
              <a:p>
                <a:endParaRPr lang="es-EC" dirty="0"/>
              </a:p>
            </p:txBody>
          </p:sp>
          <p:sp>
            <p:nvSpPr>
              <p:cNvPr id="9240" name="Freeform 42"/>
              <p:cNvSpPr>
                <a:spLocks/>
              </p:cNvSpPr>
              <p:nvPr/>
            </p:nvSpPr>
            <p:spPr bwMode="gray">
              <a:xfrm>
                <a:off x="2070" y="2325"/>
                <a:ext cx="1940" cy="706"/>
              </a:xfrm>
              <a:custGeom>
                <a:avLst/>
                <a:gdLst>
                  <a:gd name="T0" fmla="*/ 1014 w 1321"/>
                  <a:gd name="T1" fmla="*/ 89 h 712"/>
                  <a:gd name="T2" fmla="*/ 1027 w 1321"/>
                  <a:gd name="T3" fmla="*/ 98 h 712"/>
                  <a:gd name="T4" fmla="*/ 1030 w 1321"/>
                  <a:gd name="T5" fmla="*/ 106 h 712"/>
                  <a:gd name="T6" fmla="*/ 1025 w 1321"/>
                  <a:gd name="T7" fmla="*/ 114 h 712"/>
                  <a:gd name="T8" fmla="*/ 1012 w 1321"/>
                  <a:gd name="T9" fmla="*/ 120 h 712"/>
                  <a:gd name="T10" fmla="*/ 992 w 1321"/>
                  <a:gd name="T11" fmla="*/ 128 h 712"/>
                  <a:gd name="T12" fmla="*/ 966 w 1321"/>
                  <a:gd name="T13" fmla="*/ 134 h 712"/>
                  <a:gd name="T14" fmla="*/ 933 w 1321"/>
                  <a:gd name="T15" fmla="*/ 139 h 712"/>
                  <a:gd name="T16" fmla="*/ 895 w 1321"/>
                  <a:gd name="T17" fmla="*/ 144 h 712"/>
                  <a:gd name="T18" fmla="*/ 852 w 1321"/>
                  <a:gd name="T19" fmla="*/ 148 h 712"/>
                  <a:gd name="T20" fmla="*/ 804 w 1321"/>
                  <a:gd name="T21" fmla="*/ 151 h 712"/>
                  <a:gd name="T22" fmla="*/ 754 w 1321"/>
                  <a:gd name="T23" fmla="*/ 152 h 712"/>
                  <a:gd name="T24" fmla="*/ 699 w 1321"/>
                  <a:gd name="T25" fmla="*/ 156 h 712"/>
                  <a:gd name="T26" fmla="*/ 643 w 1321"/>
                  <a:gd name="T27" fmla="*/ 157 h 712"/>
                  <a:gd name="T28" fmla="*/ 621 w 1321"/>
                  <a:gd name="T29" fmla="*/ 158 h 712"/>
                  <a:gd name="T30" fmla="*/ 372 w 1321"/>
                  <a:gd name="T31" fmla="*/ 158 h 712"/>
                  <a:gd name="T32" fmla="*/ 368 w 1321"/>
                  <a:gd name="T33" fmla="*/ 158 h 712"/>
                  <a:gd name="T34" fmla="*/ 319 w 1321"/>
                  <a:gd name="T35" fmla="*/ 157 h 712"/>
                  <a:gd name="T36" fmla="*/ 272 w 1321"/>
                  <a:gd name="T37" fmla="*/ 156 h 712"/>
                  <a:gd name="T38" fmla="*/ 227 w 1321"/>
                  <a:gd name="T39" fmla="*/ 154 h 712"/>
                  <a:gd name="T40" fmla="*/ 183 w 1321"/>
                  <a:gd name="T41" fmla="*/ 151 h 712"/>
                  <a:gd name="T42" fmla="*/ 146 w 1321"/>
                  <a:gd name="T43" fmla="*/ 150 h 712"/>
                  <a:gd name="T44" fmla="*/ 112 w 1321"/>
                  <a:gd name="T45" fmla="*/ 146 h 712"/>
                  <a:gd name="T46" fmla="*/ 77 w 1321"/>
                  <a:gd name="T47" fmla="*/ 143 h 712"/>
                  <a:gd name="T48" fmla="*/ 54 w 1321"/>
                  <a:gd name="T49" fmla="*/ 140 h 712"/>
                  <a:gd name="T50" fmla="*/ 26 w 1321"/>
                  <a:gd name="T51" fmla="*/ 134 h 712"/>
                  <a:gd name="T52" fmla="*/ 18 w 1321"/>
                  <a:gd name="T53" fmla="*/ 129 h 712"/>
                  <a:gd name="T54" fmla="*/ 6 w 1321"/>
                  <a:gd name="T55" fmla="*/ 123 h 712"/>
                  <a:gd name="T56" fmla="*/ 0 w 1321"/>
                  <a:gd name="T57" fmla="*/ 116 h 712"/>
                  <a:gd name="T58" fmla="*/ 0 w 1321"/>
                  <a:gd name="T59" fmla="*/ 115 h 712"/>
                  <a:gd name="T60" fmla="*/ 4 w 1321"/>
                  <a:gd name="T61" fmla="*/ 106 h 712"/>
                  <a:gd name="T62" fmla="*/ 16 w 1321"/>
                  <a:gd name="T63" fmla="*/ 99 h 712"/>
                  <a:gd name="T64" fmla="*/ 38 w 1321"/>
                  <a:gd name="T65" fmla="*/ 82 h 712"/>
                  <a:gd name="T66" fmla="*/ 73 w 1321"/>
                  <a:gd name="T67" fmla="*/ 66 h 712"/>
                  <a:gd name="T68" fmla="*/ 116 w 1321"/>
                  <a:gd name="T69" fmla="*/ 53 h 712"/>
                  <a:gd name="T70" fmla="*/ 160 w 1321"/>
                  <a:gd name="T71" fmla="*/ 38 h 712"/>
                  <a:gd name="T72" fmla="*/ 211 w 1321"/>
                  <a:gd name="T73" fmla="*/ 27 h 712"/>
                  <a:gd name="T74" fmla="*/ 267 w 1321"/>
                  <a:gd name="T75" fmla="*/ 18 h 712"/>
                  <a:gd name="T76" fmla="*/ 324 w 1321"/>
                  <a:gd name="T77" fmla="*/ 10 h 712"/>
                  <a:gd name="T78" fmla="*/ 388 w 1321"/>
                  <a:gd name="T79" fmla="*/ 4 h 712"/>
                  <a:gd name="T80" fmla="*/ 453 w 1321"/>
                  <a:gd name="T81" fmla="*/ 4 h 712"/>
                  <a:gd name="T82" fmla="*/ 521 w 1321"/>
                  <a:gd name="T83" fmla="*/ 0 h 712"/>
                  <a:gd name="T84" fmla="*/ 521 w 1321"/>
                  <a:gd name="T85" fmla="*/ 0 h 712"/>
                  <a:gd name="T86" fmla="*/ 592 w 1321"/>
                  <a:gd name="T87" fmla="*/ 4 h 712"/>
                  <a:gd name="T88" fmla="*/ 661 w 1321"/>
                  <a:gd name="T89" fmla="*/ 4 h 712"/>
                  <a:gd name="T90" fmla="*/ 727 w 1321"/>
                  <a:gd name="T91" fmla="*/ 11 h 712"/>
                  <a:gd name="T92" fmla="*/ 789 w 1321"/>
                  <a:gd name="T93" fmla="*/ 20 h 712"/>
                  <a:gd name="T94" fmla="*/ 844 w 1321"/>
                  <a:gd name="T95" fmla="*/ 30 h 712"/>
                  <a:gd name="T96" fmla="*/ 896 w 1321"/>
                  <a:gd name="T97" fmla="*/ 43 h 712"/>
                  <a:gd name="T98" fmla="*/ 942 w 1321"/>
                  <a:gd name="T99" fmla="*/ 56 h 712"/>
                  <a:gd name="T100" fmla="*/ 982 w 1321"/>
                  <a:gd name="T101" fmla="*/ 72 h 712"/>
                  <a:gd name="T102" fmla="*/ 1014 w 1321"/>
                  <a:gd name="T103" fmla="*/ 89 h 712"/>
                  <a:gd name="T104" fmla="*/ 1014 w 1321"/>
                  <a:gd name="T105" fmla="*/ 8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3300"/>
                  </a:gs>
                </a:gsLst>
                <a:lin ang="5400000" scaled="1"/>
              </a:gradFill>
              <a:ln w="0">
                <a:noFill/>
                <a:prstDash val="solid"/>
                <a:round/>
                <a:headEnd/>
                <a:tailEnd/>
              </a:ln>
            </p:spPr>
            <p:txBody>
              <a:bodyPr/>
              <a:lstStyle/>
              <a:p>
                <a:endParaRPr lang="es-EC"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es-EC"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PROBLEMA</a:t>
                </a:r>
                <a:r>
                  <a:rPr lang="es-EC" sz="2400" dirty="0" smtClean="0"/>
                  <a:t> </a:t>
                </a:r>
                <a:endParaRPr lang="es-EC" sz="2400" dirty="0"/>
              </a:p>
            </p:txBody>
          </p:sp>
        </p:grpSp>
        <p:sp>
          <p:nvSpPr>
            <p:cNvPr id="9232" name="Text Box 43"/>
            <p:cNvSpPr txBox="1">
              <a:spLocks noChangeArrowheads="1"/>
            </p:cNvSpPr>
            <p:nvPr/>
          </p:nvSpPr>
          <p:spPr bwMode="auto">
            <a:xfrm>
              <a:off x="3984" y="2784"/>
              <a:ext cx="1100" cy="231"/>
            </a:xfrm>
            <a:prstGeom prst="rect">
              <a:avLst/>
            </a:prstGeom>
            <a:noFill/>
            <a:ln w="9525" algn="ctr">
              <a:noFill/>
              <a:miter lim="800000"/>
              <a:headEnd/>
              <a:tailEnd/>
            </a:ln>
          </p:spPr>
          <p:txBody>
            <a:bodyPr wrap="none">
              <a:spAutoFit/>
            </a:bodyPr>
            <a:lstStyle/>
            <a:p>
              <a:r>
                <a:rPr lang="en-US" b="1" dirty="0">
                  <a:solidFill>
                    <a:srgbClr val="FFFFFF"/>
                  </a:solidFill>
                </a:rPr>
                <a:t>Add Your Text</a:t>
              </a:r>
            </a:p>
          </p:txBody>
        </p:sp>
        <p:sp>
          <p:nvSpPr>
            <p:cNvPr id="9234" name="Text Box 46"/>
            <p:cNvSpPr txBox="1">
              <a:spLocks noChangeArrowheads="1"/>
            </p:cNvSpPr>
            <p:nvPr/>
          </p:nvSpPr>
          <p:spPr bwMode="auto">
            <a:xfrm>
              <a:off x="720" y="1632"/>
              <a:ext cx="1100" cy="231"/>
            </a:xfrm>
            <a:prstGeom prst="rect">
              <a:avLst/>
            </a:prstGeom>
            <a:noFill/>
            <a:ln w="9525" algn="ctr">
              <a:noFill/>
              <a:miter lim="800000"/>
              <a:headEnd/>
              <a:tailEnd/>
            </a:ln>
          </p:spPr>
          <p:txBody>
            <a:bodyPr wrap="none">
              <a:spAutoFit/>
            </a:bodyPr>
            <a:lstStyle/>
            <a:p>
              <a:r>
                <a:rPr lang="en-US" b="1" dirty="0">
                  <a:solidFill>
                    <a:srgbClr val="FFFFFF"/>
                  </a:solidFill>
                </a:rPr>
                <a:t>Add Your Text</a:t>
              </a:r>
            </a:p>
          </p:txBody>
        </p:sp>
        <p:sp>
          <p:nvSpPr>
            <p:cNvPr id="9235" name="Text Box 47"/>
            <p:cNvSpPr txBox="1">
              <a:spLocks noChangeArrowheads="1"/>
            </p:cNvSpPr>
            <p:nvPr/>
          </p:nvSpPr>
          <p:spPr bwMode="auto">
            <a:xfrm>
              <a:off x="868" y="2832"/>
              <a:ext cx="1100" cy="231"/>
            </a:xfrm>
            <a:prstGeom prst="rect">
              <a:avLst/>
            </a:prstGeom>
            <a:noFill/>
            <a:ln w="9525" algn="ctr">
              <a:noFill/>
              <a:miter lim="800000"/>
              <a:headEnd/>
              <a:tailEnd/>
            </a:ln>
          </p:spPr>
          <p:txBody>
            <a:bodyPr wrap="none">
              <a:spAutoFit/>
            </a:bodyPr>
            <a:lstStyle/>
            <a:p>
              <a:r>
                <a:rPr lang="en-US" b="1" dirty="0">
                  <a:solidFill>
                    <a:srgbClr val="FFFFFF"/>
                  </a:solidFill>
                </a:rPr>
                <a:t>Add Your Text</a:t>
              </a:r>
            </a:p>
          </p:txBody>
        </p:sp>
        <p:sp>
          <p:nvSpPr>
            <p:cNvPr id="9236" name="Text Box 48"/>
            <p:cNvSpPr txBox="1">
              <a:spLocks noChangeArrowheads="1"/>
            </p:cNvSpPr>
            <p:nvPr/>
          </p:nvSpPr>
          <p:spPr bwMode="auto">
            <a:xfrm>
              <a:off x="2112" y="3600"/>
              <a:ext cx="1408" cy="231"/>
            </a:xfrm>
            <a:prstGeom prst="rect">
              <a:avLst/>
            </a:prstGeom>
            <a:noFill/>
            <a:ln w="9525" algn="ctr">
              <a:noFill/>
              <a:miter lim="800000"/>
              <a:headEnd/>
              <a:tailEnd/>
            </a:ln>
          </p:spPr>
          <p:txBody>
            <a:bodyPr>
              <a:spAutoFit/>
            </a:bodyPr>
            <a:lstStyle/>
            <a:p>
              <a:r>
                <a:rPr lang="en-US" b="1" dirty="0">
                  <a:solidFill>
                    <a:srgbClr val="FFFFFF"/>
                  </a:solidFill>
                </a:rPr>
                <a:t>Add Your Text</a:t>
              </a:r>
            </a:p>
          </p:txBody>
        </p:sp>
        <p:sp>
          <p:nvSpPr>
            <p:cNvPr id="9237" name="Text Box 49"/>
            <p:cNvSpPr txBox="1">
              <a:spLocks noChangeArrowheads="1"/>
            </p:cNvSpPr>
            <p:nvPr/>
          </p:nvSpPr>
          <p:spPr bwMode="auto">
            <a:xfrm>
              <a:off x="3360" y="960"/>
              <a:ext cx="1100" cy="231"/>
            </a:xfrm>
            <a:prstGeom prst="rect">
              <a:avLst/>
            </a:prstGeom>
            <a:noFill/>
            <a:ln w="9525" algn="ctr">
              <a:noFill/>
              <a:miter lim="800000"/>
              <a:headEnd/>
              <a:tailEnd/>
            </a:ln>
          </p:spPr>
          <p:txBody>
            <a:bodyPr wrap="none">
              <a:spAutoFit/>
            </a:bodyPr>
            <a:lstStyle/>
            <a:p>
              <a:r>
                <a:rPr lang="en-US" b="1" dirty="0">
                  <a:solidFill>
                    <a:srgbClr val="FFFFFF"/>
                  </a:solidFill>
                </a:rPr>
                <a:t>Add Your Text</a:t>
              </a:r>
            </a:p>
          </p:txBody>
        </p:sp>
        <p:sp>
          <p:nvSpPr>
            <p:cNvPr id="36" name="Text Box 51"/>
            <p:cNvSpPr txBox="1">
              <a:spLocks noChangeArrowheads="1"/>
            </p:cNvSpPr>
            <p:nvPr/>
          </p:nvSpPr>
          <p:spPr bwMode="gray">
            <a:xfrm>
              <a:off x="2489" y="2035"/>
              <a:ext cx="1200" cy="640"/>
            </a:xfrm>
            <a:prstGeom prst="rect">
              <a:avLst/>
            </a:prstGeom>
            <a:noFill/>
            <a:ln>
              <a:noFill/>
            </a:ln>
            <a:effectLst/>
            <a:extLst/>
          </p:spPr>
          <p:txBody>
            <a:bodyPr>
              <a:spAutoFit/>
            </a:bodyPr>
            <a:lstStyle/>
            <a:p>
              <a:pPr algn="ctr">
                <a:defRPr/>
              </a:pPr>
              <a:endParaRPr lang="en-US" sz="6000" b="1" dirty="0">
                <a:effectLst>
                  <a:outerShdw blurRad="38100" dist="38100" dir="2700000" algn="tl">
                    <a:srgbClr val="000000"/>
                  </a:outerShdw>
                </a:effectLst>
              </a:endParaRPr>
            </a:p>
          </p:txBody>
        </p:sp>
      </p:grpSp>
      <p:sp>
        <p:nvSpPr>
          <p:cNvPr id="39" name="38 Rectángulo"/>
          <p:cNvSpPr/>
          <p:nvPr/>
        </p:nvSpPr>
        <p:spPr>
          <a:xfrm>
            <a:off x="5364088" y="1628800"/>
            <a:ext cx="3371850" cy="584775"/>
          </a:xfrm>
          <a:prstGeom prst="rect">
            <a:avLst/>
          </a:prstGeom>
          <a:ln>
            <a:solidFill>
              <a:srgbClr val="92D050"/>
            </a:solidFill>
          </a:ln>
          <a:effectLst>
            <a:glow rad="63500">
              <a:schemeClr val="accent1">
                <a:satMod val="175000"/>
                <a:alpha val="40000"/>
              </a:schemeClr>
            </a:glow>
          </a:effectLst>
        </p:spPr>
        <p:txBody>
          <a:bodyPr>
            <a:spAutoFit/>
          </a:bodyPr>
          <a:lstStyle/>
          <a:p>
            <a:pPr algn="ctr">
              <a:defRPr/>
            </a:pPr>
            <a:r>
              <a:rPr lang="es-EC" sz="1600" b="1" dirty="0" smtClean="0">
                <a:ln>
                  <a:solidFill>
                    <a:schemeClr val="accent1">
                      <a:lumMod val="50000"/>
                    </a:schemeClr>
                  </a:solidFill>
                </a:ln>
              </a:rPr>
              <a:t>Falta de  capacitación a las maestras del Centro </a:t>
            </a:r>
            <a:endParaRPr lang="es-EC" sz="1600" b="1" dirty="0">
              <a:ln>
                <a:solidFill>
                  <a:schemeClr val="accent1">
                    <a:lumMod val="50000"/>
                  </a:schemeClr>
                </a:solidFill>
              </a:ln>
            </a:endParaRPr>
          </a:p>
        </p:txBody>
      </p:sp>
      <p:sp>
        <p:nvSpPr>
          <p:cNvPr id="43" name="42 Rectángulo"/>
          <p:cNvSpPr/>
          <p:nvPr/>
        </p:nvSpPr>
        <p:spPr>
          <a:xfrm>
            <a:off x="5940152" y="3645024"/>
            <a:ext cx="2808311" cy="830997"/>
          </a:xfrm>
          <a:prstGeom prst="rect">
            <a:avLst/>
          </a:prstGeom>
          <a:ln>
            <a:solidFill>
              <a:srgbClr val="92D050"/>
            </a:solidFill>
          </a:ln>
          <a:effectLst>
            <a:glow rad="63500">
              <a:schemeClr val="accent1">
                <a:satMod val="175000"/>
                <a:alpha val="40000"/>
              </a:schemeClr>
            </a:glow>
          </a:effectLst>
        </p:spPr>
        <p:txBody>
          <a:bodyPr wrap="square">
            <a:spAutoFit/>
          </a:bodyPr>
          <a:lstStyle/>
          <a:p>
            <a:pPr algn="just">
              <a:defRPr/>
            </a:pPr>
            <a:r>
              <a:rPr lang="es-EC" sz="1600" b="1" dirty="0" smtClean="0">
                <a:ln>
                  <a:solidFill>
                    <a:schemeClr val="accent1">
                      <a:lumMod val="50000"/>
                    </a:schemeClr>
                  </a:solidFill>
                </a:ln>
              </a:rPr>
              <a:t>Desconocimiento del tema de estimulación temprana en los padres de familia </a:t>
            </a:r>
            <a:endParaRPr lang="es-EC" sz="1600" b="1" dirty="0">
              <a:ln>
                <a:solidFill>
                  <a:schemeClr val="accent1">
                    <a:lumMod val="50000"/>
                  </a:schemeClr>
                </a:solidFill>
              </a:ln>
            </a:endParaRPr>
          </a:p>
        </p:txBody>
      </p:sp>
      <p:sp>
        <p:nvSpPr>
          <p:cNvPr id="44" name="43 Rectángulo"/>
          <p:cNvSpPr/>
          <p:nvPr/>
        </p:nvSpPr>
        <p:spPr>
          <a:xfrm>
            <a:off x="251520" y="4293096"/>
            <a:ext cx="3744416" cy="584775"/>
          </a:xfrm>
          <a:prstGeom prst="rect">
            <a:avLst/>
          </a:prstGeom>
          <a:ln>
            <a:solidFill>
              <a:srgbClr val="92D050"/>
            </a:solidFill>
          </a:ln>
          <a:effectLst>
            <a:glow rad="63500">
              <a:schemeClr val="accent1">
                <a:satMod val="175000"/>
                <a:alpha val="40000"/>
              </a:schemeClr>
            </a:glow>
          </a:effectLst>
        </p:spPr>
        <p:txBody>
          <a:bodyPr wrap="square">
            <a:spAutoFit/>
          </a:bodyPr>
          <a:lstStyle/>
          <a:p>
            <a:pPr algn="ctr">
              <a:defRPr/>
            </a:pPr>
            <a:r>
              <a:rPr lang="es-EC" sz="1600" b="1" dirty="0" smtClean="0">
                <a:ln>
                  <a:solidFill>
                    <a:schemeClr val="accent1">
                      <a:lumMod val="50000"/>
                    </a:schemeClr>
                  </a:solidFill>
                </a:ln>
              </a:rPr>
              <a:t>No se realiza debido a sus recursos vulnerables</a:t>
            </a:r>
            <a:endParaRPr lang="es-EC" sz="1600" b="1" dirty="0">
              <a:ln>
                <a:solidFill>
                  <a:schemeClr val="accent1">
                    <a:lumMod val="50000"/>
                  </a:schemeClr>
                </a:solidFill>
              </a:ln>
            </a:endParaRPr>
          </a:p>
        </p:txBody>
      </p:sp>
      <p:sp>
        <p:nvSpPr>
          <p:cNvPr id="45" name="44 CuadroTexto"/>
          <p:cNvSpPr txBox="1"/>
          <p:nvPr/>
        </p:nvSpPr>
        <p:spPr>
          <a:xfrm>
            <a:off x="179512" y="1196752"/>
            <a:ext cx="4162425" cy="584775"/>
          </a:xfrm>
          <a:prstGeom prst="rect">
            <a:avLst/>
          </a:prstGeom>
          <a:ln>
            <a:solidFill>
              <a:srgbClr val="92D050"/>
            </a:solidFill>
          </a:ln>
          <a:effectLst>
            <a:glow rad="63500">
              <a:schemeClr val="accent1">
                <a:satMod val="175000"/>
                <a:alpha val="40000"/>
              </a:schemeClr>
            </a:glow>
          </a:effectLst>
        </p:spPr>
        <p:txBody>
          <a:bodyPr>
            <a:spAutoFit/>
          </a:bodyPr>
          <a:lstStyle/>
          <a:p>
            <a:pPr algn="ctr">
              <a:defRPr/>
            </a:pPr>
            <a:r>
              <a:rPr lang="es-EC" sz="1600" b="1" dirty="0" smtClean="0">
                <a:ln>
                  <a:solidFill>
                    <a:schemeClr val="accent1">
                      <a:lumMod val="50000"/>
                    </a:schemeClr>
                  </a:solidFill>
                </a:ln>
              </a:rPr>
              <a:t>No hay una adecuada estimulación en los niños </a:t>
            </a:r>
            <a:endParaRPr lang="es-EC" sz="1600" b="1" dirty="0">
              <a:ln>
                <a:solidFill>
                  <a:schemeClr val="accent1">
                    <a:lumMod val="50000"/>
                  </a:schemeClr>
                </a:solidFill>
              </a:ln>
            </a:endParaRPr>
          </a:p>
        </p:txBody>
      </p:sp>
      <p:pic>
        <p:nvPicPr>
          <p:cNvPr id="25" name="0 Imagen"/>
          <p:cNvPicPr/>
          <p:nvPr/>
        </p:nvPicPr>
        <p:blipFill>
          <a:blip r:embed="rId3" cstate="print">
            <a:extLst>
              <a:ext uri="{28A0092B-C50C-407E-A947-70E740481C1C}">
                <a14:useLocalDpi xmlns:a14="http://schemas.microsoft.com/office/drawing/2010/main" xmlns="" val="0"/>
              </a:ext>
            </a:extLst>
          </a:blip>
          <a:stretch>
            <a:fillRect/>
          </a:stretch>
        </p:blipFill>
        <p:spPr>
          <a:xfrm>
            <a:off x="0" y="5373216"/>
            <a:ext cx="6804248" cy="860425"/>
          </a:xfrm>
          <a:prstGeom prst="rect">
            <a:avLst/>
          </a:prstGeom>
        </p:spPr>
      </p:pic>
      <p:pic>
        <p:nvPicPr>
          <p:cNvPr id="22" name="Picture 2" descr="http://biotecnologia.espe.edu.ec/laboratorios-investigacion/wp-content/uploads/2014/07/logo-espe.jpg"/>
          <p:cNvPicPr>
            <a:picLocks noChangeAspect="1" noChangeArrowheads="1"/>
          </p:cNvPicPr>
          <p:nvPr/>
        </p:nvPicPr>
        <p:blipFill>
          <a:blip r:embed="rId4" cstate="print"/>
          <a:srcRect/>
          <a:stretch>
            <a:fillRect/>
          </a:stretch>
        </p:blipFill>
        <p:spPr bwMode="auto">
          <a:xfrm>
            <a:off x="6588224" y="5877272"/>
            <a:ext cx="2376264" cy="68859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biotecnologia.espe.edu.ec/laboratorios-investigacion/wp-content/uploads/2014/07/logo-espe.jpg"/>
          <p:cNvPicPr>
            <a:picLocks noChangeAspect="1" noChangeArrowheads="1"/>
          </p:cNvPicPr>
          <p:nvPr/>
        </p:nvPicPr>
        <p:blipFill>
          <a:blip r:embed="rId3" cstate="print"/>
          <a:srcRect/>
          <a:stretch>
            <a:fillRect/>
          </a:stretch>
        </p:blipFill>
        <p:spPr bwMode="auto">
          <a:xfrm>
            <a:off x="6588224" y="5877272"/>
            <a:ext cx="2376264" cy="688596"/>
          </a:xfrm>
          <a:prstGeom prst="rect">
            <a:avLst/>
          </a:prstGeom>
          <a:noFill/>
        </p:spPr>
      </p:pic>
      <p:pic>
        <p:nvPicPr>
          <p:cNvPr id="10" name="9 Imagen" descr="http://letrascancionesinfantiles.com/wp-content/themes/directorypress/thumbs/las-estatuas-de-marfil.jpg"/>
          <p:cNvPicPr/>
          <p:nvPr/>
        </p:nvPicPr>
        <p:blipFill>
          <a:blip r:embed="rId4" cstate="print"/>
          <a:srcRect/>
          <a:stretch>
            <a:fillRect/>
          </a:stretch>
        </p:blipFill>
        <p:spPr bwMode="auto">
          <a:xfrm rot="786312">
            <a:off x="6730461" y="1147694"/>
            <a:ext cx="2276649" cy="1468970"/>
          </a:xfrm>
          <a:prstGeom prst="rect">
            <a:avLst/>
          </a:prstGeom>
          <a:noFill/>
          <a:ln w="9525">
            <a:noFill/>
            <a:miter lim="800000"/>
            <a:headEnd/>
            <a:tailEnd/>
          </a:ln>
        </p:spPr>
      </p:pic>
      <p:pic>
        <p:nvPicPr>
          <p:cNvPr id="12" name="11 Imagen"/>
          <p:cNvPicPr/>
          <p:nvPr/>
        </p:nvPicPr>
        <p:blipFill>
          <a:blip r:embed="rId5" cstate="print"/>
          <a:srcRect/>
          <a:stretch>
            <a:fillRect/>
          </a:stretch>
        </p:blipFill>
        <p:spPr bwMode="auto">
          <a:xfrm rot="20951806">
            <a:off x="4330650" y="724604"/>
            <a:ext cx="2088232" cy="2232248"/>
          </a:xfrm>
          <a:prstGeom prst="rect">
            <a:avLst/>
          </a:prstGeom>
          <a:noFill/>
          <a:ln w="9525">
            <a:noFill/>
            <a:miter lim="800000"/>
            <a:headEnd/>
            <a:tailEnd/>
          </a:ln>
        </p:spPr>
      </p:pic>
      <p:pic>
        <p:nvPicPr>
          <p:cNvPr id="15" name="14 Imagen" descr="http://www.lasmanualidades.com/wp-content/uploads/2010/07/el-rincon-de-los-peques-hoy-hacemos-masas-para-modelar5.jpg"/>
          <p:cNvPicPr/>
          <p:nvPr/>
        </p:nvPicPr>
        <p:blipFill>
          <a:blip r:embed="rId6" cstate="print"/>
          <a:srcRect/>
          <a:stretch>
            <a:fillRect/>
          </a:stretch>
        </p:blipFill>
        <p:spPr bwMode="auto">
          <a:xfrm>
            <a:off x="220133" y="4108084"/>
            <a:ext cx="3067050" cy="2004907"/>
          </a:xfrm>
          <a:prstGeom prst="rect">
            <a:avLst/>
          </a:prstGeom>
          <a:noFill/>
          <a:ln w="9525">
            <a:noFill/>
            <a:miter lim="800000"/>
            <a:headEnd/>
            <a:tailEnd/>
          </a:ln>
        </p:spPr>
      </p:pic>
      <p:pic>
        <p:nvPicPr>
          <p:cNvPr id="14" name="13 Imagen" descr="http://static.wix.com/media/036056_60fb3a67b1a8a6ac1e557617c30c182c.jpg_850"/>
          <p:cNvPicPr/>
          <p:nvPr/>
        </p:nvPicPr>
        <p:blipFill>
          <a:blip r:embed="rId7" cstate="print"/>
          <a:srcRect/>
          <a:stretch>
            <a:fillRect/>
          </a:stretch>
        </p:blipFill>
        <p:spPr bwMode="auto">
          <a:xfrm rot="692262">
            <a:off x="167633" y="1847802"/>
            <a:ext cx="3111012" cy="1990514"/>
          </a:xfrm>
          <a:prstGeom prst="rect">
            <a:avLst/>
          </a:prstGeom>
          <a:noFill/>
          <a:ln w="9525">
            <a:noFill/>
            <a:miter lim="800000"/>
            <a:headEnd/>
            <a:tailEnd/>
          </a:ln>
        </p:spPr>
      </p:pic>
      <p:pic>
        <p:nvPicPr>
          <p:cNvPr id="9" name="8 Imagen" descr="http://t0.gstatic.com/images?q=tbn:ANd9GcTaSNvM4toOZpGCB6wqrpLVNXYvRGxCS7AY1eRqrSr06TjguR5qHQ"/>
          <p:cNvPicPr/>
          <p:nvPr/>
        </p:nvPicPr>
        <p:blipFill>
          <a:blip r:embed="rId8" cstate="print"/>
          <a:srcRect/>
          <a:stretch>
            <a:fillRect/>
          </a:stretch>
        </p:blipFill>
        <p:spPr bwMode="auto">
          <a:xfrm rot="21022267">
            <a:off x="141613" y="186082"/>
            <a:ext cx="2384516" cy="1894114"/>
          </a:xfrm>
          <a:prstGeom prst="rect">
            <a:avLst/>
          </a:prstGeom>
          <a:noFill/>
          <a:ln w="9525">
            <a:noFill/>
            <a:miter lim="800000"/>
            <a:headEnd/>
            <a:tailEnd/>
          </a:ln>
        </p:spPr>
      </p:pic>
      <p:sp>
        <p:nvSpPr>
          <p:cNvPr id="2" name="1 Título"/>
          <p:cNvSpPr>
            <a:spLocks noGrp="1"/>
          </p:cNvSpPr>
          <p:nvPr>
            <p:ph type="title"/>
          </p:nvPr>
        </p:nvSpPr>
        <p:spPr/>
        <p:txBody>
          <a:bodyPr/>
          <a:lstStyle/>
          <a:p>
            <a:pPr>
              <a:defRPr/>
            </a:pPr>
            <a:r>
              <a:rPr lang="es-EC" dirty="0" smtClean="0">
                <a:solidFill>
                  <a:srgbClr val="336600"/>
                </a:solidFill>
              </a:rPr>
              <a:t>Actividades de la Guía Didáctica </a:t>
            </a:r>
            <a:br>
              <a:rPr lang="es-EC" dirty="0" smtClean="0">
                <a:solidFill>
                  <a:srgbClr val="336600"/>
                </a:solidFill>
              </a:rPr>
            </a:br>
            <a:endParaRPr lang="es-EC" dirty="0">
              <a:solidFill>
                <a:srgbClr val="336600"/>
              </a:solidFill>
            </a:endParaRPr>
          </a:p>
        </p:txBody>
      </p:sp>
      <p:pic>
        <p:nvPicPr>
          <p:cNvPr id="17" name="16 Imagen"/>
          <p:cNvPicPr/>
          <p:nvPr/>
        </p:nvPicPr>
        <p:blipFill>
          <a:blip r:embed="rId9" cstate="print"/>
          <a:srcRect/>
          <a:stretch>
            <a:fillRect/>
          </a:stretch>
        </p:blipFill>
        <p:spPr bwMode="auto">
          <a:xfrm>
            <a:off x="3635896" y="4437112"/>
            <a:ext cx="3083208" cy="1846385"/>
          </a:xfrm>
          <a:prstGeom prst="rect">
            <a:avLst/>
          </a:prstGeom>
          <a:ln>
            <a:noFill/>
          </a:ln>
          <a:effectLst>
            <a:softEdge rad="112500"/>
          </a:effectLst>
        </p:spPr>
      </p:pic>
      <p:pic>
        <p:nvPicPr>
          <p:cNvPr id="19" name="18 Imagen"/>
          <p:cNvPicPr/>
          <p:nvPr/>
        </p:nvPicPr>
        <p:blipFill>
          <a:blip r:embed="rId10" cstate="print"/>
          <a:srcRect/>
          <a:stretch>
            <a:fillRect/>
          </a:stretch>
        </p:blipFill>
        <p:spPr bwMode="auto">
          <a:xfrm>
            <a:off x="6948264" y="3140968"/>
            <a:ext cx="1998475" cy="2549769"/>
          </a:xfrm>
          <a:prstGeom prst="rect">
            <a:avLst/>
          </a:prstGeom>
          <a:ln>
            <a:noFill/>
          </a:ln>
          <a:effectLst>
            <a:softEdge rad="112500"/>
          </a:effectLst>
        </p:spPr>
      </p:pic>
      <p:pic>
        <p:nvPicPr>
          <p:cNvPr id="11" name="10 Imagen"/>
          <p:cNvPicPr/>
          <p:nvPr/>
        </p:nvPicPr>
        <p:blipFill>
          <a:blip r:embed="rId11" cstate="print"/>
          <a:srcRect/>
          <a:stretch>
            <a:fillRect/>
          </a:stretch>
        </p:blipFill>
        <p:spPr bwMode="auto">
          <a:xfrm rot="21171956">
            <a:off x="2376938" y="1062639"/>
            <a:ext cx="2085975" cy="2278085"/>
          </a:xfrm>
          <a:prstGeom prst="rect">
            <a:avLst/>
          </a:prstGeom>
          <a:noFill/>
          <a:ln w="9525">
            <a:noFill/>
            <a:miter lim="800000"/>
            <a:headEnd/>
            <a:tailEnd/>
          </a:ln>
        </p:spPr>
      </p:pic>
      <p:pic>
        <p:nvPicPr>
          <p:cNvPr id="18" name="17 Imagen"/>
          <p:cNvPicPr/>
          <p:nvPr/>
        </p:nvPicPr>
        <p:blipFill>
          <a:blip r:embed="rId12" cstate="print"/>
          <a:srcRect/>
          <a:stretch>
            <a:fillRect/>
          </a:stretch>
        </p:blipFill>
        <p:spPr bwMode="auto">
          <a:xfrm>
            <a:off x="4211960" y="2924944"/>
            <a:ext cx="2592288" cy="1440160"/>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9" name="Picture 11"/>
          <p:cNvPicPr>
            <a:picLocks noChangeAspect="1" noChangeArrowheads="1"/>
          </p:cNvPicPr>
          <p:nvPr/>
        </p:nvPicPr>
        <p:blipFill>
          <a:blip r:embed="rId3" cstate="print"/>
          <a:srcRect/>
          <a:stretch>
            <a:fillRect/>
          </a:stretch>
        </p:blipFill>
        <p:spPr bwMode="auto">
          <a:xfrm rot="355667">
            <a:off x="6095858" y="3059195"/>
            <a:ext cx="2918424" cy="2799118"/>
          </a:xfrm>
          <a:prstGeom prst="ellipse">
            <a:avLst/>
          </a:prstGeom>
          <a:ln>
            <a:noFill/>
          </a:ln>
          <a:effectLst>
            <a:softEdge rad="112500"/>
          </a:effectLst>
        </p:spPr>
      </p:pic>
      <p:pic>
        <p:nvPicPr>
          <p:cNvPr id="13" name="12 Imagen" descr="https://5mimitos.com/wp-content/uploads/2013/10/5M01ES0612002_1024x1024.jpeg"/>
          <p:cNvPicPr/>
          <p:nvPr/>
        </p:nvPicPr>
        <p:blipFill>
          <a:blip r:embed="rId4" cstate="print"/>
          <a:srcRect/>
          <a:stretch>
            <a:fillRect/>
          </a:stretch>
        </p:blipFill>
        <p:spPr bwMode="auto">
          <a:xfrm>
            <a:off x="611560" y="2132856"/>
            <a:ext cx="2794488" cy="2794488"/>
          </a:xfrm>
          <a:prstGeom prst="rect">
            <a:avLst/>
          </a:prstGeom>
          <a:noFill/>
          <a:ln w="9525">
            <a:noFill/>
            <a:miter lim="800000"/>
            <a:headEnd/>
            <a:tailEnd/>
          </a:ln>
        </p:spPr>
      </p:pic>
      <p:pic>
        <p:nvPicPr>
          <p:cNvPr id="89100" name="Picture 12"/>
          <p:cNvPicPr>
            <a:picLocks noChangeAspect="1" noChangeArrowheads="1"/>
          </p:cNvPicPr>
          <p:nvPr/>
        </p:nvPicPr>
        <p:blipFill>
          <a:blip r:embed="rId5" cstate="print"/>
          <a:srcRect/>
          <a:stretch>
            <a:fillRect/>
          </a:stretch>
        </p:blipFill>
        <p:spPr bwMode="auto">
          <a:xfrm rot="470940">
            <a:off x="5652120" y="908720"/>
            <a:ext cx="3069951" cy="2088232"/>
          </a:xfrm>
          <a:prstGeom prst="rect">
            <a:avLst/>
          </a:prstGeom>
          <a:ln>
            <a:noFill/>
          </a:ln>
          <a:effectLst>
            <a:softEdge rad="112500"/>
          </a:effectLst>
        </p:spPr>
      </p:pic>
      <p:sp>
        <p:nvSpPr>
          <p:cNvPr id="2" name="1 Título"/>
          <p:cNvSpPr>
            <a:spLocks noGrp="1"/>
          </p:cNvSpPr>
          <p:nvPr>
            <p:ph type="title"/>
          </p:nvPr>
        </p:nvSpPr>
        <p:spPr>
          <a:xfrm>
            <a:off x="457200" y="274638"/>
            <a:ext cx="8229600" cy="562074"/>
          </a:xfrm>
        </p:spPr>
        <p:txBody>
          <a:bodyPr/>
          <a:lstStyle/>
          <a:p>
            <a:r>
              <a:rPr lang="es-ES" dirty="0" smtClean="0"/>
              <a:t>Actividades</a:t>
            </a:r>
            <a:r>
              <a:rPr lang="en-US" dirty="0" smtClean="0"/>
              <a:t> </a:t>
            </a:r>
            <a:endParaRPr lang="es-ES" dirty="0"/>
          </a:p>
        </p:txBody>
      </p:sp>
      <p:pic>
        <p:nvPicPr>
          <p:cNvPr id="5" name="Picture 2" descr="http://biotecnologia.espe.edu.ec/laboratorios-investigacion/wp-content/uploads/2014/07/logo-espe.jpg"/>
          <p:cNvPicPr>
            <a:picLocks noChangeAspect="1" noChangeArrowheads="1"/>
          </p:cNvPicPr>
          <p:nvPr/>
        </p:nvPicPr>
        <p:blipFill>
          <a:blip r:embed="rId6" cstate="print"/>
          <a:srcRect/>
          <a:stretch>
            <a:fillRect/>
          </a:stretch>
        </p:blipFill>
        <p:spPr bwMode="auto">
          <a:xfrm>
            <a:off x="6588224" y="5877272"/>
            <a:ext cx="2376264" cy="688596"/>
          </a:xfrm>
          <a:prstGeom prst="rect">
            <a:avLst/>
          </a:prstGeom>
          <a:noFill/>
        </p:spPr>
      </p:pic>
      <p:sp>
        <p:nvSpPr>
          <p:cNvPr id="89090" name="AutoShape 2" descr="Resultado de imagen para NIÑOS JUGANDO CON GELATI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9092" name="AutoShape 4" descr="Resultado de imagen para NIÑOS JUGANDO CON GELATI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89094" name="Picture 6" descr="http://babytribu.com/wp-content/uploads/2013/07/gelatineando_A2B_p-600x350.jpg"/>
          <p:cNvPicPr>
            <a:picLocks noChangeAspect="1" noChangeArrowheads="1"/>
          </p:cNvPicPr>
          <p:nvPr/>
        </p:nvPicPr>
        <p:blipFill>
          <a:blip r:embed="rId7" cstate="print"/>
          <a:srcRect/>
          <a:stretch>
            <a:fillRect/>
          </a:stretch>
        </p:blipFill>
        <p:spPr bwMode="auto">
          <a:xfrm>
            <a:off x="3347864" y="3068960"/>
            <a:ext cx="2880320" cy="2450234"/>
          </a:xfrm>
          <a:prstGeom prst="rect">
            <a:avLst/>
          </a:prstGeom>
          <a:ln>
            <a:noFill/>
          </a:ln>
          <a:effectLst>
            <a:softEdge rad="112500"/>
          </a:effectLst>
        </p:spPr>
      </p:pic>
      <p:sp>
        <p:nvSpPr>
          <p:cNvPr id="89096" name="AutoShape 8" descr="Resultado de imagen para NIÑOS JUGANDO CON HARI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4" name="13 Imagen" descr="Image result for tizas"/>
          <p:cNvPicPr/>
          <p:nvPr/>
        </p:nvPicPr>
        <p:blipFill>
          <a:blip r:embed="rId8" cstate="print"/>
          <a:srcRect/>
          <a:stretch>
            <a:fillRect/>
          </a:stretch>
        </p:blipFill>
        <p:spPr bwMode="auto">
          <a:xfrm rot="21231022">
            <a:off x="904447" y="4555531"/>
            <a:ext cx="2294545" cy="1558276"/>
          </a:xfrm>
          <a:prstGeom prst="rect">
            <a:avLst/>
          </a:prstGeom>
          <a:noFill/>
          <a:ln w="9525">
            <a:noFill/>
            <a:miter lim="800000"/>
            <a:headEnd/>
            <a:tailEnd/>
          </a:ln>
        </p:spPr>
      </p:pic>
      <p:pic>
        <p:nvPicPr>
          <p:cNvPr id="10" name="9 Imagen"/>
          <p:cNvPicPr/>
          <p:nvPr/>
        </p:nvPicPr>
        <p:blipFill>
          <a:blip r:embed="rId9" cstate="print"/>
          <a:srcRect/>
          <a:stretch>
            <a:fillRect/>
          </a:stretch>
        </p:blipFill>
        <p:spPr bwMode="auto">
          <a:xfrm rot="21338335">
            <a:off x="60442" y="517148"/>
            <a:ext cx="3023386" cy="1704795"/>
          </a:xfrm>
          <a:prstGeom prst="rect">
            <a:avLst/>
          </a:prstGeom>
          <a:noFill/>
          <a:ln w="9525">
            <a:noFill/>
            <a:miter lim="800000"/>
            <a:headEnd/>
            <a:tailEnd/>
          </a:ln>
        </p:spPr>
      </p:pic>
      <p:pic>
        <p:nvPicPr>
          <p:cNvPr id="15" name="14 Imagen" descr="shutterstock_24778978-205x313"/>
          <p:cNvPicPr/>
          <p:nvPr/>
        </p:nvPicPr>
        <p:blipFill>
          <a:blip r:embed="rId10" cstate="print"/>
          <a:srcRect/>
          <a:stretch>
            <a:fillRect/>
          </a:stretch>
        </p:blipFill>
        <p:spPr bwMode="auto">
          <a:xfrm>
            <a:off x="3203848" y="620688"/>
            <a:ext cx="2432105" cy="2166731"/>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nvGraphicFramePr>
        <p:xfrm>
          <a:off x="0" y="980728"/>
          <a:ext cx="8748464"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Llamada de nube"/>
          <p:cNvSpPr/>
          <p:nvPr/>
        </p:nvSpPr>
        <p:spPr>
          <a:xfrm>
            <a:off x="683568" y="0"/>
            <a:ext cx="4464496" cy="1340768"/>
          </a:xfrm>
          <a:prstGeom prst="cloudCallout">
            <a:avLst>
              <a:gd name="adj1" fmla="val -23434"/>
              <a:gd name="adj2" fmla="val 7440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EVALUACIÓN </a:t>
            </a:r>
            <a:endPar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15 Elipse"/>
          <p:cNvSpPr/>
          <p:nvPr/>
        </p:nvSpPr>
        <p:spPr>
          <a:xfrm>
            <a:off x="1547664" y="4437112"/>
            <a:ext cx="2232248"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ACCIÓN </a:t>
            </a:r>
            <a:endParaRPr lang="es-ES" b="1" dirty="0">
              <a:solidFill>
                <a:schemeClr val="tx1"/>
              </a:solidFill>
            </a:endParaRPr>
          </a:p>
        </p:txBody>
      </p:sp>
      <p:sp>
        <p:nvSpPr>
          <p:cNvPr id="17" name="16 Elipse"/>
          <p:cNvSpPr/>
          <p:nvPr/>
        </p:nvSpPr>
        <p:spPr>
          <a:xfrm>
            <a:off x="3851920" y="4653136"/>
            <a:ext cx="2232248"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CONTENIDO </a:t>
            </a:r>
            <a:endParaRPr lang="es-ES" b="1" dirty="0">
              <a:solidFill>
                <a:schemeClr val="tx1"/>
              </a:solidFill>
            </a:endParaRPr>
          </a:p>
        </p:txBody>
      </p:sp>
      <p:sp>
        <p:nvSpPr>
          <p:cNvPr id="23" name="22 Flecha derecha"/>
          <p:cNvSpPr/>
          <p:nvPr/>
        </p:nvSpPr>
        <p:spPr>
          <a:xfrm rot="19111435">
            <a:off x="3193859" y="3883206"/>
            <a:ext cx="1080120" cy="378799"/>
          </a:xfrm>
          <a:prstGeom prst="rightArrow">
            <a:avLst>
              <a:gd name="adj1" fmla="val 50000"/>
              <a:gd name="adj2" fmla="val 525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Flecha derecha"/>
          <p:cNvSpPr/>
          <p:nvPr/>
        </p:nvSpPr>
        <p:spPr>
          <a:xfrm rot="14197522">
            <a:off x="5559060" y="3943255"/>
            <a:ext cx="1080120" cy="359018"/>
          </a:xfrm>
          <a:prstGeom prst="rightArrow">
            <a:avLst>
              <a:gd name="adj1" fmla="val 50000"/>
              <a:gd name="adj2" fmla="val 525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Flecha derecha"/>
          <p:cNvSpPr/>
          <p:nvPr/>
        </p:nvSpPr>
        <p:spPr>
          <a:xfrm rot="16200000">
            <a:off x="4608004" y="4041068"/>
            <a:ext cx="720080" cy="360040"/>
          </a:xfrm>
          <a:prstGeom prst="rightArrow">
            <a:avLst>
              <a:gd name="adj1" fmla="val 50000"/>
              <a:gd name="adj2" fmla="val 525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Elipse"/>
          <p:cNvSpPr/>
          <p:nvPr/>
        </p:nvSpPr>
        <p:spPr>
          <a:xfrm>
            <a:off x="6156176" y="4437112"/>
            <a:ext cx="2232248"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CONDICIÓN</a:t>
            </a:r>
          </a:p>
        </p:txBody>
      </p:sp>
      <p:pic>
        <p:nvPicPr>
          <p:cNvPr id="10" name="Picture 2" descr="http://biotecnologia.espe.edu.ec/laboratorios-investigacion/wp-content/uploads/2014/07/logo-espe.jpg"/>
          <p:cNvPicPr>
            <a:picLocks noChangeAspect="1" noChangeArrowheads="1"/>
          </p:cNvPicPr>
          <p:nvPr/>
        </p:nvPicPr>
        <p:blipFill>
          <a:blip r:embed="rId8" cstate="print"/>
          <a:srcRect/>
          <a:stretch>
            <a:fillRect/>
          </a:stretch>
        </p:blipFill>
        <p:spPr bwMode="auto">
          <a:xfrm>
            <a:off x="6588224" y="5877272"/>
            <a:ext cx="2376264" cy="68859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395536" y="620688"/>
          <a:ext cx="8496944" cy="4617720"/>
        </p:xfrm>
        <a:graphic>
          <a:graphicData uri="http://schemas.openxmlformats.org/drawingml/2006/table">
            <a:tbl>
              <a:tblPr firstRow="1" bandRow="1">
                <a:tableStyleId>{93296810-A885-4BE3-A3E7-6D5BEEA58F35}</a:tableStyleId>
              </a:tblPr>
              <a:tblGrid>
                <a:gridCol w="5328592"/>
                <a:gridCol w="1008112"/>
                <a:gridCol w="1008112"/>
                <a:gridCol w="1152128"/>
              </a:tblGrid>
              <a:tr h="302385">
                <a:tc gridSpan="4">
                  <a:txBody>
                    <a:bodyPr/>
                    <a:lstStyle/>
                    <a:p>
                      <a:pPr marL="0" marR="0" algn="ctr">
                        <a:lnSpc>
                          <a:spcPct val="150000"/>
                        </a:lnSpc>
                        <a:spcBef>
                          <a:spcPts val="0"/>
                        </a:spcBef>
                        <a:spcAft>
                          <a:spcPts val="0"/>
                        </a:spcAft>
                        <a:tabLst>
                          <a:tab pos="1569720" algn="l"/>
                        </a:tabLst>
                      </a:pPr>
                      <a:r>
                        <a:rPr lang="es-EC" sz="1800" kern="1200" dirty="0" smtClean="0"/>
                        <a:t>           FICHA DE EVALUACION ESTIMULACIÓN MOTRIZ GRUESA</a:t>
                      </a:r>
                      <a:endParaRPr lang="es-ES" sz="1200" dirty="0">
                        <a:latin typeface="Times New Roman"/>
                        <a:ea typeface="Times New Roman"/>
                      </a:endParaRPr>
                    </a:p>
                  </a:txBody>
                  <a:tcPr marL="68580" marR="68580" marT="0" marB="0"/>
                </a:tc>
                <a:tc hMerge="1">
                  <a:txBody>
                    <a:bodyPr/>
                    <a:lstStyle/>
                    <a:p>
                      <a:pPr marL="0" marR="0" algn="ctr">
                        <a:lnSpc>
                          <a:spcPct val="150000"/>
                        </a:lnSpc>
                        <a:spcBef>
                          <a:spcPts val="0"/>
                        </a:spcBef>
                        <a:spcAft>
                          <a:spcPts val="0"/>
                        </a:spcAft>
                        <a:tabLst>
                          <a:tab pos="1569720" algn="l"/>
                        </a:tabLst>
                      </a:pPr>
                      <a:endParaRPr lang="es-ES" sz="1200" dirty="0">
                        <a:latin typeface="Times New Roman"/>
                        <a:ea typeface="Times New Roman"/>
                      </a:endParaRPr>
                    </a:p>
                  </a:txBody>
                  <a:tcPr marL="68580" marR="68580" marT="0" marB="0"/>
                </a:tc>
                <a:tc hMerge="1">
                  <a:txBody>
                    <a:bodyPr/>
                    <a:lstStyle/>
                    <a:p>
                      <a:pPr marL="0" marR="0" algn="ctr">
                        <a:lnSpc>
                          <a:spcPct val="150000"/>
                        </a:lnSpc>
                        <a:spcBef>
                          <a:spcPts val="0"/>
                        </a:spcBef>
                        <a:spcAft>
                          <a:spcPts val="0"/>
                        </a:spcAft>
                        <a:tabLst>
                          <a:tab pos="1569720" algn="l"/>
                        </a:tabLst>
                      </a:pPr>
                      <a:endParaRPr lang="es-ES" sz="1200" dirty="0">
                        <a:latin typeface="Times New Roman"/>
                        <a:ea typeface="Times New Roman"/>
                      </a:endParaRPr>
                    </a:p>
                  </a:txBody>
                  <a:tcPr marL="68580" marR="68580" marT="0" marB="0"/>
                </a:tc>
                <a:tc hMerge="1">
                  <a:txBody>
                    <a:bodyPr/>
                    <a:lstStyle/>
                    <a:p>
                      <a:pPr marL="0" marR="0" algn="ctr">
                        <a:lnSpc>
                          <a:spcPct val="150000"/>
                        </a:lnSpc>
                        <a:spcBef>
                          <a:spcPts val="0"/>
                        </a:spcBef>
                        <a:spcAft>
                          <a:spcPts val="0"/>
                        </a:spcAft>
                        <a:tabLst>
                          <a:tab pos="1569720" algn="l"/>
                        </a:tabLst>
                      </a:pPr>
                      <a:endParaRPr lang="es-ES" sz="1200" dirty="0">
                        <a:latin typeface="Times New Roman"/>
                        <a:ea typeface="Times New Roman"/>
                      </a:endParaRPr>
                    </a:p>
                  </a:txBody>
                  <a:tcPr marL="68580" marR="68580" marT="0" marB="0"/>
                </a:tc>
              </a:tr>
              <a:tr h="302385">
                <a:tc>
                  <a:txBody>
                    <a:bodyPr/>
                    <a:lstStyle/>
                    <a:p>
                      <a:pPr marL="0" marR="0" algn="ctr">
                        <a:lnSpc>
                          <a:spcPct val="150000"/>
                        </a:lnSpc>
                        <a:spcBef>
                          <a:spcPts val="0"/>
                        </a:spcBef>
                        <a:spcAft>
                          <a:spcPts val="0"/>
                        </a:spcAft>
                        <a:tabLst>
                          <a:tab pos="1569720" algn="l"/>
                        </a:tabLst>
                      </a:pPr>
                      <a:r>
                        <a:rPr lang="es-EC" sz="1200" b="1" dirty="0" smtClean="0">
                          <a:solidFill>
                            <a:schemeClr val="accent6"/>
                          </a:solidFill>
                        </a:rPr>
                        <a:t>INDICADORES DE EVALUACION</a:t>
                      </a:r>
                      <a:endParaRPr lang="es-ES" sz="1200" b="1" dirty="0">
                        <a:solidFill>
                          <a:schemeClr val="accent6"/>
                        </a:solidFill>
                        <a:latin typeface="Times New Roman"/>
                        <a:ea typeface="Times New Roman"/>
                      </a:endParaRPr>
                    </a:p>
                  </a:txBody>
                  <a:tcPr marL="68580" marR="68580" marT="0" marB="0">
                    <a:solidFill>
                      <a:schemeClr val="accent6">
                        <a:lumMod val="40000"/>
                        <a:lumOff val="60000"/>
                      </a:schemeClr>
                    </a:solidFill>
                  </a:tcPr>
                </a:tc>
                <a:tc>
                  <a:txBody>
                    <a:bodyPr/>
                    <a:lstStyle/>
                    <a:p>
                      <a:pPr marL="0" marR="0" algn="ctr">
                        <a:lnSpc>
                          <a:spcPct val="150000"/>
                        </a:lnSpc>
                        <a:spcBef>
                          <a:spcPts val="0"/>
                        </a:spcBef>
                        <a:spcAft>
                          <a:spcPts val="0"/>
                        </a:spcAft>
                        <a:tabLst>
                          <a:tab pos="1569720" algn="l"/>
                        </a:tabLst>
                      </a:pPr>
                      <a:r>
                        <a:rPr lang="es-EC" sz="1200" b="1" dirty="0" smtClean="0">
                          <a:solidFill>
                            <a:schemeClr val="accent6"/>
                          </a:solidFill>
                        </a:rPr>
                        <a:t>INICIADO</a:t>
                      </a:r>
                      <a:endParaRPr lang="es-ES" sz="1200" b="1" dirty="0">
                        <a:solidFill>
                          <a:schemeClr val="accent6"/>
                        </a:solidFill>
                        <a:latin typeface="Times New Roman"/>
                        <a:ea typeface="Times New Roman"/>
                      </a:endParaRPr>
                    </a:p>
                  </a:txBody>
                  <a:tcPr marL="68580" marR="68580" marT="0" marB="0">
                    <a:solidFill>
                      <a:schemeClr val="accent6">
                        <a:lumMod val="40000"/>
                        <a:lumOff val="60000"/>
                      </a:schemeClr>
                    </a:solidFill>
                  </a:tcPr>
                </a:tc>
                <a:tc>
                  <a:txBody>
                    <a:bodyPr/>
                    <a:lstStyle/>
                    <a:p>
                      <a:pPr marL="0" marR="0" algn="ctr">
                        <a:lnSpc>
                          <a:spcPct val="150000"/>
                        </a:lnSpc>
                        <a:spcBef>
                          <a:spcPts val="0"/>
                        </a:spcBef>
                        <a:spcAft>
                          <a:spcPts val="0"/>
                        </a:spcAft>
                        <a:tabLst>
                          <a:tab pos="1569720" algn="l"/>
                        </a:tabLst>
                      </a:pPr>
                      <a:r>
                        <a:rPr lang="es-EC" sz="1200" b="1" dirty="0" smtClean="0">
                          <a:solidFill>
                            <a:schemeClr val="accent6"/>
                          </a:solidFill>
                        </a:rPr>
                        <a:t>EN PROCESO</a:t>
                      </a:r>
                      <a:endParaRPr lang="es-ES" sz="1200" b="1" dirty="0">
                        <a:solidFill>
                          <a:schemeClr val="accent6"/>
                        </a:solidFill>
                        <a:latin typeface="Times New Roman"/>
                        <a:ea typeface="Times New Roman"/>
                      </a:endParaRPr>
                    </a:p>
                  </a:txBody>
                  <a:tcPr marL="68580" marR="68580" marT="0" marB="0">
                    <a:solidFill>
                      <a:schemeClr val="accent6">
                        <a:lumMod val="40000"/>
                        <a:lumOff val="60000"/>
                      </a:schemeClr>
                    </a:solidFill>
                  </a:tcPr>
                </a:tc>
                <a:tc>
                  <a:txBody>
                    <a:bodyPr/>
                    <a:lstStyle/>
                    <a:p>
                      <a:pPr marL="0" marR="0" algn="ctr">
                        <a:lnSpc>
                          <a:spcPct val="150000"/>
                        </a:lnSpc>
                        <a:spcBef>
                          <a:spcPts val="0"/>
                        </a:spcBef>
                        <a:spcAft>
                          <a:spcPts val="0"/>
                        </a:spcAft>
                        <a:tabLst>
                          <a:tab pos="1569720" algn="l"/>
                        </a:tabLst>
                      </a:pPr>
                      <a:r>
                        <a:rPr lang="es-EC" sz="1200" b="1" dirty="0" smtClean="0">
                          <a:solidFill>
                            <a:schemeClr val="accent6"/>
                          </a:solidFill>
                        </a:rPr>
                        <a:t>ADQUIRIDO</a:t>
                      </a:r>
                      <a:endParaRPr lang="es-ES" sz="1200" b="1" dirty="0">
                        <a:solidFill>
                          <a:schemeClr val="accent6"/>
                        </a:solidFill>
                        <a:latin typeface="Times New Roman"/>
                        <a:ea typeface="Times New Roman"/>
                      </a:endParaRPr>
                    </a:p>
                  </a:txBody>
                  <a:tcPr marL="68580" marR="68580" marT="0" marB="0">
                    <a:solidFill>
                      <a:schemeClr val="accent6">
                        <a:lumMod val="40000"/>
                        <a:lumOff val="60000"/>
                      </a:schemeClr>
                    </a:solidFill>
                  </a:tcPr>
                </a:tc>
              </a:tr>
              <a:tr h="245268">
                <a:tc>
                  <a:txBody>
                    <a:bodyPr/>
                    <a:lstStyle/>
                    <a:p>
                      <a:pPr marL="0" marR="0" algn="just">
                        <a:lnSpc>
                          <a:spcPct val="150000"/>
                        </a:lnSpc>
                        <a:spcBef>
                          <a:spcPts val="0"/>
                        </a:spcBef>
                        <a:spcAft>
                          <a:spcPts val="0"/>
                        </a:spcAft>
                        <a:tabLst>
                          <a:tab pos="1569720" algn="l"/>
                        </a:tabLst>
                      </a:pPr>
                      <a:r>
                        <a:rPr lang="es-ES" sz="1400" dirty="0" smtClean="0"/>
                        <a:t>Coordina </a:t>
                      </a:r>
                      <a:r>
                        <a:rPr lang="es-ES" sz="1400" dirty="0"/>
                        <a:t>sus movimientos </a:t>
                      </a:r>
                      <a:endParaRPr lang="es-ES" sz="1400" dirty="0">
                        <a:latin typeface="Times New Roman"/>
                        <a:ea typeface="Times New Roman"/>
                      </a:endParaRPr>
                    </a:p>
                  </a:txBody>
                  <a:tcPr marL="68580" marR="68580" marT="0" marB="0"/>
                </a:tc>
                <a:tc>
                  <a:txBody>
                    <a:bodyPr/>
                    <a:lstStyle/>
                    <a:p>
                      <a:endParaRPr lang="es-ES" dirty="0"/>
                    </a:p>
                  </a:txBody>
                  <a:tcPr/>
                </a:tc>
                <a:tc>
                  <a:txBody>
                    <a:bodyPr/>
                    <a:lstStyle/>
                    <a:p>
                      <a:endParaRPr lang="es-ES" dirty="0"/>
                    </a:p>
                  </a:txBody>
                  <a:tcPr/>
                </a:tc>
                <a:tc>
                  <a:txBody>
                    <a:bodyPr/>
                    <a:lstStyle/>
                    <a:p>
                      <a:endParaRPr lang="es-ES"/>
                    </a:p>
                  </a:txBody>
                  <a:tcPr/>
                </a:tc>
              </a:tr>
              <a:tr h="302385">
                <a:tc>
                  <a:txBody>
                    <a:bodyPr/>
                    <a:lstStyle/>
                    <a:p>
                      <a:pPr marL="0" marR="0" algn="just">
                        <a:lnSpc>
                          <a:spcPct val="150000"/>
                        </a:lnSpc>
                        <a:spcBef>
                          <a:spcPts val="0"/>
                        </a:spcBef>
                        <a:spcAft>
                          <a:spcPts val="0"/>
                        </a:spcAft>
                        <a:tabLst>
                          <a:tab pos="1569720" algn="l"/>
                        </a:tabLst>
                      </a:pPr>
                      <a:r>
                        <a:rPr lang="es-EC" sz="1400" dirty="0"/>
                        <a:t>Improvisa situaciones sencillas </a:t>
                      </a:r>
                      <a:endParaRPr lang="es-ES" sz="1400" dirty="0">
                        <a:latin typeface="Times New Roman"/>
                        <a:ea typeface="Times New Roman"/>
                      </a:endParaRPr>
                    </a:p>
                  </a:txBody>
                  <a:tcPr marL="68580" marR="68580" marT="0" marB="0"/>
                </a:tc>
                <a:tc>
                  <a:txBody>
                    <a:bodyPr/>
                    <a:lstStyle/>
                    <a:p>
                      <a:endParaRPr lang="es-ES" dirty="0"/>
                    </a:p>
                  </a:txBody>
                  <a:tcPr/>
                </a:tc>
                <a:tc>
                  <a:txBody>
                    <a:bodyPr/>
                    <a:lstStyle/>
                    <a:p>
                      <a:endParaRPr lang="es-ES"/>
                    </a:p>
                  </a:txBody>
                  <a:tcPr/>
                </a:tc>
                <a:tc>
                  <a:txBody>
                    <a:bodyPr/>
                    <a:lstStyle/>
                    <a:p>
                      <a:endParaRPr lang="es-ES"/>
                    </a:p>
                  </a:txBody>
                  <a:tcPr/>
                </a:tc>
              </a:tr>
              <a:tr h="302385">
                <a:tc>
                  <a:txBody>
                    <a:bodyPr/>
                    <a:lstStyle/>
                    <a:p>
                      <a:pPr marL="0" marR="0" algn="just">
                        <a:lnSpc>
                          <a:spcPct val="150000"/>
                        </a:lnSpc>
                        <a:spcBef>
                          <a:spcPts val="0"/>
                        </a:spcBef>
                        <a:spcAft>
                          <a:spcPts val="0"/>
                        </a:spcAft>
                        <a:tabLst>
                          <a:tab pos="1569720" algn="l"/>
                        </a:tabLst>
                      </a:pPr>
                      <a:r>
                        <a:rPr lang="es-EC" sz="1400" dirty="0"/>
                        <a:t>Realiza movimientos simples y combinados </a:t>
                      </a:r>
                      <a:endParaRPr lang="es-ES" sz="1400" dirty="0">
                        <a:latin typeface="Times New Roman"/>
                        <a:ea typeface="Times New Roman"/>
                      </a:endParaRPr>
                    </a:p>
                  </a:txBody>
                  <a:tcPr marL="68580" marR="68580" marT="0" marB="0"/>
                </a:tc>
                <a:tc>
                  <a:txBody>
                    <a:bodyPr/>
                    <a:lstStyle/>
                    <a:p>
                      <a:endParaRPr lang="es-ES"/>
                    </a:p>
                  </a:txBody>
                  <a:tcPr/>
                </a:tc>
                <a:tc>
                  <a:txBody>
                    <a:bodyPr/>
                    <a:lstStyle/>
                    <a:p>
                      <a:endParaRPr lang="es-ES"/>
                    </a:p>
                  </a:txBody>
                  <a:tcPr/>
                </a:tc>
                <a:tc>
                  <a:txBody>
                    <a:bodyPr/>
                    <a:lstStyle/>
                    <a:p>
                      <a:endParaRPr lang="es-ES"/>
                    </a:p>
                  </a:txBody>
                  <a:tcPr/>
                </a:tc>
              </a:tr>
              <a:tr h="302385">
                <a:tc>
                  <a:txBody>
                    <a:bodyPr/>
                    <a:lstStyle/>
                    <a:p>
                      <a:pPr marL="0" marR="0" algn="just">
                        <a:lnSpc>
                          <a:spcPct val="150000"/>
                        </a:lnSpc>
                        <a:spcBef>
                          <a:spcPts val="0"/>
                        </a:spcBef>
                        <a:spcAft>
                          <a:spcPts val="0"/>
                        </a:spcAft>
                        <a:tabLst>
                          <a:tab pos="1569720" algn="l"/>
                        </a:tabLst>
                      </a:pPr>
                      <a:r>
                        <a:rPr lang="es-EC" sz="1400" dirty="0"/>
                        <a:t>Mantiene control sobre movimientos gruesos </a:t>
                      </a:r>
                      <a:endParaRPr lang="es-ES" sz="1400" dirty="0">
                        <a:latin typeface="Times New Roman"/>
                        <a:ea typeface="Times New Roman"/>
                      </a:endParaRPr>
                    </a:p>
                  </a:txBody>
                  <a:tcPr marL="68580" marR="68580" marT="0" marB="0"/>
                </a:tc>
                <a:tc>
                  <a:txBody>
                    <a:bodyPr/>
                    <a:lstStyle/>
                    <a:p>
                      <a:endParaRPr lang="es-ES"/>
                    </a:p>
                  </a:txBody>
                  <a:tcPr/>
                </a:tc>
                <a:tc>
                  <a:txBody>
                    <a:bodyPr/>
                    <a:lstStyle/>
                    <a:p>
                      <a:endParaRPr lang="es-ES"/>
                    </a:p>
                  </a:txBody>
                  <a:tcPr/>
                </a:tc>
                <a:tc>
                  <a:txBody>
                    <a:bodyPr/>
                    <a:lstStyle/>
                    <a:p>
                      <a:endParaRPr lang="es-ES"/>
                    </a:p>
                  </a:txBody>
                  <a:tcPr/>
                </a:tc>
              </a:tr>
              <a:tr h="302385">
                <a:tc>
                  <a:txBody>
                    <a:bodyPr/>
                    <a:lstStyle/>
                    <a:p>
                      <a:pPr marL="0" marR="0" algn="just">
                        <a:lnSpc>
                          <a:spcPct val="150000"/>
                        </a:lnSpc>
                        <a:spcBef>
                          <a:spcPts val="0"/>
                        </a:spcBef>
                        <a:spcAft>
                          <a:spcPts val="0"/>
                        </a:spcAft>
                        <a:tabLst>
                          <a:tab pos="1569720" algn="l"/>
                        </a:tabLst>
                      </a:pPr>
                      <a:r>
                        <a:rPr lang="es-EC" sz="1400" dirty="0"/>
                        <a:t>Ubica el espacio con relación a su cuerpo </a:t>
                      </a:r>
                      <a:endParaRPr lang="es-ES" sz="1400" dirty="0">
                        <a:latin typeface="Times New Roman"/>
                        <a:ea typeface="Times New Roman"/>
                      </a:endParaRPr>
                    </a:p>
                  </a:txBody>
                  <a:tcPr marL="68580" marR="68580" marT="0" marB="0"/>
                </a:tc>
                <a:tc>
                  <a:txBody>
                    <a:bodyPr/>
                    <a:lstStyle/>
                    <a:p>
                      <a:endParaRPr lang="es-ES"/>
                    </a:p>
                  </a:txBody>
                  <a:tcPr/>
                </a:tc>
                <a:tc>
                  <a:txBody>
                    <a:bodyPr/>
                    <a:lstStyle/>
                    <a:p>
                      <a:endParaRPr lang="es-ES"/>
                    </a:p>
                  </a:txBody>
                  <a:tcPr/>
                </a:tc>
                <a:tc>
                  <a:txBody>
                    <a:bodyPr/>
                    <a:lstStyle/>
                    <a:p>
                      <a:endParaRPr lang="es-ES"/>
                    </a:p>
                  </a:txBody>
                  <a:tcPr/>
                </a:tc>
              </a:tr>
              <a:tr h="245268">
                <a:tc>
                  <a:txBody>
                    <a:bodyPr/>
                    <a:lstStyle/>
                    <a:p>
                      <a:pPr marL="0" marR="0" algn="just">
                        <a:lnSpc>
                          <a:spcPct val="150000"/>
                        </a:lnSpc>
                        <a:spcBef>
                          <a:spcPts val="0"/>
                        </a:spcBef>
                        <a:spcAft>
                          <a:spcPts val="0"/>
                        </a:spcAft>
                        <a:tabLst>
                          <a:tab pos="1569720" algn="l"/>
                        </a:tabLst>
                      </a:pPr>
                      <a:r>
                        <a:rPr lang="es-EC" sz="1400" dirty="0"/>
                        <a:t>Conoce el orden de los pasos</a:t>
                      </a:r>
                      <a:endParaRPr lang="es-ES" sz="1400" dirty="0">
                        <a:latin typeface="Times New Roman"/>
                        <a:ea typeface="Times New Roman"/>
                      </a:endParaRPr>
                    </a:p>
                  </a:txBody>
                  <a:tcPr marL="68580" marR="68580" marT="0" marB="0"/>
                </a:tc>
                <a:tc>
                  <a:txBody>
                    <a:bodyPr/>
                    <a:lstStyle/>
                    <a:p>
                      <a:endParaRPr lang="es-ES"/>
                    </a:p>
                  </a:txBody>
                  <a:tcPr/>
                </a:tc>
                <a:tc>
                  <a:txBody>
                    <a:bodyPr/>
                    <a:lstStyle/>
                    <a:p>
                      <a:endParaRPr lang="es-ES"/>
                    </a:p>
                  </a:txBody>
                  <a:tcPr/>
                </a:tc>
                <a:tc>
                  <a:txBody>
                    <a:bodyPr/>
                    <a:lstStyle/>
                    <a:p>
                      <a:endParaRPr lang="es-ES"/>
                    </a:p>
                  </a:txBody>
                  <a:tcPr/>
                </a:tc>
              </a:tr>
              <a:tr h="302385">
                <a:tc>
                  <a:txBody>
                    <a:bodyPr/>
                    <a:lstStyle/>
                    <a:p>
                      <a:pPr marL="0" marR="0" algn="just">
                        <a:lnSpc>
                          <a:spcPct val="150000"/>
                        </a:lnSpc>
                        <a:spcBef>
                          <a:spcPts val="0"/>
                        </a:spcBef>
                        <a:spcAft>
                          <a:spcPts val="0"/>
                        </a:spcAft>
                        <a:tabLst>
                          <a:tab pos="1569720" algn="l"/>
                        </a:tabLst>
                      </a:pPr>
                      <a:r>
                        <a:rPr lang="es-ES" sz="1400" dirty="0"/>
                        <a:t>Explora y ejecuta distintas cualidades del movimiento</a:t>
                      </a:r>
                      <a:endParaRPr lang="es-ES" sz="1400" dirty="0">
                        <a:latin typeface="Times New Roman"/>
                        <a:ea typeface="Times New Roman"/>
                      </a:endParaRPr>
                    </a:p>
                  </a:txBody>
                  <a:tcPr marL="68580" marR="68580" marT="0" marB="0"/>
                </a:tc>
                <a:tc>
                  <a:txBody>
                    <a:bodyPr/>
                    <a:lstStyle/>
                    <a:p>
                      <a:endParaRPr lang="es-ES"/>
                    </a:p>
                  </a:txBody>
                  <a:tcPr/>
                </a:tc>
                <a:tc>
                  <a:txBody>
                    <a:bodyPr/>
                    <a:lstStyle/>
                    <a:p>
                      <a:endParaRPr lang="es-ES"/>
                    </a:p>
                  </a:txBody>
                  <a:tcPr/>
                </a:tc>
                <a:tc>
                  <a:txBody>
                    <a:bodyPr/>
                    <a:lstStyle/>
                    <a:p>
                      <a:endParaRPr lang="es-ES"/>
                    </a:p>
                  </a:txBody>
                  <a:tcPr/>
                </a:tc>
              </a:tr>
              <a:tr h="302385">
                <a:tc>
                  <a:txBody>
                    <a:bodyPr/>
                    <a:lstStyle/>
                    <a:p>
                      <a:pPr marL="0" marR="0" algn="just">
                        <a:lnSpc>
                          <a:spcPct val="150000"/>
                        </a:lnSpc>
                        <a:spcBef>
                          <a:spcPts val="0"/>
                        </a:spcBef>
                        <a:spcAft>
                          <a:spcPts val="0"/>
                        </a:spcAft>
                        <a:tabLst>
                          <a:tab pos="1569720" algn="l"/>
                        </a:tabLst>
                      </a:pPr>
                      <a:r>
                        <a:rPr lang="es-EC" sz="1400" dirty="0"/>
                        <a:t>Realiza movimientos acordes al ritmo de la música </a:t>
                      </a:r>
                      <a:endParaRPr lang="es-ES" sz="1400" dirty="0">
                        <a:latin typeface="Times New Roman"/>
                        <a:ea typeface="Times New Roman"/>
                      </a:endParaRPr>
                    </a:p>
                  </a:txBody>
                  <a:tcPr marL="68580" marR="68580" marT="0" marB="0"/>
                </a:tc>
                <a:tc>
                  <a:txBody>
                    <a:bodyPr/>
                    <a:lstStyle/>
                    <a:p>
                      <a:endParaRPr lang="es-ES"/>
                    </a:p>
                  </a:txBody>
                  <a:tcPr/>
                </a:tc>
                <a:tc>
                  <a:txBody>
                    <a:bodyPr/>
                    <a:lstStyle/>
                    <a:p>
                      <a:endParaRPr lang="es-ES"/>
                    </a:p>
                  </a:txBody>
                  <a:tcPr/>
                </a:tc>
                <a:tc>
                  <a:txBody>
                    <a:bodyPr/>
                    <a:lstStyle/>
                    <a:p>
                      <a:endParaRPr lang="es-ES"/>
                    </a:p>
                  </a:txBody>
                  <a:tcPr/>
                </a:tc>
              </a:tr>
              <a:tr h="302385">
                <a:tc>
                  <a:txBody>
                    <a:bodyPr/>
                    <a:lstStyle/>
                    <a:p>
                      <a:pPr marL="0" marR="0" algn="just">
                        <a:lnSpc>
                          <a:spcPct val="150000"/>
                        </a:lnSpc>
                        <a:spcBef>
                          <a:spcPts val="0"/>
                        </a:spcBef>
                        <a:spcAft>
                          <a:spcPts val="0"/>
                        </a:spcAft>
                        <a:tabLst>
                          <a:tab pos="1569720" algn="l"/>
                        </a:tabLst>
                      </a:pPr>
                      <a:r>
                        <a:rPr lang="es-EC" sz="1400" dirty="0"/>
                        <a:t>Logra permanecer en equilibrio </a:t>
                      </a:r>
                      <a:endParaRPr lang="es-ES" sz="1400" dirty="0">
                        <a:latin typeface="Times New Roman"/>
                        <a:ea typeface="Times New Roman"/>
                      </a:endParaRPr>
                    </a:p>
                  </a:txBody>
                  <a:tcPr marL="68580" marR="68580" marT="0" marB="0"/>
                </a:tc>
                <a:tc>
                  <a:txBody>
                    <a:bodyPr/>
                    <a:lstStyle/>
                    <a:p>
                      <a:endParaRPr lang="es-ES"/>
                    </a:p>
                  </a:txBody>
                  <a:tcPr/>
                </a:tc>
                <a:tc>
                  <a:txBody>
                    <a:bodyPr/>
                    <a:lstStyle/>
                    <a:p>
                      <a:endParaRPr lang="es-ES"/>
                    </a:p>
                  </a:txBody>
                  <a:tcPr/>
                </a:tc>
                <a:tc>
                  <a:txBody>
                    <a:bodyPr/>
                    <a:lstStyle/>
                    <a:p>
                      <a:endParaRPr lang="es-ES"/>
                    </a:p>
                  </a:txBody>
                  <a:tcPr/>
                </a:tc>
              </a:tr>
              <a:tr h="245268">
                <a:tc>
                  <a:txBody>
                    <a:bodyPr/>
                    <a:lstStyle/>
                    <a:p>
                      <a:pPr marL="0" marR="0" algn="just">
                        <a:lnSpc>
                          <a:spcPct val="150000"/>
                        </a:lnSpc>
                        <a:spcBef>
                          <a:spcPts val="0"/>
                        </a:spcBef>
                        <a:spcAft>
                          <a:spcPts val="0"/>
                        </a:spcAft>
                        <a:tabLst>
                          <a:tab pos="1569720" algn="l"/>
                        </a:tabLst>
                      </a:pPr>
                      <a:r>
                        <a:rPr lang="es-EC" sz="1400" dirty="0"/>
                        <a:t>Logra permanecer inmóvil </a:t>
                      </a:r>
                      <a:endParaRPr lang="es-ES" sz="1400" dirty="0">
                        <a:latin typeface="Times New Roman"/>
                        <a:ea typeface="Times New Roman"/>
                      </a:endParaRPr>
                    </a:p>
                  </a:txBody>
                  <a:tcPr marL="68580" marR="68580" marT="0" marB="0"/>
                </a:tc>
                <a:tc>
                  <a:txBody>
                    <a:bodyPr/>
                    <a:lstStyle/>
                    <a:p>
                      <a:endParaRPr lang="es-ES"/>
                    </a:p>
                  </a:txBody>
                  <a:tcPr/>
                </a:tc>
                <a:tc>
                  <a:txBody>
                    <a:bodyPr/>
                    <a:lstStyle/>
                    <a:p>
                      <a:endParaRPr lang="es-ES"/>
                    </a:p>
                  </a:txBody>
                  <a:tcPr/>
                </a:tc>
                <a:tc>
                  <a:txBody>
                    <a:bodyPr/>
                    <a:lstStyle/>
                    <a:p>
                      <a:endParaRPr lang="es-ES" dirty="0"/>
                    </a:p>
                  </a:txBody>
                  <a:tcPr/>
                </a:tc>
              </a:tr>
            </a:tbl>
          </a:graphicData>
        </a:graphic>
      </p:graphicFrame>
      <p:pic>
        <p:nvPicPr>
          <p:cNvPr id="3" name="Picture 2" descr="http://biotecnologia.espe.edu.ec/laboratorios-investigacion/wp-content/uploads/2014/07/logo-espe.jpg"/>
          <p:cNvPicPr>
            <a:picLocks noChangeAspect="1" noChangeArrowheads="1"/>
          </p:cNvPicPr>
          <p:nvPr/>
        </p:nvPicPr>
        <p:blipFill>
          <a:blip r:embed="rId2" cstate="print"/>
          <a:srcRect/>
          <a:stretch>
            <a:fillRect/>
          </a:stretch>
        </p:blipFill>
        <p:spPr bwMode="auto">
          <a:xfrm>
            <a:off x="6588224" y="5877272"/>
            <a:ext cx="2376264" cy="68859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iotecnologia.espe.edu.ec/laboratorios-investigacion/wp-content/uploads/2014/07/logo-espe.jpg"/>
          <p:cNvPicPr>
            <a:picLocks noChangeAspect="1" noChangeArrowheads="1"/>
          </p:cNvPicPr>
          <p:nvPr/>
        </p:nvPicPr>
        <p:blipFill>
          <a:blip r:embed="rId2" cstate="print"/>
          <a:srcRect/>
          <a:stretch>
            <a:fillRect/>
          </a:stretch>
        </p:blipFill>
        <p:spPr bwMode="auto">
          <a:xfrm>
            <a:off x="6588224" y="5877272"/>
            <a:ext cx="2376264" cy="688596"/>
          </a:xfrm>
          <a:prstGeom prst="rect">
            <a:avLst/>
          </a:prstGeom>
          <a:noFill/>
        </p:spPr>
      </p:pic>
      <p:graphicFrame>
        <p:nvGraphicFramePr>
          <p:cNvPr id="6" name="5 Tabla"/>
          <p:cNvGraphicFramePr>
            <a:graphicFrameLocks noGrp="1"/>
          </p:cNvGraphicFramePr>
          <p:nvPr/>
        </p:nvGraphicFramePr>
        <p:xfrm>
          <a:off x="395536" y="476672"/>
          <a:ext cx="8496944" cy="5384550"/>
        </p:xfrm>
        <a:graphic>
          <a:graphicData uri="http://schemas.openxmlformats.org/drawingml/2006/table">
            <a:tbl>
              <a:tblPr firstRow="1" bandRow="1">
                <a:tableStyleId>{93296810-A885-4BE3-A3E7-6D5BEEA58F35}</a:tableStyleId>
              </a:tblPr>
              <a:tblGrid>
                <a:gridCol w="5328592"/>
                <a:gridCol w="1008112"/>
                <a:gridCol w="1008112"/>
                <a:gridCol w="1152128"/>
              </a:tblGrid>
              <a:tr h="451867">
                <a:tc gridSpan="4">
                  <a:txBody>
                    <a:bodyPr/>
                    <a:lstStyle/>
                    <a:p>
                      <a:pPr marL="0" marR="0" algn="ctr">
                        <a:lnSpc>
                          <a:spcPct val="150000"/>
                        </a:lnSpc>
                        <a:spcBef>
                          <a:spcPts val="0"/>
                        </a:spcBef>
                        <a:spcAft>
                          <a:spcPts val="0"/>
                        </a:spcAft>
                        <a:tabLst>
                          <a:tab pos="1569720" algn="l"/>
                        </a:tabLst>
                      </a:pPr>
                      <a:r>
                        <a:rPr lang="es-EC" sz="1800" kern="1200" dirty="0" smtClean="0"/>
                        <a:t>           FICHA DE EVALUACION ESTIMULACIÓN MOTRIZ FINA</a:t>
                      </a:r>
                      <a:r>
                        <a:rPr lang="es-EC" sz="1800" kern="1200" baseline="0" dirty="0" smtClean="0"/>
                        <a:t> </a:t>
                      </a:r>
                      <a:endParaRPr lang="es-ES" sz="1200" dirty="0">
                        <a:latin typeface="Times New Roman"/>
                        <a:ea typeface="Times New Roman"/>
                      </a:endParaRPr>
                    </a:p>
                  </a:txBody>
                  <a:tcPr marL="68580" marR="68580" marT="0" marB="0"/>
                </a:tc>
                <a:tc hMerge="1">
                  <a:txBody>
                    <a:bodyPr/>
                    <a:lstStyle/>
                    <a:p>
                      <a:pPr marL="0" marR="0" algn="ctr">
                        <a:lnSpc>
                          <a:spcPct val="150000"/>
                        </a:lnSpc>
                        <a:spcBef>
                          <a:spcPts val="0"/>
                        </a:spcBef>
                        <a:spcAft>
                          <a:spcPts val="0"/>
                        </a:spcAft>
                        <a:tabLst>
                          <a:tab pos="1569720" algn="l"/>
                        </a:tabLst>
                      </a:pPr>
                      <a:endParaRPr lang="es-ES" sz="1200" dirty="0">
                        <a:latin typeface="Times New Roman"/>
                        <a:ea typeface="Times New Roman"/>
                      </a:endParaRPr>
                    </a:p>
                  </a:txBody>
                  <a:tcPr marL="68580" marR="68580" marT="0" marB="0"/>
                </a:tc>
                <a:tc hMerge="1">
                  <a:txBody>
                    <a:bodyPr/>
                    <a:lstStyle/>
                    <a:p>
                      <a:pPr marL="0" marR="0" algn="ctr">
                        <a:lnSpc>
                          <a:spcPct val="150000"/>
                        </a:lnSpc>
                        <a:spcBef>
                          <a:spcPts val="0"/>
                        </a:spcBef>
                        <a:spcAft>
                          <a:spcPts val="0"/>
                        </a:spcAft>
                        <a:tabLst>
                          <a:tab pos="1569720" algn="l"/>
                        </a:tabLst>
                      </a:pPr>
                      <a:endParaRPr lang="es-ES" sz="1200" dirty="0">
                        <a:latin typeface="Times New Roman"/>
                        <a:ea typeface="Times New Roman"/>
                      </a:endParaRPr>
                    </a:p>
                  </a:txBody>
                  <a:tcPr marL="68580" marR="68580" marT="0" marB="0"/>
                </a:tc>
                <a:tc hMerge="1">
                  <a:txBody>
                    <a:bodyPr/>
                    <a:lstStyle/>
                    <a:p>
                      <a:pPr marL="0" marR="0" algn="ctr">
                        <a:lnSpc>
                          <a:spcPct val="150000"/>
                        </a:lnSpc>
                        <a:spcBef>
                          <a:spcPts val="0"/>
                        </a:spcBef>
                        <a:spcAft>
                          <a:spcPts val="0"/>
                        </a:spcAft>
                        <a:tabLst>
                          <a:tab pos="1569720" algn="l"/>
                        </a:tabLst>
                      </a:pPr>
                      <a:endParaRPr lang="es-ES" sz="1200" dirty="0">
                        <a:latin typeface="Times New Roman"/>
                        <a:ea typeface="Times New Roman"/>
                      </a:endParaRPr>
                    </a:p>
                  </a:txBody>
                  <a:tcPr marL="68580" marR="68580" marT="0" marB="0"/>
                </a:tc>
              </a:tr>
              <a:tr h="602489">
                <a:tc>
                  <a:txBody>
                    <a:bodyPr/>
                    <a:lstStyle/>
                    <a:p>
                      <a:pPr marL="0" marR="0" algn="ctr">
                        <a:lnSpc>
                          <a:spcPct val="150000"/>
                        </a:lnSpc>
                        <a:spcBef>
                          <a:spcPts val="0"/>
                        </a:spcBef>
                        <a:spcAft>
                          <a:spcPts val="0"/>
                        </a:spcAft>
                        <a:tabLst>
                          <a:tab pos="1569720" algn="l"/>
                        </a:tabLst>
                      </a:pPr>
                      <a:r>
                        <a:rPr lang="es-EC" sz="1200" b="1" dirty="0" smtClean="0">
                          <a:solidFill>
                            <a:schemeClr val="accent6"/>
                          </a:solidFill>
                        </a:rPr>
                        <a:t>INDICADORES DE EVALUACION</a:t>
                      </a:r>
                      <a:endParaRPr lang="es-ES" sz="1200" b="1" dirty="0">
                        <a:solidFill>
                          <a:schemeClr val="accent6"/>
                        </a:solidFill>
                        <a:latin typeface="Times New Roman"/>
                        <a:ea typeface="Times New Roman"/>
                      </a:endParaRPr>
                    </a:p>
                  </a:txBody>
                  <a:tcPr marL="68580" marR="68580" marT="0" marB="0">
                    <a:solidFill>
                      <a:schemeClr val="accent6">
                        <a:lumMod val="40000"/>
                        <a:lumOff val="60000"/>
                      </a:schemeClr>
                    </a:solidFill>
                  </a:tcPr>
                </a:tc>
                <a:tc>
                  <a:txBody>
                    <a:bodyPr/>
                    <a:lstStyle/>
                    <a:p>
                      <a:pPr marL="0" marR="0" algn="ctr">
                        <a:lnSpc>
                          <a:spcPct val="150000"/>
                        </a:lnSpc>
                        <a:spcBef>
                          <a:spcPts val="0"/>
                        </a:spcBef>
                        <a:spcAft>
                          <a:spcPts val="0"/>
                        </a:spcAft>
                        <a:tabLst>
                          <a:tab pos="1569720" algn="l"/>
                        </a:tabLst>
                      </a:pPr>
                      <a:r>
                        <a:rPr lang="es-EC" sz="1200" b="1" dirty="0" smtClean="0">
                          <a:solidFill>
                            <a:schemeClr val="accent6"/>
                          </a:solidFill>
                        </a:rPr>
                        <a:t>INICIADO</a:t>
                      </a:r>
                      <a:endParaRPr lang="es-ES" sz="1200" b="1" dirty="0">
                        <a:solidFill>
                          <a:schemeClr val="accent6"/>
                        </a:solidFill>
                        <a:latin typeface="Times New Roman"/>
                        <a:ea typeface="Times New Roman"/>
                      </a:endParaRPr>
                    </a:p>
                  </a:txBody>
                  <a:tcPr marL="68580" marR="68580" marT="0" marB="0">
                    <a:solidFill>
                      <a:schemeClr val="accent6">
                        <a:lumMod val="40000"/>
                        <a:lumOff val="60000"/>
                      </a:schemeClr>
                    </a:solidFill>
                  </a:tcPr>
                </a:tc>
                <a:tc>
                  <a:txBody>
                    <a:bodyPr/>
                    <a:lstStyle/>
                    <a:p>
                      <a:pPr marL="0" marR="0" algn="ctr">
                        <a:lnSpc>
                          <a:spcPct val="150000"/>
                        </a:lnSpc>
                        <a:spcBef>
                          <a:spcPts val="0"/>
                        </a:spcBef>
                        <a:spcAft>
                          <a:spcPts val="0"/>
                        </a:spcAft>
                        <a:tabLst>
                          <a:tab pos="1569720" algn="l"/>
                        </a:tabLst>
                      </a:pPr>
                      <a:r>
                        <a:rPr lang="es-EC" sz="1200" b="1" dirty="0" smtClean="0">
                          <a:solidFill>
                            <a:schemeClr val="accent6"/>
                          </a:solidFill>
                        </a:rPr>
                        <a:t>EN PROCESO</a:t>
                      </a:r>
                      <a:endParaRPr lang="es-ES" sz="1200" b="1" dirty="0">
                        <a:solidFill>
                          <a:schemeClr val="accent6"/>
                        </a:solidFill>
                        <a:latin typeface="Times New Roman"/>
                        <a:ea typeface="Times New Roman"/>
                      </a:endParaRPr>
                    </a:p>
                  </a:txBody>
                  <a:tcPr marL="68580" marR="68580" marT="0" marB="0">
                    <a:solidFill>
                      <a:schemeClr val="accent6">
                        <a:lumMod val="40000"/>
                        <a:lumOff val="60000"/>
                      </a:schemeClr>
                    </a:solidFill>
                  </a:tcPr>
                </a:tc>
                <a:tc>
                  <a:txBody>
                    <a:bodyPr/>
                    <a:lstStyle/>
                    <a:p>
                      <a:pPr marL="0" marR="0" algn="ctr">
                        <a:lnSpc>
                          <a:spcPct val="150000"/>
                        </a:lnSpc>
                        <a:spcBef>
                          <a:spcPts val="0"/>
                        </a:spcBef>
                        <a:spcAft>
                          <a:spcPts val="0"/>
                        </a:spcAft>
                        <a:tabLst>
                          <a:tab pos="1569720" algn="l"/>
                        </a:tabLst>
                      </a:pPr>
                      <a:r>
                        <a:rPr lang="es-EC" sz="1200" b="1" dirty="0" smtClean="0">
                          <a:solidFill>
                            <a:schemeClr val="accent6"/>
                          </a:solidFill>
                        </a:rPr>
                        <a:t>ADQUIRIDO</a:t>
                      </a:r>
                      <a:endParaRPr lang="es-ES" sz="1200" b="1" dirty="0">
                        <a:solidFill>
                          <a:schemeClr val="accent6"/>
                        </a:solidFill>
                        <a:latin typeface="Times New Roman"/>
                        <a:ea typeface="Times New Roman"/>
                      </a:endParaRPr>
                    </a:p>
                  </a:txBody>
                  <a:tcPr marL="68580" marR="68580" marT="0" marB="0">
                    <a:solidFill>
                      <a:schemeClr val="accent6">
                        <a:lumMod val="40000"/>
                        <a:lumOff val="60000"/>
                      </a:schemeClr>
                    </a:solidFill>
                  </a:tcPr>
                </a:tc>
              </a:tr>
              <a:tr h="401659">
                <a:tc>
                  <a:txBody>
                    <a:bodyPr/>
                    <a:lstStyle/>
                    <a:p>
                      <a:pPr marL="0" marR="0" algn="just">
                        <a:lnSpc>
                          <a:spcPct val="150000"/>
                        </a:lnSpc>
                        <a:spcBef>
                          <a:spcPts val="0"/>
                        </a:spcBef>
                        <a:spcAft>
                          <a:spcPts val="0"/>
                        </a:spcAft>
                        <a:tabLst>
                          <a:tab pos="1569720" algn="l"/>
                        </a:tabLst>
                      </a:pPr>
                      <a:r>
                        <a:rPr lang="es-ES" sz="1400">
                          <a:latin typeface="Arial"/>
                          <a:ea typeface="Times New Roman"/>
                        </a:rPr>
                        <a:t>En su destreza de amasado, trozado, arrugado se observa coordinación óculo manual </a:t>
                      </a:r>
                      <a:endParaRPr lang="es-ES" sz="1400">
                        <a:latin typeface="Times New Roman"/>
                        <a:ea typeface="Times New Roman"/>
                      </a:endParaRPr>
                    </a:p>
                  </a:txBody>
                  <a:tcPr marL="68580" marR="68580" marT="0" marB="0"/>
                </a:tc>
                <a:tc>
                  <a:txBody>
                    <a:bodyPr/>
                    <a:lstStyle/>
                    <a:p>
                      <a:endParaRPr lang="es-ES" dirty="0"/>
                    </a:p>
                  </a:txBody>
                  <a:tcPr/>
                </a:tc>
                <a:tc>
                  <a:txBody>
                    <a:bodyPr/>
                    <a:lstStyle/>
                    <a:p>
                      <a:endParaRPr lang="es-ES" dirty="0"/>
                    </a:p>
                  </a:txBody>
                  <a:tcPr/>
                </a:tc>
                <a:tc>
                  <a:txBody>
                    <a:bodyPr/>
                    <a:lstStyle/>
                    <a:p>
                      <a:endParaRPr lang="es-ES"/>
                    </a:p>
                  </a:txBody>
                  <a:tcPr/>
                </a:tc>
              </a:tr>
              <a:tr h="401659">
                <a:tc>
                  <a:txBody>
                    <a:bodyPr/>
                    <a:lstStyle/>
                    <a:p>
                      <a:pPr marL="0" marR="0" algn="just">
                        <a:lnSpc>
                          <a:spcPct val="150000"/>
                        </a:lnSpc>
                        <a:spcBef>
                          <a:spcPts val="0"/>
                        </a:spcBef>
                        <a:spcAft>
                          <a:spcPts val="0"/>
                        </a:spcAft>
                        <a:tabLst>
                          <a:tab pos="1569720" algn="l"/>
                        </a:tabLst>
                      </a:pPr>
                      <a:r>
                        <a:rPr lang="es-EC" sz="1400">
                          <a:latin typeface="Arial"/>
                          <a:ea typeface="Times New Roman"/>
                        </a:rPr>
                        <a:t>Al enhebrar, ensartar se observa precisión y coordinación  </a:t>
                      </a:r>
                      <a:endParaRPr lang="es-ES" sz="1400">
                        <a:latin typeface="Times New Roman"/>
                        <a:ea typeface="Times New Roman"/>
                      </a:endParaRPr>
                    </a:p>
                  </a:txBody>
                  <a:tcPr marL="68580" marR="68580" marT="0" marB="0"/>
                </a:tc>
                <a:tc>
                  <a:txBody>
                    <a:bodyPr/>
                    <a:lstStyle/>
                    <a:p>
                      <a:endParaRPr lang="es-ES" dirty="0"/>
                    </a:p>
                  </a:txBody>
                  <a:tcPr/>
                </a:tc>
                <a:tc>
                  <a:txBody>
                    <a:bodyPr/>
                    <a:lstStyle/>
                    <a:p>
                      <a:endParaRPr lang="es-ES"/>
                    </a:p>
                  </a:txBody>
                  <a:tcPr/>
                </a:tc>
                <a:tc>
                  <a:txBody>
                    <a:bodyPr/>
                    <a:lstStyle/>
                    <a:p>
                      <a:endParaRPr lang="es-ES"/>
                    </a:p>
                  </a:txBody>
                  <a:tcPr/>
                </a:tc>
              </a:tr>
              <a:tr h="401659">
                <a:tc>
                  <a:txBody>
                    <a:bodyPr/>
                    <a:lstStyle/>
                    <a:p>
                      <a:pPr marL="0" marR="0" algn="just">
                        <a:lnSpc>
                          <a:spcPct val="150000"/>
                        </a:lnSpc>
                        <a:spcBef>
                          <a:spcPts val="0"/>
                        </a:spcBef>
                        <a:spcAft>
                          <a:spcPts val="0"/>
                        </a:spcAft>
                        <a:tabLst>
                          <a:tab pos="1569720" algn="l"/>
                        </a:tabLst>
                      </a:pPr>
                      <a:r>
                        <a:rPr lang="es-EC" sz="1400" dirty="0">
                          <a:latin typeface="Arial"/>
                          <a:ea typeface="Times New Roman"/>
                        </a:rPr>
                        <a:t>Se observa un mejor agarre en la toma de  crayones, cucharas, pinturas  </a:t>
                      </a:r>
                      <a:endParaRPr lang="es-ES" sz="1400" dirty="0">
                        <a:latin typeface="Times New Roman"/>
                        <a:ea typeface="Times New Roman"/>
                      </a:endParaRPr>
                    </a:p>
                  </a:txBody>
                  <a:tcPr marL="68580" marR="68580" marT="0" marB="0"/>
                </a:tc>
                <a:tc>
                  <a:txBody>
                    <a:bodyPr/>
                    <a:lstStyle/>
                    <a:p>
                      <a:endParaRPr lang="es-ES" dirty="0"/>
                    </a:p>
                  </a:txBody>
                  <a:tcPr/>
                </a:tc>
                <a:tc>
                  <a:txBody>
                    <a:bodyPr/>
                    <a:lstStyle/>
                    <a:p>
                      <a:endParaRPr lang="es-ES"/>
                    </a:p>
                  </a:txBody>
                  <a:tcPr/>
                </a:tc>
                <a:tc>
                  <a:txBody>
                    <a:bodyPr/>
                    <a:lstStyle/>
                    <a:p>
                      <a:endParaRPr lang="es-ES"/>
                    </a:p>
                  </a:txBody>
                  <a:tcPr/>
                </a:tc>
              </a:tr>
              <a:tr h="401659">
                <a:tc>
                  <a:txBody>
                    <a:bodyPr/>
                    <a:lstStyle/>
                    <a:p>
                      <a:pPr marL="0" marR="0" algn="just">
                        <a:lnSpc>
                          <a:spcPct val="150000"/>
                        </a:lnSpc>
                        <a:spcBef>
                          <a:spcPts val="0"/>
                        </a:spcBef>
                        <a:spcAft>
                          <a:spcPts val="0"/>
                        </a:spcAft>
                        <a:tabLst>
                          <a:tab pos="1569720" algn="l"/>
                        </a:tabLst>
                      </a:pPr>
                      <a:r>
                        <a:rPr lang="es-EC" sz="1400" kern="1200" dirty="0" smtClean="0">
                          <a:solidFill>
                            <a:schemeClr val="dk1"/>
                          </a:solidFill>
                          <a:latin typeface="+mn-lt"/>
                          <a:ea typeface="+mn-ea"/>
                          <a:cs typeface="+mn-cs"/>
                        </a:rPr>
                        <a:t>Controla la dirección de sus manos al realizar garabatos libres </a:t>
                      </a:r>
                      <a:endParaRPr lang="es-ES" sz="1400" dirty="0">
                        <a:latin typeface="Times New Roman"/>
                        <a:ea typeface="Times New Roman"/>
                      </a:endParaRPr>
                    </a:p>
                  </a:txBody>
                  <a:tcPr marL="68580" marR="68580" marT="0" marB="0"/>
                </a:tc>
                <a:tc>
                  <a:txBody>
                    <a:bodyPr/>
                    <a:lstStyle/>
                    <a:p>
                      <a:endParaRPr lang="es-ES"/>
                    </a:p>
                  </a:txBody>
                  <a:tcPr/>
                </a:tc>
                <a:tc>
                  <a:txBody>
                    <a:bodyPr/>
                    <a:lstStyle/>
                    <a:p>
                      <a:endParaRPr lang="es-ES"/>
                    </a:p>
                  </a:txBody>
                  <a:tcPr/>
                </a:tc>
                <a:tc>
                  <a:txBody>
                    <a:bodyPr/>
                    <a:lstStyle/>
                    <a:p>
                      <a:endParaRPr lang="es-ES"/>
                    </a:p>
                  </a:txBody>
                  <a:tcPr/>
                </a:tc>
              </a:tr>
              <a:tr h="401659">
                <a:tc>
                  <a:txBody>
                    <a:bodyPr/>
                    <a:lstStyle/>
                    <a:p>
                      <a:pPr marL="0" marR="0" algn="just">
                        <a:lnSpc>
                          <a:spcPct val="150000"/>
                        </a:lnSpc>
                        <a:spcBef>
                          <a:spcPts val="0"/>
                        </a:spcBef>
                        <a:spcAft>
                          <a:spcPts val="0"/>
                        </a:spcAft>
                        <a:tabLst>
                          <a:tab pos="1569720" algn="l"/>
                        </a:tabLst>
                      </a:pPr>
                      <a:r>
                        <a:rPr lang="es-EC" sz="1400" dirty="0">
                          <a:latin typeface="Arial"/>
                          <a:ea typeface="Times New Roman"/>
                        </a:rPr>
                        <a:t>Construye una torre con bloques </a:t>
                      </a:r>
                      <a:endParaRPr lang="es-ES" sz="1400" dirty="0">
                        <a:latin typeface="Times New Roman"/>
                        <a:ea typeface="Times New Roman"/>
                      </a:endParaRPr>
                    </a:p>
                  </a:txBody>
                  <a:tcPr marL="68580" marR="68580" marT="0" marB="0"/>
                </a:tc>
                <a:tc>
                  <a:txBody>
                    <a:bodyPr/>
                    <a:lstStyle/>
                    <a:p>
                      <a:endParaRPr lang="es-ES"/>
                    </a:p>
                  </a:txBody>
                  <a:tcPr/>
                </a:tc>
                <a:tc>
                  <a:txBody>
                    <a:bodyPr/>
                    <a:lstStyle/>
                    <a:p>
                      <a:endParaRPr lang="es-ES"/>
                    </a:p>
                  </a:txBody>
                  <a:tcPr/>
                </a:tc>
                <a:tc>
                  <a:txBody>
                    <a:bodyPr/>
                    <a:lstStyle/>
                    <a:p>
                      <a:endParaRPr lang="es-ES"/>
                    </a:p>
                  </a:txBody>
                  <a:tcPr/>
                </a:tc>
              </a:tr>
              <a:tr h="401659">
                <a:tc>
                  <a:txBody>
                    <a:bodyPr/>
                    <a:lstStyle/>
                    <a:p>
                      <a:pPr marL="0" marR="0" algn="just">
                        <a:lnSpc>
                          <a:spcPct val="150000"/>
                        </a:lnSpc>
                        <a:spcBef>
                          <a:spcPts val="0"/>
                        </a:spcBef>
                        <a:spcAft>
                          <a:spcPts val="0"/>
                        </a:spcAft>
                        <a:tabLst>
                          <a:tab pos="1569720" algn="l"/>
                        </a:tabLst>
                      </a:pPr>
                      <a:r>
                        <a:rPr lang="es-ES" sz="1400" dirty="0">
                          <a:latin typeface="Arial"/>
                          <a:ea typeface="Times New Roman"/>
                        </a:rPr>
                        <a:t>Explora y ejecuta distintas cualidades del movimiento finos </a:t>
                      </a:r>
                      <a:endParaRPr lang="es-ES" sz="1400" dirty="0">
                        <a:latin typeface="Times New Roman"/>
                        <a:ea typeface="Times New Roman"/>
                      </a:endParaRPr>
                    </a:p>
                  </a:txBody>
                  <a:tcPr marL="68580" marR="68580" marT="0" marB="0"/>
                </a:tc>
                <a:tc>
                  <a:txBody>
                    <a:bodyPr/>
                    <a:lstStyle/>
                    <a:p>
                      <a:endParaRPr lang="es-ES"/>
                    </a:p>
                  </a:txBody>
                  <a:tcPr/>
                </a:tc>
                <a:tc>
                  <a:txBody>
                    <a:bodyPr/>
                    <a:lstStyle/>
                    <a:p>
                      <a:endParaRPr lang="es-ES"/>
                    </a:p>
                  </a:txBody>
                  <a:tcPr/>
                </a:tc>
                <a:tc>
                  <a:txBody>
                    <a:bodyPr/>
                    <a:lstStyle/>
                    <a:p>
                      <a:endParaRPr lang="es-ES"/>
                    </a:p>
                  </a:txBody>
                  <a:tcPr/>
                </a:tc>
              </a:tr>
              <a:tr h="401659">
                <a:tc>
                  <a:txBody>
                    <a:bodyPr/>
                    <a:lstStyle/>
                    <a:p>
                      <a:pPr marL="0" marR="0" algn="just">
                        <a:lnSpc>
                          <a:spcPct val="150000"/>
                        </a:lnSpc>
                        <a:spcBef>
                          <a:spcPts val="0"/>
                        </a:spcBef>
                        <a:spcAft>
                          <a:spcPts val="0"/>
                        </a:spcAft>
                        <a:tabLst>
                          <a:tab pos="1569720" algn="l"/>
                        </a:tabLst>
                      </a:pPr>
                      <a:r>
                        <a:rPr lang="es-EC" sz="1400" dirty="0">
                          <a:latin typeface="Arial"/>
                          <a:ea typeface="Times New Roman"/>
                        </a:rPr>
                        <a:t>Descubre nuevas sensaciones manipulando objetos de varias texturas </a:t>
                      </a:r>
                      <a:endParaRPr lang="es-ES" sz="1400" dirty="0">
                        <a:latin typeface="Times New Roman"/>
                        <a:ea typeface="Times New Roman"/>
                      </a:endParaRPr>
                    </a:p>
                  </a:txBody>
                  <a:tcPr marL="68580" marR="68580" marT="0" marB="0"/>
                </a:tc>
                <a:tc>
                  <a:txBody>
                    <a:bodyPr/>
                    <a:lstStyle/>
                    <a:p>
                      <a:endParaRPr lang="es-ES"/>
                    </a:p>
                  </a:txBody>
                  <a:tcPr/>
                </a:tc>
                <a:tc>
                  <a:txBody>
                    <a:bodyPr/>
                    <a:lstStyle/>
                    <a:p>
                      <a:endParaRPr lang="es-ES"/>
                    </a:p>
                  </a:txBody>
                  <a:tcPr/>
                </a:tc>
                <a:tc>
                  <a:txBody>
                    <a:bodyPr/>
                    <a:lstStyle/>
                    <a:p>
                      <a:endParaRPr lang="es-ES"/>
                    </a:p>
                  </a:txBody>
                  <a:tcPr/>
                </a:tc>
              </a:tr>
              <a:tr h="401659">
                <a:tc>
                  <a:txBody>
                    <a:bodyPr/>
                    <a:lstStyle/>
                    <a:p>
                      <a:pPr marL="0" marR="0" algn="just">
                        <a:lnSpc>
                          <a:spcPct val="150000"/>
                        </a:lnSpc>
                        <a:spcBef>
                          <a:spcPts val="0"/>
                        </a:spcBef>
                        <a:spcAft>
                          <a:spcPts val="0"/>
                        </a:spcAft>
                        <a:tabLst>
                          <a:tab pos="1569720" algn="l"/>
                        </a:tabLst>
                      </a:pPr>
                      <a:r>
                        <a:rPr lang="es-EC" sz="1400" dirty="0">
                          <a:latin typeface="Arial"/>
                          <a:ea typeface="Times New Roman"/>
                        </a:rPr>
                        <a:t> Realiza movimientos de muñecas, manos y dedos </a:t>
                      </a:r>
                      <a:endParaRPr lang="es-ES" sz="1400" dirty="0">
                        <a:latin typeface="Times New Roman"/>
                        <a:ea typeface="Times New Roman"/>
                      </a:endParaRPr>
                    </a:p>
                  </a:txBody>
                  <a:tcPr marL="68580" marR="68580" marT="0" marB="0"/>
                </a:tc>
                <a:tc>
                  <a:txBody>
                    <a:bodyPr/>
                    <a:lstStyle/>
                    <a:p>
                      <a:endParaRPr lang="es-ES"/>
                    </a:p>
                  </a:txBody>
                  <a:tcPr/>
                </a:tc>
                <a:tc>
                  <a:txBody>
                    <a:bodyPr/>
                    <a:lstStyle/>
                    <a:p>
                      <a:endParaRPr lang="es-ES"/>
                    </a:p>
                  </a:txBody>
                  <a:tcPr/>
                </a:tc>
                <a:tc>
                  <a:txBody>
                    <a:bodyPr/>
                    <a:lstStyle/>
                    <a:p>
                      <a:endParaRPr lang="es-ES"/>
                    </a:p>
                  </a:txBody>
                  <a:tcPr/>
                </a:tc>
              </a:tr>
              <a:tr h="401659">
                <a:tc>
                  <a:txBody>
                    <a:bodyPr/>
                    <a:lstStyle/>
                    <a:p>
                      <a:r>
                        <a:rPr lang="es-EC" sz="1400" kern="1200" dirty="0" smtClean="0">
                          <a:solidFill>
                            <a:schemeClr val="dk1"/>
                          </a:solidFill>
                          <a:latin typeface="+mn-lt"/>
                          <a:ea typeface="+mn-ea"/>
                          <a:cs typeface="+mn-cs"/>
                        </a:rPr>
                        <a:t>Realiza la pinza digital controlando sus movimientos </a:t>
                      </a:r>
                      <a:endParaRPr lang="es-ES" sz="1400" dirty="0"/>
                    </a:p>
                  </a:txBody>
                  <a:tcPr marL="68580" marR="68580" marT="0" marB="0"/>
                </a:tc>
                <a:tc>
                  <a:txBody>
                    <a:bodyPr/>
                    <a:lstStyle/>
                    <a:p>
                      <a:endParaRPr lang="es-ES"/>
                    </a:p>
                  </a:txBody>
                  <a:tcPr/>
                </a:tc>
                <a:tc>
                  <a:txBody>
                    <a:bodyPr/>
                    <a:lstStyle/>
                    <a:p>
                      <a:endParaRPr lang="es-ES"/>
                    </a:p>
                  </a:txBody>
                  <a:tcPr/>
                </a:tc>
                <a:tc>
                  <a:txBody>
                    <a:bodyPr/>
                    <a:lstStyle/>
                    <a:p>
                      <a:endParaRPr lang="es-ES" dirty="0"/>
                    </a:p>
                  </a:txBody>
                  <a:tcPr/>
                </a:tc>
              </a:tr>
            </a:tbl>
          </a:graphicData>
        </a:graphic>
      </p:graphicFrame>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1620688" y="0"/>
            <a:ext cx="10523540" cy="6176962"/>
            <a:chOff x="-1380" y="912"/>
            <a:chExt cx="6629" cy="2791"/>
          </a:xfrm>
        </p:grpSpPr>
        <p:sp>
          <p:nvSpPr>
            <p:cNvPr id="16392" name="AutoShape 2"/>
            <p:cNvSpPr>
              <a:spLocks noChangeArrowheads="1"/>
            </p:cNvSpPr>
            <p:nvPr/>
          </p:nvSpPr>
          <p:spPr bwMode="gray">
            <a:xfrm rot="5400000">
              <a:off x="-1344" y="912"/>
              <a:ext cx="2791" cy="27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2 w 21600"/>
                <a:gd name="T13" fmla="*/ 0 h 21600"/>
                <a:gd name="T14" fmla="*/ 21198 w 21600"/>
                <a:gd name="T15" fmla="*/ 13629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lnTo>
                    <a:pt x="323" y="10641"/>
                  </a:lnTo>
                  <a:close/>
                </a:path>
              </a:pathLst>
            </a:custGeom>
            <a:gradFill rotWithShape="0">
              <a:gsLst>
                <a:gs pos="0">
                  <a:srgbClr val="FFFFFF"/>
                </a:gs>
                <a:gs pos="100000">
                  <a:srgbClr val="0099FF"/>
                </a:gs>
              </a:gsLst>
              <a:lin ang="0" scaled="1"/>
            </a:gradFill>
            <a:ln w="9525" algn="ctr">
              <a:noFill/>
              <a:miter lim="800000"/>
              <a:headEnd/>
              <a:tailEnd/>
            </a:ln>
          </p:spPr>
          <p:txBody>
            <a:bodyPr wrap="none" anchor="ctr"/>
            <a:lstStyle/>
            <a:p>
              <a:endParaRPr lang="es-EC" dirty="0"/>
            </a:p>
          </p:txBody>
        </p:sp>
        <p:sp>
          <p:nvSpPr>
            <p:cNvPr id="16393" name="AutoShape 3"/>
            <p:cNvSpPr>
              <a:spLocks noChangeArrowheads="1"/>
            </p:cNvSpPr>
            <p:nvPr/>
          </p:nvSpPr>
          <p:spPr bwMode="gray">
            <a:xfrm rot="5400000">
              <a:off x="-1380" y="1107"/>
              <a:ext cx="2374" cy="237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837 h 21600"/>
              </a:gdLst>
              <a:ahLst/>
              <a:cxnLst>
                <a:cxn ang="T8">
                  <a:pos x="T0" y="T1"/>
                </a:cxn>
                <a:cxn ang="T9">
                  <a:pos x="T2" y="T3"/>
                </a:cxn>
                <a:cxn ang="T10">
                  <a:pos x="T4" y="T5"/>
                </a:cxn>
                <a:cxn ang="T11">
                  <a:pos x="T6" y="T7"/>
                </a:cxn>
              </a:cxnLst>
              <a:rect l="T12" t="T13" r="T14" b="T15"/>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4"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1" y="10838"/>
                    <a:pt x="0" y="10877"/>
                    <a:pt x="0" y="10916"/>
                  </a:cubicBezTo>
                  <a:lnTo>
                    <a:pt x="10056" y="10807"/>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s-EC" dirty="0"/>
            </a:p>
          </p:txBody>
        </p:sp>
        <p:sp>
          <p:nvSpPr>
            <p:cNvPr id="7" name="Text Box 9"/>
            <p:cNvSpPr txBox="1">
              <a:spLocks noChangeArrowheads="1"/>
            </p:cNvSpPr>
            <p:nvPr/>
          </p:nvSpPr>
          <p:spPr bwMode="gray">
            <a:xfrm rot="16200000">
              <a:off x="-462" y="1846"/>
              <a:ext cx="1350" cy="911"/>
            </a:xfrm>
            <a:prstGeom prst="rect">
              <a:avLst/>
            </a:prstGeom>
            <a:noFill/>
            <a:ln>
              <a:noFill/>
            </a:ln>
            <a:effectLst/>
            <a:extLst/>
          </p:spPr>
          <p:txBody>
            <a:bodyPr wrap="square">
              <a:spAutoFit/>
            </a:bodyPr>
            <a:lstStyle/>
            <a:p>
              <a:pPr algn="ctr">
                <a:defRPr/>
              </a:pP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defRPr/>
              </a:pP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ctr">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LOGROS ALCANZADOS</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3" name="Group 41"/>
            <p:cNvGrpSpPr>
              <a:grpSpLocks/>
            </p:cNvGrpSpPr>
            <p:nvPr/>
          </p:nvGrpSpPr>
          <p:grpSpPr bwMode="auto">
            <a:xfrm>
              <a:off x="980" y="1237"/>
              <a:ext cx="4262" cy="456"/>
              <a:chOff x="980" y="1237"/>
              <a:chExt cx="4262" cy="456"/>
            </a:xfrm>
          </p:grpSpPr>
          <p:sp>
            <p:nvSpPr>
              <p:cNvPr id="16417" name="AutoShape 5"/>
              <p:cNvSpPr>
                <a:spLocks noChangeArrowheads="1"/>
              </p:cNvSpPr>
              <p:nvPr/>
            </p:nvSpPr>
            <p:spPr bwMode="gray">
              <a:xfrm>
                <a:off x="1206" y="1237"/>
                <a:ext cx="4036" cy="456"/>
              </a:xfrm>
              <a:prstGeom prst="roundRect">
                <a:avLst>
                  <a:gd name="adj" fmla="val 50000"/>
                </a:avLst>
              </a:prstGeom>
              <a:ln>
                <a:noFill/>
                <a:headEnd/>
                <a:tailEnd/>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wrap="none" anchor="ctr"/>
              <a:lstStyle/>
              <a:p>
                <a:endParaRPr lang="es-EC" dirty="0">
                  <a:effectLst>
                    <a:reflection blurRad="6350" stA="60000" endA="900" endPos="58000" dir="5400000" sy="-100000" algn="bl" rotWithShape="0"/>
                  </a:effectLst>
                </a:endParaRPr>
              </a:p>
            </p:txBody>
          </p:sp>
          <p:grpSp>
            <p:nvGrpSpPr>
              <p:cNvPr id="4" name="Group 6"/>
              <p:cNvGrpSpPr>
                <a:grpSpLocks/>
              </p:cNvGrpSpPr>
              <p:nvPr/>
            </p:nvGrpSpPr>
            <p:grpSpPr bwMode="auto">
              <a:xfrm>
                <a:off x="980" y="1268"/>
                <a:ext cx="316" cy="316"/>
                <a:chOff x="980" y="1412"/>
                <a:chExt cx="316" cy="316"/>
              </a:xfrm>
            </p:grpSpPr>
            <p:sp>
              <p:nvSpPr>
                <p:cNvPr id="16421" name="Oval 7"/>
                <p:cNvSpPr>
                  <a:spLocks noChangeArrowheads="1"/>
                </p:cNvSpPr>
                <p:nvPr/>
              </p:nvSpPr>
              <p:spPr bwMode="gray">
                <a:xfrm>
                  <a:off x="980" y="1412"/>
                  <a:ext cx="316" cy="316"/>
                </a:xfrm>
                <a:prstGeom prst="ellipse">
                  <a:avLst/>
                </a:prstGeom>
                <a:solidFill>
                  <a:srgbClr val="33CC33"/>
                </a:solidFill>
                <a:ln w="9525" algn="ctr">
                  <a:noFill/>
                  <a:round/>
                  <a:headEnd/>
                  <a:tailEnd/>
                </a:ln>
              </p:spPr>
              <p:txBody>
                <a:bodyPr wrap="none" anchor="ctr"/>
                <a:lstStyle/>
                <a:p>
                  <a:endParaRPr lang="es-EC" dirty="0"/>
                </a:p>
              </p:txBody>
            </p:sp>
            <p:sp>
              <p:nvSpPr>
                <p:cNvPr id="16422" name="Oval 8"/>
                <p:cNvSpPr>
                  <a:spLocks noChangeArrowheads="1"/>
                </p:cNvSpPr>
                <p:nvPr/>
              </p:nvSpPr>
              <p:spPr bwMode="gray">
                <a:xfrm>
                  <a:off x="1028" y="1461"/>
                  <a:ext cx="220" cy="220"/>
                </a:xfrm>
                <a:prstGeom prst="ellipse">
                  <a:avLst/>
                </a:prstGeom>
                <a:solidFill>
                  <a:srgbClr val="FFFFFF"/>
                </a:solidFill>
                <a:ln w="9525" algn="ctr">
                  <a:noFill/>
                  <a:round/>
                  <a:headEnd/>
                  <a:tailEnd/>
                </a:ln>
              </p:spPr>
              <p:txBody>
                <a:bodyPr wrap="none" anchor="ctr"/>
                <a:lstStyle/>
                <a:p>
                  <a:endParaRPr lang="es-EC" dirty="0"/>
                </a:p>
              </p:txBody>
            </p:sp>
          </p:grpSp>
          <p:sp>
            <p:nvSpPr>
              <p:cNvPr id="16419" name="Text Box 10"/>
              <p:cNvSpPr txBox="1">
                <a:spLocks noChangeArrowheads="1"/>
              </p:cNvSpPr>
              <p:nvPr/>
            </p:nvSpPr>
            <p:spPr bwMode="gray">
              <a:xfrm>
                <a:off x="1035" y="1317"/>
                <a:ext cx="196" cy="231"/>
              </a:xfrm>
              <a:prstGeom prst="rect">
                <a:avLst/>
              </a:prstGeom>
              <a:noFill/>
              <a:ln w="9525" algn="ctr">
                <a:noFill/>
                <a:miter lim="800000"/>
                <a:headEnd/>
                <a:tailEnd/>
              </a:ln>
            </p:spPr>
            <p:txBody>
              <a:bodyPr wrap="none">
                <a:spAutoFit/>
              </a:bodyPr>
              <a:lstStyle/>
              <a:p>
                <a:r>
                  <a:rPr lang="en-US" b="1" dirty="0">
                    <a:solidFill>
                      <a:srgbClr val="000000"/>
                    </a:solidFill>
                  </a:rPr>
                  <a:t>1</a:t>
                </a:r>
              </a:p>
            </p:txBody>
          </p:sp>
          <p:sp>
            <p:nvSpPr>
              <p:cNvPr id="16420" name="Text Box 11"/>
              <p:cNvSpPr txBox="1">
                <a:spLocks noChangeArrowheads="1"/>
              </p:cNvSpPr>
              <p:nvPr/>
            </p:nvSpPr>
            <p:spPr bwMode="gray">
              <a:xfrm>
                <a:off x="1425" y="1292"/>
                <a:ext cx="3584" cy="292"/>
              </a:xfrm>
              <a:prstGeom prst="rect">
                <a:avLst/>
              </a:prstGeom>
              <a:noFill/>
              <a:ln w="9525">
                <a:noFill/>
                <a:miter lim="800000"/>
                <a:headEnd/>
                <a:tailEnd/>
              </a:ln>
            </p:spPr>
            <p:txBody>
              <a:bodyPr wrap="square">
                <a:spAutoFit/>
              </a:bodyPr>
              <a:lstStyle/>
              <a:p>
                <a:pPr algn="ctr"/>
                <a:r>
                  <a:rPr lang="es-EC" dirty="0" smtClean="0">
                    <a:solidFill>
                      <a:schemeClr val="bg1"/>
                    </a:solidFill>
                  </a:rPr>
                  <a:t>FACTORES GENÉTICOS PRE NATALES Y AMBIENTALES</a:t>
                </a:r>
                <a:endParaRPr lang="es-ES" dirty="0" smtClean="0">
                  <a:solidFill>
                    <a:schemeClr val="bg1"/>
                  </a:solidFill>
                </a:endParaRPr>
              </a:p>
            </p:txBody>
          </p:sp>
        </p:grpSp>
        <p:grpSp>
          <p:nvGrpSpPr>
            <p:cNvPr id="5" name="Group 42"/>
            <p:cNvGrpSpPr>
              <a:grpSpLocks/>
            </p:cNvGrpSpPr>
            <p:nvPr/>
          </p:nvGrpSpPr>
          <p:grpSpPr bwMode="auto">
            <a:xfrm>
              <a:off x="1205" y="1746"/>
              <a:ext cx="4037" cy="456"/>
              <a:chOff x="1205" y="1746"/>
              <a:chExt cx="4037" cy="456"/>
            </a:xfrm>
          </p:grpSpPr>
          <p:sp>
            <p:nvSpPr>
              <p:cNvPr id="16411" name="AutoShape 4"/>
              <p:cNvSpPr>
                <a:spLocks noChangeArrowheads="1"/>
              </p:cNvSpPr>
              <p:nvPr/>
            </p:nvSpPr>
            <p:spPr bwMode="gray">
              <a:xfrm>
                <a:off x="1472" y="1746"/>
                <a:ext cx="3770" cy="456"/>
              </a:xfrm>
              <a:prstGeom prst="roundRect">
                <a:avLst>
                  <a:gd name="adj" fmla="val 500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s-EC" dirty="0">
                  <a:ln>
                    <a:solidFill>
                      <a:schemeClr val="accent2">
                        <a:lumMod val="75000"/>
                      </a:schemeClr>
                    </a:solidFill>
                  </a:ln>
                  <a:solidFill>
                    <a:schemeClr val="accent2">
                      <a:lumMod val="75000"/>
                    </a:schemeClr>
                  </a:solidFill>
                </a:endParaRPr>
              </a:p>
            </p:txBody>
          </p:sp>
          <p:sp>
            <p:nvSpPr>
              <p:cNvPr id="16412" name="Text Box 12"/>
              <p:cNvSpPr txBox="1">
                <a:spLocks noChangeArrowheads="1"/>
              </p:cNvSpPr>
              <p:nvPr/>
            </p:nvSpPr>
            <p:spPr bwMode="gray">
              <a:xfrm>
                <a:off x="1494" y="1791"/>
                <a:ext cx="116" cy="167"/>
              </a:xfrm>
              <a:prstGeom prst="rect">
                <a:avLst/>
              </a:prstGeom>
              <a:noFill/>
              <a:ln w="9525">
                <a:noFill/>
                <a:miter lim="800000"/>
                <a:headEnd/>
                <a:tailEnd/>
              </a:ln>
            </p:spPr>
            <p:txBody>
              <a:bodyPr wrap="none">
                <a:spAutoFit/>
              </a:bodyPr>
              <a:lstStyle/>
              <a:p>
                <a:endParaRPr lang="en-US" b="1" dirty="0"/>
              </a:p>
            </p:txBody>
          </p:sp>
          <p:grpSp>
            <p:nvGrpSpPr>
              <p:cNvPr id="6" name="Group 14"/>
              <p:cNvGrpSpPr>
                <a:grpSpLocks/>
              </p:cNvGrpSpPr>
              <p:nvPr/>
            </p:nvGrpSpPr>
            <p:grpSpPr bwMode="auto">
              <a:xfrm>
                <a:off x="1205" y="1811"/>
                <a:ext cx="316" cy="316"/>
                <a:chOff x="985" y="1495"/>
                <a:chExt cx="316" cy="316"/>
              </a:xfrm>
            </p:grpSpPr>
            <p:sp>
              <p:nvSpPr>
                <p:cNvPr id="16415" name="Oval 15"/>
                <p:cNvSpPr>
                  <a:spLocks noChangeArrowheads="1"/>
                </p:cNvSpPr>
                <p:nvPr/>
              </p:nvSpPr>
              <p:spPr bwMode="gray">
                <a:xfrm>
                  <a:off x="985" y="1495"/>
                  <a:ext cx="316" cy="316"/>
                </a:xfrm>
                <a:prstGeom prst="ellipse">
                  <a:avLst/>
                </a:prstGeom>
                <a:solidFill>
                  <a:srgbClr val="0099FF"/>
                </a:solidFill>
                <a:ln w="9525" algn="ctr">
                  <a:noFill/>
                  <a:round/>
                  <a:headEnd/>
                  <a:tailEnd/>
                </a:ln>
              </p:spPr>
              <p:txBody>
                <a:bodyPr wrap="none" anchor="ctr"/>
                <a:lstStyle/>
                <a:p>
                  <a:endParaRPr lang="es-EC" dirty="0"/>
                </a:p>
              </p:txBody>
            </p:sp>
            <p:sp>
              <p:nvSpPr>
                <p:cNvPr id="16416" name="Oval 16"/>
                <p:cNvSpPr>
                  <a:spLocks noChangeArrowheads="1"/>
                </p:cNvSpPr>
                <p:nvPr/>
              </p:nvSpPr>
              <p:spPr bwMode="gray">
                <a:xfrm>
                  <a:off x="1031" y="1527"/>
                  <a:ext cx="220" cy="220"/>
                </a:xfrm>
                <a:prstGeom prst="ellipse">
                  <a:avLst/>
                </a:prstGeom>
                <a:solidFill>
                  <a:srgbClr val="FFFFFF"/>
                </a:solidFill>
                <a:ln w="9525" algn="ctr">
                  <a:noFill/>
                  <a:round/>
                  <a:headEnd/>
                  <a:tailEnd/>
                </a:ln>
              </p:spPr>
              <p:txBody>
                <a:bodyPr wrap="none" anchor="ctr"/>
                <a:lstStyle/>
                <a:p>
                  <a:endParaRPr lang="es-EC" dirty="0"/>
                </a:p>
              </p:txBody>
            </p:sp>
          </p:grpSp>
          <p:sp>
            <p:nvSpPr>
              <p:cNvPr id="16414" name="Text Box 17"/>
              <p:cNvSpPr txBox="1">
                <a:spLocks noChangeArrowheads="1"/>
              </p:cNvSpPr>
              <p:nvPr/>
            </p:nvSpPr>
            <p:spPr bwMode="gray">
              <a:xfrm>
                <a:off x="1257" y="1776"/>
                <a:ext cx="197" cy="292"/>
              </a:xfrm>
              <a:prstGeom prst="rect">
                <a:avLst/>
              </a:prstGeom>
              <a:noFill/>
              <a:ln w="9525" algn="ctr">
                <a:noFill/>
                <a:miter lim="800000"/>
                <a:headEnd/>
                <a:tailEnd/>
              </a:ln>
            </p:spPr>
            <p:txBody>
              <a:bodyPr wrap="none">
                <a:spAutoFit/>
              </a:bodyPr>
              <a:lstStyle/>
              <a:p>
                <a:endParaRPr lang="en-US" b="1" dirty="0" smtClean="0">
                  <a:solidFill>
                    <a:srgbClr val="000000"/>
                  </a:solidFill>
                </a:endParaRPr>
              </a:p>
              <a:p>
                <a:r>
                  <a:rPr lang="en-US" b="1" dirty="0" smtClean="0">
                    <a:solidFill>
                      <a:srgbClr val="000000"/>
                    </a:solidFill>
                  </a:rPr>
                  <a:t>2</a:t>
                </a:r>
                <a:endParaRPr lang="en-US" b="1" dirty="0">
                  <a:solidFill>
                    <a:srgbClr val="000000"/>
                  </a:solidFill>
                </a:endParaRPr>
              </a:p>
            </p:txBody>
          </p:sp>
        </p:grpSp>
        <p:grpSp>
          <p:nvGrpSpPr>
            <p:cNvPr id="8" name="Group 43"/>
            <p:cNvGrpSpPr>
              <a:grpSpLocks/>
            </p:cNvGrpSpPr>
            <p:nvPr/>
          </p:nvGrpSpPr>
          <p:grpSpPr bwMode="auto">
            <a:xfrm>
              <a:off x="1296" y="2230"/>
              <a:ext cx="3946" cy="385"/>
              <a:chOff x="1296" y="2230"/>
              <a:chExt cx="3946" cy="385"/>
            </a:xfrm>
          </p:grpSpPr>
          <p:sp>
            <p:nvSpPr>
              <p:cNvPr id="16405" name="AutoShape 18"/>
              <p:cNvSpPr>
                <a:spLocks noChangeArrowheads="1"/>
              </p:cNvSpPr>
              <p:nvPr/>
            </p:nvSpPr>
            <p:spPr bwMode="gray">
              <a:xfrm>
                <a:off x="1568" y="2266"/>
                <a:ext cx="3674" cy="341"/>
              </a:xfrm>
              <a:prstGeom prst="roundRect">
                <a:avLst>
                  <a:gd name="adj" fmla="val 500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s-EC" dirty="0"/>
              </a:p>
            </p:txBody>
          </p:sp>
          <p:grpSp>
            <p:nvGrpSpPr>
              <p:cNvPr id="9" name="Group 19"/>
              <p:cNvGrpSpPr>
                <a:grpSpLocks/>
              </p:cNvGrpSpPr>
              <p:nvPr/>
            </p:nvGrpSpPr>
            <p:grpSpPr bwMode="auto">
              <a:xfrm>
                <a:off x="1296" y="2299"/>
                <a:ext cx="316" cy="316"/>
                <a:chOff x="987" y="1528"/>
                <a:chExt cx="316" cy="316"/>
              </a:xfrm>
            </p:grpSpPr>
            <p:sp>
              <p:nvSpPr>
                <p:cNvPr id="16409" name="Oval 20"/>
                <p:cNvSpPr>
                  <a:spLocks noChangeArrowheads="1"/>
                </p:cNvSpPr>
                <p:nvPr/>
              </p:nvSpPr>
              <p:spPr bwMode="gray">
                <a:xfrm>
                  <a:off x="987" y="1528"/>
                  <a:ext cx="316" cy="316"/>
                </a:xfrm>
                <a:prstGeom prst="ellipse">
                  <a:avLst/>
                </a:prstGeom>
                <a:solidFill>
                  <a:srgbClr val="33CC33"/>
                </a:solidFill>
                <a:ln w="9525" algn="ctr">
                  <a:noFill/>
                  <a:round/>
                  <a:headEnd/>
                  <a:tailEnd/>
                </a:ln>
              </p:spPr>
              <p:txBody>
                <a:bodyPr wrap="none" anchor="ctr"/>
                <a:lstStyle/>
                <a:p>
                  <a:endParaRPr lang="es-EC" dirty="0"/>
                </a:p>
              </p:txBody>
            </p:sp>
            <p:sp>
              <p:nvSpPr>
                <p:cNvPr id="16410" name="Oval 21"/>
                <p:cNvSpPr>
                  <a:spLocks noChangeArrowheads="1"/>
                </p:cNvSpPr>
                <p:nvPr/>
              </p:nvSpPr>
              <p:spPr bwMode="gray">
                <a:xfrm>
                  <a:off x="1033" y="1593"/>
                  <a:ext cx="220" cy="220"/>
                </a:xfrm>
                <a:prstGeom prst="ellipse">
                  <a:avLst/>
                </a:prstGeom>
                <a:solidFill>
                  <a:srgbClr val="FFFFFF"/>
                </a:solidFill>
                <a:ln w="9525" algn="ctr">
                  <a:noFill/>
                  <a:round/>
                  <a:headEnd/>
                  <a:tailEnd/>
                </a:ln>
              </p:spPr>
              <p:txBody>
                <a:bodyPr wrap="none" anchor="ctr"/>
                <a:lstStyle/>
                <a:p>
                  <a:endParaRPr lang="es-EC" dirty="0"/>
                </a:p>
              </p:txBody>
            </p:sp>
          </p:grpSp>
          <p:sp>
            <p:nvSpPr>
              <p:cNvPr id="16407" name="Text Box 22"/>
              <p:cNvSpPr txBox="1">
                <a:spLocks noChangeArrowheads="1"/>
              </p:cNvSpPr>
              <p:nvPr/>
            </p:nvSpPr>
            <p:spPr bwMode="gray">
              <a:xfrm>
                <a:off x="1342" y="2364"/>
                <a:ext cx="196" cy="167"/>
              </a:xfrm>
              <a:prstGeom prst="rect">
                <a:avLst/>
              </a:prstGeom>
              <a:noFill/>
              <a:ln w="9525" algn="ctr">
                <a:noFill/>
                <a:miter lim="800000"/>
                <a:headEnd/>
                <a:tailEnd/>
              </a:ln>
            </p:spPr>
            <p:txBody>
              <a:bodyPr wrap="square">
                <a:spAutoFit/>
              </a:bodyPr>
              <a:lstStyle/>
              <a:p>
                <a:r>
                  <a:rPr lang="en-US" b="1" dirty="0">
                    <a:solidFill>
                      <a:srgbClr val="000000"/>
                    </a:solidFill>
                  </a:rPr>
                  <a:t>3</a:t>
                </a:r>
              </a:p>
            </p:txBody>
          </p:sp>
          <p:sp>
            <p:nvSpPr>
              <p:cNvPr id="16408" name="Text Box 23"/>
              <p:cNvSpPr txBox="1">
                <a:spLocks noChangeArrowheads="1"/>
              </p:cNvSpPr>
              <p:nvPr/>
            </p:nvSpPr>
            <p:spPr bwMode="gray">
              <a:xfrm>
                <a:off x="1605" y="2230"/>
                <a:ext cx="116" cy="167"/>
              </a:xfrm>
              <a:prstGeom prst="rect">
                <a:avLst/>
              </a:prstGeom>
              <a:noFill/>
              <a:ln w="9525">
                <a:noFill/>
                <a:miter lim="800000"/>
                <a:headEnd/>
                <a:tailEnd/>
              </a:ln>
            </p:spPr>
            <p:txBody>
              <a:bodyPr wrap="none">
                <a:spAutoFit/>
              </a:bodyPr>
              <a:lstStyle/>
              <a:p>
                <a:endParaRPr lang="en-US" b="1" dirty="0"/>
              </a:p>
            </p:txBody>
          </p:sp>
        </p:grpSp>
        <p:grpSp>
          <p:nvGrpSpPr>
            <p:cNvPr id="10" name="Group 44"/>
            <p:cNvGrpSpPr>
              <a:grpSpLocks/>
            </p:cNvGrpSpPr>
            <p:nvPr/>
          </p:nvGrpSpPr>
          <p:grpSpPr bwMode="auto">
            <a:xfrm>
              <a:off x="1160" y="2657"/>
              <a:ext cx="4089" cy="488"/>
              <a:chOff x="1160" y="2657"/>
              <a:chExt cx="4089" cy="488"/>
            </a:xfrm>
          </p:grpSpPr>
          <p:sp>
            <p:nvSpPr>
              <p:cNvPr id="16399" name="AutoShape 24"/>
              <p:cNvSpPr>
                <a:spLocks noChangeArrowheads="1"/>
              </p:cNvSpPr>
              <p:nvPr/>
            </p:nvSpPr>
            <p:spPr bwMode="gray">
              <a:xfrm>
                <a:off x="1478" y="2657"/>
                <a:ext cx="3771" cy="488"/>
              </a:xfrm>
              <a:prstGeom prst="roundRect">
                <a:avLst>
                  <a:gd name="adj" fmla="val 5000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endParaRPr lang="es-EC" dirty="0"/>
              </a:p>
            </p:txBody>
          </p:sp>
          <p:sp>
            <p:nvSpPr>
              <p:cNvPr id="16400" name="Text Box 25"/>
              <p:cNvSpPr txBox="1">
                <a:spLocks noChangeArrowheads="1"/>
              </p:cNvSpPr>
              <p:nvPr/>
            </p:nvSpPr>
            <p:spPr bwMode="gray">
              <a:xfrm>
                <a:off x="1536" y="2688"/>
                <a:ext cx="116" cy="167"/>
              </a:xfrm>
              <a:prstGeom prst="rect">
                <a:avLst/>
              </a:prstGeom>
              <a:noFill/>
              <a:ln w="9525">
                <a:noFill/>
                <a:miter lim="800000"/>
                <a:headEnd/>
                <a:tailEnd/>
              </a:ln>
            </p:spPr>
            <p:txBody>
              <a:bodyPr wrap="none">
                <a:spAutoFit/>
              </a:bodyPr>
              <a:lstStyle/>
              <a:p>
                <a:endParaRPr lang="en-US" b="1" dirty="0"/>
              </a:p>
            </p:txBody>
          </p:sp>
          <p:grpSp>
            <p:nvGrpSpPr>
              <p:cNvPr id="11" name="Group 26"/>
              <p:cNvGrpSpPr>
                <a:grpSpLocks/>
              </p:cNvGrpSpPr>
              <p:nvPr/>
            </p:nvGrpSpPr>
            <p:grpSpPr bwMode="auto">
              <a:xfrm>
                <a:off x="1160" y="2754"/>
                <a:ext cx="316" cy="316"/>
                <a:chOff x="940" y="1508"/>
                <a:chExt cx="316" cy="316"/>
              </a:xfrm>
            </p:grpSpPr>
            <p:sp>
              <p:nvSpPr>
                <p:cNvPr id="16403" name="Oval 27"/>
                <p:cNvSpPr>
                  <a:spLocks noChangeArrowheads="1"/>
                </p:cNvSpPr>
                <p:nvPr/>
              </p:nvSpPr>
              <p:spPr bwMode="gray">
                <a:xfrm>
                  <a:off x="940" y="1508"/>
                  <a:ext cx="316" cy="316"/>
                </a:xfrm>
                <a:prstGeom prst="ellipse">
                  <a:avLst/>
                </a:prstGeom>
                <a:solidFill>
                  <a:srgbClr val="0099FF"/>
                </a:solidFill>
                <a:ln w="9525" algn="ctr">
                  <a:noFill/>
                  <a:round/>
                  <a:headEnd/>
                  <a:tailEnd/>
                </a:ln>
              </p:spPr>
              <p:txBody>
                <a:bodyPr wrap="none" anchor="ctr"/>
                <a:lstStyle/>
                <a:p>
                  <a:endParaRPr lang="es-EC" dirty="0"/>
                </a:p>
              </p:txBody>
            </p:sp>
            <p:sp>
              <p:nvSpPr>
                <p:cNvPr id="16404" name="Oval 28"/>
                <p:cNvSpPr>
                  <a:spLocks noChangeArrowheads="1"/>
                </p:cNvSpPr>
                <p:nvPr/>
              </p:nvSpPr>
              <p:spPr bwMode="gray">
                <a:xfrm>
                  <a:off x="985" y="1541"/>
                  <a:ext cx="220" cy="220"/>
                </a:xfrm>
                <a:prstGeom prst="ellipse">
                  <a:avLst/>
                </a:prstGeom>
                <a:solidFill>
                  <a:srgbClr val="FFFFFF"/>
                </a:solidFill>
                <a:ln w="9525" algn="ctr">
                  <a:noFill/>
                  <a:round/>
                  <a:headEnd/>
                  <a:tailEnd/>
                </a:ln>
              </p:spPr>
              <p:txBody>
                <a:bodyPr wrap="none" anchor="ctr"/>
                <a:lstStyle/>
                <a:p>
                  <a:endParaRPr lang="es-EC" dirty="0"/>
                </a:p>
              </p:txBody>
            </p:sp>
          </p:grpSp>
          <p:sp>
            <p:nvSpPr>
              <p:cNvPr id="16402" name="Text Box 29"/>
              <p:cNvSpPr txBox="1">
                <a:spLocks noChangeArrowheads="1"/>
              </p:cNvSpPr>
              <p:nvPr/>
            </p:nvSpPr>
            <p:spPr bwMode="gray">
              <a:xfrm>
                <a:off x="1205" y="2819"/>
                <a:ext cx="196" cy="167"/>
              </a:xfrm>
              <a:prstGeom prst="rect">
                <a:avLst/>
              </a:prstGeom>
              <a:noFill/>
              <a:ln w="9525" algn="ctr">
                <a:noFill/>
                <a:miter lim="800000"/>
                <a:headEnd/>
                <a:tailEnd/>
              </a:ln>
            </p:spPr>
            <p:txBody>
              <a:bodyPr wrap="square">
                <a:spAutoFit/>
              </a:bodyPr>
              <a:lstStyle/>
              <a:p>
                <a:r>
                  <a:rPr lang="en-US" b="1" dirty="0">
                    <a:solidFill>
                      <a:srgbClr val="000000"/>
                    </a:solidFill>
                  </a:rPr>
                  <a:t>4</a:t>
                </a:r>
              </a:p>
            </p:txBody>
          </p:sp>
        </p:grpSp>
      </p:grpSp>
      <p:sp>
        <p:nvSpPr>
          <p:cNvPr id="16389" name="65 Rectángulo"/>
          <p:cNvSpPr>
            <a:spLocks noChangeArrowheads="1"/>
          </p:cNvSpPr>
          <p:nvPr/>
        </p:nvSpPr>
        <p:spPr bwMode="auto">
          <a:xfrm>
            <a:off x="3100538" y="4082152"/>
            <a:ext cx="5548386" cy="646331"/>
          </a:xfrm>
          <a:prstGeom prst="rect">
            <a:avLst/>
          </a:prstGeom>
          <a:noFill/>
          <a:ln w="9525">
            <a:noFill/>
            <a:miter lim="800000"/>
            <a:headEnd/>
            <a:tailEnd/>
          </a:ln>
        </p:spPr>
        <p:txBody>
          <a:bodyPr wrap="square">
            <a:spAutoFit/>
          </a:bodyPr>
          <a:lstStyle/>
          <a:p>
            <a:pPr algn="ctr"/>
            <a:r>
              <a:rPr lang="es-EC" dirty="0" smtClean="0">
                <a:solidFill>
                  <a:schemeClr val="bg1"/>
                </a:solidFill>
              </a:rPr>
              <a:t>CREACIÓN DE RINCONES Y ÁREAS PARA EL DESARROLLO MOTRIZ</a:t>
            </a:r>
            <a:endParaRPr lang="es-ES" dirty="0" smtClean="0">
              <a:solidFill>
                <a:schemeClr val="bg1"/>
              </a:solidFill>
            </a:endParaRPr>
          </a:p>
        </p:txBody>
      </p:sp>
      <p:sp>
        <p:nvSpPr>
          <p:cNvPr id="38" name="37 Rectángulo"/>
          <p:cNvSpPr/>
          <p:nvPr/>
        </p:nvSpPr>
        <p:spPr>
          <a:xfrm>
            <a:off x="2988646" y="2028752"/>
            <a:ext cx="5904656" cy="646331"/>
          </a:xfrm>
          <a:prstGeom prst="rect">
            <a:avLst/>
          </a:prstGeom>
        </p:spPr>
        <p:txBody>
          <a:bodyPr wrap="square">
            <a:spAutoFit/>
          </a:bodyPr>
          <a:lstStyle/>
          <a:p>
            <a:pPr marL="342900" indent="-342900" algn="ctr"/>
            <a:r>
              <a:rPr lang="es-EC" dirty="0" smtClean="0">
                <a:solidFill>
                  <a:schemeClr val="bg1"/>
                </a:solidFill>
              </a:rPr>
              <a:t>PREVENCIÓN DE DEFICIENCIAS ASOCIADAS A  RIESGOS MOTRICES </a:t>
            </a:r>
            <a:endParaRPr lang="es-ES" dirty="0" smtClean="0">
              <a:solidFill>
                <a:schemeClr val="bg1"/>
              </a:solidFill>
            </a:endParaRPr>
          </a:p>
        </p:txBody>
      </p:sp>
      <p:sp>
        <p:nvSpPr>
          <p:cNvPr id="39" name="38 Rectángulo"/>
          <p:cNvSpPr/>
          <p:nvPr/>
        </p:nvSpPr>
        <p:spPr>
          <a:xfrm>
            <a:off x="3203848" y="3203684"/>
            <a:ext cx="5328592" cy="369332"/>
          </a:xfrm>
          <a:prstGeom prst="rect">
            <a:avLst/>
          </a:prstGeom>
        </p:spPr>
        <p:txBody>
          <a:bodyPr wrap="square">
            <a:spAutoFit/>
          </a:bodyPr>
          <a:lstStyle/>
          <a:p>
            <a:pPr algn="ctr"/>
            <a:r>
              <a:rPr lang="es-EC" dirty="0" smtClean="0">
                <a:solidFill>
                  <a:schemeClr val="bg1"/>
                </a:solidFill>
              </a:rPr>
              <a:t>METODOLOGÍA JUEGO TRABAJO</a:t>
            </a:r>
            <a:endParaRPr lang="es-ES" dirty="0">
              <a:solidFill>
                <a:schemeClr val="bg1"/>
              </a:solidFill>
            </a:endParaRPr>
          </a:p>
        </p:txBody>
      </p:sp>
      <p:sp>
        <p:nvSpPr>
          <p:cNvPr id="50" name="AutoShape 5"/>
          <p:cNvSpPr>
            <a:spLocks noChangeArrowheads="1"/>
          </p:cNvSpPr>
          <p:nvPr/>
        </p:nvSpPr>
        <p:spPr bwMode="gray">
          <a:xfrm>
            <a:off x="2267744" y="5157192"/>
            <a:ext cx="6480720" cy="792088"/>
          </a:xfrm>
          <a:prstGeom prst="roundRect">
            <a:avLst>
              <a:gd name="adj" fmla="val 50000"/>
            </a:avLst>
          </a:prstGeom>
          <a:ln>
            <a:noFill/>
            <a:headEnd/>
            <a:tailEnd/>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wrap="none" anchor="ctr"/>
          <a:lstStyle/>
          <a:p>
            <a:pPr marL="342900" indent="-342900" algn="ctr"/>
            <a:r>
              <a:rPr lang="es-EC" dirty="0" smtClean="0"/>
              <a:t>GUÍA DIDÁCTICA</a:t>
            </a:r>
            <a:endParaRPr lang="es-ES" dirty="0" smtClean="0"/>
          </a:p>
        </p:txBody>
      </p:sp>
      <p:sp>
        <p:nvSpPr>
          <p:cNvPr id="51" name="Oval 20"/>
          <p:cNvSpPr>
            <a:spLocks noChangeArrowheads="1"/>
          </p:cNvSpPr>
          <p:nvPr/>
        </p:nvSpPr>
        <p:spPr bwMode="gray">
          <a:xfrm>
            <a:off x="1907704" y="5013176"/>
            <a:ext cx="501650" cy="699362"/>
          </a:xfrm>
          <a:prstGeom prst="ellipse">
            <a:avLst/>
          </a:prstGeom>
          <a:solidFill>
            <a:srgbClr val="33CC33"/>
          </a:solidFill>
          <a:ln w="9525" algn="ctr">
            <a:noFill/>
            <a:round/>
            <a:headEnd/>
            <a:tailEnd/>
          </a:ln>
        </p:spPr>
        <p:txBody>
          <a:bodyPr wrap="none" anchor="ctr"/>
          <a:lstStyle/>
          <a:p>
            <a:endParaRPr lang="es-EC" dirty="0"/>
          </a:p>
        </p:txBody>
      </p:sp>
      <p:sp>
        <p:nvSpPr>
          <p:cNvPr id="47" name="Oval 28"/>
          <p:cNvSpPr>
            <a:spLocks noChangeArrowheads="1"/>
          </p:cNvSpPr>
          <p:nvPr/>
        </p:nvSpPr>
        <p:spPr bwMode="gray">
          <a:xfrm>
            <a:off x="1979712" y="5085184"/>
            <a:ext cx="349250" cy="486898"/>
          </a:xfrm>
          <a:prstGeom prst="ellipse">
            <a:avLst/>
          </a:prstGeom>
          <a:solidFill>
            <a:srgbClr val="FFFFFF"/>
          </a:solidFill>
          <a:ln w="9525" algn="ctr">
            <a:noFill/>
            <a:round/>
            <a:headEnd/>
            <a:tailEnd/>
          </a:ln>
        </p:spPr>
        <p:txBody>
          <a:bodyPr wrap="none" anchor="ctr"/>
          <a:lstStyle/>
          <a:p>
            <a:r>
              <a:rPr lang="es-EC" dirty="0" smtClean="0"/>
              <a:t>5</a:t>
            </a:r>
            <a:endParaRPr lang="es-EC" dirty="0"/>
          </a:p>
        </p:txBody>
      </p:sp>
      <p:pic>
        <p:nvPicPr>
          <p:cNvPr id="40" name="Picture 2" descr="http://biotecnologia.espe.edu.ec/laboratorios-investigacion/wp-content/uploads/2014/07/logo-espe.jpg"/>
          <p:cNvPicPr>
            <a:picLocks noChangeAspect="1" noChangeArrowheads="1"/>
          </p:cNvPicPr>
          <p:nvPr/>
        </p:nvPicPr>
        <p:blipFill>
          <a:blip r:embed="rId3" cstate="print"/>
          <a:srcRect/>
          <a:stretch>
            <a:fillRect/>
          </a:stretch>
        </p:blipFill>
        <p:spPr bwMode="auto">
          <a:xfrm>
            <a:off x="6767736" y="5949280"/>
            <a:ext cx="2376264" cy="688596"/>
          </a:xfrm>
          <a:prstGeom prst="rect">
            <a:avLst/>
          </a:prstGeom>
          <a:noFill/>
        </p:spPr>
      </p:pic>
      <p:sp>
        <p:nvSpPr>
          <p:cNvPr id="12" name="11 Elipse">
            <a:hlinkClick r:id="rId4" action="ppaction://hlinksldjump"/>
          </p:cNvPr>
          <p:cNvSpPr/>
          <p:nvPr/>
        </p:nvSpPr>
        <p:spPr>
          <a:xfrm>
            <a:off x="8244408" y="1509449"/>
            <a:ext cx="291802" cy="2633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0"/>
            <a:ext cx="8229600" cy="562074"/>
          </a:xfrm>
        </p:spPr>
        <p:txBody>
          <a:bodyPr/>
          <a:lstStyle/>
          <a:p>
            <a:r>
              <a:rPr lang="en-US" sz="2000" dirty="0" smtClean="0">
                <a:solidFill>
                  <a:srgbClr val="336600"/>
                </a:solidFill>
              </a:rPr>
              <a:t>TESTIMONIO FOTOGRÁFICO </a:t>
            </a:r>
            <a:endParaRPr lang="es-ES" sz="2000" dirty="0">
              <a:solidFill>
                <a:srgbClr val="336600"/>
              </a:solidFill>
            </a:endParaRPr>
          </a:p>
        </p:txBody>
      </p:sp>
      <p:pic>
        <p:nvPicPr>
          <p:cNvPr id="4" name="CENTRO INFANTIL GUAGUA presentación.wmv">
            <a:hlinkClick r:id="" action="ppaction://media"/>
          </p:cNvPr>
          <p:cNvPicPr>
            <a:picLocks noGrp="1" noRot="1" noChangeAspect="1"/>
          </p:cNvPicPr>
          <p:nvPr>
            <p:ph idx="1"/>
            <a:videoFile r:link="rId1"/>
          </p:nvPr>
        </p:nvPicPr>
        <p:blipFill>
          <a:blip r:embed="rId3" cstate="print"/>
          <a:stretch>
            <a:fillRect/>
          </a:stretch>
        </p:blipFill>
        <p:spPr>
          <a:xfrm>
            <a:off x="0" y="332656"/>
            <a:ext cx="9144000" cy="5616624"/>
          </a:xfrm>
          <a:prstGeom prst="rect">
            <a:avLst/>
          </a:prstGeom>
        </p:spPr>
      </p:pic>
    </p:spTree>
  </p:cSld>
  <p:clrMapOvr>
    <a:masterClrMapping/>
  </p:clrMapOvr>
  <p:transition>
    <p:fade thruBlk="1"/>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3356992"/>
            <a:ext cx="8229600" cy="1143000"/>
          </a:xfrm>
        </p:spPr>
        <p:txBody>
          <a:bodyPr/>
          <a:lstStyle/>
          <a:p>
            <a:pPr algn="ctr">
              <a:defRPr/>
            </a:pPr>
            <a:r>
              <a:rPr lang="en-US" dirty="0" smtClean="0">
                <a:solidFill>
                  <a:srgbClr val="336600"/>
                </a:solidFill>
              </a:rPr>
              <a:t>      GRACIAS POR SU ATENCIÓN</a:t>
            </a:r>
            <a:endParaRPr lang="es-EC" dirty="0">
              <a:solidFill>
                <a:srgbClr val="336600"/>
              </a:solidFill>
            </a:endParaRPr>
          </a:p>
        </p:txBody>
      </p:sp>
      <p:pic>
        <p:nvPicPr>
          <p:cNvPr id="4" name="Picture 2" descr="http://biotecnologia.espe.edu.ec/laboratorios-investigacion/wp-content/uploads/2014/07/logo-espe.jpg"/>
          <p:cNvPicPr>
            <a:picLocks noChangeAspect="1" noChangeArrowheads="1"/>
          </p:cNvPicPr>
          <p:nvPr/>
        </p:nvPicPr>
        <p:blipFill>
          <a:blip r:embed="rId2" cstate="print"/>
          <a:srcRect/>
          <a:stretch>
            <a:fillRect/>
          </a:stretch>
        </p:blipFill>
        <p:spPr bwMode="auto">
          <a:xfrm>
            <a:off x="6588224" y="5877272"/>
            <a:ext cx="2376264" cy="68859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85" name="Picture 13"/>
          <p:cNvPicPr>
            <a:picLocks noChangeAspect="1" noChangeArrowheads="1"/>
          </p:cNvPicPr>
          <p:nvPr/>
        </p:nvPicPr>
        <p:blipFill>
          <a:blip r:embed="rId2" cstate="print"/>
          <a:srcRect/>
          <a:stretch>
            <a:fillRect/>
          </a:stretch>
        </p:blipFill>
        <p:spPr bwMode="auto">
          <a:xfrm>
            <a:off x="1115616" y="4437112"/>
            <a:ext cx="4608512" cy="1800200"/>
          </a:xfrm>
          <a:prstGeom prst="rect">
            <a:avLst/>
          </a:prstGeom>
          <a:noFill/>
          <a:ln w="9525">
            <a:noFill/>
            <a:miter lim="800000"/>
            <a:headEnd/>
            <a:tailEnd/>
          </a:ln>
        </p:spPr>
      </p:pic>
      <p:sp>
        <p:nvSpPr>
          <p:cNvPr id="14" name="13 Nube"/>
          <p:cNvSpPr/>
          <p:nvPr/>
        </p:nvSpPr>
        <p:spPr>
          <a:xfrm>
            <a:off x="179512" y="1484784"/>
            <a:ext cx="8568952" cy="331236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1 Título"/>
          <p:cNvSpPr>
            <a:spLocks noGrp="1"/>
          </p:cNvSpPr>
          <p:nvPr>
            <p:ph type="title"/>
          </p:nvPr>
        </p:nvSpPr>
        <p:spPr>
          <a:xfrm>
            <a:off x="457200" y="846138"/>
            <a:ext cx="8229600" cy="1143000"/>
          </a:xfrm>
        </p:spPr>
        <p:txBody>
          <a:bodyPr/>
          <a:lstStyle/>
          <a:p>
            <a:pPr algn="ctr">
              <a:defRPr/>
            </a:pPr>
            <a:r>
              <a:rPr lang="es-EC" dirty="0" smtClean="0">
                <a:solidFill>
                  <a:srgbClr val="336600"/>
                </a:solidFill>
              </a:rPr>
              <a:t>FORMULACIÓN DEL PROBLEMA</a:t>
            </a:r>
            <a:endParaRPr lang="es-EC" dirty="0"/>
          </a:p>
        </p:txBody>
      </p:sp>
      <p:sp>
        <p:nvSpPr>
          <p:cNvPr id="7" name="6 CuadroTexto"/>
          <p:cNvSpPr txBox="1"/>
          <p:nvPr/>
        </p:nvSpPr>
        <p:spPr>
          <a:xfrm>
            <a:off x="1043608" y="1412776"/>
            <a:ext cx="7416824" cy="3508653"/>
          </a:xfrm>
          <a:prstGeom prst="rect">
            <a:avLst/>
          </a:prstGeom>
          <a:noFill/>
        </p:spPr>
        <p:txBody>
          <a:bodyPr wrap="square" rtlCol="0">
            <a:spAutoFit/>
          </a:bodyPr>
          <a:lstStyle/>
          <a:p>
            <a:r>
              <a:rPr lang="es-EC" b="1" dirty="0" smtClean="0"/>
              <a:t> </a:t>
            </a:r>
            <a:endParaRPr lang="es-ES" dirty="0" smtClean="0"/>
          </a:p>
          <a:p>
            <a:r>
              <a:rPr lang="es-EC" b="1" dirty="0" smtClean="0"/>
              <a:t> </a:t>
            </a:r>
            <a:endParaRPr lang="es-ES" dirty="0" smtClean="0"/>
          </a:p>
          <a:p>
            <a:r>
              <a:rPr lang="es-EC" sz="2400" b="1" dirty="0"/>
              <a:t>¿</a:t>
            </a:r>
            <a:r>
              <a:rPr lang="es-EC" sz="2400" b="1" dirty="0" smtClean="0"/>
              <a:t>CUÁL ES LA RELACIÓN DE LA ESTIMULACIÓN TEMPRANA CON EL DESARROLLO MOTRIZ EN LOS NIÑOS DE 1 A 2 AÑOS DEL CENTRO DE DESARROLLO INFANTIL COMUNITARIO “GUAGUA”</a:t>
            </a:r>
            <a:r>
              <a:rPr lang="es-EC" sz="2400" dirty="0" smtClean="0"/>
              <a:t> </a:t>
            </a:r>
            <a:r>
              <a:rPr lang="es-EC" sz="2400" b="1" dirty="0" smtClean="0"/>
              <a:t>DEL SECTOR DE LA KENNEDY,  EN EL AÑO 2014 – 2015?</a:t>
            </a:r>
            <a:endParaRPr lang="es-ES" sz="2400" dirty="0" smtClean="0"/>
          </a:p>
          <a:p>
            <a:r>
              <a:rPr lang="es-EC" sz="2400" b="1" dirty="0" smtClean="0"/>
              <a:t> </a:t>
            </a:r>
            <a:endParaRPr lang="es-ES" sz="2400" dirty="0" smtClean="0"/>
          </a:p>
          <a:p>
            <a:endParaRPr lang="es-ES" dirty="0"/>
          </a:p>
        </p:txBody>
      </p:sp>
      <p:sp>
        <p:nvSpPr>
          <p:cNvPr id="131078" name="AutoShape 6" descr="Image result for formulacion del problem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31080" name="AutoShape 8" descr="Image result for formulacion del problem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31082" name="AutoShape 10" descr="Image result for formulacion del problem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5" name="14 Elipse"/>
          <p:cNvSpPr/>
          <p:nvPr/>
        </p:nvSpPr>
        <p:spPr>
          <a:xfrm>
            <a:off x="3203848" y="465313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15 Elipse"/>
          <p:cNvSpPr/>
          <p:nvPr/>
        </p:nvSpPr>
        <p:spPr>
          <a:xfrm>
            <a:off x="3356248" y="4805536"/>
            <a:ext cx="63624" cy="636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1" name="Picture 2" descr="http://biotecnologia.espe.edu.ec/laboratorios-investigacion/wp-content/uploads/2014/07/logo-espe.jpg"/>
          <p:cNvPicPr>
            <a:picLocks noChangeAspect="1" noChangeArrowheads="1"/>
          </p:cNvPicPr>
          <p:nvPr/>
        </p:nvPicPr>
        <p:blipFill>
          <a:blip r:embed="rId3" cstate="print"/>
          <a:srcRect/>
          <a:stretch>
            <a:fillRect/>
          </a:stretch>
        </p:blipFill>
        <p:spPr bwMode="auto">
          <a:xfrm>
            <a:off x="6588224" y="5877272"/>
            <a:ext cx="2376264" cy="688596"/>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20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http://25.media.tumblr.com/tumblr_mbr638BjSK1ri2o31o1_500.png"/>
          <p:cNvPicPr>
            <a:picLocks noChangeAspect="1" noChangeArrowheads="1"/>
          </p:cNvPicPr>
          <p:nvPr/>
        </p:nvPicPr>
        <p:blipFill>
          <a:blip r:embed="rId3" cstate="print"/>
          <a:srcRect/>
          <a:stretch>
            <a:fillRect/>
          </a:stretch>
        </p:blipFill>
        <p:spPr bwMode="auto">
          <a:xfrm>
            <a:off x="4943475" y="4149080"/>
            <a:ext cx="4200525" cy="1800200"/>
          </a:xfrm>
          <a:prstGeom prst="rect">
            <a:avLst/>
          </a:prstGeom>
          <a:noFill/>
        </p:spPr>
      </p:pic>
      <p:grpSp>
        <p:nvGrpSpPr>
          <p:cNvPr id="2" name="Group 46"/>
          <p:cNvGrpSpPr>
            <a:grpSpLocks/>
          </p:cNvGrpSpPr>
          <p:nvPr/>
        </p:nvGrpSpPr>
        <p:grpSpPr bwMode="auto">
          <a:xfrm>
            <a:off x="-1620688" y="0"/>
            <a:ext cx="10366377" cy="6176962"/>
            <a:chOff x="-1380" y="912"/>
            <a:chExt cx="6530" cy="2791"/>
          </a:xfrm>
        </p:grpSpPr>
        <p:sp>
          <p:nvSpPr>
            <p:cNvPr id="16392" name="AutoShape 2"/>
            <p:cNvSpPr>
              <a:spLocks noChangeArrowheads="1"/>
            </p:cNvSpPr>
            <p:nvPr/>
          </p:nvSpPr>
          <p:spPr bwMode="gray">
            <a:xfrm rot="5400000">
              <a:off x="-1344" y="912"/>
              <a:ext cx="2791" cy="27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2 w 21600"/>
                <a:gd name="T13" fmla="*/ 0 h 21600"/>
                <a:gd name="T14" fmla="*/ 21198 w 21600"/>
                <a:gd name="T15" fmla="*/ 13629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lnTo>
                    <a:pt x="323" y="10641"/>
                  </a:lnTo>
                  <a:close/>
                </a:path>
              </a:pathLst>
            </a:custGeom>
            <a:solidFill>
              <a:srgbClr val="00B050"/>
            </a:solidFill>
            <a:ln w="9525" algn="ctr">
              <a:noFill/>
              <a:miter lim="800000"/>
              <a:headEnd/>
              <a:tailEnd/>
            </a:ln>
          </p:spPr>
          <p:txBody>
            <a:bodyPr wrap="none" anchor="ctr"/>
            <a:lstStyle/>
            <a:p>
              <a:endParaRPr lang="es-EC" dirty="0"/>
            </a:p>
          </p:txBody>
        </p:sp>
        <p:sp>
          <p:nvSpPr>
            <p:cNvPr id="16393" name="AutoShape 3"/>
            <p:cNvSpPr>
              <a:spLocks noChangeArrowheads="1"/>
            </p:cNvSpPr>
            <p:nvPr/>
          </p:nvSpPr>
          <p:spPr bwMode="gray">
            <a:xfrm rot="5400000">
              <a:off x="-1380" y="1107"/>
              <a:ext cx="2374" cy="237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837 h 21600"/>
              </a:gdLst>
              <a:ahLst/>
              <a:cxnLst>
                <a:cxn ang="T8">
                  <a:pos x="T0" y="T1"/>
                </a:cxn>
                <a:cxn ang="T9">
                  <a:pos x="T2" y="T3"/>
                </a:cxn>
                <a:cxn ang="T10">
                  <a:pos x="T4" y="T5"/>
                </a:cxn>
                <a:cxn ang="T11">
                  <a:pos x="T6" y="T7"/>
                </a:cxn>
              </a:cxnLst>
              <a:rect l="T12" t="T13" r="T14" b="T15"/>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4"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1" y="10838"/>
                    <a:pt x="0" y="10877"/>
                    <a:pt x="0" y="10916"/>
                  </a:cubicBezTo>
                  <a:lnTo>
                    <a:pt x="10056" y="10807"/>
                  </a:lnTo>
                  <a:close/>
                </a:path>
              </a:pathLst>
            </a:custGeom>
            <a:solidFill>
              <a:srgbClr val="00B05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s-EC" dirty="0"/>
            </a:p>
          </p:txBody>
        </p:sp>
        <p:sp>
          <p:nvSpPr>
            <p:cNvPr id="7" name="Text Box 9"/>
            <p:cNvSpPr txBox="1">
              <a:spLocks noChangeArrowheads="1"/>
            </p:cNvSpPr>
            <p:nvPr/>
          </p:nvSpPr>
          <p:spPr bwMode="gray">
            <a:xfrm rot="16200000">
              <a:off x="-462" y="2001"/>
              <a:ext cx="1350" cy="601"/>
            </a:xfrm>
            <a:prstGeom prst="rect">
              <a:avLst/>
            </a:prstGeom>
            <a:noFill/>
            <a:ln>
              <a:noFill/>
            </a:ln>
            <a:effectLst/>
            <a:extLst/>
          </p:spPr>
          <p:txBody>
            <a:bodyPr wrap="square">
              <a:spAutoFit/>
            </a:bodyPr>
            <a:lstStyle/>
            <a:p>
              <a:pPr algn="ctr">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OBJETIVO GENERAL</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3" name="Group 41"/>
            <p:cNvGrpSpPr>
              <a:grpSpLocks/>
            </p:cNvGrpSpPr>
            <p:nvPr/>
          </p:nvGrpSpPr>
          <p:grpSpPr bwMode="auto">
            <a:xfrm>
              <a:off x="1035" y="1317"/>
              <a:ext cx="4115" cy="1600"/>
              <a:chOff x="1035" y="1317"/>
              <a:chExt cx="4115" cy="1600"/>
            </a:xfrm>
          </p:grpSpPr>
          <p:sp>
            <p:nvSpPr>
              <p:cNvPr id="16417" name="AutoShape 5"/>
              <p:cNvSpPr>
                <a:spLocks noChangeArrowheads="1"/>
              </p:cNvSpPr>
              <p:nvPr/>
            </p:nvSpPr>
            <p:spPr bwMode="gray">
              <a:xfrm>
                <a:off x="1114" y="1648"/>
                <a:ext cx="4036" cy="1269"/>
              </a:xfrm>
              <a:prstGeom prst="roundRect">
                <a:avLst>
                  <a:gd name="adj" fmla="val 50000"/>
                </a:avLst>
              </a:prstGeom>
              <a:solidFill>
                <a:srgbClr val="00B050"/>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wrap="none" anchor="ctr"/>
              <a:lstStyle/>
              <a:p>
                <a:endParaRPr lang="es-EC" dirty="0">
                  <a:effectLst>
                    <a:reflection blurRad="6350" stA="60000" endA="900" endPos="58000" dir="5400000" sy="-100000" algn="bl" rotWithShape="0"/>
                  </a:effectLst>
                </a:endParaRPr>
              </a:p>
            </p:txBody>
          </p:sp>
          <p:sp>
            <p:nvSpPr>
              <p:cNvPr id="16419" name="Text Box 10"/>
              <p:cNvSpPr txBox="1">
                <a:spLocks noChangeArrowheads="1"/>
              </p:cNvSpPr>
              <p:nvPr/>
            </p:nvSpPr>
            <p:spPr bwMode="gray">
              <a:xfrm>
                <a:off x="1035" y="1317"/>
                <a:ext cx="116" cy="167"/>
              </a:xfrm>
              <a:prstGeom prst="rect">
                <a:avLst/>
              </a:prstGeom>
              <a:noFill/>
              <a:ln w="9525" algn="ctr">
                <a:noFill/>
                <a:miter lim="800000"/>
                <a:headEnd/>
                <a:tailEnd/>
              </a:ln>
            </p:spPr>
            <p:txBody>
              <a:bodyPr wrap="none">
                <a:spAutoFit/>
              </a:bodyPr>
              <a:lstStyle/>
              <a:p>
                <a:endParaRPr lang="en-US" b="1" dirty="0">
                  <a:solidFill>
                    <a:srgbClr val="000000"/>
                  </a:solidFill>
                </a:endParaRPr>
              </a:p>
            </p:txBody>
          </p:sp>
        </p:grpSp>
        <p:sp>
          <p:nvSpPr>
            <p:cNvPr id="16412" name="Text Box 12"/>
            <p:cNvSpPr txBox="1">
              <a:spLocks noChangeArrowheads="1"/>
            </p:cNvSpPr>
            <p:nvPr/>
          </p:nvSpPr>
          <p:spPr bwMode="gray">
            <a:xfrm>
              <a:off x="1494" y="1791"/>
              <a:ext cx="116" cy="167"/>
            </a:xfrm>
            <a:prstGeom prst="rect">
              <a:avLst/>
            </a:prstGeom>
            <a:noFill/>
            <a:ln w="9525">
              <a:noFill/>
              <a:miter lim="800000"/>
              <a:headEnd/>
              <a:tailEnd/>
            </a:ln>
          </p:spPr>
          <p:txBody>
            <a:bodyPr wrap="none">
              <a:spAutoFit/>
            </a:bodyPr>
            <a:lstStyle/>
            <a:p>
              <a:endParaRPr lang="en-US" b="1" dirty="0"/>
            </a:p>
          </p:txBody>
        </p:sp>
        <p:grpSp>
          <p:nvGrpSpPr>
            <p:cNvPr id="8" name="Group 43"/>
            <p:cNvGrpSpPr>
              <a:grpSpLocks/>
            </p:cNvGrpSpPr>
            <p:nvPr/>
          </p:nvGrpSpPr>
          <p:grpSpPr bwMode="auto">
            <a:xfrm>
              <a:off x="1342" y="2230"/>
              <a:ext cx="379" cy="301"/>
              <a:chOff x="1342" y="2230"/>
              <a:chExt cx="379" cy="301"/>
            </a:xfrm>
          </p:grpSpPr>
          <p:sp>
            <p:nvSpPr>
              <p:cNvPr id="16407" name="Text Box 22"/>
              <p:cNvSpPr txBox="1">
                <a:spLocks noChangeArrowheads="1"/>
              </p:cNvSpPr>
              <p:nvPr/>
            </p:nvSpPr>
            <p:spPr bwMode="gray">
              <a:xfrm>
                <a:off x="1342" y="2364"/>
                <a:ext cx="196" cy="167"/>
              </a:xfrm>
              <a:prstGeom prst="rect">
                <a:avLst/>
              </a:prstGeom>
              <a:noFill/>
              <a:ln w="9525" algn="ctr">
                <a:noFill/>
                <a:miter lim="800000"/>
                <a:headEnd/>
                <a:tailEnd/>
              </a:ln>
            </p:spPr>
            <p:txBody>
              <a:bodyPr wrap="square">
                <a:spAutoFit/>
              </a:bodyPr>
              <a:lstStyle/>
              <a:p>
                <a:endParaRPr lang="en-US" b="1" dirty="0">
                  <a:solidFill>
                    <a:srgbClr val="000000"/>
                  </a:solidFill>
                </a:endParaRPr>
              </a:p>
            </p:txBody>
          </p:sp>
          <p:sp>
            <p:nvSpPr>
              <p:cNvPr id="16408" name="Text Box 23"/>
              <p:cNvSpPr txBox="1">
                <a:spLocks noChangeArrowheads="1"/>
              </p:cNvSpPr>
              <p:nvPr/>
            </p:nvSpPr>
            <p:spPr bwMode="gray">
              <a:xfrm>
                <a:off x="1605" y="2230"/>
                <a:ext cx="116" cy="167"/>
              </a:xfrm>
              <a:prstGeom prst="rect">
                <a:avLst/>
              </a:prstGeom>
              <a:noFill/>
              <a:ln w="9525">
                <a:noFill/>
                <a:miter lim="800000"/>
                <a:headEnd/>
                <a:tailEnd/>
              </a:ln>
            </p:spPr>
            <p:txBody>
              <a:bodyPr wrap="none">
                <a:spAutoFit/>
              </a:bodyPr>
              <a:lstStyle/>
              <a:p>
                <a:endParaRPr lang="en-US" b="1" dirty="0"/>
              </a:p>
            </p:txBody>
          </p:sp>
        </p:grpSp>
        <p:sp>
          <p:nvSpPr>
            <p:cNvPr id="16400" name="Text Box 25"/>
            <p:cNvSpPr txBox="1">
              <a:spLocks noChangeArrowheads="1"/>
            </p:cNvSpPr>
            <p:nvPr/>
          </p:nvSpPr>
          <p:spPr bwMode="gray">
            <a:xfrm>
              <a:off x="1536" y="2688"/>
              <a:ext cx="116" cy="167"/>
            </a:xfrm>
            <a:prstGeom prst="rect">
              <a:avLst/>
            </a:prstGeom>
            <a:noFill/>
            <a:ln w="9525">
              <a:noFill/>
              <a:miter lim="800000"/>
              <a:headEnd/>
              <a:tailEnd/>
            </a:ln>
          </p:spPr>
          <p:txBody>
            <a:bodyPr wrap="none">
              <a:spAutoFit/>
            </a:bodyPr>
            <a:lstStyle/>
            <a:p>
              <a:endParaRPr lang="en-US" b="1" dirty="0"/>
            </a:p>
          </p:txBody>
        </p:sp>
      </p:grpSp>
      <p:sp>
        <p:nvSpPr>
          <p:cNvPr id="52" name="51 Rectángulo"/>
          <p:cNvSpPr/>
          <p:nvPr/>
        </p:nvSpPr>
        <p:spPr>
          <a:xfrm>
            <a:off x="2699792" y="1772816"/>
            <a:ext cx="5616624" cy="2246769"/>
          </a:xfrm>
          <a:prstGeom prst="rect">
            <a:avLst/>
          </a:prstGeom>
        </p:spPr>
        <p:txBody>
          <a:bodyPr wrap="square">
            <a:spAutoFit/>
          </a:bodyPr>
          <a:lstStyle/>
          <a:p>
            <a:pPr algn="just"/>
            <a:endParaRPr lang="es-EC"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ctr"/>
            <a:r>
              <a:rPr lang="es-EC"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ANALIZAR LA ESTIMULACIÓN TEMPRANA Y SU RELACIÓN CON EL DESARROLLO MOTRIZ EN LOS NIÑOS DE 1 A 2 AÑOS DEL CENTRO DE DESARROLLO INFANTIL COMUNITARIO “GUAGUA” KENNEDY DE LA CIUDAD DE QUITO. </a:t>
            </a:r>
            <a:endParaRPr lang="es-EC" sz="2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16" name="Picture 2" descr="http://biotecnologia.espe.edu.ec/laboratorios-investigacion/wp-content/uploads/2014/07/logo-espe.jpg"/>
          <p:cNvPicPr>
            <a:picLocks noChangeAspect="1" noChangeArrowheads="1"/>
          </p:cNvPicPr>
          <p:nvPr/>
        </p:nvPicPr>
        <p:blipFill>
          <a:blip r:embed="rId4" cstate="print"/>
          <a:srcRect/>
          <a:stretch>
            <a:fillRect/>
          </a:stretch>
        </p:blipFill>
        <p:spPr bwMode="auto">
          <a:xfrm>
            <a:off x="6588224" y="5877272"/>
            <a:ext cx="2376264" cy="68859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1620688" y="0"/>
            <a:ext cx="10523540" cy="6176962"/>
            <a:chOff x="-1380" y="912"/>
            <a:chExt cx="6629" cy="2791"/>
          </a:xfrm>
        </p:grpSpPr>
        <p:sp>
          <p:nvSpPr>
            <p:cNvPr id="16392" name="AutoShape 2"/>
            <p:cNvSpPr>
              <a:spLocks noChangeArrowheads="1"/>
            </p:cNvSpPr>
            <p:nvPr/>
          </p:nvSpPr>
          <p:spPr bwMode="gray">
            <a:xfrm rot="5400000">
              <a:off x="-1344" y="912"/>
              <a:ext cx="2791" cy="27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02 w 21600"/>
                <a:gd name="T13" fmla="*/ 0 h 21600"/>
                <a:gd name="T14" fmla="*/ 21198 w 21600"/>
                <a:gd name="T15" fmla="*/ 13629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lnTo>
                    <a:pt x="323" y="10641"/>
                  </a:lnTo>
                  <a:close/>
                </a:path>
              </a:pathLst>
            </a:custGeom>
            <a:gradFill rotWithShape="0">
              <a:gsLst>
                <a:gs pos="0">
                  <a:srgbClr val="FFFFFF"/>
                </a:gs>
                <a:gs pos="100000">
                  <a:srgbClr val="0099FF"/>
                </a:gs>
              </a:gsLst>
              <a:lin ang="0" scaled="1"/>
            </a:gradFill>
            <a:ln w="9525" algn="ctr">
              <a:noFill/>
              <a:miter lim="800000"/>
              <a:headEnd/>
              <a:tailEnd/>
            </a:ln>
          </p:spPr>
          <p:txBody>
            <a:bodyPr wrap="none" anchor="ctr"/>
            <a:lstStyle/>
            <a:p>
              <a:endParaRPr lang="es-EC" dirty="0"/>
            </a:p>
          </p:txBody>
        </p:sp>
        <p:sp>
          <p:nvSpPr>
            <p:cNvPr id="16393" name="AutoShape 3"/>
            <p:cNvSpPr>
              <a:spLocks noChangeArrowheads="1"/>
            </p:cNvSpPr>
            <p:nvPr/>
          </p:nvSpPr>
          <p:spPr bwMode="gray">
            <a:xfrm rot="5400000">
              <a:off x="-1380" y="1107"/>
              <a:ext cx="2374" cy="237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837 h 21600"/>
              </a:gdLst>
              <a:ahLst/>
              <a:cxnLst>
                <a:cxn ang="T8">
                  <a:pos x="T0" y="T1"/>
                </a:cxn>
                <a:cxn ang="T9">
                  <a:pos x="T2" y="T3"/>
                </a:cxn>
                <a:cxn ang="T10">
                  <a:pos x="T4" y="T5"/>
                </a:cxn>
                <a:cxn ang="T11">
                  <a:pos x="T6" y="T7"/>
                </a:cxn>
              </a:cxnLst>
              <a:rect l="T12" t="T13" r="T14" b="T15"/>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4"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1" y="10838"/>
                    <a:pt x="0" y="10877"/>
                    <a:pt x="0" y="10916"/>
                  </a:cubicBezTo>
                  <a:lnTo>
                    <a:pt x="10056" y="10807"/>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s-EC" dirty="0"/>
            </a:p>
          </p:txBody>
        </p:sp>
        <p:sp>
          <p:nvSpPr>
            <p:cNvPr id="7" name="Text Box 9"/>
            <p:cNvSpPr txBox="1">
              <a:spLocks noChangeArrowheads="1"/>
            </p:cNvSpPr>
            <p:nvPr/>
          </p:nvSpPr>
          <p:spPr bwMode="gray">
            <a:xfrm rot="16200000">
              <a:off x="-462" y="1846"/>
              <a:ext cx="1350" cy="911"/>
            </a:xfrm>
            <a:prstGeom prst="rect">
              <a:avLst/>
            </a:prstGeom>
            <a:noFill/>
            <a:ln>
              <a:noFill/>
            </a:ln>
            <a:effectLst/>
            <a:extLst/>
          </p:spPr>
          <p:txBody>
            <a:bodyPr wrap="square">
              <a:spAutoFit/>
            </a:bodyPr>
            <a:lstStyle/>
            <a:p>
              <a:pPr algn="ctr">
                <a:defRPr/>
              </a:pP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defRPr/>
              </a:pPr>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ctr">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OBJETIVOS ESPECIFICOS</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3" name="Group 41"/>
            <p:cNvGrpSpPr>
              <a:grpSpLocks/>
            </p:cNvGrpSpPr>
            <p:nvPr/>
          </p:nvGrpSpPr>
          <p:grpSpPr bwMode="auto">
            <a:xfrm>
              <a:off x="980" y="1237"/>
              <a:ext cx="4262" cy="574"/>
              <a:chOff x="980" y="1237"/>
              <a:chExt cx="4262" cy="574"/>
            </a:xfrm>
          </p:grpSpPr>
          <p:sp>
            <p:nvSpPr>
              <p:cNvPr id="16417" name="AutoShape 5"/>
              <p:cNvSpPr>
                <a:spLocks noChangeArrowheads="1"/>
              </p:cNvSpPr>
              <p:nvPr/>
            </p:nvSpPr>
            <p:spPr bwMode="gray">
              <a:xfrm>
                <a:off x="1206" y="1237"/>
                <a:ext cx="4036" cy="456"/>
              </a:xfrm>
              <a:prstGeom prst="roundRect">
                <a:avLst>
                  <a:gd name="adj" fmla="val 50000"/>
                </a:avLst>
              </a:prstGeom>
              <a:ln>
                <a:noFill/>
                <a:headEnd/>
                <a:tailEnd/>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wrap="none" anchor="ctr"/>
              <a:lstStyle/>
              <a:p>
                <a:endParaRPr lang="es-EC" dirty="0">
                  <a:effectLst>
                    <a:reflection blurRad="6350" stA="60000" endA="900" endPos="58000" dir="5400000" sy="-100000" algn="bl" rotWithShape="0"/>
                  </a:effectLst>
                </a:endParaRPr>
              </a:p>
            </p:txBody>
          </p:sp>
          <p:grpSp>
            <p:nvGrpSpPr>
              <p:cNvPr id="4" name="Group 6"/>
              <p:cNvGrpSpPr>
                <a:grpSpLocks/>
              </p:cNvGrpSpPr>
              <p:nvPr/>
            </p:nvGrpSpPr>
            <p:grpSpPr bwMode="auto">
              <a:xfrm>
                <a:off x="980" y="1268"/>
                <a:ext cx="316" cy="316"/>
                <a:chOff x="980" y="1412"/>
                <a:chExt cx="316" cy="316"/>
              </a:xfrm>
            </p:grpSpPr>
            <p:sp>
              <p:nvSpPr>
                <p:cNvPr id="16421" name="Oval 7"/>
                <p:cNvSpPr>
                  <a:spLocks noChangeArrowheads="1"/>
                </p:cNvSpPr>
                <p:nvPr/>
              </p:nvSpPr>
              <p:spPr bwMode="gray">
                <a:xfrm>
                  <a:off x="980" y="1412"/>
                  <a:ext cx="316" cy="316"/>
                </a:xfrm>
                <a:prstGeom prst="ellipse">
                  <a:avLst/>
                </a:prstGeom>
                <a:solidFill>
                  <a:srgbClr val="33CC33"/>
                </a:solidFill>
                <a:ln w="9525" algn="ctr">
                  <a:noFill/>
                  <a:round/>
                  <a:headEnd/>
                  <a:tailEnd/>
                </a:ln>
              </p:spPr>
              <p:txBody>
                <a:bodyPr wrap="none" anchor="ctr"/>
                <a:lstStyle/>
                <a:p>
                  <a:endParaRPr lang="es-EC" dirty="0"/>
                </a:p>
              </p:txBody>
            </p:sp>
            <p:sp>
              <p:nvSpPr>
                <p:cNvPr id="16422" name="Oval 8"/>
                <p:cNvSpPr>
                  <a:spLocks noChangeArrowheads="1"/>
                </p:cNvSpPr>
                <p:nvPr/>
              </p:nvSpPr>
              <p:spPr bwMode="gray">
                <a:xfrm>
                  <a:off x="1028" y="1461"/>
                  <a:ext cx="220" cy="220"/>
                </a:xfrm>
                <a:prstGeom prst="ellipse">
                  <a:avLst/>
                </a:prstGeom>
                <a:solidFill>
                  <a:srgbClr val="FFFFFF"/>
                </a:solidFill>
                <a:ln w="9525" algn="ctr">
                  <a:noFill/>
                  <a:round/>
                  <a:headEnd/>
                  <a:tailEnd/>
                </a:ln>
              </p:spPr>
              <p:txBody>
                <a:bodyPr wrap="none" anchor="ctr"/>
                <a:lstStyle/>
                <a:p>
                  <a:endParaRPr lang="es-EC" dirty="0"/>
                </a:p>
              </p:txBody>
            </p:sp>
          </p:grpSp>
          <p:sp>
            <p:nvSpPr>
              <p:cNvPr id="16419" name="Text Box 10"/>
              <p:cNvSpPr txBox="1">
                <a:spLocks noChangeArrowheads="1"/>
              </p:cNvSpPr>
              <p:nvPr/>
            </p:nvSpPr>
            <p:spPr bwMode="gray">
              <a:xfrm>
                <a:off x="1035" y="1317"/>
                <a:ext cx="196" cy="231"/>
              </a:xfrm>
              <a:prstGeom prst="rect">
                <a:avLst/>
              </a:prstGeom>
              <a:noFill/>
              <a:ln w="9525" algn="ctr">
                <a:noFill/>
                <a:miter lim="800000"/>
                <a:headEnd/>
                <a:tailEnd/>
              </a:ln>
            </p:spPr>
            <p:txBody>
              <a:bodyPr wrap="none">
                <a:spAutoFit/>
              </a:bodyPr>
              <a:lstStyle/>
              <a:p>
                <a:r>
                  <a:rPr lang="en-US" b="1" dirty="0">
                    <a:solidFill>
                      <a:srgbClr val="000000"/>
                    </a:solidFill>
                  </a:rPr>
                  <a:t>1</a:t>
                </a:r>
              </a:p>
            </p:txBody>
          </p:sp>
          <p:sp>
            <p:nvSpPr>
              <p:cNvPr id="16420" name="Text Box 11"/>
              <p:cNvSpPr txBox="1">
                <a:spLocks noChangeArrowheads="1"/>
              </p:cNvSpPr>
              <p:nvPr/>
            </p:nvSpPr>
            <p:spPr bwMode="gray">
              <a:xfrm>
                <a:off x="1296" y="1269"/>
                <a:ext cx="3584" cy="542"/>
              </a:xfrm>
              <a:prstGeom prst="rect">
                <a:avLst/>
              </a:prstGeom>
              <a:noFill/>
              <a:ln w="9525">
                <a:noFill/>
                <a:miter lim="800000"/>
                <a:headEnd/>
                <a:tailEnd/>
              </a:ln>
            </p:spPr>
            <p:txBody>
              <a:bodyPr wrap="square">
                <a:spAutoFit/>
              </a:bodyPr>
              <a:lstStyle/>
              <a:p>
                <a:pPr algn="ctr"/>
                <a:r>
                  <a:rPr lang="es-EC" dirty="0" smtClean="0">
                    <a:solidFill>
                      <a:schemeClr val="bg1"/>
                    </a:solidFill>
                  </a:rPr>
                  <a:t>Determinar la importancia y los factores que se toma en cuenta para desarrollar la estimulación temprana en niños de 1 a 2 años</a:t>
                </a:r>
                <a:endParaRPr lang="es-ES" dirty="0" smtClean="0">
                  <a:solidFill>
                    <a:schemeClr val="bg1"/>
                  </a:solidFill>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5" name="Group 42"/>
            <p:cNvGrpSpPr>
              <a:grpSpLocks/>
            </p:cNvGrpSpPr>
            <p:nvPr/>
          </p:nvGrpSpPr>
          <p:grpSpPr bwMode="auto">
            <a:xfrm>
              <a:off x="1205" y="1746"/>
              <a:ext cx="4037" cy="456"/>
              <a:chOff x="1205" y="1746"/>
              <a:chExt cx="4037" cy="456"/>
            </a:xfrm>
          </p:grpSpPr>
          <p:sp>
            <p:nvSpPr>
              <p:cNvPr id="16411" name="AutoShape 4"/>
              <p:cNvSpPr>
                <a:spLocks noChangeArrowheads="1"/>
              </p:cNvSpPr>
              <p:nvPr/>
            </p:nvSpPr>
            <p:spPr bwMode="gray">
              <a:xfrm>
                <a:off x="1472" y="1746"/>
                <a:ext cx="3770" cy="456"/>
              </a:xfrm>
              <a:prstGeom prst="roundRect">
                <a:avLst>
                  <a:gd name="adj" fmla="val 500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s-EC" dirty="0">
                  <a:ln>
                    <a:solidFill>
                      <a:schemeClr val="accent2">
                        <a:lumMod val="75000"/>
                      </a:schemeClr>
                    </a:solidFill>
                  </a:ln>
                  <a:solidFill>
                    <a:schemeClr val="accent2">
                      <a:lumMod val="75000"/>
                    </a:schemeClr>
                  </a:solidFill>
                </a:endParaRPr>
              </a:p>
            </p:txBody>
          </p:sp>
          <p:sp>
            <p:nvSpPr>
              <p:cNvPr id="16412" name="Text Box 12"/>
              <p:cNvSpPr txBox="1">
                <a:spLocks noChangeArrowheads="1"/>
              </p:cNvSpPr>
              <p:nvPr/>
            </p:nvSpPr>
            <p:spPr bwMode="gray">
              <a:xfrm>
                <a:off x="1494" y="1791"/>
                <a:ext cx="116" cy="167"/>
              </a:xfrm>
              <a:prstGeom prst="rect">
                <a:avLst/>
              </a:prstGeom>
              <a:noFill/>
              <a:ln w="9525">
                <a:noFill/>
                <a:miter lim="800000"/>
                <a:headEnd/>
                <a:tailEnd/>
              </a:ln>
            </p:spPr>
            <p:txBody>
              <a:bodyPr wrap="none">
                <a:spAutoFit/>
              </a:bodyPr>
              <a:lstStyle/>
              <a:p>
                <a:endParaRPr lang="en-US" b="1" dirty="0"/>
              </a:p>
            </p:txBody>
          </p:sp>
          <p:grpSp>
            <p:nvGrpSpPr>
              <p:cNvPr id="6" name="Group 14"/>
              <p:cNvGrpSpPr>
                <a:grpSpLocks/>
              </p:cNvGrpSpPr>
              <p:nvPr/>
            </p:nvGrpSpPr>
            <p:grpSpPr bwMode="auto">
              <a:xfrm>
                <a:off x="1205" y="1811"/>
                <a:ext cx="316" cy="316"/>
                <a:chOff x="985" y="1495"/>
                <a:chExt cx="316" cy="316"/>
              </a:xfrm>
            </p:grpSpPr>
            <p:sp>
              <p:nvSpPr>
                <p:cNvPr id="16415" name="Oval 15"/>
                <p:cNvSpPr>
                  <a:spLocks noChangeArrowheads="1"/>
                </p:cNvSpPr>
                <p:nvPr/>
              </p:nvSpPr>
              <p:spPr bwMode="gray">
                <a:xfrm>
                  <a:off x="985" y="1495"/>
                  <a:ext cx="316" cy="316"/>
                </a:xfrm>
                <a:prstGeom prst="ellipse">
                  <a:avLst/>
                </a:prstGeom>
                <a:solidFill>
                  <a:srgbClr val="0099FF"/>
                </a:solidFill>
                <a:ln w="9525" algn="ctr">
                  <a:noFill/>
                  <a:round/>
                  <a:headEnd/>
                  <a:tailEnd/>
                </a:ln>
              </p:spPr>
              <p:txBody>
                <a:bodyPr wrap="none" anchor="ctr"/>
                <a:lstStyle/>
                <a:p>
                  <a:endParaRPr lang="es-EC" dirty="0"/>
                </a:p>
              </p:txBody>
            </p:sp>
            <p:sp>
              <p:nvSpPr>
                <p:cNvPr id="16416" name="Oval 16"/>
                <p:cNvSpPr>
                  <a:spLocks noChangeArrowheads="1"/>
                </p:cNvSpPr>
                <p:nvPr/>
              </p:nvSpPr>
              <p:spPr bwMode="gray">
                <a:xfrm>
                  <a:off x="1031" y="1527"/>
                  <a:ext cx="220" cy="220"/>
                </a:xfrm>
                <a:prstGeom prst="ellipse">
                  <a:avLst/>
                </a:prstGeom>
                <a:solidFill>
                  <a:srgbClr val="FFFFFF"/>
                </a:solidFill>
                <a:ln w="9525" algn="ctr">
                  <a:noFill/>
                  <a:round/>
                  <a:headEnd/>
                  <a:tailEnd/>
                </a:ln>
              </p:spPr>
              <p:txBody>
                <a:bodyPr wrap="none" anchor="ctr"/>
                <a:lstStyle/>
                <a:p>
                  <a:endParaRPr lang="es-EC" dirty="0"/>
                </a:p>
              </p:txBody>
            </p:sp>
          </p:grpSp>
          <p:sp>
            <p:nvSpPr>
              <p:cNvPr id="16414" name="Text Box 17"/>
              <p:cNvSpPr txBox="1">
                <a:spLocks noChangeArrowheads="1"/>
              </p:cNvSpPr>
              <p:nvPr/>
            </p:nvSpPr>
            <p:spPr bwMode="gray">
              <a:xfrm>
                <a:off x="1257" y="1776"/>
                <a:ext cx="197" cy="292"/>
              </a:xfrm>
              <a:prstGeom prst="rect">
                <a:avLst/>
              </a:prstGeom>
              <a:noFill/>
              <a:ln w="9525" algn="ctr">
                <a:noFill/>
                <a:miter lim="800000"/>
                <a:headEnd/>
                <a:tailEnd/>
              </a:ln>
            </p:spPr>
            <p:txBody>
              <a:bodyPr wrap="none">
                <a:spAutoFit/>
              </a:bodyPr>
              <a:lstStyle/>
              <a:p>
                <a:endParaRPr lang="en-US" b="1" dirty="0" smtClean="0">
                  <a:solidFill>
                    <a:srgbClr val="000000"/>
                  </a:solidFill>
                </a:endParaRPr>
              </a:p>
              <a:p>
                <a:r>
                  <a:rPr lang="en-US" b="1" dirty="0" smtClean="0">
                    <a:solidFill>
                      <a:srgbClr val="000000"/>
                    </a:solidFill>
                  </a:rPr>
                  <a:t>2</a:t>
                </a:r>
                <a:endParaRPr lang="en-US" b="1" dirty="0">
                  <a:solidFill>
                    <a:srgbClr val="000000"/>
                  </a:solidFill>
                </a:endParaRPr>
              </a:p>
            </p:txBody>
          </p:sp>
        </p:grpSp>
        <p:grpSp>
          <p:nvGrpSpPr>
            <p:cNvPr id="8" name="Group 43"/>
            <p:cNvGrpSpPr>
              <a:grpSpLocks/>
            </p:cNvGrpSpPr>
            <p:nvPr/>
          </p:nvGrpSpPr>
          <p:grpSpPr bwMode="auto">
            <a:xfrm>
              <a:off x="1296" y="2230"/>
              <a:ext cx="3946" cy="385"/>
              <a:chOff x="1296" y="2230"/>
              <a:chExt cx="3946" cy="385"/>
            </a:xfrm>
          </p:grpSpPr>
          <p:sp>
            <p:nvSpPr>
              <p:cNvPr id="16405" name="AutoShape 18"/>
              <p:cNvSpPr>
                <a:spLocks noChangeArrowheads="1"/>
              </p:cNvSpPr>
              <p:nvPr/>
            </p:nvSpPr>
            <p:spPr bwMode="gray">
              <a:xfrm>
                <a:off x="1568" y="2266"/>
                <a:ext cx="3674" cy="341"/>
              </a:xfrm>
              <a:prstGeom prst="roundRect">
                <a:avLst>
                  <a:gd name="adj" fmla="val 500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s-EC" dirty="0"/>
              </a:p>
            </p:txBody>
          </p:sp>
          <p:grpSp>
            <p:nvGrpSpPr>
              <p:cNvPr id="9" name="Group 19"/>
              <p:cNvGrpSpPr>
                <a:grpSpLocks/>
              </p:cNvGrpSpPr>
              <p:nvPr/>
            </p:nvGrpSpPr>
            <p:grpSpPr bwMode="auto">
              <a:xfrm>
                <a:off x="1296" y="2299"/>
                <a:ext cx="316" cy="316"/>
                <a:chOff x="987" y="1528"/>
                <a:chExt cx="316" cy="316"/>
              </a:xfrm>
            </p:grpSpPr>
            <p:sp>
              <p:nvSpPr>
                <p:cNvPr id="16409" name="Oval 20"/>
                <p:cNvSpPr>
                  <a:spLocks noChangeArrowheads="1"/>
                </p:cNvSpPr>
                <p:nvPr/>
              </p:nvSpPr>
              <p:spPr bwMode="gray">
                <a:xfrm>
                  <a:off x="987" y="1528"/>
                  <a:ext cx="316" cy="316"/>
                </a:xfrm>
                <a:prstGeom prst="ellipse">
                  <a:avLst/>
                </a:prstGeom>
                <a:solidFill>
                  <a:srgbClr val="33CC33"/>
                </a:solidFill>
                <a:ln w="9525" algn="ctr">
                  <a:noFill/>
                  <a:round/>
                  <a:headEnd/>
                  <a:tailEnd/>
                </a:ln>
              </p:spPr>
              <p:txBody>
                <a:bodyPr wrap="none" anchor="ctr"/>
                <a:lstStyle/>
                <a:p>
                  <a:endParaRPr lang="es-EC" dirty="0"/>
                </a:p>
              </p:txBody>
            </p:sp>
            <p:sp>
              <p:nvSpPr>
                <p:cNvPr id="16410" name="Oval 21"/>
                <p:cNvSpPr>
                  <a:spLocks noChangeArrowheads="1"/>
                </p:cNvSpPr>
                <p:nvPr/>
              </p:nvSpPr>
              <p:spPr bwMode="gray">
                <a:xfrm>
                  <a:off x="1033" y="1593"/>
                  <a:ext cx="220" cy="220"/>
                </a:xfrm>
                <a:prstGeom prst="ellipse">
                  <a:avLst/>
                </a:prstGeom>
                <a:solidFill>
                  <a:srgbClr val="FFFFFF"/>
                </a:solidFill>
                <a:ln w="9525" algn="ctr">
                  <a:noFill/>
                  <a:round/>
                  <a:headEnd/>
                  <a:tailEnd/>
                </a:ln>
              </p:spPr>
              <p:txBody>
                <a:bodyPr wrap="none" anchor="ctr"/>
                <a:lstStyle/>
                <a:p>
                  <a:endParaRPr lang="es-EC" dirty="0"/>
                </a:p>
              </p:txBody>
            </p:sp>
          </p:grpSp>
          <p:sp>
            <p:nvSpPr>
              <p:cNvPr id="16407" name="Text Box 22"/>
              <p:cNvSpPr txBox="1">
                <a:spLocks noChangeArrowheads="1"/>
              </p:cNvSpPr>
              <p:nvPr/>
            </p:nvSpPr>
            <p:spPr bwMode="gray">
              <a:xfrm>
                <a:off x="1342" y="2364"/>
                <a:ext cx="196" cy="167"/>
              </a:xfrm>
              <a:prstGeom prst="rect">
                <a:avLst/>
              </a:prstGeom>
              <a:noFill/>
              <a:ln w="9525" algn="ctr">
                <a:noFill/>
                <a:miter lim="800000"/>
                <a:headEnd/>
                <a:tailEnd/>
              </a:ln>
            </p:spPr>
            <p:txBody>
              <a:bodyPr wrap="square">
                <a:spAutoFit/>
              </a:bodyPr>
              <a:lstStyle/>
              <a:p>
                <a:r>
                  <a:rPr lang="en-US" b="1" dirty="0">
                    <a:solidFill>
                      <a:srgbClr val="000000"/>
                    </a:solidFill>
                  </a:rPr>
                  <a:t>3</a:t>
                </a:r>
              </a:p>
            </p:txBody>
          </p:sp>
          <p:sp>
            <p:nvSpPr>
              <p:cNvPr id="16408" name="Text Box 23"/>
              <p:cNvSpPr txBox="1">
                <a:spLocks noChangeArrowheads="1"/>
              </p:cNvSpPr>
              <p:nvPr/>
            </p:nvSpPr>
            <p:spPr bwMode="gray">
              <a:xfrm>
                <a:off x="1605" y="2230"/>
                <a:ext cx="116" cy="167"/>
              </a:xfrm>
              <a:prstGeom prst="rect">
                <a:avLst/>
              </a:prstGeom>
              <a:noFill/>
              <a:ln w="9525">
                <a:noFill/>
                <a:miter lim="800000"/>
                <a:headEnd/>
                <a:tailEnd/>
              </a:ln>
            </p:spPr>
            <p:txBody>
              <a:bodyPr wrap="none">
                <a:spAutoFit/>
              </a:bodyPr>
              <a:lstStyle/>
              <a:p>
                <a:endParaRPr lang="en-US" b="1" dirty="0"/>
              </a:p>
            </p:txBody>
          </p:sp>
        </p:grpSp>
        <p:grpSp>
          <p:nvGrpSpPr>
            <p:cNvPr id="10" name="Group 44"/>
            <p:cNvGrpSpPr>
              <a:grpSpLocks/>
            </p:cNvGrpSpPr>
            <p:nvPr/>
          </p:nvGrpSpPr>
          <p:grpSpPr bwMode="auto">
            <a:xfrm>
              <a:off x="1160" y="2657"/>
              <a:ext cx="4089" cy="488"/>
              <a:chOff x="1160" y="2657"/>
              <a:chExt cx="4089" cy="488"/>
            </a:xfrm>
          </p:grpSpPr>
          <p:sp>
            <p:nvSpPr>
              <p:cNvPr id="16399" name="AutoShape 24"/>
              <p:cNvSpPr>
                <a:spLocks noChangeArrowheads="1"/>
              </p:cNvSpPr>
              <p:nvPr/>
            </p:nvSpPr>
            <p:spPr bwMode="gray">
              <a:xfrm>
                <a:off x="1478" y="2657"/>
                <a:ext cx="3771" cy="488"/>
              </a:xfrm>
              <a:prstGeom prst="roundRect">
                <a:avLst>
                  <a:gd name="adj" fmla="val 5000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endParaRPr lang="es-EC" dirty="0"/>
              </a:p>
            </p:txBody>
          </p:sp>
          <p:sp>
            <p:nvSpPr>
              <p:cNvPr id="16400" name="Text Box 25"/>
              <p:cNvSpPr txBox="1">
                <a:spLocks noChangeArrowheads="1"/>
              </p:cNvSpPr>
              <p:nvPr/>
            </p:nvSpPr>
            <p:spPr bwMode="gray">
              <a:xfrm>
                <a:off x="1536" y="2688"/>
                <a:ext cx="116" cy="167"/>
              </a:xfrm>
              <a:prstGeom prst="rect">
                <a:avLst/>
              </a:prstGeom>
              <a:noFill/>
              <a:ln w="9525">
                <a:noFill/>
                <a:miter lim="800000"/>
                <a:headEnd/>
                <a:tailEnd/>
              </a:ln>
            </p:spPr>
            <p:txBody>
              <a:bodyPr wrap="none">
                <a:spAutoFit/>
              </a:bodyPr>
              <a:lstStyle/>
              <a:p>
                <a:endParaRPr lang="en-US" b="1" dirty="0"/>
              </a:p>
            </p:txBody>
          </p:sp>
          <p:grpSp>
            <p:nvGrpSpPr>
              <p:cNvPr id="11" name="Group 26"/>
              <p:cNvGrpSpPr>
                <a:grpSpLocks/>
              </p:cNvGrpSpPr>
              <p:nvPr/>
            </p:nvGrpSpPr>
            <p:grpSpPr bwMode="auto">
              <a:xfrm>
                <a:off x="1160" y="2754"/>
                <a:ext cx="316" cy="316"/>
                <a:chOff x="940" y="1508"/>
                <a:chExt cx="316" cy="316"/>
              </a:xfrm>
            </p:grpSpPr>
            <p:sp>
              <p:nvSpPr>
                <p:cNvPr id="16403" name="Oval 27"/>
                <p:cNvSpPr>
                  <a:spLocks noChangeArrowheads="1"/>
                </p:cNvSpPr>
                <p:nvPr/>
              </p:nvSpPr>
              <p:spPr bwMode="gray">
                <a:xfrm>
                  <a:off x="940" y="1508"/>
                  <a:ext cx="316" cy="316"/>
                </a:xfrm>
                <a:prstGeom prst="ellipse">
                  <a:avLst/>
                </a:prstGeom>
                <a:solidFill>
                  <a:srgbClr val="0099FF"/>
                </a:solidFill>
                <a:ln w="9525" algn="ctr">
                  <a:noFill/>
                  <a:round/>
                  <a:headEnd/>
                  <a:tailEnd/>
                </a:ln>
              </p:spPr>
              <p:txBody>
                <a:bodyPr wrap="none" anchor="ctr"/>
                <a:lstStyle/>
                <a:p>
                  <a:endParaRPr lang="es-EC" dirty="0"/>
                </a:p>
              </p:txBody>
            </p:sp>
            <p:sp>
              <p:nvSpPr>
                <p:cNvPr id="16404" name="Oval 28"/>
                <p:cNvSpPr>
                  <a:spLocks noChangeArrowheads="1"/>
                </p:cNvSpPr>
                <p:nvPr/>
              </p:nvSpPr>
              <p:spPr bwMode="gray">
                <a:xfrm>
                  <a:off x="985" y="1541"/>
                  <a:ext cx="220" cy="220"/>
                </a:xfrm>
                <a:prstGeom prst="ellipse">
                  <a:avLst/>
                </a:prstGeom>
                <a:solidFill>
                  <a:srgbClr val="FFFFFF"/>
                </a:solidFill>
                <a:ln w="9525" algn="ctr">
                  <a:noFill/>
                  <a:round/>
                  <a:headEnd/>
                  <a:tailEnd/>
                </a:ln>
              </p:spPr>
              <p:txBody>
                <a:bodyPr wrap="none" anchor="ctr"/>
                <a:lstStyle/>
                <a:p>
                  <a:endParaRPr lang="es-EC" dirty="0"/>
                </a:p>
              </p:txBody>
            </p:sp>
          </p:grpSp>
          <p:sp>
            <p:nvSpPr>
              <p:cNvPr id="16402" name="Text Box 29"/>
              <p:cNvSpPr txBox="1">
                <a:spLocks noChangeArrowheads="1"/>
              </p:cNvSpPr>
              <p:nvPr/>
            </p:nvSpPr>
            <p:spPr bwMode="gray">
              <a:xfrm>
                <a:off x="1205" y="2819"/>
                <a:ext cx="196" cy="167"/>
              </a:xfrm>
              <a:prstGeom prst="rect">
                <a:avLst/>
              </a:prstGeom>
              <a:noFill/>
              <a:ln w="9525" algn="ctr">
                <a:noFill/>
                <a:miter lim="800000"/>
                <a:headEnd/>
                <a:tailEnd/>
              </a:ln>
            </p:spPr>
            <p:txBody>
              <a:bodyPr wrap="square">
                <a:spAutoFit/>
              </a:bodyPr>
              <a:lstStyle/>
              <a:p>
                <a:r>
                  <a:rPr lang="en-US" b="1" dirty="0">
                    <a:solidFill>
                      <a:srgbClr val="000000"/>
                    </a:solidFill>
                  </a:rPr>
                  <a:t>4</a:t>
                </a:r>
              </a:p>
            </p:txBody>
          </p:sp>
        </p:grpSp>
      </p:grpSp>
      <p:sp>
        <p:nvSpPr>
          <p:cNvPr id="16389" name="65 Rectángulo"/>
          <p:cNvSpPr>
            <a:spLocks noChangeArrowheads="1"/>
          </p:cNvSpPr>
          <p:nvPr/>
        </p:nvSpPr>
        <p:spPr bwMode="auto">
          <a:xfrm>
            <a:off x="2987824" y="4005065"/>
            <a:ext cx="5548386" cy="1200329"/>
          </a:xfrm>
          <a:prstGeom prst="rect">
            <a:avLst/>
          </a:prstGeom>
          <a:noFill/>
          <a:ln w="9525">
            <a:noFill/>
            <a:miter lim="800000"/>
            <a:headEnd/>
            <a:tailEnd/>
          </a:ln>
        </p:spPr>
        <p:txBody>
          <a:bodyPr wrap="square">
            <a:spAutoFit/>
          </a:bodyPr>
          <a:lstStyle/>
          <a:p>
            <a:pPr algn="ctr"/>
            <a:r>
              <a:rPr lang="es-EC" dirty="0" smtClean="0">
                <a:solidFill>
                  <a:schemeClr val="bg1"/>
                </a:solidFill>
              </a:rPr>
              <a:t>Definir la organización estructural y funcional del Centro de Desarrollo Infantil Comunitario “Guagua” Kennedy.</a:t>
            </a:r>
            <a:endParaRPr lang="es-ES" dirty="0" smtClean="0">
              <a:solidFill>
                <a:schemeClr val="bg1"/>
              </a:solidFill>
            </a:endParaRPr>
          </a:p>
          <a:p>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8" name="37 Rectángulo"/>
          <p:cNvSpPr/>
          <p:nvPr/>
        </p:nvSpPr>
        <p:spPr>
          <a:xfrm>
            <a:off x="3059832" y="1844824"/>
            <a:ext cx="5904656" cy="923330"/>
          </a:xfrm>
          <a:prstGeom prst="rect">
            <a:avLst/>
          </a:prstGeom>
        </p:spPr>
        <p:txBody>
          <a:bodyPr wrap="square">
            <a:spAutoFit/>
          </a:bodyPr>
          <a:lstStyle/>
          <a:p>
            <a:pPr marL="342900" indent="-342900" algn="ctr"/>
            <a:r>
              <a:rPr lang="es-EC" dirty="0" smtClean="0">
                <a:solidFill>
                  <a:schemeClr val="bg1"/>
                </a:solidFill>
              </a:rPr>
              <a:t>Establecer si la estimulación temprana previene la</a:t>
            </a:r>
          </a:p>
          <a:p>
            <a:pPr marL="342900" indent="-342900" algn="ctr"/>
            <a:r>
              <a:rPr lang="es-EC" dirty="0" smtClean="0">
                <a:solidFill>
                  <a:schemeClr val="bg1"/>
                </a:solidFill>
              </a:rPr>
              <a:t>aparición de deficiencias asociadas a riesgos</a:t>
            </a:r>
          </a:p>
          <a:p>
            <a:pPr marL="342900" indent="-342900" algn="ctr"/>
            <a:r>
              <a:rPr lang="es-EC" dirty="0" smtClean="0">
                <a:solidFill>
                  <a:schemeClr val="bg1"/>
                </a:solidFill>
              </a:rPr>
              <a:t> motrices.</a:t>
            </a:r>
            <a:endParaRPr lang="es-ES" dirty="0" smtClean="0">
              <a:solidFill>
                <a:schemeClr val="bg1"/>
              </a:solidFill>
            </a:endParaRPr>
          </a:p>
        </p:txBody>
      </p:sp>
      <p:sp>
        <p:nvSpPr>
          <p:cNvPr id="39" name="38 Rectángulo"/>
          <p:cNvSpPr/>
          <p:nvPr/>
        </p:nvSpPr>
        <p:spPr>
          <a:xfrm>
            <a:off x="3203848" y="3068960"/>
            <a:ext cx="5328592" cy="646331"/>
          </a:xfrm>
          <a:prstGeom prst="rect">
            <a:avLst/>
          </a:prstGeom>
        </p:spPr>
        <p:txBody>
          <a:bodyPr wrap="square">
            <a:spAutoFit/>
          </a:bodyPr>
          <a:lstStyle/>
          <a:p>
            <a:pPr algn="ctr"/>
            <a:r>
              <a:rPr lang="es-EC" dirty="0" smtClean="0">
                <a:solidFill>
                  <a:schemeClr val="bg1"/>
                </a:solidFill>
              </a:rPr>
              <a:t>Identificar las técnicas especificas  para el desarrollo motriz en los niños</a:t>
            </a:r>
            <a:endParaRPr lang="es-ES" dirty="0">
              <a:solidFill>
                <a:schemeClr val="bg1"/>
              </a:solidFill>
            </a:endParaRPr>
          </a:p>
        </p:txBody>
      </p:sp>
      <p:sp>
        <p:nvSpPr>
          <p:cNvPr id="50" name="AutoShape 5"/>
          <p:cNvSpPr>
            <a:spLocks noChangeArrowheads="1"/>
          </p:cNvSpPr>
          <p:nvPr/>
        </p:nvSpPr>
        <p:spPr bwMode="gray">
          <a:xfrm>
            <a:off x="2267744" y="5157192"/>
            <a:ext cx="6480720" cy="792088"/>
          </a:xfrm>
          <a:prstGeom prst="roundRect">
            <a:avLst>
              <a:gd name="adj" fmla="val 50000"/>
            </a:avLst>
          </a:prstGeom>
          <a:ln>
            <a:noFill/>
            <a:headEnd/>
            <a:tailEnd/>
          </a:ln>
          <a:effectLst/>
          <a:scene3d>
            <a:camera prst="orthographicFront">
              <a:rot lat="0" lon="0" rev="0"/>
            </a:camera>
            <a:lightRig rig="contrasting" dir="t">
              <a:rot lat="0" lon="0" rev="7800000"/>
            </a:lightRig>
          </a:scene3d>
          <a:sp3d>
            <a:bevelT w="139700" h="139700"/>
          </a:sp3d>
        </p:spPr>
        <p:style>
          <a:lnRef idx="1">
            <a:schemeClr val="accent6"/>
          </a:lnRef>
          <a:fillRef idx="3">
            <a:schemeClr val="accent6"/>
          </a:fillRef>
          <a:effectRef idx="2">
            <a:schemeClr val="accent6"/>
          </a:effectRef>
          <a:fontRef idx="minor">
            <a:schemeClr val="lt1"/>
          </a:fontRef>
        </p:style>
        <p:txBody>
          <a:bodyPr wrap="none" anchor="ctr"/>
          <a:lstStyle/>
          <a:p>
            <a:pPr marL="342900" indent="-342900" algn="ctr"/>
            <a:r>
              <a:rPr lang="es-EC" dirty="0" smtClean="0"/>
              <a:t>Proponer una alternativa de solución al problema de</a:t>
            </a:r>
          </a:p>
          <a:p>
            <a:pPr marL="342900" indent="-342900" algn="ctr"/>
            <a:r>
              <a:rPr lang="es-EC" dirty="0" smtClean="0"/>
              <a:t>investigación </a:t>
            </a:r>
            <a:endParaRPr lang="es-ES" dirty="0" smtClean="0"/>
          </a:p>
        </p:txBody>
      </p:sp>
      <p:sp>
        <p:nvSpPr>
          <p:cNvPr id="51" name="Oval 20"/>
          <p:cNvSpPr>
            <a:spLocks noChangeArrowheads="1"/>
          </p:cNvSpPr>
          <p:nvPr/>
        </p:nvSpPr>
        <p:spPr bwMode="gray">
          <a:xfrm>
            <a:off x="1907704" y="5013176"/>
            <a:ext cx="501650" cy="699362"/>
          </a:xfrm>
          <a:prstGeom prst="ellipse">
            <a:avLst/>
          </a:prstGeom>
          <a:solidFill>
            <a:srgbClr val="33CC33"/>
          </a:solidFill>
          <a:ln w="9525" algn="ctr">
            <a:noFill/>
            <a:round/>
            <a:headEnd/>
            <a:tailEnd/>
          </a:ln>
        </p:spPr>
        <p:txBody>
          <a:bodyPr wrap="none" anchor="ctr"/>
          <a:lstStyle/>
          <a:p>
            <a:endParaRPr lang="es-EC" dirty="0"/>
          </a:p>
        </p:txBody>
      </p:sp>
      <p:sp>
        <p:nvSpPr>
          <p:cNvPr id="47" name="Oval 28"/>
          <p:cNvSpPr>
            <a:spLocks noChangeArrowheads="1"/>
          </p:cNvSpPr>
          <p:nvPr/>
        </p:nvSpPr>
        <p:spPr bwMode="gray">
          <a:xfrm>
            <a:off x="1979712" y="5085184"/>
            <a:ext cx="349250" cy="486898"/>
          </a:xfrm>
          <a:prstGeom prst="ellipse">
            <a:avLst/>
          </a:prstGeom>
          <a:solidFill>
            <a:srgbClr val="FFFFFF"/>
          </a:solidFill>
          <a:ln w="9525" algn="ctr">
            <a:noFill/>
            <a:round/>
            <a:headEnd/>
            <a:tailEnd/>
          </a:ln>
        </p:spPr>
        <p:txBody>
          <a:bodyPr wrap="none" anchor="ctr"/>
          <a:lstStyle/>
          <a:p>
            <a:r>
              <a:rPr lang="es-EC" dirty="0" smtClean="0"/>
              <a:t>5</a:t>
            </a:r>
            <a:endParaRPr lang="es-EC" dirty="0"/>
          </a:p>
        </p:txBody>
      </p:sp>
      <p:pic>
        <p:nvPicPr>
          <p:cNvPr id="40" name="Picture 2" descr="http://biotecnologia.espe.edu.ec/laboratorios-investigacion/wp-content/uploads/2014/07/logo-espe.jpg"/>
          <p:cNvPicPr>
            <a:picLocks noChangeAspect="1" noChangeArrowheads="1"/>
          </p:cNvPicPr>
          <p:nvPr/>
        </p:nvPicPr>
        <p:blipFill>
          <a:blip r:embed="rId3" cstate="print"/>
          <a:srcRect/>
          <a:stretch>
            <a:fillRect/>
          </a:stretch>
        </p:blipFill>
        <p:spPr bwMode="auto">
          <a:xfrm>
            <a:off x="6767736" y="5949280"/>
            <a:ext cx="2376264" cy="688596"/>
          </a:xfrm>
          <a:prstGeom prst="rect">
            <a:avLst/>
          </a:prstGeom>
          <a:noFill/>
        </p:spPr>
      </p:pic>
      <p:sp>
        <p:nvSpPr>
          <p:cNvPr id="12" name="11 Elipse">
            <a:hlinkClick r:id="rId4" action="ppaction://hlinksldjump"/>
          </p:cNvPr>
          <p:cNvSpPr/>
          <p:nvPr/>
        </p:nvSpPr>
        <p:spPr>
          <a:xfrm>
            <a:off x="8460432" y="1137570"/>
            <a:ext cx="288032" cy="2456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3"/>
          <p:cNvGrpSpPr>
            <a:grpSpLocks/>
          </p:cNvGrpSpPr>
          <p:nvPr/>
        </p:nvGrpSpPr>
        <p:grpSpPr bwMode="auto">
          <a:xfrm>
            <a:off x="582613" y="471667"/>
            <a:ext cx="8077200" cy="4685525"/>
            <a:chOff x="288" y="873"/>
            <a:chExt cx="5280" cy="3156"/>
          </a:xfrm>
        </p:grpSpPr>
        <p:sp>
          <p:nvSpPr>
            <p:cNvPr id="5" name="Oval 4"/>
            <p:cNvSpPr>
              <a:spLocks noChangeArrowheads="1"/>
            </p:cNvSpPr>
            <p:nvPr/>
          </p:nvSpPr>
          <p:spPr bwMode="auto">
            <a:xfrm>
              <a:off x="1632" y="1343"/>
              <a:ext cx="2548" cy="2497"/>
            </a:xfrm>
            <a:prstGeom prst="ellipse">
              <a:avLst/>
            </a:prstGeom>
            <a:gradFill rotWithShape="1">
              <a:gsLst>
                <a:gs pos="0">
                  <a:schemeClr val="accent2"/>
                </a:gs>
                <a:gs pos="100000">
                  <a:schemeClr val="accent2">
                    <a:gamma/>
                    <a:tint val="0"/>
                    <a:invGamma/>
                  </a:schemeClr>
                </a:gs>
              </a:gsLst>
              <a:lin ang="5400000" scaled="1"/>
            </a:gradFill>
            <a:ln w="9525" algn="ctr">
              <a:solidFill>
                <a:schemeClr val="accent1"/>
              </a:solidFill>
              <a:round/>
              <a:headEnd/>
              <a:tailEnd/>
            </a:ln>
            <a:effectLst/>
            <a:extLst/>
          </p:spPr>
          <p:txBody>
            <a:bodyPr wrap="none" anchor="ctr"/>
            <a:lstStyle/>
            <a:p>
              <a:pPr>
                <a:defRPr/>
              </a:pPr>
              <a:endParaRPr lang="es-EC" dirty="0"/>
            </a:p>
          </p:txBody>
        </p:sp>
        <p:grpSp>
          <p:nvGrpSpPr>
            <p:cNvPr id="12292" name="Group 5"/>
            <p:cNvGrpSpPr>
              <a:grpSpLocks/>
            </p:cNvGrpSpPr>
            <p:nvPr/>
          </p:nvGrpSpPr>
          <p:grpSpPr bwMode="auto">
            <a:xfrm>
              <a:off x="2256" y="1968"/>
              <a:ext cx="1296" cy="1344"/>
              <a:chOff x="2016" y="1920"/>
              <a:chExt cx="1680" cy="1680"/>
            </a:xfrm>
          </p:grpSpPr>
          <p:sp>
            <p:nvSpPr>
              <p:cNvPr id="12337" name="Oval 6"/>
              <p:cNvSpPr>
                <a:spLocks noChangeArrowheads="1"/>
              </p:cNvSpPr>
              <p:nvPr/>
            </p:nvSpPr>
            <p:spPr bwMode="gray">
              <a:xfrm>
                <a:off x="2016" y="1920"/>
                <a:ext cx="1680" cy="1680"/>
              </a:xfrm>
              <a:prstGeom prst="ellipse">
                <a:avLst/>
              </a:prstGeom>
              <a:gradFill rotWithShape="1">
                <a:gsLst>
                  <a:gs pos="0">
                    <a:srgbClr val="FF6600"/>
                  </a:gs>
                  <a:gs pos="100000">
                    <a:srgbClr val="742E00"/>
                  </a:gs>
                </a:gsLst>
                <a:lin ang="5400000" scaled="1"/>
              </a:gradFill>
              <a:ln w="9525">
                <a:solidFill>
                  <a:schemeClr val="tx1"/>
                </a:solidFill>
                <a:round/>
                <a:headEnd/>
                <a:tailEnd/>
              </a:ln>
            </p:spPr>
            <p:txBody>
              <a:bodyPr wrap="none" anchor="ctr"/>
              <a:lstStyle/>
              <a:p>
                <a:endParaRPr lang="es-EC" dirty="0"/>
              </a:p>
            </p:txBody>
          </p:sp>
          <p:sp>
            <p:nvSpPr>
              <p:cNvPr id="12338" name="Freeform 7"/>
              <p:cNvSpPr>
                <a:spLocks/>
              </p:cNvSpPr>
              <p:nvPr/>
            </p:nvSpPr>
            <p:spPr bwMode="gray">
              <a:xfrm>
                <a:off x="2208" y="1948"/>
                <a:ext cx="1296" cy="634"/>
              </a:xfrm>
              <a:custGeom>
                <a:avLst/>
                <a:gdLst>
                  <a:gd name="T0" fmla="*/ 1014 w 1321"/>
                  <a:gd name="T1" fmla="*/ 89 h 712"/>
                  <a:gd name="T2" fmla="*/ 1027 w 1321"/>
                  <a:gd name="T3" fmla="*/ 98 h 712"/>
                  <a:gd name="T4" fmla="*/ 1030 w 1321"/>
                  <a:gd name="T5" fmla="*/ 106 h 712"/>
                  <a:gd name="T6" fmla="*/ 1025 w 1321"/>
                  <a:gd name="T7" fmla="*/ 114 h 712"/>
                  <a:gd name="T8" fmla="*/ 1012 w 1321"/>
                  <a:gd name="T9" fmla="*/ 120 h 712"/>
                  <a:gd name="T10" fmla="*/ 992 w 1321"/>
                  <a:gd name="T11" fmla="*/ 128 h 712"/>
                  <a:gd name="T12" fmla="*/ 966 w 1321"/>
                  <a:gd name="T13" fmla="*/ 134 h 712"/>
                  <a:gd name="T14" fmla="*/ 933 w 1321"/>
                  <a:gd name="T15" fmla="*/ 139 h 712"/>
                  <a:gd name="T16" fmla="*/ 895 w 1321"/>
                  <a:gd name="T17" fmla="*/ 144 h 712"/>
                  <a:gd name="T18" fmla="*/ 852 w 1321"/>
                  <a:gd name="T19" fmla="*/ 148 h 712"/>
                  <a:gd name="T20" fmla="*/ 804 w 1321"/>
                  <a:gd name="T21" fmla="*/ 151 h 712"/>
                  <a:gd name="T22" fmla="*/ 754 w 1321"/>
                  <a:gd name="T23" fmla="*/ 152 h 712"/>
                  <a:gd name="T24" fmla="*/ 699 w 1321"/>
                  <a:gd name="T25" fmla="*/ 156 h 712"/>
                  <a:gd name="T26" fmla="*/ 643 w 1321"/>
                  <a:gd name="T27" fmla="*/ 157 h 712"/>
                  <a:gd name="T28" fmla="*/ 621 w 1321"/>
                  <a:gd name="T29" fmla="*/ 158 h 712"/>
                  <a:gd name="T30" fmla="*/ 372 w 1321"/>
                  <a:gd name="T31" fmla="*/ 158 h 712"/>
                  <a:gd name="T32" fmla="*/ 368 w 1321"/>
                  <a:gd name="T33" fmla="*/ 158 h 712"/>
                  <a:gd name="T34" fmla="*/ 319 w 1321"/>
                  <a:gd name="T35" fmla="*/ 157 h 712"/>
                  <a:gd name="T36" fmla="*/ 272 w 1321"/>
                  <a:gd name="T37" fmla="*/ 156 h 712"/>
                  <a:gd name="T38" fmla="*/ 227 w 1321"/>
                  <a:gd name="T39" fmla="*/ 154 h 712"/>
                  <a:gd name="T40" fmla="*/ 183 w 1321"/>
                  <a:gd name="T41" fmla="*/ 151 h 712"/>
                  <a:gd name="T42" fmla="*/ 146 w 1321"/>
                  <a:gd name="T43" fmla="*/ 150 h 712"/>
                  <a:gd name="T44" fmla="*/ 112 w 1321"/>
                  <a:gd name="T45" fmla="*/ 146 h 712"/>
                  <a:gd name="T46" fmla="*/ 77 w 1321"/>
                  <a:gd name="T47" fmla="*/ 143 h 712"/>
                  <a:gd name="T48" fmla="*/ 54 w 1321"/>
                  <a:gd name="T49" fmla="*/ 140 h 712"/>
                  <a:gd name="T50" fmla="*/ 26 w 1321"/>
                  <a:gd name="T51" fmla="*/ 134 h 712"/>
                  <a:gd name="T52" fmla="*/ 18 w 1321"/>
                  <a:gd name="T53" fmla="*/ 129 h 712"/>
                  <a:gd name="T54" fmla="*/ 6 w 1321"/>
                  <a:gd name="T55" fmla="*/ 123 h 712"/>
                  <a:gd name="T56" fmla="*/ 0 w 1321"/>
                  <a:gd name="T57" fmla="*/ 116 h 712"/>
                  <a:gd name="T58" fmla="*/ 0 w 1321"/>
                  <a:gd name="T59" fmla="*/ 115 h 712"/>
                  <a:gd name="T60" fmla="*/ 4 w 1321"/>
                  <a:gd name="T61" fmla="*/ 106 h 712"/>
                  <a:gd name="T62" fmla="*/ 16 w 1321"/>
                  <a:gd name="T63" fmla="*/ 99 h 712"/>
                  <a:gd name="T64" fmla="*/ 38 w 1321"/>
                  <a:gd name="T65" fmla="*/ 82 h 712"/>
                  <a:gd name="T66" fmla="*/ 73 w 1321"/>
                  <a:gd name="T67" fmla="*/ 66 h 712"/>
                  <a:gd name="T68" fmla="*/ 116 w 1321"/>
                  <a:gd name="T69" fmla="*/ 53 h 712"/>
                  <a:gd name="T70" fmla="*/ 160 w 1321"/>
                  <a:gd name="T71" fmla="*/ 38 h 712"/>
                  <a:gd name="T72" fmla="*/ 211 w 1321"/>
                  <a:gd name="T73" fmla="*/ 27 h 712"/>
                  <a:gd name="T74" fmla="*/ 267 w 1321"/>
                  <a:gd name="T75" fmla="*/ 18 h 712"/>
                  <a:gd name="T76" fmla="*/ 324 w 1321"/>
                  <a:gd name="T77" fmla="*/ 10 h 712"/>
                  <a:gd name="T78" fmla="*/ 388 w 1321"/>
                  <a:gd name="T79" fmla="*/ 4 h 712"/>
                  <a:gd name="T80" fmla="*/ 453 w 1321"/>
                  <a:gd name="T81" fmla="*/ 4 h 712"/>
                  <a:gd name="T82" fmla="*/ 521 w 1321"/>
                  <a:gd name="T83" fmla="*/ 0 h 712"/>
                  <a:gd name="T84" fmla="*/ 521 w 1321"/>
                  <a:gd name="T85" fmla="*/ 0 h 712"/>
                  <a:gd name="T86" fmla="*/ 592 w 1321"/>
                  <a:gd name="T87" fmla="*/ 4 h 712"/>
                  <a:gd name="T88" fmla="*/ 661 w 1321"/>
                  <a:gd name="T89" fmla="*/ 4 h 712"/>
                  <a:gd name="T90" fmla="*/ 727 w 1321"/>
                  <a:gd name="T91" fmla="*/ 11 h 712"/>
                  <a:gd name="T92" fmla="*/ 789 w 1321"/>
                  <a:gd name="T93" fmla="*/ 20 h 712"/>
                  <a:gd name="T94" fmla="*/ 844 w 1321"/>
                  <a:gd name="T95" fmla="*/ 30 h 712"/>
                  <a:gd name="T96" fmla="*/ 896 w 1321"/>
                  <a:gd name="T97" fmla="*/ 43 h 712"/>
                  <a:gd name="T98" fmla="*/ 942 w 1321"/>
                  <a:gd name="T99" fmla="*/ 56 h 712"/>
                  <a:gd name="T100" fmla="*/ 982 w 1321"/>
                  <a:gd name="T101" fmla="*/ 72 h 712"/>
                  <a:gd name="T102" fmla="*/ 1014 w 1321"/>
                  <a:gd name="T103" fmla="*/ 89 h 712"/>
                  <a:gd name="T104" fmla="*/ 1014 w 1321"/>
                  <a:gd name="T105" fmla="*/ 8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6600"/>
                  </a:gs>
                </a:gsLst>
                <a:lin ang="5400000" scaled="1"/>
              </a:gradFill>
              <a:ln w="0">
                <a:noFill/>
                <a:prstDash val="solid"/>
                <a:round/>
                <a:headEnd/>
                <a:tailEnd/>
              </a:ln>
            </p:spPr>
            <p:txBody>
              <a:bodyPr/>
              <a:lstStyle/>
              <a:p>
                <a:endParaRPr lang="es-EC" dirty="0"/>
              </a:p>
            </p:txBody>
          </p:sp>
        </p:grpSp>
        <p:sp>
          <p:nvSpPr>
            <p:cNvPr id="7" name="Text Box 8"/>
            <p:cNvSpPr txBox="1">
              <a:spLocks noChangeArrowheads="1"/>
            </p:cNvSpPr>
            <p:nvPr/>
          </p:nvSpPr>
          <p:spPr bwMode="gray">
            <a:xfrm>
              <a:off x="2339" y="2502"/>
              <a:ext cx="1185" cy="394"/>
            </a:xfrm>
            <a:prstGeom prst="rect">
              <a:avLst/>
            </a:prstGeom>
            <a:noFill/>
            <a:ln>
              <a:noFill/>
            </a:ln>
            <a:effectLst/>
            <a:extLst/>
          </p:spPr>
          <p:txBody>
            <a:bodyPr wrap="none">
              <a:spAutoFit/>
            </a:bodyPr>
            <a:lstStyle/>
            <a:p>
              <a:pPr algn="ctr" eaLnBrk="0" hangingPunct="0">
                <a:defRPr/>
              </a:pPr>
              <a:r>
                <a:rPr lang="en-US" sz="1600" b="1" dirty="0" smtClean="0">
                  <a:solidFill>
                    <a:srgbClr val="FFFF00"/>
                  </a:solidFill>
                  <a:effectLst>
                    <a:outerShdw blurRad="38100" dist="38100" dir="2700000" algn="tl">
                      <a:srgbClr val="C0C0C0"/>
                    </a:outerShdw>
                  </a:effectLst>
                </a:rPr>
                <a:t>JUSTIFICACIÓN </a:t>
              </a:r>
            </a:p>
            <a:p>
              <a:pPr algn="ctr" eaLnBrk="0" hangingPunct="0">
                <a:defRPr/>
              </a:pPr>
              <a:r>
                <a:rPr lang="en-US" sz="1600" b="1" dirty="0" smtClean="0">
                  <a:solidFill>
                    <a:srgbClr val="FFFF00"/>
                  </a:solidFill>
                  <a:effectLst>
                    <a:outerShdw blurRad="38100" dist="38100" dir="2700000" algn="tl">
                      <a:srgbClr val="C0C0C0"/>
                    </a:outerShdw>
                  </a:effectLst>
                </a:rPr>
                <a:t>E IMPORTANCIA</a:t>
              </a:r>
              <a:endParaRPr lang="en-US" sz="1600" b="1" dirty="0">
                <a:solidFill>
                  <a:srgbClr val="FFFF00"/>
                </a:solidFill>
                <a:effectLst>
                  <a:outerShdw blurRad="38100" dist="38100" dir="2700000" algn="tl">
                    <a:srgbClr val="C0C0C0"/>
                  </a:outerShdw>
                </a:effectLst>
              </a:endParaRPr>
            </a:p>
          </p:txBody>
        </p:sp>
        <p:grpSp>
          <p:nvGrpSpPr>
            <p:cNvPr id="12294" name="Group 9"/>
            <p:cNvGrpSpPr>
              <a:grpSpLocks/>
            </p:cNvGrpSpPr>
            <p:nvPr/>
          </p:nvGrpSpPr>
          <p:grpSpPr bwMode="auto">
            <a:xfrm>
              <a:off x="2640" y="1104"/>
              <a:ext cx="432" cy="415"/>
              <a:chOff x="2640" y="1088"/>
              <a:chExt cx="432" cy="415"/>
            </a:xfrm>
          </p:grpSpPr>
          <p:grpSp>
            <p:nvGrpSpPr>
              <p:cNvPr id="12333" name="Group 10"/>
              <p:cNvGrpSpPr>
                <a:grpSpLocks/>
              </p:cNvGrpSpPr>
              <p:nvPr/>
            </p:nvGrpSpPr>
            <p:grpSpPr bwMode="auto">
              <a:xfrm>
                <a:off x="2640" y="1088"/>
                <a:ext cx="432" cy="415"/>
                <a:chOff x="2016" y="1920"/>
                <a:chExt cx="1680" cy="1680"/>
              </a:xfrm>
            </p:grpSpPr>
            <p:sp>
              <p:nvSpPr>
                <p:cNvPr id="49" name="Oval 11"/>
                <p:cNvSpPr>
                  <a:spLocks noChangeArrowheads="1"/>
                </p:cNvSpPr>
                <p:nvPr/>
              </p:nvSpPr>
              <p:spPr bwMode="gray">
                <a:xfrm>
                  <a:off x="2014" y="1920"/>
                  <a:ext cx="1683" cy="1680"/>
                </a:xfrm>
                <a:prstGeom prst="ellipse">
                  <a:avLst/>
                </a:prstGeom>
                <a:gradFill rotWithShape="1">
                  <a:gsLst>
                    <a:gs pos="0">
                      <a:schemeClr val="accent2"/>
                    </a:gs>
                    <a:gs pos="100000">
                      <a:schemeClr val="accent2">
                        <a:gamma/>
                        <a:shade val="42353"/>
                        <a:invGamma/>
                      </a:schemeClr>
                    </a:gs>
                  </a:gsLst>
                  <a:lin ang="5400000" scaled="1"/>
                </a:gradFill>
                <a:ln w="9525">
                  <a:solidFill>
                    <a:srgbClr val="000000"/>
                  </a:solidFill>
                  <a:round/>
                  <a:headEnd/>
                  <a:tailEnd/>
                </a:ln>
                <a:effectLst/>
                <a:extLst/>
              </p:spPr>
              <p:txBody>
                <a:bodyPr wrap="none" anchor="ctr"/>
                <a:lstStyle/>
                <a:p>
                  <a:pPr>
                    <a:defRPr/>
                  </a:pPr>
                  <a:endParaRPr lang="es-EC" dirty="0"/>
                </a:p>
              </p:txBody>
            </p:sp>
            <p:sp>
              <p:nvSpPr>
                <p:cNvPr id="12336" name="Freeform 12"/>
                <p:cNvSpPr>
                  <a:spLocks/>
                </p:cNvSpPr>
                <p:nvPr/>
              </p:nvSpPr>
              <p:spPr bwMode="gray">
                <a:xfrm>
                  <a:off x="2208" y="1948"/>
                  <a:ext cx="1296" cy="634"/>
                </a:xfrm>
                <a:custGeom>
                  <a:avLst/>
                  <a:gdLst>
                    <a:gd name="T0" fmla="*/ 1014 w 1321"/>
                    <a:gd name="T1" fmla="*/ 89 h 712"/>
                    <a:gd name="T2" fmla="*/ 1027 w 1321"/>
                    <a:gd name="T3" fmla="*/ 98 h 712"/>
                    <a:gd name="T4" fmla="*/ 1030 w 1321"/>
                    <a:gd name="T5" fmla="*/ 106 h 712"/>
                    <a:gd name="T6" fmla="*/ 1025 w 1321"/>
                    <a:gd name="T7" fmla="*/ 114 h 712"/>
                    <a:gd name="T8" fmla="*/ 1012 w 1321"/>
                    <a:gd name="T9" fmla="*/ 120 h 712"/>
                    <a:gd name="T10" fmla="*/ 992 w 1321"/>
                    <a:gd name="T11" fmla="*/ 128 h 712"/>
                    <a:gd name="T12" fmla="*/ 966 w 1321"/>
                    <a:gd name="T13" fmla="*/ 134 h 712"/>
                    <a:gd name="T14" fmla="*/ 933 w 1321"/>
                    <a:gd name="T15" fmla="*/ 139 h 712"/>
                    <a:gd name="T16" fmla="*/ 895 w 1321"/>
                    <a:gd name="T17" fmla="*/ 144 h 712"/>
                    <a:gd name="T18" fmla="*/ 852 w 1321"/>
                    <a:gd name="T19" fmla="*/ 148 h 712"/>
                    <a:gd name="T20" fmla="*/ 804 w 1321"/>
                    <a:gd name="T21" fmla="*/ 151 h 712"/>
                    <a:gd name="T22" fmla="*/ 754 w 1321"/>
                    <a:gd name="T23" fmla="*/ 152 h 712"/>
                    <a:gd name="T24" fmla="*/ 699 w 1321"/>
                    <a:gd name="T25" fmla="*/ 156 h 712"/>
                    <a:gd name="T26" fmla="*/ 643 w 1321"/>
                    <a:gd name="T27" fmla="*/ 157 h 712"/>
                    <a:gd name="T28" fmla="*/ 621 w 1321"/>
                    <a:gd name="T29" fmla="*/ 158 h 712"/>
                    <a:gd name="T30" fmla="*/ 372 w 1321"/>
                    <a:gd name="T31" fmla="*/ 158 h 712"/>
                    <a:gd name="T32" fmla="*/ 368 w 1321"/>
                    <a:gd name="T33" fmla="*/ 158 h 712"/>
                    <a:gd name="T34" fmla="*/ 319 w 1321"/>
                    <a:gd name="T35" fmla="*/ 157 h 712"/>
                    <a:gd name="T36" fmla="*/ 272 w 1321"/>
                    <a:gd name="T37" fmla="*/ 156 h 712"/>
                    <a:gd name="T38" fmla="*/ 227 w 1321"/>
                    <a:gd name="T39" fmla="*/ 154 h 712"/>
                    <a:gd name="T40" fmla="*/ 183 w 1321"/>
                    <a:gd name="T41" fmla="*/ 151 h 712"/>
                    <a:gd name="T42" fmla="*/ 146 w 1321"/>
                    <a:gd name="T43" fmla="*/ 150 h 712"/>
                    <a:gd name="T44" fmla="*/ 112 w 1321"/>
                    <a:gd name="T45" fmla="*/ 146 h 712"/>
                    <a:gd name="T46" fmla="*/ 77 w 1321"/>
                    <a:gd name="T47" fmla="*/ 143 h 712"/>
                    <a:gd name="T48" fmla="*/ 54 w 1321"/>
                    <a:gd name="T49" fmla="*/ 140 h 712"/>
                    <a:gd name="T50" fmla="*/ 26 w 1321"/>
                    <a:gd name="T51" fmla="*/ 134 h 712"/>
                    <a:gd name="T52" fmla="*/ 18 w 1321"/>
                    <a:gd name="T53" fmla="*/ 129 h 712"/>
                    <a:gd name="T54" fmla="*/ 6 w 1321"/>
                    <a:gd name="T55" fmla="*/ 123 h 712"/>
                    <a:gd name="T56" fmla="*/ 0 w 1321"/>
                    <a:gd name="T57" fmla="*/ 116 h 712"/>
                    <a:gd name="T58" fmla="*/ 0 w 1321"/>
                    <a:gd name="T59" fmla="*/ 115 h 712"/>
                    <a:gd name="T60" fmla="*/ 4 w 1321"/>
                    <a:gd name="T61" fmla="*/ 106 h 712"/>
                    <a:gd name="T62" fmla="*/ 16 w 1321"/>
                    <a:gd name="T63" fmla="*/ 99 h 712"/>
                    <a:gd name="T64" fmla="*/ 38 w 1321"/>
                    <a:gd name="T65" fmla="*/ 82 h 712"/>
                    <a:gd name="T66" fmla="*/ 73 w 1321"/>
                    <a:gd name="T67" fmla="*/ 66 h 712"/>
                    <a:gd name="T68" fmla="*/ 116 w 1321"/>
                    <a:gd name="T69" fmla="*/ 53 h 712"/>
                    <a:gd name="T70" fmla="*/ 160 w 1321"/>
                    <a:gd name="T71" fmla="*/ 38 h 712"/>
                    <a:gd name="T72" fmla="*/ 211 w 1321"/>
                    <a:gd name="T73" fmla="*/ 27 h 712"/>
                    <a:gd name="T74" fmla="*/ 267 w 1321"/>
                    <a:gd name="T75" fmla="*/ 18 h 712"/>
                    <a:gd name="T76" fmla="*/ 324 w 1321"/>
                    <a:gd name="T77" fmla="*/ 10 h 712"/>
                    <a:gd name="T78" fmla="*/ 388 w 1321"/>
                    <a:gd name="T79" fmla="*/ 4 h 712"/>
                    <a:gd name="T80" fmla="*/ 453 w 1321"/>
                    <a:gd name="T81" fmla="*/ 4 h 712"/>
                    <a:gd name="T82" fmla="*/ 521 w 1321"/>
                    <a:gd name="T83" fmla="*/ 0 h 712"/>
                    <a:gd name="T84" fmla="*/ 521 w 1321"/>
                    <a:gd name="T85" fmla="*/ 0 h 712"/>
                    <a:gd name="T86" fmla="*/ 592 w 1321"/>
                    <a:gd name="T87" fmla="*/ 4 h 712"/>
                    <a:gd name="T88" fmla="*/ 661 w 1321"/>
                    <a:gd name="T89" fmla="*/ 4 h 712"/>
                    <a:gd name="T90" fmla="*/ 727 w 1321"/>
                    <a:gd name="T91" fmla="*/ 11 h 712"/>
                    <a:gd name="T92" fmla="*/ 789 w 1321"/>
                    <a:gd name="T93" fmla="*/ 20 h 712"/>
                    <a:gd name="T94" fmla="*/ 844 w 1321"/>
                    <a:gd name="T95" fmla="*/ 30 h 712"/>
                    <a:gd name="T96" fmla="*/ 896 w 1321"/>
                    <a:gd name="T97" fmla="*/ 43 h 712"/>
                    <a:gd name="T98" fmla="*/ 942 w 1321"/>
                    <a:gd name="T99" fmla="*/ 56 h 712"/>
                    <a:gd name="T100" fmla="*/ 982 w 1321"/>
                    <a:gd name="T101" fmla="*/ 72 h 712"/>
                    <a:gd name="T102" fmla="*/ 1014 w 1321"/>
                    <a:gd name="T103" fmla="*/ 89 h 712"/>
                    <a:gd name="T104" fmla="*/ 1014 w 1321"/>
                    <a:gd name="T105" fmla="*/ 8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w="0">
                  <a:noFill/>
                  <a:prstDash val="solid"/>
                  <a:round/>
                  <a:headEnd/>
                  <a:tailEnd/>
                </a:ln>
              </p:spPr>
              <p:txBody>
                <a:bodyPr/>
                <a:lstStyle/>
                <a:p>
                  <a:endParaRPr lang="es-EC" dirty="0"/>
                </a:p>
              </p:txBody>
            </p:sp>
          </p:grpSp>
          <p:sp>
            <p:nvSpPr>
              <p:cNvPr id="48" name="Text Box 13"/>
              <p:cNvSpPr txBox="1">
                <a:spLocks noChangeArrowheads="1"/>
              </p:cNvSpPr>
              <p:nvPr/>
            </p:nvSpPr>
            <p:spPr bwMode="gray">
              <a:xfrm>
                <a:off x="2730" y="1152"/>
                <a:ext cx="271" cy="311"/>
              </a:xfrm>
              <a:prstGeom prst="rect">
                <a:avLst/>
              </a:prstGeom>
              <a:noFill/>
              <a:ln>
                <a:noFill/>
              </a:ln>
              <a:effectLst/>
              <a:extLst/>
            </p:spPr>
            <p:txBody>
              <a:bodyPr wrap="none">
                <a:spAutoFit/>
              </a:bodyPr>
              <a:lstStyle/>
              <a:p>
                <a:pPr eaLnBrk="0" hangingPunct="0">
                  <a:defRPr/>
                </a:pPr>
                <a:r>
                  <a:rPr lang="en-US" sz="2400" b="1" dirty="0">
                    <a:solidFill>
                      <a:srgbClr val="FFFFFF"/>
                    </a:solidFill>
                    <a:effectLst>
                      <a:outerShdw blurRad="38100" dist="38100" dir="2700000" algn="tl">
                        <a:srgbClr val="C0C0C0"/>
                      </a:outerShdw>
                    </a:effectLst>
                    <a:latin typeface="Verdana" pitchFamily="34" charset="0"/>
                  </a:rPr>
                  <a:t>1</a:t>
                </a:r>
              </a:p>
            </p:txBody>
          </p:sp>
        </p:grpSp>
        <p:grpSp>
          <p:nvGrpSpPr>
            <p:cNvPr id="12295" name="Group 14"/>
            <p:cNvGrpSpPr>
              <a:grpSpLocks/>
            </p:cNvGrpSpPr>
            <p:nvPr/>
          </p:nvGrpSpPr>
          <p:grpSpPr bwMode="auto">
            <a:xfrm>
              <a:off x="2236" y="3191"/>
              <a:ext cx="201" cy="176"/>
              <a:chOff x="2236" y="3191"/>
              <a:chExt cx="201" cy="176"/>
            </a:xfrm>
          </p:grpSpPr>
          <p:sp>
            <p:nvSpPr>
              <p:cNvPr id="45" name="Oval 15"/>
              <p:cNvSpPr>
                <a:spLocks noChangeArrowheads="1"/>
              </p:cNvSpPr>
              <p:nvPr/>
            </p:nvSpPr>
            <p:spPr bwMode="gray">
              <a:xfrm rot="18227093">
                <a:off x="2230" y="3282"/>
                <a:ext cx="78" cy="87"/>
              </a:xfrm>
              <a:prstGeom prst="ellipse">
                <a:avLst/>
              </a:prstGeom>
              <a:gradFill rotWithShape="1">
                <a:gsLst>
                  <a:gs pos="0">
                    <a:schemeClr val="folHlink"/>
                  </a:gs>
                  <a:gs pos="100000">
                    <a:schemeClr val="folHlink">
                      <a:gamma/>
                      <a:shade val="66667"/>
                      <a:invGamma/>
                    </a:schemeClr>
                  </a:gs>
                </a:gsLst>
                <a:path path="shape">
                  <a:fillToRect l="50000" t="50000" r="50000" b="50000"/>
                </a:path>
              </a:gradFill>
              <a:ln w="9525">
                <a:solidFill>
                  <a:srgbClr val="000000"/>
                </a:solidFill>
                <a:round/>
                <a:headEnd/>
                <a:tailEnd/>
              </a:ln>
              <a:effectLst/>
              <a:extLst/>
            </p:spPr>
            <p:txBody>
              <a:bodyPr wrap="none" anchor="ctr"/>
              <a:lstStyle/>
              <a:p>
                <a:pPr>
                  <a:defRPr/>
                </a:pPr>
                <a:endParaRPr lang="es-EC" dirty="0"/>
              </a:p>
            </p:txBody>
          </p:sp>
          <p:sp>
            <p:nvSpPr>
              <p:cNvPr id="46" name="Oval 16"/>
              <p:cNvSpPr>
                <a:spLocks noChangeArrowheads="1"/>
              </p:cNvSpPr>
              <p:nvPr/>
            </p:nvSpPr>
            <p:spPr bwMode="gray">
              <a:xfrm rot="18227093">
                <a:off x="2353" y="3188"/>
                <a:ext cx="79" cy="87"/>
              </a:xfrm>
              <a:prstGeom prst="ellipse">
                <a:avLst/>
              </a:prstGeom>
              <a:gradFill rotWithShape="1">
                <a:gsLst>
                  <a:gs pos="0">
                    <a:schemeClr val="folHlink"/>
                  </a:gs>
                  <a:gs pos="100000">
                    <a:schemeClr val="folHlink">
                      <a:gamma/>
                      <a:shade val="66667"/>
                      <a:invGamma/>
                    </a:schemeClr>
                  </a:gs>
                </a:gsLst>
                <a:path path="shape">
                  <a:fillToRect l="50000" t="50000" r="50000" b="50000"/>
                </a:path>
              </a:gradFill>
              <a:ln w="9525">
                <a:solidFill>
                  <a:srgbClr val="000000"/>
                </a:solidFill>
                <a:round/>
                <a:headEnd/>
                <a:tailEnd/>
              </a:ln>
              <a:effectLst/>
              <a:extLst/>
            </p:spPr>
            <p:txBody>
              <a:bodyPr wrap="none" anchor="ctr"/>
              <a:lstStyle/>
              <a:p>
                <a:pPr>
                  <a:defRPr/>
                </a:pPr>
                <a:endParaRPr lang="es-EC" dirty="0"/>
              </a:p>
            </p:txBody>
          </p:sp>
        </p:grpSp>
        <p:grpSp>
          <p:nvGrpSpPr>
            <p:cNvPr id="12296" name="Group 17"/>
            <p:cNvGrpSpPr>
              <a:grpSpLocks/>
            </p:cNvGrpSpPr>
            <p:nvPr/>
          </p:nvGrpSpPr>
          <p:grpSpPr bwMode="auto">
            <a:xfrm>
              <a:off x="1824" y="3357"/>
              <a:ext cx="432" cy="432"/>
              <a:chOff x="1824" y="3357"/>
              <a:chExt cx="432" cy="432"/>
            </a:xfrm>
          </p:grpSpPr>
          <p:grpSp>
            <p:nvGrpSpPr>
              <p:cNvPr id="12327" name="Group 18"/>
              <p:cNvGrpSpPr>
                <a:grpSpLocks/>
              </p:cNvGrpSpPr>
              <p:nvPr/>
            </p:nvGrpSpPr>
            <p:grpSpPr bwMode="auto">
              <a:xfrm>
                <a:off x="1824" y="3357"/>
                <a:ext cx="432" cy="432"/>
                <a:chOff x="2016" y="1920"/>
                <a:chExt cx="1680" cy="1680"/>
              </a:xfrm>
            </p:grpSpPr>
            <p:sp>
              <p:nvSpPr>
                <p:cNvPr id="43" name="Oval 19"/>
                <p:cNvSpPr>
                  <a:spLocks noChangeArrowheads="1"/>
                </p:cNvSpPr>
                <p:nvPr/>
              </p:nvSpPr>
              <p:spPr bwMode="gray">
                <a:xfrm>
                  <a:off x="2015" y="1920"/>
                  <a:ext cx="1679" cy="1680"/>
                </a:xfrm>
                <a:prstGeom prst="ellipse">
                  <a:avLst/>
                </a:prstGeom>
                <a:gradFill rotWithShape="1">
                  <a:gsLst>
                    <a:gs pos="0">
                      <a:schemeClr val="folHlink"/>
                    </a:gs>
                    <a:gs pos="100000">
                      <a:schemeClr val="folHlink">
                        <a:gamma/>
                        <a:shade val="24314"/>
                        <a:invGamma/>
                      </a:schemeClr>
                    </a:gs>
                  </a:gsLst>
                  <a:lin ang="5400000" scaled="1"/>
                </a:gradFill>
                <a:ln w="9525">
                  <a:solidFill>
                    <a:srgbClr val="000000"/>
                  </a:solidFill>
                  <a:round/>
                  <a:headEnd/>
                  <a:tailEnd/>
                </a:ln>
                <a:effectLst/>
                <a:extLst/>
              </p:spPr>
              <p:txBody>
                <a:bodyPr wrap="none" anchor="ctr"/>
                <a:lstStyle/>
                <a:p>
                  <a:pPr>
                    <a:defRPr/>
                  </a:pPr>
                  <a:endParaRPr lang="es-EC" dirty="0"/>
                </a:p>
              </p:txBody>
            </p:sp>
            <p:sp>
              <p:nvSpPr>
                <p:cNvPr id="12330" name="Freeform 20"/>
                <p:cNvSpPr>
                  <a:spLocks/>
                </p:cNvSpPr>
                <p:nvPr/>
              </p:nvSpPr>
              <p:spPr bwMode="gray">
                <a:xfrm>
                  <a:off x="2208" y="1948"/>
                  <a:ext cx="1296" cy="634"/>
                </a:xfrm>
                <a:custGeom>
                  <a:avLst/>
                  <a:gdLst>
                    <a:gd name="T0" fmla="*/ 1014 w 1321"/>
                    <a:gd name="T1" fmla="*/ 89 h 712"/>
                    <a:gd name="T2" fmla="*/ 1027 w 1321"/>
                    <a:gd name="T3" fmla="*/ 98 h 712"/>
                    <a:gd name="T4" fmla="*/ 1030 w 1321"/>
                    <a:gd name="T5" fmla="*/ 106 h 712"/>
                    <a:gd name="T6" fmla="*/ 1025 w 1321"/>
                    <a:gd name="T7" fmla="*/ 114 h 712"/>
                    <a:gd name="T8" fmla="*/ 1012 w 1321"/>
                    <a:gd name="T9" fmla="*/ 120 h 712"/>
                    <a:gd name="T10" fmla="*/ 992 w 1321"/>
                    <a:gd name="T11" fmla="*/ 128 h 712"/>
                    <a:gd name="T12" fmla="*/ 966 w 1321"/>
                    <a:gd name="T13" fmla="*/ 134 h 712"/>
                    <a:gd name="T14" fmla="*/ 933 w 1321"/>
                    <a:gd name="T15" fmla="*/ 139 h 712"/>
                    <a:gd name="T16" fmla="*/ 895 w 1321"/>
                    <a:gd name="T17" fmla="*/ 144 h 712"/>
                    <a:gd name="T18" fmla="*/ 852 w 1321"/>
                    <a:gd name="T19" fmla="*/ 148 h 712"/>
                    <a:gd name="T20" fmla="*/ 804 w 1321"/>
                    <a:gd name="T21" fmla="*/ 151 h 712"/>
                    <a:gd name="T22" fmla="*/ 754 w 1321"/>
                    <a:gd name="T23" fmla="*/ 152 h 712"/>
                    <a:gd name="T24" fmla="*/ 699 w 1321"/>
                    <a:gd name="T25" fmla="*/ 156 h 712"/>
                    <a:gd name="T26" fmla="*/ 643 w 1321"/>
                    <a:gd name="T27" fmla="*/ 157 h 712"/>
                    <a:gd name="T28" fmla="*/ 621 w 1321"/>
                    <a:gd name="T29" fmla="*/ 158 h 712"/>
                    <a:gd name="T30" fmla="*/ 372 w 1321"/>
                    <a:gd name="T31" fmla="*/ 158 h 712"/>
                    <a:gd name="T32" fmla="*/ 368 w 1321"/>
                    <a:gd name="T33" fmla="*/ 158 h 712"/>
                    <a:gd name="T34" fmla="*/ 319 w 1321"/>
                    <a:gd name="T35" fmla="*/ 157 h 712"/>
                    <a:gd name="T36" fmla="*/ 272 w 1321"/>
                    <a:gd name="T37" fmla="*/ 156 h 712"/>
                    <a:gd name="T38" fmla="*/ 227 w 1321"/>
                    <a:gd name="T39" fmla="*/ 154 h 712"/>
                    <a:gd name="T40" fmla="*/ 183 w 1321"/>
                    <a:gd name="T41" fmla="*/ 151 h 712"/>
                    <a:gd name="T42" fmla="*/ 146 w 1321"/>
                    <a:gd name="T43" fmla="*/ 150 h 712"/>
                    <a:gd name="T44" fmla="*/ 112 w 1321"/>
                    <a:gd name="T45" fmla="*/ 146 h 712"/>
                    <a:gd name="T46" fmla="*/ 77 w 1321"/>
                    <a:gd name="T47" fmla="*/ 143 h 712"/>
                    <a:gd name="T48" fmla="*/ 54 w 1321"/>
                    <a:gd name="T49" fmla="*/ 140 h 712"/>
                    <a:gd name="T50" fmla="*/ 26 w 1321"/>
                    <a:gd name="T51" fmla="*/ 134 h 712"/>
                    <a:gd name="T52" fmla="*/ 18 w 1321"/>
                    <a:gd name="T53" fmla="*/ 129 h 712"/>
                    <a:gd name="T54" fmla="*/ 6 w 1321"/>
                    <a:gd name="T55" fmla="*/ 123 h 712"/>
                    <a:gd name="T56" fmla="*/ 0 w 1321"/>
                    <a:gd name="T57" fmla="*/ 116 h 712"/>
                    <a:gd name="T58" fmla="*/ 0 w 1321"/>
                    <a:gd name="T59" fmla="*/ 115 h 712"/>
                    <a:gd name="T60" fmla="*/ 4 w 1321"/>
                    <a:gd name="T61" fmla="*/ 106 h 712"/>
                    <a:gd name="T62" fmla="*/ 16 w 1321"/>
                    <a:gd name="T63" fmla="*/ 99 h 712"/>
                    <a:gd name="T64" fmla="*/ 38 w 1321"/>
                    <a:gd name="T65" fmla="*/ 82 h 712"/>
                    <a:gd name="T66" fmla="*/ 73 w 1321"/>
                    <a:gd name="T67" fmla="*/ 66 h 712"/>
                    <a:gd name="T68" fmla="*/ 116 w 1321"/>
                    <a:gd name="T69" fmla="*/ 53 h 712"/>
                    <a:gd name="T70" fmla="*/ 160 w 1321"/>
                    <a:gd name="T71" fmla="*/ 38 h 712"/>
                    <a:gd name="T72" fmla="*/ 211 w 1321"/>
                    <a:gd name="T73" fmla="*/ 27 h 712"/>
                    <a:gd name="T74" fmla="*/ 267 w 1321"/>
                    <a:gd name="T75" fmla="*/ 18 h 712"/>
                    <a:gd name="T76" fmla="*/ 324 w 1321"/>
                    <a:gd name="T77" fmla="*/ 10 h 712"/>
                    <a:gd name="T78" fmla="*/ 388 w 1321"/>
                    <a:gd name="T79" fmla="*/ 4 h 712"/>
                    <a:gd name="T80" fmla="*/ 453 w 1321"/>
                    <a:gd name="T81" fmla="*/ 4 h 712"/>
                    <a:gd name="T82" fmla="*/ 521 w 1321"/>
                    <a:gd name="T83" fmla="*/ 0 h 712"/>
                    <a:gd name="T84" fmla="*/ 521 w 1321"/>
                    <a:gd name="T85" fmla="*/ 0 h 712"/>
                    <a:gd name="T86" fmla="*/ 592 w 1321"/>
                    <a:gd name="T87" fmla="*/ 4 h 712"/>
                    <a:gd name="T88" fmla="*/ 661 w 1321"/>
                    <a:gd name="T89" fmla="*/ 4 h 712"/>
                    <a:gd name="T90" fmla="*/ 727 w 1321"/>
                    <a:gd name="T91" fmla="*/ 11 h 712"/>
                    <a:gd name="T92" fmla="*/ 789 w 1321"/>
                    <a:gd name="T93" fmla="*/ 20 h 712"/>
                    <a:gd name="T94" fmla="*/ 844 w 1321"/>
                    <a:gd name="T95" fmla="*/ 30 h 712"/>
                    <a:gd name="T96" fmla="*/ 896 w 1321"/>
                    <a:gd name="T97" fmla="*/ 43 h 712"/>
                    <a:gd name="T98" fmla="*/ 942 w 1321"/>
                    <a:gd name="T99" fmla="*/ 56 h 712"/>
                    <a:gd name="T100" fmla="*/ 982 w 1321"/>
                    <a:gd name="T101" fmla="*/ 72 h 712"/>
                    <a:gd name="T102" fmla="*/ 1014 w 1321"/>
                    <a:gd name="T103" fmla="*/ 89 h 712"/>
                    <a:gd name="T104" fmla="*/ 1014 w 1321"/>
                    <a:gd name="T105" fmla="*/ 8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folHlink"/>
                    </a:gs>
                  </a:gsLst>
                  <a:lin ang="5400000" scaled="1"/>
                </a:gradFill>
                <a:ln w="0">
                  <a:noFill/>
                  <a:prstDash val="solid"/>
                  <a:round/>
                  <a:headEnd/>
                  <a:tailEnd/>
                </a:ln>
              </p:spPr>
              <p:txBody>
                <a:bodyPr/>
                <a:lstStyle/>
                <a:p>
                  <a:endParaRPr lang="es-EC" dirty="0"/>
                </a:p>
              </p:txBody>
            </p:sp>
          </p:grpSp>
          <p:sp>
            <p:nvSpPr>
              <p:cNvPr id="42" name="Text Box 21"/>
              <p:cNvSpPr txBox="1">
                <a:spLocks noChangeArrowheads="1"/>
              </p:cNvSpPr>
              <p:nvPr/>
            </p:nvSpPr>
            <p:spPr bwMode="gray">
              <a:xfrm>
                <a:off x="1907" y="3438"/>
                <a:ext cx="264" cy="311"/>
              </a:xfrm>
              <a:prstGeom prst="rect">
                <a:avLst/>
              </a:prstGeom>
              <a:noFill/>
              <a:ln>
                <a:noFill/>
              </a:ln>
              <a:effectLst/>
              <a:extLst/>
            </p:spPr>
            <p:txBody>
              <a:bodyPr wrap="none">
                <a:spAutoFit/>
              </a:bodyPr>
              <a:lstStyle/>
              <a:p>
                <a:pPr eaLnBrk="0" hangingPunct="0">
                  <a:defRPr/>
                </a:pPr>
                <a:r>
                  <a:rPr lang="en-US" sz="2400" b="1" dirty="0">
                    <a:solidFill>
                      <a:srgbClr val="FFFFFF"/>
                    </a:solidFill>
                    <a:effectLst>
                      <a:outerShdw blurRad="38100" dist="38100" dir="2700000" algn="tl">
                        <a:srgbClr val="C0C0C0"/>
                      </a:outerShdw>
                    </a:effectLst>
                    <a:latin typeface="Verdana" pitchFamily="34" charset="0"/>
                  </a:rPr>
                  <a:t>3</a:t>
                </a:r>
              </a:p>
            </p:txBody>
          </p:sp>
        </p:grpSp>
        <p:grpSp>
          <p:nvGrpSpPr>
            <p:cNvPr id="12297" name="Group 22"/>
            <p:cNvGrpSpPr>
              <a:grpSpLocks/>
            </p:cNvGrpSpPr>
            <p:nvPr/>
          </p:nvGrpSpPr>
          <p:grpSpPr bwMode="auto">
            <a:xfrm>
              <a:off x="3938" y="1968"/>
              <a:ext cx="430" cy="437"/>
              <a:chOff x="3938" y="1968"/>
              <a:chExt cx="430" cy="437"/>
            </a:xfrm>
          </p:grpSpPr>
          <p:grpSp>
            <p:nvGrpSpPr>
              <p:cNvPr id="12323" name="Group 23"/>
              <p:cNvGrpSpPr>
                <a:grpSpLocks/>
              </p:cNvGrpSpPr>
              <p:nvPr/>
            </p:nvGrpSpPr>
            <p:grpSpPr bwMode="auto">
              <a:xfrm>
                <a:off x="3938" y="1968"/>
                <a:ext cx="430" cy="437"/>
                <a:chOff x="2016" y="1920"/>
                <a:chExt cx="1680" cy="1680"/>
              </a:xfrm>
            </p:grpSpPr>
            <p:sp>
              <p:nvSpPr>
                <p:cNvPr id="39" name="Oval 24"/>
                <p:cNvSpPr>
                  <a:spLocks noChangeArrowheads="1"/>
                </p:cNvSpPr>
                <p:nvPr/>
              </p:nvSpPr>
              <p:spPr bwMode="gray">
                <a:xfrm>
                  <a:off x="2015" y="1920"/>
                  <a:ext cx="1683" cy="1681"/>
                </a:xfrm>
                <a:prstGeom prst="ellipse">
                  <a:avLst/>
                </a:prstGeom>
                <a:gradFill rotWithShape="1">
                  <a:gsLst>
                    <a:gs pos="0">
                      <a:schemeClr val="hlink"/>
                    </a:gs>
                    <a:gs pos="100000">
                      <a:schemeClr val="hlink">
                        <a:gamma/>
                        <a:tint val="57647"/>
                        <a:invGamma/>
                      </a:schemeClr>
                    </a:gs>
                  </a:gsLst>
                  <a:lin ang="5400000" scaled="1"/>
                </a:gradFill>
                <a:ln w="9525">
                  <a:solidFill>
                    <a:srgbClr val="000000"/>
                  </a:solidFill>
                  <a:round/>
                  <a:headEnd/>
                  <a:tailEnd/>
                </a:ln>
                <a:effectLst/>
                <a:extLst/>
              </p:spPr>
              <p:txBody>
                <a:bodyPr wrap="none" anchor="ctr"/>
                <a:lstStyle/>
                <a:p>
                  <a:pPr>
                    <a:defRPr/>
                  </a:pPr>
                  <a:endParaRPr lang="es-EC" dirty="0"/>
                </a:p>
              </p:txBody>
            </p:sp>
            <p:sp>
              <p:nvSpPr>
                <p:cNvPr id="12326" name="Freeform 25"/>
                <p:cNvSpPr>
                  <a:spLocks/>
                </p:cNvSpPr>
                <p:nvPr/>
              </p:nvSpPr>
              <p:spPr bwMode="gray">
                <a:xfrm>
                  <a:off x="2208" y="1948"/>
                  <a:ext cx="1296" cy="634"/>
                </a:xfrm>
                <a:custGeom>
                  <a:avLst/>
                  <a:gdLst>
                    <a:gd name="T0" fmla="*/ 1014 w 1321"/>
                    <a:gd name="T1" fmla="*/ 89 h 712"/>
                    <a:gd name="T2" fmla="*/ 1027 w 1321"/>
                    <a:gd name="T3" fmla="*/ 98 h 712"/>
                    <a:gd name="T4" fmla="*/ 1030 w 1321"/>
                    <a:gd name="T5" fmla="*/ 106 h 712"/>
                    <a:gd name="T6" fmla="*/ 1025 w 1321"/>
                    <a:gd name="T7" fmla="*/ 114 h 712"/>
                    <a:gd name="T8" fmla="*/ 1012 w 1321"/>
                    <a:gd name="T9" fmla="*/ 120 h 712"/>
                    <a:gd name="T10" fmla="*/ 992 w 1321"/>
                    <a:gd name="T11" fmla="*/ 128 h 712"/>
                    <a:gd name="T12" fmla="*/ 966 w 1321"/>
                    <a:gd name="T13" fmla="*/ 134 h 712"/>
                    <a:gd name="T14" fmla="*/ 933 w 1321"/>
                    <a:gd name="T15" fmla="*/ 139 h 712"/>
                    <a:gd name="T16" fmla="*/ 895 w 1321"/>
                    <a:gd name="T17" fmla="*/ 144 h 712"/>
                    <a:gd name="T18" fmla="*/ 852 w 1321"/>
                    <a:gd name="T19" fmla="*/ 148 h 712"/>
                    <a:gd name="T20" fmla="*/ 804 w 1321"/>
                    <a:gd name="T21" fmla="*/ 151 h 712"/>
                    <a:gd name="T22" fmla="*/ 754 w 1321"/>
                    <a:gd name="T23" fmla="*/ 152 h 712"/>
                    <a:gd name="T24" fmla="*/ 699 w 1321"/>
                    <a:gd name="T25" fmla="*/ 156 h 712"/>
                    <a:gd name="T26" fmla="*/ 643 w 1321"/>
                    <a:gd name="T27" fmla="*/ 157 h 712"/>
                    <a:gd name="T28" fmla="*/ 621 w 1321"/>
                    <a:gd name="T29" fmla="*/ 158 h 712"/>
                    <a:gd name="T30" fmla="*/ 372 w 1321"/>
                    <a:gd name="T31" fmla="*/ 158 h 712"/>
                    <a:gd name="T32" fmla="*/ 368 w 1321"/>
                    <a:gd name="T33" fmla="*/ 158 h 712"/>
                    <a:gd name="T34" fmla="*/ 319 w 1321"/>
                    <a:gd name="T35" fmla="*/ 157 h 712"/>
                    <a:gd name="T36" fmla="*/ 272 w 1321"/>
                    <a:gd name="T37" fmla="*/ 156 h 712"/>
                    <a:gd name="T38" fmla="*/ 227 w 1321"/>
                    <a:gd name="T39" fmla="*/ 154 h 712"/>
                    <a:gd name="T40" fmla="*/ 183 w 1321"/>
                    <a:gd name="T41" fmla="*/ 151 h 712"/>
                    <a:gd name="T42" fmla="*/ 146 w 1321"/>
                    <a:gd name="T43" fmla="*/ 150 h 712"/>
                    <a:gd name="T44" fmla="*/ 112 w 1321"/>
                    <a:gd name="T45" fmla="*/ 146 h 712"/>
                    <a:gd name="T46" fmla="*/ 77 w 1321"/>
                    <a:gd name="T47" fmla="*/ 143 h 712"/>
                    <a:gd name="T48" fmla="*/ 54 w 1321"/>
                    <a:gd name="T49" fmla="*/ 140 h 712"/>
                    <a:gd name="T50" fmla="*/ 26 w 1321"/>
                    <a:gd name="T51" fmla="*/ 134 h 712"/>
                    <a:gd name="T52" fmla="*/ 18 w 1321"/>
                    <a:gd name="T53" fmla="*/ 129 h 712"/>
                    <a:gd name="T54" fmla="*/ 6 w 1321"/>
                    <a:gd name="T55" fmla="*/ 123 h 712"/>
                    <a:gd name="T56" fmla="*/ 0 w 1321"/>
                    <a:gd name="T57" fmla="*/ 116 h 712"/>
                    <a:gd name="T58" fmla="*/ 0 w 1321"/>
                    <a:gd name="T59" fmla="*/ 115 h 712"/>
                    <a:gd name="T60" fmla="*/ 4 w 1321"/>
                    <a:gd name="T61" fmla="*/ 106 h 712"/>
                    <a:gd name="T62" fmla="*/ 16 w 1321"/>
                    <a:gd name="T63" fmla="*/ 99 h 712"/>
                    <a:gd name="T64" fmla="*/ 38 w 1321"/>
                    <a:gd name="T65" fmla="*/ 82 h 712"/>
                    <a:gd name="T66" fmla="*/ 73 w 1321"/>
                    <a:gd name="T67" fmla="*/ 66 h 712"/>
                    <a:gd name="T68" fmla="*/ 116 w 1321"/>
                    <a:gd name="T69" fmla="*/ 53 h 712"/>
                    <a:gd name="T70" fmla="*/ 160 w 1321"/>
                    <a:gd name="T71" fmla="*/ 38 h 712"/>
                    <a:gd name="T72" fmla="*/ 211 w 1321"/>
                    <a:gd name="T73" fmla="*/ 27 h 712"/>
                    <a:gd name="T74" fmla="*/ 267 w 1321"/>
                    <a:gd name="T75" fmla="*/ 18 h 712"/>
                    <a:gd name="T76" fmla="*/ 324 w 1321"/>
                    <a:gd name="T77" fmla="*/ 10 h 712"/>
                    <a:gd name="T78" fmla="*/ 388 w 1321"/>
                    <a:gd name="T79" fmla="*/ 4 h 712"/>
                    <a:gd name="T80" fmla="*/ 453 w 1321"/>
                    <a:gd name="T81" fmla="*/ 4 h 712"/>
                    <a:gd name="T82" fmla="*/ 521 w 1321"/>
                    <a:gd name="T83" fmla="*/ 0 h 712"/>
                    <a:gd name="T84" fmla="*/ 521 w 1321"/>
                    <a:gd name="T85" fmla="*/ 0 h 712"/>
                    <a:gd name="T86" fmla="*/ 592 w 1321"/>
                    <a:gd name="T87" fmla="*/ 4 h 712"/>
                    <a:gd name="T88" fmla="*/ 661 w 1321"/>
                    <a:gd name="T89" fmla="*/ 4 h 712"/>
                    <a:gd name="T90" fmla="*/ 727 w 1321"/>
                    <a:gd name="T91" fmla="*/ 11 h 712"/>
                    <a:gd name="T92" fmla="*/ 789 w 1321"/>
                    <a:gd name="T93" fmla="*/ 20 h 712"/>
                    <a:gd name="T94" fmla="*/ 844 w 1321"/>
                    <a:gd name="T95" fmla="*/ 30 h 712"/>
                    <a:gd name="T96" fmla="*/ 896 w 1321"/>
                    <a:gd name="T97" fmla="*/ 43 h 712"/>
                    <a:gd name="T98" fmla="*/ 942 w 1321"/>
                    <a:gd name="T99" fmla="*/ 56 h 712"/>
                    <a:gd name="T100" fmla="*/ 982 w 1321"/>
                    <a:gd name="T101" fmla="*/ 72 h 712"/>
                    <a:gd name="T102" fmla="*/ 1014 w 1321"/>
                    <a:gd name="T103" fmla="*/ 89 h 712"/>
                    <a:gd name="T104" fmla="*/ 1014 w 1321"/>
                    <a:gd name="T105" fmla="*/ 8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hlink"/>
                    </a:gs>
                  </a:gsLst>
                  <a:lin ang="5400000" scaled="1"/>
                </a:gradFill>
                <a:ln w="0">
                  <a:noFill/>
                  <a:prstDash val="solid"/>
                  <a:round/>
                  <a:headEnd/>
                  <a:tailEnd/>
                </a:ln>
              </p:spPr>
              <p:txBody>
                <a:bodyPr/>
                <a:lstStyle/>
                <a:p>
                  <a:endParaRPr lang="es-EC" dirty="0"/>
                </a:p>
              </p:txBody>
            </p:sp>
          </p:grpSp>
          <p:sp>
            <p:nvSpPr>
              <p:cNvPr id="38" name="Text Box 26"/>
              <p:cNvSpPr txBox="1">
                <a:spLocks noChangeArrowheads="1"/>
              </p:cNvSpPr>
              <p:nvPr/>
            </p:nvSpPr>
            <p:spPr bwMode="gray">
              <a:xfrm>
                <a:off x="4016" y="2028"/>
                <a:ext cx="277" cy="311"/>
              </a:xfrm>
              <a:prstGeom prst="rect">
                <a:avLst/>
              </a:prstGeom>
              <a:noFill/>
              <a:ln>
                <a:noFill/>
              </a:ln>
              <a:effectLst/>
              <a:extLst/>
            </p:spPr>
            <p:txBody>
              <a:bodyPr wrap="none">
                <a:spAutoFit/>
              </a:bodyPr>
              <a:lstStyle/>
              <a:p>
                <a:pPr eaLnBrk="0" hangingPunct="0">
                  <a:defRPr/>
                </a:pPr>
                <a:r>
                  <a:rPr lang="en-US" sz="2400" b="1" dirty="0">
                    <a:solidFill>
                      <a:srgbClr val="FFFFFF"/>
                    </a:solidFill>
                    <a:effectLst>
                      <a:outerShdw blurRad="38100" dist="38100" dir="2700000" algn="tl">
                        <a:srgbClr val="C0C0C0"/>
                      </a:outerShdw>
                    </a:effectLst>
                    <a:latin typeface="Verdana" pitchFamily="34" charset="0"/>
                  </a:rPr>
                  <a:t>2</a:t>
                </a:r>
              </a:p>
            </p:txBody>
          </p:sp>
        </p:grpSp>
        <p:grpSp>
          <p:nvGrpSpPr>
            <p:cNvPr id="12298" name="Group 27"/>
            <p:cNvGrpSpPr>
              <a:grpSpLocks/>
            </p:cNvGrpSpPr>
            <p:nvPr/>
          </p:nvGrpSpPr>
          <p:grpSpPr bwMode="auto">
            <a:xfrm>
              <a:off x="3552" y="3360"/>
              <a:ext cx="412" cy="392"/>
              <a:chOff x="3552" y="3339"/>
              <a:chExt cx="412" cy="392"/>
            </a:xfrm>
          </p:grpSpPr>
          <p:grpSp>
            <p:nvGrpSpPr>
              <p:cNvPr id="12319" name="Group 28"/>
              <p:cNvGrpSpPr>
                <a:grpSpLocks/>
              </p:cNvGrpSpPr>
              <p:nvPr/>
            </p:nvGrpSpPr>
            <p:grpSpPr bwMode="auto">
              <a:xfrm>
                <a:off x="3552" y="3339"/>
                <a:ext cx="412" cy="392"/>
                <a:chOff x="2016" y="1920"/>
                <a:chExt cx="1680" cy="1680"/>
              </a:xfrm>
            </p:grpSpPr>
            <p:sp>
              <p:nvSpPr>
                <p:cNvPr id="35" name="Oval 29"/>
                <p:cNvSpPr>
                  <a:spLocks noChangeArrowheads="1"/>
                </p:cNvSpPr>
                <p:nvPr/>
              </p:nvSpPr>
              <p:spPr bwMode="gray">
                <a:xfrm>
                  <a:off x="2015" y="1921"/>
                  <a:ext cx="1680" cy="1677"/>
                </a:xfrm>
                <a:prstGeom prst="ellipse">
                  <a:avLst/>
                </a:prstGeom>
                <a:gradFill rotWithShape="1">
                  <a:gsLst>
                    <a:gs pos="0">
                      <a:schemeClr val="bg2"/>
                    </a:gs>
                    <a:gs pos="100000">
                      <a:schemeClr val="bg2">
                        <a:gamma/>
                        <a:shade val="45490"/>
                        <a:invGamma/>
                      </a:schemeClr>
                    </a:gs>
                  </a:gsLst>
                  <a:lin ang="5400000" scaled="1"/>
                </a:gradFill>
                <a:ln w="9525">
                  <a:solidFill>
                    <a:srgbClr val="000000"/>
                  </a:solidFill>
                  <a:round/>
                  <a:headEnd/>
                  <a:tailEnd/>
                </a:ln>
                <a:effectLst/>
                <a:extLst/>
              </p:spPr>
              <p:txBody>
                <a:bodyPr wrap="none" anchor="ctr"/>
                <a:lstStyle/>
                <a:p>
                  <a:pPr>
                    <a:defRPr/>
                  </a:pPr>
                  <a:endParaRPr lang="es-EC" dirty="0"/>
                </a:p>
              </p:txBody>
            </p:sp>
            <p:sp>
              <p:nvSpPr>
                <p:cNvPr id="12322" name="Freeform 30"/>
                <p:cNvSpPr>
                  <a:spLocks/>
                </p:cNvSpPr>
                <p:nvPr/>
              </p:nvSpPr>
              <p:spPr bwMode="gray">
                <a:xfrm>
                  <a:off x="2208" y="1948"/>
                  <a:ext cx="1296" cy="634"/>
                </a:xfrm>
                <a:custGeom>
                  <a:avLst/>
                  <a:gdLst>
                    <a:gd name="T0" fmla="*/ 1014 w 1321"/>
                    <a:gd name="T1" fmla="*/ 89 h 712"/>
                    <a:gd name="T2" fmla="*/ 1027 w 1321"/>
                    <a:gd name="T3" fmla="*/ 98 h 712"/>
                    <a:gd name="T4" fmla="*/ 1030 w 1321"/>
                    <a:gd name="T5" fmla="*/ 106 h 712"/>
                    <a:gd name="T6" fmla="*/ 1025 w 1321"/>
                    <a:gd name="T7" fmla="*/ 114 h 712"/>
                    <a:gd name="T8" fmla="*/ 1012 w 1321"/>
                    <a:gd name="T9" fmla="*/ 120 h 712"/>
                    <a:gd name="T10" fmla="*/ 992 w 1321"/>
                    <a:gd name="T11" fmla="*/ 128 h 712"/>
                    <a:gd name="T12" fmla="*/ 966 w 1321"/>
                    <a:gd name="T13" fmla="*/ 134 h 712"/>
                    <a:gd name="T14" fmla="*/ 933 w 1321"/>
                    <a:gd name="T15" fmla="*/ 139 h 712"/>
                    <a:gd name="T16" fmla="*/ 895 w 1321"/>
                    <a:gd name="T17" fmla="*/ 144 h 712"/>
                    <a:gd name="T18" fmla="*/ 852 w 1321"/>
                    <a:gd name="T19" fmla="*/ 148 h 712"/>
                    <a:gd name="T20" fmla="*/ 804 w 1321"/>
                    <a:gd name="T21" fmla="*/ 151 h 712"/>
                    <a:gd name="T22" fmla="*/ 754 w 1321"/>
                    <a:gd name="T23" fmla="*/ 152 h 712"/>
                    <a:gd name="T24" fmla="*/ 699 w 1321"/>
                    <a:gd name="T25" fmla="*/ 156 h 712"/>
                    <a:gd name="T26" fmla="*/ 643 w 1321"/>
                    <a:gd name="T27" fmla="*/ 157 h 712"/>
                    <a:gd name="T28" fmla="*/ 621 w 1321"/>
                    <a:gd name="T29" fmla="*/ 158 h 712"/>
                    <a:gd name="T30" fmla="*/ 372 w 1321"/>
                    <a:gd name="T31" fmla="*/ 158 h 712"/>
                    <a:gd name="T32" fmla="*/ 368 w 1321"/>
                    <a:gd name="T33" fmla="*/ 158 h 712"/>
                    <a:gd name="T34" fmla="*/ 319 w 1321"/>
                    <a:gd name="T35" fmla="*/ 157 h 712"/>
                    <a:gd name="T36" fmla="*/ 272 w 1321"/>
                    <a:gd name="T37" fmla="*/ 156 h 712"/>
                    <a:gd name="T38" fmla="*/ 227 w 1321"/>
                    <a:gd name="T39" fmla="*/ 154 h 712"/>
                    <a:gd name="T40" fmla="*/ 183 w 1321"/>
                    <a:gd name="T41" fmla="*/ 151 h 712"/>
                    <a:gd name="T42" fmla="*/ 146 w 1321"/>
                    <a:gd name="T43" fmla="*/ 150 h 712"/>
                    <a:gd name="T44" fmla="*/ 112 w 1321"/>
                    <a:gd name="T45" fmla="*/ 146 h 712"/>
                    <a:gd name="T46" fmla="*/ 77 w 1321"/>
                    <a:gd name="T47" fmla="*/ 143 h 712"/>
                    <a:gd name="T48" fmla="*/ 54 w 1321"/>
                    <a:gd name="T49" fmla="*/ 140 h 712"/>
                    <a:gd name="T50" fmla="*/ 26 w 1321"/>
                    <a:gd name="T51" fmla="*/ 134 h 712"/>
                    <a:gd name="T52" fmla="*/ 18 w 1321"/>
                    <a:gd name="T53" fmla="*/ 129 h 712"/>
                    <a:gd name="T54" fmla="*/ 6 w 1321"/>
                    <a:gd name="T55" fmla="*/ 123 h 712"/>
                    <a:gd name="T56" fmla="*/ 0 w 1321"/>
                    <a:gd name="T57" fmla="*/ 116 h 712"/>
                    <a:gd name="T58" fmla="*/ 0 w 1321"/>
                    <a:gd name="T59" fmla="*/ 115 h 712"/>
                    <a:gd name="T60" fmla="*/ 4 w 1321"/>
                    <a:gd name="T61" fmla="*/ 106 h 712"/>
                    <a:gd name="T62" fmla="*/ 16 w 1321"/>
                    <a:gd name="T63" fmla="*/ 99 h 712"/>
                    <a:gd name="T64" fmla="*/ 38 w 1321"/>
                    <a:gd name="T65" fmla="*/ 82 h 712"/>
                    <a:gd name="T66" fmla="*/ 73 w 1321"/>
                    <a:gd name="T67" fmla="*/ 66 h 712"/>
                    <a:gd name="T68" fmla="*/ 116 w 1321"/>
                    <a:gd name="T69" fmla="*/ 53 h 712"/>
                    <a:gd name="T70" fmla="*/ 160 w 1321"/>
                    <a:gd name="T71" fmla="*/ 38 h 712"/>
                    <a:gd name="T72" fmla="*/ 211 w 1321"/>
                    <a:gd name="T73" fmla="*/ 27 h 712"/>
                    <a:gd name="T74" fmla="*/ 267 w 1321"/>
                    <a:gd name="T75" fmla="*/ 18 h 712"/>
                    <a:gd name="T76" fmla="*/ 324 w 1321"/>
                    <a:gd name="T77" fmla="*/ 10 h 712"/>
                    <a:gd name="T78" fmla="*/ 388 w 1321"/>
                    <a:gd name="T79" fmla="*/ 4 h 712"/>
                    <a:gd name="T80" fmla="*/ 453 w 1321"/>
                    <a:gd name="T81" fmla="*/ 4 h 712"/>
                    <a:gd name="T82" fmla="*/ 521 w 1321"/>
                    <a:gd name="T83" fmla="*/ 0 h 712"/>
                    <a:gd name="T84" fmla="*/ 521 w 1321"/>
                    <a:gd name="T85" fmla="*/ 0 h 712"/>
                    <a:gd name="T86" fmla="*/ 592 w 1321"/>
                    <a:gd name="T87" fmla="*/ 4 h 712"/>
                    <a:gd name="T88" fmla="*/ 661 w 1321"/>
                    <a:gd name="T89" fmla="*/ 4 h 712"/>
                    <a:gd name="T90" fmla="*/ 727 w 1321"/>
                    <a:gd name="T91" fmla="*/ 11 h 712"/>
                    <a:gd name="T92" fmla="*/ 789 w 1321"/>
                    <a:gd name="T93" fmla="*/ 20 h 712"/>
                    <a:gd name="T94" fmla="*/ 844 w 1321"/>
                    <a:gd name="T95" fmla="*/ 30 h 712"/>
                    <a:gd name="T96" fmla="*/ 896 w 1321"/>
                    <a:gd name="T97" fmla="*/ 43 h 712"/>
                    <a:gd name="T98" fmla="*/ 942 w 1321"/>
                    <a:gd name="T99" fmla="*/ 56 h 712"/>
                    <a:gd name="T100" fmla="*/ 982 w 1321"/>
                    <a:gd name="T101" fmla="*/ 72 h 712"/>
                    <a:gd name="T102" fmla="*/ 1014 w 1321"/>
                    <a:gd name="T103" fmla="*/ 89 h 712"/>
                    <a:gd name="T104" fmla="*/ 1014 w 1321"/>
                    <a:gd name="T105" fmla="*/ 8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bg2"/>
                    </a:gs>
                  </a:gsLst>
                  <a:lin ang="5400000" scaled="1"/>
                </a:gradFill>
                <a:ln w="0">
                  <a:noFill/>
                  <a:prstDash val="solid"/>
                  <a:round/>
                  <a:headEnd/>
                  <a:tailEnd/>
                </a:ln>
              </p:spPr>
              <p:txBody>
                <a:bodyPr/>
                <a:lstStyle/>
                <a:p>
                  <a:endParaRPr lang="es-EC" dirty="0"/>
                </a:p>
              </p:txBody>
            </p:sp>
          </p:grpSp>
          <p:sp>
            <p:nvSpPr>
              <p:cNvPr id="34" name="Text Box 31"/>
              <p:cNvSpPr txBox="1">
                <a:spLocks noChangeArrowheads="1"/>
              </p:cNvSpPr>
              <p:nvPr/>
            </p:nvSpPr>
            <p:spPr bwMode="gray">
              <a:xfrm>
                <a:off x="3636" y="3362"/>
                <a:ext cx="264" cy="309"/>
              </a:xfrm>
              <a:prstGeom prst="rect">
                <a:avLst/>
              </a:prstGeom>
              <a:noFill/>
              <a:ln>
                <a:noFill/>
              </a:ln>
              <a:effectLst/>
              <a:extLst/>
            </p:spPr>
            <p:txBody>
              <a:bodyPr wrap="none">
                <a:spAutoFit/>
              </a:bodyPr>
              <a:lstStyle/>
              <a:p>
                <a:pPr eaLnBrk="0" hangingPunct="0">
                  <a:defRPr/>
                </a:pPr>
                <a:r>
                  <a:rPr lang="en-US" sz="2400" b="1" dirty="0">
                    <a:solidFill>
                      <a:srgbClr val="FFFFFF"/>
                    </a:solidFill>
                    <a:effectLst>
                      <a:outerShdw blurRad="38100" dist="38100" dir="2700000" algn="tl">
                        <a:srgbClr val="C0C0C0"/>
                      </a:outerShdw>
                    </a:effectLst>
                    <a:latin typeface="Verdana" pitchFamily="34" charset="0"/>
                  </a:rPr>
                  <a:t>3</a:t>
                </a:r>
              </a:p>
            </p:txBody>
          </p:sp>
        </p:grpSp>
        <p:grpSp>
          <p:nvGrpSpPr>
            <p:cNvPr id="12299" name="Group 32"/>
            <p:cNvGrpSpPr>
              <a:grpSpLocks/>
            </p:cNvGrpSpPr>
            <p:nvPr/>
          </p:nvGrpSpPr>
          <p:grpSpPr bwMode="auto">
            <a:xfrm>
              <a:off x="1488" y="1968"/>
              <a:ext cx="432" cy="432"/>
              <a:chOff x="1488" y="1968"/>
              <a:chExt cx="432" cy="432"/>
            </a:xfrm>
          </p:grpSpPr>
          <p:grpSp>
            <p:nvGrpSpPr>
              <p:cNvPr id="12315" name="Group 33"/>
              <p:cNvGrpSpPr>
                <a:grpSpLocks/>
              </p:cNvGrpSpPr>
              <p:nvPr/>
            </p:nvGrpSpPr>
            <p:grpSpPr bwMode="auto">
              <a:xfrm>
                <a:off x="1488" y="1968"/>
                <a:ext cx="432" cy="432"/>
                <a:chOff x="2016" y="1920"/>
                <a:chExt cx="1680" cy="1680"/>
              </a:xfrm>
            </p:grpSpPr>
            <p:sp>
              <p:nvSpPr>
                <p:cNvPr id="31" name="Oval 34"/>
                <p:cNvSpPr>
                  <a:spLocks noChangeArrowheads="1"/>
                </p:cNvSpPr>
                <p:nvPr/>
              </p:nvSpPr>
              <p:spPr bwMode="gray">
                <a:xfrm>
                  <a:off x="2015" y="1920"/>
                  <a:ext cx="1683" cy="1680"/>
                </a:xfrm>
                <a:prstGeom prst="ellipse">
                  <a:avLst/>
                </a:prstGeom>
                <a:gradFill rotWithShape="1">
                  <a:gsLst>
                    <a:gs pos="0">
                      <a:schemeClr val="accent1"/>
                    </a:gs>
                    <a:gs pos="100000">
                      <a:schemeClr val="accent1">
                        <a:gamma/>
                        <a:shade val="45490"/>
                        <a:invGamma/>
                      </a:schemeClr>
                    </a:gs>
                  </a:gsLst>
                  <a:lin ang="5400000" scaled="1"/>
                </a:gradFill>
                <a:ln w="9525">
                  <a:solidFill>
                    <a:srgbClr val="000000"/>
                  </a:solidFill>
                  <a:round/>
                  <a:headEnd/>
                  <a:tailEnd/>
                </a:ln>
                <a:effectLst/>
                <a:extLst/>
              </p:spPr>
              <p:txBody>
                <a:bodyPr wrap="none" anchor="ctr"/>
                <a:lstStyle/>
                <a:p>
                  <a:pPr>
                    <a:defRPr/>
                  </a:pPr>
                  <a:endParaRPr lang="es-EC" dirty="0"/>
                </a:p>
              </p:txBody>
            </p:sp>
            <p:sp>
              <p:nvSpPr>
                <p:cNvPr id="12318" name="Freeform 35"/>
                <p:cNvSpPr>
                  <a:spLocks/>
                </p:cNvSpPr>
                <p:nvPr/>
              </p:nvSpPr>
              <p:spPr bwMode="gray">
                <a:xfrm>
                  <a:off x="2208" y="1948"/>
                  <a:ext cx="1296" cy="634"/>
                </a:xfrm>
                <a:custGeom>
                  <a:avLst/>
                  <a:gdLst>
                    <a:gd name="T0" fmla="*/ 1014 w 1321"/>
                    <a:gd name="T1" fmla="*/ 89 h 712"/>
                    <a:gd name="T2" fmla="*/ 1027 w 1321"/>
                    <a:gd name="T3" fmla="*/ 98 h 712"/>
                    <a:gd name="T4" fmla="*/ 1030 w 1321"/>
                    <a:gd name="T5" fmla="*/ 106 h 712"/>
                    <a:gd name="T6" fmla="*/ 1025 w 1321"/>
                    <a:gd name="T7" fmla="*/ 114 h 712"/>
                    <a:gd name="T8" fmla="*/ 1012 w 1321"/>
                    <a:gd name="T9" fmla="*/ 120 h 712"/>
                    <a:gd name="T10" fmla="*/ 992 w 1321"/>
                    <a:gd name="T11" fmla="*/ 128 h 712"/>
                    <a:gd name="T12" fmla="*/ 966 w 1321"/>
                    <a:gd name="T13" fmla="*/ 134 h 712"/>
                    <a:gd name="T14" fmla="*/ 933 w 1321"/>
                    <a:gd name="T15" fmla="*/ 139 h 712"/>
                    <a:gd name="T16" fmla="*/ 895 w 1321"/>
                    <a:gd name="T17" fmla="*/ 144 h 712"/>
                    <a:gd name="T18" fmla="*/ 852 w 1321"/>
                    <a:gd name="T19" fmla="*/ 148 h 712"/>
                    <a:gd name="T20" fmla="*/ 804 w 1321"/>
                    <a:gd name="T21" fmla="*/ 151 h 712"/>
                    <a:gd name="T22" fmla="*/ 754 w 1321"/>
                    <a:gd name="T23" fmla="*/ 152 h 712"/>
                    <a:gd name="T24" fmla="*/ 699 w 1321"/>
                    <a:gd name="T25" fmla="*/ 156 h 712"/>
                    <a:gd name="T26" fmla="*/ 643 w 1321"/>
                    <a:gd name="T27" fmla="*/ 157 h 712"/>
                    <a:gd name="T28" fmla="*/ 621 w 1321"/>
                    <a:gd name="T29" fmla="*/ 158 h 712"/>
                    <a:gd name="T30" fmla="*/ 372 w 1321"/>
                    <a:gd name="T31" fmla="*/ 158 h 712"/>
                    <a:gd name="T32" fmla="*/ 368 w 1321"/>
                    <a:gd name="T33" fmla="*/ 158 h 712"/>
                    <a:gd name="T34" fmla="*/ 319 w 1321"/>
                    <a:gd name="T35" fmla="*/ 157 h 712"/>
                    <a:gd name="T36" fmla="*/ 272 w 1321"/>
                    <a:gd name="T37" fmla="*/ 156 h 712"/>
                    <a:gd name="T38" fmla="*/ 227 w 1321"/>
                    <a:gd name="T39" fmla="*/ 154 h 712"/>
                    <a:gd name="T40" fmla="*/ 183 w 1321"/>
                    <a:gd name="T41" fmla="*/ 151 h 712"/>
                    <a:gd name="T42" fmla="*/ 146 w 1321"/>
                    <a:gd name="T43" fmla="*/ 150 h 712"/>
                    <a:gd name="T44" fmla="*/ 112 w 1321"/>
                    <a:gd name="T45" fmla="*/ 146 h 712"/>
                    <a:gd name="T46" fmla="*/ 77 w 1321"/>
                    <a:gd name="T47" fmla="*/ 143 h 712"/>
                    <a:gd name="T48" fmla="*/ 54 w 1321"/>
                    <a:gd name="T49" fmla="*/ 140 h 712"/>
                    <a:gd name="T50" fmla="*/ 26 w 1321"/>
                    <a:gd name="T51" fmla="*/ 134 h 712"/>
                    <a:gd name="T52" fmla="*/ 18 w 1321"/>
                    <a:gd name="T53" fmla="*/ 129 h 712"/>
                    <a:gd name="T54" fmla="*/ 6 w 1321"/>
                    <a:gd name="T55" fmla="*/ 123 h 712"/>
                    <a:gd name="T56" fmla="*/ 0 w 1321"/>
                    <a:gd name="T57" fmla="*/ 116 h 712"/>
                    <a:gd name="T58" fmla="*/ 0 w 1321"/>
                    <a:gd name="T59" fmla="*/ 115 h 712"/>
                    <a:gd name="T60" fmla="*/ 4 w 1321"/>
                    <a:gd name="T61" fmla="*/ 106 h 712"/>
                    <a:gd name="T62" fmla="*/ 16 w 1321"/>
                    <a:gd name="T63" fmla="*/ 99 h 712"/>
                    <a:gd name="T64" fmla="*/ 38 w 1321"/>
                    <a:gd name="T65" fmla="*/ 82 h 712"/>
                    <a:gd name="T66" fmla="*/ 73 w 1321"/>
                    <a:gd name="T67" fmla="*/ 66 h 712"/>
                    <a:gd name="T68" fmla="*/ 116 w 1321"/>
                    <a:gd name="T69" fmla="*/ 53 h 712"/>
                    <a:gd name="T70" fmla="*/ 160 w 1321"/>
                    <a:gd name="T71" fmla="*/ 38 h 712"/>
                    <a:gd name="T72" fmla="*/ 211 w 1321"/>
                    <a:gd name="T73" fmla="*/ 27 h 712"/>
                    <a:gd name="T74" fmla="*/ 267 w 1321"/>
                    <a:gd name="T75" fmla="*/ 18 h 712"/>
                    <a:gd name="T76" fmla="*/ 324 w 1321"/>
                    <a:gd name="T77" fmla="*/ 10 h 712"/>
                    <a:gd name="T78" fmla="*/ 388 w 1321"/>
                    <a:gd name="T79" fmla="*/ 4 h 712"/>
                    <a:gd name="T80" fmla="*/ 453 w 1321"/>
                    <a:gd name="T81" fmla="*/ 4 h 712"/>
                    <a:gd name="T82" fmla="*/ 521 w 1321"/>
                    <a:gd name="T83" fmla="*/ 0 h 712"/>
                    <a:gd name="T84" fmla="*/ 521 w 1321"/>
                    <a:gd name="T85" fmla="*/ 0 h 712"/>
                    <a:gd name="T86" fmla="*/ 592 w 1321"/>
                    <a:gd name="T87" fmla="*/ 4 h 712"/>
                    <a:gd name="T88" fmla="*/ 661 w 1321"/>
                    <a:gd name="T89" fmla="*/ 4 h 712"/>
                    <a:gd name="T90" fmla="*/ 727 w 1321"/>
                    <a:gd name="T91" fmla="*/ 11 h 712"/>
                    <a:gd name="T92" fmla="*/ 789 w 1321"/>
                    <a:gd name="T93" fmla="*/ 20 h 712"/>
                    <a:gd name="T94" fmla="*/ 844 w 1321"/>
                    <a:gd name="T95" fmla="*/ 30 h 712"/>
                    <a:gd name="T96" fmla="*/ 896 w 1321"/>
                    <a:gd name="T97" fmla="*/ 43 h 712"/>
                    <a:gd name="T98" fmla="*/ 942 w 1321"/>
                    <a:gd name="T99" fmla="*/ 56 h 712"/>
                    <a:gd name="T100" fmla="*/ 982 w 1321"/>
                    <a:gd name="T101" fmla="*/ 72 h 712"/>
                    <a:gd name="T102" fmla="*/ 1014 w 1321"/>
                    <a:gd name="T103" fmla="*/ 89 h 712"/>
                    <a:gd name="T104" fmla="*/ 1014 w 1321"/>
                    <a:gd name="T105" fmla="*/ 8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1"/>
                    </a:gs>
                  </a:gsLst>
                  <a:lin ang="5400000" scaled="1"/>
                </a:gradFill>
                <a:ln w="0">
                  <a:noFill/>
                  <a:prstDash val="solid"/>
                  <a:round/>
                  <a:headEnd/>
                  <a:tailEnd/>
                </a:ln>
              </p:spPr>
              <p:txBody>
                <a:bodyPr/>
                <a:lstStyle/>
                <a:p>
                  <a:endParaRPr lang="es-EC" dirty="0"/>
                </a:p>
              </p:txBody>
            </p:sp>
          </p:grpSp>
          <p:sp>
            <p:nvSpPr>
              <p:cNvPr id="30" name="Text Box 36"/>
              <p:cNvSpPr txBox="1">
                <a:spLocks noChangeArrowheads="1"/>
              </p:cNvSpPr>
              <p:nvPr/>
            </p:nvSpPr>
            <p:spPr bwMode="gray">
              <a:xfrm>
                <a:off x="1576" y="2016"/>
                <a:ext cx="273" cy="311"/>
              </a:xfrm>
              <a:prstGeom prst="rect">
                <a:avLst/>
              </a:prstGeom>
              <a:noFill/>
              <a:ln>
                <a:noFill/>
              </a:ln>
              <a:effectLst/>
              <a:extLst/>
            </p:spPr>
            <p:txBody>
              <a:bodyPr wrap="none">
                <a:spAutoFit/>
              </a:bodyPr>
              <a:lstStyle/>
              <a:p>
                <a:pPr eaLnBrk="0" hangingPunct="0">
                  <a:defRPr/>
                </a:pPr>
                <a:r>
                  <a:rPr lang="en-US" sz="2400" b="1" dirty="0">
                    <a:solidFill>
                      <a:srgbClr val="FFFFFF"/>
                    </a:solidFill>
                    <a:effectLst>
                      <a:outerShdw blurRad="38100" dist="38100" dir="2700000" algn="tl">
                        <a:srgbClr val="C0C0C0"/>
                      </a:outerShdw>
                    </a:effectLst>
                    <a:latin typeface="Verdana" pitchFamily="34" charset="0"/>
                  </a:rPr>
                  <a:t>4</a:t>
                </a:r>
              </a:p>
            </p:txBody>
          </p:sp>
        </p:grpSp>
        <p:sp>
          <p:nvSpPr>
            <p:cNvPr id="14" name="Oval 37"/>
            <p:cNvSpPr>
              <a:spLocks noChangeArrowheads="1"/>
            </p:cNvSpPr>
            <p:nvPr/>
          </p:nvSpPr>
          <p:spPr bwMode="gray">
            <a:xfrm rot="18227093">
              <a:off x="3494" y="3261"/>
              <a:ext cx="82" cy="87"/>
            </a:xfrm>
            <a:prstGeom prst="ellipse">
              <a:avLst/>
            </a:prstGeom>
            <a:gradFill rotWithShape="1">
              <a:gsLst>
                <a:gs pos="0">
                  <a:schemeClr val="bg2"/>
                </a:gs>
                <a:gs pos="100000">
                  <a:schemeClr val="bg2">
                    <a:gamma/>
                    <a:shade val="66667"/>
                    <a:invGamma/>
                  </a:schemeClr>
                </a:gs>
              </a:gsLst>
              <a:path path="shape">
                <a:fillToRect l="50000" t="50000" r="50000" b="50000"/>
              </a:path>
            </a:gradFill>
            <a:ln w="9525">
              <a:solidFill>
                <a:srgbClr val="000000"/>
              </a:solidFill>
              <a:round/>
              <a:headEnd/>
              <a:tailEnd/>
            </a:ln>
            <a:effectLst/>
            <a:extLst/>
          </p:spPr>
          <p:txBody>
            <a:bodyPr wrap="none" anchor="ctr"/>
            <a:lstStyle/>
            <a:p>
              <a:pPr>
                <a:defRPr/>
              </a:pPr>
              <a:endParaRPr lang="es-EC" dirty="0"/>
            </a:p>
          </p:txBody>
        </p:sp>
        <p:sp>
          <p:nvSpPr>
            <p:cNvPr id="15" name="Oval 38"/>
            <p:cNvSpPr>
              <a:spLocks noChangeArrowheads="1"/>
            </p:cNvSpPr>
            <p:nvPr/>
          </p:nvSpPr>
          <p:spPr bwMode="gray">
            <a:xfrm rot="18227093">
              <a:off x="3409" y="3167"/>
              <a:ext cx="82" cy="83"/>
            </a:xfrm>
            <a:prstGeom prst="ellipse">
              <a:avLst/>
            </a:prstGeom>
            <a:gradFill rotWithShape="1">
              <a:gsLst>
                <a:gs pos="0">
                  <a:schemeClr val="bg2"/>
                </a:gs>
                <a:gs pos="100000">
                  <a:schemeClr val="bg2">
                    <a:gamma/>
                    <a:shade val="66667"/>
                    <a:invGamma/>
                  </a:schemeClr>
                </a:gs>
              </a:gsLst>
              <a:path path="shape">
                <a:fillToRect l="50000" t="50000" r="50000" b="50000"/>
              </a:path>
            </a:gradFill>
            <a:ln w="9525">
              <a:solidFill>
                <a:srgbClr val="000000"/>
              </a:solidFill>
              <a:round/>
              <a:headEnd/>
              <a:tailEnd/>
            </a:ln>
            <a:effectLst/>
            <a:extLst/>
          </p:spPr>
          <p:txBody>
            <a:bodyPr wrap="none" anchor="ctr"/>
            <a:lstStyle/>
            <a:p>
              <a:pPr>
                <a:defRPr/>
              </a:pPr>
              <a:endParaRPr lang="es-EC" dirty="0"/>
            </a:p>
          </p:txBody>
        </p:sp>
        <p:grpSp>
          <p:nvGrpSpPr>
            <p:cNvPr id="12302" name="Group 39"/>
            <p:cNvGrpSpPr>
              <a:grpSpLocks/>
            </p:cNvGrpSpPr>
            <p:nvPr/>
          </p:nvGrpSpPr>
          <p:grpSpPr bwMode="auto">
            <a:xfrm>
              <a:off x="1968" y="2256"/>
              <a:ext cx="231" cy="130"/>
              <a:chOff x="2016" y="2304"/>
              <a:chExt cx="231" cy="130"/>
            </a:xfrm>
          </p:grpSpPr>
          <p:sp>
            <p:nvSpPr>
              <p:cNvPr id="27" name="Oval 40"/>
              <p:cNvSpPr>
                <a:spLocks noChangeArrowheads="1"/>
              </p:cNvSpPr>
              <p:nvPr/>
            </p:nvSpPr>
            <p:spPr bwMode="gray">
              <a:xfrm rot="18227093">
                <a:off x="2019" y="2301"/>
                <a:ext cx="82" cy="87"/>
              </a:xfrm>
              <a:prstGeom prst="ellipse">
                <a:avLst/>
              </a:prstGeom>
              <a:gradFill rotWithShape="1">
                <a:gsLst>
                  <a:gs pos="0">
                    <a:schemeClr val="accent1"/>
                  </a:gs>
                  <a:gs pos="100000">
                    <a:schemeClr val="accent1">
                      <a:gamma/>
                      <a:shade val="57647"/>
                      <a:invGamma/>
                    </a:schemeClr>
                  </a:gs>
                </a:gsLst>
                <a:path path="shape">
                  <a:fillToRect l="50000" t="50000" r="50000" b="50000"/>
                </a:path>
              </a:gradFill>
              <a:ln w="9525">
                <a:solidFill>
                  <a:srgbClr val="000000"/>
                </a:solidFill>
                <a:round/>
                <a:headEnd/>
                <a:tailEnd/>
              </a:ln>
              <a:effectLst/>
              <a:extLst/>
            </p:spPr>
            <p:txBody>
              <a:bodyPr wrap="none" anchor="ctr"/>
              <a:lstStyle/>
              <a:p>
                <a:pPr>
                  <a:defRPr/>
                </a:pPr>
                <a:endParaRPr lang="es-EC" dirty="0"/>
              </a:p>
            </p:txBody>
          </p:sp>
          <p:sp>
            <p:nvSpPr>
              <p:cNvPr id="28" name="Oval 41"/>
              <p:cNvSpPr>
                <a:spLocks noChangeArrowheads="1"/>
              </p:cNvSpPr>
              <p:nvPr/>
            </p:nvSpPr>
            <p:spPr bwMode="gray">
              <a:xfrm rot="18227093">
                <a:off x="2163" y="2349"/>
                <a:ext cx="82" cy="87"/>
              </a:xfrm>
              <a:prstGeom prst="ellipse">
                <a:avLst/>
              </a:prstGeom>
              <a:gradFill rotWithShape="1">
                <a:gsLst>
                  <a:gs pos="0">
                    <a:schemeClr val="accent1"/>
                  </a:gs>
                  <a:gs pos="100000">
                    <a:schemeClr val="accent1">
                      <a:gamma/>
                      <a:shade val="48627"/>
                      <a:invGamma/>
                    </a:schemeClr>
                  </a:gs>
                </a:gsLst>
                <a:path path="shape">
                  <a:fillToRect l="50000" t="50000" r="50000" b="50000"/>
                </a:path>
              </a:gradFill>
              <a:ln w="9525">
                <a:solidFill>
                  <a:srgbClr val="000000"/>
                </a:solidFill>
                <a:round/>
                <a:headEnd/>
                <a:tailEnd/>
              </a:ln>
              <a:effectLst/>
              <a:extLst/>
            </p:spPr>
            <p:txBody>
              <a:bodyPr wrap="none" anchor="ctr"/>
              <a:lstStyle/>
              <a:p>
                <a:pPr>
                  <a:defRPr/>
                </a:pPr>
                <a:endParaRPr lang="es-EC" dirty="0"/>
              </a:p>
            </p:txBody>
          </p:sp>
        </p:grpSp>
        <p:grpSp>
          <p:nvGrpSpPr>
            <p:cNvPr id="12303" name="Group 42"/>
            <p:cNvGrpSpPr>
              <a:grpSpLocks/>
            </p:cNvGrpSpPr>
            <p:nvPr/>
          </p:nvGrpSpPr>
          <p:grpSpPr bwMode="auto">
            <a:xfrm>
              <a:off x="2832" y="1612"/>
              <a:ext cx="87" cy="260"/>
              <a:chOff x="2832" y="1612"/>
              <a:chExt cx="87" cy="260"/>
            </a:xfrm>
          </p:grpSpPr>
          <p:sp>
            <p:nvSpPr>
              <p:cNvPr id="25" name="Oval 43"/>
              <p:cNvSpPr>
                <a:spLocks noChangeArrowheads="1"/>
              </p:cNvSpPr>
              <p:nvPr/>
            </p:nvSpPr>
            <p:spPr bwMode="gray">
              <a:xfrm rot="18227093">
                <a:off x="2820" y="1609"/>
                <a:ext cx="82" cy="87"/>
              </a:xfrm>
              <a:prstGeom prst="ellipse">
                <a:avLst/>
              </a:prstGeom>
              <a:gradFill rotWithShape="1">
                <a:gsLst>
                  <a:gs pos="0">
                    <a:schemeClr val="accent2"/>
                  </a:gs>
                  <a:gs pos="100000">
                    <a:schemeClr val="accent2">
                      <a:gamma/>
                      <a:shade val="45490"/>
                      <a:invGamma/>
                    </a:schemeClr>
                  </a:gs>
                </a:gsLst>
                <a:path path="shape">
                  <a:fillToRect l="50000" t="50000" r="50000" b="50000"/>
                </a:path>
              </a:gradFill>
              <a:ln w="9525">
                <a:solidFill>
                  <a:srgbClr val="000000"/>
                </a:solidFill>
                <a:round/>
                <a:headEnd/>
                <a:tailEnd/>
              </a:ln>
              <a:effectLst/>
              <a:extLst/>
            </p:spPr>
            <p:txBody>
              <a:bodyPr wrap="none" anchor="ctr"/>
              <a:lstStyle/>
              <a:p>
                <a:pPr>
                  <a:defRPr/>
                </a:pPr>
                <a:endParaRPr lang="es-EC" dirty="0"/>
              </a:p>
            </p:txBody>
          </p:sp>
          <p:sp>
            <p:nvSpPr>
              <p:cNvPr id="26" name="Oval 44"/>
              <p:cNvSpPr>
                <a:spLocks noChangeArrowheads="1"/>
              </p:cNvSpPr>
              <p:nvPr/>
            </p:nvSpPr>
            <p:spPr bwMode="gray">
              <a:xfrm rot="18227093">
                <a:off x="2820" y="1787"/>
                <a:ext cx="82" cy="87"/>
              </a:xfrm>
              <a:prstGeom prst="ellipse">
                <a:avLst/>
              </a:prstGeom>
              <a:gradFill rotWithShape="1">
                <a:gsLst>
                  <a:gs pos="0">
                    <a:schemeClr val="accent2"/>
                  </a:gs>
                  <a:gs pos="100000">
                    <a:schemeClr val="accent2">
                      <a:gamma/>
                      <a:shade val="48627"/>
                      <a:invGamma/>
                    </a:schemeClr>
                  </a:gs>
                </a:gsLst>
                <a:path path="shape">
                  <a:fillToRect l="50000" t="50000" r="50000" b="50000"/>
                </a:path>
              </a:gradFill>
              <a:ln w="9525">
                <a:solidFill>
                  <a:srgbClr val="000000"/>
                </a:solidFill>
                <a:round/>
                <a:headEnd/>
                <a:tailEnd/>
              </a:ln>
              <a:effectLst/>
              <a:extLst/>
            </p:spPr>
            <p:txBody>
              <a:bodyPr wrap="none" anchor="ctr"/>
              <a:lstStyle/>
              <a:p>
                <a:pPr>
                  <a:defRPr/>
                </a:pPr>
                <a:endParaRPr lang="es-EC" dirty="0"/>
              </a:p>
            </p:txBody>
          </p:sp>
        </p:grpSp>
        <p:sp>
          <p:nvSpPr>
            <p:cNvPr id="18" name="Oval 45"/>
            <p:cNvSpPr>
              <a:spLocks noChangeArrowheads="1"/>
            </p:cNvSpPr>
            <p:nvPr/>
          </p:nvSpPr>
          <p:spPr bwMode="gray">
            <a:xfrm rot="18227093">
              <a:off x="3759" y="2271"/>
              <a:ext cx="82" cy="87"/>
            </a:xfrm>
            <a:prstGeom prst="ellipse">
              <a:avLst/>
            </a:prstGeom>
            <a:gradFill rotWithShape="1">
              <a:gsLst>
                <a:gs pos="0">
                  <a:schemeClr val="hlink">
                    <a:gamma/>
                    <a:tint val="75686"/>
                    <a:invGamma/>
                  </a:schemeClr>
                </a:gs>
                <a:gs pos="100000">
                  <a:schemeClr val="hlink"/>
                </a:gs>
              </a:gsLst>
              <a:path path="shape">
                <a:fillToRect l="50000" t="50000" r="50000" b="50000"/>
              </a:path>
            </a:gradFill>
            <a:ln w="9525">
              <a:solidFill>
                <a:srgbClr val="000000"/>
              </a:solidFill>
              <a:round/>
              <a:headEnd/>
              <a:tailEnd/>
            </a:ln>
            <a:effectLst/>
            <a:extLst/>
          </p:spPr>
          <p:txBody>
            <a:bodyPr wrap="none" anchor="ctr"/>
            <a:lstStyle/>
            <a:p>
              <a:pPr>
                <a:defRPr/>
              </a:pPr>
              <a:endParaRPr lang="es-EC" dirty="0"/>
            </a:p>
          </p:txBody>
        </p:sp>
        <p:sp>
          <p:nvSpPr>
            <p:cNvPr id="19" name="Oval 46"/>
            <p:cNvSpPr>
              <a:spLocks noChangeArrowheads="1"/>
            </p:cNvSpPr>
            <p:nvPr/>
          </p:nvSpPr>
          <p:spPr bwMode="gray">
            <a:xfrm rot="18227093">
              <a:off x="3601" y="2351"/>
              <a:ext cx="82" cy="84"/>
            </a:xfrm>
            <a:prstGeom prst="ellipse">
              <a:avLst/>
            </a:prstGeom>
            <a:gradFill rotWithShape="1">
              <a:gsLst>
                <a:gs pos="0">
                  <a:schemeClr val="hlink">
                    <a:gamma/>
                    <a:tint val="75686"/>
                    <a:invGamma/>
                  </a:schemeClr>
                </a:gs>
                <a:gs pos="100000">
                  <a:schemeClr val="hlink"/>
                </a:gs>
              </a:gsLst>
              <a:path path="shape">
                <a:fillToRect l="50000" t="50000" r="50000" b="50000"/>
              </a:path>
            </a:gradFill>
            <a:ln w="9525">
              <a:solidFill>
                <a:srgbClr val="000000"/>
              </a:solidFill>
              <a:round/>
              <a:headEnd/>
              <a:tailEnd/>
            </a:ln>
            <a:effectLst/>
            <a:extLst/>
          </p:spPr>
          <p:txBody>
            <a:bodyPr wrap="none" anchor="ctr"/>
            <a:lstStyle/>
            <a:p>
              <a:pPr>
                <a:defRPr/>
              </a:pPr>
              <a:endParaRPr lang="es-EC" dirty="0"/>
            </a:p>
          </p:txBody>
        </p:sp>
        <p:sp>
          <p:nvSpPr>
            <p:cNvPr id="12306" name="Text Box 47"/>
            <p:cNvSpPr txBox="1">
              <a:spLocks noChangeArrowheads="1"/>
            </p:cNvSpPr>
            <p:nvPr/>
          </p:nvSpPr>
          <p:spPr bwMode="auto">
            <a:xfrm>
              <a:off x="288" y="2064"/>
              <a:ext cx="1200" cy="394"/>
            </a:xfrm>
            <a:prstGeom prst="rect">
              <a:avLst/>
            </a:prstGeom>
            <a:noFill/>
            <a:ln w="9525">
              <a:noFill/>
              <a:miter lim="800000"/>
              <a:headEnd/>
              <a:tailEnd/>
            </a:ln>
          </p:spPr>
          <p:txBody>
            <a:bodyPr>
              <a:spAutoFit/>
            </a:bodyPr>
            <a:lstStyle/>
            <a:p>
              <a:pPr algn="ctr" eaLnBrk="0" hangingPunct="0"/>
              <a:r>
                <a:rPr lang="en-US" sz="1600" b="1" dirty="0"/>
                <a:t>FACTIBLE Y </a:t>
              </a:r>
              <a:r>
                <a:rPr lang="en-US" sz="1600" b="1" dirty="0" smtClean="0"/>
                <a:t>  VIABLE</a:t>
              </a:r>
              <a:endParaRPr lang="en-US" sz="1600" b="1" dirty="0"/>
            </a:p>
          </p:txBody>
        </p:sp>
        <p:sp>
          <p:nvSpPr>
            <p:cNvPr id="12307" name="Text Box 48"/>
            <p:cNvSpPr txBox="1">
              <a:spLocks noChangeArrowheads="1"/>
            </p:cNvSpPr>
            <p:nvPr/>
          </p:nvSpPr>
          <p:spPr bwMode="auto">
            <a:xfrm>
              <a:off x="2324" y="873"/>
              <a:ext cx="1137" cy="228"/>
            </a:xfrm>
            <a:prstGeom prst="rect">
              <a:avLst/>
            </a:prstGeom>
            <a:noFill/>
            <a:ln w="9525">
              <a:noFill/>
              <a:miter lim="800000"/>
              <a:headEnd/>
              <a:tailEnd/>
            </a:ln>
          </p:spPr>
          <p:txBody>
            <a:bodyPr>
              <a:spAutoFit/>
            </a:bodyPr>
            <a:lstStyle/>
            <a:p>
              <a:pPr eaLnBrk="0" hangingPunct="0"/>
              <a:r>
                <a:rPr lang="en-US" sz="1600" b="1" dirty="0"/>
                <a:t>CONVENIENTE</a:t>
              </a:r>
            </a:p>
          </p:txBody>
        </p:sp>
        <p:sp>
          <p:nvSpPr>
            <p:cNvPr id="12308" name="Text Box 49"/>
            <p:cNvSpPr txBox="1">
              <a:spLocks noChangeArrowheads="1"/>
            </p:cNvSpPr>
            <p:nvPr/>
          </p:nvSpPr>
          <p:spPr bwMode="auto">
            <a:xfrm>
              <a:off x="4368" y="2073"/>
              <a:ext cx="1200" cy="394"/>
            </a:xfrm>
            <a:prstGeom prst="rect">
              <a:avLst/>
            </a:prstGeom>
            <a:noFill/>
            <a:ln w="9525">
              <a:noFill/>
              <a:miter lim="800000"/>
              <a:headEnd/>
              <a:tailEnd/>
            </a:ln>
          </p:spPr>
          <p:txBody>
            <a:bodyPr>
              <a:spAutoFit/>
            </a:bodyPr>
            <a:lstStyle/>
            <a:p>
              <a:pPr eaLnBrk="0" hangingPunct="0"/>
              <a:r>
                <a:rPr lang="en-US" sz="1600" b="1" dirty="0"/>
                <a:t>RELEVANCIA</a:t>
              </a:r>
            </a:p>
            <a:p>
              <a:pPr algn="ctr" eaLnBrk="0" hangingPunct="0"/>
              <a:r>
                <a:rPr lang="en-US" sz="1600" b="1" dirty="0"/>
                <a:t>SOCIAL</a:t>
              </a:r>
            </a:p>
          </p:txBody>
        </p:sp>
        <p:sp>
          <p:nvSpPr>
            <p:cNvPr id="12309" name="Text Box 50"/>
            <p:cNvSpPr txBox="1">
              <a:spLocks noChangeArrowheads="1"/>
            </p:cNvSpPr>
            <p:nvPr/>
          </p:nvSpPr>
          <p:spPr bwMode="auto">
            <a:xfrm>
              <a:off x="449" y="3504"/>
              <a:ext cx="1279" cy="394"/>
            </a:xfrm>
            <a:prstGeom prst="rect">
              <a:avLst/>
            </a:prstGeom>
            <a:noFill/>
            <a:ln w="9525">
              <a:noFill/>
              <a:miter lim="800000"/>
              <a:headEnd/>
              <a:tailEnd/>
            </a:ln>
          </p:spPr>
          <p:txBody>
            <a:bodyPr>
              <a:spAutoFit/>
            </a:bodyPr>
            <a:lstStyle/>
            <a:p>
              <a:pPr eaLnBrk="0" hangingPunct="0"/>
              <a:r>
                <a:rPr lang="en-US" sz="1600" b="1" dirty="0" smtClean="0"/>
                <a:t>IMPORTANCIA METODOLÓGICA</a:t>
              </a:r>
              <a:endParaRPr lang="en-US" sz="1600" b="1" dirty="0"/>
            </a:p>
          </p:txBody>
        </p:sp>
        <p:sp>
          <p:nvSpPr>
            <p:cNvPr id="12310" name="Text Box 51"/>
            <p:cNvSpPr txBox="1">
              <a:spLocks noChangeArrowheads="1"/>
            </p:cNvSpPr>
            <p:nvPr/>
          </p:nvSpPr>
          <p:spPr bwMode="auto">
            <a:xfrm>
              <a:off x="4026" y="3635"/>
              <a:ext cx="1200" cy="394"/>
            </a:xfrm>
            <a:prstGeom prst="rect">
              <a:avLst/>
            </a:prstGeom>
            <a:noFill/>
            <a:ln w="9525">
              <a:noFill/>
              <a:miter lim="800000"/>
              <a:headEnd/>
              <a:tailEnd/>
            </a:ln>
          </p:spPr>
          <p:txBody>
            <a:bodyPr>
              <a:spAutoFit/>
            </a:bodyPr>
            <a:lstStyle/>
            <a:p>
              <a:pPr eaLnBrk="0" hangingPunct="0"/>
              <a:r>
                <a:rPr lang="en-US" sz="1600" b="1" dirty="0" smtClean="0"/>
                <a:t>IMPORTANCIA PEDAGÓGICA</a:t>
              </a:r>
              <a:endParaRPr lang="en-US" sz="1600" b="1" dirty="0"/>
            </a:p>
          </p:txBody>
        </p:sp>
      </p:grpSp>
      <p:pic>
        <p:nvPicPr>
          <p:cNvPr id="51" name="Picture 2" descr="http://biotecnologia.espe.edu.ec/laboratorios-investigacion/wp-content/uploads/2014/07/logo-espe.jpg"/>
          <p:cNvPicPr>
            <a:picLocks noChangeAspect="1" noChangeArrowheads="1"/>
          </p:cNvPicPr>
          <p:nvPr/>
        </p:nvPicPr>
        <p:blipFill>
          <a:blip r:embed="rId3" cstate="print"/>
          <a:srcRect/>
          <a:stretch>
            <a:fillRect/>
          </a:stretch>
        </p:blipFill>
        <p:spPr bwMode="auto">
          <a:xfrm>
            <a:off x="6588224" y="5877272"/>
            <a:ext cx="2376264" cy="68859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83568" y="2780928"/>
            <a:ext cx="8136904" cy="1600438"/>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4000" b="1" dirty="0" smtClean="0">
                <a:solidFill>
                  <a:schemeClr val="tx1">
                    <a:lumMod val="95000"/>
                    <a:lumOff val="5000"/>
                  </a:schemeClr>
                </a:solidFill>
              </a:rPr>
              <a:t>CAPÍTULO II</a:t>
            </a:r>
          </a:p>
          <a:p>
            <a:pPr algn="ctr"/>
            <a:r>
              <a:rPr lang="es-EC" sz="4000" b="1" dirty="0" smtClean="0">
                <a:solidFill>
                  <a:schemeClr val="tx1">
                    <a:lumMod val="95000"/>
                    <a:lumOff val="5000"/>
                  </a:schemeClr>
                </a:solidFill>
              </a:rPr>
              <a:t>MARCO TEÓRICO</a:t>
            </a:r>
            <a:endParaRPr lang="es-ES" sz="4000" dirty="0">
              <a:solidFill>
                <a:schemeClr val="tx1">
                  <a:lumMod val="95000"/>
                  <a:lumOff val="5000"/>
                </a:schemeClr>
              </a:solidFill>
            </a:endParaRPr>
          </a:p>
          <a:p>
            <a:pPr algn="ctr">
              <a:defRPr/>
            </a:pPr>
            <a:endParaRPr lang="es-EC" dirty="0"/>
          </a:p>
        </p:txBody>
      </p:sp>
      <p:pic>
        <p:nvPicPr>
          <p:cNvPr id="4" name="Picture 2" descr="http://biotecnologia.espe.edu.ec/laboratorios-investigacion/wp-content/uploads/2014/07/logo-espe.jpg"/>
          <p:cNvPicPr>
            <a:picLocks noChangeAspect="1" noChangeArrowheads="1"/>
          </p:cNvPicPr>
          <p:nvPr/>
        </p:nvPicPr>
        <p:blipFill>
          <a:blip r:embed="rId2" cstate="print"/>
          <a:srcRect/>
          <a:stretch>
            <a:fillRect/>
          </a:stretch>
        </p:blipFill>
        <p:spPr bwMode="auto">
          <a:xfrm>
            <a:off x="179512" y="0"/>
            <a:ext cx="3384376" cy="980728"/>
          </a:xfrm>
          <a:prstGeom prst="rect">
            <a:avLst/>
          </a:prstGeom>
          <a:noFill/>
        </p:spPr>
      </p:pic>
    </p:spTree>
    <p:extLst>
      <p:ext uri="{BB962C8B-B14F-4D97-AF65-F5344CB8AC3E}">
        <p14:creationId xmlns:p14="http://schemas.microsoft.com/office/powerpoint/2010/main" xmlns="" val="1760620413"/>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AutoShape 2" descr="Image result for PIAG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5" name="Picture 6" descr="http://diariodeunaeducadorainfantil.com/wp-content/uploads/2013/11/a.jpg"/>
          <p:cNvPicPr>
            <a:picLocks noGrp="1" noChangeAspect="1" noChangeArrowheads="1"/>
          </p:cNvPicPr>
          <p:nvPr>
            <p:ph idx="1"/>
          </p:nvPr>
        </p:nvPicPr>
        <p:blipFill>
          <a:blip r:embed="rId3" cstate="print"/>
          <a:srcRect/>
          <a:stretch>
            <a:fillRect/>
          </a:stretch>
        </p:blipFill>
        <p:spPr bwMode="auto">
          <a:xfrm>
            <a:off x="1547664" y="674648"/>
            <a:ext cx="6368479" cy="5130616"/>
          </a:xfrm>
          <a:prstGeom prst="ellipse">
            <a:avLst/>
          </a:prstGeom>
          <a:ln>
            <a:noFill/>
          </a:ln>
          <a:effectLst>
            <a:softEdge rad="112500"/>
          </a:effectLst>
        </p:spPr>
      </p:pic>
      <p:sp>
        <p:nvSpPr>
          <p:cNvPr id="6" name="5 CuadroTexto"/>
          <p:cNvSpPr txBox="1"/>
          <p:nvPr/>
        </p:nvSpPr>
        <p:spPr>
          <a:xfrm>
            <a:off x="683568" y="1196752"/>
            <a:ext cx="3096344" cy="523220"/>
          </a:xfrm>
          <a:prstGeom prst="rect">
            <a:avLst/>
          </a:prstGeom>
          <a:noFill/>
        </p:spPr>
        <p:txBody>
          <a:bodyPr wrap="square" rtlCol="0">
            <a:spAutoFit/>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ANTECEDENTES</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s-E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1 Título"/>
          <p:cNvSpPr>
            <a:spLocks noGrp="1"/>
          </p:cNvSpPr>
          <p:nvPr>
            <p:ph type="title"/>
          </p:nvPr>
        </p:nvSpPr>
        <p:spPr>
          <a:xfrm>
            <a:off x="539552" y="188640"/>
            <a:ext cx="8229600" cy="1143000"/>
          </a:xfrm>
        </p:spPr>
        <p:txBody>
          <a:bodyPr/>
          <a:lstStyle/>
          <a:p>
            <a:pPr algn="ctr">
              <a:defRPr/>
            </a:pPr>
            <a:r>
              <a:rPr lang="es-EC" dirty="0" smtClean="0">
                <a:solidFill>
                  <a:srgbClr val="336600"/>
                </a:solidFill>
              </a:rPr>
              <a:t>MARCO TEÓRICO</a:t>
            </a:r>
            <a:endParaRPr lang="es-EC" dirty="0"/>
          </a:p>
        </p:txBody>
      </p:sp>
      <p:pic>
        <p:nvPicPr>
          <p:cNvPr id="8" name="Picture 2" descr="http://biotecnologia.espe.edu.ec/laboratorios-investigacion/wp-content/uploads/2014/07/logo-espe.jpg"/>
          <p:cNvPicPr>
            <a:picLocks noChangeAspect="1" noChangeArrowheads="1"/>
          </p:cNvPicPr>
          <p:nvPr/>
        </p:nvPicPr>
        <p:blipFill>
          <a:blip r:embed="rId4" cstate="print"/>
          <a:srcRect/>
          <a:stretch>
            <a:fillRect/>
          </a:stretch>
        </p:blipFill>
        <p:spPr bwMode="auto">
          <a:xfrm>
            <a:off x="6588224" y="5908756"/>
            <a:ext cx="2376264" cy="688596"/>
          </a:xfrm>
          <a:prstGeom prst="rect">
            <a:avLst/>
          </a:prstGeom>
          <a:noFill/>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4037</TotalTime>
  <Words>2455</Words>
  <Application>Microsoft Office PowerPoint</Application>
  <PresentationFormat>Presentación en pantalla (4:3)</PresentationFormat>
  <Paragraphs>540</Paragraphs>
  <Slides>37</Slides>
  <Notes>16</Notes>
  <HiddenSlides>0</HiddenSlides>
  <MMClips>1</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37</vt:i4>
      </vt:variant>
    </vt:vector>
  </HeadingPairs>
  <TitlesOfParts>
    <vt:vector size="40" baseType="lpstr">
      <vt:lpstr>Diseño predeterminado</vt:lpstr>
      <vt:lpstr>1_Diseño predeterminado</vt:lpstr>
      <vt:lpstr>CorelDRAW</vt:lpstr>
      <vt:lpstr>Diapositiva 1</vt:lpstr>
      <vt:lpstr>Diapositiva 2</vt:lpstr>
      <vt:lpstr>PLANTEAMIENTO DEL PROBLEMA</vt:lpstr>
      <vt:lpstr>FORMULACIÓN DEL PROBLEMA</vt:lpstr>
      <vt:lpstr>Diapositiva 5</vt:lpstr>
      <vt:lpstr>Diapositiva 6</vt:lpstr>
      <vt:lpstr>Diapositiva 7</vt:lpstr>
      <vt:lpstr>Diapositiva 8</vt:lpstr>
      <vt:lpstr>MARCO TEÓRICO</vt:lpstr>
      <vt:lpstr>Variables de la Investigación </vt:lpstr>
      <vt:lpstr>Diapositiva 11</vt:lpstr>
      <vt:lpstr>Diapositiva 12</vt:lpstr>
      <vt:lpstr>HIPÓTESIS </vt:lpstr>
      <vt:lpstr>Diapositiva 14</vt:lpstr>
      <vt:lpstr>Tipo y diseño de la investigación</vt:lpstr>
      <vt:lpstr>Diapositiva 16</vt:lpstr>
      <vt:lpstr>INSTRUMENTO </vt:lpstr>
      <vt:lpstr>Diapositiva 18</vt:lpstr>
      <vt:lpstr>RESULTADOS DE LA GUÍA PORTAGE APLICADA A LOS NIÑOS DE 1 A 2 AÑOS </vt:lpstr>
      <vt:lpstr>Diapositiva 20</vt:lpstr>
      <vt:lpstr>Diapositiva 21</vt:lpstr>
      <vt:lpstr>RESULTADOS DE LA GUÍA PORTAGE APLICADA A LOS NIÑOS DE 1 A 2 AÑOS </vt:lpstr>
      <vt:lpstr>Diapositiva 23</vt:lpstr>
      <vt:lpstr>Diapositiva 24</vt:lpstr>
      <vt:lpstr>Diapositiva 25</vt:lpstr>
      <vt:lpstr>Conclusiones </vt:lpstr>
      <vt:lpstr>Recomendaciones </vt:lpstr>
      <vt:lpstr>Diapositiva 28</vt:lpstr>
      <vt:lpstr>Diapositiva 29</vt:lpstr>
      <vt:lpstr>Actividades de la Guía Didáctica  </vt:lpstr>
      <vt:lpstr>Actividades </vt:lpstr>
      <vt:lpstr>Diapositiva 32</vt:lpstr>
      <vt:lpstr>Diapositiva 33</vt:lpstr>
      <vt:lpstr>Diapositiva 34</vt:lpstr>
      <vt:lpstr>Diapositiva 35</vt:lpstr>
      <vt:lpstr>TESTIMONIO FOTOGRÁFICO </vt:lpstr>
      <vt:lpstr>      GRACIAS POR SU ATENCIÓN</vt:lpstr>
    </vt:vector>
  </TitlesOfParts>
  <Company>ESPE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Usuario</cp:lastModifiedBy>
  <cp:revision>409</cp:revision>
  <dcterms:created xsi:type="dcterms:W3CDTF">2008-02-13T16:07:44Z</dcterms:created>
  <dcterms:modified xsi:type="dcterms:W3CDTF">2015-07-30T07:05:45Z</dcterms:modified>
</cp:coreProperties>
</file>