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12.xml" ContentType="application/vnd.openxmlformats-officedocument.presentationml.notesSlide+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charts/chart15.xml" ContentType="application/vnd.openxmlformats-officedocument.drawingml.chart+xml"/>
  <Override PartName="/ppt/notesSlides/notesSlide16.xml" ContentType="application/vnd.openxmlformats-officedocument.presentationml.notesSlide+xml"/>
  <Override PartName="/ppt/charts/chart16.xml" ContentType="application/vnd.openxmlformats-officedocument.drawingml.chart+xml"/>
  <Override PartName="/ppt/notesSlides/notesSlide17.xml" ContentType="application/vnd.openxmlformats-officedocument.presentationml.notesSlide+xml"/>
  <Override PartName="/ppt/charts/chart1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93" r:id="rId2"/>
    <p:sldId id="257" r:id="rId3"/>
    <p:sldId id="258" r:id="rId4"/>
    <p:sldId id="262" r:id="rId5"/>
    <p:sldId id="264" r:id="rId6"/>
    <p:sldId id="266" r:id="rId7"/>
    <p:sldId id="265" r:id="rId8"/>
    <p:sldId id="267" r:id="rId9"/>
    <p:sldId id="259" r:id="rId10"/>
    <p:sldId id="261" r:id="rId11"/>
    <p:sldId id="272" r:id="rId12"/>
    <p:sldId id="273" r:id="rId13"/>
    <p:sldId id="274" r:id="rId14"/>
    <p:sldId id="283" r:id="rId15"/>
    <p:sldId id="284" r:id="rId16"/>
    <p:sldId id="285" r:id="rId17"/>
    <p:sldId id="286" r:id="rId18"/>
    <p:sldId id="287" r:id="rId19"/>
    <p:sldId id="288" r:id="rId20"/>
    <p:sldId id="289" r:id="rId21"/>
    <p:sldId id="290" r:id="rId22"/>
    <p:sldId id="291" r:id="rId23"/>
    <p:sldId id="292" r:id="rId24"/>
    <p:sldId id="277" r:id="rId25"/>
    <p:sldId id="294" r:id="rId26"/>
    <p:sldId id="295" r:id="rId27"/>
    <p:sldId id="296" r:id="rId28"/>
    <p:sldId id="297" r:id="rId29"/>
    <p:sldId id="275" r:id="rId30"/>
    <p:sldId id="278" r:id="rId31"/>
    <p:sldId id="279" r:id="rId32"/>
    <p:sldId id="298" r:id="rId33"/>
    <p:sldId id="280" r:id="rId34"/>
    <p:sldId id="281" r:id="rId35"/>
    <p:sldId id="282" r:id="rId36"/>
    <p:sldId id="268" r:id="rId37"/>
    <p:sldId id="299" r:id="rId38"/>
    <p:sldId id="300" r:id="rId39"/>
    <p:sldId id="301" r:id="rId40"/>
    <p:sldId id="302" r:id="rId41"/>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00"/>
    <a:srgbClr val="FF9933"/>
    <a:srgbClr val="FFBA01"/>
    <a:srgbClr val="FFD501"/>
    <a:srgbClr val="FF7B02"/>
    <a:srgbClr val="FF9801"/>
    <a:srgbClr val="FFF601"/>
    <a:srgbClr val="D6A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434" autoAdjust="0"/>
  </p:normalViewPr>
  <p:slideViewPr>
    <p:cSldViewPr snapToGrid="0">
      <p:cViewPr varScale="1">
        <p:scale>
          <a:sx n="67" d="100"/>
          <a:sy n="67" d="100"/>
        </p:scale>
        <p:origin x="14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Xavier\Desktop\SyG\apoyo%20academico\Estefania%20Brice&#241;o\tabulacion.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Xavier\Desktop\SyG\apoyo%20academico\Estefania%20Brice&#241;o\tabulacion.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Xavier\Desktop\SyG\apoyo%20academico\Estefania%20Brice&#241;o\tabulacion.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C:\Users\Xavier\Desktop\SyG\apoyo%20academico\Estefania%20Brice&#241;o\tabulacion.xlsx" TargetMode="External"/><Relationship Id="rId2" Type="http://schemas.microsoft.com/office/2011/relationships/chartColorStyle" Target="colors3.xml"/><Relationship Id="rId1" Type="http://schemas.microsoft.com/office/2011/relationships/chartStyle" Target="style3.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Xavier\Desktop\SyG\apoyo%20academico\Estefania%20Brice&#241;o\tabulacion.xlsx" TargetMode="External"/><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Xavier\Desktop\SyG\apoyo%20academico\Estefania%20Brice&#241;o\tabulacion.xlsx" TargetMode="External"/><Relationship Id="rId2" Type="http://schemas.microsoft.com/office/2011/relationships/chartColorStyle" Target="colors5.xml"/><Relationship Id="rId1" Type="http://schemas.microsoft.com/office/2011/relationships/chartStyle" Target="style5.xml"/></Relationships>
</file>

<file path=ppt/charts/_rels/chart15.xml.rels><?xml version="1.0" encoding="UTF-8" standalone="yes"?>
<Relationships xmlns="http://schemas.openxmlformats.org/package/2006/relationships"><Relationship Id="rId1" Type="http://schemas.openxmlformats.org/officeDocument/2006/relationships/oleObject" Target="file:///C:\Users\Xavier\Desktop\SyG\apoyo%20academico\Estefania%20Brice&#241;o\tabulacion.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Xavier\Desktop\SyG\apoyo%20academico\Estefania%20Brice&#241;o\tabulacion.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1" Type="http://schemas.openxmlformats.org/officeDocument/2006/relationships/oleObject" Target="file:///C:\Users\Xavier\Desktop\SyG\apoyo%20academico\Estefania%20Brice&#241;o\tabulacio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Xavier\Desktop\SyG\apoyo%20academico\Estefania%20Brice&#241;o\tabulacio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Xavier\Desktop\SyG\apoyo%20academico\Estefania%20Brice&#241;o\tabulacio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Xavier\Desktop\SyG\apoyo%20academico\Estefania%20Brice&#241;o\tabulacio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Xavier\Desktop\SyG\apoyo%20academico\Estefania%20Brice&#241;o\tabulacio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Xavier\Desktop\SyG\apoyo%20academico\Estefania%20Brice&#241;o\tabulacion.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Users\Xavier\Desktop\SyG\apoyo%20academico\Estefania%20Brice&#241;o\tabulacion.xlsx" TargetMode="External"/><Relationship Id="rId2" Type="http://schemas.microsoft.com/office/2011/relationships/chartColorStyle" Target="colors1.xml"/><Relationship Id="rId1" Type="http://schemas.microsoft.com/office/2011/relationships/chartStyle" Target="style1.xml"/></Relationships>
</file>

<file path=ppt/charts/_rels/chart9.xml.rels><?xml version="1.0" encoding="UTF-8" standalone="yes"?>
<Relationships xmlns="http://schemas.openxmlformats.org/package/2006/relationships"><Relationship Id="rId3" Type="http://schemas.openxmlformats.org/officeDocument/2006/relationships/oleObject" Target="file:///C:\Users\Xavier\Desktop\SyG\apoyo%20academico\Estefania%20Brice&#241;o\tabulacio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s-EC" sz="1800" dirty="0" smtClean="0"/>
              <a:t>Top of </a:t>
            </a:r>
            <a:r>
              <a:rPr lang="es-EC" sz="1800" dirty="0" err="1" smtClean="0"/>
              <a:t>mind</a:t>
            </a:r>
            <a:endParaRPr lang="es-EC" sz="1800" dirty="0"/>
          </a:p>
        </c:rich>
      </c:tx>
      <c:overlay val="0"/>
    </c:title>
    <c:autoTitleDeleted val="0"/>
    <c:plotArea>
      <c:layout>
        <c:manualLayout>
          <c:layoutTarget val="inner"/>
          <c:xMode val="edge"/>
          <c:yMode val="edge"/>
          <c:x val="0.11232276130975871"/>
          <c:y val="0.16145704082655046"/>
          <c:w val="0.54984105576657005"/>
          <c:h val="0.79938864385132813"/>
        </c:manualLayout>
      </c:layout>
      <c:pieChart>
        <c:varyColors val="1"/>
        <c:ser>
          <c:idx val="0"/>
          <c:order val="0"/>
          <c:tx>
            <c:strRef>
              <c:f>tabula!$C$5</c:f>
              <c:strCache>
                <c:ptCount val="1"/>
                <c:pt idx="0">
                  <c:v>Frecuencia</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Pt>
            <c:idx val="4"/>
            <c:bubble3D val="0"/>
            <c:spPr>
              <a:solidFill>
                <a:schemeClr val="accent5"/>
              </a:solidFill>
              <a:ln>
                <a:noFill/>
              </a:ln>
              <a:effectLst>
                <a:outerShdw blurRad="254000" sx="102000" sy="102000" algn="ctr" rotWithShape="0">
                  <a:prstClr val="black">
                    <a:alpha val="20000"/>
                  </a:prstClr>
                </a:outerShdw>
              </a:effectLst>
            </c:spPr>
          </c:dPt>
          <c:dPt>
            <c:idx val="5"/>
            <c:bubble3D val="0"/>
            <c:spPr>
              <a:solidFill>
                <a:schemeClr val="accent6"/>
              </a:solidFill>
              <a:ln>
                <a:noFill/>
              </a:ln>
              <a:effectLst>
                <a:outerShdw blurRad="254000" sx="102000" sy="102000" algn="ctr" rotWithShape="0">
                  <a:prstClr val="black">
                    <a:alpha val="20000"/>
                  </a:prstClr>
                </a:outerShdw>
              </a:effectLst>
            </c:spPr>
          </c:dPt>
          <c:dPt>
            <c:idx val="6"/>
            <c:bubble3D val="0"/>
            <c:spPr>
              <a:solidFill>
                <a:schemeClr val="accent1">
                  <a:lumMod val="60000"/>
                </a:schemeClr>
              </a:solidFill>
              <a:ln>
                <a:noFill/>
              </a:ln>
              <a:effectLst>
                <a:outerShdw blurRad="254000" sx="102000" sy="102000" algn="ctr" rotWithShape="0">
                  <a:prstClr val="black">
                    <a:alpha val="20000"/>
                  </a:prstClr>
                </a:outerShdw>
              </a:effectLst>
            </c:spPr>
          </c:dPt>
          <c:dPt>
            <c:idx val="7"/>
            <c:bubble3D val="0"/>
            <c:spPr>
              <a:solidFill>
                <a:schemeClr val="accent2">
                  <a:lumMod val="60000"/>
                </a:schemeClr>
              </a:solidFill>
              <a:ln>
                <a:noFill/>
              </a:ln>
              <a:effectLst>
                <a:outerShdw blurRad="254000" sx="102000" sy="102000" algn="ctr" rotWithShape="0">
                  <a:prstClr val="black">
                    <a:alpha val="20000"/>
                  </a:prstClr>
                </a:outerShdw>
              </a:effectLst>
            </c:spPr>
          </c:dPt>
          <c:dPt>
            <c:idx val="8"/>
            <c:bubble3D val="0"/>
            <c:spPr>
              <a:solidFill>
                <a:schemeClr val="accent3">
                  <a:lumMod val="60000"/>
                </a:schemeClr>
              </a:solidFill>
              <a:ln>
                <a:noFill/>
              </a:ln>
              <a:effectLst>
                <a:outerShdw blurRad="254000" sx="102000" sy="102000" algn="ctr" rotWithShape="0">
                  <a:prstClr val="black">
                    <a:alpha val="20000"/>
                  </a:prstClr>
                </a:outerShdw>
              </a:effectLst>
            </c:spPr>
          </c:dPt>
          <c:dLbls>
            <c:spPr>
              <a:noFill/>
              <a:ln>
                <a:noFill/>
              </a:ln>
              <a:effectLst/>
            </c:spPr>
            <c:txPr>
              <a:bodyPr wrap="square" lIns="38100" tIns="19050" rIns="38100" bIns="19050" anchor="ctr">
                <a:spAutoFit/>
              </a:bodyPr>
              <a:lstStyle/>
              <a:p>
                <a:pPr>
                  <a:defRPr sz="1600"/>
                </a:pPr>
                <a:endParaRPr lang="es-EC"/>
              </a:p>
            </c:txPr>
            <c:showLegendKey val="0"/>
            <c:showVal val="0"/>
            <c:showCatName val="0"/>
            <c:showSerName val="0"/>
            <c:showPercent val="1"/>
            <c:showBubbleSize val="0"/>
            <c:showLeaderLines val="1"/>
            <c:extLst>
              <c:ext xmlns:c15="http://schemas.microsoft.com/office/drawing/2012/chart" uri="{CE6537A1-D6FC-4f65-9D91-7224C49458BB}"/>
            </c:extLst>
          </c:dLbls>
          <c:cat>
            <c:strRef>
              <c:f>tabula!$B$118:$B$126</c:f>
              <c:strCache>
                <c:ptCount val="9"/>
                <c:pt idx="0">
                  <c:v>Adecco</c:v>
                </c:pt>
                <c:pt idx="1">
                  <c:v>Deloitte</c:v>
                </c:pt>
                <c:pt idx="2">
                  <c:v>Great People Consulting</c:v>
                </c:pt>
                <c:pt idx="3">
                  <c:v>Hunter and hunter</c:v>
                </c:pt>
                <c:pt idx="4">
                  <c:v>NexosTalent</c:v>
                </c:pt>
                <c:pt idx="5">
                  <c:v>Pc Internacional</c:v>
                </c:pt>
                <c:pt idx="6">
                  <c:v>Price Water House</c:v>
                </c:pt>
                <c:pt idx="7">
                  <c:v>Samper Head Hunting</c:v>
                </c:pt>
                <c:pt idx="8">
                  <c:v>Selecta</c:v>
                </c:pt>
              </c:strCache>
            </c:strRef>
          </c:cat>
          <c:val>
            <c:numRef>
              <c:f>tabula!$C$118:$C$126</c:f>
              <c:numCache>
                <c:formatCode>General</c:formatCode>
                <c:ptCount val="9"/>
                <c:pt idx="0">
                  <c:v>2</c:v>
                </c:pt>
                <c:pt idx="1">
                  <c:v>13</c:v>
                </c:pt>
                <c:pt idx="2">
                  <c:v>30</c:v>
                </c:pt>
                <c:pt idx="3">
                  <c:v>1</c:v>
                </c:pt>
                <c:pt idx="4">
                  <c:v>3</c:v>
                </c:pt>
                <c:pt idx="5">
                  <c:v>1</c:v>
                </c:pt>
                <c:pt idx="6">
                  <c:v>7</c:v>
                </c:pt>
                <c:pt idx="7">
                  <c:v>13</c:v>
                </c:pt>
                <c:pt idx="8">
                  <c:v>3</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7781238944295574"/>
          <c:y val="5.2778055683600014E-2"/>
          <c:w val="0.31236461475370658"/>
          <c:h val="0.9323786567081842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265805329862277E-2"/>
          <c:y val="0.15267518290358911"/>
          <c:w val="0.72027849771333596"/>
          <c:h val="0.81596445762243963"/>
        </c:manualLayout>
      </c:layout>
      <c:pieChart>
        <c:varyColors val="1"/>
        <c:ser>
          <c:idx val="0"/>
          <c:order val="0"/>
          <c:tx>
            <c:strRef>
              <c:f>tabula!$C$5</c:f>
              <c:strCache>
                <c:ptCount val="1"/>
                <c:pt idx="0">
                  <c:v>Frecuencia</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Pt>
            <c:idx val="4"/>
            <c:bubble3D val="0"/>
            <c:spPr>
              <a:solidFill>
                <a:schemeClr val="accent5"/>
              </a:solidFill>
              <a:ln>
                <a:noFill/>
              </a:ln>
              <a:effectLst>
                <a:outerShdw blurRad="254000" sx="102000" sy="102000" algn="ctr" rotWithShape="0">
                  <a:prstClr val="black">
                    <a:alpha val="20000"/>
                  </a:prstClr>
                </a:outerShdw>
              </a:effectLst>
            </c:spPr>
          </c:dPt>
          <c:dPt>
            <c:idx val="5"/>
            <c:bubble3D val="0"/>
            <c:spPr>
              <a:solidFill>
                <a:schemeClr val="accent6"/>
              </a:solidFill>
              <a:ln>
                <a:noFill/>
              </a:ln>
              <a:effectLst>
                <a:outerShdw blurRad="254000" sx="102000" sy="102000" algn="ctr" rotWithShape="0">
                  <a:prstClr val="black">
                    <a:alpha val="20000"/>
                  </a:prstClr>
                </a:outerShdw>
              </a:effectLst>
            </c:spPr>
          </c:dPt>
          <c:cat>
            <c:strRef>
              <c:f>tabula!$B$150:$B$154</c:f>
              <c:strCache>
                <c:ptCount val="5"/>
                <c:pt idx="0">
                  <c:v>Muy alto</c:v>
                </c:pt>
                <c:pt idx="1">
                  <c:v>Alto</c:v>
                </c:pt>
                <c:pt idx="2">
                  <c:v>Medio</c:v>
                </c:pt>
                <c:pt idx="3">
                  <c:v>Bajo</c:v>
                </c:pt>
                <c:pt idx="4">
                  <c:v>Muy bajo</c:v>
                </c:pt>
              </c:strCache>
            </c:strRef>
          </c:cat>
          <c:val>
            <c:numRef>
              <c:f>tabula!$C$150:$C$154</c:f>
              <c:numCache>
                <c:formatCode>General</c:formatCode>
                <c:ptCount val="5"/>
                <c:pt idx="0">
                  <c:v>17</c:v>
                </c:pt>
                <c:pt idx="1">
                  <c:v>55</c:v>
                </c:pt>
                <c:pt idx="2">
                  <c:v>1</c:v>
                </c:pt>
                <c:pt idx="3">
                  <c:v>0</c:v>
                </c:pt>
                <c:pt idx="4">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9371653543307088"/>
          <c:y val="5.8355793452132952E-2"/>
          <c:w val="0.28961679790026246"/>
          <c:h val="0.8816526172246067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947287839020105E-2"/>
          <c:y val="0.16177220817153459"/>
          <c:w val="0.55072572178477686"/>
          <c:h val="0.80182904498987018"/>
        </c:manualLayout>
      </c:layout>
      <c:pieChart>
        <c:varyColors val="1"/>
        <c:ser>
          <c:idx val="0"/>
          <c:order val="0"/>
          <c:tx>
            <c:strRef>
              <c:f>tabula!$C$5</c:f>
              <c:strCache>
                <c:ptCount val="1"/>
                <c:pt idx="0">
                  <c:v>Frecuencia</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Pt>
            <c:idx val="4"/>
            <c:bubble3D val="0"/>
            <c:spPr>
              <a:solidFill>
                <a:schemeClr val="accent5"/>
              </a:solidFill>
              <a:ln>
                <a:noFill/>
              </a:ln>
              <a:effectLst>
                <a:outerShdw blurRad="254000" sx="102000" sy="102000" algn="ctr" rotWithShape="0">
                  <a:prstClr val="black">
                    <a:alpha val="20000"/>
                  </a:prstClr>
                </a:outerShdw>
              </a:effectLst>
            </c:spPr>
          </c:dPt>
          <c:dPt>
            <c:idx val="5"/>
            <c:bubble3D val="0"/>
            <c:spPr>
              <a:solidFill>
                <a:schemeClr val="accent6"/>
              </a:solidFill>
              <a:ln>
                <a:noFill/>
              </a:ln>
              <a:effectLst>
                <a:outerShdw blurRad="254000" sx="102000" sy="102000" algn="ctr" rotWithShape="0">
                  <a:prstClr val="black">
                    <a:alpha val="20000"/>
                  </a:prstClr>
                </a:outerShdw>
              </a:effectLst>
            </c:spPr>
          </c:dPt>
          <c:dPt>
            <c:idx val="6"/>
            <c:bubble3D val="0"/>
            <c:spPr>
              <a:solidFill>
                <a:schemeClr val="accent1">
                  <a:lumMod val="60000"/>
                </a:schemeClr>
              </a:solidFill>
              <a:ln>
                <a:noFill/>
              </a:ln>
              <a:effectLst>
                <a:outerShdw blurRad="254000" sx="102000" sy="102000" algn="ctr" rotWithShape="0">
                  <a:prstClr val="black">
                    <a:alpha val="20000"/>
                  </a:prstClr>
                </a:outerShdw>
              </a:effectLst>
            </c:spPr>
          </c:dPt>
          <c:dPt>
            <c:idx val="7"/>
            <c:bubble3D val="0"/>
            <c:spPr>
              <a:solidFill>
                <a:schemeClr val="accent2">
                  <a:lumMod val="60000"/>
                </a:schemeClr>
              </a:solidFill>
              <a:ln>
                <a:noFill/>
              </a:ln>
              <a:effectLst>
                <a:outerShdw blurRad="254000" sx="102000" sy="102000" algn="ctr" rotWithShape="0">
                  <a:prstClr val="black">
                    <a:alpha val="20000"/>
                  </a:prstClr>
                </a:outerShdw>
              </a:effectLst>
            </c:spPr>
          </c:dPt>
          <c:dPt>
            <c:idx val="8"/>
            <c:bubble3D val="0"/>
            <c:spPr>
              <a:solidFill>
                <a:schemeClr val="accent3">
                  <a:lumMod val="60000"/>
                </a:schemeClr>
              </a:solidFill>
              <a:ln>
                <a:noFill/>
              </a:ln>
              <a:effectLst>
                <a:outerShdw blurRad="254000" sx="102000" sy="102000" algn="ctr" rotWithShape="0">
                  <a:prstClr val="black">
                    <a:alpha val="20000"/>
                  </a:prstClr>
                </a:outerShdw>
              </a:effectLst>
            </c:spPr>
          </c:dPt>
          <c:cat>
            <c:strRef>
              <c:f>tabula!$B$230:$B$234</c:f>
              <c:strCache>
                <c:ptCount val="5"/>
                <c:pt idx="0">
                  <c:v>Siempre</c:v>
                </c:pt>
                <c:pt idx="1">
                  <c:v>Frecuentemente</c:v>
                </c:pt>
                <c:pt idx="2">
                  <c:v>A veces</c:v>
                </c:pt>
                <c:pt idx="3">
                  <c:v>Casi nunca</c:v>
                </c:pt>
                <c:pt idx="4">
                  <c:v>Nunca</c:v>
                </c:pt>
              </c:strCache>
            </c:strRef>
          </c:cat>
          <c:val>
            <c:numRef>
              <c:f>tabula!$C$230:$C$234</c:f>
              <c:numCache>
                <c:formatCode>General</c:formatCode>
                <c:ptCount val="5"/>
                <c:pt idx="0">
                  <c:v>5</c:v>
                </c:pt>
                <c:pt idx="1">
                  <c:v>28</c:v>
                </c:pt>
                <c:pt idx="2">
                  <c:v>22</c:v>
                </c:pt>
                <c:pt idx="3">
                  <c:v>18</c:v>
                </c:pt>
                <c:pt idx="4">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3816097987751539"/>
          <c:y val="5.8355793452132952E-2"/>
          <c:w val="0.24517235345581803"/>
          <c:h val="0.8816526172246067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tabula!$C$181</c:f>
              <c:strCache>
                <c:ptCount val="1"/>
                <c:pt idx="0">
                  <c:v>Satisfactoria</c:v>
                </c:pt>
              </c:strCache>
            </c:strRef>
          </c:tx>
          <c:spPr>
            <a:solidFill>
              <a:schemeClr val="accent6"/>
            </a:solidFill>
            <a:ln>
              <a:noFill/>
            </a:ln>
            <a:effectLst/>
          </c:spPr>
          <c:invertIfNegative val="0"/>
          <c:cat>
            <c:strRef>
              <c:f>tabula!$B$182:$B$190</c:f>
              <c:strCache>
                <c:ptCount val="9"/>
                <c:pt idx="0">
                  <c:v>Talet Search</c:v>
                </c:pt>
                <c:pt idx="1">
                  <c:v>O´Conor Consulting</c:v>
                </c:pt>
                <c:pt idx="2">
                  <c:v>Korn Ferry</c:v>
                </c:pt>
                <c:pt idx="3">
                  <c:v>Samper Head Hunting</c:v>
                </c:pt>
                <c:pt idx="4">
                  <c:v>Price Water House</c:v>
                </c:pt>
                <c:pt idx="5">
                  <c:v>Deloitte Ecuador</c:v>
                </c:pt>
                <c:pt idx="6">
                  <c:v>Nexos Talent</c:v>
                </c:pt>
                <c:pt idx="7">
                  <c:v>Talent Partnership</c:v>
                </c:pt>
                <c:pt idx="8">
                  <c:v>Selecta</c:v>
                </c:pt>
              </c:strCache>
            </c:strRef>
          </c:cat>
          <c:val>
            <c:numRef>
              <c:f>tabula!$C$182:$C$190</c:f>
              <c:numCache>
                <c:formatCode>General</c:formatCode>
                <c:ptCount val="9"/>
                <c:pt idx="0">
                  <c:v>71</c:v>
                </c:pt>
                <c:pt idx="1">
                  <c:v>57</c:v>
                </c:pt>
                <c:pt idx="2">
                  <c:v>69</c:v>
                </c:pt>
                <c:pt idx="3">
                  <c:v>41</c:v>
                </c:pt>
                <c:pt idx="4">
                  <c:v>64</c:v>
                </c:pt>
                <c:pt idx="5">
                  <c:v>64</c:v>
                </c:pt>
                <c:pt idx="6">
                  <c:v>46</c:v>
                </c:pt>
                <c:pt idx="7">
                  <c:v>45</c:v>
                </c:pt>
                <c:pt idx="8">
                  <c:v>50</c:v>
                </c:pt>
              </c:numCache>
            </c:numRef>
          </c:val>
        </c:ser>
        <c:ser>
          <c:idx val="1"/>
          <c:order val="1"/>
          <c:tx>
            <c:strRef>
              <c:f>tabula!$D$181</c:f>
              <c:strCache>
                <c:ptCount val="1"/>
                <c:pt idx="0">
                  <c:v>Poco Satisfactoria</c:v>
                </c:pt>
              </c:strCache>
            </c:strRef>
          </c:tx>
          <c:spPr>
            <a:solidFill>
              <a:schemeClr val="accent5"/>
            </a:solidFill>
            <a:ln>
              <a:noFill/>
            </a:ln>
            <a:effectLst/>
          </c:spPr>
          <c:invertIfNegative val="0"/>
          <c:cat>
            <c:strRef>
              <c:f>tabula!$B$182:$B$190</c:f>
              <c:strCache>
                <c:ptCount val="9"/>
                <c:pt idx="0">
                  <c:v>Talet Search</c:v>
                </c:pt>
                <c:pt idx="1">
                  <c:v>O´Conor Consulting</c:v>
                </c:pt>
                <c:pt idx="2">
                  <c:v>Korn Ferry</c:v>
                </c:pt>
                <c:pt idx="3">
                  <c:v>Samper Head Hunting</c:v>
                </c:pt>
                <c:pt idx="4">
                  <c:v>Price Water House</c:v>
                </c:pt>
                <c:pt idx="5">
                  <c:v>Deloitte Ecuador</c:v>
                </c:pt>
                <c:pt idx="6">
                  <c:v>Nexos Talent</c:v>
                </c:pt>
                <c:pt idx="7">
                  <c:v>Talent Partnership</c:v>
                </c:pt>
                <c:pt idx="8">
                  <c:v>Selecta</c:v>
                </c:pt>
              </c:strCache>
            </c:strRef>
          </c:cat>
          <c:val>
            <c:numRef>
              <c:f>tabula!$D$182:$D$190</c:f>
              <c:numCache>
                <c:formatCode>General</c:formatCode>
                <c:ptCount val="9"/>
                <c:pt idx="0">
                  <c:v>1</c:v>
                </c:pt>
                <c:pt idx="1">
                  <c:v>14</c:v>
                </c:pt>
                <c:pt idx="2">
                  <c:v>2</c:v>
                </c:pt>
                <c:pt idx="3">
                  <c:v>28</c:v>
                </c:pt>
                <c:pt idx="4">
                  <c:v>8</c:v>
                </c:pt>
                <c:pt idx="5">
                  <c:v>8</c:v>
                </c:pt>
                <c:pt idx="6">
                  <c:v>24</c:v>
                </c:pt>
                <c:pt idx="7">
                  <c:v>28</c:v>
                </c:pt>
                <c:pt idx="8">
                  <c:v>21</c:v>
                </c:pt>
              </c:numCache>
            </c:numRef>
          </c:val>
        </c:ser>
        <c:ser>
          <c:idx val="2"/>
          <c:order val="2"/>
          <c:tx>
            <c:strRef>
              <c:f>tabula!$E$181</c:f>
              <c:strCache>
                <c:ptCount val="1"/>
                <c:pt idx="0">
                  <c:v>Insatisfactoria</c:v>
                </c:pt>
              </c:strCache>
            </c:strRef>
          </c:tx>
          <c:spPr>
            <a:solidFill>
              <a:schemeClr val="accent4"/>
            </a:solidFill>
            <a:ln>
              <a:noFill/>
            </a:ln>
            <a:effectLst/>
          </c:spPr>
          <c:invertIfNegative val="0"/>
          <c:cat>
            <c:strRef>
              <c:f>tabula!$B$182:$B$190</c:f>
              <c:strCache>
                <c:ptCount val="9"/>
                <c:pt idx="0">
                  <c:v>Talet Search</c:v>
                </c:pt>
                <c:pt idx="1">
                  <c:v>O´Conor Consulting</c:v>
                </c:pt>
                <c:pt idx="2">
                  <c:v>Korn Ferry</c:v>
                </c:pt>
                <c:pt idx="3">
                  <c:v>Samper Head Hunting</c:v>
                </c:pt>
                <c:pt idx="4">
                  <c:v>Price Water House</c:v>
                </c:pt>
                <c:pt idx="5">
                  <c:v>Deloitte Ecuador</c:v>
                </c:pt>
                <c:pt idx="6">
                  <c:v>Nexos Talent</c:v>
                </c:pt>
                <c:pt idx="7">
                  <c:v>Talent Partnership</c:v>
                </c:pt>
                <c:pt idx="8">
                  <c:v>Selecta</c:v>
                </c:pt>
              </c:strCache>
            </c:strRef>
          </c:cat>
          <c:val>
            <c:numRef>
              <c:f>tabula!$E$182:$E$190</c:f>
              <c:numCache>
                <c:formatCode>General</c:formatCode>
                <c:ptCount val="9"/>
                <c:pt idx="0">
                  <c:v>1</c:v>
                </c:pt>
                <c:pt idx="1">
                  <c:v>2</c:v>
                </c:pt>
                <c:pt idx="2">
                  <c:v>2</c:v>
                </c:pt>
                <c:pt idx="3">
                  <c:v>4</c:v>
                </c:pt>
                <c:pt idx="4">
                  <c:v>1</c:v>
                </c:pt>
                <c:pt idx="5">
                  <c:v>1</c:v>
                </c:pt>
                <c:pt idx="6">
                  <c:v>3</c:v>
                </c:pt>
                <c:pt idx="7">
                  <c:v>0</c:v>
                </c:pt>
                <c:pt idx="8">
                  <c:v>2</c:v>
                </c:pt>
              </c:numCache>
            </c:numRef>
          </c:val>
        </c:ser>
        <c:dLbls>
          <c:showLegendKey val="0"/>
          <c:showVal val="0"/>
          <c:showCatName val="0"/>
          <c:showSerName val="0"/>
          <c:showPercent val="0"/>
          <c:showBubbleSize val="0"/>
        </c:dLbls>
        <c:gapWidth val="150"/>
        <c:overlap val="100"/>
        <c:axId val="287643504"/>
        <c:axId val="287641936"/>
      </c:barChart>
      <c:catAx>
        <c:axId val="287643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87641936"/>
        <c:crosses val="autoZero"/>
        <c:auto val="1"/>
        <c:lblAlgn val="ctr"/>
        <c:lblOffset val="100"/>
        <c:noMultiLvlLbl val="0"/>
      </c:catAx>
      <c:valAx>
        <c:axId val="287641936"/>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87643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s-EC"/>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tabula!$C$197</c:f>
              <c:strCache>
                <c:ptCount val="1"/>
                <c:pt idx="0">
                  <c:v>El servicio no cumple los resultados esperados</c:v>
                </c:pt>
              </c:strCache>
            </c:strRef>
          </c:tx>
          <c:spPr>
            <a:solidFill>
              <a:schemeClr val="accent2"/>
            </a:solidFill>
            <a:ln>
              <a:noFill/>
            </a:ln>
            <a:effectLst/>
          </c:spPr>
          <c:invertIfNegative val="0"/>
          <c:cat>
            <c:strRef>
              <c:f>tabula!$B$198:$B$206</c:f>
              <c:strCache>
                <c:ptCount val="9"/>
                <c:pt idx="0">
                  <c:v>Talet Search</c:v>
                </c:pt>
                <c:pt idx="1">
                  <c:v>O´Conor Consulting</c:v>
                </c:pt>
                <c:pt idx="2">
                  <c:v>Korn Ferry</c:v>
                </c:pt>
                <c:pt idx="3">
                  <c:v>Samper Head Hunting</c:v>
                </c:pt>
                <c:pt idx="4">
                  <c:v>Price Water House</c:v>
                </c:pt>
                <c:pt idx="5">
                  <c:v>Deloitte Ecuador</c:v>
                </c:pt>
                <c:pt idx="6">
                  <c:v>Nexos Talent</c:v>
                </c:pt>
                <c:pt idx="7">
                  <c:v>Talent Partnership</c:v>
                </c:pt>
                <c:pt idx="8">
                  <c:v>Selecta</c:v>
                </c:pt>
              </c:strCache>
            </c:strRef>
          </c:cat>
          <c:val>
            <c:numRef>
              <c:f>tabula!$C$198:$C$206</c:f>
              <c:numCache>
                <c:formatCode>General</c:formatCode>
                <c:ptCount val="9"/>
                <c:pt idx="0">
                  <c:v>0</c:v>
                </c:pt>
                <c:pt idx="1">
                  <c:v>2</c:v>
                </c:pt>
                <c:pt idx="2">
                  <c:v>0</c:v>
                </c:pt>
                <c:pt idx="3">
                  <c:v>8</c:v>
                </c:pt>
                <c:pt idx="4">
                  <c:v>1</c:v>
                </c:pt>
                <c:pt idx="5">
                  <c:v>1</c:v>
                </c:pt>
                <c:pt idx="6">
                  <c:v>12</c:v>
                </c:pt>
                <c:pt idx="7">
                  <c:v>9</c:v>
                </c:pt>
                <c:pt idx="8">
                  <c:v>8</c:v>
                </c:pt>
              </c:numCache>
            </c:numRef>
          </c:val>
        </c:ser>
        <c:ser>
          <c:idx val="1"/>
          <c:order val="1"/>
          <c:tx>
            <c:strRef>
              <c:f>tabula!$D$197</c:f>
              <c:strCache>
                <c:ptCount val="1"/>
                <c:pt idx="0">
                  <c:v>El servicio cumple los resultados esperados</c:v>
                </c:pt>
              </c:strCache>
            </c:strRef>
          </c:tx>
          <c:spPr>
            <a:solidFill>
              <a:schemeClr val="accent4"/>
            </a:solidFill>
            <a:ln>
              <a:noFill/>
            </a:ln>
            <a:effectLst/>
          </c:spPr>
          <c:invertIfNegative val="0"/>
          <c:cat>
            <c:strRef>
              <c:f>tabula!$B$198:$B$206</c:f>
              <c:strCache>
                <c:ptCount val="9"/>
                <c:pt idx="0">
                  <c:v>Talet Search</c:v>
                </c:pt>
                <c:pt idx="1">
                  <c:v>O´Conor Consulting</c:v>
                </c:pt>
                <c:pt idx="2">
                  <c:v>Korn Ferry</c:v>
                </c:pt>
                <c:pt idx="3">
                  <c:v>Samper Head Hunting</c:v>
                </c:pt>
                <c:pt idx="4">
                  <c:v>Price Water House</c:v>
                </c:pt>
                <c:pt idx="5">
                  <c:v>Deloitte Ecuador</c:v>
                </c:pt>
                <c:pt idx="6">
                  <c:v>Nexos Talent</c:v>
                </c:pt>
                <c:pt idx="7">
                  <c:v>Talent Partnership</c:v>
                </c:pt>
                <c:pt idx="8">
                  <c:v>Selecta</c:v>
                </c:pt>
              </c:strCache>
            </c:strRef>
          </c:cat>
          <c:val>
            <c:numRef>
              <c:f>tabula!$D$198:$D$206</c:f>
              <c:numCache>
                <c:formatCode>General</c:formatCode>
                <c:ptCount val="9"/>
                <c:pt idx="0">
                  <c:v>59</c:v>
                </c:pt>
                <c:pt idx="1">
                  <c:v>71</c:v>
                </c:pt>
                <c:pt idx="2">
                  <c:v>65</c:v>
                </c:pt>
                <c:pt idx="3">
                  <c:v>64</c:v>
                </c:pt>
                <c:pt idx="4">
                  <c:v>64</c:v>
                </c:pt>
                <c:pt idx="5">
                  <c:v>63</c:v>
                </c:pt>
                <c:pt idx="6">
                  <c:v>61</c:v>
                </c:pt>
                <c:pt idx="7">
                  <c:v>61</c:v>
                </c:pt>
                <c:pt idx="8">
                  <c:v>60</c:v>
                </c:pt>
              </c:numCache>
            </c:numRef>
          </c:val>
        </c:ser>
        <c:ser>
          <c:idx val="2"/>
          <c:order val="2"/>
          <c:tx>
            <c:strRef>
              <c:f>tabula!$E$197</c:f>
              <c:strCache>
                <c:ptCount val="1"/>
                <c:pt idx="0">
                  <c:v>El servicio excede los resultados esperados</c:v>
                </c:pt>
              </c:strCache>
            </c:strRef>
          </c:tx>
          <c:spPr>
            <a:solidFill>
              <a:schemeClr val="accent6"/>
            </a:solidFill>
            <a:ln>
              <a:noFill/>
            </a:ln>
            <a:effectLst/>
          </c:spPr>
          <c:invertIfNegative val="0"/>
          <c:cat>
            <c:strRef>
              <c:f>tabula!$B$198:$B$206</c:f>
              <c:strCache>
                <c:ptCount val="9"/>
                <c:pt idx="0">
                  <c:v>Talet Search</c:v>
                </c:pt>
                <c:pt idx="1">
                  <c:v>O´Conor Consulting</c:v>
                </c:pt>
                <c:pt idx="2">
                  <c:v>Korn Ferry</c:v>
                </c:pt>
                <c:pt idx="3">
                  <c:v>Samper Head Hunting</c:v>
                </c:pt>
                <c:pt idx="4">
                  <c:v>Price Water House</c:v>
                </c:pt>
                <c:pt idx="5">
                  <c:v>Deloitte Ecuador</c:v>
                </c:pt>
                <c:pt idx="6">
                  <c:v>Nexos Talent</c:v>
                </c:pt>
                <c:pt idx="7">
                  <c:v>Talent Partnership</c:v>
                </c:pt>
                <c:pt idx="8">
                  <c:v>Selecta</c:v>
                </c:pt>
              </c:strCache>
            </c:strRef>
          </c:cat>
          <c:val>
            <c:numRef>
              <c:f>tabula!$E$198:$E$206</c:f>
              <c:numCache>
                <c:formatCode>General</c:formatCode>
                <c:ptCount val="9"/>
                <c:pt idx="0">
                  <c:v>14</c:v>
                </c:pt>
                <c:pt idx="1">
                  <c:v>0</c:v>
                </c:pt>
                <c:pt idx="2">
                  <c:v>8</c:v>
                </c:pt>
                <c:pt idx="3">
                  <c:v>1</c:v>
                </c:pt>
                <c:pt idx="4">
                  <c:v>8</c:v>
                </c:pt>
                <c:pt idx="5">
                  <c:v>9</c:v>
                </c:pt>
                <c:pt idx="6">
                  <c:v>0</c:v>
                </c:pt>
                <c:pt idx="7">
                  <c:v>3</c:v>
                </c:pt>
                <c:pt idx="8">
                  <c:v>5</c:v>
                </c:pt>
              </c:numCache>
            </c:numRef>
          </c:val>
        </c:ser>
        <c:dLbls>
          <c:showLegendKey val="0"/>
          <c:showVal val="0"/>
          <c:showCatName val="0"/>
          <c:showSerName val="0"/>
          <c:showPercent val="0"/>
          <c:showBubbleSize val="0"/>
        </c:dLbls>
        <c:gapWidth val="150"/>
        <c:overlap val="100"/>
        <c:axId val="287640760"/>
        <c:axId val="287638408"/>
      </c:barChart>
      <c:catAx>
        <c:axId val="287640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87638408"/>
        <c:crosses val="autoZero"/>
        <c:auto val="1"/>
        <c:lblAlgn val="ctr"/>
        <c:lblOffset val="100"/>
        <c:noMultiLvlLbl val="0"/>
      </c:catAx>
      <c:valAx>
        <c:axId val="287638408"/>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87640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s-EC"/>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tabula!$C$213</c:f>
              <c:strCache>
                <c:ptCount val="1"/>
                <c:pt idx="0">
                  <c:v>El servicio es poco relevante</c:v>
                </c:pt>
              </c:strCache>
            </c:strRef>
          </c:tx>
          <c:spPr>
            <a:solidFill>
              <a:schemeClr val="accent1"/>
            </a:solidFill>
            <a:ln>
              <a:noFill/>
            </a:ln>
            <a:effectLst/>
          </c:spPr>
          <c:invertIfNegative val="0"/>
          <c:cat>
            <c:strRef>
              <c:f>tabula!$B$214:$B$222</c:f>
              <c:strCache>
                <c:ptCount val="9"/>
                <c:pt idx="0">
                  <c:v>Talet Search</c:v>
                </c:pt>
                <c:pt idx="1">
                  <c:v>O´Conor Consulting</c:v>
                </c:pt>
                <c:pt idx="2">
                  <c:v>Korn Ferry</c:v>
                </c:pt>
                <c:pt idx="3">
                  <c:v>Samper Head Hunting</c:v>
                </c:pt>
                <c:pt idx="4">
                  <c:v>Price Water House</c:v>
                </c:pt>
                <c:pt idx="5">
                  <c:v>Deloitte Ecuador</c:v>
                </c:pt>
                <c:pt idx="6">
                  <c:v>Nexos Talent</c:v>
                </c:pt>
                <c:pt idx="7">
                  <c:v>Talent Partnership</c:v>
                </c:pt>
                <c:pt idx="8">
                  <c:v>Selecta</c:v>
                </c:pt>
              </c:strCache>
            </c:strRef>
          </c:cat>
          <c:val>
            <c:numRef>
              <c:f>tabula!$C$214:$C$222</c:f>
              <c:numCache>
                <c:formatCode>General</c:formatCode>
                <c:ptCount val="9"/>
                <c:pt idx="0">
                  <c:v>0</c:v>
                </c:pt>
                <c:pt idx="1">
                  <c:v>2</c:v>
                </c:pt>
                <c:pt idx="2">
                  <c:v>0</c:v>
                </c:pt>
                <c:pt idx="3">
                  <c:v>8</c:v>
                </c:pt>
                <c:pt idx="4">
                  <c:v>6</c:v>
                </c:pt>
                <c:pt idx="5">
                  <c:v>3</c:v>
                </c:pt>
                <c:pt idx="6">
                  <c:v>15</c:v>
                </c:pt>
                <c:pt idx="7">
                  <c:v>13</c:v>
                </c:pt>
                <c:pt idx="8">
                  <c:v>11</c:v>
                </c:pt>
              </c:numCache>
            </c:numRef>
          </c:val>
        </c:ser>
        <c:ser>
          <c:idx val="1"/>
          <c:order val="1"/>
          <c:tx>
            <c:strRef>
              <c:f>tabula!$D$213</c:f>
              <c:strCache>
                <c:ptCount val="1"/>
                <c:pt idx="0">
                  <c:v>El servicio es medio relevante</c:v>
                </c:pt>
              </c:strCache>
            </c:strRef>
          </c:tx>
          <c:spPr>
            <a:solidFill>
              <a:schemeClr val="accent3"/>
            </a:solidFill>
            <a:ln>
              <a:noFill/>
            </a:ln>
            <a:effectLst/>
          </c:spPr>
          <c:invertIfNegative val="0"/>
          <c:cat>
            <c:strRef>
              <c:f>tabula!$B$214:$B$222</c:f>
              <c:strCache>
                <c:ptCount val="9"/>
                <c:pt idx="0">
                  <c:v>Talet Search</c:v>
                </c:pt>
                <c:pt idx="1">
                  <c:v>O´Conor Consulting</c:v>
                </c:pt>
                <c:pt idx="2">
                  <c:v>Korn Ferry</c:v>
                </c:pt>
                <c:pt idx="3">
                  <c:v>Samper Head Hunting</c:v>
                </c:pt>
                <c:pt idx="4">
                  <c:v>Price Water House</c:v>
                </c:pt>
                <c:pt idx="5">
                  <c:v>Deloitte Ecuador</c:v>
                </c:pt>
                <c:pt idx="6">
                  <c:v>Nexos Talent</c:v>
                </c:pt>
                <c:pt idx="7">
                  <c:v>Talent Partnership</c:v>
                </c:pt>
                <c:pt idx="8">
                  <c:v>Selecta</c:v>
                </c:pt>
              </c:strCache>
            </c:strRef>
          </c:cat>
          <c:val>
            <c:numRef>
              <c:f>tabula!$D$214:$D$222</c:f>
              <c:numCache>
                <c:formatCode>General</c:formatCode>
                <c:ptCount val="9"/>
                <c:pt idx="0">
                  <c:v>45</c:v>
                </c:pt>
                <c:pt idx="1">
                  <c:v>64</c:v>
                </c:pt>
                <c:pt idx="2">
                  <c:v>61</c:v>
                </c:pt>
                <c:pt idx="3">
                  <c:v>57</c:v>
                </c:pt>
                <c:pt idx="4">
                  <c:v>47</c:v>
                </c:pt>
                <c:pt idx="5">
                  <c:v>50</c:v>
                </c:pt>
                <c:pt idx="6">
                  <c:v>55</c:v>
                </c:pt>
                <c:pt idx="7">
                  <c:v>54</c:v>
                </c:pt>
                <c:pt idx="8">
                  <c:v>56</c:v>
                </c:pt>
              </c:numCache>
            </c:numRef>
          </c:val>
        </c:ser>
        <c:ser>
          <c:idx val="2"/>
          <c:order val="2"/>
          <c:tx>
            <c:strRef>
              <c:f>tabula!$E$213</c:f>
              <c:strCache>
                <c:ptCount val="1"/>
                <c:pt idx="0">
                  <c:v>El servicio es muy relevante</c:v>
                </c:pt>
              </c:strCache>
            </c:strRef>
          </c:tx>
          <c:spPr>
            <a:solidFill>
              <a:schemeClr val="accent5"/>
            </a:solidFill>
            <a:ln>
              <a:noFill/>
            </a:ln>
            <a:effectLst/>
          </c:spPr>
          <c:invertIfNegative val="0"/>
          <c:cat>
            <c:strRef>
              <c:f>tabula!$B$214:$B$222</c:f>
              <c:strCache>
                <c:ptCount val="9"/>
                <c:pt idx="0">
                  <c:v>Talet Search</c:v>
                </c:pt>
                <c:pt idx="1">
                  <c:v>O´Conor Consulting</c:v>
                </c:pt>
                <c:pt idx="2">
                  <c:v>Korn Ferry</c:v>
                </c:pt>
                <c:pt idx="3">
                  <c:v>Samper Head Hunting</c:v>
                </c:pt>
                <c:pt idx="4">
                  <c:v>Price Water House</c:v>
                </c:pt>
                <c:pt idx="5">
                  <c:v>Deloitte Ecuador</c:v>
                </c:pt>
                <c:pt idx="6">
                  <c:v>Nexos Talent</c:v>
                </c:pt>
                <c:pt idx="7">
                  <c:v>Talent Partnership</c:v>
                </c:pt>
                <c:pt idx="8">
                  <c:v>Selecta</c:v>
                </c:pt>
              </c:strCache>
            </c:strRef>
          </c:cat>
          <c:val>
            <c:numRef>
              <c:f>tabula!$E$214:$E$222</c:f>
              <c:numCache>
                <c:formatCode>General</c:formatCode>
                <c:ptCount val="9"/>
                <c:pt idx="0">
                  <c:v>28</c:v>
                </c:pt>
                <c:pt idx="1">
                  <c:v>7</c:v>
                </c:pt>
                <c:pt idx="2">
                  <c:v>12</c:v>
                </c:pt>
                <c:pt idx="3">
                  <c:v>8</c:v>
                </c:pt>
                <c:pt idx="4">
                  <c:v>20</c:v>
                </c:pt>
                <c:pt idx="5">
                  <c:v>20</c:v>
                </c:pt>
                <c:pt idx="6">
                  <c:v>3</c:v>
                </c:pt>
                <c:pt idx="7">
                  <c:v>6</c:v>
                </c:pt>
                <c:pt idx="8">
                  <c:v>6</c:v>
                </c:pt>
              </c:numCache>
            </c:numRef>
          </c:val>
        </c:ser>
        <c:dLbls>
          <c:showLegendKey val="0"/>
          <c:showVal val="0"/>
          <c:showCatName val="0"/>
          <c:showSerName val="0"/>
          <c:showPercent val="0"/>
          <c:showBubbleSize val="0"/>
        </c:dLbls>
        <c:gapWidth val="150"/>
        <c:overlap val="100"/>
        <c:axId val="287636448"/>
        <c:axId val="287637232"/>
      </c:barChart>
      <c:catAx>
        <c:axId val="2876364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87637232"/>
        <c:crosses val="autoZero"/>
        <c:auto val="1"/>
        <c:lblAlgn val="ctr"/>
        <c:lblOffset val="100"/>
        <c:noMultiLvlLbl val="0"/>
      </c:catAx>
      <c:valAx>
        <c:axId val="287637232"/>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87636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s-EC"/>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tabula!$C$165</c:f>
              <c:strCache>
                <c:ptCount val="1"/>
                <c:pt idx="0">
                  <c:v>Recibe menos de lo que paga</c:v>
                </c:pt>
              </c:strCache>
            </c:strRef>
          </c:tx>
          <c:spPr>
            <a:solidFill>
              <a:schemeClr val="accent1"/>
            </a:solidFill>
            <a:ln>
              <a:noFill/>
            </a:ln>
            <a:effectLst/>
          </c:spPr>
          <c:invertIfNegative val="0"/>
          <c:cat>
            <c:strRef>
              <c:f>tabula!$B$166:$B$174</c:f>
              <c:strCache>
                <c:ptCount val="9"/>
                <c:pt idx="0">
                  <c:v>Talet Search</c:v>
                </c:pt>
                <c:pt idx="1">
                  <c:v>O´Conor Consulting</c:v>
                </c:pt>
                <c:pt idx="2">
                  <c:v>Korn Ferry</c:v>
                </c:pt>
                <c:pt idx="3">
                  <c:v>Samper Head Hunting</c:v>
                </c:pt>
                <c:pt idx="4">
                  <c:v>Price Water House</c:v>
                </c:pt>
                <c:pt idx="5">
                  <c:v>Deloitte Ecuador</c:v>
                </c:pt>
                <c:pt idx="6">
                  <c:v>Nexos Talent</c:v>
                </c:pt>
                <c:pt idx="7">
                  <c:v>Talent Partnership</c:v>
                </c:pt>
                <c:pt idx="8">
                  <c:v>Selecta</c:v>
                </c:pt>
              </c:strCache>
            </c:strRef>
          </c:cat>
          <c:val>
            <c:numRef>
              <c:f>tabula!$C$166:$C$174</c:f>
              <c:numCache>
                <c:formatCode>General</c:formatCode>
                <c:ptCount val="9"/>
                <c:pt idx="1">
                  <c:v>3</c:v>
                </c:pt>
                <c:pt idx="2">
                  <c:v>3</c:v>
                </c:pt>
                <c:pt idx="3">
                  <c:v>14</c:v>
                </c:pt>
                <c:pt idx="4">
                  <c:v>3</c:v>
                </c:pt>
                <c:pt idx="5">
                  <c:v>1</c:v>
                </c:pt>
                <c:pt idx="6">
                  <c:v>10</c:v>
                </c:pt>
                <c:pt idx="7">
                  <c:v>9</c:v>
                </c:pt>
                <c:pt idx="8">
                  <c:v>13</c:v>
                </c:pt>
              </c:numCache>
            </c:numRef>
          </c:val>
        </c:ser>
        <c:ser>
          <c:idx val="1"/>
          <c:order val="1"/>
          <c:tx>
            <c:strRef>
              <c:f>tabula!$D$165</c:f>
              <c:strCache>
                <c:ptCount val="1"/>
                <c:pt idx="0">
                  <c:v>Recibe lo justo</c:v>
                </c:pt>
              </c:strCache>
            </c:strRef>
          </c:tx>
          <c:spPr>
            <a:solidFill>
              <a:schemeClr val="accent2"/>
            </a:solidFill>
            <a:ln>
              <a:noFill/>
            </a:ln>
            <a:effectLst/>
          </c:spPr>
          <c:invertIfNegative val="0"/>
          <c:cat>
            <c:strRef>
              <c:f>tabula!$B$166:$B$174</c:f>
              <c:strCache>
                <c:ptCount val="9"/>
                <c:pt idx="0">
                  <c:v>Talet Search</c:v>
                </c:pt>
                <c:pt idx="1">
                  <c:v>O´Conor Consulting</c:v>
                </c:pt>
                <c:pt idx="2">
                  <c:v>Korn Ferry</c:v>
                </c:pt>
                <c:pt idx="3">
                  <c:v>Samper Head Hunting</c:v>
                </c:pt>
                <c:pt idx="4">
                  <c:v>Price Water House</c:v>
                </c:pt>
                <c:pt idx="5">
                  <c:v>Deloitte Ecuador</c:v>
                </c:pt>
                <c:pt idx="6">
                  <c:v>Nexos Talent</c:v>
                </c:pt>
                <c:pt idx="7">
                  <c:v>Talent Partnership</c:v>
                </c:pt>
                <c:pt idx="8">
                  <c:v>Selecta</c:v>
                </c:pt>
              </c:strCache>
            </c:strRef>
          </c:cat>
          <c:val>
            <c:numRef>
              <c:f>tabula!$D$166:$D$174</c:f>
              <c:numCache>
                <c:formatCode>General</c:formatCode>
                <c:ptCount val="9"/>
                <c:pt idx="0">
                  <c:v>54</c:v>
                </c:pt>
                <c:pt idx="1">
                  <c:v>69</c:v>
                </c:pt>
                <c:pt idx="2">
                  <c:v>61</c:v>
                </c:pt>
                <c:pt idx="3">
                  <c:v>58</c:v>
                </c:pt>
                <c:pt idx="4">
                  <c:v>60</c:v>
                </c:pt>
                <c:pt idx="5">
                  <c:v>60</c:v>
                </c:pt>
                <c:pt idx="6">
                  <c:v>63</c:v>
                </c:pt>
                <c:pt idx="7">
                  <c:v>61</c:v>
                </c:pt>
                <c:pt idx="8">
                  <c:v>57</c:v>
                </c:pt>
              </c:numCache>
            </c:numRef>
          </c:val>
        </c:ser>
        <c:ser>
          <c:idx val="2"/>
          <c:order val="2"/>
          <c:tx>
            <c:strRef>
              <c:f>tabula!$E$165</c:f>
              <c:strCache>
                <c:ptCount val="1"/>
                <c:pt idx="0">
                  <c:v>Recibe más de lo que paga</c:v>
                </c:pt>
              </c:strCache>
            </c:strRef>
          </c:tx>
          <c:spPr>
            <a:solidFill>
              <a:schemeClr val="accent3"/>
            </a:solidFill>
            <a:ln>
              <a:noFill/>
            </a:ln>
            <a:effectLst/>
          </c:spPr>
          <c:invertIfNegative val="0"/>
          <c:cat>
            <c:strRef>
              <c:f>tabula!$B$166:$B$174</c:f>
              <c:strCache>
                <c:ptCount val="9"/>
                <c:pt idx="0">
                  <c:v>Talet Search</c:v>
                </c:pt>
                <c:pt idx="1">
                  <c:v>O´Conor Consulting</c:v>
                </c:pt>
                <c:pt idx="2">
                  <c:v>Korn Ferry</c:v>
                </c:pt>
                <c:pt idx="3">
                  <c:v>Samper Head Hunting</c:v>
                </c:pt>
                <c:pt idx="4">
                  <c:v>Price Water House</c:v>
                </c:pt>
                <c:pt idx="5">
                  <c:v>Deloitte Ecuador</c:v>
                </c:pt>
                <c:pt idx="6">
                  <c:v>Nexos Talent</c:v>
                </c:pt>
                <c:pt idx="7">
                  <c:v>Talent Partnership</c:v>
                </c:pt>
                <c:pt idx="8">
                  <c:v>Selecta</c:v>
                </c:pt>
              </c:strCache>
            </c:strRef>
          </c:cat>
          <c:val>
            <c:numRef>
              <c:f>tabula!$E$166:$E$174</c:f>
              <c:numCache>
                <c:formatCode>General</c:formatCode>
                <c:ptCount val="9"/>
                <c:pt idx="0">
                  <c:v>19</c:v>
                </c:pt>
                <c:pt idx="1">
                  <c:v>1</c:v>
                </c:pt>
                <c:pt idx="2">
                  <c:v>9</c:v>
                </c:pt>
                <c:pt idx="3">
                  <c:v>1</c:v>
                </c:pt>
                <c:pt idx="4">
                  <c:v>10</c:v>
                </c:pt>
                <c:pt idx="5">
                  <c:v>12</c:v>
                </c:pt>
                <c:pt idx="7">
                  <c:v>3</c:v>
                </c:pt>
                <c:pt idx="8">
                  <c:v>3</c:v>
                </c:pt>
              </c:numCache>
            </c:numRef>
          </c:val>
        </c:ser>
        <c:dLbls>
          <c:showLegendKey val="0"/>
          <c:showVal val="0"/>
          <c:showCatName val="0"/>
          <c:showSerName val="0"/>
          <c:showPercent val="0"/>
          <c:showBubbleSize val="0"/>
        </c:dLbls>
        <c:gapWidth val="150"/>
        <c:overlap val="100"/>
        <c:axId val="287637624"/>
        <c:axId val="287641152"/>
      </c:barChart>
      <c:catAx>
        <c:axId val="287637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87641152"/>
        <c:crosses val="autoZero"/>
        <c:auto val="1"/>
        <c:lblAlgn val="ctr"/>
        <c:lblOffset val="100"/>
        <c:noMultiLvlLbl val="0"/>
      </c:catAx>
      <c:valAx>
        <c:axId val="2876411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87637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tabula!$C$5</c:f>
              <c:strCache>
                <c:ptCount val="1"/>
                <c:pt idx="0">
                  <c:v>Frecuencia</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Pt>
            <c:idx val="4"/>
            <c:bubble3D val="0"/>
            <c:spPr>
              <a:solidFill>
                <a:schemeClr val="accent5"/>
              </a:solidFill>
              <a:ln>
                <a:noFill/>
              </a:ln>
              <a:effectLst>
                <a:outerShdw blurRad="254000" sx="102000" sy="102000" algn="ctr" rotWithShape="0">
                  <a:prstClr val="black">
                    <a:alpha val="20000"/>
                  </a:prstClr>
                </a:outerShdw>
              </a:effectLst>
            </c:spPr>
          </c:dPt>
          <c:dPt>
            <c:idx val="5"/>
            <c:bubble3D val="0"/>
            <c:spPr>
              <a:solidFill>
                <a:schemeClr val="accent6"/>
              </a:solidFill>
              <a:ln>
                <a:noFill/>
              </a:ln>
              <a:effectLst>
                <a:outerShdw blurRad="254000" sx="102000" sy="102000" algn="ctr" rotWithShape="0">
                  <a:prstClr val="black">
                    <a:alpha val="20000"/>
                  </a:prstClr>
                </a:outerShdw>
              </a:effectLst>
            </c:spPr>
          </c:dPt>
          <c:dPt>
            <c:idx val="6"/>
            <c:bubble3D val="0"/>
            <c:spPr>
              <a:solidFill>
                <a:schemeClr val="accent1">
                  <a:lumMod val="60000"/>
                </a:schemeClr>
              </a:solidFill>
              <a:ln>
                <a:noFill/>
              </a:ln>
              <a:effectLst>
                <a:outerShdw blurRad="254000" sx="102000" sy="102000" algn="ctr" rotWithShape="0">
                  <a:prstClr val="black">
                    <a:alpha val="20000"/>
                  </a:prstClr>
                </a:outerShdw>
              </a:effectLst>
            </c:spPr>
          </c:dPt>
          <c:dPt>
            <c:idx val="7"/>
            <c:bubble3D val="0"/>
            <c:spPr>
              <a:solidFill>
                <a:schemeClr val="accent2">
                  <a:lumMod val="60000"/>
                </a:schemeClr>
              </a:solidFill>
              <a:ln>
                <a:noFill/>
              </a:ln>
              <a:effectLst>
                <a:outerShdw blurRad="254000" sx="102000" sy="102000" algn="ctr" rotWithShape="0">
                  <a:prstClr val="black">
                    <a:alpha val="20000"/>
                  </a:prstClr>
                </a:outerShdw>
              </a:effectLst>
            </c:spPr>
          </c:dPt>
          <c:dPt>
            <c:idx val="8"/>
            <c:bubble3D val="0"/>
            <c:spPr>
              <a:solidFill>
                <a:schemeClr val="accent3">
                  <a:lumMod val="60000"/>
                </a:schemeClr>
              </a:solidFill>
              <a:ln>
                <a:noFill/>
              </a:ln>
              <a:effectLst>
                <a:outerShdw blurRad="254000" sx="102000" sy="102000" algn="ctr" rotWithShape="0">
                  <a:prstClr val="black">
                    <a:alpha val="20000"/>
                  </a:prstClr>
                </a:outerShdw>
              </a:effectLst>
            </c:spPr>
          </c:dPt>
          <c:dPt>
            <c:idx val="9"/>
            <c:bubble3D val="0"/>
            <c:spPr>
              <a:solidFill>
                <a:schemeClr val="accent4">
                  <a:lumMod val="60000"/>
                </a:schemeClr>
              </a:solidFill>
              <a:ln>
                <a:noFill/>
              </a:ln>
              <a:effectLst>
                <a:outerShdw blurRad="254000" sx="102000" sy="102000" algn="ctr" rotWithShape="0">
                  <a:prstClr val="black">
                    <a:alpha val="20000"/>
                  </a:prstClr>
                </a:outerShdw>
              </a:effectLst>
            </c:spPr>
          </c:dPt>
          <c:dPt>
            <c:idx val="10"/>
            <c:bubble3D val="0"/>
            <c:spPr>
              <a:solidFill>
                <a:schemeClr val="accent5">
                  <a:lumMod val="60000"/>
                </a:schemeClr>
              </a:solidFill>
              <a:ln>
                <a:noFill/>
              </a:ln>
              <a:effectLst>
                <a:outerShdw blurRad="254000" sx="102000" sy="102000" algn="ctr" rotWithShape="0">
                  <a:prstClr val="black">
                    <a:alpha val="20000"/>
                  </a:prstClr>
                </a:outerShdw>
              </a:effectLst>
            </c:spPr>
          </c:dPt>
          <c:cat>
            <c:strRef>
              <c:f>tabula!$B$246:$B$256</c:f>
              <c:strCache>
                <c:ptCount val="11"/>
                <c:pt idx="0">
                  <c:v>Asesoría</c:v>
                </c:pt>
                <c:pt idx="1">
                  <c:v>Base de datos</c:v>
                </c:pt>
                <c:pt idx="2">
                  <c:v>Calidad</c:v>
                </c:pt>
                <c:pt idx="3">
                  <c:v>Confianza</c:v>
                </c:pt>
                <c:pt idx="4">
                  <c:v>Coaching</c:v>
                </c:pt>
                <c:pt idx="5">
                  <c:v>Evaluación</c:v>
                </c:pt>
                <c:pt idx="6">
                  <c:v>Experiencia</c:v>
                </c:pt>
                <c:pt idx="7">
                  <c:v>Innovación</c:v>
                </c:pt>
                <c:pt idx="8">
                  <c:v>Selección nivel gerencial</c:v>
                </c:pt>
                <c:pt idx="9">
                  <c:v>Servicio personalizado</c:v>
                </c:pt>
                <c:pt idx="10">
                  <c:v>Tercerización de reclutamiento</c:v>
                </c:pt>
              </c:strCache>
            </c:strRef>
          </c:cat>
          <c:val>
            <c:numRef>
              <c:f>tabula!$C$246:$C$256</c:f>
              <c:numCache>
                <c:formatCode>General</c:formatCode>
                <c:ptCount val="11"/>
                <c:pt idx="0">
                  <c:v>3</c:v>
                </c:pt>
                <c:pt idx="1">
                  <c:v>1</c:v>
                </c:pt>
                <c:pt idx="2">
                  <c:v>12</c:v>
                </c:pt>
                <c:pt idx="3">
                  <c:v>1</c:v>
                </c:pt>
                <c:pt idx="4">
                  <c:v>1</c:v>
                </c:pt>
                <c:pt idx="5">
                  <c:v>9</c:v>
                </c:pt>
                <c:pt idx="6">
                  <c:v>5</c:v>
                </c:pt>
                <c:pt idx="7">
                  <c:v>1</c:v>
                </c:pt>
                <c:pt idx="8">
                  <c:v>37</c:v>
                </c:pt>
                <c:pt idx="9">
                  <c:v>1</c:v>
                </c:pt>
                <c:pt idx="10">
                  <c:v>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5204986876640425"/>
          <c:y val="8.9732637413186579E-3"/>
          <c:w val="0.32850568678915137"/>
          <c:h val="0.985356280604148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Hoja1!$B$24</c:f>
              <c:strCache>
                <c:ptCount val="1"/>
                <c:pt idx="0">
                  <c:v>75%</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cmpd="sng">
              <a:solidFill>
                <a:schemeClr val="accent1"/>
              </a:solidFill>
              <a:prstDash val="sysDash"/>
            </a:ln>
            <a:effectLst>
              <a:softEdge rad="0"/>
            </a:effectLst>
          </c:spPr>
          <c:invertIfNegative val="0"/>
          <c:dPt>
            <c:idx val="1"/>
            <c:invertIfNegative val="0"/>
            <c:bubble3D val="0"/>
            <c:spPr>
              <a:solidFill>
                <a:schemeClr val="accent2"/>
              </a:solidFill>
              <a:ln cmpd="sng">
                <a:solidFill>
                  <a:schemeClr val="accent1"/>
                </a:solidFill>
                <a:prstDash val="sysDash"/>
              </a:ln>
              <a:effectLst>
                <a:softEdge rad="0"/>
              </a:effectLst>
            </c:spPr>
          </c:dPt>
          <c:dPt>
            <c:idx val="2"/>
            <c:invertIfNegative val="0"/>
            <c:bubble3D val="0"/>
            <c:spPr>
              <a:solidFill>
                <a:srgbClr val="EEB500"/>
              </a:solidFill>
              <a:ln cmpd="sng">
                <a:solidFill>
                  <a:schemeClr val="accent1"/>
                </a:solidFill>
                <a:prstDash val="sysDash"/>
              </a:ln>
              <a:effectLst>
                <a:softEdge rad="0"/>
              </a:effectLst>
            </c:spPr>
          </c:dPt>
          <c:dPt>
            <c:idx val="3"/>
            <c:invertIfNegative val="0"/>
            <c:bubble3D val="0"/>
            <c:spPr>
              <a:solidFill>
                <a:schemeClr val="accent1">
                  <a:lumMod val="75000"/>
                </a:schemeClr>
              </a:solidFill>
              <a:ln cmpd="sng">
                <a:solidFill>
                  <a:schemeClr val="accent1"/>
                </a:solidFill>
                <a:prstDash val="sysDash"/>
              </a:ln>
              <a:effectLst>
                <a:softEdge rad="0"/>
              </a:effectLst>
            </c:spPr>
          </c:dPt>
          <c:dPt>
            <c:idx val="4"/>
            <c:invertIfNegative val="0"/>
            <c:bubble3D val="0"/>
            <c:spPr>
              <a:solidFill>
                <a:srgbClr val="7030A0"/>
              </a:solidFill>
              <a:ln cmpd="sng">
                <a:solidFill>
                  <a:schemeClr val="accent1"/>
                </a:solidFill>
                <a:prstDash val="sysDash"/>
              </a:ln>
              <a:effectLst>
                <a:softEdge rad="0"/>
              </a:effectLst>
            </c:spPr>
          </c:dPt>
          <c:dPt>
            <c:idx val="5"/>
            <c:invertIfNegative val="0"/>
            <c:bubble3D val="0"/>
            <c:spPr>
              <a:solidFill>
                <a:schemeClr val="accent4">
                  <a:lumMod val="75000"/>
                </a:schemeClr>
              </a:solidFill>
              <a:ln cmpd="sng">
                <a:solidFill>
                  <a:schemeClr val="accent1"/>
                </a:solidFill>
                <a:prstDash val="sysDash"/>
              </a:ln>
              <a:effectLst>
                <a:softEdge rad="0"/>
              </a:effectLst>
            </c:spPr>
          </c:dPt>
          <c:dPt>
            <c:idx val="6"/>
            <c:invertIfNegative val="0"/>
            <c:bubble3D val="0"/>
            <c:spPr>
              <a:solidFill>
                <a:srgbClr val="00B050"/>
              </a:solidFill>
              <a:ln cmpd="sng">
                <a:solidFill>
                  <a:schemeClr val="accent1"/>
                </a:solidFill>
                <a:prstDash val="sysDash"/>
              </a:ln>
              <a:effectLst>
                <a:softEdge rad="0"/>
              </a:effectLst>
            </c:spPr>
          </c:dPt>
          <c:dPt>
            <c:idx val="7"/>
            <c:invertIfNegative val="0"/>
            <c:bubble3D val="0"/>
            <c:spPr>
              <a:solidFill>
                <a:srgbClr val="00B0F0"/>
              </a:solidFill>
              <a:ln cmpd="sng">
                <a:solidFill>
                  <a:schemeClr val="accent1"/>
                </a:solidFill>
                <a:prstDash val="sysDash"/>
              </a:ln>
              <a:effectLst>
                <a:softEdge rad="0"/>
              </a:effectLst>
            </c:spPr>
          </c:dPt>
          <c:dPt>
            <c:idx val="8"/>
            <c:invertIfNegative val="0"/>
            <c:bubble3D val="0"/>
            <c:spPr>
              <a:solidFill>
                <a:srgbClr val="FF66FF"/>
              </a:solidFill>
              <a:ln cmpd="sng">
                <a:solidFill>
                  <a:schemeClr val="accent1"/>
                </a:solidFill>
                <a:prstDash val="sysDash"/>
              </a:ln>
              <a:effectLst>
                <a:softEdge rad="0"/>
              </a:effectLst>
            </c:spPr>
          </c:dPt>
          <c:dLbls>
            <c:spPr>
              <a:noFill/>
              <a:ln>
                <a:noFill/>
              </a:ln>
              <a:effectLst/>
            </c:spPr>
            <c:txPr>
              <a:bodyPr rot="-5400000" spcFirstLastPara="1" vertOverflow="ellipsis"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Hoja1!$C$16:$C$24</c:f>
              <c:strCache>
                <c:ptCount val="9"/>
                <c:pt idx="0">
                  <c:v>recibe más de lo que paga sobre el servicio de Talent Search</c:v>
                </c:pt>
                <c:pt idx="1">
                  <c:v>principal atributo es la experiencia en colocación y consultoría en talento humano</c:v>
                </c:pt>
                <c:pt idx="2">
                  <c:v>frecuentemente utilizada servicio Talent Search </c:v>
                </c:pt>
                <c:pt idx="3">
                  <c:v>prefiere a Talent Search por procesos de selección gerencial</c:v>
                </c:pt>
                <c:pt idx="4">
                  <c:v>menciona que Talent Search cumple los resultados esperados</c:v>
                </c:pt>
                <c:pt idx="5">
                  <c:v>nivel de necesidad de Talent Search para las empresas evaluadas</c:v>
                </c:pt>
                <c:pt idx="6">
                  <c:v>satisfacción  alta del servicio de Talent Search
</c:v>
                </c:pt>
                <c:pt idx="7">
                  <c:v>Nivel de diferencia de Talent Search respecto a otras consultoras
</c:v>
                </c:pt>
                <c:pt idx="8">
                  <c:v>prefieren Talent Search sin tomar en cuenta calidad y costo </c:v>
                </c:pt>
              </c:strCache>
            </c:strRef>
          </c:cat>
          <c:val>
            <c:numRef>
              <c:f>Hoja1!$B$16:$B$24</c:f>
              <c:numCache>
                <c:formatCode>0%</c:formatCode>
                <c:ptCount val="9"/>
                <c:pt idx="0">
                  <c:v>0.19</c:v>
                </c:pt>
                <c:pt idx="1">
                  <c:v>0.36</c:v>
                </c:pt>
                <c:pt idx="2">
                  <c:v>0.38</c:v>
                </c:pt>
                <c:pt idx="3">
                  <c:v>0.51</c:v>
                </c:pt>
                <c:pt idx="4">
                  <c:v>0.59</c:v>
                </c:pt>
                <c:pt idx="5">
                  <c:v>0.67</c:v>
                </c:pt>
                <c:pt idx="6">
                  <c:v>0.75</c:v>
                </c:pt>
                <c:pt idx="7">
                  <c:v>0.75</c:v>
                </c:pt>
                <c:pt idx="8">
                  <c:v>0.75</c:v>
                </c:pt>
              </c:numCache>
            </c:numRef>
          </c:val>
        </c:ser>
        <c:dLbls>
          <c:showLegendKey val="0"/>
          <c:showVal val="1"/>
          <c:showCatName val="0"/>
          <c:showSerName val="0"/>
          <c:showPercent val="0"/>
          <c:showBubbleSize val="0"/>
        </c:dLbls>
        <c:gapWidth val="78"/>
        <c:axId val="287643112"/>
        <c:axId val="287638800"/>
      </c:barChart>
      <c:catAx>
        <c:axId val="28764311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C"/>
          </a:p>
        </c:txPr>
        <c:crossAx val="287638800"/>
        <c:crosses val="autoZero"/>
        <c:auto val="1"/>
        <c:lblAlgn val="ctr"/>
        <c:lblOffset val="100"/>
        <c:noMultiLvlLbl val="0"/>
      </c:catAx>
      <c:valAx>
        <c:axId val="287638800"/>
        <c:scaling>
          <c:orientation val="minMax"/>
        </c:scaling>
        <c:delete val="1"/>
        <c:axPos val="b"/>
        <c:numFmt formatCode="0%" sourceLinked="1"/>
        <c:majorTickMark val="none"/>
        <c:minorTickMark val="none"/>
        <c:tickLblPos val="nextTo"/>
        <c:crossAx val="287643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tabula!$B$6</c:f>
              <c:strCache>
                <c:ptCount val="1"/>
                <c:pt idx="0">
                  <c:v>Reconocimiento de marca (expertiz)</c:v>
                </c:pt>
              </c:strCache>
            </c:strRef>
          </c:tx>
          <c:spPr>
            <a:solidFill>
              <a:schemeClr val="accent1"/>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tabula!$C$6</c:f>
              <c:numCache>
                <c:formatCode>General</c:formatCode>
                <c:ptCount val="1"/>
                <c:pt idx="0">
                  <c:v>24</c:v>
                </c:pt>
              </c:numCache>
            </c:numRef>
          </c:val>
        </c:ser>
        <c:ser>
          <c:idx val="1"/>
          <c:order val="1"/>
          <c:tx>
            <c:strRef>
              <c:f>tabula!$B$7</c:f>
              <c:strCache>
                <c:ptCount val="1"/>
                <c:pt idx="0">
                  <c:v>Amplitud de contactos, bases de datos</c:v>
                </c:pt>
              </c:strCache>
            </c:strRef>
          </c:tx>
          <c:spPr>
            <a:solidFill>
              <a:schemeClr val="accent2"/>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tabula!$C$7</c:f>
              <c:numCache>
                <c:formatCode>General</c:formatCode>
                <c:ptCount val="1"/>
                <c:pt idx="0">
                  <c:v>38</c:v>
                </c:pt>
              </c:numCache>
            </c:numRef>
          </c:val>
        </c:ser>
        <c:ser>
          <c:idx val="2"/>
          <c:order val="2"/>
          <c:tx>
            <c:strRef>
              <c:f>tabula!$B$8</c:f>
              <c:strCache>
                <c:ptCount val="1"/>
                <c:pt idx="0">
                  <c:v>Experiencia en colocación y consultoría en Talento Humano</c:v>
                </c:pt>
              </c:strCache>
            </c:strRef>
          </c:tx>
          <c:spPr>
            <a:solidFill>
              <a:schemeClr val="accent3"/>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tabula!$C$8</c:f>
              <c:numCache>
                <c:formatCode>General</c:formatCode>
                <c:ptCount val="1"/>
                <c:pt idx="0">
                  <c:v>53</c:v>
                </c:pt>
              </c:numCache>
            </c:numRef>
          </c:val>
        </c:ser>
        <c:ser>
          <c:idx val="3"/>
          <c:order val="3"/>
          <c:tx>
            <c:strRef>
              <c:f>tabula!$B$9</c:f>
              <c:strCache>
                <c:ptCount val="1"/>
                <c:pt idx="0">
                  <c:v>Eficiencia y eficacia</c:v>
                </c:pt>
              </c:strCache>
            </c:strRef>
          </c:tx>
          <c:spPr>
            <a:solidFill>
              <a:schemeClr val="accent4"/>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tabula!$C$9</c:f>
              <c:numCache>
                <c:formatCode>General</c:formatCode>
                <c:ptCount val="1"/>
                <c:pt idx="0">
                  <c:v>31</c:v>
                </c:pt>
              </c:numCache>
            </c:numRef>
          </c:val>
        </c:ser>
        <c:ser>
          <c:idx val="4"/>
          <c:order val="4"/>
          <c:tx>
            <c:strRef>
              <c:f>tabula!$B$10</c:f>
              <c:strCache>
                <c:ptCount val="1"/>
                <c:pt idx="0">
                  <c:v>Otros</c:v>
                </c:pt>
              </c:strCache>
            </c:strRef>
          </c:tx>
          <c:spPr>
            <a:solidFill>
              <a:schemeClr val="accent5"/>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tabula!$C$10</c:f>
              <c:numCache>
                <c:formatCode>General</c:formatCode>
                <c:ptCount val="1"/>
                <c:pt idx="0">
                  <c:v>3</c:v>
                </c:pt>
              </c:numCache>
            </c:numRef>
          </c:val>
        </c:ser>
        <c:dLbls>
          <c:showLegendKey val="0"/>
          <c:showVal val="0"/>
          <c:showCatName val="0"/>
          <c:showSerName val="0"/>
          <c:showPercent val="0"/>
          <c:showBubbleSize val="0"/>
        </c:dLbls>
        <c:gapWidth val="150"/>
        <c:axId val="244044216"/>
        <c:axId val="244044608"/>
      </c:barChart>
      <c:catAx>
        <c:axId val="244044216"/>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244044608"/>
        <c:crosses val="autoZero"/>
        <c:auto val="1"/>
        <c:lblAlgn val="ctr"/>
        <c:lblOffset val="100"/>
        <c:noMultiLvlLbl val="0"/>
      </c:catAx>
      <c:valAx>
        <c:axId val="244044608"/>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crossAx val="244044216"/>
        <c:crosses val="autoZero"/>
        <c:crossBetween val="between"/>
      </c:valAx>
      <c:spPr>
        <a:noFill/>
        <a:ln>
          <a:noFill/>
        </a:ln>
        <a:effectLst/>
      </c:spPr>
    </c:plotArea>
    <c:legend>
      <c:legendPos val="r"/>
      <c:layout>
        <c:manualLayout>
          <c:xMode val="edge"/>
          <c:yMode val="edge"/>
          <c:x val="0.65461825166782717"/>
          <c:y val="3.0694886261713857E-2"/>
          <c:w val="0.3330218091058133"/>
          <c:h val="0.9682351105215117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tabula!$B$22</c:f>
              <c:strCache>
                <c:ptCount val="1"/>
                <c:pt idx="0">
                  <c:v>Reconocimiento de marca (expertiz)</c:v>
                </c:pt>
              </c:strCache>
            </c:strRef>
          </c:tx>
          <c:spPr>
            <a:solidFill>
              <a:schemeClr val="accent1"/>
            </a:solidFill>
            <a:ln>
              <a:noFill/>
            </a:ln>
            <a:effectLst>
              <a:outerShdw blurRad="254000" sx="102000" sy="102000" algn="ctr" rotWithShape="0">
                <a:prstClr val="black">
                  <a:alpha val="20000"/>
                </a:prstClr>
              </a:outerShdw>
            </a:effectLst>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cat>
            <c:strRef>
              <c:f>tabula!$C$5</c:f>
              <c:strCache>
                <c:ptCount val="1"/>
                <c:pt idx="0">
                  <c:v>Frecuencia</c:v>
                </c:pt>
              </c:strCache>
            </c:strRef>
          </c:cat>
          <c:val>
            <c:numRef>
              <c:f>tabula!$C$22</c:f>
              <c:numCache>
                <c:formatCode>General</c:formatCode>
                <c:ptCount val="1"/>
                <c:pt idx="0">
                  <c:v>35</c:v>
                </c:pt>
              </c:numCache>
            </c:numRef>
          </c:val>
        </c:ser>
        <c:ser>
          <c:idx val="1"/>
          <c:order val="1"/>
          <c:tx>
            <c:strRef>
              <c:f>tabula!$B$23</c:f>
              <c:strCache>
                <c:ptCount val="1"/>
                <c:pt idx="0">
                  <c:v>Amplitud de contactos, bases de datos</c:v>
                </c:pt>
              </c:strCache>
            </c:strRef>
          </c:tx>
          <c:spPr>
            <a:solidFill>
              <a:schemeClr val="accent2"/>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tabula!$C$23</c:f>
              <c:numCache>
                <c:formatCode>General</c:formatCode>
                <c:ptCount val="1"/>
                <c:pt idx="0">
                  <c:v>37</c:v>
                </c:pt>
              </c:numCache>
            </c:numRef>
          </c:val>
        </c:ser>
        <c:ser>
          <c:idx val="2"/>
          <c:order val="2"/>
          <c:tx>
            <c:strRef>
              <c:f>tabula!$B$24</c:f>
              <c:strCache>
                <c:ptCount val="1"/>
                <c:pt idx="0">
                  <c:v>Experiencia en colocación y consultoría en Talento Humano</c:v>
                </c:pt>
              </c:strCache>
            </c:strRef>
          </c:tx>
          <c:spPr>
            <a:solidFill>
              <a:schemeClr val="accent3"/>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tabula!$C$24</c:f>
              <c:numCache>
                <c:formatCode>General</c:formatCode>
                <c:ptCount val="1"/>
                <c:pt idx="0">
                  <c:v>21</c:v>
                </c:pt>
              </c:numCache>
            </c:numRef>
          </c:val>
        </c:ser>
        <c:ser>
          <c:idx val="3"/>
          <c:order val="3"/>
          <c:tx>
            <c:strRef>
              <c:f>tabula!$B$25</c:f>
              <c:strCache>
                <c:ptCount val="1"/>
                <c:pt idx="0">
                  <c:v>Eficiencia y eficacia</c:v>
                </c:pt>
              </c:strCache>
            </c:strRef>
          </c:tx>
          <c:spPr>
            <a:solidFill>
              <a:schemeClr val="accent4"/>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tabula!$C$25</c:f>
              <c:numCache>
                <c:formatCode>General</c:formatCode>
                <c:ptCount val="1"/>
                <c:pt idx="0">
                  <c:v>13</c:v>
                </c:pt>
              </c:numCache>
            </c:numRef>
          </c:val>
        </c:ser>
        <c:ser>
          <c:idx val="4"/>
          <c:order val="4"/>
          <c:tx>
            <c:strRef>
              <c:f>tabula!$B$26</c:f>
              <c:strCache>
                <c:ptCount val="1"/>
                <c:pt idx="0">
                  <c:v>Otros</c:v>
                </c:pt>
              </c:strCache>
            </c:strRef>
          </c:tx>
          <c:spPr>
            <a:solidFill>
              <a:schemeClr val="accent5"/>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tabula!$C$26</c:f>
              <c:numCache>
                <c:formatCode>General</c:formatCode>
                <c:ptCount val="1"/>
                <c:pt idx="0">
                  <c:v>2</c:v>
                </c:pt>
              </c:numCache>
            </c:numRef>
          </c:val>
        </c:ser>
        <c:dLbls>
          <c:showLegendKey val="0"/>
          <c:showVal val="0"/>
          <c:showCatName val="0"/>
          <c:showSerName val="0"/>
          <c:showPercent val="0"/>
          <c:showBubbleSize val="0"/>
        </c:dLbls>
        <c:gapWidth val="100"/>
        <c:axId val="244045784"/>
        <c:axId val="244045000"/>
      </c:barChart>
      <c:catAx>
        <c:axId val="244045784"/>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244045000"/>
        <c:crosses val="autoZero"/>
        <c:auto val="1"/>
        <c:lblAlgn val="ctr"/>
        <c:lblOffset val="100"/>
        <c:noMultiLvlLbl val="0"/>
      </c:catAx>
      <c:valAx>
        <c:axId val="244045000"/>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crossAx val="244045784"/>
        <c:crosses val="autoZero"/>
        <c:crossBetween val="between"/>
      </c:valAx>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376246967953443E-2"/>
          <c:y val="3.5816058772178333E-2"/>
          <c:w val="0.52042401567143792"/>
          <c:h val="0.88865025759617078"/>
        </c:manualLayout>
      </c:layout>
      <c:barChart>
        <c:barDir val="col"/>
        <c:grouping val="clustered"/>
        <c:varyColors val="0"/>
        <c:ser>
          <c:idx val="0"/>
          <c:order val="0"/>
          <c:tx>
            <c:strRef>
              <c:f>tabula!$B$38</c:f>
              <c:strCache>
                <c:ptCount val="1"/>
                <c:pt idx="0">
                  <c:v>Seguimiento constante, durante y posterior al proceso de colocación</c:v>
                </c:pt>
              </c:strCache>
            </c:strRef>
          </c:tx>
          <c:spPr>
            <a:solidFill>
              <a:schemeClr val="accent1"/>
            </a:solidFill>
            <a:ln>
              <a:noFill/>
            </a:ln>
            <a:effectLst>
              <a:outerShdw blurRad="254000" sx="102000" sy="102000" algn="ctr" rotWithShape="0">
                <a:prstClr val="black">
                  <a:alpha val="20000"/>
                </a:prstClr>
              </a:outerShdw>
            </a:effectLst>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cat>
            <c:strRef>
              <c:f>tabula!$C$5</c:f>
              <c:strCache>
                <c:ptCount val="1"/>
                <c:pt idx="0">
                  <c:v>Frecuencia</c:v>
                </c:pt>
              </c:strCache>
            </c:strRef>
          </c:cat>
          <c:val>
            <c:numRef>
              <c:f>tabula!$C$38</c:f>
              <c:numCache>
                <c:formatCode>General</c:formatCode>
                <c:ptCount val="1"/>
                <c:pt idx="0">
                  <c:v>20</c:v>
                </c:pt>
              </c:numCache>
            </c:numRef>
          </c:val>
        </c:ser>
        <c:ser>
          <c:idx val="1"/>
          <c:order val="1"/>
          <c:tx>
            <c:strRef>
              <c:f>tabula!$B$39</c:f>
              <c:strCache>
                <c:ptCount val="1"/>
                <c:pt idx="0">
                  <c:v>Acompañamiento en el período de adaptación</c:v>
                </c:pt>
              </c:strCache>
            </c:strRef>
          </c:tx>
          <c:spPr>
            <a:solidFill>
              <a:schemeClr val="accent2"/>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tabula!$C$39</c:f>
              <c:numCache>
                <c:formatCode>General</c:formatCode>
                <c:ptCount val="1"/>
                <c:pt idx="0">
                  <c:v>9</c:v>
                </c:pt>
              </c:numCache>
            </c:numRef>
          </c:val>
        </c:ser>
        <c:ser>
          <c:idx val="2"/>
          <c:order val="2"/>
          <c:tx>
            <c:strRef>
              <c:f>tabula!$B$40</c:f>
              <c:strCache>
                <c:ptCount val="1"/>
                <c:pt idx="0">
                  <c:v>Evaluación de competencias y perfil de puestos</c:v>
                </c:pt>
              </c:strCache>
            </c:strRef>
          </c:tx>
          <c:spPr>
            <a:solidFill>
              <a:schemeClr val="accent3"/>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tabula!$C$40</c:f>
              <c:numCache>
                <c:formatCode>General</c:formatCode>
                <c:ptCount val="1"/>
                <c:pt idx="0">
                  <c:v>38</c:v>
                </c:pt>
              </c:numCache>
            </c:numRef>
          </c:val>
        </c:ser>
        <c:ser>
          <c:idx val="3"/>
          <c:order val="3"/>
          <c:tx>
            <c:strRef>
              <c:f>tabula!$B$41</c:f>
              <c:strCache>
                <c:ptCount val="1"/>
                <c:pt idx="0">
                  <c:v>Calidad del servicio</c:v>
                </c:pt>
              </c:strCache>
            </c:strRef>
          </c:tx>
          <c:spPr>
            <a:solidFill>
              <a:schemeClr val="accent4"/>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tabula!$C$41</c:f>
              <c:numCache>
                <c:formatCode>General</c:formatCode>
                <c:ptCount val="1"/>
                <c:pt idx="0">
                  <c:v>58</c:v>
                </c:pt>
              </c:numCache>
            </c:numRef>
          </c:val>
        </c:ser>
        <c:ser>
          <c:idx val="4"/>
          <c:order val="4"/>
          <c:tx>
            <c:strRef>
              <c:f>tabula!$B$42</c:f>
              <c:strCache>
                <c:ptCount val="1"/>
                <c:pt idx="0">
                  <c:v>Metodología aplicada</c:v>
                </c:pt>
              </c:strCache>
            </c:strRef>
          </c:tx>
          <c:spPr>
            <a:solidFill>
              <a:schemeClr val="accent5"/>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tabula!$C$42</c:f>
              <c:numCache>
                <c:formatCode>General</c:formatCode>
                <c:ptCount val="1"/>
                <c:pt idx="0">
                  <c:v>36</c:v>
                </c:pt>
              </c:numCache>
            </c:numRef>
          </c:val>
        </c:ser>
        <c:ser>
          <c:idx val="5"/>
          <c:order val="5"/>
          <c:tx>
            <c:strRef>
              <c:f>tabula!$B$43</c:f>
              <c:strCache>
                <c:ptCount val="1"/>
                <c:pt idx="0">
                  <c:v>Otros</c:v>
                </c:pt>
              </c:strCache>
            </c:strRef>
          </c:tx>
          <c:spPr>
            <a:solidFill>
              <a:schemeClr val="accent6"/>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tabula!$C$43</c:f>
              <c:numCache>
                <c:formatCode>General</c:formatCode>
                <c:ptCount val="1"/>
                <c:pt idx="0">
                  <c:v>1</c:v>
                </c:pt>
              </c:numCache>
            </c:numRef>
          </c:val>
        </c:ser>
        <c:dLbls>
          <c:showLegendKey val="0"/>
          <c:showVal val="0"/>
          <c:showCatName val="0"/>
          <c:showSerName val="0"/>
          <c:showPercent val="0"/>
          <c:showBubbleSize val="0"/>
        </c:dLbls>
        <c:gapWidth val="100"/>
        <c:axId val="244046176"/>
        <c:axId val="244046960"/>
      </c:barChart>
      <c:catAx>
        <c:axId val="244046176"/>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244046960"/>
        <c:crosses val="autoZero"/>
        <c:auto val="1"/>
        <c:lblAlgn val="ctr"/>
        <c:lblOffset val="100"/>
        <c:noMultiLvlLbl val="0"/>
      </c:catAx>
      <c:valAx>
        <c:axId val="244046960"/>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crossAx val="244046176"/>
        <c:crosses val="autoZero"/>
        <c:crossBetween val="between"/>
      </c:valAx>
      <c:spPr>
        <a:noFill/>
        <a:ln>
          <a:noFill/>
        </a:ln>
        <a:effectLst/>
      </c:spPr>
    </c:plotArea>
    <c:legend>
      <c:legendPos val="r"/>
      <c:layout>
        <c:manualLayout>
          <c:xMode val="edge"/>
          <c:yMode val="edge"/>
          <c:x val="0.54691134833972166"/>
          <c:y val="3.2080625870885282E-3"/>
          <c:w val="0.43806475747766843"/>
          <c:h val="0.9781572681317558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tabula!$B$54</c:f>
              <c:strCache>
                <c:ptCount val="1"/>
                <c:pt idx="0">
                  <c:v>Seguimiento constante, durante y posterior al proceso de colocación</c:v>
                </c:pt>
              </c:strCache>
            </c:strRef>
          </c:tx>
          <c:spPr>
            <a:solidFill>
              <a:schemeClr val="accent1"/>
            </a:solidFill>
            <a:ln>
              <a:noFill/>
            </a:ln>
            <a:effectLst>
              <a:outerShdw blurRad="254000" sx="102000" sy="102000" algn="ctr" rotWithShape="0">
                <a:prstClr val="black">
                  <a:alpha val="20000"/>
                </a:prstClr>
              </a:outerShdw>
            </a:effectLst>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cat>
            <c:strRef>
              <c:f>tabula!$C$5</c:f>
              <c:strCache>
                <c:ptCount val="1"/>
                <c:pt idx="0">
                  <c:v>Frecuencia</c:v>
                </c:pt>
              </c:strCache>
            </c:strRef>
          </c:cat>
          <c:val>
            <c:numRef>
              <c:f>tabula!$C$54</c:f>
              <c:numCache>
                <c:formatCode>General</c:formatCode>
                <c:ptCount val="1"/>
                <c:pt idx="0">
                  <c:v>41</c:v>
                </c:pt>
              </c:numCache>
            </c:numRef>
          </c:val>
        </c:ser>
        <c:ser>
          <c:idx val="1"/>
          <c:order val="1"/>
          <c:tx>
            <c:strRef>
              <c:f>tabula!$B$55</c:f>
              <c:strCache>
                <c:ptCount val="1"/>
                <c:pt idx="0">
                  <c:v>Acompañamiento en el período de adaptación</c:v>
                </c:pt>
              </c:strCache>
            </c:strRef>
          </c:tx>
          <c:spPr>
            <a:solidFill>
              <a:schemeClr val="accent2"/>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tabula!$C$55</c:f>
              <c:numCache>
                <c:formatCode>General</c:formatCode>
                <c:ptCount val="1"/>
                <c:pt idx="0">
                  <c:v>23</c:v>
                </c:pt>
              </c:numCache>
            </c:numRef>
          </c:val>
        </c:ser>
        <c:ser>
          <c:idx val="2"/>
          <c:order val="2"/>
          <c:tx>
            <c:strRef>
              <c:f>tabula!$B$56</c:f>
              <c:strCache>
                <c:ptCount val="1"/>
                <c:pt idx="0">
                  <c:v>Evaluación de competencias y perfil de puestos</c:v>
                </c:pt>
              </c:strCache>
            </c:strRef>
          </c:tx>
          <c:spPr>
            <a:solidFill>
              <a:schemeClr val="accent3"/>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tabula!$C$56</c:f>
              <c:numCache>
                <c:formatCode>General</c:formatCode>
                <c:ptCount val="1"/>
                <c:pt idx="0">
                  <c:v>26</c:v>
                </c:pt>
              </c:numCache>
            </c:numRef>
          </c:val>
        </c:ser>
        <c:ser>
          <c:idx val="3"/>
          <c:order val="3"/>
          <c:tx>
            <c:strRef>
              <c:f>tabula!$B$57</c:f>
              <c:strCache>
                <c:ptCount val="1"/>
                <c:pt idx="0">
                  <c:v>Calidad del servicio</c:v>
                </c:pt>
              </c:strCache>
            </c:strRef>
          </c:tx>
          <c:spPr>
            <a:solidFill>
              <a:schemeClr val="accent4"/>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tabula!$C$57</c:f>
              <c:numCache>
                <c:formatCode>General</c:formatCode>
                <c:ptCount val="1"/>
                <c:pt idx="0">
                  <c:v>13</c:v>
                </c:pt>
              </c:numCache>
            </c:numRef>
          </c:val>
        </c:ser>
        <c:ser>
          <c:idx val="4"/>
          <c:order val="4"/>
          <c:tx>
            <c:strRef>
              <c:f>tabula!$B$58</c:f>
              <c:strCache>
                <c:ptCount val="1"/>
                <c:pt idx="0">
                  <c:v>Metodología aplicada</c:v>
                </c:pt>
              </c:strCache>
            </c:strRef>
          </c:tx>
          <c:spPr>
            <a:solidFill>
              <a:schemeClr val="accent5"/>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tabula!$C$58</c:f>
              <c:numCache>
                <c:formatCode>General</c:formatCode>
                <c:ptCount val="1"/>
                <c:pt idx="0">
                  <c:v>19</c:v>
                </c:pt>
              </c:numCache>
            </c:numRef>
          </c:val>
        </c:ser>
        <c:ser>
          <c:idx val="5"/>
          <c:order val="5"/>
          <c:tx>
            <c:strRef>
              <c:f>tabula!$B$59</c:f>
              <c:strCache>
                <c:ptCount val="1"/>
                <c:pt idx="0">
                  <c:v>Otros</c:v>
                </c:pt>
              </c:strCache>
            </c:strRef>
          </c:tx>
          <c:spPr>
            <a:solidFill>
              <a:schemeClr val="accent6"/>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tabula!$C$59</c:f>
              <c:numCache>
                <c:formatCode>General</c:formatCode>
                <c:ptCount val="1"/>
                <c:pt idx="0">
                  <c:v>3</c:v>
                </c:pt>
              </c:numCache>
            </c:numRef>
          </c:val>
        </c:ser>
        <c:dLbls>
          <c:showLegendKey val="0"/>
          <c:showVal val="0"/>
          <c:showCatName val="0"/>
          <c:showSerName val="0"/>
          <c:showPercent val="0"/>
          <c:showBubbleSize val="0"/>
        </c:dLbls>
        <c:gapWidth val="100"/>
        <c:axId val="287209672"/>
        <c:axId val="287210848"/>
      </c:barChart>
      <c:catAx>
        <c:axId val="287209672"/>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287210848"/>
        <c:crosses val="autoZero"/>
        <c:auto val="1"/>
        <c:lblAlgn val="ctr"/>
        <c:lblOffset val="100"/>
        <c:noMultiLvlLbl val="0"/>
      </c:catAx>
      <c:valAx>
        <c:axId val="287210848"/>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crossAx val="287209672"/>
        <c:crosses val="autoZero"/>
        <c:crossBetween val="between"/>
      </c:valAx>
      <c:spPr>
        <a:noFill/>
        <a:ln>
          <a:noFill/>
        </a:ln>
        <a:effectLst/>
      </c:spPr>
    </c:plotArea>
    <c:legend>
      <c:legendPos val="r"/>
      <c:layout>
        <c:manualLayout>
          <c:xMode val="edge"/>
          <c:yMode val="edge"/>
          <c:x val="0.65822259691294915"/>
          <c:y val="8.4560666033299897E-2"/>
          <c:w val="0.33128346456692914"/>
          <c:h val="0.9154393251912801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tabula!$B$70</c:f>
              <c:strCache>
                <c:ptCount val="1"/>
                <c:pt idx="0">
                  <c:v>Calidad del servicio</c:v>
                </c:pt>
              </c:strCache>
            </c:strRef>
          </c:tx>
          <c:spPr>
            <a:solidFill>
              <a:schemeClr val="accent1"/>
            </a:solidFill>
            <a:ln>
              <a:noFill/>
            </a:ln>
            <a:effectLst>
              <a:outerShdw blurRad="254000" sx="102000" sy="102000" algn="ctr" rotWithShape="0">
                <a:prstClr val="black">
                  <a:alpha val="20000"/>
                </a:prstClr>
              </a:outerShdw>
            </a:effectLst>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cat>
            <c:strRef>
              <c:f>tabula!$C$5</c:f>
              <c:strCache>
                <c:ptCount val="1"/>
                <c:pt idx="0">
                  <c:v>Frecuencia</c:v>
                </c:pt>
              </c:strCache>
            </c:strRef>
          </c:cat>
          <c:val>
            <c:numRef>
              <c:f>tabula!$C$70</c:f>
              <c:numCache>
                <c:formatCode>General</c:formatCode>
                <c:ptCount val="1"/>
                <c:pt idx="0">
                  <c:v>4</c:v>
                </c:pt>
              </c:numCache>
            </c:numRef>
          </c:val>
        </c:ser>
        <c:ser>
          <c:idx val="1"/>
          <c:order val="1"/>
          <c:tx>
            <c:strRef>
              <c:f>tabula!$B$71</c:f>
              <c:strCache>
                <c:ptCount val="1"/>
                <c:pt idx="0">
                  <c:v>Seguimiento del proceso</c:v>
                </c:pt>
              </c:strCache>
            </c:strRef>
          </c:tx>
          <c:spPr>
            <a:solidFill>
              <a:schemeClr val="accent2"/>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tabula!$C$71</c:f>
              <c:numCache>
                <c:formatCode>General</c:formatCode>
                <c:ptCount val="1"/>
                <c:pt idx="0">
                  <c:v>34</c:v>
                </c:pt>
              </c:numCache>
            </c:numRef>
          </c:val>
        </c:ser>
        <c:ser>
          <c:idx val="2"/>
          <c:order val="2"/>
          <c:tx>
            <c:strRef>
              <c:f>tabula!$B$72</c:f>
              <c:strCache>
                <c:ptCount val="1"/>
                <c:pt idx="0">
                  <c:v>Metodología</c:v>
                </c:pt>
              </c:strCache>
            </c:strRef>
          </c:tx>
          <c:spPr>
            <a:solidFill>
              <a:schemeClr val="accent3"/>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tabula!$C$72</c:f>
              <c:numCache>
                <c:formatCode>General</c:formatCode>
                <c:ptCount val="1"/>
                <c:pt idx="0">
                  <c:v>7</c:v>
                </c:pt>
              </c:numCache>
            </c:numRef>
          </c:val>
        </c:ser>
        <c:ser>
          <c:idx val="3"/>
          <c:order val="3"/>
          <c:tx>
            <c:strRef>
              <c:f>tabula!$B$73</c:f>
              <c:strCache>
                <c:ptCount val="1"/>
                <c:pt idx="0">
                  <c:v>Tiempos de entrega</c:v>
                </c:pt>
              </c:strCache>
            </c:strRef>
          </c:tx>
          <c:spPr>
            <a:solidFill>
              <a:schemeClr val="accent4"/>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tabula!$C$73</c:f>
              <c:numCache>
                <c:formatCode>General</c:formatCode>
                <c:ptCount val="1"/>
                <c:pt idx="0">
                  <c:v>26</c:v>
                </c:pt>
              </c:numCache>
            </c:numRef>
          </c:val>
        </c:ser>
        <c:ser>
          <c:idx val="4"/>
          <c:order val="4"/>
          <c:tx>
            <c:strRef>
              <c:f>tabula!$B$74</c:f>
              <c:strCache>
                <c:ptCount val="1"/>
                <c:pt idx="0">
                  <c:v>Otros</c:v>
                </c:pt>
              </c:strCache>
            </c:strRef>
          </c:tx>
          <c:spPr>
            <a:solidFill>
              <a:schemeClr val="accent5"/>
            </a:solidFill>
            <a:ln>
              <a:noFill/>
            </a:ln>
            <a:effectLst>
              <a:outerShdw blurRad="254000" sx="102000" sy="102000" algn="ctr" rotWithShape="0">
                <a:prstClr val="black">
                  <a:alpha val="20000"/>
                </a:prstClr>
              </a:outerShdw>
            </a:effectLst>
          </c:spPr>
          <c:invertIfNegative val="0"/>
          <c:cat>
            <c:strRef>
              <c:f>tabula!$C$5</c:f>
              <c:strCache>
                <c:ptCount val="1"/>
                <c:pt idx="0">
                  <c:v>Frecuencia</c:v>
                </c:pt>
              </c:strCache>
            </c:strRef>
          </c:cat>
          <c:val>
            <c:numRef>
              <c:f>tabula!$C$74</c:f>
              <c:numCache>
                <c:formatCode>General</c:formatCode>
                <c:ptCount val="1"/>
                <c:pt idx="0">
                  <c:v>10</c:v>
                </c:pt>
              </c:numCache>
            </c:numRef>
          </c:val>
        </c:ser>
        <c:dLbls>
          <c:showLegendKey val="0"/>
          <c:showVal val="0"/>
          <c:showCatName val="0"/>
          <c:showSerName val="0"/>
          <c:showPercent val="0"/>
          <c:showBubbleSize val="0"/>
        </c:dLbls>
        <c:gapWidth val="100"/>
        <c:axId val="287207320"/>
        <c:axId val="287207712"/>
      </c:barChart>
      <c:catAx>
        <c:axId val="287207320"/>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287207712"/>
        <c:crosses val="autoZero"/>
        <c:auto val="1"/>
        <c:lblAlgn val="ctr"/>
        <c:lblOffset val="100"/>
        <c:noMultiLvlLbl val="0"/>
      </c:catAx>
      <c:valAx>
        <c:axId val="287207712"/>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crossAx val="287207320"/>
        <c:crosses val="autoZero"/>
        <c:crossBetween val="between"/>
      </c:valAx>
      <c:spPr>
        <a:noFill/>
        <a:ln>
          <a:noFill/>
        </a:ln>
        <a:effectLst/>
      </c:spPr>
    </c:plotArea>
    <c:legend>
      <c:legendPos val="r"/>
      <c:layout>
        <c:manualLayout>
          <c:xMode val="edge"/>
          <c:yMode val="edge"/>
          <c:x val="0.6478623270820969"/>
          <c:y val="0.24987316067138385"/>
          <c:w val="0.33331802075545836"/>
          <c:h val="0.4198112580117800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tabula!$C$5</c:f>
              <c:strCache>
                <c:ptCount val="1"/>
                <c:pt idx="0">
                  <c:v>Frecuencia</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Pt>
            <c:idx val="4"/>
            <c:bubble3D val="0"/>
            <c:spPr>
              <a:solidFill>
                <a:schemeClr val="accent5"/>
              </a:solidFill>
              <a:ln>
                <a:noFill/>
              </a:ln>
              <a:effectLst>
                <a:outerShdw blurRad="254000" sx="102000" sy="102000" algn="ctr" rotWithShape="0">
                  <a:prstClr val="black">
                    <a:alpha val="20000"/>
                  </a:prstClr>
                </a:outerShdw>
              </a:effectLst>
            </c:spPr>
          </c:dPt>
          <c:dPt>
            <c:idx val="5"/>
            <c:bubble3D val="0"/>
            <c:spPr>
              <a:solidFill>
                <a:schemeClr val="accent6"/>
              </a:solidFill>
              <a:ln>
                <a:noFill/>
              </a:ln>
              <a:effectLst>
                <a:outerShdw blurRad="254000" sx="102000" sy="102000" algn="ctr" rotWithShape="0">
                  <a:prstClr val="black">
                    <a:alpha val="20000"/>
                  </a:prstClr>
                </a:outerShdw>
              </a:effectLst>
            </c:spPr>
          </c:dPt>
          <c:dLbls>
            <c:spPr>
              <a:noFill/>
              <a:ln>
                <a:noFill/>
              </a:ln>
              <a:effectLst/>
            </c:sp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tabula!$B$86:$B$89</c:f>
              <c:strCache>
                <c:ptCount val="4"/>
                <c:pt idx="0">
                  <c:v>Muy importante</c:v>
                </c:pt>
                <c:pt idx="1">
                  <c:v>Importante</c:v>
                </c:pt>
                <c:pt idx="2">
                  <c:v>Poco importante</c:v>
                </c:pt>
                <c:pt idx="3">
                  <c:v>Nada Importante</c:v>
                </c:pt>
              </c:strCache>
            </c:strRef>
          </c:cat>
          <c:val>
            <c:numRef>
              <c:f>tabula!$C$86:$C$89</c:f>
              <c:numCache>
                <c:formatCode>General</c:formatCode>
                <c:ptCount val="4"/>
                <c:pt idx="0">
                  <c:v>15</c:v>
                </c:pt>
                <c:pt idx="1">
                  <c:v>49</c:v>
                </c:pt>
                <c:pt idx="2">
                  <c:v>9</c:v>
                </c:pt>
                <c:pt idx="3">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9834614035825326"/>
          <c:y val="0.1992773261065944"/>
          <c:w val="0.27264150691200228"/>
          <c:h val="0.5347690075325950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tabula!$C$5</c:f>
              <c:strCache>
                <c:ptCount val="1"/>
                <c:pt idx="0">
                  <c:v>Frecuencia</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Pt>
            <c:idx val="5"/>
            <c:bubble3D val="0"/>
            <c:spPr>
              <a:solidFill>
                <a:schemeClr val="accent6">
                  <a:lumMod val="60000"/>
                </a:schemeClr>
              </a:solidFill>
              <a:ln>
                <a:noFill/>
              </a:ln>
              <a:effectLst>
                <a:outerShdw blurRad="254000" sx="102000" sy="102000" algn="ctr" rotWithShape="0">
                  <a:prstClr val="black">
                    <a:alpha val="20000"/>
                  </a:prstClr>
                </a:outerShdw>
              </a:effectLst>
            </c:spPr>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tabula!$B$102:$B$105</c:f>
              <c:strCache>
                <c:ptCount val="4"/>
                <c:pt idx="0">
                  <c:v>Muy diferente</c:v>
                </c:pt>
                <c:pt idx="1">
                  <c:v>Diferente</c:v>
                </c:pt>
                <c:pt idx="2">
                  <c:v>Poco diferente</c:v>
                </c:pt>
                <c:pt idx="3">
                  <c:v>Nada diferente</c:v>
                </c:pt>
              </c:strCache>
            </c:strRef>
          </c:cat>
          <c:val>
            <c:numRef>
              <c:f>tabula!$C$102:$C$105</c:f>
              <c:numCache>
                <c:formatCode>General</c:formatCode>
                <c:ptCount val="4"/>
                <c:pt idx="0">
                  <c:v>16</c:v>
                </c:pt>
                <c:pt idx="1">
                  <c:v>55</c:v>
                </c:pt>
                <c:pt idx="2">
                  <c:v>2</c:v>
                </c:pt>
                <c:pt idx="3">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2707560598562271"/>
          <c:y val="0.24740721260391463"/>
          <c:w val="0.25625789293772899"/>
          <c:h val="0.52718139308709944"/>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prstDash val="solid"/>
      <a:round/>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tabula!$C$5</c:f>
              <c:strCache>
                <c:ptCount val="1"/>
                <c:pt idx="0">
                  <c:v>Frecuencia</c:v>
                </c:pt>
              </c:strCache>
            </c:strRef>
          </c:tx>
          <c:dPt>
            <c:idx val="0"/>
            <c:bubble3D val="0"/>
            <c:spPr>
              <a:solidFill>
                <a:schemeClr val="accent6"/>
              </a:solidFill>
              <a:ln>
                <a:noFill/>
              </a:ln>
              <a:effectLst>
                <a:outerShdw blurRad="254000" sx="102000" sy="102000" algn="ctr" rotWithShape="0">
                  <a:prstClr val="black">
                    <a:alpha val="20000"/>
                  </a:prstClr>
                </a:outerShdw>
              </a:effectLst>
            </c:spPr>
          </c:dPt>
          <c:dPt>
            <c:idx val="1"/>
            <c:bubble3D val="0"/>
            <c:spPr>
              <a:solidFill>
                <a:schemeClr val="accent5"/>
              </a:solidFill>
              <a:ln>
                <a:noFill/>
              </a:ln>
              <a:effectLst>
                <a:outerShdw blurRad="254000" sx="102000" sy="102000" algn="ctr" rotWithShape="0">
                  <a:prstClr val="black">
                    <a:alpha val="20000"/>
                  </a:prstClr>
                </a:outerShdw>
              </a:effectLst>
            </c:spPr>
          </c:dPt>
          <c:dPt>
            <c:idx val="2"/>
            <c:bubble3D val="0"/>
            <c:spPr>
              <a:solidFill>
                <a:schemeClr val="accent4"/>
              </a:solidFill>
              <a:ln>
                <a:noFill/>
              </a:ln>
              <a:effectLst>
                <a:outerShdw blurRad="254000" sx="102000" sy="102000" algn="ctr" rotWithShape="0">
                  <a:prstClr val="black">
                    <a:alpha val="20000"/>
                  </a:prstClr>
                </a:outerShdw>
              </a:effectLst>
            </c:spPr>
          </c:dPt>
          <c:dPt>
            <c:idx val="3"/>
            <c:bubble3D val="0"/>
            <c:spPr>
              <a:solidFill>
                <a:schemeClr val="accent6">
                  <a:lumMod val="60000"/>
                </a:schemeClr>
              </a:solidFill>
              <a:ln>
                <a:noFill/>
              </a:ln>
              <a:effectLst>
                <a:outerShdw blurRad="254000" sx="102000" sy="102000" algn="ctr" rotWithShape="0">
                  <a:prstClr val="black">
                    <a:alpha val="20000"/>
                  </a:prstClr>
                </a:outerShdw>
              </a:effectLst>
            </c:spPr>
          </c:dPt>
          <c:dPt>
            <c:idx val="4"/>
            <c:bubble3D val="0"/>
            <c:spPr>
              <a:solidFill>
                <a:schemeClr val="accent5">
                  <a:lumMod val="60000"/>
                </a:schemeClr>
              </a:solidFill>
              <a:ln>
                <a:noFill/>
              </a:ln>
              <a:effectLst>
                <a:outerShdw blurRad="254000" sx="102000" sy="102000" algn="ctr" rotWithShape="0">
                  <a:prstClr val="black">
                    <a:alpha val="20000"/>
                  </a:prstClr>
                </a:outerShdw>
              </a:effectLst>
            </c:spPr>
          </c:dPt>
          <c:dPt>
            <c:idx val="5"/>
            <c:bubble3D val="0"/>
            <c:spPr>
              <a:solidFill>
                <a:schemeClr val="accent4">
                  <a:lumMod val="60000"/>
                </a:schemeClr>
              </a:solidFill>
              <a:ln>
                <a:noFill/>
              </a:ln>
              <a:effectLst>
                <a:outerShdw blurRad="254000" sx="102000" sy="102000" algn="ctr" rotWithShape="0">
                  <a:prstClr val="black">
                    <a:alpha val="20000"/>
                  </a:prstClr>
                </a:outerShdw>
              </a:effectLst>
            </c:spPr>
          </c:dPt>
          <c:dPt>
            <c:idx val="6"/>
            <c:bubble3D val="0"/>
            <c:spPr>
              <a:solidFill>
                <a:schemeClr val="accent6">
                  <a:lumMod val="80000"/>
                  <a:lumOff val="20000"/>
                </a:schemeClr>
              </a:solidFill>
              <a:ln>
                <a:noFill/>
              </a:ln>
              <a:effectLst>
                <a:outerShdw blurRad="254000" sx="102000" sy="102000" algn="ctr" rotWithShape="0">
                  <a:prstClr val="black">
                    <a:alpha val="20000"/>
                  </a:prstClr>
                </a:outerShdw>
              </a:effectLst>
            </c:spPr>
          </c:dPt>
          <c:dPt>
            <c:idx val="7"/>
            <c:bubble3D val="0"/>
            <c:spPr>
              <a:solidFill>
                <a:schemeClr val="accent5">
                  <a:lumMod val="80000"/>
                  <a:lumOff val="20000"/>
                </a:schemeClr>
              </a:solidFill>
              <a:ln>
                <a:noFill/>
              </a:ln>
              <a:effectLst>
                <a:outerShdw blurRad="254000" sx="102000" sy="102000" algn="ctr" rotWithShape="0">
                  <a:prstClr val="black">
                    <a:alpha val="20000"/>
                  </a:prstClr>
                </a:outerShdw>
              </a:effectLst>
            </c:spPr>
          </c:dPt>
          <c:dPt>
            <c:idx val="8"/>
            <c:bubble3D val="0"/>
            <c:spPr>
              <a:solidFill>
                <a:schemeClr val="accent4">
                  <a:lumMod val="80000"/>
                  <a:lumOff val="20000"/>
                </a:schemeClr>
              </a:solidFill>
              <a:ln>
                <a:noFill/>
              </a:ln>
              <a:effectLst>
                <a:outerShdw blurRad="254000" sx="102000" sy="102000" algn="ctr" rotWithShape="0">
                  <a:prstClr val="black">
                    <a:alpha val="20000"/>
                  </a:prstClr>
                </a:outerShdw>
              </a:effectLst>
            </c:spPr>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s-EC"/>
              </a:p>
            </c:txPr>
            <c:dLblPos val="bestFit"/>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tabula!$B$134:$B$140</c:f>
              <c:strCache>
                <c:ptCount val="7"/>
                <c:pt idx="0">
                  <c:v>Adecco</c:v>
                </c:pt>
                <c:pt idx="1">
                  <c:v>CCH Internacional</c:v>
                </c:pt>
                <c:pt idx="2">
                  <c:v>Deloitte</c:v>
                </c:pt>
                <c:pt idx="3">
                  <c:v>Great People Consulting</c:v>
                </c:pt>
                <c:pt idx="4">
                  <c:v>Hay Group</c:v>
                </c:pt>
                <c:pt idx="5">
                  <c:v>Price Water House</c:v>
                </c:pt>
                <c:pt idx="6">
                  <c:v>Samper Head Hunting</c:v>
                </c:pt>
              </c:strCache>
            </c:strRef>
          </c:cat>
          <c:val>
            <c:numRef>
              <c:f>tabula!$C$134:$C$140</c:f>
              <c:numCache>
                <c:formatCode>General</c:formatCode>
                <c:ptCount val="7"/>
                <c:pt idx="0">
                  <c:v>2</c:v>
                </c:pt>
                <c:pt idx="1">
                  <c:v>1</c:v>
                </c:pt>
                <c:pt idx="2">
                  <c:v>1</c:v>
                </c:pt>
                <c:pt idx="3">
                  <c:v>55</c:v>
                </c:pt>
                <c:pt idx="4">
                  <c:v>1</c:v>
                </c:pt>
                <c:pt idx="5">
                  <c:v>4</c:v>
                </c:pt>
                <c:pt idx="6">
                  <c:v>9</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5204986876640425"/>
          <c:y val="5.8355793452132952E-2"/>
          <c:w val="0.33128346456692914"/>
          <c:h val="0.8816526172246067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prstDash val="solid"/>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A3B0E9-BAFD-467C-B15E-9402E53640D8}" type="doc">
      <dgm:prSet loTypeId="urn:microsoft.com/office/officeart/2005/8/layout/gear1" loCatId="process" qsTypeId="urn:microsoft.com/office/officeart/2005/8/quickstyle/simple5" qsCatId="simple" csTypeId="urn:microsoft.com/office/officeart/2005/8/colors/accent4_1" csCatId="accent4" phldr="1"/>
      <dgm:spPr/>
    </dgm:pt>
    <dgm:pt modelId="{A66C2E9E-7108-4982-B6DA-D0BD8A866B3C}">
      <dgm:prSet phldrT="[Texto]"/>
      <dgm:spPr/>
      <dgm:t>
        <a:bodyPr/>
        <a:lstStyle/>
        <a:p>
          <a:endParaRPr lang="es-EC" dirty="0"/>
        </a:p>
      </dgm:t>
    </dgm:pt>
    <dgm:pt modelId="{8CB4F5C5-6194-4098-BE13-BF292FD99CC3}" type="parTrans" cxnId="{34B052A1-5E1D-4593-AE9C-99FC43F12DE6}">
      <dgm:prSet/>
      <dgm:spPr/>
      <dgm:t>
        <a:bodyPr/>
        <a:lstStyle/>
        <a:p>
          <a:endParaRPr lang="es-EC"/>
        </a:p>
      </dgm:t>
    </dgm:pt>
    <dgm:pt modelId="{B6BCCC81-A328-4A37-9390-1A96FBCFE625}" type="sibTrans" cxnId="{34B052A1-5E1D-4593-AE9C-99FC43F12DE6}">
      <dgm:prSet>
        <dgm:style>
          <a:lnRef idx="0">
            <a:schemeClr val="accent2"/>
          </a:lnRef>
          <a:fillRef idx="3">
            <a:schemeClr val="accent2"/>
          </a:fillRef>
          <a:effectRef idx="3">
            <a:schemeClr val="accent2"/>
          </a:effectRef>
          <a:fontRef idx="minor">
            <a:schemeClr val="lt1"/>
          </a:fontRef>
        </dgm:style>
      </dgm:prSet>
      <dgm:spPr/>
      <dgm:t>
        <a:bodyPr/>
        <a:lstStyle/>
        <a:p>
          <a:endParaRPr lang="es-EC"/>
        </a:p>
      </dgm:t>
    </dgm:pt>
    <dgm:pt modelId="{B5ECE93B-E552-450F-86C2-51F79F309640}">
      <dgm:prSet phldrT="[Texto]"/>
      <dgm:spPr/>
      <dgm:t>
        <a:bodyPr/>
        <a:lstStyle/>
        <a:p>
          <a:endParaRPr lang="es-EC" dirty="0"/>
        </a:p>
      </dgm:t>
    </dgm:pt>
    <dgm:pt modelId="{C995CF5D-D0F6-468C-B848-0F48B8BD3D22}" type="parTrans" cxnId="{916ACBEF-EB8E-49F2-B8DD-31D75D7CA30A}">
      <dgm:prSet/>
      <dgm:spPr/>
      <dgm:t>
        <a:bodyPr/>
        <a:lstStyle/>
        <a:p>
          <a:endParaRPr lang="es-EC"/>
        </a:p>
      </dgm:t>
    </dgm:pt>
    <dgm:pt modelId="{0F68625A-D3BA-48D0-9D2A-8CC1F1593888}" type="sibTrans" cxnId="{916ACBEF-EB8E-49F2-B8DD-31D75D7CA30A}">
      <dgm:prSet>
        <dgm:style>
          <a:lnRef idx="1">
            <a:schemeClr val="accent2"/>
          </a:lnRef>
          <a:fillRef idx="3">
            <a:schemeClr val="accent2"/>
          </a:fillRef>
          <a:effectRef idx="2">
            <a:schemeClr val="accent2"/>
          </a:effectRef>
          <a:fontRef idx="minor">
            <a:schemeClr val="lt1"/>
          </a:fontRef>
        </dgm:style>
      </dgm:prSet>
      <dgm:spPr/>
      <dgm:t>
        <a:bodyPr/>
        <a:lstStyle/>
        <a:p>
          <a:endParaRPr lang="es-EC"/>
        </a:p>
      </dgm:t>
    </dgm:pt>
    <dgm:pt modelId="{83CAC3AD-A4EF-400C-B2CB-D7CEB059E491}">
      <dgm:prSet phldrT="[Texto]"/>
      <dgm:spPr/>
      <dgm:t>
        <a:bodyPr/>
        <a:lstStyle/>
        <a:p>
          <a:endParaRPr lang="es-EC" dirty="0"/>
        </a:p>
      </dgm:t>
    </dgm:pt>
    <dgm:pt modelId="{6F2429EF-E70C-42F5-B9B3-4EB68068C3DE}" type="parTrans" cxnId="{3952D693-1256-499E-AD16-97BED636F8B5}">
      <dgm:prSet/>
      <dgm:spPr/>
      <dgm:t>
        <a:bodyPr/>
        <a:lstStyle/>
        <a:p>
          <a:endParaRPr lang="es-EC"/>
        </a:p>
      </dgm:t>
    </dgm:pt>
    <dgm:pt modelId="{EA368D10-2114-4990-810E-4C9BD7D007A5}" type="sibTrans" cxnId="{3952D693-1256-499E-AD16-97BED636F8B5}">
      <dgm:prSet>
        <dgm:style>
          <a:lnRef idx="1">
            <a:schemeClr val="accent2"/>
          </a:lnRef>
          <a:fillRef idx="3">
            <a:schemeClr val="accent2"/>
          </a:fillRef>
          <a:effectRef idx="2">
            <a:schemeClr val="accent2"/>
          </a:effectRef>
          <a:fontRef idx="minor">
            <a:schemeClr val="lt1"/>
          </a:fontRef>
        </dgm:style>
      </dgm:prSet>
      <dgm:spPr/>
      <dgm:t>
        <a:bodyPr/>
        <a:lstStyle/>
        <a:p>
          <a:endParaRPr lang="es-EC"/>
        </a:p>
      </dgm:t>
    </dgm:pt>
    <dgm:pt modelId="{7594DAA5-462D-4DB7-8ECE-1AEFD052F724}" type="pres">
      <dgm:prSet presAssocID="{14A3B0E9-BAFD-467C-B15E-9402E53640D8}" presName="composite" presStyleCnt="0">
        <dgm:presLayoutVars>
          <dgm:chMax val="3"/>
          <dgm:animLvl val="lvl"/>
          <dgm:resizeHandles val="exact"/>
        </dgm:presLayoutVars>
      </dgm:prSet>
      <dgm:spPr/>
    </dgm:pt>
    <dgm:pt modelId="{9C76BCBA-8A4C-479B-855C-2D52728C1A6C}" type="pres">
      <dgm:prSet presAssocID="{A66C2E9E-7108-4982-B6DA-D0BD8A866B3C}" presName="gear1" presStyleLbl="node1" presStyleIdx="0" presStyleCnt="3">
        <dgm:presLayoutVars>
          <dgm:chMax val="1"/>
          <dgm:bulletEnabled val="1"/>
        </dgm:presLayoutVars>
      </dgm:prSet>
      <dgm:spPr/>
      <dgm:t>
        <a:bodyPr/>
        <a:lstStyle/>
        <a:p>
          <a:endParaRPr lang="es-EC"/>
        </a:p>
      </dgm:t>
    </dgm:pt>
    <dgm:pt modelId="{0ACD1714-2A4C-4262-A87F-6C394011F241}" type="pres">
      <dgm:prSet presAssocID="{A66C2E9E-7108-4982-B6DA-D0BD8A866B3C}" presName="gear1srcNode" presStyleLbl="node1" presStyleIdx="0" presStyleCnt="3"/>
      <dgm:spPr/>
      <dgm:t>
        <a:bodyPr/>
        <a:lstStyle/>
        <a:p>
          <a:endParaRPr lang="es-EC"/>
        </a:p>
      </dgm:t>
    </dgm:pt>
    <dgm:pt modelId="{07D8D207-A108-45AD-BCE7-19026B334D9A}" type="pres">
      <dgm:prSet presAssocID="{A66C2E9E-7108-4982-B6DA-D0BD8A866B3C}" presName="gear1dstNode" presStyleLbl="node1" presStyleIdx="0" presStyleCnt="3"/>
      <dgm:spPr/>
      <dgm:t>
        <a:bodyPr/>
        <a:lstStyle/>
        <a:p>
          <a:endParaRPr lang="es-EC"/>
        </a:p>
      </dgm:t>
    </dgm:pt>
    <dgm:pt modelId="{D644AC47-E2DD-4441-B03C-A4357204E80B}" type="pres">
      <dgm:prSet presAssocID="{83CAC3AD-A4EF-400C-B2CB-D7CEB059E491}" presName="gear2" presStyleLbl="node1" presStyleIdx="1" presStyleCnt="3">
        <dgm:presLayoutVars>
          <dgm:chMax val="1"/>
          <dgm:bulletEnabled val="1"/>
        </dgm:presLayoutVars>
      </dgm:prSet>
      <dgm:spPr/>
      <dgm:t>
        <a:bodyPr/>
        <a:lstStyle/>
        <a:p>
          <a:endParaRPr lang="es-EC"/>
        </a:p>
      </dgm:t>
    </dgm:pt>
    <dgm:pt modelId="{C9ED27DA-9667-4F40-836A-BB3477093BB5}" type="pres">
      <dgm:prSet presAssocID="{83CAC3AD-A4EF-400C-B2CB-D7CEB059E491}" presName="gear2srcNode" presStyleLbl="node1" presStyleIdx="1" presStyleCnt="3"/>
      <dgm:spPr/>
      <dgm:t>
        <a:bodyPr/>
        <a:lstStyle/>
        <a:p>
          <a:endParaRPr lang="es-EC"/>
        </a:p>
      </dgm:t>
    </dgm:pt>
    <dgm:pt modelId="{21BEB7A7-42EB-442B-B731-71AB3366E436}" type="pres">
      <dgm:prSet presAssocID="{83CAC3AD-A4EF-400C-B2CB-D7CEB059E491}" presName="gear2dstNode" presStyleLbl="node1" presStyleIdx="1" presStyleCnt="3"/>
      <dgm:spPr/>
      <dgm:t>
        <a:bodyPr/>
        <a:lstStyle/>
        <a:p>
          <a:endParaRPr lang="es-EC"/>
        </a:p>
      </dgm:t>
    </dgm:pt>
    <dgm:pt modelId="{8C03F979-8F9F-4DED-8842-44506E81587D}" type="pres">
      <dgm:prSet presAssocID="{B5ECE93B-E552-450F-86C2-51F79F309640}" presName="gear3" presStyleLbl="node1" presStyleIdx="2" presStyleCnt="3"/>
      <dgm:spPr/>
      <dgm:t>
        <a:bodyPr/>
        <a:lstStyle/>
        <a:p>
          <a:endParaRPr lang="es-EC"/>
        </a:p>
      </dgm:t>
    </dgm:pt>
    <dgm:pt modelId="{FE24D8CD-2F58-4278-B719-951BAB69F386}" type="pres">
      <dgm:prSet presAssocID="{B5ECE93B-E552-450F-86C2-51F79F309640}" presName="gear3tx" presStyleLbl="node1" presStyleIdx="2" presStyleCnt="3">
        <dgm:presLayoutVars>
          <dgm:chMax val="1"/>
          <dgm:bulletEnabled val="1"/>
        </dgm:presLayoutVars>
      </dgm:prSet>
      <dgm:spPr/>
      <dgm:t>
        <a:bodyPr/>
        <a:lstStyle/>
        <a:p>
          <a:endParaRPr lang="es-EC"/>
        </a:p>
      </dgm:t>
    </dgm:pt>
    <dgm:pt modelId="{7B6AEB47-467F-4E61-A1B2-A50E77CB263E}" type="pres">
      <dgm:prSet presAssocID="{B5ECE93B-E552-450F-86C2-51F79F309640}" presName="gear3srcNode" presStyleLbl="node1" presStyleIdx="2" presStyleCnt="3"/>
      <dgm:spPr/>
      <dgm:t>
        <a:bodyPr/>
        <a:lstStyle/>
        <a:p>
          <a:endParaRPr lang="es-EC"/>
        </a:p>
      </dgm:t>
    </dgm:pt>
    <dgm:pt modelId="{0C438F20-8DE1-4A8B-967A-6FFACB87F132}" type="pres">
      <dgm:prSet presAssocID="{B5ECE93B-E552-450F-86C2-51F79F309640}" presName="gear3dstNode" presStyleLbl="node1" presStyleIdx="2" presStyleCnt="3"/>
      <dgm:spPr/>
      <dgm:t>
        <a:bodyPr/>
        <a:lstStyle/>
        <a:p>
          <a:endParaRPr lang="es-EC"/>
        </a:p>
      </dgm:t>
    </dgm:pt>
    <dgm:pt modelId="{0555CCBE-2FA3-475F-8772-7C632F545690}" type="pres">
      <dgm:prSet presAssocID="{B6BCCC81-A328-4A37-9390-1A96FBCFE625}" presName="connector1" presStyleLbl="sibTrans2D1" presStyleIdx="0" presStyleCnt="3"/>
      <dgm:spPr/>
      <dgm:t>
        <a:bodyPr/>
        <a:lstStyle/>
        <a:p>
          <a:endParaRPr lang="es-EC"/>
        </a:p>
      </dgm:t>
    </dgm:pt>
    <dgm:pt modelId="{77A8A6C7-D27F-424D-8A44-BEDA8C122846}" type="pres">
      <dgm:prSet presAssocID="{EA368D10-2114-4990-810E-4C9BD7D007A5}" presName="connector2" presStyleLbl="sibTrans2D1" presStyleIdx="1" presStyleCnt="3"/>
      <dgm:spPr/>
      <dgm:t>
        <a:bodyPr/>
        <a:lstStyle/>
        <a:p>
          <a:endParaRPr lang="es-EC"/>
        </a:p>
      </dgm:t>
    </dgm:pt>
    <dgm:pt modelId="{6672071B-5FAF-4180-927E-9C0A03C89934}" type="pres">
      <dgm:prSet presAssocID="{0F68625A-D3BA-48D0-9D2A-8CC1F1593888}" presName="connector3" presStyleLbl="sibTrans2D1" presStyleIdx="2" presStyleCnt="3"/>
      <dgm:spPr/>
      <dgm:t>
        <a:bodyPr/>
        <a:lstStyle/>
        <a:p>
          <a:endParaRPr lang="es-EC"/>
        </a:p>
      </dgm:t>
    </dgm:pt>
  </dgm:ptLst>
  <dgm:cxnLst>
    <dgm:cxn modelId="{916ACBEF-EB8E-49F2-B8DD-31D75D7CA30A}" srcId="{14A3B0E9-BAFD-467C-B15E-9402E53640D8}" destId="{B5ECE93B-E552-450F-86C2-51F79F309640}" srcOrd="2" destOrd="0" parTransId="{C995CF5D-D0F6-468C-B848-0F48B8BD3D22}" sibTransId="{0F68625A-D3BA-48D0-9D2A-8CC1F1593888}"/>
    <dgm:cxn modelId="{08E564A8-7E37-4844-9B11-4E0486FC2556}" type="presOf" srcId="{A66C2E9E-7108-4982-B6DA-D0BD8A866B3C}" destId="{0ACD1714-2A4C-4262-A87F-6C394011F241}" srcOrd="1" destOrd="0" presId="urn:microsoft.com/office/officeart/2005/8/layout/gear1"/>
    <dgm:cxn modelId="{5E701FF2-29CB-4608-A68F-3DEE78CD3FA1}" type="presOf" srcId="{83CAC3AD-A4EF-400C-B2CB-D7CEB059E491}" destId="{D644AC47-E2DD-4441-B03C-A4357204E80B}" srcOrd="0" destOrd="0" presId="urn:microsoft.com/office/officeart/2005/8/layout/gear1"/>
    <dgm:cxn modelId="{CF250C20-6F7C-4164-941B-19FE1FFE6AC5}" type="presOf" srcId="{A66C2E9E-7108-4982-B6DA-D0BD8A866B3C}" destId="{9C76BCBA-8A4C-479B-855C-2D52728C1A6C}" srcOrd="0" destOrd="0" presId="urn:microsoft.com/office/officeart/2005/8/layout/gear1"/>
    <dgm:cxn modelId="{F5A768AF-6BF0-4799-ACD1-CEB5EF697ECC}" type="presOf" srcId="{14A3B0E9-BAFD-467C-B15E-9402E53640D8}" destId="{7594DAA5-462D-4DB7-8ECE-1AEFD052F724}" srcOrd="0" destOrd="0" presId="urn:microsoft.com/office/officeart/2005/8/layout/gear1"/>
    <dgm:cxn modelId="{AA77C14A-92F3-4505-8A95-2EC02C9B7354}" type="presOf" srcId="{B5ECE93B-E552-450F-86C2-51F79F309640}" destId="{0C438F20-8DE1-4A8B-967A-6FFACB87F132}" srcOrd="3" destOrd="0" presId="urn:microsoft.com/office/officeart/2005/8/layout/gear1"/>
    <dgm:cxn modelId="{99DBFD03-2BCD-4ADE-8D36-24064118DF80}" type="presOf" srcId="{83CAC3AD-A4EF-400C-B2CB-D7CEB059E491}" destId="{21BEB7A7-42EB-442B-B731-71AB3366E436}" srcOrd="2" destOrd="0" presId="urn:microsoft.com/office/officeart/2005/8/layout/gear1"/>
    <dgm:cxn modelId="{9C615DCB-EE6A-4312-B7CB-914F23CEBCA1}" type="presOf" srcId="{B5ECE93B-E552-450F-86C2-51F79F309640}" destId="{8C03F979-8F9F-4DED-8842-44506E81587D}" srcOrd="0" destOrd="0" presId="urn:microsoft.com/office/officeart/2005/8/layout/gear1"/>
    <dgm:cxn modelId="{0210BB2A-4989-47FD-9C72-0FB68BA5DBF5}" type="presOf" srcId="{EA368D10-2114-4990-810E-4C9BD7D007A5}" destId="{77A8A6C7-D27F-424D-8A44-BEDA8C122846}" srcOrd="0" destOrd="0" presId="urn:microsoft.com/office/officeart/2005/8/layout/gear1"/>
    <dgm:cxn modelId="{3952D693-1256-499E-AD16-97BED636F8B5}" srcId="{14A3B0E9-BAFD-467C-B15E-9402E53640D8}" destId="{83CAC3AD-A4EF-400C-B2CB-D7CEB059E491}" srcOrd="1" destOrd="0" parTransId="{6F2429EF-E70C-42F5-B9B3-4EB68068C3DE}" sibTransId="{EA368D10-2114-4990-810E-4C9BD7D007A5}"/>
    <dgm:cxn modelId="{348F4D94-A7AC-4A54-9321-F29EB7BF34E9}" type="presOf" srcId="{83CAC3AD-A4EF-400C-B2CB-D7CEB059E491}" destId="{C9ED27DA-9667-4F40-836A-BB3477093BB5}" srcOrd="1" destOrd="0" presId="urn:microsoft.com/office/officeart/2005/8/layout/gear1"/>
    <dgm:cxn modelId="{7B6280B9-DD2D-474A-85D5-CAD3C5FF2D07}" type="presOf" srcId="{0F68625A-D3BA-48D0-9D2A-8CC1F1593888}" destId="{6672071B-5FAF-4180-927E-9C0A03C89934}" srcOrd="0" destOrd="0" presId="urn:microsoft.com/office/officeart/2005/8/layout/gear1"/>
    <dgm:cxn modelId="{34B052A1-5E1D-4593-AE9C-99FC43F12DE6}" srcId="{14A3B0E9-BAFD-467C-B15E-9402E53640D8}" destId="{A66C2E9E-7108-4982-B6DA-D0BD8A866B3C}" srcOrd="0" destOrd="0" parTransId="{8CB4F5C5-6194-4098-BE13-BF292FD99CC3}" sibTransId="{B6BCCC81-A328-4A37-9390-1A96FBCFE625}"/>
    <dgm:cxn modelId="{31040A7D-BFC7-462D-9EC5-FA1A0B84C830}" type="presOf" srcId="{A66C2E9E-7108-4982-B6DA-D0BD8A866B3C}" destId="{07D8D207-A108-45AD-BCE7-19026B334D9A}" srcOrd="2" destOrd="0" presId="urn:microsoft.com/office/officeart/2005/8/layout/gear1"/>
    <dgm:cxn modelId="{B2B40EA1-2F0F-4A94-9B84-2824FCEB38E5}" type="presOf" srcId="{B5ECE93B-E552-450F-86C2-51F79F309640}" destId="{7B6AEB47-467F-4E61-A1B2-A50E77CB263E}" srcOrd="2" destOrd="0" presId="urn:microsoft.com/office/officeart/2005/8/layout/gear1"/>
    <dgm:cxn modelId="{85B44227-F20D-4303-ABA8-3BEF8E5B1A56}" type="presOf" srcId="{B6BCCC81-A328-4A37-9390-1A96FBCFE625}" destId="{0555CCBE-2FA3-475F-8772-7C632F545690}" srcOrd="0" destOrd="0" presId="urn:microsoft.com/office/officeart/2005/8/layout/gear1"/>
    <dgm:cxn modelId="{42571B3C-3BDA-4D6E-BCEA-2B0F4BEE3CBB}" type="presOf" srcId="{B5ECE93B-E552-450F-86C2-51F79F309640}" destId="{FE24D8CD-2F58-4278-B719-951BAB69F386}" srcOrd="1" destOrd="0" presId="urn:microsoft.com/office/officeart/2005/8/layout/gear1"/>
    <dgm:cxn modelId="{FA25038F-A3E4-476F-898C-E4EB9173D3E3}" type="presParOf" srcId="{7594DAA5-462D-4DB7-8ECE-1AEFD052F724}" destId="{9C76BCBA-8A4C-479B-855C-2D52728C1A6C}" srcOrd="0" destOrd="0" presId="urn:microsoft.com/office/officeart/2005/8/layout/gear1"/>
    <dgm:cxn modelId="{0BDBD9F0-BBD9-4B8B-A4CC-9D0720A975A0}" type="presParOf" srcId="{7594DAA5-462D-4DB7-8ECE-1AEFD052F724}" destId="{0ACD1714-2A4C-4262-A87F-6C394011F241}" srcOrd="1" destOrd="0" presId="urn:microsoft.com/office/officeart/2005/8/layout/gear1"/>
    <dgm:cxn modelId="{F05A5F9A-FBB4-4547-8749-84FD0B717DAF}" type="presParOf" srcId="{7594DAA5-462D-4DB7-8ECE-1AEFD052F724}" destId="{07D8D207-A108-45AD-BCE7-19026B334D9A}" srcOrd="2" destOrd="0" presId="urn:microsoft.com/office/officeart/2005/8/layout/gear1"/>
    <dgm:cxn modelId="{5D3A32A4-DFB4-4D81-A7F0-73597A25BAC4}" type="presParOf" srcId="{7594DAA5-462D-4DB7-8ECE-1AEFD052F724}" destId="{D644AC47-E2DD-4441-B03C-A4357204E80B}" srcOrd="3" destOrd="0" presId="urn:microsoft.com/office/officeart/2005/8/layout/gear1"/>
    <dgm:cxn modelId="{F0078CD2-2C3D-4281-A757-976A531FF8BC}" type="presParOf" srcId="{7594DAA5-462D-4DB7-8ECE-1AEFD052F724}" destId="{C9ED27DA-9667-4F40-836A-BB3477093BB5}" srcOrd="4" destOrd="0" presId="urn:microsoft.com/office/officeart/2005/8/layout/gear1"/>
    <dgm:cxn modelId="{07009DBB-DC00-4300-9A7B-82503B7A072F}" type="presParOf" srcId="{7594DAA5-462D-4DB7-8ECE-1AEFD052F724}" destId="{21BEB7A7-42EB-442B-B731-71AB3366E436}" srcOrd="5" destOrd="0" presId="urn:microsoft.com/office/officeart/2005/8/layout/gear1"/>
    <dgm:cxn modelId="{496AAD40-2E3B-4623-99C8-E8495061C3E9}" type="presParOf" srcId="{7594DAA5-462D-4DB7-8ECE-1AEFD052F724}" destId="{8C03F979-8F9F-4DED-8842-44506E81587D}" srcOrd="6" destOrd="0" presId="urn:microsoft.com/office/officeart/2005/8/layout/gear1"/>
    <dgm:cxn modelId="{EB9A00AA-BB3B-44CE-9690-B02747717F72}" type="presParOf" srcId="{7594DAA5-462D-4DB7-8ECE-1AEFD052F724}" destId="{FE24D8CD-2F58-4278-B719-951BAB69F386}" srcOrd="7" destOrd="0" presId="urn:microsoft.com/office/officeart/2005/8/layout/gear1"/>
    <dgm:cxn modelId="{2B705C54-1380-4166-B7B6-0EC030CE444F}" type="presParOf" srcId="{7594DAA5-462D-4DB7-8ECE-1AEFD052F724}" destId="{7B6AEB47-467F-4E61-A1B2-A50E77CB263E}" srcOrd="8" destOrd="0" presId="urn:microsoft.com/office/officeart/2005/8/layout/gear1"/>
    <dgm:cxn modelId="{C0BB89CA-A0AA-4DC5-ABE5-BE6A43703E30}" type="presParOf" srcId="{7594DAA5-462D-4DB7-8ECE-1AEFD052F724}" destId="{0C438F20-8DE1-4A8B-967A-6FFACB87F132}" srcOrd="9" destOrd="0" presId="urn:microsoft.com/office/officeart/2005/8/layout/gear1"/>
    <dgm:cxn modelId="{6F129FFF-BD00-4E1D-BB29-4EEFE8B7BCFD}" type="presParOf" srcId="{7594DAA5-462D-4DB7-8ECE-1AEFD052F724}" destId="{0555CCBE-2FA3-475F-8772-7C632F545690}" srcOrd="10" destOrd="0" presId="urn:microsoft.com/office/officeart/2005/8/layout/gear1"/>
    <dgm:cxn modelId="{559F1838-8EFC-4339-B53D-DEBA27D35F2B}" type="presParOf" srcId="{7594DAA5-462D-4DB7-8ECE-1AEFD052F724}" destId="{77A8A6C7-D27F-424D-8A44-BEDA8C122846}" srcOrd="11" destOrd="0" presId="urn:microsoft.com/office/officeart/2005/8/layout/gear1"/>
    <dgm:cxn modelId="{FEF6D131-4716-4DB8-8E68-B072429985ED}" type="presParOf" srcId="{7594DAA5-462D-4DB7-8ECE-1AEFD052F724}" destId="{6672071B-5FAF-4180-927E-9C0A03C89934}"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6773D0B-B777-48FB-8BEE-45EF8C785DF8}" type="doc">
      <dgm:prSet loTypeId="urn:microsoft.com/office/officeart/2008/layout/AlternatingHexagons" loCatId="list" qsTypeId="urn:microsoft.com/office/officeart/2005/8/quickstyle/simple5" qsCatId="simple" csTypeId="urn:microsoft.com/office/officeart/2005/8/colors/colorful5" csCatId="colorful" phldr="1"/>
      <dgm:spPr/>
      <dgm:t>
        <a:bodyPr/>
        <a:lstStyle/>
        <a:p>
          <a:endParaRPr lang="es-EC"/>
        </a:p>
      </dgm:t>
    </dgm:pt>
    <dgm:pt modelId="{81819070-B610-4269-96B4-D225D246C966}">
      <dgm:prSet phldrT="[Texto]"/>
      <dgm:spPr/>
      <dgm:t>
        <a:bodyPr/>
        <a:lstStyle/>
        <a:p>
          <a:r>
            <a:rPr lang="es-EC" dirty="0" smtClean="0"/>
            <a:t>Redes Sociales</a:t>
          </a:r>
          <a:endParaRPr lang="es-EC" dirty="0"/>
        </a:p>
      </dgm:t>
    </dgm:pt>
    <dgm:pt modelId="{B071C71F-7B59-4AE8-A1B0-C13630C708C1}" type="parTrans" cxnId="{C3763FE6-3F71-4DF3-A551-0340D2418B79}">
      <dgm:prSet/>
      <dgm:spPr/>
      <dgm:t>
        <a:bodyPr/>
        <a:lstStyle/>
        <a:p>
          <a:endParaRPr lang="es-EC"/>
        </a:p>
      </dgm:t>
    </dgm:pt>
    <dgm:pt modelId="{F42990DD-74F8-4BFE-873D-2BACB4EB5FE8}" type="sibTrans" cxnId="{C3763FE6-3F71-4DF3-A551-0340D2418B79}">
      <dgm:prSet/>
      <dgm:spPr/>
      <dgm:t>
        <a:bodyPr/>
        <a:lstStyle/>
        <a:p>
          <a:endParaRPr lang="es-EC"/>
        </a:p>
      </dgm:t>
    </dgm:pt>
    <dgm:pt modelId="{9CFC12A8-95FC-4019-95D3-3A7F9551D516}">
      <dgm:prSet phldrT="[Texto]" custT="1"/>
      <dgm:spPr/>
      <dgm:t>
        <a:bodyPr/>
        <a:lstStyle/>
        <a:p>
          <a:r>
            <a:rPr lang="es-EC" sz="1200" dirty="0" smtClean="0"/>
            <a:t>Facebook</a:t>
          </a:r>
          <a:endParaRPr lang="es-EC" sz="1200" dirty="0"/>
        </a:p>
      </dgm:t>
    </dgm:pt>
    <dgm:pt modelId="{4D0A44D4-F5BA-4C11-AF13-BA292A4E7261}" type="parTrans" cxnId="{C12D49EF-612D-4E24-B180-AB8FCB305ADC}">
      <dgm:prSet/>
      <dgm:spPr/>
      <dgm:t>
        <a:bodyPr/>
        <a:lstStyle/>
        <a:p>
          <a:endParaRPr lang="es-EC"/>
        </a:p>
      </dgm:t>
    </dgm:pt>
    <dgm:pt modelId="{DF133D66-8085-4BD3-816F-47236F58F078}" type="sibTrans" cxnId="{C12D49EF-612D-4E24-B180-AB8FCB305ADC}">
      <dgm:prSet/>
      <dgm:spPr/>
      <dgm:t>
        <a:bodyPr/>
        <a:lstStyle/>
        <a:p>
          <a:endParaRPr lang="es-EC"/>
        </a:p>
      </dgm:t>
    </dgm:pt>
    <dgm:pt modelId="{1EF32D1E-0A17-4875-8DFE-588F31BB419B}">
      <dgm:prSet phldrT="[Texto]"/>
      <dgm:spPr/>
      <dgm:t>
        <a:bodyPr/>
        <a:lstStyle/>
        <a:p>
          <a:r>
            <a:rPr lang="es-EC" dirty="0" smtClean="0"/>
            <a:t>Blog</a:t>
          </a:r>
          <a:endParaRPr lang="es-EC" dirty="0"/>
        </a:p>
      </dgm:t>
    </dgm:pt>
    <dgm:pt modelId="{5A0FFE32-FCDE-4B11-9995-F1426572EA4A}" type="parTrans" cxnId="{94CA5779-35D7-4E2C-BE2B-261962E30746}">
      <dgm:prSet/>
      <dgm:spPr/>
      <dgm:t>
        <a:bodyPr/>
        <a:lstStyle/>
        <a:p>
          <a:endParaRPr lang="es-EC"/>
        </a:p>
      </dgm:t>
    </dgm:pt>
    <dgm:pt modelId="{C3ED2DBD-A5E8-460C-968A-65FCC8C7529A}" type="sibTrans" cxnId="{94CA5779-35D7-4E2C-BE2B-261962E30746}">
      <dgm:prSet/>
      <dgm:spPr/>
      <dgm:t>
        <a:bodyPr/>
        <a:lstStyle/>
        <a:p>
          <a:endParaRPr lang="es-EC"/>
        </a:p>
      </dgm:t>
    </dgm:pt>
    <dgm:pt modelId="{B3CE0DFF-DC88-4269-9D73-2878F6D096A5}">
      <dgm:prSet phldrT="[Texto]" custT="1"/>
      <dgm:spPr/>
      <dgm:t>
        <a:bodyPr/>
        <a:lstStyle/>
        <a:p>
          <a:r>
            <a:rPr lang="es-EC" sz="1200" dirty="0" smtClean="0"/>
            <a:t>Apertura de Escritores y publicaciones</a:t>
          </a:r>
          <a:endParaRPr lang="es-EC" sz="1200" dirty="0"/>
        </a:p>
      </dgm:t>
    </dgm:pt>
    <dgm:pt modelId="{06D12607-F52E-4889-8722-0CDD92743C59}" type="parTrans" cxnId="{138D662A-2166-4380-A6FB-861929007B94}">
      <dgm:prSet/>
      <dgm:spPr/>
      <dgm:t>
        <a:bodyPr/>
        <a:lstStyle/>
        <a:p>
          <a:endParaRPr lang="es-EC"/>
        </a:p>
      </dgm:t>
    </dgm:pt>
    <dgm:pt modelId="{6CDB215E-AF90-400F-BD36-08B7E22F023C}" type="sibTrans" cxnId="{138D662A-2166-4380-A6FB-861929007B94}">
      <dgm:prSet/>
      <dgm:spPr/>
      <dgm:t>
        <a:bodyPr/>
        <a:lstStyle/>
        <a:p>
          <a:endParaRPr lang="es-EC"/>
        </a:p>
      </dgm:t>
    </dgm:pt>
    <dgm:pt modelId="{559027F4-7B29-4580-AD63-9FFB839AFCD0}">
      <dgm:prSet phldrT="[Texto]"/>
      <dgm:spPr/>
      <dgm:t>
        <a:bodyPr/>
        <a:lstStyle/>
        <a:p>
          <a:r>
            <a:rPr lang="es-EC" dirty="0" smtClean="0"/>
            <a:t>webs</a:t>
          </a:r>
          <a:endParaRPr lang="es-EC" dirty="0"/>
        </a:p>
      </dgm:t>
    </dgm:pt>
    <dgm:pt modelId="{6F10EBF1-13DF-49DC-8F4B-BDBFA39B89D0}" type="parTrans" cxnId="{B24CAEDE-EB12-4110-AA1A-1D8F5915E9F3}">
      <dgm:prSet/>
      <dgm:spPr/>
      <dgm:t>
        <a:bodyPr/>
        <a:lstStyle/>
        <a:p>
          <a:endParaRPr lang="es-EC"/>
        </a:p>
      </dgm:t>
    </dgm:pt>
    <dgm:pt modelId="{AF28E314-B744-4758-9473-1A598423308D}" type="sibTrans" cxnId="{B24CAEDE-EB12-4110-AA1A-1D8F5915E9F3}">
      <dgm:prSet/>
      <dgm:spPr/>
      <dgm:t>
        <a:bodyPr/>
        <a:lstStyle/>
        <a:p>
          <a:endParaRPr lang="es-EC"/>
        </a:p>
      </dgm:t>
    </dgm:pt>
    <dgm:pt modelId="{07B057B6-32E2-4C6B-AB11-B5406EF7E29E}">
      <dgm:prSet phldrT="[Texto]" custT="1"/>
      <dgm:spPr/>
      <dgm:t>
        <a:bodyPr/>
        <a:lstStyle/>
        <a:p>
          <a:r>
            <a:rPr lang="es-EC" sz="1200" dirty="0" smtClean="0"/>
            <a:t>www.greatpeopleconsulting.com</a:t>
          </a:r>
          <a:endParaRPr lang="es-EC" sz="1200" dirty="0"/>
        </a:p>
      </dgm:t>
    </dgm:pt>
    <dgm:pt modelId="{2FD77393-94B2-4560-BBF5-4BF2166565B6}" type="parTrans" cxnId="{B8CE887B-2FB8-4913-8B2C-444069BDEBB4}">
      <dgm:prSet/>
      <dgm:spPr/>
      <dgm:t>
        <a:bodyPr/>
        <a:lstStyle/>
        <a:p>
          <a:endParaRPr lang="es-EC"/>
        </a:p>
      </dgm:t>
    </dgm:pt>
    <dgm:pt modelId="{388FA05B-A729-4C6D-ADE7-A4ED79488553}" type="sibTrans" cxnId="{B8CE887B-2FB8-4913-8B2C-444069BDEBB4}">
      <dgm:prSet/>
      <dgm:spPr/>
      <dgm:t>
        <a:bodyPr/>
        <a:lstStyle/>
        <a:p>
          <a:endParaRPr lang="es-EC"/>
        </a:p>
      </dgm:t>
    </dgm:pt>
    <dgm:pt modelId="{FE71FE74-3B21-40E2-A20C-5D34EE3220DF}">
      <dgm:prSet phldrT="[Texto]" custT="1"/>
      <dgm:spPr/>
      <dgm:t>
        <a:bodyPr/>
        <a:lstStyle/>
        <a:p>
          <a:r>
            <a:rPr lang="es-EC" sz="1200" dirty="0" err="1" smtClean="0"/>
            <a:t>Linkedin</a:t>
          </a:r>
          <a:endParaRPr lang="es-EC" sz="1200" dirty="0"/>
        </a:p>
      </dgm:t>
    </dgm:pt>
    <dgm:pt modelId="{ED202F2C-D85F-44C4-AE68-212F83F6AA53}" type="parTrans" cxnId="{4A6F8A81-9594-41DA-88D1-F0E9448B0FD3}">
      <dgm:prSet/>
      <dgm:spPr/>
      <dgm:t>
        <a:bodyPr/>
        <a:lstStyle/>
        <a:p>
          <a:endParaRPr lang="es-EC"/>
        </a:p>
      </dgm:t>
    </dgm:pt>
    <dgm:pt modelId="{230FA722-052B-4052-AF3B-3FB9A3CB4A06}" type="sibTrans" cxnId="{4A6F8A81-9594-41DA-88D1-F0E9448B0FD3}">
      <dgm:prSet/>
      <dgm:spPr/>
      <dgm:t>
        <a:bodyPr/>
        <a:lstStyle/>
        <a:p>
          <a:endParaRPr lang="es-EC"/>
        </a:p>
      </dgm:t>
    </dgm:pt>
    <dgm:pt modelId="{83AE5D89-EB17-487B-813B-A88766E09B7C}">
      <dgm:prSet phldrT="[Texto]" custT="1"/>
      <dgm:spPr/>
      <dgm:t>
        <a:bodyPr/>
        <a:lstStyle/>
        <a:p>
          <a:r>
            <a:rPr lang="es-EC" sz="1200" dirty="0" err="1" smtClean="0"/>
            <a:t>Youtube</a:t>
          </a:r>
          <a:r>
            <a:rPr lang="es-EC" sz="1200" dirty="0" smtClean="0"/>
            <a:t> </a:t>
          </a:r>
          <a:endParaRPr lang="es-EC" sz="1200" dirty="0"/>
        </a:p>
      </dgm:t>
    </dgm:pt>
    <dgm:pt modelId="{95416672-86FE-4D19-ABB0-0E4A46C976F0}" type="parTrans" cxnId="{8D358714-4085-4D7F-A97C-018B65A0ACCA}">
      <dgm:prSet/>
      <dgm:spPr/>
      <dgm:t>
        <a:bodyPr/>
        <a:lstStyle/>
        <a:p>
          <a:endParaRPr lang="es-EC"/>
        </a:p>
      </dgm:t>
    </dgm:pt>
    <dgm:pt modelId="{A4EC8D39-1355-47D8-939B-6B7EB2BAD60F}" type="sibTrans" cxnId="{8D358714-4085-4D7F-A97C-018B65A0ACCA}">
      <dgm:prSet/>
      <dgm:spPr/>
      <dgm:t>
        <a:bodyPr/>
        <a:lstStyle/>
        <a:p>
          <a:endParaRPr lang="es-EC"/>
        </a:p>
      </dgm:t>
    </dgm:pt>
    <dgm:pt modelId="{5C9C3E81-CEB3-4B02-A93C-7BA85E41A4E6}">
      <dgm:prSet phldrT="[Texto]" custT="1"/>
      <dgm:spPr/>
      <dgm:t>
        <a:bodyPr/>
        <a:lstStyle/>
        <a:p>
          <a:r>
            <a:rPr lang="es-EC" sz="1200" dirty="0" err="1" smtClean="0"/>
            <a:t>Stream</a:t>
          </a:r>
          <a:endParaRPr lang="es-EC" sz="1200" dirty="0"/>
        </a:p>
      </dgm:t>
    </dgm:pt>
    <dgm:pt modelId="{6955943A-8D9F-454B-959F-38F69493B702}" type="parTrans" cxnId="{6360A716-E410-427A-AE0F-7A9DF5BDB52B}">
      <dgm:prSet/>
      <dgm:spPr/>
      <dgm:t>
        <a:bodyPr/>
        <a:lstStyle/>
        <a:p>
          <a:endParaRPr lang="es-EC"/>
        </a:p>
      </dgm:t>
    </dgm:pt>
    <dgm:pt modelId="{9998EA84-E110-47B6-AF52-61DEBC408FFE}" type="sibTrans" cxnId="{6360A716-E410-427A-AE0F-7A9DF5BDB52B}">
      <dgm:prSet/>
      <dgm:spPr/>
      <dgm:t>
        <a:bodyPr/>
        <a:lstStyle/>
        <a:p>
          <a:endParaRPr lang="es-EC"/>
        </a:p>
      </dgm:t>
    </dgm:pt>
    <dgm:pt modelId="{88B09350-25AB-4A25-9AD0-89D48FCC4773}">
      <dgm:prSet phldrT="[Texto]" custT="1"/>
      <dgm:spPr/>
      <dgm:t>
        <a:bodyPr/>
        <a:lstStyle/>
        <a:p>
          <a:r>
            <a:rPr lang="es-EC" sz="1200" dirty="0" smtClean="0"/>
            <a:t>www.talentsearch.com</a:t>
          </a:r>
          <a:endParaRPr lang="es-EC" sz="1200" dirty="0"/>
        </a:p>
      </dgm:t>
    </dgm:pt>
    <dgm:pt modelId="{BBBF35C0-4C72-4C4F-93C6-625703B17C90}" type="parTrans" cxnId="{7DB78A79-69F1-4D50-A23C-8A97E023EF23}">
      <dgm:prSet/>
      <dgm:spPr/>
      <dgm:t>
        <a:bodyPr/>
        <a:lstStyle/>
        <a:p>
          <a:endParaRPr lang="es-EC"/>
        </a:p>
      </dgm:t>
    </dgm:pt>
    <dgm:pt modelId="{365A9DBD-A532-4B0F-B09F-49F14A0E6872}" type="sibTrans" cxnId="{7DB78A79-69F1-4D50-A23C-8A97E023EF23}">
      <dgm:prSet/>
      <dgm:spPr/>
      <dgm:t>
        <a:bodyPr/>
        <a:lstStyle/>
        <a:p>
          <a:endParaRPr lang="es-EC"/>
        </a:p>
      </dgm:t>
    </dgm:pt>
    <dgm:pt modelId="{56F258A9-3AF6-4682-B379-969537BD4E1D}">
      <dgm:prSet phldrT="[Texto]"/>
      <dgm:spPr/>
      <dgm:t>
        <a:bodyPr/>
        <a:lstStyle/>
        <a:p>
          <a:r>
            <a:rPr lang="es-EC" dirty="0" smtClean="0"/>
            <a:t>SEO</a:t>
          </a:r>
          <a:endParaRPr lang="es-EC" dirty="0"/>
        </a:p>
      </dgm:t>
    </dgm:pt>
    <dgm:pt modelId="{94821EEC-AD44-412B-86C2-5983071F2751}" type="parTrans" cxnId="{9E2FC80B-3334-4A72-B606-7B9CF5E01D02}">
      <dgm:prSet/>
      <dgm:spPr/>
      <dgm:t>
        <a:bodyPr/>
        <a:lstStyle/>
        <a:p>
          <a:endParaRPr lang="es-EC"/>
        </a:p>
      </dgm:t>
    </dgm:pt>
    <dgm:pt modelId="{445A1240-7AC9-4CA6-AEA9-81BB5783A893}" type="sibTrans" cxnId="{9E2FC80B-3334-4A72-B606-7B9CF5E01D02}">
      <dgm:prSet/>
      <dgm:spPr/>
      <dgm:t>
        <a:bodyPr/>
        <a:lstStyle/>
        <a:p>
          <a:endParaRPr lang="es-EC"/>
        </a:p>
      </dgm:t>
    </dgm:pt>
    <dgm:pt modelId="{B12AA5B2-13C9-4988-AFC4-B8A1F715B317}">
      <dgm:prSet phldrT="[Texto]"/>
      <dgm:spPr/>
      <dgm:t>
        <a:bodyPr/>
        <a:lstStyle/>
        <a:p>
          <a:r>
            <a:rPr lang="es-EC" dirty="0" smtClean="0"/>
            <a:t>GOOGLE ADWORDS</a:t>
          </a:r>
          <a:endParaRPr lang="es-EC" dirty="0"/>
        </a:p>
      </dgm:t>
    </dgm:pt>
    <dgm:pt modelId="{56B1E6BA-E30A-4756-88A9-1E9DF7C4C63E}" type="parTrans" cxnId="{3C66ED13-27DE-47E1-92B5-FEACDF439750}">
      <dgm:prSet/>
      <dgm:spPr/>
      <dgm:t>
        <a:bodyPr/>
        <a:lstStyle/>
        <a:p>
          <a:endParaRPr lang="es-EC"/>
        </a:p>
      </dgm:t>
    </dgm:pt>
    <dgm:pt modelId="{F7C5DDAC-3FF1-4D14-A986-377C905449DA}" type="sibTrans" cxnId="{3C66ED13-27DE-47E1-92B5-FEACDF439750}">
      <dgm:prSet/>
      <dgm:spPr/>
      <dgm:t>
        <a:bodyPr/>
        <a:lstStyle/>
        <a:p>
          <a:endParaRPr lang="es-EC"/>
        </a:p>
      </dgm:t>
    </dgm:pt>
    <dgm:pt modelId="{0D648AAB-5A9F-469C-B52F-13C80F315897}">
      <dgm:prSet phldrT="[Texto]" custT="1"/>
      <dgm:spPr/>
      <dgm:t>
        <a:bodyPr/>
        <a:lstStyle/>
        <a:p>
          <a:r>
            <a:rPr lang="es-EC" sz="1200" dirty="0" smtClean="0"/>
            <a:t>GOOGLE ANALITICS</a:t>
          </a:r>
          <a:endParaRPr lang="es-EC" sz="1200" dirty="0"/>
        </a:p>
      </dgm:t>
    </dgm:pt>
    <dgm:pt modelId="{555E4B6E-0ED2-4BA8-94B9-DA9D280C1DF7}" type="parTrans" cxnId="{22F8DC37-18F7-4BAF-8A77-EEE9AAB7442E}">
      <dgm:prSet/>
      <dgm:spPr/>
      <dgm:t>
        <a:bodyPr/>
        <a:lstStyle/>
        <a:p>
          <a:endParaRPr lang="es-EC"/>
        </a:p>
      </dgm:t>
    </dgm:pt>
    <dgm:pt modelId="{DF72F27D-690B-428F-98AE-FE6C8DD91FA6}" type="sibTrans" cxnId="{22F8DC37-18F7-4BAF-8A77-EEE9AAB7442E}">
      <dgm:prSet/>
      <dgm:spPr/>
      <dgm:t>
        <a:bodyPr/>
        <a:lstStyle/>
        <a:p>
          <a:endParaRPr lang="es-EC"/>
        </a:p>
      </dgm:t>
    </dgm:pt>
    <dgm:pt modelId="{3A2B0D1E-13E4-4DA7-AA58-E1C207DE7074}" type="pres">
      <dgm:prSet presAssocID="{E6773D0B-B777-48FB-8BEE-45EF8C785DF8}" presName="Name0" presStyleCnt="0">
        <dgm:presLayoutVars>
          <dgm:chMax/>
          <dgm:chPref/>
          <dgm:dir/>
          <dgm:animLvl val="lvl"/>
        </dgm:presLayoutVars>
      </dgm:prSet>
      <dgm:spPr/>
      <dgm:t>
        <a:bodyPr/>
        <a:lstStyle/>
        <a:p>
          <a:endParaRPr lang="es-EC"/>
        </a:p>
      </dgm:t>
    </dgm:pt>
    <dgm:pt modelId="{98259A0B-C790-4BF1-A79C-894C7D294C11}" type="pres">
      <dgm:prSet presAssocID="{81819070-B610-4269-96B4-D225D246C966}" presName="composite" presStyleCnt="0"/>
      <dgm:spPr/>
      <dgm:t>
        <a:bodyPr/>
        <a:lstStyle/>
        <a:p>
          <a:endParaRPr lang="es-EC"/>
        </a:p>
      </dgm:t>
    </dgm:pt>
    <dgm:pt modelId="{5BABFCBA-FBA7-4754-A71E-D62D916B23CB}" type="pres">
      <dgm:prSet presAssocID="{81819070-B610-4269-96B4-D225D246C966}" presName="Parent1" presStyleLbl="node1" presStyleIdx="0" presStyleCnt="8" custLinFactNeighborX="3392" custLinFactNeighborY="-7172">
        <dgm:presLayoutVars>
          <dgm:chMax val="1"/>
          <dgm:chPref val="1"/>
          <dgm:bulletEnabled val="1"/>
        </dgm:presLayoutVars>
      </dgm:prSet>
      <dgm:spPr/>
      <dgm:t>
        <a:bodyPr/>
        <a:lstStyle/>
        <a:p>
          <a:endParaRPr lang="es-EC"/>
        </a:p>
      </dgm:t>
    </dgm:pt>
    <dgm:pt modelId="{F4FC4E22-1289-41E8-8148-FB4CAC8D9AFC}" type="pres">
      <dgm:prSet presAssocID="{81819070-B610-4269-96B4-D225D246C966}" presName="Childtext1" presStyleLbl="revTx" presStyleIdx="0" presStyleCnt="4">
        <dgm:presLayoutVars>
          <dgm:chMax val="0"/>
          <dgm:chPref val="0"/>
          <dgm:bulletEnabled val="1"/>
        </dgm:presLayoutVars>
      </dgm:prSet>
      <dgm:spPr/>
      <dgm:t>
        <a:bodyPr/>
        <a:lstStyle/>
        <a:p>
          <a:endParaRPr lang="es-EC"/>
        </a:p>
      </dgm:t>
    </dgm:pt>
    <dgm:pt modelId="{ECA98323-C345-4834-A27E-C3A8EB5BFFE0}" type="pres">
      <dgm:prSet presAssocID="{81819070-B610-4269-96B4-D225D246C966}" presName="BalanceSpacing" presStyleCnt="0"/>
      <dgm:spPr/>
      <dgm:t>
        <a:bodyPr/>
        <a:lstStyle/>
        <a:p>
          <a:endParaRPr lang="es-EC"/>
        </a:p>
      </dgm:t>
    </dgm:pt>
    <dgm:pt modelId="{FAA36F33-0B4E-4EF2-B42E-E2227A74214D}" type="pres">
      <dgm:prSet presAssocID="{81819070-B610-4269-96B4-D225D246C966}" presName="BalanceSpacing1" presStyleCnt="0"/>
      <dgm:spPr/>
      <dgm:t>
        <a:bodyPr/>
        <a:lstStyle/>
        <a:p>
          <a:endParaRPr lang="es-EC"/>
        </a:p>
      </dgm:t>
    </dgm:pt>
    <dgm:pt modelId="{35BDFDF6-5124-43C0-998B-F4834D29597B}" type="pres">
      <dgm:prSet presAssocID="{F42990DD-74F8-4BFE-873D-2BACB4EB5FE8}" presName="Accent1Text" presStyleLbl="node1" presStyleIdx="1" presStyleCnt="8"/>
      <dgm:spPr/>
      <dgm:t>
        <a:bodyPr/>
        <a:lstStyle/>
        <a:p>
          <a:endParaRPr lang="es-EC"/>
        </a:p>
      </dgm:t>
    </dgm:pt>
    <dgm:pt modelId="{942056F7-A6D7-448F-851B-DA59E93AF696}" type="pres">
      <dgm:prSet presAssocID="{F42990DD-74F8-4BFE-873D-2BACB4EB5FE8}" presName="spaceBetweenRectangles" presStyleCnt="0"/>
      <dgm:spPr/>
      <dgm:t>
        <a:bodyPr/>
        <a:lstStyle/>
        <a:p>
          <a:endParaRPr lang="es-EC"/>
        </a:p>
      </dgm:t>
    </dgm:pt>
    <dgm:pt modelId="{C52543A2-A590-4066-AB24-944914F5A3EC}" type="pres">
      <dgm:prSet presAssocID="{1EF32D1E-0A17-4875-8DFE-588F31BB419B}" presName="composite" presStyleCnt="0"/>
      <dgm:spPr/>
      <dgm:t>
        <a:bodyPr/>
        <a:lstStyle/>
        <a:p>
          <a:endParaRPr lang="es-EC"/>
        </a:p>
      </dgm:t>
    </dgm:pt>
    <dgm:pt modelId="{5A9FDCBE-9900-4B6B-B486-C6E31AA77623}" type="pres">
      <dgm:prSet presAssocID="{1EF32D1E-0A17-4875-8DFE-588F31BB419B}" presName="Parent1" presStyleLbl="node1" presStyleIdx="2" presStyleCnt="8">
        <dgm:presLayoutVars>
          <dgm:chMax val="1"/>
          <dgm:chPref val="1"/>
          <dgm:bulletEnabled val="1"/>
        </dgm:presLayoutVars>
      </dgm:prSet>
      <dgm:spPr/>
      <dgm:t>
        <a:bodyPr/>
        <a:lstStyle/>
        <a:p>
          <a:endParaRPr lang="es-EC"/>
        </a:p>
      </dgm:t>
    </dgm:pt>
    <dgm:pt modelId="{FE811790-D497-4483-9A5C-E19429E1B0AC}" type="pres">
      <dgm:prSet presAssocID="{1EF32D1E-0A17-4875-8DFE-588F31BB419B}" presName="Childtext1" presStyleLbl="revTx" presStyleIdx="1" presStyleCnt="4">
        <dgm:presLayoutVars>
          <dgm:chMax val="0"/>
          <dgm:chPref val="0"/>
          <dgm:bulletEnabled val="1"/>
        </dgm:presLayoutVars>
      </dgm:prSet>
      <dgm:spPr/>
      <dgm:t>
        <a:bodyPr/>
        <a:lstStyle/>
        <a:p>
          <a:endParaRPr lang="es-EC"/>
        </a:p>
      </dgm:t>
    </dgm:pt>
    <dgm:pt modelId="{213F7A29-5E14-40AA-80C7-020E8BD76903}" type="pres">
      <dgm:prSet presAssocID="{1EF32D1E-0A17-4875-8DFE-588F31BB419B}" presName="BalanceSpacing" presStyleCnt="0"/>
      <dgm:spPr/>
      <dgm:t>
        <a:bodyPr/>
        <a:lstStyle/>
        <a:p>
          <a:endParaRPr lang="es-EC"/>
        </a:p>
      </dgm:t>
    </dgm:pt>
    <dgm:pt modelId="{F6735ECB-CF35-4E5A-9E6F-567F9625A9A0}" type="pres">
      <dgm:prSet presAssocID="{1EF32D1E-0A17-4875-8DFE-588F31BB419B}" presName="BalanceSpacing1" presStyleCnt="0"/>
      <dgm:spPr/>
      <dgm:t>
        <a:bodyPr/>
        <a:lstStyle/>
        <a:p>
          <a:endParaRPr lang="es-EC"/>
        </a:p>
      </dgm:t>
    </dgm:pt>
    <dgm:pt modelId="{83DA89CB-55FF-42CC-8150-A2F30F153B9C}" type="pres">
      <dgm:prSet presAssocID="{C3ED2DBD-A5E8-460C-968A-65FCC8C7529A}" presName="Accent1Text" presStyleLbl="node1" presStyleIdx="3" presStyleCnt="8"/>
      <dgm:spPr/>
      <dgm:t>
        <a:bodyPr/>
        <a:lstStyle/>
        <a:p>
          <a:endParaRPr lang="es-EC"/>
        </a:p>
      </dgm:t>
    </dgm:pt>
    <dgm:pt modelId="{F6F4397E-FA2D-4204-8373-A03485B21167}" type="pres">
      <dgm:prSet presAssocID="{C3ED2DBD-A5E8-460C-968A-65FCC8C7529A}" presName="spaceBetweenRectangles" presStyleCnt="0"/>
      <dgm:spPr/>
      <dgm:t>
        <a:bodyPr/>
        <a:lstStyle/>
        <a:p>
          <a:endParaRPr lang="es-EC"/>
        </a:p>
      </dgm:t>
    </dgm:pt>
    <dgm:pt modelId="{3220F50C-1AF0-4D98-8894-8CE28752AD07}" type="pres">
      <dgm:prSet presAssocID="{559027F4-7B29-4580-AD63-9FFB839AFCD0}" presName="composite" presStyleCnt="0"/>
      <dgm:spPr/>
      <dgm:t>
        <a:bodyPr/>
        <a:lstStyle/>
        <a:p>
          <a:endParaRPr lang="es-EC"/>
        </a:p>
      </dgm:t>
    </dgm:pt>
    <dgm:pt modelId="{8534D3B1-4899-4496-8443-16045DE24463}" type="pres">
      <dgm:prSet presAssocID="{559027F4-7B29-4580-AD63-9FFB839AFCD0}" presName="Parent1" presStyleLbl="node1" presStyleIdx="4" presStyleCnt="8">
        <dgm:presLayoutVars>
          <dgm:chMax val="1"/>
          <dgm:chPref val="1"/>
          <dgm:bulletEnabled val="1"/>
        </dgm:presLayoutVars>
      </dgm:prSet>
      <dgm:spPr/>
      <dgm:t>
        <a:bodyPr/>
        <a:lstStyle/>
        <a:p>
          <a:endParaRPr lang="es-EC"/>
        </a:p>
      </dgm:t>
    </dgm:pt>
    <dgm:pt modelId="{1545AFC3-F1BC-47BA-94C2-AFE7DF9C47D1}" type="pres">
      <dgm:prSet presAssocID="{559027F4-7B29-4580-AD63-9FFB839AFCD0}" presName="Childtext1" presStyleLbl="revTx" presStyleIdx="2" presStyleCnt="4" custScaleX="153810" custLinFactNeighborX="34284" custLinFactNeighborY="3481">
        <dgm:presLayoutVars>
          <dgm:chMax val="0"/>
          <dgm:chPref val="0"/>
          <dgm:bulletEnabled val="1"/>
        </dgm:presLayoutVars>
      </dgm:prSet>
      <dgm:spPr/>
      <dgm:t>
        <a:bodyPr/>
        <a:lstStyle/>
        <a:p>
          <a:endParaRPr lang="es-EC"/>
        </a:p>
      </dgm:t>
    </dgm:pt>
    <dgm:pt modelId="{7B683EDD-372B-4A80-941F-9FCE1140E883}" type="pres">
      <dgm:prSet presAssocID="{559027F4-7B29-4580-AD63-9FFB839AFCD0}" presName="BalanceSpacing" presStyleCnt="0"/>
      <dgm:spPr/>
      <dgm:t>
        <a:bodyPr/>
        <a:lstStyle/>
        <a:p>
          <a:endParaRPr lang="es-EC"/>
        </a:p>
      </dgm:t>
    </dgm:pt>
    <dgm:pt modelId="{609197D5-4076-4C51-9D45-BF8AE3B0D191}" type="pres">
      <dgm:prSet presAssocID="{559027F4-7B29-4580-AD63-9FFB839AFCD0}" presName="BalanceSpacing1" presStyleCnt="0"/>
      <dgm:spPr/>
      <dgm:t>
        <a:bodyPr/>
        <a:lstStyle/>
        <a:p>
          <a:endParaRPr lang="es-EC"/>
        </a:p>
      </dgm:t>
    </dgm:pt>
    <dgm:pt modelId="{70A4954F-2D81-4939-9E6A-A095EE569A8B}" type="pres">
      <dgm:prSet presAssocID="{AF28E314-B744-4758-9473-1A598423308D}" presName="Accent1Text" presStyleLbl="node1" presStyleIdx="5" presStyleCnt="8"/>
      <dgm:spPr/>
      <dgm:t>
        <a:bodyPr/>
        <a:lstStyle/>
        <a:p>
          <a:endParaRPr lang="es-EC"/>
        </a:p>
      </dgm:t>
    </dgm:pt>
    <dgm:pt modelId="{244021C4-C1C6-4FC5-BA2E-2D21167367BE}" type="pres">
      <dgm:prSet presAssocID="{AF28E314-B744-4758-9473-1A598423308D}" presName="spaceBetweenRectangles" presStyleCnt="0"/>
      <dgm:spPr/>
      <dgm:t>
        <a:bodyPr/>
        <a:lstStyle/>
        <a:p>
          <a:endParaRPr lang="es-EC"/>
        </a:p>
      </dgm:t>
    </dgm:pt>
    <dgm:pt modelId="{A7DF3585-C0CF-41C4-A11D-29B23F0AB519}" type="pres">
      <dgm:prSet presAssocID="{56F258A9-3AF6-4682-B379-969537BD4E1D}" presName="composite" presStyleCnt="0"/>
      <dgm:spPr/>
      <dgm:t>
        <a:bodyPr/>
        <a:lstStyle/>
        <a:p>
          <a:endParaRPr lang="es-EC"/>
        </a:p>
      </dgm:t>
    </dgm:pt>
    <dgm:pt modelId="{2DB3013C-7835-41B8-91ED-69CE99A03420}" type="pres">
      <dgm:prSet presAssocID="{56F258A9-3AF6-4682-B379-969537BD4E1D}" presName="Parent1" presStyleLbl="node1" presStyleIdx="6" presStyleCnt="8">
        <dgm:presLayoutVars>
          <dgm:chMax val="1"/>
          <dgm:chPref val="1"/>
          <dgm:bulletEnabled val="1"/>
        </dgm:presLayoutVars>
      </dgm:prSet>
      <dgm:spPr/>
      <dgm:t>
        <a:bodyPr/>
        <a:lstStyle/>
        <a:p>
          <a:endParaRPr lang="es-EC"/>
        </a:p>
      </dgm:t>
    </dgm:pt>
    <dgm:pt modelId="{6C9A59EE-327F-4813-A0D5-13CBBEFCCE17}" type="pres">
      <dgm:prSet presAssocID="{56F258A9-3AF6-4682-B379-969537BD4E1D}" presName="Childtext1" presStyleLbl="revTx" presStyleIdx="3" presStyleCnt="4">
        <dgm:presLayoutVars>
          <dgm:chMax val="0"/>
          <dgm:chPref val="0"/>
          <dgm:bulletEnabled val="1"/>
        </dgm:presLayoutVars>
      </dgm:prSet>
      <dgm:spPr/>
      <dgm:t>
        <a:bodyPr/>
        <a:lstStyle/>
        <a:p>
          <a:endParaRPr lang="es-EC"/>
        </a:p>
      </dgm:t>
    </dgm:pt>
    <dgm:pt modelId="{69D88339-14BF-40AC-A253-0FDEC53B7EA3}" type="pres">
      <dgm:prSet presAssocID="{56F258A9-3AF6-4682-B379-969537BD4E1D}" presName="BalanceSpacing" presStyleCnt="0"/>
      <dgm:spPr/>
      <dgm:t>
        <a:bodyPr/>
        <a:lstStyle/>
        <a:p>
          <a:endParaRPr lang="es-EC"/>
        </a:p>
      </dgm:t>
    </dgm:pt>
    <dgm:pt modelId="{B8CD81BF-5B3D-4546-B4F0-C5723BA38588}" type="pres">
      <dgm:prSet presAssocID="{56F258A9-3AF6-4682-B379-969537BD4E1D}" presName="BalanceSpacing1" presStyleCnt="0"/>
      <dgm:spPr/>
      <dgm:t>
        <a:bodyPr/>
        <a:lstStyle/>
        <a:p>
          <a:endParaRPr lang="es-EC"/>
        </a:p>
      </dgm:t>
    </dgm:pt>
    <dgm:pt modelId="{BA56ADA1-2D8E-4372-9AFD-D6285C227AF4}" type="pres">
      <dgm:prSet presAssocID="{445A1240-7AC9-4CA6-AEA9-81BB5783A893}" presName="Accent1Text" presStyleLbl="node1" presStyleIdx="7" presStyleCnt="8"/>
      <dgm:spPr/>
      <dgm:t>
        <a:bodyPr/>
        <a:lstStyle/>
        <a:p>
          <a:endParaRPr lang="es-EC"/>
        </a:p>
      </dgm:t>
    </dgm:pt>
  </dgm:ptLst>
  <dgm:cxnLst>
    <dgm:cxn modelId="{13A72974-15EE-45A0-8F6C-0F0E83A73F93}" type="presOf" srcId="{B12AA5B2-13C9-4988-AFC4-B8A1F715B317}" destId="{6C9A59EE-327F-4813-A0D5-13CBBEFCCE17}" srcOrd="0" destOrd="0" presId="urn:microsoft.com/office/officeart/2008/layout/AlternatingHexagons"/>
    <dgm:cxn modelId="{B8CE887B-2FB8-4913-8B2C-444069BDEBB4}" srcId="{559027F4-7B29-4580-AD63-9FFB839AFCD0}" destId="{07B057B6-32E2-4C6B-AB11-B5406EF7E29E}" srcOrd="0" destOrd="0" parTransId="{2FD77393-94B2-4560-BBF5-4BF2166565B6}" sibTransId="{388FA05B-A729-4C6D-ADE7-A4ED79488553}"/>
    <dgm:cxn modelId="{B24CAEDE-EB12-4110-AA1A-1D8F5915E9F3}" srcId="{E6773D0B-B777-48FB-8BEE-45EF8C785DF8}" destId="{559027F4-7B29-4580-AD63-9FFB839AFCD0}" srcOrd="2" destOrd="0" parTransId="{6F10EBF1-13DF-49DC-8F4B-BDBFA39B89D0}" sibTransId="{AF28E314-B744-4758-9473-1A598423308D}"/>
    <dgm:cxn modelId="{3C66ED13-27DE-47E1-92B5-FEACDF439750}" srcId="{56F258A9-3AF6-4682-B379-969537BD4E1D}" destId="{B12AA5B2-13C9-4988-AFC4-B8A1F715B317}" srcOrd="0" destOrd="0" parTransId="{56B1E6BA-E30A-4756-88A9-1E9DF7C4C63E}" sibTransId="{F7C5DDAC-3FF1-4D14-A986-377C905449DA}"/>
    <dgm:cxn modelId="{EF171E35-B526-47BC-B294-C95B104DA5E6}" type="presOf" srcId="{445A1240-7AC9-4CA6-AEA9-81BB5783A893}" destId="{BA56ADA1-2D8E-4372-9AFD-D6285C227AF4}" srcOrd="0" destOrd="0" presId="urn:microsoft.com/office/officeart/2008/layout/AlternatingHexagons"/>
    <dgm:cxn modelId="{7425D38F-63E8-4A7D-B50E-2829F01CB852}" type="presOf" srcId="{07B057B6-32E2-4C6B-AB11-B5406EF7E29E}" destId="{1545AFC3-F1BC-47BA-94C2-AFE7DF9C47D1}" srcOrd="0" destOrd="0" presId="urn:microsoft.com/office/officeart/2008/layout/AlternatingHexagons"/>
    <dgm:cxn modelId="{7DB78A79-69F1-4D50-A23C-8A97E023EF23}" srcId="{559027F4-7B29-4580-AD63-9FFB839AFCD0}" destId="{88B09350-25AB-4A25-9AD0-89D48FCC4773}" srcOrd="1" destOrd="0" parTransId="{BBBF35C0-4C72-4C4F-93C6-625703B17C90}" sibTransId="{365A9DBD-A532-4B0F-B09F-49F14A0E6872}"/>
    <dgm:cxn modelId="{C12D49EF-612D-4E24-B180-AB8FCB305ADC}" srcId="{81819070-B610-4269-96B4-D225D246C966}" destId="{9CFC12A8-95FC-4019-95D3-3A7F9551D516}" srcOrd="0" destOrd="0" parTransId="{4D0A44D4-F5BA-4C11-AF13-BA292A4E7261}" sibTransId="{DF133D66-8085-4BD3-816F-47236F58F078}"/>
    <dgm:cxn modelId="{ECBE24B4-BA23-48D9-A067-862AB3BDAF21}" type="presOf" srcId="{1EF32D1E-0A17-4875-8DFE-588F31BB419B}" destId="{5A9FDCBE-9900-4B6B-B486-C6E31AA77623}" srcOrd="0" destOrd="0" presId="urn:microsoft.com/office/officeart/2008/layout/AlternatingHexagons"/>
    <dgm:cxn modelId="{89D54B88-9EF0-4C0F-A740-47678ACE86BC}" type="presOf" srcId="{FE71FE74-3B21-40E2-A20C-5D34EE3220DF}" destId="{F4FC4E22-1289-41E8-8148-FB4CAC8D9AFC}" srcOrd="0" destOrd="1" presId="urn:microsoft.com/office/officeart/2008/layout/AlternatingHexagons"/>
    <dgm:cxn modelId="{14EEF522-6206-412B-AC1D-1F16A650C616}" type="presOf" srcId="{559027F4-7B29-4580-AD63-9FFB839AFCD0}" destId="{8534D3B1-4899-4496-8443-16045DE24463}" srcOrd="0" destOrd="0" presId="urn:microsoft.com/office/officeart/2008/layout/AlternatingHexagons"/>
    <dgm:cxn modelId="{3C29DF20-18AA-4BCC-A44A-23A7E19BD1AC}" type="presOf" srcId="{5C9C3E81-CEB3-4B02-A93C-7BA85E41A4E6}" destId="{F4FC4E22-1289-41E8-8148-FB4CAC8D9AFC}" srcOrd="0" destOrd="3" presId="urn:microsoft.com/office/officeart/2008/layout/AlternatingHexagons"/>
    <dgm:cxn modelId="{22F8DC37-18F7-4BAF-8A77-EEE9AAB7442E}" srcId="{559027F4-7B29-4580-AD63-9FFB839AFCD0}" destId="{0D648AAB-5A9F-469C-B52F-13C80F315897}" srcOrd="2" destOrd="0" parTransId="{555E4B6E-0ED2-4BA8-94B9-DA9D280C1DF7}" sibTransId="{DF72F27D-690B-428F-98AE-FE6C8DD91FA6}"/>
    <dgm:cxn modelId="{A53F8489-2EE5-4B5A-8F4A-74C2AAB9CBE1}" type="presOf" srcId="{9CFC12A8-95FC-4019-95D3-3A7F9551D516}" destId="{F4FC4E22-1289-41E8-8148-FB4CAC8D9AFC}" srcOrd="0" destOrd="0" presId="urn:microsoft.com/office/officeart/2008/layout/AlternatingHexagons"/>
    <dgm:cxn modelId="{9E2FC80B-3334-4A72-B606-7B9CF5E01D02}" srcId="{E6773D0B-B777-48FB-8BEE-45EF8C785DF8}" destId="{56F258A9-3AF6-4682-B379-969537BD4E1D}" srcOrd="3" destOrd="0" parTransId="{94821EEC-AD44-412B-86C2-5983071F2751}" sibTransId="{445A1240-7AC9-4CA6-AEA9-81BB5783A893}"/>
    <dgm:cxn modelId="{6360A716-E410-427A-AE0F-7A9DF5BDB52B}" srcId="{81819070-B610-4269-96B4-D225D246C966}" destId="{5C9C3E81-CEB3-4B02-A93C-7BA85E41A4E6}" srcOrd="3" destOrd="0" parTransId="{6955943A-8D9F-454B-959F-38F69493B702}" sibTransId="{9998EA84-E110-47B6-AF52-61DEBC408FFE}"/>
    <dgm:cxn modelId="{BF4B5C68-9AC2-48C8-9DA7-BF6FACBF558F}" type="presOf" srcId="{F42990DD-74F8-4BFE-873D-2BACB4EB5FE8}" destId="{35BDFDF6-5124-43C0-998B-F4834D29597B}" srcOrd="0" destOrd="0" presId="urn:microsoft.com/office/officeart/2008/layout/AlternatingHexagons"/>
    <dgm:cxn modelId="{92AD6C1D-2876-4E28-85E2-C7BC8EB514C9}" type="presOf" srcId="{AF28E314-B744-4758-9473-1A598423308D}" destId="{70A4954F-2D81-4939-9E6A-A095EE569A8B}" srcOrd="0" destOrd="0" presId="urn:microsoft.com/office/officeart/2008/layout/AlternatingHexagons"/>
    <dgm:cxn modelId="{4A89A984-68CA-4DFA-B8C5-6CF79D0847F8}" type="presOf" srcId="{E6773D0B-B777-48FB-8BEE-45EF8C785DF8}" destId="{3A2B0D1E-13E4-4DA7-AA58-E1C207DE7074}" srcOrd="0" destOrd="0" presId="urn:microsoft.com/office/officeart/2008/layout/AlternatingHexagons"/>
    <dgm:cxn modelId="{8D358714-4085-4D7F-A97C-018B65A0ACCA}" srcId="{81819070-B610-4269-96B4-D225D246C966}" destId="{83AE5D89-EB17-487B-813B-A88766E09B7C}" srcOrd="2" destOrd="0" parTransId="{95416672-86FE-4D19-ABB0-0E4A46C976F0}" sibTransId="{A4EC8D39-1355-47D8-939B-6B7EB2BAD60F}"/>
    <dgm:cxn modelId="{BABF52CB-61FD-4B19-9043-CAE39D585AA3}" type="presOf" srcId="{83AE5D89-EB17-487B-813B-A88766E09B7C}" destId="{F4FC4E22-1289-41E8-8148-FB4CAC8D9AFC}" srcOrd="0" destOrd="2" presId="urn:microsoft.com/office/officeart/2008/layout/AlternatingHexagons"/>
    <dgm:cxn modelId="{4A6F8A81-9594-41DA-88D1-F0E9448B0FD3}" srcId="{81819070-B610-4269-96B4-D225D246C966}" destId="{FE71FE74-3B21-40E2-A20C-5D34EE3220DF}" srcOrd="1" destOrd="0" parTransId="{ED202F2C-D85F-44C4-AE68-212F83F6AA53}" sibTransId="{230FA722-052B-4052-AF3B-3FB9A3CB4A06}"/>
    <dgm:cxn modelId="{9A3A086B-3280-43E3-A9DE-853F24301F9C}" type="presOf" srcId="{B3CE0DFF-DC88-4269-9D73-2878F6D096A5}" destId="{FE811790-D497-4483-9A5C-E19429E1B0AC}" srcOrd="0" destOrd="0" presId="urn:microsoft.com/office/officeart/2008/layout/AlternatingHexagons"/>
    <dgm:cxn modelId="{A6F51E69-1A01-4A3F-92A6-D118E71232AB}" type="presOf" srcId="{81819070-B610-4269-96B4-D225D246C966}" destId="{5BABFCBA-FBA7-4754-A71E-D62D916B23CB}" srcOrd="0" destOrd="0" presId="urn:microsoft.com/office/officeart/2008/layout/AlternatingHexagons"/>
    <dgm:cxn modelId="{A2100F27-DED4-4513-A767-5F10B1C80A53}" type="presOf" srcId="{C3ED2DBD-A5E8-460C-968A-65FCC8C7529A}" destId="{83DA89CB-55FF-42CC-8150-A2F30F153B9C}" srcOrd="0" destOrd="0" presId="urn:microsoft.com/office/officeart/2008/layout/AlternatingHexagons"/>
    <dgm:cxn modelId="{C3763FE6-3F71-4DF3-A551-0340D2418B79}" srcId="{E6773D0B-B777-48FB-8BEE-45EF8C785DF8}" destId="{81819070-B610-4269-96B4-D225D246C966}" srcOrd="0" destOrd="0" parTransId="{B071C71F-7B59-4AE8-A1B0-C13630C708C1}" sibTransId="{F42990DD-74F8-4BFE-873D-2BACB4EB5FE8}"/>
    <dgm:cxn modelId="{2EB3D1DB-E2A2-4203-ACA8-69FE6DC5D4BA}" type="presOf" srcId="{88B09350-25AB-4A25-9AD0-89D48FCC4773}" destId="{1545AFC3-F1BC-47BA-94C2-AFE7DF9C47D1}" srcOrd="0" destOrd="1" presId="urn:microsoft.com/office/officeart/2008/layout/AlternatingHexagons"/>
    <dgm:cxn modelId="{94CA5779-35D7-4E2C-BE2B-261962E30746}" srcId="{E6773D0B-B777-48FB-8BEE-45EF8C785DF8}" destId="{1EF32D1E-0A17-4875-8DFE-588F31BB419B}" srcOrd="1" destOrd="0" parTransId="{5A0FFE32-FCDE-4B11-9995-F1426572EA4A}" sibTransId="{C3ED2DBD-A5E8-460C-968A-65FCC8C7529A}"/>
    <dgm:cxn modelId="{AFF98846-6B8A-438B-AD03-19B89105698D}" type="presOf" srcId="{56F258A9-3AF6-4682-B379-969537BD4E1D}" destId="{2DB3013C-7835-41B8-91ED-69CE99A03420}" srcOrd="0" destOrd="0" presId="urn:microsoft.com/office/officeart/2008/layout/AlternatingHexagons"/>
    <dgm:cxn modelId="{138D662A-2166-4380-A6FB-861929007B94}" srcId="{1EF32D1E-0A17-4875-8DFE-588F31BB419B}" destId="{B3CE0DFF-DC88-4269-9D73-2878F6D096A5}" srcOrd="0" destOrd="0" parTransId="{06D12607-F52E-4889-8722-0CDD92743C59}" sibTransId="{6CDB215E-AF90-400F-BD36-08B7E22F023C}"/>
    <dgm:cxn modelId="{1B202A96-4038-4B6F-B0B4-49A19470C544}" type="presOf" srcId="{0D648AAB-5A9F-469C-B52F-13C80F315897}" destId="{1545AFC3-F1BC-47BA-94C2-AFE7DF9C47D1}" srcOrd="0" destOrd="2" presId="urn:microsoft.com/office/officeart/2008/layout/AlternatingHexagons"/>
    <dgm:cxn modelId="{98E0D3F9-3F1F-42F5-ADD8-6E99A9F5DE78}" type="presParOf" srcId="{3A2B0D1E-13E4-4DA7-AA58-E1C207DE7074}" destId="{98259A0B-C790-4BF1-A79C-894C7D294C11}" srcOrd="0" destOrd="0" presId="urn:microsoft.com/office/officeart/2008/layout/AlternatingHexagons"/>
    <dgm:cxn modelId="{A51E8A4D-77C3-4B0F-B524-9B8CE14A53F5}" type="presParOf" srcId="{98259A0B-C790-4BF1-A79C-894C7D294C11}" destId="{5BABFCBA-FBA7-4754-A71E-D62D916B23CB}" srcOrd="0" destOrd="0" presId="urn:microsoft.com/office/officeart/2008/layout/AlternatingHexagons"/>
    <dgm:cxn modelId="{9E47FD90-FA40-46EF-87F0-03E05316EB6A}" type="presParOf" srcId="{98259A0B-C790-4BF1-A79C-894C7D294C11}" destId="{F4FC4E22-1289-41E8-8148-FB4CAC8D9AFC}" srcOrd="1" destOrd="0" presId="urn:microsoft.com/office/officeart/2008/layout/AlternatingHexagons"/>
    <dgm:cxn modelId="{5A4E1D9C-C29B-4A64-82B6-A344D5C6FB04}" type="presParOf" srcId="{98259A0B-C790-4BF1-A79C-894C7D294C11}" destId="{ECA98323-C345-4834-A27E-C3A8EB5BFFE0}" srcOrd="2" destOrd="0" presId="urn:microsoft.com/office/officeart/2008/layout/AlternatingHexagons"/>
    <dgm:cxn modelId="{556C7DF7-BE76-46F7-81BD-7E91644DF8BB}" type="presParOf" srcId="{98259A0B-C790-4BF1-A79C-894C7D294C11}" destId="{FAA36F33-0B4E-4EF2-B42E-E2227A74214D}" srcOrd="3" destOrd="0" presId="urn:microsoft.com/office/officeart/2008/layout/AlternatingHexagons"/>
    <dgm:cxn modelId="{F769E699-F88D-4094-BD0A-09EEA049FC40}" type="presParOf" srcId="{98259A0B-C790-4BF1-A79C-894C7D294C11}" destId="{35BDFDF6-5124-43C0-998B-F4834D29597B}" srcOrd="4" destOrd="0" presId="urn:microsoft.com/office/officeart/2008/layout/AlternatingHexagons"/>
    <dgm:cxn modelId="{9998256B-798D-49A3-8C8A-C16A1A73D4EF}" type="presParOf" srcId="{3A2B0D1E-13E4-4DA7-AA58-E1C207DE7074}" destId="{942056F7-A6D7-448F-851B-DA59E93AF696}" srcOrd="1" destOrd="0" presId="urn:microsoft.com/office/officeart/2008/layout/AlternatingHexagons"/>
    <dgm:cxn modelId="{668AC039-F41B-4753-9C22-0F1A74EC67E3}" type="presParOf" srcId="{3A2B0D1E-13E4-4DA7-AA58-E1C207DE7074}" destId="{C52543A2-A590-4066-AB24-944914F5A3EC}" srcOrd="2" destOrd="0" presId="urn:microsoft.com/office/officeart/2008/layout/AlternatingHexagons"/>
    <dgm:cxn modelId="{4DD47C45-7C84-4B6C-A01D-6DC4D5659405}" type="presParOf" srcId="{C52543A2-A590-4066-AB24-944914F5A3EC}" destId="{5A9FDCBE-9900-4B6B-B486-C6E31AA77623}" srcOrd="0" destOrd="0" presId="urn:microsoft.com/office/officeart/2008/layout/AlternatingHexagons"/>
    <dgm:cxn modelId="{01BCABB5-C245-4E18-BC58-91168D5ECAB7}" type="presParOf" srcId="{C52543A2-A590-4066-AB24-944914F5A3EC}" destId="{FE811790-D497-4483-9A5C-E19429E1B0AC}" srcOrd="1" destOrd="0" presId="urn:microsoft.com/office/officeart/2008/layout/AlternatingHexagons"/>
    <dgm:cxn modelId="{6CCD888C-EF5F-4B0D-884F-5E17D0DBDD54}" type="presParOf" srcId="{C52543A2-A590-4066-AB24-944914F5A3EC}" destId="{213F7A29-5E14-40AA-80C7-020E8BD76903}" srcOrd="2" destOrd="0" presId="urn:microsoft.com/office/officeart/2008/layout/AlternatingHexagons"/>
    <dgm:cxn modelId="{9474E1D5-1020-42B4-9ECB-8BAA28911646}" type="presParOf" srcId="{C52543A2-A590-4066-AB24-944914F5A3EC}" destId="{F6735ECB-CF35-4E5A-9E6F-567F9625A9A0}" srcOrd="3" destOrd="0" presId="urn:microsoft.com/office/officeart/2008/layout/AlternatingHexagons"/>
    <dgm:cxn modelId="{35D5BEBF-E5EB-4158-811F-FDD84F7660EC}" type="presParOf" srcId="{C52543A2-A590-4066-AB24-944914F5A3EC}" destId="{83DA89CB-55FF-42CC-8150-A2F30F153B9C}" srcOrd="4" destOrd="0" presId="urn:microsoft.com/office/officeart/2008/layout/AlternatingHexagons"/>
    <dgm:cxn modelId="{E3BFC95E-DE2B-4ABE-BCE1-547191CC070E}" type="presParOf" srcId="{3A2B0D1E-13E4-4DA7-AA58-E1C207DE7074}" destId="{F6F4397E-FA2D-4204-8373-A03485B21167}" srcOrd="3" destOrd="0" presId="urn:microsoft.com/office/officeart/2008/layout/AlternatingHexagons"/>
    <dgm:cxn modelId="{5A914F29-F8C2-47F6-B705-31B7112037FA}" type="presParOf" srcId="{3A2B0D1E-13E4-4DA7-AA58-E1C207DE7074}" destId="{3220F50C-1AF0-4D98-8894-8CE28752AD07}" srcOrd="4" destOrd="0" presId="urn:microsoft.com/office/officeart/2008/layout/AlternatingHexagons"/>
    <dgm:cxn modelId="{E1ABE172-0F1D-42B8-B68A-CE51BE96B5B1}" type="presParOf" srcId="{3220F50C-1AF0-4D98-8894-8CE28752AD07}" destId="{8534D3B1-4899-4496-8443-16045DE24463}" srcOrd="0" destOrd="0" presId="urn:microsoft.com/office/officeart/2008/layout/AlternatingHexagons"/>
    <dgm:cxn modelId="{5F365C43-E29D-4726-A8D4-6DF64ED51F99}" type="presParOf" srcId="{3220F50C-1AF0-4D98-8894-8CE28752AD07}" destId="{1545AFC3-F1BC-47BA-94C2-AFE7DF9C47D1}" srcOrd="1" destOrd="0" presId="urn:microsoft.com/office/officeart/2008/layout/AlternatingHexagons"/>
    <dgm:cxn modelId="{D1078F0C-356A-40FB-AF15-A1669153F284}" type="presParOf" srcId="{3220F50C-1AF0-4D98-8894-8CE28752AD07}" destId="{7B683EDD-372B-4A80-941F-9FCE1140E883}" srcOrd="2" destOrd="0" presId="urn:microsoft.com/office/officeart/2008/layout/AlternatingHexagons"/>
    <dgm:cxn modelId="{91857DE9-D096-4E82-8572-32D163A268F7}" type="presParOf" srcId="{3220F50C-1AF0-4D98-8894-8CE28752AD07}" destId="{609197D5-4076-4C51-9D45-BF8AE3B0D191}" srcOrd="3" destOrd="0" presId="urn:microsoft.com/office/officeart/2008/layout/AlternatingHexagons"/>
    <dgm:cxn modelId="{65425CE7-9EC4-48B3-824F-997589BCF00D}" type="presParOf" srcId="{3220F50C-1AF0-4D98-8894-8CE28752AD07}" destId="{70A4954F-2D81-4939-9E6A-A095EE569A8B}" srcOrd="4" destOrd="0" presId="urn:microsoft.com/office/officeart/2008/layout/AlternatingHexagons"/>
    <dgm:cxn modelId="{2D4AF796-C1EB-45A9-A77F-2C88751A23FB}" type="presParOf" srcId="{3A2B0D1E-13E4-4DA7-AA58-E1C207DE7074}" destId="{244021C4-C1C6-4FC5-BA2E-2D21167367BE}" srcOrd="5" destOrd="0" presId="urn:microsoft.com/office/officeart/2008/layout/AlternatingHexagons"/>
    <dgm:cxn modelId="{6DEEF059-B1D7-468C-A28B-C9FBB95A244B}" type="presParOf" srcId="{3A2B0D1E-13E4-4DA7-AA58-E1C207DE7074}" destId="{A7DF3585-C0CF-41C4-A11D-29B23F0AB519}" srcOrd="6" destOrd="0" presId="urn:microsoft.com/office/officeart/2008/layout/AlternatingHexagons"/>
    <dgm:cxn modelId="{0D71263E-2798-4C67-9175-416E46C4C7A5}" type="presParOf" srcId="{A7DF3585-C0CF-41C4-A11D-29B23F0AB519}" destId="{2DB3013C-7835-41B8-91ED-69CE99A03420}" srcOrd="0" destOrd="0" presId="urn:microsoft.com/office/officeart/2008/layout/AlternatingHexagons"/>
    <dgm:cxn modelId="{9A323BBE-20F3-4597-B755-2D45A5821E7E}" type="presParOf" srcId="{A7DF3585-C0CF-41C4-A11D-29B23F0AB519}" destId="{6C9A59EE-327F-4813-A0D5-13CBBEFCCE17}" srcOrd="1" destOrd="0" presId="urn:microsoft.com/office/officeart/2008/layout/AlternatingHexagons"/>
    <dgm:cxn modelId="{78C8364C-98E9-4F48-9132-89E31416B52B}" type="presParOf" srcId="{A7DF3585-C0CF-41C4-A11D-29B23F0AB519}" destId="{69D88339-14BF-40AC-A253-0FDEC53B7EA3}" srcOrd="2" destOrd="0" presId="urn:microsoft.com/office/officeart/2008/layout/AlternatingHexagons"/>
    <dgm:cxn modelId="{BF42A941-5A76-4600-BB13-970110F444CA}" type="presParOf" srcId="{A7DF3585-C0CF-41C4-A11D-29B23F0AB519}" destId="{B8CD81BF-5B3D-4546-B4F0-C5723BA38588}" srcOrd="3" destOrd="0" presId="urn:microsoft.com/office/officeart/2008/layout/AlternatingHexagons"/>
    <dgm:cxn modelId="{1DFE99E8-7A34-4192-9270-D2F7C6195A6F}" type="presParOf" srcId="{A7DF3585-C0CF-41C4-A11D-29B23F0AB519}" destId="{BA56ADA1-2D8E-4372-9AFD-D6285C227AF4}"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78BCFA-7570-4CE9-B3EE-2A379292CE45}"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s-EC"/>
        </a:p>
      </dgm:t>
    </dgm:pt>
    <dgm:pt modelId="{0B4532CF-3421-4800-9481-E00132EF8DAB}">
      <dgm:prSet phldrT="[Texto]" custT="1"/>
      <dgm:spPr/>
      <dgm:t>
        <a:bodyPr/>
        <a:lstStyle/>
        <a:p>
          <a:r>
            <a:rPr lang="es-EC" sz="1600" b="1" dirty="0" err="1" smtClean="0">
              <a:latin typeface="+mj-lt"/>
            </a:rPr>
            <a:t>Headhunting</a:t>
          </a:r>
          <a:r>
            <a:rPr lang="es-EC" sz="1600" b="1" dirty="0" smtClean="0">
              <a:latin typeface="+mj-lt"/>
            </a:rPr>
            <a:t> y Valoración Ejecutiva</a:t>
          </a:r>
          <a:endParaRPr lang="es-EC" sz="1600" dirty="0">
            <a:latin typeface="+mj-lt"/>
          </a:endParaRPr>
        </a:p>
      </dgm:t>
    </dgm:pt>
    <dgm:pt modelId="{5E85E76B-74E0-4418-B446-ED907D93EC90}" type="parTrans" cxnId="{B5CDF38A-109B-487D-B762-B5BCCF87209B}">
      <dgm:prSet/>
      <dgm:spPr/>
      <dgm:t>
        <a:bodyPr/>
        <a:lstStyle/>
        <a:p>
          <a:endParaRPr lang="es-EC">
            <a:latin typeface="+mj-lt"/>
          </a:endParaRPr>
        </a:p>
      </dgm:t>
    </dgm:pt>
    <dgm:pt modelId="{6B35D30D-B7CB-4148-91A4-9AC2BF8CEC4C}" type="sibTrans" cxnId="{B5CDF38A-109B-487D-B762-B5BCCF87209B}">
      <dgm:prSet>
        <dgm:style>
          <a:lnRef idx="2">
            <a:schemeClr val="accent2"/>
          </a:lnRef>
          <a:fillRef idx="1">
            <a:schemeClr val="lt1"/>
          </a:fillRef>
          <a:effectRef idx="0">
            <a:schemeClr val="accent2"/>
          </a:effectRef>
          <a:fontRef idx="minor">
            <a:schemeClr val="dk1"/>
          </a:fontRef>
        </dgm:style>
      </dgm:prSet>
      <dgm:spPr/>
      <dgm:t>
        <a:bodyPr/>
        <a:lstStyle/>
        <a:p>
          <a:endParaRPr lang="es-EC">
            <a:latin typeface="+mj-lt"/>
          </a:endParaRPr>
        </a:p>
      </dgm:t>
    </dgm:pt>
    <dgm:pt modelId="{122462F2-2C55-4193-A694-3FBC5C103235}">
      <dgm:prSet custT="1"/>
      <dgm:spPr/>
      <dgm:t>
        <a:bodyPr/>
        <a:lstStyle/>
        <a:p>
          <a:r>
            <a:rPr lang="es-EC" sz="1200" dirty="0" smtClean="0">
              <a:latin typeface="+mj-lt"/>
            </a:rPr>
            <a:t>Investigación del Mercado Laboral </a:t>
          </a:r>
          <a:endParaRPr lang="es-EC" sz="1200" dirty="0">
            <a:latin typeface="+mj-lt"/>
          </a:endParaRPr>
        </a:p>
      </dgm:t>
    </dgm:pt>
    <dgm:pt modelId="{9AABC164-2E9D-40CC-B092-414808CCD94E}" type="parTrans" cxnId="{62154DC7-D1DB-497E-8ADE-EDF0DBD251BA}">
      <dgm:prSet/>
      <dgm:spPr/>
      <dgm:t>
        <a:bodyPr/>
        <a:lstStyle/>
        <a:p>
          <a:endParaRPr lang="es-EC">
            <a:latin typeface="+mj-lt"/>
          </a:endParaRPr>
        </a:p>
      </dgm:t>
    </dgm:pt>
    <dgm:pt modelId="{CA7BE6A9-CD04-47A2-A5DC-141E7577507F}" type="sibTrans" cxnId="{62154DC7-D1DB-497E-8ADE-EDF0DBD251BA}">
      <dgm:prSet/>
      <dgm:spPr/>
      <dgm:t>
        <a:bodyPr/>
        <a:lstStyle/>
        <a:p>
          <a:endParaRPr lang="es-EC">
            <a:latin typeface="+mj-lt"/>
          </a:endParaRPr>
        </a:p>
      </dgm:t>
    </dgm:pt>
    <dgm:pt modelId="{EF138BB1-5630-4FE2-B2D0-9036F5AEC87D}">
      <dgm:prSet custT="1"/>
      <dgm:spPr/>
      <dgm:t>
        <a:bodyPr/>
        <a:lstStyle/>
        <a:p>
          <a:r>
            <a:rPr lang="es-EC" sz="1200" dirty="0" smtClean="0">
              <a:latin typeface="+mj-lt"/>
            </a:rPr>
            <a:t>Evaluación de Competencias:</a:t>
          </a:r>
          <a:endParaRPr lang="es-EC" sz="1200" dirty="0">
            <a:latin typeface="+mj-lt"/>
          </a:endParaRPr>
        </a:p>
      </dgm:t>
    </dgm:pt>
    <dgm:pt modelId="{55BF1029-3B76-4A2F-BCAA-A5B56B789F11}" type="parTrans" cxnId="{4BEDD05D-151E-4CF8-BA9A-2FA13079928A}">
      <dgm:prSet/>
      <dgm:spPr/>
      <dgm:t>
        <a:bodyPr/>
        <a:lstStyle/>
        <a:p>
          <a:endParaRPr lang="es-EC">
            <a:latin typeface="+mj-lt"/>
          </a:endParaRPr>
        </a:p>
      </dgm:t>
    </dgm:pt>
    <dgm:pt modelId="{EAE43BEE-DF2C-47F5-BFB6-8E391AD04254}" type="sibTrans" cxnId="{4BEDD05D-151E-4CF8-BA9A-2FA13079928A}">
      <dgm:prSet/>
      <dgm:spPr/>
      <dgm:t>
        <a:bodyPr/>
        <a:lstStyle/>
        <a:p>
          <a:endParaRPr lang="es-EC">
            <a:latin typeface="+mj-lt"/>
          </a:endParaRPr>
        </a:p>
      </dgm:t>
    </dgm:pt>
    <dgm:pt modelId="{AB4E5C20-0795-4A2A-822C-6E05802A0A1A}">
      <dgm:prSet custT="1"/>
      <dgm:spPr/>
      <dgm:t>
        <a:bodyPr/>
        <a:lstStyle/>
        <a:p>
          <a:r>
            <a:rPr lang="es-EC" sz="1200" dirty="0" err="1" smtClean="0">
              <a:latin typeface="+mj-lt"/>
            </a:rPr>
            <a:t>Assessment</a:t>
          </a:r>
          <a:r>
            <a:rPr lang="es-EC" sz="1200" dirty="0" smtClean="0">
              <a:latin typeface="+mj-lt"/>
            </a:rPr>
            <a:t> Center</a:t>
          </a:r>
          <a:endParaRPr lang="es-EC" sz="1200" dirty="0">
            <a:latin typeface="+mj-lt"/>
          </a:endParaRPr>
        </a:p>
      </dgm:t>
    </dgm:pt>
    <dgm:pt modelId="{BE6FC8CB-73C7-48F7-8445-BE1F497F7C25}" type="parTrans" cxnId="{639A3F4A-6817-449A-ABAD-7186F2C58F17}">
      <dgm:prSet/>
      <dgm:spPr/>
      <dgm:t>
        <a:bodyPr/>
        <a:lstStyle/>
        <a:p>
          <a:endParaRPr lang="es-EC">
            <a:latin typeface="+mj-lt"/>
          </a:endParaRPr>
        </a:p>
      </dgm:t>
    </dgm:pt>
    <dgm:pt modelId="{22E02DFD-EF16-4E58-AF9D-0016D66336F3}" type="sibTrans" cxnId="{639A3F4A-6817-449A-ABAD-7186F2C58F17}">
      <dgm:prSet/>
      <dgm:spPr/>
      <dgm:t>
        <a:bodyPr/>
        <a:lstStyle/>
        <a:p>
          <a:endParaRPr lang="es-EC">
            <a:latin typeface="+mj-lt"/>
          </a:endParaRPr>
        </a:p>
      </dgm:t>
    </dgm:pt>
    <dgm:pt modelId="{08363631-3F94-4943-9528-C42A37586D3C}">
      <dgm:prSet custT="1"/>
      <dgm:spPr/>
      <dgm:t>
        <a:bodyPr/>
        <a:lstStyle/>
        <a:p>
          <a:r>
            <a:rPr lang="es-EC" sz="1200" dirty="0" smtClean="0">
              <a:latin typeface="+mj-lt"/>
            </a:rPr>
            <a:t>Evaluación Integral</a:t>
          </a:r>
          <a:endParaRPr lang="es-EC" sz="1200" dirty="0">
            <a:latin typeface="+mj-lt"/>
          </a:endParaRPr>
        </a:p>
      </dgm:t>
    </dgm:pt>
    <dgm:pt modelId="{BCF19612-24B2-4561-AA06-9C482CDC5FAA}" type="parTrans" cxnId="{75F39016-EEDF-47A9-9CF2-DCC5604E2C57}">
      <dgm:prSet/>
      <dgm:spPr/>
      <dgm:t>
        <a:bodyPr/>
        <a:lstStyle/>
        <a:p>
          <a:endParaRPr lang="es-EC">
            <a:latin typeface="+mj-lt"/>
          </a:endParaRPr>
        </a:p>
      </dgm:t>
    </dgm:pt>
    <dgm:pt modelId="{320D0FFB-2C2B-4DB6-B509-6C70A2599CDF}" type="sibTrans" cxnId="{75F39016-EEDF-47A9-9CF2-DCC5604E2C57}">
      <dgm:prSet/>
      <dgm:spPr/>
      <dgm:t>
        <a:bodyPr/>
        <a:lstStyle/>
        <a:p>
          <a:endParaRPr lang="es-EC">
            <a:latin typeface="+mj-lt"/>
          </a:endParaRPr>
        </a:p>
      </dgm:t>
    </dgm:pt>
    <dgm:pt modelId="{5C99E6B4-7207-4516-8E41-5C4253E26001}">
      <dgm:prSet custT="1"/>
      <dgm:spPr/>
      <dgm:t>
        <a:bodyPr/>
        <a:lstStyle/>
        <a:p>
          <a:r>
            <a:rPr lang="es-EC" sz="1200" dirty="0" smtClean="0">
              <a:latin typeface="+mj-lt"/>
            </a:rPr>
            <a:t>Mapeo de Altos Potenciales</a:t>
          </a:r>
          <a:endParaRPr lang="es-EC" sz="1200" dirty="0">
            <a:latin typeface="+mj-lt"/>
          </a:endParaRPr>
        </a:p>
      </dgm:t>
    </dgm:pt>
    <dgm:pt modelId="{1610A8FA-EE21-474C-A4E2-FD850CE3D21C}" type="parTrans" cxnId="{BDAF9AF5-4E13-4032-A7A5-69A3725F5E24}">
      <dgm:prSet/>
      <dgm:spPr/>
      <dgm:t>
        <a:bodyPr/>
        <a:lstStyle/>
        <a:p>
          <a:endParaRPr lang="es-EC">
            <a:latin typeface="+mj-lt"/>
          </a:endParaRPr>
        </a:p>
      </dgm:t>
    </dgm:pt>
    <dgm:pt modelId="{CE4F77C1-63EB-4A2A-A5E6-83B30E12A9EB}" type="sibTrans" cxnId="{BDAF9AF5-4E13-4032-A7A5-69A3725F5E24}">
      <dgm:prSet/>
      <dgm:spPr/>
      <dgm:t>
        <a:bodyPr/>
        <a:lstStyle/>
        <a:p>
          <a:endParaRPr lang="es-EC">
            <a:latin typeface="+mj-lt"/>
          </a:endParaRPr>
        </a:p>
      </dgm:t>
    </dgm:pt>
    <dgm:pt modelId="{5E3601AF-E314-4746-9563-9D528CD59B6B}">
      <dgm:prSet custT="1"/>
      <dgm:spPr/>
      <dgm:t>
        <a:bodyPr/>
        <a:lstStyle/>
        <a:p>
          <a:r>
            <a:rPr lang="es-EC" sz="1200" dirty="0" smtClean="0">
              <a:latin typeface="+mj-lt"/>
            </a:rPr>
            <a:t>Valoración para la Promoción y Desarrollo</a:t>
          </a:r>
          <a:endParaRPr lang="es-EC" sz="1200" dirty="0">
            <a:latin typeface="+mj-lt"/>
          </a:endParaRPr>
        </a:p>
      </dgm:t>
    </dgm:pt>
    <dgm:pt modelId="{78ABAC62-9437-4BBD-8405-BA353561BD33}" type="parTrans" cxnId="{1C421CBE-637B-4436-86CD-64005219C22C}">
      <dgm:prSet/>
      <dgm:spPr/>
      <dgm:t>
        <a:bodyPr/>
        <a:lstStyle/>
        <a:p>
          <a:endParaRPr lang="es-EC">
            <a:latin typeface="+mj-lt"/>
          </a:endParaRPr>
        </a:p>
      </dgm:t>
    </dgm:pt>
    <dgm:pt modelId="{69191A00-B8EB-44DF-85D3-2680FDD9C4B8}" type="sibTrans" cxnId="{1C421CBE-637B-4436-86CD-64005219C22C}">
      <dgm:prSet/>
      <dgm:spPr/>
      <dgm:t>
        <a:bodyPr/>
        <a:lstStyle/>
        <a:p>
          <a:endParaRPr lang="es-EC">
            <a:latin typeface="+mj-lt"/>
          </a:endParaRPr>
        </a:p>
      </dgm:t>
    </dgm:pt>
    <dgm:pt modelId="{6D739DE2-B34F-4AA8-B2AA-3E73CCB8071A}">
      <dgm:prSet custT="1"/>
      <dgm:spPr/>
      <dgm:t>
        <a:bodyPr/>
        <a:lstStyle/>
        <a:p>
          <a:r>
            <a:rPr lang="es-EC" sz="1600" b="1" dirty="0" err="1" smtClean="0">
              <a:latin typeface="+mj-lt"/>
            </a:rPr>
            <a:t>Outplacement</a:t>
          </a:r>
          <a:r>
            <a:rPr lang="es-EC" sz="1600" b="1" dirty="0" smtClean="0">
              <a:latin typeface="+mj-lt"/>
            </a:rPr>
            <a:t> con Orientación de Carrera Orientación de Carrera Vocacional </a:t>
          </a:r>
          <a:endParaRPr lang="es-EC" sz="1600" b="1" dirty="0">
            <a:latin typeface="+mj-lt"/>
          </a:endParaRPr>
        </a:p>
      </dgm:t>
    </dgm:pt>
    <dgm:pt modelId="{4096F34E-4E95-4945-975A-0602B3576D26}" type="parTrans" cxnId="{C4CFFE22-BCCA-4BDE-8481-8C9609D6CB93}">
      <dgm:prSet/>
      <dgm:spPr/>
      <dgm:t>
        <a:bodyPr/>
        <a:lstStyle/>
        <a:p>
          <a:endParaRPr lang="es-EC">
            <a:latin typeface="+mj-lt"/>
          </a:endParaRPr>
        </a:p>
      </dgm:t>
    </dgm:pt>
    <dgm:pt modelId="{E7090548-51FC-483E-9211-802E2F3FB207}" type="sibTrans" cxnId="{C4CFFE22-BCCA-4BDE-8481-8C9609D6CB93}">
      <dgm:prSet>
        <dgm:style>
          <a:lnRef idx="2">
            <a:schemeClr val="dk1"/>
          </a:lnRef>
          <a:fillRef idx="1">
            <a:schemeClr val="lt1"/>
          </a:fillRef>
          <a:effectRef idx="0">
            <a:schemeClr val="dk1"/>
          </a:effectRef>
          <a:fontRef idx="minor">
            <a:schemeClr val="dk1"/>
          </a:fontRef>
        </dgm:style>
      </dgm:prSet>
      <dgm:spPr/>
      <dgm:t>
        <a:bodyPr/>
        <a:lstStyle/>
        <a:p>
          <a:endParaRPr lang="es-EC">
            <a:latin typeface="+mj-lt"/>
          </a:endParaRPr>
        </a:p>
      </dgm:t>
    </dgm:pt>
    <dgm:pt modelId="{A5B81BB9-56FE-49DD-B286-8B9957F3E5A8}">
      <dgm:prSet custT="1"/>
      <dgm:spPr/>
      <dgm:t>
        <a:bodyPr/>
        <a:lstStyle/>
        <a:p>
          <a:r>
            <a:rPr lang="es-EC" sz="1600" b="1" dirty="0" smtClean="0">
              <a:latin typeface="+mj-lt"/>
            </a:rPr>
            <a:t>Encuestas de Salida para el Fortalecimiento Organizacional</a:t>
          </a:r>
          <a:endParaRPr lang="es-EC" sz="1600" b="1" dirty="0">
            <a:latin typeface="+mj-lt"/>
          </a:endParaRPr>
        </a:p>
      </dgm:t>
    </dgm:pt>
    <dgm:pt modelId="{60663403-5D11-4224-900A-EDE6E3B0F13D}" type="parTrans" cxnId="{D49E7820-BE70-4A36-B1AB-E50AAD6CE1FD}">
      <dgm:prSet/>
      <dgm:spPr/>
      <dgm:t>
        <a:bodyPr/>
        <a:lstStyle/>
        <a:p>
          <a:endParaRPr lang="es-EC">
            <a:latin typeface="+mj-lt"/>
          </a:endParaRPr>
        </a:p>
      </dgm:t>
    </dgm:pt>
    <dgm:pt modelId="{0EB57D46-31CA-43D1-85C4-E657CDA2907C}" type="sibTrans" cxnId="{D49E7820-BE70-4A36-B1AB-E50AAD6CE1FD}">
      <dgm:prSet>
        <dgm:style>
          <a:lnRef idx="2">
            <a:schemeClr val="accent4"/>
          </a:lnRef>
          <a:fillRef idx="1">
            <a:schemeClr val="lt1"/>
          </a:fillRef>
          <a:effectRef idx="0">
            <a:schemeClr val="accent4"/>
          </a:effectRef>
          <a:fontRef idx="minor">
            <a:schemeClr val="dk1"/>
          </a:fontRef>
        </dgm:style>
      </dgm:prSet>
      <dgm:spPr/>
      <dgm:t>
        <a:bodyPr/>
        <a:lstStyle/>
        <a:p>
          <a:endParaRPr lang="es-EC">
            <a:latin typeface="+mj-lt"/>
          </a:endParaRPr>
        </a:p>
      </dgm:t>
    </dgm:pt>
    <dgm:pt modelId="{F6E39D0B-4556-453C-9282-1D2724CEDE69}" type="pres">
      <dgm:prSet presAssocID="{4078BCFA-7570-4CE9-B3EE-2A379292CE45}" presName="Name0" presStyleCnt="0">
        <dgm:presLayoutVars>
          <dgm:dir/>
          <dgm:resizeHandles val="exact"/>
        </dgm:presLayoutVars>
      </dgm:prSet>
      <dgm:spPr/>
      <dgm:t>
        <a:bodyPr/>
        <a:lstStyle/>
        <a:p>
          <a:endParaRPr lang="es-EC"/>
        </a:p>
      </dgm:t>
    </dgm:pt>
    <dgm:pt modelId="{573C415D-6D58-4F8F-899A-1C85FEB44AA5}" type="pres">
      <dgm:prSet presAssocID="{0B4532CF-3421-4800-9481-E00132EF8DAB}" presName="node" presStyleLbl="node1" presStyleIdx="0" presStyleCnt="3" custScaleY="163065" custRadScaleRad="85726">
        <dgm:presLayoutVars>
          <dgm:bulletEnabled val="1"/>
        </dgm:presLayoutVars>
      </dgm:prSet>
      <dgm:spPr/>
      <dgm:t>
        <a:bodyPr/>
        <a:lstStyle/>
        <a:p>
          <a:endParaRPr lang="es-EC"/>
        </a:p>
      </dgm:t>
    </dgm:pt>
    <dgm:pt modelId="{9FF76454-0487-4C36-B7A5-CD5AF60BA2B2}" type="pres">
      <dgm:prSet presAssocID="{6B35D30D-B7CB-4148-91A4-9AC2BF8CEC4C}" presName="sibTrans" presStyleLbl="sibTrans2D1" presStyleIdx="0" presStyleCnt="3"/>
      <dgm:spPr/>
      <dgm:t>
        <a:bodyPr/>
        <a:lstStyle/>
        <a:p>
          <a:endParaRPr lang="es-EC"/>
        </a:p>
      </dgm:t>
    </dgm:pt>
    <dgm:pt modelId="{DDEB8142-F894-4A37-B313-D5DBF35634F3}" type="pres">
      <dgm:prSet presAssocID="{6B35D30D-B7CB-4148-91A4-9AC2BF8CEC4C}" presName="connectorText" presStyleLbl="sibTrans2D1" presStyleIdx="0" presStyleCnt="3"/>
      <dgm:spPr/>
      <dgm:t>
        <a:bodyPr/>
        <a:lstStyle/>
        <a:p>
          <a:endParaRPr lang="es-EC"/>
        </a:p>
      </dgm:t>
    </dgm:pt>
    <dgm:pt modelId="{CACC0D9D-13F2-4782-9BAC-A591C3B2681B}" type="pres">
      <dgm:prSet presAssocID="{6D739DE2-B34F-4AA8-B2AA-3E73CCB8071A}" presName="node" presStyleLbl="node1" presStyleIdx="1" presStyleCnt="3">
        <dgm:presLayoutVars>
          <dgm:bulletEnabled val="1"/>
        </dgm:presLayoutVars>
      </dgm:prSet>
      <dgm:spPr/>
      <dgm:t>
        <a:bodyPr/>
        <a:lstStyle/>
        <a:p>
          <a:endParaRPr lang="es-EC"/>
        </a:p>
      </dgm:t>
    </dgm:pt>
    <dgm:pt modelId="{CAC60E06-29BA-4961-834D-7C6FA34BE116}" type="pres">
      <dgm:prSet presAssocID="{E7090548-51FC-483E-9211-802E2F3FB207}" presName="sibTrans" presStyleLbl="sibTrans2D1" presStyleIdx="1" presStyleCnt="3"/>
      <dgm:spPr/>
      <dgm:t>
        <a:bodyPr/>
        <a:lstStyle/>
        <a:p>
          <a:endParaRPr lang="es-EC"/>
        </a:p>
      </dgm:t>
    </dgm:pt>
    <dgm:pt modelId="{23AB7C42-3064-45E7-9B03-C4F6BA3F8846}" type="pres">
      <dgm:prSet presAssocID="{E7090548-51FC-483E-9211-802E2F3FB207}" presName="connectorText" presStyleLbl="sibTrans2D1" presStyleIdx="1" presStyleCnt="3"/>
      <dgm:spPr/>
      <dgm:t>
        <a:bodyPr/>
        <a:lstStyle/>
        <a:p>
          <a:endParaRPr lang="es-EC"/>
        </a:p>
      </dgm:t>
    </dgm:pt>
    <dgm:pt modelId="{F5BDE741-F89C-4DAA-98B7-96A2252B9068}" type="pres">
      <dgm:prSet presAssocID="{A5B81BB9-56FE-49DD-B286-8B9957F3E5A8}" presName="node" presStyleLbl="node1" presStyleIdx="2" presStyleCnt="3">
        <dgm:presLayoutVars>
          <dgm:bulletEnabled val="1"/>
        </dgm:presLayoutVars>
      </dgm:prSet>
      <dgm:spPr/>
      <dgm:t>
        <a:bodyPr/>
        <a:lstStyle/>
        <a:p>
          <a:endParaRPr lang="es-EC"/>
        </a:p>
      </dgm:t>
    </dgm:pt>
    <dgm:pt modelId="{956FBA8F-F08E-411D-96CA-3536C4CD2623}" type="pres">
      <dgm:prSet presAssocID="{0EB57D46-31CA-43D1-85C4-E657CDA2907C}" presName="sibTrans" presStyleLbl="sibTrans2D1" presStyleIdx="2" presStyleCnt="3"/>
      <dgm:spPr/>
      <dgm:t>
        <a:bodyPr/>
        <a:lstStyle/>
        <a:p>
          <a:endParaRPr lang="es-EC"/>
        </a:p>
      </dgm:t>
    </dgm:pt>
    <dgm:pt modelId="{3ACAD69A-4A8D-4984-8212-262F70E2A80F}" type="pres">
      <dgm:prSet presAssocID="{0EB57D46-31CA-43D1-85C4-E657CDA2907C}" presName="connectorText" presStyleLbl="sibTrans2D1" presStyleIdx="2" presStyleCnt="3"/>
      <dgm:spPr/>
      <dgm:t>
        <a:bodyPr/>
        <a:lstStyle/>
        <a:p>
          <a:endParaRPr lang="es-EC"/>
        </a:p>
      </dgm:t>
    </dgm:pt>
  </dgm:ptLst>
  <dgm:cxnLst>
    <dgm:cxn modelId="{1C421CBE-637B-4436-86CD-64005219C22C}" srcId="{0B4532CF-3421-4800-9481-E00132EF8DAB}" destId="{5E3601AF-E314-4746-9563-9D528CD59B6B}" srcOrd="3" destOrd="0" parTransId="{78ABAC62-9437-4BBD-8405-BA353561BD33}" sibTransId="{69191A00-B8EB-44DF-85D3-2680FDD9C4B8}"/>
    <dgm:cxn modelId="{A00ECB05-CEE9-4D14-A9E9-36A9FF048C17}" type="presOf" srcId="{08363631-3F94-4943-9528-C42A37586D3C}" destId="{573C415D-6D58-4F8F-899A-1C85FEB44AA5}" srcOrd="0" destOrd="4" presId="urn:microsoft.com/office/officeart/2005/8/layout/cycle7"/>
    <dgm:cxn modelId="{70D0B760-CF3D-4371-B9DA-51D11056091E}" type="presOf" srcId="{E7090548-51FC-483E-9211-802E2F3FB207}" destId="{CAC60E06-29BA-4961-834D-7C6FA34BE116}" srcOrd="0" destOrd="0" presId="urn:microsoft.com/office/officeart/2005/8/layout/cycle7"/>
    <dgm:cxn modelId="{B5CDF38A-109B-487D-B762-B5BCCF87209B}" srcId="{4078BCFA-7570-4CE9-B3EE-2A379292CE45}" destId="{0B4532CF-3421-4800-9481-E00132EF8DAB}" srcOrd="0" destOrd="0" parTransId="{5E85E76B-74E0-4418-B446-ED907D93EC90}" sibTransId="{6B35D30D-B7CB-4148-91A4-9AC2BF8CEC4C}"/>
    <dgm:cxn modelId="{D49E7820-BE70-4A36-B1AB-E50AAD6CE1FD}" srcId="{4078BCFA-7570-4CE9-B3EE-2A379292CE45}" destId="{A5B81BB9-56FE-49DD-B286-8B9957F3E5A8}" srcOrd="2" destOrd="0" parTransId="{60663403-5D11-4224-900A-EDE6E3B0F13D}" sibTransId="{0EB57D46-31CA-43D1-85C4-E657CDA2907C}"/>
    <dgm:cxn modelId="{A63F41ED-1CA4-4C6B-BAAF-2C34C9FB91C9}" type="presOf" srcId="{5E3601AF-E314-4746-9563-9D528CD59B6B}" destId="{573C415D-6D58-4F8F-899A-1C85FEB44AA5}" srcOrd="0" destOrd="6" presId="urn:microsoft.com/office/officeart/2005/8/layout/cycle7"/>
    <dgm:cxn modelId="{598E1A03-414E-4931-B551-1CBA677D05A1}" type="presOf" srcId="{0B4532CF-3421-4800-9481-E00132EF8DAB}" destId="{573C415D-6D58-4F8F-899A-1C85FEB44AA5}" srcOrd="0" destOrd="0" presId="urn:microsoft.com/office/officeart/2005/8/layout/cycle7"/>
    <dgm:cxn modelId="{4029A48C-0273-44D2-A2FB-FAC6B45EBBB7}" type="presOf" srcId="{5C99E6B4-7207-4516-8E41-5C4253E26001}" destId="{573C415D-6D58-4F8F-899A-1C85FEB44AA5}" srcOrd="0" destOrd="5" presId="urn:microsoft.com/office/officeart/2005/8/layout/cycle7"/>
    <dgm:cxn modelId="{0DF18449-6D27-4A8D-9F21-DC6B3252F689}" type="presOf" srcId="{E7090548-51FC-483E-9211-802E2F3FB207}" destId="{23AB7C42-3064-45E7-9B03-C4F6BA3F8846}" srcOrd="1" destOrd="0" presId="urn:microsoft.com/office/officeart/2005/8/layout/cycle7"/>
    <dgm:cxn modelId="{238F4E11-21C9-452A-B160-0B9FF662446D}" type="presOf" srcId="{EF138BB1-5630-4FE2-B2D0-9036F5AEC87D}" destId="{573C415D-6D58-4F8F-899A-1C85FEB44AA5}" srcOrd="0" destOrd="2" presId="urn:microsoft.com/office/officeart/2005/8/layout/cycle7"/>
    <dgm:cxn modelId="{4BEDD05D-151E-4CF8-BA9A-2FA13079928A}" srcId="{0B4532CF-3421-4800-9481-E00132EF8DAB}" destId="{EF138BB1-5630-4FE2-B2D0-9036F5AEC87D}" srcOrd="1" destOrd="0" parTransId="{55BF1029-3B76-4A2F-BCAA-A5B56B789F11}" sibTransId="{EAE43BEE-DF2C-47F5-BFB6-8E391AD04254}"/>
    <dgm:cxn modelId="{75F39016-EEDF-47A9-9CF2-DCC5604E2C57}" srcId="{EF138BB1-5630-4FE2-B2D0-9036F5AEC87D}" destId="{08363631-3F94-4943-9528-C42A37586D3C}" srcOrd="1" destOrd="0" parTransId="{BCF19612-24B2-4561-AA06-9C482CDC5FAA}" sibTransId="{320D0FFB-2C2B-4DB6-B509-6C70A2599CDF}"/>
    <dgm:cxn modelId="{BDAF9AF5-4E13-4032-A7A5-69A3725F5E24}" srcId="{0B4532CF-3421-4800-9481-E00132EF8DAB}" destId="{5C99E6B4-7207-4516-8E41-5C4253E26001}" srcOrd="2" destOrd="0" parTransId="{1610A8FA-EE21-474C-A4E2-FD850CE3D21C}" sibTransId="{CE4F77C1-63EB-4A2A-A5E6-83B30E12A9EB}"/>
    <dgm:cxn modelId="{51F34336-C760-4B54-95C8-0FD072B41592}" type="presOf" srcId="{6D739DE2-B34F-4AA8-B2AA-3E73CCB8071A}" destId="{CACC0D9D-13F2-4782-9BAC-A591C3B2681B}" srcOrd="0" destOrd="0" presId="urn:microsoft.com/office/officeart/2005/8/layout/cycle7"/>
    <dgm:cxn modelId="{3658E1D7-EB23-462E-8881-F1D3B7843B26}" type="presOf" srcId="{A5B81BB9-56FE-49DD-B286-8B9957F3E5A8}" destId="{F5BDE741-F89C-4DAA-98B7-96A2252B9068}" srcOrd="0" destOrd="0" presId="urn:microsoft.com/office/officeart/2005/8/layout/cycle7"/>
    <dgm:cxn modelId="{639A3F4A-6817-449A-ABAD-7186F2C58F17}" srcId="{EF138BB1-5630-4FE2-B2D0-9036F5AEC87D}" destId="{AB4E5C20-0795-4A2A-822C-6E05802A0A1A}" srcOrd="0" destOrd="0" parTransId="{BE6FC8CB-73C7-48F7-8445-BE1F497F7C25}" sibTransId="{22E02DFD-EF16-4E58-AF9D-0016D66336F3}"/>
    <dgm:cxn modelId="{D6EF6E68-B4A0-494B-85E1-43A3F5BF1508}" type="presOf" srcId="{0EB57D46-31CA-43D1-85C4-E657CDA2907C}" destId="{956FBA8F-F08E-411D-96CA-3536C4CD2623}" srcOrd="0" destOrd="0" presId="urn:microsoft.com/office/officeart/2005/8/layout/cycle7"/>
    <dgm:cxn modelId="{7707E755-E707-448A-B0EA-0F3DFA257FBF}" type="presOf" srcId="{122462F2-2C55-4193-A694-3FBC5C103235}" destId="{573C415D-6D58-4F8F-899A-1C85FEB44AA5}" srcOrd="0" destOrd="1" presId="urn:microsoft.com/office/officeart/2005/8/layout/cycle7"/>
    <dgm:cxn modelId="{C4CFFE22-BCCA-4BDE-8481-8C9609D6CB93}" srcId="{4078BCFA-7570-4CE9-B3EE-2A379292CE45}" destId="{6D739DE2-B34F-4AA8-B2AA-3E73CCB8071A}" srcOrd="1" destOrd="0" parTransId="{4096F34E-4E95-4945-975A-0602B3576D26}" sibTransId="{E7090548-51FC-483E-9211-802E2F3FB207}"/>
    <dgm:cxn modelId="{62154DC7-D1DB-497E-8ADE-EDF0DBD251BA}" srcId="{0B4532CF-3421-4800-9481-E00132EF8DAB}" destId="{122462F2-2C55-4193-A694-3FBC5C103235}" srcOrd="0" destOrd="0" parTransId="{9AABC164-2E9D-40CC-B092-414808CCD94E}" sibTransId="{CA7BE6A9-CD04-47A2-A5DC-141E7577507F}"/>
    <dgm:cxn modelId="{6A74BF6F-CD16-42E0-916F-CB6CAAD11E34}" type="presOf" srcId="{AB4E5C20-0795-4A2A-822C-6E05802A0A1A}" destId="{573C415D-6D58-4F8F-899A-1C85FEB44AA5}" srcOrd="0" destOrd="3" presId="urn:microsoft.com/office/officeart/2005/8/layout/cycle7"/>
    <dgm:cxn modelId="{EA58201C-4CCD-42E8-B2E7-5A3AED0AE8E4}" type="presOf" srcId="{6B35D30D-B7CB-4148-91A4-9AC2BF8CEC4C}" destId="{DDEB8142-F894-4A37-B313-D5DBF35634F3}" srcOrd="1" destOrd="0" presId="urn:microsoft.com/office/officeart/2005/8/layout/cycle7"/>
    <dgm:cxn modelId="{E3C4C687-5CAF-4E63-84F1-6B8C5FA4B55F}" type="presOf" srcId="{6B35D30D-B7CB-4148-91A4-9AC2BF8CEC4C}" destId="{9FF76454-0487-4C36-B7A5-CD5AF60BA2B2}" srcOrd="0" destOrd="0" presId="urn:microsoft.com/office/officeart/2005/8/layout/cycle7"/>
    <dgm:cxn modelId="{0D8A5BA2-5283-4DBA-8360-634B81C3F1CB}" type="presOf" srcId="{4078BCFA-7570-4CE9-B3EE-2A379292CE45}" destId="{F6E39D0B-4556-453C-9282-1D2724CEDE69}" srcOrd="0" destOrd="0" presId="urn:microsoft.com/office/officeart/2005/8/layout/cycle7"/>
    <dgm:cxn modelId="{E7B790C7-BE59-4E59-8866-9E29F8874FC8}" type="presOf" srcId="{0EB57D46-31CA-43D1-85C4-E657CDA2907C}" destId="{3ACAD69A-4A8D-4984-8212-262F70E2A80F}" srcOrd="1" destOrd="0" presId="urn:microsoft.com/office/officeart/2005/8/layout/cycle7"/>
    <dgm:cxn modelId="{8DF2CAFF-1A34-4CE1-BADA-F30F0DAB2999}" type="presParOf" srcId="{F6E39D0B-4556-453C-9282-1D2724CEDE69}" destId="{573C415D-6D58-4F8F-899A-1C85FEB44AA5}" srcOrd="0" destOrd="0" presId="urn:microsoft.com/office/officeart/2005/8/layout/cycle7"/>
    <dgm:cxn modelId="{82C24B8F-F53C-4C8C-8412-E0FDD49CF155}" type="presParOf" srcId="{F6E39D0B-4556-453C-9282-1D2724CEDE69}" destId="{9FF76454-0487-4C36-B7A5-CD5AF60BA2B2}" srcOrd="1" destOrd="0" presId="urn:microsoft.com/office/officeart/2005/8/layout/cycle7"/>
    <dgm:cxn modelId="{03908BC4-0A37-413D-B326-89F8A325F017}" type="presParOf" srcId="{9FF76454-0487-4C36-B7A5-CD5AF60BA2B2}" destId="{DDEB8142-F894-4A37-B313-D5DBF35634F3}" srcOrd="0" destOrd="0" presId="urn:microsoft.com/office/officeart/2005/8/layout/cycle7"/>
    <dgm:cxn modelId="{A21261B5-F576-4DB1-8654-23E95D519804}" type="presParOf" srcId="{F6E39D0B-4556-453C-9282-1D2724CEDE69}" destId="{CACC0D9D-13F2-4782-9BAC-A591C3B2681B}" srcOrd="2" destOrd="0" presId="urn:microsoft.com/office/officeart/2005/8/layout/cycle7"/>
    <dgm:cxn modelId="{79A87D4E-23A6-4289-B0FB-3704C340F8BD}" type="presParOf" srcId="{F6E39D0B-4556-453C-9282-1D2724CEDE69}" destId="{CAC60E06-29BA-4961-834D-7C6FA34BE116}" srcOrd="3" destOrd="0" presId="urn:microsoft.com/office/officeart/2005/8/layout/cycle7"/>
    <dgm:cxn modelId="{80068C2B-D80D-4CBA-A096-A2FA2278ADA6}" type="presParOf" srcId="{CAC60E06-29BA-4961-834D-7C6FA34BE116}" destId="{23AB7C42-3064-45E7-9B03-C4F6BA3F8846}" srcOrd="0" destOrd="0" presId="urn:microsoft.com/office/officeart/2005/8/layout/cycle7"/>
    <dgm:cxn modelId="{5EC31CB9-94E3-4723-8162-2CBD87277E1F}" type="presParOf" srcId="{F6E39D0B-4556-453C-9282-1D2724CEDE69}" destId="{F5BDE741-F89C-4DAA-98B7-96A2252B9068}" srcOrd="4" destOrd="0" presId="urn:microsoft.com/office/officeart/2005/8/layout/cycle7"/>
    <dgm:cxn modelId="{D03E2B6E-EA2E-4618-ADBC-CE94F0436C45}" type="presParOf" srcId="{F6E39D0B-4556-453C-9282-1D2724CEDE69}" destId="{956FBA8F-F08E-411D-96CA-3536C4CD2623}" srcOrd="5" destOrd="0" presId="urn:microsoft.com/office/officeart/2005/8/layout/cycle7"/>
    <dgm:cxn modelId="{87C7B416-097B-4E96-AE35-1917BA426E6A}" type="presParOf" srcId="{956FBA8F-F08E-411D-96CA-3536C4CD2623}" destId="{3ACAD69A-4A8D-4984-8212-262F70E2A80F}"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EEE22A-9002-4F18-B618-3176EAA038AB}" type="doc">
      <dgm:prSet loTypeId="urn:microsoft.com/office/officeart/2005/8/layout/gear1" loCatId="process" qsTypeId="urn:microsoft.com/office/officeart/2005/8/quickstyle/simple1" qsCatId="simple" csTypeId="urn:microsoft.com/office/officeart/2005/8/colors/accent3_1" csCatId="accent3" phldr="1"/>
      <dgm:spPr/>
    </dgm:pt>
    <dgm:pt modelId="{A6A73699-2681-4B12-A470-DEB0C89A4DB1}">
      <dgm:prSet phldrT="[Texto]"/>
      <dgm:spPr/>
      <dgm:t>
        <a:bodyPr/>
        <a:lstStyle/>
        <a:p>
          <a:r>
            <a:rPr lang="es-EC" dirty="0" smtClean="0">
              <a:solidFill>
                <a:schemeClr val="bg1"/>
              </a:solidFill>
            </a:rPr>
            <a:t>,</a:t>
          </a:r>
          <a:endParaRPr lang="es-EC" dirty="0">
            <a:solidFill>
              <a:schemeClr val="bg1"/>
            </a:solidFill>
          </a:endParaRPr>
        </a:p>
      </dgm:t>
    </dgm:pt>
    <dgm:pt modelId="{62BECD34-6F03-4AD8-AA3A-117D84070942}" type="sibTrans" cxnId="{535898E9-F745-4F31-975A-891EAACFFC4D}">
      <dgm:prSet>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es-EC"/>
        </a:p>
      </dgm:t>
    </dgm:pt>
    <dgm:pt modelId="{A6140CEB-2825-4298-9BCA-14F423993620}" type="parTrans" cxnId="{535898E9-F745-4F31-975A-891EAACFFC4D}">
      <dgm:prSet/>
      <dgm:spPr/>
      <dgm:t>
        <a:bodyPr/>
        <a:lstStyle/>
        <a:p>
          <a:endParaRPr lang="es-EC"/>
        </a:p>
      </dgm:t>
    </dgm:pt>
    <dgm:pt modelId="{62DB05AD-4C55-45D8-BE68-AF3B53FB7CED}">
      <dgm:prSet phldrT="[Texto]"/>
      <dgm:spPr/>
      <dgm:t>
        <a:bodyPr/>
        <a:lstStyle/>
        <a:p>
          <a:r>
            <a:rPr lang="es-EC" dirty="0" smtClean="0">
              <a:solidFill>
                <a:schemeClr val="bg1"/>
              </a:solidFill>
            </a:rPr>
            <a:t>,</a:t>
          </a:r>
          <a:endParaRPr lang="es-EC" dirty="0">
            <a:solidFill>
              <a:schemeClr val="bg1"/>
            </a:solidFill>
          </a:endParaRPr>
        </a:p>
      </dgm:t>
    </dgm:pt>
    <dgm:pt modelId="{BD0D9CEA-3D00-450F-B01E-E72015DD8FCE}" type="sibTrans" cxnId="{A0113C97-358C-4C74-A1D2-BD2D0E95FA05}">
      <dgm:prSet>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es-EC"/>
        </a:p>
      </dgm:t>
    </dgm:pt>
    <dgm:pt modelId="{60EE73E4-63D9-4361-BE52-72A5CCBBDA91}" type="parTrans" cxnId="{A0113C97-358C-4C74-A1D2-BD2D0E95FA05}">
      <dgm:prSet/>
      <dgm:spPr/>
      <dgm:t>
        <a:bodyPr/>
        <a:lstStyle/>
        <a:p>
          <a:endParaRPr lang="es-EC"/>
        </a:p>
      </dgm:t>
    </dgm:pt>
    <dgm:pt modelId="{F7AA3EAB-C8F1-4D9E-A374-9349FB3A06C9}" type="pres">
      <dgm:prSet presAssocID="{61EEE22A-9002-4F18-B618-3176EAA038AB}" presName="composite" presStyleCnt="0">
        <dgm:presLayoutVars>
          <dgm:chMax val="3"/>
          <dgm:animLvl val="lvl"/>
          <dgm:resizeHandles val="exact"/>
        </dgm:presLayoutVars>
      </dgm:prSet>
      <dgm:spPr/>
    </dgm:pt>
    <dgm:pt modelId="{05A49A62-94F9-440E-8977-98D7B40FA6CF}" type="pres">
      <dgm:prSet presAssocID="{62DB05AD-4C55-45D8-BE68-AF3B53FB7CED}" presName="gear1" presStyleLbl="node1" presStyleIdx="0" presStyleCnt="2">
        <dgm:presLayoutVars>
          <dgm:chMax val="1"/>
          <dgm:bulletEnabled val="1"/>
        </dgm:presLayoutVars>
      </dgm:prSet>
      <dgm:spPr/>
      <dgm:t>
        <a:bodyPr/>
        <a:lstStyle/>
        <a:p>
          <a:endParaRPr lang="es-EC"/>
        </a:p>
      </dgm:t>
    </dgm:pt>
    <dgm:pt modelId="{4199EF01-07A0-4CEC-BC37-03EBEE23E9D0}" type="pres">
      <dgm:prSet presAssocID="{62DB05AD-4C55-45D8-BE68-AF3B53FB7CED}" presName="gear1srcNode" presStyleLbl="node1" presStyleIdx="0" presStyleCnt="2"/>
      <dgm:spPr/>
      <dgm:t>
        <a:bodyPr/>
        <a:lstStyle/>
        <a:p>
          <a:endParaRPr lang="es-EC"/>
        </a:p>
      </dgm:t>
    </dgm:pt>
    <dgm:pt modelId="{EB921F3E-D085-460A-9EFD-C4C56AD88ECF}" type="pres">
      <dgm:prSet presAssocID="{62DB05AD-4C55-45D8-BE68-AF3B53FB7CED}" presName="gear1dstNode" presStyleLbl="node1" presStyleIdx="0" presStyleCnt="2"/>
      <dgm:spPr/>
      <dgm:t>
        <a:bodyPr/>
        <a:lstStyle/>
        <a:p>
          <a:endParaRPr lang="es-EC"/>
        </a:p>
      </dgm:t>
    </dgm:pt>
    <dgm:pt modelId="{2A979D8C-27E0-4ACE-9697-B9002EA7569C}" type="pres">
      <dgm:prSet presAssocID="{A6A73699-2681-4B12-A470-DEB0C89A4DB1}" presName="gear2" presStyleLbl="node1" presStyleIdx="1" presStyleCnt="2">
        <dgm:presLayoutVars>
          <dgm:chMax val="1"/>
          <dgm:bulletEnabled val="1"/>
        </dgm:presLayoutVars>
      </dgm:prSet>
      <dgm:spPr/>
      <dgm:t>
        <a:bodyPr/>
        <a:lstStyle/>
        <a:p>
          <a:endParaRPr lang="es-EC"/>
        </a:p>
      </dgm:t>
    </dgm:pt>
    <dgm:pt modelId="{03A32367-9F8C-4FAA-A8F4-BCC8AC694B07}" type="pres">
      <dgm:prSet presAssocID="{A6A73699-2681-4B12-A470-DEB0C89A4DB1}" presName="gear2srcNode" presStyleLbl="node1" presStyleIdx="1" presStyleCnt="2"/>
      <dgm:spPr/>
      <dgm:t>
        <a:bodyPr/>
        <a:lstStyle/>
        <a:p>
          <a:endParaRPr lang="es-EC"/>
        </a:p>
      </dgm:t>
    </dgm:pt>
    <dgm:pt modelId="{31707EDB-D2BB-4F4D-890E-28450C2935A3}" type="pres">
      <dgm:prSet presAssocID="{A6A73699-2681-4B12-A470-DEB0C89A4DB1}" presName="gear2dstNode" presStyleLbl="node1" presStyleIdx="1" presStyleCnt="2"/>
      <dgm:spPr/>
      <dgm:t>
        <a:bodyPr/>
        <a:lstStyle/>
        <a:p>
          <a:endParaRPr lang="es-EC"/>
        </a:p>
      </dgm:t>
    </dgm:pt>
    <dgm:pt modelId="{53AF3DF9-3D25-41A0-972D-3A4B2390E1BA}" type="pres">
      <dgm:prSet presAssocID="{BD0D9CEA-3D00-450F-B01E-E72015DD8FCE}" presName="connector1" presStyleLbl="sibTrans2D1" presStyleIdx="0" presStyleCnt="2"/>
      <dgm:spPr/>
      <dgm:t>
        <a:bodyPr/>
        <a:lstStyle/>
        <a:p>
          <a:endParaRPr lang="es-EC"/>
        </a:p>
      </dgm:t>
    </dgm:pt>
    <dgm:pt modelId="{9D10E25D-CC71-4AFB-AC5A-43D6DABF9EE6}" type="pres">
      <dgm:prSet presAssocID="{62BECD34-6F03-4AD8-AA3A-117D84070942}" presName="connector2" presStyleLbl="sibTrans2D1" presStyleIdx="1" presStyleCnt="2"/>
      <dgm:spPr/>
      <dgm:t>
        <a:bodyPr/>
        <a:lstStyle/>
        <a:p>
          <a:endParaRPr lang="es-EC"/>
        </a:p>
      </dgm:t>
    </dgm:pt>
  </dgm:ptLst>
  <dgm:cxnLst>
    <dgm:cxn modelId="{562512AB-E381-4B53-9E0F-7B1F82761D28}" type="presOf" srcId="{62DB05AD-4C55-45D8-BE68-AF3B53FB7CED}" destId="{4199EF01-07A0-4CEC-BC37-03EBEE23E9D0}" srcOrd="1" destOrd="0" presId="urn:microsoft.com/office/officeart/2005/8/layout/gear1"/>
    <dgm:cxn modelId="{AE551E1C-0DB1-4BD6-A397-79B3B6F7289C}" type="presOf" srcId="{BD0D9CEA-3D00-450F-B01E-E72015DD8FCE}" destId="{53AF3DF9-3D25-41A0-972D-3A4B2390E1BA}" srcOrd="0" destOrd="0" presId="urn:microsoft.com/office/officeart/2005/8/layout/gear1"/>
    <dgm:cxn modelId="{666F3A5B-8F90-4643-88AD-AB5BBCE3E70F}" type="presOf" srcId="{62DB05AD-4C55-45D8-BE68-AF3B53FB7CED}" destId="{EB921F3E-D085-460A-9EFD-C4C56AD88ECF}" srcOrd="2" destOrd="0" presId="urn:microsoft.com/office/officeart/2005/8/layout/gear1"/>
    <dgm:cxn modelId="{1F724D6F-0F9D-4440-BE42-8441B6B31391}" type="presOf" srcId="{61EEE22A-9002-4F18-B618-3176EAA038AB}" destId="{F7AA3EAB-C8F1-4D9E-A374-9349FB3A06C9}" srcOrd="0" destOrd="0" presId="urn:microsoft.com/office/officeart/2005/8/layout/gear1"/>
    <dgm:cxn modelId="{B4497C68-C7E6-420F-BE3F-CACAF733CDE5}" type="presOf" srcId="{A6A73699-2681-4B12-A470-DEB0C89A4DB1}" destId="{31707EDB-D2BB-4F4D-890E-28450C2935A3}" srcOrd="2" destOrd="0" presId="urn:microsoft.com/office/officeart/2005/8/layout/gear1"/>
    <dgm:cxn modelId="{966E6AF2-3A4F-4CAE-99A2-7F35D6161F46}" type="presOf" srcId="{A6A73699-2681-4B12-A470-DEB0C89A4DB1}" destId="{2A979D8C-27E0-4ACE-9697-B9002EA7569C}" srcOrd="0" destOrd="0" presId="urn:microsoft.com/office/officeart/2005/8/layout/gear1"/>
    <dgm:cxn modelId="{CABE0148-6BF5-480F-BB70-78BE5B8E813F}" type="presOf" srcId="{62BECD34-6F03-4AD8-AA3A-117D84070942}" destId="{9D10E25D-CC71-4AFB-AC5A-43D6DABF9EE6}" srcOrd="0" destOrd="0" presId="urn:microsoft.com/office/officeart/2005/8/layout/gear1"/>
    <dgm:cxn modelId="{3A189EB2-394D-485D-B6AA-8689CFF96CF0}" type="presOf" srcId="{A6A73699-2681-4B12-A470-DEB0C89A4DB1}" destId="{03A32367-9F8C-4FAA-A8F4-BCC8AC694B07}" srcOrd="1" destOrd="0" presId="urn:microsoft.com/office/officeart/2005/8/layout/gear1"/>
    <dgm:cxn modelId="{A9F012D8-79F3-4AB9-A23D-80AFCE9AAA65}" type="presOf" srcId="{62DB05AD-4C55-45D8-BE68-AF3B53FB7CED}" destId="{05A49A62-94F9-440E-8977-98D7B40FA6CF}" srcOrd="0" destOrd="0" presId="urn:microsoft.com/office/officeart/2005/8/layout/gear1"/>
    <dgm:cxn modelId="{A0113C97-358C-4C74-A1D2-BD2D0E95FA05}" srcId="{61EEE22A-9002-4F18-B618-3176EAA038AB}" destId="{62DB05AD-4C55-45D8-BE68-AF3B53FB7CED}" srcOrd="0" destOrd="0" parTransId="{60EE73E4-63D9-4361-BE52-72A5CCBBDA91}" sibTransId="{BD0D9CEA-3D00-450F-B01E-E72015DD8FCE}"/>
    <dgm:cxn modelId="{535898E9-F745-4F31-975A-891EAACFFC4D}" srcId="{61EEE22A-9002-4F18-B618-3176EAA038AB}" destId="{A6A73699-2681-4B12-A470-DEB0C89A4DB1}" srcOrd="1" destOrd="0" parTransId="{A6140CEB-2825-4298-9BCA-14F423993620}" sibTransId="{62BECD34-6F03-4AD8-AA3A-117D84070942}"/>
    <dgm:cxn modelId="{30F99C8F-E97D-4950-9D38-38D5B16448CA}" type="presParOf" srcId="{F7AA3EAB-C8F1-4D9E-A374-9349FB3A06C9}" destId="{05A49A62-94F9-440E-8977-98D7B40FA6CF}" srcOrd="0" destOrd="0" presId="urn:microsoft.com/office/officeart/2005/8/layout/gear1"/>
    <dgm:cxn modelId="{047D5E73-DDBC-4202-8E0C-1BCF0CA271FB}" type="presParOf" srcId="{F7AA3EAB-C8F1-4D9E-A374-9349FB3A06C9}" destId="{4199EF01-07A0-4CEC-BC37-03EBEE23E9D0}" srcOrd="1" destOrd="0" presId="urn:microsoft.com/office/officeart/2005/8/layout/gear1"/>
    <dgm:cxn modelId="{570EB39F-279E-432A-8BB8-1EDDE110C2D6}" type="presParOf" srcId="{F7AA3EAB-C8F1-4D9E-A374-9349FB3A06C9}" destId="{EB921F3E-D085-460A-9EFD-C4C56AD88ECF}" srcOrd="2" destOrd="0" presId="urn:microsoft.com/office/officeart/2005/8/layout/gear1"/>
    <dgm:cxn modelId="{0E9870D6-4C38-478E-BB21-51F9071647F8}" type="presParOf" srcId="{F7AA3EAB-C8F1-4D9E-A374-9349FB3A06C9}" destId="{2A979D8C-27E0-4ACE-9697-B9002EA7569C}" srcOrd="3" destOrd="0" presId="urn:microsoft.com/office/officeart/2005/8/layout/gear1"/>
    <dgm:cxn modelId="{D5E95294-038F-4EFC-80F7-D5F264B212A1}" type="presParOf" srcId="{F7AA3EAB-C8F1-4D9E-A374-9349FB3A06C9}" destId="{03A32367-9F8C-4FAA-A8F4-BCC8AC694B07}" srcOrd="4" destOrd="0" presId="urn:microsoft.com/office/officeart/2005/8/layout/gear1"/>
    <dgm:cxn modelId="{A0F5ACBC-E0F6-421D-A811-4EDFC19D11EF}" type="presParOf" srcId="{F7AA3EAB-C8F1-4D9E-A374-9349FB3A06C9}" destId="{31707EDB-D2BB-4F4D-890E-28450C2935A3}" srcOrd="5" destOrd="0" presId="urn:microsoft.com/office/officeart/2005/8/layout/gear1"/>
    <dgm:cxn modelId="{20691B74-7B89-4F5E-B82C-CD3C3FEB551B}" type="presParOf" srcId="{F7AA3EAB-C8F1-4D9E-A374-9349FB3A06C9}" destId="{53AF3DF9-3D25-41A0-972D-3A4B2390E1BA}" srcOrd="6" destOrd="0" presId="urn:microsoft.com/office/officeart/2005/8/layout/gear1"/>
    <dgm:cxn modelId="{9223D7A7-1679-4A0E-995F-3DC3D38A43A5}" type="presParOf" srcId="{F7AA3EAB-C8F1-4D9E-A374-9349FB3A06C9}" destId="{9D10E25D-CC71-4AFB-AC5A-43D6DABF9EE6}" srcOrd="7"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0EE2F7-4C34-4298-B4B9-276FEE809C29}" type="doc">
      <dgm:prSet loTypeId="urn:microsoft.com/office/officeart/2005/8/layout/venn1" loCatId="relationship" qsTypeId="urn:microsoft.com/office/officeart/2005/8/quickstyle/simple1" qsCatId="simple" csTypeId="urn:microsoft.com/office/officeart/2005/8/colors/colorful5" csCatId="colorful" phldr="1"/>
      <dgm:spPr/>
    </dgm:pt>
    <dgm:pt modelId="{92567F42-70FD-4B73-B021-B136996B6906}">
      <dgm:prSet phldrT="[Texto]" custT="1"/>
      <dgm:spPr/>
      <dgm:t>
        <a:bodyPr/>
        <a:lstStyle/>
        <a:p>
          <a:r>
            <a:rPr lang="es-EC" sz="1800" b="1" dirty="0" smtClean="0"/>
            <a:t>POSICIONAMIENTO</a:t>
          </a:r>
          <a:endParaRPr lang="es-EC" sz="1800" b="1" dirty="0"/>
        </a:p>
      </dgm:t>
    </dgm:pt>
    <dgm:pt modelId="{C4A40E71-662A-4BF0-B4EA-8C86FC54839A}" type="parTrans" cxnId="{478A205B-671D-492A-9B73-6CDF8784CE5B}">
      <dgm:prSet/>
      <dgm:spPr/>
      <dgm:t>
        <a:bodyPr/>
        <a:lstStyle/>
        <a:p>
          <a:endParaRPr lang="es-EC" sz="1800" b="1"/>
        </a:p>
      </dgm:t>
    </dgm:pt>
    <dgm:pt modelId="{F0E7EA8D-A61E-4054-A10D-716D0A51F0DC}" type="sibTrans" cxnId="{478A205B-671D-492A-9B73-6CDF8784CE5B}">
      <dgm:prSet/>
      <dgm:spPr/>
      <dgm:t>
        <a:bodyPr/>
        <a:lstStyle/>
        <a:p>
          <a:endParaRPr lang="es-EC" sz="1800" b="1"/>
        </a:p>
      </dgm:t>
    </dgm:pt>
    <dgm:pt modelId="{B980DB55-E056-49E2-8908-F2193CDC3C7E}">
      <dgm:prSet phldrT="[Texto]" custT="1"/>
      <dgm:spPr/>
      <dgm:t>
        <a:bodyPr/>
        <a:lstStyle/>
        <a:p>
          <a:r>
            <a:rPr lang="es-EC" sz="2000" b="1" dirty="0" smtClean="0"/>
            <a:t>PERCEPCIÓN</a:t>
          </a:r>
          <a:endParaRPr lang="es-EC" sz="2000" b="1" dirty="0"/>
        </a:p>
      </dgm:t>
    </dgm:pt>
    <dgm:pt modelId="{3B1A8416-B38A-4E03-9451-3C66F1FEC69E}" type="parTrans" cxnId="{9BD6A964-B2F1-42BF-BDF6-B066929BC007}">
      <dgm:prSet/>
      <dgm:spPr/>
      <dgm:t>
        <a:bodyPr/>
        <a:lstStyle/>
        <a:p>
          <a:endParaRPr lang="es-EC" sz="1800" b="1"/>
        </a:p>
      </dgm:t>
    </dgm:pt>
    <dgm:pt modelId="{11DCE2C1-3B29-404A-A43D-0198E697F403}" type="sibTrans" cxnId="{9BD6A964-B2F1-42BF-BDF6-B066929BC007}">
      <dgm:prSet/>
      <dgm:spPr/>
      <dgm:t>
        <a:bodyPr/>
        <a:lstStyle/>
        <a:p>
          <a:endParaRPr lang="es-EC" sz="1800" b="1"/>
        </a:p>
      </dgm:t>
    </dgm:pt>
    <dgm:pt modelId="{D8820D90-B229-42DF-952B-9A8080A62B50}">
      <dgm:prSet phldrT="[Texto]" custT="1"/>
      <dgm:spPr/>
      <dgm:t>
        <a:bodyPr/>
        <a:lstStyle/>
        <a:p>
          <a:r>
            <a:rPr lang="es-EC" sz="2000" b="1" dirty="0" smtClean="0"/>
            <a:t>MARCA</a:t>
          </a:r>
          <a:endParaRPr lang="es-EC" sz="2000" b="1" dirty="0"/>
        </a:p>
      </dgm:t>
    </dgm:pt>
    <dgm:pt modelId="{FDC71B9C-2EC2-4B2F-BB29-84C80F163FA2}" type="parTrans" cxnId="{37C83249-1881-4DBA-A81D-BE22FE9C58D1}">
      <dgm:prSet/>
      <dgm:spPr/>
      <dgm:t>
        <a:bodyPr/>
        <a:lstStyle/>
        <a:p>
          <a:endParaRPr lang="es-EC" sz="1800" b="1"/>
        </a:p>
      </dgm:t>
    </dgm:pt>
    <dgm:pt modelId="{8555337B-F2DB-40E1-ADBF-92EECF0EF436}" type="sibTrans" cxnId="{37C83249-1881-4DBA-A81D-BE22FE9C58D1}">
      <dgm:prSet/>
      <dgm:spPr/>
      <dgm:t>
        <a:bodyPr/>
        <a:lstStyle/>
        <a:p>
          <a:endParaRPr lang="es-EC" sz="1800" b="1"/>
        </a:p>
      </dgm:t>
    </dgm:pt>
    <dgm:pt modelId="{C576688D-564F-4FDA-92A5-BB4FB72CD09D}" type="pres">
      <dgm:prSet presAssocID="{FC0EE2F7-4C34-4298-B4B9-276FEE809C29}" presName="compositeShape" presStyleCnt="0">
        <dgm:presLayoutVars>
          <dgm:chMax val="7"/>
          <dgm:dir/>
          <dgm:resizeHandles val="exact"/>
        </dgm:presLayoutVars>
      </dgm:prSet>
      <dgm:spPr/>
    </dgm:pt>
    <dgm:pt modelId="{98B914DB-6CAC-4CE7-B775-5187E0BCBC52}" type="pres">
      <dgm:prSet presAssocID="{92567F42-70FD-4B73-B021-B136996B6906}" presName="circ1" presStyleLbl="vennNode1" presStyleIdx="0" presStyleCnt="3" custScaleX="114415"/>
      <dgm:spPr/>
      <dgm:t>
        <a:bodyPr/>
        <a:lstStyle/>
        <a:p>
          <a:endParaRPr lang="es-EC"/>
        </a:p>
      </dgm:t>
    </dgm:pt>
    <dgm:pt modelId="{ECF1EF62-1A0C-4A22-BBCA-2474ED8F6FAB}" type="pres">
      <dgm:prSet presAssocID="{92567F42-70FD-4B73-B021-B136996B6906}" presName="circ1Tx" presStyleLbl="revTx" presStyleIdx="0" presStyleCnt="0">
        <dgm:presLayoutVars>
          <dgm:chMax val="0"/>
          <dgm:chPref val="0"/>
          <dgm:bulletEnabled val="1"/>
        </dgm:presLayoutVars>
      </dgm:prSet>
      <dgm:spPr/>
      <dgm:t>
        <a:bodyPr/>
        <a:lstStyle/>
        <a:p>
          <a:endParaRPr lang="es-EC"/>
        </a:p>
      </dgm:t>
    </dgm:pt>
    <dgm:pt modelId="{A79B6D7B-2CB6-4B25-B0E1-D6B439152CAA}" type="pres">
      <dgm:prSet presAssocID="{B980DB55-E056-49E2-8908-F2193CDC3C7E}" presName="circ2" presStyleLbl="vennNode1" presStyleIdx="1" presStyleCnt="3"/>
      <dgm:spPr/>
      <dgm:t>
        <a:bodyPr/>
        <a:lstStyle/>
        <a:p>
          <a:endParaRPr lang="es-EC"/>
        </a:p>
      </dgm:t>
    </dgm:pt>
    <dgm:pt modelId="{8DBFC3FE-4A91-41EE-81CD-4DE99C953161}" type="pres">
      <dgm:prSet presAssocID="{B980DB55-E056-49E2-8908-F2193CDC3C7E}" presName="circ2Tx" presStyleLbl="revTx" presStyleIdx="0" presStyleCnt="0">
        <dgm:presLayoutVars>
          <dgm:chMax val="0"/>
          <dgm:chPref val="0"/>
          <dgm:bulletEnabled val="1"/>
        </dgm:presLayoutVars>
      </dgm:prSet>
      <dgm:spPr/>
      <dgm:t>
        <a:bodyPr/>
        <a:lstStyle/>
        <a:p>
          <a:endParaRPr lang="es-EC"/>
        </a:p>
      </dgm:t>
    </dgm:pt>
    <dgm:pt modelId="{5F2FFC82-66B3-444D-9866-D3B24D4D1B9B}" type="pres">
      <dgm:prSet presAssocID="{D8820D90-B229-42DF-952B-9A8080A62B50}" presName="circ3" presStyleLbl="vennNode1" presStyleIdx="2" presStyleCnt="3"/>
      <dgm:spPr/>
      <dgm:t>
        <a:bodyPr/>
        <a:lstStyle/>
        <a:p>
          <a:endParaRPr lang="es-EC"/>
        </a:p>
      </dgm:t>
    </dgm:pt>
    <dgm:pt modelId="{BC69B7CD-FAB8-4B9A-AEF0-11630C6C6751}" type="pres">
      <dgm:prSet presAssocID="{D8820D90-B229-42DF-952B-9A8080A62B50}" presName="circ3Tx" presStyleLbl="revTx" presStyleIdx="0" presStyleCnt="0">
        <dgm:presLayoutVars>
          <dgm:chMax val="0"/>
          <dgm:chPref val="0"/>
          <dgm:bulletEnabled val="1"/>
        </dgm:presLayoutVars>
      </dgm:prSet>
      <dgm:spPr/>
      <dgm:t>
        <a:bodyPr/>
        <a:lstStyle/>
        <a:p>
          <a:endParaRPr lang="es-EC"/>
        </a:p>
      </dgm:t>
    </dgm:pt>
  </dgm:ptLst>
  <dgm:cxnLst>
    <dgm:cxn modelId="{37C83249-1881-4DBA-A81D-BE22FE9C58D1}" srcId="{FC0EE2F7-4C34-4298-B4B9-276FEE809C29}" destId="{D8820D90-B229-42DF-952B-9A8080A62B50}" srcOrd="2" destOrd="0" parTransId="{FDC71B9C-2EC2-4B2F-BB29-84C80F163FA2}" sibTransId="{8555337B-F2DB-40E1-ADBF-92EECF0EF436}"/>
    <dgm:cxn modelId="{34EFB859-ACE4-46A8-A6C2-90BB5D0857A3}" type="presOf" srcId="{92567F42-70FD-4B73-B021-B136996B6906}" destId="{ECF1EF62-1A0C-4A22-BBCA-2474ED8F6FAB}" srcOrd="1" destOrd="0" presId="urn:microsoft.com/office/officeart/2005/8/layout/venn1"/>
    <dgm:cxn modelId="{4C04CAB8-F9F0-48DD-851B-A6BF85441054}" type="presOf" srcId="{FC0EE2F7-4C34-4298-B4B9-276FEE809C29}" destId="{C576688D-564F-4FDA-92A5-BB4FB72CD09D}" srcOrd="0" destOrd="0" presId="urn:microsoft.com/office/officeart/2005/8/layout/venn1"/>
    <dgm:cxn modelId="{65FAECCA-694F-46F9-88AB-766D9610C3BF}" type="presOf" srcId="{D8820D90-B229-42DF-952B-9A8080A62B50}" destId="{BC69B7CD-FAB8-4B9A-AEF0-11630C6C6751}" srcOrd="1" destOrd="0" presId="urn:microsoft.com/office/officeart/2005/8/layout/venn1"/>
    <dgm:cxn modelId="{478A205B-671D-492A-9B73-6CDF8784CE5B}" srcId="{FC0EE2F7-4C34-4298-B4B9-276FEE809C29}" destId="{92567F42-70FD-4B73-B021-B136996B6906}" srcOrd="0" destOrd="0" parTransId="{C4A40E71-662A-4BF0-B4EA-8C86FC54839A}" sibTransId="{F0E7EA8D-A61E-4054-A10D-716D0A51F0DC}"/>
    <dgm:cxn modelId="{28966DDB-C38F-4B14-ACF6-08408580597C}" type="presOf" srcId="{92567F42-70FD-4B73-B021-B136996B6906}" destId="{98B914DB-6CAC-4CE7-B775-5187E0BCBC52}" srcOrd="0" destOrd="0" presId="urn:microsoft.com/office/officeart/2005/8/layout/venn1"/>
    <dgm:cxn modelId="{ACCC27C8-43C2-4106-A65E-3C3AFF167E7E}" type="presOf" srcId="{B980DB55-E056-49E2-8908-F2193CDC3C7E}" destId="{8DBFC3FE-4A91-41EE-81CD-4DE99C953161}" srcOrd="1" destOrd="0" presId="urn:microsoft.com/office/officeart/2005/8/layout/venn1"/>
    <dgm:cxn modelId="{3DB18986-D343-4370-A2DF-7808F5210A75}" type="presOf" srcId="{D8820D90-B229-42DF-952B-9A8080A62B50}" destId="{5F2FFC82-66B3-444D-9866-D3B24D4D1B9B}" srcOrd="0" destOrd="0" presId="urn:microsoft.com/office/officeart/2005/8/layout/venn1"/>
    <dgm:cxn modelId="{9BD6A964-B2F1-42BF-BDF6-B066929BC007}" srcId="{FC0EE2F7-4C34-4298-B4B9-276FEE809C29}" destId="{B980DB55-E056-49E2-8908-F2193CDC3C7E}" srcOrd="1" destOrd="0" parTransId="{3B1A8416-B38A-4E03-9451-3C66F1FEC69E}" sibTransId="{11DCE2C1-3B29-404A-A43D-0198E697F403}"/>
    <dgm:cxn modelId="{ED42883B-557B-4294-8266-A0E8703EECD1}" type="presOf" srcId="{B980DB55-E056-49E2-8908-F2193CDC3C7E}" destId="{A79B6D7B-2CB6-4B25-B0E1-D6B439152CAA}" srcOrd="0" destOrd="0" presId="urn:microsoft.com/office/officeart/2005/8/layout/venn1"/>
    <dgm:cxn modelId="{43AD638C-0D71-4CF1-BFE5-0355F6F96E8A}" type="presParOf" srcId="{C576688D-564F-4FDA-92A5-BB4FB72CD09D}" destId="{98B914DB-6CAC-4CE7-B775-5187E0BCBC52}" srcOrd="0" destOrd="0" presId="urn:microsoft.com/office/officeart/2005/8/layout/venn1"/>
    <dgm:cxn modelId="{9BFAD3A1-6F5C-4B5E-96A5-7C32ABBA3190}" type="presParOf" srcId="{C576688D-564F-4FDA-92A5-BB4FB72CD09D}" destId="{ECF1EF62-1A0C-4A22-BBCA-2474ED8F6FAB}" srcOrd="1" destOrd="0" presId="urn:microsoft.com/office/officeart/2005/8/layout/venn1"/>
    <dgm:cxn modelId="{137E25F6-03B9-4EE3-9D56-BD6ADD806B1E}" type="presParOf" srcId="{C576688D-564F-4FDA-92A5-BB4FB72CD09D}" destId="{A79B6D7B-2CB6-4B25-B0E1-D6B439152CAA}" srcOrd="2" destOrd="0" presId="urn:microsoft.com/office/officeart/2005/8/layout/venn1"/>
    <dgm:cxn modelId="{1ED90D10-7A16-41D2-8241-CFEFD8A5AB50}" type="presParOf" srcId="{C576688D-564F-4FDA-92A5-BB4FB72CD09D}" destId="{8DBFC3FE-4A91-41EE-81CD-4DE99C953161}" srcOrd="3" destOrd="0" presId="urn:microsoft.com/office/officeart/2005/8/layout/venn1"/>
    <dgm:cxn modelId="{6F4F46E4-EC2E-4B24-84A6-5CD990832380}" type="presParOf" srcId="{C576688D-564F-4FDA-92A5-BB4FB72CD09D}" destId="{5F2FFC82-66B3-444D-9866-D3B24D4D1B9B}" srcOrd="4" destOrd="0" presId="urn:microsoft.com/office/officeart/2005/8/layout/venn1"/>
    <dgm:cxn modelId="{164BA992-53F0-4386-ADC9-2E664BA0F9F9}" type="presParOf" srcId="{C576688D-564F-4FDA-92A5-BB4FB72CD09D}" destId="{BC69B7CD-FAB8-4B9A-AEF0-11630C6C6751}" srcOrd="5" destOrd="0" presId="urn:microsoft.com/office/officeart/2005/8/layout/ven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CD76D5-BAFE-4EE0-8DE9-F17D00FADFC3}" type="doc">
      <dgm:prSet loTypeId="urn:microsoft.com/office/officeart/2005/8/layout/cycle8" loCatId="cycle" qsTypeId="urn:microsoft.com/office/officeart/2005/8/quickstyle/simple1" qsCatId="simple" csTypeId="urn:microsoft.com/office/officeart/2005/8/colors/colorful4" csCatId="colorful" phldr="1"/>
      <dgm:spPr/>
      <dgm:t>
        <a:bodyPr/>
        <a:lstStyle/>
        <a:p>
          <a:endParaRPr lang="es-EC"/>
        </a:p>
      </dgm:t>
    </dgm:pt>
    <dgm:pt modelId="{2EE5C4CC-ABF1-4816-BF13-A9B28BB0F59B}">
      <dgm:prSet phldrT="[Texto]" custT="1"/>
      <dgm:spPr/>
      <dgm:t>
        <a:bodyPr/>
        <a:lstStyle/>
        <a:p>
          <a:r>
            <a:rPr lang="es-EC" sz="1600" b="0" dirty="0" smtClean="0"/>
            <a:t>Fortalecer el área comercial</a:t>
          </a:r>
        </a:p>
        <a:p>
          <a:r>
            <a:rPr lang="es-EC" sz="1600" b="0" dirty="0" smtClean="0"/>
            <a:t>Contratación Gerente Comercial y Coordinador de Marketing</a:t>
          </a:r>
          <a:endParaRPr lang="es-EC" sz="1600" b="0" dirty="0"/>
        </a:p>
      </dgm:t>
    </dgm:pt>
    <dgm:pt modelId="{6A98EFBA-AA48-4659-846E-7FC670D6B96F}" type="parTrans" cxnId="{F9DBE3DB-E1FD-49FC-96C2-47A27E287A8D}">
      <dgm:prSet/>
      <dgm:spPr/>
      <dgm:t>
        <a:bodyPr/>
        <a:lstStyle/>
        <a:p>
          <a:endParaRPr lang="es-EC" sz="1400" b="0"/>
        </a:p>
      </dgm:t>
    </dgm:pt>
    <dgm:pt modelId="{A0943481-09A0-4B3C-A098-31F85740834A}" type="sibTrans" cxnId="{F9DBE3DB-E1FD-49FC-96C2-47A27E287A8D}">
      <dgm:prSet/>
      <dgm:spPr/>
      <dgm:t>
        <a:bodyPr/>
        <a:lstStyle/>
        <a:p>
          <a:endParaRPr lang="es-EC" sz="1400" b="0"/>
        </a:p>
      </dgm:t>
    </dgm:pt>
    <dgm:pt modelId="{B645D0DE-F46E-4BEF-9789-C7D73BA055F8}">
      <dgm:prSet phldrT="[Texto]" custT="1"/>
      <dgm:spPr/>
      <dgm:t>
        <a:bodyPr/>
        <a:lstStyle/>
        <a:p>
          <a:r>
            <a:rPr lang="es-EC" sz="1600" b="0" dirty="0" smtClean="0"/>
            <a:t>Mantener el posicionamiento de Talent Search y ampliarlo a otros servicios de Great People Consulting</a:t>
          </a:r>
          <a:endParaRPr lang="es-EC" sz="1600" b="0" dirty="0"/>
        </a:p>
      </dgm:t>
    </dgm:pt>
    <dgm:pt modelId="{F9EDBA31-76B3-40E4-8EBB-7581D85999D8}" type="parTrans" cxnId="{81C71FC0-0B72-4EB9-BEE9-EB821E9E6BDF}">
      <dgm:prSet/>
      <dgm:spPr/>
      <dgm:t>
        <a:bodyPr/>
        <a:lstStyle/>
        <a:p>
          <a:endParaRPr lang="es-EC" sz="1400" b="0"/>
        </a:p>
      </dgm:t>
    </dgm:pt>
    <dgm:pt modelId="{3F49F35E-CFB0-4BC5-8DC6-BAA348464753}" type="sibTrans" cxnId="{81C71FC0-0B72-4EB9-BEE9-EB821E9E6BDF}">
      <dgm:prSet/>
      <dgm:spPr/>
      <dgm:t>
        <a:bodyPr/>
        <a:lstStyle/>
        <a:p>
          <a:endParaRPr lang="es-EC" sz="1400" b="0"/>
        </a:p>
      </dgm:t>
    </dgm:pt>
    <dgm:pt modelId="{68182D82-7D6F-4991-9E19-3E5A8C53EE5B}">
      <dgm:prSet phldrT="[Texto]" custT="1"/>
      <dgm:spPr/>
      <dgm:t>
        <a:bodyPr/>
        <a:lstStyle/>
        <a:p>
          <a:r>
            <a:rPr lang="es-EC" sz="1600" b="0" dirty="0" smtClean="0"/>
            <a:t>Reforzar la Imagen Corporativa de Talent Search</a:t>
          </a:r>
          <a:endParaRPr lang="es-EC" sz="1600" b="0" dirty="0"/>
        </a:p>
      </dgm:t>
    </dgm:pt>
    <dgm:pt modelId="{94C5EE5F-5E52-4FA1-AA5C-32F821074E94}" type="parTrans" cxnId="{A7D350D3-F539-48CB-9A13-4CF8756F5026}">
      <dgm:prSet/>
      <dgm:spPr/>
      <dgm:t>
        <a:bodyPr/>
        <a:lstStyle/>
        <a:p>
          <a:endParaRPr lang="es-EC" sz="1400" b="0"/>
        </a:p>
      </dgm:t>
    </dgm:pt>
    <dgm:pt modelId="{026ADBCB-E737-4414-B2DD-54ABB8EEE2EC}" type="sibTrans" cxnId="{A7D350D3-F539-48CB-9A13-4CF8756F5026}">
      <dgm:prSet/>
      <dgm:spPr/>
      <dgm:t>
        <a:bodyPr/>
        <a:lstStyle/>
        <a:p>
          <a:endParaRPr lang="es-EC" sz="1400" b="0"/>
        </a:p>
      </dgm:t>
    </dgm:pt>
    <dgm:pt modelId="{AD8EAB07-7AFF-4D8B-B4B8-6CEF58839C1C}" type="pres">
      <dgm:prSet presAssocID="{34CD76D5-BAFE-4EE0-8DE9-F17D00FADFC3}" presName="compositeShape" presStyleCnt="0">
        <dgm:presLayoutVars>
          <dgm:chMax val="7"/>
          <dgm:dir/>
          <dgm:resizeHandles val="exact"/>
        </dgm:presLayoutVars>
      </dgm:prSet>
      <dgm:spPr/>
      <dgm:t>
        <a:bodyPr/>
        <a:lstStyle/>
        <a:p>
          <a:endParaRPr lang="es-EC"/>
        </a:p>
      </dgm:t>
    </dgm:pt>
    <dgm:pt modelId="{51269903-3F90-4B28-872C-A56FE249EB81}" type="pres">
      <dgm:prSet presAssocID="{34CD76D5-BAFE-4EE0-8DE9-F17D00FADFC3}" presName="wedge1" presStyleLbl="node1" presStyleIdx="0" presStyleCnt="3" custScaleX="94992"/>
      <dgm:spPr/>
      <dgm:t>
        <a:bodyPr/>
        <a:lstStyle/>
        <a:p>
          <a:endParaRPr lang="es-EC"/>
        </a:p>
      </dgm:t>
    </dgm:pt>
    <dgm:pt modelId="{D56E5596-F3EB-48BC-B015-74E42E0CDE90}" type="pres">
      <dgm:prSet presAssocID="{34CD76D5-BAFE-4EE0-8DE9-F17D00FADFC3}" presName="dummy1a" presStyleCnt="0"/>
      <dgm:spPr/>
    </dgm:pt>
    <dgm:pt modelId="{525E6CF3-CA10-4F4D-ADF2-A9F821A78391}" type="pres">
      <dgm:prSet presAssocID="{34CD76D5-BAFE-4EE0-8DE9-F17D00FADFC3}" presName="dummy1b" presStyleCnt="0"/>
      <dgm:spPr/>
    </dgm:pt>
    <dgm:pt modelId="{30537DB0-B38C-4B5B-A684-B8C88C777BFA}" type="pres">
      <dgm:prSet presAssocID="{34CD76D5-BAFE-4EE0-8DE9-F17D00FADFC3}" presName="wedge1Tx" presStyleLbl="node1" presStyleIdx="0" presStyleCnt="3">
        <dgm:presLayoutVars>
          <dgm:chMax val="0"/>
          <dgm:chPref val="0"/>
          <dgm:bulletEnabled val="1"/>
        </dgm:presLayoutVars>
      </dgm:prSet>
      <dgm:spPr/>
      <dgm:t>
        <a:bodyPr/>
        <a:lstStyle/>
        <a:p>
          <a:endParaRPr lang="es-EC"/>
        </a:p>
      </dgm:t>
    </dgm:pt>
    <dgm:pt modelId="{B6ADDA4B-927A-4318-9901-CBCCB7AE99FE}" type="pres">
      <dgm:prSet presAssocID="{34CD76D5-BAFE-4EE0-8DE9-F17D00FADFC3}" presName="wedge2" presStyleLbl="node1" presStyleIdx="1" presStyleCnt="3"/>
      <dgm:spPr/>
      <dgm:t>
        <a:bodyPr/>
        <a:lstStyle/>
        <a:p>
          <a:endParaRPr lang="es-EC"/>
        </a:p>
      </dgm:t>
    </dgm:pt>
    <dgm:pt modelId="{0BA0569E-4D77-4C56-A41E-FA25A7AFDD71}" type="pres">
      <dgm:prSet presAssocID="{34CD76D5-BAFE-4EE0-8DE9-F17D00FADFC3}" presName="dummy2a" presStyleCnt="0"/>
      <dgm:spPr/>
    </dgm:pt>
    <dgm:pt modelId="{23D9F9F0-7D1D-4FFF-B5A4-600654261D5A}" type="pres">
      <dgm:prSet presAssocID="{34CD76D5-BAFE-4EE0-8DE9-F17D00FADFC3}" presName="dummy2b" presStyleCnt="0"/>
      <dgm:spPr/>
    </dgm:pt>
    <dgm:pt modelId="{964EC000-6F06-4C55-85AF-027DDDF661ED}" type="pres">
      <dgm:prSet presAssocID="{34CD76D5-BAFE-4EE0-8DE9-F17D00FADFC3}" presName="wedge2Tx" presStyleLbl="node1" presStyleIdx="1" presStyleCnt="3">
        <dgm:presLayoutVars>
          <dgm:chMax val="0"/>
          <dgm:chPref val="0"/>
          <dgm:bulletEnabled val="1"/>
        </dgm:presLayoutVars>
      </dgm:prSet>
      <dgm:spPr/>
      <dgm:t>
        <a:bodyPr/>
        <a:lstStyle/>
        <a:p>
          <a:endParaRPr lang="es-EC"/>
        </a:p>
      </dgm:t>
    </dgm:pt>
    <dgm:pt modelId="{37D3349A-E4B6-46C1-A5F1-AAFD4728B474}" type="pres">
      <dgm:prSet presAssocID="{34CD76D5-BAFE-4EE0-8DE9-F17D00FADFC3}" presName="wedge3" presStyleLbl="node1" presStyleIdx="2" presStyleCnt="3"/>
      <dgm:spPr/>
      <dgm:t>
        <a:bodyPr/>
        <a:lstStyle/>
        <a:p>
          <a:endParaRPr lang="es-EC"/>
        </a:p>
      </dgm:t>
    </dgm:pt>
    <dgm:pt modelId="{8520BB8E-4DC7-4BC7-AAE1-EF43BC0D0A05}" type="pres">
      <dgm:prSet presAssocID="{34CD76D5-BAFE-4EE0-8DE9-F17D00FADFC3}" presName="dummy3a" presStyleCnt="0"/>
      <dgm:spPr/>
    </dgm:pt>
    <dgm:pt modelId="{E8691391-7089-4F01-8421-15A451590115}" type="pres">
      <dgm:prSet presAssocID="{34CD76D5-BAFE-4EE0-8DE9-F17D00FADFC3}" presName="dummy3b" presStyleCnt="0"/>
      <dgm:spPr/>
    </dgm:pt>
    <dgm:pt modelId="{2DE735B6-289A-4EE9-8A6C-16138FE11CB4}" type="pres">
      <dgm:prSet presAssocID="{34CD76D5-BAFE-4EE0-8DE9-F17D00FADFC3}" presName="wedge3Tx" presStyleLbl="node1" presStyleIdx="2" presStyleCnt="3">
        <dgm:presLayoutVars>
          <dgm:chMax val="0"/>
          <dgm:chPref val="0"/>
          <dgm:bulletEnabled val="1"/>
        </dgm:presLayoutVars>
      </dgm:prSet>
      <dgm:spPr/>
      <dgm:t>
        <a:bodyPr/>
        <a:lstStyle/>
        <a:p>
          <a:endParaRPr lang="es-EC"/>
        </a:p>
      </dgm:t>
    </dgm:pt>
    <dgm:pt modelId="{A86A4C3A-BD2C-434D-B128-0774AC249819}" type="pres">
      <dgm:prSet presAssocID="{A0943481-09A0-4B3C-A098-31F85740834A}" presName="arrowWedge1" presStyleLbl="fgSibTrans2D1" presStyleIdx="0" presStyleCnt="3"/>
      <dgm:spPr/>
    </dgm:pt>
    <dgm:pt modelId="{482AC7D3-777B-4029-A631-D215E20D9819}" type="pres">
      <dgm:prSet presAssocID="{3F49F35E-CFB0-4BC5-8DC6-BAA348464753}" presName="arrowWedge2" presStyleLbl="fgSibTrans2D1" presStyleIdx="1" presStyleCnt="3"/>
      <dgm:spPr/>
    </dgm:pt>
    <dgm:pt modelId="{966FCA3D-34A6-44E6-A059-8C29F0C87E2E}" type="pres">
      <dgm:prSet presAssocID="{026ADBCB-E737-4414-B2DD-54ABB8EEE2EC}" presName="arrowWedge3" presStyleLbl="fgSibTrans2D1" presStyleIdx="2" presStyleCnt="3"/>
      <dgm:spPr/>
    </dgm:pt>
  </dgm:ptLst>
  <dgm:cxnLst>
    <dgm:cxn modelId="{F1C7EA21-5E4D-48F9-86E6-108D0948CEA2}" type="presOf" srcId="{2EE5C4CC-ABF1-4816-BF13-A9B28BB0F59B}" destId="{51269903-3F90-4B28-872C-A56FE249EB81}" srcOrd="0" destOrd="0" presId="urn:microsoft.com/office/officeart/2005/8/layout/cycle8"/>
    <dgm:cxn modelId="{81C71FC0-0B72-4EB9-BEE9-EB821E9E6BDF}" srcId="{34CD76D5-BAFE-4EE0-8DE9-F17D00FADFC3}" destId="{B645D0DE-F46E-4BEF-9789-C7D73BA055F8}" srcOrd="1" destOrd="0" parTransId="{F9EDBA31-76B3-40E4-8EBB-7581D85999D8}" sibTransId="{3F49F35E-CFB0-4BC5-8DC6-BAA348464753}"/>
    <dgm:cxn modelId="{FEFF05D9-4921-47B7-B8AE-D9F9558EA47B}" type="presOf" srcId="{68182D82-7D6F-4991-9E19-3E5A8C53EE5B}" destId="{2DE735B6-289A-4EE9-8A6C-16138FE11CB4}" srcOrd="1" destOrd="0" presId="urn:microsoft.com/office/officeart/2005/8/layout/cycle8"/>
    <dgm:cxn modelId="{F9DBE3DB-E1FD-49FC-96C2-47A27E287A8D}" srcId="{34CD76D5-BAFE-4EE0-8DE9-F17D00FADFC3}" destId="{2EE5C4CC-ABF1-4816-BF13-A9B28BB0F59B}" srcOrd="0" destOrd="0" parTransId="{6A98EFBA-AA48-4659-846E-7FC670D6B96F}" sibTransId="{A0943481-09A0-4B3C-A098-31F85740834A}"/>
    <dgm:cxn modelId="{2361D91C-8F57-4AD6-8822-8B1BF214592E}" type="presOf" srcId="{34CD76D5-BAFE-4EE0-8DE9-F17D00FADFC3}" destId="{AD8EAB07-7AFF-4D8B-B4B8-6CEF58839C1C}" srcOrd="0" destOrd="0" presId="urn:microsoft.com/office/officeart/2005/8/layout/cycle8"/>
    <dgm:cxn modelId="{79F8596C-7F50-4BE3-ABEF-3820C6D38D98}" type="presOf" srcId="{B645D0DE-F46E-4BEF-9789-C7D73BA055F8}" destId="{B6ADDA4B-927A-4318-9901-CBCCB7AE99FE}" srcOrd="0" destOrd="0" presId="urn:microsoft.com/office/officeart/2005/8/layout/cycle8"/>
    <dgm:cxn modelId="{C85EFDCF-476B-4942-A596-199111934710}" type="presOf" srcId="{B645D0DE-F46E-4BEF-9789-C7D73BA055F8}" destId="{964EC000-6F06-4C55-85AF-027DDDF661ED}" srcOrd="1" destOrd="0" presId="urn:microsoft.com/office/officeart/2005/8/layout/cycle8"/>
    <dgm:cxn modelId="{A7D350D3-F539-48CB-9A13-4CF8756F5026}" srcId="{34CD76D5-BAFE-4EE0-8DE9-F17D00FADFC3}" destId="{68182D82-7D6F-4991-9E19-3E5A8C53EE5B}" srcOrd="2" destOrd="0" parTransId="{94C5EE5F-5E52-4FA1-AA5C-32F821074E94}" sibTransId="{026ADBCB-E737-4414-B2DD-54ABB8EEE2EC}"/>
    <dgm:cxn modelId="{4D9FEC37-8072-4EA9-8E21-71E7072E4E74}" type="presOf" srcId="{2EE5C4CC-ABF1-4816-BF13-A9B28BB0F59B}" destId="{30537DB0-B38C-4B5B-A684-B8C88C777BFA}" srcOrd="1" destOrd="0" presId="urn:microsoft.com/office/officeart/2005/8/layout/cycle8"/>
    <dgm:cxn modelId="{BD18016B-0A1D-49BE-9CF4-88816A6E802D}" type="presOf" srcId="{68182D82-7D6F-4991-9E19-3E5A8C53EE5B}" destId="{37D3349A-E4B6-46C1-A5F1-AAFD4728B474}" srcOrd="0" destOrd="0" presId="urn:microsoft.com/office/officeart/2005/8/layout/cycle8"/>
    <dgm:cxn modelId="{19868B18-E318-4AB8-B9FE-59F9D9972FC2}" type="presParOf" srcId="{AD8EAB07-7AFF-4D8B-B4B8-6CEF58839C1C}" destId="{51269903-3F90-4B28-872C-A56FE249EB81}" srcOrd="0" destOrd="0" presId="urn:microsoft.com/office/officeart/2005/8/layout/cycle8"/>
    <dgm:cxn modelId="{FF663405-A1AE-4224-8037-B819625CE778}" type="presParOf" srcId="{AD8EAB07-7AFF-4D8B-B4B8-6CEF58839C1C}" destId="{D56E5596-F3EB-48BC-B015-74E42E0CDE90}" srcOrd="1" destOrd="0" presId="urn:microsoft.com/office/officeart/2005/8/layout/cycle8"/>
    <dgm:cxn modelId="{788AB580-3FC9-4F6C-8C49-C82216A6B80B}" type="presParOf" srcId="{AD8EAB07-7AFF-4D8B-B4B8-6CEF58839C1C}" destId="{525E6CF3-CA10-4F4D-ADF2-A9F821A78391}" srcOrd="2" destOrd="0" presId="urn:microsoft.com/office/officeart/2005/8/layout/cycle8"/>
    <dgm:cxn modelId="{31957510-B555-4939-B626-1428B4E014E8}" type="presParOf" srcId="{AD8EAB07-7AFF-4D8B-B4B8-6CEF58839C1C}" destId="{30537DB0-B38C-4B5B-A684-B8C88C777BFA}" srcOrd="3" destOrd="0" presId="urn:microsoft.com/office/officeart/2005/8/layout/cycle8"/>
    <dgm:cxn modelId="{170567AE-B57F-4E99-9939-686362BB4B09}" type="presParOf" srcId="{AD8EAB07-7AFF-4D8B-B4B8-6CEF58839C1C}" destId="{B6ADDA4B-927A-4318-9901-CBCCB7AE99FE}" srcOrd="4" destOrd="0" presId="urn:microsoft.com/office/officeart/2005/8/layout/cycle8"/>
    <dgm:cxn modelId="{186EC49A-29B2-4C58-870B-65AA8AE8D8B1}" type="presParOf" srcId="{AD8EAB07-7AFF-4D8B-B4B8-6CEF58839C1C}" destId="{0BA0569E-4D77-4C56-A41E-FA25A7AFDD71}" srcOrd="5" destOrd="0" presId="urn:microsoft.com/office/officeart/2005/8/layout/cycle8"/>
    <dgm:cxn modelId="{91BE5BF3-FA35-4AA3-89A9-68F2065FF7FA}" type="presParOf" srcId="{AD8EAB07-7AFF-4D8B-B4B8-6CEF58839C1C}" destId="{23D9F9F0-7D1D-4FFF-B5A4-600654261D5A}" srcOrd="6" destOrd="0" presId="urn:microsoft.com/office/officeart/2005/8/layout/cycle8"/>
    <dgm:cxn modelId="{09BC8339-50C0-48CF-BD24-272B4E24A3F0}" type="presParOf" srcId="{AD8EAB07-7AFF-4D8B-B4B8-6CEF58839C1C}" destId="{964EC000-6F06-4C55-85AF-027DDDF661ED}" srcOrd="7" destOrd="0" presId="urn:microsoft.com/office/officeart/2005/8/layout/cycle8"/>
    <dgm:cxn modelId="{217D8A9A-13D2-4273-A370-E2468F6DBF53}" type="presParOf" srcId="{AD8EAB07-7AFF-4D8B-B4B8-6CEF58839C1C}" destId="{37D3349A-E4B6-46C1-A5F1-AAFD4728B474}" srcOrd="8" destOrd="0" presId="urn:microsoft.com/office/officeart/2005/8/layout/cycle8"/>
    <dgm:cxn modelId="{B674B051-AFFD-4179-80AB-831B77977283}" type="presParOf" srcId="{AD8EAB07-7AFF-4D8B-B4B8-6CEF58839C1C}" destId="{8520BB8E-4DC7-4BC7-AAE1-EF43BC0D0A05}" srcOrd="9" destOrd="0" presId="urn:microsoft.com/office/officeart/2005/8/layout/cycle8"/>
    <dgm:cxn modelId="{60C26E7D-96F4-4693-B4F8-7C7437141692}" type="presParOf" srcId="{AD8EAB07-7AFF-4D8B-B4B8-6CEF58839C1C}" destId="{E8691391-7089-4F01-8421-15A451590115}" srcOrd="10" destOrd="0" presId="urn:microsoft.com/office/officeart/2005/8/layout/cycle8"/>
    <dgm:cxn modelId="{3C746B89-D17D-4D35-8B81-80CEF4740E62}" type="presParOf" srcId="{AD8EAB07-7AFF-4D8B-B4B8-6CEF58839C1C}" destId="{2DE735B6-289A-4EE9-8A6C-16138FE11CB4}" srcOrd="11" destOrd="0" presId="urn:microsoft.com/office/officeart/2005/8/layout/cycle8"/>
    <dgm:cxn modelId="{97BF2D44-9C82-46C2-B83A-30FBD262A0B9}" type="presParOf" srcId="{AD8EAB07-7AFF-4D8B-B4B8-6CEF58839C1C}" destId="{A86A4C3A-BD2C-434D-B128-0774AC249819}" srcOrd="12" destOrd="0" presId="urn:microsoft.com/office/officeart/2005/8/layout/cycle8"/>
    <dgm:cxn modelId="{23E2AB95-CFE7-40FB-9660-95ECD4A07602}" type="presParOf" srcId="{AD8EAB07-7AFF-4D8B-B4B8-6CEF58839C1C}" destId="{482AC7D3-777B-4029-A631-D215E20D9819}" srcOrd="13" destOrd="0" presId="urn:microsoft.com/office/officeart/2005/8/layout/cycle8"/>
    <dgm:cxn modelId="{4F1D87EA-1A2F-49E2-900F-C0CA5D80A0FC}" type="presParOf" srcId="{AD8EAB07-7AFF-4D8B-B4B8-6CEF58839C1C}" destId="{966FCA3D-34A6-44E6-A059-8C29F0C87E2E}"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6DADC0-935B-4B35-994A-87240EE448C3}" type="doc">
      <dgm:prSet loTypeId="urn:microsoft.com/office/officeart/2005/8/layout/vList6" loCatId="process" qsTypeId="urn:microsoft.com/office/officeart/2005/8/quickstyle/simple1" qsCatId="simple" csTypeId="urn:microsoft.com/office/officeart/2005/8/colors/colorful5" csCatId="colorful" phldr="1"/>
      <dgm:spPr/>
      <dgm:t>
        <a:bodyPr/>
        <a:lstStyle/>
        <a:p>
          <a:endParaRPr lang="es-EC"/>
        </a:p>
      </dgm:t>
    </dgm:pt>
    <dgm:pt modelId="{A464A7F5-287B-4BA1-ABE6-DB44ED164A1B}">
      <dgm:prSet phldrT="[Texto]" custT="1"/>
      <dgm:spPr/>
      <dgm:t>
        <a:bodyPr/>
        <a:lstStyle/>
        <a:p>
          <a:r>
            <a:rPr lang="es-EC" sz="1800" dirty="0" smtClean="0"/>
            <a:t>Contratación de un Gerente Comercial con experiencia en gestión comercial de servicios especializados</a:t>
          </a:r>
        </a:p>
        <a:p>
          <a:endParaRPr lang="es-EC" sz="1800" dirty="0" smtClean="0"/>
        </a:p>
        <a:p>
          <a:r>
            <a:rPr lang="es-EC" sz="1800" dirty="0" smtClean="0"/>
            <a:t>Contratación de un Coordinador de Marketing con experiencia</a:t>
          </a:r>
          <a:endParaRPr lang="es-EC" sz="1800" dirty="0"/>
        </a:p>
      </dgm:t>
    </dgm:pt>
    <dgm:pt modelId="{563FEA6C-7C03-412B-8EA9-C6DC537CBC5E}" type="parTrans" cxnId="{BDCCA86B-8203-4A05-BD4E-24784BFD06F5}">
      <dgm:prSet/>
      <dgm:spPr/>
      <dgm:t>
        <a:bodyPr/>
        <a:lstStyle/>
        <a:p>
          <a:endParaRPr lang="es-EC" sz="1400"/>
        </a:p>
      </dgm:t>
    </dgm:pt>
    <dgm:pt modelId="{988967AE-4B9C-43AA-B0FA-0629DDE32A86}" type="sibTrans" cxnId="{BDCCA86B-8203-4A05-BD4E-24784BFD06F5}">
      <dgm:prSet/>
      <dgm:spPr/>
      <dgm:t>
        <a:bodyPr/>
        <a:lstStyle/>
        <a:p>
          <a:endParaRPr lang="es-EC" sz="1400"/>
        </a:p>
      </dgm:t>
    </dgm:pt>
    <dgm:pt modelId="{13B7B42A-70EC-4EA8-B63E-DAE20D49FA4F}">
      <dgm:prSet phldrT="[Texto]" custT="1"/>
      <dgm:spPr/>
      <dgm:t>
        <a:bodyPr/>
        <a:lstStyle/>
        <a:p>
          <a:r>
            <a:rPr lang="es-EC" sz="1400" dirty="0" smtClean="0"/>
            <a:t>Definir las funciones, responsabilidades y objetivos de las dos posiciones, a través de la elaboración del perfil del puesto</a:t>
          </a:r>
          <a:endParaRPr lang="es-EC" sz="1400" dirty="0"/>
        </a:p>
      </dgm:t>
    </dgm:pt>
    <dgm:pt modelId="{C1FE9EF4-BB6E-4609-A3E4-D15344817A8A}" type="parTrans" cxnId="{A829985C-D85B-4E31-A9D8-06F1C38911F8}">
      <dgm:prSet/>
      <dgm:spPr/>
      <dgm:t>
        <a:bodyPr/>
        <a:lstStyle/>
        <a:p>
          <a:endParaRPr lang="es-EC" sz="1400"/>
        </a:p>
      </dgm:t>
    </dgm:pt>
    <dgm:pt modelId="{156BB70C-F9E1-4525-82C3-F1B3BF9940C1}" type="sibTrans" cxnId="{A829985C-D85B-4E31-A9D8-06F1C38911F8}">
      <dgm:prSet/>
      <dgm:spPr/>
      <dgm:t>
        <a:bodyPr/>
        <a:lstStyle/>
        <a:p>
          <a:endParaRPr lang="es-EC" sz="1400"/>
        </a:p>
      </dgm:t>
    </dgm:pt>
    <dgm:pt modelId="{5CA51492-055A-4E83-B0D3-337BE8FD0498}">
      <dgm:prSet custT="1"/>
      <dgm:spPr/>
      <dgm:t>
        <a:bodyPr/>
        <a:lstStyle/>
        <a:p>
          <a:r>
            <a:rPr lang="es-EC" sz="1400" dirty="0" smtClean="0"/>
            <a:t>Mediante junta de accionistas, se debe solicitar la aprobación para crear las dos posiciones </a:t>
          </a:r>
        </a:p>
      </dgm:t>
    </dgm:pt>
    <dgm:pt modelId="{19D4F286-EDE6-4060-A7C3-79E9B23A73FC}" type="parTrans" cxnId="{04654E7A-DA45-4D4C-9EBB-E506A63AC047}">
      <dgm:prSet/>
      <dgm:spPr/>
      <dgm:t>
        <a:bodyPr/>
        <a:lstStyle/>
        <a:p>
          <a:endParaRPr lang="es-EC"/>
        </a:p>
      </dgm:t>
    </dgm:pt>
    <dgm:pt modelId="{71F71444-05DD-4200-9EB5-192B324A881E}" type="sibTrans" cxnId="{04654E7A-DA45-4D4C-9EBB-E506A63AC047}">
      <dgm:prSet/>
      <dgm:spPr/>
      <dgm:t>
        <a:bodyPr/>
        <a:lstStyle/>
        <a:p>
          <a:endParaRPr lang="es-EC"/>
        </a:p>
      </dgm:t>
    </dgm:pt>
    <dgm:pt modelId="{57ACCC60-25E0-4ACA-9755-E6325A350081}">
      <dgm:prSet custT="1"/>
      <dgm:spPr/>
      <dgm:t>
        <a:bodyPr/>
        <a:lstStyle/>
        <a:p>
          <a:r>
            <a:rPr lang="es-EC" sz="1400" dirty="0" smtClean="0"/>
            <a:t>Realizar los procesos de selección de los ejecutivos idóneos para cubrir la necesidad, a través del envío de una orden de servicio al área de Talent Search para que inicie el proceso en el lapso establecido en sus políticas de 23 días laborables.</a:t>
          </a:r>
        </a:p>
      </dgm:t>
    </dgm:pt>
    <dgm:pt modelId="{D5ABFFFD-B16A-4439-AB58-C25AA90C8235}" type="parTrans" cxnId="{3CA65AEA-121A-49B3-B53F-31BA28838E5D}">
      <dgm:prSet/>
      <dgm:spPr/>
      <dgm:t>
        <a:bodyPr/>
        <a:lstStyle/>
        <a:p>
          <a:endParaRPr lang="es-EC"/>
        </a:p>
      </dgm:t>
    </dgm:pt>
    <dgm:pt modelId="{752B2E10-2FE1-44A3-BA22-2ADC911AA948}" type="sibTrans" cxnId="{3CA65AEA-121A-49B3-B53F-31BA28838E5D}">
      <dgm:prSet/>
      <dgm:spPr/>
      <dgm:t>
        <a:bodyPr/>
        <a:lstStyle/>
        <a:p>
          <a:endParaRPr lang="es-EC"/>
        </a:p>
      </dgm:t>
    </dgm:pt>
    <dgm:pt modelId="{1D0D25AF-0264-48FD-833A-6B3B08152BCE}">
      <dgm:prSet custT="1"/>
      <dgm:spPr/>
      <dgm:t>
        <a:bodyPr/>
        <a:lstStyle/>
        <a:p>
          <a:r>
            <a:rPr lang="es-EC" sz="1400" dirty="0" smtClean="0"/>
            <a:t>Contratar al nuevo Gerente Comercial, establecer políticas para la nueva posición referente a términos de comisiones sobre ventas y recursos disponibles para la posición.</a:t>
          </a:r>
        </a:p>
      </dgm:t>
    </dgm:pt>
    <dgm:pt modelId="{EC1CF71F-1389-4327-BE9C-3D3A357007DC}" type="parTrans" cxnId="{60EF748A-29A1-4A28-8B44-8B1CDB251768}">
      <dgm:prSet/>
      <dgm:spPr/>
      <dgm:t>
        <a:bodyPr/>
        <a:lstStyle/>
        <a:p>
          <a:endParaRPr lang="es-EC"/>
        </a:p>
      </dgm:t>
    </dgm:pt>
    <dgm:pt modelId="{0419FF13-EF4F-4372-A647-C54C0FB14C59}" type="sibTrans" cxnId="{60EF748A-29A1-4A28-8B44-8B1CDB251768}">
      <dgm:prSet/>
      <dgm:spPr/>
      <dgm:t>
        <a:bodyPr/>
        <a:lstStyle/>
        <a:p>
          <a:endParaRPr lang="es-EC"/>
        </a:p>
      </dgm:t>
    </dgm:pt>
    <dgm:pt modelId="{B81B202F-5380-4282-B0BE-7B1EF8010ECC}">
      <dgm:prSet custT="1"/>
      <dgm:spPr/>
      <dgm:t>
        <a:bodyPr/>
        <a:lstStyle/>
        <a:p>
          <a:endParaRPr lang="es-EC" sz="1400" dirty="0" smtClean="0"/>
        </a:p>
      </dgm:t>
    </dgm:pt>
    <dgm:pt modelId="{47907293-2FB6-4C43-AD9B-3D7724944FE2}" type="parTrans" cxnId="{521FCB67-0FF7-4392-92C7-A0FB86E72E82}">
      <dgm:prSet/>
      <dgm:spPr/>
      <dgm:t>
        <a:bodyPr/>
        <a:lstStyle/>
        <a:p>
          <a:endParaRPr lang="es-EC"/>
        </a:p>
      </dgm:t>
    </dgm:pt>
    <dgm:pt modelId="{987AFCCC-0FD1-4CF4-AFC2-705D0AA2317A}" type="sibTrans" cxnId="{521FCB67-0FF7-4392-92C7-A0FB86E72E82}">
      <dgm:prSet/>
      <dgm:spPr/>
      <dgm:t>
        <a:bodyPr/>
        <a:lstStyle/>
        <a:p>
          <a:endParaRPr lang="es-EC"/>
        </a:p>
      </dgm:t>
    </dgm:pt>
    <dgm:pt modelId="{3C27795F-5C65-438B-9265-F176EDEAE3BA}" type="pres">
      <dgm:prSet presAssocID="{DD6DADC0-935B-4B35-994A-87240EE448C3}" presName="Name0" presStyleCnt="0">
        <dgm:presLayoutVars>
          <dgm:dir/>
          <dgm:animLvl val="lvl"/>
          <dgm:resizeHandles/>
        </dgm:presLayoutVars>
      </dgm:prSet>
      <dgm:spPr/>
      <dgm:t>
        <a:bodyPr/>
        <a:lstStyle/>
        <a:p>
          <a:endParaRPr lang="es-EC"/>
        </a:p>
      </dgm:t>
    </dgm:pt>
    <dgm:pt modelId="{C0878C45-3767-4473-A237-C3764E179AF9}" type="pres">
      <dgm:prSet presAssocID="{A464A7F5-287B-4BA1-ABE6-DB44ED164A1B}" presName="linNode" presStyleCnt="0"/>
      <dgm:spPr/>
      <dgm:t>
        <a:bodyPr/>
        <a:lstStyle/>
        <a:p>
          <a:endParaRPr lang="es-EC"/>
        </a:p>
      </dgm:t>
    </dgm:pt>
    <dgm:pt modelId="{F52071E0-3B18-483D-8278-CC52E7ECC7DD}" type="pres">
      <dgm:prSet presAssocID="{A464A7F5-287B-4BA1-ABE6-DB44ED164A1B}" presName="parentShp" presStyleLbl="node1" presStyleIdx="0" presStyleCnt="1" custScaleX="81551" custScaleY="63428" custLinFactNeighborX="-1263" custLinFactNeighborY="7001">
        <dgm:presLayoutVars>
          <dgm:bulletEnabled val="1"/>
        </dgm:presLayoutVars>
      </dgm:prSet>
      <dgm:spPr/>
      <dgm:t>
        <a:bodyPr/>
        <a:lstStyle/>
        <a:p>
          <a:endParaRPr lang="es-EC"/>
        </a:p>
      </dgm:t>
    </dgm:pt>
    <dgm:pt modelId="{56A9383A-80BC-4924-A26E-FCE83093EE67}" type="pres">
      <dgm:prSet presAssocID="{A464A7F5-287B-4BA1-ABE6-DB44ED164A1B}" presName="childShp" presStyleLbl="bgAccFollowNode1" presStyleIdx="0" presStyleCnt="1" custScaleX="116705" custScaleY="100098" custLinFactNeighborX="-1781" custLinFactNeighborY="5001">
        <dgm:presLayoutVars>
          <dgm:bulletEnabled val="1"/>
        </dgm:presLayoutVars>
      </dgm:prSet>
      <dgm:spPr/>
      <dgm:t>
        <a:bodyPr/>
        <a:lstStyle/>
        <a:p>
          <a:endParaRPr lang="es-EC"/>
        </a:p>
      </dgm:t>
    </dgm:pt>
  </dgm:ptLst>
  <dgm:cxnLst>
    <dgm:cxn modelId="{5192E0D5-AC54-47A5-953C-941CF8EA53EE}" type="presOf" srcId="{B81B202F-5380-4282-B0BE-7B1EF8010ECC}" destId="{56A9383A-80BC-4924-A26E-FCE83093EE67}" srcOrd="0" destOrd="4" presId="urn:microsoft.com/office/officeart/2005/8/layout/vList6"/>
    <dgm:cxn modelId="{60EF748A-29A1-4A28-8B44-8B1CDB251768}" srcId="{A464A7F5-287B-4BA1-ABE6-DB44ED164A1B}" destId="{1D0D25AF-0264-48FD-833A-6B3B08152BCE}" srcOrd="3" destOrd="0" parTransId="{EC1CF71F-1389-4327-BE9C-3D3A357007DC}" sibTransId="{0419FF13-EF4F-4372-A647-C54C0FB14C59}"/>
    <dgm:cxn modelId="{2ED837BD-2060-4BA7-9B93-51BFE360DC13}" type="presOf" srcId="{5CA51492-055A-4E83-B0D3-337BE8FD0498}" destId="{56A9383A-80BC-4924-A26E-FCE83093EE67}" srcOrd="0" destOrd="1" presId="urn:microsoft.com/office/officeart/2005/8/layout/vList6"/>
    <dgm:cxn modelId="{3937636D-5B3B-4DE2-8A21-0B70F2738EC8}" type="presOf" srcId="{A464A7F5-287B-4BA1-ABE6-DB44ED164A1B}" destId="{F52071E0-3B18-483D-8278-CC52E7ECC7DD}" srcOrd="0" destOrd="0" presId="urn:microsoft.com/office/officeart/2005/8/layout/vList6"/>
    <dgm:cxn modelId="{84929B1D-CB5E-4EC1-96EF-9BFC27A58F16}" type="presOf" srcId="{13B7B42A-70EC-4EA8-B63E-DAE20D49FA4F}" destId="{56A9383A-80BC-4924-A26E-FCE83093EE67}" srcOrd="0" destOrd="0" presId="urn:microsoft.com/office/officeart/2005/8/layout/vList6"/>
    <dgm:cxn modelId="{BDCCA86B-8203-4A05-BD4E-24784BFD06F5}" srcId="{DD6DADC0-935B-4B35-994A-87240EE448C3}" destId="{A464A7F5-287B-4BA1-ABE6-DB44ED164A1B}" srcOrd="0" destOrd="0" parTransId="{563FEA6C-7C03-412B-8EA9-C6DC537CBC5E}" sibTransId="{988967AE-4B9C-43AA-B0FA-0629DDE32A86}"/>
    <dgm:cxn modelId="{3CA65AEA-121A-49B3-B53F-31BA28838E5D}" srcId="{A464A7F5-287B-4BA1-ABE6-DB44ED164A1B}" destId="{57ACCC60-25E0-4ACA-9755-E6325A350081}" srcOrd="2" destOrd="0" parTransId="{D5ABFFFD-B16A-4439-AB58-C25AA90C8235}" sibTransId="{752B2E10-2FE1-44A3-BA22-2ADC911AA948}"/>
    <dgm:cxn modelId="{521FCB67-0FF7-4392-92C7-A0FB86E72E82}" srcId="{A464A7F5-287B-4BA1-ABE6-DB44ED164A1B}" destId="{B81B202F-5380-4282-B0BE-7B1EF8010ECC}" srcOrd="4" destOrd="0" parTransId="{47907293-2FB6-4C43-AD9B-3D7724944FE2}" sibTransId="{987AFCCC-0FD1-4CF4-AFC2-705D0AA2317A}"/>
    <dgm:cxn modelId="{A829985C-D85B-4E31-A9D8-06F1C38911F8}" srcId="{A464A7F5-287B-4BA1-ABE6-DB44ED164A1B}" destId="{13B7B42A-70EC-4EA8-B63E-DAE20D49FA4F}" srcOrd="0" destOrd="0" parTransId="{C1FE9EF4-BB6E-4609-A3E4-D15344817A8A}" sibTransId="{156BB70C-F9E1-4525-82C3-F1B3BF9940C1}"/>
    <dgm:cxn modelId="{E15CA319-2FE4-47D2-96E9-BDFFA8EF0961}" type="presOf" srcId="{1D0D25AF-0264-48FD-833A-6B3B08152BCE}" destId="{56A9383A-80BC-4924-A26E-FCE83093EE67}" srcOrd="0" destOrd="3" presId="urn:microsoft.com/office/officeart/2005/8/layout/vList6"/>
    <dgm:cxn modelId="{25082013-B7DD-48BB-86D1-F213B6D7F543}" type="presOf" srcId="{57ACCC60-25E0-4ACA-9755-E6325A350081}" destId="{56A9383A-80BC-4924-A26E-FCE83093EE67}" srcOrd="0" destOrd="2" presId="urn:microsoft.com/office/officeart/2005/8/layout/vList6"/>
    <dgm:cxn modelId="{04654E7A-DA45-4D4C-9EBB-E506A63AC047}" srcId="{A464A7F5-287B-4BA1-ABE6-DB44ED164A1B}" destId="{5CA51492-055A-4E83-B0D3-337BE8FD0498}" srcOrd="1" destOrd="0" parTransId="{19D4F286-EDE6-4060-A7C3-79E9B23A73FC}" sibTransId="{71F71444-05DD-4200-9EB5-192B324A881E}"/>
    <dgm:cxn modelId="{A2BD0927-4940-4E31-A924-F8A82039C6F3}" type="presOf" srcId="{DD6DADC0-935B-4B35-994A-87240EE448C3}" destId="{3C27795F-5C65-438B-9265-F176EDEAE3BA}" srcOrd="0" destOrd="0" presId="urn:microsoft.com/office/officeart/2005/8/layout/vList6"/>
    <dgm:cxn modelId="{FC283D48-5415-4B75-963B-A955AF3CC9E0}" type="presParOf" srcId="{3C27795F-5C65-438B-9265-F176EDEAE3BA}" destId="{C0878C45-3767-4473-A237-C3764E179AF9}" srcOrd="0" destOrd="0" presId="urn:microsoft.com/office/officeart/2005/8/layout/vList6"/>
    <dgm:cxn modelId="{C3CC3B8D-8A10-4126-8AA9-80A5754515A6}" type="presParOf" srcId="{C0878C45-3767-4473-A237-C3764E179AF9}" destId="{F52071E0-3B18-483D-8278-CC52E7ECC7DD}" srcOrd="0" destOrd="0" presId="urn:microsoft.com/office/officeart/2005/8/layout/vList6"/>
    <dgm:cxn modelId="{5ABD0094-FD23-4599-97A0-E4BAABED094D}" type="presParOf" srcId="{C0878C45-3767-4473-A237-C3764E179AF9}" destId="{56A9383A-80BC-4924-A26E-FCE83093EE67}"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D6DADC0-935B-4B35-994A-87240EE448C3}" type="doc">
      <dgm:prSet loTypeId="urn:microsoft.com/office/officeart/2005/8/layout/vList6" loCatId="process" qsTypeId="urn:microsoft.com/office/officeart/2005/8/quickstyle/simple1" qsCatId="simple" csTypeId="urn:microsoft.com/office/officeart/2005/8/colors/colorful5" csCatId="colorful" phldr="1"/>
      <dgm:spPr/>
      <dgm:t>
        <a:bodyPr/>
        <a:lstStyle/>
        <a:p>
          <a:endParaRPr lang="es-EC"/>
        </a:p>
      </dgm:t>
    </dgm:pt>
    <dgm:pt modelId="{A464A7F5-287B-4BA1-ABE6-DB44ED164A1B}">
      <dgm:prSet phldrT="[Texto]" custT="1"/>
      <dgm:spPr/>
      <dgm:t>
        <a:bodyPr/>
        <a:lstStyle/>
        <a:p>
          <a:r>
            <a:rPr lang="es-EC" sz="1800" dirty="0" smtClean="0"/>
            <a:t>Fortalecimiento de la Publicidad de la Marca Talent Search</a:t>
          </a:r>
          <a:endParaRPr lang="es-EC" sz="1800" dirty="0"/>
        </a:p>
      </dgm:t>
    </dgm:pt>
    <dgm:pt modelId="{563FEA6C-7C03-412B-8EA9-C6DC537CBC5E}" type="parTrans" cxnId="{BDCCA86B-8203-4A05-BD4E-24784BFD06F5}">
      <dgm:prSet/>
      <dgm:spPr/>
      <dgm:t>
        <a:bodyPr/>
        <a:lstStyle/>
        <a:p>
          <a:endParaRPr lang="es-EC" sz="1400"/>
        </a:p>
      </dgm:t>
    </dgm:pt>
    <dgm:pt modelId="{988967AE-4B9C-43AA-B0FA-0629DDE32A86}" type="sibTrans" cxnId="{BDCCA86B-8203-4A05-BD4E-24784BFD06F5}">
      <dgm:prSet/>
      <dgm:spPr/>
      <dgm:t>
        <a:bodyPr/>
        <a:lstStyle/>
        <a:p>
          <a:endParaRPr lang="es-EC" sz="1400"/>
        </a:p>
      </dgm:t>
    </dgm:pt>
    <dgm:pt modelId="{13B7B42A-70EC-4EA8-B63E-DAE20D49FA4F}">
      <dgm:prSet phldrT="[Texto]" custT="1"/>
      <dgm:spPr/>
      <dgm:t>
        <a:bodyPr/>
        <a:lstStyle/>
        <a:p>
          <a:r>
            <a:rPr lang="es-EC" sz="1400" dirty="0" smtClean="0"/>
            <a:t>2 Publicidades en revistas: Genttleman y Tame</a:t>
          </a:r>
          <a:endParaRPr lang="es-EC" sz="1400" dirty="0"/>
        </a:p>
      </dgm:t>
    </dgm:pt>
    <dgm:pt modelId="{C1FE9EF4-BB6E-4609-A3E4-D15344817A8A}" type="parTrans" cxnId="{A829985C-D85B-4E31-A9D8-06F1C38911F8}">
      <dgm:prSet/>
      <dgm:spPr/>
      <dgm:t>
        <a:bodyPr/>
        <a:lstStyle/>
        <a:p>
          <a:endParaRPr lang="es-EC" sz="1400"/>
        </a:p>
      </dgm:t>
    </dgm:pt>
    <dgm:pt modelId="{156BB70C-F9E1-4525-82C3-F1B3BF9940C1}" type="sibTrans" cxnId="{A829985C-D85B-4E31-A9D8-06F1C38911F8}">
      <dgm:prSet/>
      <dgm:spPr/>
      <dgm:t>
        <a:bodyPr/>
        <a:lstStyle/>
        <a:p>
          <a:endParaRPr lang="es-EC" sz="1400"/>
        </a:p>
      </dgm:t>
    </dgm:pt>
    <dgm:pt modelId="{E06E4CE1-E1FD-42EE-8DC9-332A758D400C}">
      <dgm:prSet phldrT="[Texto]" custT="1"/>
      <dgm:spPr/>
      <dgm:t>
        <a:bodyPr/>
        <a:lstStyle/>
        <a:p>
          <a:r>
            <a:rPr lang="es-EC" sz="1800" dirty="0" smtClean="0"/>
            <a:t>Mejora de la gestión del servicio Post Venta de Talent Search</a:t>
          </a:r>
          <a:endParaRPr lang="es-EC" sz="1800" dirty="0"/>
        </a:p>
      </dgm:t>
    </dgm:pt>
    <dgm:pt modelId="{D8E1F272-111A-412C-A5EB-CC4CDD07363A}" type="parTrans" cxnId="{3C63DA44-3457-48FD-8EAF-364D440A5F00}">
      <dgm:prSet/>
      <dgm:spPr/>
      <dgm:t>
        <a:bodyPr/>
        <a:lstStyle/>
        <a:p>
          <a:endParaRPr lang="es-EC" sz="1400"/>
        </a:p>
      </dgm:t>
    </dgm:pt>
    <dgm:pt modelId="{9AF1B7E2-35B3-4392-B012-7CBC17AF7E34}" type="sibTrans" cxnId="{3C63DA44-3457-48FD-8EAF-364D440A5F00}">
      <dgm:prSet/>
      <dgm:spPr/>
      <dgm:t>
        <a:bodyPr/>
        <a:lstStyle/>
        <a:p>
          <a:endParaRPr lang="es-EC" sz="1400"/>
        </a:p>
      </dgm:t>
    </dgm:pt>
    <dgm:pt modelId="{D5B71030-EF6C-4E81-860F-2050B3FA51D9}">
      <dgm:prSet custT="1"/>
      <dgm:spPr/>
      <dgm:t>
        <a:bodyPr/>
        <a:lstStyle/>
        <a:p>
          <a:r>
            <a:rPr lang="es-EC" sz="1400" dirty="0" smtClean="0"/>
            <a:t>Determinar las políticas y procedimientos del servicio post venta</a:t>
          </a:r>
          <a:endParaRPr lang="es-EC" sz="1400" dirty="0"/>
        </a:p>
      </dgm:t>
    </dgm:pt>
    <dgm:pt modelId="{FAE9B6BC-50FB-41FA-8287-7EBA22043011}" type="parTrans" cxnId="{E0D67F9D-8510-449A-99C9-8CFA06DA1547}">
      <dgm:prSet/>
      <dgm:spPr/>
      <dgm:t>
        <a:bodyPr/>
        <a:lstStyle/>
        <a:p>
          <a:endParaRPr lang="es-EC" sz="1400"/>
        </a:p>
      </dgm:t>
    </dgm:pt>
    <dgm:pt modelId="{8B85DDB1-D2F2-4BA8-9F15-B35267DBA957}" type="sibTrans" cxnId="{E0D67F9D-8510-449A-99C9-8CFA06DA1547}">
      <dgm:prSet/>
      <dgm:spPr/>
      <dgm:t>
        <a:bodyPr/>
        <a:lstStyle/>
        <a:p>
          <a:endParaRPr lang="es-EC" sz="1400"/>
        </a:p>
      </dgm:t>
    </dgm:pt>
    <dgm:pt modelId="{2D20E2BE-4AD6-4110-8CF5-5EA9531FAD0A}">
      <dgm:prSet custT="1"/>
      <dgm:spPr/>
      <dgm:t>
        <a:bodyPr/>
        <a:lstStyle/>
        <a:p>
          <a:r>
            <a:rPr lang="es-EC" sz="1400" dirty="0" smtClean="0"/>
            <a:t>Inversión en SEO (buscadores de google, Google Adwords, Facebook, Multitrabajos)</a:t>
          </a:r>
        </a:p>
      </dgm:t>
    </dgm:pt>
    <dgm:pt modelId="{E6DF4CE8-A31E-4EC2-8450-5995C60DB750}" type="parTrans" cxnId="{5133E8F7-BCED-4987-A1F8-14D4A4FD3A38}">
      <dgm:prSet/>
      <dgm:spPr/>
      <dgm:t>
        <a:bodyPr/>
        <a:lstStyle/>
        <a:p>
          <a:endParaRPr lang="es-EC"/>
        </a:p>
      </dgm:t>
    </dgm:pt>
    <dgm:pt modelId="{2B134CA3-1581-4E96-9DD8-843F4688ABBA}" type="sibTrans" cxnId="{5133E8F7-BCED-4987-A1F8-14D4A4FD3A38}">
      <dgm:prSet/>
      <dgm:spPr/>
      <dgm:t>
        <a:bodyPr/>
        <a:lstStyle/>
        <a:p>
          <a:endParaRPr lang="es-EC"/>
        </a:p>
      </dgm:t>
    </dgm:pt>
    <dgm:pt modelId="{1475AB04-44F9-4689-8164-E836A909C0A8}">
      <dgm:prSet custT="1"/>
      <dgm:spPr/>
      <dgm:t>
        <a:bodyPr/>
        <a:lstStyle/>
        <a:p>
          <a:r>
            <a:rPr lang="es-EC" sz="1400" dirty="0" smtClean="0"/>
            <a:t>Relanzamiento de web´s </a:t>
          </a:r>
        </a:p>
      </dgm:t>
    </dgm:pt>
    <dgm:pt modelId="{7281ED93-576D-4F5E-BA32-6A51D73ACDED}" type="parTrans" cxnId="{F16F017A-100B-4360-A993-C983595A4750}">
      <dgm:prSet/>
      <dgm:spPr/>
      <dgm:t>
        <a:bodyPr/>
        <a:lstStyle/>
        <a:p>
          <a:endParaRPr lang="es-EC"/>
        </a:p>
      </dgm:t>
    </dgm:pt>
    <dgm:pt modelId="{5C6428C1-CF74-44F1-AFE4-24CEAB009589}" type="sibTrans" cxnId="{F16F017A-100B-4360-A993-C983595A4750}">
      <dgm:prSet/>
      <dgm:spPr/>
      <dgm:t>
        <a:bodyPr/>
        <a:lstStyle/>
        <a:p>
          <a:endParaRPr lang="es-EC"/>
        </a:p>
      </dgm:t>
    </dgm:pt>
    <dgm:pt modelId="{F2BFCEF6-6D1F-4C20-9E18-8CCA45D9A144}">
      <dgm:prSet custT="1"/>
      <dgm:spPr/>
      <dgm:t>
        <a:bodyPr/>
        <a:lstStyle/>
        <a:p>
          <a:r>
            <a:rPr lang="es-EC" sz="1400" dirty="0" smtClean="0"/>
            <a:t>Compra de imágenes, template, plugins, módulos</a:t>
          </a:r>
        </a:p>
      </dgm:t>
    </dgm:pt>
    <dgm:pt modelId="{B764E8B7-0948-4143-8A0B-31FF663D9F29}" type="parTrans" cxnId="{971516D1-D474-4B54-A68D-8004E14620A1}">
      <dgm:prSet/>
      <dgm:spPr/>
      <dgm:t>
        <a:bodyPr/>
        <a:lstStyle/>
        <a:p>
          <a:endParaRPr lang="es-EC"/>
        </a:p>
      </dgm:t>
    </dgm:pt>
    <dgm:pt modelId="{6A28FA5D-FD7E-4411-B176-93992916F19B}" type="sibTrans" cxnId="{971516D1-D474-4B54-A68D-8004E14620A1}">
      <dgm:prSet/>
      <dgm:spPr/>
      <dgm:t>
        <a:bodyPr/>
        <a:lstStyle/>
        <a:p>
          <a:endParaRPr lang="es-EC"/>
        </a:p>
      </dgm:t>
    </dgm:pt>
    <dgm:pt modelId="{6D09E8B9-0687-4A60-BB4D-0522A2D509F3}">
      <dgm:prSet custT="1"/>
      <dgm:spPr/>
      <dgm:t>
        <a:bodyPr/>
        <a:lstStyle/>
        <a:p>
          <a:r>
            <a:rPr lang="es-EC" sz="1400" dirty="0" smtClean="0"/>
            <a:t>Revisión y lanzamiento accesos al sistema de Talent Search para clientes para una mejora en el servicio y el seguimiento en el proceso</a:t>
          </a:r>
        </a:p>
      </dgm:t>
    </dgm:pt>
    <dgm:pt modelId="{60685CE3-F16B-4827-9956-A533C7FD3B5E}" type="parTrans" cxnId="{B76502B0-1BDF-46DD-8DE0-FE6D8C2DBD54}">
      <dgm:prSet/>
      <dgm:spPr/>
      <dgm:t>
        <a:bodyPr/>
        <a:lstStyle/>
        <a:p>
          <a:endParaRPr lang="es-EC"/>
        </a:p>
      </dgm:t>
    </dgm:pt>
    <dgm:pt modelId="{54BB34F1-F95B-4833-A8D6-DF2DAE0BC2CC}" type="sibTrans" cxnId="{B76502B0-1BDF-46DD-8DE0-FE6D8C2DBD54}">
      <dgm:prSet/>
      <dgm:spPr/>
      <dgm:t>
        <a:bodyPr/>
        <a:lstStyle/>
        <a:p>
          <a:endParaRPr lang="es-EC"/>
        </a:p>
      </dgm:t>
    </dgm:pt>
    <dgm:pt modelId="{AE10858C-32C6-4C7E-8C78-D123DDD4A66C}">
      <dgm:prSet custT="1"/>
      <dgm:spPr/>
      <dgm:t>
        <a:bodyPr/>
        <a:lstStyle/>
        <a:p>
          <a:endParaRPr lang="es-EC" sz="1400" dirty="0" smtClean="0"/>
        </a:p>
      </dgm:t>
    </dgm:pt>
    <dgm:pt modelId="{482FAF85-D285-4C0D-8318-9E678DBEE8A7}" type="parTrans" cxnId="{9190198A-1102-4AB2-916E-EB09343ECA01}">
      <dgm:prSet/>
      <dgm:spPr/>
      <dgm:t>
        <a:bodyPr/>
        <a:lstStyle/>
        <a:p>
          <a:endParaRPr lang="es-EC"/>
        </a:p>
      </dgm:t>
    </dgm:pt>
    <dgm:pt modelId="{CC6DA2D6-DE29-497D-ADD3-A7A831A775C5}" type="sibTrans" cxnId="{9190198A-1102-4AB2-916E-EB09343ECA01}">
      <dgm:prSet/>
      <dgm:spPr/>
      <dgm:t>
        <a:bodyPr/>
        <a:lstStyle/>
        <a:p>
          <a:endParaRPr lang="es-EC"/>
        </a:p>
      </dgm:t>
    </dgm:pt>
    <dgm:pt modelId="{FA778509-5483-4574-87BC-7A574028F9CA}">
      <dgm:prSet custT="1"/>
      <dgm:spPr/>
      <dgm:t>
        <a:bodyPr/>
        <a:lstStyle/>
        <a:p>
          <a:endParaRPr lang="es-EC" sz="1400" dirty="0" smtClean="0"/>
        </a:p>
      </dgm:t>
    </dgm:pt>
    <dgm:pt modelId="{A3F7538F-0A55-46BC-9DC7-3271AA9E1700}" type="parTrans" cxnId="{2B82DC7F-B221-4B06-892D-023D9B39371E}">
      <dgm:prSet/>
      <dgm:spPr/>
      <dgm:t>
        <a:bodyPr/>
        <a:lstStyle/>
        <a:p>
          <a:endParaRPr lang="es-EC"/>
        </a:p>
      </dgm:t>
    </dgm:pt>
    <dgm:pt modelId="{DEB9FBE9-BF26-40C2-BC1A-516B08875F3E}" type="sibTrans" cxnId="{2B82DC7F-B221-4B06-892D-023D9B39371E}">
      <dgm:prSet/>
      <dgm:spPr/>
      <dgm:t>
        <a:bodyPr/>
        <a:lstStyle/>
        <a:p>
          <a:endParaRPr lang="es-EC"/>
        </a:p>
      </dgm:t>
    </dgm:pt>
    <dgm:pt modelId="{DB723DC4-F1CA-431C-8B46-9DE88A09BF3C}">
      <dgm:prSet custT="1"/>
      <dgm:spPr/>
      <dgm:t>
        <a:bodyPr/>
        <a:lstStyle/>
        <a:p>
          <a:r>
            <a:rPr lang="es-EC" sz="1400" dirty="0" smtClean="0"/>
            <a:t>Establecer agendas de Visitas Pre y Post venta</a:t>
          </a:r>
        </a:p>
      </dgm:t>
    </dgm:pt>
    <dgm:pt modelId="{55B8F5D5-F3A8-4333-8504-CE75CFCDC785}" type="parTrans" cxnId="{1839B084-256B-4010-94C7-1360E5A2EE5D}">
      <dgm:prSet/>
      <dgm:spPr/>
      <dgm:t>
        <a:bodyPr/>
        <a:lstStyle/>
        <a:p>
          <a:endParaRPr lang="es-EC"/>
        </a:p>
      </dgm:t>
    </dgm:pt>
    <dgm:pt modelId="{201BE226-7B06-4FB6-B6FF-33B42CBB9CD1}" type="sibTrans" cxnId="{1839B084-256B-4010-94C7-1360E5A2EE5D}">
      <dgm:prSet/>
      <dgm:spPr/>
      <dgm:t>
        <a:bodyPr/>
        <a:lstStyle/>
        <a:p>
          <a:endParaRPr lang="es-EC"/>
        </a:p>
      </dgm:t>
    </dgm:pt>
    <dgm:pt modelId="{C61C1ACA-D8A6-4315-A9B0-C307EF216142}">
      <dgm:prSet custT="1"/>
      <dgm:spPr/>
      <dgm:t>
        <a:bodyPr/>
        <a:lstStyle/>
        <a:p>
          <a:r>
            <a:rPr lang="es-EC" sz="1400" dirty="0" smtClean="0"/>
            <a:t>Establecer como política el uso del CRM ZOHO existente, esto permitirá el seguimiento a la correcta ejecución del servicio post venta</a:t>
          </a:r>
        </a:p>
      </dgm:t>
    </dgm:pt>
    <dgm:pt modelId="{A6A877B3-DDF4-42F8-A872-135DF758F260}" type="parTrans" cxnId="{0C6BFD2F-0845-4420-901D-3DC394E28E6A}">
      <dgm:prSet/>
      <dgm:spPr/>
      <dgm:t>
        <a:bodyPr/>
        <a:lstStyle/>
        <a:p>
          <a:endParaRPr lang="es-EC"/>
        </a:p>
      </dgm:t>
    </dgm:pt>
    <dgm:pt modelId="{7D122B3D-1477-498B-86E6-D359FA5807B3}" type="sibTrans" cxnId="{0C6BFD2F-0845-4420-901D-3DC394E28E6A}">
      <dgm:prSet/>
      <dgm:spPr/>
      <dgm:t>
        <a:bodyPr/>
        <a:lstStyle/>
        <a:p>
          <a:endParaRPr lang="es-EC"/>
        </a:p>
      </dgm:t>
    </dgm:pt>
    <dgm:pt modelId="{9E1F2B21-3692-409E-BB0A-FAC6590A5114}">
      <dgm:prSet custT="1"/>
      <dgm:spPr/>
      <dgm:t>
        <a:bodyPr/>
        <a:lstStyle/>
        <a:p>
          <a:r>
            <a:rPr lang="es-EC" sz="1400" dirty="0" smtClean="0"/>
            <a:t>Envío de  correos agradecimiento y/o informativos a talentos durante toda la fase del proceso de selección, así como se enviará a los clientes.</a:t>
          </a:r>
        </a:p>
      </dgm:t>
    </dgm:pt>
    <dgm:pt modelId="{FB7D6E3D-AB7E-4C47-9860-E9A12607577D}" type="parTrans" cxnId="{F6E8EFBE-7577-4E58-8925-47A025C4FD70}">
      <dgm:prSet/>
      <dgm:spPr/>
      <dgm:t>
        <a:bodyPr/>
        <a:lstStyle/>
        <a:p>
          <a:endParaRPr lang="es-EC"/>
        </a:p>
      </dgm:t>
    </dgm:pt>
    <dgm:pt modelId="{9500C45F-D0D1-49B4-8FC1-3C6052C89967}" type="sibTrans" cxnId="{F6E8EFBE-7577-4E58-8925-47A025C4FD70}">
      <dgm:prSet/>
      <dgm:spPr/>
      <dgm:t>
        <a:bodyPr/>
        <a:lstStyle/>
        <a:p>
          <a:endParaRPr lang="es-EC"/>
        </a:p>
      </dgm:t>
    </dgm:pt>
    <dgm:pt modelId="{D421B81A-A383-474F-B791-EDFC26A5A891}">
      <dgm:prSet custT="1"/>
      <dgm:spPr/>
      <dgm:t>
        <a:bodyPr/>
        <a:lstStyle/>
        <a:p>
          <a:endParaRPr lang="es-EC" sz="1400" dirty="0" smtClean="0"/>
        </a:p>
      </dgm:t>
    </dgm:pt>
    <dgm:pt modelId="{59DF3B5C-A208-438F-9759-80C74A9D06E8}" type="parTrans" cxnId="{27E54027-36AE-4CFC-9326-9A63DE1DEB14}">
      <dgm:prSet/>
      <dgm:spPr/>
      <dgm:t>
        <a:bodyPr/>
        <a:lstStyle/>
        <a:p>
          <a:endParaRPr lang="es-EC"/>
        </a:p>
      </dgm:t>
    </dgm:pt>
    <dgm:pt modelId="{57FF3E43-827D-43E6-909F-1AE760888307}" type="sibTrans" cxnId="{27E54027-36AE-4CFC-9326-9A63DE1DEB14}">
      <dgm:prSet/>
      <dgm:spPr/>
      <dgm:t>
        <a:bodyPr/>
        <a:lstStyle/>
        <a:p>
          <a:endParaRPr lang="es-EC"/>
        </a:p>
      </dgm:t>
    </dgm:pt>
    <dgm:pt modelId="{F2683322-DDDB-439F-991A-31822B1DE448}">
      <dgm:prSet custT="1"/>
      <dgm:spPr/>
      <dgm:t>
        <a:bodyPr/>
        <a:lstStyle/>
        <a:p>
          <a:endParaRPr lang="es-EC" sz="1400" dirty="0" smtClean="0"/>
        </a:p>
      </dgm:t>
    </dgm:pt>
    <dgm:pt modelId="{B58C7396-8802-415F-ADA6-9C26314B9989}" type="parTrans" cxnId="{D58846D5-22B5-40B7-A7C5-2E8D9601B664}">
      <dgm:prSet/>
      <dgm:spPr/>
      <dgm:t>
        <a:bodyPr/>
        <a:lstStyle/>
        <a:p>
          <a:endParaRPr lang="es-EC"/>
        </a:p>
      </dgm:t>
    </dgm:pt>
    <dgm:pt modelId="{3F893577-B53C-480C-9E7D-777693EDBD89}" type="sibTrans" cxnId="{D58846D5-22B5-40B7-A7C5-2E8D9601B664}">
      <dgm:prSet/>
      <dgm:spPr/>
      <dgm:t>
        <a:bodyPr/>
        <a:lstStyle/>
        <a:p>
          <a:endParaRPr lang="es-EC"/>
        </a:p>
      </dgm:t>
    </dgm:pt>
    <dgm:pt modelId="{3C27795F-5C65-438B-9265-F176EDEAE3BA}" type="pres">
      <dgm:prSet presAssocID="{DD6DADC0-935B-4B35-994A-87240EE448C3}" presName="Name0" presStyleCnt="0">
        <dgm:presLayoutVars>
          <dgm:dir/>
          <dgm:animLvl val="lvl"/>
          <dgm:resizeHandles/>
        </dgm:presLayoutVars>
      </dgm:prSet>
      <dgm:spPr/>
      <dgm:t>
        <a:bodyPr/>
        <a:lstStyle/>
        <a:p>
          <a:endParaRPr lang="es-EC"/>
        </a:p>
      </dgm:t>
    </dgm:pt>
    <dgm:pt modelId="{C0878C45-3767-4473-A237-C3764E179AF9}" type="pres">
      <dgm:prSet presAssocID="{A464A7F5-287B-4BA1-ABE6-DB44ED164A1B}" presName="linNode" presStyleCnt="0"/>
      <dgm:spPr/>
      <dgm:t>
        <a:bodyPr/>
        <a:lstStyle/>
        <a:p>
          <a:endParaRPr lang="es-EC"/>
        </a:p>
      </dgm:t>
    </dgm:pt>
    <dgm:pt modelId="{F52071E0-3B18-483D-8278-CC52E7ECC7DD}" type="pres">
      <dgm:prSet presAssocID="{A464A7F5-287B-4BA1-ABE6-DB44ED164A1B}" presName="parentShp" presStyleLbl="node1" presStyleIdx="0" presStyleCnt="2" custScaleX="81551" custScaleY="28477" custLinFactNeighborX="-1263" custLinFactNeighborY="7001">
        <dgm:presLayoutVars>
          <dgm:bulletEnabled val="1"/>
        </dgm:presLayoutVars>
      </dgm:prSet>
      <dgm:spPr/>
      <dgm:t>
        <a:bodyPr/>
        <a:lstStyle/>
        <a:p>
          <a:endParaRPr lang="es-EC"/>
        </a:p>
      </dgm:t>
    </dgm:pt>
    <dgm:pt modelId="{56A9383A-80BC-4924-A26E-FCE83093EE67}" type="pres">
      <dgm:prSet presAssocID="{A464A7F5-287B-4BA1-ABE6-DB44ED164A1B}" presName="childShp" presStyleLbl="bgAccFollowNode1" presStyleIdx="0" presStyleCnt="2" custScaleX="103552" custScaleY="46327" custLinFactNeighborX="-1781" custLinFactNeighborY="5001">
        <dgm:presLayoutVars>
          <dgm:bulletEnabled val="1"/>
        </dgm:presLayoutVars>
      </dgm:prSet>
      <dgm:spPr/>
      <dgm:t>
        <a:bodyPr/>
        <a:lstStyle/>
        <a:p>
          <a:endParaRPr lang="es-EC"/>
        </a:p>
      </dgm:t>
    </dgm:pt>
    <dgm:pt modelId="{9149B5F7-9FB5-4C2E-B1D1-DF235E63D49D}" type="pres">
      <dgm:prSet presAssocID="{988967AE-4B9C-43AA-B0FA-0629DDE32A86}" presName="spacing" presStyleCnt="0"/>
      <dgm:spPr/>
      <dgm:t>
        <a:bodyPr/>
        <a:lstStyle/>
        <a:p>
          <a:endParaRPr lang="es-EC"/>
        </a:p>
      </dgm:t>
    </dgm:pt>
    <dgm:pt modelId="{84FDE1CD-B027-4935-B58B-F0ED22AD5792}" type="pres">
      <dgm:prSet presAssocID="{E06E4CE1-E1FD-42EE-8DC9-332A758D400C}" presName="linNode" presStyleCnt="0"/>
      <dgm:spPr/>
      <dgm:t>
        <a:bodyPr/>
        <a:lstStyle/>
        <a:p>
          <a:endParaRPr lang="es-EC"/>
        </a:p>
      </dgm:t>
    </dgm:pt>
    <dgm:pt modelId="{81197DF0-4187-497C-ACE3-DC70E44745FC}" type="pres">
      <dgm:prSet presAssocID="{E06E4CE1-E1FD-42EE-8DC9-332A758D400C}" presName="parentShp" presStyleLbl="node1" presStyleIdx="1" presStyleCnt="2" custScaleX="81376" custScaleY="25263" custLinFactNeighborX="369" custLinFactNeighborY="-2764">
        <dgm:presLayoutVars>
          <dgm:bulletEnabled val="1"/>
        </dgm:presLayoutVars>
      </dgm:prSet>
      <dgm:spPr/>
      <dgm:t>
        <a:bodyPr/>
        <a:lstStyle/>
        <a:p>
          <a:endParaRPr lang="es-EC"/>
        </a:p>
      </dgm:t>
    </dgm:pt>
    <dgm:pt modelId="{F4EF9C3E-B4DB-452D-9063-E000A5D6B034}" type="pres">
      <dgm:prSet presAssocID="{E06E4CE1-E1FD-42EE-8DC9-332A758D400C}" presName="childShp" presStyleLbl="bgAccFollowNode1" presStyleIdx="1" presStyleCnt="2" custScaleX="110895" custScaleY="48753" custLinFactNeighborX="2965" custLinFactNeighborY="-279">
        <dgm:presLayoutVars>
          <dgm:bulletEnabled val="1"/>
        </dgm:presLayoutVars>
      </dgm:prSet>
      <dgm:spPr/>
      <dgm:t>
        <a:bodyPr/>
        <a:lstStyle/>
        <a:p>
          <a:endParaRPr lang="es-EC"/>
        </a:p>
      </dgm:t>
    </dgm:pt>
  </dgm:ptLst>
  <dgm:cxnLst>
    <dgm:cxn modelId="{9190198A-1102-4AB2-916E-EB09343ECA01}" srcId="{A464A7F5-287B-4BA1-ABE6-DB44ED164A1B}" destId="{AE10858C-32C6-4C7E-8C78-D123DDD4A66C}" srcOrd="5" destOrd="0" parTransId="{482FAF85-D285-4C0D-8318-9E678DBEE8A7}" sibTransId="{CC6DA2D6-DE29-497D-ADD3-A7A831A775C5}"/>
    <dgm:cxn modelId="{5133E8F7-BCED-4987-A1F8-14D4A4FD3A38}" srcId="{A464A7F5-287B-4BA1-ABE6-DB44ED164A1B}" destId="{2D20E2BE-4AD6-4110-8CF5-5EA9531FAD0A}" srcOrd="1" destOrd="0" parTransId="{E6DF4CE8-A31E-4EC2-8450-5995C60DB750}" sibTransId="{2B134CA3-1581-4E96-9DD8-843F4688ABBA}"/>
    <dgm:cxn modelId="{B76502B0-1BDF-46DD-8DE0-FE6D8C2DBD54}" srcId="{A464A7F5-287B-4BA1-ABE6-DB44ED164A1B}" destId="{6D09E8B9-0687-4A60-BB4D-0522A2D509F3}" srcOrd="4" destOrd="0" parTransId="{60685CE3-F16B-4827-9956-A533C7FD3B5E}" sibTransId="{54BB34F1-F95B-4833-A8D6-DF2DAE0BC2CC}"/>
    <dgm:cxn modelId="{D58846D5-22B5-40B7-A7C5-2E8D9601B664}" srcId="{E06E4CE1-E1FD-42EE-8DC9-332A758D400C}" destId="{F2683322-DDDB-439F-991A-31822B1DE448}" srcOrd="5" destOrd="0" parTransId="{B58C7396-8802-415F-ADA6-9C26314B9989}" sibTransId="{3F893577-B53C-480C-9E7D-777693EDBD89}"/>
    <dgm:cxn modelId="{2B82DC7F-B221-4B06-892D-023D9B39371E}" srcId="{A464A7F5-287B-4BA1-ABE6-DB44ED164A1B}" destId="{FA778509-5483-4574-87BC-7A574028F9CA}" srcOrd="6" destOrd="0" parTransId="{A3F7538F-0A55-46BC-9DC7-3271AA9E1700}" sibTransId="{DEB9FBE9-BF26-40C2-BC1A-516B08875F3E}"/>
    <dgm:cxn modelId="{3C63DA44-3457-48FD-8EAF-364D440A5F00}" srcId="{DD6DADC0-935B-4B35-994A-87240EE448C3}" destId="{E06E4CE1-E1FD-42EE-8DC9-332A758D400C}" srcOrd="1" destOrd="0" parTransId="{D8E1F272-111A-412C-A5EB-CC4CDD07363A}" sibTransId="{9AF1B7E2-35B3-4392-B012-7CBC17AF7E34}"/>
    <dgm:cxn modelId="{24B9A919-42D1-4EC9-852A-0822141E38FF}" type="presOf" srcId="{F2683322-DDDB-439F-991A-31822B1DE448}" destId="{F4EF9C3E-B4DB-452D-9063-E000A5D6B034}" srcOrd="0" destOrd="5" presId="urn:microsoft.com/office/officeart/2005/8/layout/vList6"/>
    <dgm:cxn modelId="{971516D1-D474-4B54-A68D-8004E14620A1}" srcId="{A464A7F5-287B-4BA1-ABE6-DB44ED164A1B}" destId="{F2BFCEF6-6D1F-4C20-9E18-8CCA45D9A144}" srcOrd="3" destOrd="0" parTransId="{B764E8B7-0948-4143-8A0B-31FF663D9F29}" sibTransId="{6A28FA5D-FD7E-4411-B176-93992916F19B}"/>
    <dgm:cxn modelId="{4ACC3C8C-F54B-4999-A0FD-3980DA17A1DD}" type="presOf" srcId="{C61C1ACA-D8A6-4315-A9B0-C307EF216142}" destId="{F4EF9C3E-B4DB-452D-9063-E000A5D6B034}" srcOrd="0" destOrd="2" presId="urn:microsoft.com/office/officeart/2005/8/layout/vList6"/>
    <dgm:cxn modelId="{FA467281-9441-4829-8FEA-49E1F909B1A2}" type="presOf" srcId="{F2BFCEF6-6D1F-4C20-9E18-8CCA45D9A144}" destId="{56A9383A-80BC-4924-A26E-FCE83093EE67}" srcOrd="0" destOrd="3" presId="urn:microsoft.com/office/officeart/2005/8/layout/vList6"/>
    <dgm:cxn modelId="{0C6BFD2F-0845-4420-901D-3DC394E28E6A}" srcId="{E06E4CE1-E1FD-42EE-8DC9-332A758D400C}" destId="{C61C1ACA-D8A6-4315-A9B0-C307EF216142}" srcOrd="2" destOrd="0" parTransId="{A6A877B3-DDF4-42F8-A872-135DF758F260}" sibTransId="{7D122B3D-1477-498B-86E6-D359FA5807B3}"/>
    <dgm:cxn modelId="{E0D67F9D-8510-449A-99C9-8CFA06DA1547}" srcId="{E06E4CE1-E1FD-42EE-8DC9-332A758D400C}" destId="{D5B71030-EF6C-4E81-860F-2050B3FA51D9}" srcOrd="0" destOrd="0" parTransId="{FAE9B6BC-50FB-41FA-8287-7EBA22043011}" sibTransId="{8B85DDB1-D2F2-4BA8-9F15-B35267DBA957}"/>
    <dgm:cxn modelId="{27E54027-36AE-4CFC-9326-9A63DE1DEB14}" srcId="{E06E4CE1-E1FD-42EE-8DC9-332A758D400C}" destId="{D421B81A-A383-474F-B791-EDFC26A5A891}" srcOrd="4" destOrd="0" parTransId="{59DF3B5C-A208-438F-9759-80C74A9D06E8}" sibTransId="{57FF3E43-827D-43E6-909F-1AE760888307}"/>
    <dgm:cxn modelId="{0D5A0203-F846-4C73-979B-A987954C1C01}" type="presOf" srcId="{9E1F2B21-3692-409E-BB0A-FAC6590A5114}" destId="{F4EF9C3E-B4DB-452D-9063-E000A5D6B034}" srcOrd="0" destOrd="3" presId="urn:microsoft.com/office/officeart/2005/8/layout/vList6"/>
    <dgm:cxn modelId="{0C87DD5C-6F34-4857-AAD8-39F415A51F9A}" type="presOf" srcId="{FA778509-5483-4574-87BC-7A574028F9CA}" destId="{56A9383A-80BC-4924-A26E-FCE83093EE67}" srcOrd="0" destOrd="6" presId="urn:microsoft.com/office/officeart/2005/8/layout/vList6"/>
    <dgm:cxn modelId="{68406861-6B00-4C4C-9577-EB112710E3C6}" type="presOf" srcId="{13B7B42A-70EC-4EA8-B63E-DAE20D49FA4F}" destId="{56A9383A-80BC-4924-A26E-FCE83093EE67}" srcOrd="0" destOrd="0" presId="urn:microsoft.com/office/officeart/2005/8/layout/vList6"/>
    <dgm:cxn modelId="{66C47A24-FDD2-4250-B3F3-3481EC848AD5}" type="presOf" srcId="{DB723DC4-F1CA-431C-8B46-9DE88A09BF3C}" destId="{F4EF9C3E-B4DB-452D-9063-E000A5D6B034}" srcOrd="0" destOrd="1" presId="urn:microsoft.com/office/officeart/2005/8/layout/vList6"/>
    <dgm:cxn modelId="{62EB6761-3639-4FAB-958B-6E86817B7B24}" type="presOf" srcId="{A464A7F5-287B-4BA1-ABE6-DB44ED164A1B}" destId="{F52071E0-3B18-483D-8278-CC52E7ECC7DD}" srcOrd="0" destOrd="0" presId="urn:microsoft.com/office/officeart/2005/8/layout/vList6"/>
    <dgm:cxn modelId="{1839B084-256B-4010-94C7-1360E5A2EE5D}" srcId="{E06E4CE1-E1FD-42EE-8DC9-332A758D400C}" destId="{DB723DC4-F1CA-431C-8B46-9DE88A09BF3C}" srcOrd="1" destOrd="0" parTransId="{55B8F5D5-F3A8-4333-8504-CE75CFCDC785}" sibTransId="{201BE226-7B06-4FB6-B6FF-33B42CBB9CD1}"/>
    <dgm:cxn modelId="{BDCCA86B-8203-4A05-BD4E-24784BFD06F5}" srcId="{DD6DADC0-935B-4B35-994A-87240EE448C3}" destId="{A464A7F5-287B-4BA1-ABE6-DB44ED164A1B}" srcOrd="0" destOrd="0" parTransId="{563FEA6C-7C03-412B-8EA9-C6DC537CBC5E}" sibTransId="{988967AE-4B9C-43AA-B0FA-0629DDE32A86}"/>
    <dgm:cxn modelId="{0273F500-EA97-4855-86C5-5866550624BB}" type="presOf" srcId="{6D09E8B9-0687-4A60-BB4D-0522A2D509F3}" destId="{56A9383A-80BC-4924-A26E-FCE83093EE67}" srcOrd="0" destOrd="4" presId="urn:microsoft.com/office/officeart/2005/8/layout/vList6"/>
    <dgm:cxn modelId="{399B5F34-608A-4551-B89C-D5D28EE9B60F}" type="presOf" srcId="{AE10858C-32C6-4C7E-8C78-D123DDD4A66C}" destId="{56A9383A-80BC-4924-A26E-FCE83093EE67}" srcOrd="0" destOrd="5" presId="urn:microsoft.com/office/officeart/2005/8/layout/vList6"/>
    <dgm:cxn modelId="{8A8CAEEE-65BC-415D-84DE-08AC3701373C}" type="presOf" srcId="{E06E4CE1-E1FD-42EE-8DC9-332A758D400C}" destId="{81197DF0-4187-497C-ACE3-DC70E44745FC}" srcOrd="0" destOrd="0" presId="urn:microsoft.com/office/officeart/2005/8/layout/vList6"/>
    <dgm:cxn modelId="{A829985C-D85B-4E31-A9D8-06F1C38911F8}" srcId="{A464A7F5-287B-4BA1-ABE6-DB44ED164A1B}" destId="{13B7B42A-70EC-4EA8-B63E-DAE20D49FA4F}" srcOrd="0" destOrd="0" parTransId="{C1FE9EF4-BB6E-4609-A3E4-D15344817A8A}" sibTransId="{156BB70C-F9E1-4525-82C3-F1B3BF9940C1}"/>
    <dgm:cxn modelId="{5508FAE0-8FCC-41CC-8402-CB21885B3609}" type="presOf" srcId="{DD6DADC0-935B-4B35-994A-87240EE448C3}" destId="{3C27795F-5C65-438B-9265-F176EDEAE3BA}" srcOrd="0" destOrd="0" presId="urn:microsoft.com/office/officeart/2005/8/layout/vList6"/>
    <dgm:cxn modelId="{F16F017A-100B-4360-A993-C983595A4750}" srcId="{A464A7F5-287B-4BA1-ABE6-DB44ED164A1B}" destId="{1475AB04-44F9-4689-8164-E836A909C0A8}" srcOrd="2" destOrd="0" parTransId="{7281ED93-576D-4F5E-BA32-6A51D73ACDED}" sibTransId="{5C6428C1-CF74-44F1-AFE4-24CEAB009589}"/>
    <dgm:cxn modelId="{F6E8EFBE-7577-4E58-8925-47A025C4FD70}" srcId="{E06E4CE1-E1FD-42EE-8DC9-332A758D400C}" destId="{9E1F2B21-3692-409E-BB0A-FAC6590A5114}" srcOrd="3" destOrd="0" parTransId="{FB7D6E3D-AB7E-4C47-9860-E9A12607577D}" sibTransId="{9500C45F-D0D1-49B4-8FC1-3C6052C89967}"/>
    <dgm:cxn modelId="{29E5E3EA-5B5A-457E-8EF6-F2B2CF31D0C3}" type="presOf" srcId="{1475AB04-44F9-4689-8164-E836A909C0A8}" destId="{56A9383A-80BC-4924-A26E-FCE83093EE67}" srcOrd="0" destOrd="2" presId="urn:microsoft.com/office/officeart/2005/8/layout/vList6"/>
    <dgm:cxn modelId="{C0237AA1-5CDC-4389-8AA7-82019939E40D}" type="presOf" srcId="{2D20E2BE-4AD6-4110-8CF5-5EA9531FAD0A}" destId="{56A9383A-80BC-4924-A26E-FCE83093EE67}" srcOrd="0" destOrd="1" presId="urn:microsoft.com/office/officeart/2005/8/layout/vList6"/>
    <dgm:cxn modelId="{7104C480-FD72-4DBA-9A78-AC8B3B1A8327}" type="presOf" srcId="{D5B71030-EF6C-4E81-860F-2050B3FA51D9}" destId="{F4EF9C3E-B4DB-452D-9063-E000A5D6B034}" srcOrd="0" destOrd="0" presId="urn:microsoft.com/office/officeart/2005/8/layout/vList6"/>
    <dgm:cxn modelId="{B6D7F8CD-9C72-4E9A-952A-1F2D2CE48DBB}" type="presOf" srcId="{D421B81A-A383-474F-B791-EDFC26A5A891}" destId="{F4EF9C3E-B4DB-452D-9063-E000A5D6B034}" srcOrd="0" destOrd="4" presId="urn:microsoft.com/office/officeart/2005/8/layout/vList6"/>
    <dgm:cxn modelId="{7B9483B4-F252-4E2D-8A40-9D9F40E91927}" type="presParOf" srcId="{3C27795F-5C65-438B-9265-F176EDEAE3BA}" destId="{C0878C45-3767-4473-A237-C3764E179AF9}" srcOrd="0" destOrd="0" presId="urn:microsoft.com/office/officeart/2005/8/layout/vList6"/>
    <dgm:cxn modelId="{1EC3CEF1-E04F-497D-BEBD-F7CDEB5AE32D}" type="presParOf" srcId="{C0878C45-3767-4473-A237-C3764E179AF9}" destId="{F52071E0-3B18-483D-8278-CC52E7ECC7DD}" srcOrd="0" destOrd="0" presId="urn:microsoft.com/office/officeart/2005/8/layout/vList6"/>
    <dgm:cxn modelId="{D59341BB-7C5F-4928-8B8C-93821CCEE2E9}" type="presParOf" srcId="{C0878C45-3767-4473-A237-C3764E179AF9}" destId="{56A9383A-80BC-4924-A26E-FCE83093EE67}" srcOrd="1" destOrd="0" presId="urn:microsoft.com/office/officeart/2005/8/layout/vList6"/>
    <dgm:cxn modelId="{610AB4A5-19D2-472D-95D7-6535CE9C29FD}" type="presParOf" srcId="{3C27795F-5C65-438B-9265-F176EDEAE3BA}" destId="{9149B5F7-9FB5-4C2E-B1D1-DF235E63D49D}" srcOrd="1" destOrd="0" presId="urn:microsoft.com/office/officeart/2005/8/layout/vList6"/>
    <dgm:cxn modelId="{AED046A6-BF23-46E7-AFE9-22F83467C3BC}" type="presParOf" srcId="{3C27795F-5C65-438B-9265-F176EDEAE3BA}" destId="{84FDE1CD-B027-4935-B58B-F0ED22AD5792}" srcOrd="2" destOrd="0" presId="urn:microsoft.com/office/officeart/2005/8/layout/vList6"/>
    <dgm:cxn modelId="{C4946E05-9BAE-45AF-961F-E0CA0F50056D}" type="presParOf" srcId="{84FDE1CD-B027-4935-B58B-F0ED22AD5792}" destId="{81197DF0-4187-497C-ACE3-DC70E44745FC}" srcOrd="0" destOrd="0" presId="urn:microsoft.com/office/officeart/2005/8/layout/vList6"/>
    <dgm:cxn modelId="{E1E2CFA1-204D-4302-AFC3-98B03AC2AABD}" type="presParOf" srcId="{84FDE1CD-B027-4935-B58B-F0ED22AD5792}" destId="{F4EF9C3E-B4DB-452D-9063-E000A5D6B034}"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6DADC0-935B-4B35-994A-87240EE448C3}" type="doc">
      <dgm:prSet loTypeId="urn:microsoft.com/office/officeart/2005/8/layout/vList6" loCatId="process" qsTypeId="urn:microsoft.com/office/officeart/2005/8/quickstyle/simple1" qsCatId="simple" csTypeId="urn:microsoft.com/office/officeart/2005/8/colors/colorful4" csCatId="colorful" phldr="1"/>
      <dgm:spPr/>
      <dgm:t>
        <a:bodyPr/>
        <a:lstStyle/>
        <a:p>
          <a:endParaRPr lang="es-EC"/>
        </a:p>
      </dgm:t>
    </dgm:pt>
    <dgm:pt modelId="{15959735-AD43-4896-A0A9-9D8D92957BE3}">
      <dgm:prSet custT="1"/>
      <dgm:spPr/>
      <dgm:t>
        <a:bodyPr/>
        <a:lstStyle/>
        <a:p>
          <a:r>
            <a:rPr lang="es-EC" sz="1800" dirty="0" smtClean="0"/>
            <a:t>Promoción de los valores agregados que Talent Search tiene frente a la competencia determinada</a:t>
          </a:r>
          <a:endParaRPr lang="es-EC" sz="1800" dirty="0"/>
        </a:p>
      </dgm:t>
    </dgm:pt>
    <dgm:pt modelId="{B7BCDA11-9B74-47E2-8C6C-41217797A39F}" type="parTrans" cxnId="{5317D94B-6F5E-40EC-A5CA-B0E01D5CB3BE}">
      <dgm:prSet/>
      <dgm:spPr/>
      <dgm:t>
        <a:bodyPr/>
        <a:lstStyle/>
        <a:p>
          <a:endParaRPr lang="es-EC" sz="1800"/>
        </a:p>
      </dgm:t>
    </dgm:pt>
    <dgm:pt modelId="{C50D8CDC-D926-422D-BAB1-5443F66847F2}" type="sibTrans" cxnId="{5317D94B-6F5E-40EC-A5CA-B0E01D5CB3BE}">
      <dgm:prSet/>
      <dgm:spPr/>
      <dgm:t>
        <a:bodyPr/>
        <a:lstStyle/>
        <a:p>
          <a:endParaRPr lang="es-EC" sz="1800"/>
        </a:p>
      </dgm:t>
    </dgm:pt>
    <dgm:pt modelId="{756C8654-876B-4D5B-9B6E-5797F3386B1B}">
      <dgm:prSet custT="1"/>
      <dgm:spPr/>
      <dgm:t>
        <a:bodyPr/>
        <a:lstStyle/>
        <a:p>
          <a:r>
            <a:rPr lang="es-EC" sz="1400" dirty="0" smtClean="0"/>
            <a:t>Elaboración de dípticos y entrega en Talleres y Eventos de la Firma, para promocionar los servicios de Great People Consulting (1000 </a:t>
          </a:r>
          <a:r>
            <a:rPr lang="es-EC" sz="1400" dirty="0" err="1" smtClean="0"/>
            <a:t>dipticos</a:t>
          </a:r>
          <a:r>
            <a:rPr lang="es-EC" sz="1400" dirty="0" smtClean="0"/>
            <a:t>)</a:t>
          </a:r>
          <a:endParaRPr lang="es-EC" sz="1400" dirty="0"/>
        </a:p>
      </dgm:t>
    </dgm:pt>
    <dgm:pt modelId="{B8DEA70E-4F09-4594-8DD9-F51D745271CD}" type="parTrans" cxnId="{55881B72-350E-411E-B8F3-A92B831D2702}">
      <dgm:prSet/>
      <dgm:spPr/>
      <dgm:t>
        <a:bodyPr/>
        <a:lstStyle/>
        <a:p>
          <a:endParaRPr lang="es-EC" sz="1800"/>
        </a:p>
      </dgm:t>
    </dgm:pt>
    <dgm:pt modelId="{17E85640-EFF6-413E-A1BE-F7ACB6278A73}" type="sibTrans" cxnId="{55881B72-350E-411E-B8F3-A92B831D2702}">
      <dgm:prSet/>
      <dgm:spPr/>
      <dgm:t>
        <a:bodyPr/>
        <a:lstStyle/>
        <a:p>
          <a:endParaRPr lang="es-EC" sz="1800"/>
        </a:p>
      </dgm:t>
    </dgm:pt>
    <dgm:pt modelId="{31E072B4-7C27-41EB-8166-3FBED4BC7DC0}">
      <dgm:prSet custT="1"/>
      <dgm:spPr/>
      <dgm:t>
        <a:bodyPr/>
        <a:lstStyle/>
        <a:p>
          <a:r>
            <a:rPr lang="es-EC" sz="1800" dirty="0" smtClean="0"/>
            <a:t>Posicionar otros servicios de Great People Consulting</a:t>
          </a:r>
          <a:endParaRPr lang="es-EC" sz="1800" dirty="0"/>
        </a:p>
      </dgm:t>
    </dgm:pt>
    <dgm:pt modelId="{6D600E81-CD5B-440C-B01E-651DFA7E19D6}" type="parTrans" cxnId="{1D373AB0-E68F-4A58-B7EA-8F4A51466476}">
      <dgm:prSet/>
      <dgm:spPr/>
      <dgm:t>
        <a:bodyPr/>
        <a:lstStyle/>
        <a:p>
          <a:endParaRPr lang="es-EC" sz="1800"/>
        </a:p>
      </dgm:t>
    </dgm:pt>
    <dgm:pt modelId="{C232B2E0-0156-4737-858A-2803C35B4800}" type="sibTrans" cxnId="{1D373AB0-E68F-4A58-B7EA-8F4A51466476}">
      <dgm:prSet/>
      <dgm:spPr/>
      <dgm:t>
        <a:bodyPr/>
        <a:lstStyle/>
        <a:p>
          <a:endParaRPr lang="es-EC" sz="1800"/>
        </a:p>
      </dgm:t>
    </dgm:pt>
    <dgm:pt modelId="{CDDC1C9B-5A9A-44C9-BCF5-6931B990B0C3}">
      <dgm:prSet custT="1"/>
      <dgm:spPr/>
      <dgm:t>
        <a:bodyPr/>
        <a:lstStyle/>
        <a:p>
          <a:r>
            <a:rPr lang="es-EC" sz="1400" err="1" smtClean="0"/>
            <a:t>Mailing</a:t>
          </a:r>
          <a:r>
            <a:rPr lang="es-EC" sz="1400" smtClean="0"/>
            <a:t> para talleres abiertos</a:t>
          </a:r>
          <a:endParaRPr lang="es-EC" sz="1400" dirty="0"/>
        </a:p>
      </dgm:t>
    </dgm:pt>
    <dgm:pt modelId="{B5668E6F-6A80-4D0C-9587-36E7BB951310}" type="parTrans" cxnId="{7F94EAE8-D8FB-4E3C-876F-2F4C821A5AB3}">
      <dgm:prSet/>
      <dgm:spPr/>
      <dgm:t>
        <a:bodyPr/>
        <a:lstStyle/>
        <a:p>
          <a:endParaRPr lang="es-EC" sz="1800"/>
        </a:p>
      </dgm:t>
    </dgm:pt>
    <dgm:pt modelId="{9F597B33-1396-4AA2-B167-E9EB1C784ED4}" type="sibTrans" cxnId="{7F94EAE8-D8FB-4E3C-876F-2F4C821A5AB3}">
      <dgm:prSet/>
      <dgm:spPr/>
      <dgm:t>
        <a:bodyPr/>
        <a:lstStyle/>
        <a:p>
          <a:endParaRPr lang="es-EC" sz="1800"/>
        </a:p>
      </dgm:t>
    </dgm:pt>
    <dgm:pt modelId="{2294DE52-457B-4156-9A3E-81FFCCDFE05C}">
      <dgm:prSet custT="1"/>
      <dgm:spPr/>
      <dgm:t>
        <a:bodyPr/>
        <a:lstStyle/>
        <a:p>
          <a:endParaRPr lang="es-EC" sz="1400" dirty="0"/>
        </a:p>
      </dgm:t>
    </dgm:pt>
    <dgm:pt modelId="{DCBB6641-2B76-4044-B286-98BACE5C153B}" type="parTrans" cxnId="{665E8D86-6CF3-4370-BEBE-2909212AC8A9}">
      <dgm:prSet/>
      <dgm:spPr/>
      <dgm:t>
        <a:bodyPr/>
        <a:lstStyle/>
        <a:p>
          <a:endParaRPr lang="es-EC" sz="1400"/>
        </a:p>
      </dgm:t>
    </dgm:pt>
    <dgm:pt modelId="{D0FB72E3-6577-4B96-A392-1E1065CE4BBF}" type="sibTrans" cxnId="{665E8D86-6CF3-4370-BEBE-2909212AC8A9}">
      <dgm:prSet/>
      <dgm:spPr/>
      <dgm:t>
        <a:bodyPr/>
        <a:lstStyle/>
        <a:p>
          <a:endParaRPr lang="es-EC" sz="1400"/>
        </a:p>
      </dgm:t>
    </dgm:pt>
    <dgm:pt modelId="{0D037E4E-B8FB-4698-AA96-DFBB1C677940}">
      <dgm:prSet custT="1"/>
      <dgm:spPr/>
      <dgm:t>
        <a:bodyPr/>
        <a:lstStyle/>
        <a:p>
          <a:r>
            <a:rPr lang="es-EC" sz="1400" dirty="0" smtClean="0"/>
            <a:t>Elaboración de brochure físicos y digitales, enviar a 1000 contactos con medición del ROI</a:t>
          </a:r>
        </a:p>
      </dgm:t>
    </dgm:pt>
    <dgm:pt modelId="{432E1D4C-4CAB-41D6-98F7-F09966EE0F1F}" type="parTrans" cxnId="{B4A4BD46-C36A-44BB-A721-EA28B0FE0046}">
      <dgm:prSet/>
      <dgm:spPr/>
      <dgm:t>
        <a:bodyPr/>
        <a:lstStyle/>
        <a:p>
          <a:endParaRPr lang="es-EC"/>
        </a:p>
      </dgm:t>
    </dgm:pt>
    <dgm:pt modelId="{6362B066-0F55-4C4D-AB0A-75D25B0444DB}" type="sibTrans" cxnId="{B4A4BD46-C36A-44BB-A721-EA28B0FE0046}">
      <dgm:prSet/>
      <dgm:spPr/>
      <dgm:t>
        <a:bodyPr/>
        <a:lstStyle/>
        <a:p>
          <a:endParaRPr lang="es-EC"/>
        </a:p>
      </dgm:t>
    </dgm:pt>
    <dgm:pt modelId="{15E8BEA2-0381-4531-B1AF-C1CDD50FA17B}">
      <dgm:prSet custT="1"/>
      <dgm:spPr/>
      <dgm:t>
        <a:bodyPr/>
        <a:lstStyle/>
        <a:p>
          <a:r>
            <a:rPr lang="es-EC" sz="1400" dirty="0" err="1" smtClean="0"/>
            <a:t>Mailing</a:t>
          </a:r>
          <a:r>
            <a:rPr lang="es-EC" sz="1400" dirty="0" smtClean="0"/>
            <a:t> a Base de datos interna, con publicidad en general de los servicios de Great People Consulting, haciendo énfasis en el Test birkman, </a:t>
          </a:r>
          <a:r>
            <a:rPr lang="es-EC" sz="1400" dirty="0" err="1" smtClean="0"/>
            <a:t>Assessment</a:t>
          </a:r>
          <a:r>
            <a:rPr lang="es-EC" sz="1400" dirty="0" smtClean="0"/>
            <a:t> Center y TLC.</a:t>
          </a:r>
        </a:p>
      </dgm:t>
    </dgm:pt>
    <dgm:pt modelId="{39B4D606-DB2A-4686-BEE6-668252F5342A}" type="parTrans" cxnId="{AB3A3BAF-A819-419E-AEB9-8B88C27B4B6C}">
      <dgm:prSet/>
      <dgm:spPr/>
      <dgm:t>
        <a:bodyPr/>
        <a:lstStyle/>
        <a:p>
          <a:endParaRPr lang="es-EC"/>
        </a:p>
      </dgm:t>
    </dgm:pt>
    <dgm:pt modelId="{40C8BD76-109F-4BFD-B2E5-4AEA4CD415E5}" type="sibTrans" cxnId="{AB3A3BAF-A819-419E-AEB9-8B88C27B4B6C}">
      <dgm:prSet/>
      <dgm:spPr/>
      <dgm:t>
        <a:bodyPr/>
        <a:lstStyle/>
        <a:p>
          <a:endParaRPr lang="es-EC"/>
        </a:p>
      </dgm:t>
    </dgm:pt>
    <dgm:pt modelId="{A99D9FE7-AA6C-44F2-AFCA-00850E7AB04A}">
      <dgm:prSet custT="1"/>
      <dgm:spPr/>
      <dgm:t>
        <a:bodyPr/>
        <a:lstStyle/>
        <a:p>
          <a:endParaRPr lang="es-EC" sz="1400" dirty="0" smtClean="0"/>
        </a:p>
      </dgm:t>
    </dgm:pt>
    <dgm:pt modelId="{59048ED4-0FC4-46B8-886B-E5F86A9383B3}" type="parTrans" cxnId="{5AED1E37-DFCB-49F7-9394-1BBE6059431D}">
      <dgm:prSet/>
      <dgm:spPr/>
      <dgm:t>
        <a:bodyPr/>
        <a:lstStyle/>
        <a:p>
          <a:endParaRPr lang="es-EC"/>
        </a:p>
      </dgm:t>
    </dgm:pt>
    <dgm:pt modelId="{8E676092-7B45-4303-BC18-5FF178CBED1E}" type="sibTrans" cxnId="{5AED1E37-DFCB-49F7-9394-1BBE6059431D}">
      <dgm:prSet/>
      <dgm:spPr/>
      <dgm:t>
        <a:bodyPr/>
        <a:lstStyle/>
        <a:p>
          <a:endParaRPr lang="es-EC"/>
        </a:p>
      </dgm:t>
    </dgm:pt>
    <dgm:pt modelId="{00510D1A-FA9A-452D-B7AD-C6D2CF2AF7C5}">
      <dgm:prSet custT="1"/>
      <dgm:spPr/>
      <dgm:t>
        <a:bodyPr/>
        <a:lstStyle/>
        <a:p>
          <a:r>
            <a:rPr lang="es-EC" sz="1400" dirty="0" smtClean="0"/>
            <a:t>En las encuestas de satisfacción que nos recomienden 2 prospectos de clientes</a:t>
          </a:r>
        </a:p>
      </dgm:t>
    </dgm:pt>
    <dgm:pt modelId="{FDC17B49-B808-4C57-9C23-F276DA466CE0}" type="parTrans" cxnId="{7148FE59-6425-4A21-90CC-159025AF344D}">
      <dgm:prSet/>
      <dgm:spPr/>
      <dgm:t>
        <a:bodyPr/>
        <a:lstStyle/>
        <a:p>
          <a:endParaRPr lang="es-EC"/>
        </a:p>
      </dgm:t>
    </dgm:pt>
    <dgm:pt modelId="{F1EE8556-C793-4C99-85CD-D21AFB7B871A}" type="sibTrans" cxnId="{7148FE59-6425-4A21-90CC-159025AF344D}">
      <dgm:prSet/>
      <dgm:spPr/>
      <dgm:t>
        <a:bodyPr/>
        <a:lstStyle/>
        <a:p>
          <a:endParaRPr lang="es-EC"/>
        </a:p>
      </dgm:t>
    </dgm:pt>
    <dgm:pt modelId="{15CF13DE-3E64-4C39-8F3F-13B5F04FB9F3}">
      <dgm:prSet custT="1"/>
      <dgm:spPr/>
      <dgm:t>
        <a:bodyPr/>
        <a:lstStyle/>
        <a:p>
          <a:r>
            <a:rPr lang="es-EC" sz="1400" dirty="0" smtClean="0"/>
            <a:t>Tomar contacto vía telefónica, videoconferencia, visita presencial a los clientes que utilizan Talen Search, y realizar una cita para promocionar los demás servicios de Great People Consulting </a:t>
          </a:r>
        </a:p>
      </dgm:t>
    </dgm:pt>
    <dgm:pt modelId="{65016769-581B-45DD-A493-A454A90CA1CA}" type="parTrans" cxnId="{65959669-E0EA-483E-A55D-CD183B1A72F2}">
      <dgm:prSet/>
      <dgm:spPr/>
      <dgm:t>
        <a:bodyPr/>
        <a:lstStyle/>
        <a:p>
          <a:endParaRPr lang="es-EC"/>
        </a:p>
      </dgm:t>
    </dgm:pt>
    <dgm:pt modelId="{B9F6CFC9-E201-4CEA-B8EB-6C8A196B7133}" type="sibTrans" cxnId="{65959669-E0EA-483E-A55D-CD183B1A72F2}">
      <dgm:prSet/>
      <dgm:spPr/>
      <dgm:t>
        <a:bodyPr/>
        <a:lstStyle/>
        <a:p>
          <a:endParaRPr lang="es-EC"/>
        </a:p>
      </dgm:t>
    </dgm:pt>
    <dgm:pt modelId="{ACD375F2-6D04-4962-A756-EC76EDFF5D8B}">
      <dgm:prSet custT="1"/>
      <dgm:spPr/>
      <dgm:t>
        <a:bodyPr/>
        <a:lstStyle/>
        <a:p>
          <a:r>
            <a:rPr lang="es-EC" sz="1400" dirty="0" smtClean="0"/>
            <a:t>Efectuar la presentación de los servicios a través de desayunos en Hoteles cada trimestre aproximadamente 50 personas, se puede sortear un Test birkman y su retroalimentación.</a:t>
          </a:r>
        </a:p>
      </dgm:t>
    </dgm:pt>
    <dgm:pt modelId="{B3B17E19-19ED-4FEA-9D07-9B89921FDE56}" type="parTrans" cxnId="{50F8C32F-DC15-472C-8A4B-9B0F151C8D07}">
      <dgm:prSet/>
      <dgm:spPr/>
      <dgm:t>
        <a:bodyPr/>
        <a:lstStyle/>
        <a:p>
          <a:endParaRPr lang="es-EC"/>
        </a:p>
      </dgm:t>
    </dgm:pt>
    <dgm:pt modelId="{61D7DD5F-DE9E-4D7A-A8FE-3A04FDC1A536}" type="sibTrans" cxnId="{50F8C32F-DC15-472C-8A4B-9B0F151C8D07}">
      <dgm:prSet/>
      <dgm:spPr/>
      <dgm:t>
        <a:bodyPr/>
        <a:lstStyle/>
        <a:p>
          <a:endParaRPr lang="es-EC"/>
        </a:p>
      </dgm:t>
    </dgm:pt>
    <dgm:pt modelId="{C8E8852E-F418-478B-8781-DCECFF9E453F}">
      <dgm:prSet custT="1"/>
      <dgm:spPr/>
      <dgm:t>
        <a:bodyPr/>
        <a:lstStyle/>
        <a:p>
          <a:endParaRPr lang="es-EC" sz="1400" dirty="0" smtClean="0"/>
        </a:p>
      </dgm:t>
    </dgm:pt>
    <dgm:pt modelId="{7FC14003-2A1F-49A9-B549-7EFD3A97FE54}" type="parTrans" cxnId="{D462A990-5329-430E-BB58-026C2A38AB3F}">
      <dgm:prSet/>
      <dgm:spPr/>
      <dgm:t>
        <a:bodyPr/>
        <a:lstStyle/>
        <a:p>
          <a:endParaRPr lang="es-EC"/>
        </a:p>
      </dgm:t>
    </dgm:pt>
    <dgm:pt modelId="{5BC02890-7C10-44EA-9A39-B0649A0F8FDC}" type="sibTrans" cxnId="{D462A990-5329-430E-BB58-026C2A38AB3F}">
      <dgm:prSet/>
      <dgm:spPr/>
      <dgm:t>
        <a:bodyPr/>
        <a:lstStyle/>
        <a:p>
          <a:endParaRPr lang="es-EC"/>
        </a:p>
      </dgm:t>
    </dgm:pt>
    <dgm:pt modelId="{3C27795F-5C65-438B-9265-F176EDEAE3BA}" type="pres">
      <dgm:prSet presAssocID="{DD6DADC0-935B-4B35-994A-87240EE448C3}" presName="Name0" presStyleCnt="0">
        <dgm:presLayoutVars>
          <dgm:dir/>
          <dgm:animLvl val="lvl"/>
          <dgm:resizeHandles/>
        </dgm:presLayoutVars>
      </dgm:prSet>
      <dgm:spPr/>
      <dgm:t>
        <a:bodyPr/>
        <a:lstStyle/>
        <a:p>
          <a:endParaRPr lang="es-EC"/>
        </a:p>
      </dgm:t>
    </dgm:pt>
    <dgm:pt modelId="{8D43E349-A6FF-46D9-9CFE-164255594FAE}" type="pres">
      <dgm:prSet presAssocID="{15959735-AD43-4896-A0A9-9D8D92957BE3}" presName="linNode" presStyleCnt="0"/>
      <dgm:spPr/>
      <dgm:t>
        <a:bodyPr/>
        <a:lstStyle/>
        <a:p>
          <a:endParaRPr lang="es-EC"/>
        </a:p>
      </dgm:t>
    </dgm:pt>
    <dgm:pt modelId="{864A89E1-7CEC-42B3-B738-05B1861E4994}" type="pres">
      <dgm:prSet presAssocID="{15959735-AD43-4896-A0A9-9D8D92957BE3}" presName="parentShp" presStyleLbl="node1" presStyleIdx="0" presStyleCnt="2" custScaleX="79514" custScaleY="40757" custLinFactNeighborX="756" custLinFactNeighborY="-612">
        <dgm:presLayoutVars>
          <dgm:bulletEnabled val="1"/>
        </dgm:presLayoutVars>
      </dgm:prSet>
      <dgm:spPr/>
      <dgm:t>
        <a:bodyPr/>
        <a:lstStyle/>
        <a:p>
          <a:endParaRPr lang="es-EC"/>
        </a:p>
      </dgm:t>
    </dgm:pt>
    <dgm:pt modelId="{EA8F5EA2-EE90-4FFF-B9D2-ADB73E62533A}" type="pres">
      <dgm:prSet presAssocID="{15959735-AD43-4896-A0A9-9D8D92957BE3}" presName="childShp" presStyleLbl="bgAccFollowNode1" presStyleIdx="0" presStyleCnt="2" custScaleX="117280" custScaleY="90214">
        <dgm:presLayoutVars>
          <dgm:bulletEnabled val="1"/>
        </dgm:presLayoutVars>
      </dgm:prSet>
      <dgm:spPr/>
      <dgm:t>
        <a:bodyPr/>
        <a:lstStyle/>
        <a:p>
          <a:endParaRPr lang="es-EC"/>
        </a:p>
      </dgm:t>
    </dgm:pt>
    <dgm:pt modelId="{001AEA6B-45D0-47DD-B6D7-A337E67A34B4}" type="pres">
      <dgm:prSet presAssocID="{C50D8CDC-D926-422D-BAB1-5443F66847F2}" presName="spacing" presStyleCnt="0"/>
      <dgm:spPr/>
      <dgm:t>
        <a:bodyPr/>
        <a:lstStyle/>
        <a:p>
          <a:endParaRPr lang="es-EC"/>
        </a:p>
      </dgm:t>
    </dgm:pt>
    <dgm:pt modelId="{C3621DA3-C5B6-470A-901D-9F1747CB3567}" type="pres">
      <dgm:prSet presAssocID="{31E072B4-7C27-41EB-8166-3FBED4BC7DC0}" presName="linNode" presStyleCnt="0"/>
      <dgm:spPr/>
      <dgm:t>
        <a:bodyPr/>
        <a:lstStyle/>
        <a:p>
          <a:endParaRPr lang="es-EC"/>
        </a:p>
      </dgm:t>
    </dgm:pt>
    <dgm:pt modelId="{8C6D0186-E19D-4911-9EDE-147BC95B46BD}" type="pres">
      <dgm:prSet presAssocID="{31E072B4-7C27-41EB-8166-3FBED4BC7DC0}" presName="parentShp" presStyleLbl="node1" presStyleIdx="1" presStyleCnt="2" custScaleX="81131" custScaleY="30500" custLinFactNeighborX="441" custLinFactNeighborY="-6">
        <dgm:presLayoutVars>
          <dgm:bulletEnabled val="1"/>
        </dgm:presLayoutVars>
      </dgm:prSet>
      <dgm:spPr/>
      <dgm:t>
        <a:bodyPr/>
        <a:lstStyle/>
        <a:p>
          <a:endParaRPr lang="es-EC"/>
        </a:p>
      </dgm:t>
    </dgm:pt>
    <dgm:pt modelId="{FE5A7AC9-7E9B-491A-AA3C-5AF85F2C80F6}" type="pres">
      <dgm:prSet presAssocID="{31E072B4-7C27-41EB-8166-3FBED4BC7DC0}" presName="childShp" presStyleLbl="bgAccFollowNode1" presStyleIdx="1" presStyleCnt="2" custScaleX="118092" custScaleY="123668">
        <dgm:presLayoutVars>
          <dgm:bulletEnabled val="1"/>
        </dgm:presLayoutVars>
      </dgm:prSet>
      <dgm:spPr/>
      <dgm:t>
        <a:bodyPr/>
        <a:lstStyle/>
        <a:p>
          <a:endParaRPr lang="es-EC"/>
        </a:p>
      </dgm:t>
    </dgm:pt>
  </dgm:ptLst>
  <dgm:cxnLst>
    <dgm:cxn modelId="{6BD02E4A-2FE6-4056-8F70-3779F8D37AE0}" type="presOf" srcId="{15959735-AD43-4896-A0A9-9D8D92957BE3}" destId="{864A89E1-7CEC-42B3-B738-05B1861E4994}" srcOrd="0" destOrd="0" presId="urn:microsoft.com/office/officeart/2005/8/layout/vList6"/>
    <dgm:cxn modelId="{5A8764D4-9EAA-496E-80EF-E4E14EE6588C}" type="presOf" srcId="{15E8BEA2-0381-4531-B1AF-C1CDD50FA17B}" destId="{EA8F5EA2-EE90-4FFF-B9D2-ADB73E62533A}" srcOrd="0" destOrd="2" presId="urn:microsoft.com/office/officeart/2005/8/layout/vList6"/>
    <dgm:cxn modelId="{1D373AB0-E68F-4A58-B7EA-8F4A51466476}" srcId="{DD6DADC0-935B-4B35-994A-87240EE448C3}" destId="{31E072B4-7C27-41EB-8166-3FBED4BC7DC0}" srcOrd="1" destOrd="0" parTransId="{6D600E81-CD5B-440C-B01E-651DFA7E19D6}" sibTransId="{C232B2E0-0156-4737-858A-2803C35B4800}"/>
    <dgm:cxn modelId="{D462A990-5329-430E-BB58-026C2A38AB3F}" srcId="{31E072B4-7C27-41EB-8166-3FBED4BC7DC0}" destId="{C8E8852E-F418-478B-8781-DCECFF9E453F}" srcOrd="4" destOrd="0" parTransId="{7FC14003-2A1F-49A9-B549-7EFD3A97FE54}" sibTransId="{5BC02890-7C10-44EA-9A39-B0649A0F8FDC}"/>
    <dgm:cxn modelId="{E82855C4-5ED5-4E9E-9608-011D9B8F8329}" type="presOf" srcId="{A99D9FE7-AA6C-44F2-AFCA-00850E7AB04A}" destId="{EA8F5EA2-EE90-4FFF-B9D2-ADB73E62533A}" srcOrd="0" destOrd="3" presId="urn:microsoft.com/office/officeart/2005/8/layout/vList6"/>
    <dgm:cxn modelId="{5AED1E37-DFCB-49F7-9394-1BBE6059431D}" srcId="{15959735-AD43-4896-A0A9-9D8D92957BE3}" destId="{A99D9FE7-AA6C-44F2-AFCA-00850E7AB04A}" srcOrd="3" destOrd="0" parTransId="{59048ED4-0FC4-46B8-886B-E5F86A9383B3}" sibTransId="{8E676092-7B45-4303-BC18-5FF178CBED1E}"/>
    <dgm:cxn modelId="{50F8C32F-DC15-472C-8A4B-9B0F151C8D07}" srcId="{31E072B4-7C27-41EB-8166-3FBED4BC7DC0}" destId="{ACD375F2-6D04-4962-A756-EC76EDFF5D8B}" srcOrd="3" destOrd="0" parTransId="{B3B17E19-19ED-4FEA-9D07-9B89921FDE56}" sibTransId="{61D7DD5F-DE9E-4D7A-A8FE-3A04FDC1A536}"/>
    <dgm:cxn modelId="{55881B72-350E-411E-B8F3-A92B831D2702}" srcId="{15959735-AD43-4896-A0A9-9D8D92957BE3}" destId="{756C8654-876B-4D5B-9B6E-5797F3386B1B}" srcOrd="0" destOrd="0" parTransId="{B8DEA70E-4F09-4594-8DD9-F51D745271CD}" sibTransId="{17E85640-EFF6-413E-A1BE-F7ACB6278A73}"/>
    <dgm:cxn modelId="{0851942F-8891-4DB2-9B95-94918A9CBD57}" type="presOf" srcId="{C8E8852E-F418-478B-8781-DCECFF9E453F}" destId="{FE5A7AC9-7E9B-491A-AA3C-5AF85F2C80F6}" srcOrd="0" destOrd="4" presId="urn:microsoft.com/office/officeart/2005/8/layout/vList6"/>
    <dgm:cxn modelId="{665E8D86-6CF3-4370-BEBE-2909212AC8A9}" srcId="{31E072B4-7C27-41EB-8166-3FBED4BC7DC0}" destId="{2294DE52-457B-4156-9A3E-81FFCCDFE05C}" srcOrd="5" destOrd="0" parTransId="{DCBB6641-2B76-4044-B286-98BACE5C153B}" sibTransId="{D0FB72E3-6577-4B96-A392-1E1065CE4BBF}"/>
    <dgm:cxn modelId="{5317D94B-6F5E-40EC-A5CA-B0E01D5CB3BE}" srcId="{DD6DADC0-935B-4B35-994A-87240EE448C3}" destId="{15959735-AD43-4896-A0A9-9D8D92957BE3}" srcOrd="0" destOrd="0" parTransId="{B7BCDA11-9B74-47E2-8C6C-41217797A39F}" sibTransId="{C50D8CDC-D926-422D-BAB1-5443F66847F2}"/>
    <dgm:cxn modelId="{E2DB7F2B-7E6F-4919-9F07-A3E59DF5B6F5}" type="presOf" srcId="{DD6DADC0-935B-4B35-994A-87240EE448C3}" destId="{3C27795F-5C65-438B-9265-F176EDEAE3BA}" srcOrd="0" destOrd="0" presId="urn:microsoft.com/office/officeart/2005/8/layout/vList6"/>
    <dgm:cxn modelId="{65959669-E0EA-483E-A55D-CD183B1A72F2}" srcId="{31E072B4-7C27-41EB-8166-3FBED4BC7DC0}" destId="{15CF13DE-3E64-4C39-8F3F-13B5F04FB9F3}" srcOrd="2" destOrd="0" parTransId="{65016769-581B-45DD-A493-A454A90CA1CA}" sibTransId="{B9F6CFC9-E201-4CEA-B8EB-6C8A196B7133}"/>
    <dgm:cxn modelId="{7A356C90-F7FC-4BDD-A6A2-7E63C16B268F}" type="presOf" srcId="{CDDC1C9B-5A9A-44C9-BCF5-6931B990B0C3}" destId="{FE5A7AC9-7E9B-491A-AA3C-5AF85F2C80F6}" srcOrd="0" destOrd="0" presId="urn:microsoft.com/office/officeart/2005/8/layout/vList6"/>
    <dgm:cxn modelId="{5D5CEA89-A8CE-403F-BCD1-08126E3A6488}" type="presOf" srcId="{ACD375F2-6D04-4962-A756-EC76EDFF5D8B}" destId="{FE5A7AC9-7E9B-491A-AA3C-5AF85F2C80F6}" srcOrd="0" destOrd="3" presId="urn:microsoft.com/office/officeart/2005/8/layout/vList6"/>
    <dgm:cxn modelId="{B4A4BD46-C36A-44BB-A721-EA28B0FE0046}" srcId="{15959735-AD43-4896-A0A9-9D8D92957BE3}" destId="{0D037E4E-B8FB-4698-AA96-DFBB1C677940}" srcOrd="1" destOrd="0" parTransId="{432E1D4C-4CAB-41D6-98F7-F09966EE0F1F}" sibTransId="{6362B066-0F55-4C4D-AB0A-75D25B0444DB}"/>
    <dgm:cxn modelId="{0E66BD42-3F78-4844-8EDD-01D0770A18D0}" type="presOf" srcId="{756C8654-876B-4D5B-9B6E-5797F3386B1B}" destId="{EA8F5EA2-EE90-4FFF-B9D2-ADB73E62533A}" srcOrd="0" destOrd="0" presId="urn:microsoft.com/office/officeart/2005/8/layout/vList6"/>
    <dgm:cxn modelId="{9D863754-29C3-499F-9AA9-AC93E24BADAF}" type="presOf" srcId="{00510D1A-FA9A-452D-B7AD-C6D2CF2AF7C5}" destId="{FE5A7AC9-7E9B-491A-AA3C-5AF85F2C80F6}" srcOrd="0" destOrd="1" presId="urn:microsoft.com/office/officeart/2005/8/layout/vList6"/>
    <dgm:cxn modelId="{7F94EAE8-D8FB-4E3C-876F-2F4C821A5AB3}" srcId="{31E072B4-7C27-41EB-8166-3FBED4BC7DC0}" destId="{CDDC1C9B-5A9A-44C9-BCF5-6931B990B0C3}" srcOrd="0" destOrd="0" parTransId="{B5668E6F-6A80-4D0C-9587-36E7BB951310}" sibTransId="{9F597B33-1396-4AA2-B167-E9EB1C784ED4}"/>
    <dgm:cxn modelId="{D9CFD5F6-F19A-4779-82FF-B22276DE95FA}" type="presOf" srcId="{2294DE52-457B-4156-9A3E-81FFCCDFE05C}" destId="{FE5A7AC9-7E9B-491A-AA3C-5AF85F2C80F6}" srcOrd="0" destOrd="5" presId="urn:microsoft.com/office/officeart/2005/8/layout/vList6"/>
    <dgm:cxn modelId="{1DE85CA9-F3D6-4C20-9B03-EC72D8EA3F3E}" type="presOf" srcId="{31E072B4-7C27-41EB-8166-3FBED4BC7DC0}" destId="{8C6D0186-E19D-4911-9EDE-147BC95B46BD}" srcOrd="0" destOrd="0" presId="urn:microsoft.com/office/officeart/2005/8/layout/vList6"/>
    <dgm:cxn modelId="{4B2DD699-04DD-4380-90A2-322262BF9A48}" type="presOf" srcId="{15CF13DE-3E64-4C39-8F3F-13B5F04FB9F3}" destId="{FE5A7AC9-7E9B-491A-AA3C-5AF85F2C80F6}" srcOrd="0" destOrd="2" presId="urn:microsoft.com/office/officeart/2005/8/layout/vList6"/>
    <dgm:cxn modelId="{AB3A3BAF-A819-419E-AEB9-8B88C27B4B6C}" srcId="{15959735-AD43-4896-A0A9-9D8D92957BE3}" destId="{15E8BEA2-0381-4531-B1AF-C1CDD50FA17B}" srcOrd="2" destOrd="0" parTransId="{39B4D606-DB2A-4686-BEE6-668252F5342A}" sibTransId="{40C8BD76-109F-4BFD-B2E5-4AEA4CD415E5}"/>
    <dgm:cxn modelId="{7148FE59-6425-4A21-90CC-159025AF344D}" srcId="{31E072B4-7C27-41EB-8166-3FBED4BC7DC0}" destId="{00510D1A-FA9A-452D-B7AD-C6D2CF2AF7C5}" srcOrd="1" destOrd="0" parTransId="{FDC17B49-B808-4C57-9C23-F276DA466CE0}" sibTransId="{F1EE8556-C793-4C99-85CD-D21AFB7B871A}"/>
    <dgm:cxn modelId="{46C37C9B-EE26-4C2C-80C2-C4028ED54506}" type="presOf" srcId="{0D037E4E-B8FB-4698-AA96-DFBB1C677940}" destId="{EA8F5EA2-EE90-4FFF-B9D2-ADB73E62533A}" srcOrd="0" destOrd="1" presId="urn:microsoft.com/office/officeart/2005/8/layout/vList6"/>
    <dgm:cxn modelId="{01F04659-C465-4331-BB45-16D806C7811F}" type="presParOf" srcId="{3C27795F-5C65-438B-9265-F176EDEAE3BA}" destId="{8D43E349-A6FF-46D9-9CFE-164255594FAE}" srcOrd="0" destOrd="0" presId="urn:microsoft.com/office/officeart/2005/8/layout/vList6"/>
    <dgm:cxn modelId="{C4C3F21E-3FED-459B-9E06-7326B2EEBCEB}" type="presParOf" srcId="{8D43E349-A6FF-46D9-9CFE-164255594FAE}" destId="{864A89E1-7CEC-42B3-B738-05B1861E4994}" srcOrd="0" destOrd="0" presId="urn:microsoft.com/office/officeart/2005/8/layout/vList6"/>
    <dgm:cxn modelId="{095352BB-DC76-4DF0-BBC0-463471BFDB1D}" type="presParOf" srcId="{8D43E349-A6FF-46D9-9CFE-164255594FAE}" destId="{EA8F5EA2-EE90-4FFF-B9D2-ADB73E62533A}" srcOrd="1" destOrd="0" presId="urn:microsoft.com/office/officeart/2005/8/layout/vList6"/>
    <dgm:cxn modelId="{65842E80-670F-4ADB-BC11-E5F5AF45A159}" type="presParOf" srcId="{3C27795F-5C65-438B-9265-F176EDEAE3BA}" destId="{001AEA6B-45D0-47DD-B6D7-A337E67A34B4}" srcOrd="1" destOrd="0" presId="urn:microsoft.com/office/officeart/2005/8/layout/vList6"/>
    <dgm:cxn modelId="{92FA7B09-2EAD-43D6-A5CE-D8948B5690B9}" type="presParOf" srcId="{3C27795F-5C65-438B-9265-F176EDEAE3BA}" destId="{C3621DA3-C5B6-470A-901D-9F1747CB3567}" srcOrd="2" destOrd="0" presId="urn:microsoft.com/office/officeart/2005/8/layout/vList6"/>
    <dgm:cxn modelId="{436DEF5E-391B-4C55-A213-2B71E0DBA812}" type="presParOf" srcId="{C3621DA3-C5B6-470A-901D-9F1747CB3567}" destId="{8C6D0186-E19D-4911-9EDE-147BC95B46BD}" srcOrd="0" destOrd="0" presId="urn:microsoft.com/office/officeart/2005/8/layout/vList6"/>
    <dgm:cxn modelId="{7D97F610-1256-4BCA-B6E5-865C8DCDC84D}" type="presParOf" srcId="{C3621DA3-C5B6-470A-901D-9F1747CB3567}" destId="{FE5A7AC9-7E9B-491A-AA3C-5AF85F2C80F6}"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6DADC0-935B-4B35-994A-87240EE448C3}" type="doc">
      <dgm:prSet loTypeId="urn:microsoft.com/office/officeart/2005/8/layout/vList6" loCatId="process" qsTypeId="urn:microsoft.com/office/officeart/2005/8/quickstyle/simple1" qsCatId="simple" csTypeId="urn:microsoft.com/office/officeart/2005/8/colors/colorful1" csCatId="colorful" phldr="1"/>
      <dgm:spPr/>
      <dgm:t>
        <a:bodyPr/>
        <a:lstStyle/>
        <a:p>
          <a:endParaRPr lang="es-EC"/>
        </a:p>
      </dgm:t>
    </dgm:pt>
    <dgm:pt modelId="{15959735-AD43-4896-A0A9-9D8D92957BE3}">
      <dgm:prSet custT="1"/>
      <dgm:spPr/>
      <dgm:t>
        <a:bodyPr/>
        <a:lstStyle/>
        <a:p>
          <a:r>
            <a:rPr lang="es-EC" sz="1800" dirty="0" smtClean="0"/>
            <a:t>Elaboración de un Manual de Imagen Corporativa para Talent Search</a:t>
          </a:r>
          <a:endParaRPr lang="es-EC" sz="1800" dirty="0"/>
        </a:p>
      </dgm:t>
    </dgm:pt>
    <dgm:pt modelId="{B7BCDA11-9B74-47E2-8C6C-41217797A39F}" type="parTrans" cxnId="{5317D94B-6F5E-40EC-A5CA-B0E01D5CB3BE}">
      <dgm:prSet/>
      <dgm:spPr/>
      <dgm:t>
        <a:bodyPr/>
        <a:lstStyle/>
        <a:p>
          <a:endParaRPr lang="es-EC" sz="1800"/>
        </a:p>
      </dgm:t>
    </dgm:pt>
    <dgm:pt modelId="{C50D8CDC-D926-422D-BAB1-5443F66847F2}" type="sibTrans" cxnId="{5317D94B-6F5E-40EC-A5CA-B0E01D5CB3BE}">
      <dgm:prSet/>
      <dgm:spPr/>
      <dgm:t>
        <a:bodyPr/>
        <a:lstStyle/>
        <a:p>
          <a:endParaRPr lang="es-EC" sz="1800"/>
        </a:p>
      </dgm:t>
    </dgm:pt>
    <dgm:pt modelId="{756C8654-876B-4D5B-9B6E-5797F3386B1B}">
      <dgm:prSet custT="1"/>
      <dgm:spPr/>
      <dgm:t>
        <a:bodyPr/>
        <a:lstStyle/>
        <a:p>
          <a:r>
            <a:rPr lang="es-EC" sz="1400" dirty="0" smtClean="0"/>
            <a:t>Presentar objetivos del Manual de Imagen</a:t>
          </a:r>
          <a:endParaRPr lang="es-EC" sz="1400" dirty="0"/>
        </a:p>
      </dgm:t>
    </dgm:pt>
    <dgm:pt modelId="{B8DEA70E-4F09-4594-8DD9-F51D745271CD}" type="parTrans" cxnId="{55881B72-350E-411E-B8F3-A92B831D2702}">
      <dgm:prSet/>
      <dgm:spPr/>
      <dgm:t>
        <a:bodyPr/>
        <a:lstStyle/>
        <a:p>
          <a:endParaRPr lang="es-EC" sz="1800"/>
        </a:p>
      </dgm:t>
    </dgm:pt>
    <dgm:pt modelId="{17E85640-EFF6-413E-A1BE-F7ACB6278A73}" type="sibTrans" cxnId="{55881B72-350E-411E-B8F3-A92B831D2702}">
      <dgm:prSet/>
      <dgm:spPr/>
      <dgm:t>
        <a:bodyPr/>
        <a:lstStyle/>
        <a:p>
          <a:endParaRPr lang="es-EC" sz="1800"/>
        </a:p>
      </dgm:t>
    </dgm:pt>
    <dgm:pt modelId="{31E072B4-7C27-41EB-8166-3FBED4BC7DC0}">
      <dgm:prSet custT="1"/>
      <dgm:spPr/>
      <dgm:t>
        <a:bodyPr/>
        <a:lstStyle/>
        <a:p>
          <a:r>
            <a:rPr lang="es-EC" sz="1800" dirty="0" smtClean="0"/>
            <a:t>Implementación de acciones de 	Responsabilidad Social Empresarial con enfoque en la comunidad</a:t>
          </a:r>
          <a:endParaRPr lang="es-EC" sz="1800" dirty="0"/>
        </a:p>
      </dgm:t>
    </dgm:pt>
    <dgm:pt modelId="{6D600E81-CD5B-440C-B01E-651DFA7E19D6}" type="parTrans" cxnId="{1D373AB0-E68F-4A58-B7EA-8F4A51466476}">
      <dgm:prSet/>
      <dgm:spPr/>
      <dgm:t>
        <a:bodyPr/>
        <a:lstStyle/>
        <a:p>
          <a:endParaRPr lang="es-EC" sz="1800"/>
        </a:p>
      </dgm:t>
    </dgm:pt>
    <dgm:pt modelId="{C232B2E0-0156-4737-858A-2803C35B4800}" type="sibTrans" cxnId="{1D373AB0-E68F-4A58-B7EA-8F4A51466476}">
      <dgm:prSet/>
      <dgm:spPr/>
      <dgm:t>
        <a:bodyPr/>
        <a:lstStyle/>
        <a:p>
          <a:endParaRPr lang="es-EC" sz="1800"/>
        </a:p>
      </dgm:t>
    </dgm:pt>
    <dgm:pt modelId="{CDDC1C9B-5A9A-44C9-BCF5-6931B990B0C3}">
      <dgm:prSet custT="1"/>
      <dgm:spPr/>
      <dgm:t>
        <a:bodyPr/>
        <a:lstStyle/>
        <a:p>
          <a:r>
            <a:rPr lang="es-EC" sz="1400" dirty="0" smtClean="0"/>
            <a:t>Continuar participando activamente con la Organización de los Estados Americanos</a:t>
          </a:r>
          <a:endParaRPr lang="es-EC" sz="1400" dirty="0"/>
        </a:p>
      </dgm:t>
    </dgm:pt>
    <dgm:pt modelId="{B5668E6F-6A80-4D0C-9587-36E7BB951310}" type="parTrans" cxnId="{7F94EAE8-D8FB-4E3C-876F-2F4C821A5AB3}">
      <dgm:prSet/>
      <dgm:spPr/>
      <dgm:t>
        <a:bodyPr/>
        <a:lstStyle/>
        <a:p>
          <a:endParaRPr lang="es-EC" sz="1800"/>
        </a:p>
      </dgm:t>
    </dgm:pt>
    <dgm:pt modelId="{9F597B33-1396-4AA2-B167-E9EB1C784ED4}" type="sibTrans" cxnId="{7F94EAE8-D8FB-4E3C-876F-2F4C821A5AB3}">
      <dgm:prSet/>
      <dgm:spPr/>
      <dgm:t>
        <a:bodyPr/>
        <a:lstStyle/>
        <a:p>
          <a:endParaRPr lang="es-EC" sz="1800"/>
        </a:p>
      </dgm:t>
    </dgm:pt>
    <dgm:pt modelId="{D716E639-D47A-439A-B6E3-447E108CA6C9}">
      <dgm:prSet custT="1"/>
      <dgm:spPr/>
      <dgm:t>
        <a:bodyPr/>
        <a:lstStyle/>
        <a:p>
          <a:r>
            <a:rPr lang="es-EC" sz="1400" dirty="0" smtClean="0"/>
            <a:t>Comunicar e implementar actividades de Empresa Socialmente Responsable (tema ambiental, nuestro grano de arena)</a:t>
          </a:r>
        </a:p>
      </dgm:t>
    </dgm:pt>
    <dgm:pt modelId="{024CE88F-F8C2-4054-A080-9020B30D0A9F}" type="parTrans" cxnId="{B949F351-969B-4FF8-852B-BFD53E2EE079}">
      <dgm:prSet/>
      <dgm:spPr/>
      <dgm:t>
        <a:bodyPr/>
        <a:lstStyle/>
        <a:p>
          <a:endParaRPr lang="es-EC" sz="1400"/>
        </a:p>
      </dgm:t>
    </dgm:pt>
    <dgm:pt modelId="{5459A1AD-3508-47C1-8B9D-D8A445B75403}" type="sibTrans" cxnId="{B949F351-969B-4FF8-852B-BFD53E2EE079}">
      <dgm:prSet/>
      <dgm:spPr/>
      <dgm:t>
        <a:bodyPr/>
        <a:lstStyle/>
        <a:p>
          <a:endParaRPr lang="es-EC" sz="1400"/>
        </a:p>
      </dgm:t>
    </dgm:pt>
    <dgm:pt modelId="{FF3D8957-7B24-4AF7-9016-933EF7209824}">
      <dgm:prSet custT="1"/>
      <dgm:spPr/>
      <dgm:t>
        <a:bodyPr/>
        <a:lstStyle/>
        <a:p>
          <a:r>
            <a:rPr lang="es-EC" sz="1400" dirty="0" smtClean="0"/>
            <a:t>Apertura del blog a GPC y 2 publicaciones mensuales (generación de contenidos)</a:t>
          </a:r>
        </a:p>
      </dgm:t>
    </dgm:pt>
    <dgm:pt modelId="{445A40A1-8BE7-43F1-B3AA-F71C673E05A8}" type="parTrans" cxnId="{4C1C454B-0E20-489D-BF98-C3C9EEEC48A0}">
      <dgm:prSet/>
      <dgm:spPr/>
      <dgm:t>
        <a:bodyPr/>
        <a:lstStyle/>
        <a:p>
          <a:endParaRPr lang="es-EC" sz="1400"/>
        </a:p>
      </dgm:t>
    </dgm:pt>
    <dgm:pt modelId="{CE49F568-3355-4D24-B2CE-63A995DE8393}" type="sibTrans" cxnId="{4C1C454B-0E20-489D-BF98-C3C9EEEC48A0}">
      <dgm:prSet/>
      <dgm:spPr/>
      <dgm:t>
        <a:bodyPr/>
        <a:lstStyle/>
        <a:p>
          <a:endParaRPr lang="es-EC" sz="1400"/>
        </a:p>
      </dgm:t>
    </dgm:pt>
    <dgm:pt modelId="{BF4E635C-C18A-4078-8E9F-ACB744C86BE0}">
      <dgm:prSet custT="1"/>
      <dgm:spPr/>
      <dgm:t>
        <a:bodyPr/>
        <a:lstStyle/>
        <a:p>
          <a:r>
            <a:rPr lang="es-EC" sz="1400" dirty="0" smtClean="0"/>
            <a:t>Realización de Encuestas sobre logos, logotipo, formas a 10 clientes principales</a:t>
          </a:r>
        </a:p>
      </dgm:t>
    </dgm:pt>
    <dgm:pt modelId="{9EBBAA88-23D9-432D-85F0-A71F8338D803}" type="parTrans" cxnId="{50E0839E-4C0D-4707-8FEE-6A0CDE3BA4A1}">
      <dgm:prSet/>
      <dgm:spPr/>
      <dgm:t>
        <a:bodyPr/>
        <a:lstStyle/>
        <a:p>
          <a:endParaRPr lang="es-EC"/>
        </a:p>
      </dgm:t>
    </dgm:pt>
    <dgm:pt modelId="{774BEB83-4AF5-4A00-BC7B-06D504DB7B2E}" type="sibTrans" cxnId="{50E0839E-4C0D-4707-8FEE-6A0CDE3BA4A1}">
      <dgm:prSet/>
      <dgm:spPr/>
      <dgm:t>
        <a:bodyPr/>
        <a:lstStyle/>
        <a:p>
          <a:endParaRPr lang="es-EC"/>
        </a:p>
      </dgm:t>
    </dgm:pt>
    <dgm:pt modelId="{A1AFE9DD-B6F0-4E9D-9CF2-2F27C52EED56}">
      <dgm:prSet custT="1"/>
      <dgm:spPr/>
      <dgm:t>
        <a:bodyPr/>
        <a:lstStyle/>
        <a:p>
          <a:r>
            <a:rPr lang="es-EC" sz="1400" dirty="0" smtClean="0"/>
            <a:t>Estandarización de logo principal con los de la línea de negocio, Estandarizar colores, formatos, fondos</a:t>
          </a:r>
        </a:p>
      </dgm:t>
    </dgm:pt>
    <dgm:pt modelId="{A33AC6E0-03B6-4938-8F4D-2A70AB208339}" type="parTrans" cxnId="{2B7F2092-54E0-4328-BF08-999DB7C2DD92}">
      <dgm:prSet/>
      <dgm:spPr/>
      <dgm:t>
        <a:bodyPr/>
        <a:lstStyle/>
        <a:p>
          <a:endParaRPr lang="es-EC"/>
        </a:p>
      </dgm:t>
    </dgm:pt>
    <dgm:pt modelId="{4D04316C-5645-499F-A6C2-DCB0F83948F6}" type="sibTrans" cxnId="{2B7F2092-54E0-4328-BF08-999DB7C2DD92}">
      <dgm:prSet/>
      <dgm:spPr/>
      <dgm:t>
        <a:bodyPr/>
        <a:lstStyle/>
        <a:p>
          <a:endParaRPr lang="es-EC"/>
        </a:p>
      </dgm:t>
    </dgm:pt>
    <dgm:pt modelId="{3C27795F-5C65-438B-9265-F176EDEAE3BA}" type="pres">
      <dgm:prSet presAssocID="{DD6DADC0-935B-4B35-994A-87240EE448C3}" presName="Name0" presStyleCnt="0">
        <dgm:presLayoutVars>
          <dgm:dir/>
          <dgm:animLvl val="lvl"/>
          <dgm:resizeHandles/>
        </dgm:presLayoutVars>
      </dgm:prSet>
      <dgm:spPr/>
      <dgm:t>
        <a:bodyPr/>
        <a:lstStyle/>
        <a:p>
          <a:endParaRPr lang="es-EC"/>
        </a:p>
      </dgm:t>
    </dgm:pt>
    <dgm:pt modelId="{8D43E349-A6FF-46D9-9CFE-164255594FAE}" type="pres">
      <dgm:prSet presAssocID="{15959735-AD43-4896-A0A9-9D8D92957BE3}" presName="linNode" presStyleCnt="0"/>
      <dgm:spPr/>
      <dgm:t>
        <a:bodyPr/>
        <a:lstStyle/>
        <a:p>
          <a:endParaRPr lang="es-EC"/>
        </a:p>
      </dgm:t>
    </dgm:pt>
    <dgm:pt modelId="{864A89E1-7CEC-42B3-B738-05B1861E4994}" type="pres">
      <dgm:prSet presAssocID="{15959735-AD43-4896-A0A9-9D8D92957BE3}" presName="parentShp" presStyleLbl="node1" presStyleIdx="0" presStyleCnt="2" custScaleX="79514" custScaleY="52229" custLinFactNeighborX="441" custLinFactNeighborY="-3058">
        <dgm:presLayoutVars>
          <dgm:bulletEnabled val="1"/>
        </dgm:presLayoutVars>
      </dgm:prSet>
      <dgm:spPr/>
      <dgm:t>
        <a:bodyPr/>
        <a:lstStyle/>
        <a:p>
          <a:endParaRPr lang="es-EC"/>
        </a:p>
      </dgm:t>
    </dgm:pt>
    <dgm:pt modelId="{EA8F5EA2-EE90-4FFF-B9D2-ADB73E62533A}" type="pres">
      <dgm:prSet presAssocID="{15959735-AD43-4896-A0A9-9D8D92957BE3}" presName="childShp" presStyleLbl="bgAccFollowNode1" presStyleIdx="0" presStyleCnt="2" custScaleY="68699">
        <dgm:presLayoutVars>
          <dgm:bulletEnabled val="1"/>
        </dgm:presLayoutVars>
      </dgm:prSet>
      <dgm:spPr/>
      <dgm:t>
        <a:bodyPr/>
        <a:lstStyle/>
        <a:p>
          <a:endParaRPr lang="es-EC"/>
        </a:p>
      </dgm:t>
    </dgm:pt>
    <dgm:pt modelId="{001AEA6B-45D0-47DD-B6D7-A337E67A34B4}" type="pres">
      <dgm:prSet presAssocID="{C50D8CDC-D926-422D-BAB1-5443F66847F2}" presName="spacing" presStyleCnt="0"/>
      <dgm:spPr/>
      <dgm:t>
        <a:bodyPr/>
        <a:lstStyle/>
        <a:p>
          <a:endParaRPr lang="es-EC"/>
        </a:p>
      </dgm:t>
    </dgm:pt>
    <dgm:pt modelId="{C3621DA3-C5B6-470A-901D-9F1747CB3567}" type="pres">
      <dgm:prSet presAssocID="{31E072B4-7C27-41EB-8166-3FBED4BC7DC0}" presName="linNode" presStyleCnt="0"/>
      <dgm:spPr/>
      <dgm:t>
        <a:bodyPr/>
        <a:lstStyle/>
        <a:p>
          <a:endParaRPr lang="es-EC"/>
        </a:p>
      </dgm:t>
    </dgm:pt>
    <dgm:pt modelId="{8C6D0186-E19D-4911-9EDE-147BC95B46BD}" type="pres">
      <dgm:prSet presAssocID="{31E072B4-7C27-41EB-8166-3FBED4BC7DC0}" presName="parentShp" presStyleLbl="node1" presStyleIdx="1" presStyleCnt="2" custScaleX="81131" custScaleY="57032" custLinFactNeighborX="441" custLinFactNeighborY="-3058">
        <dgm:presLayoutVars>
          <dgm:bulletEnabled val="1"/>
        </dgm:presLayoutVars>
      </dgm:prSet>
      <dgm:spPr/>
      <dgm:t>
        <a:bodyPr/>
        <a:lstStyle/>
        <a:p>
          <a:endParaRPr lang="es-EC"/>
        </a:p>
      </dgm:t>
    </dgm:pt>
    <dgm:pt modelId="{FE5A7AC9-7E9B-491A-AA3C-5AF85F2C80F6}" type="pres">
      <dgm:prSet presAssocID="{31E072B4-7C27-41EB-8166-3FBED4BC7DC0}" presName="childShp" presStyleLbl="bgAccFollowNode1" presStyleIdx="1" presStyleCnt="2" custScaleY="64569">
        <dgm:presLayoutVars>
          <dgm:bulletEnabled val="1"/>
        </dgm:presLayoutVars>
      </dgm:prSet>
      <dgm:spPr/>
      <dgm:t>
        <a:bodyPr/>
        <a:lstStyle/>
        <a:p>
          <a:endParaRPr lang="es-EC"/>
        </a:p>
      </dgm:t>
    </dgm:pt>
  </dgm:ptLst>
  <dgm:cxnLst>
    <dgm:cxn modelId="{5317D94B-6F5E-40EC-A5CA-B0E01D5CB3BE}" srcId="{DD6DADC0-935B-4B35-994A-87240EE448C3}" destId="{15959735-AD43-4896-A0A9-9D8D92957BE3}" srcOrd="0" destOrd="0" parTransId="{B7BCDA11-9B74-47E2-8C6C-41217797A39F}" sibTransId="{C50D8CDC-D926-422D-BAB1-5443F66847F2}"/>
    <dgm:cxn modelId="{4C1C454B-0E20-489D-BF98-C3C9EEEC48A0}" srcId="{31E072B4-7C27-41EB-8166-3FBED4BC7DC0}" destId="{FF3D8957-7B24-4AF7-9016-933EF7209824}" srcOrd="2" destOrd="0" parTransId="{445A40A1-8BE7-43F1-B3AA-F71C673E05A8}" sibTransId="{CE49F568-3355-4D24-B2CE-63A995DE8393}"/>
    <dgm:cxn modelId="{474AFA39-EAF9-4EB7-9FA8-2F8A4FDF1802}" type="presOf" srcId="{31E072B4-7C27-41EB-8166-3FBED4BC7DC0}" destId="{8C6D0186-E19D-4911-9EDE-147BC95B46BD}" srcOrd="0" destOrd="0" presId="urn:microsoft.com/office/officeart/2005/8/layout/vList6"/>
    <dgm:cxn modelId="{C32019C1-2433-490E-8209-3D03A71C506C}" type="presOf" srcId="{A1AFE9DD-B6F0-4E9D-9CF2-2F27C52EED56}" destId="{EA8F5EA2-EE90-4FFF-B9D2-ADB73E62533A}" srcOrd="0" destOrd="2" presId="urn:microsoft.com/office/officeart/2005/8/layout/vList6"/>
    <dgm:cxn modelId="{1CF91C86-1210-426A-BA2A-BAEC9FCB0191}" type="presOf" srcId="{15959735-AD43-4896-A0A9-9D8D92957BE3}" destId="{864A89E1-7CEC-42B3-B738-05B1861E4994}" srcOrd="0" destOrd="0" presId="urn:microsoft.com/office/officeart/2005/8/layout/vList6"/>
    <dgm:cxn modelId="{B949F351-969B-4FF8-852B-BFD53E2EE079}" srcId="{31E072B4-7C27-41EB-8166-3FBED4BC7DC0}" destId="{D716E639-D47A-439A-B6E3-447E108CA6C9}" srcOrd="1" destOrd="0" parTransId="{024CE88F-F8C2-4054-A080-9020B30D0A9F}" sibTransId="{5459A1AD-3508-47C1-8B9D-D8A445B75403}"/>
    <dgm:cxn modelId="{6116274B-C574-4687-8C0C-BC65169B21A1}" type="presOf" srcId="{CDDC1C9B-5A9A-44C9-BCF5-6931B990B0C3}" destId="{FE5A7AC9-7E9B-491A-AA3C-5AF85F2C80F6}" srcOrd="0" destOrd="0" presId="urn:microsoft.com/office/officeart/2005/8/layout/vList6"/>
    <dgm:cxn modelId="{12199954-2AB5-499C-9DC2-2026D3E5E0A5}" type="presOf" srcId="{756C8654-876B-4D5B-9B6E-5797F3386B1B}" destId="{EA8F5EA2-EE90-4FFF-B9D2-ADB73E62533A}" srcOrd="0" destOrd="0" presId="urn:microsoft.com/office/officeart/2005/8/layout/vList6"/>
    <dgm:cxn modelId="{67DD208D-CCCC-414C-9D99-80BD4A7C1FCE}" type="presOf" srcId="{BF4E635C-C18A-4078-8E9F-ACB744C86BE0}" destId="{EA8F5EA2-EE90-4FFF-B9D2-ADB73E62533A}" srcOrd="0" destOrd="1" presId="urn:microsoft.com/office/officeart/2005/8/layout/vList6"/>
    <dgm:cxn modelId="{55881B72-350E-411E-B8F3-A92B831D2702}" srcId="{15959735-AD43-4896-A0A9-9D8D92957BE3}" destId="{756C8654-876B-4D5B-9B6E-5797F3386B1B}" srcOrd="0" destOrd="0" parTransId="{B8DEA70E-4F09-4594-8DD9-F51D745271CD}" sibTransId="{17E85640-EFF6-413E-A1BE-F7ACB6278A73}"/>
    <dgm:cxn modelId="{F838E103-2F55-4618-B0C5-8ED1EA13502F}" type="presOf" srcId="{FF3D8957-7B24-4AF7-9016-933EF7209824}" destId="{FE5A7AC9-7E9B-491A-AA3C-5AF85F2C80F6}" srcOrd="0" destOrd="2" presId="urn:microsoft.com/office/officeart/2005/8/layout/vList6"/>
    <dgm:cxn modelId="{3FFF707D-BE5F-4D28-9CCA-5DFD30991660}" type="presOf" srcId="{D716E639-D47A-439A-B6E3-447E108CA6C9}" destId="{FE5A7AC9-7E9B-491A-AA3C-5AF85F2C80F6}" srcOrd="0" destOrd="1" presId="urn:microsoft.com/office/officeart/2005/8/layout/vList6"/>
    <dgm:cxn modelId="{1D373AB0-E68F-4A58-B7EA-8F4A51466476}" srcId="{DD6DADC0-935B-4B35-994A-87240EE448C3}" destId="{31E072B4-7C27-41EB-8166-3FBED4BC7DC0}" srcOrd="1" destOrd="0" parTransId="{6D600E81-CD5B-440C-B01E-651DFA7E19D6}" sibTransId="{C232B2E0-0156-4737-858A-2803C35B4800}"/>
    <dgm:cxn modelId="{E7C5A59D-3F4B-4231-89C3-A4C6E4231B43}" type="presOf" srcId="{DD6DADC0-935B-4B35-994A-87240EE448C3}" destId="{3C27795F-5C65-438B-9265-F176EDEAE3BA}" srcOrd="0" destOrd="0" presId="urn:microsoft.com/office/officeart/2005/8/layout/vList6"/>
    <dgm:cxn modelId="{50E0839E-4C0D-4707-8FEE-6A0CDE3BA4A1}" srcId="{15959735-AD43-4896-A0A9-9D8D92957BE3}" destId="{BF4E635C-C18A-4078-8E9F-ACB744C86BE0}" srcOrd="1" destOrd="0" parTransId="{9EBBAA88-23D9-432D-85F0-A71F8338D803}" sibTransId="{774BEB83-4AF5-4A00-BC7B-06D504DB7B2E}"/>
    <dgm:cxn modelId="{2B7F2092-54E0-4328-BF08-999DB7C2DD92}" srcId="{15959735-AD43-4896-A0A9-9D8D92957BE3}" destId="{A1AFE9DD-B6F0-4E9D-9CF2-2F27C52EED56}" srcOrd="2" destOrd="0" parTransId="{A33AC6E0-03B6-4938-8F4D-2A70AB208339}" sibTransId="{4D04316C-5645-499F-A6C2-DCB0F83948F6}"/>
    <dgm:cxn modelId="{7F94EAE8-D8FB-4E3C-876F-2F4C821A5AB3}" srcId="{31E072B4-7C27-41EB-8166-3FBED4BC7DC0}" destId="{CDDC1C9B-5A9A-44C9-BCF5-6931B990B0C3}" srcOrd="0" destOrd="0" parTransId="{B5668E6F-6A80-4D0C-9587-36E7BB951310}" sibTransId="{9F597B33-1396-4AA2-B167-E9EB1C784ED4}"/>
    <dgm:cxn modelId="{333884E6-F7A3-4E00-BA7E-EEBB7B549BAF}" type="presParOf" srcId="{3C27795F-5C65-438B-9265-F176EDEAE3BA}" destId="{8D43E349-A6FF-46D9-9CFE-164255594FAE}" srcOrd="0" destOrd="0" presId="urn:microsoft.com/office/officeart/2005/8/layout/vList6"/>
    <dgm:cxn modelId="{C623C055-0E49-4E46-8096-630F63FD6811}" type="presParOf" srcId="{8D43E349-A6FF-46D9-9CFE-164255594FAE}" destId="{864A89E1-7CEC-42B3-B738-05B1861E4994}" srcOrd="0" destOrd="0" presId="urn:microsoft.com/office/officeart/2005/8/layout/vList6"/>
    <dgm:cxn modelId="{2DCB2A32-9739-42F6-9494-591EFB56DE2D}" type="presParOf" srcId="{8D43E349-A6FF-46D9-9CFE-164255594FAE}" destId="{EA8F5EA2-EE90-4FFF-B9D2-ADB73E62533A}" srcOrd="1" destOrd="0" presId="urn:microsoft.com/office/officeart/2005/8/layout/vList6"/>
    <dgm:cxn modelId="{6AFE2284-D3EE-41E5-A91E-6D231173E0FC}" type="presParOf" srcId="{3C27795F-5C65-438B-9265-F176EDEAE3BA}" destId="{001AEA6B-45D0-47DD-B6D7-A337E67A34B4}" srcOrd="1" destOrd="0" presId="urn:microsoft.com/office/officeart/2005/8/layout/vList6"/>
    <dgm:cxn modelId="{5A6685D4-3ADD-42E7-BEDF-F125170EE638}" type="presParOf" srcId="{3C27795F-5C65-438B-9265-F176EDEAE3BA}" destId="{C3621DA3-C5B6-470A-901D-9F1747CB3567}" srcOrd="2" destOrd="0" presId="urn:microsoft.com/office/officeart/2005/8/layout/vList6"/>
    <dgm:cxn modelId="{A4D9C661-143D-4F75-8912-7FF6800A467A}" type="presParOf" srcId="{C3621DA3-C5B6-470A-901D-9F1747CB3567}" destId="{8C6D0186-E19D-4911-9EDE-147BC95B46BD}" srcOrd="0" destOrd="0" presId="urn:microsoft.com/office/officeart/2005/8/layout/vList6"/>
    <dgm:cxn modelId="{E7FF7448-05D2-4BF3-A5E5-92C57642011C}" type="presParOf" srcId="{C3621DA3-C5B6-470A-901D-9F1747CB3567}" destId="{FE5A7AC9-7E9B-491A-AA3C-5AF85F2C80F6}"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3AF27-8E02-45E2-872B-FCDF60CAE685}" type="datetimeFigureOut">
              <a:rPr lang="es-EC" smtClean="0"/>
              <a:t>26/05/2015</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05768-50B4-4CC0-BEFC-082B8EB7606F}" type="slidenum">
              <a:rPr lang="es-EC" smtClean="0"/>
              <a:t>‹Nº›</a:t>
            </a:fld>
            <a:endParaRPr lang="es-EC"/>
          </a:p>
        </p:txBody>
      </p:sp>
    </p:spTree>
    <p:extLst>
      <p:ext uri="{BB962C8B-B14F-4D97-AF65-F5344CB8AC3E}">
        <p14:creationId xmlns:p14="http://schemas.microsoft.com/office/powerpoint/2010/main" val="1399098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5</a:t>
            </a:fld>
            <a:endParaRPr lang="es-ES"/>
          </a:p>
        </p:txBody>
      </p:sp>
    </p:spTree>
    <p:extLst>
      <p:ext uri="{BB962C8B-B14F-4D97-AF65-F5344CB8AC3E}">
        <p14:creationId xmlns:p14="http://schemas.microsoft.com/office/powerpoint/2010/main" val="975785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17</a:t>
            </a:fld>
            <a:endParaRPr lang="es-ES"/>
          </a:p>
        </p:txBody>
      </p:sp>
    </p:spTree>
    <p:extLst>
      <p:ext uri="{BB962C8B-B14F-4D97-AF65-F5344CB8AC3E}">
        <p14:creationId xmlns:p14="http://schemas.microsoft.com/office/powerpoint/2010/main" val="2487675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18</a:t>
            </a:fld>
            <a:endParaRPr lang="es-ES"/>
          </a:p>
        </p:txBody>
      </p:sp>
    </p:spTree>
    <p:extLst>
      <p:ext uri="{BB962C8B-B14F-4D97-AF65-F5344CB8AC3E}">
        <p14:creationId xmlns:p14="http://schemas.microsoft.com/office/powerpoint/2010/main" val="2460686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19</a:t>
            </a:fld>
            <a:endParaRPr lang="es-ES"/>
          </a:p>
        </p:txBody>
      </p:sp>
    </p:spTree>
    <p:extLst>
      <p:ext uri="{BB962C8B-B14F-4D97-AF65-F5344CB8AC3E}">
        <p14:creationId xmlns:p14="http://schemas.microsoft.com/office/powerpoint/2010/main" val="939726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20</a:t>
            </a:fld>
            <a:endParaRPr lang="es-ES"/>
          </a:p>
        </p:txBody>
      </p:sp>
    </p:spTree>
    <p:extLst>
      <p:ext uri="{BB962C8B-B14F-4D97-AF65-F5344CB8AC3E}">
        <p14:creationId xmlns:p14="http://schemas.microsoft.com/office/powerpoint/2010/main" val="2462440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21</a:t>
            </a:fld>
            <a:endParaRPr lang="es-ES"/>
          </a:p>
        </p:txBody>
      </p:sp>
    </p:spTree>
    <p:extLst>
      <p:ext uri="{BB962C8B-B14F-4D97-AF65-F5344CB8AC3E}">
        <p14:creationId xmlns:p14="http://schemas.microsoft.com/office/powerpoint/2010/main" val="654461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22</a:t>
            </a:fld>
            <a:endParaRPr lang="es-ES"/>
          </a:p>
        </p:txBody>
      </p:sp>
    </p:spTree>
    <p:extLst>
      <p:ext uri="{BB962C8B-B14F-4D97-AF65-F5344CB8AC3E}">
        <p14:creationId xmlns:p14="http://schemas.microsoft.com/office/powerpoint/2010/main" val="1047173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23</a:t>
            </a:fld>
            <a:endParaRPr lang="es-ES"/>
          </a:p>
        </p:txBody>
      </p:sp>
    </p:spTree>
    <p:extLst>
      <p:ext uri="{BB962C8B-B14F-4D97-AF65-F5344CB8AC3E}">
        <p14:creationId xmlns:p14="http://schemas.microsoft.com/office/powerpoint/2010/main" val="1422839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24</a:t>
            </a:fld>
            <a:endParaRPr lang="es-ES"/>
          </a:p>
        </p:txBody>
      </p:sp>
    </p:spTree>
    <p:extLst>
      <p:ext uri="{BB962C8B-B14F-4D97-AF65-F5344CB8AC3E}">
        <p14:creationId xmlns:p14="http://schemas.microsoft.com/office/powerpoint/2010/main" val="25934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25</a:t>
            </a:fld>
            <a:endParaRPr lang="es-ES"/>
          </a:p>
        </p:txBody>
      </p:sp>
    </p:spTree>
    <p:extLst>
      <p:ext uri="{BB962C8B-B14F-4D97-AF65-F5344CB8AC3E}">
        <p14:creationId xmlns:p14="http://schemas.microsoft.com/office/powerpoint/2010/main" val="769284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26</a:t>
            </a:fld>
            <a:endParaRPr lang="es-ES"/>
          </a:p>
        </p:txBody>
      </p:sp>
    </p:spTree>
    <p:extLst>
      <p:ext uri="{BB962C8B-B14F-4D97-AF65-F5344CB8AC3E}">
        <p14:creationId xmlns:p14="http://schemas.microsoft.com/office/powerpoint/2010/main" val="1113253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6</a:t>
            </a:fld>
            <a:endParaRPr lang="es-ES"/>
          </a:p>
        </p:txBody>
      </p:sp>
    </p:spTree>
    <p:extLst>
      <p:ext uri="{BB962C8B-B14F-4D97-AF65-F5344CB8AC3E}">
        <p14:creationId xmlns:p14="http://schemas.microsoft.com/office/powerpoint/2010/main" val="422508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29</a:t>
            </a:fld>
            <a:endParaRPr lang="es-ES"/>
          </a:p>
        </p:txBody>
      </p:sp>
    </p:spTree>
    <p:extLst>
      <p:ext uri="{BB962C8B-B14F-4D97-AF65-F5344CB8AC3E}">
        <p14:creationId xmlns:p14="http://schemas.microsoft.com/office/powerpoint/2010/main" val="1701699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7</a:t>
            </a:fld>
            <a:endParaRPr lang="es-ES"/>
          </a:p>
        </p:txBody>
      </p:sp>
    </p:spTree>
    <p:extLst>
      <p:ext uri="{BB962C8B-B14F-4D97-AF65-F5344CB8AC3E}">
        <p14:creationId xmlns:p14="http://schemas.microsoft.com/office/powerpoint/2010/main" val="3573953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8</a:t>
            </a:fld>
            <a:endParaRPr lang="es-ES"/>
          </a:p>
        </p:txBody>
      </p:sp>
    </p:spTree>
    <p:extLst>
      <p:ext uri="{BB962C8B-B14F-4D97-AF65-F5344CB8AC3E}">
        <p14:creationId xmlns:p14="http://schemas.microsoft.com/office/powerpoint/2010/main" val="2991546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11</a:t>
            </a:fld>
            <a:endParaRPr lang="es-ES"/>
          </a:p>
        </p:txBody>
      </p:sp>
    </p:spTree>
    <p:extLst>
      <p:ext uri="{BB962C8B-B14F-4D97-AF65-F5344CB8AC3E}">
        <p14:creationId xmlns:p14="http://schemas.microsoft.com/office/powerpoint/2010/main" val="2672732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13</a:t>
            </a:fld>
            <a:endParaRPr lang="es-ES"/>
          </a:p>
        </p:txBody>
      </p:sp>
    </p:spTree>
    <p:extLst>
      <p:ext uri="{BB962C8B-B14F-4D97-AF65-F5344CB8AC3E}">
        <p14:creationId xmlns:p14="http://schemas.microsoft.com/office/powerpoint/2010/main" val="986270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14</a:t>
            </a:fld>
            <a:endParaRPr lang="es-ES"/>
          </a:p>
        </p:txBody>
      </p:sp>
    </p:spTree>
    <p:extLst>
      <p:ext uri="{BB962C8B-B14F-4D97-AF65-F5344CB8AC3E}">
        <p14:creationId xmlns:p14="http://schemas.microsoft.com/office/powerpoint/2010/main" val="2354263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15</a:t>
            </a:fld>
            <a:endParaRPr lang="es-ES"/>
          </a:p>
        </p:txBody>
      </p:sp>
    </p:spTree>
    <p:extLst>
      <p:ext uri="{BB962C8B-B14F-4D97-AF65-F5344CB8AC3E}">
        <p14:creationId xmlns:p14="http://schemas.microsoft.com/office/powerpoint/2010/main" val="2261593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71600" y="1143000"/>
            <a:ext cx="4114800" cy="3086100"/>
          </a:xfrm>
        </p:spPr>
      </p:sp>
      <p:sp>
        <p:nvSpPr>
          <p:cNvPr id="3" name="2 Marcador de notas"/>
          <p:cNvSpPr>
            <a:spLocks noGrp="1"/>
          </p:cNvSpPr>
          <p:nvPr>
            <p:ph type="body" idx="1"/>
          </p:nvPr>
        </p:nvSpPr>
        <p:spPr/>
        <p:txBody>
          <a:bodyPr>
            <a:normAutofit/>
          </a:bodyPr>
          <a:lstStyle/>
          <a:p>
            <a:endParaRPr lang="es-EC"/>
          </a:p>
        </p:txBody>
      </p:sp>
      <p:sp>
        <p:nvSpPr>
          <p:cNvPr id="4" name="3 Marcador de número de diapositiva"/>
          <p:cNvSpPr>
            <a:spLocks noGrp="1"/>
          </p:cNvSpPr>
          <p:nvPr>
            <p:ph type="sldNum" sz="quarter" idx="10"/>
          </p:nvPr>
        </p:nvSpPr>
        <p:spPr/>
        <p:txBody>
          <a:bodyPr/>
          <a:lstStyle/>
          <a:p>
            <a:pPr>
              <a:defRPr/>
            </a:pPr>
            <a:fld id="{FA7C6AA9-61D8-4408-BCE5-F900FB63D91A}" type="slidenum">
              <a:rPr lang="es-ES" smtClean="0"/>
              <a:pPr>
                <a:defRPr/>
              </a:pPr>
              <a:t>16</a:t>
            </a:fld>
            <a:endParaRPr lang="es-ES"/>
          </a:p>
        </p:txBody>
      </p:sp>
    </p:spTree>
    <p:extLst>
      <p:ext uri="{BB962C8B-B14F-4D97-AF65-F5344CB8AC3E}">
        <p14:creationId xmlns:p14="http://schemas.microsoft.com/office/powerpoint/2010/main" val="1328625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A2795CE-5D08-4C02-ADB5-BECDBC15681D}" type="datetimeFigureOut">
              <a:rPr lang="es-EC" smtClean="0"/>
              <a:t>26/05/2015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1644216-1E16-4C48-97A7-FD6F9965194C}" type="slidenum">
              <a:rPr lang="es-EC" smtClean="0"/>
              <a:t>‹Nº›</a:t>
            </a:fld>
            <a:endParaRPr lang="es-EC"/>
          </a:p>
        </p:txBody>
      </p:sp>
    </p:spTree>
    <p:extLst>
      <p:ext uri="{BB962C8B-B14F-4D97-AF65-F5344CB8AC3E}">
        <p14:creationId xmlns:p14="http://schemas.microsoft.com/office/powerpoint/2010/main" val="1845198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2795CE-5D08-4C02-ADB5-BECDBC15681D}" type="datetimeFigureOut">
              <a:rPr lang="es-EC" smtClean="0"/>
              <a:t>26/05/2015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1644216-1E16-4C48-97A7-FD6F9965194C}" type="slidenum">
              <a:rPr lang="es-EC" smtClean="0"/>
              <a:t>‹Nº›</a:t>
            </a:fld>
            <a:endParaRPr lang="es-EC"/>
          </a:p>
        </p:txBody>
      </p:sp>
    </p:spTree>
    <p:extLst>
      <p:ext uri="{BB962C8B-B14F-4D97-AF65-F5344CB8AC3E}">
        <p14:creationId xmlns:p14="http://schemas.microsoft.com/office/powerpoint/2010/main" val="1041482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2795CE-5D08-4C02-ADB5-BECDBC15681D}" type="datetimeFigureOut">
              <a:rPr lang="es-EC" smtClean="0"/>
              <a:t>26/05/2015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1644216-1E16-4C48-97A7-FD6F9965194C}" type="slidenum">
              <a:rPr lang="es-EC" smtClean="0"/>
              <a:t>‹Nº›</a:t>
            </a:fld>
            <a:endParaRPr lang="es-EC"/>
          </a:p>
        </p:txBody>
      </p:sp>
    </p:spTree>
    <p:extLst>
      <p:ext uri="{BB962C8B-B14F-4D97-AF65-F5344CB8AC3E}">
        <p14:creationId xmlns:p14="http://schemas.microsoft.com/office/powerpoint/2010/main" val="1560708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034"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w="9525">
            <a:noFill/>
            <a:miter lim="800000"/>
            <a:headEnd/>
            <a:tailEnd/>
          </a:ln>
        </p:spPr>
        <p:txBody>
          <a:bodyPr/>
          <a:lstStyle/>
          <a:p>
            <a:pPr>
              <a:defRPr/>
            </a:pPr>
            <a:endParaRPr lang="es-ES" sz="1400">
              <a:latin typeface="Calibri" pitchFamily="34" charset="0"/>
            </a:endParaRPr>
          </a:p>
        </p:txBody>
      </p:sp>
      <p:sp>
        <p:nvSpPr>
          <p:cNvPr id="4" name="Rectangle 25"/>
          <p:cNvSpPr>
            <a:spLocks noChangeArrowheads="1"/>
          </p:cNvSpPr>
          <p:nvPr userDrawn="1"/>
        </p:nvSpPr>
        <p:spPr bwMode="auto">
          <a:xfrm>
            <a:off x="3124200" y="6245225"/>
            <a:ext cx="2895600" cy="476250"/>
          </a:xfrm>
          <a:prstGeom prst="rect">
            <a:avLst/>
          </a:prstGeom>
          <a:noFill/>
          <a:ln w="9525">
            <a:noFill/>
            <a:miter lim="800000"/>
            <a:headEnd/>
            <a:tailEnd/>
          </a:ln>
        </p:spPr>
        <p:txBody>
          <a:bodyPr/>
          <a:lstStyle/>
          <a:p>
            <a:pPr algn="ctr">
              <a:defRPr/>
            </a:pPr>
            <a:endParaRPr lang="es-ES" sz="1400">
              <a:latin typeface="Calibri" pitchFamily="34" charset="0"/>
            </a:endParaRPr>
          </a:p>
        </p:txBody>
      </p:sp>
      <p:sp>
        <p:nvSpPr>
          <p:cNvPr id="5" name="Rectangle 26"/>
          <p:cNvSpPr>
            <a:spLocks noChangeArrowheads="1"/>
          </p:cNvSpPr>
          <p:nvPr userDrawn="1"/>
        </p:nvSpPr>
        <p:spPr bwMode="auto">
          <a:xfrm>
            <a:off x="457200" y="6245225"/>
            <a:ext cx="2133600" cy="476250"/>
          </a:xfrm>
          <a:prstGeom prst="rect">
            <a:avLst/>
          </a:prstGeom>
          <a:noFill/>
          <a:ln w="9525">
            <a:noFill/>
            <a:miter lim="800000"/>
            <a:headEnd/>
            <a:tailEnd/>
          </a:ln>
        </p:spPr>
        <p:txBody>
          <a:bodyPr/>
          <a:lstStyle/>
          <a:p>
            <a:pPr>
              <a:defRPr/>
            </a:pPr>
            <a:endParaRPr lang="es-ES" sz="1400">
              <a:latin typeface="Calibri" pitchFamily="34" charset="0"/>
            </a:endParaRPr>
          </a:p>
        </p:txBody>
      </p:sp>
      <p:sp>
        <p:nvSpPr>
          <p:cNvPr id="6" name="Rectangle 27"/>
          <p:cNvSpPr>
            <a:spLocks noChangeArrowheads="1"/>
          </p:cNvSpPr>
          <p:nvPr userDrawn="1"/>
        </p:nvSpPr>
        <p:spPr bwMode="auto">
          <a:xfrm>
            <a:off x="3124200" y="6245225"/>
            <a:ext cx="2895600" cy="476250"/>
          </a:xfrm>
          <a:prstGeom prst="rect">
            <a:avLst/>
          </a:prstGeom>
          <a:noFill/>
          <a:ln w="9525">
            <a:noFill/>
            <a:miter lim="800000"/>
            <a:headEnd/>
            <a:tailEnd/>
          </a:ln>
        </p:spPr>
        <p:txBody>
          <a:bodyPr/>
          <a:lstStyle/>
          <a:p>
            <a:pPr algn="ctr">
              <a:defRPr/>
            </a:pPr>
            <a:endParaRPr lang="es-ES" sz="1400">
              <a:latin typeface="Calibri" pitchFamily="34" charset="0"/>
            </a:endParaRPr>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p:spPr>
        <p:txBody>
          <a:bodyPr wrap="none" anchor="ctr"/>
          <a:lstStyle/>
          <a:p>
            <a:pPr>
              <a:defRPr/>
            </a:pPr>
            <a:endParaRPr lang="es-EC">
              <a:latin typeface="Calibri" pitchFamily="34" charset="0"/>
            </a:endParaRPr>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457787"/>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A2795CE-5D08-4C02-ADB5-BECDBC15681D}" type="datetimeFigureOut">
              <a:rPr lang="es-EC" smtClean="0"/>
              <a:t>26/05/2015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1644216-1E16-4C48-97A7-FD6F9965194C}" type="slidenum">
              <a:rPr lang="es-EC" smtClean="0"/>
              <a:t>‹Nº›</a:t>
            </a:fld>
            <a:endParaRPr lang="es-EC"/>
          </a:p>
        </p:txBody>
      </p:sp>
    </p:spTree>
    <p:extLst>
      <p:ext uri="{BB962C8B-B14F-4D97-AF65-F5344CB8AC3E}">
        <p14:creationId xmlns:p14="http://schemas.microsoft.com/office/powerpoint/2010/main" val="3453306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A2795CE-5D08-4C02-ADB5-BECDBC15681D}" type="datetimeFigureOut">
              <a:rPr lang="es-EC" smtClean="0"/>
              <a:t>26/05/2015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1644216-1E16-4C48-97A7-FD6F9965194C}" type="slidenum">
              <a:rPr lang="es-EC" smtClean="0"/>
              <a:t>‹Nº›</a:t>
            </a:fld>
            <a:endParaRPr lang="es-EC"/>
          </a:p>
        </p:txBody>
      </p:sp>
    </p:spTree>
    <p:extLst>
      <p:ext uri="{BB962C8B-B14F-4D97-AF65-F5344CB8AC3E}">
        <p14:creationId xmlns:p14="http://schemas.microsoft.com/office/powerpoint/2010/main" val="350127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A2795CE-5D08-4C02-ADB5-BECDBC15681D}" type="datetimeFigureOut">
              <a:rPr lang="es-EC" smtClean="0"/>
              <a:t>26/05/2015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1644216-1E16-4C48-97A7-FD6F9965194C}" type="slidenum">
              <a:rPr lang="es-EC" smtClean="0"/>
              <a:t>‹Nº›</a:t>
            </a:fld>
            <a:endParaRPr lang="es-EC"/>
          </a:p>
        </p:txBody>
      </p:sp>
    </p:spTree>
    <p:extLst>
      <p:ext uri="{BB962C8B-B14F-4D97-AF65-F5344CB8AC3E}">
        <p14:creationId xmlns:p14="http://schemas.microsoft.com/office/powerpoint/2010/main" val="798092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A2795CE-5D08-4C02-ADB5-BECDBC15681D}" type="datetimeFigureOut">
              <a:rPr lang="es-EC" smtClean="0"/>
              <a:t>26/05/2015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D1644216-1E16-4C48-97A7-FD6F9965194C}" type="slidenum">
              <a:rPr lang="es-EC" smtClean="0"/>
              <a:t>‹Nº›</a:t>
            </a:fld>
            <a:endParaRPr lang="es-EC"/>
          </a:p>
        </p:txBody>
      </p:sp>
    </p:spTree>
    <p:extLst>
      <p:ext uri="{BB962C8B-B14F-4D97-AF65-F5344CB8AC3E}">
        <p14:creationId xmlns:p14="http://schemas.microsoft.com/office/powerpoint/2010/main" val="3368141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A2795CE-5D08-4C02-ADB5-BECDBC15681D}" type="datetimeFigureOut">
              <a:rPr lang="es-EC" smtClean="0"/>
              <a:t>26/05/2015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D1644216-1E16-4C48-97A7-FD6F9965194C}" type="slidenum">
              <a:rPr lang="es-EC" smtClean="0"/>
              <a:t>‹Nº›</a:t>
            </a:fld>
            <a:endParaRPr lang="es-EC"/>
          </a:p>
        </p:txBody>
      </p:sp>
    </p:spTree>
    <p:extLst>
      <p:ext uri="{BB962C8B-B14F-4D97-AF65-F5344CB8AC3E}">
        <p14:creationId xmlns:p14="http://schemas.microsoft.com/office/powerpoint/2010/main" val="3217958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795CE-5D08-4C02-ADB5-BECDBC15681D}" type="datetimeFigureOut">
              <a:rPr lang="es-EC" smtClean="0"/>
              <a:t>26/05/2015</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D1644216-1E16-4C48-97A7-FD6F9965194C}" type="slidenum">
              <a:rPr lang="es-EC" smtClean="0"/>
              <a:t>‹Nº›</a:t>
            </a:fld>
            <a:endParaRPr lang="es-EC"/>
          </a:p>
        </p:txBody>
      </p:sp>
    </p:spTree>
    <p:extLst>
      <p:ext uri="{BB962C8B-B14F-4D97-AF65-F5344CB8AC3E}">
        <p14:creationId xmlns:p14="http://schemas.microsoft.com/office/powerpoint/2010/main" val="4284544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2795CE-5D08-4C02-ADB5-BECDBC15681D}" type="datetimeFigureOut">
              <a:rPr lang="es-EC" smtClean="0"/>
              <a:t>26/05/2015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1644216-1E16-4C48-97A7-FD6F9965194C}" type="slidenum">
              <a:rPr lang="es-EC" smtClean="0"/>
              <a:t>‹Nº›</a:t>
            </a:fld>
            <a:endParaRPr lang="es-EC"/>
          </a:p>
        </p:txBody>
      </p:sp>
    </p:spTree>
    <p:extLst>
      <p:ext uri="{BB962C8B-B14F-4D97-AF65-F5344CB8AC3E}">
        <p14:creationId xmlns:p14="http://schemas.microsoft.com/office/powerpoint/2010/main" val="3549033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A2795CE-5D08-4C02-ADB5-BECDBC15681D}" type="datetimeFigureOut">
              <a:rPr lang="es-EC" smtClean="0"/>
              <a:t>26/05/2015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1644216-1E16-4C48-97A7-FD6F9965194C}" type="slidenum">
              <a:rPr lang="es-EC" smtClean="0"/>
              <a:t>‹Nº›</a:t>
            </a:fld>
            <a:endParaRPr lang="es-EC"/>
          </a:p>
        </p:txBody>
      </p:sp>
    </p:spTree>
    <p:extLst>
      <p:ext uri="{BB962C8B-B14F-4D97-AF65-F5344CB8AC3E}">
        <p14:creationId xmlns:p14="http://schemas.microsoft.com/office/powerpoint/2010/main" val="1551612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795CE-5D08-4C02-ADB5-BECDBC15681D}" type="datetimeFigureOut">
              <a:rPr lang="es-EC" smtClean="0"/>
              <a:t>26/05/2015</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644216-1E16-4C48-97A7-FD6F9965194C}" type="slidenum">
              <a:rPr lang="es-EC" smtClean="0"/>
              <a:t>‹Nº›</a:t>
            </a:fld>
            <a:endParaRPr lang="es-EC"/>
          </a:p>
        </p:txBody>
      </p:sp>
    </p:spTree>
    <p:extLst>
      <p:ext uri="{BB962C8B-B14F-4D97-AF65-F5344CB8AC3E}">
        <p14:creationId xmlns:p14="http://schemas.microsoft.com/office/powerpoint/2010/main" val="4026950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0.png"/><Relationship Id="rId7" Type="http://schemas.openxmlformats.org/officeDocument/2006/relationships/diagramLayout" Target="../diagrams/layout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17.png"/><Relationship Id="rId10" Type="http://schemas.microsoft.com/office/2007/relationships/diagramDrawing" Target="../diagrams/drawing4.xml"/><Relationship Id="rId4" Type="http://schemas.openxmlformats.org/officeDocument/2006/relationships/image" Target="../media/image11.png"/><Relationship Id="rId9" Type="http://schemas.openxmlformats.org/officeDocument/2006/relationships/diagramColors" Target="../diagrams/colors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14.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hart" Target="../charts/chart16.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hart" Target="../charts/chart17.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slide" Target="slide9.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8.png"/><Relationship Id="rId5" Type="http://schemas.openxmlformats.org/officeDocument/2006/relationships/diagramQuickStyle" Target="../diagrams/quickStyle1.xml"/><Relationship Id="rId10" Type="http://schemas.openxmlformats.org/officeDocument/2006/relationships/slide" Target="slide36.xml"/><Relationship Id="rId4" Type="http://schemas.openxmlformats.org/officeDocument/2006/relationships/diagramLayout" Target="../diagrams/layout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1.png"/><Relationship Id="rId7" Type="http://schemas.openxmlformats.org/officeDocument/2006/relationships/diagramColors" Target="../diagrams/colors5.xml"/><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1.png"/><Relationship Id="rId7" Type="http://schemas.openxmlformats.org/officeDocument/2006/relationships/diagramColors" Target="../diagrams/colors6.xml"/><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1.png"/><Relationship Id="rId7" Type="http://schemas.openxmlformats.org/officeDocument/2006/relationships/diagramColors" Target="../diagrams/colors7.xml"/><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1.png"/><Relationship Id="rId7" Type="http://schemas.openxmlformats.org/officeDocument/2006/relationships/diagramColors" Target="../diagrams/colors8.xml"/><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1.png"/><Relationship Id="rId7" Type="http://schemas.openxmlformats.org/officeDocument/2006/relationships/diagramColors" Target="../diagrams/colors9.xml"/><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5.xml.rels><?xml version="1.0" encoding="UTF-8" standalone="yes"?>
<Relationships xmlns="http://schemas.openxmlformats.org/package/2006/relationships"><Relationship Id="rId8" Type="http://schemas.microsoft.com/office/2007/relationships/diagramDrawing" Target="../diagrams/drawing10.xml"/><Relationship Id="rId13" Type="http://schemas.openxmlformats.org/officeDocument/2006/relationships/image" Target="../media/image35.png"/><Relationship Id="rId3" Type="http://schemas.openxmlformats.org/officeDocument/2006/relationships/image" Target="../media/image11.png"/><Relationship Id="rId7" Type="http://schemas.openxmlformats.org/officeDocument/2006/relationships/diagramColors" Target="../diagrams/colors10.xml"/><Relationship Id="rId12" Type="http://schemas.openxmlformats.org/officeDocument/2006/relationships/image" Target="../media/image34.png"/><Relationship Id="rId2" Type="http://schemas.openxmlformats.org/officeDocument/2006/relationships/image" Target="../media/image10.png"/><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diagramQuickStyle" Target="../diagrams/quickStyle10.xml"/><Relationship Id="rId11" Type="http://schemas.openxmlformats.org/officeDocument/2006/relationships/image" Target="../media/image33.png"/><Relationship Id="rId5" Type="http://schemas.openxmlformats.org/officeDocument/2006/relationships/diagramLayout" Target="../diagrams/layout10.xml"/><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diagramData" Target="../diagrams/data10.xml"/><Relationship Id="rId9" Type="http://schemas.openxmlformats.org/officeDocument/2006/relationships/image" Target="../media/image31.png"/><Relationship Id="rId1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40.jpg"/><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40.jpg"/><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5.png"/><Relationship Id="rId5" Type="http://schemas.openxmlformats.org/officeDocument/2006/relationships/diagramLayout" Target="../diagrams/layout2.xml"/><Relationship Id="rId10" Type="http://schemas.openxmlformats.org/officeDocument/2006/relationships/image" Target="../media/image13.jpeg"/><Relationship Id="rId4" Type="http://schemas.openxmlformats.org/officeDocument/2006/relationships/diagramData" Target="../diagrams/data2.xml"/><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20.jpeg"/><Relationship Id="rId4" Type="http://schemas.openxmlformats.org/officeDocument/2006/relationships/diagramData" Target="../diagrams/data3.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3 CuadroTexto"/>
          <p:cNvSpPr txBox="1">
            <a:spLocks noChangeArrowheads="1"/>
          </p:cNvSpPr>
          <p:nvPr/>
        </p:nvSpPr>
        <p:spPr bwMode="auto">
          <a:xfrm>
            <a:off x="1908175" y="1052513"/>
            <a:ext cx="6192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s-ES" b="1" dirty="0">
                <a:latin typeface="Calibri" pitchFamily="34" charset="0"/>
              </a:rPr>
              <a:t>DEPARTAMENTO DE CIENCIAS ECONÓMICAS, ADMINISTRATIVAS Y DE COMERCIO</a:t>
            </a:r>
          </a:p>
        </p:txBody>
      </p:sp>
      <p:sp>
        <p:nvSpPr>
          <p:cNvPr id="6" name="5 CuadroTexto"/>
          <p:cNvSpPr txBox="1"/>
          <p:nvPr/>
        </p:nvSpPr>
        <p:spPr>
          <a:xfrm>
            <a:off x="2756694" y="1956137"/>
            <a:ext cx="4495800" cy="1200329"/>
          </a:xfrm>
          <a:prstGeom prst="rect">
            <a:avLst/>
          </a:prstGeom>
          <a:noFill/>
        </p:spPr>
        <p:txBody>
          <a:bodyPr wrap="square" rtlCol="0">
            <a:spAutoFit/>
          </a:bodyPr>
          <a:lstStyle/>
          <a:p>
            <a:pPr algn="ctr"/>
            <a:r>
              <a:rPr lang="es-ES" b="1" dirty="0"/>
              <a:t>TESIS PREVIO A LA OBTENCIÓN EL TÍTULO DE INGENIERA EN MERCADOTECNIA</a:t>
            </a:r>
            <a:endParaRPr lang="es-EC" dirty="0"/>
          </a:p>
          <a:p>
            <a:pPr algn="ctr"/>
            <a:endParaRPr lang="en-US" dirty="0">
              <a:latin typeface="Calibri" pitchFamily="34" charset="0"/>
              <a:cs typeface="Calibri" pitchFamily="34" charset="0"/>
            </a:endParaRPr>
          </a:p>
          <a:p>
            <a:pPr algn="ctr"/>
            <a:endParaRPr lang="en-US" dirty="0">
              <a:latin typeface="Calibri" pitchFamily="34" charset="0"/>
              <a:cs typeface="Calibri" pitchFamily="34" charset="0"/>
            </a:endParaRPr>
          </a:p>
        </p:txBody>
      </p:sp>
      <p:sp>
        <p:nvSpPr>
          <p:cNvPr id="7" name="6 CuadroTexto"/>
          <p:cNvSpPr txBox="1"/>
          <p:nvPr/>
        </p:nvSpPr>
        <p:spPr>
          <a:xfrm>
            <a:off x="2145169" y="2965007"/>
            <a:ext cx="5790565" cy="923330"/>
          </a:xfrm>
          <a:prstGeom prst="rect">
            <a:avLst/>
          </a:prstGeom>
          <a:noFill/>
        </p:spPr>
        <p:txBody>
          <a:bodyPr wrap="square" rtlCol="0">
            <a:spAutoFit/>
          </a:bodyPr>
          <a:lstStyle/>
          <a:p>
            <a:pPr algn="ctr"/>
            <a:r>
              <a:rPr lang="es-ES" b="1" dirty="0"/>
              <a:t>ESTUDIO DE PERCEPCIÓN DE POSICIONAMIENTO DE LA MARCA “TALENT SEARCH DE LA EMPRESA GREAT PEOPLE CONSULTING” EN LA CIUDAD DE QUITO</a:t>
            </a:r>
            <a:endParaRPr lang="en-US" dirty="0">
              <a:latin typeface="Calibri" pitchFamily="34" charset="0"/>
              <a:cs typeface="Calibri" pitchFamily="34" charset="0"/>
            </a:endParaRPr>
          </a:p>
        </p:txBody>
      </p:sp>
      <p:sp>
        <p:nvSpPr>
          <p:cNvPr id="8" name="7 CuadroTexto"/>
          <p:cNvSpPr txBox="1"/>
          <p:nvPr/>
        </p:nvSpPr>
        <p:spPr>
          <a:xfrm>
            <a:off x="3059252" y="4028989"/>
            <a:ext cx="4267200" cy="369332"/>
          </a:xfrm>
          <a:prstGeom prst="rect">
            <a:avLst/>
          </a:prstGeom>
          <a:noFill/>
        </p:spPr>
        <p:txBody>
          <a:bodyPr wrap="square" rtlCol="0">
            <a:spAutoFit/>
          </a:bodyPr>
          <a:lstStyle/>
          <a:p>
            <a:pPr algn="ctr"/>
            <a:r>
              <a:rPr lang="es-ES" b="1" dirty="0"/>
              <a:t>ESTEFANÍA BEATRIZ BRICEÑO MORALES</a:t>
            </a:r>
            <a:endParaRPr lang="en-US" dirty="0">
              <a:latin typeface="Calibri" pitchFamily="34" charset="0"/>
              <a:cs typeface="Calibri" pitchFamily="34" charset="0"/>
            </a:endParaRPr>
          </a:p>
        </p:txBody>
      </p:sp>
      <p:sp>
        <p:nvSpPr>
          <p:cNvPr id="9" name="8 CuadroTexto"/>
          <p:cNvSpPr txBox="1"/>
          <p:nvPr/>
        </p:nvSpPr>
        <p:spPr>
          <a:xfrm>
            <a:off x="3211652" y="4693054"/>
            <a:ext cx="3962400" cy="923330"/>
          </a:xfrm>
          <a:prstGeom prst="rect">
            <a:avLst/>
          </a:prstGeom>
          <a:noFill/>
        </p:spPr>
        <p:txBody>
          <a:bodyPr wrap="square" rtlCol="0">
            <a:spAutoFit/>
          </a:bodyPr>
          <a:lstStyle/>
          <a:p>
            <a:r>
              <a:rPr lang="es-ES" b="1" dirty="0"/>
              <a:t>DIRECTOR: </a:t>
            </a:r>
            <a:r>
              <a:rPr lang="es-ES" b="1" cap="all" dirty="0"/>
              <a:t>ING. QUINTANA, ARMANDO </a:t>
            </a:r>
            <a:br>
              <a:rPr lang="es-ES" b="1" cap="all" dirty="0"/>
            </a:br>
            <a:r>
              <a:rPr lang="es-ES" b="1" dirty="0"/>
              <a:t>CODIRECTOR: ECO. ROBAYO, PABLO</a:t>
            </a:r>
            <a:endParaRPr lang="es-EC" dirty="0"/>
          </a:p>
          <a:p>
            <a:pPr algn="ctr"/>
            <a:endParaRPr lang="en-US" dirty="0">
              <a:latin typeface="Calibri" pitchFamily="34" charset="0"/>
              <a:cs typeface="Calibri" pitchFamily="34" charset="0"/>
            </a:endParaRPr>
          </a:p>
        </p:txBody>
      </p:sp>
    </p:spTree>
    <p:extLst>
      <p:ext uri="{BB962C8B-B14F-4D97-AF65-F5344CB8AC3E}">
        <p14:creationId xmlns:p14="http://schemas.microsoft.com/office/powerpoint/2010/main" val="2216120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grpSp>
        <p:nvGrpSpPr>
          <p:cNvPr id="32" name="Grupo 31"/>
          <p:cNvGrpSpPr/>
          <p:nvPr/>
        </p:nvGrpSpPr>
        <p:grpSpPr>
          <a:xfrm>
            <a:off x="1073960" y="1279352"/>
            <a:ext cx="4707554" cy="5215617"/>
            <a:chOff x="191110" y="1477603"/>
            <a:chExt cx="4707554" cy="5215617"/>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10" y="1477603"/>
              <a:ext cx="3132318" cy="3292648"/>
            </a:xfrm>
            <a:prstGeom prst="rect">
              <a:avLst/>
            </a:prstGeom>
          </p:spPr>
        </p:pic>
        <p:sp>
          <p:nvSpPr>
            <p:cNvPr id="2" name="Rectángulo 1"/>
            <p:cNvSpPr/>
            <p:nvPr/>
          </p:nvSpPr>
          <p:spPr>
            <a:xfrm>
              <a:off x="581115" y="2168905"/>
              <a:ext cx="4317549" cy="4524315"/>
            </a:xfrm>
            <a:prstGeom prst="rect">
              <a:avLst/>
            </a:prstGeom>
          </p:spPr>
          <p:txBody>
            <a:bodyPr wrap="square" numCol="2">
              <a:spAutoFit/>
            </a:bodyPr>
            <a:lstStyle/>
            <a:p>
              <a:r>
                <a:rPr lang="es-EC" sz="1500" b="1" dirty="0">
                  <a:latin typeface="Tempus Sans ITC" panose="04020404030D07020202" pitchFamily="82" charset="0"/>
                </a:rPr>
                <a:t>Determinar cuál es la percepción del posicionamiento de la marca TALENT SEARCH, en el target seleccionado.</a:t>
              </a:r>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a:p>
              <a:r>
                <a:rPr lang="es-EC" sz="1600" dirty="0">
                  <a:latin typeface="Temps Nouveau" panose="020B0600050302020204" pitchFamily="34" charset="0"/>
                </a:rPr>
                <a:t> </a:t>
              </a:r>
            </a:p>
            <a:p>
              <a:endParaRPr lang="es-EC" sz="1600" dirty="0">
                <a:latin typeface="Temps Nouveau" panose="020B0600050302020204" pitchFamily="34" charset="0"/>
              </a:endParaRPr>
            </a:p>
            <a:p>
              <a:endParaRPr lang="es-EC" sz="1600" dirty="0">
                <a:latin typeface="Temps Nouveau" panose="020B0600050302020204" pitchFamily="34" charset="0"/>
              </a:endParaRPr>
            </a:p>
            <a:p>
              <a:endParaRPr lang="es-EC" sz="1600" dirty="0">
                <a:latin typeface="Temps Nouveau" panose="020B0600050302020204" pitchFamily="34" charset="0"/>
              </a:endParaRPr>
            </a:p>
          </p:txBody>
        </p:sp>
        <p:sp>
          <p:nvSpPr>
            <p:cNvPr id="15" name="CuadroTexto 14"/>
            <p:cNvSpPr txBox="1"/>
            <p:nvPr/>
          </p:nvSpPr>
          <p:spPr>
            <a:xfrm rot="21421034">
              <a:off x="995820" y="1676261"/>
              <a:ext cx="1434495" cy="338554"/>
            </a:xfrm>
            <a:prstGeom prst="rect">
              <a:avLst/>
            </a:prstGeom>
            <a:solidFill>
              <a:srgbClr val="FFFF00"/>
            </a:solidFill>
          </p:spPr>
          <p:txBody>
            <a:bodyPr wrap="none" rtlCol="0">
              <a:spAutoFit/>
            </a:bodyPr>
            <a:lstStyle>
              <a:defPPr>
                <a:defRPr lang="es-EC"/>
              </a:defPPr>
              <a:lvl1pPr>
                <a:defRPr sz="1600">
                  <a:latin typeface="Temps Nouveau" panose="020B0600050302020204" pitchFamily="34" charset="0"/>
                </a:defRPr>
              </a:lvl1pPr>
            </a:lstStyle>
            <a:p>
              <a:r>
                <a:rPr lang="es-EC" dirty="0" smtClean="0"/>
                <a:t>Objetivo General</a:t>
              </a:r>
              <a:endParaRPr lang="es-EC" dirty="0"/>
            </a:p>
          </p:txBody>
        </p:sp>
      </p:grpSp>
      <p:grpSp>
        <p:nvGrpSpPr>
          <p:cNvPr id="3" name="Grupo 2"/>
          <p:cNvGrpSpPr/>
          <p:nvPr/>
        </p:nvGrpSpPr>
        <p:grpSpPr>
          <a:xfrm>
            <a:off x="4645092" y="1144860"/>
            <a:ext cx="2874265" cy="4339490"/>
            <a:chOff x="4673668" y="1330595"/>
            <a:chExt cx="2874265" cy="4339490"/>
          </a:xfrm>
        </p:grpSpPr>
        <p:pic>
          <p:nvPicPr>
            <p:cNvPr id="25" name="Imagen 24"/>
            <p:cNvPicPr>
              <a:picLocks noChangeAspect="1"/>
            </p:cNvPicPr>
            <p:nvPr/>
          </p:nvPicPr>
          <p:blipFill rotWithShape="1">
            <a:blip r:embed="rId4">
              <a:extLst>
                <a:ext uri="{28A0092B-C50C-407E-A947-70E740481C1C}">
                  <a14:useLocalDpi xmlns:a14="http://schemas.microsoft.com/office/drawing/2010/main" val="0"/>
                </a:ext>
              </a:extLst>
            </a:blip>
            <a:srcRect r="1838" b="20603"/>
            <a:stretch/>
          </p:blipFill>
          <p:spPr>
            <a:xfrm>
              <a:off x="4673668" y="1330595"/>
              <a:ext cx="2874265" cy="4141518"/>
            </a:xfrm>
            <a:prstGeom prst="rect">
              <a:avLst/>
            </a:prstGeom>
          </p:spPr>
        </p:pic>
        <p:sp>
          <p:nvSpPr>
            <p:cNvPr id="24" name="CuadroTexto 23"/>
            <p:cNvSpPr txBox="1"/>
            <p:nvPr/>
          </p:nvSpPr>
          <p:spPr>
            <a:xfrm rot="21194747">
              <a:off x="5326719" y="1919150"/>
              <a:ext cx="1583575" cy="307777"/>
            </a:xfrm>
            <a:prstGeom prst="rect">
              <a:avLst/>
            </a:prstGeom>
            <a:solidFill>
              <a:srgbClr val="FF7B02"/>
            </a:solidFill>
          </p:spPr>
          <p:txBody>
            <a:bodyPr wrap="none" rtlCol="0">
              <a:spAutoFit/>
            </a:bodyPr>
            <a:lstStyle>
              <a:defPPr>
                <a:defRPr lang="es-EC"/>
              </a:defPPr>
              <a:lvl1pPr>
                <a:defRPr sz="1600">
                  <a:latin typeface="Temps Nouveau" panose="020B0600050302020204" pitchFamily="34" charset="0"/>
                </a:defRPr>
              </a:lvl1pPr>
            </a:lstStyle>
            <a:p>
              <a:pPr algn="ctr"/>
              <a:r>
                <a:rPr lang="es-EC" sz="1400" dirty="0" smtClean="0">
                  <a:solidFill>
                    <a:schemeClr val="bg1"/>
                  </a:solidFill>
                </a:rPr>
                <a:t>Objetivos Específicos</a:t>
              </a:r>
              <a:endParaRPr lang="es-EC" sz="1400" dirty="0">
                <a:solidFill>
                  <a:schemeClr val="bg1"/>
                </a:solidFill>
              </a:endParaRPr>
            </a:p>
          </p:txBody>
        </p:sp>
        <p:sp>
          <p:nvSpPr>
            <p:cNvPr id="9" name="CuadroTexto 8"/>
            <p:cNvSpPr txBox="1"/>
            <p:nvPr/>
          </p:nvSpPr>
          <p:spPr>
            <a:xfrm>
              <a:off x="4781363" y="2561542"/>
              <a:ext cx="2766570" cy="3108543"/>
            </a:xfrm>
            <a:prstGeom prst="rect">
              <a:avLst/>
            </a:prstGeom>
            <a:noFill/>
          </p:spPr>
          <p:txBody>
            <a:bodyPr wrap="square" rtlCol="0">
              <a:spAutoFit/>
            </a:bodyPr>
            <a:lstStyle>
              <a:defPPr>
                <a:defRPr lang="es-EC"/>
              </a:defPPr>
              <a:lvl1pPr>
                <a:defRPr sz="1500" b="1">
                  <a:latin typeface="Tempus Sans ITC" panose="04020404030D07020202" pitchFamily="82" charset="0"/>
                </a:defRPr>
              </a:lvl1pPr>
            </a:lstStyle>
            <a:p>
              <a:r>
                <a:rPr lang="es-EC" sz="1400" dirty="0" smtClean="0"/>
                <a:t>1. Describir </a:t>
              </a:r>
              <a:r>
                <a:rPr lang="es-EC" sz="1400" dirty="0"/>
                <a:t>el marco problemático de la Investigación. </a:t>
              </a:r>
            </a:p>
            <a:p>
              <a:r>
                <a:rPr lang="es-EC" sz="1400" dirty="0" smtClean="0"/>
                <a:t>2. Establecer </a:t>
              </a:r>
              <a:r>
                <a:rPr lang="es-EC" sz="1400" dirty="0"/>
                <a:t>el marco teórico del estudio de percepción de posicionamiento de la marca TALENT SEARCH.</a:t>
              </a:r>
            </a:p>
            <a:p>
              <a:r>
                <a:rPr lang="es-EC" sz="1400" dirty="0" smtClean="0"/>
                <a:t>3. Desarrollar </a:t>
              </a:r>
              <a:r>
                <a:rPr lang="es-EC" sz="1400" dirty="0"/>
                <a:t>el marco metodológico de la investigación</a:t>
              </a:r>
            </a:p>
            <a:p>
              <a:r>
                <a:rPr lang="es-EC" sz="1400" dirty="0" smtClean="0"/>
                <a:t>4. Realizar </a:t>
              </a:r>
              <a:r>
                <a:rPr lang="es-EC" sz="1400" dirty="0"/>
                <a:t>el Análisis de los resultados.</a:t>
              </a:r>
            </a:p>
            <a:p>
              <a:r>
                <a:rPr lang="es-EC" sz="1400" dirty="0" smtClean="0"/>
                <a:t>5. Elaborar </a:t>
              </a:r>
              <a:r>
                <a:rPr lang="es-EC" sz="1400" dirty="0"/>
                <a:t>las conclusiones y recomendaciones de la investigación</a:t>
              </a:r>
            </a:p>
            <a:p>
              <a:endParaRPr lang="es-EC" sz="1400" dirty="0"/>
            </a:p>
          </p:txBody>
        </p:sp>
      </p:grpSp>
      <p:pic>
        <p:nvPicPr>
          <p:cNvPr id="26" name="Imagen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552916" y="4091824"/>
            <a:ext cx="1049838" cy="2205543"/>
          </a:xfrm>
          <a:prstGeom prst="rect">
            <a:avLst/>
          </a:prstGeom>
        </p:spPr>
      </p:pic>
      <p:pic>
        <p:nvPicPr>
          <p:cNvPr id="28" name="Imagen 27" descr="logo 1.png"/>
          <p:cNvPicPr>
            <a:picLocks noChangeAspect="1"/>
          </p:cNvPicPr>
          <p:nvPr/>
        </p:nvPicPr>
        <p:blipFill rotWithShape="1">
          <a:blip r:embed="rId6" cstate="print">
            <a:extLst>
              <a:ext uri="{28A0092B-C50C-407E-A947-70E740481C1C}">
                <a14:useLocalDpi xmlns:a14="http://schemas.microsoft.com/office/drawing/2010/main" val="0"/>
              </a:ext>
            </a:extLst>
          </a:blip>
          <a:srcRect t="8418" b="9704"/>
          <a:stretch/>
        </p:blipFill>
        <p:spPr>
          <a:xfrm>
            <a:off x="1807942" y="3315154"/>
            <a:ext cx="1832037" cy="1000028"/>
          </a:xfrm>
          <a:prstGeom prst="rect">
            <a:avLst/>
          </a:prstGeom>
        </p:spPr>
      </p:pic>
    </p:spTree>
    <p:extLst>
      <p:ext uri="{BB962C8B-B14F-4D97-AF65-F5344CB8AC3E}">
        <p14:creationId xmlns:p14="http://schemas.microsoft.com/office/powerpoint/2010/main" val="298014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26"/>
                                        </p:tgtEl>
                                        <p:attrNameLst>
                                          <p:attrName>r</p:attrName>
                                        </p:attrNameLst>
                                      </p:cBhvr>
                                    </p:animRot>
                                    <p:animRot by="-240000">
                                      <p:cBhvr>
                                        <p:cTn id="15" dur="200" fill="hold">
                                          <p:stCondLst>
                                            <p:cond delay="200"/>
                                          </p:stCondLst>
                                        </p:cTn>
                                        <p:tgtEl>
                                          <p:spTgt spid="26"/>
                                        </p:tgtEl>
                                        <p:attrNameLst>
                                          <p:attrName>r</p:attrName>
                                        </p:attrNameLst>
                                      </p:cBhvr>
                                    </p:animRot>
                                    <p:animRot by="240000">
                                      <p:cBhvr>
                                        <p:cTn id="16" dur="200" fill="hold">
                                          <p:stCondLst>
                                            <p:cond delay="400"/>
                                          </p:stCondLst>
                                        </p:cTn>
                                        <p:tgtEl>
                                          <p:spTgt spid="26"/>
                                        </p:tgtEl>
                                        <p:attrNameLst>
                                          <p:attrName>r</p:attrName>
                                        </p:attrNameLst>
                                      </p:cBhvr>
                                    </p:animRot>
                                    <p:animRot by="-240000">
                                      <p:cBhvr>
                                        <p:cTn id="17" dur="200" fill="hold">
                                          <p:stCondLst>
                                            <p:cond delay="600"/>
                                          </p:stCondLst>
                                        </p:cTn>
                                        <p:tgtEl>
                                          <p:spTgt spid="26"/>
                                        </p:tgtEl>
                                        <p:attrNameLst>
                                          <p:attrName>r</p:attrName>
                                        </p:attrNameLst>
                                      </p:cBhvr>
                                    </p:animRot>
                                    <p:animRot by="120000">
                                      <p:cBhvr>
                                        <p:cTn id="18"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8" name="Imagen 7"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pic>
        <p:nvPicPr>
          <p:cNvPr id="3" name="Imagen 2"/>
          <p:cNvPicPr>
            <a:picLocks noChangeAspect="1"/>
          </p:cNvPicPr>
          <p:nvPr/>
        </p:nvPicPr>
        <p:blipFill>
          <a:blip r:embed="rId5"/>
          <a:stretch>
            <a:fillRect/>
          </a:stretch>
        </p:blipFill>
        <p:spPr>
          <a:xfrm>
            <a:off x="8137365" y="4518703"/>
            <a:ext cx="755970" cy="2103302"/>
          </a:xfrm>
          <a:prstGeom prst="rect">
            <a:avLst/>
          </a:prstGeom>
        </p:spPr>
      </p:pic>
      <p:sp>
        <p:nvSpPr>
          <p:cNvPr id="9" name="Rectángulo 8"/>
          <p:cNvSpPr/>
          <p:nvPr/>
        </p:nvSpPr>
        <p:spPr>
          <a:xfrm>
            <a:off x="2857067" y="689013"/>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MARCO TEORICO</a:t>
            </a:r>
            <a:endParaRPr lang="es-EC" b="1" dirty="0">
              <a:solidFill>
                <a:schemeClr val="tx1"/>
              </a:solidFill>
            </a:endParaRPr>
          </a:p>
        </p:txBody>
      </p:sp>
      <p:graphicFrame>
        <p:nvGraphicFramePr>
          <p:cNvPr id="15" name="Diagrama 14"/>
          <p:cNvGraphicFramePr/>
          <p:nvPr>
            <p:extLst>
              <p:ext uri="{D42A27DB-BD31-4B8C-83A1-F6EECF244321}">
                <p14:modId xmlns:p14="http://schemas.microsoft.com/office/powerpoint/2010/main" val="2634702913"/>
              </p:ext>
            </p:extLst>
          </p:nvPr>
        </p:nvGraphicFramePr>
        <p:xfrm>
          <a:off x="784842" y="1717614"/>
          <a:ext cx="8070492" cy="409720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4201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972" y="0"/>
            <a:ext cx="9144000" cy="6839712"/>
          </a:xfrm>
          <a:prstGeom prst="rect">
            <a:avLst/>
          </a:prstGeom>
        </p:spPr>
      </p:pic>
      <p:pic>
        <p:nvPicPr>
          <p:cNvPr id="39" name="Imagen 38" descr="logo 1.png"/>
          <p:cNvPicPr>
            <a:picLocks noChangeAspect="1"/>
          </p:cNvPicPr>
          <p:nvPr/>
        </p:nvPicPr>
        <p:blipFill rotWithShape="1">
          <a:blip r:embed="rId3" cstate="print">
            <a:extLst>
              <a:ext uri="{28A0092B-C50C-407E-A947-70E740481C1C}">
                <a14:useLocalDpi xmlns:a14="http://schemas.microsoft.com/office/drawing/2010/main" val="0"/>
              </a:ext>
            </a:extLst>
          </a:blip>
          <a:srcRect t="8418" b="9704"/>
          <a:stretch/>
        </p:blipFill>
        <p:spPr>
          <a:xfrm>
            <a:off x="550810" y="1510006"/>
            <a:ext cx="1763872" cy="962821"/>
          </a:xfrm>
          <a:prstGeom prst="rect">
            <a:avLst/>
          </a:prstGeom>
        </p:spPr>
      </p:pic>
      <p:sp>
        <p:nvSpPr>
          <p:cNvPr id="46" name="CuadroTexto 17"/>
          <p:cNvSpPr txBox="1"/>
          <p:nvPr/>
        </p:nvSpPr>
        <p:spPr>
          <a:xfrm>
            <a:off x="635572" y="3134462"/>
            <a:ext cx="3227652" cy="3801903"/>
          </a:xfrm>
          <a:prstGeom prst="rect">
            <a:avLst/>
          </a:prstGeom>
          <a:noFill/>
        </p:spPr>
        <p:txBody>
          <a:bodyPr wrap="square" lIns="107533" tIns="53767" rIns="107533" bIns="53767" rtlCol="0">
            <a:spAutoFit/>
          </a:bodyPr>
          <a:lstStyle/>
          <a:p>
            <a:r>
              <a:rPr lang="es-EC" sz="2000" dirty="0" smtClean="0"/>
              <a:t>*Tipo de investigación Descriptiva y explicativa</a:t>
            </a:r>
          </a:p>
          <a:p>
            <a:r>
              <a:rPr lang="es-EC" sz="2000" dirty="0" smtClean="0"/>
              <a:t>Transversal</a:t>
            </a:r>
          </a:p>
          <a:p>
            <a:r>
              <a:rPr lang="es-EC" sz="2000" dirty="0" smtClean="0"/>
              <a:t>*</a:t>
            </a:r>
            <a:r>
              <a:rPr lang="es-ES_tradnl" sz="2000" dirty="0"/>
              <a:t>investigación de campo a utilizarse será la </a:t>
            </a:r>
            <a:r>
              <a:rPr lang="es-ES_tradnl" sz="2000" dirty="0" smtClean="0"/>
              <a:t>encuesta </a:t>
            </a:r>
            <a:r>
              <a:rPr lang="es-EC" sz="2000" dirty="0" smtClean="0"/>
              <a:t>online</a:t>
            </a:r>
          </a:p>
          <a:p>
            <a:r>
              <a:rPr lang="es-EC" sz="2000" dirty="0" smtClean="0"/>
              <a:t>*Población constituida por las empresas clientes de Talent Search 2010 a 2015</a:t>
            </a:r>
          </a:p>
          <a:p>
            <a:r>
              <a:rPr lang="es-EC" sz="2000" dirty="0" smtClean="0"/>
              <a:t>Muestra = 83 empresas medianas y grandes</a:t>
            </a:r>
          </a:p>
          <a:p>
            <a:endParaRPr lang="es-EC" sz="2000" dirty="0"/>
          </a:p>
        </p:txBody>
      </p:sp>
      <p:grpSp>
        <p:nvGrpSpPr>
          <p:cNvPr id="47" name="18 Grupo"/>
          <p:cNvGrpSpPr/>
          <p:nvPr/>
        </p:nvGrpSpPr>
        <p:grpSpPr>
          <a:xfrm>
            <a:off x="6249066" y="2326724"/>
            <a:ext cx="2419164" cy="1487555"/>
            <a:chOff x="1787616" y="3101172"/>
            <a:chExt cx="2091258" cy="1803029"/>
          </a:xfrm>
        </p:grpSpPr>
        <p:sp>
          <p:nvSpPr>
            <p:cNvPr id="48" name="23 Hexágono"/>
            <p:cNvSpPr/>
            <p:nvPr/>
          </p:nvSpPr>
          <p:spPr>
            <a:xfrm>
              <a:off x="1787616" y="3101172"/>
              <a:ext cx="2091258" cy="1803029"/>
            </a:xfrm>
            <a:prstGeom prst="hexagon">
              <a:avLst>
                <a:gd name="adj" fmla="val 25000"/>
                <a:gd name="vf" fmla="val 11547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9" name="Hexágono 4"/>
            <p:cNvSpPr/>
            <p:nvPr/>
          </p:nvSpPr>
          <p:spPr>
            <a:xfrm>
              <a:off x="2112140" y="3380968"/>
              <a:ext cx="1442210" cy="12434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es-EC" kern="1200" dirty="0" smtClean="0">
                  <a:latin typeface="Temps Nouveau" panose="020B0600050302020204" pitchFamily="34" charset="0"/>
                </a:rPr>
                <a:t>Definir la percepción del cliente en relación a la marca y competencia</a:t>
              </a:r>
            </a:p>
            <a:p>
              <a:pPr lvl="0" algn="ctr" defTabSz="666750">
                <a:lnSpc>
                  <a:spcPct val="90000"/>
                </a:lnSpc>
                <a:spcBef>
                  <a:spcPct val="0"/>
                </a:spcBef>
                <a:spcAft>
                  <a:spcPct val="35000"/>
                </a:spcAft>
              </a:pPr>
              <a:endParaRPr lang="es-EC" sz="1000" kern="1200" dirty="0" smtClean="0">
                <a:latin typeface="Temps Nouveau" panose="020B0600050302020204" pitchFamily="34" charset="0"/>
              </a:endParaRPr>
            </a:p>
          </p:txBody>
        </p:sp>
      </p:grpSp>
      <p:grpSp>
        <p:nvGrpSpPr>
          <p:cNvPr id="50" name="20 Grupo"/>
          <p:cNvGrpSpPr/>
          <p:nvPr/>
        </p:nvGrpSpPr>
        <p:grpSpPr>
          <a:xfrm>
            <a:off x="3752276" y="1645513"/>
            <a:ext cx="2683331" cy="1455257"/>
            <a:chOff x="1787616" y="1125699"/>
            <a:chExt cx="2091258" cy="1803029"/>
          </a:xfrm>
        </p:grpSpPr>
        <p:sp>
          <p:nvSpPr>
            <p:cNvPr id="51" name="21 Hexágono"/>
            <p:cNvSpPr/>
            <p:nvPr/>
          </p:nvSpPr>
          <p:spPr>
            <a:xfrm>
              <a:off x="1787616" y="1125699"/>
              <a:ext cx="2091258" cy="1803029"/>
            </a:xfrm>
            <a:prstGeom prst="hexagon">
              <a:avLst>
                <a:gd name="adj" fmla="val 25000"/>
                <a:gd name="vf" fmla="val 11547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52" name="Hexágono 7"/>
            <p:cNvSpPr/>
            <p:nvPr/>
          </p:nvSpPr>
          <p:spPr>
            <a:xfrm>
              <a:off x="2082574" y="1508538"/>
              <a:ext cx="1655802" cy="13038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es-EC" kern="1200" dirty="0" smtClean="0">
                  <a:latin typeface="Temps Nouveau" panose="020B0600050302020204" pitchFamily="34" charset="0"/>
                </a:rPr>
                <a:t>Describir atributos, beneficios, valores y nivel de diferenciación asociados a la marca y competencia</a:t>
              </a:r>
            </a:p>
            <a:p>
              <a:pPr lvl="0" algn="ctr" defTabSz="666750">
                <a:lnSpc>
                  <a:spcPct val="90000"/>
                </a:lnSpc>
                <a:spcBef>
                  <a:spcPct val="0"/>
                </a:spcBef>
                <a:spcAft>
                  <a:spcPct val="35000"/>
                </a:spcAft>
              </a:pPr>
              <a:endParaRPr lang="es-EC" sz="1000" kern="1200" dirty="0" smtClean="0">
                <a:latin typeface="Temps Nouveau" panose="020B0600050302020204" pitchFamily="34" charset="0"/>
              </a:endParaRPr>
            </a:p>
          </p:txBody>
        </p:sp>
      </p:grpSp>
      <p:grpSp>
        <p:nvGrpSpPr>
          <p:cNvPr id="53" name="25 Grupo"/>
          <p:cNvGrpSpPr/>
          <p:nvPr/>
        </p:nvGrpSpPr>
        <p:grpSpPr>
          <a:xfrm>
            <a:off x="4362020" y="3253759"/>
            <a:ext cx="2184534" cy="1590837"/>
            <a:chOff x="1857830" y="3231020"/>
            <a:chExt cx="2091258" cy="1803029"/>
          </a:xfrm>
        </p:grpSpPr>
        <p:sp>
          <p:nvSpPr>
            <p:cNvPr id="54" name="26 Hexágono"/>
            <p:cNvSpPr/>
            <p:nvPr/>
          </p:nvSpPr>
          <p:spPr>
            <a:xfrm>
              <a:off x="1857830" y="3231020"/>
              <a:ext cx="2091258" cy="1803029"/>
            </a:xfrm>
            <a:prstGeom prst="hexagon">
              <a:avLst>
                <a:gd name="adj" fmla="val 25000"/>
                <a:gd name="vf" fmla="val 11547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5" name="Hexágono 4"/>
            <p:cNvSpPr/>
            <p:nvPr/>
          </p:nvSpPr>
          <p:spPr>
            <a:xfrm>
              <a:off x="2154730" y="3617217"/>
              <a:ext cx="1442210" cy="12434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es-EC" kern="1200" dirty="0" smtClean="0">
                  <a:latin typeface="Temps Nouveau" panose="020B0600050302020204" pitchFamily="34" charset="0"/>
                </a:rPr>
                <a:t>Analizar perfil del target que se dirige la marca Talent Search</a:t>
              </a:r>
            </a:p>
            <a:p>
              <a:pPr lvl="0" algn="ctr" defTabSz="666750">
                <a:lnSpc>
                  <a:spcPct val="90000"/>
                </a:lnSpc>
                <a:spcBef>
                  <a:spcPct val="0"/>
                </a:spcBef>
                <a:spcAft>
                  <a:spcPct val="35000"/>
                </a:spcAft>
              </a:pPr>
              <a:endParaRPr lang="es-EC" sz="1000" kern="1200" dirty="0" smtClean="0">
                <a:latin typeface="Temps Nouveau" panose="020B0600050302020204" pitchFamily="34" charset="0"/>
              </a:endParaRPr>
            </a:p>
          </p:txBody>
        </p:sp>
      </p:grpSp>
      <p:grpSp>
        <p:nvGrpSpPr>
          <p:cNvPr id="56" name="29 Grupo"/>
          <p:cNvGrpSpPr/>
          <p:nvPr/>
        </p:nvGrpSpPr>
        <p:grpSpPr>
          <a:xfrm>
            <a:off x="6335364" y="4049527"/>
            <a:ext cx="2408522" cy="1722104"/>
            <a:chOff x="3569279" y="2111292"/>
            <a:chExt cx="2091258" cy="1803029"/>
          </a:xfrm>
          <a:solidFill>
            <a:schemeClr val="bg1">
              <a:lumMod val="95000"/>
            </a:schemeClr>
          </a:solidFill>
        </p:grpSpPr>
        <p:sp>
          <p:nvSpPr>
            <p:cNvPr id="57" name="30 Hexágono"/>
            <p:cNvSpPr/>
            <p:nvPr/>
          </p:nvSpPr>
          <p:spPr>
            <a:xfrm>
              <a:off x="3569279" y="2111292"/>
              <a:ext cx="2091258" cy="1803029"/>
            </a:xfrm>
            <a:prstGeom prst="hexagon">
              <a:avLst>
                <a:gd name="adj" fmla="val 25000"/>
                <a:gd name="vf" fmla="val 115470"/>
              </a:avLst>
            </a:prstGeom>
            <a:grpFill/>
            <a:ln w="28575">
              <a:solidFill>
                <a:srgbClr val="FFC000"/>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8" name="Hexágono 4"/>
            <p:cNvSpPr/>
            <p:nvPr/>
          </p:nvSpPr>
          <p:spPr>
            <a:xfrm>
              <a:off x="3893803" y="2391088"/>
              <a:ext cx="1442210" cy="124343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es-EC" kern="1200" dirty="0" smtClean="0">
                  <a:solidFill>
                    <a:schemeClr val="bg1">
                      <a:lumMod val="50000"/>
                    </a:schemeClr>
                  </a:solidFill>
                  <a:latin typeface="Temps Nouveau" panose="020B0600050302020204" pitchFamily="34" charset="0"/>
                </a:rPr>
                <a:t>Determinar el estado actual y nivel de competitividad de la marca, FODA</a:t>
              </a:r>
              <a:endParaRPr lang="es-EC" kern="1200" dirty="0">
                <a:solidFill>
                  <a:schemeClr val="bg1">
                    <a:lumMod val="50000"/>
                  </a:schemeClr>
                </a:solidFill>
              </a:endParaRPr>
            </a:p>
          </p:txBody>
        </p:sp>
      </p:grpSp>
      <p:pic>
        <p:nvPicPr>
          <p:cNvPr id="60" name="Imagen 5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9162" y="1188529"/>
            <a:ext cx="1099081" cy="1851083"/>
          </a:xfrm>
          <a:prstGeom prst="rect">
            <a:avLst/>
          </a:prstGeom>
        </p:spPr>
      </p:pic>
      <p:sp>
        <p:nvSpPr>
          <p:cNvPr id="61" name="Rectángulo 60"/>
          <p:cNvSpPr/>
          <p:nvPr/>
        </p:nvSpPr>
        <p:spPr>
          <a:xfrm>
            <a:off x="3114242" y="559016"/>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METODOLOGÍA</a:t>
            </a:r>
            <a:endParaRPr lang="es-EC" b="1" dirty="0">
              <a:solidFill>
                <a:schemeClr val="tx1"/>
              </a:solidFill>
            </a:endParaRPr>
          </a:p>
        </p:txBody>
      </p:sp>
    </p:spTree>
    <p:extLst>
      <p:ext uri="{BB962C8B-B14F-4D97-AF65-F5344CB8AC3E}">
        <p14:creationId xmlns:p14="http://schemas.microsoft.com/office/powerpoint/2010/main" val="72967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randombar(horizontal)">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8" name="Imagen 7"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9" name="Rectángulo 8"/>
          <p:cNvSpPr/>
          <p:nvPr/>
        </p:nvSpPr>
        <p:spPr>
          <a:xfrm>
            <a:off x="2857067" y="689013"/>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RESULTADOS</a:t>
            </a:r>
            <a:endParaRPr lang="es-EC" b="1" dirty="0">
              <a:solidFill>
                <a:schemeClr val="tx1"/>
              </a:solidFill>
            </a:endParaRPr>
          </a:p>
        </p:txBody>
      </p:sp>
      <p:graphicFrame>
        <p:nvGraphicFramePr>
          <p:cNvPr id="10" name="38 Gráfico"/>
          <p:cNvGraphicFramePr/>
          <p:nvPr>
            <p:extLst>
              <p:ext uri="{D42A27DB-BD31-4B8C-83A1-F6EECF244321}">
                <p14:modId xmlns:p14="http://schemas.microsoft.com/office/powerpoint/2010/main" val="3375824030"/>
              </p:ext>
            </p:extLst>
          </p:nvPr>
        </p:nvGraphicFramePr>
        <p:xfrm>
          <a:off x="1366004" y="1727156"/>
          <a:ext cx="6877884" cy="473079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32398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8" name="Imagen 7"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9" name="Rectángulo 8"/>
          <p:cNvSpPr/>
          <p:nvPr/>
        </p:nvSpPr>
        <p:spPr>
          <a:xfrm>
            <a:off x="2857067" y="689013"/>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RESULTADOS</a:t>
            </a:r>
            <a:endParaRPr lang="es-EC" b="1" dirty="0">
              <a:solidFill>
                <a:schemeClr val="tx1"/>
              </a:solidFill>
            </a:endParaRPr>
          </a:p>
        </p:txBody>
      </p:sp>
      <p:graphicFrame>
        <p:nvGraphicFramePr>
          <p:cNvPr id="10" name="Gráfico 9"/>
          <p:cNvGraphicFramePr/>
          <p:nvPr>
            <p:extLst>
              <p:ext uri="{D42A27DB-BD31-4B8C-83A1-F6EECF244321}">
                <p14:modId xmlns:p14="http://schemas.microsoft.com/office/powerpoint/2010/main" val="2807242742"/>
              </p:ext>
            </p:extLst>
          </p:nvPr>
        </p:nvGraphicFramePr>
        <p:xfrm>
          <a:off x="337304" y="2170060"/>
          <a:ext cx="4025202" cy="3516365"/>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ángulo 10"/>
          <p:cNvSpPr/>
          <p:nvPr/>
        </p:nvSpPr>
        <p:spPr>
          <a:xfrm>
            <a:off x="579090" y="2342118"/>
            <a:ext cx="2569934" cy="253916"/>
          </a:xfrm>
          <a:prstGeom prst="rect">
            <a:avLst/>
          </a:prstGeom>
        </p:spPr>
        <p:txBody>
          <a:bodyPr wrap="none">
            <a:spAutoFit/>
          </a:bodyPr>
          <a:lstStyle/>
          <a:p>
            <a:r>
              <a:rPr lang="es-EC" sz="1050" b="1" dirty="0">
                <a:latin typeface="Times New Roman" panose="02020603050405020304" pitchFamily="18" charset="0"/>
                <a:ea typeface="Calibri" panose="020F0502020204030204" pitchFamily="34" charset="0"/>
              </a:rPr>
              <a:t>Atributos relacionados con Talent Search</a:t>
            </a:r>
            <a:endParaRPr lang="es-EC" sz="1050" b="1" dirty="0"/>
          </a:p>
        </p:txBody>
      </p:sp>
      <p:graphicFrame>
        <p:nvGraphicFramePr>
          <p:cNvPr id="12" name="Gráfico 11"/>
          <p:cNvGraphicFramePr/>
          <p:nvPr>
            <p:extLst>
              <p:ext uri="{D42A27DB-BD31-4B8C-83A1-F6EECF244321}">
                <p14:modId xmlns:p14="http://schemas.microsoft.com/office/powerpoint/2010/main" val="1706563554"/>
              </p:ext>
            </p:extLst>
          </p:nvPr>
        </p:nvGraphicFramePr>
        <p:xfrm>
          <a:off x="4572000" y="2174240"/>
          <a:ext cx="4429125" cy="3483610"/>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ángulo 15"/>
          <p:cNvSpPr/>
          <p:nvPr/>
        </p:nvSpPr>
        <p:spPr>
          <a:xfrm>
            <a:off x="5017740" y="2215160"/>
            <a:ext cx="3475631" cy="253916"/>
          </a:xfrm>
          <a:prstGeom prst="rect">
            <a:avLst/>
          </a:prstGeom>
        </p:spPr>
        <p:txBody>
          <a:bodyPr wrap="none">
            <a:spAutoFit/>
          </a:bodyPr>
          <a:lstStyle/>
          <a:p>
            <a:r>
              <a:rPr lang="es-EC" sz="1050" b="1" dirty="0">
                <a:latin typeface="Times New Roman" panose="02020603050405020304" pitchFamily="18" charset="0"/>
                <a:ea typeface="Calibri" panose="020F0502020204030204" pitchFamily="34" charset="0"/>
              </a:rPr>
              <a:t>Atributos relacionados con otras empresas de consultoría</a:t>
            </a:r>
          </a:p>
        </p:txBody>
      </p:sp>
    </p:spTree>
    <p:extLst>
      <p:ext uri="{BB962C8B-B14F-4D97-AF65-F5344CB8AC3E}">
        <p14:creationId xmlns:p14="http://schemas.microsoft.com/office/powerpoint/2010/main" val="2477481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8" name="Imagen 7"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9" name="Rectángulo 8"/>
          <p:cNvSpPr/>
          <p:nvPr/>
        </p:nvSpPr>
        <p:spPr>
          <a:xfrm>
            <a:off x="2857067" y="689013"/>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RESULTADOS</a:t>
            </a:r>
            <a:endParaRPr lang="es-EC" b="1" dirty="0">
              <a:solidFill>
                <a:schemeClr val="tx1"/>
              </a:solidFill>
            </a:endParaRPr>
          </a:p>
        </p:txBody>
      </p:sp>
      <p:graphicFrame>
        <p:nvGraphicFramePr>
          <p:cNvPr id="13" name="Gráfico 12"/>
          <p:cNvGraphicFramePr/>
          <p:nvPr>
            <p:extLst>
              <p:ext uri="{D42A27DB-BD31-4B8C-83A1-F6EECF244321}">
                <p14:modId xmlns:p14="http://schemas.microsoft.com/office/powerpoint/2010/main" val="2548609112"/>
              </p:ext>
            </p:extLst>
          </p:nvPr>
        </p:nvGraphicFramePr>
        <p:xfrm>
          <a:off x="337304" y="2226396"/>
          <a:ext cx="4406146" cy="3374303"/>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ángulo 13"/>
          <p:cNvSpPr/>
          <p:nvPr/>
        </p:nvSpPr>
        <p:spPr>
          <a:xfrm>
            <a:off x="670927" y="2483572"/>
            <a:ext cx="2186140" cy="230832"/>
          </a:xfrm>
          <a:prstGeom prst="rect">
            <a:avLst/>
          </a:prstGeom>
        </p:spPr>
        <p:txBody>
          <a:bodyPr wrap="square">
            <a:spAutoFit/>
          </a:bodyPr>
          <a:lstStyle/>
          <a:p>
            <a:r>
              <a:rPr lang="es-EC" sz="900" b="1" dirty="0">
                <a:latin typeface="Times New Roman" panose="02020603050405020304" pitchFamily="18" charset="0"/>
                <a:ea typeface="Calibri" panose="020F0502020204030204" pitchFamily="34" charset="0"/>
              </a:rPr>
              <a:t>Beneficios atribuidos a Talent Search</a:t>
            </a:r>
            <a:endParaRPr lang="es-EC" sz="900" b="1" dirty="0"/>
          </a:p>
        </p:txBody>
      </p:sp>
      <p:graphicFrame>
        <p:nvGraphicFramePr>
          <p:cNvPr id="15" name="Gráfico 14"/>
          <p:cNvGraphicFramePr/>
          <p:nvPr>
            <p:extLst>
              <p:ext uri="{D42A27DB-BD31-4B8C-83A1-F6EECF244321}">
                <p14:modId xmlns:p14="http://schemas.microsoft.com/office/powerpoint/2010/main" val="1777385919"/>
              </p:ext>
            </p:extLst>
          </p:nvPr>
        </p:nvGraphicFramePr>
        <p:xfrm>
          <a:off x="4900612" y="2214562"/>
          <a:ext cx="4114801" cy="3386137"/>
        </p:xfrm>
        <a:graphic>
          <a:graphicData uri="http://schemas.openxmlformats.org/drawingml/2006/chart">
            <c:chart xmlns:c="http://schemas.openxmlformats.org/drawingml/2006/chart" xmlns:r="http://schemas.openxmlformats.org/officeDocument/2006/relationships" r:id="rId6"/>
          </a:graphicData>
        </a:graphic>
      </p:graphicFrame>
      <p:sp>
        <p:nvSpPr>
          <p:cNvPr id="17" name="Rectángulo 16"/>
          <p:cNvSpPr/>
          <p:nvPr/>
        </p:nvSpPr>
        <p:spPr>
          <a:xfrm>
            <a:off x="5238165" y="2252740"/>
            <a:ext cx="3362910" cy="230832"/>
          </a:xfrm>
          <a:prstGeom prst="rect">
            <a:avLst/>
          </a:prstGeom>
        </p:spPr>
        <p:txBody>
          <a:bodyPr wrap="square">
            <a:spAutoFit/>
          </a:bodyPr>
          <a:lstStyle/>
          <a:p>
            <a:r>
              <a:rPr lang="es-EC" sz="900" b="1" dirty="0">
                <a:latin typeface="Times New Roman" panose="02020603050405020304" pitchFamily="18" charset="0"/>
                <a:ea typeface="Calibri" panose="020F0502020204030204" pitchFamily="34" charset="0"/>
              </a:rPr>
              <a:t>Beneficios atribuidos a </a:t>
            </a:r>
            <a:r>
              <a:rPr lang="es-EC" sz="900" b="1" dirty="0" smtClean="0">
                <a:latin typeface="Times New Roman" panose="02020603050405020304" pitchFamily="18" charset="0"/>
                <a:ea typeface="Calibri" panose="020F0502020204030204" pitchFamily="34" charset="0"/>
              </a:rPr>
              <a:t>otras empresas de Consultoría</a:t>
            </a:r>
            <a:endParaRPr lang="es-EC" sz="900" b="1" dirty="0"/>
          </a:p>
        </p:txBody>
      </p:sp>
    </p:spTree>
    <p:extLst>
      <p:ext uri="{BB962C8B-B14F-4D97-AF65-F5344CB8AC3E}">
        <p14:creationId xmlns:p14="http://schemas.microsoft.com/office/powerpoint/2010/main" val="28304518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8" name="Imagen 7"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9" name="Rectángulo 8"/>
          <p:cNvSpPr/>
          <p:nvPr/>
        </p:nvSpPr>
        <p:spPr>
          <a:xfrm>
            <a:off x="2857067" y="689013"/>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RESULTADOS</a:t>
            </a:r>
            <a:endParaRPr lang="es-EC" b="1" dirty="0">
              <a:solidFill>
                <a:schemeClr val="tx1"/>
              </a:solidFill>
            </a:endParaRPr>
          </a:p>
        </p:txBody>
      </p:sp>
      <p:graphicFrame>
        <p:nvGraphicFramePr>
          <p:cNvPr id="10" name="Gráfico 9"/>
          <p:cNvGraphicFramePr/>
          <p:nvPr>
            <p:extLst>
              <p:ext uri="{D42A27DB-BD31-4B8C-83A1-F6EECF244321}">
                <p14:modId xmlns:p14="http://schemas.microsoft.com/office/powerpoint/2010/main" val="804347842"/>
              </p:ext>
            </p:extLst>
          </p:nvPr>
        </p:nvGraphicFramePr>
        <p:xfrm>
          <a:off x="337304" y="2457449"/>
          <a:ext cx="3977521" cy="3406983"/>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ángulo 10"/>
          <p:cNvSpPr/>
          <p:nvPr/>
        </p:nvSpPr>
        <p:spPr>
          <a:xfrm>
            <a:off x="670927" y="2655022"/>
            <a:ext cx="2186140" cy="230832"/>
          </a:xfrm>
          <a:prstGeom prst="rect">
            <a:avLst/>
          </a:prstGeom>
        </p:spPr>
        <p:txBody>
          <a:bodyPr wrap="square">
            <a:spAutoFit/>
          </a:bodyPr>
          <a:lstStyle/>
          <a:p>
            <a:r>
              <a:rPr lang="es-EC" sz="900" b="1" dirty="0" smtClean="0">
                <a:latin typeface="Times New Roman" panose="02020603050405020304" pitchFamily="18" charset="0"/>
                <a:ea typeface="Calibri" panose="020F0502020204030204" pitchFamily="34" charset="0"/>
              </a:rPr>
              <a:t>Aspectos para mejorar en Talent Search</a:t>
            </a:r>
            <a:endParaRPr lang="es-EC" sz="900" b="1" dirty="0"/>
          </a:p>
        </p:txBody>
      </p:sp>
      <p:graphicFrame>
        <p:nvGraphicFramePr>
          <p:cNvPr id="12" name="Gráfico 11"/>
          <p:cNvGraphicFramePr/>
          <p:nvPr>
            <p:extLst>
              <p:ext uri="{D42A27DB-BD31-4B8C-83A1-F6EECF244321}">
                <p14:modId xmlns:p14="http://schemas.microsoft.com/office/powerpoint/2010/main" val="532200537"/>
              </p:ext>
            </p:extLst>
          </p:nvPr>
        </p:nvGraphicFramePr>
        <p:xfrm>
          <a:off x="4572000" y="2443162"/>
          <a:ext cx="4114799" cy="3514725"/>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ángulo 15"/>
          <p:cNvSpPr/>
          <p:nvPr/>
        </p:nvSpPr>
        <p:spPr>
          <a:xfrm>
            <a:off x="4703359" y="2610822"/>
            <a:ext cx="2186140" cy="230832"/>
          </a:xfrm>
          <a:prstGeom prst="rect">
            <a:avLst/>
          </a:prstGeom>
        </p:spPr>
        <p:txBody>
          <a:bodyPr wrap="square">
            <a:spAutoFit/>
          </a:bodyPr>
          <a:lstStyle/>
          <a:p>
            <a:r>
              <a:rPr lang="es-EC" sz="900" b="1" dirty="0" smtClean="0">
                <a:latin typeface="Times New Roman" panose="02020603050405020304" pitchFamily="18" charset="0"/>
                <a:ea typeface="Calibri" panose="020F0502020204030204" pitchFamily="34" charset="0"/>
              </a:rPr>
              <a:t>Nivel necesidad Talent Search</a:t>
            </a:r>
            <a:endParaRPr lang="es-EC" sz="900" b="1" dirty="0"/>
          </a:p>
        </p:txBody>
      </p:sp>
    </p:spTree>
    <p:extLst>
      <p:ext uri="{BB962C8B-B14F-4D97-AF65-F5344CB8AC3E}">
        <p14:creationId xmlns:p14="http://schemas.microsoft.com/office/powerpoint/2010/main" val="17322032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8" name="Imagen 7"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9" name="Rectángulo 8"/>
          <p:cNvSpPr/>
          <p:nvPr/>
        </p:nvSpPr>
        <p:spPr>
          <a:xfrm>
            <a:off x="2857067" y="689013"/>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RESULTADOS</a:t>
            </a:r>
            <a:endParaRPr lang="es-EC" b="1" dirty="0">
              <a:solidFill>
                <a:schemeClr val="tx1"/>
              </a:solidFill>
            </a:endParaRPr>
          </a:p>
        </p:txBody>
      </p:sp>
      <p:graphicFrame>
        <p:nvGraphicFramePr>
          <p:cNvPr id="13" name="Gráfico 12"/>
          <p:cNvGraphicFramePr/>
          <p:nvPr>
            <p:extLst>
              <p:ext uri="{D42A27DB-BD31-4B8C-83A1-F6EECF244321}">
                <p14:modId xmlns:p14="http://schemas.microsoft.com/office/powerpoint/2010/main" val="1974197459"/>
              </p:ext>
            </p:extLst>
          </p:nvPr>
        </p:nvGraphicFramePr>
        <p:xfrm>
          <a:off x="337304" y="2548144"/>
          <a:ext cx="3724057" cy="3224522"/>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ángulo 13"/>
          <p:cNvSpPr/>
          <p:nvPr/>
        </p:nvSpPr>
        <p:spPr>
          <a:xfrm>
            <a:off x="1008106" y="2553298"/>
            <a:ext cx="2186140" cy="369332"/>
          </a:xfrm>
          <a:prstGeom prst="rect">
            <a:avLst/>
          </a:prstGeom>
        </p:spPr>
        <p:txBody>
          <a:bodyPr wrap="square">
            <a:spAutoFit/>
          </a:bodyPr>
          <a:lstStyle/>
          <a:p>
            <a:pPr algn="ctr"/>
            <a:r>
              <a:rPr lang="es-EC" sz="900" b="1" dirty="0"/>
              <a:t>Nivel de diferencia de Talent Search respecto a otras consultoras</a:t>
            </a:r>
          </a:p>
        </p:txBody>
      </p:sp>
      <p:graphicFrame>
        <p:nvGraphicFramePr>
          <p:cNvPr id="15" name="Gráfico 14"/>
          <p:cNvGraphicFramePr/>
          <p:nvPr>
            <p:extLst>
              <p:ext uri="{D42A27DB-BD31-4B8C-83A1-F6EECF244321}">
                <p14:modId xmlns:p14="http://schemas.microsoft.com/office/powerpoint/2010/main" val="2641319857"/>
              </p:ext>
            </p:extLst>
          </p:nvPr>
        </p:nvGraphicFramePr>
        <p:xfrm>
          <a:off x="4263651" y="2553298"/>
          <a:ext cx="4572000" cy="3206234"/>
        </p:xfrm>
        <a:graphic>
          <a:graphicData uri="http://schemas.openxmlformats.org/drawingml/2006/chart">
            <c:chart xmlns:c="http://schemas.openxmlformats.org/drawingml/2006/chart" xmlns:r="http://schemas.openxmlformats.org/officeDocument/2006/relationships" r:id="rId6"/>
          </a:graphicData>
        </a:graphic>
      </p:graphicFrame>
      <p:sp>
        <p:nvSpPr>
          <p:cNvPr id="17" name="Rectángulo 16"/>
          <p:cNvSpPr/>
          <p:nvPr/>
        </p:nvSpPr>
        <p:spPr>
          <a:xfrm>
            <a:off x="4202352" y="2559938"/>
            <a:ext cx="2186140" cy="369332"/>
          </a:xfrm>
          <a:prstGeom prst="rect">
            <a:avLst/>
          </a:prstGeom>
        </p:spPr>
        <p:txBody>
          <a:bodyPr wrap="square">
            <a:spAutoFit/>
          </a:bodyPr>
          <a:lstStyle/>
          <a:p>
            <a:pPr algn="ctr"/>
            <a:r>
              <a:rPr lang="es-EC" sz="900" b="1" dirty="0"/>
              <a:t>Empresa de consultoría escogida, sin tomar en cuenta calidad y costo</a:t>
            </a:r>
          </a:p>
        </p:txBody>
      </p:sp>
    </p:spTree>
    <p:extLst>
      <p:ext uri="{BB962C8B-B14F-4D97-AF65-F5344CB8AC3E}">
        <p14:creationId xmlns:p14="http://schemas.microsoft.com/office/powerpoint/2010/main" val="19158480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8" name="Imagen 7"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9" name="Rectángulo 8"/>
          <p:cNvSpPr/>
          <p:nvPr/>
        </p:nvSpPr>
        <p:spPr>
          <a:xfrm>
            <a:off x="2857067" y="689013"/>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RESULTADOS</a:t>
            </a:r>
            <a:endParaRPr lang="es-EC" b="1" dirty="0">
              <a:solidFill>
                <a:schemeClr val="tx1"/>
              </a:solidFill>
            </a:endParaRPr>
          </a:p>
        </p:txBody>
      </p:sp>
      <p:graphicFrame>
        <p:nvGraphicFramePr>
          <p:cNvPr id="10" name="Gráfico 9"/>
          <p:cNvGraphicFramePr/>
          <p:nvPr>
            <p:extLst>
              <p:ext uri="{D42A27DB-BD31-4B8C-83A1-F6EECF244321}">
                <p14:modId xmlns:p14="http://schemas.microsoft.com/office/powerpoint/2010/main" val="1999198005"/>
              </p:ext>
            </p:extLst>
          </p:nvPr>
        </p:nvGraphicFramePr>
        <p:xfrm>
          <a:off x="194800" y="2559938"/>
          <a:ext cx="3854686" cy="3140589"/>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ángulo 13"/>
          <p:cNvSpPr/>
          <p:nvPr/>
        </p:nvSpPr>
        <p:spPr>
          <a:xfrm>
            <a:off x="592470" y="2559938"/>
            <a:ext cx="2186140" cy="369332"/>
          </a:xfrm>
          <a:prstGeom prst="rect">
            <a:avLst/>
          </a:prstGeom>
        </p:spPr>
        <p:txBody>
          <a:bodyPr wrap="square">
            <a:spAutoFit/>
          </a:bodyPr>
          <a:lstStyle/>
          <a:p>
            <a:pPr algn="ctr"/>
            <a:r>
              <a:rPr lang="es-EC" sz="900" b="1" dirty="0"/>
              <a:t>Grado de satisfacción con el servicio ofrecido por Talent Search</a:t>
            </a:r>
          </a:p>
        </p:txBody>
      </p:sp>
      <p:graphicFrame>
        <p:nvGraphicFramePr>
          <p:cNvPr id="12" name="Gráfico 11"/>
          <p:cNvGraphicFramePr/>
          <p:nvPr>
            <p:extLst>
              <p:ext uri="{D42A27DB-BD31-4B8C-83A1-F6EECF244321}">
                <p14:modId xmlns:p14="http://schemas.microsoft.com/office/powerpoint/2010/main" val="2913239649"/>
              </p:ext>
            </p:extLst>
          </p:nvPr>
        </p:nvGraphicFramePr>
        <p:xfrm>
          <a:off x="4352306" y="2559938"/>
          <a:ext cx="4572000" cy="3140218"/>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ángulo 15"/>
          <p:cNvSpPr/>
          <p:nvPr/>
        </p:nvSpPr>
        <p:spPr>
          <a:xfrm>
            <a:off x="4868235" y="2559938"/>
            <a:ext cx="2186140" cy="369332"/>
          </a:xfrm>
          <a:prstGeom prst="rect">
            <a:avLst/>
          </a:prstGeom>
        </p:spPr>
        <p:txBody>
          <a:bodyPr wrap="square">
            <a:spAutoFit/>
          </a:bodyPr>
          <a:lstStyle/>
          <a:p>
            <a:pPr algn="ctr"/>
            <a:r>
              <a:rPr lang="es-EC" sz="900" b="1" dirty="0"/>
              <a:t>Frecuencia de uso de los servicios de Talent Search</a:t>
            </a:r>
          </a:p>
        </p:txBody>
      </p:sp>
    </p:spTree>
    <p:extLst>
      <p:ext uri="{BB962C8B-B14F-4D97-AF65-F5344CB8AC3E}">
        <p14:creationId xmlns:p14="http://schemas.microsoft.com/office/powerpoint/2010/main" val="3129378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8" name="Imagen 7"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9" name="Rectángulo 8"/>
          <p:cNvSpPr/>
          <p:nvPr/>
        </p:nvSpPr>
        <p:spPr>
          <a:xfrm>
            <a:off x="2857067" y="689013"/>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RESULTADOS</a:t>
            </a:r>
            <a:endParaRPr lang="es-EC" b="1" dirty="0">
              <a:solidFill>
                <a:schemeClr val="tx1"/>
              </a:solidFill>
            </a:endParaRPr>
          </a:p>
        </p:txBody>
      </p:sp>
      <p:graphicFrame>
        <p:nvGraphicFramePr>
          <p:cNvPr id="12" name="Gráfico 11"/>
          <p:cNvGraphicFramePr/>
          <p:nvPr>
            <p:extLst>
              <p:ext uri="{D42A27DB-BD31-4B8C-83A1-F6EECF244321}">
                <p14:modId xmlns:p14="http://schemas.microsoft.com/office/powerpoint/2010/main" val="3296035754"/>
              </p:ext>
            </p:extLst>
          </p:nvPr>
        </p:nvGraphicFramePr>
        <p:xfrm>
          <a:off x="1565060" y="2715746"/>
          <a:ext cx="6545787" cy="3411922"/>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ángulo 2"/>
          <p:cNvSpPr/>
          <p:nvPr/>
        </p:nvSpPr>
        <p:spPr>
          <a:xfrm>
            <a:off x="2962893" y="2001430"/>
            <a:ext cx="4572000" cy="646331"/>
          </a:xfrm>
          <a:prstGeom prst="rect">
            <a:avLst/>
          </a:prstGeom>
        </p:spPr>
        <p:txBody>
          <a:bodyPr>
            <a:spAutoFit/>
          </a:bodyPr>
          <a:lstStyle/>
          <a:p>
            <a:r>
              <a:rPr lang="es-EC" dirty="0">
                <a:latin typeface="Times New Roman" panose="02020603050405020304" pitchFamily="18" charset="0"/>
                <a:ea typeface="Calibri" panose="020F0502020204030204" pitchFamily="34" charset="0"/>
              </a:rPr>
              <a:t>Calificación de Talent Search y otras consultoras en relación a la calidad</a:t>
            </a:r>
            <a:endParaRPr lang="es-EC" dirty="0"/>
          </a:p>
        </p:txBody>
      </p:sp>
    </p:spTree>
    <p:extLst>
      <p:ext uri="{BB962C8B-B14F-4D97-AF65-F5344CB8AC3E}">
        <p14:creationId xmlns:p14="http://schemas.microsoft.com/office/powerpoint/2010/main" val="33833799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0" y="-7112"/>
            <a:ext cx="9144000" cy="6839712"/>
          </a:xfrm>
          <a:prstGeom prst="rect">
            <a:avLst/>
          </a:prstGeom>
        </p:spPr>
      </p:pic>
      <p:sp>
        <p:nvSpPr>
          <p:cNvPr id="2" name="Rectángulo 1"/>
          <p:cNvSpPr/>
          <p:nvPr/>
        </p:nvSpPr>
        <p:spPr>
          <a:xfrm>
            <a:off x="1321960" y="1002248"/>
            <a:ext cx="6165670" cy="3816429"/>
          </a:xfrm>
          <a:prstGeom prst="rect">
            <a:avLst/>
          </a:prstGeom>
        </p:spPr>
        <p:txBody>
          <a:bodyPr wrap="square">
            <a:spAutoFit/>
          </a:bodyPr>
          <a:lstStyle/>
          <a:p>
            <a:pPr algn="ctr"/>
            <a:r>
              <a:rPr lang="es-EC" sz="2000" b="1" dirty="0" smtClean="0">
                <a:solidFill>
                  <a:srgbClr val="FFC000"/>
                </a:solidFill>
                <a:latin typeface="Temps Nouveau" panose="020B0600050302020204" pitchFamily="34" charset="0"/>
              </a:rPr>
              <a:t>SOMOS UNA FIRMA DE CONSULTORÍA EN TALENTO HUMANO</a:t>
            </a:r>
          </a:p>
          <a:p>
            <a:endParaRPr lang="es-EC" sz="2000" dirty="0">
              <a:latin typeface="Temps Nouveau" panose="020B0600050302020204" pitchFamily="34" charset="0"/>
            </a:endParaRPr>
          </a:p>
          <a:p>
            <a:pPr marL="214313" indent="-214313">
              <a:buFont typeface="Arial" panose="020B0604020202020204" pitchFamily="34" charset="0"/>
              <a:buChar char="•"/>
            </a:pPr>
            <a:r>
              <a:rPr lang="es-EC" dirty="0">
                <a:latin typeface="+mj-lt"/>
              </a:rPr>
              <a:t>Facilitar procesos de </a:t>
            </a:r>
            <a:r>
              <a:rPr lang="es-MX" dirty="0">
                <a:latin typeface="+mj-lt"/>
              </a:rPr>
              <a:t>aprendizaje y fortalecimiento de la Cultura </a:t>
            </a:r>
            <a:endParaRPr lang="es-EC" dirty="0">
              <a:latin typeface="+mj-lt"/>
            </a:endParaRPr>
          </a:p>
          <a:p>
            <a:pPr marL="214313" indent="-214313">
              <a:buFont typeface="Arial" panose="020B0604020202020204" pitchFamily="34" charset="0"/>
              <a:buChar char="•"/>
            </a:pPr>
            <a:r>
              <a:rPr lang="es-MX" dirty="0">
                <a:latin typeface="+mj-lt"/>
              </a:rPr>
              <a:t>Coaching Gerencial, Ejecutivo, de Equipos</a:t>
            </a:r>
            <a:endParaRPr lang="es-EC" dirty="0">
              <a:latin typeface="+mj-lt"/>
            </a:endParaRPr>
          </a:p>
          <a:p>
            <a:pPr marL="214313" indent="-214313">
              <a:buFont typeface="Arial" panose="020B0604020202020204" pitchFamily="34" charset="0"/>
              <a:buChar char="•"/>
            </a:pPr>
            <a:r>
              <a:rPr lang="es-MX" dirty="0">
                <a:latin typeface="+mj-lt"/>
              </a:rPr>
              <a:t>Desarrollo del Liderazgo y transformación de personas/organizaciones</a:t>
            </a:r>
            <a:endParaRPr lang="es-EC" dirty="0">
              <a:latin typeface="+mj-lt"/>
            </a:endParaRPr>
          </a:p>
          <a:p>
            <a:pPr marL="214313" indent="-214313">
              <a:buFont typeface="Arial" panose="020B0604020202020204" pitchFamily="34" charset="0"/>
              <a:buChar char="•"/>
            </a:pPr>
            <a:r>
              <a:rPr lang="es-MX" dirty="0" err="1">
                <a:latin typeface="+mj-lt"/>
              </a:rPr>
              <a:t>Talent</a:t>
            </a:r>
            <a:r>
              <a:rPr lang="es-MX" dirty="0">
                <a:latin typeface="+mj-lt"/>
              </a:rPr>
              <a:t> </a:t>
            </a:r>
            <a:r>
              <a:rPr lang="es-MX" dirty="0" err="1">
                <a:latin typeface="+mj-lt"/>
              </a:rPr>
              <a:t>Search</a:t>
            </a:r>
            <a:r>
              <a:rPr lang="es-MX" dirty="0">
                <a:latin typeface="+mj-lt"/>
              </a:rPr>
              <a:t>: Valoración, Búsqueda e Identificación de Talentos.</a:t>
            </a:r>
            <a:endParaRPr lang="es-EC" dirty="0">
              <a:latin typeface="+mj-lt"/>
            </a:endParaRPr>
          </a:p>
          <a:p>
            <a:pPr marL="214313" indent="-214313">
              <a:buFont typeface="Arial" panose="020B0604020202020204" pitchFamily="34" charset="0"/>
              <a:buChar char="•"/>
            </a:pPr>
            <a:r>
              <a:rPr lang="es-MX" dirty="0" err="1">
                <a:latin typeface="+mj-lt"/>
              </a:rPr>
              <a:t>Assessment</a:t>
            </a:r>
            <a:r>
              <a:rPr lang="es-MX" dirty="0">
                <a:latin typeface="+mj-lt"/>
              </a:rPr>
              <a:t> Center </a:t>
            </a:r>
            <a:endParaRPr lang="es-EC" dirty="0">
              <a:latin typeface="+mj-lt"/>
            </a:endParaRPr>
          </a:p>
          <a:p>
            <a:pPr marL="214313" indent="-214313">
              <a:buFont typeface="Arial" panose="020B0604020202020204" pitchFamily="34" charset="0"/>
              <a:buChar char="•"/>
            </a:pPr>
            <a:r>
              <a:rPr lang="es-MX" dirty="0">
                <a:latin typeface="+mj-lt"/>
              </a:rPr>
              <a:t>Soluciones de Consultoría en Gestión del Talento Humano </a:t>
            </a:r>
            <a:endParaRPr lang="es-EC" dirty="0">
              <a:latin typeface="+mj-lt"/>
            </a:endParaRPr>
          </a:p>
          <a:p>
            <a:pPr marL="214313" indent="-214313">
              <a:buFont typeface="Arial" panose="020B0604020202020204" pitchFamily="34" charset="0"/>
              <a:buChar char="•"/>
            </a:pPr>
            <a:endParaRPr lang="es-EC" sz="2000" dirty="0">
              <a:latin typeface="Temps Nouveau" panose="020B0600050302020204" pitchFamily="34"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7630" y="4824635"/>
            <a:ext cx="927460" cy="1818551"/>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4871" y="4787900"/>
            <a:ext cx="681128" cy="1892022"/>
          </a:xfrm>
          <a:prstGeom prst="rect">
            <a:avLst/>
          </a:prstGeom>
        </p:spPr>
      </p:pic>
      <p:sp>
        <p:nvSpPr>
          <p:cNvPr id="8" name="Rectángulo 7"/>
          <p:cNvSpPr/>
          <p:nvPr/>
        </p:nvSpPr>
        <p:spPr>
          <a:xfrm>
            <a:off x="3016556" y="5127501"/>
            <a:ext cx="3622185" cy="923330"/>
          </a:xfrm>
          <a:prstGeom prst="rect">
            <a:avLst/>
          </a:prstGeom>
        </p:spPr>
        <p:txBody>
          <a:bodyPr wrap="square">
            <a:spAutoFit/>
          </a:bodyPr>
          <a:lstStyle/>
          <a:p>
            <a:pPr algn="ctr"/>
            <a:r>
              <a:rPr lang="es-EC" dirty="0" smtClean="0">
                <a:latin typeface="+mj-lt"/>
              </a:rPr>
              <a:t>CONTAMOS CON UN EQUIPO DE COACHES, CONSULTORES Y FACILITADORES</a:t>
            </a:r>
            <a:endParaRPr lang="es-EC" dirty="0">
              <a:latin typeface="+mj-lt"/>
            </a:endParaRPr>
          </a:p>
        </p:txBody>
      </p:sp>
    </p:spTree>
    <p:extLst>
      <p:ext uri="{BB962C8B-B14F-4D97-AF65-F5344CB8AC3E}">
        <p14:creationId xmlns:p14="http://schemas.microsoft.com/office/powerpoint/2010/main" val="331523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par>
                                <p:cTn id="12" presetID="6" presetClass="entr" presetSubtype="1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6"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8" name="Imagen 7"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9" name="Rectángulo 8"/>
          <p:cNvSpPr/>
          <p:nvPr/>
        </p:nvSpPr>
        <p:spPr>
          <a:xfrm>
            <a:off x="2857067" y="689013"/>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RESULTADOS</a:t>
            </a:r>
            <a:endParaRPr lang="es-EC" b="1" dirty="0">
              <a:solidFill>
                <a:schemeClr val="tx1"/>
              </a:solidFill>
            </a:endParaRPr>
          </a:p>
        </p:txBody>
      </p:sp>
      <p:sp>
        <p:nvSpPr>
          <p:cNvPr id="3" name="Rectángulo 2"/>
          <p:cNvSpPr/>
          <p:nvPr/>
        </p:nvSpPr>
        <p:spPr>
          <a:xfrm>
            <a:off x="2962893" y="2001430"/>
            <a:ext cx="4572000" cy="646331"/>
          </a:xfrm>
          <a:prstGeom prst="rect">
            <a:avLst/>
          </a:prstGeom>
        </p:spPr>
        <p:txBody>
          <a:bodyPr>
            <a:spAutoFit/>
          </a:bodyPr>
          <a:lstStyle/>
          <a:p>
            <a:r>
              <a:rPr lang="es-EC" dirty="0"/>
              <a:t>Calificación de Talent Search y otras consultoras en relación a la utilidad</a:t>
            </a:r>
          </a:p>
        </p:txBody>
      </p:sp>
      <p:graphicFrame>
        <p:nvGraphicFramePr>
          <p:cNvPr id="11" name="Gráfico 10"/>
          <p:cNvGraphicFramePr/>
          <p:nvPr>
            <p:extLst>
              <p:ext uri="{D42A27DB-BD31-4B8C-83A1-F6EECF244321}">
                <p14:modId xmlns:p14="http://schemas.microsoft.com/office/powerpoint/2010/main" val="1895406106"/>
              </p:ext>
            </p:extLst>
          </p:nvPr>
        </p:nvGraphicFramePr>
        <p:xfrm>
          <a:off x="1795577" y="2647760"/>
          <a:ext cx="6398397" cy="350365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20698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8" name="Imagen 7"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9" name="Rectángulo 8"/>
          <p:cNvSpPr/>
          <p:nvPr/>
        </p:nvSpPr>
        <p:spPr>
          <a:xfrm>
            <a:off x="2857067" y="689013"/>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RESULTADOS</a:t>
            </a:r>
            <a:endParaRPr lang="es-EC" b="1" dirty="0">
              <a:solidFill>
                <a:schemeClr val="tx1"/>
              </a:solidFill>
            </a:endParaRPr>
          </a:p>
        </p:txBody>
      </p:sp>
      <p:sp>
        <p:nvSpPr>
          <p:cNvPr id="3" name="Rectángulo 2"/>
          <p:cNvSpPr/>
          <p:nvPr/>
        </p:nvSpPr>
        <p:spPr>
          <a:xfrm>
            <a:off x="2962893" y="2001430"/>
            <a:ext cx="4572000" cy="646331"/>
          </a:xfrm>
          <a:prstGeom prst="rect">
            <a:avLst/>
          </a:prstGeom>
        </p:spPr>
        <p:txBody>
          <a:bodyPr>
            <a:spAutoFit/>
          </a:bodyPr>
          <a:lstStyle/>
          <a:p>
            <a:r>
              <a:rPr lang="es-EC" dirty="0"/>
              <a:t>Calificación de Talent Search y otras consultoras en relación a la utilidad</a:t>
            </a:r>
          </a:p>
        </p:txBody>
      </p:sp>
      <p:graphicFrame>
        <p:nvGraphicFramePr>
          <p:cNvPr id="13" name="Gráfico 12"/>
          <p:cNvGraphicFramePr/>
          <p:nvPr>
            <p:extLst>
              <p:ext uri="{D42A27DB-BD31-4B8C-83A1-F6EECF244321}">
                <p14:modId xmlns:p14="http://schemas.microsoft.com/office/powerpoint/2010/main" val="2739686625"/>
              </p:ext>
            </p:extLst>
          </p:nvPr>
        </p:nvGraphicFramePr>
        <p:xfrm>
          <a:off x="1558071" y="2647760"/>
          <a:ext cx="6683404" cy="343240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40266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8" name="Imagen 7"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9" name="Rectángulo 8"/>
          <p:cNvSpPr/>
          <p:nvPr/>
        </p:nvSpPr>
        <p:spPr>
          <a:xfrm>
            <a:off x="2857067" y="689013"/>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RESULTADOS</a:t>
            </a:r>
            <a:endParaRPr lang="es-EC" b="1" dirty="0">
              <a:solidFill>
                <a:schemeClr val="tx1"/>
              </a:solidFill>
            </a:endParaRPr>
          </a:p>
        </p:txBody>
      </p:sp>
      <p:sp>
        <p:nvSpPr>
          <p:cNvPr id="3" name="Rectángulo 2"/>
          <p:cNvSpPr/>
          <p:nvPr/>
        </p:nvSpPr>
        <p:spPr>
          <a:xfrm>
            <a:off x="2417359" y="1942054"/>
            <a:ext cx="4572000" cy="646331"/>
          </a:xfrm>
          <a:prstGeom prst="rect">
            <a:avLst/>
          </a:prstGeom>
        </p:spPr>
        <p:txBody>
          <a:bodyPr>
            <a:spAutoFit/>
          </a:bodyPr>
          <a:lstStyle/>
          <a:p>
            <a:pPr marL="223520" indent="-223520" algn="ctr"/>
            <a:r>
              <a:rPr lang="es-EC" dirty="0">
                <a:latin typeface="Times New Roman" panose="02020603050405020304" pitchFamily="18" charset="0"/>
                <a:ea typeface="Calibri" panose="020F0502020204030204" pitchFamily="34" charset="0"/>
                <a:cs typeface="Times New Roman" panose="02020603050405020304" pitchFamily="18" charset="0"/>
              </a:rPr>
              <a:t>Calificación de Talent Search y otras consultoras en relación al precio</a:t>
            </a:r>
          </a:p>
        </p:txBody>
      </p:sp>
      <p:graphicFrame>
        <p:nvGraphicFramePr>
          <p:cNvPr id="10" name="Gráfico 9"/>
          <p:cNvGraphicFramePr/>
          <p:nvPr>
            <p:extLst>
              <p:ext uri="{D42A27DB-BD31-4B8C-83A1-F6EECF244321}">
                <p14:modId xmlns:p14="http://schemas.microsoft.com/office/powerpoint/2010/main" val="3752436679"/>
              </p:ext>
            </p:extLst>
          </p:nvPr>
        </p:nvGraphicFramePr>
        <p:xfrm>
          <a:off x="1356190" y="2647761"/>
          <a:ext cx="6766532" cy="381241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773046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02" y="0"/>
            <a:ext cx="9144000" cy="6839712"/>
          </a:xfrm>
          <a:prstGeom prst="rect">
            <a:avLst/>
          </a:prstGeom>
        </p:spPr>
      </p:pic>
      <p:pic>
        <p:nvPicPr>
          <p:cNvPr id="8" name="Imagen 7"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9" name="Rectángulo 8"/>
          <p:cNvSpPr/>
          <p:nvPr/>
        </p:nvSpPr>
        <p:spPr>
          <a:xfrm>
            <a:off x="2857067" y="689013"/>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RESULTADOS</a:t>
            </a:r>
            <a:endParaRPr lang="es-EC" b="1" dirty="0">
              <a:solidFill>
                <a:schemeClr val="tx1"/>
              </a:solidFill>
            </a:endParaRPr>
          </a:p>
        </p:txBody>
      </p:sp>
      <p:graphicFrame>
        <p:nvGraphicFramePr>
          <p:cNvPr id="10" name="Gráfico 9"/>
          <p:cNvGraphicFramePr/>
          <p:nvPr>
            <p:extLst>
              <p:ext uri="{D42A27DB-BD31-4B8C-83A1-F6EECF244321}">
                <p14:modId xmlns:p14="http://schemas.microsoft.com/office/powerpoint/2010/main" val="1810840773"/>
              </p:ext>
            </p:extLst>
          </p:nvPr>
        </p:nvGraphicFramePr>
        <p:xfrm>
          <a:off x="1576449" y="2155344"/>
          <a:ext cx="6181106" cy="3991903"/>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ángulo 1"/>
          <p:cNvSpPr/>
          <p:nvPr/>
        </p:nvSpPr>
        <p:spPr>
          <a:xfrm>
            <a:off x="1982423" y="1749501"/>
            <a:ext cx="6180376" cy="369332"/>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Razón principal para requerir servicios de Talent Search</a:t>
            </a:r>
            <a:endParaRPr lang="es-EC" dirty="0"/>
          </a:p>
        </p:txBody>
      </p:sp>
    </p:spTree>
    <p:extLst>
      <p:ext uri="{BB962C8B-B14F-4D97-AF65-F5344CB8AC3E}">
        <p14:creationId xmlns:p14="http://schemas.microsoft.com/office/powerpoint/2010/main" val="41536896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8" name="Imagen 7"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9" name="Rectángulo 8"/>
          <p:cNvSpPr/>
          <p:nvPr/>
        </p:nvSpPr>
        <p:spPr>
          <a:xfrm>
            <a:off x="2857067" y="689013"/>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RESULTADOS</a:t>
            </a:r>
            <a:endParaRPr lang="es-EC" b="1" dirty="0">
              <a:solidFill>
                <a:schemeClr val="tx1"/>
              </a:solidFill>
            </a:endParaRPr>
          </a:p>
        </p:txBody>
      </p:sp>
      <p:graphicFrame>
        <p:nvGraphicFramePr>
          <p:cNvPr id="10" name="Gráfico 9"/>
          <p:cNvGraphicFramePr>
            <a:graphicFrameLocks/>
          </p:cNvGraphicFramePr>
          <p:nvPr>
            <p:extLst>
              <p:ext uri="{D42A27DB-BD31-4B8C-83A1-F6EECF244321}">
                <p14:modId xmlns:p14="http://schemas.microsoft.com/office/powerpoint/2010/main" val="1536460880"/>
              </p:ext>
            </p:extLst>
          </p:nvPr>
        </p:nvGraphicFramePr>
        <p:xfrm>
          <a:off x="1085417" y="1466331"/>
          <a:ext cx="7658533" cy="51343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246460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8" name="Imagen 7"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9" name="Rectángulo 8"/>
          <p:cNvSpPr/>
          <p:nvPr/>
        </p:nvSpPr>
        <p:spPr>
          <a:xfrm>
            <a:off x="3059319" y="380135"/>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PERCEPTUAL</a:t>
            </a:r>
            <a:endParaRPr lang="es-EC" b="1" dirty="0">
              <a:solidFill>
                <a:schemeClr val="tx1"/>
              </a:solidFill>
            </a:endParaRPr>
          </a:p>
        </p:txBody>
      </p:sp>
      <p:pic>
        <p:nvPicPr>
          <p:cNvPr id="10" name="Picture 20" descr="D:\tesis\estefanía briceño\precio calidad1.png"/>
          <p:cNvPicPr/>
          <p:nvPr/>
        </p:nvPicPr>
        <p:blipFill>
          <a:blip r:embed="rId5">
            <a:extLst>
              <a:ext uri="{28A0092B-C50C-407E-A947-70E740481C1C}">
                <a14:useLocalDpi xmlns:a14="http://schemas.microsoft.com/office/drawing/2010/main" val="0"/>
              </a:ext>
            </a:extLst>
          </a:blip>
          <a:srcRect/>
          <a:stretch>
            <a:fillRect/>
          </a:stretch>
        </p:blipFill>
        <p:spPr bwMode="auto">
          <a:xfrm>
            <a:off x="2101176" y="1722784"/>
            <a:ext cx="6188042" cy="4895220"/>
          </a:xfrm>
          <a:prstGeom prst="rect">
            <a:avLst/>
          </a:prstGeom>
          <a:noFill/>
          <a:ln>
            <a:noFill/>
          </a:ln>
        </p:spPr>
      </p:pic>
      <p:sp>
        <p:nvSpPr>
          <p:cNvPr id="2" name="Rectángulo 1"/>
          <p:cNvSpPr/>
          <p:nvPr/>
        </p:nvSpPr>
        <p:spPr>
          <a:xfrm>
            <a:off x="3261571" y="1353452"/>
            <a:ext cx="3288080"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Mapa perceptual Precio - Calidad</a:t>
            </a:r>
            <a:endParaRPr lang="es-EC" dirty="0"/>
          </a:p>
        </p:txBody>
      </p:sp>
    </p:spTree>
    <p:extLst>
      <p:ext uri="{BB962C8B-B14F-4D97-AF65-F5344CB8AC3E}">
        <p14:creationId xmlns:p14="http://schemas.microsoft.com/office/powerpoint/2010/main" val="18586295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8" name="Imagen 7"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9" name="Rectángulo 8"/>
          <p:cNvSpPr/>
          <p:nvPr/>
        </p:nvSpPr>
        <p:spPr>
          <a:xfrm>
            <a:off x="2857067" y="584168"/>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PERCEPTUAL</a:t>
            </a:r>
            <a:endParaRPr lang="es-EC" b="1" dirty="0">
              <a:solidFill>
                <a:schemeClr val="tx1"/>
              </a:solidFill>
            </a:endParaRPr>
          </a:p>
        </p:txBody>
      </p:sp>
      <p:pic>
        <p:nvPicPr>
          <p:cNvPr id="6" name="Picture 21" descr="D:\tesis\estefanía briceño\revelavcia y utilidad1.png"/>
          <p:cNvPicPr/>
          <p:nvPr/>
        </p:nvPicPr>
        <p:blipFill>
          <a:blip r:embed="rId5">
            <a:extLst>
              <a:ext uri="{28A0092B-C50C-407E-A947-70E740481C1C}">
                <a14:useLocalDpi xmlns:a14="http://schemas.microsoft.com/office/drawing/2010/main" val="0"/>
              </a:ext>
            </a:extLst>
          </a:blip>
          <a:srcRect/>
          <a:stretch>
            <a:fillRect/>
          </a:stretch>
        </p:blipFill>
        <p:spPr bwMode="auto">
          <a:xfrm>
            <a:off x="1855309" y="1530667"/>
            <a:ext cx="6074040" cy="4938372"/>
          </a:xfrm>
          <a:prstGeom prst="rect">
            <a:avLst/>
          </a:prstGeom>
          <a:noFill/>
          <a:ln>
            <a:noFill/>
          </a:ln>
        </p:spPr>
      </p:pic>
      <p:sp>
        <p:nvSpPr>
          <p:cNvPr id="2" name="Rectángulo 1"/>
          <p:cNvSpPr/>
          <p:nvPr/>
        </p:nvSpPr>
        <p:spPr>
          <a:xfrm>
            <a:off x="2857067" y="1161335"/>
            <a:ext cx="3801041"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Mapa perceptual Relevancia – Utilidad</a:t>
            </a:r>
            <a:endParaRPr lang="es-EC" dirty="0"/>
          </a:p>
        </p:txBody>
      </p:sp>
    </p:spTree>
    <p:extLst>
      <p:ext uri="{BB962C8B-B14F-4D97-AF65-F5344CB8AC3E}">
        <p14:creationId xmlns:p14="http://schemas.microsoft.com/office/powerpoint/2010/main" val="23188467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grpSp>
        <p:nvGrpSpPr>
          <p:cNvPr id="32" name="Grupo 31"/>
          <p:cNvGrpSpPr/>
          <p:nvPr/>
        </p:nvGrpSpPr>
        <p:grpSpPr>
          <a:xfrm>
            <a:off x="1483346" y="1669365"/>
            <a:ext cx="5262034" cy="3789737"/>
            <a:chOff x="449919" y="1477603"/>
            <a:chExt cx="3730550" cy="373829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19" y="1477603"/>
              <a:ext cx="2146872" cy="3617010"/>
            </a:xfrm>
            <a:prstGeom prst="rect">
              <a:avLst/>
            </a:prstGeom>
          </p:spPr>
        </p:pic>
        <p:sp>
          <p:nvSpPr>
            <p:cNvPr id="2" name="Rectángulo 1"/>
            <p:cNvSpPr/>
            <p:nvPr/>
          </p:nvSpPr>
          <p:spPr>
            <a:xfrm>
              <a:off x="581115" y="2168905"/>
              <a:ext cx="3599354" cy="3046988"/>
            </a:xfrm>
            <a:prstGeom prst="rect">
              <a:avLst/>
            </a:prstGeom>
          </p:spPr>
          <p:txBody>
            <a:bodyPr wrap="square" numCol="2">
              <a:spAutoFit/>
            </a:bodyPr>
            <a:lstStyle/>
            <a:p>
              <a:r>
                <a:rPr lang="es-ES_tradnl" sz="1200" dirty="0"/>
                <a:t>Para la empresa objeto de estudio, este factor implica una posible amenaza, debido a que sobre todo en los últimos años, el aspecto político es sin duda variable, lo cual afecta por un lado a la inversión del exterior, al nivel de consumo, sobre todo de productos que no son de primera necesidad, e incluso a la estructura de personal de las empresas, ya que en función de costos operativos o de servicio y nuevas condiciones laborables, las empresas deben optimizar la fuerza laboral para mantener sus niveles de utilidad</a:t>
              </a:r>
              <a:r>
                <a:rPr lang="es-ES_tradnl" sz="1200" dirty="0" smtClean="0"/>
                <a:t>.</a:t>
              </a:r>
              <a:endParaRPr lang="es-EC" sz="1200" dirty="0">
                <a:latin typeface="Temps Nouveau" panose="020B0600050302020204" pitchFamily="34" charset="0"/>
              </a:endParaRPr>
            </a:p>
          </p:txBody>
        </p:sp>
        <p:sp>
          <p:nvSpPr>
            <p:cNvPr id="15" name="CuadroTexto 14"/>
            <p:cNvSpPr txBox="1"/>
            <p:nvPr/>
          </p:nvSpPr>
          <p:spPr>
            <a:xfrm rot="21421034">
              <a:off x="1212100" y="1701244"/>
              <a:ext cx="892347" cy="338554"/>
            </a:xfrm>
            <a:prstGeom prst="rect">
              <a:avLst/>
            </a:prstGeom>
            <a:solidFill>
              <a:srgbClr val="FFFF00"/>
            </a:solidFill>
          </p:spPr>
          <p:txBody>
            <a:bodyPr wrap="none" rtlCol="0">
              <a:spAutoFit/>
            </a:bodyPr>
            <a:lstStyle>
              <a:defPPr>
                <a:defRPr lang="es-EC"/>
              </a:defPPr>
              <a:lvl1pPr>
                <a:defRPr sz="1600">
                  <a:latin typeface="Temps Nouveau" panose="020B0600050302020204" pitchFamily="34" charset="0"/>
                </a:defRPr>
              </a:lvl1pPr>
            </a:lstStyle>
            <a:p>
              <a:r>
                <a:rPr lang="es-EC" dirty="0" smtClean="0"/>
                <a:t>Factor Político</a:t>
              </a:r>
              <a:endParaRPr lang="es-EC" dirty="0"/>
            </a:p>
          </p:txBody>
        </p:sp>
      </p:grpSp>
      <p:grpSp>
        <p:nvGrpSpPr>
          <p:cNvPr id="3" name="Grupo 2"/>
          <p:cNvGrpSpPr/>
          <p:nvPr/>
        </p:nvGrpSpPr>
        <p:grpSpPr>
          <a:xfrm>
            <a:off x="5099905" y="1669367"/>
            <a:ext cx="2874265" cy="3617011"/>
            <a:chOff x="4772491" y="1770573"/>
            <a:chExt cx="2874265" cy="4405405"/>
          </a:xfrm>
        </p:grpSpPr>
        <p:pic>
          <p:nvPicPr>
            <p:cNvPr id="25" name="Imagen 24"/>
            <p:cNvPicPr>
              <a:picLocks noChangeAspect="1"/>
            </p:cNvPicPr>
            <p:nvPr/>
          </p:nvPicPr>
          <p:blipFill rotWithShape="1">
            <a:blip r:embed="rId4">
              <a:extLst>
                <a:ext uri="{28A0092B-C50C-407E-A947-70E740481C1C}">
                  <a14:useLocalDpi xmlns:a14="http://schemas.microsoft.com/office/drawing/2010/main" val="0"/>
                </a:ext>
              </a:extLst>
            </a:blip>
            <a:srcRect r="1838" b="20603"/>
            <a:stretch/>
          </p:blipFill>
          <p:spPr>
            <a:xfrm>
              <a:off x="4772491" y="1770573"/>
              <a:ext cx="2874265" cy="4405405"/>
            </a:xfrm>
            <a:prstGeom prst="rect">
              <a:avLst/>
            </a:prstGeom>
          </p:spPr>
        </p:pic>
        <p:sp>
          <p:nvSpPr>
            <p:cNvPr id="24" name="CuadroTexto 23"/>
            <p:cNvSpPr txBox="1"/>
            <p:nvPr/>
          </p:nvSpPr>
          <p:spPr>
            <a:xfrm rot="21194747">
              <a:off x="5469127" y="2449420"/>
              <a:ext cx="1363771" cy="307777"/>
            </a:xfrm>
            <a:prstGeom prst="rect">
              <a:avLst/>
            </a:prstGeom>
            <a:solidFill>
              <a:srgbClr val="FF7B02"/>
            </a:solidFill>
          </p:spPr>
          <p:txBody>
            <a:bodyPr wrap="none" rtlCol="0">
              <a:spAutoFit/>
            </a:bodyPr>
            <a:lstStyle>
              <a:defPPr>
                <a:defRPr lang="es-EC"/>
              </a:defPPr>
              <a:lvl1pPr>
                <a:defRPr sz="1600">
                  <a:latin typeface="Temps Nouveau" panose="020B0600050302020204" pitchFamily="34" charset="0"/>
                </a:defRPr>
              </a:lvl1pPr>
            </a:lstStyle>
            <a:p>
              <a:pPr algn="ctr"/>
              <a:r>
                <a:rPr lang="es-EC" sz="1400" dirty="0" smtClean="0">
                  <a:solidFill>
                    <a:schemeClr val="bg1"/>
                  </a:solidFill>
                </a:rPr>
                <a:t>Factor Económico</a:t>
              </a:r>
              <a:endParaRPr lang="es-EC" sz="1400" dirty="0">
                <a:solidFill>
                  <a:schemeClr val="bg1"/>
                </a:solidFill>
              </a:endParaRPr>
            </a:p>
          </p:txBody>
        </p:sp>
        <p:sp>
          <p:nvSpPr>
            <p:cNvPr id="9" name="CuadroTexto 8"/>
            <p:cNvSpPr txBox="1"/>
            <p:nvPr/>
          </p:nvSpPr>
          <p:spPr>
            <a:xfrm>
              <a:off x="4880186" y="3001521"/>
              <a:ext cx="2766570" cy="2123658"/>
            </a:xfrm>
            <a:prstGeom prst="rect">
              <a:avLst/>
            </a:prstGeom>
            <a:noFill/>
          </p:spPr>
          <p:txBody>
            <a:bodyPr wrap="square" rtlCol="0">
              <a:spAutoFit/>
            </a:bodyPr>
            <a:lstStyle>
              <a:defPPr>
                <a:defRPr lang="es-EC"/>
              </a:defPPr>
              <a:lvl1pPr>
                <a:defRPr sz="1500" b="1">
                  <a:latin typeface="Tempus Sans ITC" panose="04020404030D07020202" pitchFamily="82" charset="0"/>
                </a:defRPr>
              </a:lvl1pPr>
            </a:lstStyle>
            <a:p>
              <a:r>
                <a:rPr lang="es-ES_tradnl" sz="1200" b="0" dirty="0">
                  <a:latin typeface="+mn-lt"/>
                </a:rPr>
                <a:t>Para la empresa objeto de estudio, este factor implica una leve oportunidad, ya que a pesar de mostrarse una variación cíclica de la inflación en el país, al ser una empresa de servicios de consultoría no tiene componentes directos como insumos materiales que se vean afectados en el margen de ganancia; más bien se podría decir que el valor de la inflación es inferior al 5%, situación que torna a la economía más estable. </a:t>
              </a:r>
              <a:endParaRPr lang="es-EC" sz="1200" b="0" dirty="0">
                <a:latin typeface="+mn-lt"/>
              </a:endParaRPr>
            </a:p>
          </p:txBody>
        </p:sp>
      </p:grpSp>
      <p:sp>
        <p:nvSpPr>
          <p:cNvPr id="13" name="Rectángulo 12"/>
          <p:cNvSpPr/>
          <p:nvPr/>
        </p:nvSpPr>
        <p:spPr>
          <a:xfrm>
            <a:off x="2771956" y="653517"/>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PEST</a:t>
            </a:r>
            <a:endParaRPr lang="es-EC" b="1" dirty="0">
              <a:solidFill>
                <a:schemeClr val="tx1"/>
              </a:solidFill>
            </a:endParaRPr>
          </a:p>
        </p:txBody>
      </p:sp>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2993" y="5420846"/>
            <a:ext cx="1070175" cy="119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1788" y="5488141"/>
            <a:ext cx="1358193" cy="106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113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grpSp>
        <p:nvGrpSpPr>
          <p:cNvPr id="32" name="Grupo 31"/>
          <p:cNvGrpSpPr/>
          <p:nvPr/>
        </p:nvGrpSpPr>
        <p:grpSpPr>
          <a:xfrm>
            <a:off x="995040" y="1669366"/>
            <a:ext cx="5262034" cy="3666788"/>
            <a:chOff x="449919" y="1477603"/>
            <a:chExt cx="3730550" cy="361701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19" y="1477603"/>
              <a:ext cx="2146872" cy="3617010"/>
            </a:xfrm>
            <a:prstGeom prst="rect">
              <a:avLst/>
            </a:prstGeom>
          </p:spPr>
        </p:pic>
        <p:sp>
          <p:nvSpPr>
            <p:cNvPr id="2" name="Rectángulo 1"/>
            <p:cNvSpPr/>
            <p:nvPr/>
          </p:nvSpPr>
          <p:spPr>
            <a:xfrm>
              <a:off x="581115" y="2168905"/>
              <a:ext cx="3599354" cy="2276988"/>
            </a:xfrm>
            <a:prstGeom prst="rect">
              <a:avLst/>
            </a:prstGeom>
          </p:spPr>
          <p:txBody>
            <a:bodyPr wrap="square" numCol="2">
              <a:spAutoFit/>
            </a:bodyPr>
            <a:lstStyle/>
            <a:p>
              <a:r>
                <a:rPr lang="es-EC" sz="1200" dirty="0"/>
                <a:t>Para la empresa objeto de estudio, este factor implica una oportunidad, debido principalmente a que menos desempleo implica un aspecto social positivo, que incide no solo en el hecho de que más ecuatorianos tengan ingresos mensuales fijos o variables, dependiendo el grupo en el que se encuentren, sino que esto apoya al consumo, lo cual beneficia e incide en la empresa privada, y esto a su vez dinamiza la economía del país.</a:t>
              </a:r>
              <a:endParaRPr lang="es-EC" sz="1200" dirty="0">
                <a:latin typeface="Temps Nouveau" panose="020B0600050302020204" pitchFamily="34" charset="0"/>
              </a:endParaRPr>
            </a:p>
          </p:txBody>
        </p:sp>
        <p:sp>
          <p:nvSpPr>
            <p:cNvPr id="15" name="CuadroTexto 14"/>
            <p:cNvSpPr txBox="1"/>
            <p:nvPr/>
          </p:nvSpPr>
          <p:spPr>
            <a:xfrm rot="21421034">
              <a:off x="1232829" y="1703542"/>
              <a:ext cx="850889" cy="333958"/>
            </a:xfrm>
            <a:prstGeom prst="rect">
              <a:avLst/>
            </a:prstGeom>
            <a:solidFill>
              <a:srgbClr val="92D050"/>
            </a:solidFill>
          </p:spPr>
          <p:txBody>
            <a:bodyPr wrap="none" rtlCol="0">
              <a:spAutoFit/>
            </a:bodyPr>
            <a:lstStyle>
              <a:defPPr>
                <a:defRPr lang="es-EC"/>
              </a:defPPr>
              <a:lvl1pPr>
                <a:defRPr sz="1600">
                  <a:latin typeface="Temps Nouveau" panose="020B0600050302020204" pitchFamily="34" charset="0"/>
                </a:defRPr>
              </a:lvl1pPr>
            </a:lstStyle>
            <a:p>
              <a:r>
                <a:rPr lang="es-EC" dirty="0" smtClean="0"/>
                <a:t>Factor Social </a:t>
              </a:r>
              <a:endParaRPr lang="es-EC" dirty="0"/>
            </a:p>
          </p:txBody>
        </p:sp>
      </p:grpSp>
      <p:grpSp>
        <p:nvGrpSpPr>
          <p:cNvPr id="3" name="Grupo 2"/>
          <p:cNvGrpSpPr/>
          <p:nvPr/>
        </p:nvGrpSpPr>
        <p:grpSpPr>
          <a:xfrm>
            <a:off x="5099905" y="1669367"/>
            <a:ext cx="2874265" cy="3617011"/>
            <a:chOff x="4772491" y="1770573"/>
            <a:chExt cx="2874265" cy="4405405"/>
          </a:xfrm>
        </p:grpSpPr>
        <p:pic>
          <p:nvPicPr>
            <p:cNvPr id="25" name="Imagen 24"/>
            <p:cNvPicPr>
              <a:picLocks noChangeAspect="1"/>
            </p:cNvPicPr>
            <p:nvPr/>
          </p:nvPicPr>
          <p:blipFill rotWithShape="1">
            <a:blip r:embed="rId4">
              <a:extLst>
                <a:ext uri="{28A0092B-C50C-407E-A947-70E740481C1C}">
                  <a14:useLocalDpi xmlns:a14="http://schemas.microsoft.com/office/drawing/2010/main" val="0"/>
                </a:ext>
              </a:extLst>
            </a:blip>
            <a:srcRect r="1838" b="20603"/>
            <a:stretch/>
          </p:blipFill>
          <p:spPr>
            <a:xfrm>
              <a:off x="4772491" y="1770573"/>
              <a:ext cx="2874265" cy="4405405"/>
            </a:xfrm>
            <a:prstGeom prst="rect">
              <a:avLst/>
            </a:prstGeom>
          </p:spPr>
        </p:pic>
        <p:sp>
          <p:nvSpPr>
            <p:cNvPr id="24" name="CuadroTexto 23"/>
            <p:cNvSpPr txBox="1"/>
            <p:nvPr/>
          </p:nvSpPr>
          <p:spPr>
            <a:xfrm rot="21194747">
              <a:off x="5479676" y="2415877"/>
              <a:ext cx="1342676" cy="374863"/>
            </a:xfrm>
            <a:prstGeom prst="rect">
              <a:avLst/>
            </a:prstGeom>
            <a:solidFill>
              <a:srgbClr val="7030A0"/>
            </a:solidFill>
          </p:spPr>
          <p:txBody>
            <a:bodyPr wrap="none" rtlCol="0">
              <a:spAutoFit/>
            </a:bodyPr>
            <a:lstStyle>
              <a:defPPr>
                <a:defRPr lang="es-EC"/>
              </a:defPPr>
              <a:lvl1pPr>
                <a:defRPr sz="1600">
                  <a:latin typeface="Temps Nouveau" panose="020B0600050302020204" pitchFamily="34" charset="0"/>
                </a:defRPr>
              </a:lvl1pPr>
            </a:lstStyle>
            <a:p>
              <a:pPr algn="ctr"/>
              <a:r>
                <a:rPr lang="es-EC" sz="1400" dirty="0" smtClean="0">
                  <a:solidFill>
                    <a:schemeClr val="bg1"/>
                  </a:solidFill>
                </a:rPr>
                <a:t>Factor Tecnología</a:t>
              </a:r>
              <a:endParaRPr lang="es-EC" sz="1400" dirty="0">
                <a:solidFill>
                  <a:schemeClr val="bg1"/>
                </a:solidFill>
              </a:endParaRPr>
            </a:p>
          </p:txBody>
        </p:sp>
        <p:sp>
          <p:nvSpPr>
            <p:cNvPr id="9" name="CuadroTexto 8"/>
            <p:cNvSpPr txBox="1"/>
            <p:nvPr/>
          </p:nvSpPr>
          <p:spPr>
            <a:xfrm>
              <a:off x="4880186" y="3001521"/>
              <a:ext cx="2766570" cy="2811465"/>
            </a:xfrm>
            <a:prstGeom prst="rect">
              <a:avLst/>
            </a:prstGeom>
            <a:noFill/>
          </p:spPr>
          <p:txBody>
            <a:bodyPr wrap="square" rtlCol="0">
              <a:spAutoFit/>
            </a:bodyPr>
            <a:lstStyle>
              <a:defPPr>
                <a:defRPr lang="es-EC"/>
              </a:defPPr>
              <a:lvl1pPr>
                <a:defRPr sz="1500" b="1">
                  <a:latin typeface="Tempus Sans ITC" panose="04020404030D07020202" pitchFamily="82" charset="0"/>
                </a:defRPr>
              </a:lvl1pPr>
            </a:lstStyle>
            <a:p>
              <a:r>
                <a:rPr lang="es-ES_tradnl" sz="1200" b="0" dirty="0">
                  <a:latin typeface="+mn-lt"/>
                </a:rPr>
                <a:t>Para la empresa objeto de estudio, este factor implica una oportunidad, debido a que cada vez es mejor la tecnología con la que se cuenta para facilitar las funciones de consultoría y asesoría, y a pesar del costo que tiene, es más factible acceder a estas nuevas herramientas e información. Así mismo, cada vez hay mejores perfiles de potenciales candidatos que obtienen una especialización o título de cuarto nivel, ya sea en el país o en exterior.</a:t>
              </a:r>
              <a:endParaRPr lang="es-EC" sz="1200" b="0" dirty="0">
                <a:latin typeface="+mn-lt"/>
              </a:endParaRPr>
            </a:p>
          </p:txBody>
        </p:sp>
      </p:grpSp>
      <p:sp>
        <p:nvSpPr>
          <p:cNvPr id="13" name="Rectángulo 12"/>
          <p:cNvSpPr/>
          <p:nvPr/>
        </p:nvSpPr>
        <p:spPr>
          <a:xfrm>
            <a:off x="2771956" y="653517"/>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PEST</a:t>
            </a:r>
            <a:endParaRPr lang="es-EC" b="1" dirty="0">
              <a:solidFill>
                <a:schemeClr val="tx1"/>
              </a:solidFill>
            </a:endParaRPr>
          </a:p>
        </p:txBody>
      </p:sp>
      <p:pic>
        <p:nvPicPr>
          <p:cNvPr id="2050" name="Picture 2" descr="http://www.ekosnegocios.com/negocios/especiales/images/237/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9326" y="5480618"/>
            <a:ext cx="1658224" cy="10861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nalitica.com/wp-content/uploads/2015/02/avance-tecnol%C3%B3gic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0419" y="5525451"/>
            <a:ext cx="1853144" cy="92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75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8" name="Imagen 7"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9" name="Rectángulo 8"/>
          <p:cNvSpPr/>
          <p:nvPr/>
        </p:nvSpPr>
        <p:spPr>
          <a:xfrm>
            <a:off x="2857067" y="689013"/>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ANALISIS FUERZA DE PORTER</a:t>
            </a:r>
            <a:endParaRPr lang="es-EC" b="1" dirty="0">
              <a:solidFill>
                <a:schemeClr val="tx1"/>
              </a:solidFill>
            </a:endParaRPr>
          </a:p>
        </p:txBody>
      </p:sp>
      <p:graphicFrame>
        <p:nvGraphicFramePr>
          <p:cNvPr id="15" name="Tabla 14"/>
          <p:cNvGraphicFramePr>
            <a:graphicFrameLocks noGrp="1"/>
          </p:cNvGraphicFramePr>
          <p:nvPr>
            <p:extLst>
              <p:ext uri="{D42A27DB-BD31-4B8C-83A1-F6EECF244321}">
                <p14:modId xmlns:p14="http://schemas.microsoft.com/office/powerpoint/2010/main" val="1490231190"/>
              </p:ext>
            </p:extLst>
          </p:nvPr>
        </p:nvGraphicFramePr>
        <p:xfrm>
          <a:off x="2223839" y="1817631"/>
          <a:ext cx="4948857" cy="3751896"/>
        </p:xfrm>
        <a:graphic>
          <a:graphicData uri="http://schemas.openxmlformats.org/drawingml/2006/table">
            <a:tbl>
              <a:tblPr firstRow="1" bandRow="1">
                <a:tableStyleId>{F5AB1C69-6EDB-4FF4-983F-18BD219EF322}</a:tableStyleId>
              </a:tblPr>
              <a:tblGrid>
                <a:gridCol w="3075949"/>
                <a:gridCol w="1872908"/>
              </a:tblGrid>
              <a:tr h="605606">
                <a:tc>
                  <a:txBody>
                    <a:bodyPr/>
                    <a:lstStyle/>
                    <a:p>
                      <a:pPr marL="0" marR="0" lvl="4" indent="0" algn="l" defTabSz="1075334" rtl="0" eaLnBrk="1" fontAlgn="auto" latinLnBrk="0" hangingPunct="1">
                        <a:lnSpc>
                          <a:spcPct val="100000"/>
                        </a:lnSpc>
                        <a:spcBef>
                          <a:spcPts val="0"/>
                        </a:spcBef>
                        <a:spcAft>
                          <a:spcPts val="0"/>
                        </a:spcAft>
                        <a:buClrTx/>
                        <a:buSzTx/>
                        <a:buFontTx/>
                        <a:buNone/>
                        <a:tabLst/>
                        <a:defRPr/>
                      </a:pPr>
                      <a:endParaRPr lang="es-ES_tradnl" sz="1100" b="1" dirty="0" smtClean="0"/>
                    </a:p>
                    <a:p>
                      <a:pPr marL="0" marR="0" lvl="4" indent="0" algn="l" defTabSz="1075334" rtl="0" eaLnBrk="1" fontAlgn="auto" latinLnBrk="0" hangingPunct="1">
                        <a:lnSpc>
                          <a:spcPct val="100000"/>
                        </a:lnSpc>
                        <a:spcBef>
                          <a:spcPts val="0"/>
                        </a:spcBef>
                        <a:spcAft>
                          <a:spcPts val="0"/>
                        </a:spcAft>
                        <a:buClrTx/>
                        <a:buSzTx/>
                        <a:buFontTx/>
                        <a:buNone/>
                        <a:tabLst/>
                        <a:defRPr/>
                      </a:pPr>
                      <a:r>
                        <a:rPr lang="es-ES_tradnl" sz="1400" b="1" kern="1200" dirty="0" smtClean="0">
                          <a:solidFill>
                            <a:schemeClr val="lt1"/>
                          </a:solidFill>
                          <a:effectLst/>
                          <a:latin typeface="+mn-lt"/>
                          <a:ea typeface="+mn-ea"/>
                          <a:cs typeface="+mn-cs"/>
                        </a:rPr>
                        <a:t>Análisis 5 fuerzas de Porter</a:t>
                      </a:r>
                      <a:endParaRPr lang="es-EC" sz="1600" dirty="0"/>
                    </a:p>
                  </a:txBody>
                  <a:tcPr/>
                </a:tc>
                <a:tc>
                  <a:txBody>
                    <a:bodyPr/>
                    <a:lstStyle/>
                    <a:p>
                      <a:r>
                        <a:rPr lang="es-EC" sz="1400" kern="1200" dirty="0" smtClean="0">
                          <a:effectLst/>
                        </a:rPr>
                        <a:t>Total para la fuerza competitiva</a:t>
                      </a:r>
                      <a:endParaRPr lang="es-EC" sz="1000" dirty="0"/>
                    </a:p>
                  </a:txBody>
                  <a:tcPr/>
                </a:tc>
              </a:tr>
              <a:tr h="391863">
                <a:tc>
                  <a:txBody>
                    <a:bodyPr/>
                    <a:lstStyle/>
                    <a:p>
                      <a:r>
                        <a:rPr lang="es-EC" sz="1600" kern="1200" dirty="0" smtClean="0">
                          <a:effectLst/>
                        </a:rPr>
                        <a:t>Amenaza nuevos ingresos</a:t>
                      </a:r>
                      <a:endParaRPr lang="es-EC" sz="1600" i="1" kern="1200" dirty="0">
                        <a:solidFill>
                          <a:schemeClr val="dk1"/>
                        </a:solidFill>
                        <a:effectLst/>
                        <a:latin typeface="+mn-lt"/>
                        <a:ea typeface="+mn-ea"/>
                        <a:cs typeface="+mn-cs"/>
                      </a:endParaRPr>
                    </a:p>
                  </a:txBody>
                  <a:tcPr/>
                </a:tc>
                <a:tc>
                  <a:txBody>
                    <a:bodyPr/>
                    <a:lstStyle/>
                    <a:p>
                      <a:r>
                        <a:rPr lang="es-EC" sz="1600" kern="1200" dirty="0" smtClean="0">
                          <a:effectLst/>
                        </a:rPr>
                        <a:t>2,50/ 5</a:t>
                      </a:r>
                      <a:endParaRPr lang="es-EC" sz="1600" i="1" kern="1200" dirty="0">
                        <a:solidFill>
                          <a:schemeClr val="dk1"/>
                        </a:solidFill>
                        <a:effectLst/>
                        <a:latin typeface="+mn-lt"/>
                        <a:ea typeface="+mn-ea"/>
                        <a:cs typeface="+mn-cs"/>
                      </a:endParaRPr>
                    </a:p>
                  </a:txBody>
                  <a:tcPr/>
                </a:tc>
              </a:tr>
              <a:tr h="723868">
                <a:tc>
                  <a:txBody>
                    <a:bodyPr/>
                    <a:lstStyle/>
                    <a:p>
                      <a:r>
                        <a:rPr lang="es-EC" sz="1600" kern="1200" dirty="0" smtClean="0">
                          <a:effectLst/>
                        </a:rPr>
                        <a:t>Rivalidad entre competidores</a:t>
                      </a:r>
                      <a:endParaRPr lang="es-EC" sz="1600" i="1" kern="1200" dirty="0">
                        <a:solidFill>
                          <a:schemeClr val="dk1"/>
                        </a:solidFill>
                        <a:effectLst/>
                        <a:latin typeface="+mn-lt"/>
                        <a:ea typeface="+mn-ea"/>
                        <a:cs typeface="+mn-cs"/>
                      </a:endParaRPr>
                    </a:p>
                  </a:txBody>
                  <a:tcPr/>
                </a:tc>
                <a:tc>
                  <a:txBody>
                    <a:bodyPr/>
                    <a:lstStyle/>
                    <a:p>
                      <a:pPr marL="0" marR="0" indent="0" algn="l" defTabSz="1075334" rtl="0" eaLnBrk="1" fontAlgn="auto" latinLnBrk="0" hangingPunct="1">
                        <a:lnSpc>
                          <a:spcPct val="100000"/>
                        </a:lnSpc>
                        <a:spcBef>
                          <a:spcPts val="0"/>
                        </a:spcBef>
                        <a:spcAft>
                          <a:spcPts val="0"/>
                        </a:spcAft>
                        <a:buClrTx/>
                        <a:buSzTx/>
                        <a:buFontTx/>
                        <a:buNone/>
                        <a:tabLst/>
                        <a:defRPr/>
                      </a:pPr>
                      <a:r>
                        <a:rPr lang="es-EC" sz="1600" kern="1200" dirty="0" smtClean="0">
                          <a:effectLst/>
                        </a:rPr>
                        <a:t>2,45/ 5</a:t>
                      </a:r>
                      <a:endParaRPr lang="es-EC" sz="1600" i="1" kern="1200" dirty="0">
                        <a:solidFill>
                          <a:schemeClr val="dk1"/>
                        </a:solidFill>
                        <a:effectLst/>
                        <a:latin typeface="+mn-lt"/>
                        <a:ea typeface="+mn-ea"/>
                        <a:cs typeface="+mn-cs"/>
                      </a:endParaRPr>
                    </a:p>
                  </a:txBody>
                  <a:tcPr/>
                </a:tc>
              </a:tr>
              <a:tr h="676853">
                <a:tc>
                  <a:txBody>
                    <a:bodyPr/>
                    <a:lstStyle/>
                    <a:p>
                      <a:r>
                        <a:rPr lang="es-EC" sz="1600" kern="1200" dirty="0" smtClean="0">
                          <a:effectLst/>
                        </a:rPr>
                        <a:t>Presión de productos sustitutos</a:t>
                      </a:r>
                      <a:endParaRPr lang="es-EC" sz="1600" i="1" kern="1200" dirty="0">
                        <a:solidFill>
                          <a:schemeClr val="dk1"/>
                        </a:solidFill>
                        <a:effectLst/>
                        <a:latin typeface="+mn-lt"/>
                        <a:ea typeface="+mn-ea"/>
                        <a:cs typeface="+mn-cs"/>
                      </a:endParaRPr>
                    </a:p>
                  </a:txBody>
                  <a:tcPr/>
                </a:tc>
                <a:tc>
                  <a:txBody>
                    <a:bodyPr/>
                    <a:lstStyle/>
                    <a:p>
                      <a:pPr marL="0" marR="0" indent="0" algn="l" defTabSz="1075334" rtl="0" eaLnBrk="1" fontAlgn="auto" latinLnBrk="0" hangingPunct="1">
                        <a:lnSpc>
                          <a:spcPct val="100000"/>
                        </a:lnSpc>
                        <a:spcBef>
                          <a:spcPts val="0"/>
                        </a:spcBef>
                        <a:spcAft>
                          <a:spcPts val="0"/>
                        </a:spcAft>
                        <a:buClrTx/>
                        <a:buSzTx/>
                        <a:buFontTx/>
                        <a:buNone/>
                        <a:tabLst/>
                        <a:defRPr/>
                      </a:pPr>
                      <a:r>
                        <a:rPr lang="es-EC" sz="1600" kern="1200" dirty="0" smtClean="0">
                          <a:effectLst/>
                        </a:rPr>
                        <a:t>2,40/ 5</a:t>
                      </a:r>
                    </a:p>
                    <a:p>
                      <a:endParaRPr lang="es-EC" sz="1600" i="1" kern="1200" dirty="0">
                        <a:solidFill>
                          <a:schemeClr val="dk1"/>
                        </a:solidFill>
                        <a:effectLst/>
                        <a:latin typeface="+mn-lt"/>
                        <a:ea typeface="+mn-ea"/>
                        <a:cs typeface="+mn-cs"/>
                      </a:endParaRPr>
                    </a:p>
                  </a:txBody>
                  <a:tcPr/>
                </a:tc>
              </a:tr>
              <a:tr h="676853">
                <a:tc>
                  <a:txBody>
                    <a:bodyPr/>
                    <a:lstStyle/>
                    <a:p>
                      <a:pPr marL="0" algn="l" defTabSz="1075334" rtl="0" eaLnBrk="1" latinLnBrk="0" hangingPunct="1"/>
                      <a:r>
                        <a:rPr lang="es-EC" sz="1600" kern="1200" dirty="0" smtClean="0">
                          <a:effectLst/>
                        </a:rPr>
                        <a:t>Poder de negociación de los compradores</a:t>
                      </a:r>
                      <a:endParaRPr lang="es-EC" sz="1600" i="1" kern="1200" dirty="0">
                        <a:solidFill>
                          <a:schemeClr val="dk1"/>
                        </a:solidFill>
                        <a:effectLst/>
                        <a:latin typeface="+mn-lt"/>
                        <a:ea typeface="+mn-ea"/>
                        <a:cs typeface="+mn-cs"/>
                      </a:endParaRPr>
                    </a:p>
                  </a:txBody>
                  <a:tcPr/>
                </a:tc>
                <a:tc>
                  <a:txBody>
                    <a:bodyPr/>
                    <a:lstStyle/>
                    <a:p>
                      <a:pPr marL="0" marR="0" indent="0" algn="l" defTabSz="1075334" rtl="0" eaLnBrk="1" fontAlgn="auto" latinLnBrk="0" hangingPunct="1">
                        <a:lnSpc>
                          <a:spcPct val="100000"/>
                        </a:lnSpc>
                        <a:spcBef>
                          <a:spcPts val="0"/>
                        </a:spcBef>
                        <a:spcAft>
                          <a:spcPts val="0"/>
                        </a:spcAft>
                        <a:buClrTx/>
                        <a:buSzTx/>
                        <a:buFontTx/>
                        <a:buNone/>
                        <a:tabLst/>
                        <a:defRPr/>
                      </a:pPr>
                      <a:r>
                        <a:rPr lang="es-EC" sz="1600" kern="1200" dirty="0" smtClean="0">
                          <a:effectLst/>
                        </a:rPr>
                        <a:t>2,40/ 5</a:t>
                      </a:r>
                    </a:p>
                    <a:p>
                      <a:pPr marL="0" algn="l" defTabSz="1075334" rtl="0" eaLnBrk="1" latinLnBrk="0" hangingPunct="1"/>
                      <a:endParaRPr lang="es-EC" sz="1600" i="1" kern="1200" dirty="0">
                        <a:solidFill>
                          <a:schemeClr val="dk1"/>
                        </a:solidFill>
                        <a:effectLst/>
                        <a:latin typeface="+mn-lt"/>
                        <a:ea typeface="+mn-ea"/>
                        <a:cs typeface="+mn-cs"/>
                      </a:endParaRPr>
                    </a:p>
                  </a:txBody>
                  <a:tcPr/>
                </a:tc>
              </a:tr>
              <a:tr h="676853">
                <a:tc>
                  <a:txBody>
                    <a:bodyPr/>
                    <a:lstStyle/>
                    <a:p>
                      <a:pPr marL="0" algn="l" defTabSz="1075334" rtl="0" eaLnBrk="1" latinLnBrk="0" hangingPunct="1"/>
                      <a:r>
                        <a:rPr lang="es-EC" sz="1600" kern="1200" dirty="0" smtClean="0">
                          <a:effectLst/>
                        </a:rPr>
                        <a:t>Poder de negociación de los proveedores</a:t>
                      </a:r>
                      <a:endParaRPr lang="es-EC" sz="1600" i="1" kern="1200" dirty="0">
                        <a:solidFill>
                          <a:schemeClr val="dk1"/>
                        </a:solidFill>
                        <a:effectLst/>
                        <a:latin typeface="+mn-lt"/>
                        <a:ea typeface="+mn-ea"/>
                        <a:cs typeface="+mn-cs"/>
                      </a:endParaRPr>
                    </a:p>
                  </a:txBody>
                  <a:tcPr/>
                </a:tc>
                <a:tc>
                  <a:txBody>
                    <a:bodyPr/>
                    <a:lstStyle/>
                    <a:p>
                      <a:pPr marL="0" algn="l" defTabSz="1075334" rtl="0" eaLnBrk="1" latinLnBrk="0" hangingPunct="1"/>
                      <a:r>
                        <a:rPr lang="es-EC" sz="1600" kern="1200" dirty="0" smtClean="0">
                          <a:effectLst/>
                        </a:rPr>
                        <a:t>2,75/ 5</a:t>
                      </a:r>
                      <a:endParaRPr lang="es-EC" sz="1600" i="1" kern="1200" dirty="0">
                        <a:solidFill>
                          <a:schemeClr val="dk1"/>
                        </a:solidFill>
                        <a:effectLst/>
                        <a:latin typeface="+mn-lt"/>
                        <a:ea typeface="+mn-ea"/>
                        <a:cs typeface="+mn-cs"/>
                      </a:endParaRPr>
                    </a:p>
                  </a:txBody>
                  <a:tcPr/>
                </a:tc>
              </a:tr>
            </a:tbl>
          </a:graphicData>
        </a:graphic>
      </p:graphicFrame>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2304" y="4270812"/>
            <a:ext cx="853269" cy="1673078"/>
          </a:xfrm>
          <a:prstGeom prst="rect">
            <a:avLst/>
          </a:prstGeom>
        </p:spPr>
      </p:pic>
    </p:spTree>
    <p:extLst>
      <p:ext uri="{BB962C8B-B14F-4D97-AF65-F5344CB8AC3E}">
        <p14:creationId xmlns:p14="http://schemas.microsoft.com/office/powerpoint/2010/main" val="141265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graphicFrame>
        <p:nvGraphicFramePr>
          <p:cNvPr id="3" name="Diagrama 2"/>
          <p:cNvGraphicFramePr/>
          <p:nvPr>
            <p:extLst>
              <p:ext uri="{D42A27DB-BD31-4B8C-83A1-F6EECF244321}">
                <p14:modId xmlns:p14="http://schemas.microsoft.com/office/powerpoint/2010/main" val="3365149213"/>
              </p:ext>
            </p:extLst>
          </p:nvPr>
        </p:nvGraphicFramePr>
        <p:xfrm>
          <a:off x="-101600" y="381000"/>
          <a:ext cx="8695681" cy="6113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descr="logo 1.png">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78786" y="3136900"/>
            <a:ext cx="1344165" cy="896109"/>
          </a:xfrm>
          <a:prstGeom prst="rect">
            <a:avLst/>
          </a:prstGeom>
        </p:spPr>
      </p:pic>
      <p:pic>
        <p:nvPicPr>
          <p:cNvPr id="6" name="Imagen 5" descr="logo 2.png">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08514" y="4052818"/>
            <a:ext cx="2228081" cy="1485386"/>
          </a:xfrm>
          <a:prstGeom prst="rect">
            <a:avLst/>
          </a:prstGeom>
        </p:spPr>
      </p:pic>
      <p:pic>
        <p:nvPicPr>
          <p:cNvPr id="7" name="Imagen 6" descr="logo 3.png">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22951" y="1346201"/>
            <a:ext cx="1371127" cy="914084"/>
          </a:xfrm>
          <a:prstGeom prst="rect">
            <a:avLst/>
          </a:prstGeom>
        </p:spPr>
      </p:pic>
      <p:sp>
        <p:nvSpPr>
          <p:cNvPr id="8" name="Rectángulo 7"/>
          <p:cNvSpPr/>
          <p:nvPr/>
        </p:nvSpPr>
        <p:spPr>
          <a:xfrm>
            <a:off x="5601161" y="1160463"/>
            <a:ext cx="3249590"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UNIDADES DE NEGOCIO</a:t>
            </a:r>
            <a:endParaRPr lang="es-EC" b="1" dirty="0">
              <a:solidFill>
                <a:schemeClr val="tx1"/>
              </a:solidFill>
            </a:endParaRPr>
          </a:p>
        </p:txBody>
      </p:sp>
    </p:spTree>
    <p:extLst>
      <p:ext uri="{BB962C8B-B14F-4D97-AF65-F5344CB8AC3E}">
        <p14:creationId xmlns:p14="http://schemas.microsoft.com/office/powerpoint/2010/main" val="29208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
                                            <p:graphicEl>
                                              <a:dgm id="{9C76BCBA-8A4C-479B-855C-2D52728C1A6C}"/>
                                            </p:graphicEl>
                                          </p:spTgt>
                                        </p:tgtEl>
                                        <p:attrNameLst>
                                          <p:attrName>style.color</p:attrName>
                                        </p:attrNameLst>
                                      </p:cBhvr>
                                      <p:to>
                                        <a:schemeClr val="bg1"/>
                                      </p:to>
                                    </p:animClr>
                                    <p:animClr clrSpc="rgb" dir="cw">
                                      <p:cBhvr>
                                        <p:cTn id="7" dur="250" autoRev="1" fill="remove"/>
                                        <p:tgtEl>
                                          <p:spTgt spid="3">
                                            <p:graphicEl>
                                              <a:dgm id="{9C76BCBA-8A4C-479B-855C-2D52728C1A6C}"/>
                                            </p:graphicEl>
                                          </p:spTgt>
                                        </p:tgtEl>
                                        <p:attrNameLst>
                                          <p:attrName>fillcolor</p:attrName>
                                        </p:attrNameLst>
                                      </p:cBhvr>
                                      <p:to>
                                        <a:schemeClr val="bg1"/>
                                      </p:to>
                                    </p:animClr>
                                    <p:set>
                                      <p:cBhvr>
                                        <p:cTn id="8" dur="250" autoRev="1" fill="remove"/>
                                        <p:tgtEl>
                                          <p:spTgt spid="3">
                                            <p:graphicEl>
                                              <a:dgm id="{9C76BCBA-8A4C-479B-855C-2D52728C1A6C}"/>
                                            </p:graphicEl>
                                          </p:spTgt>
                                        </p:tgtEl>
                                        <p:attrNameLst>
                                          <p:attrName>fill.type</p:attrName>
                                        </p:attrNameLst>
                                      </p:cBhvr>
                                      <p:to>
                                        <p:strVal val="solid"/>
                                      </p:to>
                                    </p:set>
                                    <p:set>
                                      <p:cBhvr>
                                        <p:cTn id="9" dur="250" autoRev="1" fill="remove"/>
                                        <p:tgtEl>
                                          <p:spTgt spid="3">
                                            <p:graphicEl>
                                              <a:dgm id="{9C76BCBA-8A4C-479B-855C-2D52728C1A6C}"/>
                                            </p:graphicEl>
                                          </p:spTgt>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3">
                                            <p:graphicEl>
                                              <a:dgm id="{0555CCBE-2FA3-475F-8772-7C632F545690}"/>
                                            </p:graphicEl>
                                          </p:spTgt>
                                        </p:tgtEl>
                                        <p:attrNameLst>
                                          <p:attrName>style.color</p:attrName>
                                        </p:attrNameLst>
                                      </p:cBhvr>
                                      <p:to>
                                        <a:schemeClr val="bg1"/>
                                      </p:to>
                                    </p:animClr>
                                    <p:animClr clrSpc="rgb" dir="cw">
                                      <p:cBhvr>
                                        <p:cTn id="12" dur="250" autoRev="1" fill="remove"/>
                                        <p:tgtEl>
                                          <p:spTgt spid="3">
                                            <p:graphicEl>
                                              <a:dgm id="{0555CCBE-2FA3-475F-8772-7C632F545690}"/>
                                            </p:graphicEl>
                                          </p:spTgt>
                                        </p:tgtEl>
                                        <p:attrNameLst>
                                          <p:attrName>fillcolor</p:attrName>
                                        </p:attrNameLst>
                                      </p:cBhvr>
                                      <p:to>
                                        <a:schemeClr val="bg1"/>
                                      </p:to>
                                    </p:animClr>
                                    <p:set>
                                      <p:cBhvr>
                                        <p:cTn id="13" dur="250" autoRev="1" fill="remove"/>
                                        <p:tgtEl>
                                          <p:spTgt spid="3">
                                            <p:graphicEl>
                                              <a:dgm id="{0555CCBE-2FA3-475F-8772-7C632F545690}"/>
                                            </p:graphicEl>
                                          </p:spTgt>
                                        </p:tgtEl>
                                        <p:attrNameLst>
                                          <p:attrName>fill.type</p:attrName>
                                        </p:attrNameLst>
                                      </p:cBhvr>
                                      <p:to>
                                        <p:strVal val="solid"/>
                                      </p:to>
                                    </p:set>
                                    <p:set>
                                      <p:cBhvr>
                                        <p:cTn id="14" dur="250" autoRev="1" fill="remove"/>
                                        <p:tgtEl>
                                          <p:spTgt spid="3">
                                            <p:graphicEl>
                                              <a:dgm id="{0555CCBE-2FA3-475F-8772-7C632F545690}"/>
                                            </p:graphicEl>
                                          </p:spTgt>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250" autoRev="1" fill="remove"/>
                                        <p:tgtEl>
                                          <p:spTgt spid="3">
                                            <p:graphicEl>
                                              <a:dgm id="{D644AC47-E2DD-4441-B03C-A4357204E80B}"/>
                                            </p:graphicEl>
                                          </p:spTgt>
                                        </p:tgtEl>
                                        <p:attrNameLst>
                                          <p:attrName>style.color</p:attrName>
                                        </p:attrNameLst>
                                      </p:cBhvr>
                                      <p:to>
                                        <a:schemeClr val="bg1"/>
                                      </p:to>
                                    </p:animClr>
                                    <p:animClr clrSpc="rgb" dir="cw">
                                      <p:cBhvr>
                                        <p:cTn id="17" dur="250" autoRev="1" fill="remove"/>
                                        <p:tgtEl>
                                          <p:spTgt spid="3">
                                            <p:graphicEl>
                                              <a:dgm id="{D644AC47-E2DD-4441-B03C-A4357204E80B}"/>
                                            </p:graphicEl>
                                          </p:spTgt>
                                        </p:tgtEl>
                                        <p:attrNameLst>
                                          <p:attrName>fillcolor</p:attrName>
                                        </p:attrNameLst>
                                      </p:cBhvr>
                                      <p:to>
                                        <a:schemeClr val="bg1"/>
                                      </p:to>
                                    </p:animClr>
                                    <p:set>
                                      <p:cBhvr>
                                        <p:cTn id="18" dur="250" autoRev="1" fill="remove"/>
                                        <p:tgtEl>
                                          <p:spTgt spid="3">
                                            <p:graphicEl>
                                              <a:dgm id="{D644AC47-E2DD-4441-B03C-A4357204E80B}"/>
                                            </p:graphicEl>
                                          </p:spTgt>
                                        </p:tgtEl>
                                        <p:attrNameLst>
                                          <p:attrName>fill.type</p:attrName>
                                        </p:attrNameLst>
                                      </p:cBhvr>
                                      <p:to>
                                        <p:strVal val="solid"/>
                                      </p:to>
                                    </p:set>
                                    <p:set>
                                      <p:cBhvr>
                                        <p:cTn id="19" dur="250" autoRev="1" fill="remove"/>
                                        <p:tgtEl>
                                          <p:spTgt spid="3">
                                            <p:graphicEl>
                                              <a:dgm id="{D644AC47-E2DD-4441-B03C-A4357204E80B}"/>
                                            </p:graphicEl>
                                          </p:spTgt>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250" autoRev="1" fill="remove"/>
                                        <p:tgtEl>
                                          <p:spTgt spid="3">
                                            <p:graphicEl>
                                              <a:dgm id="{77A8A6C7-D27F-424D-8A44-BEDA8C122846}"/>
                                            </p:graphicEl>
                                          </p:spTgt>
                                        </p:tgtEl>
                                        <p:attrNameLst>
                                          <p:attrName>style.color</p:attrName>
                                        </p:attrNameLst>
                                      </p:cBhvr>
                                      <p:to>
                                        <a:schemeClr val="bg1"/>
                                      </p:to>
                                    </p:animClr>
                                    <p:animClr clrSpc="rgb" dir="cw">
                                      <p:cBhvr>
                                        <p:cTn id="22" dur="250" autoRev="1" fill="remove"/>
                                        <p:tgtEl>
                                          <p:spTgt spid="3">
                                            <p:graphicEl>
                                              <a:dgm id="{77A8A6C7-D27F-424D-8A44-BEDA8C122846}"/>
                                            </p:graphicEl>
                                          </p:spTgt>
                                        </p:tgtEl>
                                        <p:attrNameLst>
                                          <p:attrName>fillcolor</p:attrName>
                                        </p:attrNameLst>
                                      </p:cBhvr>
                                      <p:to>
                                        <a:schemeClr val="bg1"/>
                                      </p:to>
                                    </p:animClr>
                                    <p:set>
                                      <p:cBhvr>
                                        <p:cTn id="23" dur="250" autoRev="1" fill="remove"/>
                                        <p:tgtEl>
                                          <p:spTgt spid="3">
                                            <p:graphicEl>
                                              <a:dgm id="{77A8A6C7-D27F-424D-8A44-BEDA8C122846}"/>
                                            </p:graphicEl>
                                          </p:spTgt>
                                        </p:tgtEl>
                                        <p:attrNameLst>
                                          <p:attrName>fill.type</p:attrName>
                                        </p:attrNameLst>
                                      </p:cBhvr>
                                      <p:to>
                                        <p:strVal val="solid"/>
                                      </p:to>
                                    </p:set>
                                    <p:set>
                                      <p:cBhvr>
                                        <p:cTn id="24" dur="250" autoRev="1" fill="remove"/>
                                        <p:tgtEl>
                                          <p:spTgt spid="3">
                                            <p:graphicEl>
                                              <a:dgm id="{77A8A6C7-D27F-424D-8A44-BEDA8C122846}"/>
                                            </p:graphicEl>
                                          </p:spTgt>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250" autoRev="1" fill="remove"/>
                                        <p:tgtEl>
                                          <p:spTgt spid="3">
                                            <p:graphicEl>
                                              <a:dgm id="{8C03F979-8F9F-4DED-8842-44506E81587D}"/>
                                            </p:graphicEl>
                                          </p:spTgt>
                                        </p:tgtEl>
                                        <p:attrNameLst>
                                          <p:attrName>style.color</p:attrName>
                                        </p:attrNameLst>
                                      </p:cBhvr>
                                      <p:to>
                                        <a:schemeClr val="bg1"/>
                                      </p:to>
                                    </p:animClr>
                                    <p:animClr clrSpc="rgb" dir="cw">
                                      <p:cBhvr>
                                        <p:cTn id="27" dur="250" autoRev="1" fill="remove"/>
                                        <p:tgtEl>
                                          <p:spTgt spid="3">
                                            <p:graphicEl>
                                              <a:dgm id="{8C03F979-8F9F-4DED-8842-44506E81587D}"/>
                                            </p:graphicEl>
                                          </p:spTgt>
                                        </p:tgtEl>
                                        <p:attrNameLst>
                                          <p:attrName>fillcolor</p:attrName>
                                        </p:attrNameLst>
                                      </p:cBhvr>
                                      <p:to>
                                        <a:schemeClr val="bg1"/>
                                      </p:to>
                                    </p:animClr>
                                    <p:set>
                                      <p:cBhvr>
                                        <p:cTn id="28" dur="250" autoRev="1" fill="remove"/>
                                        <p:tgtEl>
                                          <p:spTgt spid="3">
                                            <p:graphicEl>
                                              <a:dgm id="{8C03F979-8F9F-4DED-8842-44506E81587D}"/>
                                            </p:graphicEl>
                                          </p:spTgt>
                                        </p:tgtEl>
                                        <p:attrNameLst>
                                          <p:attrName>fill.type</p:attrName>
                                        </p:attrNameLst>
                                      </p:cBhvr>
                                      <p:to>
                                        <p:strVal val="solid"/>
                                      </p:to>
                                    </p:set>
                                    <p:set>
                                      <p:cBhvr>
                                        <p:cTn id="29" dur="250" autoRev="1" fill="remove"/>
                                        <p:tgtEl>
                                          <p:spTgt spid="3">
                                            <p:graphicEl>
                                              <a:dgm id="{8C03F979-8F9F-4DED-8842-44506E81587D}"/>
                                            </p:graphicEl>
                                          </p:spTgt>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250" autoRev="1" fill="remove"/>
                                        <p:tgtEl>
                                          <p:spTgt spid="3">
                                            <p:graphicEl>
                                              <a:dgm id="{6672071B-5FAF-4180-927E-9C0A03C89934}"/>
                                            </p:graphicEl>
                                          </p:spTgt>
                                        </p:tgtEl>
                                        <p:attrNameLst>
                                          <p:attrName>style.color</p:attrName>
                                        </p:attrNameLst>
                                      </p:cBhvr>
                                      <p:to>
                                        <a:schemeClr val="bg1"/>
                                      </p:to>
                                    </p:animClr>
                                    <p:animClr clrSpc="rgb" dir="cw">
                                      <p:cBhvr>
                                        <p:cTn id="32" dur="250" autoRev="1" fill="remove"/>
                                        <p:tgtEl>
                                          <p:spTgt spid="3">
                                            <p:graphicEl>
                                              <a:dgm id="{6672071B-5FAF-4180-927E-9C0A03C89934}"/>
                                            </p:graphicEl>
                                          </p:spTgt>
                                        </p:tgtEl>
                                        <p:attrNameLst>
                                          <p:attrName>fillcolor</p:attrName>
                                        </p:attrNameLst>
                                      </p:cBhvr>
                                      <p:to>
                                        <a:schemeClr val="bg1"/>
                                      </p:to>
                                    </p:animClr>
                                    <p:set>
                                      <p:cBhvr>
                                        <p:cTn id="33" dur="250" autoRev="1" fill="remove"/>
                                        <p:tgtEl>
                                          <p:spTgt spid="3">
                                            <p:graphicEl>
                                              <a:dgm id="{6672071B-5FAF-4180-927E-9C0A03C89934}"/>
                                            </p:graphicEl>
                                          </p:spTgt>
                                        </p:tgtEl>
                                        <p:attrNameLst>
                                          <p:attrName>fill.type</p:attrName>
                                        </p:attrNameLst>
                                      </p:cBhvr>
                                      <p:to>
                                        <p:strVal val="solid"/>
                                      </p:to>
                                    </p:set>
                                    <p:set>
                                      <p:cBhvr>
                                        <p:cTn id="34" dur="250" autoRev="1" fill="remove"/>
                                        <p:tgtEl>
                                          <p:spTgt spid="3">
                                            <p:graphicEl>
                                              <a:dgm id="{6672071B-5FAF-4180-927E-9C0A03C89934}"/>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9" name="Imagen 8" descr="logo 1.png"/>
          <p:cNvPicPr>
            <a:picLocks noChangeAspect="1"/>
          </p:cNvPicPr>
          <p:nvPr/>
        </p:nvPicPr>
        <p:blipFill rotWithShape="1">
          <a:blip r:embed="rId3"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10" name="Rectángulo 9"/>
          <p:cNvSpPr/>
          <p:nvPr/>
        </p:nvSpPr>
        <p:spPr>
          <a:xfrm>
            <a:off x="2857067" y="689013"/>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PROPUESTA ESTRATEGIAS</a:t>
            </a:r>
            <a:endParaRPr lang="es-EC" b="1" dirty="0">
              <a:solidFill>
                <a:schemeClr val="tx1"/>
              </a:solidFill>
            </a:endParaRPr>
          </a:p>
        </p:txBody>
      </p:sp>
      <p:grpSp>
        <p:nvGrpSpPr>
          <p:cNvPr id="19" name="Grupo 18"/>
          <p:cNvGrpSpPr/>
          <p:nvPr/>
        </p:nvGrpSpPr>
        <p:grpSpPr>
          <a:xfrm>
            <a:off x="1615427" y="1240214"/>
            <a:ext cx="2821440" cy="1394880"/>
            <a:chOff x="0" y="0"/>
            <a:chExt cx="2665879" cy="989041"/>
          </a:xfrm>
        </p:grpSpPr>
        <p:sp>
          <p:nvSpPr>
            <p:cNvPr id="20" name="Rectángulo 19"/>
            <p:cNvSpPr/>
            <p:nvPr/>
          </p:nvSpPr>
          <p:spPr>
            <a:xfrm>
              <a:off x="0" y="0"/>
              <a:ext cx="2665879" cy="98904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ángulo 20"/>
            <p:cNvSpPr/>
            <p:nvPr/>
          </p:nvSpPr>
          <p:spPr>
            <a:xfrm>
              <a:off x="0" y="0"/>
              <a:ext cx="2665879" cy="98904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120" tIns="71120" rIns="71120" bIns="0" numCol="1" spcCol="1270" anchor="t" anchorCtr="0">
              <a:noAutofit/>
            </a:bodyPr>
            <a:lstStyle/>
            <a:p>
              <a:pPr algn="ctr" defTabSz="444509">
                <a:lnSpc>
                  <a:spcPct val="90000"/>
                </a:lnSpc>
                <a:spcBef>
                  <a:spcPct val="0"/>
                </a:spcBef>
                <a:spcAft>
                  <a:spcPct val="35000"/>
                </a:spcAft>
              </a:pPr>
              <a:endParaRPr lang="es-EC" sz="1000" dirty="0"/>
            </a:p>
          </p:txBody>
        </p:sp>
      </p:grpSp>
      <p:sp>
        <p:nvSpPr>
          <p:cNvPr id="24" name="Marcador de contenido 2"/>
          <p:cNvSpPr txBox="1">
            <a:spLocks/>
          </p:cNvSpPr>
          <p:nvPr/>
        </p:nvSpPr>
        <p:spPr>
          <a:xfrm>
            <a:off x="-669459" y="3621969"/>
            <a:ext cx="7886700" cy="494159"/>
          </a:xfrm>
          <a:prstGeom prst="rect">
            <a:avLst/>
          </a:prstGeom>
        </p:spPr>
        <p:txBody>
          <a:bodyPr vert="horz" lIns="76809" tIns="38405" rIns="76809" bIns="38405" rtlCol="0">
            <a:normAutofit/>
          </a:bodyPr>
          <a:lstStyle>
            <a:lvl1pPr marL="0" indent="0" algn="ctr" defTabSz="1075334" rtl="0" eaLnBrk="1" latinLnBrk="0" hangingPunct="1">
              <a:lnSpc>
                <a:spcPct val="90000"/>
              </a:lnSpc>
              <a:spcBef>
                <a:spcPts val="1176"/>
              </a:spcBef>
              <a:buFont typeface="Arial" panose="020B0604020202020204" pitchFamily="34" charset="0"/>
              <a:buNone/>
              <a:defRPr sz="2800" kern="1200">
                <a:solidFill>
                  <a:schemeClr val="tx1"/>
                </a:solidFill>
                <a:latin typeface="+mn-lt"/>
                <a:ea typeface="+mn-ea"/>
                <a:cs typeface="+mn-cs"/>
              </a:defRPr>
            </a:lvl1pPr>
            <a:lvl2pPr marL="537667" indent="0" algn="ctr" defTabSz="1075334" rtl="0" eaLnBrk="1" latinLnBrk="0" hangingPunct="1">
              <a:lnSpc>
                <a:spcPct val="90000"/>
              </a:lnSpc>
              <a:spcBef>
                <a:spcPts val="588"/>
              </a:spcBef>
              <a:buFont typeface="Arial" panose="020B0604020202020204" pitchFamily="34" charset="0"/>
              <a:buNone/>
              <a:defRPr sz="2400" kern="1200">
                <a:solidFill>
                  <a:schemeClr val="tx1"/>
                </a:solidFill>
                <a:latin typeface="+mn-lt"/>
                <a:ea typeface="+mn-ea"/>
                <a:cs typeface="+mn-cs"/>
              </a:defRPr>
            </a:lvl2pPr>
            <a:lvl3pPr marL="1075334" indent="0" algn="ctr" defTabSz="1075334" rtl="0" eaLnBrk="1" latinLnBrk="0" hangingPunct="1">
              <a:lnSpc>
                <a:spcPct val="90000"/>
              </a:lnSpc>
              <a:spcBef>
                <a:spcPts val="588"/>
              </a:spcBef>
              <a:buFont typeface="Arial" panose="020B0604020202020204" pitchFamily="34" charset="0"/>
              <a:buNone/>
              <a:defRPr sz="2100" kern="1200">
                <a:solidFill>
                  <a:schemeClr val="tx1"/>
                </a:solidFill>
                <a:latin typeface="+mn-lt"/>
                <a:ea typeface="+mn-ea"/>
                <a:cs typeface="+mn-cs"/>
              </a:defRPr>
            </a:lvl3pPr>
            <a:lvl4pPr marL="1613002" indent="0" algn="ctr" defTabSz="1075334" rtl="0" eaLnBrk="1" latinLnBrk="0" hangingPunct="1">
              <a:lnSpc>
                <a:spcPct val="90000"/>
              </a:lnSpc>
              <a:spcBef>
                <a:spcPts val="588"/>
              </a:spcBef>
              <a:buFont typeface="Arial" panose="020B0604020202020204" pitchFamily="34" charset="0"/>
              <a:buNone/>
              <a:defRPr sz="1900" kern="1200">
                <a:solidFill>
                  <a:schemeClr val="tx1"/>
                </a:solidFill>
                <a:latin typeface="+mn-lt"/>
                <a:ea typeface="+mn-ea"/>
                <a:cs typeface="+mn-cs"/>
              </a:defRPr>
            </a:lvl4pPr>
            <a:lvl5pPr marL="2150669" indent="0" algn="ctr" defTabSz="1075334" rtl="0" eaLnBrk="1" latinLnBrk="0" hangingPunct="1">
              <a:lnSpc>
                <a:spcPct val="90000"/>
              </a:lnSpc>
              <a:spcBef>
                <a:spcPts val="588"/>
              </a:spcBef>
              <a:buFont typeface="Arial" panose="020B0604020202020204" pitchFamily="34" charset="0"/>
              <a:buNone/>
              <a:defRPr sz="1900" kern="1200">
                <a:solidFill>
                  <a:schemeClr val="tx1"/>
                </a:solidFill>
                <a:latin typeface="+mn-lt"/>
                <a:ea typeface="+mn-ea"/>
                <a:cs typeface="+mn-cs"/>
              </a:defRPr>
            </a:lvl5pPr>
            <a:lvl6pPr marL="2688336" indent="0" algn="ctr" defTabSz="1075334" rtl="0" eaLnBrk="1" latinLnBrk="0" hangingPunct="1">
              <a:lnSpc>
                <a:spcPct val="90000"/>
              </a:lnSpc>
              <a:spcBef>
                <a:spcPts val="588"/>
              </a:spcBef>
              <a:buFont typeface="Arial" panose="020B0604020202020204" pitchFamily="34" charset="0"/>
              <a:buNone/>
              <a:defRPr sz="1900" kern="1200">
                <a:solidFill>
                  <a:schemeClr val="tx1"/>
                </a:solidFill>
                <a:latin typeface="+mn-lt"/>
                <a:ea typeface="+mn-ea"/>
                <a:cs typeface="+mn-cs"/>
              </a:defRPr>
            </a:lvl6pPr>
            <a:lvl7pPr marL="3226003" indent="0" algn="ctr" defTabSz="1075334" rtl="0" eaLnBrk="1" latinLnBrk="0" hangingPunct="1">
              <a:lnSpc>
                <a:spcPct val="90000"/>
              </a:lnSpc>
              <a:spcBef>
                <a:spcPts val="588"/>
              </a:spcBef>
              <a:buFont typeface="Arial" panose="020B0604020202020204" pitchFamily="34" charset="0"/>
              <a:buNone/>
              <a:defRPr sz="1900" kern="1200">
                <a:solidFill>
                  <a:schemeClr val="tx1"/>
                </a:solidFill>
                <a:latin typeface="+mn-lt"/>
                <a:ea typeface="+mn-ea"/>
                <a:cs typeface="+mn-cs"/>
              </a:defRPr>
            </a:lvl7pPr>
            <a:lvl8pPr marL="3763670" indent="0" algn="ctr" defTabSz="1075334" rtl="0" eaLnBrk="1" latinLnBrk="0" hangingPunct="1">
              <a:lnSpc>
                <a:spcPct val="90000"/>
              </a:lnSpc>
              <a:spcBef>
                <a:spcPts val="588"/>
              </a:spcBef>
              <a:buFont typeface="Arial" panose="020B0604020202020204" pitchFamily="34" charset="0"/>
              <a:buNone/>
              <a:defRPr sz="1900" kern="1200">
                <a:solidFill>
                  <a:schemeClr val="tx1"/>
                </a:solidFill>
                <a:latin typeface="+mn-lt"/>
                <a:ea typeface="+mn-ea"/>
                <a:cs typeface="+mn-cs"/>
              </a:defRPr>
            </a:lvl8pPr>
            <a:lvl9pPr marL="4301338" indent="0" algn="ctr" defTabSz="1075334" rtl="0" eaLnBrk="1" latinLnBrk="0" hangingPunct="1">
              <a:lnSpc>
                <a:spcPct val="90000"/>
              </a:lnSpc>
              <a:spcBef>
                <a:spcPts val="588"/>
              </a:spcBef>
              <a:buFont typeface="Arial" panose="020B0604020202020204" pitchFamily="34" charset="0"/>
              <a:buNone/>
              <a:defRPr sz="1900" kern="1200">
                <a:solidFill>
                  <a:schemeClr val="tx1"/>
                </a:solidFill>
                <a:latin typeface="+mn-lt"/>
                <a:ea typeface="+mn-ea"/>
                <a:cs typeface="+mn-cs"/>
              </a:defRPr>
            </a:lvl9pPr>
          </a:lstStyle>
          <a:p>
            <a:endParaRPr lang="es-EC" sz="2000" dirty="0"/>
          </a:p>
        </p:txBody>
      </p:sp>
      <p:graphicFrame>
        <p:nvGraphicFramePr>
          <p:cNvPr id="8" name="Diagrama 7"/>
          <p:cNvGraphicFramePr/>
          <p:nvPr>
            <p:extLst>
              <p:ext uri="{D42A27DB-BD31-4B8C-83A1-F6EECF244321}">
                <p14:modId xmlns:p14="http://schemas.microsoft.com/office/powerpoint/2010/main" val="1944766745"/>
              </p:ext>
            </p:extLst>
          </p:nvPr>
        </p:nvGraphicFramePr>
        <p:xfrm>
          <a:off x="199001" y="1060488"/>
          <a:ext cx="8475731" cy="5365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259980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4" name="Imagen 3" descr="logo 1.png"/>
          <p:cNvPicPr>
            <a:picLocks noChangeAspect="1"/>
          </p:cNvPicPr>
          <p:nvPr/>
        </p:nvPicPr>
        <p:blipFill rotWithShape="1">
          <a:blip r:embed="rId3"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5" name="Rectángulo 4"/>
          <p:cNvSpPr/>
          <p:nvPr/>
        </p:nvSpPr>
        <p:spPr>
          <a:xfrm>
            <a:off x="2328429" y="799182"/>
            <a:ext cx="5101071"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Fortalecer el área Comercial de Talent Search</a:t>
            </a:r>
          </a:p>
        </p:txBody>
      </p:sp>
      <p:graphicFrame>
        <p:nvGraphicFramePr>
          <p:cNvPr id="16" name="Diagrama 15"/>
          <p:cNvGraphicFramePr/>
          <p:nvPr>
            <p:extLst>
              <p:ext uri="{D42A27DB-BD31-4B8C-83A1-F6EECF244321}">
                <p14:modId xmlns:p14="http://schemas.microsoft.com/office/powerpoint/2010/main" val="3391895784"/>
              </p:ext>
            </p:extLst>
          </p:nvPr>
        </p:nvGraphicFramePr>
        <p:xfrm>
          <a:off x="520791" y="1702127"/>
          <a:ext cx="8433109" cy="4398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830862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4" name="Imagen 3" descr="logo 1.png"/>
          <p:cNvPicPr>
            <a:picLocks noChangeAspect="1"/>
          </p:cNvPicPr>
          <p:nvPr/>
        </p:nvPicPr>
        <p:blipFill rotWithShape="1">
          <a:blip r:embed="rId3"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graphicFrame>
        <p:nvGraphicFramePr>
          <p:cNvPr id="16" name="Diagrama 15"/>
          <p:cNvGraphicFramePr/>
          <p:nvPr>
            <p:extLst>
              <p:ext uri="{D42A27DB-BD31-4B8C-83A1-F6EECF244321}">
                <p14:modId xmlns:p14="http://schemas.microsoft.com/office/powerpoint/2010/main" val="1555112428"/>
              </p:ext>
            </p:extLst>
          </p:nvPr>
        </p:nvGraphicFramePr>
        <p:xfrm>
          <a:off x="520791" y="1330651"/>
          <a:ext cx="8433109" cy="53791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ángulo 5"/>
          <p:cNvSpPr/>
          <p:nvPr/>
        </p:nvSpPr>
        <p:spPr>
          <a:xfrm>
            <a:off x="2328429" y="799182"/>
            <a:ext cx="5101071"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Fortalecer el área Comercial de Talent Search</a:t>
            </a:r>
          </a:p>
        </p:txBody>
      </p:sp>
    </p:spTree>
    <p:extLst>
      <p:ext uri="{BB962C8B-B14F-4D97-AF65-F5344CB8AC3E}">
        <p14:creationId xmlns:p14="http://schemas.microsoft.com/office/powerpoint/2010/main" val="16054050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4" name="Imagen 3" descr="logo 1.png"/>
          <p:cNvPicPr>
            <a:picLocks noChangeAspect="1"/>
          </p:cNvPicPr>
          <p:nvPr/>
        </p:nvPicPr>
        <p:blipFill rotWithShape="1">
          <a:blip r:embed="rId3"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graphicFrame>
        <p:nvGraphicFramePr>
          <p:cNvPr id="9" name="Diagrama 8"/>
          <p:cNvGraphicFramePr/>
          <p:nvPr>
            <p:extLst>
              <p:ext uri="{D42A27DB-BD31-4B8C-83A1-F6EECF244321}">
                <p14:modId xmlns:p14="http://schemas.microsoft.com/office/powerpoint/2010/main" val="197364363"/>
              </p:ext>
            </p:extLst>
          </p:nvPr>
        </p:nvGraphicFramePr>
        <p:xfrm>
          <a:off x="988928" y="1287649"/>
          <a:ext cx="7558587" cy="54417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ángulo 5"/>
          <p:cNvSpPr/>
          <p:nvPr/>
        </p:nvSpPr>
        <p:spPr>
          <a:xfrm>
            <a:off x="2295605" y="303485"/>
            <a:ext cx="5101071" cy="825228"/>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Mantener el posicionamiento de Talent Search y ampliarlo a otros servicios de Great People Consulting</a:t>
            </a:r>
          </a:p>
        </p:txBody>
      </p:sp>
    </p:spTree>
    <p:extLst>
      <p:ext uri="{BB962C8B-B14F-4D97-AF65-F5344CB8AC3E}">
        <p14:creationId xmlns:p14="http://schemas.microsoft.com/office/powerpoint/2010/main" val="39366181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pic>
        <p:nvPicPr>
          <p:cNvPr id="4" name="Imagen 3" descr="logo 1.png"/>
          <p:cNvPicPr>
            <a:picLocks noChangeAspect="1"/>
          </p:cNvPicPr>
          <p:nvPr/>
        </p:nvPicPr>
        <p:blipFill rotWithShape="1">
          <a:blip r:embed="rId3"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5" name="Rectángulo 4"/>
          <p:cNvSpPr/>
          <p:nvPr/>
        </p:nvSpPr>
        <p:spPr>
          <a:xfrm>
            <a:off x="2885642" y="503510"/>
            <a:ext cx="3692584" cy="5825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rPr>
              <a:t>Reforzar la Imagen Corporativa de Talent Search</a:t>
            </a:r>
          </a:p>
        </p:txBody>
      </p:sp>
      <p:graphicFrame>
        <p:nvGraphicFramePr>
          <p:cNvPr id="9" name="Diagrama 8"/>
          <p:cNvGraphicFramePr/>
          <p:nvPr>
            <p:extLst>
              <p:ext uri="{D42A27DB-BD31-4B8C-83A1-F6EECF244321}">
                <p14:modId xmlns:p14="http://schemas.microsoft.com/office/powerpoint/2010/main" val="3571727286"/>
              </p:ext>
            </p:extLst>
          </p:nvPr>
        </p:nvGraphicFramePr>
        <p:xfrm>
          <a:off x="774615" y="1929622"/>
          <a:ext cx="7558587" cy="41568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176574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39712"/>
          </a:xfrm>
          <a:prstGeom prst="rect">
            <a:avLst/>
          </a:prstGeom>
        </p:spPr>
      </p:pic>
      <p:pic>
        <p:nvPicPr>
          <p:cNvPr id="12" name="Imagen 11" descr="logo 1.png"/>
          <p:cNvPicPr>
            <a:picLocks noChangeAspect="1"/>
          </p:cNvPicPr>
          <p:nvPr/>
        </p:nvPicPr>
        <p:blipFill rotWithShape="1">
          <a:blip r:embed="rId3"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sp>
        <p:nvSpPr>
          <p:cNvPr id="13" name="Rectángulo 12"/>
          <p:cNvSpPr/>
          <p:nvPr/>
        </p:nvSpPr>
        <p:spPr>
          <a:xfrm>
            <a:off x="2841807" y="613445"/>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PROPUESTA MARKETING INTERNET</a:t>
            </a:r>
            <a:endParaRPr lang="es-EC" b="1" dirty="0">
              <a:solidFill>
                <a:schemeClr val="tx1"/>
              </a:solidFill>
            </a:endParaRPr>
          </a:p>
        </p:txBody>
      </p:sp>
      <p:graphicFrame>
        <p:nvGraphicFramePr>
          <p:cNvPr id="15" name="Marcador de contenido 3"/>
          <p:cNvGraphicFramePr>
            <a:graphicFrameLocks noGrp="1"/>
          </p:cNvGraphicFramePr>
          <p:nvPr>
            <p:extLst>
              <p:ext uri="{D42A27DB-BD31-4B8C-83A1-F6EECF244321}">
                <p14:modId xmlns:p14="http://schemas.microsoft.com/office/powerpoint/2010/main" val="281732366"/>
              </p:ext>
            </p:extLst>
          </p:nvPr>
        </p:nvGraphicFramePr>
        <p:xfrm>
          <a:off x="1500787" y="1466331"/>
          <a:ext cx="7094446" cy="52939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Imagen 15"/>
          <p:cNvPicPr>
            <a:picLocks noChangeAspect="1"/>
          </p:cNvPicPr>
          <p:nvPr/>
        </p:nvPicPr>
        <p:blipFill>
          <a:blip r:embed="rId9">
            <a:clrChange>
              <a:clrFrom>
                <a:srgbClr val="000000"/>
              </a:clrFrom>
              <a:clrTo>
                <a:srgbClr val="000000">
                  <a:alpha val="0"/>
                </a:srgbClr>
              </a:clrTo>
            </a:clrChange>
          </a:blip>
          <a:stretch>
            <a:fillRect/>
          </a:stretch>
        </p:blipFill>
        <p:spPr>
          <a:xfrm>
            <a:off x="3461953" y="1723874"/>
            <a:ext cx="490827" cy="490827"/>
          </a:xfrm>
          <a:prstGeom prst="rect">
            <a:avLst/>
          </a:prstGeom>
        </p:spPr>
      </p:pic>
      <p:pic>
        <p:nvPicPr>
          <p:cNvPr id="17" name="Picture 2" descr="http://upload.wikimedia.org/wikipedia/commons/c/ca/LinkedIn_logo_initials.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11497" y="1812428"/>
            <a:ext cx="496617" cy="496617"/>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p:cNvPicPr>
            <a:picLocks noChangeAspect="1"/>
          </p:cNvPicPr>
          <p:nvPr/>
        </p:nvPicPr>
        <p:blipFill>
          <a:blip r:embed="rId11"/>
          <a:stretch>
            <a:fillRect/>
          </a:stretch>
        </p:blipFill>
        <p:spPr>
          <a:xfrm>
            <a:off x="3629442" y="2198454"/>
            <a:ext cx="512792" cy="483934"/>
          </a:xfrm>
          <a:prstGeom prst="rect">
            <a:avLst/>
          </a:prstGeom>
        </p:spPr>
      </p:pic>
      <p:pic>
        <p:nvPicPr>
          <p:cNvPr id="19" name="Imagen 18"/>
          <p:cNvPicPr>
            <a:picLocks noChangeAspect="1"/>
          </p:cNvPicPr>
          <p:nvPr/>
        </p:nvPicPr>
        <p:blipFill>
          <a:blip r:embed="rId12"/>
          <a:stretch>
            <a:fillRect/>
          </a:stretch>
        </p:blipFill>
        <p:spPr>
          <a:xfrm>
            <a:off x="2146524" y="1923020"/>
            <a:ext cx="1101741" cy="275435"/>
          </a:xfrm>
          <a:prstGeom prst="rect">
            <a:avLst/>
          </a:prstGeom>
        </p:spPr>
      </p:pic>
      <p:pic>
        <p:nvPicPr>
          <p:cNvPr id="20" name="Imagen 19"/>
          <p:cNvPicPr>
            <a:picLocks noChangeAspect="1"/>
          </p:cNvPicPr>
          <p:nvPr/>
        </p:nvPicPr>
        <p:blipFill>
          <a:blip r:embed="rId13">
            <a:clrChange>
              <a:clrFrom>
                <a:srgbClr val="FFFFFF"/>
              </a:clrFrom>
              <a:clrTo>
                <a:srgbClr val="FFFFFF">
                  <a:alpha val="0"/>
                </a:srgbClr>
              </a:clrTo>
            </a:clrChange>
          </a:blip>
          <a:stretch>
            <a:fillRect/>
          </a:stretch>
        </p:blipFill>
        <p:spPr>
          <a:xfrm>
            <a:off x="5475343" y="3059844"/>
            <a:ext cx="1213449" cy="866403"/>
          </a:xfrm>
          <a:prstGeom prst="rect">
            <a:avLst/>
          </a:prstGeom>
        </p:spPr>
      </p:pic>
      <p:pic>
        <p:nvPicPr>
          <p:cNvPr id="21" name="Imagen 20"/>
          <p:cNvPicPr>
            <a:picLocks noChangeAspect="1"/>
          </p:cNvPicPr>
          <p:nvPr/>
        </p:nvPicPr>
        <p:blipFill>
          <a:blip r:embed="rId14"/>
          <a:stretch>
            <a:fillRect/>
          </a:stretch>
        </p:blipFill>
        <p:spPr>
          <a:xfrm>
            <a:off x="3511871" y="4330008"/>
            <a:ext cx="747935" cy="747935"/>
          </a:xfrm>
          <a:prstGeom prst="rect">
            <a:avLst/>
          </a:prstGeom>
        </p:spPr>
      </p:pic>
      <p:pic>
        <p:nvPicPr>
          <p:cNvPr id="22" name="Imagen 21"/>
          <p:cNvPicPr>
            <a:picLocks noChangeAspect="1"/>
          </p:cNvPicPr>
          <p:nvPr/>
        </p:nvPicPr>
        <p:blipFill>
          <a:blip r:embed="rId15"/>
          <a:stretch>
            <a:fillRect/>
          </a:stretch>
        </p:blipFill>
        <p:spPr>
          <a:xfrm>
            <a:off x="2562083" y="4424250"/>
            <a:ext cx="559449" cy="559449"/>
          </a:xfrm>
          <a:prstGeom prst="rect">
            <a:avLst/>
          </a:prstGeom>
        </p:spPr>
      </p:pic>
      <p:pic>
        <p:nvPicPr>
          <p:cNvPr id="23" name="Imagen 22"/>
          <p:cNvPicPr>
            <a:picLocks noChangeAspect="1"/>
          </p:cNvPicPr>
          <p:nvPr/>
        </p:nvPicPr>
        <p:blipFill>
          <a:blip r:embed="rId16"/>
          <a:stretch>
            <a:fillRect/>
          </a:stretch>
        </p:blipFill>
        <p:spPr>
          <a:xfrm>
            <a:off x="5686493" y="5756437"/>
            <a:ext cx="791150" cy="534561"/>
          </a:xfrm>
          <a:prstGeom prst="rect">
            <a:avLst/>
          </a:prstGeom>
        </p:spPr>
      </p:pic>
    </p:spTree>
    <p:extLst>
      <p:ext uri="{BB962C8B-B14F-4D97-AF65-F5344CB8AC3E}">
        <p14:creationId xmlns:p14="http://schemas.microsoft.com/office/powerpoint/2010/main" val="36189296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31" y="22181"/>
            <a:ext cx="9144000" cy="6839712"/>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283" y="3641892"/>
            <a:ext cx="853269" cy="1673078"/>
          </a:xfrm>
          <a:prstGeom prst="rect">
            <a:avLst/>
          </a:prstGeom>
        </p:spPr>
      </p:pic>
      <p:grpSp>
        <p:nvGrpSpPr>
          <p:cNvPr id="34" name="Grupo 33"/>
          <p:cNvGrpSpPr/>
          <p:nvPr/>
        </p:nvGrpSpPr>
        <p:grpSpPr>
          <a:xfrm>
            <a:off x="0" y="2189540"/>
            <a:ext cx="3522781" cy="3007000"/>
            <a:chOff x="633465" y="2833944"/>
            <a:chExt cx="1519893" cy="1519893"/>
          </a:xfrm>
        </p:grpSpPr>
        <p:pic>
          <p:nvPicPr>
            <p:cNvPr id="10" name="Imagen 9"/>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633465" y="2833944"/>
              <a:ext cx="1519893" cy="1519893"/>
            </a:xfrm>
            <a:prstGeom prst="rect">
              <a:avLst/>
            </a:prstGeom>
          </p:spPr>
        </p:pic>
        <p:sp>
          <p:nvSpPr>
            <p:cNvPr id="20" name="CuadroTexto 19"/>
            <p:cNvSpPr txBox="1"/>
            <p:nvPr/>
          </p:nvSpPr>
          <p:spPr>
            <a:xfrm rot="20713213">
              <a:off x="836490" y="3211789"/>
              <a:ext cx="1113842" cy="571356"/>
            </a:xfrm>
            <a:prstGeom prst="rect">
              <a:avLst/>
            </a:prstGeom>
            <a:noFill/>
          </p:spPr>
          <p:txBody>
            <a:bodyPr wrap="square" rtlCol="0">
              <a:spAutoFit/>
            </a:bodyPr>
            <a:lstStyle/>
            <a:p>
              <a:pPr lvl="0"/>
              <a:r>
                <a:rPr lang="es-ES_tradnl" sz="1200" dirty="0"/>
                <a:t>Por medio de la investigación realizada, como resultado la percepción del cliente sobre la primera opción de una consultora de recursos humanos, el 41% cree que es Great People Consulting, con el 18% empatan </a:t>
              </a:r>
              <a:r>
                <a:rPr lang="es-ES_tradnl" sz="1200" dirty="0" err="1"/>
                <a:t>Deloitte</a:t>
              </a:r>
              <a:r>
                <a:rPr lang="es-ES_tradnl" sz="1200" dirty="0"/>
                <a:t> Ecuador y Samper Head Hunting, un 10% opinó que es Price </a:t>
              </a:r>
              <a:r>
                <a:rPr lang="es-ES_tradnl" sz="1200" dirty="0" err="1"/>
                <a:t>Water</a:t>
              </a:r>
              <a:r>
                <a:rPr lang="es-ES_tradnl" sz="1200" dirty="0"/>
                <a:t> </a:t>
              </a:r>
              <a:r>
                <a:rPr lang="es-ES_tradnl" sz="1200" dirty="0" err="1"/>
                <a:t>House</a:t>
              </a:r>
              <a:r>
                <a:rPr lang="es-ES_tradnl" sz="1200" dirty="0"/>
                <a:t>.</a:t>
              </a:r>
              <a:endParaRPr lang="es-EC" sz="1200" dirty="0"/>
            </a:p>
          </p:txBody>
        </p:sp>
      </p:grpSp>
      <p:grpSp>
        <p:nvGrpSpPr>
          <p:cNvPr id="36" name="Grupo 35"/>
          <p:cNvGrpSpPr/>
          <p:nvPr/>
        </p:nvGrpSpPr>
        <p:grpSpPr>
          <a:xfrm>
            <a:off x="3700660" y="1885950"/>
            <a:ext cx="3440403" cy="2694716"/>
            <a:chOff x="2451400" y="2392881"/>
            <a:chExt cx="1292275" cy="1292275"/>
          </a:xfrm>
        </p:grpSpPr>
        <p:pic>
          <p:nvPicPr>
            <p:cNvPr id="18" name="Imagen 17"/>
            <p:cNvPicPr>
              <a:picLocks noChangeAspect="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rot="2119764">
              <a:off x="2451400" y="2392881"/>
              <a:ext cx="1292275" cy="1292275"/>
            </a:xfrm>
            <a:prstGeom prst="rect">
              <a:avLst/>
            </a:prstGeom>
          </p:spPr>
        </p:pic>
        <p:sp>
          <p:nvSpPr>
            <p:cNvPr id="23" name="CuadroTexto 22"/>
            <p:cNvSpPr txBox="1"/>
            <p:nvPr/>
          </p:nvSpPr>
          <p:spPr>
            <a:xfrm>
              <a:off x="2653478" y="2706179"/>
              <a:ext cx="861919" cy="587783"/>
            </a:xfrm>
            <a:prstGeom prst="rect">
              <a:avLst/>
            </a:prstGeom>
            <a:noFill/>
          </p:spPr>
          <p:txBody>
            <a:bodyPr wrap="square" rtlCol="0">
              <a:spAutoFit/>
            </a:bodyPr>
            <a:lstStyle/>
            <a:p>
              <a:pPr lvl="0"/>
              <a:r>
                <a:rPr lang="es-EC" sz="1100" dirty="0"/>
                <a:t>El</a:t>
              </a:r>
              <a:r>
                <a:rPr lang="es-ES_tradnl" sz="1100" dirty="0"/>
                <a:t> posicionamiento actual en el mercado objetivo, alcanzado por la marca Talent Search, de la empresa Great People Consulting es alto, posicionándose  como la marca preferida en cuanto a precio, calidad, relevancia y utilidad.</a:t>
              </a:r>
              <a:endParaRPr lang="es-EC" sz="1100" dirty="0"/>
            </a:p>
            <a:p>
              <a:pPr algn="ctr"/>
              <a:endParaRPr lang="es-EC" sz="1100" dirty="0"/>
            </a:p>
          </p:txBody>
        </p:sp>
      </p:grpSp>
      <p:sp>
        <p:nvSpPr>
          <p:cNvPr id="33" name="Recortar rectángulo de esquina sencilla 32">
            <a:hlinkClick r:id="rId6" action="ppaction://hlinksldjump"/>
          </p:cNvPr>
          <p:cNvSpPr/>
          <p:nvPr/>
        </p:nvSpPr>
        <p:spPr>
          <a:xfrm>
            <a:off x="8175798" y="213605"/>
            <a:ext cx="838200" cy="254000"/>
          </a:xfrm>
          <a:prstGeom prst="snip1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dirty="0" smtClean="0"/>
              <a:t>Inicio</a:t>
            </a:r>
            <a:endParaRPr lang="es-EC" dirty="0"/>
          </a:p>
        </p:txBody>
      </p:sp>
      <p:sp>
        <p:nvSpPr>
          <p:cNvPr id="2" name="Rectángulo 1"/>
          <p:cNvSpPr/>
          <p:nvPr/>
        </p:nvSpPr>
        <p:spPr>
          <a:xfrm>
            <a:off x="4597980" y="5196539"/>
            <a:ext cx="2844140" cy="1277273"/>
          </a:xfrm>
          <a:prstGeom prst="rect">
            <a:avLst/>
          </a:prstGeom>
        </p:spPr>
        <p:txBody>
          <a:bodyPr wrap="square">
            <a:spAutoFit/>
          </a:bodyPr>
          <a:lstStyle/>
          <a:p>
            <a:pPr lvl="0"/>
            <a:r>
              <a:rPr lang="es-ES_tradnl" sz="1100" dirty="0"/>
              <a:t>Como atributo asociado a la marca se encuentra la experiencia en colocación y consultoría en Talento Humano, mientras que como beneficio destaca la calidad del servicio. En ambos aspectos Talent Search se percibe como una empresa sólida, que sabe ofrecer un servicio óptimo. </a:t>
            </a:r>
            <a:endParaRPr lang="es-EC" sz="1100" dirty="0"/>
          </a:p>
        </p:txBody>
      </p:sp>
      <p:sp>
        <p:nvSpPr>
          <p:cNvPr id="3" name="Elipse 2"/>
          <p:cNvSpPr/>
          <p:nvPr/>
        </p:nvSpPr>
        <p:spPr>
          <a:xfrm>
            <a:off x="3980761" y="4996089"/>
            <a:ext cx="4321314" cy="1665354"/>
          </a:xfrm>
          <a:prstGeom prst="ellipse">
            <a:avLst/>
          </a:prstGeom>
          <a:noFill/>
          <a:ln w="57150">
            <a:solidFill>
              <a:srgbClr val="FFBA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7" name="Imagen 46" descr="logo 1.png"/>
          <p:cNvPicPr>
            <a:picLocks noChangeAspect="1"/>
          </p:cNvPicPr>
          <p:nvPr/>
        </p:nvPicPr>
        <p:blipFill rotWithShape="1">
          <a:blip r:embed="rId7" cstate="print">
            <a:extLst>
              <a:ext uri="{28A0092B-C50C-407E-A947-70E740481C1C}">
                <a14:useLocalDpi xmlns:a14="http://schemas.microsoft.com/office/drawing/2010/main" val="0"/>
              </a:ext>
            </a:extLst>
          </a:blip>
          <a:srcRect t="8418" b="9704"/>
          <a:stretch/>
        </p:blipFill>
        <p:spPr>
          <a:xfrm>
            <a:off x="1274650" y="1149443"/>
            <a:ext cx="1763872" cy="962821"/>
          </a:xfrm>
          <a:prstGeom prst="rect">
            <a:avLst/>
          </a:prstGeom>
        </p:spPr>
      </p:pic>
      <p:sp>
        <p:nvSpPr>
          <p:cNvPr id="14" name="Rectángulo 13"/>
          <p:cNvSpPr/>
          <p:nvPr/>
        </p:nvSpPr>
        <p:spPr>
          <a:xfrm>
            <a:off x="2841807" y="613445"/>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JUSTIFICACION</a:t>
            </a:r>
            <a:endParaRPr lang="es-EC" b="1" dirty="0">
              <a:solidFill>
                <a:schemeClr val="tx1"/>
              </a:solidFill>
            </a:endParaRPr>
          </a:p>
        </p:txBody>
      </p:sp>
    </p:spTree>
    <p:extLst>
      <p:ext uri="{BB962C8B-B14F-4D97-AF65-F5344CB8AC3E}">
        <p14:creationId xmlns:p14="http://schemas.microsoft.com/office/powerpoint/2010/main" val="70636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80">
                                          <p:stCondLst>
                                            <p:cond delay="0"/>
                                          </p:stCondLst>
                                        </p:cTn>
                                        <p:tgtEl>
                                          <p:spTgt spid="34"/>
                                        </p:tgtEl>
                                      </p:cBhvr>
                                    </p:animEffect>
                                    <p:anim calcmode="lin" valueType="num">
                                      <p:cBhvr>
                                        <p:cTn id="13"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8" dur="26">
                                          <p:stCondLst>
                                            <p:cond delay="650"/>
                                          </p:stCondLst>
                                        </p:cTn>
                                        <p:tgtEl>
                                          <p:spTgt spid="34"/>
                                        </p:tgtEl>
                                      </p:cBhvr>
                                      <p:to x="100000" y="60000"/>
                                    </p:animScale>
                                    <p:animScale>
                                      <p:cBhvr>
                                        <p:cTn id="19" dur="166" decel="50000">
                                          <p:stCondLst>
                                            <p:cond delay="676"/>
                                          </p:stCondLst>
                                        </p:cTn>
                                        <p:tgtEl>
                                          <p:spTgt spid="34"/>
                                        </p:tgtEl>
                                      </p:cBhvr>
                                      <p:to x="100000" y="100000"/>
                                    </p:animScale>
                                    <p:animScale>
                                      <p:cBhvr>
                                        <p:cTn id="20" dur="26">
                                          <p:stCondLst>
                                            <p:cond delay="1312"/>
                                          </p:stCondLst>
                                        </p:cTn>
                                        <p:tgtEl>
                                          <p:spTgt spid="34"/>
                                        </p:tgtEl>
                                      </p:cBhvr>
                                      <p:to x="100000" y="80000"/>
                                    </p:animScale>
                                    <p:animScale>
                                      <p:cBhvr>
                                        <p:cTn id="21" dur="166" decel="50000">
                                          <p:stCondLst>
                                            <p:cond delay="1338"/>
                                          </p:stCondLst>
                                        </p:cTn>
                                        <p:tgtEl>
                                          <p:spTgt spid="34"/>
                                        </p:tgtEl>
                                      </p:cBhvr>
                                      <p:to x="100000" y="100000"/>
                                    </p:animScale>
                                    <p:animScale>
                                      <p:cBhvr>
                                        <p:cTn id="22" dur="26">
                                          <p:stCondLst>
                                            <p:cond delay="1642"/>
                                          </p:stCondLst>
                                        </p:cTn>
                                        <p:tgtEl>
                                          <p:spTgt spid="34"/>
                                        </p:tgtEl>
                                      </p:cBhvr>
                                      <p:to x="100000" y="90000"/>
                                    </p:animScale>
                                    <p:animScale>
                                      <p:cBhvr>
                                        <p:cTn id="23" dur="166" decel="50000">
                                          <p:stCondLst>
                                            <p:cond delay="1668"/>
                                          </p:stCondLst>
                                        </p:cTn>
                                        <p:tgtEl>
                                          <p:spTgt spid="34"/>
                                        </p:tgtEl>
                                      </p:cBhvr>
                                      <p:to x="100000" y="100000"/>
                                    </p:animScale>
                                    <p:animScale>
                                      <p:cBhvr>
                                        <p:cTn id="24" dur="26">
                                          <p:stCondLst>
                                            <p:cond delay="1808"/>
                                          </p:stCondLst>
                                        </p:cTn>
                                        <p:tgtEl>
                                          <p:spTgt spid="34"/>
                                        </p:tgtEl>
                                      </p:cBhvr>
                                      <p:to x="100000" y="95000"/>
                                    </p:animScale>
                                    <p:animScale>
                                      <p:cBhvr>
                                        <p:cTn id="25" dur="166" decel="50000">
                                          <p:stCondLst>
                                            <p:cond delay="1834"/>
                                          </p:stCondLst>
                                        </p:cTn>
                                        <p:tgtEl>
                                          <p:spTgt spid="3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80">
                                          <p:stCondLst>
                                            <p:cond delay="0"/>
                                          </p:stCondLst>
                                        </p:cTn>
                                        <p:tgtEl>
                                          <p:spTgt spid="36"/>
                                        </p:tgtEl>
                                      </p:cBhvr>
                                    </p:animEffect>
                                    <p:anim calcmode="lin" valueType="num">
                                      <p:cBhvr>
                                        <p:cTn id="31"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36" dur="26">
                                          <p:stCondLst>
                                            <p:cond delay="650"/>
                                          </p:stCondLst>
                                        </p:cTn>
                                        <p:tgtEl>
                                          <p:spTgt spid="36"/>
                                        </p:tgtEl>
                                      </p:cBhvr>
                                      <p:to x="100000" y="60000"/>
                                    </p:animScale>
                                    <p:animScale>
                                      <p:cBhvr>
                                        <p:cTn id="37" dur="166" decel="50000">
                                          <p:stCondLst>
                                            <p:cond delay="676"/>
                                          </p:stCondLst>
                                        </p:cTn>
                                        <p:tgtEl>
                                          <p:spTgt spid="36"/>
                                        </p:tgtEl>
                                      </p:cBhvr>
                                      <p:to x="100000" y="100000"/>
                                    </p:animScale>
                                    <p:animScale>
                                      <p:cBhvr>
                                        <p:cTn id="38" dur="26">
                                          <p:stCondLst>
                                            <p:cond delay="1312"/>
                                          </p:stCondLst>
                                        </p:cTn>
                                        <p:tgtEl>
                                          <p:spTgt spid="36"/>
                                        </p:tgtEl>
                                      </p:cBhvr>
                                      <p:to x="100000" y="80000"/>
                                    </p:animScale>
                                    <p:animScale>
                                      <p:cBhvr>
                                        <p:cTn id="39" dur="166" decel="50000">
                                          <p:stCondLst>
                                            <p:cond delay="1338"/>
                                          </p:stCondLst>
                                        </p:cTn>
                                        <p:tgtEl>
                                          <p:spTgt spid="36"/>
                                        </p:tgtEl>
                                      </p:cBhvr>
                                      <p:to x="100000" y="100000"/>
                                    </p:animScale>
                                    <p:animScale>
                                      <p:cBhvr>
                                        <p:cTn id="40" dur="26">
                                          <p:stCondLst>
                                            <p:cond delay="1642"/>
                                          </p:stCondLst>
                                        </p:cTn>
                                        <p:tgtEl>
                                          <p:spTgt spid="36"/>
                                        </p:tgtEl>
                                      </p:cBhvr>
                                      <p:to x="100000" y="90000"/>
                                    </p:animScale>
                                    <p:animScale>
                                      <p:cBhvr>
                                        <p:cTn id="41" dur="166" decel="50000">
                                          <p:stCondLst>
                                            <p:cond delay="1668"/>
                                          </p:stCondLst>
                                        </p:cTn>
                                        <p:tgtEl>
                                          <p:spTgt spid="36"/>
                                        </p:tgtEl>
                                      </p:cBhvr>
                                      <p:to x="100000" y="100000"/>
                                    </p:animScale>
                                    <p:animScale>
                                      <p:cBhvr>
                                        <p:cTn id="42" dur="26">
                                          <p:stCondLst>
                                            <p:cond delay="1808"/>
                                          </p:stCondLst>
                                        </p:cTn>
                                        <p:tgtEl>
                                          <p:spTgt spid="36"/>
                                        </p:tgtEl>
                                      </p:cBhvr>
                                      <p:to x="100000" y="95000"/>
                                    </p:animScale>
                                    <p:animScale>
                                      <p:cBhvr>
                                        <p:cTn id="43"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o 33"/>
          <p:cNvGrpSpPr/>
          <p:nvPr/>
        </p:nvGrpSpPr>
        <p:grpSpPr>
          <a:xfrm>
            <a:off x="0" y="2189540"/>
            <a:ext cx="3522781" cy="3754060"/>
            <a:chOff x="633465" y="2833944"/>
            <a:chExt cx="1519893" cy="1519893"/>
          </a:xfrm>
        </p:grpSpPr>
        <p:pic>
          <p:nvPicPr>
            <p:cNvPr id="10" name="Imagen 9"/>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633465" y="2833944"/>
              <a:ext cx="1519893" cy="1519893"/>
            </a:xfrm>
            <a:prstGeom prst="rect">
              <a:avLst/>
            </a:prstGeom>
          </p:spPr>
        </p:pic>
        <p:sp>
          <p:nvSpPr>
            <p:cNvPr id="20" name="CuadroTexto 19"/>
            <p:cNvSpPr txBox="1"/>
            <p:nvPr/>
          </p:nvSpPr>
          <p:spPr>
            <a:xfrm rot="20713213">
              <a:off x="858153" y="3212867"/>
              <a:ext cx="1113842" cy="934563"/>
            </a:xfrm>
            <a:prstGeom prst="rect">
              <a:avLst/>
            </a:prstGeom>
            <a:noFill/>
          </p:spPr>
          <p:txBody>
            <a:bodyPr wrap="square" rtlCol="0">
              <a:spAutoFit/>
            </a:bodyPr>
            <a:lstStyle/>
            <a:p>
              <a:pPr lvl="0"/>
              <a:r>
                <a:rPr lang="es-ES_tradnl" sz="1200" dirty="0"/>
                <a:t>La percepción y opinión del cliente en relación a Talent Search es positiva y favorable, de acuerdo con la mayoría de encuestados, con una actitud de confianza en las operaciones realizadas por la empresa, sin embargo, la percepción de la mayor parte de la  competencia es también positiva, aunque en menor grado. Las Empresas Nexos Talent y Samper Head </a:t>
              </a:r>
              <a:r>
                <a:rPr lang="es-ES_tradnl" sz="1200" dirty="0" smtClean="0"/>
                <a:t>Hunting, </a:t>
              </a:r>
              <a:r>
                <a:rPr lang="es-ES_tradnl" sz="1200" dirty="0"/>
                <a:t>obtienen una percepción negativa y una opinión desfavorable.</a:t>
              </a:r>
              <a:endParaRPr lang="es-EC" sz="1200" dirty="0"/>
            </a:p>
          </p:txBody>
        </p:sp>
      </p:grpSp>
      <p:grpSp>
        <p:nvGrpSpPr>
          <p:cNvPr id="36" name="Grupo 35"/>
          <p:cNvGrpSpPr/>
          <p:nvPr/>
        </p:nvGrpSpPr>
        <p:grpSpPr>
          <a:xfrm>
            <a:off x="4421216" y="1371854"/>
            <a:ext cx="3440403" cy="2694716"/>
            <a:chOff x="2451400" y="2392881"/>
            <a:chExt cx="1292275" cy="1292275"/>
          </a:xfrm>
        </p:grpSpPr>
        <p:pic>
          <p:nvPicPr>
            <p:cNvPr id="18" name="Imagen 17"/>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rot="2119764">
              <a:off x="2451400" y="2392881"/>
              <a:ext cx="1292275" cy="1292275"/>
            </a:xfrm>
            <a:prstGeom prst="rect">
              <a:avLst/>
            </a:prstGeom>
          </p:spPr>
        </p:pic>
        <p:sp>
          <p:nvSpPr>
            <p:cNvPr id="23" name="CuadroTexto 22"/>
            <p:cNvSpPr txBox="1"/>
            <p:nvPr/>
          </p:nvSpPr>
          <p:spPr>
            <a:xfrm>
              <a:off x="2653478" y="2706179"/>
              <a:ext cx="861919" cy="856063"/>
            </a:xfrm>
            <a:prstGeom prst="rect">
              <a:avLst/>
            </a:prstGeom>
            <a:noFill/>
          </p:spPr>
          <p:txBody>
            <a:bodyPr wrap="square" rtlCol="0">
              <a:spAutoFit/>
            </a:bodyPr>
            <a:lstStyle/>
            <a:p>
              <a:pPr lvl="0"/>
              <a:r>
                <a:rPr lang="es-ES_tradnl" sz="1100" dirty="0"/>
                <a:t>El Target al que la empresa se dirige está constituido por grandes y medianas empresas, que, como parte de sus políticas o procesos de mejora continua y productividad, requieren de personal en puestos gerenciales, preparado y con el perfil óptimo para realizar las obligaciones de su puesto.                                        </a:t>
              </a:r>
              <a:endParaRPr lang="es-EC" sz="1100" dirty="0"/>
            </a:p>
            <a:p>
              <a:pPr algn="ctr"/>
              <a:endParaRPr lang="es-EC" sz="1100" dirty="0"/>
            </a:p>
          </p:txBody>
        </p:sp>
      </p:grpSp>
      <p:sp>
        <p:nvSpPr>
          <p:cNvPr id="2" name="Rectángulo 1"/>
          <p:cNvSpPr/>
          <p:nvPr/>
        </p:nvSpPr>
        <p:spPr>
          <a:xfrm>
            <a:off x="4590031" y="5444045"/>
            <a:ext cx="2844140" cy="769441"/>
          </a:xfrm>
          <a:prstGeom prst="rect">
            <a:avLst/>
          </a:prstGeom>
        </p:spPr>
        <p:txBody>
          <a:bodyPr wrap="square">
            <a:spAutoFit/>
          </a:bodyPr>
          <a:lstStyle/>
          <a:p>
            <a:pPr lvl="0"/>
            <a:r>
              <a:rPr lang="es-ES_tradnl" sz="1100" dirty="0"/>
              <a:t>La empresa no cuenta con un Manual de Imagen Corporativa, que permita alinearnos para ampliar el posicionamiento de marca en el mercado</a:t>
            </a:r>
            <a:endParaRPr lang="es-EC" sz="1100" dirty="0"/>
          </a:p>
        </p:txBody>
      </p:sp>
      <p:sp>
        <p:nvSpPr>
          <p:cNvPr id="3" name="Elipse 2"/>
          <p:cNvSpPr/>
          <p:nvPr/>
        </p:nvSpPr>
        <p:spPr>
          <a:xfrm>
            <a:off x="3980761" y="4996089"/>
            <a:ext cx="4321314" cy="1665354"/>
          </a:xfrm>
          <a:prstGeom prst="ellipse">
            <a:avLst/>
          </a:prstGeom>
          <a:noFill/>
          <a:ln w="57150">
            <a:solidFill>
              <a:srgbClr val="FFBA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7" name="Imagen 46"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1274650" y="1149443"/>
            <a:ext cx="1763872" cy="962821"/>
          </a:xfrm>
          <a:prstGeom prst="rect">
            <a:avLst/>
          </a:prstGeom>
        </p:spPr>
      </p:pic>
      <p:sp>
        <p:nvSpPr>
          <p:cNvPr id="14" name="Rectángulo 13"/>
          <p:cNvSpPr/>
          <p:nvPr/>
        </p:nvSpPr>
        <p:spPr>
          <a:xfrm>
            <a:off x="2841807" y="613445"/>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JUSTIFICACION</a:t>
            </a:r>
            <a:endParaRPr lang="es-EC" b="1" dirty="0">
              <a:solidFill>
                <a:schemeClr val="tx1"/>
              </a:solidFill>
            </a:endParaRPr>
          </a:p>
        </p:txBody>
      </p:sp>
    </p:spTree>
    <p:extLst>
      <p:ext uri="{BB962C8B-B14F-4D97-AF65-F5344CB8AC3E}">
        <p14:creationId xmlns:p14="http://schemas.microsoft.com/office/powerpoint/2010/main" val="419642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80">
                                          <p:stCondLst>
                                            <p:cond delay="0"/>
                                          </p:stCondLst>
                                        </p:cTn>
                                        <p:tgtEl>
                                          <p:spTgt spid="34"/>
                                        </p:tgtEl>
                                      </p:cBhvr>
                                    </p:animEffect>
                                    <p:anim calcmode="lin" valueType="num">
                                      <p:cBhvr>
                                        <p:cTn id="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4"/>
                                        </p:tgtEl>
                                      </p:cBhvr>
                                      <p:to x="100000" y="60000"/>
                                    </p:animScale>
                                    <p:animScale>
                                      <p:cBhvr>
                                        <p:cTn id="14" dur="166" decel="50000">
                                          <p:stCondLst>
                                            <p:cond delay="676"/>
                                          </p:stCondLst>
                                        </p:cTn>
                                        <p:tgtEl>
                                          <p:spTgt spid="34"/>
                                        </p:tgtEl>
                                      </p:cBhvr>
                                      <p:to x="100000" y="100000"/>
                                    </p:animScale>
                                    <p:animScale>
                                      <p:cBhvr>
                                        <p:cTn id="15" dur="26">
                                          <p:stCondLst>
                                            <p:cond delay="1312"/>
                                          </p:stCondLst>
                                        </p:cTn>
                                        <p:tgtEl>
                                          <p:spTgt spid="34"/>
                                        </p:tgtEl>
                                      </p:cBhvr>
                                      <p:to x="100000" y="80000"/>
                                    </p:animScale>
                                    <p:animScale>
                                      <p:cBhvr>
                                        <p:cTn id="16" dur="166" decel="50000">
                                          <p:stCondLst>
                                            <p:cond delay="1338"/>
                                          </p:stCondLst>
                                        </p:cTn>
                                        <p:tgtEl>
                                          <p:spTgt spid="34"/>
                                        </p:tgtEl>
                                      </p:cBhvr>
                                      <p:to x="100000" y="100000"/>
                                    </p:animScale>
                                    <p:animScale>
                                      <p:cBhvr>
                                        <p:cTn id="17" dur="26">
                                          <p:stCondLst>
                                            <p:cond delay="1642"/>
                                          </p:stCondLst>
                                        </p:cTn>
                                        <p:tgtEl>
                                          <p:spTgt spid="34"/>
                                        </p:tgtEl>
                                      </p:cBhvr>
                                      <p:to x="100000" y="90000"/>
                                    </p:animScale>
                                    <p:animScale>
                                      <p:cBhvr>
                                        <p:cTn id="18" dur="166" decel="50000">
                                          <p:stCondLst>
                                            <p:cond delay="1668"/>
                                          </p:stCondLst>
                                        </p:cTn>
                                        <p:tgtEl>
                                          <p:spTgt spid="34"/>
                                        </p:tgtEl>
                                      </p:cBhvr>
                                      <p:to x="100000" y="100000"/>
                                    </p:animScale>
                                    <p:animScale>
                                      <p:cBhvr>
                                        <p:cTn id="19" dur="26">
                                          <p:stCondLst>
                                            <p:cond delay="1808"/>
                                          </p:stCondLst>
                                        </p:cTn>
                                        <p:tgtEl>
                                          <p:spTgt spid="34"/>
                                        </p:tgtEl>
                                      </p:cBhvr>
                                      <p:to x="100000" y="95000"/>
                                    </p:animScale>
                                    <p:animScale>
                                      <p:cBhvr>
                                        <p:cTn id="20" dur="166" decel="50000">
                                          <p:stCondLst>
                                            <p:cond delay="1834"/>
                                          </p:stCondLst>
                                        </p:cTn>
                                        <p:tgtEl>
                                          <p:spTgt spid="3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80">
                                          <p:stCondLst>
                                            <p:cond delay="0"/>
                                          </p:stCondLst>
                                        </p:cTn>
                                        <p:tgtEl>
                                          <p:spTgt spid="36"/>
                                        </p:tgtEl>
                                      </p:cBhvr>
                                    </p:animEffect>
                                    <p:anim calcmode="lin" valueType="num">
                                      <p:cBhvr>
                                        <p:cTn id="2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31" dur="26">
                                          <p:stCondLst>
                                            <p:cond delay="650"/>
                                          </p:stCondLst>
                                        </p:cTn>
                                        <p:tgtEl>
                                          <p:spTgt spid="36"/>
                                        </p:tgtEl>
                                      </p:cBhvr>
                                      <p:to x="100000" y="60000"/>
                                    </p:animScale>
                                    <p:animScale>
                                      <p:cBhvr>
                                        <p:cTn id="32" dur="166" decel="50000">
                                          <p:stCondLst>
                                            <p:cond delay="676"/>
                                          </p:stCondLst>
                                        </p:cTn>
                                        <p:tgtEl>
                                          <p:spTgt spid="36"/>
                                        </p:tgtEl>
                                      </p:cBhvr>
                                      <p:to x="100000" y="100000"/>
                                    </p:animScale>
                                    <p:animScale>
                                      <p:cBhvr>
                                        <p:cTn id="33" dur="26">
                                          <p:stCondLst>
                                            <p:cond delay="1312"/>
                                          </p:stCondLst>
                                        </p:cTn>
                                        <p:tgtEl>
                                          <p:spTgt spid="36"/>
                                        </p:tgtEl>
                                      </p:cBhvr>
                                      <p:to x="100000" y="80000"/>
                                    </p:animScale>
                                    <p:animScale>
                                      <p:cBhvr>
                                        <p:cTn id="34" dur="166" decel="50000">
                                          <p:stCondLst>
                                            <p:cond delay="1338"/>
                                          </p:stCondLst>
                                        </p:cTn>
                                        <p:tgtEl>
                                          <p:spTgt spid="36"/>
                                        </p:tgtEl>
                                      </p:cBhvr>
                                      <p:to x="100000" y="100000"/>
                                    </p:animScale>
                                    <p:animScale>
                                      <p:cBhvr>
                                        <p:cTn id="35" dur="26">
                                          <p:stCondLst>
                                            <p:cond delay="1642"/>
                                          </p:stCondLst>
                                        </p:cTn>
                                        <p:tgtEl>
                                          <p:spTgt spid="36"/>
                                        </p:tgtEl>
                                      </p:cBhvr>
                                      <p:to x="100000" y="90000"/>
                                    </p:animScale>
                                    <p:animScale>
                                      <p:cBhvr>
                                        <p:cTn id="36" dur="166" decel="50000">
                                          <p:stCondLst>
                                            <p:cond delay="1668"/>
                                          </p:stCondLst>
                                        </p:cTn>
                                        <p:tgtEl>
                                          <p:spTgt spid="36"/>
                                        </p:tgtEl>
                                      </p:cBhvr>
                                      <p:to x="100000" y="100000"/>
                                    </p:animScale>
                                    <p:animScale>
                                      <p:cBhvr>
                                        <p:cTn id="37" dur="26">
                                          <p:stCondLst>
                                            <p:cond delay="1808"/>
                                          </p:stCondLst>
                                        </p:cTn>
                                        <p:tgtEl>
                                          <p:spTgt spid="36"/>
                                        </p:tgtEl>
                                      </p:cBhvr>
                                      <p:to x="100000" y="95000"/>
                                    </p:animScale>
                                    <p:animScale>
                                      <p:cBhvr>
                                        <p:cTn id="38"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descr="logo 1.png"/>
          <p:cNvPicPr>
            <a:picLocks noChangeAspect="1"/>
          </p:cNvPicPr>
          <p:nvPr/>
        </p:nvPicPr>
        <p:blipFill rotWithShape="1">
          <a:blip r:embed="rId2" cstate="print">
            <a:extLst>
              <a:ext uri="{28A0092B-C50C-407E-A947-70E740481C1C}">
                <a14:useLocalDpi xmlns:a14="http://schemas.microsoft.com/office/drawing/2010/main" val="0"/>
              </a:ext>
            </a:extLst>
          </a:blip>
          <a:srcRect t="8418" b="9704"/>
          <a:stretch/>
        </p:blipFill>
        <p:spPr>
          <a:xfrm>
            <a:off x="1274650" y="1149443"/>
            <a:ext cx="1763872" cy="962821"/>
          </a:xfrm>
          <a:prstGeom prst="rect">
            <a:avLst/>
          </a:prstGeom>
        </p:spPr>
      </p:pic>
      <p:sp>
        <p:nvSpPr>
          <p:cNvPr id="14" name="Rectángulo 13"/>
          <p:cNvSpPr/>
          <p:nvPr/>
        </p:nvSpPr>
        <p:spPr>
          <a:xfrm>
            <a:off x="2841807" y="613445"/>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JUSTIFICACION</a:t>
            </a:r>
            <a:endParaRPr lang="es-EC" b="1" dirty="0">
              <a:solidFill>
                <a:schemeClr val="tx1"/>
              </a:solidFill>
            </a:endParaRPr>
          </a:p>
        </p:txBody>
      </p:sp>
      <p:sp>
        <p:nvSpPr>
          <p:cNvPr id="4" name="Rectángulo redondeado 3"/>
          <p:cNvSpPr/>
          <p:nvPr/>
        </p:nvSpPr>
        <p:spPr>
          <a:xfrm>
            <a:off x="1274650" y="2428875"/>
            <a:ext cx="3397363" cy="4043363"/>
          </a:xfrm>
          <a:prstGeom prst="roundRect">
            <a:avLst/>
          </a:prstGeom>
          <a:no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_tradnl" sz="1400" dirty="0">
                <a:solidFill>
                  <a:schemeClr val="tx1"/>
                </a:solidFill>
              </a:rPr>
              <a:t>No existe área comercial en la Firma, encargado de la comercialización de los servicios, los socios principales. Además de sus tareas asignadas en la empresa deben tratar con los clientes, pero no se gestionan adecuadamente algunas actividades del ámbito comercial, como por ejemplo seguimiento a clientes, validación postventa, entre otros. Con la presencia de un ejecutivo en el área comercial, la Coordinadora de Marketing podría enfocarse mejor en la gestión de promoción y publicidad de la marca.</a:t>
            </a:r>
            <a:endParaRPr lang="es-EC" sz="1400" dirty="0">
              <a:solidFill>
                <a:schemeClr val="tx1"/>
              </a:solidFill>
            </a:endParaRPr>
          </a:p>
          <a:p>
            <a:pPr algn="ctr"/>
            <a:endParaRPr lang="es-EC" sz="1400" dirty="0">
              <a:solidFill>
                <a:schemeClr val="tx1"/>
              </a:solidFill>
            </a:endParaRPr>
          </a:p>
        </p:txBody>
      </p:sp>
      <p:sp>
        <p:nvSpPr>
          <p:cNvPr id="16" name="Rectángulo redondeado 15"/>
          <p:cNvSpPr/>
          <p:nvPr/>
        </p:nvSpPr>
        <p:spPr>
          <a:xfrm>
            <a:off x="5197535" y="2428874"/>
            <a:ext cx="3397363" cy="4043363"/>
          </a:xfrm>
          <a:prstGeom prst="roundRect">
            <a:avLst/>
          </a:prstGeom>
          <a:noFill/>
          <a:ln w="28575">
            <a:solidFill>
              <a:srgbClr val="FFF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_tradnl" sz="1050" dirty="0">
                <a:solidFill>
                  <a:schemeClr val="tx1"/>
                </a:solidFill>
              </a:rPr>
              <a:t>El estado actual y el nivel de competitividad de Talent Search muestra un número de fortalezas y oportunidades mayores a las debilidades y amenazas; lo que sugiere que la empresa podría utilizar sus fortalezas internas para resolver situaciones de debilidad o amenaza. Aspectos de mayor fortaleza son el contar con una planificación anual, a través de la evaluación y seguimiento de indicadores, liquidez inmediata, en otros; mientras que destacan oportunidades como mejoras e innovaciones tecnológicas que abrirán nuevos mercados, y la falta de competidores reconocidos en actividades especializadas como las que cumple Talent Search. En cuanto a las debilidades se cuenta con un débil servicio postventa, y bases de datos concisas; y como amenazas a los cambios políticos y la importancia de cada cliente para la empresa, lo que eleva su poder de negociación.  En cuanto al análisis de las  fuerzas de Porter, se observa un nivel de competitividad medio en los 5 elementos estudiados.</a:t>
            </a:r>
            <a:endParaRPr lang="es-EC" sz="1050" dirty="0">
              <a:solidFill>
                <a:schemeClr val="tx1"/>
              </a:solidFill>
            </a:endParaRPr>
          </a:p>
          <a:p>
            <a:pPr algn="ctr"/>
            <a:endParaRPr lang="es-EC" sz="1050" dirty="0">
              <a:solidFill>
                <a:schemeClr val="tx1"/>
              </a:solidFill>
            </a:endParaRPr>
          </a:p>
        </p:txBody>
      </p:sp>
    </p:spTree>
    <p:extLst>
      <p:ext uri="{BB962C8B-B14F-4D97-AF65-F5344CB8AC3E}">
        <p14:creationId xmlns:p14="http://schemas.microsoft.com/office/powerpoint/2010/main" val="21937963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31" y="22181"/>
            <a:ext cx="9144000" cy="6839712"/>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4283" y="3641892"/>
            <a:ext cx="853269" cy="1673078"/>
          </a:xfrm>
          <a:prstGeom prst="rect">
            <a:avLst/>
          </a:prstGeom>
        </p:spPr>
      </p:pic>
      <p:grpSp>
        <p:nvGrpSpPr>
          <p:cNvPr id="34" name="Grupo 33"/>
          <p:cNvGrpSpPr/>
          <p:nvPr/>
        </p:nvGrpSpPr>
        <p:grpSpPr>
          <a:xfrm>
            <a:off x="0" y="2189540"/>
            <a:ext cx="3522781" cy="3007000"/>
            <a:chOff x="633465" y="2833944"/>
            <a:chExt cx="1519893" cy="1519893"/>
          </a:xfrm>
        </p:grpSpPr>
        <p:pic>
          <p:nvPicPr>
            <p:cNvPr id="10" name="Imagen 9"/>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633465" y="2833944"/>
              <a:ext cx="1519893" cy="1519893"/>
            </a:xfrm>
            <a:prstGeom prst="rect">
              <a:avLst/>
            </a:prstGeom>
          </p:spPr>
        </p:pic>
        <p:sp>
          <p:nvSpPr>
            <p:cNvPr id="20" name="CuadroTexto 19"/>
            <p:cNvSpPr txBox="1"/>
            <p:nvPr/>
          </p:nvSpPr>
          <p:spPr>
            <a:xfrm rot="20713213">
              <a:off x="836490" y="3194113"/>
              <a:ext cx="1113842" cy="606708"/>
            </a:xfrm>
            <a:prstGeom prst="rect">
              <a:avLst/>
            </a:prstGeom>
            <a:noFill/>
          </p:spPr>
          <p:txBody>
            <a:bodyPr wrap="square" rtlCol="0">
              <a:spAutoFit/>
            </a:bodyPr>
            <a:lstStyle/>
            <a:p>
              <a:pPr lvl="0"/>
              <a:r>
                <a:rPr lang="es-ES_tradnl" sz="1200" dirty="0"/>
                <a:t>Implementar las estrategias de posicionamiento recomendadas y realizar una evaluación semestral sobre las mismas a fin de identificar la mejora en la percepción de los clientes.</a:t>
              </a:r>
              <a:endParaRPr lang="es-EC" sz="1200" dirty="0"/>
            </a:p>
          </p:txBody>
        </p:sp>
      </p:grpSp>
      <p:grpSp>
        <p:nvGrpSpPr>
          <p:cNvPr id="36" name="Grupo 35"/>
          <p:cNvGrpSpPr/>
          <p:nvPr/>
        </p:nvGrpSpPr>
        <p:grpSpPr>
          <a:xfrm>
            <a:off x="3700660" y="1885949"/>
            <a:ext cx="3440403" cy="2694716"/>
            <a:chOff x="2451400" y="2392881"/>
            <a:chExt cx="1292275" cy="1292275"/>
          </a:xfrm>
        </p:grpSpPr>
        <p:pic>
          <p:nvPicPr>
            <p:cNvPr id="18" name="Imagen 17"/>
            <p:cNvPicPr>
              <a:picLocks noChangeAspect="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rot="2119764">
              <a:off x="2451400" y="2392881"/>
              <a:ext cx="1292275" cy="1292275"/>
            </a:xfrm>
            <a:prstGeom prst="rect">
              <a:avLst/>
            </a:prstGeom>
          </p:spPr>
        </p:pic>
        <p:sp>
          <p:nvSpPr>
            <p:cNvPr id="23" name="CuadroTexto 22"/>
            <p:cNvSpPr txBox="1"/>
            <p:nvPr/>
          </p:nvSpPr>
          <p:spPr>
            <a:xfrm>
              <a:off x="2653478" y="2564019"/>
              <a:ext cx="861919" cy="937241"/>
            </a:xfrm>
            <a:prstGeom prst="rect">
              <a:avLst/>
            </a:prstGeom>
            <a:noFill/>
          </p:spPr>
          <p:txBody>
            <a:bodyPr wrap="square" rtlCol="0">
              <a:spAutoFit/>
            </a:bodyPr>
            <a:lstStyle/>
            <a:p>
              <a:r>
                <a:rPr lang="es-ES_tradnl" sz="1100" dirty="0"/>
                <a:t>Fortalecer y mantener el posicionamiento actual de la empresa en el mercado, a partir de acciones de seguimiento post clientes, relaciones públicas e integración y contacto entre niveles gerenciales (Gerencia de Great People Consulting y gerencia de las empresas clientes), para aumentar y consolidar la fidelidad del cliente.</a:t>
              </a:r>
              <a:endParaRPr lang="es-EC" sz="1100" dirty="0"/>
            </a:p>
            <a:p>
              <a:pPr lvl="0"/>
              <a:endParaRPr lang="es-EC" sz="1100" dirty="0"/>
            </a:p>
          </p:txBody>
        </p:sp>
      </p:grpSp>
      <p:sp>
        <p:nvSpPr>
          <p:cNvPr id="33" name="Recortar rectángulo de esquina sencilla 32">
            <a:hlinkClick r:id="rId6" action="ppaction://hlinksldjump"/>
          </p:cNvPr>
          <p:cNvSpPr/>
          <p:nvPr/>
        </p:nvSpPr>
        <p:spPr>
          <a:xfrm>
            <a:off x="8175798" y="213605"/>
            <a:ext cx="838200" cy="254000"/>
          </a:xfrm>
          <a:prstGeom prst="snip1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C" dirty="0" smtClean="0"/>
              <a:t>Inicio</a:t>
            </a:r>
            <a:endParaRPr lang="es-EC" dirty="0"/>
          </a:p>
        </p:txBody>
      </p:sp>
      <p:sp>
        <p:nvSpPr>
          <p:cNvPr id="2" name="Rectángulo 1"/>
          <p:cNvSpPr/>
          <p:nvPr/>
        </p:nvSpPr>
        <p:spPr>
          <a:xfrm>
            <a:off x="4597980" y="5196539"/>
            <a:ext cx="2844140" cy="1107996"/>
          </a:xfrm>
          <a:prstGeom prst="rect">
            <a:avLst/>
          </a:prstGeom>
        </p:spPr>
        <p:txBody>
          <a:bodyPr wrap="square">
            <a:spAutoFit/>
          </a:bodyPr>
          <a:lstStyle/>
          <a:p>
            <a:pPr lvl="0"/>
            <a:r>
              <a:rPr lang="es-ES_tradnl" sz="1100" dirty="0"/>
              <a:t>Integrar parcialmente los diversos servicios de Great People Consulting a Talent Search, para aumentar la difusión sobre estos ante clientes actuales y potenciales, incentivando su posicionamiento afín al que mantiene Talent Search.</a:t>
            </a:r>
            <a:endParaRPr lang="es-EC" sz="1100" dirty="0"/>
          </a:p>
        </p:txBody>
      </p:sp>
      <p:sp>
        <p:nvSpPr>
          <p:cNvPr id="3" name="Elipse 2"/>
          <p:cNvSpPr/>
          <p:nvPr/>
        </p:nvSpPr>
        <p:spPr>
          <a:xfrm>
            <a:off x="3980761" y="4996089"/>
            <a:ext cx="4321314" cy="1665354"/>
          </a:xfrm>
          <a:prstGeom prst="ellipse">
            <a:avLst/>
          </a:prstGeom>
          <a:noFill/>
          <a:ln w="57150">
            <a:solidFill>
              <a:srgbClr val="FFBA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7" name="Imagen 46" descr="logo 1.png"/>
          <p:cNvPicPr>
            <a:picLocks noChangeAspect="1"/>
          </p:cNvPicPr>
          <p:nvPr/>
        </p:nvPicPr>
        <p:blipFill rotWithShape="1">
          <a:blip r:embed="rId7" cstate="print">
            <a:extLst>
              <a:ext uri="{28A0092B-C50C-407E-A947-70E740481C1C}">
                <a14:useLocalDpi xmlns:a14="http://schemas.microsoft.com/office/drawing/2010/main" val="0"/>
              </a:ext>
            </a:extLst>
          </a:blip>
          <a:srcRect t="8418" b="9704"/>
          <a:stretch/>
        </p:blipFill>
        <p:spPr>
          <a:xfrm>
            <a:off x="1274650" y="1149443"/>
            <a:ext cx="1763872" cy="962821"/>
          </a:xfrm>
          <a:prstGeom prst="rect">
            <a:avLst/>
          </a:prstGeom>
        </p:spPr>
      </p:pic>
      <p:sp>
        <p:nvSpPr>
          <p:cNvPr id="14" name="Rectángulo 13"/>
          <p:cNvSpPr/>
          <p:nvPr/>
        </p:nvSpPr>
        <p:spPr>
          <a:xfrm>
            <a:off x="2841807" y="613445"/>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RECOMENDACION</a:t>
            </a:r>
            <a:endParaRPr lang="es-EC" b="1" dirty="0">
              <a:solidFill>
                <a:schemeClr val="tx1"/>
              </a:solidFill>
            </a:endParaRPr>
          </a:p>
        </p:txBody>
      </p:sp>
    </p:spTree>
    <p:extLst>
      <p:ext uri="{BB962C8B-B14F-4D97-AF65-F5344CB8AC3E}">
        <p14:creationId xmlns:p14="http://schemas.microsoft.com/office/powerpoint/2010/main" val="79347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80">
                                          <p:stCondLst>
                                            <p:cond delay="0"/>
                                          </p:stCondLst>
                                        </p:cTn>
                                        <p:tgtEl>
                                          <p:spTgt spid="34"/>
                                        </p:tgtEl>
                                      </p:cBhvr>
                                    </p:animEffect>
                                    <p:anim calcmode="lin" valueType="num">
                                      <p:cBhvr>
                                        <p:cTn id="13"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8" dur="26">
                                          <p:stCondLst>
                                            <p:cond delay="650"/>
                                          </p:stCondLst>
                                        </p:cTn>
                                        <p:tgtEl>
                                          <p:spTgt spid="34"/>
                                        </p:tgtEl>
                                      </p:cBhvr>
                                      <p:to x="100000" y="60000"/>
                                    </p:animScale>
                                    <p:animScale>
                                      <p:cBhvr>
                                        <p:cTn id="19" dur="166" decel="50000">
                                          <p:stCondLst>
                                            <p:cond delay="676"/>
                                          </p:stCondLst>
                                        </p:cTn>
                                        <p:tgtEl>
                                          <p:spTgt spid="34"/>
                                        </p:tgtEl>
                                      </p:cBhvr>
                                      <p:to x="100000" y="100000"/>
                                    </p:animScale>
                                    <p:animScale>
                                      <p:cBhvr>
                                        <p:cTn id="20" dur="26">
                                          <p:stCondLst>
                                            <p:cond delay="1312"/>
                                          </p:stCondLst>
                                        </p:cTn>
                                        <p:tgtEl>
                                          <p:spTgt spid="34"/>
                                        </p:tgtEl>
                                      </p:cBhvr>
                                      <p:to x="100000" y="80000"/>
                                    </p:animScale>
                                    <p:animScale>
                                      <p:cBhvr>
                                        <p:cTn id="21" dur="166" decel="50000">
                                          <p:stCondLst>
                                            <p:cond delay="1338"/>
                                          </p:stCondLst>
                                        </p:cTn>
                                        <p:tgtEl>
                                          <p:spTgt spid="34"/>
                                        </p:tgtEl>
                                      </p:cBhvr>
                                      <p:to x="100000" y="100000"/>
                                    </p:animScale>
                                    <p:animScale>
                                      <p:cBhvr>
                                        <p:cTn id="22" dur="26">
                                          <p:stCondLst>
                                            <p:cond delay="1642"/>
                                          </p:stCondLst>
                                        </p:cTn>
                                        <p:tgtEl>
                                          <p:spTgt spid="34"/>
                                        </p:tgtEl>
                                      </p:cBhvr>
                                      <p:to x="100000" y="90000"/>
                                    </p:animScale>
                                    <p:animScale>
                                      <p:cBhvr>
                                        <p:cTn id="23" dur="166" decel="50000">
                                          <p:stCondLst>
                                            <p:cond delay="1668"/>
                                          </p:stCondLst>
                                        </p:cTn>
                                        <p:tgtEl>
                                          <p:spTgt spid="34"/>
                                        </p:tgtEl>
                                      </p:cBhvr>
                                      <p:to x="100000" y="100000"/>
                                    </p:animScale>
                                    <p:animScale>
                                      <p:cBhvr>
                                        <p:cTn id="24" dur="26">
                                          <p:stCondLst>
                                            <p:cond delay="1808"/>
                                          </p:stCondLst>
                                        </p:cTn>
                                        <p:tgtEl>
                                          <p:spTgt spid="34"/>
                                        </p:tgtEl>
                                      </p:cBhvr>
                                      <p:to x="100000" y="95000"/>
                                    </p:animScale>
                                    <p:animScale>
                                      <p:cBhvr>
                                        <p:cTn id="25" dur="166" decel="50000">
                                          <p:stCondLst>
                                            <p:cond delay="1834"/>
                                          </p:stCondLst>
                                        </p:cTn>
                                        <p:tgtEl>
                                          <p:spTgt spid="3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80">
                                          <p:stCondLst>
                                            <p:cond delay="0"/>
                                          </p:stCondLst>
                                        </p:cTn>
                                        <p:tgtEl>
                                          <p:spTgt spid="36"/>
                                        </p:tgtEl>
                                      </p:cBhvr>
                                    </p:animEffect>
                                    <p:anim calcmode="lin" valueType="num">
                                      <p:cBhvr>
                                        <p:cTn id="31"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36" dur="26">
                                          <p:stCondLst>
                                            <p:cond delay="650"/>
                                          </p:stCondLst>
                                        </p:cTn>
                                        <p:tgtEl>
                                          <p:spTgt spid="36"/>
                                        </p:tgtEl>
                                      </p:cBhvr>
                                      <p:to x="100000" y="60000"/>
                                    </p:animScale>
                                    <p:animScale>
                                      <p:cBhvr>
                                        <p:cTn id="37" dur="166" decel="50000">
                                          <p:stCondLst>
                                            <p:cond delay="676"/>
                                          </p:stCondLst>
                                        </p:cTn>
                                        <p:tgtEl>
                                          <p:spTgt spid="36"/>
                                        </p:tgtEl>
                                      </p:cBhvr>
                                      <p:to x="100000" y="100000"/>
                                    </p:animScale>
                                    <p:animScale>
                                      <p:cBhvr>
                                        <p:cTn id="38" dur="26">
                                          <p:stCondLst>
                                            <p:cond delay="1312"/>
                                          </p:stCondLst>
                                        </p:cTn>
                                        <p:tgtEl>
                                          <p:spTgt spid="36"/>
                                        </p:tgtEl>
                                      </p:cBhvr>
                                      <p:to x="100000" y="80000"/>
                                    </p:animScale>
                                    <p:animScale>
                                      <p:cBhvr>
                                        <p:cTn id="39" dur="166" decel="50000">
                                          <p:stCondLst>
                                            <p:cond delay="1338"/>
                                          </p:stCondLst>
                                        </p:cTn>
                                        <p:tgtEl>
                                          <p:spTgt spid="36"/>
                                        </p:tgtEl>
                                      </p:cBhvr>
                                      <p:to x="100000" y="100000"/>
                                    </p:animScale>
                                    <p:animScale>
                                      <p:cBhvr>
                                        <p:cTn id="40" dur="26">
                                          <p:stCondLst>
                                            <p:cond delay="1642"/>
                                          </p:stCondLst>
                                        </p:cTn>
                                        <p:tgtEl>
                                          <p:spTgt spid="36"/>
                                        </p:tgtEl>
                                      </p:cBhvr>
                                      <p:to x="100000" y="90000"/>
                                    </p:animScale>
                                    <p:animScale>
                                      <p:cBhvr>
                                        <p:cTn id="41" dur="166" decel="50000">
                                          <p:stCondLst>
                                            <p:cond delay="1668"/>
                                          </p:stCondLst>
                                        </p:cTn>
                                        <p:tgtEl>
                                          <p:spTgt spid="36"/>
                                        </p:tgtEl>
                                      </p:cBhvr>
                                      <p:to x="100000" y="100000"/>
                                    </p:animScale>
                                    <p:animScale>
                                      <p:cBhvr>
                                        <p:cTn id="42" dur="26">
                                          <p:stCondLst>
                                            <p:cond delay="1808"/>
                                          </p:stCondLst>
                                        </p:cTn>
                                        <p:tgtEl>
                                          <p:spTgt spid="36"/>
                                        </p:tgtEl>
                                      </p:cBhvr>
                                      <p:to x="100000" y="95000"/>
                                    </p:animScale>
                                    <p:animScale>
                                      <p:cBhvr>
                                        <p:cTn id="43"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
        <p:nvSpPr>
          <p:cNvPr id="2" name="Marcador de contenido 3"/>
          <p:cNvSpPr txBox="1">
            <a:spLocks/>
          </p:cNvSpPr>
          <p:nvPr/>
        </p:nvSpPr>
        <p:spPr>
          <a:xfrm>
            <a:off x="1969050" y="1668799"/>
            <a:ext cx="3251219" cy="451087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C" sz="1350" b="1" dirty="0">
              <a:latin typeface="Calibri Light" panose="020F0302020204030204" pitchFamily="34" charset="0"/>
            </a:endParaRPr>
          </a:p>
        </p:txBody>
      </p:sp>
      <p:pic>
        <p:nvPicPr>
          <p:cNvPr id="5" name="Imagen 4" descr="logo 1.png"/>
          <p:cNvPicPr>
            <a:picLocks noChangeAspect="1"/>
          </p:cNvPicPr>
          <p:nvPr/>
        </p:nvPicPr>
        <p:blipFill rotWithShape="1">
          <a:blip r:embed="rId3" cstate="print">
            <a:extLst>
              <a:ext uri="{28A0092B-C50C-407E-A947-70E740481C1C}">
                <a14:useLocalDpi xmlns:a14="http://schemas.microsoft.com/office/drawing/2010/main" val="0"/>
              </a:ext>
            </a:extLst>
          </a:blip>
          <a:srcRect t="8418" b="9704"/>
          <a:stretch/>
        </p:blipFill>
        <p:spPr>
          <a:xfrm>
            <a:off x="776128" y="330201"/>
            <a:ext cx="2081372" cy="1136130"/>
          </a:xfrm>
          <a:prstGeom prst="rect">
            <a:avLst/>
          </a:prstGeom>
        </p:spPr>
      </p:pic>
      <p:graphicFrame>
        <p:nvGraphicFramePr>
          <p:cNvPr id="7" name="Diagrama 6"/>
          <p:cNvGraphicFramePr/>
          <p:nvPr>
            <p:extLst>
              <p:ext uri="{D42A27DB-BD31-4B8C-83A1-F6EECF244321}">
                <p14:modId xmlns:p14="http://schemas.microsoft.com/office/powerpoint/2010/main" val="2839445491"/>
              </p:ext>
            </p:extLst>
          </p:nvPr>
        </p:nvGraphicFramePr>
        <p:xfrm>
          <a:off x="91439" y="1227908"/>
          <a:ext cx="9000309" cy="52643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996463" y="1276701"/>
            <a:ext cx="1067807" cy="1483066"/>
          </a:xfrm>
          <a:prstGeom prst="rect">
            <a:avLst/>
          </a:prstGeom>
        </p:spPr>
      </p:pic>
      <p:pic>
        <p:nvPicPr>
          <p:cNvPr id="11" name="Imagen 10"/>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8764" y="3731446"/>
            <a:ext cx="880571" cy="1483066"/>
          </a:xfrm>
          <a:prstGeom prst="rect">
            <a:avLst/>
          </a:prstGeom>
        </p:spPr>
      </p:pic>
      <p:pic>
        <p:nvPicPr>
          <p:cNvPr id="10" name="Imagen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33060" y="3395961"/>
            <a:ext cx="927460" cy="1818551"/>
          </a:xfrm>
          <a:prstGeom prst="rect">
            <a:avLst/>
          </a:prstGeom>
        </p:spPr>
      </p:pic>
      <p:sp>
        <p:nvSpPr>
          <p:cNvPr id="12" name="Rectángulo 11"/>
          <p:cNvSpPr/>
          <p:nvPr/>
        </p:nvSpPr>
        <p:spPr>
          <a:xfrm>
            <a:off x="3075619" y="330201"/>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SERVICIOS DE TALENT SEARCH</a:t>
            </a:r>
            <a:endParaRPr lang="es-EC" b="1" dirty="0">
              <a:solidFill>
                <a:schemeClr val="tx1"/>
              </a:solidFill>
            </a:endParaRPr>
          </a:p>
        </p:txBody>
      </p:sp>
    </p:spTree>
    <p:extLst>
      <p:ext uri="{BB962C8B-B14F-4D97-AF65-F5344CB8AC3E}">
        <p14:creationId xmlns:p14="http://schemas.microsoft.com/office/powerpoint/2010/main" val="314410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6"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descr="logo 1.png"/>
          <p:cNvPicPr>
            <a:picLocks noChangeAspect="1"/>
          </p:cNvPicPr>
          <p:nvPr/>
        </p:nvPicPr>
        <p:blipFill rotWithShape="1">
          <a:blip r:embed="rId2" cstate="print">
            <a:extLst>
              <a:ext uri="{28A0092B-C50C-407E-A947-70E740481C1C}">
                <a14:useLocalDpi xmlns:a14="http://schemas.microsoft.com/office/drawing/2010/main" val="0"/>
              </a:ext>
            </a:extLst>
          </a:blip>
          <a:srcRect t="8418" b="9704"/>
          <a:stretch/>
        </p:blipFill>
        <p:spPr>
          <a:xfrm>
            <a:off x="1274650" y="1149443"/>
            <a:ext cx="1763872" cy="962821"/>
          </a:xfrm>
          <a:prstGeom prst="rect">
            <a:avLst/>
          </a:prstGeom>
        </p:spPr>
      </p:pic>
      <p:sp>
        <p:nvSpPr>
          <p:cNvPr id="4" name="Rectángulo redondeado 3"/>
          <p:cNvSpPr/>
          <p:nvPr/>
        </p:nvSpPr>
        <p:spPr>
          <a:xfrm>
            <a:off x="1274650" y="2428876"/>
            <a:ext cx="3397363" cy="2728912"/>
          </a:xfrm>
          <a:prstGeom prst="roundRect">
            <a:avLst/>
          </a:prstGeom>
          <a:no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_tradnl" sz="1400" dirty="0">
                <a:solidFill>
                  <a:schemeClr val="tx1"/>
                </a:solidFill>
              </a:rPr>
              <a:t>Contratar un Gerente Comercial y un Coordinador de Marketing para mejorar y concentrar los esfuerzos de ventas, marketing, promoción y publicidad, destinados a impulsar la contratación del servicio y a la fomentación de una identidad e imagen corporativa.</a:t>
            </a:r>
            <a:endParaRPr lang="es-EC" sz="1400" dirty="0">
              <a:solidFill>
                <a:schemeClr val="tx1"/>
              </a:solidFill>
            </a:endParaRPr>
          </a:p>
          <a:p>
            <a:pPr algn="ctr"/>
            <a:endParaRPr lang="es-EC" sz="1400" dirty="0">
              <a:solidFill>
                <a:schemeClr val="tx1"/>
              </a:solidFill>
            </a:endParaRPr>
          </a:p>
        </p:txBody>
      </p:sp>
      <p:sp>
        <p:nvSpPr>
          <p:cNvPr id="16" name="Rectángulo redondeado 15"/>
          <p:cNvSpPr/>
          <p:nvPr/>
        </p:nvSpPr>
        <p:spPr>
          <a:xfrm>
            <a:off x="5197535" y="2428876"/>
            <a:ext cx="3397363" cy="2728912"/>
          </a:xfrm>
          <a:prstGeom prst="roundRect">
            <a:avLst/>
          </a:prstGeom>
          <a:noFill/>
          <a:ln w="28575">
            <a:solidFill>
              <a:srgbClr val="FFF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_tradnl" sz="1400" dirty="0">
                <a:solidFill>
                  <a:schemeClr val="tx1"/>
                </a:solidFill>
              </a:rPr>
              <a:t>Elaborar el manual de imagen corporativa de acuerdo a la propuesta recomendada, el cual describe los lineamientos o pautas que se deben seguir para la realización y utilización de artículos promocionales tanto impresos como digitales todo esto con el fin de explotar y beneficiar los elementos gráficos que componen la marca de Talent Search así como logotipos, uso de colores tipografías, entre otros.</a:t>
            </a:r>
            <a:endParaRPr lang="es-EC" sz="1400" dirty="0">
              <a:solidFill>
                <a:schemeClr val="tx1"/>
              </a:solidFill>
            </a:endParaRPr>
          </a:p>
          <a:p>
            <a:pPr algn="ctr"/>
            <a:endParaRPr lang="es-EC" sz="1400" dirty="0">
              <a:solidFill>
                <a:schemeClr val="tx1"/>
              </a:solidFill>
            </a:endParaRPr>
          </a:p>
        </p:txBody>
      </p:sp>
      <p:sp>
        <p:nvSpPr>
          <p:cNvPr id="6" name="Rectángulo 5"/>
          <p:cNvSpPr/>
          <p:nvPr/>
        </p:nvSpPr>
        <p:spPr>
          <a:xfrm>
            <a:off x="2841807" y="613445"/>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RECOMENDACION</a:t>
            </a:r>
            <a:endParaRPr lang="es-EC" b="1" dirty="0">
              <a:solidFill>
                <a:schemeClr val="tx1"/>
              </a:solidFill>
            </a:endParaRPr>
          </a:p>
        </p:txBody>
      </p:sp>
    </p:spTree>
    <p:extLst>
      <p:ext uri="{BB962C8B-B14F-4D97-AF65-F5344CB8AC3E}">
        <p14:creationId xmlns:p14="http://schemas.microsoft.com/office/powerpoint/2010/main" val="12471173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
        <p:nvSpPr>
          <p:cNvPr id="6" name="1 Título"/>
          <p:cNvSpPr>
            <a:spLocks noGrp="1"/>
          </p:cNvSpPr>
          <p:nvPr>
            <p:ph type="title"/>
          </p:nvPr>
        </p:nvSpPr>
        <p:spPr>
          <a:xfrm>
            <a:off x="1007604" y="1562100"/>
            <a:ext cx="7666496" cy="880617"/>
          </a:xfrm>
        </p:spPr>
        <p:txBody>
          <a:bodyPr>
            <a:normAutofit/>
          </a:bodyPr>
          <a:lstStyle/>
          <a:p>
            <a:pPr algn="r"/>
            <a:r>
              <a:rPr lang="es-EC" sz="2800" b="1" dirty="0" err="1">
                <a:solidFill>
                  <a:schemeClr val="bg1"/>
                </a:solidFill>
                <a:latin typeface="Temps Nouveau" panose="020B0600050302020204" pitchFamily="34" charset="0"/>
              </a:rPr>
              <a:t>H</a:t>
            </a:r>
            <a:r>
              <a:rPr lang="es-EC" sz="2800" b="1" dirty="0" err="1" smtClean="0">
                <a:solidFill>
                  <a:schemeClr val="bg1"/>
                </a:solidFill>
                <a:latin typeface="Temps Nouveau" panose="020B0600050302020204" pitchFamily="34" charset="0"/>
              </a:rPr>
              <a:t>eadhunting</a:t>
            </a:r>
            <a:r>
              <a:rPr lang="es-EC" sz="2800" b="1" dirty="0" smtClean="0">
                <a:solidFill>
                  <a:schemeClr val="bg1"/>
                </a:solidFill>
                <a:latin typeface="Temps Nouveau" panose="020B0600050302020204" pitchFamily="34" charset="0"/>
              </a:rPr>
              <a:t/>
            </a:r>
            <a:br>
              <a:rPr lang="es-EC" sz="2800" b="1" dirty="0" smtClean="0">
                <a:solidFill>
                  <a:schemeClr val="bg1"/>
                </a:solidFill>
                <a:latin typeface="Temps Nouveau" panose="020B0600050302020204" pitchFamily="34" charset="0"/>
              </a:rPr>
            </a:br>
            <a:r>
              <a:rPr lang="es-EC" sz="2800" b="1" dirty="0" smtClean="0">
                <a:solidFill>
                  <a:schemeClr val="bg1"/>
                </a:solidFill>
                <a:latin typeface="Temps Nouveau" panose="020B0600050302020204" pitchFamily="34" charset="0"/>
              </a:rPr>
              <a:t>Evaluaci</a:t>
            </a:r>
            <a:r>
              <a:rPr lang="es-EC" sz="2800" b="1" dirty="0">
                <a:solidFill>
                  <a:schemeClr val="bg1"/>
                </a:solidFill>
                <a:latin typeface="Temps Nouveau" panose="020B0600050302020204" pitchFamily="34" charset="0"/>
              </a:rPr>
              <a:t>ó</a:t>
            </a:r>
            <a:r>
              <a:rPr lang="es-EC" sz="2800" b="1" dirty="0" smtClean="0">
                <a:solidFill>
                  <a:schemeClr val="bg1"/>
                </a:solidFill>
                <a:latin typeface="Temps Nouveau" panose="020B0600050302020204" pitchFamily="34" charset="0"/>
              </a:rPr>
              <a:t>n </a:t>
            </a:r>
            <a:r>
              <a:rPr lang="es-EC" sz="2800" b="1" dirty="0">
                <a:solidFill>
                  <a:schemeClr val="bg1"/>
                </a:solidFill>
                <a:latin typeface="Temps Nouveau" panose="020B0600050302020204" pitchFamily="34" charset="0"/>
              </a:rPr>
              <a:t>E</a:t>
            </a:r>
            <a:r>
              <a:rPr lang="es-EC" sz="2800" b="1" dirty="0" smtClean="0">
                <a:solidFill>
                  <a:schemeClr val="bg1"/>
                </a:solidFill>
                <a:latin typeface="Temps Nouveau" panose="020B0600050302020204" pitchFamily="34" charset="0"/>
              </a:rPr>
              <a:t>jecutiva</a:t>
            </a:r>
            <a:endParaRPr lang="es-EC" sz="2800" b="1" dirty="0">
              <a:solidFill>
                <a:schemeClr val="bg1"/>
              </a:solidFill>
              <a:latin typeface="Temps Nouveau" panose="020B0600050302020204" pitchFamily="34" charset="0"/>
            </a:endParaRPr>
          </a:p>
        </p:txBody>
      </p:sp>
      <p:sp>
        <p:nvSpPr>
          <p:cNvPr id="7" name="6 Rectángulo"/>
          <p:cNvSpPr/>
          <p:nvPr/>
        </p:nvSpPr>
        <p:spPr>
          <a:xfrm>
            <a:off x="4533900" y="2727253"/>
            <a:ext cx="4038600" cy="3231654"/>
          </a:xfrm>
          <a:prstGeom prst="rect">
            <a:avLst/>
          </a:prstGeom>
        </p:spPr>
        <p:txBody>
          <a:bodyPr wrap="square">
            <a:spAutoFit/>
          </a:bodyPr>
          <a:lstStyle/>
          <a:p>
            <a:pPr lvl="0" algn="just" eaLnBrk="0" hangingPunct="0"/>
            <a:r>
              <a:rPr lang="es-MX" sz="1500" dirty="0">
                <a:solidFill>
                  <a:schemeClr val="bg1"/>
                </a:solidFill>
                <a:latin typeface="+mj-lt"/>
                <a:ea typeface="Times New Roman" pitchFamily="18" charset="0"/>
                <a:cs typeface="Arial" pitchFamily="34" charset="0"/>
              </a:rPr>
              <a:t>El proceso incluye las siguientes fases:</a:t>
            </a:r>
          </a:p>
          <a:p>
            <a:pPr lvl="0" algn="just" eaLnBrk="0" hangingPunct="0"/>
            <a:endParaRPr lang="es-MX" sz="1500" dirty="0">
              <a:solidFill>
                <a:schemeClr val="bg1"/>
              </a:solidFill>
              <a:latin typeface="+mj-lt"/>
              <a:ea typeface="Times New Roman" pitchFamily="18" charset="0"/>
              <a:cs typeface="Arial" pitchFamily="34" charset="0"/>
            </a:endParaRPr>
          </a:p>
          <a:p>
            <a:pPr marL="136922" indent="-136922" algn="just" eaLnBrk="0" hangingPunct="0">
              <a:buFont typeface="Arial" pitchFamily="34" charset="0"/>
              <a:buChar char="•"/>
            </a:pPr>
            <a:r>
              <a:rPr lang="es-EC" sz="1500" dirty="0">
                <a:solidFill>
                  <a:schemeClr val="bg1"/>
                </a:solidFill>
                <a:latin typeface="+mj-lt"/>
                <a:ea typeface="Times New Roman" pitchFamily="18" charset="0"/>
                <a:cs typeface="Arial" pitchFamily="34" charset="0"/>
              </a:rPr>
              <a:t>Identificación de la Cultura Organizacional y Perfil de </a:t>
            </a:r>
            <a:r>
              <a:rPr lang="es-EC" sz="1500" dirty="0" smtClean="0">
                <a:solidFill>
                  <a:schemeClr val="bg1"/>
                </a:solidFill>
                <a:latin typeface="+mj-lt"/>
                <a:ea typeface="Times New Roman" pitchFamily="18" charset="0"/>
                <a:cs typeface="Arial" pitchFamily="34" charset="0"/>
              </a:rPr>
              <a:t>Cargos</a:t>
            </a:r>
          </a:p>
          <a:p>
            <a:pPr algn="just" eaLnBrk="0" hangingPunct="0"/>
            <a:endParaRPr lang="es-EC" sz="1500" dirty="0">
              <a:solidFill>
                <a:schemeClr val="bg1"/>
              </a:solidFill>
              <a:latin typeface="+mj-lt"/>
              <a:ea typeface="Times New Roman" pitchFamily="18" charset="0"/>
              <a:cs typeface="Arial" pitchFamily="34" charset="0"/>
            </a:endParaRPr>
          </a:p>
          <a:p>
            <a:pPr marL="136922" indent="-136922" algn="just" eaLnBrk="0" hangingPunct="0">
              <a:buFont typeface="Arial" pitchFamily="34" charset="0"/>
              <a:buChar char="•"/>
            </a:pPr>
            <a:r>
              <a:rPr lang="es-EC" sz="1500" dirty="0">
                <a:solidFill>
                  <a:schemeClr val="bg1"/>
                </a:solidFill>
                <a:latin typeface="+mj-lt"/>
                <a:ea typeface="Times New Roman" pitchFamily="18" charset="0"/>
                <a:cs typeface="Arial" pitchFamily="34" charset="0"/>
              </a:rPr>
              <a:t>Investigación de Mercado </a:t>
            </a:r>
            <a:r>
              <a:rPr lang="es-EC" sz="1500" dirty="0" smtClean="0">
                <a:solidFill>
                  <a:schemeClr val="bg1"/>
                </a:solidFill>
                <a:latin typeface="+mj-lt"/>
                <a:ea typeface="Times New Roman" pitchFamily="18" charset="0"/>
                <a:cs typeface="Arial" pitchFamily="34" charset="0"/>
              </a:rPr>
              <a:t>Laboral</a:t>
            </a:r>
          </a:p>
          <a:p>
            <a:pPr algn="just" eaLnBrk="0" hangingPunct="0"/>
            <a:endParaRPr lang="es-EC" sz="1500" dirty="0">
              <a:solidFill>
                <a:schemeClr val="bg1"/>
              </a:solidFill>
              <a:latin typeface="+mj-lt"/>
              <a:ea typeface="Times New Roman" pitchFamily="18" charset="0"/>
              <a:cs typeface="Arial" pitchFamily="34" charset="0"/>
            </a:endParaRPr>
          </a:p>
          <a:p>
            <a:pPr marL="136922" indent="-136922" algn="just" eaLnBrk="0" hangingPunct="0">
              <a:buFont typeface="Arial" pitchFamily="34" charset="0"/>
              <a:buChar char="•"/>
            </a:pPr>
            <a:r>
              <a:rPr lang="es-EC" sz="1500" dirty="0">
                <a:solidFill>
                  <a:schemeClr val="bg1"/>
                </a:solidFill>
                <a:latin typeface="+mj-lt"/>
                <a:ea typeface="Times New Roman" pitchFamily="18" charset="0"/>
                <a:cs typeface="Arial" pitchFamily="34" charset="0"/>
              </a:rPr>
              <a:t>Evaluación de Competencias:</a:t>
            </a:r>
          </a:p>
          <a:p>
            <a:pPr marL="557213" lvl="1" indent="-214313" algn="just" eaLnBrk="0" hangingPunct="0">
              <a:buFont typeface="Wingdings" panose="05000000000000000000" pitchFamily="2" charset="2"/>
              <a:buChar char="ü"/>
            </a:pPr>
            <a:r>
              <a:rPr lang="es-EC" sz="1350" dirty="0">
                <a:solidFill>
                  <a:schemeClr val="bg1"/>
                </a:solidFill>
                <a:latin typeface="+mj-lt"/>
                <a:ea typeface="Times New Roman" pitchFamily="18" charset="0"/>
                <a:cs typeface="Arial" pitchFamily="34" charset="0"/>
              </a:rPr>
              <a:t>Assessment Center</a:t>
            </a:r>
          </a:p>
          <a:p>
            <a:pPr marL="557213" lvl="1" indent="-214313" algn="just" eaLnBrk="0" hangingPunct="0">
              <a:buFont typeface="Wingdings" panose="05000000000000000000" pitchFamily="2" charset="2"/>
              <a:buChar char="ü"/>
            </a:pPr>
            <a:r>
              <a:rPr lang="es-EC" sz="1350" dirty="0">
                <a:solidFill>
                  <a:schemeClr val="bg1"/>
                </a:solidFill>
                <a:latin typeface="+mj-lt"/>
                <a:ea typeface="Times New Roman" pitchFamily="18" charset="0"/>
                <a:cs typeface="Arial" pitchFamily="34" charset="0"/>
              </a:rPr>
              <a:t>Entrevista BEI</a:t>
            </a:r>
          </a:p>
          <a:p>
            <a:pPr marL="557213" lvl="1" indent="-214313" algn="just" eaLnBrk="0" hangingPunct="0">
              <a:buFont typeface="Wingdings" panose="05000000000000000000" pitchFamily="2" charset="2"/>
              <a:buChar char="ü"/>
            </a:pPr>
            <a:r>
              <a:rPr lang="es-EC" sz="1350" dirty="0">
                <a:solidFill>
                  <a:schemeClr val="bg1"/>
                </a:solidFill>
                <a:latin typeface="+mj-lt"/>
                <a:ea typeface="Times New Roman" pitchFamily="18" charset="0"/>
                <a:cs typeface="Arial" pitchFamily="34" charset="0"/>
              </a:rPr>
              <a:t>Test </a:t>
            </a:r>
            <a:r>
              <a:rPr lang="es-EC" sz="1350" dirty="0" err="1" smtClean="0">
                <a:solidFill>
                  <a:schemeClr val="bg1"/>
                </a:solidFill>
                <a:latin typeface="+mj-lt"/>
                <a:ea typeface="Times New Roman" pitchFamily="18" charset="0"/>
                <a:cs typeface="Arial" pitchFamily="34" charset="0"/>
              </a:rPr>
              <a:t>Birkman</a:t>
            </a:r>
            <a:endParaRPr lang="es-EC" sz="1350" dirty="0" smtClean="0">
              <a:solidFill>
                <a:schemeClr val="bg1"/>
              </a:solidFill>
              <a:latin typeface="+mj-lt"/>
              <a:ea typeface="Times New Roman" pitchFamily="18" charset="0"/>
              <a:cs typeface="Arial" pitchFamily="34" charset="0"/>
            </a:endParaRPr>
          </a:p>
          <a:p>
            <a:pPr marL="342900" lvl="1" algn="just" eaLnBrk="0" hangingPunct="0"/>
            <a:endParaRPr lang="es-EC" sz="1350" dirty="0">
              <a:solidFill>
                <a:schemeClr val="bg1"/>
              </a:solidFill>
              <a:latin typeface="+mj-lt"/>
              <a:ea typeface="Times New Roman" pitchFamily="18" charset="0"/>
              <a:cs typeface="Arial" pitchFamily="34" charset="0"/>
            </a:endParaRPr>
          </a:p>
          <a:p>
            <a:pPr marL="136922" indent="-136922" algn="just" eaLnBrk="0" hangingPunct="0">
              <a:buFont typeface="Arial" pitchFamily="34" charset="0"/>
              <a:buChar char="•"/>
            </a:pPr>
            <a:r>
              <a:rPr lang="es-EC" sz="1500" dirty="0">
                <a:solidFill>
                  <a:schemeClr val="bg1"/>
                </a:solidFill>
                <a:latin typeface="+mj-lt"/>
                <a:ea typeface="Times New Roman" pitchFamily="18" charset="0"/>
                <a:cs typeface="Arial" pitchFamily="34" charset="0"/>
              </a:rPr>
              <a:t>Acompañamiento  en el período de adaptación</a:t>
            </a:r>
          </a:p>
          <a:p>
            <a:pPr marL="136922" indent="-136922" algn="just" eaLnBrk="0" hangingPunct="0">
              <a:buFont typeface="Arial" pitchFamily="34" charset="0"/>
              <a:buChar char="•"/>
            </a:pPr>
            <a:endParaRPr lang="es-EC" sz="1500" dirty="0">
              <a:solidFill>
                <a:schemeClr val="bg1"/>
              </a:solidFill>
              <a:latin typeface="+mj-lt"/>
              <a:ea typeface="Times New Roman" pitchFamily="18" charset="0"/>
              <a:cs typeface="Arial" pitchFamily="34" charset="0"/>
            </a:endParaRPr>
          </a:p>
        </p:txBody>
      </p:sp>
      <p:pic>
        <p:nvPicPr>
          <p:cNvPr id="5" name="Imagen 4"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537704" y="2276039"/>
            <a:ext cx="2971780" cy="1622165"/>
          </a:xfrm>
          <a:prstGeom prst="rect">
            <a:avLst/>
          </a:prstGeom>
        </p:spPr>
      </p:pic>
      <p:sp>
        <p:nvSpPr>
          <p:cNvPr id="8" name="Rectángulo 7"/>
          <p:cNvSpPr/>
          <p:nvPr/>
        </p:nvSpPr>
        <p:spPr>
          <a:xfrm>
            <a:off x="1904044" y="1325407"/>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SERVICIOS DE TALENT SEARCH</a:t>
            </a:r>
            <a:endParaRPr lang="es-EC" b="1" dirty="0">
              <a:solidFill>
                <a:schemeClr val="tx1"/>
              </a:solidFill>
            </a:endParaRPr>
          </a:p>
        </p:txBody>
      </p:sp>
    </p:spTree>
    <p:extLst>
      <p:ext uri="{BB962C8B-B14F-4D97-AF65-F5344CB8AC3E}">
        <p14:creationId xmlns:p14="http://schemas.microsoft.com/office/powerpoint/2010/main" val="205835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
        <p:nvSpPr>
          <p:cNvPr id="6" name="1 Título"/>
          <p:cNvSpPr>
            <a:spLocks noGrp="1"/>
          </p:cNvSpPr>
          <p:nvPr>
            <p:ph type="title"/>
          </p:nvPr>
        </p:nvSpPr>
        <p:spPr>
          <a:xfrm>
            <a:off x="2101176" y="1200224"/>
            <a:ext cx="5343602" cy="857250"/>
          </a:xfrm>
        </p:spPr>
        <p:txBody>
          <a:bodyPr/>
          <a:lstStyle/>
          <a:p>
            <a:pPr algn="ctr"/>
            <a:r>
              <a:rPr lang="es-EC" sz="2400" b="1" dirty="0" smtClean="0">
                <a:latin typeface="Temps Nouveau" panose="020B0600050302020204" pitchFamily="34" charset="0"/>
                <a:cs typeface="Times New Roman" pitchFamily="18" charset="0"/>
              </a:rPr>
              <a:t>Identificación de Altos </a:t>
            </a:r>
            <a:r>
              <a:rPr lang="es-EC" sz="2400" b="1" dirty="0">
                <a:latin typeface="Temps Nouveau" panose="020B0600050302020204" pitchFamily="34" charset="0"/>
                <a:cs typeface="Times New Roman" pitchFamily="18" charset="0"/>
              </a:rPr>
              <a:t>P</a:t>
            </a:r>
            <a:r>
              <a:rPr lang="es-EC" sz="2400" b="1" dirty="0" smtClean="0">
                <a:latin typeface="Temps Nouveau" panose="020B0600050302020204" pitchFamily="34" charset="0"/>
                <a:cs typeface="Times New Roman" pitchFamily="18" charset="0"/>
              </a:rPr>
              <a:t>otenciales</a:t>
            </a:r>
            <a:endParaRPr lang="es-EC" sz="2400" dirty="0">
              <a:latin typeface="Temps Nouveau" panose="020B0600050302020204" pitchFamily="34" charset="0"/>
            </a:endParaRPr>
          </a:p>
        </p:txBody>
      </p:sp>
      <p:pic>
        <p:nvPicPr>
          <p:cNvPr id="2" name="Imagen 1"/>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14971" t="6339" r="11559" b="6052"/>
          <a:stretch/>
        </p:blipFill>
        <p:spPr>
          <a:xfrm>
            <a:off x="5219700" y="2501900"/>
            <a:ext cx="3365500" cy="3009900"/>
          </a:xfrm>
          <a:prstGeom prst="rect">
            <a:avLst/>
          </a:prstGeom>
          <a:noFill/>
          <a:ln>
            <a:noFill/>
          </a:ln>
        </p:spPr>
      </p:pic>
      <p:sp>
        <p:nvSpPr>
          <p:cNvPr id="5" name="4 Rectángulo"/>
          <p:cNvSpPr/>
          <p:nvPr/>
        </p:nvSpPr>
        <p:spPr>
          <a:xfrm>
            <a:off x="373955" y="1791366"/>
            <a:ext cx="3856965" cy="2062103"/>
          </a:xfrm>
          <a:prstGeom prst="rect">
            <a:avLst/>
          </a:prstGeom>
        </p:spPr>
        <p:txBody>
          <a:bodyPr wrap="square">
            <a:spAutoFit/>
          </a:bodyPr>
          <a:lstStyle/>
          <a:p>
            <a:pPr lvl="0" algn="just" eaLnBrk="0" hangingPunct="0"/>
            <a:endParaRPr lang="es-EC" sz="1600" dirty="0">
              <a:latin typeface="+mj-lt"/>
              <a:ea typeface="Times New Roman" pitchFamily="18" charset="0"/>
              <a:cs typeface="Arial" pitchFamily="34" charset="0"/>
            </a:endParaRPr>
          </a:p>
          <a:p>
            <a:pPr marL="204788" indent="-204788" algn="just" eaLnBrk="0" hangingPunct="0">
              <a:buFont typeface="Arial" pitchFamily="34" charset="0"/>
              <a:buChar char="•"/>
            </a:pPr>
            <a:r>
              <a:rPr lang="es-EC" sz="1600" dirty="0">
                <a:latin typeface="+mj-lt"/>
                <a:ea typeface="Times New Roman" pitchFamily="18" charset="0"/>
                <a:cs typeface="Arial" pitchFamily="34" charset="0"/>
              </a:rPr>
              <a:t>Presentación del </a:t>
            </a:r>
            <a:r>
              <a:rPr lang="es-EC" sz="1600" b="1" dirty="0">
                <a:latin typeface="+mj-lt"/>
                <a:ea typeface="Times New Roman" pitchFamily="18" charset="0"/>
                <a:cs typeface="Arial" pitchFamily="34" charset="0"/>
              </a:rPr>
              <a:t>modelo CIMA</a:t>
            </a:r>
            <a:r>
              <a:rPr lang="es-EC" sz="1600" dirty="0">
                <a:latin typeface="+mj-lt"/>
                <a:ea typeface="Times New Roman" pitchFamily="18" charset="0"/>
                <a:cs typeface="Arial" pitchFamily="34" charset="0"/>
              </a:rPr>
              <a:t>, que incluye factores de Altos Potenciales</a:t>
            </a:r>
          </a:p>
          <a:p>
            <a:pPr marL="204788" indent="-204788" algn="just" eaLnBrk="0" hangingPunct="0">
              <a:buFont typeface="Arial" pitchFamily="34" charset="0"/>
              <a:buChar char="•"/>
            </a:pPr>
            <a:r>
              <a:rPr lang="es-EC" sz="1600" dirty="0">
                <a:latin typeface="+mj-lt"/>
                <a:ea typeface="Times New Roman" pitchFamily="18" charset="0"/>
                <a:cs typeface="Arial" pitchFamily="34" charset="0"/>
              </a:rPr>
              <a:t>Evaluación del Empleado de Alto Desempeño* (entrevista BEI, pruebas y </a:t>
            </a:r>
            <a:r>
              <a:rPr lang="es-EC" sz="1600" dirty="0" err="1">
                <a:latin typeface="+mj-lt"/>
                <a:ea typeface="Times New Roman" pitchFamily="18" charset="0"/>
                <a:cs typeface="Arial" pitchFamily="34" charset="0"/>
              </a:rPr>
              <a:t>assessment</a:t>
            </a:r>
            <a:r>
              <a:rPr lang="es-EC" sz="1600" dirty="0">
                <a:latin typeface="+mj-lt"/>
                <a:ea typeface="Times New Roman" pitchFamily="18" charset="0"/>
                <a:cs typeface="Arial" pitchFamily="34" charset="0"/>
              </a:rPr>
              <a:t>)</a:t>
            </a:r>
          </a:p>
          <a:p>
            <a:pPr marL="204788" indent="-204788" algn="just" eaLnBrk="0" hangingPunct="0">
              <a:buFont typeface="Arial" pitchFamily="34" charset="0"/>
              <a:buChar char="•"/>
            </a:pPr>
            <a:r>
              <a:rPr lang="es-EC" sz="1600" dirty="0">
                <a:latin typeface="+mj-lt"/>
                <a:ea typeface="Times New Roman" pitchFamily="18" charset="0"/>
                <a:cs typeface="Arial" pitchFamily="34" charset="0"/>
              </a:rPr>
              <a:t>Presentación de informes </a:t>
            </a:r>
          </a:p>
          <a:p>
            <a:pPr marL="204788" indent="-204788" algn="just" eaLnBrk="0" hangingPunct="0">
              <a:buFont typeface="Arial" pitchFamily="34" charset="0"/>
              <a:buChar char="•"/>
            </a:pPr>
            <a:r>
              <a:rPr lang="es-EC" sz="1600" dirty="0">
                <a:latin typeface="+mj-lt"/>
                <a:ea typeface="Times New Roman" pitchFamily="18" charset="0"/>
                <a:cs typeface="Arial" pitchFamily="34" charset="0"/>
              </a:rPr>
              <a:t>Programa de Desarrollo</a:t>
            </a:r>
          </a:p>
        </p:txBody>
      </p:sp>
      <p:pic>
        <p:nvPicPr>
          <p:cNvPr id="8" name="Imagen 7" descr="logo 1.png"/>
          <p:cNvPicPr>
            <a:picLocks noChangeAspect="1"/>
          </p:cNvPicPr>
          <p:nvPr/>
        </p:nvPicPr>
        <p:blipFill rotWithShape="1">
          <a:blip r:embed="rId5" cstate="print">
            <a:extLst>
              <a:ext uri="{28A0092B-C50C-407E-A947-70E740481C1C}">
                <a14:useLocalDpi xmlns:a14="http://schemas.microsoft.com/office/drawing/2010/main" val="0"/>
              </a:ext>
            </a:extLst>
          </a:blip>
          <a:srcRect t="8418" b="9704"/>
          <a:stretch/>
        </p:blipFill>
        <p:spPr>
          <a:xfrm>
            <a:off x="337304" y="503510"/>
            <a:ext cx="1763872" cy="962821"/>
          </a:xfrm>
          <a:prstGeom prst="rect">
            <a:avLst/>
          </a:prstGeom>
        </p:spPr>
      </p:pic>
      <p:pic>
        <p:nvPicPr>
          <p:cNvPr id="3" name="Imagen 2"/>
          <p:cNvPicPr>
            <a:picLocks noChangeAspect="1"/>
          </p:cNvPicPr>
          <p:nvPr/>
        </p:nvPicPr>
        <p:blipFill>
          <a:blip r:embed="rId6"/>
          <a:stretch>
            <a:fillRect/>
          </a:stretch>
        </p:blipFill>
        <p:spPr>
          <a:xfrm>
            <a:off x="2302437" y="4132941"/>
            <a:ext cx="755970" cy="2103302"/>
          </a:xfrm>
          <a:prstGeom prst="rect">
            <a:avLst/>
          </a:prstGeom>
        </p:spPr>
      </p:pic>
      <p:sp>
        <p:nvSpPr>
          <p:cNvPr id="9" name="Rectángulo 8"/>
          <p:cNvSpPr/>
          <p:nvPr/>
        </p:nvSpPr>
        <p:spPr>
          <a:xfrm>
            <a:off x="2857067" y="689013"/>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SERVICIOS DE TALENT SEARCH</a:t>
            </a:r>
            <a:endParaRPr lang="es-EC" b="1" dirty="0">
              <a:solidFill>
                <a:schemeClr val="tx1"/>
              </a:solidFill>
            </a:endParaRPr>
          </a:p>
        </p:txBody>
      </p:sp>
    </p:spTree>
    <p:extLst>
      <p:ext uri="{BB962C8B-B14F-4D97-AF65-F5344CB8AC3E}">
        <p14:creationId xmlns:p14="http://schemas.microsoft.com/office/powerpoint/2010/main" val="305814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
        <p:nvSpPr>
          <p:cNvPr id="2" name="1 Título"/>
          <p:cNvSpPr>
            <a:spLocks noGrp="1"/>
          </p:cNvSpPr>
          <p:nvPr>
            <p:ph type="title"/>
          </p:nvPr>
        </p:nvSpPr>
        <p:spPr>
          <a:xfrm>
            <a:off x="3580671" y="1003165"/>
            <a:ext cx="6858000" cy="857250"/>
          </a:xfrm>
        </p:spPr>
        <p:txBody>
          <a:bodyPr>
            <a:normAutofit/>
          </a:bodyPr>
          <a:lstStyle/>
          <a:p>
            <a:r>
              <a:rPr lang="es-EC" sz="2800" b="1" dirty="0" err="1" smtClean="0">
                <a:solidFill>
                  <a:schemeClr val="bg1"/>
                </a:solidFill>
                <a:latin typeface="Temps Nouveau" panose="020B0600050302020204" pitchFamily="34" charset="0"/>
              </a:rPr>
              <a:t>Assessment</a:t>
            </a:r>
            <a:r>
              <a:rPr lang="es-EC" sz="2800" b="1" dirty="0" smtClean="0">
                <a:solidFill>
                  <a:schemeClr val="bg1"/>
                </a:solidFill>
                <a:latin typeface="Temps Nouveau" panose="020B0600050302020204" pitchFamily="34" charset="0"/>
              </a:rPr>
              <a:t> Center</a:t>
            </a:r>
            <a:endParaRPr lang="es-EC" sz="2800" dirty="0">
              <a:solidFill>
                <a:schemeClr val="bg1"/>
              </a:solidFill>
              <a:latin typeface="Temps Nouveau" panose="020B0600050302020204" pitchFamily="34" charset="0"/>
            </a:endParaRPr>
          </a:p>
        </p:txBody>
      </p:sp>
      <p:sp>
        <p:nvSpPr>
          <p:cNvPr id="5" name="4 Rectángulo"/>
          <p:cNvSpPr/>
          <p:nvPr/>
        </p:nvSpPr>
        <p:spPr>
          <a:xfrm>
            <a:off x="3580671" y="1419036"/>
            <a:ext cx="4953729" cy="2031325"/>
          </a:xfrm>
          <a:prstGeom prst="rect">
            <a:avLst/>
          </a:prstGeom>
        </p:spPr>
        <p:txBody>
          <a:bodyPr wrap="square">
            <a:spAutoFit/>
          </a:bodyPr>
          <a:lstStyle/>
          <a:p>
            <a:pPr algn="just"/>
            <a:endParaRPr lang="es-EC" dirty="0">
              <a:solidFill>
                <a:schemeClr val="bg1"/>
              </a:solidFill>
              <a:latin typeface="+mj-lt"/>
            </a:endParaRPr>
          </a:p>
          <a:p>
            <a:pPr algn="just"/>
            <a:r>
              <a:rPr lang="es-EC" dirty="0">
                <a:solidFill>
                  <a:schemeClr val="bg1"/>
                </a:solidFill>
                <a:latin typeface="+mj-lt"/>
              </a:rPr>
              <a:t>Nuestro Assessment está estructurado sobre el concepto de </a:t>
            </a:r>
            <a:r>
              <a:rPr lang="es-EC" dirty="0" err="1">
                <a:solidFill>
                  <a:schemeClr val="bg1"/>
                </a:solidFill>
                <a:latin typeface="+mj-lt"/>
              </a:rPr>
              <a:t>Micromundos</a:t>
            </a:r>
            <a:r>
              <a:rPr lang="es-EC" dirty="0">
                <a:solidFill>
                  <a:schemeClr val="bg1"/>
                </a:solidFill>
                <a:latin typeface="+mj-lt"/>
              </a:rPr>
              <a:t>. Esta herramienta evalúa el nivel de desarrollo de las competencias o habilidades gerenciales o personales.</a:t>
            </a:r>
          </a:p>
          <a:p>
            <a:pPr algn="just"/>
            <a:endParaRPr lang="es-EC" dirty="0">
              <a:solidFill>
                <a:schemeClr val="bg1"/>
              </a:solidFill>
              <a:latin typeface="+mj-lt"/>
            </a:endParaRPr>
          </a:p>
          <a:p>
            <a:pPr algn="just"/>
            <a:endParaRPr lang="es-EC" dirty="0">
              <a:solidFill>
                <a:schemeClr val="bg1"/>
              </a:solidFill>
              <a:latin typeface="+mj-lt"/>
            </a:endParaRPr>
          </a:p>
        </p:txBody>
      </p:sp>
      <p:pic>
        <p:nvPicPr>
          <p:cNvPr id="7" name="Imagen 6" descr="logo 1.png"/>
          <p:cNvPicPr>
            <a:picLocks noChangeAspect="1"/>
          </p:cNvPicPr>
          <p:nvPr/>
        </p:nvPicPr>
        <p:blipFill rotWithShape="1">
          <a:blip r:embed="rId4" cstate="print">
            <a:extLst>
              <a:ext uri="{28A0092B-C50C-407E-A947-70E740481C1C}">
                <a14:useLocalDpi xmlns:a14="http://schemas.microsoft.com/office/drawing/2010/main" val="0"/>
              </a:ext>
            </a:extLst>
          </a:blip>
          <a:srcRect t="8418" b="9704"/>
          <a:stretch/>
        </p:blipFill>
        <p:spPr>
          <a:xfrm>
            <a:off x="603488" y="1825755"/>
            <a:ext cx="2231153" cy="1217889"/>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1" y="3043644"/>
            <a:ext cx="3106053" cy="3484354"/>
          </a:xfrm>
          <a:prstGeom prst="rect">
            <a:avLst/>
          </a:prstGeom>
        </p:spPr>
      </p:pic>
      <p:sp>
        <p:nvSpPr>
          <p:cNvPr id="9" name="8 Rectángulo"/>
          <p:cNvSpPr/>
          <p:nvPr/>
        </p:nvSpPr>
        <p:spPr>
          <a:xfrm>
            <a:off x="851148" y="4309637"/>
            <a:ext cx="3246235" cy="646331"/>
          </a:xfrm>
          <a:prstGeom prst="rect">
            <a:avLst/>
          </a:prstGeom>
        </p:spPr>
        <p:txBody>
          <a:bodyPr wrap="square">
            <a:spAutoFit/>
          </a:bodyPr>
          <a:lstStyle/>
          <a:p>
            <a:pPr algn="just"/>
            <a:r>
              <a:rPr lang="es-EC" dirty="0">
                <a:latin typeface="+mj-lt"/>
              </a:rPr>
              <a:t>Herramienta utilizada para evaluación de talentos en</a:t>
            </a:r>
            <a:r>
              <a:rPr lang="es-EC" dirty="0" smtClean="0">
                <a:latin typeface="+mj-lt"/>
              </a:rPr>
              <a:t>:</a:t>
            </a:r>
            <a:endParaRPr lang="es-EC" dirty="0">
              <a:latin typeface="+mj-lt"/>
            </a:endParaRPr>
          </a:p>
        </p:txBody>
      </p:sp>
      <p:sp>
        <p:nvSpPr>
          <p:cNvPr id="10" name="CuadroTexto 9"/>
          <p:cNvSpPr txBox="1"/>
          <p:nvPr/>
        </p:nvSpPr>
        <p:spPr>
          <a:xfrm>
            <a:off x="4374284" y="4045300"/>
            <a:ext cx="2265598" cy="2369880"/>
          </a:xfrm>
          <a:prstGeom prst="rect">
            <a:avLst/>
          </a:prstGeom>
          <a:noFill/>
        </p:spPr>
        <p:txBody>
          <a:bodyPr wrap="square" rtlCol="0">
            <a:spAutoFit/>
          </a:bodyPr>
          <a:lstStyle/>
          <a:p>
            <a:pPr marL="557213" lvl="1" indent="-214313" eaLnBrk="0" hangingPunct="0">
              <a:buFont typeface="Wingdings" panose="05000000000000000000" pitchFamily="2" charset="2"/>
              <a:buChar char="ü"/>
            </a:pPr>
            <a:r>
              <a:rPr lang="es-EC" sz="1600" dirty="0">
                <a:latin typeface="Tempus Sans ITC" panose="04020404030D07020202" pitchFamily="82" charset="0"/>
                <a:ea typeface="Times New Roman" pitchFamily="18" charset="0"/>
                <a:cs typeface="Arial" pitchFamily="34" charset="0"/>
              </a:rPr>
              <a:t>Programas de Desarrollo Gerencial</a:t>
            </a:r>
          </a:p>
          <a:p>
            <a:pPr marL="557213" lvl="1" indent="-214313" eaLnBrk="0" hangingPunct="0">
              <a:buFont typeface="Wingdings" panose="05000000000000000000" pitchFamily="2" charset="2"/>
              <a:buChar char="ü"/>
            </a:pPr>
            <a:r>
              <a:rPr lang="es-EC" sz="1600" dirty="0">
                <a:latin typeface="Tempus Sans ITC" panose="04020404030D07020202" pitchFamily="82" charset="0"/>
                <a:ea typeface="Times New Roman" pitchFamily="18" charset="0"/>
                <a:cs typeface="Arial" pitchFamily="34" charset="0"/>
              </a:rPr>
              <a:t>Procesos de Carrera Internos</a:t>
            </a:r>
          </a:p>
          <a:p>
            <a:pPr marL="557213" lvl="1" indent="-214313" eaLnBrk="0" hangingPunct="0">
              <a:buFont typeface="Wingdings" panose="05000000000000000000" pitchFamily="2" charset="2"/>
              <a:buChar char="ü"/>
            </a:pPr>
            <a:r>
              <a:rPr lang="es-EC" sz="1600" dirty="0">
                <a:latin typeface="Tempus Sans ITC" panose="04020404030D07020202" pitchFamily="82" charset="0"/>
                <a:ea typeface="Times New Roman" pitchFamily="18" charset="0"/>
                <a:cs typeface="Arial" pitchFamily="34" charset="0"/>
              </a:rPr>
              <a:t>Procesos de Selección de Posiciones Clave.</a:t>
            </a:r>
          </a:p>
          <a:p>
            <a:endParaRPr lang="es-EC" sz="2000" dirty="0">
              <a:latin typeface="Tempus Sans ITC" panose="04020404030D07020202" pitchFamily="82" charset="0"/>
            </a:endParaRPr>
          </a:p>
        </p:txBody>
      </p:sp>
      <p:sp>
        <p:nvSpPr>
          <p:cNvPr id="11" name="Rectángulo 10"/>
          <p:cNvSpPr/>
          <p:nvPr/>
        </p:nvSpPr>
        <p:spPr>
          <a:xfrm>
            <a:off x="2725708" y="487267"/>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SERVICIOS DE TALENT SEARCH</a:t>
            </a:r>
            <a:endParaRPr lang="es-EC" b="1" dirty="0">
              <a:solidFill>
                <a:schemeClr val="tx1"/>
              </a:solidFill>
            </a:endParaRPr>
          </a:p>
        </p:txBody>
      </p:sp>
    </p:spTree>
    <p:extLst>
      <p:ext uri="{BB962C8B-B14F-4D97-AF65-F5344CB8AC3E}">
        <p14:creationId xmlns:p14="http://schemas.microsoft.com/office/powerpoint/2010/main" val="28069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
        <p:nvSpPr>
          <p:cNvPr id="2" name="1 Título"/>
          <p:cNvSpPr>
            <a:spLocks noGrp="1"/>
          </p:cNvSpPr>
          <p:nvPr>
            <p:ph type="title"/>
          </p:nvPr>
        </p:nvSpPr>
        <p:spPr>
          <a:xfrm>
            <a:off x="1471079" y="1111423"/>
            <a:ext cx="4768487" cy="857250"/>
          </a:xfrm>
        </p:spPr>
        <p:txBody>
          <a:bodyPr>
            <a:normAutofit/>
          </a:bodyPr>
          <a:lstStyle/>
          <a:p>
            <a:r>
              <a:rPr lang="es-EC" sz="3200" b="1" dirty="0" smtClean="0">
                <a:latin typeface="Temps Nouveau" panose="020B0600050302020204" pitchFamily="34" charset="0"/>
              </a:rPr>
              <a:t>Orientación De Carrera</a:t>
            </a:r>
            <a:endParaRPr lang="es-EC" sz="3200" b="1" dirty="0">
              <a:latin typeface="Temps Nouveau" panose="020B0600050302020204" pitchFamily="34" charset="0"/>
            </a:endParaRPr>
          </a:p>
        </p:txBody>
      </p:sp>
      <p:sp>
        <p:nvSpPr>
          <p:cNvPr id="5" name="4 Rectángulo"/>
          <p:cNvSpPr/>
          <p:nvPr/>
        </p:nvSpPr>
        <p:spPr>
          <a:xfrm>
            <a:off x="4659614" y="2394039"/>
            <a:ext cx="3829296" cy="2800767"/>
          </a:xfrm>
          <a:prstGeom prst="rect">
            <a:avLst/>
          </a:prstGeom>
        </p:spPr>
        <p:txBody>
          <a:bodyPr wrap="square">
            <a:spAutoFit/>
          </a:bodyPr>
          <a:lstStyle/>
          <a:p>
            <a:pPr algn="just"/>
            <a:r>
              <a:rPr lang="es-EC" sz="1600" b="1" i="1" dirty="0" err="1">
                <a:latin typeface="+mj-lt"/>
                <a:ea typeface="Times New Roman" pitchFamily="18" charset="0"/>
                <a:cs typeface="Arial" pitchFamily="34" charset="0"/>
              </a:rPr>
              <a:t>The</a:t>
            </a:r>
            <a:r>
              <a:rPr lang="es-EC" sz="1600" b="1" i="1" dirty="0">
                <a:latin typeface="+mj-lt"/>
                <a:ea typeface="Times New Roman" pitchFamily="18" charset="0"/>
                <a:cs typeface="Arial" pitchFamily="34" charset="0"/>
              </a:rPr>
              <a:t> </a:t>
            </a:r>
            <a:r>
              <a:rPr lang="es-EC" sz="1600" b="1" i="1" dirty="0" err="1">
                <a:latin typeface="+mj-lt"/>
                <a:ea typeface="Times New Roman" pitchFamily="18" charset="0"/>
                <a:cs typeface="Arial" pitchFamily="34" charset="0"/>
              </a:rPr>
              <a:t>Birkman</a:t>
            </a:r>
            <a:r>
              <a:rPr lang="es-EC" sz="1600" b="1" i="1" dirty="0">
                <a:latin typeface="+mj-lt"/>
                <a:ea typeface="Times New Roman" pitchFamily="18" charset="0"/>
                <a:cs typeface="Arial" pitchFamily="34" charset="0"/>
              </a:rPr>
              <a:t> </a:t>
            </a:r>
            <a:r>
              <a:rPr lang="es-EC" sz="1600" b="1" i="1" dirty="0" err="1">
                <a:latin typeface="+mj-lt"/>
                <a:ea typeface="Times New Roman" pitchFamily="18" charset="0"/>
                <a:cs typeface="Arial" pitchFamily="34" charset="0"/>
              </a:rPr>
              <a:t>Method</a:t>
            </a:r>
            <a:r>
              <a:rPr lang="es-EC" sz="1600" b="1" i="1" dirty="0">
                <a:latin typeface="+mj-lt"/>
                <a:ea typeface="Times New Roman" pitchFamily="18" charset="0"/>
                <a:cs typeface="Arial" pitchFamily="34" charset="0"/>
              </a:rPr>
              <a:t>® </a:t>
            </a:r>
            <a:r>
              <a:rPr lang="es-EC" sz="1600" dirty="0">
                <a:latin typeface="+mj-lt"/>
              </a:rPr>
              <a:t>consiste en una evaluación de la personalidad de 298 preguntas, y una serie de informes afines, que facilita la formación de equipos, la orientación de ejecutivos, el desarrollo de líderes, el asesoramiento sobre el avance de la carrera profesional y la resolución de conflictos interpersonales. </a:t>
            </a:r>
          </a:p>
          <a:p>
            <a:pPr algn="just"/>
            <a:endParaRPr lang="es-EC" sz="1600" dirty="0">
              <a:latin typeface="+mj-lt"/>
            </a:endParaRPr>
          </a:p>
          <a:p>
            <a:pPr algn="just"/>
            <a:r>
              <a:rPr lang="es-EC" sz="1600" dirty="0">
                <a:latin typeface="+mj-lt"/>
              </a:rPr>
              <a:t>Este cuestionario se ofrece por Internet y toma alrededor de 45 minutos contestarlo. </a:t>
            </a:r>
          </a:p>
        </p:txBody>
      </p:sp>
      <p:graphicFrame>
        <p:nvGraphicFramePr>
          <p:cNvPr id="3" name="Diagrama 2"/>
          <p:cNvGraphicFramePr/>
          <p:nvPr>
            <p:extLst>
              <p:ext uri="{D42A27DB-BD31-4B8C-83A1-F6EECF244321}">
                <p14:modId xmlns:p14="http://schemas.microsoft.com/office/powerpoint/2010/main" val="1206589965"/>
              </p:ext>
            </p:extLst>
          </p:nvPr>
        </p:nvGraphicFramePr>
        <p:xfrm>
          <a:off x="-1124248" y="1562367"/>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n 5" descr="logo 1.png"/>
          <p:cNvPicPr>
            <a:picLocks noChangeAspect="1"/>
          </p:cNvPicPr>
          <p:nvPr/>
        </p:nvPicPr>
        <p:blipFill rotWithShape="1">
          <a:blip r:embed="rId9" cstate="print">
            <a:extLst>
              <a:ext uri="{28A0092B-C50C-407E-A947-70E740481C1C}">
                <a14:useLocalDpi xmlns:a14="http://schemas.microsoft.com/office/drawing/2010/main" val="0"/>
              </a:ext>
            </a:extLst>
          </a:blip>
          <a:srcRect t="8418" b="9704"/>
          <a:stretch/>
        </p:blipFill>
        <p:spPr>
          <a:xfrm>
            <a:off x="2012652" y="3708571"/>
            <a:ext cx="1628321" cy="888829"/>
          </a:xfrm>
          <a:prstGeom prst="rect">
            <a:avLst/>
          </a:prstGeom>
        </p:spPr>
      </p:pic>
      <p:pic>
        <p:nvPicPr>
          <p:cNvPr id="2050" name="Picture 2" descr="http://www.topmanagementconsult.nl/wp-content/uploads/2012/11/A1c-Birkman-methode-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5993" t="5755" r="35922" b="3579"/>
          <a:stretch/>
        </p:blipFill>
        <p:spPr bwMode="auto">
          <a:xfrm>
            <a:off x="862404" y="2852257"/>
            <a:ext cx="712396" cy="856314"/>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2546982" y="455681"/>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SERVICIOS DE TALENT SEARCH</a:t>
            </a:r>
            <a:endParaRPr lang="es-EC" b="1" dirty="0">
              <a:solidFill>
                <a:schemeClr val="tx1"/>
              </a:solidFill>
            </a:endParaRPr>
          </a:p>
        </p:txBody>
      </p:sp>
    </p:spTree>
    <p:extLst>
      <p:ext uri="{BB962C8B-B14F-4D97-AF65-F5344CB8AC3E}">
        <p14:creationId xmlns:p14="http://schemas.microsoft.com/office/powerpoint/2010/main" val="314805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2000"/>
                                        <p:tgtEl>
                                          <p:spTgt spid="2050"/>
                                        </p:tgtEl>
                                      </p:cBhvr>
                                    </p:animEffect>
                                    <p:anim calcmode="lin" valueType="num">
                                      <p:cBhvr>
                                        <p:cTn id="25" dur="2000" fill="hold"/>
                                        <p:tgtEl>
                                          <p:spTgt spid="2050"/>
                                        </p:tgtEl>
                                        <p:attrNameLst>
                                          <p:attrName>ppt_w</p:attrName>
                                        </p:attrNameLst>
                                      </p:cBhvr>
                                      <p:tavLst>
                                        <p:tav tm="0" fmla="#ppt_w*sin(2.5*pi*$)">
                                          <p:val>
                                            <p:fltVal val="0"/>
                                          </p:val>
                                        </p:tav>
                                        <p:tav tm="100000">
                                          <p:val>
                                            <p:fltVal val="1"/>
                                          </p:val>
                                        </p:tav>
                                      </p:tavLst>
                                    </p:anim>
                                    <p:anim calcmode="lin" valueType="num">
                                      <p:cBhvr>
                                        <p:cTn id="26" dur="2000" fill="hold"/>
                                        <p:tgtEl>
                                          <p:spTgt spid="2050"/>
                                        </p:tgtEl>
                                        <p:attrNameLst>
                                          <p:attrName>ppt_h</p:attrName>
                                        </p:attrNameLst>
                                      </p:cBhvr>
                                      <p:tavLst>
                                        <p:tav tm="0">
                                          <p:val>
                                            <p:strVal val="#ppt_h"/>
                                          </p:val>
                                        </p:tav>
                                        <p:tav tm="100000">
                                          <p:val>
                                            <p:strVal val="#ppt_h"/>
                                          </p:val>
                                        </p:tav>
                                      </p:tavLst>
                                    </p:anim>
                                  </p:childTnLst>
                                </p:cTn>
                              </p:par>
                              <p:par>
                                <p:cTn id="27" presetID="45"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000"/>
                                        <p:tgtEl>
                                          <p:spTgt spid="6"/>
                                        </p:tgtEl>
                                      </p:cBhvr>
                                    </p:animEffect>
                                    <p:anim calcmode="lin" valueType="num">
                                      <p:cBhvr>
                                        <p:cTn id="30" dur="2000" fill="hold"/>
                                        <p:tgtEl>
                                          <p:spTgt spid="6"/>
                                        </p:tgtEl>
                                        <p:attrNameLst>
                                          <p:attrName>ppt_w</p:attrName>
                                        </p:attrNameLst>
                                      </p:cBhvr>
                                      <p:tavLst>
                                        <p:tav tm="0" fmla="#ppt_w*sin(2.5*pi*$)">
                                          <p:val>
                                            <p:fltVal val="0"/>
                                          </p:val>
                                        </p:tav>
                                        <p:tav tm="100000">
                                          <p:val>
                                            <p:fltVal val="1"/>
                                          </p:val>
                                        </p:tav>
                                      </p:tavLst>
                                    </p:anim>
                                    <p:anim calcmode="lin" valueType="num">
                                      <p:cBhvr>
                                        <p:cTn id="31"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288"/>
            <a:ext cx="9144000" cy="6839712"/>
          </a:xfrm>
          <a:prstGeom prst="rect">
            <a:avLst/>
          </a:prstGeom>
        </p:spPr>
      </p:pic>
      <p:sp>
        <p:nvSpPr>
          <p:cNvPr id="9" name="CuadroTexto 8"/>
          <p:cNvSpPr txBox="1"/>
          <p:nvPr/>
        </p:nvSpPr>
        <p:spPr>
          <a:xfrm>
            <a:off x="736541" y="1300162"/>
            <a:ext cx="5721410" cy="5371563"/>
          </a:xfrm>
          <a:prstGeom prst="rect">
            <a:avLst/>
          </a:prstGeom>
          <a:noFill/>
        </p:spPr>
        <p:txBody>
          <a:bodyPr wrap="square" lIns="107533" tIns="53767" rIns="107533" bIns="53767" rtlCol="0">
            <a:spAutoFit/>
          </a:bodyPr>
          <a:lstStyle/>
          <a:p>
            <a:pPr algn="just"/>
            <a:r>
              <a:rPr lang="es-EC" dirty="0" smtClean="0"/>
              <a:t>Hoy en día, uno de los puntos principales para Great People Consulting es conocer el posicionamiento que tiene la marca y su percepción en la mente de los consumidores, debido a que no </a:t>
            </a:r>
            <a:r>
              <a:rPr lang="es-EC" dirty="0"/>
              <a:t>se han realizado estudios de mercado destinados a determinar la percepción de los públicos sobre sus unidades de negocio, por lo que se desconoce el posicionamiento que tiene la marca Talent Search, que constituye su principal unidad de negocio, en su segmento de </a:t>
            </a:r>
            <a:r>
              <a:rPr lang="es-EC" dirty="0" smtClean="0"/>
              <a:t>mercado. Por lo cual se ha planteado como objetivo principal determinar </a:t>
            </a:r>
            <a:r>
              <a:rPr lang="es-EC" dirty="0"/>
              <a:t>cuál es la percepción del posicionamiento de la marca TALENT SEARCH, </a:t>
            </a:r>
            <a:r>
              <a:rPr lang="es-EC" dirty="0" smtClean="0"/>
              <a:t>en el target seleccionado; los objetivos específicos se plantearon con la elaboración de una descripción del marco problemático de la investigación, posterior estableciendo el marco teórico principal para el estudio, continuando con el desarrollo del marco metodológico, con los resultados de la metodología aplicada se realizó </a:t>
            </a:r>
            <a:r>
              <a:rPr lang="es-EC" dirty="0"/>
              <a:t>el </a:t>
            </a:r>
            <a:r>
              <a:rPr lang="es-EC" dirty="0" smtClean="0"/>
              <a:t>análisis respectivo y finalizando con la elaboración de </a:t>
            </a:r>
            <a:r>
              <a:rPr lang="es-EC" dirty="0"/>
              <a:t>las conclusiones y recomendaciones de la </a:t>
            </a:r>
            <a:r>
              <a:rPr lang="es-EC" dirty="0" smtClean="0"/>
              <a:t>investigación.</a:t>
            </a:r>
            <a:endParaRPr lang="es-EC"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18866" y="1926503"/>
            <a:ext cx="1729878" cy="2402610"/>
          </a:xfrm>
          <a:prstGeom prst="rect">
            <a:avLst/>
          </a:prstGeom>
        </p:spPr>
      </p:pic>
      <p:sp>
        <p:nvSpPr>
          <p:cNvPr id="2" name="Rectángulo 1"/>
          <p:cNvSpPr/>
          <p:nvPr/>
        </p:nvSpPr>
        <p:spPr>
          <a:xfrm>
            <a:off x="1593792" y="742412"/>
            <a:ext cx="3692584" cy="371475"/>
          </a:xfrm>
          <a:prstGeom prst="rect">
            <a:avLst/>
          </a:prstGeom>
          <a:solidFill>
            <a:srgbClr val="FFD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RESUMEN</a:t>
            </a:r>
            <a:endParaRPr lang="es-EC" b="1" dirty="0">
              <a:solidFill>
                <a:schemeClr val="tx1"/>
              </a:solidFill>
            </a:endParaRPr>
          </a:p>
        </p:txBody>
      </p:sp>
    </p:spTree>
    <p:extLst>
      <p:ext uri="{BB962C8B-B14F-4D97-AF65-F5344CB8AC3E}">
        <p14:creationId xmlns:p14="http://schemas.microsoft.com/office/powerpoint/2010/main" val="347842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1104</TotalTime>
  <Words>2729</Words>
  <Application>Microsoft Office PowerPoint</Application>
  <PresentationFormat>Presentación en pantalla (4:3)</PresentationFormat>
  <Paragraphs>260</Paragraphs>
  <Slides>40</Slides>
  <Notes>20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40</vt:i4>
      </vt:variant>
    </vt:vector>
  </HeadingPairs>
  <TitlesOfParts>
    <vt:vector size="49" baseType="lpstr">
      <vt:lpstr>Arial</vt:lpstr>
      <vt:lpstr>Calibri</vt:lpstr>
      <vt:lpstr>Calibri Light</vt:lpstr>
      <vt:lpstr>Temps Nouveau</vt:lpstr>
      <vt:lpstr>Tempus Sans ITC</vt:lpstr>
      <vt:lpstr>Times New Roman</vt:lpstr>
      <vt:lpstr>Wingdings</vt:lpstr>
      <vt:lpstr>Tema de Office</vt:lpstr>
      <vt:lpstr>CorelDRAW</vt:lpstr>
      <vt:lpstr>Presentación de PowerPoint</vt:lpstr>
      <vt:lpstr>Presentación de PowerPoint</vt:lpstr>
      <vt:lpstr>Presentación de PowerPoint</vt:lpstr>
      <vt:lpstr>Presentación de PowerPoint</vt:lpstr>
      <vt:lpstr>Headhunting Evaluación Ejecutiva</vt:lpstr>
      <vt:lpstr>Identificación de Altos Potenciales</vt:lpstr>
      <vt:lpstr>Assessment Center</vt:lpstr>
      <vt:lpstr>Orientación De Carrera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Joselyn</dc:creator>
  <cp:lastModifiedBy>Estefy</cp:lastModifiedBy>
  <cp:revision>66</cp:revision>
  <dcterms:created xsi:type="dcterms:W3CDTF">2015-03-02T14:57:04Z</dcterms:created>
  <dcterms:modified xsi:type="dcterms:W3CDTF">2015-05-26T20:47:09Z</dcterms:modified>
</cp:coreProperties>
</file>