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9" r:id="rId4"/>
    <p:sldId id="258"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80" autoAdjust="0"/>
  </p:normalViewPr>
  <p:slideViewPr>
    <p:cSldViewPr>
      <p:cViewPr varScale="1">
        <p:scale>
          <a:sx n="68" d="100"/>
          <a:sy n="68" d="100"/>
        </p:scale>
        <p:origin x="-13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BB6BE-DBA3-46AD-9312-3D4E38CF7CD6}" type="datetimeFigureOut">
              <a:rPr lang="en-US" smtClean="0"/>
              <a:t>5/24/2015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994A3-722D-42DA-99BF-E07466DE30F1}" type="slidenum">
              <a:rPr lang="en-US" smtClean="0"/>
              <a:t>‹Nº›</a:t>
            </a:fld>
            <a:endParaRPr lang="en-US"/>
          </a:p>
        </p:txBody>
      </p:sp>
    </p:spTree>
    <p:extLst>
      <p:ext uri="{BB962C8B-B14F-4D97-AF65-F5344CB8AC3E}">
        <p14:creationId xmlns:p14="http://schemas.microsoft.com/office/powerpoint/2010/main" val="169680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061994A3-722D-42DA-99BF-E07466DE30F1}" type="slidenum">
              <a:rPr lang="en-US" smtClean="0"/>
              <a:t>5</a:t>
            </a:fld>
            <a:endParaRPr lang="en-US"/>
          </a:p>
        </p:txBody>
      </p:sp>
    </p:spTree>
    <p:extLst>
      <p:ext uri="{BB962C8B-B14F-4D97-AF65-F5344CB8AC3E}">
        <p14:creationId xmlns:p14="http://schemas.microsoft.com/office/powerpoint/2010/main" val="421407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402208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317410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346795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375765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6922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217354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26953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200319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259772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34869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EB64C6-EA16-4A9D-9596-8858FB0BF543}" type="datetimeFigureOut">
              <a:rPr lang="en-US" smtClean="0"/>
              <a:t>5/24/2015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9748C5E-F548-4CCF-A490-0D1DE6E6174A}" type="slidenum">
              <a:rPr lang="en-US" smtClean="0"/>
              <a:t>‹Nº›</a:t>
            </a:fld>
            <a:endParaRPr lang="en-US"/>
          </a:p>
        </p:txBody>
      </p:sp>
    </p:spTree>
    <p:extLst>
      <p:ext uri="{BB962C8B-B14F-4D97-AF65-F5344CB8AC3E}">
        <p14:creationId xmlns:p14="http://schemas.microsoft.com/office/powerpoint/2010/main" val="69172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B64C6-EA16-4A9D-9596-8858FB0BF543}" type="datetimeFigureOut">
              <a:rPr lang="en-US" smtClean="0"/>
              <a:t>5/24/2015</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48C5E-F548-4CCF-A490-0D1DE6E6174A}" type="slidenum">
              <a:rPr lang="en-US" smtClean="0"/>
              <a:t>‹Nº›</a:t>
            </a:fld>
            <a:endParaRPr lang="en-US"/>
          </a:p>
        </p:txBody>
      </p:sp>
    </p:spTree>
    <p:extLst>
      <p:ext uri="{BB962C8B-B14F-4D97-AF65-F5344CB8AC3E}">
        <p14:creationId xmlns:p14="http://schemas.microsoft.com/office/powerpoint/2010/main" val="1081968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ANEXOS/MATRICES_presentacion_defensa.xlsx"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ANEXOS/MATRICES_presentacion_defensa.xlsx" TargetMode="External"/><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ANEXOS/MATRICES_presentacion_defensa.xlsx"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569893"/>
            <a:ext cx="5957455" cy="954107"/>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MAESTRÍA EN ADMINISTRACIÓN DE LA CONTRUCCIÓN</a:t>
            </a:r>
            <a:endParaRPr lang="en-US" sz="2800" b="1" dirty="0">
              <a:solidFill>
                <a:schemeClr val="accent3">
                  <a:lumMod val="50000"/>
                </a:schemeClr>
              </a:solidFill>
              <a:latin typeface="Arial" pitchFamily="34" charset="0"/>
              <a:cs typeface="Arial" pitchFamily="34" charset="0"/>
            </a:endParaRPr>
          </a:p>
        </p:txBody>
      </p:sp>
      <p:sp>
        <p:nvSpPr>
          <p:cNvPr id="3" name="2 CuadroTexto"/>
          <p:cNvSpPr txBox="1"/>
          <p:nvPr/>
        </p:nvSpPr>
        <p:spPr>
          <a:xfrm>
            <a:off x="2119745" y="1905000"/>
            <a:ext cx="5957455" cy="2677656"/>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PROYECTO DE TESIS:</a:t>
            </a:r>
          </a:p>
          <a:p>
            <a:pPr algn="ctr"/>
            <a:r>
              <a:rPr lang="en-US" sz="2800" b="1" dirty="0" smtClean="0">
                <a:solidFill>
                  <a:schemeClr val="accent3">
                    <a:lumMod val="50000"/>
                  </a:schemeClr>
                </a:solidFill>
                <a:latin typeface="Arial" pitchFamily="34" charset="0"/>
                <a:cs typeface="Arial" pitchFamily="34" charset="0"/>
              </a:rPr>
              <a:t>ELABORACIÓN DE UN ESTUDIO DE IMPACTO AMBIENTAL DE LA APERTURA DE UNA VÍA LOCALIZADA EN UN ÁREA PROTEGIDA</a:t>
            </a:r>
            <a:endParaRPr lang="en-US" sz="2800" b="1" dirty="0">
              <a:solidFill>
                <a:schemeClr val="accent3">
                  <a:lumMod val="50000"/>
                </a:schemeClr>
              </a:solidFill>
              <a:latin typeface="Arial" pitchFamily="34" charset="0"/>
              <a:cs typeface="Arial" pitchFamily="34" charset="0"/>
            </a:endParaRPr>
          </a:p>
        </p:txBody>
      </p:sp>
      <p:sp>
        <p:nvSpPr>
          <p:cNvPr id="5" name="4 CuadroTexto"/>
          <p:cNvSpPr txBox="1"/>
          <p:nvPr/>
        </p:nvSpPr>
        <p:spPr>
          <a:xfrm>
            <a:off x="2133600" y="4876800"/>
            <a:ext cx="5957455" cy="954107"/>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PRESENTADO POR:</a:t>
            </a:r>
          </a:p>
          <a:p>
            <a:pPr algn="ctr"/>
            <a:r>
              <a:rPr lang="en-US" sz="2800" b="1" dirty="0" smtClean="0">
                <a:solidFill>
                  <a:schemeClr val="accent3">
                    <a:lumMod val="50000"/>
                  </a:schemeClr>
                </a:solidFill>
                <a:latin typeface="Arial" pitchFamily="34" charset="0"/>
                <a:cs typeface="Arial" pitchFamily="34" charset="0"/>
              </a:rPr>
              <a:t>JORGE PESANTEZ</a:t>
            </a:r>
            <a:endParaRPr lang="en-US" sz="2800" b="1" dirty="0">
              <a:solidFill>
                <a:schemeClr val="accent3">
                  <a:lumMod val="50000"/>
                </a:schemeClr>
              </a:solidFill>
              <a:latin typeface="Arial" pitchFamily="34" charset="0"/>
              <a:cs typeface="Arial" pitchFamily="34" charset="0"/>
            </a:endParaRPr>
          </a:p>
        </p:txBody>
      </p:sp>
      <p:sp>
        <p:nvSpPr>
          <p:cNvPr id="6" name="5 CuadroTexto"/>
          <p:cNvSpPr txBox="1"/>
          <p:nvPr/>
        </p:nvSpPr>
        <p:spPr>
          <a:xfrm>
            <a:off x="6248399" y="6248400"/>
            <a:ext cx="2667001" cy="400110"/>
          </a:xfrm>
          <a:prstGeom prst="rect">
            <a:avLst/>
          </a:prstGeom>
          <a:noFill/>
        </p:spPr>
        <p:txBody>
          <a:bodyPr wrap="square" rtlCol="0">
            <a:spAutoFit/>
          </a:bodyPr>
          <a:lstStyle/>
          <a:p>
            <a:pPr algn="ctr"/>
            <a:r>
              <a:rPr lang="en-US" sz="2000" b="1" dirty="0" smtClean="0">
                <a:solidFill>
                  <a:schemeClr val="accent3">
                    <a:lumMod val="50000"/>
                  </a:schemeClr>
                </a:solidFill>
                <a:latin typeface="Arial" pitchFamily="34" charset="0"/>
                <a:cs typeface="Arial" pitchFamily="34" charset="0"/>
              </a:rPr>
              <a:t>MAYO DE 2015</a:t>
            </a:r>
            <a:endParaRPr lang="en-US" sz="2000" b="1"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554201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BP COLLAY</a:t>
            </a:r>
            <a:endParaRPr lang="en-US" sz="2800" b="1" dirty="0">
              <a:solidFill>
                <a:schemeClr val="accent3">
                  <a:lumMod val="50000"/>
                </a:schemeClr>
              </a:solidFill>
              <a:latin typeface="Arial" pitchFamily="34" charset="0"/>
              <a:cs typeface="Arial" pitchFamily="34" charset="0"/>
            </a:endParaRPr>
          </a:p>
        </p:txBody>
      </p:sp>
      <p:pic>
        <p:nvPicPr>
          <p:cNvPr id="2050" name="Imagen 9" descr="Descripción: D:\Documents and Settings\Victor\Escritorio\ANDREI N.S\EIA-Via El Pan\Fotos\Salida 6-8 feb\Nueva carpeta (2)\DSC06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02" y="1225061"/>
            <a:ext cx="326231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83102" y="3715155"/>
            <a:ext cx="7543800" cy="2308324"/>
          </a:xfrm>
          <a:prstGeom prst="rect">
            <a:avLst/>
          </a:prstGeom>
        </p:spPr>
        <p:txBody>
          <a:bodyPr wrap="square">
            <a:spAutoFit/>
          </a:bodyPr>
          <a:lstStyle/>
          <a:p>
            <a:pPr marL="342900" indent="-342900" algn="just">
              <a:buFont typeface="Arial" pitchFamily="34" charset="0"/>
              <a:buChar char="•"/>
            </a:pPr>
            <a:r>
              <a:rPr lang="es-EC" sz="2400" dirty="0" smtClean="0">
                <a:solidFill>
                  <a:schemeClr val="accent3">
                    <a:lumMod val="50000"/>
                  </a:schemeClr>
                </a:solidFill>
              </a:rPr>
              <a:t>Área de 8.861 hectáreas.</a:t>
            </a:r>
          </a:p>
          <a:p>
            <a:pPr marL="342900" indent="-342900" algn="just">
              <a:buFont typeface="Arial" pitchFamily="34" charset="0"/>
              <a:buChar char="•"/>
            </a:pPr>
            <a:endParaRPr lang="es-ES" sz="2400" dirty="0" smtClean="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Posee </a:t>
            </a:r>
            <a:r>
              <a:rPr lang="es-ES" sz="2400" dirty="0">
                <a:solidFill>
                  <a:schemeClr val="accent3">
                    <a:lumMod val="50000"/>
                  </a:schemeClr>
                </a:solidFill>
              </a:rPr>
              <a:t>una amplia biodiversidad divida en: 46 especies de aves, 19 especies de </a:t>
            </a:r>
            <a:r>
              <a:rPr lang="es-ES" sz="2400" dirty="0" smtClean="0">
                <a:solidFill>
                  <a:schemeClr val="accent3">
                    <a:lumMod val="50000"/>
                  </a:schemeClr>
                </a:solidFill>
              </a:rPr>
              <a:t>mamíferos y </a:t>
            </a:r>
            <a:r>
              <a:rPr lang="es-ES" sz="2400" dirty="0">
                <a:solidFill>
                  <a:schemeClr val="accent3">
                    <a:lumMod val="50000"/>
                  </a:schemeClr>
                </a:solidFill>
              </a:rPr>
              <a:t>6 especies de </a:t>
            </a:r>
            <a:r>
              <a:rPr lang="es-ES" sz="2400" dirty="0" err="1">
                <a:solidFill>
                  <a:schemeClr val="accent3">
                    <a:lumMod val="50000"/>
                  </a:schemeClr>
                </a:solidFill>
              </a:rPr>
              <a:t>herpetos</a:t>
            </a:r>
            <a:r>
              <a:rPr lang="es-ES" sz="2400" dirty="0">
                <a:solidFill>
                  <a:schemeClr val="accent3">
                    <a:lumMod val="50000"/>
                  </a:schemeClr>
                </a:solidFill>
              </a:rPr>
              <a:t>; de las cuales algunas se encuentran en estado en conservación vulnerable</a:t>
            </a:r>
            <a:endParaRPr lang="es-EC" sz="2400" dirty="0" smtClean="0">
              <a:solidFill>
                <a:schemeClr val="accent3">
                  <a:lumMod val="50000"/>
                </a:schemeClr>
              </a:solidFill>
            </a:endParaRPr>
          </a:p>
        </p:txBody>
      </p:sp>
      <p:pic>
        <p:nvPicPr>
          <p:cNvPr id="2051" name="Imagen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002" y="1032973"/>
            <a:ext cx="3262313"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63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BASE LEGAL</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62000" y="990600"/>
            <a:ext cx="7543800" cy="461665"/>
          </a:xfrm>
          <a:prstGeom prst="rect">
            <a:avLst/>
          </a:prstGeom>
        </p:spPr>
        <p:txBody>
          <a:bodyPr wrap="square">
            <a:spAutoFit/>
          </a:bodyPr>
          <a:lstStyle/>
          <a:p>
            <a:pPr marL="342900" indent="-342900" algn="just">
              <a:buFont typeface="Arial" pitchFamily="34" charset="0"/>
              <a:buChar char="•"/>
            </a:pPr>
            <a:r>
              <a:rPr lang="es-EC" sz="2400" dirty="0" smtClean="0">
                <a:solidFill>
                  <a:schemeClr val="accent3">
                    <a:lumMod val="50000"/>
                  </a:schemeClr>
                </a:solidFill>
              </a:rPr>
              <a:t>Pirámide </a:t>
            </a:r>
            <a:r>
              <a:rPr lang="es-EC" sz="2400" dirty="0" err="1" smtClean="0">
                <a:solidFill>
                  <a:schemeClr val="accent3">
                    <a:lumMod val="50000"/>
                  </a:schemeClr>
                </a:solidFill>
              </a:rPr>
              <a:t>Kelseniana</a:t>
            </a:r>
            <a:r>
              <a:rPr lang="es-EC" sz="2400" dirty="0" smtClean="0">
                <a:solidFill>
                  <a:schemeClr val="accent3">
                    <a:lumMod val="50000"/>
                  </a:schemeClr>
                </a:solidFill>
              </a:rPr>
              <a:t>:</a:t>
            </a:r>
          </a:p>
        </p:txBody>
      </p:sp>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28769" t="3594" r="30462" b="6861"/>
          <a:stretch/>
        </p:blipFill>
        <p:spPr>
          <a:xfrm>
            <a:off x="1600200" y="1600200"/>
            <a:ext cx="5658574" cy="4975274"/>
          </a:xfrm>
          <a:prstGeom prst="rect">
            <a:avLst/>
          </a:prstGeom>
        </p:spPr>
      </p:pic>
    </p:spTree>
    <p:extLst>
      <p:ext uri="{BB962C8B-B14F-4D97-AF65-F5344CB8AC3E}">
        <p14:creationId xmlns:p14="http://schemas.microsoft.com/office/powerpoint/2010/main" val="1254452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METODOLOGÍA DEL EIA</a:t>
            </a:r>
            <a:endParaRPr lang="en-US" sz="2800" b="1" dirty="0">
              <a:solidFill>
                <a:schemeClr val="accent3">
                  <a:lumMod val="50000"/>
                </a:schemeClr>
              </a:solidFill>
              <a:latin typeface="Arial" pitchFamily="34" charset="0"/>
              <a:cs typeface="Arial" pitchFamily="34" charset="0"/>
            </a:endParaRPr>
          </a:p>
        </p:txBody>
      </p:sp>
      <p:grpSp>
        <p:nvGrpSpPr>
          <p:cNvPr id="6" name="45 Grupo"/>
          <p:cNvGrpSpPr/>
          <p:nvPr/>
        </p:nvGrpSpPr>
        <p:grpSpPr>
          <a:xfrm>
            <a:off x="539552" y="990600"/>
            <a:ext cx="7920880" cy="5544616"/>
            <a:chOff x="539552" y="980728"/>
            <a:chExt cx="7920880" cy="5544616"/>
          </a:xfrm>
        </p:grpSpPr>
        <p:sp>
          <p:nvSpPr>
            <p:cNvPr id="7" name="Rectangle 2"/>
            <p:cNvSpPr>
              <a:spLocks noChangeArrowheads="1"/>
            </p:cNvSpPr>
            <p:nvPr/>
          </p:nvSpPr>
          <p:spPr bwMode="auto">
            <a:xfrm>
              <a:off x="2123728" y="1134616"/>
              <a:ext cx="2592288" cy="707886"/>
            </a:xfrm>
            <a:prstGeom prst="rect">
              <a:avLst/>
            </a:prstGeom>
            <a:solidFill>
              <a:srgbClr val="CCFF33"/>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C" sz="2000" b="1" dirty="0" smtClean="0">
                  <a:solidFill>
                    <a:srgbClr val="002060"/>
                  </a:solidFill>
                </a:rPr>
                <a:t>Identificación de </a:t>
              </a:r>
              <a:r>
                <a:rPr lang="es-EC" sz="2000" b="1" dirty="0" smtClean="0">
                  <a:solidFill>
                    <a:srgbClr val="002060"/>
                  </a:solidFill>
                </a:rPr>
                <a:t>impactos ambientales</a:t>
              </a:r>
              <a:endParaRPr lang="es-MX" sz="2000" b="1" dirty="0" smtClean="0">
                <a:solidFill>
                  <a:srgbClr val="002060"/>
                </a:solidFill>
              </a:endParaRPr>
            </a:p>
          </p:txBody>
        </p:sp>
        <p:sp>
          <p:nvSpPr>
            <p:cNvPr id="8" name="Rectangle 2"/>
            <p:cNvSpPr>
              <a:spLocks noChangeArrowheads="1"/>
            </p:cNvSpPr>
            <p:nvPr/>
          </p:nvSpPr>
          <p:spPr bwMode="auto">
            <a:xfrm>
              <a:off x="2123728" y="2859324"/>
              <a:ext cx="2520280" cy="1323439"/>
            </a:xfrm>
            <a:prstGeom prst="rect">
              <a:avLst/>
            </a:prstGeom>
            <a:solidFill>
              <a:srgbClr val="CCFF33"/>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EC" sz="2000" b="1" dirty="0" smtClean="0">
                  <a:solidFill>
                    <a:srgbClr val="002060"/>
                  </a:solidFill>
                </a:rPr>
                <a:t>Valoración de los Impactos sobre </a:t>
              </a:r>
              <a:r>
                <a:rPr lang="es-EC" sz="2000" b="1" dirty="0" smtClean="0">
                  <a:solidFill>
                    <a:srgbClr val="002060"/>
                  </a:solidFill>
                </a:rPr>
                <a:t>los </a:t>
              </a:r>
              <a:r>
                <a:rPr lang="es-EC" sz="2000" b="1" dirty="0" smtClean="0">
                  <a:solidFill>
                    <a:srgbClr val="002060"/>
                  </a:solidFill>
                </a:rPr>
                <a:t>componentes del </a:t>
              </a:r>
              <a:r>
                <a:rPr lang="es-EC" sz="2000" b="1" dirty="0" smtClean="0">
                  <a:solidFill>
                    <a:srgbClr val="002060"/>
                  </a:solidFill>
                </a:rPr>
                <a:t>proyecto</a:t>
              </a:r>
              <a:endParaRPr lang="es-MX" sz="2000" b="1" dirty="0" smtClean="0">
                <a:solidFill>
                  <a:srgbClr val="002060"/>
                </a:solidFill>
              </a:endParaRPr>
            </a:p>
          </p:txBody>
        </p:sp>
        <p:sp>
          <p:nvSpPr>
            <p:cNvPr id="9" name="Rectangle 2"/>
            <p:cNvSpPr>
              <a:spLocks noChangeArrowheads="1"/>
            </p:cNvSpPr>
            <p:nvPr/>
          </p:nvSpPr>
          <p:spPr bwMode="auto">
            <a:xfrm>
              <a:off x="2123728" y="4777118"/>
              <a:ext cx="2520280" cy="400110"/>
            </a:xfrm>
            <a:prstGeom prst="rect">
              <a:avLst/>
            </a:prstGeom>
            <a:solidFill>
              <a:srgbClr val="CCFF33"/>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C" sz="2000" b="1" dirty="0" smtClean="0">
                  <a:solidFill>
                    <a:srgbClr val="002060"/>
                  </a:solidFill>
                </a:rPr>
                <a:t>Análisis de Riesgos</a:t>
              </a:r>
              <a:endParaRPr lang="es-MX" sz="2000" b="1" dirty="0" smtClean="0">
                <a:solidFill>
                  <a:srgbClr val="002060"/>
                </a:solidFill>
              </a:endParaRPr>
            </a:p>
          </p:txBody>
        </p:sp>
        <p:cxnSp>
          <p:nvCxnSpPr>
            <p:cNvPr id="10" name="9 Conector recto de flecha"/>
            <p:cNvCxnSpPr/>
            <p:nvPr/>
          </p:nvCxnSpPr>
          <p:spPr>
            <a:xfrm>
              <a:off x="3275856" y="2028910"/>
              <a:ext cx="0" cy="8960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3275856" y="4149080"/>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3059832" y="6063679"/>
              <a:ext cx="4312096" cy="461665"/>
            </a:xfrm>
            <a:prstGeom prst="rect">
              <a:avLst/>
            </a:prstGeom>
            <a:solidFill>
              <a:srgbClr val="00B050"/>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400" b="1" dirty="0" smtClean="0"/>
                <a:t>Plan de Manejo Ambiental</a:t>
              </a:r>
              <a:endParaRPr lang="es-MX" sz="2000" b="1" dirty="0" smtClean="0"/>
            </a:p>
          </p:txBody>
        </p:sp>
        <p:sp>
          <p:nvSpPr>
            <p:cNvPr id="13" name="12 Cerrar llave"/>
            <p:cNvSpPr/>
            <p:nvPr/>
          </p:nvSpPr>
          <p:spPr>
            <a:xfrm rot="5400000">
              <a:off x="5148064" y="2348880"/>
              <a:ext cx="288032" cy="6336704"/>
            </a:xfrm>
            <a:prstGeom prst="rightBrac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4" name="13 Flecha abajo"/>
            <p:cNvSpPr/>
            <p:nvPr/>
          </p:nvSpPr>
          <p:spPr>
            <a:xfrm>
              <a:off x="4860032" y="5733256"/>
              <a:ext cx="864096" cy="216024"/>
            </a:xfrm>
            <a:prstGeom prst="downArrow">
              <a:avLst/>
            </a:prstGeom>
            <a:solidFill>
              <a:srgbClr val="99FFCC"/>
            </a:solidFill>
            <a:ln w="952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Rectangle 2"/>
            <p:cNvSpPr>
              <a:spLocks noChangeArrowheads="1"/>
            </p:cNvSpPr>
            <p:nvPr/>
          </p:nvSpPr>
          <p:spPr bwMode="auto">
            <a:xfrm>
              <a:off x="5004048" y="980728"/>
              <a:ext cx="1008112" cy="400110"/>
            </a:xfrm>
            <a:prstGeom prst="rect">
              <a:avLst/>
            </a:prstGeom>
            <a:solidFill>
              <a:schemeClr val="accent2">
                <a:lumMod val="40000"/>
                <a:lumOff val="60000"/>
              </a:scheme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C" sz="2000" b="1" dirty="0" smtClean="0"/>
                <a:t>Medios</a:t>
              </a:r>
            </a:p>
          </p:txBody>
        </p:sp>
        <p:sp>
          <p:nvSpPr>
            <p:cNvPr id="16" name="Rectangle 2"/>
            <p:cNvSpPr>
              <a:spLocks noChangeArrowheads="1"/>
            </p:cNvSpPr>
            <p:nvPr/>
          </p:nvSpPr>
          <p:spPr bwMode="auto">
            <a:xfrm>
              <a:off x="5652120" y="1484784"/>
              <a:ext cx="2520280" cy="400110"/>
            </a:xfrm>
            <a:prstGeom prst="rect">
              <a:avLst/>
            </a:prstGeom>
            <a:solidFill>
              <a:schemeClr val="accent2">
                <a:lumMod val="40000"/>
                <a:lumOff val="60000"/>
              </a:scheme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C" sz="2000" b="1" dirty="0" smtClean="0"/>
                <a:t>Espacios / Recursos</a:t>
              </a:r>
            </a:p>
          </p:txBody>
        </p:sp>
        <p:sp>
          <p:nvSpPr>
            <p:cNvPr id="17" name="Rectangle 2"/>
            <p:cNvSpPr>
              <a:spLocks noChangeArrowheads="1"/>
            </p:cNvSpPr>
            <p:nvPr/>
          </p:nvSpPr>
          <p:spPr bwMode="auto">
            <a:xfrm>
              <a:off x="6300192" y="2060848"/>
              <a:ext cx="1872208" cy="400110"/>
            </a:xfrm>
            <a:prstGeom prst="rect">
              <a:avLst/>
            </a:prstGeom>
            <a:solidFill>
              <a:schemeClr val="accent2">
                <a:lumMod val="40000"/>
                <a:lumOff val="60000"/>
              </a:scheme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C" sz="2000" b="1" dirty="0" smtClean="0"/>
                <a:t>Componentes</a:t>
              </a:r>
            </a:p>
          </p:txBody>
        </p:sp>
        <p:grpSp>
          <p:nvGrpSpPr>
            <p:cNvPr id="18" name="23 Grupo"/>
            <p:cNvGrpSpPr/>
            <p:nvPr/>
          </p:nvGrpSpPr>
          <p:grpSpPr>
            <a:xfrm>
              <a:off x="5148064" y="1412776"/>
              <a:ext cx="432048" cy="288032"/>
              <a:chOff x="5004048" y="2708920"/>
              <a:chExt cx="576064" cy="504056"/>
            </a:xfrm>
          </p:grpSpPr>
          <p:cxnSp>
            <p:nvCxnSpPr>
              <p:cNvPr id="29" name="28 Conector recto"/>
              <p:cNvCxnSpPr/>
              <p:nvPr/>
            </p:nvCxnSpPr>
            <p:spPr>
              <a:xfrm>
                <a:off x="5004048" y="2708920"/>
                <a:ext cx="0" cy="504056"/>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5004048" y="3212976"/>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24 Grupo"/>
            <p:cNvGrpSpPr/>
            <p:nvPr/>
          </p:nvGrpSpPr>
          <p:grpSpPr>
            <a:xfrm>
              <a:off x="5796136" y="1916832"/>
              <a:ext cx="432048" cy="288032"/>
              <a:chOff x="5004048" y="2708920"/>
              <a:chExt cx="576064" cy="504056"/>
            </a:xfrm>
          </p:grpSpPr>
          <p:cxnSp>
            <p:nvCxnSpPr>
              <p:cNvPr id="27" name="26 Conector recto"/>
              <p:cNvCxnSpPr/>
              <p:nvPr/>
            </p:nvCxnSpPr>
            <p:spPr>
              <a:xfrm>
                <a:off x="5004048" y="2708920"/>
                <a:ext cx="0" cy="504056"/>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5004048" y="3212976"/>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19 Conector recto de flecha"/>
            <p:cNvCxnSpPr/>
            <p:nvPr/>
          </p:nvCxnSpPr>
          <p:spPr>
            <a:xfrm>
              <a:off x="4788024" y="1196752"/>
              <a:ext cx="21602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
            <p:cNvSpPr>
              <a:spLocks noChangeArrowheads="1"/>
            </p:cNvSpPr>
            <p:nvPr/>
          </p:nvSpPr>
          <p:spPr bwMode="auto">
            <a:xfrm>
              <a:off x="5292080" y="3254514"/>
              <a:ext cx="3168352" cy="707886"/>
            </a:xfrm>
            <a:prstGeom prst="rect">
              <a:avLst/>
            </a:prstGeom>
            <a:solidFill>
              <a:schemeClr val="tx2">
                <a:lumMod val="40000"/>
                <a:lumOff val="60000"/>
              </a:scheme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s-EC" sz="2000" b="1" dirty="0" smtClean="0"/>
                <a:t>Fórmula de la importancia (</a:t>
              </a:r>
              <a:r>
                <a:rPr lang="es-EC" sz="2000" b="1" dirty="0" err="1" smtClean="0"/>
                <a:t>Conesa</a:t>
              </a:r>
              <a:r>
                <a:rPr lang="es-EC" sz="2000" b="1" dirty="0" smtClean="0"/>
                <a:t> Fernández </a:t>
              </a:r>
              <a:r>
                <a:rPr lang="es-EC" sz="2000" b="1" dirty="0" err="1" smtClean="0"/>
                <a:t>Vítora</a:t>
              </a:r>
              <a:r>
                <a:rPr lang="es-EC" sz="2000" b="1" dirty="0" smtClean="0"/>
                <a:t>)</a:t>
              </a:r>
            </a:p>
          </p:txBody>
        </p:sp>
        <p:cxnSp>
          <p:nvCxnSpPr>
            <p:cNvPr id="24" name="23 Conector recto de flecha"/>
            <p:cNvCxnSpPr/>
            <p:nvPr/>
          </p:nvCxnSpPr>
          <p:spPr>
            <a:xfrm>
              <a:off x="4716016" y="3571528"/>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24 Cerrar llave"/>
            <p:cNvSpPr/>
            <p:nvPr/>
          </p:nvSpPr>
          <p:spPr>
            <a:xfrm flipH="1">
              <a:off x="1547664" y="1196752"/>
              <a:ext cx="432048" cy="3816424"/>
            </a:xfrm>
            <a:prstGeom prst="rightBrac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6" name="Rectangle 2"/>
            <p:cNvSpPr>
              <a:spLocks noChangeArrowheads="1"/>
            </p:cNvSpPr>
            <p:nvPr/>
          </p:nvSpPr>
          <p:spPr bwMode="auto">
            <a:xfrm>
              <a:off x="539552" y="2924944"/>
              <a:ext cx="847328" cy="461665"/>
            </a:xfrm>
            <a:prstGeom prst="rect">
              <a:avLst/>
            </a:prstGeom>
            <a:solidFill>
              <a:srgbClr val="00B050"/>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400" b="1" dirty="0" smtClean="0"/>
                <a:t>EIA</a:t>
              </a:r>
              <a:endParaRPr lang="es-MX" sz="2000" b="1" dirty="0" smtClean="0"/>
            </a:p>
          </p:txBody>
        </p:sp>
      </p:grpSp>
    </p:spTree>
    <p:extLst>
      <p:ext uri="{BB962C8B-B14F-4D97-AF65-F5344CB8AC3E}">
        <p14:creationId xmlns:p14="http://schemas.microsoft.com/office/powerpoint/2010/main" val="1003436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LOCALIZACIÓN:</a:t>
            </a:r>
            <a:endParaRPr lang="en-US" sz="2400" b="1" u="sng" dirty="0">
              <a:solidFill>
                <a:schemeClr val="accent3">
                  <a:lumMod val="50000"/>
                </a:schemeClr>
              </a:solidFill>
              <a:latin typeface="Arial" pitchFamily="34" charset="0"/>
              <a:cs typeface="Arial" pitchFamily="34" charset="0"/>
            </a:endParaRPr>
          </a:p>
        </p:txBody>
      </p:sp>
      <p:pic>
        <p:nvPicPr>
          <p:cNvPr id="307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68038"/>
            <a:ext cx="3829854"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33 Rectángulo"/>
          <p:cNvSpPr/>
          <p:nvPr/>
        </p:nvSpPr>
        <p:spPr>
          <a:xfrm>
            <a:off x="4343400" y="2245816"/>
            <a:ext cx="4114800" cy="4154984"/>
          </a:xfrm>
          <a:prstGeom prst="rect">
            <a:avLst/>
          </a:prstGeom>
        </p:spPr>
        <p:txBody>
          <a:bodyPr wrap="square">
            <a:spAutoFit/>
          </a:bodyPr>
          <a:lstStyle/>
          <a:p>
            <a:pPr marL="342900" indent="-342900" algn="just">
              <a:buFont typeface="Arial" pitchFamily="34" charset="0"/>
              <a:buChar char="•"/>
            </a:pPr>
            <a:r>
              <a:rPr lang="es-EC" sz="2400" dirty="0" smtClean="0">
                <a:solidFill>
                  <a:schemeClr val="accent3">
                    <a:lumMod val="50000"/>
                  </a:schemeClr>
                </a:solidFill>
              </a:rPr>
              <a:t>El Cantón El Pan, se ubica a 63 Km de Cuenca, en dirección oeste.</a:t>
            </a:r>
          </a:p>
          <a:p>
            <a:pPr marL="342900" indent="-342900" algn="just">
              <a:buFont typeface="Arial" pitchFamily="34" charset="0"/>
              <a:buChar char="•"/>
            </a:pPr>
            <a:r>
              <a:rPr lang="es-EC" sz="2400" dirty="0" smtClean="0">
                <a:solidFill>
                  <a:schemeClr val="accent3">
                    <a:lumMod val="50000"/>
                  </a:schemeClr>
                </a:solidFill>
              </a:rPr>
              <a:t>Desde el centro cantonal se debe llegar a la parroquia rural San Vicente, ubicada a 4 Km de distancia.</a:t>
            </a:r>
          </a:p>
          <a:p>
            <a:pPr marL="342900" indent="-342900" algn="just">
              <a:buFont typeface="Arial" pitchFamily="34" charset="0"/>
              <a:buChar char="•"/>
            </a:pPr>
            <a:r>
              <a:rPr lang="es-EC" sz="2400" dirty="0" smtClean="0">
                <a:solidFill>
                  <a:schemeClr val="accent3">
                    <a:lumMod val="50000"/>
                  </a:schemeClr>
                </a:solidFill>
              </a:rPr>
              <a:t>Desde la parroquia San Vicente, en dirección oeste se llega hasta la Comunidad de Montenegro.</a:t>
            </a:r>
          </a:p>
        </p:txBody>
      </p:sp>
    </p:spTree>
    <p:extLst>
      <p:ext uri="{BB962C8B-B14F-4D97-AF65-F5344CB8AC3E}">
        <p14:creationId xmlns:p14="http://schemas.microsoft.com/office/powerpoint/2010/main" val="383266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GEOLOGÍA:</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343400" y="2245816"/>
            <a:ext cx="4114800" cy="3785652"/>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El suelo en el cual se emplazará el proyecto, se encuentra localizado en la formación geológica Serie Paute (</a:t>
            </a:r>
            <a:r>
              <a:rPr lang="es-ES" sz="2400" dirty="0" err="1">
                <a:solidFill>
                  <a:schemeClr val="accent3">
                    <a:lumMod val="50000"/>
                  </a:schemeClr>
                </a:solidFill>
              </a:rPr>
              <a:t>PMZpq</a:t>
            </a:r>
            <a:r>
              <a:rPr lang="es-ES" sz="2400" dirty="0">
                <a:solidFill>
                  <a:schemeClr val="accent3">
                    <a:lumMod val="50000"/>
                  </a:schemeClr>
                </a:solidFill>
              </a:rPr>
              <a:t>), perteneciente a la Era Paleozoico – Mesozoico </a:t>
            </a:r>
            <a:r>
              <a:rPr lang="es-ES" sz="2400" dirty="0" smtClean="0">
                <a:solidFill>
                  <a:schemeClr val="accent3">
                    <a:lumMod val="50000"/>
                  </a:schemeClr>
                </a:solidFill>
              </a:rPr>
              <a:t>constituido por como </a:t>
            </a:r>
            <a:r>
              <a:rPr lang="es-ES" sz="2400" dirty="0">
                <a:solidFill>
                  <a:schemeClr val="accent3">
                    <a:lumMod val="50000"/>
                  </a:schemeClr>
                </a:solidFill>
              </a:rPr>
              <a:t>esquistos verdes, filitas negras y meta – volcánicas</a:t>
            </a:r>
            <a:endParaRPr lang="es-EC" sz="2400" dirty="0" smtClean="0">
              <a:solidFill>
                <a:schemeClr val="accent3">
                  <a:lumMod val="50000"/>
                </a:schemeClr>
              </a:solidFill>
            </a:endParaRPr>
          </a:p>
        </p:txBody>
      </p:sp>
      <p:pic>
        <p:nvPicPr>
          <p:cNvPr id="4098" name="0 Imagen"/>
          <p:cNvPicPr>
            <a:picLocks noChangeAspect="1" noChangeArrowheads="1"/>
          </p:cNvPicPr>
          <p:nvPr/>
        </p:nvPicPr>
        <p:blipFill rotWithShape="1">
          <a:blip r:embed="rId2">
            <a:extLst>
              <a:ext uri="{28A0092B-C50C-407E-A947-70E740481C1C}">
                <a14:useLocalDpi xmlns:a14="http://schemas.microsoft.com/office/drawing/2010/main" val="0"/>
              </a:ext>
            </a:extLst>
          </a:blip>
          <a:srcRect l="6059" t="10166" r="10817" b="6595"/>
          <a:stretch/>
        </p:blipFill>
        <p:spPr bwMode="auto">
          <a:xfrm>
            <a:off x="533401" y="2630658"/>
            <a:ext cx="3810000" cy="315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682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GEOMORFOLOGÍA:</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343400" y="2245816"/>
            <a:ext cx="4114800" cy="3785652"/>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E</a:t>
            </a:r>
            <a:r>
              <a:rPr lang="es-ES" sz="2400" dirty="0" smtClean="0">
                <a:solidFill>
                  <a:schemeClr val="accent3">
                    <a:lumMod val="50000"/>
                  </a:schemeClr>
                </a:solidFill>
              </a:rPr>
              <a:t>l </a:t>
            </a:r>
            <a:r>
              <a:rPr lang="es-ES" sz="2400" dirty="0">
                <a:solidFill>
                  <a:schemeClr val="accent3">
                    <a:lumMod val="50000"/>
                  </a:schemeClr>
                </a:solidFill>
              </a:rPr>
              <a:t>terreno sobre el cual se asentará la vía consta de relieves montañosos, escarpados y colinas medianas; clasificados de acuerdo a la pendiente </a:t>
            </a:r>
            <a:r>
              <a:rPr lang="es-ES" sz="2400" dirty="0" smtClean="0">
                <a:solidFill>
                  <a:schemeClr val="accent3">
                    <a:lumMod val="50000"/>
                  </a:schemeClr>
                </a:solidFill>
              </a:rPr>
              <a:t>longitudinal en:</a:t>
            </a:r>
          </a:p>
          <a:p>
            <a:pPr marL="342900" indent="-342900" algn="just">
              <a:buFont typeface="Arial" pitchFamily="34" charset="0"/>
              <a:buChar char="•"/>
            </a:pPr>
            <a:r>
              <a:rPr lang="es-ES" sz="2400" dirty="0" smtClean="0">
                <a:solidFill>
                  <a:schemeClr val="accent3">
                    <a:lumMod val="50000"/>
                  </a:schemeClr>
                </a:solidFill>
              </a:rPr>
              <a:t>Montañoso (1Km)</a:t>
            </a:r>
          </a:p>
          <a:p>
            <a:pPr marL="342900" indent="-342900" algn="just">
              <a:buFont typeface="Arial" pitchFamily="34" charset="0"/>
              <a:buChar char="•"/>
            </a:pPr>
            <a:r>
              <a:rPr lang="es-ES" sz="2400" dirty="0" smtClean="0">
                <a:solidFill>
                  <a:schemeClr val="accent3">
                    <a:lumMod val="50000"/>
                  </a:schemeClr>
                </a:solidFill>
              </a:rPr>
              <a:t>Escarpado (3.1 Km)</a:t>
            </a:r>
          </a:p>
          <a:p>
            <a:pPr marL="342900" indent="-342900" algn="just">
              <a:buFont typeface="Arial" pitchFamily="34" charset="0"/>
              <a:buChar char="•"/>
            </a:pPr>
            <a:r>
              <a:rPr lang="es-ES" sz="2400" dirty="0" smtClean="0">
                <a:solidFill>
                  <a:schemeClr val="accent3">
                    <a:lumMod val="50000"/>
                  </a:schemeClr>
                </a:solidFill>
              </a:rPr>
              <a:t>Colinas</a:t>
            </a:r>
            <a:r>
              <a:rPr lang="es-EC" sz="2400" dirty="0">
                <a:solidFill>
                  <a:schemeClr val="accent3">
                    <a:lumMod val="50000"/>
                  </a:schemeClr>
                </a:solidFill>
              </a:rPr>
              <a:t> </a:t>
            </a:r>
            <a:r>
              <a:rPr lang="es-EC" sz="2400" dirty="0" smtClean="0">
                <a:solidFill>
                  <a:schemeClr val="accent3">
                    <a:lumMod val="50000"/>
                  </a:schemeClr>
                </a:solidFill>
              </a:rPr>
              <a:t>medianas (3.4Km).</a:t>
            </a:r>
            <a:endParaRPr lang="es-ES" sz="2400" dirty="0" smtClean="0">
              <a:solidFill>
                <a:schemeClr val="accent3">
                  <a:lumMod val="50000"/>
                </a:schemeClr>
              </a:solidFill>
            </a:endParaRPr>
          </a:p>
        </p:txBody>
      </p:sp>
      <p:pic>
        <p:nvPicPr>
          <p:cNvPr id="5122" name="Imagen 9" descr="Descripción: D:\Documents and Settings\Victor\Escritorio\ANDREI N.S\EIA-Via El Pan\Fotos\Salida 6-8 feb\Nueva carpeta (2)\DSC06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55" y="2590800"/>
            <a:ext cx="340544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5437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CLIMA, TEMPERATURA y PRECIPITACIÓN: </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609600" y="1676400"/>
            <a:ext cx="7467600" cy="2677656"/>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El clima en el área del proyecto es templado y frío.</a:t>
            </a:r>
          </a:p>
          <a:p>
            <a:pPr marL="342900" indent="-342900" algn="just">
              <a:buFont typeface="Arial" pitchFamily="34" charset="0"/>
              <a:buChar char="•"/>
            </a:pPr>
            <a:r>
              <a:rPr lang="es-ES" sz="2400" dirty="0" smtClean="0">
                <a:solidFill>
                  <a:schemeClr val="accent3">
                    <a:lumMod val="50000"/>
                  </a:schemeClr>
                </a:solidFill>
              </a:rPr>
              <a:t>La temperatura oscila entre 12 y 18 grados centígrados.</a:t>
            </a:r>
          </a:p>
          <a:p>
            <a:pPr marL="342900" indent="-342900" algn="just">
              <a:buFont typeface="Arial" pitchFamily="34" charset="0"/>
              <a:buChar char="•"/>
            </a:pPr>
            <a:r>
              <a:rPr lang="es-ES" sz="2400" dirty="0" smtClean="0">
                <a:solidFill>
                  <a:schemeClr val="accent3">
                    <a:lumMod val="50000"/>
                  </a:schemeClr>
                </a:solidFill>
              </a:rPr>
              <a:t>El </a:t>
            </a:r>
            <a:r>
              <a:rPr lang="es-ES" sz="2400" dirty="0">
                <a:solidFill>
                  <a:schemeClr val="accent3">
                    <a:lumMod val="50000"/>
                  </a:schemeClr>
                </a:solidFill>
              </a:rPr>
              <a:t>máximo valor en 24 horas fue 33.4 mm y fue registrado el día 27 de febrero del </a:t>
            </a:r>
            <a:r>
              <a:rPr lang="es-ES" sz="2400" dirty="0" smtClean="0">
                <a:solidFill>
                  <a:schemeClr val="accent3">
                    <a:lumMod val="50000"/>
                  </a:schemeClr>
                </a:solidFill>
              </a:rPr>
              <a:t>2013, el </a:t>
            </a:r>
            <a:r>
              <a:rPr lang="es-ES" sz="2400" dirty="0">
                <a:solidFill>
                  <a:schemeClr val="accent3">
                    <a:lumMod val="50000"/>
                  </a:schemeClr>
                </a:solidFill>
              </a:rPr>
              <a:t>mes de mayor precipitación fue noviembre con 142.4 mm y el valor anual acumulado de precipitación fue de 1482.7 </a:t>
            </a:r>
            <a:r>
              <a:rPr lang="es-ES" sz="2400" dirty="0" err="1">
                <a:solidFill>
                  <a:schemeClr val="accent3">
                    <a:lumMod val="50000"/>
                  </a:schemeClr>
                </a:solidFill>
              </a:rPr>
              <a:t>mm</a:t>
            </a:r>
            <a:r>
              <a:rPr lang="es-ES" sz="2400" dirty="0" err="1" smtClean="0">
                <a:solidFill>
                  <a:schemeClr val="accent3">
                    <a:lumMod val="50000"/>
                  </a:schemeClr>
                </a:solidFill>
              </a:rPr>
              <a:t>.</a:t>
            </a:r>
            <a:endParaRPr lang="es-ES" sz="2400" dirty="0" smtClean="0">
              <a:solidFill>
                <a:schemeClr val="accent3">
                  <a:lumMod val="5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3894"/>
          <a:stretch>
            <a:fillRect/>
          </a:stretch>
        </p:blipFill>
        <p:spPr bwMode="auto">
          <a:xfrm>
            <a:off x="1676400" y="3975930"/>
            <a:ext cx="53911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136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830997"/>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USO ACTUAL</a:t>
            </a:r>
          </a:p>
          <a:p>
            <a:pPr algn="ctr"/>
            <a:r>
              <a:rPr lang="es-EC" sz="2400" b="1" u="sng" dirty="0" smtClean="0">
                <a:solidFill>
                  <a:schemeClr val="accent3">
                    <a:lumMod val="50000"/>
                  </a:schemeClr>
                </a:solidFill>
                <a:latin typeface="Arial" pitchFamily="34" charset="0"/>
                <a:cs typeface="Arial" pitchFamily="34" charset="0"/>
              </a:rPr>
              <a:t>DEL SUELO:</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495800" y="2245816"/>
            <a:ext cx="4114800" cy="4154984"/>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Existen </a:t>
            </a:r>
            <a:r>
              <a:rPr lang="es-ES" sz="2400" dirty="0">
                <a:solidFill>
                  <a:schemeClr val="accent3">
                    <a:lumMod val="50000"/>
                  </a:schemeClr>
                </a:solidFill>
              </a:rPr>
              <a:t>dos diferentes áreas de uso potencial en el lugar específico de construcción de la </a:t>
            </a:r>
            <a:r>
              <a:rPr lang="es-ES" sz="2400" dirty="0" smtClean="0">
                <a:solidFill>
                  <a:schemeClr val="accent3">
                    <a:lumMod val="50000"/>
                  </a:schemeClr>
                </a:solidFill>
              </a:rPr>
              <a:t>vía:</a:t>
            </a:r>
          </a:p>
          <a:p>
            <a:pPr marL="457200" indent="-457200" algn="just">
              <a:buFont typeface="+mj-lt"/>
              <a:buAutoNum type="arabicPeriod"/>
            </a:pPr>
            <a:r>
              <a:rPr lang="es-ES" sz="2400" dirty="0" smtClean="0">
                <a:solidFill>
                  <a:schemeClr val="accent3">
                    <a:lumMod val="50000"/>
                  </a:schemeClr>
                </a:solidFill>
              </a:rPr>
              <a:t>Uso </a:t>
            </a:r>
            <a:r>
              <a:rPr lang="es-ES" sz="2400" dirty="0">
                <a:solidFill>
                  <a:schemeClr val="accent3">
                    <a:lumMod val="50000"/>
                  </a:schemeClr>
                </a:solidFill>
              </a:rPr>
              <a:t>potencial para ganadería extensiva /  </a:t>
            </a:r>
            <a:r>
              <a:rPr lang="es-ES" sz="2400" dirty="0" err="1">
                <a:solidFill>
                  <a:schemeClr val="accent3">
                    <a:lumMod val="50000"/>
                  </a:schemeClr>
                </a:solidFill>
              </a:rPr>
              <a:t>semi</a:t>
            </a:r>
            <a:r>
              <a:rPr lang="es-ES" sz="2400" dirty="0">
                <a:solidFill>
                  <a:schemeClr val="accent3">
                    <a:lumMod val="50000"/>
                  </a:schemeClr>
                </a:solidFill>
              </a:rPr>
              <a:t> – </a:t>
            </a:r>
            <a:r>
              <a:rPr lang="es-ES" sz="2400" dirty="0" smtClean="0">
                <a:solidFill>
                  <a:schemeClr val="accent3">
                    <a:lumMod val="50000"/>
                  </a:schemeClr>
                </a:solidFill>
              </a:rPr>
              <a:t>intensiva.</a:t>
            </a:r>
          </a:p>
          <a:p>
            <a:pPr marL="457200" indent="-457200" algn="just">
              <a:buFont typeface="+mj-lt"/>
              <a:buAutoNum type="arabicPeriod"/>
            </a:pPr>
            <a:r>
              <a:rPr lang="es-ES" sz="2400" dirty="0" smtClean="0">
                <a:solidFill>
                  <a:schemeClr val="accent3">
                    <a:lumMod val="50000"/>
                  </a:schemeClr>
                </a:solidFill>
              </a:rPr>
              <a:t>Uso </a:t>
            </a:r>
            <a:r>
              <a:rPr lang="es-ES" sz="2400" dirty="0">
                <a:solidFill>
                  <a:schemeClr val="accent3">
                    <a:lumMod val="50000"/>
                  </a:schemeClr>
                </a:solidFill>
              </a:rPr>
              <a:t>potencial para protección de la cobertura vegetal / bosques de protección / reforestación</a:t>
            </a:r>
            <a:endParaRPr lang="es-ES" sz="2400" dirty="0" smtClean="0">
              <a:solidFill>
                <a:schemeClr val="accent3">
                  <a:lumMod val="50000"/>
                </a:schemeClr>
              </a:solidFill>
            </a:endParaRPr>
          </a:p>
        </p:txBody>
      </p:sp>
      <p:sp>
        <p:nvSpPr>
          <p:cNvPr id="6" name="5 CuadroTexto"/>
          <p:cNvSpPr txBox="1"/>
          <p:nvPr/>
        </p:nvSpPr>
        <p:spPr>
          <a:xfrm>
            <a:off x="4572000" y="1143000"/>
            <a:ext cx="3581399" cy="830997"/>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USO POTENCIAL</a:t>
            </a:r>
          </a:p>
          <a:p>
            <a:pPr algn="ctr"/>
            <a:r>
              <a:rPr lang="es-EC" sz="2400" b="1" u="sng" dirty="0" smtClean="0">
                <a:solidFill>
                  <a:schemeClr val="accent3">
                    <a:lumMod val="50000"/>
                  </a:schemeClr>
                </a:solidFill>
                <a:latin typeface="Arial" pitchFamily="34" charset="0"/>
                <a:cs typeface="Arial" pitchFamily="34" charset="0"/>
              </a:rPr>
              <a:t>DEL SUELO:</a:t>
            </a:r>
            <a:endParaRPr lang="en-US" sz="2400" b="1" u="sng" dirty="0">
              <a:solidFill>
                <a:schemeClr val="accent3">
                  <a:lumMod val="50000"/>
                </a:schemeClr>
              </a:solidFill>
              <a:latin typeface="Arial" pitchFamily="34" charset="0"/>
              <a:cs typeface="Arial" pitchFamily="34" charset="0"/>
            </a:endParaRPr>
          </a:p>
        </p:txBody>
      </p:sp>
      <p:sp>
        <p:nvSpPr>
          <p:cNvPr id="7" name="6 Rectángulo"/>
          <p:cNvSpPr/>
          <p:nvPr/>
        </p:nvSpPr>
        <p:spPr>
          <a:xfrm>
            <a:off x="381000" y="2234148"/>
            <a:ext cx="4114800" cy="3785652"/>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Es un </a:t>
            </a:r>
            <a:r>
              <a:rPr lang="es-ES" sz="2400" dirty="0">
                <a:solidFill>
                  <a:schemeClr val="accent3">
                    <a:lumMod val="50000"/>
                  </a:schemeClr>
                </a:solidFill>
              </a:rPr>
              <a:t>área de pastos cultivados; en la cual existen praderas y pajonales, siendo su característica principal la amplia dominancia de </a:t>
            </a:r>
            <a:r>
              <a:rPr lang="es-ES" sz="2400" dirty="0" smtClean="0">
                <a:solidFill>
                  <a:schemeClr val="accent3">
                    <a:lumMod val="50000"/>
                  </a:schemeClr>
                </a:solidFill>
              </a:rPr>
              <a:t>pastos, (6Km).</a:t>
            </a:r>
          </a:p>
          <a:p>
            <a:pPr marL="342900" indent="-342900" algn="just">
              <a:buFont typeface="Arial" pitchFamily="34" charset="0"/>
              <a:buChar char="•"/>
            </a:pPr>
            <a:r>
              <a:rPr lang="es-ES" sz="2400" dirty="0" smtClean="0">
                <a:solidFill>
                  <a:schemeClr val="accent3">
                    <a:lumMod val="50000"/>
                  </a:schemeClr>
                </a:solidFill>
              </a:rPr>
              <a:t>Se encuentra también uso </a:t>
            </a:r>
            <a:r>
              <a:rPr lang="es-ES" sz="2400" dirty="0">
                <a:solidFill>
                  <a:schemeClr val="accent3">
                    <a:lumMod val="50000"/>
                  </a:schemeClr>
                </a:solidFill>
              </a:rPr>
              <a:t>de suelo denominado </a:t>
            </a:r>
            <a:r>
              <a:rPr lang="es-ES" sz="2400" dirty="0" smtClean="0">
                <a:solidFill>
                  <a:schemeClr val="accent3">
                    <a:lumMod val="50000"/>
                  </a:schemeClr>
                </a:solidFill>
              </a:rPr>
              <a:t>formaciones </a:t>
            </a:r>
            <a:r>
              <a:rPr lang="es-ES" sz="2400" dirty="0">
                <a:solidFill>
                  <a:schemeClr val="accent3">
                    <a:lumMod val="50000"/>
                  </a:schemeClr>
                </a:solidFill>
              </a:rPr>
              <a:t>vegetales </a:t>
            </a:r>
            <a:r>
              <a:rPr lang="es-ES" sz="2400" dirty="0" smtClean="0">
                <a:solidFill>
                  <a:schemeClr val="accent3">
                    <a:lumMod val="50000"/>
                  </a:schemeClr>
                </a:solidFill>
              </a:rPr>
              <a:t>naturales, (1.5Km).</a:t>
            </a:r>
          </a:p>
        </p:txBody>
      </p:sp>
    </p:spTree>
    <p:extLst>
      <p:ext uri="{BB962C8B-B14F-4D97-AF65-F5344CB8AC3E}">
        <p14:creationId xmlns:p14="http://schemas.microsoft.com/office/powerpoint/2010/main" val="352921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AGUA:</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495800" y="1929348"/>
            <a:ext cx="4114800" cy="3785652"/>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La </a:t>
            </a:r>
            <a:r>
              <a:rPr lang="es-ES" sz="2400" dirty="0">
                <a:solidFill>
                  <a:schemeClr val="accent3">
                    <a:lumMod val="50000"/>
                  </a:schemeClr>
                </a:solidFill>
              </a:rPr>
              <a:t>zona del proyecto se encuentra ubicada en la </a:t>
            </a:r>
            <a:r>
              <a:rPr lang="es-ES" sz="2400" dirty="0" err="1">
                <a:solidFill>
                  <a:schemeClr val="accent3">
                    <a:lumMod val="50000"/>
                  </a:schemeClr>
                </a:solidFill>
              </a:rPr>
              <a:t>subcuenca</a:t>
            </a:r>
            <a:r>
              <a:rPr lang="es-ES" sz="2400" dirty="0">
                <a:solidFill>
                  <a:schemeClr val="accent3">
                    <a:lumMod val="50000"/>
                  </a:schemeClr>
                </a:solidFill>
              </a:rPr>
              <a:t> del Río </a:t>
            </a:r>
            <a:r>
              <a:rPr lang="es-ES" sz="2400" dirty="0" err="1" smtClean="0">
                <a:solidFill>
                  <a:schemeClr val="accent3">
                    <a:lumMod val="50000"/>
                  </a:schemeClr>
                </a:solidFill>
              </a:rPr>
              <a:t>Collay</a:t>
            </a:r>
            <a:r>
              <a:rPr lang="es-ES" sz="2400" dirty="0" smtClean="0">
                <a:solidFill>
                  <a:schemeClr val="accent3">
                    <a:lumMod val="50000"/>
                  </a:schemeClr>
                </a:solidFill>
              </a:rPr>
              <a:t>,</a:t>
            </a:r>
          </a:p>
          <a:p>
            <a:pPr marL="342900" indent="-342900" algn="just">
              <a:buFont typeface="Arial" pitchFamily="34" charset="0"/>
              <a:buChar char="•"/>
            </a:pPr>
            <a:r>
              <a:rPr lang="es-ES" sz="2400" dirty="0" smtClean="0">
                <a:solidFill>
                  <a:schemeClr val="accent3">
                    <a:lumMod val="50000"/>
                  </a:schemeClr>
                </a:solidFill>
              </a:rPr>
              <a:t>Se encuentra entre las cotas 2200 y 3300 msnm, superficie de 24.000 Ha.</a:t>
            </a:r>
          </a:p>
          <a:p>
            <a:pPr marL="342900" indent="-342900" algn="just">
              <a:buFont typeface="Arial" pitchFamily="34" charset="0"/>
              <a:buChar char="•"/>
            </a:pPr>
            <a:r>
              <a:rPr lang="es-ES" sz="2400" dirty="0" smtClean="0">
                <a:solidFill>
                  <a:schemeClr val="accent3">
                    <a:lumMod val="50000"/>
                  </a:schemeClr>
                </a:solidFill>
              </a:rPr>
              <a:t>Caudales del </a:t>
            </a:r>
            <a:r>
              <a:rPr lang="es-ES" sz="2400" dirty="0">
                <a:solidFill>
                  <a:schemeClr val="accent3">
                    <a:lumMod val="50000"/>
                  </a:schemeClr>
                </a:solidFill>
              </a:rPr>
              <a:t>Río </a:t>
            </a:r>
            <a:r>
              <a:rPr lang="es-ES" sz="2400" dirty="0" err="1" smtClean="0">
                <a:solidFill>
                  <a:schemeClr val="accent3">
                    <a:lumMod val="50000"/>
                  </a:schemeClr>
                </a:solidFill>
              </a:rPr>
              <a:t>Collay</a:t>
            </a:r>
            <a:r>
              <a:rPr lang="es-ES" sz="2400" dirty="0" smtClean="0">
                <a:solidFill>
                  <a:schemeClr val="accent3">
                    <a:lumMod val="50000"/>
                  </a:schemeClr>
                </a:solidFill>
              </a:rPr>
              <a:t>: </a:t>
            </a:r>
            <a:endParaRPr lang="es-ES" sz="2400" dirty="0">
              <a:solidFill>
                <a:schemeClr val="accent3">
                  <a:lumMod val="50000"/>
                </a:schemeClr>
              </a:solidFill>
            </a:endParaRPr>
          </a:p>
          <a:p>
            <a:pPr marL="342900" indent="-342900" algn="just">
              <a:buFont typeface="Arial" pitchFamily="34" charset="0"/>
              <a:buChar char="•"/>
            </a:pPr>
            <a:r>
              <a:rPr lang="es-ES" sz="2400" dirty="0" err="1" smtClean="0">
                <a:solidFill>
                  <a:schemeClr val="accent3">
                    <a:lumMod val="50000"/>
                  </a:schemeClr>
                </a:solidFill>
              </a:rPr>
              <a:t>Qmedio</a:t>
            </a:r>
            <a:r>
              <a:rPr lang="es-ES" sz="2400" dirty="0" smtClean="0">
                <a:solidFill>
                  <a:schemeClr val="accent3">
                    <a:lumMod val="50000"/>
                  </a:schemeClr>
                </a:solidFill>
              </a:rPr>
              <a:t>: </a:t>
            </a:r>
            <a:r>
              <a:rPr lang="es-ES" sz="2400" dirty="0">
                <a:solidFill>
                  <a:schemeClr val="accent3">
                    <a:lumMod val="50000"/>
                  </a:schemeClr>
                </a:solidFill>
              </a:rPr>
              <a:t>11.34 </a:t>
            </a:r>
            <a:r>
              <a:rPr lang="es-ES" sz="2400" dirty="0" smtClean="0">
                <a:solidFill>
                  <a:schemeClr val="accent3">
                    <a:lumMod val="50000"/>
                  </a:schemeClr>
                </a:solidFill>
              </a:rPr>
              <a:t>m3/s</a:t>
            </a:r>
            <a:endParaRPr lang="es-ES" sz="2400" dirty="0">
              <a:solidFill>
                <a:schemeClr val="accent3">
                  <a:lumMod val="50000"/>
                </a:schemeClr>
              </a:solidFill>
            </a:endParaRPr>
          </a:p>
          <a:p>
            <a:pPr marL="342900" indent="-342900" algn="just">
              <a:buFont typeface="Arial" pitchFamily="34" charset="0"/>
              <a:buChar char="•"/>
            </a:pPr>
            <a:r>
              <a:rPr lang="es-ES" sz="2400" dirty="0" err="1" smtClean="0">
                <a:solidFill>
                  <a:schemeClr val="accent3">
                    <a:lumMod val="50000"/>
                  </a:schemeClr>
                </a:solidFill>
              </a:rPr>
              <a:t>Qmin</a:t>
            </a:r>
            <a:r>
              <a:rPr lang="es-ES" sz="2400" dirty="0" smtClean="0">
                <a:solidFill>
                  <a:schemeClr val="accent3">
                    <a:lumMod val="50000"/>
                  </a:schemeClr>
                </a:solidFill>
              </a:rPr>
              <a:t>: </a:t>
            </a:r>
            <a:r>
              <a:rPr lang="es-ES" sz="2400" dirty="0">
                <a:solidFill>
                  <a:schemeClr val="accent3">
                    <a:lumMod val="50000"/>
                  </a:schemeClr>
                </a:solidFill>
              </a:rPr>
              <a:t>5.55 </a:t>
            </a:r>
            <a:r>
              <a:rPr lang="es-ES" sz="2400" dirty="0" smtClean="0">
                <a:solidFill>
                  <a:schemeClr val="accent3">
                    <a:lumMod val="50000"/>
                  </a:schemeClr>
                </a:solidFill>
              </a:rPr>
              <a:t>m3/s</a:t>
            </a:r>
            <a:endParaRPr lang="es-ES" sz="2400" dirty="0">
              <a:solidFill>
                <a:schemeClr val="accent3">
                  <a:lumMod val="50000"/>
                </a:schemeClr>
              </a:solidFill>
            </a:endParaRPr>
          </a:p>
          <a:p>
            <a:pPr marL="342900" indent="-342900" algn="just">
              <a:buFont typeface="Arial" pitchFamily="34" charset="0"/>
              <a:buChar char="•"/>
            </a:pPr>
            <a:r>
              <a:rPr lang="es-ES" sz="2400" dirty="0" err="1" smtClean="0">
                <a:solidFill>
                  <a:schemeClr val="accent3">
                    <a:lumMod val="50000"/>
                  </a:schemeClr>
                </a:solidFill>
              </a:rPr>
              <a:t>Qmax</a:t>
            </a:r>
            <a:r>
              <a:rPr lang="es-ES" sz="2400" dirty="0" smtClean="0">
                <a:solidFill>
                  <a:schemeClr val="accent3">
                    <a:lumMod val="50000"/>
                  </a:schemeClr>
                </a:solidFill>
              </a:rPr>
              <a:t>: </a:t>
            </a:r>
            <a:r>
              <a:rPr lang="es-ES" sz="2400" dirty="0">
                <a:solidFill>
                  <a:schemeClr val="accent3">
                    <a:lumMod val="50000"/>
                  </a:schemeClr>
                </a:solidFill>
              </a:rPr>
              <a:t>15.30 m3/s. </a:t>
            </a:r>
            <a:endParaRPr lang="es-ES" sz="2400" dirty="0" smtClean="0">
              <a:solidFill>
                <a:schemeClr val="accent3">
                  <a:lumMod val="50000"/>
                </a:schemeClr>
              </a:solidFill>
            </a:endParaRPr>
          </a:p>
        </p:txBody>
      </p:sp>
      <p:pic>
        <p:nvPicPr>
          <p:cNvPr id="7170" name="Imagen 3" descr="Descripción: C:\Documents and Settings\Victor Manuel\Escritorio\jaime Criollo\Vía Montenegro\SUBCUENCAS DE VIA EL PAN.jpg"/>
          <p:cNvPicPr>
            <a:picLocks noChangeAspect="1" noChangeArrowheads="1"/>
          </p:cNvPicPr>
          <p:nvPr/>
        </p:nvPicPr>
        <p:blipFill rotWithShape="1">
          <a:blip r:embed="rId2">
            <a:extLst>
              <a:ext uri="{28A0092B-C50C-407E-A947-70E740481C1C}">
                <a14:useLocalDpi xmlns:a14="http://schemas.microsoft.com/office/drawing/2010/main" val="0"/>
              </a:ext>
            </a:extLst>
          </a:blip>
          <a:srcRect l="7484" t="7221" r="4899" b="4162"/>
          <a:stretch/>
        </p:blipFill>
        <p:spPr bwMode="auto">
          <a:xfrm>
            <a:off x="533400" y="1981200"/>
            <a:ext cx="4038599" cy="36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652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AGUA:</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419600" y="2157948"/>
            <a:ext cx="4114800" cy="3785652"/>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El Río </a:t>
            </a:r>
            <a:r>
              <a:rPr lang="es-ES" sz="2400" dirty="0" err="1" smtClean="0">
                <a:solidFill>
                  <a:schemeClr val="accent3">
                    <a:lumMod val="50000"/>
                  </a:schemeClr>
                </a:solidFill>
              </a:rPr>
              <a:t>Collay</a:t>
            </a:r>
            <a:r>
              <a:rPr lang="es-ES" sz="2400" dirty="0" smtClean="0">
                <a:solidFill>
                  <a:schemeClr val="accent3">
                    <a:lumMod val="50000"/>
                  </a:schemeClr>
                </a:solidFill>
              </a:rPr>
              <a:t> es un afluente del Río Paute, que genera el mayor porcentaje de energía hidroeléctrica del Ecuador.</a:t>
            </a:r>
          </a:p>
          <a:p>
            <a:pPr marL="342900" indent="-342900" algn="just">
              <a:buFont typeface="Arial" pitchFamily="34" charset="0"/>
              <a:buChar char="•"/>
            </a:pPr>
            <a:endParaRPr lang="es-ES" sz="2400" dirty="0" smtClean="0">
              <a:solidFill>
                <a:schemeClr val="accent3">
                  <a:lumMod val="50000"/>
                </a:schemeClr>
              </a:solidFill>
            </a:endParaRPr>
          </a:p>
          <a:p>
            <a:pPr marL="342900" indent="-342900" algn="just">
              <a:buFont typeface="Arial" pitchFamily="34" charset="0"/>
              <a:buChar char="•"/>
            </a:pPr>
            <a:r>
              <a:rPr lang="es-ES" sz="2400" dirty="0">
                <a:solidFill>
                  <a:schemeClr val="accent3">
                    <a:lumMod val="50000"/>
                  </a:schemeClr>
                </a:solidFill>
              </a:rPr>
              <a:t>A lo largo del eje de la vía se encontraron 25 pasos de agua, los cuales fueron geo referenciados .</a:t>
            </a:r>
          </a:p>
          <a:p>
            <a:pPr marL="342900" indent="-342900" algn="just">
              <a:buFont typeface="Arial" pitchFamily="34" charset="0"/>
              <a:buChar char="•"/>
            </a:pPr>
            <a:endParaRPr lang="es-ES" sz="2400" dirty="0" smtClean="0">
              <a:solidFill>
                <a:schemeClr val="accent3">
                  <a:lumMod val="50000"/>
                </a:schemeClr>
              </a:solidFill>
            </a:endParaRPr>
          </a:p>
        </p:txBody>
      </p:sp>
      <p:pic>
        <p:nvPicPr>
          <p:cNvPr id="8194" name="Imagen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6388"/>
            <a:ext cx="3886200" cy="500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755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ANTECEDENTES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62000" y="1243271"/>
            <a:ext cx="7543800" cy="1569660"/>
          </a:xfrm>
          <a:prstGeom prst="rect">
            <a:avLst/>
          </a:prstGeom>
        </p:spPr>
        <p:txBody>
          <a:bodyPr wrap="square">
            <a:spAutoFit/>
          </a:bodyPr>
          <a:lstStyle/>
          <a:p>
            <a:pPr algn="just"/>
            <a:r>
              <a:rPr lang="es-EC" sz="2400" dirty="0">
                <a:solidFill>
                  <a:schemeClr val="accent3">
                    <a:lumMod val="50000"/>
                  </a:schemeClr>
                </a:solidFill>
              </a:rPr>
              <a:t>Las vías </a:t>
            </a:r>
            <a:r>
              <a:rPr lang="es-EC" sz="2400" dirty="0" smtClean="0">
                <a:solidFill>
                  <a:schemeClr val="accent3">
                    <a:lumMod val="50000"/>
                  </a:schemeClr>
                </a:solidFill>
              </a:rPr>
              <a:t>son elementos clave </a:t>
            </a:r>
            <a:r>
              <a:rPr lang="es-EC" sz="2400" dirty="0">
                <a:solidFill>
                  <a:schemeClr val="accent3">
                    <a:lumMod val="50000"/>
                  </a:schemeClr>
                </a:solidFill>
              </a:rPr>
              <a:t>para lograr </a:t>
            </a:r>
            <a:r>
              <a:rPr lang="es-EC" sz="2400" dirty="0" smtClean="0">
                <a:solidFill>
                  <a:schemeClr val="accent3">
                    <a:lumMod val="50000"/>
                  </a:schemeClr>
                </a:solidFill>
              </a:rPr>
              <a:t>el desarrollo </a:t>
            </a:r>
            <a:r>
              <a:rPr lang="es-EC" sz="2400" dirty="0">
                <a:solidFill>
                  <a:schemeClr val="accent3">
                    <a:lumMod val="50000"/>
                  </a:schemeClr>
                </a:solidFill>
              </a:rPr>
              <a:t>económico y </a:t>
            </a:r>
            <a:r>
              <a:rPr lang="es-EC" sz="2400" dirty="0" smtClean="0">
                <a:solidFill>
                  <a:schemeClr val="accent3">
                    <a:lumMod val="50000"/>
                  </a:schemeClr>
                </a:solidFill>
              </a:rPr>
              <a:t>social de los pueblos, más aún, </a:t>
            </a:r>
            <a:r>
              <a:rPr lang="es-EC" sz="2400" dirty="0">
                <a:solidFill>
                  <a:schemeClr val="accent3">
                    <a:lumMod val="50000"/>
                  </a:schemeClr>
                </a:solidFill>
              </a:rPr>
              <a:t>cuando gran parte de la población se dedica a la agricultura y a la </a:t>
            </a:r>
            <a:r>
              <a:rPr lang="es-EC" sz="2400" dirty="0" smtClean="0">
                <a:solidFill>
                  <a:schemeClr val="accent3">
                    <a:lumMod val="50000"/>
                  </a:schemeClr>
                </a:solidFill>
              </a:rPr>
              <a:t>ganadería.</a:t>
            </a:r>
            <a:endParaRPr lang="en-US" sz="2400" dirty="0">
              <a:solidFill>
                <a:schemeClr val="accent3">
                  <a:lumMod val="50000"/>
                </a:schemeClr>
              </a:solidFill>
            </a:endParaRPr>
          </a:p>
        </p:txBody>
      </p:sp>
      <p:pic>
        <p:nvPicPr>
          <p:cNvPr id="6" name="5 Imagen" descr="D:\Documents and Settings\Victor\Escritorio\ANDREI N.S\EIA-Via El Pan\Fotos\Salida 6-8 feb\Nueva carpeta (2)\DSC06952.JPG"/>
          <p:cNvPicPr/>
          <p:nvPr/>
        </p:nvPicPr>
        <p:blipFill>
          <a:blip r:embed="rId2" cstate="print"/>
          <a:srcRect/>
          <a:stretch>
            <a:fillRect/>
          </a:stretch>
        </p:blipFill>
        <p:spPr bwMode="auto">
          <a:xfrm>
            <a:off x="1143000" y="3124200"/>
            <a:ext cx="3048000" cy="1676400"/>
          </a:xfrm>
          <a:prstGeom prst="rect">
            <a:avLst/>
          </a:prstGeom>
          <a:noFill/>
          <a:ln w="9525">
            <a:noFill/>
            <a:miter lim="800000"/>
            <a:headEnd/>
            <a:tailEnd/>
          </a:ln>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124200"/>
            <a:ext cx="3048000" cy="1676400"/>
          </a:xfrm>
          <a:prstGeom prst="rect">
            <a:avLst/>
          </a:prstGeom>
        </p:spPr>
      </p:pic>
      <p:sp>
        <p:nvSpPr>
          <p:cNvPr id="8" name="7 Rectángulo"/>
          <p:cNvSpPr/>
          <p:nvPr/>
        </p:nvSpPr>
        <p:spPr>
          <a:xfrm>
            <a:off x="900545" y="5029200"/>
            <a:ext cx="7543800" cy="1200329"/>
          </a:xfrm>
          <a:prstGeom prst="rect">
            <a:avLst/>
          </a:prstGeom>
        </p:spPr>
        <p:txBody>
          <a:bodyPr wrap="square">
            <a:spAutoFit/>
          </a:bodyPr>
          <a:lstStyle/>
          <a:p>
            <a:pPr algn="just"/>
            <a:r>
              <a:rPr lang="es-EC" sz="2400" dirty="0" smtClean="0">
                <a:solidFill>
                  <a:schemeClr val="accent3">
                    <a:lumMod val="50000"/>
                  </a:schemeClr>
                </a:solidFill>
              </a:rPr>
              <a:t>Pero un aspecto importante previo a la apertura de una vía es la implicación que esta actividad antrópica tendrá sobre el medio ambiente circundante.</a:t>
            </a:r>
            <a:endParaRPr lang="en-US" sz="2400" dirty="0">
              <a:solidFill>
                <a:schemeClr val="accent3">
                  <a:lumMod val="50000"/>
                </a:schemeClr>
              </a:solidFill>
            </a:endParaRPr>
          </a:p>
        </p:txBody>
      </p:sp>
    </p:spTree>
    <p:extLst>
      <p:ext uri="{BB962C8B-B14F-4D97-AF65-F5344CB8AC3E}">
        <p14:creationId xmlns:p14="http://schemas.microsoft.com/office/powerpoint/2010/main" val="1333118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AIRE:</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600200"/>
            <a:ext cx="7772400" cy="5262979"/>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Se realizó </a:t>
            </a:r>
            <a:r>
              <a:rPr lang="es-ES" sz="2400" dirty="0">
                <a:solidFill>
                  <a:schemeClr val="accent3">
                    <a:lumMod val="50000"/>
                  </a:schemeClr>
                </a:solidFill>
              </a:rPr>
              <a:t>un inventario de los posibles puntos de emanación de gases, polvos, o malos olores, mediante el recorrido del posible trayecto en donde se emplazará la </a:t>
            </a:r>
            <a:r>
              <a:rPr lang="es-ES" sz="2400" dirty="0" smtClean="0">
                <a:solidFill>
                  <a:schemeClr val="accent3">
                    <a:lumMod val="50000"/>
                  </a:schemeClr>
                </a:solidFill>
              </a:rPr>
              <a:t>vía.</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3 variables determinan </a:t>
            </a:r>
            <a:r>
              <a:rPr lang="es-ES" sz="2400" dirty="0">
                <a:solidFill>
                  <a:schemeClr val="accent3">
                    <a:lumMod val="50000"/>
                  </a:schemeClr>
                </a:solidFill>
              </a:rPr>
              <a:t>la calidad del aire ambiente: partículas de polvo, gases provenientes de fuentes fijas o móviles y malos </a:t>
            </a:r>
            <a:r>
              <a:rPr lang="es-ES" sz="2400" dirty="0" smtClean="0">
                <a:solidFill>
                  <a:schemeClr val="accent3">
                    <a:lumMod val="50000"/>
                  </a:schemeClr>
                </a:solidFill>
              </a:rPr>
              <a:t>olores.</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r>
              <a:rPr lang="es-ES" sz="2400" dirty="0">
                <a:solidFill>
                  <a:schemeClr val="accent3">
                    <a:lumMod val="50000"/>
                  </a:schemeClr>
                </a:solidFill>
              </a:rPr>
              <a:t>Al tratarse de una zona donde predominan los terrenos de pastoreo y de cultivo; y al no existir fábricas que emanen gases hacia el ambiente, se concluye que no existen fuentes considerables que emitan contaminación al componente </a:t>
            </a:r>
            <a:r>
              <a:rPr lang="es-ES" sz="2400" dirty="0" smtClean="0">
                <a:solidFill>
                  <a:schemeClr val="accent3">
                    <a:lumMod val="50000"/>
                  </a:schemeClr>
                </a:solidFill>
              </a:rPr>
              <a:t>aire.</a:t>
            </a:r>
          </a:p>
        </p:txBody>
      </p:sp>
    </p:spTree>
    <p:extLst>
      <p:ext uri="{BB962C8B-B14F-4D97-AF65-F5344CB8AC3E}">
        <p14:creationId xmlns:p14="http://schemas.microsoft.com/office/powerpoint/2010/main" val="310983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6961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MEDIO BIÓTICO y PERCEPTUAL:</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671221"/>
            <a:ext cx="7772400" cy="4893647"/>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El área de estudio se encuentra dentro de la zona de vida clasificada como </a:t>
            </a:r>
            <a:r>
              <a:rPr lang="es-ES" sz="2400" dirty="0" smtClean="0">
                <a:solidFill>
                  <a:schemeClr val="accent3">
                    <a:lumMod val="50000"/>
                  </a:schemeClr>
                </a:solidFill>
              </a:rPr>
              <a:t>“</a:t>
            </a:r>
            <a:r>
              <a:rPr lang="es-ES" sz="2400" dirty="0">
                <a:solidFill>
                  <a:schemeClr val="accent3">
                    <a:lumMod val="50000"/>
                  </a:schemeClr>
                </a:solidFill>
              </a:rPr>
              <a:t>Bosque siempre verde montano alto</a:t>
            </a:r>
            <a:r>
              <a:rPr lang="es-ES" sz="2400" dirty="0" smtClean="0">
                <a:solidFill>
                  <a:schemeClr val="accent3">
                    <a:lumMod val="50000"/>
                  </a:schemeClr>
                </a:solidFill>
              </a:rPr>
              <a:t>”. (6.45Km).</a:t>
            </a:r>
          </a:p>
          <a:p>
            <a:pPr marL="342900" indent="-342900" algn="just">
              <a:buFont typeface="Arial" pitchFamily="34" charset="0"/>
              <a:buChar char="•"/>
            </a:pPr>
            <a:endParaRPr lang="es-ES" sz="2400" dirty="0" smtClean="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El proyecto vial también atraviesa </a:t>
            </a:r>
            <a:r>
              <a:rPr lang="es-ES" sz="2400" dirty="0">
                <a:solidFill>
                  <a:schemeClr val="accent3">
                    <a:lumMod val="50000"/>
                  </a:schemeClr>
                </a:solidFill>
              </a:rPr>
              <a:t>por la zona de vida denominada </a:t>
            </a:r>
            <a:r>
              <a:rPr lang="es-ES" sz="2400" dirty="0" smtClean="0">
                <a:solidFill>
                  <a:schemeClr val="accent3">
                    <a:lumMod val="50000"/>
                  </a:schemeClr>
                </a:solidFill>
              </a:rPr>
              <a:t>como “Páramo herbáceo”, (1.05 Km).</a:t>
            </a:r>
          </a:p>
          <a:p>
            <a:pPr marL="342900" indent="-342900" algn="just">
              <a:buFont typeface="Arial" pitchFamily="34" charset="0"/>
              <a:buChar char="•"/>
            </a:pPr>
            <a:endParaRPr lang="es-ES" sz="2400" dirty="0" smtClean="0">
              <a:solidFill>
                <a:schemeClr val="accent3">
                  <a:lumMod val="50000"/>
                </a:schemeClr>
              </a:solidFill>
            </a:endParaRPr>
          </a:p>
          <a:p>
            <a:pPr marL="342900" indent="-342900" algn="just">
              <a:buFont typeface="Arial" pitchFamily="34" charset="0"/>
              <a:buChar char="•"/>
            </a:pPr>
            <a:r>
              <a:rPr lang="es-ES" sz="2400" dirty="0">
                <a:solidFill>
                  <a:schemeClr val="accent3">
                    <a:lumMod val="50000"/>
                  </a:schemeClr>
                </a:solidFill>
              </a:rPr>
              <a:t>La vía Montenegro – </a:t>
            </a:r>
            <a:r>
              <a:rPr lang="es-ES" sz="2400" dirty="0" err="1">
                <a:solidFill>
                  <a:schemeClr val="accent3">
                    <a:lumMod val="50000"/>
                  </a:schemeClr>
                </a:solidFill>
              </a:rPr>
              <a:t>Collay</a:t>
            </a:r>
            <a:r>
              <a:rPr lang="es-ES" sz="2400" dirty="0">
                <a:solidFill>
                  <a:schemeClr val="accent3">
                    <a:lumMod val="50000"/>
                  </a:schemeClr>
                </a:solidFill>
              </a:rPr>
              <a:t> – San Marcos está ubicada a una distancia entre 2000 y 4000 metros al norte del Bosque protector </a:t>
            </a:r>
            <a:r>
              <a:rPr lang="es-ES" sz="2400" dirty="0" err="1" smtClean="0">
                <a:solidFill>
                  <a:schemeClr val="accent3">
                    <a:lumMod val="50000"/>
                  </a:schemeClr>
                </a:solidFill>
              </a:rPr>
              <a:t>Collay</a:t>
            </a:r>
            <a:r>
              <a:rPr lang="es-ES" sz="2400" dirty="0" smtClean="0">
                <a:solidFill>
                  <a:schemeClr val="accent3">
                    <a:lumMod val="50000"/>
                  </a:schemeClr>
                </a:solidFill>
              </a:rPr>
              <a:t>, bosque faunístico de nula concentración de animales en </a:t>
            </a:r>
            <a:r>
              <a:rPr lang="es-ES" sz="2400" dirty="0">
                <a:solidFill>
                  <a:schemeClr val="accent3">
                    <a:lumMod val="50000"/>
                  </a:schemeClr>
                </a:solidFill>
              </a:rPr>
              <a:t>peligro de extinción pero con una enorme calidad paisajística.</a:t>
            </a:r>
          </a:p>
          <a:p>
            <a:pPr algn="just"/>
            <a:endParaRPr lang="es-ES" sz="2400" dirty="0" smtClean="0">
              <a:solidFill>
                <a:schemeClr val="accent3">
                  <a:lumMod val="50000"/>
                </a:schemeClr>
              </a:solidFill>
            </a:endParaRPr>
          </a:p>
        </p:txBody>
      </p:sp>
    </p:spTree>
    <p:extLst>
      <p:ext uri="{BB962C8B-B14F-4D97-AF65-F5344CB8AC3E}">
        <p14:creationId xmlns:p14="http://schemas.microsoft.com/office/powerpoint/2010/main" val="1367981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6961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MEDIO BIÓTICO y PERCEPTUAL:</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671221"/>
            <a:ext cx="7772400" cy="1569660"/>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Bosque </a:t>
            </a:r>
            <a:r>
              <a:rPr lang="es-ES" sz="2400" dirty="0">
                <a:solidFill>
                  <a:schemeClr val="accent3">
                    <a:lumMod val="50000"/>
                  </a:schemeClr>
                </a:solidFill>
              </a:rPr>
              <a:t>Protector </a:t>
            </a:r>
            <a:r>
              <a:rPr lang="es-ES" sz="2400" dirty="0" err="1" smtClean="0">
                <a:solidFill>
                  <a:schemeClr val="accent3">
                    <a:lumMod val="50000"/>
                  </a:schemeClr>
                </a:solidFill>
              </a:rPr>
              <a:t>Collay</a:t>
            </a:r>
            <a:r>
              <a:rPr lang="es-ES" sz="2400" dirty="0" smtClean="0">
                <a:solidFill>
                  <a:schemeClr val="accent3">
                    <a:lumMod val="50000"/>
                  </a:schemeClr>
                </a:solidFill>
              </a:rPr>
              <a:t>, el </a:t>
            </a:r>
            <a:r>
              <a:rPr lang="es-ES" sz="2400" dirty="0">
                <a:solidFill>
                  <a:schemeClr val="accent3">
                    <a:lumMod val="50000"/>
                  </a:schemeClr>
                </a:solidFill>
              </a:rPr>
              <a:t>área total (3.991,51 </a:t>
            </a:r>
            <a:r>
              <a:rPr lang="es-ES" sz="2400" dirty="0" smtClean="0">
                <a:solidFill>
                  <a:schemeClr val="accent3">
                    <a:lumMod val="50000"/>
                  </a:schemeClr>
                </a:solidFill>
              </a:rPr>
              <a:t>Ha) </a:t>
            </a:r>
            <a:r>
              <a:rPr lang="es-ES" sz="2400" dirty="0">
                <a:solidFill>
                  <a:schemeClr val="accent3">
                    <a:lumMod val="50000"/>
                  </a:schemeClr>
                </a:solidFill>
              </a:rPr>
              <a:t>tiene un 54.96% entre ganadería y otros usos; y una cobertura vegetal natural de 45.36%. La proyección de la vía </a:t>
            </a:r>
            <a:r>
              <a:rPr lang="es-ES" sz="2400" dirty="0" smtClean="0">
                <a:solidFill>
                  <a:schemeClr val="accent3">
                    <a:lumMod val="50000"/>
                  </a:schemeClr>
                </a:solidFill>
              </a:rPr>
              <a:t>intersecta </a:t>
            </a:r>
            <a:r>
              <a:rPr lang="es-ES" sz="2400" dirty="0">
                <a:solidFill>
                  <a:schemeClr val="accent3">
                    <a:lumMod val="50000"/>
                  </a:schemeClr>
                </a:solidFill>
              </a:rPr>
              <a:t>la zona ganadera del </a:t>
            </a:r>
            <a:r>
              <a:rPr lang="es-ES" sz="2400" dirty="0" smtClean="0">
                <a:solidFill>
                  <a:schemeClr val="accent3">
                    <a:lumMod val="50000"/>
                  </a:schemeClr>
                </a:solidFill>
              </a:rPr>
              <a:t>bosque</a:t>
            </a:r>
          </a:p>
        </p:txBody>
      </p:sp>
      <p:pic>
        <p:nvPicPr>
          <p:cNvPr id="9218" name="Imagen 3" descr="Descripción: C:\Documents and Settings\Victor Manuel\Escritorio\jaime Criollo\Vía Montenegro\AREAS PROTEGIDAS VIA EL PAN.jpg"/>
          <p:cNvPicPr>
            <a:picLocks noChangeAspect="1" noChangeArrowheads="1"/>
          </p:cNvPicPr>
          <p:nvPr/>
        </p:nvPicPr>
        <p:blipFill rotWithShape="1">
          <a:blip r:embed="rId2">
            <a:extLst>
              <a:ext uri="{28A0092B-C50C-407E-A947-70E740481C1C}">
                <a14:useLocalDpi xmlns:a14="http://schemas.microsoft.com/office/drawing/2010/main" val="0"/>
              </a:ext>
            </a:extLst>
          </a:blip>
          <a:srcRect l="6329" t="10104" r="13345" b="7364"/>
          <a:stretch/>
        </p:blipFill>
        <p:spPr bwMode="auto">
          <a:xfrm>
            <a:off x="2209800" y="3240881"/>
            <a:ext cx="4910389"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585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1828801" y="391180"/>
            <a:ext cx="6248400"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9247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FLORA:</a:t>
            </a:r>
            <a:endParaRPr lang="en-US" sz="2400" b="1" u="sng" dirty="0">
              <a:solidFill>
                <a:schemeClr val="accent3">
                  <a:lumMod val="50000"/>
                </a:schemeClr>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599446380"/>
              </p:ext>
            </p:extLst>
          </p:nvPr>
        </p:nvGraphicFramePr>
        <p:xfrm>
          <a:off x="685800" y="1803400"/>
          <a:ext cx="7543800" cy="4820920"/>
        </p:xfrm>
        <a:graphic>
          <a:graphicData uri="http://schemas.openxmlformats.org/drawingml/2006/table">
            <a:tbl>
              <a:tblPr firstRow="1" bandRow="1">
                <a:tableStyleId>{8799B23B-EC83-4686-B30A-512413B5E67A}</a:tableStyleId>
              </a:tblPr>
              <a:tblGrid>
                <a:gridCol w="2514600"/>
                <a:gridCol w="2514600"/>
                <a:gridCol w="2514600"/>
              </a:tblGrid>
              <a:tr h="370840">
                <a:tc>
                  <a:txBody>
                    <a:bodyPr/>
                    <a:lstStyle/>
                    <a:p>
                      <a:pPr algn="ctr"/>
                      <a:r>
                        <a:rPr lang="es-EC" dirty="0" smtClean="0">
                          <a:solidFill>
                            <a:schemeClr val="tx1"/>
                          </a:solidFill>
                        </a:rPr>
                        <a:t>Nombre</a:t>
                      </a:r>
                      <a:r>
                        <a:rPr lang="es-EC" baseline="0" dirty="0" smtClean="0">
                          <a:solidFill>
                            <a:schemeClr val="tx1"/>
                          </a:solidFill>
                        </a:rPr>
                        <a:t> Común</a:t>
                      </a:r>
                      <a:endParaRPr lang="en-US" dirty="0">
                        <a:solidFill>
                          <a:schemeClr val="tx1"/>
                        </a:solidFill>
                      </a:endParaRPr>
                    </a:p>
                  </a:txBody>
                  <a:tcPr/>
                </a:tc>
                <a:tc>
                  <a:txBody>
                    <a:bodyPr/>
                    <a:lstStyle/>
                    <a:p>
                      <a:pPr algn="ctr"/>
                      <a:r>
                        <a:rPr lang="es-EC" dirty="0" smtClean="0">
                          <a:solidFill>
                            <a:schemeClr val="tx1"/>
                          </a:solidFill>
                        </a:rPr>
                        <a:t>Nombre Científico</a:t>
                      </a:r>
                      <a:endParaRPr lang="en-US" dirty="0">
                        <a:solidFill>
                          <a:schemeClr val="tx1"/>
                        </a:solidFill>
                      </a:endParaRPr>
                    </a:p>
                  </a:txBody>
                  <a:tcPr/>
                </a:tc>
                <a:tc>
                  <a:txBody>
                    <a:bodyPr/>
                    <a:lstStyle/>
                    <a:p>
                      <a:pPr algn="ctr"/>
                      <a:r>
                        <a:rPr lang="es-EC" dirty="0" smtClean="0">
                          <a:solidFill>
                            <a:schemeClr val="tx1"/>
                          </a:solidFill>
                        </a:rPr>
                        <a:t>Familia</a:t>
                      </a:r>
                      <a:endParaRPr lang="en-US" dirty="0">
                        <a:solidFill>
                          <a:schemeClr val="tx1"/>
                        </a:solidFill>
                      </a:endParaRPr>
                    </a:p>
                  </a:txBody>
                  <a:tcPr/>
                </a:tc>
              </a:tr>
              <a:tr h="370840">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Kikuyo</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Pennisetumclandestinum</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Poaceae</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Trébol</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Trifoliumrepens</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Fabaceae</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Valeriana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a:solidFill>
                            <a:schemeClr val="tx1"/>
                          </a:solidFill>
                          <a:effectLst/>
                          <a:latin typeface="Arial"/>
                          <a:ea typeface="Times New Roman"/>
                        </a:rPr>
                        <a:t>Valeriana </a:t>
                      </a:r>
                      <a:r>
                        <a:rPr lang="es-ES" sz="1200" i="1" dirty="0" err="1">
                          <a:solidFill>
                            <a:schemeClr val="tx1"/>
                          </a:solidFill>
                          <a:effectLst/>
                          <a:latin typeface="Arial"/>
                          <a:ea typeface="Times New Roman"/>
                        </a:rPr>
                        <a:t>sp</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Valerianaceae</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Diente de león</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Taraxacumofficinale</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Asteraceae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Pumamaqui</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Oreopanaxsp</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Araliaceae</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Quishuar</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Buddlejaincana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Budlejaceae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Suro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Cortaderiaspp</a:t>
                      </a:r>
                      <a:r>
                        <a:rPr lang="es-ES" sz="1200" i="1" dirty="0">
                          <a:solidFill>
                            <a:schemeClr val="tx1"/>
                          </a:solidFill>
                          <a:effectLst/>
                          <a:latin typeface="Arial"/>
                          <a:ea typeface="Times New Roman"/>
                        </a:rPr>
                        <a:t>.</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Poaceae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Eucalipto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Eucalyptussp</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Myrtaceae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Pino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pinuspatula</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Pinaceae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Yashipa</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pteridiumarachanodeum</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Denstedtiacea</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Gañal</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oreocallis grandiflora</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Proteaceae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kern="1200" dirty="0">
                          <a:solidFill>
                            <a:schemeClr val="tx1"/>
                          </a:solidFill>
                          <a:effectLst/>
                          <a:latin typeface="Arial"/>
                          <a:ea typeface="Times New Roman"/>
                          <a:cs typeface="+mn-cs"/>
                        </a:rPr>
                        <a:t>Chilca</a:t>
                      </a:r>
                      <a:endParaRPr lang="en-US" sz="1200" kern="1200" dirty="0">
                        <a:solidFill>
                          <a:schemeClr val="tx1"/>
                        </a:solidFill>
                        <a:effectLst/>
                        <a:latin typeface="Arial"/>
                        <a:ea typeface="Times New Roman"/>
                        <a:cs typeface="+mn-cs"/>
                      </a:endParaRPr>
                    </a:p>
                  </a:txBody>
                  <a:tcPr marL="44450" marR="44450" marT="0" marB="0" anchor="ctr"/>
                </a:tc>
                <a:tc>
                  <a:txBody>
                    <a:bodyPr/>
                    <a:lstStyle/>
                    <a:p>
                      <a:pPr marL="0" marR="0" algn="ctr">
                        <a:lnSpc>
                          <a:spcPct val="150000"/>
                        </a:lnSpc>
                        <a:spcBef>
                          <a:spcPts val="0"/>
                        </a:spcBef>
                        <a:spcAft>
                          <a:spcPts val="0"/>
                        </a:spcAft>
                      </a:pPr>
                      <a:r>
                        <a:rPr lang="es-ES" sz="1200" kern="1200" dirty="0" err="1">
                          <a:solidFill>
                            <a:schemeClr val="tx1"/>
                          </a:solidFill>
                          <a:effectLst/>
                          <a:latin typeface="Arial"/>
                          <a:ea typeface="Times New Roman"/>
                          <a:cs typeface="+mn-cs"/>
                        </a:rPr>
                        <a:t>Baccharisspp</a:t>
                      </a:r>
                      <a:endParaRPr lang="en-US" sz="1200" kern="1200" dirty="0">
                        <a:solidFill>
                          <a:schemeClr val="tx1"/>
                        </a:solidFill>
                        <a:effectLst/>
                        <a:latin typeface="Arial"/>
                        <a:ea typeface="Times New Roman"/>
                        <a:cs typeface="+mn-cs"/>
                      </a:endParaRPr>
                    </a:p>
                  </a:txBody>
                  <a:tcPr marL="44450" marR="44450" marT="0" marB="0" anchor="ctr"/>
                </a:tc>
                <a:tc>
                  <a:txBody>
                    <a:bodyPr/>
                    <a:lstStyle/>
                    <a:p>
                      <a:pPr marL="0" marR="0" algn="ctr">
                        <a:lnSpc>
                          <a:spcPct val="150000"/>
                        </a:lnSpc>
                        <a:spcBef>
                          <a:spcPts val="0"/>
                        </a:spcBef>
                        <a:spcAft>
                          <a:spcPts val="0"/>
                        </a:spcAft>
                      </a:pPr>
                      <a:endParaRPr lang="en-US" sz="1200" dirty="0">
                        <a:solidFill>
                          <a:schemeClr val="tx1"/>
                        </a:solidFill>
                        <a:effectLst/>
                        <a:latin typeface="Arial"/>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102980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1828801" y="391180"/>
            <a:ext cx="6248400"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6961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FAUNA (aves):</a:t>
            </a:r>
            <a:endParaRPr lang="en-US" sz="2400" b="1" u="sng" dirty="0">
              <a:solidFill>
                <a:schemeClr val="accent3">
                  <a:lumMod val="50000"/>
                </a:schemeClr>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707736383"/>
              </p:ext>
            </p:extLst>
          </p:nvPr>
        </p:nvGraphicFramePr>
        <p:xfrm>
          <a:off x="685800" y="1803400"/>
          <a:ext cx="7543800" cy="4820920"/>
        </p:xfrm>
        <a:graphic>
          <a:graphicData uri="http://schemas.openxmlformats.org/drawingml/2006/table">
            <a:tbl>
              <a:tblPr firstRow="1" bandRow="1">
                <a:tableStyleId>{8799B23B-EC83-4686-B30A-512413B5E67A}</a:tableStyleId>
              </a:tblPr>
              <a:tblGrid>
                <a:gridCol w="2514600"/>
                <a:gridCol w="2514600"/>
                <a:gridCol w="2514600"/>
              </a:tblGrid>
              <a:tr h="370840">
                <a:tc>
                  <a:txBody>
                    <a:bodyPr/>
                    <a:lstStyle/>
                    <a:p>
                      <a:pPr algn="ctr"/>
                      <a:r>
                        <a:rPr lang="es-EC" dirty="0" smtClean="0">
                          <a:solidFill>
                            <a:schemeClr val="accent3">
                              <a:lumMod val="50000"/>
                            </a:schemeClr>
                          </a:solidFill>
                        </a:rPr>
                        <a:t>Nombre</a:t>
                      </a:r>
                      <a:r>
                        <a:rPr lang="es-EC" baseline="0" dirty="0" smtClean="0">
                          <a:solidFill>
                            <a:schemeClr val="accent3">
                              <a:lumMod val="50000"/>
                            </a:schemeClr>
                          </a:solidFill>
                        </a:rPr>
                        <a:t> Común</a:t>
                      </a:r>
                      <a:endParaRPr lang="en-US" dirty="0">
                        <a:solidFill>
                          <a:schemeClr val="accent3">
                            <a:lumMod val="50000"/>
                          </a:schemeClr>
                        </a:solidFill>
                      </a:endParaRPr>
                    </a:p>
                  </a:txBody>
                  <a:tcPr/>
                </a:tc>
                <a:tc>
                  <a:txBody>
                    <a:bodyPr/>
                    <a:lstStyle/>
                    <a:p>
                      <a:pPr algn="ctr"/>
                      <a:r>
                        <a:rPr lang="es-EC" dirty="0" smtClean="0">
                          <a:solidFill>
                            <a:schemeClr val="accent3">
                              <a:lumMod val="50000"/>
                            </a:schemeClr>
                          </a:solidFill>
                        </a:rPr>
                        <a:t>Nombre Científico</a:t>
                      </a:r>
                      <a:endParaRPr lang="en-US" dirty="0">
                        <a:solidFill>
                          <a:schemeClr val="accent3">
                            <a:lumMod val="50000"/>
                          </a:schemeClr>
                        </a:solidFill>
                      </a:endParaRPr>
                    </a:p>
                  </a:txBody>
                  <a:tcPr/>
                </a:tc>
                <a:tc>
                  <a:txBody>
                    <a:bodyPr/>
                    <a:lstStyle/>
                    <a:p>
                      <a:pPr algn="ctr"/>
                      <a:r>
                        <a:rPr lang="es-EC" dirty="0" smtClean="0">
                          <a:solidFill>
                            <a:schemeClr val="accent3">
                              <a:lumMod val="50000"/>
                            </a:schemeClr>
                          </a:solidFill>
                        </a:rPr>
                        <a:t>Familia</a:t>
                      </a:r>
                      <a:endParaRPr lang="en-US" dirty="0">
                        <a:solidFill>
                          <a:schemeClr val="accent3">
                            <a:lumMod val="50000"/>
                          </a:schemeClr>
                        </a:solidFill>
                      </a:endParaRPr>
                    </a:p>
                  </a:txBody>
                  <a:tcPr/>
                </a:tc>
              </a:tr>
              <a:tr h="370840">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Quilillico</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Falco sparverius</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Falconidae</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Perdiz </a:t>
                      </a:r>
                      <a:r>
                        <a:rPr lang="es-ES" sz="1200" dirty="0" err="1">
                          <a:solidFill>
                            <a:schemeClr val="tx1"/>
                          </a:solidFill>
                          <a:effectLst/>
                          <a:latin typeface="Arial"/>
                          <a:ea typeface="Times New Roman"/>
                        </a:rPr>
                        <a:t>goliblanca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Geotrygonfrenata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Canastero</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Asthenesflammulata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Gallinazo Negro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Coragypsatratus</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Accipitridae</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Colaesoina</a:t>
                      </a:r>
                      <a:r>
                        <a:rPr lang="es-ES" sz="1200" dirty="0">
                          <a:solidFill>
                            <a:schemeClr val="tx1"/>
                          </a:solidFill>
                          <a:effectLst/>
                          <a:latin typeface="Arial"/>
                          <a:ea typeface="Times New Roman"/>
                        </a:rPr>
                        <a:t> de azara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Sinallacisazarae</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Turdidae</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Gavilán</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Buteopolyosoma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Turdidae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Golondrina ventricafe</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Notiochelidonmurina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Trochilidae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Jilguero encapuchado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Cardelismagelanica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Trochilidae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Matorralero nuquirrufo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Atlapeteslatinuchus</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Trochilidae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Chugo / Lapo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Pheucticuschrysog</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Trochilidae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Mirla</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Turdusfuscater</a:t>
                      </a:r>
                      <a:endParaRPr lang="en-US" sz="1200">
                        <a:solidFill>
                          <a:schemeClr val="tx1"/>
                        </a:solidFill>
                        <a:effectLst/>
                        <a:latin typeface="Arial"/>
                        <a:ea typeface="Times New Roman"/>
                      </a:endParaRPr>
                    </a:p>
                  </a:txBody>
                  <a:tcPr marL="44450" marR="44450" marT="0" marB="0" anchor="ctr"/>
                </a:tc>
                <a:tc>
                  <a:txBody>
                    <a:bodyPr/>
                    <a:lstStyle/>
                    <a:p>
                      <a:endParaRPr lang="en-US" sz="1000" dirty="0">
                        <a:solidFill>
                          <a:schemeClr val="tx1"/>
                        </a:solidFill>
                        <a:effectLst/>
                        <a:latin typeface="Calibri"/>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Cotinga crestiroja</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Ampelionrubocristat</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dirty="0" err="1">
                          <a:solidFill>
                            <a:schemeClr val="tx1"/>
                          </a:solidFill>
                          <a:effectLst/>
                          <a:latin typeface="Arial"/>
                          <a:ea typeface="Times New Roman"/>
                        </a:rPr>
                        <a:t>Laridae</a:t>
                      </a:r>
                      <a:endParaRPr lang="en-US" sz="1200" dirty="0">
                        <a:solidFill>
                          <a:schemeClr val="tx1"/>
                        </a:solidFill>
                        <a:effectLst/>
                        <a:latin typeface="Arial"/>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996099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1828801" y="391180"/>
            <a:ext cx="6248400"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924799" cy="523220"/>
          </a:xfrm>
          <a:prstGeom prst="rect">
            <a:avLst/>
          </a:prstGeom>
          <a:noFill/>
        </p:spPr>
        <p:txBody>
          <a:bodyPr wrap="square" rtlCol="0">
            <a:spAutoFit/>
          </a:bodyPr>
          <a:lstStyle/>
          <a:p>
            <a:pPr algn="ctr"/>
            <a:r>
              <a:rPr lang="es-EC" sz="2800" b="1" u="sng" dirty="0" smtClean="0">
                <a:solidFill>
                  <a:schemeClr val="accent3">
                    <a:lumMod val="50000"/>
                  </a:schemeClr>
                </a:solidFill>
                <a:latin typeface="Arial" pitchFamily="34" charset="0"/>
                <a:cs typeface="Arial" pitchFamily="34" charset="0"/>
              </a:rPr>
              <a:t>FAUNA (</a:t>
            </a:r>
            <a:r>
              <a:rPr lang="es-EC" sz="2800" b="1" u="sng" dirty="0" err="1" smtClean="0">
                <a:solidFill>
                  <a:schemeClr val="accent3">
                    <a:lumMod val="50000"/>
                  </a:schemeClr>
                </a:solidFill>
                <a:latin typeface="Arial" pitchFamily="34" charset="0"/>
                <a:cs typeface="Arial" pitchFamily="34" charset="0"/>
              </a:rPr>
              <a:t>herpetos</a:t>
            </a:r>
            <a:r>
              <a:rPr lang="es-EC" sz="2800" b="1" u="sng" dirty="0" smtClean="0">
                <a:solidFill>
                  <a:schemeClr val="accent3">
                    <a:lumMod val="50000"/>
                  </a:schemeClr>
                </a:solidFill>
                <a:latin typeface="Arial" pitchFamily="34" charset="0"/>
                <a:cs typeface="Arial" pitchFamily="34" charset="0"/>
              </a:rPr>
              <a:t>):</a:t>
            </a:r>
            <a:endParaRPr lang="en-US" sz="2800" b="1" u="sng" dirty="0">
              <a:solidFill>
                <a:schemeClr val="accent3">
                  <a:lumMod val="50000"/>
                </a:schemeClr>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340661106"/>
              </p:ext>
            </p:extLst>
          </p:nvPr>
        </p:nvGraphicFramePr>
        <p:xfrm>
          <a:off x="2133600" y="2128520"/>
          <a:ext cx="5029200" cy="2595880"/>
        </p:xfrm>
        <a:graphic>
          <a:graphicData uri="http://schemas.openxmlformats.org/drawingml/2006/table">
            <a:tbl>
              <a:tblPr firstRow="1" bandRow="1">
                <a:tableStyleId>{8799B23B-EC83-4686-B30A-512413B5E67A}</a:tableStyleId>
              </a:tblPr>
              <a:tblGrid>
                <a:gridCol w="2514600"/>
                <a:gridCol w="2514600"/>
              </a:tblGrid>
              <a:tr h="370840">
                <a:tc>
                  <a:txBody>
                    <a:bodyPr/>
                    <a:lstStyle/>
                    <a:p>
                      <a:pPr algn="ctr"/>
                      <a:r>
                        <a:rPr lang="es-EC" dirty="0" smtClean="0">
                          <a:solidFill>
                            <a:schemeClr val="tx1"/>
                          </a:solidFill>
                        </a:rPr>
                        <a:t>Nombre</a:t>
                      </a:r>
                      <a:r>
                        <a:rPr lang="es-EC" baseline="0" dirty="0" smtClean="0">
                          <a:solidFill>
                            <a:schemeClr val="tx1"/>
                          </a:solidFill>
                        </a:rPr>
                        <a:t> Común</a:t>
                      </a:r>
                      <a:endParaRPr lang="en-US" dirty="0">
                        <a:solidFill>
                          <a:schemeClr val="tx1"/>
                        </a:solidFill>
                      </a:endParaRPr>
                    </a:p>
                  </a:txBody>
                  <a:tcPr/>
                </a:tc>
                <a:tc>
                  <a:txBody>
                    <a:bodyPr/>
                    <a:lstStyle/>
                    <a:p>
                      <a:pPr algn="ctr"/>
                      <a:r>
                        <a:rPr lang="es-EC" dirty="0" smtClean="0">
                          <a:solidFill>
                            <a:schemeClr val="tx1"/>
                          </a:solidFill>
                        </a:rPr>
                        <a:t>Nombre Científico</a:t>
                      </a:r>
                      <a:endParaRPr lang="en-US" dirty="0">
                        <a:solidFill>
                          <a:schemeClr val="tx1"/>
                        </a:solidFill>
                      </a:endParaRPr>
                    </a:p>
                  </a:txBody>
                  <a:tcP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Rana marsupial andina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Gastrothecariobambae</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Rana de san </a:t>
                      </a:r>
                      <a:r>
                        <a:rPr lang="es-ES" sz="1200" dirty="0" err="1">
                          <a:solidFill>
                            <a:schemeClr val="tx1"/>
                          </a:solidFill>
                          <a:effectLst/>
                          <a:latin typeface="Arial"/>
                          <a:ea typeface="Times New Roman"/>
                        </a:rPr>
                        <a:t>lucas</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Gastrothecapseustes</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Lagartija minadora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Pholidobulusmacbrydei</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Lagartija de festa</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Stenocercusfestae</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Guagsa común</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Stenocercusguentheri</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Lagartija minadora</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Pholidobolusmontium</a:t>
                      </a:r>
                      <a:endParaRPr lang="en-US" sz="1200" dirty="0">
                        <a:solidFill>
                          <a:schemeClr val="tx1"/>
                        </a:solidFill>
                        <a:effectLst/>
                        <a:latin typeface="Arial"/>
                        <a:ea typeface="Times New Roman"/>
                      </a:endParaRPr>
                    </a:p>
                  </a:txBody>
                  <a:tcPr marL="44450" marR="44450" marT="0" marB="0" anchor="ctr"/>
                </a:tc>
              </a:tr>
            </a:tbl>
          </a:graphicData>
        </a:graphic>
      </p:graphicFrame>
    </p:spTree>
    <p:extLst>
      <p:ext uri="{BB962C8B-B14F-4D97-AF65-F5344CB8AC3E}">
        <p14:creationId xmlns:p14="http://schemas.microsoft.com/office/powerpoint/2010/main" val="332410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1828801" y="391180"/>
            <a:ext cx="6248400"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8000999" cy="523220"/>
          </a:xfrm>
          <a:prstGeom prst="rect">
            <a:avLst/>
          </a:prstGeom>
          <a:noFill/>
        </p:spPr>
        <p:txBody>
          <a:bodyPr wrap="square" rtlCol="0">
            <a:spAutoFit/>
          </a:bodyPr>
          <a:lstStyle/>
          <a:p>
            <a:pPr algn="ctr"/>
            <a:r>
              <a:rPr lang="es-EC" sz="2800" b="1" u="sng" dirty="0" smtClean="0">
                <a:solidFill>
                  <a:schemeClr val="accent3">
                    <a:lumMod val="50000"/>
                  </a:schemeClr>
                </a:solidFill>
                <a:latin typeface="Arial" pitchFamily="34" charset="0"/>
                <a:cs typeface="Arial" pitchFamily="34" charset="0"/>
              </a:rPr>
              <a:t>FAUNA (mamíferos):</a:t>
            </a:r>
            <a:endParaRPr lang="en-US" sz="2800" b="1" u="sng" dirty="0">
              <a:solidFill>
                <a:schemeClr val="accent3">
                  <a:lumMod val="50000"/>
                </a:schemeClr>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706423543"/>
              </p:ext>
            </p:extLst>
          </p:nvPr>
        </p:nvGraphicFramePr>
        <p:xfrm>
          <a:off x="2133600" y="1981200"/>
          <a:ext cx="5029200" cy="2595880"/>
        </p:xfrm>
        <a:graphic>
          <a:graphicData uri="http://schemas.openxmlformats.org/drawingml/2006/table">
            <a:tbl>
              <a:tblPr firstRow="1" bandRow="1">
                <a:tableStyleId>{8799B23B-EC83-4686-B30A-512413B5E67A}</a:tableStyleId>
              </a:tblPr>
              <a:tblGrid>
                <a:gridCol w="2514600"/>
                <a:gridCol w="2514600"/>
              </a:tblGrid>
              <a:tr h="370840">
                <a:tc>
                  <a:txBody>
                    <a:bodyPr/>
                    <a:lstStyle/>
                    <a:p>
                      <a:pPr algn="ctr"/>
                      <a:r>
                        <a:rPr lang="es-EC" dirty="0" smtClean="0">
                          <a:solidFill>
                            <a:schemeClr val="tx1"/>
                          </a:solidFill>
                        </a:rPr>
                        <a:t>Nombre</a:t>
                      </a:r>
                      <a:r>
                        <a:rPr lang="es-EC" baseline="0" dirty="0" smtClean="0">
                          <a:solidFill>
                            <a:schemeClr val="tx1"/>
                          </a:solidFill>
                        </a:rPr>
                        <a:t> Común</a:t>
                      </a:r>
                      <a:endParaRPr lang="en-US" dirty="0">
                        <a:solidFill>
                          <a:schemeClr val="tx1"/>
                        </a:solidFill>
                      </a:endParaRPr>
                    </a:p>
                  </a:txBody>
                  <a:tcPr/>
                </a:tc>
                <a:tc>
                  <a:txBody>
                    <a:bodyPr/>
                    <a:lstStyle/>
                    <a:p>
                      <a:pPr algn="ctr"/>
                      <a:r>
                        <a:rPr lang="es-EC" dirty="0" smtClean="0">
                          <a:solidFill>
                            <a:schemeClr val="tx1"/>
                          </a:solidFill>
                        </a:rPr>
                        <a:t>Nombre Científico</a:t>
                      </a:r>
                      <a:endParaRPr lang="en-US" dirty="0">
                        <a:solidFill>
                          <a:schemeClr val="tx1"/>
                        </a:solidFill>
                      </a:endParaRPr>
                    </a:p>
                  </a:txBody>
                  <a:tcP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Zarigüeya andina</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Didelphispernigra</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dirty="0">
                          <a:solidFill>
                            <a:schemeClr val="tx1"/>
                          </a:solidFill>
                          <a:effectLst/>
                          <a:latin typeface="Arial"/>
                          <a:ea typeface="Times New Roman"/>
                        </a:rPr>
                        <a:t>Murciélago vespertino montano</a:t>
                      </a:r>
                      <a:endParaRPr lang="en-US" sz="1200" dirty="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a:solidFill>
                            <a:schemeClr val="tx1"/>
                          </a:solidFill>
                          <a:effectLst/>
                          <a:latin typeface="Arial"/>
                          <a:ea typeface="Times New Roman"/>
                        </a:rPr>
                        <a:t>Myotisoxyotus</a:t>
                      </a:r>
                      <a:endParaRPr lang="en-US" sz="120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Murciélago orejón andino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Histiotusmontanus</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Conejo silvestre</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Sylvilagusbrasiliensis</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Guanta andina/Yamala</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Cuniculustaczanowskii</a:t>
                      </a:r>
                      <a:endParaRPr lang="en-US" sz="1200" dirty="0">
                        <a:solidFill>
                          <a:schemeClr val="tx1"/>
                        </a:solidFill>
                        <a:effectLst/>
                        <a:latin typeface="Arial"/>
                        <a:ea typeface="Times New Roman"/>
                      </a:endParaRPr>
                    </a:p>
                  </a:txBody>
                  <a:tcPr marL="44450" marR="44450" marT="0" marB="0" anchor="ctr"/>
                </a:tc>
              </a:tr>
              <a:tr h="370840">
                <a:tc>
                  <a:txBody>
                    <a:bodyPr/>
                    <a:lstStyle/>
                    <a:p>
                      <a:pPr marL="0" marR="0" algn="ctr">
                        <a:lnSpc>
                          <a:spcPct val="150000"/>
                        </a:lnSpc>
                        <a:spcBef>
                          <a:spcPts val="0"/>
                        </a:spcBef>
                        <a:spcAft>
                          <a:spcPts val="0"/>
                        </a:spcAft>
                      </a:pPr>
                      <a:r>
                        <a:rPr lang="es-ES" sz="1200">
                          <a:solidFill>
                            <a:schemeClr val="tx1"/>
                          </a:solidFill>
                          <a:effectLst/>
                          <a:latin typeface="Arial"/>
                          <a:ea typeface="Times New Roman"/>
                        </a:rPr>
                        <a:t>Lobo /Raposo</a:t>
                      </a:r>
                      <a:endParaRPr lang="en-US" sz="1200">
                        <a:solidFill>
                          <a:schemeClr val="tx1"/>
                        </a:solidFill>
                        <a:effectLst/>
                        <a:latin typeface="Arial"/>
                        <a:ea typeface="Times New Roman"/>
                      </a:endParaRPr>
                    </a:p>
                  </a:txBody>
                  <a:tcPr marL="44450" marR="44450" marT="0" marB="0" anchor="ctr"/>
                </a:tc>
                <a:tc>
                  <a:txBody>
                    <a:bodyPr/>
                    <a:lstStyle/>
                    <a:p>
                      <a:pPr marL="0" marR="0" algn="ctr">
                        <a:lnSpc>
                          <a:spcPct val="150000"/>
                        </a:lnSpc>
                        <a:spcBef>
                          <a:spcPts val="0"/>
                        </a:spcBef>
                        <a:spcAft>
                          <a:spcPts val="0"/>
                        </a:spcAft>
                      </a:pPr>
                      <a:r>
                        <a:rPr lang="es-ES" sz="1200" i="1" dirty="0" err="1">
                          <a:solidFill>
                            <a:schemeClr val="tx1"/>
                          </a:solidFill>
                          <a:effectLst/>
                          <a:latin typeface="Arial"/>
                          <a:ea typeface="Times New Roman"/>
                        </a:rPr>
                        <a:t>Lycalopexculpaeus</a:t>
                      </a:r>
                      <a:endParaRPr lang="en-US" sz="1200" dirty="0">
                        <a:solidFill>
                          <a:schemeClr val="tx1"/>
                        </a:solidFill>
                        <a:effectLst/>
                        <a:latin typeface="Arial"/>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792470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6961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MEDIO SOCIOECONÓMICO:</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671221"/>
            <a:ext cx="7772400" cy="4524315"/>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La población del Cantón El Pan</a:t>
            </a:r>
            <a:r>
              <a:rPr lang="es-ES" sz="2400" dirty="0" smtClean="0">
                <a:solidFill>
                  <a:schemeClr val="accent3">
                    <a:lumMod val="50000"/>
                  </a:schemeClr>
                </a:solidFill>
              </a:rPr>
              <a:t>, considerando </a:t>
            </a:r>
            <a:r>
              <a:rPr lang="es-ES" sz="2400" dirty="0">
                <a:solidFill>
                  <a:schemeClr val="accent3">
                    <a:lumMod val="50000"/>
                  </a:schemeClr>
                </a:solidFill>
              </a:rPr>
              <a:t>una tasa de crecimiento </a:t>
            </a:r>
            <a:r>
              <a:rPr lang="es-ES" sz="2400" dirty="0" err="1" smtClean="0">
                <a:solidFill>
                  <a:schemeClr val="accent3">
                    <a:lumMod val="50000"/>
                  </a:schemeClr>
                </a:solidFill>
              </a:rPr>
              <a:t>intercensal</a:t>
            </a:r>
            <a:r>
              <a:rPr lang="es-ES" sz="2400" dirty="0" smtClean="0">
                <a:solidFill>
                  <a:schemeClr val="accent3">
                    <a:lumMod val="50000"/>
                  </a:schemeClr>
                </a:solidFill>
              </a:rPr>
              <a:t> del </a:t>
            </a:r>
            <a:r>
              <a:rPr lang="es-ES" sz="2400" dirty="0">
                <a:solidFill>
                  <a:schemeClr val="accent3">
                    <a:lumMod val="50000"/>
                  </a:schemeClr>
                </a:solidFill>
              </a:rPr>
              <a:t>1%, </a:t>
            </a:r>
            <a:r>
              <a:rPr lang="es-ES" sz="2400" dirty="0" smtClean="0">
                <a:solidFill>
                  <a:schemeClr val="accent3">
                    <a:lumMod val="50000"/>
                  </a:schemeClr>
                </a:solidFill>
              </a:rPr>
              <a:t>asciende a 3160 habitantes.</a:t>
            </a:r>
          </a:p>
          <a:p>
            <a:pPr marL="342900" indent="-342900" algn="just">
              <a:buFont typeface="Arial" pitchFamily="34" charset="0"/>
              <a:buChar char="•"/>
            </a:pPr>
            <a:endParaRPr lang="es-ES" sz="2400" dirty="0" smtClean="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La </a:t>
            </a:r>
            <a:r>
              <a:rPr lang="es-ES" sz="2400" dirty="0">
                <a:solidFill>
                  <a:schemeClr val="accent3">
                    <a:lumMod val="50000"/>
                  </a:schemeClr>
                </a:solidFill>
              </a:rPr>
              <a:t>Parroquia San Vicente existen 1840 habitantes al año 2015, de los cuales 851 son hombres (46.25%) y 989 son mujeres (53.75</a:t>
            </a:r>
            <a:r>
              <a:rPr lang="es-ES" sz="2400" dirty="0" smtClean="0">
                <a:solidFill>
                  <a:schemeClr val="accent3">
                    <a:lumMod val="50000"/>
                  </a:schemeClr>
                </a:solidFill>
              </a:rPr>
              <a:t>%).</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Se contabilizaron </a:t>
            </a:r>
            <a:r>
              <a:rPr lang="es-ES" sz="2400" dirty="0">
                <a:solidFill>
                  <a:schemeClr val="accent3">
                    <a:lumMod val="50000"/>
                  </a:schemeClr>
                </a:solidFill>
              </a:rPr>
              <a:t>6 viviendas a lo largo de los 7.5 km., estas edificaciones sirven para almacenaje de animales como pollos, gallinas, cuyes y cerdos, puesto que ninguna persona vive en ellas.</a:t>
            </a:r>
            <a:endParaRPr lang="es-ES" sz="2400" dirty="0" smtClean="0">
              <a:solidFill>
                <a:schemeClr val="accent3">
                  <a:lumMod val="50000"/>
                </a:schemeClr>
              </a:solidFill>
            </a:endParaRPr>
          </a:p>
        </p:txBody>
      </p:sp>
    </p:spTree>
    <p:extLst>
      <p:ext uri="{BB962C8B-B14F-4D97-AF65-F5344CB8AC3E}">
        <p14:creationId xmlns:p14="http://schemas.microsoft.com/office/powerpoint/2010/main" val="498221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6961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MEDIO SOCIOECONÓMICO:</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671221"/>
            <a:ext cx="7772400" cy="1200329"/>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Por lo que se considera afectados directos a la gente dueña de los predios donde atravesará </a:t>
            </a:r>
            <a:r>
              <a:rPr lang="es-ES" sz="2400" dirty="0" smtClean="0">
                <a:solidFill>
                  <a:schemeClr val="accent3">
                    <a:lumMod val="50000"/>
                  </a:schemeClr>
                </a:solidFill>
              </a:rPr>
              <a:t>la vía, por </a:t>
            </a:r>
            <a:r>
              <a:rPr lang="es-ES" sz="2400" dirty="0">
                <a:solidFill>
                  <a:schemeClr val="accent3">
                    <a:lumMod val="50000"/>
                  </a:schemeClr>
                </a:solidFill>
              </a:rPr>
              <a:t>esta razón se procedió a elaborar un catastro de </a:t>
            </a:r>
            <a:r>
              <a:rPr lang="es-ES" sz="2400" dirty="0" smtClean="0">
                <a:solidFill>
                  <a:schemeClr val="accent3">
                    <a:lumMod val="50000"/>
                  </a:schemeClr>
                </a:solidFill>
              </a:rPr>
              <a:t>frentistas.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23950"/>
            <a:ext cx="6864958" cy="32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822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LÍNEA BASE</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76961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MEDIO SOCIOECONÓMICO:</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671221"/>
            <a:ext cx="7772400" cy="830997"/>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Con respecto a los Servicios Básicos en la zona del proyecto:</a:t>
            </a:r>
          </a:p>
        </p:txBody>
      </p:sp>
      <p:pic>
        <p:nvPicPr>
          <p:cNvPr id="15365"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364"/>
          <a:stretch/>
        </p:blipFill>
        <p:spPr bwMode="auto">
          <a:xfrm>
            <a:off x="1371176" y="2590801"/>
            <a:ext cx="6706024"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72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62000" y="1066800"/>
            <a:ext cx="7543800" cy="5262979"/>
          </a:xfrm>
          <a:prstGeom prst="rect">
            <a:avLst/>
          </a:prstGeom>
        </p:spPr>
        <p:txBody>
          <a:bodyPr wrap="square">
            <a:spAutoFit/>
          </a:bodyPr>
          <a:lstStyle/>
          <a:p>
            <a:pPr marL="342900" indent="-342900" algn="just">
              <a:buFont typeface="Arial" pitchFamily="34" charset="0"/>
              <a:buChar char="•"/>
            </a:pPr>
            <a:r>
              <a:rPr lang="es-EC" sz="2400" dirty="0" smtClean="0">
                <a:solidFill>
                  <a:schemeClr val="accent3">
                    <a:lumMod val="50000"/>
                  </a:schemeClr>
                </a:solidFill>
              </a:rPr>
              <a:t>La necesidad de una vía que una las comunidades de Montenegro, </a:t>
            </a:r>
            <a:r>
              <a:rPr lang="es-EC" sz="2400" dirty="0" err="1" smtClean="0">
                <a:solidFill>
                  <a:schemeClr val="accent3">
                    <a:lumMod val="50000"/>
                  </a:schemeClr>
                </a:solidFill>
              </a:rPr>
              <a:t>Collay</a:t>
            </a:r>
            <a:r>
              <a:rPr lang="es-EC" sz="2400" dirty="0" smtClean="0">
                <a:solidFill>
                  <a:schemeClr val="accent3">
                    <a:lumMod val="50000"/>
                  </a:schemeClr>
                </a:solidFill>
              </a:rPr>
              <a:t> y San Marcos, fue identificada por los habitantes de la Parroquia San Vicente del Cantón El Pan de la Provincia del Azuay.</a:t>
            </a:r>
          </a:p>
          <a:p>
            <a:pPr algn="just"/>
            <a:endParaRPr lang="es-EC" sz="2400" dirty="0">
              <a:solidFill>
                <a:schemeClr val="accent3">
                  <a:lumMod val="50000"/>
                </a:schemeClr>
              </a:solidFill>
            </a:endParaRPr>
          </a:p>
          <a:p>
            <a:pPr marL="342900" indent="-342900" algn="just">
              <a:buFont typeface="Arial" pitchFamily="34" charset="0"/>
              <a:buChar char="•"/>
            </a:pPr>
            <a:r>
              <a:rPr lang="es-EC" sz="2400" dirty="0" smtClean="0">
                <a:solidFill>
                  <a:schemeClr val="accent3">
                    <a:lumMod val="50000"/>
                  </a:schemeClr>
                </a:solidFill>
              </a:rPr>
              <a:t>Los interesados, elevaron sus peticiones a los organismos parroquiales (GAD San Vicente), municipales (GAD El Pan) e incluso provinciales (GAD Azuay).</a:t>
            </a:r>
          </a:p>
          <a:p>
            <a:pPr algn="just"/>
            <a:endParaRPr lang="es-EC" sz="2400" dirty="0">
              <a:solidFill>
                <a:schemeClr val="accent3">
                  <a:lumMod val="50000"/>
                </a:schemeClr>
              </a:solidFill>
            </a:endParaRPr>
          </a:p>
          <a:p>
            <a:pPr marL="342900" indent="-342900" algn="just">
              <a:buFont typeface="Arial" pitchFamily="34" charset="0"/>
              <a:buChar char="•"/>
            </a:pPr>
            <a:r>
              <a:rPr lang="es-EC" sz="2400" dirty="0" smtClean="0">
                <a:solidFill>
                  <a:schemeClr val="accent3">
                    <a:lumMod val="50000"/>
                  </a:schemeClr>
                </a:solidFill>
              </a:rPr>
              <a:t>El GAD Municipal de El Pan, mediante convenio de concurrencia de competencias con el GAD Provincial del Azuay, realizó el diseño técnico de la vía, estableciendo el trazado, perfiles, cantidades de obra, especificaciones técnicas, entre otras.</a:t>
            </a:r>
            <a:endParaRPr lang="en-US" sz="2400" dirty="0">
              <a:solidFill>
                <a:schemeClr val="accent3">
                  <a:lumMod val="50000"/>
                </a:schemeClr>
              </a:solidFill>
            </a:endParaRPr>
          </a:p>
        </p:txBody>
      </p:sp>
      <p:sp>
        <p:nvSpPr>
          <p:cNvPr id="5" name="4 CuadroTexto"/>
          <p:cNvSpPr txBox="1"/>
          <p:nvPr/>
        </p:nvSpPr>
        <p:spPr>
          <a:xfrm>
            <a:off x="2119745" y="391180"/>
            <a:ext cx="5957455" cy="523220"/>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ANTECEDENTES</a:t>
            </a:r>
            <a:endParaRPr lang="en-US" sz="2800" b="1"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171844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DESCRIPCIÓN DEL PROYECTO</a:t>
            </a:r>
            <a:endParaRPr lang="en-US" sz="2800" b="1"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066800"/>
            <a:ext cx="7772400" cy="5262979"/>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El proyecto denominado </a:t>
            </a:r>
            <a:r>
              <a:rPr lang="es-ES" sz="2400" dirty="0" smtClean="0">
                <a:solidFill>
                  <a:schemeClr val="accent3">
                    <a:lumMod val="50000"/>
                  </a:schemeClr>
                </a:solidFill>
              </a:rPr>
              <a:t>comprenderá </a:t>
            </a:r>
            <a:r>
              <a:rPr lang="es-ES" sz="2400" dirty="0">
                <a:solidFill>
                  <a:schemeClr val="accent3">
                    <a:lumMod val="50000"/>
                  </a:schemeClr>
                </a:solidFill>
              </a:rPr>
              <a:t>la apertura de un camino vecinal de 7.5 kilómetros de longitud y un ancho promedio de 4 </a:t>
            </a:r>
            <a:r>
              <a:rPr lang="es-ES" sz="2400" dirty="0" smtClean="0">
                <a:solidFill>
                  <a:schemeClr val="accent3">
                    <a:lumMod val="50000"/>
                  </a:schemeClr>
                </a:solidFill>
              </a:rPr>
              <a:t>metros.</a:t>
            </a:r>
          </a:p>
          <a:p>
            <a:pPr marL="342900" indent="-342900" algn="just">
              <a:buFont typeface="Arial" pitchFamily="34" charset="0"/>
              <a:buChar char="•"/>
            </a:pPr>
            <a:endParaRPr lang="es-ES" sz="2400" dirty="0" smtClean="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El </a:t>
            </a:r>
            <a:r>
              <a:rPr lang="es-ES" sz="2400" dirty="0">
                <a:solidFill>
                  <a:schemeClr val="accent3">
                    <a:lumMod val="50000"/>
                  </a:schemeClr>
                </a:solidFill>
              </a:rPr>
              <a:t>sector al que pertenece es vialidad parroquial, la obra será financiada y construida con recursos propios del GAD Municipal del Cantón El Pan y del GAD Parroquial de San </a:t>
            </a:r>
            <a:r>
              <a:rPr lang="es-ES" sz="2400" dirty="0" smtClean="0">
                <a:solidFill>
                  <a:schemeClr val="accent3">
                    <a:lumMod val="50000"/>
                  </a:schemeClr>
                </a:solidFill>
              </a:rPr>
              <a:t>Vicente.</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r>
              <a:rPr lang="es-ES" sz="2400" dirty="0">
                <a:solidFill>
                  <a:schemeClr val="accent3">
                    <a:lumMod val="50000"/>
                  </a:schemeClr>
                </a:solidFill>
              </a:rPr>
              <a:t>El proyecto vial se emplaza en dirección Oeste – Este, sobre un terreno que en su mayor parte presenta pendientes fuertes del orden de 15 al 17</a:t>
            </a:r>
            <a:r>
              <a:rPr lang="es-ES" sz="2400" dirty="0" smtClean="0">
                <a:solidFill>
                  <a:schemeClr val="accent3">
                    <a:lumMod val="50000"/>
                  </a:schemeClr>
                </a:solidFill>
              </a:rPr>
              <a:t>%, </a:t>
            </a:r>
            <a:r>
              <a:rPr lang="es-ES" sz="2400" dirty="0">
                <a:solidFill>
                  <a:schemeClr val="accent3">
                    <a:lumMod val="50000"/>
                  </a:schemeClr>
                </a:solidFill>
              </a:rPr>
              <a:t>cuyo principal propósito es unir los poblados de La Merced (desde Montenegro) y San </a:t>
            </a:r>
            <a:r>
              <a:rPr lang="es-ES" sz="2400" dirty="0" smtClean="0">
                <a:solidFill>
                  <a:schemeClr val="accent3">
                    <a:lumMod val="50000"/>
                  </a:schemeClr>
                </a:solidFill>
              </a:rPr>
              <a:t>Marcos</a:t>
            </a:r>
            <a:r>
              <a:rPr lang="es-ES" sz="2400" dirty="0">
                <a:solidFill>
                  <a:schemeClr val="accent3">
                    <a:lumMod val="50000"/>
                  </a:schemeClr>
                </a:solidFill>
              </a:rPr>
              <a:t>.</a:t>
            </a:r>
            <a:endParaRPr lang="es-ES" sz="2400" dirty="0" smtClean="0">
              <a:solidFill>
                <a:schemeClr val="accent3">
                  <a:lumMod val="50000"/>
                </a:schemeClr>
              </a:solidFill>
            </a:endParaRPr>
          </a:p>
        </p:txBody>
      </p:sp>
    </p:spTree>
    <p:extLst>
      <p:ext uri="{BB962C8B-B14F-4D97-AF65-F5344CB8AC3E}">
        <p14:creationId xmlns:p14="http://schemas.microsoft.com/office/powerpoint/2010/main" val="590184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DESCRIPCIÓN DEL PROYECTO</a:t>
            </a:r>
            <a:endParaRPr lang="en-US" sz="2800" b="1"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066800"/>
            <a:ext cx="7772400" cy="5262979"/>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El </a:t>
            </a:r>
            <a:r>
              <a:rPr lang="es-ES" sz="2400" dirty="0">
                <a:solidFill>
                  <a:schemeClr val="accent3">
                    <a:lumMod val="50000"/>
                  </a:schemeClr>
                </a:solidFill>
              </a:rPr>
              <a:t>proyecto vial no presenta el paso de ríos importantes, sólo se encuentran pequeños riachuelos y </a:t>
            </a:r>
            <a:r>
              <a:rPr lang="es-ES" sz="2400" dirty="0" smtClean="0">
                <a:solidFill>
                  <a:schemeClr val="accent3">
                    <a:lumMod val="50000"/>
                  </a:schemeClr>
                </a:solidFill>
              </a:rPr>
              <a:t>quebradas.</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r>
              <a:rPr lang="es-ES" sz="2400" dirty="0">
                <a:solidFill>
                  <a:schemeClr val="accent3">
                    <a:lumMod val="50000"/>
                  </a:schemeClr>
                </a:solidFill>
              </a:rPr>
              <a:t>Al tratarse de la apertura de una vía no existe un conteo vehicular, pero de acuerdo a la cantidad de </a:t>
            </a:r>
            <a:r>
              <a:rPr lang="es-ES" sz="2400" dirty="0" smtClean="0">
                <a:solidFill>
                  <a:schemeClr val="accent3">
                    <a:lumMod val="50000"/>
                  </a:schemeClr>
                </a:solidFill>
              </a:rPr>
              <a:t>familias </a:t>
            </a:r>
            <a:r>
              <a:rPr lang="es-ES" sz="2400" dirty="0">
                <a:solidFill>
                  <a:schemeClr val="accent3">
                    <a:lumMod val="50000"/>
                  </a:schemeClr>
                </a:solidFill>
              </a:rPr>
              <a:t>beneficiadas se estima un tráfico proyectado (TPDA) menor a los 100 vehículos </a:t>
            </a:r>
            <a:r>
              <a:rPr lang="es-ES" sz="2400" dirty="0" smtClean="0">
                <a:solidFill>
                  <a:schemeClr val="accent3">
                    <a:lumMod val="50000"/>
                  </a:schemeClr>
                </a:solidFill>
              </a:rPr>
              <a:t>proyectado a 15 años.</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r>
              <a:rPr lang="es-ES" sz="2400" dirty="0">
                <a:solidFill>
                  <a:schemeClr val="accent3">
                    <a:lumMod val="50000"/>
                  </a:schemeClr>
                </a:solidFill>
              </a:rPr>
              <a:t>De acuerdo al </a:t>
            </a:r>
            <a:r>
              <a:rPr lang="es-ES" sz="2400" dirty="0" smtClean="0">
                <a:solidFill>
                  <a:schemeClr val="accent3">
                    <a:lumMod val="50000"/>
                  </a:schemeClr>
                </a:solidFill>
              </a:rPr>
              <a:t>TPDA, se </a:t>
            </a:r>
            <a:r>
              <a:rPr lang="es-ES" sz="2400" dirty="0">
                <a:solidFill>
                  <a:schemeClr val="accent3">
                    <a:lumMod val="50000"/>
                  </a:schemeClr>
                </a:solidFill>
              </a:rPr>
              <a:t>conoce que esta vía es de quinto orden, de un solo </a:t>
            </a:r>
            <a:r>
              <a:rPr lang="es-ES" sz="2400" dirty="0" smtClean="0">
                <a:solidFill>
                  <a:schemeClr val="accent3">
                    <a:lumMod val="50000"/>
                  </a:schemeClr>
                </a:solidFill>
              </a:rPr>
              <a:t>carril, </a:t>
            </a:r>
            <a:r>
              <a:rPr lang="es-ES" sz="2400" dirty="0">
                <a:solidFill>
                  <a:schemeClr val="accent3">
                    <a:lumMod val="50000"/>
                  </a:schemeClr>
                </a:solidFill>
              </a:rPr>
              <a:t>con un rango para el ancho de 4 a 5 metros y un peralte máximo </a:t>
            </a:r>
            <a:r>
              <a:rPr lang="es-ES" sz="2400" dirty="0" smtClean="0">
                <a:solidFill>
                  <a:schemeClr val="accent3">
                    <a:lumMod val="50000"/>
                  </a:schemeClr>
                </a:solidFill>
              </a:rPr>
              <a:t>del 8</a:t>
            </a:r>
            <a:r>
              <a:rPr lang="es-ES" sz="2400" dirty="0">
                <a:solidFill>
                  <a:schemeClr val="accent3">
                    <a:lumMod val="50000"/>
                  </a:schemeClr>
                </a:solidFill>
              </a:rPr>
              <a:t>%. </a:t>
            </a:r>
            <a:endParaRPr lang="es-ES" sz="2400" dirty="0" smtClean="0">
              <a:solidFill>
                <a:schemeClr val="accent3">
                  <a:lumMod val="50000"/>
                </a:schemeClr>
              </a:solidFill>
            </a:endParaRPr>
          </a:p>
          <a:p>
            <a:pPr marL="342900" indent="-342900" algn="just">
              <a:buFont typeface="Arial" pitchFamily="34" charset="0"/>
              <a:buChar char="•"/>
            </a:pPr>
            <a:endParaRPr lang="es-ES" sz="2400" dirty="0" smtClean="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Para un </a:t>
            </a:r>
            <a:r>
              <a:rPr lang="es-ES" sz="2400" dirty="0">
                <a:solidFill>
                  <a:schemeClr val="accent3">
                    <a:lumMod val="50000"/>
                  </a:schemeClr>
                </a:solidFill>
              </a:rPr>
              <a:t>camino vecinal sobre </a:t>
            </a:r>
            <a:r>
              <a:rPr lang="es-ES" sz="2400" dirty="0" smtClean="0">
                <a:solidFill>
                  <a:schemeClr val="accent3">
                    <a:lumMod val="50000"/>
                  </a:schemeClr>
                </a:solidFill>
              </a:rPr>
              <a:t>terreno </a:t>
            </a:r>
            <a:r>
              <a:rPr lang="es-ES" sz="2400" dirty="0">
                <a:solidFill>
                  <a:schemeClr val="accent3">
                    <a:lumMod val="50000"/>
                  </a:schemeClr>
                </a:solidFill>
              </a:rPr>
              <a:t>montañoso </a:t>
            </a:r>
            <a:r>
              <a:rPr lang="es-ES" sz="2400" dirty="0" smtClean="0">
                <a:solidFill>
                  <a:schemeClr val="accent3">
                    <a:lumMod val="50000"/>
                  </a:schemeClr>
                </a:solidFill>
              </a:rPr>
              <a:t>la velocidad </a:t>
            </a:r>
            <a:r>
              <a:rPr lang="es-ES" sz="2400" dirty="0">
                <a:solidFill>
                  <a:schemeClr val="accent3">
                    <a:lumMod val="50000"/>
                  </a:schemeClr>
                </a:solidFill>
              </a:rPr>
              <a:t>máxima recomendada </a:t>
            </a:r>
            <a:r>
              <a:rPr lang="es-ES" sz="2400" dirty="0" smtClean="0">
                <a:solidFill>
                  <a:schemeClr val="accent3">
                    <a:lumMod val="50000"/>
                  </a:schemeClr>
                </a:solidFill>
              </a:rPr>
              <a:t>es de </a:t>
            </a:r>
            <a:r>
              <a:rPr lang="es-ES" sz="2400" dirty="0">
                <a:solidFill>
                  <a:schemeClr val="accent3">
                    <a:lumMod val="50000"/>
                  </a:schemeClr>
                </a:solidFill>
              </a:rPr>
              <a:t>25 </a:t>
            </a:r>
            <a:r>
              <a:rPr lang="es-ES" sz="2400" dirty="0" smtClean="0">
                <a:solidFill>
                  <a:schemeClr val="accent3">
                    <a:lumMod val="50000"/>
                  </a:schemeClr>
                </a:solidFill>
              </a:rPr>
              <a:t>km/h.</a:t>
            </a:r>
          </a:p>
        </p:txBody>
      </p:sp>
    </p:spTree>
    <p:extLst>
      <p:ext uri="{BB962C8B-B14F-4D97-AF65-F5344CB8AC3E}">
        <p14:creationId xmlns:p14="http://schemas.microsoft.com/office/powerpoint/2010/main" val="2643338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DESCRIPCIÓN DEL PROYECTO</a:t>
            </a:r>
            <a:endParaRPr lang="en-US" sz="2800" b="1"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066800"/>
            <a:ext cx="7772400" cy="4970591"/>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Los materiales se utilizarán de las mismas excavaciones realizadas durante la apertura </a:t>
            </a:r>
            <a:r>
              <a:rPr lang="es-ES" sz="2400" dirty="0" smtClean="0">
                <a:solidFill>
                  <a:schemeClr val="accent3">
                    <a:lumMod val="50000"/>
                  </a:schemeClr>
                </a:solidFill>
              </a:rPr>
              <a:t>de </a:t>
            </a:r>
            <a:r>
              <a:rPr lang="es-ES" sz="2400" dirty="0">
                <a:solidFill>
                  <a:schemeClr val="accent3">
                    <a:lumMod val="50000"/>
                  </a:schemeClr>
                </a:solidFill>
              </a:rPr>
              <a:t>la </a:t>
            </a:r>
            <a:r>
              <a:rPr lang="es-ES" sz="2400" dirty="0" smtClean="0">
                <a:solidFill>
                  <a:schemeClr val="accent3">
                    <a:lumMod val="50000"/>
                  </a:schemeClr>
                </a:solidFill>
              </a:rPr>
              <a:t>vía y de una mina cercana.</a:t>
            </a:r>
          </a:p>
          <a:p>
            <a:pPr marL="342900" indent="-342900" algn="just">
              <a:buFont typeface="Arial" pitchFamily="34" charset="0"/>
              <a:buChar char="•"/>
            </a:pPr>
            <a:endParaRPr lang="es-ES" sz="2400" dirty="0">
              <a:solidFill>
                <a:schemeClr val="accent3">
                  <a:lumMod val="50000"/>
                </a:schemeClr>
              </a:solidFill>
            </a:endParaRPr>
          </a:p>
          <a:p>
            <a:pPr marL="342900" indent="-342900" algn="just">
              <a:spcAft>
                <a:spcPts val="600"/>
              </a:spcAft>
              <a:buFont typeface="Arial" pitchFamily="34" charset="0"/>
              <a:buChar char="•"/>
            </a:pPr>
            <a:r>
              <a:rPr lang="es-ES" sz="2400" dirty="0">
                <a:solidFill>
                  <a:schemeClr val="accent3">
                    <a:lumMod val="50000"/>
                  </a:schemeClr>
                </a:solidFill>
              </a:rPr>
              <a:t>El equipo que se pretende usar en la construcción de la </a:t>
            </a:r>
            <a:r>
              <a:rPr lang="es-ES" sz="2400" dirty="0" smtClean="0">
                <a:solidFill>
                  <a:schemeClr val="accent3">
                    <a:lumMod val="50000"/>
                  </a:schemeClr>
                </a:solidFill>
              </a:rPr>
              <a:t>vía, constará </a:t>
            </a:r>
            <a:r>
              <a:rPr lang="es-ES" sz="2400" dirty="0">
                <a:solidFill>
                  <a:schemeClr val="accent3">
                    <a:lumMod val="50000"/>
                  </a:schemeClr>
                </a:solidFill>
              </a:rPr>
              <a:t>de</a:t>
            </a:r>
            <a:r>
              <a:rPr lang="es-ES" sz="2400" dirty="0" smtClean="0">
                <a:solidFill>
                  <a:schemeClr val="accent3">
                    <a:lumMod val="50000"/>
                  </a:schemeClr>
                </a:solidFill>
              </a:rPr>
              <a:t>:</a:t>
            </a:r>
          </a:p>
          <a:p>
            <a:pPr marL="1552575" indent="-342900" algn="just">
              <a:buFont typeface="Arial" pitchFamily="34" charset="0"/>
              <a:buChar char="•"/>
            </a:pPr>
            <a:r>
              <a:rPr lang="es-ES" sz="2400" dirty="0" smtClean="0">
                <a:solidFill>
                  <a:schemeClr val="accent3">
                    <a:lumMod val="50000"/>
                  </a:schemeClr>
                </a:solidFill>
              </a:rPr>
              <a:t>1 Excavadora.</a:t>
            </a:r>
            <a:endParaRPr lang="es-ES" sz="2400" dirty="0">
              <a:solidFill>
                <a:schemeClr val="accent3">
                  <a:lumMod val="50000"/>
                </a:schemeClr>
              </a:solidFill>
            </a:endParaRPr>
          </a:p>
          <a:p>
            <a:pPr marL="1552575" indent="-342900" algn="just">
              <a:buFont typeface="Arial" pitchFamily="34" charset="0"/>
              <a:buChar char="•"/>
            </a:pPr>
            <a:r>
              <a:rPr lang="es-ES" sz="2400" dirty="0" smtClean="0">
                <a:solidFill>
                  <a:schemeClr val="accent3">
                    <a:lumMod val="50000"/>
                  </a:schemeClr>
                </a:solidFill>
              </a:rPr>
              <a:t>2 </a:t>
            </a:r>
            <a:r>
              <a:rPr lang="es-ES" sz="2400" dirty="0">
                <a:solidFill>
                  <a:schemeClr val="accent3">
                    <a:lumMod val="50000"/>
                  </a:schemeClr>
                </a:solidFill>
              </a:rPr>
              <a:t>Volquetas </a:t>
            </a:r>
            <a:r>
              <a:rPr lang="es-ES" sz="2400" dirty="0" smtClean="0">
                <a:solidFill>
                  <a:schemeClr val="accent3">
                    <a:lumMod val="50000"/>
                  </a:schemeClr>
                </a:solidFill>
              </a:rPr>
              <a:t>de 10 </a:t>
            </a:r>
            <a:r>
              <a:rPr lang="es-ES" sz="2400" dirty="0">
                <a:solidFill>
                  <a:schemeClr val="accent3">
                    <a:lumMod val="50000"/>
                  </a:schemeClr>
                </a:solidFill>
              </a:rPr>
              <a:t>m3</a:t>
            </a:r>
          </a:p>
          <a:p>
            <a:pPr marL="1552575" indent="-342900" algn="just">
              <a:buFont typeface="Arial" pitchFamily="34" charset="0"/>
              <a:buChar char="•"/>
            </a:pPr>
            <a:r>
              <a:rPr lang="es-ES" sz="2400" dirty="0" smtClean="0">
                <a:solidFill>
                  <a:schemeClr val="accent3">
                    <a:lumMod val="50000"/>
                  </a:schemeClr>
                </a:solidFill>
              </a:rPr>
              <a:t>1 retroexcavadora</a:t>
            </a:r>
            <a:endParaRPr lang="es-ES" sz="2400" dirty="0">
              <a:solidFill>
                <a:schemeClr val="accent3">
                  <a:lumMod val="50000"/>
                </a:schemeClr>
              </a:solidFill>
            </a:endParaRPr>
          </a:p>
          <a:p>
            <a:pPr marL="1552575" indent="-342900" algn="just">
              <a:buFont typeface="Arial" pitchFamily="34" charset="0"/>
              <a:buChar char="•"/>
            </a:pPr>
            <a:r>
              <a:rPr lang="es-ES" sz="2400" dirty="0" smtClean="0">
                <a:solidFill>
                  <a:schemeClr val="accent3">
                    <a:lumMod val="50000"/>
                  </a:schemeClr>
                </a:solidFill>
              </a:rPr>
              <a:t>1 motoniveladora</a:t>
            </a:r>
            <a:endParaRPr lang="es-ES" sz="2400" dirty="0">
              <a:solidFill>
                <a:schemeClr val="accent3">
                  <a:lumMod val="50000"/>
                </a:schemeClr>
              </a:solidFill>
            </a:endParaRPr>
          </a:p>
          <a:p>
            <a:pPr marL="1552575" indent="-342900" algn="just">
              <a:buFont typeface="Arial" pitchFamily="34" charset="0"/>
              <a:buChar char="•"/>
            </a:pPr>
            <a:r>
              <a:rPr lang="es-ES" sz="2400" dirty="0" smtClean="0">
                <a:solidFill>
                  <a:schemeClr val="accent3">
                    <a:lumMod val="50000"/>
                  </a:schemeClr>
                </a:solidFill>
              </a:rPr>
              <a:t>1 Compresor</a:t>
            </a:r>
            <a:endParaRPr lang="es-ES" sz="2400" dirty="0">
              <a:solidFill>
                <a:schemeClr val="accent3">
                  <a:lumMod val="50000"/>
                </a:schemeClr>
              </a:solidFill>
            </a:endParaRPr>
          </a:p>
          <a:p>
            <a:pPr marL="1552575" indent="-342900" algn="just">
              <a:buFont typeface="Arial" pitchFamily="34" charset="0"/>
              <a:buChar char="•"/>
            </a:pPr>
            <a:r>
              <a:rPr lang="es-ES" sz="2400" dirty="0" smtClean="0">
                <a:solidFill>
                  <a:schemeClr val="accent3">
                    <a:lumMod val="50000"/>
                  </a:schemeClr>
                </a:solidFill>
              </a:rPr>
              <a:t>1 </a:t>
            </a:r>
            <a:r>
              <a:rPr lang="es-ES" sz="2400" dirty="0">
                <a:solidFill>
                  <a:schemeClr val="accent3">
                    <a:lumMod val="50000"/>
                  </a:schemeClr>
                </a:solidFill>
              </a:rPr>
              <a:t>Rodillo liso </a:t>
            </a:r>
            <a:r>
              <a:rPr lang="es-ES" sz="2400" dirty="0" smtClean="0">
                <a:solidFill>
                  <a:schemeClr val="accent3">
                    <a:lumMod val="50000"/>
                  </a:schemeClr>
                </a:solidFill>
              </a:rPr>
              <a:t>vibratorio</a:t>
            </a:r>
            <a:endParaRPr lang="es-ES" sz="2400" dirty="0">
              <a:solidFill>
                <a:schemeClr val="accent3">
                  <a:lumMod val="50000"/>
                </a:schemeClr>
              </a:solidFill>
            </a:endParaRPr>
          </a:p>
          <a:p>
            <a:pPr marL="342900" indent="-342900" algn="just">
              <a:buFont typeface="Arial" pitchFamily="34" charset="0"/>
              <a:buChar char="•"/>
            </a:pPr>
            <a:endParaRPr lang="es-ES" sz="2400" dirty="0" smtClean="0">
              <a:solidFill>
                <a:schemeClr val="accent3">
                  <a:lumMod val="50000"/>
                </a:schemeClr>
              </a:solidFill>
            </a:endParaRPr>
          </a:p>
        </p:txBody>
      </p:sp>
    </p:spTree>
    <p:extLst>
      <p:ext uri="{BB962C8B-B14F-4D97-AF65-F5344CB8AC3E}">
        <p14:creationId xmlns:p14="http://schemas.microsoft.com/office/powerpoint/2010/main" val="2066683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ÁREAS DE INFLUENCIA</a:t>
            </a:r>
            <a:endParaRPr lang="en-US" sz="2800" b="1" dirty="0">
              <a:solidFill>
                <a:schemeClr val="accent3">
                  <a:lumMod val="50000"/>
                </a:schemeClr>
              </a:solidFill>
              <a:latin typeface="Arial" pitchFamily="34" charset="0"/>
              <a:cs typeface="Arial" pitchFamily="34" charset="0"/>
            </a:endParaRPr>
          </a:p>
        </p:txBody>
      </p:sp>
      <p:sp>
        <p:nvSpPr>
          <p:cNvPr id="34" name="33 Rectángulo"/>
          <p:cNvSpPr/>
          <p:nvPr/>
        </p:nvSpPr>
        <p:spPr>
          <a:xfrm>
            <a:off x="762000" y="1066800"/>
            <a:ext cx="7772400" cy="4970591"/>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Los materiales se utilizarán de las mismas excavaciones realizadas durante la apertura </a:t>
            </a:r>
            <a:r>
              <a:rPr lang="es-ES" sz="2400" dirty="0" smtClean="0">
                <a:solidFill>
                  <a:schemeClr val="accent3">
                    <a:lumMod val="50000"/>
                  </a:schemeClr>
                </a:solidFill>
              </a:rPr>
              <a:t>de </a:t>
            </a:r>
            <a:r>
              <a:rPr lang="es-ES" sz="2400" dirty="0">
                <a:solidFill>
                  <a:schemeClr val="accent3">
                    <a:lumMod val="50000"/>
                  </a:schemeClr>
                </a:solidFill>
              </a:rPr>
              <a:t>la </a:t>
            </a:r>
            <a:r>
              <a:rPr lang="es-ES" sz="2400" dirty="0" smtClean="0">
                <a:solidFill>
                  <a:schemeClr val="accent3">
                    <a:lumMod val="50000"/>
                  </a:schemeClr>
                </a:solidFill>
              </a:rPr>
              <a:t>vía y de una mina cercana.</a:t>
            </a:r>
          </a:p>
          <a:p>
            <a:pPr marL="342900" indent="-342900" algn="just">
              <a:buFont typeface="Arial" pitchFamily="34" charset="0"/>
              <a:buChar char="•"/>
            </a:pPr>
            <a:endParaRPr lang="es-ES" sz="2400" dirty="0">
              <a:solidFill>
                <a:schemeClr val="accent3">
                  <a:lumMod val="50000"/>
                </a:schemeClr>
              </a:solidFill>
            </a:endParaRPr>
          </a:p>
          <a:p>
            <a:pPr marL="342900" indent="-342900" algn="just">
              <a:spcAft>
                <a:spcPts val="600"/>
              </a:spcAft>
              <a:buFont typeface="Arial" pitchFamily="34" charset="0"/>
              <a:buChar char="•"/>
            </a:pPr>
            <a:r>
              <a:rPr lang="es-ES" sz="2400" dirty="0">
                <a:solidFill>
                  <a:schemeClr val="accent3">
                    <a:lumMod val="50000"/>
                  </a:schemeClr>
                </a:solidFill>
              </a:rPr>
              <a:t>El equipo que se pretende usar en la construcción de la </a:t>
            </a:r>
            <a:r>
              <a:rPr lang="es-ES" sz="2400" dirty="0" smtClean="0">
                <a:solidFill>
                  <a:schemeClr val="accent3">
                    <a:lumMod val="50000"/>
                  </a:schemeClr>
                </a:solidFill>
              </a:rPr>
              <a:t>vía, constará </a:t>
            </a:r>
            <a:r>
              <a:rPr lang="es-ES" sz="2400" dirty="0">
                <a:solidFill>
                  <a:schemeClr val="accent3">
                    <a:lumMod val="50000"/>
                  </a:schemeClr>
                </a:solidFill>
              </a:rPr>
              <a:t>de</a:t>
            </a:r>
            <a:r>
              <a:rPr lang="es-ES" sz="2400" dirty="0" smtClean="0">
                <a:solidFill>
                  <a:schemeClr val="accent3">
                    <a:lumMod val="50000"/>
                  </a:schemeClr>
                </a:solidFill>
              </a:rPr>
              <a:t>:</a:t>
            </a:r>
          </a:p>
          <a:p>
            <a:pPr marL="1552575" indent="-342900" algn="just">
              <a:buFont typeface="Arial" pitchFamily="34" charset="0"/>
              <a:buChar char="•"/>
            </a:pPr>
            <a:r>
              <a:rPr lang="es-ES" sz="2400" dirty="0" smtClean="0">
                <a:solidFill>
                  <a:schemeClr val="accent3">
                    <a:lumMod val="50000"/>
                  </a:schemeClr>
                </a:solidFill>
              </a:rPr>
              <a:t>1 Excavadora.</a:t>
            </a:r>
            <a:endParaRPr lang="es-ES" sz="2400" dirty="0">
              <a:solidFill>
                <a:schemeClr val="accent3">
                  <a:lumMod val="50000"/>
                </a:schemeClr>
              </a:solidFill>
            </a:endParaRPr>
          </a:p>
          <a:p>
            <a:pPr marL="1552575" indent="-342900" algn="just">
              <a:buFont typeface="Arial" pitchFamily="34" charset="0"/>
              <a:buChar char="•"/>
            </a:pPr>
            <a:r>
              <a:rPr lang="es-ES" sz="2400" dirty="0" smtClean="0">
                <a:solidFill>
                  <a:schemeClr val="accent3">
                    <a:lumMod val="50000"/>
                  </a:schemeClr>
                </a:solidFill>
              </a:rPr>
              <a:t>2 </a:t>
            </a:r>
            <a:r>
              <a:rPr lang="es-ES" sz="2400" dirty="0">
                <a:solidFill>
                  <a:schemeClr val="accent3">
                    <a:lumMod val="50000"/>
                  </a:schemeClr>
                </a:solidFill>
              </a:rPr>
              <a:t>Volquetas </a:t>
            </a:r>
            <a:r>
              <a:rPr lang="es-ES" sz="2400" dirty="0" smtClean="0">
                <a:solidFill>
                  <a:schemeClr val="accent3">
                    <a:lumMod val="50000"/>
                  </a:schemeClr>
                </a:solidFill>
              </a:rPr>
              <a:t>de 10 </a:t>
            </a:r>
            <a:r>
              <a:rPr lang="es-ES" sz="2400" dirty="0">
                <a:solidFill>
                  <a:schemeClr val="accent3">
                    <a:lumMod val="50000"/>
                  </a:schemeClr>
                </a:solidFill>
              </a:rPr>
              <a:t>m3</a:t>
            </a:r>
          </a:p>
          <a:p>
            <a:pPr marL="1552575" indent="-342900" algn="just">
              <a:buFont typeface="Arial" pitchFamily="34" charset="0"/>
              <a:buChar char="•"/>
            </a:pPr>
            <a:r>
              <a:rPr lang="es-ES" sz="2400" dirty="0" smtClean="0">
                <a:solidFill>
                  <a:schemeClr val="accent3">
                    <a:lumMod val="50000"/>
                  </a:schemeClr>
                </a:solidFill>
              </a:rPr>
              <a:t>1 retroexcavadora</a:t>
            </a:r>
            <a:endParaRPr lang="es-ES" sz="2400" dirty="0">
              <a:solidFill>
                <a:schemeClr val="accent3">
                  <a:lumMod val="50000"/>
                </a:schemeClr>
              </a:solidFill>
            </a:endParaRPr>
          </a:p>
          <a:p>
            <a:pPr marL="1552575" indent="-342900" algn="just">
              <a:buFont typeface="Arial" pitchFamily="34" charset="0"/>
              <a:buChar char="•"/>
            </a:pPr>
            <a:r>
              <a:rPr lang="es-ES" sz="2400" dirty="0" smtClean="0">
                <a:solidFill>
                  <a:schemeClr val="accent3">
                    <a:lumMod val="50000"/>
                  </a:schemeClr>
                </a:solidFill>
              </a:rPr>
              <a:t>1 motoniveladora</a:t>
            </a:r>
            <a:endParaRPr lang="es-ES" sz="2400" dirty="0">
              <a:solidFill>
                <a:schemeClr val="accent3">
                  <a:lumMod val="50000"/>
                </a:schemeClr>
              </a:solidFill>
            </a:endParaRPr>
          </a:p>
          <a:p>
            <a:pPr marL="1552575" indent="-342900" algn="just">
              <a:buFont typeface="Arial" pitchFamily="34" charset="0"/>
              <a:buChar char="•"/>
            </a:pPr>
            <a:r>
              <a:rPr lang="es-ES" sz="2400" dirty="0" smtClean="0">
                <a:solidFill>
                  <a:schemeClr val="accent3">
                    <a:lumMod val="50000"/>
                  </a:schemeClr>
                </a:solidFill>
              </a:rPr>
              <a:t>1 Compresor</a:t>
            </a:r>
            <a:endParaRPr lang="es-ES" sz="2400" dirty="0">
              <a:solidFill>
                <a:schemeClr val="accent3">
                  <a:lumMod val="50000"/>
                </a:schemeClr>
              </a:solidFill>
            </a:endParaRPr>
          </a:p>
          <a:p>
            <a:pPr marL="1552575" indent="-342900" algn="just">
              <a:buFont typeface="Arial" pitchFamily="34" charset="0"/>
              <a:buChar char="•"/>
            </a:pPr>
            <a:r>
              <a:rPr lang="es-ES" sz="2400" dirty="0" smtClean="0">
                <a:solidFill>
                  <a:schemeClr val="accent3">
                    <a:lumMod val="50000"/>
                  </a:schemeClr>
                </a:solidFill>
              </a:rPr>
              <a:t>1 </a:t>
            </a:r>
            <a:r>
              <a:rPr lang="es-ES" sz="2400" dirty="0">
                <a:solidFill>
                  <a:schemeClr val="accent3">
                    <a:lumMod val="50000"/>
                  </a:schemeClr>
                </a:solidFill>
              </a:rPr>
              <a:t>Rodillo liso </a:t>
            </a:r>
            <a:r>
              <a:rPr lang="es-ES" sz="2400" dirty="0" smtClean="0">
                <a:solidFill>
                  <a:schemeClr val="accent3">
                    <a:lumMod val="50000"/>
                  </a:schemeClr>
                </a:solidFill>
              </a:rPr>
              <a:t>vibratorio</a:t>
            </a:r>
            <a:endParaRPr lang="es-ES" sz="2400" dirty="0">
              <a:solidFill>
                <a:schemeClr val="accent3">
                  <a:lumMod val="50000"/>
                </a:schemeClr>
              </a:solidFill>
            </a:endParaRPr>
          </a:p>
          <a:p>
            <a:pPr marL="342900" indent="-342900" algn="just">
              <a:buFont typeface="Arial" pitchFamily="34" charset="0"/>
              <a:buChar char="•"/>
            </a:pPr>
            <a:endParaRPr lang="es-ES" sz="2400" dirty="0" smtClean="0">
              <a:solidFill>
                <a:schemeClr val="accent3">
                  <a:lumMod val="50000"/>
                </a:schemeClr>
              </a:solidFill>
            </a:endParaRPr>
          </a:p>
        </p:txBody>
      </p:sp>
    </p:spTree>
    <p:extLst>
      <p:ext uri="{BB962C8B-B14F-4D97-AF65-F5344CB8AC3E}">
        <p14:creationId xmlns:p14="http://schemas.microsoft.com/office/powerpoint/2010/main" val="1279993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ÁREAS DE INFLUENCIA</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AID</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495800" y="1888153"/>
            <a:ext cx="4114800" cy="4154984"/>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El Área de Influencia Indirecta (AII) </a:t>
            </a:r>
            <a:r>
              <a:rPr lang="es-ES" sz="2400" dirty="0" smtClean="0">
                <a:solidFill>
                  <a:schemeClr val="accent3">
                    <a:lumMod val="50000"/>
                  </a:schemeClr>
                </a:solidFill>
              </a:rPr>
              <a:t>constituyen los </a:t>
            </a:r>
            <a:r>
              <a:rPr lang="es-ES" sz="2400" dirty="0">
                <a:solidFill>
                  <a:schemeClr val="accent3">
                    <a:lumMod val="50000"/>
                  </a:schemeClr>
                </a:solidFill>
              </a:rPr>
              <a:t>barrios de Montenegro (Guadalupe) y San </a:t>
            </a:r>
            <a:r>
              <a:rPr lang="es-ES" sz="2400" dirty="0" smtClean="0">
                <a:solidFill>
                  <a:schemeClr val="accent3">
                    <a:lumMod val="50000"/>
                  </a:schemeClr>
                </a:solidFill>
              </a:rPr>
              <a:t>Marcos; </a:t>
            </a:r>
            <a:r>
              <a:rPr lang="es-ES" sz="2400" dirty="0">
                <a:solidFill>
                  <a:schemeClr val="accent3">
                    <a:lumMod val="50000"/>
                  </a:schemeClr>
                </a:solidFill>
              </a:rPr>
              <a:t>y las Comunidades de La Merced y Santa Teresa, los cuales por encontrarse favorecidas con la construcción de la vía, obtendrán beneficios socio – económicos </a:t>
            </a:r>
            <a:r>
              <a:rPr lang="es-ES" sz="2400" dirty="0" smtClean="0">
                <a:solidFill>
                  <a:schemeClr val="accent3">
                    <a:lumMod val="50000"/>
                  </a:schemeClr>
                </a:solidFill>
              </a:rPr>
              <a:t>.</a:t>
            </a:r>
          </a:p>
        </p:txBody>
      </p:sp>
      <p:sp>
        <p:nvSpPr>
          <p:cNvPr id="6" name="5 CuadroTexto"/>
          <p:cNvSpPr txBox="1"/>
          <p:nvPr/>
        </p:nvSpPr>
        <p:spPr>
          <a:xfrm>
            <a:off x="4572000"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AII</a:t>
            </a:r>
            <a:endParaRPr lang="en-US" sz="2400" b="1" u="sng" dirty="0">
              <a:solidFill>
                <a:schemeClr val="accent3">
                  <a:lumMod val="50000"/>
                </a:schemeClr>
              </a:solidFill>
              <a:latin typeface="Arial" pitchFamily="34" charset="0"/>
              <a:cs typeface="Arial" pitchFamily="34" charset="0"/>
            </a:endParaRPr>
          </a:p>
        </p:txBody>
      </p:sp>
      <p:sp>
        <p:nvSpPr>
          <p:cNvPr id="8" name="7 Rectángulo"/>
          <p:cNvSpPr/>
          <p:nvPr/>
        </p:nvSpPr>
        <p:spPr>
          <a:xfrm>
            <a:off x="381000" y="1864816"/>
            <a:ext cx="4114800" cy="4893647"/>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La </a:t>
            </a:r>
            <a:r>
              <a:rPr lang="es-ES" sz="2400" dirty="0">
                <a:solidFill>
                  <a:schemeClr val="accent3">
                    <a:lumMod val="50000"/>
                  </a:schemeClr>
                </a:solidFill>
              </a:rPr>
              <a:t>franja contemplada como derecho de vía, es decir a partir del eje vial 10 metros a cada lado. Se incluyen </a:t>
            </a:r>
            <a:r>
              <a:rPr lang="es-ES" sz="2400" dirty="0" smtClean="0">
                <a:solidFill>
                  <a:schemeClr val="accent3">
                    <a:lumMod val="50000"/>
                  </a:schemeClr>
                </a:solidFill>
              </a:rPr>
              <a:t>a </a:t>
            </a:r>
            <a:r>
              <a:rPr lang="es-ES" sz="2400" dirty="0">
                <a:solidFill>
                  <a:schemeClr val="accent3">
                    <a:lumMod val="50000"/>
                  </a:schemeClr>
                </a:solidFill>
              </a:rPr>
              <a:t>los centros poblados existentes más cercanos al eje vial; que sería el pequeño caserío de Cristo Rey (situado a 50 metros); y también forma parte del AID las áreas temporales que serán utilizadas para la apertura y construcción de la </a:t>
            </a:r>
            <a:r>
              <a:rPr lang="es-ES" sz="2400" dirty="0" smtClean="0">
                <a:solidFill>
                  <a:schemeClr val="accent3">
                    <a:lumMod val="50000"/>
                  </a:schemeClr>
                </a:solidFill>
              </a:rPr>
              <a:t>vía.</a:t>
            </a:r>
          </a:p>
        </p:txBody>
      </p:sp>
    </p:spTree>
    <p:extLst>
      <p:ext uri="{BB962C8B-B14F-4D97-AF65-F5344CB8AC3E}">
        <p14:creationId xmlns:p14="http://schemas.microsoft.com/office/powerpoint/2010/main" val="2537519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ÁREAS DE INFLUENCIA</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AID</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495800" y="1888153"/>
            <a:ext cx="4114800" cy="4154984"/>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El Área de Influencia Indirecta (AII) </a:t>
            </a:r>
            <a:r>
              <a:rPr lang="es-ES" sz="2400" dirty="0" smtClean="0">
                <a:solidFill>
                  <a:schemeClr val="accent3">
                    <a:lumMod val="50000"/>
                  </a:schemeClr>
                </a:solidFill>
              </a:rPr>
              <a:t>constituyen los </a:t>
            </a:r>
            <a:r>
              <a:rPr lang="es-ES" sz="2400" dirty="0">
                <a:solidFill>
                  <a:schemeClr val="accent3">
                    <a:lumMod val="50000"/>
                  </a:schemeClr>
                </a:solidFill>
              </a:rPr>
              <a:t>barrios de Montenegro (Guadalupe) y San </a:t>
            </a:r>
            <a:r>
              <a:rPr lang="es-ES" sz="2400" dirty="0" smtClean="0">
                <a:solidFill>
                  <a:schemeClr val="accent3">
                    <a:lumMod val="50000"/>
                  </a:schemeClr>
                </a:solidFill>
              </a:rPr>
              <a:t>Marcos; </a:t>
            </a:r>
            <a:r>
              <a:rPr lang="es-ES" sz="2400" dirty="0">
                <a:solidFill>
                  <a:schemeClr val="accent3">
                    <a:lumMod val="50000"/>
                  </a:schemeClr>
                </a:solidFill>
              </a:rPr>
              <a:t>y las Comunidades de La Merced y Santa Teresa, los cuales por encontrarse favorecidas con la construcción de la vía, obtendrán beneficios socio – económicos </a:t>
            </a:r>
            <a:r>
              <a:rPr lang="es-ES" sz="2400" dirty="0" smtClean="0">
                <a:solidFill>
                  <a:schemeClr val="accent3">
                    <a:lumMod val="50000"/>
                  </a:schemeClr>
                </a:solidFill>
              </a:rPr>
              <a:t>.</a:t>
            </a:r>
          </a:p>
        </p:txBody>
      </p:sp>
      <p:sp>
        <p:nvSpPr>
          <p:cNvPr id="6" name="5 CuadroTexto"/>
          <p:cNvSpPr txBox="1"/>
          <p:nvPr/>
        </p:nvSpPr>
        <p:spPr>
          <a:xfrm>
            <a:off x="4572000"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AII</a:t>
            </a:r>
            <a:endParaRPr lang="en-US" sz="2400" b="1" u="sng" dirty="0">
              <a:solidFill>
                <a:schemeClr val="accent3">
                  <a:lumMod val="50000"/>
                </a:schemeClr>
              </a:solidFill>
              <a:latin typeface="Arial" pitchFamily="34" charset="0"/>
              <a:cs typeface="Arial" pitchFamily="34" charset="0"/>
            </a:endParaRPr>
          </a:p>
        </p:txBody>
      </p:sp>
      <p:sp>
        <p:nvSpPr>
          <p:cNvPr id="8" name="7 Rectángulo"/>
          <p:cNvSpPr/>
          <p:nvPr/>
        </p:nvSpPr>
        <p:spPr>
          <a:xfrm>
            <a:off x="381000" y="1864816"/>
            <a:ext cx="4114800" cy="4893647"/>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La </a:t>
            </a:r>
            <a:r>
              <a:rPr lang="es-ES" sz="2400" dirty="0">
                <a:solidFill>
                  <a:schemeClr val="accent3">
                    <a:lumMod val="50000"/>
                  </a:schemeClr>
                </a:solidFill>
              </a:rPr>
              <a:t>franja contemplada como derecho de vía, es decir a partir del eje vial 10 metros a cada lado. Se incluyen </a:t>
            </a:r>
            <a:r>
              <a:rPr lang="es-ES" sz="2400" dirty="0" smtClean="0">
                <a:solidFill>
                  <a:schemeClr val="accent3">
                    <a:lumMod val="50000"/>
                  </a:schemeClr>
                </a:solidFill>
              </a:rPr>
              <a:t>a </a:t>
            </a:r>
            <a:r>
              <a:rPr lang="es-ES" sz="2400" dirty="0">
                <a:solidFill>
                  <a:schemeClr val="accent3">
                    <a:lumMod val="50000"/>
                  </a:schemeClr>
                </a:solidFill>
              </a:rPr>
              <a:t>los centros poblados existentes más cercanos al eje vial; que sería el pequeño caserío de Cristo Rey (situado a 50 metros); y también forma parte del AID las áreas temporales que serán utilizadas para la apertura y construcción de la </a:t>
            </a:r>
            <a:r>
              <a:rPr lang="es-ES" sz="2400" dirty="0" smtClean="0">
                <a:solidFill>
                  <a:schemeClr val="accent3">
                    <a:lumMod val="50000"/>
                  </a:schemeClr>
                </a:solidFill>
              </a:rPr>
              <a:t>vía.</a:t>
            </a:r>
          </a:p>
        </p:txBody>
      </p:sp>
    </p:spTree>
    <p:extLst>
      <p:ext uri="{BB962C8B-B14F-4D97-AF65-F5344CB8AC3E}">
        <p14:creationId xmlns:p14="http://schemas.microsoft.com/office/powerpoint/2010/main" val="427294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IDENTIFICACIÓN DE IMPACTOS</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CONSTRUCCIÓN:</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495800" y="1752600"/>
            <a:ext cx="4114800" cy="5632311"/>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Alteraciones en la calidad del suelo.</a:t>
            </a:r>
          </a:p>
          <a:p>
            <a:pPr marL="342900" indent="-342900" algn="just">
              <a:buFont typeface="Arial" pitchFamily="34" charset="0"/>
              <a:buChar char="•"/>
            </a:pPr>
            <a:r>
              <a:rPr lang="es-ES" sz="2400" dirty="0" smtClean="0">
                <a:solidFill>
                  <a:schemeClr val="accent3">
                    <a:lumMod val="50000"/>
                  </a:schemeClr>
                </a:solidFill>
              </a:rPr>
              <a:t>Mejora en el control de la contaminación del suelo.</a:t>
            </a:r>
          </a:p>
          <a:p>
            <a:pPr marL="342900" indent="-342900" algn="just">
              <a:buFont typeface="Arial" pitchFamily="34" charset="0"/>
              <a:buChar char="•"/>
            </a:pPr>
            <a:r>
              <a:rPr lang="es-ES" sz="2400" dirty="0">
                <a:solidFill>
                  <a:schemeClr val="accent3">
                    <a:lumMod val="50000"/>
                  </a:schemeClr>
                </a:solidFill>
              </a:rPr>
              <a:t>Alteraciones en la calidad del </a:t>
            </a:r>
            <a:r>
              <a:rPr lang="es-ES" sz="2400" dirty="0" smtClean="0">
                <a:solidFill>
                  <a:schemeClr val="accent3">
                    <a:lumMod val="50000"/>
                  </a:schemeClr>
                </a:solidFill>
              </a:rPr>
              <a:t>agua.</a:t>
            </a:r>
          </a:p>
          <a:p>
            <a:pPr marL="342900" indent="-342900" algn="just">
              <a:buFont typeface="Arial" pitchFamily="34" charset="0"/>
              <a:buChar char="•"/>
            </a:pPr>
            <a:r>
              <a:rPr lang="es-ES" sz="2400" dirty="0">
                <a:solidFill>
                  <a:schemeClr val="accent3">
                    <a:lumMod val="50000"/>
                  </a:schemeClr>
                </a:solidFill>
              </a:rPr>
              <a:t>Mejora en el control de la contaminación del </a:t>
            </a:r>
            <a:r>
              <a:rPr lang="es-ES" sz="2400" dirty="0" smtClean="0">
                <a:solidFill>
                  <a:schemeClr val="accent3">
                    <a:lumMod val="50000"/>
                  </a:schemeClr>
                </a:solidFill>
              </a:rPr>
              <a:t>agua.</a:t>
            </a:r>
          </a:p>
          <a:p>
            <a:pPr marL="342900" indent="-342900" algn="just">
              <a:buFont typeface="Arial" pitchFamily="34" charset="0"/>
              <a:buChar char="•"/>
            </a:pPr>
            <a:r>
              <a:rPr lang="es-ES" sz="2400" dirty="0" smtClean="0">
                <a:solidFill>
                  <a:schemeClr val="accent3">
                    <a:lumMod val="50000"/>
                  </a:schemeClr>
                </a:solidFill>
              </a:rPr>
              <a:t>Aumento en la emanación del polvo y material </a:t>
            </a:r>
            <a:r>
              <a:rPr lang="es-ES" sz="2400" dirty="0" err="1" smtClean="0">
                <a:solidFill>
                  <a:schemeClr val="accent3">
                    <a:lumMod val="50000"/>
                  </a:schemeClr>
                </a:solidFill>
              </a:rPr>
              <a:t>particulado</a:t>
            </a:r>
            <a:r>
              <a:rPr lang="es-ES" sz="2400" dirty="0" smtClean="0">
                <a:solidFill>
                  <a:schemeClr val="accent3">
                    <a:lumMod val="50000"/>
                  </a:schemeClr>
                </a:solidFill>
              </a:rPr>
              <a:t>.</a:t>
            </a:r>
          </a:p>
          <a:p>
            <a:pPr marL="342900" indent="-342900" algn="just">
              <a:buFont typeface="Arial" pitchFamily="34" charset="0"/>
              <a:buChar char="•"/>
            </a:pPr>
            <a:r>
              <a:rPr lang="es-ES" sz="2400" dirty="0" smtClean="0">
                <a:solidFill>
                  <a:schemeClr val="accent3">
                    <a:lumMod val="50000"/>
                  </a:schemeClr>
                </a:solidFill>
              </a:rPr>
              <a:t>Aumento en la generación de gases y humo.</a:t>
            </a:r>
            <a:endParaRPr lang="es-ES" sz="2400" dirty="0">
              <a:solidFill>
                <a:schemeClr val="accent3">
                  <a:lumMod val="50000"/>
                </a:schemeClr>
              </a:solidFill>
            </a:endParaRP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endParaRPr lang="es-ES" sz="2400" dirty="0" smtClean="0">
              <a:solidFill>
                <a:schemeClr val="accent3">
                  <a:lumMod val="50000"/>
                </a:schemeClr>
              </a:solidFill>
            </a:endParaRPr>
          </a:p>
        </p:txBody>
      </p:sp>
      <p:sp>
        <p:nvSpPr>
          <p:cNvPr id="6" name="5 CuadroTexto"/>
          <p:cNvSpPr txBox="1"/>
          <p:nvPr/>
        </p:nvSpPr>
        <p:spPr>
          <a:xfrm>
            <a:off x="4572000"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FUNCIONAMIENTO:</a:t>
            </a:r>
            <a:endParaRPr lang="en-US" sz="2400" b="1" u="sng" dirty="0">
              <a:solidFill>
                <a:schemeClr val="accent3">
                  <a:lumMod val="50000"/>
                </a:schemeClr>
              </a:solidFill>
              <a:latin typeface="Arial" pitchFamily="34" charset="0"/>
              <a:cs typeface="Arial" pitchFamily="34" charset="0"/>
            </a:endParaRPr>
          </a:p>
        </p:txBody>
      </p:sp>
      <p:sp>
        <p:nvSpPr>
          <p:cNvPr id="8" name="7 Rectángulo"/>
          <p:cNvSpPr/>
          <p:nvPr/>
        </p:nvSpPr>
        <p:spPr>
          <a:xfrm>
            <a:off x="381000" y="1752600"/>
            <a:ext cx="4114800" cy="4893647"/>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Alteración en la calidad del suelo.</a:t>
            </a:r>
          </a:p>
          <a:p>
            <a:pPr marL="342900" indent="-342900" algn="just">
              <a:buFont typeface="Arial" pitchFamily="34" charset="0"/>
              <a:buChar char="•"/>
            </a:pPr>
            <a:r>
              <a:rPr lang="es-ES" sz="2400" dirty="0" smtClean="0">
                <a:solidFill>
                  <a:schemeClr val="accent3">
                    <a:lumMod val="50000"/>
                  </a:schemeClr>
                </a:solidFill>
              </a:rPr>
              <a:t>Presencia de contaminantes.</a:t>
            </a:r>
          </a:p>
          <a:p>
            <a:pPr marL="342900" indent="-342900" algn="just">
              <a:buFont typeface="Arial" pitchFamily="34" charset="0"/>
              <a:buChar char="•"/>
            </a:pPr>
            <a:r>
              <a:rPr lang="es-ES" sz="2400" dirty="0" smtClean="0">
                <a:solidFill>
                  <a:schemeClr val="accent3">
                    <a:lumMod val="50000"/>
                  </a:schemeClr>
                </a:solidFill>
              </a:rPr>
              <a:t>Cambio en la Geomorfología.</a:t>
            </a:r>
          </a:p>
          <a:p>
            <a:pPr marL="342900" indent="-342900" algn="just">
              <a:buFont typeface="Arial" pitchFamily="34" charset="0"/>
              <a:buChar char="•"/>
            </a:pPr>
            <a:r>
              <a:rPr lang="es-ES" sz="2400" dirty="0" smtClean="0">
                <a:solidFill>
                  <a:schemeClr val="accent3">
                    <a:lumMod val="50000"/>
                  </a:schemeClr>
                </a:solidFill>
              </a:rPr>
              <a:t>Alteración en la calidad del agua.</a:t>
            </a:r>
          </a:p>
          <a:p>
            <a:pPr marL="342900" indent="-342900" algn="just">
              <a:buFont typeface="Arial" pitchFamily="34" charset="0"/>
              <a:buChar char="•"/>
            </a:pPr>
            <a:r>
              <a:rPr lang="es-ES" sz="2400" dirty="0" smtClean="0">
                <a:solidFill>
                  <a:schemeClr val="accent3">
                    <a:lumMod val="50000"/>
                  </a:schemeClr>
                </a:solidFill>
              </a:rPr>
              <a:t>Desviar cauces hídricos.</a:t>
            </a:r>
          </a:p>
          <a:p>
            <a:pPr marL="342900" indent="-342900" algn="just">
              <a:buFont typeface="Arial" pitchFamily="34" charset="0"/>
              <a:buChar char="•"/>
            </a:pPr>
            <a:r>
              <a:rPr lang="es-ES" sz="2400" dirty="0" smtClean="0">
                <a:solidFill>
                  <a:schemeClr val="accent3">
                    <a:lumMod val="50000"/>
                  </a:schemeClr>
                </a:solidFill>
              </a:rPr>
              <a:t>Aumento en la emanación de polvo, gases y humo.</a:t>
            </a:r>
          </a:p>
          <a:p>
            <a:pPr marL="342900" indent="-342900" algn="just">
              <a:buFont typeface="Arial" pitchFamily="34" charset="0"/>
              <a:buChar char="•"/>
            </a:pPr>
            <a:r>
              <a:rPr lang="es-ES" sz="2400" dirty="0" smtClean="0">
                <a:solidFill>
                  <a:schemeClr val="accent3">
                    <a:lumMod val="50000"/>
                  </a:schemeClr>
                </a:solidFill>
              </a:rPr>
              <a:t>Generación de malos olores, ruido y vibraciones.</a:t>
            </a:r>
          </a:p>
          <a:p>
            <a:pPr marL="342900" indent="-342900" algn="just">
              <a:buFont typeface="Arial" pitchFamily="34" charset="0"/>
              <a:buChar char="•"/>
            </a:pPr>
            <a:r>
              <a:rPr lang="es-ES" sz="2400" dirty="0" smtClean="0">
                <a:solidFill>
                  <a:schemeClr val="accent3">
                    <a:lumMod val="50000"/>
                  </a:schemeClr>
                </a:solidFill>
              </a:rPr>
              <a:t>Alteración del paisaje.</a:t>
            </a:r>
          </a:p>
        </p:txBody>
      </p:sp>
    </p:spTree>
    <p:extLst>
      <p:ext uri="{BB962C8B-B14F-4D97-AF65-F5344CB8AC3E}">
        <p14:creationId xmlns:p14="http://schemas.microsoft.com/office/powerpoint/2010/main" val="2909087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IDENTIFICACIÓN DE IMPACTOS</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CONSTRUCCIÓN:</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495800" y="1752600"/>
            <a:ext cx="4114800" cy="6001643"/>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Mejora en el control de la protección de quemas.</a:t>
            </a:r>
          </a:p>
          <a:p>
            <a:pPr marL="342900" indent="-342900" algn="just">
              <a:buFont typeface="Arial" pitchFamily="34" charset="0"/>
              <a:buChar char="•"/>
            </a:pPr>
            <a:r>
              <a:rPr lang="es-ES" sz="2400" dirty="0" smtClean="0">
                <a:solidFill>
                  <a:schemeClr val="accent3">
                    <a:lumMod val="50000"/>
                  </a:schemeClr>
                </a:solidFill>
              </a:rPr>
              <a:t>Disminución de la cobertura vegetal.</a:t>
            </a:r>
          </a:p>
          <a:p>
            <a:pPr marL="342900" indent="-342900" algn="just">
              <a:buFont typeface="Arial" pitchFamily="34" charset="0"/>
              <a:buChar char="•"/>
            </a:pPr>
            <a:r>
              <a:rPr lang="es-ES" sz="2400" dirty="0" smtClean="0">
                <a:solidFill>
                  <a:schemeClr val="accent3">
                    <a:lumMod val="50000"/>
                  </a:schemeClr>
                </a:solidFill>
              </a:rPr>
              <a:t>Desplazamiento de especies animales.</a:t>
            </a:r>
          </a:p>
          <a:p>
            <a:pPr marL="342900" indent="-342900" algn="just">
              <a:buFont typeface="Arial" pitchFamily="34" charset="0"/>
              <a:buChar char="•"/>
            </a:pPr>
            <a:r>
              <a:rPr lang="es-ES" sz="2400" dirty="0" smtClean="0">
                <a:solidFill>
                  <a:schemeClr val="accent3">
                    <a:lumMod val="50000"/>
                  </a:schemeClr>
                </a:solidFill>
              </a:rPr>
              <a:t>Afectación a especies silvestres.</a:t>
            </a:r>
          </a:p>
          <a:p>
            <a:pPr marL="342900" indent="-342900" algn="just">
              <a:buFont typeface="Arial" pitchFamily="34" charset="0"/>
              <a:buChar char="•"/>
            </a:pPr>
            <a:r>
              <a:rPr lang="es-ES" sz="2400" dirty="0" smtClean="0">
                <a:solidFill>
                  <a:schemeClr val="accent3">
                    <a:lumMod val="50000"/>
                  </a:schemeClr>
                </a:solidFill>
              </a:rPr>
              <a:t>Alteración paisajística.</a:t>
            </a:r>
          </a:p>
          <a:p>
            <a:pPr marL="342900" indent="-342900" algn="just">
              <a:buFont typeface="Arial" pitchFamily="34" charset="0"/>
              <a:buChar char="•"/>
            </a:pPr>
            <a:r>
              <a:rPr lang="es-ES" sz="2400" dirty="0" smtClean="0">
                <a:solidFill>
                  <a:schemeClr val="accent3">
                    <a:lumMod val="50000"/>
                  </a:schemeClr>
                </a:solidFill>
              </a:rPr>
              <a:t>Respuesta más rápida a emergencias.</a:t>
            </a:r>
          </a:p>
          <a:p>
            <a:pPr marL="342900" indent="-342900" algn="just">
              <a:buFont typeface="Arial" pitchFamily="34" charset="0"/>
              <a:buChar char="•"/>
            </a:pPr>
            <a:r>
              <a:rPr lang="es-ES" sz="2400" dirty="0" smtClean="0">
                <a:solidFill>
                  <a:schemeClr val="accent3">
                    <a:lumMod val="50000"/>
                  </a:schemeClr>
                </a:solidFill>
              </a:rPr>
              <a:t>Generación de empleo.</a:t>
            </a:r>
          </a:p>
          <a:p>
            <a:pPr marL="342900" indent="-342900" algn="just">
              <a:buFont typeface="Arial" pitchFamily="34" charset="0"/>
              <a:buChar char="•"/>
            </a:pPr>
            <a:r>
              <a:rPr lang="es-ES" sz="2400" dirty="0" smtClean="0">
                <a:solidFill>
                  <a:schemeClr val="accent3">
                    <a:lumMod val="50000"/>
                  </a:schemeClr>
                </a:solidFill>
              </a:rPr>
              <a:t>Incremento del transporte y comercio.</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endParaRPr lang="es-ES" sz="2400" dirty="0" smtClean="0">
              <a:solidFill>
                <a:schemeClr val="accent3">
                  <a:lumMod val="50000"/>
                </a:schemeClr>
              </a:solidFill>
            </a:endParaRPr>
          </a:p>
        </p:txBody>
      </p:sp>
      <p:sp>
        <p:nvSpPr>
          <p:cNvPr id="6" name="5 CuadroTexto"/>
          <p:cNvSpPr txBox="1"/>
          <p:nvPr/>
        </p:nvSpPr>
        <p:spPr>
          <a:xfrm>
            <a:off x="4572000" y="11430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FUNCIONAMIENTO:</a:t>
            </a:r>
            <a:endParaRPr lang="en-US" sz="2400" b="1" u="sng" dirty="0">
              <a:solidFill>
                <a:schemeClr val="accent3">
                  <a:lumMod val="50000"/>
                </a:schemeClr>
              </a:solidFill>
              <a:latin typeface="Arial" pitchFamily="34" charset="0"/>
              <a:cs typeface="Arial" pitchFamily="34" charset="0"/>
            </a:endParaRPr>
          </a:p>
        </p:txBody>
      </p:sp>
      <p:sp>
        <p:nvSpPr>
          <p:cNvPr id="8" name="7 Rectángulo"/>
          <p:cNvSpPr/>
          <p:nvPr/>
        </p:nvSpPr>
        <p:spPr>
          <a:xfrm>
            <a:off x="381000" y="1752600"/>
            <a:ext cx="4114800" cy="1938992"/>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Posibles accidentes laborales.</a:t>
            </a:r>
          </a:p>
          <a:p>
            <a:pPr marL="342900" indent="-342900" algn="just">
              <a:buFont typeface="Arial" pitchFamily="34" charset="0"/>
              <a:buChar char="•"/>
            </a:pPr>
            <a:r>
              <a:rPr lang="es-ES" sz="2400" dirty="0" smtClean="0">
                <a:solidFill>
                  <a:schemeClr val="accent3">
                    <a:lumMod val="50000"/>
                  </a:schemeClr>
                </a:solidFill>
              </a:rPr>
              <a:t>Enfermedades laborales.</a:t>
            </a:r>
          </a:p>
          <a:p>
            <a:pPr marL="342900" indent="-342900" algn="just">
              <a:buFont typeface="Arial" pitchFamily="34" charset="0"/>
              <a:buChar char="•"/>
            </a:pPr>
            <a:r>
              <a:rPr lang="es-ES" sz="2400" dirty="0" smtClean="0">
                <a:solidFill>
                  <a:schemeClr val="accent3">
                    <a:lumMod val="50000"/>
                  </a:schemeClr>
                </a:solidFill>
              </a:rPr>
              <a:t>Cambio en el uso del suelo.</a:t>
            </a:r>
          </a:p>
          <a:p>
            <a:pPr marL="342900" indent="-342900" algn="just">
              <a:buFont typeface="Arial" pitchFamily="34" charset="0"/>
              <a:buChar char="•"/>
            </a:pPr>
            <a:r>
              <a:rPr lang="es-ES" sz="2400" dirty="0" smtClean="0">
                <a:solidFill>
                  <a:schemeClr val="accent3">
                    <a:lumMod val="50000"/>
                  </a:schemeClr>
                </a:solidFill>
              </a:rPr>
              <a:t>Generación de empleo.</a:t>
            </a:r>
          </a:p>
        </p:txBody>
      </p:sp>
    </p:spTree>
    <p:extLst>
      <p:ext uri="{BB962C8B-B14F-4D97-AF65-F5344CB8AC3E}">
        <p14:creationId xmlns:p14="http://schemas.microsoft.com/office/powerpoint/2010/main" val="994201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IDENTIFICACIÓN DE IMPACTOS</a:t>
            </a:r>
            <a:endParaRPr lang="en-US" sz="2800" b="1" dirty="0">
              <a:solidFill>
                <a:schemeClr val="accent3">
                  <a:lumMod val="50000"/>
                </a:schemeClr>
              </a:solidFill>
              <a:latin typeface="Arial" pitchFamily="34" charset="0"/>
              <a:cs typeface="Arial" pitchFamily="34" charset="0"/>
            </a:endParaRPr>
          </a:p>
        </p:txBody>
      </p:sp>
      <p:sp>
        <p:nvSpPr>
          <p:cNvPr id="30" name="29 CuadroTexto"/>
          <p:cNvSpPr txBox="1"/>
          <p:nvPr/>
        </p:nvSpPr>
        <p:spPr>
          <a:xfrm>
            <a:off x="533401" y="176278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CONSTRUCCIÓN:</a:t>
            </a:r>
            <a:endParaRPr lang="en-US" sz="2400" b="1" u="sng" dirty="0">
              <a:solidFill>
                <a:schemeClr val="accent3">
                  <a:lumMod val="50000"/>
                </a:schemeClr>
              </a:solidFill>
              <a:latin typeface="Arial" pitchFamily="34" charset="0"/>
              <a:cs typeface="Arial" pitchFamily="34" charset="0"/>
            </a:endParaRPr>
          </a:p>
        </p:txBody>
      </p:sp>
      <p:sp>
        <p:nvSpPr>
          <p:cNvPr id="34" name="33 Rectángulo"/>
          <p:cNvSpPr/>
          <p:nvPr/>
        </p:nvSpPr>
        <p:spPr>
          <a:xfrm>
            <a:off x="4495800" y="2362200"/>
            <a:ext cx="4114800" cy="3785652"/>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Transporte de productos agrícolas.</a:t>
            </a:r>
          </a:p>
          <a:p>
            <a:pPr marL="342900" indent="-342900" algn="just">
              <a:buFont typeface="Arial" pitchFamily="34" charset="0"/>
              <a:buChar char="•"/>
            </a:pPr>
            <a:r>
              <a:rPr lang="es-ES" sz="2400" dirty="0" smtClean="0">
                <a:solidFill>
                  <a:schemeClr val="accent3">
                    <a:lumMod val="50000"/>
                  </a:schemeClr>
                </a:solidFill>
              </a:rPr>
              <a:t>Generación de desechos.</a:t>
            </a:r>
          </a:p>
          <a:p>
            <a:pPr marL="342900" indent="-342900" algn="just">
              <a:buFont typeface="Arial" pitchFamily="34" charset="0"/>
              <a:buChar char="•"/>
            </a:pPr>
            <a:r>
              <a:rPr lang="es-ES" sz="2400" dirty="0" smtClean="0">
                <a:solidFill>
                  <a:schemeClr val="accent3">
                    <a:lumMod val="50000"/>
                  </a:schemeClr>
                </a:solidFill>
              </a:rPr>
              <a:t>Inicio de tráfico vehicular.</a:t>
            </a:r>
          </a:p>
          <a:p>
            <a:pPr marL="342900" indent="-342900" algn="just">
              <a:buFont typeface="Arial" pitchFamily="34" charset="0"/>
              <a:buChar char="•"/>
            </a:pPr>
            <a:r>
              <a:rPr lang="es-ES" sz="2400" dirty="0" smtClean="0">
                <a:solidFill>
                  <a:schemeClr val="accent3">
                    <a:lumMod val="50000"/>
                  </a:schemeClr>
                </a:solidFill>
              </a:rPr>
              <a:t>Turismo.</a:t>
            </a:r>
          </a:p>
          <a:p>
            <a:pPr marL="342900" indent="-342900" algn="just">
              <a:buFont typeface="Arial" pitchFamily="34" charset="0"/>
              <a:buChar char="•"/>
            </a:pPr>
            <a:r>
              <a:rPr lang="es-ES" sz="2400" dirty="0" smtClean="0">
                <a:solidFill>
                  <a:schemeClr val="accent3">
                    <a:lumMod val="50000"/>
                  </a:schemeClr>
                </a:solidFill>
              </a:rPr>
              <a:t>Facilitar el acceso de guardabosques.</a:t>
            </a:r>
          </a:p>
          <a:p>
            <a:pPr marL="342900" indent="-342900" algn="just">
              <a:buFont typeface="Arial" pitchFamily="34" charset="0"/>
              <a:buChar char="•"/>
            </a:pPr>
            <a:r>
              <a:rPr lang="es-ES" sz="2400" dirty="0" smtClean="0">
                <a:solidFill>
                  <a:schemeClr val="accent3">
                    <a:lumMod val="50000"/>
                  </a:schemeClr>
                </a:solidFill>
              </a:rPr>
              <a:t>Construcción de ramales.</a:t>
            </a:r>
          </a:p>
          <a:p>
            <a:pPr algn="just"/>
            <a:r>
              <a:rPr lang="es-ES" sz="2400" dirty="0" smtClean="0">
                <a:solidFill>
                  <a:schemeClr val="accent3">
                    <a:lumMod val="50000"/>
                  </a:schemeClr>
                </a:solidFill>
                <a:hlinkClick r:id="rId2" action="ppaction://hlinkfile"/>
              </a:rPr>
              <a:t>ANEXOS\MATRICES_presentacion_defensa.xlsx</a:t>
            </a:r>
            <a:endParaRPr lang="es-ES" sz="2400" dirty="0" smtClean="0">
              <a:solidFill>
                <a:schemeClr val="accent3">
                  <a:lumMod val="50000"/>
                </a:schemeClr>
              </a:solidFill>
            </a:endParaRPr>
          </a:p>
        </p:txBody>
      </p:sp>
      <p:sp>
        <p:nvSpPr>
          <p:cNvPr id="6" name="5 CuadroTexto"/>
          <p:cNvSpPr txBox="1"/>
          <p:nvPr/>
        </p:nvSpPr>
        <p:spPr>
          <a:xfrm>
            <a:off x="4572000" y="175260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FUNCIONAMIENTO:</a:t>
            </a:r>
            <a:endParaRPr lang="en-US" sz="2400" b="1" u="sng" dirty="0">
              <a:solidFill>
                <a:schemeClr val="accent3">
                  <a:lumMod val="50000"/>
                </a:schemeClr>
              </a:solidFill>
              <a:latin typeface="Arial" pitchFamily="34" charset="0"/>
              <a:cs typeface="Arial" pitchFamily="34" charset="0"/>
            </a:endParaRPr>
          </a:p>
        </p:txBody>
      </p:sp>
      <p:sp>
        <p:nvSpPr>
          <p:cNvPr id="8" name="7 Rectángulo"/>
          <p:cNvSpPr/>
          <p:nvPr/>
        </p:nvSpPr>
        <p:spPr>
          <a:xfrm>
            <a:off x="381000" y="2404408"/>
            <a:ext cx="4114800" cy="4524315"/>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Desbroce y/o desbosque de la capa vegetal.</a:t>
            </a:r>
          </a:p>
          <a:p>
            <a:pPr marL="342900" indent="-342900" algn="just">
              <a:buFont typeface="Arial" pitchFamily="34" charset="0"/>
              <a:buChar char="•"/>
            </a:pPr>
            <a:r>
              <a:rPr lang="es-ES" sz="2400" dirty="0" smtClean="0">
                <a:solidFill>
                  <a:schemeClr val="accent3">
                    <a:lumMod val="50000"/>
                  </a:schemeClr>
                </a:solidFill>
              </a:rPr>
              <a:t>Movimiento de tierras.</a:t>
            </a:r>
          </a:p>
          <a:p>
            <a:pPr marL="342900" indent="-342900" algn="just">
              <a:buFont typeface="Arial" pitchFamily="34" charset="0"/>
              <a:buChar char="•"/>
            </a:pPr>
            <a:r>
              <a:rPr lang="es-ES" sz="2400" dirty="0" smtClean="0">
                <a:solidFill>
                  <a:schemeClr val="accent3">
                    <a:lumMod val="50000"/>
                  </a:schemeClr>
                </a:solidFill>
              </a:rPr>
              <a:t>Ingreso, funcionamiento y salida de maquinaria.</a:t>
            </a:r>
          </a:p>
          <a:p>
            <a:pPr marL="342900" indent="-342900" algn="just">
              <a:buFont typeface="Arial" pitchFamily="34" charset="0"/>
              <a:buChar char="•"/>
            </a:pPr>
            <a:r>
              <a:rPr lang="es-ES" sz="2400" dirty="0" smtClean="0">
                <a:solidFill>
                  <a:schemeClr val="accent3">
                    <a:lumMod val="50000"/>
                  </a:schemeClr>
                </a:solidFill>
              </a:rPr>
              <a:t>Trabajo de obreros.</a:t>
            </a:r>
          </a:p>
          <a:p>
            <a:pPr marL="342900" indent="-342900" algn="just">
              <a:buFont typeface="Arial" pitchFamily="34" charset="0"/>
              <a:buChar char="•"/>
            </a:pPr>
            <a:r>
              <a:rPr lang="es-ES" sz="2400" dirty="0" smtClean="0">
                <a:solidFill>
                  <a:schemeClr val="accent3">
                    <a:lumMod val="50000"/>
                  </a:schemeClr>
                </a:solidFill>
              </a:rPr>
              <a:t>Acopio de material.</a:t>
            </a:r>
          </a:p>
          <a:p>
            <a:pPr marL="342900" indent="-342900" algn="just">
              <a:buFont typeface="Arial" pitchFamily="34" charset="0"/>
              <a:buChar char="•"/>
            </a:pPr>
            <a:r>
              <a:rPr lang="es-ES" sz="2400" dirty="0" smtClean="0">
                <a:solidFill>
                  <a:schemeClr val="accent3">
                    <a:lumMod val="50000"/>
                  </a:schemeClr>
                </a:solidFill>
              </a:rPr>
              <a:t>Mantenimiento de maquinaria.</a:t>
            </a:r>
          </a:p>
          <a:p>
            <a:pPr marL="342900" indent="-342900" algn="just">
              <a:buFont typeface="Arial" pitchFamily="34" charset="0"/>
              <a:buChar char="•"/>
            </a:pPr>
            <a:r>
              <a:rPr lang="es-ES" sz="2400" dirty="0" smtClean="0">
                <a:solidFill>
                  <a:schemeClr val="accent3">
                    <a:lumMod val="50000"/>
                  </a:schemeClr>
                </a:solidFill>
              </a:rPr>
              <a:t>Establecimiento y funcionamiento de patio de maquinaria.</a:t>
            </a:r>
          </a:p>
        </p:txBody>
      </p:sp>
      <p:sp>
        <p:nvSpPr>
          <p:cNvPr id="7" name="6 Rectángulo"/>
          <p:cNvSpPr/>
          <p:nvPr/>
        </p:nvSpPr>
        <p:spPr>
          <a:xfrm>
            <a:off x="762000" y="990600"/>
            <a:ext cx="7772400" cy="830997"/>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Cada impacto se relacionó con las actividades relevantes, independientes, medibles y cuantificables:</a:t>
            </a:r>
          </a:p>
        </p:txBody>
      </p:sp>
    </p:spTree>
    <p:extLst>
      <p:ext uri="{BB962C8B-B14F-4D97-AF65-F5344CB8AC3E}">
        <p14:creationId xmlns:p14="http://schemas.microsoft.com/office/powerpoint/2010/main" val="276823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VALORACIÓN DE IMPACTOS</a:t>
            </a:r>
            <a:endParaRPr lang="en-US" sz="2800" b="1" dirty="0">
              <a:solidFill>
                <a:schemeClr val="accent3">
                  <a:lumMod val="50000"/>
                </a:schemeClr>
              </a:solidFill>
              <a:latin typeface="Arial" pitchFamily="34" charset="0"/>
              <a:cs typeface="Arial" pitchFamily="34" charset="0"/>
            </a:endParaRPr>
          </a:p>
        </p:txBody>
      </p:sp>
      <p:sp>
        <p:nvSpPr>
          <p:cNvPr id="9" name="8 Rectángulo"/>
          <p:cNvSpPr/>
          <p:nvPr/>
        </p:nvSpPr>
        <p:spPr>
          <a:xfrm>
            <a:off x="762000" y="990600"/>
            <a:ext cx="7772400" cy="461665"/>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La valoración relaciona 11 criterios</a:t>
            </a:r>
            <a:r>
              <a:rPr lang="es-ES" sz="2400" dirty="0" smtClean="0">
                <a:solidFill>
                  <a:schemeClr val="accent3">
                    <a:lumMod val="50000"/>
                  </a:schemeClr>
                </a:solidFill>
              </a:rPr>
              <a:t>:</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657600" cy="514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3505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357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UBICACIÓN DEL PROYECTO</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3124199" y="5507182"/>
            <a:ext cx="3124201" cy="1200329"/>
          </a:xfrm>
          <a:prstGeom prst="rect">
            <a:avLst/>
          </a:prstGeom>
        </p:spPr>
        <p:txBody>
          <a:bodyPr wrap="square">
            <a:spAutoFit/>
          </a:bodyPr>
          <a:lstStyle/>
          <a:p>
            <a:pPr algn="ctr"/>
            <a:r>
              <a:rPr lang="es-EC" sz="2400" dirty="0" smtClean="0">
                <a:solidFill>
                  <a:schemeClr val="accent3">
                    <a:lumMod val="50000"/>
                  </a:schemeClr>
                </a:solidFill>
              </a:rPr>
              <a:t>Provincia: Azuay</a:t>
            </a:r>
          </a:p>
          <a:p>
            <a:pPr algn="ctr"/>
            <a:r>
              <a:rPr lang="es-EC" sz="2400" dirty="0" smtClean="0">
                <a:solidFill>
                  <a:schemeClr val="accent3">
                    <a:lumMod val="50000"/>
                  </a:schemeClr>
                </a:solidFill>
              </a:rPr>
              <a:t>Cantón: El Pan</a:t>
            </a:r>
          </a:p>
          <a:p>
            <a:pPr algn="ctr"/>
            <a:r>
              <a:rPr lang="es-EC" sz="2400" dirty="0" smtClean="0">
                <a:solidFill>
                  <a:schemeClr val="accent3">
                    <a:lumMod val="50000"/>
                  </a:schemeClr>
                </a:solidFill>
              </a:rPr>
              <a:t>Parroquia: San Vicente</a:t>
            </a:r>
            <a:endParaRPr lang="en-US" sz="2400" dirty="0">
              <a:solidFill>
                <a:schemeClr val="accent3">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261" y="1087582"/>
            <a:ext cx="658993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55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VALORACIÓN DE IMPACTOS</a:t>
            </a:r>
            <a:endParaRPr lang="en-US" sz="2800" b="1" dirty="0">
              <a:solidFill>
                <a:schemeClr val="accent3">
                  <a:lumMod val="50000"/>
                </a:schemeClr>
              </a:solidFill>
              <a:latin typeface="Arial" pitchFamily="34" charset="0"/>
              <a:cs typeface="Arial" pitchFamily="34" charset="0"/>
            </a:endParaRPr>
          </a:p>
        </p:txBody>
      </p:sp>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089" y="1066800"/>
            <a:ext cx="3834911" cy="258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762000" y="3810000"/>
            <a:ext cx="7772400" cy="830997"/>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La importancia global ambiental (IA) viene representada por la aplicación de la </a:t>
            </a:r>
            <a:r>
              <a:rPr lang="es-ES" sz="2400" dirty="0" smtClean="0">
                <a:solidFill>
                  <a:schemeClr val="accent3">
                    <a:lumMod val="50000"/>
                  </a:schemeClr>
                </a:solidFill>
              </a:rPr>
              <a:t>fórmula:</a:t>
            </a:r>
          </a:p>
        </p:txBody>
      </p:sp>
      <p:pic>
        <p:nvPicPr>
          <p:cNvPr id="32771"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0000"/>
          <a:stretch/>
        </p:blipFill>
        <p:spPr bwMode="auto">
          <a:xfrm>
            <a:off x="606315" y="4953000"/>
            <a:ext cx="792808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709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VALORACIÓN DE IMPACTOS</a:t>
            </a:r>
            <a:endParaRPr lang="en-US" sz="2800" b="1" dirty="0">
              <a:solidFill>
                <a:schemeClr val="accent3">
                  <a:lumMod val="50000"/>
                </a:schemeClr>
              </a:solidFill>
              <a:latin typeface="Arial" pitchFamily="34" charset="0"/>
              <a:cs typeface="Arial" pitchFamily="34" charset="0"/>
            </a:endParaRPr>
          </a:p>
        </p:txBody>
      </p:sp>
      <p:sp>
        <p:nvSpPr>
          <p:cNvPr id="10" name="9 Rectángulo"/>
          <p:cNvSpPr/>
          <p:nvPr/>
        </p:nvSpPr>
        <p:spPr>
          <a:xfrm>
            <a:off x="779585" y="1219200"/>
            <a:ext cx="7772400" cy="2308324"/>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Los impactos con valores de importancia inferiores a 25 son irrelevantes es decir compatibles. Los impactos moderados presentan una importancia entre 25 y 50. Serán impactos severos cuando la importancia se encuentre entre 51 y 75 y críticos cuando el valor sea superior a 75.</a:t>
            </a:r>
            <a:endParaRPr lang="es-ES" sz="2400" dirty="0" smtClean="0">
              <a:solidFill>
                <a:schemeClr val="accent3">
                  <a:lumMod val="50000"/>
                </a:schemeClr>
              </a:solidFill>
            </a:endParaRP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532" y="3581400"/>
            <a:ext cx="4252068"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762000" y="5950803"/>
            <a:ext cx="7772400" cy="461665"/>
          </a:xfrm>
          <a:prstGeom prst="rect">
            <a:avLst/>
          </a:prstGeom>
        </p:spPr>
        <p:txBody>
          <a:bodyPr wrap="square">
            <a:spAutoFit/>
          </a:bodyPr>
          <a:lstStyle/>
          <a:p>
            <a:pPr algn="just"/>
            <a:r>
              <a:rPr lang="es-ES" sz="2400" dirty="0" smtClean="0">
                <a:solidFill>
                  <a:schemeClr val="accent3">
                    <a:lumMod val="50000"/>
                  </a:schemeClr>
                </a:solidFill>
                <a:hlinkClick r:id="rId3" action="ppaction://hlinkfile"/>
              </a:rPr>
              <a:t>ANEXOS\MATRICES_presentacion_defensa.xlsx</a:t>
            </a:r>
            <a:endParaRPr lang="es-ES" sz="2400" dirty="0" smtClean="0">
              <a:solidFill>
                <a:schemeClr val="accent3">
                  <a:lumMod val="50000"/>
                </a:schemeClr>
              </a:solidFill>
            </a:endParaRPr>
          </a:p>
        </p:txBody>
      </p:sp>
    </p:spTree>
    <p:extLst>
      <p:ext uri="{BB962C8B-B14F-4D97-AF65-F5344CB8AC3E}">
        <p14:creationId xmlns:p14="http://schemas.microsoft.com/office/powerpoint/2010/main" val="2638662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IMPORTANCIA DE IMPACTOS</a:t>
            </a:r>
            <a:endParaRPr lang="en-US" sz="2800" b="1" dirty="0">
              <a:solidFill>
                <a:schemeClr val="accent3">
                  <a:lumMod val="50000"/>
                </a:schemeClr>
              </a:solidFill>
              <a:latin typeface="Arial" pitchFamily="34" charset="0"/>
              <a:cs typeface="Arial" pitchFamily="34" charset="0"/>
            </a:endParaRPr>
          </a:p>
        </p:txBody>
      </p:sp>
      <p:sp>
        <p:nvSpPr>
          <p:cNvPr id="10" name="9 Rectángulo"/>
          <p:cNvSpPr/>
          <p:nvPr/>
        </p:nvSpPr>
        <p:spPr>
          <a:xfrm>
            <a:off x="779585" y="1219200"/>
            <a:ext cx="7772400" cy="1938992"/>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Una vez obtenida la valoración de la importancia ambiental para cada impacto identificado, tanto en la fase constructiva como de funcionamiento, se procede a elaborar la matriz de importancia de los impactos </a:t>
            </a:r>
            <a:r>
              <a:rPr lang="es-ES" sz="2400" dirty="0" smtClean="0">
                <a:solidFill>
                  <a:schemeClr val="accent3">
                    <a:lumMod val="50000"/>
                  </a:schemeClr>
                </a:solidFill>
              </a:rPr>
              <a:t>ambientales:</a:t>
            </a:r>
          </a:p>
        </p:txBody>
      </p:sp>
      <p:sp>
        <p:nvSpPr>
          <p:cNvPr id="9" name="8 Rectángulo"/>
          <p:cNvSpPr/>
          <p:nvPr/>
        </p:nvSpPr>
        <p:spPr>
          <a:xfrm>
            <a:off x="1143000" y="3200400"/>
            <a:ext cx="7772400" cy="461665"/>
          </a:xfrm>
          <a:prstGeom prst="rect">
            <a:avLst/>
          </a:prstGeom>
        </p:spPr>
        <p:txBody>
          <a:bodyPr wrap="square">
            <a:spAutoFit/>
          </a:bodyPr>
          <a:lstStyle/>
          <a:p>
            <a:pPr algn="just"/>
            <a:r>
              <a:rPr lang="es-ES" sz="2400" dirty="0" smtClean="0">
                <a:solidFill>
                  <a:schemeClr val="accent3">
                    <a:lumMod val="50000"/>
                  </a:schemeClr>
                </a:solidFill>
                <a:hlinkClick r:id="rId2" action="ppaction://hlinkfile"/>
              </a:rPr>
              <a:t>ANEXOS\MATRICES_presentacion_defensa.xlsx</a:t>
            </a:r>
            <a:endParaRPr lang="es-ES" sz="2400" dirty="0" smtClean="0">
              <a:solidFill>
                <a:schemeClr val="accent3">
                  <a:lumMod val="50000"/>
                </a:schemeClr>
              </a:solidFill>
            </a:endParaRPr>
          </a:p>
        </p:txBody>
      </p:sp>
    </p:spTree>
    <p:extLst>
      <p:ext uri="{BB962C8B-B14F-4D97-AF65-F5344CB8AC3E}">
        <p14:creationId xmlns:p14="http://schemas.microsoft.com/office/powerpoint/2010/main" val="114872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EVALUACIÓN DE IMPACTOS</a:t>
            </a:r>
            <a:endParaRPr lang="en-US" sz="2800" b="1" dirty="0">
              <a:solidFill>
                <a:schemeClr val="accent3">
                  <a:lumMod val="50000"/>
                </a:schemeClr>
              </a:solidFill>
              <a:latin typeface="Arial" pitchFamily="34" charset="0"/>
              <a:cs typeface="Arial" pitchFamily="34" charset="0"/>
            </a:endParaRPr>
          </a:p>
        </p:txBody>
      </p:sp>
      <p:sp>
        <p:nvSpPr>
          <p:cNvPr id="10" name="9 Rectángulo"/>
          <p:cNvSpPr/>
          <p:nvPr/>
        </p:nvSpPr>
        <p:spPr>
          <a:xfrm>
            <a:off x="779585" y="1219200"/>
            <a:ext cx="7772400" cy="1569660"/>
          </a:xfrm>
          <a:prstGeom prst="rect">
            <a:avLst/>
          </a:prstGeom>
        </p:spPr>
        <p:txBody>
          <a:bodyPr wrap="square">
            <a:spAutoFit/>
          </a:bodyPr>
          <a:lstStyle/>
          <a:p>
            <a:pPr marL="342900" indent="-342900" algn="just">
              <a:buFont typeface="Arial" pitchFamily="34" charset="0"/>
              <a:buChar char="•"/>
            </a:pPr>
            <a:r>
              <a:rPr lang="es-ES" sz="2400" dirty="0" smtClean="0">
                <a:solidFill>
                  <a:schemeClr val="accent3">
                    <a:lumMod val="50000"/>
                  </a:schemeClr>
                </a:solidFill>
              </a:rPr>
              <a:t>Se </a:t>
            </a:r>
            <a:r>
              <a:rPr lang="es-ES" sz="2400" dirty="0">
                <a:solidFill>
                  <a:schemeClr val="accent3">
                    <a:lumMod val="50000"/>
                  </a:schemeClr>
                </a:solidFill>
              </a:rPr>
              <a:t>pudo determinar que en todo el proyecto existen 86 impactos ambientales; de los cuales 6 son impactos irrelevantes, 69 son impactos moderados, 11 severos y ningún crítico</a:t>
            </a:r>
            <a:r>
              <a:rPr lang="es-ES" sz="2400" dirty="0" smtClean="0">
                <a:solidFill>
                  <a:schemeClr val="accent3">
                    <a:lumMod val="50000"/>
                  </a:schemeClr>
                </a:solidFill>
              </a:rPr>
              <a:t>.</a:t>
            </a:r>
          </a:p>
        </p:txBody>
      </p:sp>
      <p:sp>
        <p:nvSpPr>
          <p:cNvPr id="5" name="4 CuadroTexto"/>
          <p:cNvSpPr txBox="1"/>
          <p:nvPr/>
        </p:nvSpPr>
        <p:spPr>
          <a:xfrm>
            <a:off x="533400" y="282958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CONSTRUCCIÓN:</a:t>
            </a:r>
            <a:endParaRPr lang="en-US" sz="2400" b="1" u="sng" dirty="0">
              <a:solidFill>
                <a:schemeClr val="accent3">
                  <a:lumMod val="50000"/>
                </a:schemeClr>
              </a:solidFill>
              <a:latin typeface="Arial" pitchFamily="34" charset="0"/>
              <a:cs typeface="Arial" pitchFamily="34" charset="0"/>
            </a:endParaRPr>
          </a:p>
        </p:txBody>
      </p:sp>
      <p:sp>
        <p:nvSpPr>
          <p:cNvPr id="6" name="5 CuadroTexto"/>
          <p:cNvSpPr txBox="1"/>
          <p:nvPr/>
        </p:nvSpPr>
        <p:spPr>
          <a:xfrm>
            <a:off x="4572000" y="2829580"/>
            <a:ext cx="3581399" cy="461665"/>
          </a:xfrm>
          <a:prstGeom prst="rect">
            <a:avLst/>
          </a:prstGeom>
          <a:noFill/>
        </p:spPr>
        <p:txBody>
          <a:bodyPr wrap="square" rtlCol="0">
            <a:spAutoFit/>
          </a:bodyPr>
          <a:lstStyle/>
          <a:p>
            <a:pPr algn="ctr"/>
            <a:r>
              <a:rPr lang="es-EC" sz="2400" b="1" u="sng" dirty="0" smtClean="0">
                <a:solidFill>
                  <a:schemeClr val="accent3">
                    <a:lumMod val="50000"/>
                  </a:schemeClr>
                </a:solidFill>
                <a:latin typeface="Arial" pitchFamily="34" charset="0"/>
                <a:cs typeface="Arial" pitchFamily="34" charset="0"/>
              </a:rPr>
              <a:t>FUNCIONAMIENTO:</a:t>
            </a:r>
            <a:endParaRPr lang="en-US" sz="2400" b="1" u="sng" dirty="0">
              <a:solidFill>
                <a:schemeClr val="accent3">
                  <a:lumMod val="50000"/>
                </a:schemeClr>
              </a:solidFill>
              <a:latin typeface="Arial" pitchFamily="34" charset="0"/>
              <a:cs typeface="Arial" pitchFamily="34" charset="0"/>
            </a:endParaRPr>
          </a:p>
        </p:txBody>
      </p:sp>
      <p:sp>
        <p:nvSpPr>
          <p:cNvPr id="7" name="6 Rectángulo"/>
          <p:cNvSpPr/>
          <p:nvPr/>
        </p:nvSpPr>
        <p:spPr>
          <a:xfrm>
            <a:off x="381000" y="3476685"/>
            <a:ext cx="4114800" cy="3046988"/>
          </a:xfrm>
          <a:prstGeom prst="rect">
            <a:avLst/>
          </a:prstGeom>
        </p:spPr>
        <p:txBody>
          <a:bodyPr wrap="square">
            <a:spAutoFit/>
          </a:bodyPr>
          <a:lstStyle/>
          <a:p>
            <a:pPr marL="342900" indent="-342900" algn="just">
              <a:buFont typeface="Arial" pitchFamily="34" charset="0"/>
              <a:buChar char="•"/>
            </a:pPr>
            <a:r>
              <a:rPr lang="en-US" sz="2400" dirty="0" smtClean="0">
                <a:solidFill>
                  <a:schemeClr val="accent3">
                    <a:lumMod val="50000"/>
                  </a:schemeClr>
                </a:solidFill>
              </a:rPr>
              <a:t>“</a:t>
            </a:r>
            <a:r>
              <a:rPr lang="es-ES" sz="2400" dirty="0" smtClean="0">
                <a:solidFill>
                  <a:schemeClr val="accent3">
                    <a:lumMod val="50000"/>
                  </a:schemeClr>
                </a:solidFill>
              </a:rPr>
              <a:t>Afectación </a:t>
            </a:r>
            <a:r>
              <a:rPr lang="es-ES" sz="2400" dirty="0">
                <a:solidFill>
                  <a:schemeClr val="accent3">
                    <a:lumMod val="50000"/>
                  </a:schemeClr>
                </a:solidFill>
              </a:rPr>
              <a:t>total de la flora arbustiva y boscosa”, obtuvo un total de -68 puntos, por consiguiente catalogado como severo, y representa un 18% del total de impactos que afectarán negativamente el </a:t>
            </a:r>
            <a:r>
              <a:rPr lang="es-ES" sz="2400" dirty="0" smtClean="0">
                <a:solidFill>
                  <a:schemeClr val="accent3">
                    <a:lumMod val="50000"/>
                  </a:schemeClr>
                </a:solidFill>
              </a:rPr>
              <a:t>entorno.</a:t>
            </a:r>
          </a:p>
        </p:txBody>
      </p:sp>
      <p:sp>
        <p:nvSpPr>
          <p:cNvPr id="8" name="7 Rectángulo"/>
          <p:cNvSpPr/>
          <p:nvPr/>
        </p:nvSpPr>
        <p:spPr>
          <a:xfrm>
            <a:off x="4495800" y="3506212"/>
            <a:ext cx="4114800" cy="3416320"/>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“Afectación a especies de vertebrados silvestres por destrucción de la cobertura vegetal” obtuvo un puntaje de -47 puntos lo cual lo cataloga como un impacto moderado, y representa un 15% de los impactos ambientales </a:t>
            </a:r>
            <a:r>
              <a:rPr lang="es-ES" sz="2400" dirty="0" smtClean="0">
                <a:solidFill>
                  <a:schemeClr val="accent3">
                    <a:lumMod val="50000"/>
                  </a:schemeClr>
                </a:solidFill>
              </a:rPr>
              <a:t>negativos.</a:t>
            </a:r>
          </a:p>
        </p:txBody>
      </p:sp>
    </p:spTree>
    <p:extLst>
      <p:ext uri="{BB962C8B-B14F-4D97-AF65-F5344CB8AC3E}">
        <p14:creationId xmlns:p14="http://schemas.microsoft.com/office/powerpoint/2010/main" val="4457472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ANÁLISIS DE RIESGOS</a:t>
            </a:r>
            <a:endParaRPr lang="en-US" sz="2800" b="1" dirty="0">
              <a:solidFill>
                <a:schemeClr val="accent3">
                  <a:lumMod val="50000"/>
                </a:schemeClr>
              </a:solidFill>
              <a:latin typeface="Arial" pitchFamily="34" charset="0"/>
              <a:cs typeface="Arial" pitchFamily="34" charset="0"/>
            </a:endParaRPr>
          </a:p>
        </p:txBody>
      </p:sp>
      <p:sp>
        <p:nvSpPr>
          <p:cNvPr id="9" name="8 Rectángulo"/>
          <p:cNvSpPr/>
          <p:nvPr/>
        </p:nvSpPr>
        <p:spPr>
          <a:xfrm>
            <a:off x="779585" y="990600"/>
            <a:ext cx="7772400" cy="2308324"/>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La evaluación de riesgos se realizó mediante la aplicación de la matriz </a:t>
            </a:r>
            <a:r>
              <a:rPr lang="es-ES" sz="2400" dirty="0" smtClean="0">
                <a:solidFill>
                  <a:schemeClr val="accent3">
                    <a:lumMod val="50000"/>
                  </a:schemeClr>
                </a:solidFill>
              </a:rPr>
              <a:t>de, </a:t>
            </a:r>
            <a:r>
              <a:rPr lang="es-ES" sz="2400" dirty="0">
                <a:solidFill>
                  <a:schemeClr val="accent3">
                    <a:lumMod val="50000"/>
                  </a:schemeClr>
                </a:solidFill>
              </a:rPr>
              <a:t>caracterizando los peligros del ambiente que </a:t>
            </a:r>
            <a:r>
              <a:rPr lang="es-ES" sz="2400" dirty="0" smtClean="0">
                <a:solidFill>
                  <a:schemeClr val="accent3">
                    <a:lumMod val="50000"/>
                  </a:schemeClr>
                </a:solidFill>
              </a:rPr>
              <a:t>podrían </a:t>
            </a:r>
            <a:r>
              <a:rPr lang="es-ES" sz="2400" dirty="0">
                <a:solidFill>
                  <a:schemeClr val="accent3">
                    <a:lumMod val="50000"/>
                  </a:schemeClr>
                </a:solidFill>
              </a:rPr>
              <a:t>afectar al proyecto vial y determinar su naturaleza y gravedad, el riesgo se califica según la probabilidad de ocurrencia y las consecuencias que podría generar.</a:t>
            </a:r>
            <a:endParaRPr lang="es-ES" sz="2400" dirty="0" smtClean="0">
              <a:solidFill>
                <a:schemeClr val="accent3">
                  <a:lumMod val="50000"/>
                </a:schemeClr>
              </a:solidFill>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3305175"/>
            <a:ext cx="72961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096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PLAN DE MANEJO AMBIENTAL</a:t>
            </a:r>
            <a:endParaRPr lang="en-US" sz="2800" b="1" dirty="0">
              <a:solidFill>
                <a:schemeClr val="accent3">
                  <a:lumMod val="50000"/>
                </a:schemeClr>
              </a:solidFill>
              <a:latin typeface="Arial" pitchFamily="34" charset="0"/>
              <a:cs typeface="Arial" pitchFamily="34" charset="0"/>
            </a:endParaRPr>
          </a:p>
        </p:txBody>
      </p:sp>
      <p:sp>
        <p:nvSpPr>
          <p:cNvPr id="9" name="8 Rectángulo"/>
          <p:cNvSpPr/>
          <p:nvPr/>
        </p:nvSpPr>
        <p:spPr>
          <a:xfrm>
            <a:off x="779585" y="990600"/>
            <a:ext cx="7772400" cy="1569660"/>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El </a:t>
            </a:r>
            <a:r>
              <a:rPr lang="es-ES" sz="2400" dirty="0" smtClean="0">
                <a:solidFill>
                  <a:schemeClr val="accent3">
                    <a:lumMod val="50000"/>
                  </a:schemeClr>
                </a:solidFill>
              </a:rPr>
              <a:t>(</a:t>
            </a:r>
            <a:r>
              <a:rPr lang="es-ES" sz="2400" dirty="0">
                <a:solidFill>
                  <a:schemeClr val="accent3">
                    <a:lumMod val="50000"/>
                  </a:schemeClr>
                </a:solidFill>
              </a:rPr>
              <a:t>PMA)  es  un  instrumento  de  gestión  que  comprende  una serie  de  programas orientados  a  prevenir, mitigar y compensar los  impactos  negativos, que las actividades asociadas al </a:t>
            </a:r>
            <a:r>
              <a:rPr lang="es-ES" sz="2400" dirty="0" smtClean="0">
                <a:solidFill>
                  <a:schemeClr val="accent3">
                    <a:lumMod val="50000"/>
                  </a:schemeClr>
                </a:solidFill>
              </a:rPr>
              <a:t>proyecto.</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90800"/>
            <a:ext cx="6232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171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PREVENCIÓN DE IMPACTOS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295400"/>
            <a:ext cx="7772400" cy="4893647"/>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smtClean="0">
                <a:solidFill>
                  <a:schemeClr val="accent3">
                    <a:lumMod val="50000"/>
                  </a:schemeClr>
                </a:solidFill>
              </a:rPr>
              <a:t>Evitar </a:t>
            </a:r>
            <a:r>
              <a:rPr lang="es-ES" sz="2400" dirty="0">
                <a:solidFill>
                  <a:schemeClr val="accent3">
                    <a:lumMod val="50000"/>
                  </a:schemeClr>
                </a:solidFill>
              </a:rPr>
              <a:t>o reducir los posibles impactos negativos que las actividades del proyecto pueden producir sobre los componentes ambientales previamente a su </a:t>
            </a:r>
            <a:r>
              <a:rPr lang="es-ES" sz="2400" dirty="0" smtClean="0">
                <a:solidFill>
                  <a:schemeClr val="accent3">
                    <a:lumMod val="50000"/>
                  </a:schemeClr>
                </a:solidFill>
              </a:rPr>
              <a:t>generación.</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2.135 USD.</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S" sz="2400" dirty="0" smtClean="0">
                <a:solidFill>
                  <a:schemeClr val="accent3">
                    <a:lumMod val="50000"/>
                  </a:schemeClr>
                </a:solidFill>
              </a:rPr>
              <a:t>Fase de construcción</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 GAD Municipal El Pan.</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Ordenanza Municipal, Personal Capacitado, presencia de casetas de control.</a:t>
            </a:r>
          </a:p>
        </p:txBody>
      </p:sp>
    </p:spTree>
    <p:extLst>
      <p:ext uri="{BB962C8B-B14F-4D97-AF65-F5344CB8AC3E}">
        <p14:creationId xmlns:p14="http://schemas.microsoft.com/office/powerpoint/2010/main" val="3649722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MITIGACIÓN DE IMPACTOS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295400"/>
            <a:ext cx="7772400" cy="4524315"/>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smtClean="0">
                <a:solidFill>
                  <a:schemeClr val="accent3">
                    <a:lumMod val="50000"/>
                  </a:schemeClr>
                </a:solidFill>
              </a:rPr>
              <a:t>Atenuar, corregir o disminuir los impactos </a:t>
            </a:r>
            <a:r>
              <a:rPr lang="es-ES" sz="2400" dirty="0">
                <a:solidFill>
                  <a:schemeClr val="accent3">
                    <a:lumMod val="50000"/>
                  </a:schemeClr>
                </a:solidFill>
              </a:rPr>
              <a:t>negativos </a:t>
            </a:r>
            <a:r>
              <a:rPr lang="es-ES" sz="2400" dirty="0" smtClean="0">
                <a:solidFill>
                  <a:schemeClr val="accent3">
                    <a:lumMod val="50000"/>
                  </a:schemeClr>
                </a:solidFill>
              </a:rPr>
              <a:t>una vez que se han producido.</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6.800 USD</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S" sz="2400" dirty="0" smtClean="0">
                <a:solidFill>
                  <a:schemeClr val="accent3">
                    <a:lumMod val="50000"/>
                  </a:schemeClr>
                </a:solidFill>
              </a:rPr>
              <a:t>Al final </a:t>
            </a:r>
            <a:r>
              <a:rPr lang="en-US" sz="2400" dirty="0" smtClean="0">
                <a:solidFill>
                  <a:schemeClr val="accent3">
                    <a:lumMod val="50000"/>
                  </a:schemeClr>
                </a:solidFill>
              </a:rPr>
              <a:t>de la </a:t>
            </a:r>
            <a:r>
              <a:rPr lang="es-ES" sz="2400" dirty="0" smtClean="0">
                <a:solidFill>
                  <a:schemeClr val="accent3">
                    <a:lumMod val="50000"/>
                  </a:schemeClr>
                </a:solidFill>
              </a:rPr>
              <a:t>fase de construcción.</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Constructor del proyecto.</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Áreas recuperadas.</a:t>
            </a:r>
          </a:p>
          <a:p>
            <a:pPr algn="just"/>
            <a:endParaRPr lang="es-ES" sz="2400" dirty="0" smtClean="0">
              <a:solidFill>
                <a:schemeClr val="accent3">
                  <a:lumMod val="50000"/>
                </a:schemeClr>
              </a:solidFill>
            </a:endParaRPr>
          </a:p>
        </p:txBody>
      </p:sp>
    </p:spTree>
    <p:extLst>
      <p:ext uri="{BB962C8B-B14F-4D97-AF65-F5344CB8AC3E}">
        <p14:creationId xmlns:p14="http://schemas.microsoft.com/office/powerpoint/2010/main" val="1495361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COMPENSACION DE IMPACTOS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295400"/>
            <a:ext cx="7772400" cy="5262979"/>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smtClean="0">
                <a:solidFill>
                  <a:schemeClr val="accent3">
                    <a:lumMod val="50000"/>
                  </a:schemeClr>
                </a:solidFill>
              </a:rPr>
              <a:t>Compensar los impactos </a:t>
            </a:r>
            <a:r>
              <a:rPr lang="es-ES" sz="2400" dirty="0">
                <a:solidFill>
                  <a:schemeClr val="accent3">
                    <a:lumMod val="50000"/>
                  </a:schemeClr>
                </a:solidFill>
              </a:rPr>
              <a:t>negativos </a:t>
            </a:r>
            <a:r>
              <a:rPr lang="es-ES" sz="2400" dirty="0" smtClean="0">
                <a:solidFill>
                  <a:schemeClr val="accent3">
                    <a:lumMod val="50000"/>
                  </a:schemeClr>
                </a:solidFill>
              </a:rPr>
              <a:t>producidos y que no pudieron ser previstos ni mitigados.</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24.900 USD</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S" sz="2400" dirty="0" smtClean="0">
                <a:solidFill>
                  <a:schemeClr val="accent3">
                    <a:lumMod val="50000"/>
                  </a:schemeClr>
                </a:solidFill>
              </a:rPr>
              <a:t>Al final </a:t>
            </a:r>
            <a:r>
              <a:rPr lang="en-US" sz="2400" dirty="0" smtClean="0">
                <a:solidFill>
                  <a:schemeClr val="accent3">
                    <a:lumMod val="50000"/>
                  </a:schemeClr>
                </a:solidFill>
              </a:rPr>
              <a:t>de la </a:t>
            </a:r>
            <a:r>
              <a:rPr lang="es-ES" sz="2400" dirty="0" smtClean="0">
                <a:solidFill>
                  <a:schemeClr val="accent3">
                    <a:lumMod val="50000"/>
                  </a:schemeClr>
                </a:solidFill>
              </a:rPr>
              <a:t>fase de construcción.</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Constructor del proyecto.</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Plantas sembradas.</a:t>
            </a:r>
          </a:p>
          <a:p>
            <a:pPr algn="just"/>
            <a:r>
              <a:rPr lang="es-ES" sz="2400" dirty="0" smtClean="0">
                <a:solidFill>
                  <a:schemeClr val="accent3">
                    <a:lumMod val="50000"/>
                  </a:schemeClr>
                </a:solidFill>
              </a:rPr>
              <a:t>Reforestación.</a:t>
            </a:r>
          </a:p>
          <a:p>
            <a:pPr algn="just"/>
            <a:r>
              <a:rPr lang="es-ES" sz="2400" dirty="0" smtClean="0">
                <a:solidFill>
                  <a:schemeClr val="accent3">
                    <a:lumMod val="50000"/>
                  </a:schemeClr>
                </a:solidFill>
              </a:rPr>
              <a:t>Construcción de viveros.</a:t>
            </a:r>
          </a:p>
          <a:p>
            <a:pPr algn="just"/>
            <a:endParaRPr lang="es-ES" sz="2400" dirty="0" smtClean="0">
              <a:solidFill>
                <a:schemeClr val="accent3">
                  <a:lumMod val="50000"/>
                </a:schemeClr>
              </a:solidFill>
            </a:endParaRPr>
          </a:p>
        </p:txBody>
      </p:sp>
    </p:spTree>
    <p:extLst>
      <p:ext uri="{BB962C8B-B14F-4D97-AF65-F5344CB8AC3E}">
        <p14:creationId xmlns:p14="http://schemas.microsoft.com/office/powerpoint/2010/main" val="287014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MANEJO DE DESECHOS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295400"/>
            <a:ext cx="7772400" cy="5632311"/>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smtClean="0">
                <a:solidFill>
                  <a:schemeClr val="accent3">
                    <a:lumMod val="50000"/>
                  </a:schemeClr>
                </a:solidFill>
              </a:rPr>
              <a:t>Permitir que </a:t>
            </a:r>
            <a:r>
              <a:rPr lang="es-ES" sz="2400" dirty="0">
                <a:solidFill>
                  <a:schemeClr val="accent3">
                    <a:lumMod val="50000"/>
                  </a:schemeClr>
                </a:solidFill>
              </a:rPr>
              <a:t>los residuos sólidos </a:t>
            </a:r>
            <a:r>
              <a:rPr lang="es-ES" sz="2400" dirty="0" smtClean="0">
                <a:solidFill>
                  <a:schemeClr val="accent3">
                    <a:lumMod val="50000"/>
                  </a:schemeClr>
                </a:solidFill>
              </a:rPr>
              <a:t>generados </a:t>
            </a:r>
            <a:r>
              <a:rPr lang="es-ES" sz="2400" dirty="0">
                <a:solidFill>
                  <a:schemeClr val="accent3">
                    <a:lumMod val="50000"/>
                  </a:schemeClr>
                </a:solidFill>
              </a:rPr>
              <a:t>por el proyecto sean manipulados de la manera más adecuada para evitar o minimizar la afección a diferentes componentes ambientales y a obreros</a:t>
            </a:r>
            <a:r>
              <a:rPr lang="es-ES" sz="2400" dirty="0" smtClean="0">
                <a:solidFill>
                  <a:schemeClr val="accent3">
                    <a:lumMod val="50000"/>
                  </a:schemeClr>
                </a:solidFill>
              </a:rPr>
              <a:t>.</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370 USD</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C" sz="2400" dirty="0" smtClean="0">
                <a:solidFill>
                  <a:schemeClr val="accent3">
                    <a:lumMod val="50000"/>
                  </a:schemeClr>
                </a:solidFill>
              </a:rPr>
              <a:t>Fase</a:t>
            </a:r>
            <a:r>
              <a:rPr lang="en-US" sz="2400" dirty="0" smtClean="0">
                <a:solidFill>
                  <a:schemeClr val="accent3">
                    <a:lumMod val="50000"/>
                  </a:schemeClr>
                </a:solidFill>
              </a:rPr>
              <a:t> </a:t>
            </a:r>
            <a:r>
              <a:rPr lang="es-ES" sz="2400" dirty="0" smtClean="0">
                <a:solidFill>
                  <a:schemeClr val="accent3">
                    <a:lumMod val="50000"/>
                  </a:schemeClr>
                </a:solidFill>
              </a:rPr>
              <a:t>de construcción.</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Constructor del proyecto.</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Registro de cumplimiento del PMA.</a:t>
            </a:r>
          </a:p>
          <a:p>
            <a:pPr algn="just"/>
            <a:r>
              <a:rPr lang="es-ES" sz="2400" dirty="0" smtClean="0">
                <a:solidFill>
                  <a:schemeClr val="accent3">
                    <a:lumMod val="50000"/>
                  </a:schemeClr>
                </a:solidFill>
              </a:rPr>
              <a:t>Contador de recogedores de basura.</a:t>
            </a:r>
          </a:p>
          <a:p>
            <a:pPr algn="just"/>
            <a:r>
              <a:rPr lang="es-ES" sz="2400" dirty="0" smtClean="0">
                <a:solidFill>
                  <a:schemeClr val="accent3">
                    <a:lumMod val="50000"/>
                  </a:schemeClr>
                </a:solidFill>
              </a:rPr>
              <a:t>Fotografías.</a:t>
            </a:r>
          </a:p>
        </p:txBody>
      </p:sp>
    </p:spTree>
    <p:extLst>
      <p:ext uri="{BB962C8B-B14F-4D97-AF65-F5344CB8AC3E}">
        <p14:creationId xmlns:p14="http://schemas.microsoft.com/office/powerpoint/2010/main" val="3346748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0" y="1066800"/>
            <a:ext cx="7543800" cy="4893647"/>
          </a:xfrm>
          <a:prstGeom prst="rect">
            <a:avLst/>
          </a:prstGeom>
        </p:spPr>
        <p:txBody>
          <a:bodyPr wrap="square">
            <a:spAutoFit/>
          </a:bodyPr>
          <a:lstStyle/>
          <a:p>
            <a:pPr marL="342900" indent="-342900" algn="just">
              <a:buFont typeface="Arial" pitchFamily="34" charset="0"/>
              <a:buChar char="•"/>
            </a:pPr>
            <a:r>
              <a:rPr lang="es-EC" sz="2400" dirty="0" smtClean="0">
                <a:solidFill>
                  <a:schemeClr val="accent3">
                    <a:lumMod val="50000"/>
                  </a:schemeClr>
                </a:solidFill>
              </a:rPr>
              <a:t>Con los diseños técnicos listos, el GAD Municipal del Cantón El Pan (como cualquier patrocinador de una obra civil) necesitaba la obtención del permiso ambiental para la construcción del proyecto.</a:t>
            </a:r>
          </a:p>
          <a:p>
            <a:pPr marL="342900" indent="-342900" algn="just">
              <a:buFont typeface="Arial" pitchFamily="34" charset="0"/>
              <a:buChar char="•"/>
            </a:pPr>
            <a:endParaRPr lang="es-EC" sz="2400" dirty="0" smtClean="0">
              <a:solidFill>
                <a:schemeClr val="accent3">
                  <a:lumMod val="50000"/>
                </a:schemeClr>
              </a:solidFill>
            </a:endParaRPr>
          </a:p>
          <a:p>
            <a:pPr marL="342900" indent="-342900" algn="just">
              <a:buFont typeface="Arial" pitchFamily="34" charset="0"/>
              <a:buChar char="•"/>
            </a:pPr>
            <a:r>
              <a:rPr lang="es-EC" sz="2400" dirty="0" smtClean="0">
                <a:solidFill>
                  <a:schemeClr val="accent3">
                    <a:lumMod val="50000"/>
                  </a:schemeClr>
                </a:solidFill>
              </a:rPr>
              <a:t>El ente regulador a nivel nacional es el Ministerio del Ambiente, el cual dispone que, de acuerdo a la categorización ambiental del proyecto, los requisitos pueden variar.</a:t>
            </a:r>
          </a:p>
          <a:p>
            <a:pPr marL="342900" indent="-342900" algn="just">
              <a:buFont typeface="Arial" pitchFamily="34" charset="0"/>
              <a:buChar char="•"/>
            </a:pPr>
            <a:endParaRPr lang="es-EC" sz="2400" dirty="0" smtClean="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Proyectos catalogados como Categoría IV (proyectos que pueden generar alto impacto ambiental) necesitan de un </a:t>
            </a:r>
            <a:r>
              <a:rPr lang="es-ES" sz="2400" b="1" dirty="0" smtClean="0">
                <a:solidFill>
                  <a:schemeClr val="accent3">
                    <a:lumMod val="50000"/>
                  </a:schemeClr>
                </a:solidFill>
              </a:rPr>
              <a:t>E</a:t>
            </a:r>
            <a:r>
              <a:rPr lang="es-ES" sz="2400" dirty="0" smtClean="0">
                <a:solidFill>
                  <a:schemeClr val="accent3">
                    <a:lumMod val="50000"/>
                  </a:schemeClr>
                </a:solidFill>
              </a:rPr>
              <a:t>STUDIO DE </a:t>
            </a:r>
            <a:r>
              <a:rPr lang="es-ES" sz="2400" b="1" dirty="0" smtClean="0">
                <a:solidFill>
                  <a:schemeClr val="accent3">
                    <a:lumMod val="50000"/>
                  </a:schemeClr>
                </a:solidFill>
              </a:rPr>
              <a:t>I</a:t>
            </a:r>
            <a:r>
              <a:rPr lang="es-ES" sz="2400" dirty="0" smtClean="0">
                <a:solidFill>
                  <a:schemeClr val="accent3">
                    <a:lumMod val="50000"/>
                  </a:schemeClr>
                </a:solidFill>
              </a:rPr>
              <a:t>MPACTO </a:t>
            </a:r>
            <a:r>
              <a:rPr lang="es-ES" sz="2400" b="1" dirty="0" smtClean="0">
                <a:solidFill>
                  <a:schemeClr val="accent3">
                    <a:lumMod val="50000"/>
                  </a:schemeClr>
                </a:solidFill>
              </a:rPr>
              <a:t>A</a:t>
            </a:r>
            <a:r>
              <a:rPr lang="es-ES" sz="2400" dirty="0" smtClean="0">
                <a:solidFill>
                  <a:schemeClr val="accent3">
                    <a:lumMod val="50000"/>
                  </a:schemeClr>
                </a:solidFill>
              </a:rPr>
              <a:t>MBIENTAL.</a:t>
            </a:r>
            <a:endParaRPr lang="es-EC" sz="2400" dirty="0" smtClean="0">
              <a:solidFill>
                <a:schemeClr val="accent3">
                  <a:lumMod val="50000"/>
                </a:schemeClr>
              </a:solidFill>
            </a:endParaRPr>
          </a:p>
        </p:txBody>
      </p:sp>
      <p:sp>
        <p:nvSpPr>
          <p:cNvPr id="6" name="5 CuadroTexto"/>
          <p:cNvSpPr txBox="1"/>
          <p:nvPr/>
        </p:nvSpPr>
        <p:spPr>
          <a:xfrm>
            <a:off x="2119745" y="391180"/>
            <a:ext cx="5957455" cy="523220"/>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JUSTIFICATIVOS</a:t>
            </a:r>
            <a:endParaRPr lang="en-US" sz="2800" b="1"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245445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CONTINGENCIAS Y RIESGOS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295400"/>
            <a:ext cx="7772400" cy="4524315"/>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smtClean="0">
                <a:solidFill>
                  <a:schemeClr val="accent3">
                    <a:lumMod val="50000"/>
                  </a:schemeClr>
                </a:solidFill>
              </a:rPr>
              <a:t>Planificar y </a:t>
            </a:r>
            <a:r>
              <a:rPr lang="es-ES" sz="2400" dirty="0">
                <a:solidFill>
                  <a:schemeClr val="accent3">
                    <a:lumMod val="50000"/>
                  </a:schemeClr>
                </a:solidFill>
              </a:rPr>
              <a:t>describir la capacidad y las actividades de respuesta inmediata para controlar las emergencias que se pueden presentar durante </a:t>
            </a:r>
            <a:r>
              <a:rPr lang="es-ES" sz="2400" dirty="0" smtClean="0">
                <a:solidFill>
                  <a:schemeClr val="accent3">
                    <a:lumMod val="50000"/>
                  </a:schemeClr>
                </a:solidFill>
              </a:rPr>
              <a:t>el proyecto.</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503 USD</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C" sz="2400" dirty="0" smtClean="0">
                <a:solidFill>
                  <a:schemeClr val="accent3">
                    <a:lumMod val="50000"/>
                  </a:schemeClr>
                </a:solidFill>
              </a:rPr>
              <a:t>Fase</a:t>
            </a:r>
            <a:r>
              <a:rPr lang="en-US" sz="2400" dirty="0" smtClean="0">
                <a:solidFill>
                  <a:schemeClr val="accent3">
                    <a:lumMod val="50000"/>
                  </a:schemeClr>
                </a:solidFill>
              </a:rPr>
              <a:t> </a:t>
            </a:r>
            <a:r>
              <a:rPr lang="es-ES" sz="2400" dirty="0" smtClean="0">
                <a:solidFill>
                  <a:schemeClr val="accent3">
                    <a:lumMod val="50000"/>
                  </a:schemeClr>
                </a:solidFill>
              </a:rPr>
              <a:t>de construcción.</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Constructor del proyecto.</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Presencia de extintores, letreros informativos.</a:t>
            </a:r>
          </a:p>
        </p:txBody>
      </p:sp>
    </p:spTree>
    <p:extLst>
      <p:ext uri="{BB962C8B-B14F-4D97-AF65-F5344CB8AC3E}">
        <p14:creationId xmlns:p14="http://schemas.microsoft.com/office/powerpoint/2010/main" val="3272766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1384995"/>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SEGURIDAD INDUSTRIAL Y SALUD OCUPACIONAL</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724085"/>
            <a:ext cx="7772400" cy="4893647"/>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smtClean="0">
                <a:solidFill>
                  <a:schemeClr val="accent3">
                    <a:lumMod val="50000"/>
                  </a:schemeClr>
                </a:solidFill>
              </a:rPr>
              <a:t>Determinar </a:t>
            </a:r>
            <a:r>
              <a:rPr lang="es-ES" sz="2400" dirty="0">
                <a:solidFill>
                  <a:schemeClr val="accent3">
                    <a:lumMod val="50000"/>
                  </a:schemeClr>
                </a:solidFill>
              </a:rPr>
              <a:t>los procedimientos mínimos que permitan asegurar a los trabajadores condiciones óptimas para el desarrollo de sus labores, minimizando riesgos que atenten contra su integridad física (accidentes laborales</a:t>
            </a:r>
            <a:r>
              <a:rPr lang="es-ES" sz="2400" dirty="0" smtClean="0">
                <a:solidFill>
                  <a:schemeClr val="accent3">
                    <a:lumMod val="50000"/>
                  </a:schemeClr>
                </a:solidFill>
              </a:rPr>
              <a:t>).</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1.072 USD</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C" sz="2400" dirty="0" smtClean="0">
                <a:solidFill>
                  <a:schemeClr val="accent3">
                    <a:lumMod val="50000"/>
                  </a:schemeClr>
                </a:solidFill>
              </a:rPr>
              <a:t>Fase</a:t>
            </a:r>
            <a:r>
              <a:rPr lang="en-US" sz="2400" dirty="0" smtClean="0">
                <a:solidFill>
                  <a:schemeClr val="accent3">
                    <a:lumMod val="50000"/>
                  </a:schemeClr>
                </a:solidFill>
              </a:rPr>
              <a:t> </a:t>
            </a:r>
            <a:r>
              <a:rPr lang="es-ES" sz="2400" dirty="0" smtClean="0">
                <a:solidFill>
                  <a:schemeClr val="accent3">
                    <a:lumMod val="50000"/>
                  </a:schemeClr>
                </a:solidFill>
              </a:rPr>
              <a:t>de construcción.</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Constructor del proyecto.</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Personal utilizando implementos de seguridad.</a:t>
            </a:r>
          </a:p>
        </p:txBody>
      </p:sp>
    </p:spTree>
    <p:extLst>
      <p:ext uri="{BB962C8B-B14F-4D97-AF65-F5344CB8AC3E}">
        <p14:creationId xmlns:p14="http://schemas.microsoft.com/office/powerpoint/2010/main" val="3819170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CAPACITACIÓN AMBIENTAL</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371600"/>
            <a:ext cx="7772400" cy="4524315"/>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a:solidFill>
                  <a:schemeClr val="accent3">
                    <a:lumMod val="50000"/>
                  </a:schemeClr>
                </a:solidFill>
              </a:rPr>
              <a:t>Cumplir el Plan de Manejo Ambiental a cabalidad a través del conocimiento y aplicación de los programas por parte de los involucrados en la ejecución de la obra</a:t>
            </a:r>
            <a:r>
              <a:rPr lang="es-ES" sz="2400" dirty="0" smtClean="0">
                <a:solidFill>
                  <a:schemeClr val="accent3">
                    <a:lumMod val="50000"/>
                  </a:schemeClr>
                </a:solidFill>
              </a:rPr>
              <a:t>.</a:t>
            </a:r>
          </a:p>
          <a:p>
            <a:pPr algn="just"/>
            <a:r>
              <a:rPr lang="es-ES" sz="2400" b="1" dirty="0" smtClean="0">
                <a:solidFill>
                  <a:schemeClr val="accent3">
                    <a:lumMod val="50000"/>
                  </a:schemeClr>
                </a:solidFill>
              </a:rPr>
              <a:t>Costo:</a:t>
            </a:r>
          </a:p>
          <a:p>
            <a:pPr algn="just"/>
            <a:r>
              <a:rPr lang="es-ES" sz="2400" b="1" dirty="0" smtClean="0">
                <a:solidFill>
                  <a:schemeClr val="accent3">
                    <a:lumMod val="50000"/>
                  </a:schemeClr>
                </a:solidFill>
              </a:rPr>
              <a:t>--</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C" sz="2400" dirty="0" smtClean="0">
                <a:solidFill>
                  <a:schemeClr val="accent3">
                    <a:lumMod val="50000"/>
                  </a:schemeClr>
                </a:solidFill>
              </a:rPr>
              <a:t>Fase</a:t>
            </a:r>
            <a:r>
              <a:rPr lang="en-US" sz="2400" dirty="0" smtClean="0">
                <a:solidFill>
                  <a:schemeClr val="accent3">
                    <a:lumMod val="50000"/>
                  </a:schemeClr>
                </a:solidFill>
              </a:rPr>
              <a:t> </a:t>
            </a:r>
            <a:r>
              <a:rPr lang="es-ES" sz="2400" dirty="0" smtClean="0">
                <a:solidFill>
                  <a:schemeClr val="accent3">
                    <a:lumMod val="50000"/>
                  </a:schemeClr>
                </a:solidFill>
              </a:rPr>
              <a:t>de construcción.</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Constructor del proyecto.</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Obreros informados y capacitados.</a:t>
            </a:r>
          </a:p>
        </p:txBody>
      </p:sp>
    </p:spTree>
    <p:extLst>
      <p:ext uri="{BB962C8B-B14F-4D97-AF65-F5344CB8AC3E}">
        <p14:creationId xmlns:p14="http://schemas.microsoft.com/office/powerpoint/2010/main" val="31915784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PARTICIPACIÓN CIUDADANA</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371600"/>
            <a:ext cx="7772400" cy="5262979"/>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a:solidFill>
                  <a:schemeClr val="accent3">
                    <a:lumMod val="50000"/>
                  </a:schemeClr>
                </a:solidFill>
              </a:rPr>
              <a:t>Brindar la información necesaria a los actores involucrados a través de reuniones entre los representantes del proyecto y la comunidad, con el fin de socializar los aspectos más relevantes del mismo</a:t>
            </a:r>
            <a:r>
              <a:rPr lang="es-ES" sz="2400" dirty="0" smtClean="0">
                <a:solidFill>
                  <a:schemeClr val="accent3">
                    <a:lumMod val="50000"/>
                  </a:schemeClr>
                </a:solidFill>
              </a:rPr>
              <a:t>.</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1.355 USD</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C" sz="2400" dirty="0" smtClean="0">
                <a:solidFill>
                  <a:schemeClr val="accent3">
                    <a:lumMod val="50000"/>
                  </a:schemeClr>
                </a:solidFill>
              </a:rPr>
              <a:t>Fase</a:t>
            </a:r>
            <a:r>
              <a:rPr lang="en-US" sz="2400" dirty="0" smtClean="0">
                <a:solidFill>
                  <a:schemeClr val="accent3">
                    <a:lumMod val="50000"/>
                  </a:schemeClr>
                </a:solidFill>
              </a:rPr>
              <a:t> </a:t>
            </a:r>
            <a:r>
              <a:rPr lang="es-ES" sz="2400" dirty="0" smtClean="0">
                <a:solidFill>
                  <a:schemeClr val="accent3">
                    <a:lumMod val="50000"/>
                  </a:schemeClr>
                </a:solidFill>
              </a:rPr>
              <a:t>de construcción.</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Constructor del proyecto.</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Encuestas de percepción pública.</a:t>
            </a:r>
          </a:p>
          <a:p>
            <a:pPr algn="just"/>
            <a:r>
              <a:rPr lang="es-ES" sz="2400" dirty="0" smtClean="0">
                <a:solidFill>
                  <a:schemeClr val="accent3">
                    <a:lumMod val="50000"/>
                  </a:schemeClr>
                </a:solidFill>
              </a:rPr>
              <a:t>Talleres de validación con los involucrados.</a:t>
            </a:r>
          </a:p>
        </p:txBody>
      </p:sp>
    </p:spTree>
    <p:extLst>
      <p:ext uri="{BB962C8B-B14F-4D97-AF65-F5344CB8AC3E}">
        <p14:creationId xmlns:p14="http://schemas.microsoft.com/office/powerpoint/2010/main" val="676383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REACIONES COMUNITARIAS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371600"/>
            <a:ext cx="7772400" cy="4524315"/>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smtClean="0">
                <a:solidFill>
                  <a:schemeClr val="accent3">
                    <a:lumMod val="50000"/>
                  </a:schemeClr>
                </a:solidFill>
              </a:rPr>
              <a:t>Establecer limitaciones en la construcción de ramales, para preservar la calidad del aire.</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C" sz="2400" dirty="0" smtClean="0">
                <a:solidFill>
                  <a:schemeClr val="accent3">
                    <a:lumMod val="50000"/>
                  </a:schemeClr>
                </a:solidFill>
              </a:rPr>
              <a:t>Fase</a:t>
            </a:r>
            <a:r>
              <a:rPr lang="en-US" sz="2400" dirty="0" smtClean="0">
                <a:solidFill>
                  <a:schemeClr val="accent3">
                    <a:lumMod val="50000"/>
                  </a:schemeClr>
                </a:solidFill>
              </a:rPr>
              <a:t> </a:t>
            </a:r>
            <a:r>
              <a:rPr lang="es-ES" sz="2400" dirty="0" smtClean="0">
                <a:solidFill>
                  <a:schemeClr val="accent3">
                    <a:lumMod val="50000"/>
                  </a:schemeClr>
                </a:solidFill>
              </a:rPr>
              <a:t>de funcionamiento.</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GAD El Pan.</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Mesas de diálogo.</a:t>
            </a:r>
          </a:p>
          <a:p>
            <a:pPr algn="just"/>
            <a:r>
              <a:rPr lang="es-ES" sz="2400" dirty="0" smtClean="0">
                <a:solidFill>
                  <a:schemeClr val="accent3">
                    <a:lumMod val="50000"/>
                  </a:schemeClr>
                </a:solidFill>
              </a:rPr>
              <a:t>Ordenanza Municipal.</a:t>
            </a:r>
          </a:p>
        </p:txBody>
      </p:sp>
    </p:spTree>
    <p:extLst>
      <p:ext uri="{BB962C8B-B14F-4D97-AF65-F5344CB8AC3E}">
        <p14:creationId xmlns:p14="http://schemas.microsoft.com/office/powerpoint/2010/main" val="3206437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954107"/>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PROGRAMA DE MONITOREO Y SEGUIMIENTO</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371600"/>
            <a:ext cx="7772400" cy="4524315"/>
          </a:xfrm>
          <a:prstGeom prst="rect">
            <a:avLst/>
          </a:prstGeom>
        </p:spPr>
        <p:txBody>
          <a:bodyPr wrap="square">
            <a:spAutoFit/>
          </a:bodyPr>
          <a:lstStyle/>
          <a:p>
            <a:pPr algn="just"/>
            <a:r>
              <a:rPr lang="es-ES" sz="2400" b="1" dirty="0" smtClean="0">
                <a:solidFill>
                  <a:schemeClr val="accent3">
                    <a:lumMod val="50000"/>
                  </a:schemeClr>
                </a:solidFill>
              </a:rPr>
              <a:t>Objetivo:</a:t>
            </a:r>
          </a:p>
          <a:p>
            <a:pPr algn="just"/>
            <a:r>
              <a:rPr lang="es-ES" sz="2400" dirty="0">
                <a:solidFill>
                  <a:schemeClr val="accent3">
                    <a:lumMod val="50000"/>
                  </a:schemeClr>
                </a:solidFill>
              </a:rPr>
              <a:t>El presente plan de monitoreo pretende asegurar la aplicación íntegra del Plan de Manejo Ambiental descrito</a:t>
            </a:r>
            <a:r>
              <a:rPr lang="es-ES" sz="2400" dirty="0" smtClean="0">
                <a:solidFill>
                  <a:schemeClr val="accent3">
                    <a:lumMod val="50000"/>
                  </a:schemeClr>
                </a:solidFill>
              </a:rPr>
              <a:t>.</a:t>
            </a:r>
          </a:p>
          <a:p>
            <a:pPr algn="just"/>
            <a:r>
              <a:rPr lang="es-ES" sz="2400" b="1" dirty="0" smtClean="0">
                <a:solidFill>
                  <a:schemeClr val="accent3">
                    <a:lumMod val="50000"/>
                  </a:schemeClr>
                </a:solidFill>
              </a:rPr>
              <a:t>Costo:</a:t>
            </a:r>
          </a:p>
          <a:p>
            <a:pPr algn="just"/>
            <a:r>
              <a:rPr lang="es-ES" sz="2400" dirty="0" smtClean="0">
                <a:solidFill>
                  <a:schemeClr val="accent3">
                    <a:lumMod val="50000"/>
                  </a:schemeClr>
                </a:solidFill>
              </a:rPr>
              <a:t>--</a:t>
            </a:r>
          </a:p>
          <a:p>
            <a:pPr algn="just"/>
            <a:r>
              <a:rPr lang="es-ES" sz="2400" b="1" dirty="0" smtClean="0">
                <a:solidFill>
                  <a:schemeClr val="accent3">
                    <a:lumMod val="50000"/>
                  </a:schemeClr>
                </a:solidFill>
              </a:rPr>
              <a:t>Plazo:</a:t>
            </a:r>
            <a:endParaRPr lang="es-ES" sz="2400" dirty="0">
              <a:solidFill>
                <a:schemeClr val="accent3">
                  <a:lumMod val="50000"/>
                </a:schemeClr>
              </a:solidFill>
            </a:endParaRPr>
          </a:p>
          <a:p>
            <a:pPr algn="just"/>
            <a:r>
              <a:rPr lang="es-EC" sz="2400" dirty="0" smtClean="0">
                <a:solidFill>
                  <a:schemeClr val="accent3">
                    <a:lumMod val="50000"/>
                  </a:schemeClr>
                </a:solidFill>
              </a:rPr>
              <a:t>Fase</a:t>
            </a:r>
            <a:r>
              <a:rPr lang="en-US" sz="2400" dirty="0" smtClean="0">
                <a:solidFill>
                  <a:schemeClr val="accent3">
                    <a:lumMod val="50000"/>
                  </a:schemeClr>
                </a:solidFill>
              </a:rPr>
              <a:t> </a:t>
            </a:r>
            <a:r>
              <a:rPr lang="es-ES" sz="2400" dirty="0" smtClean="0">
                <a:solidFill>
                  <a:schemeClr val="accent3">
                    <a:lumMod val="50000"/>
                  </a:schemeClr>
                </a:solidFill>
              </a:rPr>
              <a:t>de funcionamiento.</a:t>
            </a:r>
          </a:p>
          <a:p>
            <a:pPr algn="just"/>
            <a:r>
              <a:rPr lang="es-ES" sz="2400" b="1" dirty="0" smtClean="0">
                <a:solidFill>
                  <a:schemeClr val="accent3">
                    <a:lumMod val="50000"/>
                  </a:schemeClr>
                </a:solidFill>
              </a:rPr>
              <a:t>Responsable:</a:t>
            </a:r>
          </a:p>
          <a:p>
            <a:pPr algn="just"/>
            <a:r>
              <a:rPr lang="es-ES" sz="2400" dirty="0" smtClean="0">
                <a:solidFill>
                  <a:schemeClr val="accent3">
                    <a:lumMod val="50000"/>
                  </a:schemeClr>
                </a:solidFill>
              </a:rPr>
              <a:t>GAD El Pan.</a:t>
            </a:r>
          </a:p>
          <a:p>
            <a:pPr algn="just"/>
            <a:r>
              <a:rPr lang="es-ES" sz="2400" b="1" dirty="0" smtClean="0">
                <a:solidFill>
                  <a:schemeClr val="accent3">
                    <a:lumMod val="50000"/>
                  </a:schemeClr>
                </a:solidFill>
              </a:rPr>
              <a:t>Indicador:</a:t>
            </a:r>
          </a:p>
          <a:p>
            <a:pPr algn="just"/>
            <a:r>
              <a:rPr lang="es-ES" sz="2400" dirty="0" smtClean="0">
                <a:solidFill>
                  <a:schemeClr val="accent3">
                    <a:lumMod val="50000"/>
                  </a:schemeClr>
                </a:solidFill>
              </a:rPr>
              <a:t>Registro (llevado por la UGA del GAD) del cumplimiento del PMA. </a:t>
            </a:r>
          </a:p>
        </p:txBody>
      </p:sp>
    </p:spTree>
    <p:extLst>
      <p:ext uri="{BB962C8B-B14F-4D97-AF65-F5344CB8AC3E}">
        <p14:creationId xmlns:p14="http://schemas.microsoft.com/office/powerpoint/2010/main" val="3166288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CONCLUSIONES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79585" y="1371600"/>
            <a:ext cx="7772400" cy="4893647"/>
          </a:xfrm>
          <a:prstGeom prst="rect">
            <a:avLst/>
          </a:prstGeom>
        </p:spPr>
        <p:txBody>
          <a:bodyPr wrap="square">
            <a:spAutoFit/>
          </a:bodyPr>
          <a:lstStyle/>
          <a:p>
            <a:pPr marL="342900" indent="-342900" algn="just">
              <a:buFont typeface="Arial" pitchFamily="34" charset="0"/>
              <a:buChar char="•"/>
            </a:pPr>
            <a:r>
              <a:rPr lang="es-ES" sz="2400" dirty="0">
                <a:solidFill>
                  <a:schemeClr val="accent3">
                    <a:lumMod val="50000"/>
                  </a:schemeClr>
                </a:solidFill>
              </a:rPr>
              <a:t>Se elaboró un </a:t>
            </a:r>
            <a:r>
              <a:rPr lang="es-ES" sz="2400" dirty="0" smtClean="0">
                <a:solidFill>
                  <a:schemeClr val="accent3">
                    <a:lumMod val="50000"/>
                  </a:schemeClr>
                </a:solidFill>
              </a:rPr>
              <a:t>EIA </a:t>
            </a:r>
            <a:r>
              <a:rPr lang="es-ES" sz="2400" dirty="0">
                <a:solidFill>
                  <a:schemeClr val="accent3">
                    <a:lumMod val="50000"/>
                  </a:schemeClr>
                </a:solidFill>
              </a:rPr>
              <a:t>de los trabajos que comprenden la apertura de una vía localizada en un área protegida, estableciendo los parámetros ambientales necesarios para poder llevar a cabo la verificación del cumplimiento de las leyes, decretos, ordenanzas y demás disposiciones ambientales vigentes, a  escala nacional y local</a:t>
            </a:r>
            <a:r>
              <a:rPr lang="es-ES" sz="2400" dirty="0" smtClean="0">
                <a:solidFill>
                  <a:schemeClr val="accent3">
                    <a:lumMod val="50000"/>
                  </a:schemeClr>
                </a:solidFill>
              </a:rPr>
              <a:t>.</a:t>
            </a:r>
          </a:p>
          <a:p>
            <a:pPr marL="342900" indent="-342900" algn="just">
              <a:buFont typeface="Arial" pitchFamily="34" charset="0"/>
              <a:buChar char="•"/>
            </a:pPr>
            <a:endParaRPr lang="es-ES" sz="2400" dirty="0" smtClean="0">
              <a:solidFill>
                <a:schemeClr val="accent3">
                  <a:lumMod val="50000"/>
                </a:schemeClr>
              </a:solidFill>
            </a:endParaRPr>
          </a:p>
          <a:p>
            <a:pPr marL="342900" indent="-342900" algn="just">
              <a:buFont typeface="Arial" pitchFamily="34" charset="0"/>
              <a:buChar char="•"/>
            </a:pPr>
            <a:r>
              <a:rPr lang="es-ES" sz="2400" dirty="0">
                <a:solidFill>
                  <a:schemeClr val="accent3">
                    <a:lumMod val="50000"/>
                  </a:schemeClr>
                </a:solidFill>
              </a:rPr>
              <a:t>El producto final obtenido fue el </a:t>
            </a:r>
            <a:r>
              <a:rPr lang="es-ES" sz="2400" dirty="0" smtClean="0">
                <a:solidFill>
                  <a:schemeClr val="accent3">
                    <a:lumMod val="50000"/>
                  </a:schemeClr>
                </a:solidFill>
              </a:rPr>
              <a:t>PMA </a:t>
            </a:r>
            <a:r>
              <a:rPr lang="es-ES" sz="2400" dirty="0">
                <a:solidFill>
                  <a:schemeClr val="accent3">
                    <a:lumMod val="50000"/>
                  </a:schemeClr>
                </a:solidFill>
              </a:rPr>
              <a:t>que presenta las medidas necesarias con el fin de potencializar los impactos positivos y minimizar y/o eliminar los impactos ambientales negativos producidos, cumpliendo con las leyes, normas, reglamentos y ordenanzas ambientales vigentes. </a:t>
            </a:r>
            <a:endParaRPr lang="es-ES" sz="2400" dirty="0" smtClean="0">
              <a:solidFill>
                <a:schemeClr val="accent3">
                  <a:lumMod val="50000"/>
                </a:schemeClr>
              </a:solidFill>
            </a:endParaRPr>
          </a:p>
        </p:txBody>
      </p:sp>
    </p:spTree>
    <p:extLst>
      <p:ext uri="{BB962C8B-B14F-4D97-AF65-F5344CB8AC3E}">
        <p14:creationId xmlns:p14="http://schemas.microsoft.com/office/powerpoint/2010/main" val="30390761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1687057" y="304800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GRACIAS…</a:t>
            </a:r>
            <a:endParaRPr lang="en-US" sz="2800" b="1"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037672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JUSTIFICATIVOS</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62000" y="1066800"/>
            <a:ext cx="7543800" cy="5632311"/>
          </a:xfrm>
          <a:prstGeom prst="rect">
            <a:avLst/>
          </a:prstGeom>
        </p:spPr>
        <p:txBody>
          <a:bodyPr wrap="square">
            <a:spAutoFit/>
          </a:bodyPr>
          <a:lstStyle/>
          <a:p>
            <a:pPr marL="342900" indent="-342900" algn="just">
              <a:buFont typeface="Arial" pitchFamily="34" charset="0"/>
              <a:buChar char="•"/>
            </a:pPr>
            <a:r>
              <a:rPr lang="es-EC" sz="2400" dirty="0" smtClean="0">
                <a:solidFill>
                  <a:schemeClr val="accent3">
                    <a:lumMod val="50000"/>
                  </a:schemeClr>
                </a:solidFill>
              </a:rPr>
              <a:t>El Código de Categorización Ambiental Nacional (CCAN), define lo siguiente:</a:t>
            </a:r>
          </a:p>
          <a:p>
            <a:pPr marL="342900" indent="-342900" algn="just">
              <a:buFont typeface="Arial" pitchFamily="34" charset="0"/>
              <a:buChar char="•"/>
            </a:pPr>
            <a:endParaRPr lang="es-EC" sz="2400" dirty="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La </a:t>
            </a:r>
            <a:r>
              <a:rPr lang="es-ES" sz="2400" dirty="0">
                <a:solidFill>
                  <a:schemeClr val="accent3">
                    <a:lumMod val="50000"/>
                  </a:schemeClr>
                </a:solidFill>
              </a:rPr>
              <a:t>actividad correspondiente a “Construcción y/o ampliación de caminos de herradura y de empalizado mayor a 2 Km.”, está dentro de la </a:t>
            </a:r>
            <a:r>
              <a:rPr lang="es-ES" sz="2400" b="1" u="sng" dirty="0">
                <a:solidFill>
                  <a:schemeClr val="accent3">
                    <a:lumMod val="50000"/>
                  </a:schemeClr>
                </a:solidFill>
              </a:rPr>
              <a:t>Categoría II</a:t>
            </a:r>
            <a:r>
              <a:rPr lang="es-ES" sz="2400" dirty="0">
                <a:solidFill>
                  <a:schemeClr val="accent3">
                    <a:lumMod val="50000"/>
                  </a:schemeClr>
                </a:solidFill>
              </a:rPr>
              <a:t>, pero al tener como actividad concurrente la “Construcción de Escombreras con capacidad de almacenamiento mayor a 20.000 </a:t>
            </a:r>
            <a:r>
              <a:rPr lang="es-ES" sz="2400" dirty="0" smtClean="0">
                <a:solidFill>
                  <a:schemeClr val="accent3">
                    <a:lumMod val="50000"/>
                  </a:schemeClr>
                </a:solidFill>
              </a:rPr>
              <a:t>m3, la </a:t>
            </a:r>
            <a:r>
              <a:rPr lang="es-ES" sz="2400" dirty="0">
                <a:solidFill>
                  <a:schemeClr val="accent3">
                    <a:lumMod val="50000"/>
                  </a:schemeClr>
                </a:solidFill>
              </a:rPr>
              <a:t>actividad global se encuentra en la </a:t>
            </a:r>
            <a:r>
              <a:rPr lang="es-ES" sz="2400" b="1" u="sng" dirty="0">
                <a:solidFill>
                  <a:schemeClr val="accent3">
                    <a:lumMod val="50000"/>
                  </a:schemeClr>
                </a:solidFill>
              </a:rPr>
              <a:t>Categoría IV</a:t>
            </a:r>
            <a:r>
              <a:rPr lang="es-ES" sz="2400" b="1" u="sng" dirty="0" smtClean="0">
                <a:solidFill>
                  <a:schemeClr val="accent3">
                    <a:lumMod val="50000"/>
                  </a:schemeClr>
                </a:solidFill>
              </a:rPr>
              <a:t>.</a:t>
            </a:r>
          </a:p>
          <a:p>
            <a:pPr marL="342900" indent="-342900" algn="just">
              <a:buFont typeface="Arial" pitchFamily="34" charset="0"/>
              <a:buChar char="•"/>
            </a:pPr>
            <a:endParaRPr lang="es-ES" sz="2400" b="1" u="sng" dirty="0" smtClean="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Por lo que para la obtención de la Licencia Ambiental, la entidad auspiciante de la construcción de la vía, requiere la realización de un </a:t>
            </a:r>
            <a:r>
              <a:rPr lang="es-ES" sz="2400" b="1" dirty="0" smtClean="0">
                <a:solidFill>
                  <a:schemeClr val="accent3">
                    <a:lumMod val="50000"/>
                  </a:schemeClr>
                </a:solidFill>
              </a:rPr>
              <a:t>E</a:t>
            </a:r>
            <a:r>
              <a:rPr lang="es-ES" sz="2400" dirty="0" smtClean="0">
                <a:solidFill>
                  <a:schemeClr val="accent3">
                    <a:lumMod val="50000"/>
                  </a:schemeClr>
                </a:solidFill>
              </a:rPr>
              <a:t>STUDIO DE </a:t>
            </a:r>
            <a:r>
              <a:rPr lang="es-ES" sz="2400" b="1" dirty="0" smtClean="0">
                <a:solidFill>
                  <a:schemeClr val="accent3">
                    <a:lumMod val="50000"/>
                  </a:schemeClr>
                </a:solidFill>
              </a:rPr>
              <a:t>I</a:t>
            </a:r>
            <a:r>
              <a:rPr lang="es-ES" sz="2400" dirty="0" smtClean="0">
                <a:solidFill>
                  <a:schemeClr val="accent3">
                    <a:lumMod val="50000"/>
                  </a:schemeClr>
                </a:solidFill>
              </a:rPr>
              <a:t>MPACTO </a:t>
            </a:r>
            <a:r>
              <a:rPr lang="es-ES" sz="2400" b="1" dirty="0" smtClean="0">
                <a:solidFill>
                  <a:schemeClr val="accent3">
                    <a:lumMod val="50000"/>
                  </a:schemeClr>
                </a:solidFill>
              </a:rPr>
              <a:t>A</a:t>
            </a:r>
            <a:r>
              <a:rPr lang="es-ES" sz="2400" dirty="0" smtClean="0">
                <a:solidFill>
                  <a:schemeClr val="accent3">
                    <a:lumMod val="50000"/>
                  </a:schemeClr>
                </a:solidFill>
              </a:rPr>
              <a:t>MBIENTAL.</a:t>
            </a:r>
            <a:endParaRPr lang="es-EC" sz="2400" dirty="0" smtClean="0">
              <a:solidFill>
                <a:schemeClr val="accent3">
                  <a:lumMod val="50000"/>
                </a:schemeClr>
              </a:solidFill>
            </a:endParaRPr>
          </a:p>
        </p:txBody>
      </p:sp>
    </p:spTree>
    <p:extLst>
      <p:ext uri="{BB962C8B-B14F-4D97-AF65-F5344CB8AC3E}">
        <p14:creationId xmlns:p14="http://schemas.microsoft.com/office/powerpoint/2010/main" val="2963309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JUSTIFICATIVOS</a:t>
            </a:r>
            <a:endParaRPr lang="en-US" sz="2800" b="1" dirty="0">
              <a:solidFill>
                <a:schemeClr val="accent3">
                  <a:lumMod val="50000"/>
                </a:schemeClr>
              </a:solidFill>
              <a:latin typeface="Arial" pitchFamily="34" charset="0"/>
              <a:cs typeface="Arial" pitchFamily="34" charset="0"/>
            </a:endParaRPr>
          </a:p>
        </p:txBody>
      </p:sp>
      <p:pic>
        <p:nvPicPr>
          <p:cNvPr id="6" name="5 Imagen" descr="D:\JORGE PESANTEZ\Desktop\JEPS\MÓDULOS MAC ESPE\TESIS\CUADRO DE PROCESOS AR TECNICO.png"/>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239000" cy="4724400"/>
          </a:xfrm>
          <a:prstGeom prst="rect">
            <a:avLst/>
          </a:prstGeom>
          <a:noFill/>
          <a:ln>
            <a:noFill/>
          </a:ln>
        </p:spPr>
      </p:pic>
    </p:spTree>
    <p:extLst>
      <p:ext uri="{BB962C8B-B14F-4D97-AF65-F5344CB8AC3E}">
        <p14:creationId xmlns:p14="http://schemas.microsoft.com/office/powerpoint/2010/main" val="292059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n-US" sz="2800" b="1" dirty="0" smtClean="0">
                <a:solidFill>
                  <a:schemeClr val="accent3">
                    <a:lumMod val="50000"/>
                  </a:schemeClr>
                </a:solidFill>
                <a:latin typeface="Arial" pitchFamily="34" charset="0"/>
                <a:cs typeface="Arial" pitchFamily="34" charset="0"/>
              </a:rPr>
              <a:t>OBJETIVO</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62000" y="1066800"/>
            <a:ext cx="7543800" cy="5262979"/>
          </a:xfrm>
          <a:prstGeom prst="rect">
            <a:avLst/>
          </a:prstGeom>
        </p:spPr>
        <p:txBody>
          <a:bodyPr wrap="square">
            <a:spAutoFit/>
          </a:bodyPr>
          <a:lstStyle/>
          <a:p>
            <a:pPr marL="342900" indent="-342900" algn="just">
              <a:buFont typeface="Arial" pitchFamily="34" charset="0"/>
              <a:buChar char="•"/>
            </a:pPr>
            <a:r>
              <a:rPr lang="es-EC" sz="2400" dirty="0" smtClean="0">
                <a:solidFill>
                  <a:schemeClr val="accent3">
                    <a:lumMod val="50000"/>
                  </a:schemeClr>
                </a:solidFill>
              </a:rPr>
              <a:t>Debido a las condiciones expuestas, la presente tesis tiene como objetivo la realización de un Estudio de Impacto Ambiental (EIA) de los trabajos que comprenden la apertura de una vía localizada en un área protegida, cuyo producto final será un Plan de Manejo Ambiental (PMA).</a:t>
            </a:r>
          </a:p>
          <a:p>
            <a:pPr marL="342900" indent="-342900" algn="just">
              <a:buFont typeface="Arial" pitchFamily="34" charset="0"/>
              <a:buChar char="•"/>
            </a:pPr>
            <a:endParaRPr lang="es-EC" sz="2400" dirty="0">
              <a:solidFill>
                <a:schemeClr val="accent3">
                  <a:lumMod val="50000"/>
                </a:schemeClr>
              </a:solidFill>
            </a:endParaRPr>
          </a:p>
          <a:p>
            <a:pPr marL="342900" indent="-342900" algn="just">
              <a:buFont typeface="Arial" pitchFamily="34" charset="0"/>
              <a:buChar char="•"/>
            </a:pPr>
            <a:r>
              <a:rPr lang="es-EC" sz="2400" dirty="0" smtClean="0">
                <a:solidFill>
                  <a:schemeClr val="accent3">
                    <a:lumMod val="50000"/>
                  </a:schemeClr>
                </a:solidFill>
              </a:rPr>
              <a:t>Para lo cual será necesario lo siguiente:</a:t>
            </a:r>
          </a:p>
          <a:p>
            <a:pPr marL="342900" indent="-342900" algn="just">
              <a:buFont typeface="Arial" pitchFamily="34" charset="0"/>
              <a:buChar char="•"/>
            </a:pPr>
            <a:endParaRPr lang="es-EC" sz="2400" dirty="0">
              <a:solidFill>
                <a:schemeClr val="accent3">
                  <a:lumMod val="50000"/>
                </a:schemeClr>
              </a:solidFill>
            </a:endParaRPr>
          </a:p>
          <a:p>
            <a:pPr marL="1035050" indent="-342900" algn="just">
              <a:buFont typeface="Arial" pitchFamily="34" charset="0"/>
              <a:buChar char="•"/>
            </a:pPr>
            <a:r>
              <a:rPr lang="es-EC" sz="2400" dirty="0" smtClean="0">
                <a:solidFill>
                  <a:schemeClr val="accent3">
                    <a:lumMod val="50000"/>
                  </a:schemeClr>
                </a:solidFill>
              </a:rPr>
              <a:t>Analizar la normativa legal - ambiental vigente.</a:t>
            </a:r>
          </a:p>
          <a:p>
            <a:pPr marL="1035050" indent="-342900" algn="just">
              <a:buFont typeface="Arial" pitchFamily="34" charset="0"/>
              <a:buChar char="•"/>
            </a:pPr>
            <a:r>
              <a:rPr lang="es-EC" sz="2400" dirty="0" smtClean="0">
                <a:solidFill>
                  <a:schemeClr val="accent3">
                    <a:lumMod val="50000"/>
                  </a:schemeClr>
                </a:solidFill>
              </a:rPr>
              <a:t>Evaluar las condiciones socioeconómicas del proyecto en sus áreas de influencia; y,</a:t>
            </a:r>
          </a:p>
          <a:p>
            <a:pPr marL="1035050" indent="-342900" algn="just">
              <a:buFont typeface="Arial" pitchFamily="34" charset="0"/>
              <a:buChar char="•"/>
            </a:pPr>
            <a:r>
              <a:rPr lang="es-ES" sz="2400" dirty="0" smtClean="0">
                <a:solidFill>
                  <a:schemeClr val="accent3">
                    <a:lumMod val="50000"/>
                  </a:schemeClr>
                </a:solidFill>
              </a:rPr>
              <a:t>Determinar </a:t>
            </a:r>
            <a:r>
              <a:rPr lang="es-ES" sz="2400" dirty="0">
                <a:solidFill>
                  <a:schemeClr val="accent3">
                    <a:lumMod val="50000"/>
                  </a:schemeClr>
                </a:solidFill>
              </a:rPr>
              <a:t>cualitativa y cuantitativamente los impactos ambientales </a:t>
            </a:r>
            <a:r>
              <a:rPr lang="es-ES" sz="2400" dirty="0" smtClean="0">
                <a:solidFill>
                  <a:schemeClr val="accent3">
                    <a:lumMod val="50000"/>
                  </a:schemeClr>
                </a:solidFill>
              </a:rPr>
              <a:t>causados.</a:t>
            </a:r>
            <a:endParaRPr lang="es-EC" sz="2400" dirty="0" smtClean="0">
              <a:solidFill>
                <a:schemeClr val="accent3">
                  <a:lumMod val="50000"/>
                </a:schemeClr>
              </a:solidFill>
            </a:endParaRPr>
          </a:p>
        </p:txBody>
      </p:sp>
    </p:spTree>
    <p:extLst>
      <p:ext uri="{BB962C8B-B14F-4D97-AF65-F5344CB8AC3E}">
        <p14:creationId xmlns:p14="http://schemas.microsoft.com/office/powerpoint/2010/main" val="766053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9745" y="391180"/>
            <a:ext cx="5957455" cy="523220"/>
          </a:xfrm>
          <a:prstGeom prst="rect">
            <a:avLst/>
          </a:prstGeom>
          <a:noFill/>
        </p:spPr>
        <p:txBody>
          <a:bodyPr wrap="square" rtlCol="0">
            <a:spAutoFit/>
          </a:bodyPr>
          <a:lstStyle/>
          <a:p>
            <a:pPr algn="ctr"/>
            <a:r>
              <a:rPr lang="es-EC" sz="2800" b="1" dirty="0" smtClean="0">
                <a:solidFill>
                  <a:schemeClr val="accent3">
                    <a:lumMod val="50000"/>
                  </a:schemeClr>
                </a:solidFill>
                <a:latin typeface="Arial" pitchFamily="34" charset="0"/>
                <a:cs typeface="Arial" pitchFamily="34" charset="0"/>
              </a:rPr>
              <a:t>SOBRE ÁREA PROTEGIDA</a:t>
            </a:r>
            <a:endParaRPr lang="en-US" sz="2800" b="1" dirty="0">
              <a:solidFill>
                <a:schemeClr val="accent3">
                  <a:lumMod val="50000"/>
                </a:schemeClr>
              </a:solidFill>
              <a:latin typeface="Arial" pitchFamily="34" charset="0"/>
              <a:cs typeface="Arial" pitchFamily="34" charset="0"/>
            </a:endParaRPr>
          </a:p>
        </p:txBody>
      </p:sp>
      <p:sp>
        <p:nvSpPr>
          <p:cNvPr id="5" name="4 Rectángulo"/>
          <p:cNvSpPr/>
          <p:nvPr/>
        </p:nvSpPr>
        <p:spPr>
          <a:xfrm>
            <a:off x="762000" y="856357"/>
            <a:ext cx="7543800" cy="6001643"/>
          </a:xfrm>
          <a:prstGeom prst="rect">
            <a:avLst/>
          </a:prstGeom>
        </p:spPr>
        <p:txBody>
          <a:bodyPr wrap="square">
            <a:spAutoFit/>
          </a:bodyPr>
          <a:lstStyle/>
          <a:p>
            <a:pPr marL="342900" indent="-342900" algn="just">
              <a:buFont typeface="Arial" pitchFamily="34" charset="0"/>
              <a:buChar char="•"/>
            </a:pPr>
            <a:r>
              <a:rPr lang="es-EC" sz="2400" dirty="0" smtClean="0">
                <a:solidFill>
                  <a:schemeClr val="accent3">
                    <a:lumMod val="50000"/>
                  </a:schemeClr>
                </a:solidFill>
              </a:rPr>
              <a:t>El trazado geométrico de la vía cruza el Bosque Protector </a:t>
            </a:r>
            <a:r>
              <a:rPr lang="es-EC" sz="2400" dirty="0" err="1" smtClean="0">
                <a:solidFill>
                  <a:schemeClr val="accent3">
                    <a:lumMod val="50000"/>
                  </a:schemeClr>
                </a:solidFill>
              </a:rPr>
              <a:t>Collay</a:t>
            </a:r>
            <a:r>
              <a:rPr lang="es-EC" sz="2400" dirty="0" smtClean="0">
                <a:solidFill>
                  <a:schemeClr val="accent3">
                    <a:lumMod val="50000"/>
                  </a:schemeClr>
                </a:solidFill>
              </a:rPr>
              <a:t>.</a:t>
            </a:r>
          </a:p>
          <a:p>
            <a:pPr marL="342900" indent="-342900" algn="just">
              <a:buFont typeface="Arial" pitchFamily="34" charset="0"/>
              <a:buChar char="•"/>
            </a:pPr>
            <a:endParaRPr lang="es-EC" sz="2400" dirty="0">
              <a:solidFill>
                <a:schemeClr val="accent3">
                  <a:lumMod val="50000"/>
                </a:schemeClr>
              </a:solidFill>
            </a:endParaRPr>
          </a:p>
          <a:p>
            <a:pPr marL="342900" indent="-342900" algn="just">
              <a:buFont typeface="Arial" pitchFamily="34" charset="0"/>
              <a:buChar char="•"/>
            </a:pPr>
            <a:r>
              <a:rPr lang="es-ES" sz="2400" dirty="0">
                <a:solidFill>
                  <a:schemeClr val="accent3">
                    <a:lumMod val="50000"/>
                  </a:schemeClr>
                </a:solidFill>
              </a:rPr>
              <a:t>El Bosque </a:t>
            </a:r>
            <a:r>
              <a:rPr lang="es-ES" sz="2400" dirty="0" smtClean="0">
                <a:solidFill>
                  <a:schemeClr val="accent3">
                    <a:lumMod val="50000"/>
                  </a:schemeClr>
                </a:solidFill>
              </a:rPr>
              <a:t>Protector (BP) </a:t>
            </a:r>
            <a:r>
              <a:rPr lang="es-ES" sz="2400" dirty="0" err="1">
                <a:solidFill>
                  <a:schemeClr val="accent3">
                    <a:lumMod val="50000"/>
                  </a:schemeClr>
                </a:solidFill>
              </a:rPr>
              <a:t>Collay</a:t>
            </a:r>
            <a:r>
              <a:rPr lang="es-ES" sz="2400" dirty="0">
                <a:solidFill>
                  <a:schemeClr val="accent3">
                    <a:lumMod val="50000"/>
                  </a:schemeClr>
                </a:solidFill>
              </a:rPr>
              <a:t> </a:t>
            </a:r>
            <a:r>
              <a:rPr lang="es-ES" sz="2400" dirty="0" smtClean="0">
                <a:solidFill>
                  <a:schemeClr val="accent3">
                    <a:lumMod val="50000"/>
                  </a:schemeClr>
                </a:solidFill>
              </a:rPr>
              <a:t>o Cuenca </a:t>
            </a:r>
            <a:r>
              <a:rPr lang="es-ES" sz="2400" dirty="0">
                <a:solidFill>
                  <a:schemeClr val="accent3">
                    <a:lumMod val="50000"/>
                  </a:schemeClr>
                </a:solidFill>
              </a:rPr>
              <a:t>del Río Paute (</a:t>
            </a:r>
            <a:r>
              <a:rPr lang="es-ES" sz="2400" dirty="0" err="1">
                <a:solidFill>
                  <a:schemeClr val="accent3">
                    <a:lumMod val="50000"/>
                  </a:schemeClr>
                </a:solidFill>
              </a:rPr>
              <a:t>Subcuenca</a:t>
            </a:r>
            <a:r>
              <a:rPr lang="es-ES" sz="2400" dirty="0">
                <a:solidFill>
                  <a:schemeClr val="accent3">
                    <a:lumMod val="50000"/>
                  </a:schemeClr>
                </a:solidFill>
              </a:rPr>
              <a:t> del Río </a:t>
            </a:r>
            <a:r>
              <a:rPr lang="es-ES" sz="2400" dirty="0" err="1">
                <a:solidFill>
                  <a:schemeClr val="accent3">
                    <a:lumMod val="50000"/>
                  </a:schemeClr>
                </a:solidFill>
              </a:rPr>
              <a:t>Collay</a:t>
            </a:r>
            <a:r>
              <a:rPr lang="es-ES" sz="2400" dirty="0" smtClean="0">
                <a:solidFill>
                  <a:schemeClr val="accent3">
                    <a:lumMod val="50000"/>
                  </a:schemeClr>
                </a:solidFill>
              </a:rPr>
              <a:t>), </a:t>
            </a:r>
            <a:r>
              <a:rPr lang="es-ES" sz="2400" dirty="0">
                <a:solidFill>
                  <a:schemeClr val="accent3">
                    <a:lumMod val="50000"/>
                  </a:schemeClr>
                </a:solidFill>
              </a:rPr>
              <a:t>fue declarado mediante acuerdo ministerial No. </a:t>
            </a:r>
            <a:r>
              <a:rPr lang="es-ES" sz="2400" dirty="0" smtClean="0">
                <a:solidFill>
                  <a:schemeClr val="accent3">
                    <a:lumMod val="50000"/>
                  </a:schemeClr>
                </a:solidFill>
              </a:rPr>
              <a:t>292, el </a:t>
            </a:r>
            <a:r>
              <a:rPr lang="es-ES" sz="2400" dirty="0">
                <a:solidFill>
                  <a:schemeClr val="accent3">
                    <a:lumMod val="50000"/>
                  </a:schemeClr>
                </a:solidFill>
              </a:rPr>
              <a:t>22 de Agosto de </a:t>
            </a:r>
            <a:r>
              <a:rPr lang="es-ES" sz="2400" dirty="0" smtClean="0">
                <a:solidFill>
                  <a:schemeClr val="accent3">
                    <a:lumMod val="50000"/>
                  </a:schemeClr>
                </a:solidFill>
              </a:rPr>
              <a:t>1985.</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El </a:t>
            </a:r>
            <a:r>
              <a:rPr lang="es-ES" sz="2400" dirty="0">
                <a:solidFill>
                  <a:schemeClr val="accent3">
                    <a:lumMod val="50000"/>
                  </a:schemeClr>
                </a:solidFill>
              </a:rPr>
              <a:t>BP </a:t>
            </a:r>
            <a:r>
              <a:rPr lang="es-ES" sz="2400" dirty="0" err="1">
                <a:solidFill>
                  <a:schemeClr val="accent3">
                    <a:lumMod val="50000"/>
                  </a:schemeClr>
                </a:solidFill>
              </a:rPr>
              <a:t>Collay</a:t>
            </a:r>
            <a:r>
              <a:rPr lang="es-ES" sz="2400" dirty="0">
                <a:solidFill>
                  <a:schemeClr val="accent3">
                    <a:lumMod val="50000"/>
                  </a:schemeClr>
                </a:solidFill>
              </a:rPr>
              <a:t> tiene una  importancia hidrológica y ecológica debido a que abarca 12 </a:t>
            </a:r>
            <a:r>
              <a:rPr lang="es-ES" sz="2400" dirty="0" err="1">
                <a:solidFill>
                  <a:schemeClr val="accent3">
                    <a:lumMod val="50000"/>
                  </a:schemeClr>
                </a:solidFill>
              </a:rPr>
              <a:t>microcuencas</a:t>
            </a:r>
            <a:r>
              <a:rPr lang="es-ES" sz="2400" dirty="0">
                <a:solidFill>
                  <a:schemeClr val="accent3">
                    <a:lumMod val="50000"/>
                  </a:schemeClr>
                </a:solidFill>
              </a:rPr>
              <a:t>, entre las más importantes son las de los Ríos </a:t>
            </a:r>
            <a:r>
              <a:rPr lang="es-ES" sz="2400" dirty="0" err="1">
                <a:solidFill>
                  <a:schemeClr val="accent3">
                    <a:lumMod val="50000"/>
                  </a:schemeClr>
                </a:solidFill>
              </a:rPr>
              <a:t>Collay</a:t>
            </a:r>
            <a:r>
              <a:rPr lang="es-ES" sz="2400" dirty="0">
                <a:solidFill>
                  <a:schemeClr val="accent3">
                    <a:lumMod val="50000"/>
                  </a:schemeClr>
                </a:solidFill>
              </a:rPr>
              <a:t> y San Francisco, siendo importantes afluentes de la cuenca del Río </a:t>
            </a:r>
            <a:r>
              <a:rPr lang="es-ES" sz="2400" dirty="0" smtClean="0">
                <a:solidFill>
                  <a:schemeClr val="accent3">
                    <a:lumMod val="50000"/>
                  </a:schemeClr>
                </a:solidFill>
              </a:rPr>
              <a:t>Paute.</a:t>
            </a:r>
          </a:p>
          <a:p>
            <a:pPr marL="342900" indent="-342900" algn="just">
              <a:buFont typeface="Arial" pitchFamily="34" charset="0"/>
              <a:buChar char="•"/>
            </a:pPr>
            <a:endParaRPr lang="es-ES" sz="2400" dirty="0">
              <a:solidFill>
                <a:schemeClr val="accent3">
                  <a:lumMod val="50000"/>
                </a:schemeClr>
              </a:solidFill>
            </a:endParaRPr>
          </a:p>
          <a:p>
            <a:pPr marL="342900" indent="-342900" algn="just">
              <a:buFont typeface="Arial" pitchFamily="34" charset="0"/>
              <a:buChar char="•"/>
            </a:pPr>
            <a:r>
              <a:rPr lang="es-ES" sz="2400" dirty="0" smtClean="0">
                <a:solidFill>
                  <a:schemeClr val="accent3">
                    <a:lumMod val="50000"/>
                  </a:schemeClr>
                </a:solidFill>
              </a:rPr>
              <a:t>En </a:t>
            </a:r>
            <a:r>
              <a:rPr lang="es-ES" sz="2400" dirty="0">
                <a:solidFill>
                  <a:schemeClr val="accent3">
                    <a:lumMod val="50000"/>
                  </a:schemeClr>
                </a:solidFill>
              </a:rPr>
              <a:t>este río se construyó el Complejo Hidroeléctrico Paute, </a:t>
            </a:r>
            <a:r>
              <a:rPr lang="es-ES" sz="2400" dirty="0" smtClean="0">
                <a:solidFill>
                  <a:schemeClr val="accent3">
                    <a:lumMod val="50000"/>
                  </a:schemeClr>
                </a:solidFill>
              </a:rPr>
              <a:t>que actualmente </a:t>
            </a:r>
            <a:r>
              <a:rPr lang="es-ES" sz="2400" dirty="0">
                <a:solidFill>
                  <a:schemeClr val="accent3">
                    <a:lumMod val="50000"/>
                  </a:schemeClr>
                </a:solidFill>
              </a:rPr>
              <a:t>genera la mayor parte de la energía eléctrica del </a:t>
            </a:r>
            <a:r>
              <a:rPr lang="es-ES" sz="2400" dirty="0" smtClean="0">
                <a:solidFill>
                  <a:schemeClr val="accent3">
                    <a:lumMod val="50000"/>
                  </a:schemeClr>
                </a:solidFill>
              </a:rPr>
              <a:t>país.</a:t>
            </a:r>
            <a:endParaRPr lang="es-EC" sz="2400" dirty="0" smtClean="0">
              <a:solidFill>
                <a:schemeClr val="accent3">
                  <a:lumMod val="50000"/>
                </a:schemeClr>
              </a:solidFill>
            </a:endParaRPr>
          </a:p>
        </p:txBody>
      </p:sp>
    </p:spTree>
    <p:extLst>
      <p:ext uri="{BB962C8B-B14F-4D97-AF65-F5344CB8AC3E}">
        <p14:creationId xmlns:p14="http://schemas.microsoft.com/office/powerpoint/2010/main" val="316849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3520</Words>
  <Application>Microsoft Office PowerPoint</Application>
  <PresentationFormat>Presentación en pantalla (4:3)</PresentationFormat>
  <Paragraphs>484</Paragraphs>
  <Slides>57</Slides>
  <Notes>1</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84</cp:revision>
  <dcterms:created xsi:type="dcterms:W3CDTF">2015-05-22T23:37:31Z</dcterms:created>
  <dcterms:modified xsi:type="dcterms:W3CDTF">2015-05-25T05:51:37Z</dcterms:modified>
</cp:coreProperties>
</file>