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8" r:id="rId2"/>
    <p:sldId id="353" r:id="rId3"/>
    <p:sldId id="313" r:id="rId4"/>
    <p:sldId id="294" r:id="rId5"/>
    <p:sldId id="314" r:id="rId6"/>
    <p:sldId id="321" r:id="rId7"/>
    <p:sldId id="323" r:id="rId8"/>
    <p:sldId id="324" r:id="rId9"/>
    <p:sldId id="325" r:id="rId10"/>
    <p:sldId id="327" r:id="rId11"/>
    <p:sldId id="328" r:id="rId12"/>
    <p:sldId id="339" r:id="rId13"/>
    <p:sldId id="341" r:id="rId14"/>
    <p:sldId id="343" r:id="rId15"/>
    <p:sldId id="345" r:id="rId16"/>
    <p:sldId id="347" r:id="rId17"/>
    <p:sldId id="348" r:id="rId18"/>
    <p:sldId id="349" r:id="rId19"/>
    <p:sldId id="329" r:id="rId20"/>
    <p:sldId id="330" r:id="rId21"/>
    <p:sldId id="331" r:id="rId22"/>
    <p:sldId id="332" r:id="rId23"/>
    <p:sldId id="340" r:id="rId24"/>
    <p:sldId id="342" r:id="rId25"/>
    <p:sldId id="334" r:id="rId26"/>
    <p:sldId id="354" r:id="rId27"/>
    <p:sldId id="335" r:id="rId28"/>
    <p:sldId id="352" r:id="rId29"/>
    <p:sldId id="336" r:id="rId30"/>
    <p:sldId id="337" r:id="rId31"/>
    <p:sldId id="338" r:id="rId32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FF33CC"/>
    <a:srgbClr val="0051F2"/>
    <a:srgbClr val="AAC6B5"/>
    <a:srgbClr val="9EB786"/>
    <a:srgbClr val="FFFFCC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0" autoAdjust="0"/>
    <p:restoredTop sz="94671" autoAdjust="0"/>
  </p:normalViewPr>
  <p:slideViewPr>
    <p:cSldViewPr>
      <p:cViewPr varScale="1">
        <p:scale>
          <a:sx n="70" d="100"/>
          <a:sy n="70" d="100"/>
        </p:scale>
        <p:origin x="135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therine\Documents\Tesis\Cruc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therine\Documents\Tesis\Cruc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therine\Documents\Tesis\Cruc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therine\Documents\Tesis\Cruce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therine\Documents\Tesis\Cruce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therine\Documents\Tesis\Cruce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therine\Documents\Tesis\Cruce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EC">
                <a:solidFill>
                  <a:schemeClr val="tx1"/>
                </a:solidFill>
              </a:rPr>
              <a:t>Escoja 3 factores que influyen en su decisión de compra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0.1054301258193534"/>
          <c:y val="0.24893272091582397"/>
          <c:w val="0.87436089277117357"/>
          <c:h val="0.43550624057236809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Hoja1!$B$153:$B$161</c:f>
              <c:strCache>
                <c:ptCount val="9"/>
                <c:pt idx="0">
                  <c:v>El Establecimiento</c:v>
                </c:pt>
                <c:pt idx="1">
                  <c:v>Mobiliario</c:v>
                </c:pt>
                <c:pt idx="2">
                  <c:v>Beneficios</c:v>
                </c:pt>
                <c:pt idx="3">
                  <c:v>Ubicación</c:v>
                </c:pt>
                <c:pt idx="4">
                  <c:v>Precios</c:v>
                </c:pt>
                <c:pt idx="5">
                  <c:v>Arquitectura</c:v>
                </c:pt>
                <c:pt idx="6">
                  <c:v>Surtido</c:v>
                </c:pt>
                <c:pt idx="7">
                  <c:v>Servicio al cliente</c:v>
                </c:pt>
                <c:pt idx="8">
                  <c:v>Publicidad</c:v>
                </c:pt>
              </c:strCache>
            </c:strRef>
          </c:cat>
          <c:val>
            <c:numRef>
              <c:f>Hoja1!$C$153:$C$161</c:f>
              <c:numCache>
                <c:formatCode>0.00%</c:formatCode>
                <c:ptCount val="9"/>
                <c:pt idx="0">
                  <c:v>6.7599999999999993E-2</c:v>
                </c:pt>
                <c:pt idx="1">
                  <c:v>5.5899999999999998E-2</c:v>
                </c:pt>
                <c:pt idx="2">
                  <c:v>0.16470000000000001</c:v>
                </c:pt>
                <c:pt idx="3">
                  <c:v>0.2044</c:v>
                </c:pt>
                <c:pt idx="4">
                  <c:v>0.16320000000000001</c:v>
                </c:pt>
                <c:pt idx="5">
                  <c:v>0.1132</c:v>
                </c:pt>
                <c:pt idx="6">
                  <c:v>9.8500000000000004E-2</c:v>
                </c:pt>
                <c:pt idx="7">
                  <c:v>8.09E-2</c:v>
                </c:pt>
                <c:pt idx="8">
                  <c:v>5.1499999999999997E-2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90913240"/>
        <c:axId val="190915592"/>
      </c:barChart>
      <c:catAx>
        <c:axId val="190913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90915592"/>
        <c:crosses val="autoZero"/>
        <c:auto val="1"/>
        <c:lblAlgn val="ctr"/>
        <c:lblOffset val="100"/>
        <c:noMultiLvlLbl val="0"/>
      </c:catAx>
      <c:valAx>
        <c:axId val="190915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90913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EC">
                <a:solidFill>
                  <a:schemeClr val="tx1"/>
                </a:solidFill>
              </a:rPr>
              <a:t>Ordene del 1 al 5 los siguientes factores</a:t>
            </a:r>
          </a:p>
        </c:rich>
      </c:tx>
      <c:layout>
        <c:manualLayout>
          <c:xMode val="edge"/>
          <c:yMode val="edge"/>
          <c:x val="0.1113604661210483"/>
          <c:y val="4.06452459464101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>
        <c:manualLayout>
          <c:layoutTarget val="inner"/>
          <c:xMode val="edge"/>
          <c:yMode val="edge"/>
          <c:x val="8.7714636645311012E-2"/>
          <c:y val="0.20796817509246526"/>
          <c:w val="0.89072911651791775"/>
          <c:h val="0.68254329358775911"/>
        </c:manualLayout>
      </c:layout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ORDINAL!$B$3:$B$7</c:f>
              <c:strCache>
                <c:ptCount val="5"/>
                <c:pt idx="0">
                  <c:v>Sistema de ventas</c:v>
                </c:pt>
                <c:pt idx="1">
                  <c:v>Políticas de precios</c:v>
                </c:pt>
                <c:pt idx="2">
                  <c:v>Servicios</c:v>
                </c:pt>
                <c:pt idx="3">
                  <c:v>Funcionamiento interno</c:v>
                </c:pt>
                <c:pt idx="4">
                  <c:v>Tiempo de atención</c:v>
                </c:pt>
              </c:strCache>
            </c:strRef>
          </c:cat>
          <c:val>
            <c:numRef>
              <c:f>ORDINAL!$C$3:$C$7</c:f>
              <c:numCache>
                <c:formatCode>0.00%</c:formatCode>
                <c:ptCount val="5"/>
                <c:pt idx="0">
                  <c:v>0.1106</c:v>
                </c:pt>
                <c:pt idx="1">
                  <c:v>0.6593</c:v>
                </c:pt>
                <c:pt idx="2">
                  <c:v>0.16370000000000001</c:v>
                </c:pt>
                <c:pt idx="3">
                  <c:v>4.5199999999999997E-2</c:v>
                </c:pt>
                <c:pt idx="4">
                  <c:v>2.2100000000000002E-2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90915200"/>
        <c:axId val="190909320"/>
      </c:barChart>
      <c:catAx>
        <c:axId val="190915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90909320"/>
        <c:crosses val="autoZero"/>
        <c:auto val="1"/>
        <c:lblAlgn val="ctr"/>
        <c:lblOffset val="100"/>
        <c:noMultiLvlLbl val="0"/>
      </c:catAx>
      <c:valAx>
        <c:axId val="190909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90915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EC" dirty="0">
                <a:solidFill>
                  <a:schemeClr val="tx1"/>
                </a:solidFill>
              </a:rPr>
              <a:t>Ordene del 1 al 5 los siguientes factores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ORDINAL!$B$19:$B$23</c:f>
              <c:strCache>
                <c:ptCount val="5"/>
                <c:pt idx="0">
                  <c:v>Rótulos</c:v>
                </c:pt>
                <c:pt idx="1">
                  <c:v>Escaparates</c:v>
                </c:pt>
                <c:pt idx="2">
                  <c:v>Entrada</c:v>
                </c:pt>
                <c:pt idx="3">
                  <c:v>Fachada exterior</c:v>
                </c:pt>
                <c:pt idx="4">
                  <c:v>Arquitectura</c:v>
                </c:pt>
              </c:strCache>
            </c:strRef>
          </c:cat>
          <c:val>
            <c:numRef>
              <c:f>ORDINAL!$C$19:$C$23</c:f>
              <c:numCache>
                <c:formatCode>0.00%</c:formatCode>
                <c:ptCount val="5"/>
                <c:pt idx="0">
                  <c:v>0.13719999999999999</c:v>
                </c:pt>
                <c:pt idx="1">
                  <c:v>0.63719999999999999</c:v>
                </c:pt>
                <c:pt idx="2">
                  <c:v>0.1106</c:v>
                </c:pt>
                <c:pt idx="3">
                  <c:v>6.6400000000000001E-2</c:v>
                </c:pt>
                <c:pt idx="4">
                  <c:v>4.87E-2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90909712"/>
        <c:axId val="190914808"/>
      </c:barChart>
      <c:catAx>
        <c:axId val="190909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90914808"/>
        <c:crosses val="autoZero"/>
        <c:auto val="1"/>
        <c:lblAlgn val="ctr"/>
        <c:lblOffset val="100"/>
        <c:noMultiLvlLbl val="0"/>
      </c:catAx>
      <c:valAx>
        <c:axId val="190914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90909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EC">
                <a:solidFill>
                  <a:schemeClr val="tx1"/>
                </a:solidFill>
              </a:rPr>
              <a:t>MOBILIARIO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ORDINAL!$B$35:$B$37</c:f>
              <c:strCache>
                <c:ptCount val="3"/>
                <c:pt idx="0">
                  <c:v>Visibilidad del local</c:v>
                </c:pt>
                <c:pt idx="1">
                  <c:v>Ubicación</c:v>
                </c:pt>
                <c:pt idx="2">
                  <c:v>Iluminación</c:v>
                </c:pt>
              </c:strCache>
            </c:strRef>
          </c:cat>
          <c:val>
            <c:numRef>
              <c:f>ORDINAL!$C$35:$C$37</c:f>
              <c:numCache>
                <c:formatCode>0.00%</c:formatCode>
                <c:ptCount val="3"/>
                <c:pt idx="0">
                  <c:v>0.39810000000000001</c:v>
                </c:pt>
                <c:pt idx="1">
                  <c:v>0.2366</c:v>
                </c:pt>
                <c:pt idx="2">
                  <c:v>0.36580000000000001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90910104"/>
        <c:axId val="190910888"/>
      </c:barChart>
      <c:catAx>
        <c:axId val="190910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90910888"/>
        <c:crosses val="autoZero"/>
        <c:auto val="1"/>
        <c:lblAlgn val="ctr"/>
        <c:lblOffset val="100"/>
        <c:noMultiLvlLbl val="0"/>
      </c:catAx>
      <c:valAx>
        <c:axId val="190910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90910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rgbClr val="002060"/>
      </a:solidFill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EC">
                <a:solidFill>
                  <a:schemeClr val="tx1"/>
                </a:solidFill>
              </a:rPr>
              <a:t>PUBLICIDAD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ORDINAL!$B$51:$B$54</c:f>
              <c:strCache>
                <c:ptCount val="4"/>
                <c:pt idx="0">
                  <c:v>Promociones</c:v>
                </c:pt>
                <c:pt idx="1">
                  <c:v>Publicidad en los almacenes</c:v>
                </c:pt>
                <c:pt idx="2">
                  <c:v>Ubicación del local</c:v>
                </c:pt>
                <c:pt idx="3">
                  <c:v>Variedad de marcas</c:v>
                </c:pt>
              </c:strCache>
            </c:strRef>
          </c:cat>
          <c:val>
            <c:numRef>
              <c:f>ORDINAL!$C$51:$C$54</c:f>
              <c:numCache>
                <c:formatCode>0.00%</c:formatCode>
                <c:ptCount val="4"/>
                <c:pt idx="0">
                  <c:v>0.22359999999999999</c:v>
                </c:pt>
                <c:pt idx="1">
                  <c:v>0.21049999999999999</c:v>
                </c:pt>
                <c:pt idx="2">
                  <c:v>0.26319999999999999</c:v>
                </c:pt>
                <c:pt idx="3">
                  <c:v>0.30259999999999998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90908144"/>
        <c:axId val="190910496"/>
      </c:barChart>
      <c:catAx>
        <c:axId val="190908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90910496"/>
        <c:crosses val="autoZero"/>
        <c:auto val="1"/>
        <c:lblAlgn val="ctr"/>
        <c:lblOffset val="100"/>
        <c:noMultiLvlLbl val="0"/>
      </c:catAx>
      <c:valAx>
        <c:axId val="190910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90908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s-EC" dirty="0" smtClean="0">
                <a:solidFill>
                  <a:schemeClr val="tx1"/>
                </a:solidFill>
              </a:rPr>
              <a:t>SURTIDO</a:t>
            </a:r>
            <a:endParaRPr lang="es-EC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ORDINAL!$B$67:$B$69</c:f>
              <c:strCache>
                <c:ptCount val="3"/>
                <c:pt idx="0">
                  <c:v>Cadenas de almacenes</c:v>
                </c:pt>
                <c:pt idx="1">
                  <c:v>Marcas</c:v>
                </c:pt>
                <c:pt idx="2">
                  <c:v>Variedad de almacenes</c:v>
                </c:pt>
              </c:strCache>
            </c:strRef>
          </c:cat>
          <c:val>
            <c:numRef>
              <c:f>ORDINAL!$C$67:$C$69</c:f>
              <c:numCache>
                <c:formatCode>0.00%</c:formatCode>
                <c:ptCount val="3"/>
                <c:pt idx="0">
                  <c:v>0.2999</c:v>
                </c:pt>
                <c:pt idx="1">
                  <c:v>0.36430000000000001</c:v>
                </c:pt>
                <c:pt idx="2">
                  <c:v>0.3357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92814352"/>
        <c:axId val="192811216"/>
      </c:barChart>
      <c:catAx>
        <c:axId val="192814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92811216"/>
        <c:crosses val="autoZero"/>
        <c:auto val="1"/>
        <c:lblAlgn val="ctr"/>
        <c:lblOffset val="100"/>
        <c:noMultiLvlLbl val="0"/>
      </c:catAx>
      <c:valAx>
        <c:axId val="192811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92814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EC">
                <a:solidFill>
                  <a:schemeClr val="tx1"/>
                </a:solidFill>
              </a:rPr>
              <a:t>Beneficios más importantes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C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Hoja1!$B$170:$B$174</c:f>
              <c:strCache>
                <c:ptCount val="5"/>
                <c:pt idx="0">
                  <c:v>Calidad</c:v>
                </c:pt>
                <c:pt idx="1">
                  <c:v>Facilidad de pago</c:v>
                </c:pt>
                <c:pt idx="2">
                  <c:v>Servicio</c:v>
                </c:pt>
                <c:pt idx="3">
                  <c:v>Promociones</c:v>
                </c:pt>
                <c:pt idx="4">
                  <c:v>Tiempo de respuesta</c:v>
                </c:pt>
              </c:strCache>
            </c:strRef>
          </c:cat>
          <c:val>
            <c:numRef>
              <c:f>Hoja1!$C$170:$C$174</c:f>
              <c:numCache>
                <c:formatCode>0.00%</c:formatCode>
                <c:ptCount val="5"/>
                <c:pt idx="0">
                  <c:v>0.1641</c:v>
                </c:pt>
                <c:pt idx="1">
                  <c:v>0.15390000000000001</c:v>
                </c:pt>
                <c:pt idx="2">
                  <c:v>0.28160000000000002</c:v>
                </c:pt>
                <c:pt idx="3">
                  <c:v>0.23949999999999999</c:v>
                </c:pt>
                <c:pt idx="4">
                  <c:v>0.16189999999999999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92809256"/>
        <c:axId val="192814744"/>
      </c:barChart>
      <c:catAx>
        <c:axId val="192809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92814744"/>
        <c:crosses val="autoZero"/>
        <c:auto val="1"/>
        <c:lblAlgn val="ctr"/>
        <c:lblOffset val="100"/>
        <c:noMultiLvlLbl val="0"/>
      </c:catAx>
      <c:valAx>
        <c:axId val="192814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192809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6A53FA-E9B0-488E-AA97-F01D6A96864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5F7C1D81-C0B4-4AE2-8E43-545365A99A74}">
      <dgm:prSet phldrT="[Texto]"/>
      <dgm:spPr/>
      <dgm:t>
        <a:bodyPr/>
        <a:lstStyle/>
        <a:p>
          <a:r>
            <a:rPr lang="es-EC" dirty="0" smtClean="0"/>
            <a:t>La mala aplicación de estas técnicas influyen negativamente sobre los consumidores lo que trae como consecuencia un descenso de las ventas.</a:t>
          </a:r>
          <a:endParaRPr lang="es-EC" dirty="0"/>
        </a:p>
      </dgm:t>
    </dgm:pt>
    <dgm:pt modelId="{56B3CDBB-FB19-4A83-8D46-9D72AC9036C0}" type="parTrans" cxnId="{EA6C862B-C493-41D8-9F60-8E626A379356}">
      <dgm:prSet/>
      <dgm:spPr/>
      <dgm:t>
        <a:bodyPr/>
        <a:lstStyle/>
        <a:p>
          <a:endParaRPr lang="es-EC"/>
        </a:p>
      </dgm:t>
    </dgm:pt>
    <dgm:pt modelId="{03839077-9BB8-4425-A24C-6D1F362B439E}" type="sibTrans" cxnId="{EA6C862B-C493-41D8-9F60-8E626A379356}">
      <dgm:prSet/>
      <dgm:spPr/>
      <dgm:t>
        <a:bodyPr/>
        <a:lstStyle/>
        <a:p>
          <a:endParaRPr lang="es-EC"/>
        </a:p>
      </dgm:t>
    </dgm:pt>
    <dgm:pt modelId="{721159DA-3A73-43DE-8834-7C9CEFBB8B85}">
      <dgm:prSet phldrT="[Texto]"/>
      <dgm:spPr/>
      <dgm:t>
        <a:bodyPr/>
        <a:lstStyle/>
        <a:p>
          <a:r>
            <a:rPr lang="es-ES" dirty="0" smtClean="0"/>
            <a:t>En el norte, sur, centro y valles hay diferentes culturas, esto trae como consecuencia un diferente comportamiento  de los consumidores frente los mismos estímulos.  </a:t>
          </a:r>
          <a:endParaRPr lang="es-EC" dirty="0"/>
        </a:p>
      </dgm:t>
    </dgm:pt>
    <dgm:pt modelId="{F7838B7E-CAD1-44FA-8807-C2A56E99D2D0}" type="parTrans" cxnId="{90B7EF4B-F0BE-4AF2-9C15-2FDDA25E79D3}">
      <dgm:prSet/>
      <dgm:spPr/>
      <dgm:t>
        <a:bodyPr/>
        <a:lstStyle/>
        <a:p>
          <a:endParaRPr lang="es-EC"/>
        </a:p>
      </dgm:t>
    </dgm:pt>
    <dgm:pt modelId="{6D9C7DAF-8B6B-474A-A0DB-45DA57A685FF}" type="sibTrans" cxnId="{90B7EF4B-F0BE-4AF2-9C15-2FDDA25E79D3}">
      <dgm:prSet/>
      <dgm:spPr/>
      <dgm:t>
        <a:bodyPr/>
        <a:lstStyle/>
        <a:p>
          <a:endParaRPr lang="es-EC"/>
        </a:p>
      </dgm:t>
    </dgm:pt>
    <dgm:pt modelId="{C96A2B8D-BFA0-4059-87B8-60934AB2BE0E}">
      <dgm:prSet phldrT="[Texto]"/>
      <dgm:spPr/>
      <dgm:t>
        <a:bodyPr/>
        <a:lstStyle/>
        <a:p>
          <a:r>
            <a:rPr lang="es-EC" dirty="0" smtClean="0"/>
            <a:t>Los centros comerciales deben adaptarse continuamente a las nuevas necesidades de los consumidores.</a:t>
          </a:r>
          <a:endParaRPr lang="es-EC" dirty="0"/>
        </a:p>
      </dgm:t>
    </dgm:pt>
    <dgm:pt modelId="{FFBE3B98-5497-4F94-BE50-AB086040EC13}" type="parTrans" cxnId="{D89A0067-95CA-49B4-9767-6547C8BA1B4B}">
      <dgm:prSet/>
      <dgm:spPr/>
      <dgm:t>
        <a:bodyPr/>
        <a:lstStyle/>
        <a:p>
          <a:endParaRPr lang="es-EC"/>
        </a:p>
      </dgm:t>
    </dgm:pt>
    <dgm:pt modelId="{C2C1443A-9B2F-4450-99A1-AE13C539AA2F}" type="sibTrans" cxnId="{D89A0067-95CA-49B4-9767-6547C8BA1B4B}">
      <dgm:prSet/>
      <dgm:spPr/>
      <dgm:t>
        <a:bodyPr/>
        <a:lstStyle/>
        <a:p>
          <a:endParaRPr lang="es-EC"/>
        </a:p>
      </dgm:t>
    </dgm:pt>
    <dgm:pt modelId="{85250E3C-E212-48CA-8F03-76C74F9594D6}" type="pres">
      <dgm:prSet presAssocID="{8B6A53FA-E9B0-488E-AA97-F01D6A96864D}" presName="Name0" presStyleCnt="0">
        <dgm:presLayoutVars>
          <dgm:dir/>
          <dgm:resizeHandles val="exact"/>
        </dgm:presLayoutVars>
      </dgm:prSet>
      <dgm:spPr/>
    </dgm:pt>
    <dgm:pt modelId="{CEEAD5E3-C4B9-40BB-9E8C-4B74D42A19D2}" type="pres">
      <dgm:prSet presAssocID="{5F7C1D81-C0B4-4AE2-8E43-545365A99A7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428B4CF-74C6-4FF7-AADF-BFC15073E141}" type="pres">
      <dgm:prSet presAssocID="{03839077-9BB8-4425-A24C-6D1F362B439E}" presName="sibTrans" presStyleLbl="sibTrans2D1" presStyleIdx="0" presStyleCnt="2"/>
      <dgm:spPr/>
      <dgm:t>
        <a:bodyPr/>
        <a:lstStyle/>
        <a:p>
          <a:endParaRPr lang="es-EC"/>
        </a:p>
      </dgm:t>
    </dgm:pt>
    <dgm:pt modelId="{761C80A6-0BB7-4F9C-B352-E551D3340D36}" type="pres">
      <dgm:prSet presAssocID="{03839077-9BB8-4425-A24C-6D1F362B439E}" presName="connectorText" presStyleLbl="sibTrans2D1" presStyleIdx="0" presStyleCnt="2"/>
      <dgm:spPr/>
      <dgm:t>
        <a:bodyPr/>
        <a:lstStyle/>
        <a:p>
          <a:endParaRPr lang="es-EC"/>
        </a:p>
      </dgm:t>
    </dgm:pt>
    <dgm:pt modelId="{D797D457-79F0-4777-A037-A17AE371C0E3}" type="pres">
      <dgm:prSet presAssocID="{721159DA-3A73-43DE-8834-7C9CEFBB8B85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AB3D672-CEAE-4707-9E54-568719FC09B3}" type="pres">
      <dgm:prSet presAssocID="{6D9C7DAF-8B6B-474A-A0DB-45DA57A685FF}" presName="sibTrans" presStyleLbl="sibTrans2D1" presStyleIdx="1" presStyleCnt="2"/>
      <dgm:spPr/>
      <dgm:t>
        <a:bodyPr/>
        <a:lstStyle/>
        <a:p>
          <a:endParaRPr lang="es-EC"/>
        </a:p>
      </dgm:t>
    </dgm:pt>
    <dgm:pt modelId="{6EB509D7-B566-4C47-A0D6-B186BD172DA2}" type="pres">
      <dgm:prSet presAssocID="{6D9C7DAF-8B6B-474A-A0DB-45DA57A685FF}" presName="connectorText" presStyleLbl="sibTrans2D1" presStyleIdx="1" presStyleCnt="2"/>
      <dgm:spPr/>
      <dgm:t>
        <a:bodyPr/>
        <a:lstStyle/>
        <a:p>
          <a:endParaRPr lang="es-EC"/>
        </a:p>
      </dgm:t>
    </dgm:pt>
    <dgm:pt modelId="{B0271D90-EF5B-4B65-B377-1038761BDD9E}" type="pres">
      <dgm:prSet presAssocID="{C96A2B8D-BFA0-4059-87B8-60934AB2BE0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A6C862B-C493-41D8-9F60-8E626A379356}" srcId="{8B6A53FA-E9B0-488E-AA97-F01D6A96864D}" destId="{5F7C1D81-C0B4-4AE2-8E43-545365A99A74}" srcOrd="0" destOrd="0" parTransId="{56B3CDBB-FB19-4A83-8D46-9D72AC9036C0}" sibTransId="{03839077-9BB8-4425-A24C-6D1F362B439E}"/>
    <dgm:cxn modelId="{E0CAD4AE-02DB-4811-92B3-E0153F49D414}" type="presOf" srcId="{03839077-9BB8-4425-A24C-6D1F362B439E}" destId="{761C80A6-0BB7-4F9C-B352-E551D3340D36}" srcOrd="1" destOrd="0" presId="urn:microsoft.com/office/officeart/2005/8/layout/process1"/>
    <dgm:cxn modelId="{BD0D777E-11A8-4B85-85A9-F8403157BCDD}" type="presOf" srcId="{8B6A53FA-E9B0-488E-AA97-F01D6A96864D}" destId="{85250E3C-E212-48CA-8F03-76C74F9594D6}" srcOrd="0" destOrd="0" presId="urn:microsoft.com/office/officeart/2005/8/layout/process1"/>
    <dgm:cxn modelId="{57B04F00-8B28-4B5E-927F-E8C9C7FBEEE6}" type="presOf" srcId="{6D9C7DAF-8B6B-474A-A0DB-45DA57A685FF}" destId="{6EB509D7-B566-4C47-A0D6-B186BD172DA2}" srcOrd="1" destOrd="0" presId="urn:microsoft.com/office/officeart/2005/8/layout/process1"/>
    <dgm:cxn modelId="{D89A0067-95CA-49B4-9767-6547C8BA1B4B}" srcId="{8B6A53FA-E9B0-488E-AA97-F01D6A96864D}" destId="{C96A2B8D-BFA0-4059-87B8-60934AB2BE0E}" srcOrd="2" destOrd="0" parTransId="{FFBE3B98-5497-4F94-BE50-AB086040EC13}" sibTransId="{C2C1443A-9B2F-4450-99A1-AE13C539AA2F}"/>
    <dgm:cxn modelId="{B0E749DF-D7F9-4477-97B1-A9AA94ECBB18}" type="presOf" srcId="{03839077-9BB8-4425-A24C-6D1F362B439E}" destId="{C428B4CF-74C6-4FF7-AADF-BFC15073E141}" srcOrd="0" destOrd="0" presId="urn:microsoft.com/office/officeart/2005/8/layout/process1"/>
    <dgm:cxn modelId="{9D2ABB1C-BCCC-4568-8FC4-DD9BB737711C}" type="presOf" srcId="{C96A2B8D-BFA0-4059-87B8-60934AB2BE0E}" destId="{B0271D90-EF5B-4B65-B377-1038761BDD9E}" srcOrd="0" destOrd="0" presId="urn:microsoft.com/office/officeart/2005/8/layout/process1"/>
    <dgm:cxn modelId="{C2AA0EA0-4865-4431-9EA1-653B8A4C4030}" type="presOf" srcId="{5F7C1D81-C0B4-4AE2-8E43-545365A99A74}" destId="{CEEAD5E3-C4B9-40BB-9E8C-4B74D42A19D2}" srcOrd="0" destOrd="0" presId="urn:microsoft.com/office/officeart/2005/8/layout/process1"/>
    <dgm:cxn modelId="{90B7EF4B-F0BE-4AF2-9C15-2FDDA25E79D3}" srcId="{8B6A53FA-E9B0-488E-AA97-F01D6A96864D}" destId="{721159DA-3A73-43DE-8834-7C9CEFBB8B85}" srcOrd="1" destOrd="0" parTransId="{F7838B7E-CAD1-44FA-8807-C2A56E99D2D0}" sibTransId="{6D9C7DAF-8B6B-474A-A0DB-45DA57A685FF}"/>
    <dgm:cxn modelId="{A74DCF68-B114-4D11-9138-C7D72608932B}" type="presOf" srcId="{721159DA-3A73-43DE-8834-7C9CEFBB8B85}" destId="{D797D457-79F0-4777-A037-A17AE371C0E3}" srcOrd="0" destOrd="0" presId="urn:microsoft.com/office/officeart/2005/8/layout/process1"/>
    <dgm:cxn modelId="{E8A304DC-2B01-4833-BE2C-250EAC702FF1}" type="presOf" srcId="{6D9C7DAF-8B6B-474A-A0DB-45DA57A685FF}" destId="{1AB3D672-CEAE-4707-9E54-568719FC09B3}" srcOrd="0" destOrd="0" presId="urn:microsoft.com/office/officeart/2005/8/layout/process1"/>
    <dgm:cxn modelId="{18D64480-BF5D-476E-9A76-8DE444414B99}" type="presParOf" srcId="{85250E3C-E212-48CA-8F03-76C74F9594D6}" destId="{CEEAD5E3-C4B9-40BB-9E8C-4B74D42A19D2}" srcOrd="0" destOrd="0" presId="urn:microsoft.com/office/officeart/2005/8/layout/process1"/>
    <dgm:cxn modelId="{5ADC2CF7-90E6-451A-9F8F-7EB46A7BF797}" type="presParOf" srcId="{85250E3C-E212-48CA-8F03-76C74F9594D6}" destId="{C428B4CF-74C6-4FF7-AADF-BFC15073E141}" srcOrd="1" destOrd="0" presId="urn:microsoft.com/office/officeart/2005/8/layout/process1"/>
    <dgm:cxn modelId="{3FE7EEAD-3A95-4D92-AED5-D61C1DF116DF}" type="presParOf" srcId="{C428B4CF-74C6-4FF7-AADF-BFC15073E141}" destId="{761C80A6-0BB7-4F9C-B352-E551D3340D36}" srcOrd="0" destOrd="0" presId="urn:microsoft.com/office/officeart/2005/8/layout/process1"/>
    <dgm:cxn modelId="{7DBD18F2-96E4-4DBD-9CA9-AC03199D849E}" type="presParOf" srcId="{85250E3C-E212-48CA-8F03-76C74F9594D6}" destId="{D797D457-79F0-4777-A037-A17AE371C0E3}" srcOrd="2" destOrd="0" presId="urn:microsoft.com/office/officeart/2005/8/layout/process1"/>
    <dgm:cxn modelId="{23AEEED1-8D2B-4C19-9933-396C2C0E8588}" type="presParOf" srcId="{85250E3C-E212-48CA-8F03-76C74F9594D6}" destId="{1AB3D672-CEAE-4707-9E54-568719FC09B3}" srcOrd="3" destOrd="0" presId="urn:microsoft.com/office/officeart/2005/8/layout/process1"/>
    <dgm:cxn modelId="{733ABB6E-9228-475A-B7A8-12407442136A}" type="presParOf" srcId="{1AB3D672-CEAE-4707-9E54-568719FC09B3}" destId="{6EB509D7-B566-4C47-A0D6-B186BD172DA2}" srcOrd="0" destOrd="0" presId="urn:microsoft.com/office/officeart/2005/8/layout/process1"/>
    <dgm:cxn modelId="{464E9D93-25C6-4D07-AE90-088E99C32B16}" type="presParOf" srcId="{85250E3C-E212-48CA-8F03-76C74F9594D6}" destId="{B0271D90-EF5B-4B65-B377-1038761BDD9E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A26E0E-B211-4BC2-BACA-6CA3AD44E379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 phldr="1"/>
      <dgm:spPr/>
    </dgm:pt>
    <dgm:pt modelId="{7740E801-9088-4DB6-9E72-C77FF5065442}">
      <dgm:prSet phldrT="[Texto]"/>
      <dgm:spPr/>
      <dgm:t>
        <a:bodyPr/>
        <a:lstStyle/>
        <a:p>
          <a:r>
            <a:rPr lang="es-ES" dirty="0" smtClean="0"/>
            <a:t>Centros</a:t>
          </a:r>
          <a:r>
            <a:rPr lang="es-ES" baseline="0" dirty="0" smtClean="0"/>
            <a:t> comerciales</a:t>
          </a:r>
          <a:endParaRPr lang="es-ES" dirty="0"/>
        </a:p>
      </dgm:t>
    </dgm:pt>
    <dgm:pt modelId="{81C833E2-C8B4-4352-B5FE-7B68776B5FB5}" type="parTrans" cxnId="{0DF8D679-CFED-4F9D-8257-975A694368DA}">
      <dgm:prSet/>
      <dgm:spPr/>
      <dgm:t>
        <a:bodyPr/>
        <a:lstStyle/>
        <a:p>
          <a:endParaRPr lang="es-ES"/>
        </a:p>
      </dgm:t>
    </dgm:pt>
    <dgm:pt modelId="{C2EFA9E0-D380-4575-BDA8-F9E31B938241}" type="sibTrans" cxnId="{0DF8D679-CFED-4F9D-8257-975A694368DA}">
      <dgm:prSet/>
      <dgm:spPr/>
      <dgm:t>
        <a:bodyPr/>
        <a:lstStyle/>
        <a:p>
          <a:endParaRPr lang="es-ES"/>
        </a:p>
      </dgm:t>
    </dgm:pt>
    <dgm:pt modelId="{3532F4D4-65D5-46A3-810D-9261FA661E7D}">
      <dgm:prSet phldrT="[Texto]"/>
      <dgm:spPr/>
      <dgm:t>
        <a:bodyPr/>
        <a:lstStyle/>
        <a:p>
          <a:r>
            <a:rPr lang="es-ES" dirty="0" smtClean="0"/>
            <a:t>Clientes más sofisticados</a:t>
          </a:r>
          <a:endParaRPr lang="es-ES" dirty="0"/>
        </a:p>
      </dgm:t>
    </dgm:pt>
    <dgm:pt modelId="{2E5155BF-5E8C-4551-B07C-E8C77D8CECBA}" type="parTrans" cxnId="{F5C67DDC-F2F4-4531-8B98-C3EFD0346A12}">
      <dgm:prSet/>
      <dgm:spPr/>
      <dgm:t>
        <a:bodyPr/>
        <a:lstStyle/>
        <a:p>
          <a:endParaRPr lang="es-ES"/>
        </a:p>
      </dgm:t>
    </dgm:pt>
    <dgm:pt modelId="{BFF55F6D-FD22-457A-824A-E1370B1D0657}" type="sibTrans" cxnId="{F5C67DDC-F2F4-4531-8B98-C3EFD0346A12}">
      <dgm:prSet/>
      <dgm:spPr/>
      <dgm:t>
        <a:bodyPr/>
        <a:lstStyle/>
        <a:p>
          <a:endParaRPr lang="es-ES"/>
        </a:p>
      </dgm:t>
    </dgm:pt>
    <dgm:pt modelId="{15F88F06-2426-45B5-9E4C-7EB2D6E7C4B7}">
      <dgm:prSet phldrT="[Texto]"/>
      <dgm:spPr/>
      <dgm:t>
        <a:bodyPr/>
        <a:lstStyle/>
        <a:p>
          <a:r>
            <a:rPr lang="es-ES" dirty="0" smtClean="0"/>
            <a:t>Técnicas de </a:t>
          </a:r>
          <a:r>
            <a:rPr lang="es-ES" dirty="0" err="1" smtClean="0"/>
            <a:t>merchandising</a:t>
          </a:r>
          <a:endParaRPr lang="es-ES" dirty="0"/>
        </a:p>
      </dgm:t>
    </dgm:pt>
    <dgm:pt modelId="{B584F3EB-4890-4157-A591-F3E01D9D75F5}" type="parTrans" cxnId="{56CE02DC-AB29-4D93-B57A-EB88C62A6970}">
      <dgm:prSet/>
      <dgm:spPr/>
      <dgm:t>
        <a:bodyPr/>
        <a:lstStyle/>
        <a:p>
          <a:endParaRPr lang="es-ES"/>
        </a:p>
      </dgm:t>
    </dgm:pt>
    <dgm:pt modelId="{62C38055-191C-418D-8837-33B24DE053C2}" type="sibTrans" cxnId="{56CE02DC-AB29-4D93-B57A-EB88C62A6970}">
      <dgm:prSet/>
      <dgm:spPr/>
      <dgm:t>
        <a:bodyPr/>
        <a:lstStyle/>
        <a:p>
          <a:endParaRPr lang="es-ES"/>
        </a:p>
      </dgm:t>
    </dgm:pt>
    <dgm:pt modelId="{A31795DF-3171-45DC-A85F-685DC7CE309E}" type="pres">
      <dgm:prSet presAssocID="{CEA26E0E-B211-4BC2-BACA-6CA3AD44E379}" presName="Name0" presStyleCnt="0">
        <dgm:presLayoutVars>
          <dgm:dir/>
          <dgm:resizeHandles val="exact"/>
        </dgm:presLayoutVars>
      </dgm:prSet>
      <dgm:spPr/>
    </dgm:pt>
    <dgm:pt modelId="{E4C4AE6E-8D8D-4DC6-9707-E390F895AF21}" type="pres">
      <dgm:prSet presAssocID="{7740E801-9088-4DB6-9E72-C77FF506544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1AEB7DD-5C2B-4A9F-95FD-6E1008A720BF}" type="pres">
      <dgm:prSet presAssocID="{C2EFA9E0-D380-4575-BDA8-F9E31B938241}" presName="sibTrans" presStyleLbl="sibTrans2D1" presStyleIdx="0" presStyleCnt="2"/>
      <dgm:spPr/>
      <dgm:t>
        <a:bodyPr/>
        <a:lstStyle/>
        <a:p>
          <a:endParaRPr lang="es-ES"/>
        </a:p>
      </dgm:t>
    </dgm:pt>
    <dgm:pt modelId="{36E15AE6-0863-4F70-BB10-8B776A8B71AB}" type="pres">
      <dgm:prSet presAssocID="{C2EFA9E0-D380-4575-BDA8-F9E31B938241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AC27E0B9-EEA3-41BF-A7AC-E0DDE0862E32}" type="pres">
      <dgm:prSet presAssocID="{3532F4D4-65D5-46A3-810D-9261FA661E7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5800F2D-4A69-4CAE-9B8B-6DAD1EC894C4}" type="pres">
      <dgm:prSet presAssocID="{BFF55F6D-FD22-457A-824A-E1370B1D0657}" presName="sibTrans" presStyleLbl="sibTrans2D1" presStyleIdx="1" presStyleCnt="2"/>
      <dgm:spPr/>
      <dgm:t>
        <a:bodyPr/>
        <a:lstStyle/>
        <a:p>
          <a:endParaRPr lang="es-ES"/>
        </a:p>
      </dgm:t>
    </dgm:pt>
    <dgm:pt modelId="{CA7CF864-0A73-41E1-950C-F9C9DD76E1FD}" type="pres">
      <dgm:prSet presAssocID="{BFF55F6D-FD22-457A-824A-E1370B1D0657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A5B6D33D-F934-4797-967E-314FC92F821A}" type="pres">
      <dgm:prSet presAssocID="{15F88F06-2426-45B5-9E4C-7EB2D6E7C4B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14B7F2C-A67C-4FE0-8111-A6AB618FCE4B}" type="presOf" srcId="{3532F4D4-65D5-46A3-810D-9261FA661E7D}" destId="{AC27E0B9-EEA3-41BF-A7AC-E0DDE0862E32}" srcOrd="0" destOrd="0" presId="urn:microsoft.com/office/officeart/2005/8/layout/process1"/>
    <dgm:cxn modelId="{F97B277A-D4C5-49EE-9E67-F3804A9952E9}" type="presOf" srcId="{15F88F06-2426-45B5-9E4C-7EB2D6E7C4B7}" destId="{A5B6D33D-F934-4797-967E-314FC92F821A}" srcOrd="0" destOrd="0" presId="urn:microsoft.com/office/officeart/2005/8/layout/process1"/>
    <dgm:cxn modelId="{F5C67DDC-F2F4-4531-8B98-C3EFD0346A12}" srcId="{CEA26E0E-B211-4BC2-BACA-6CA3AD44E379}" destId="{3532F4D4-65D5-46A3-810D-9261FA661E7D}" srcOrd="1" destOrd="0" parTransId="{2E5155BF-5E8C-4551-B07C-E8C77D8CECBA}" sibTransId="{BFF55F6D-FD22-457A-824A-E1370B1D0657}"/>
    <dgm:cxn modelId="{56CE02DC-AB29-4D93-B57A-EB88C62A6970}" srcId="{CEA26E0E-B211-4BC2-BACA-6CA3AD44E379}" destId="{15F88F06-2426-45B5-9E4C-7EB2D6E7C4B7}" srcOrd="2" destOrd="0" parTransId="{B584F3EB-4890-4157-A591-F3E01D9D75F5}" sibTransId="{62C38055-191C-418D-8837-33B24DE053C2}"/>
    <dgm:cxn modelId="{25A50E17-DDE1-480A-BE5F-20960E6CF5C2}" type="presOf" srcId="{C2EFA9E0-D380-4575-BDA8-F9E31B938241}" destId="{E1AEB7DD-5C2B-4A9F-95FD-6E1008A720BF}" srcOrd="0" destOrd="0" presId="urn:microsoft.com/office/officeart/2005/8/layout/process1"/>
    <dgm:cxn modelId="{65B8985A-5EF0-4A33-96C6-F7E39F4EDE3B}" type="presOf" srcId="{BFF55F6D-FD22-457A-824A-E1370B1D0657}" destId="{CA7CF864-0A73-41E1-950C-F9C9DD76E1FD}" srcOrd="1" destOrd="0" presId="urn:microsoft.com/office/officeart/2005/8/layout/process1"/>
    <dgm:cxn modelId="{77DF0CE7-5647-4BB0-885D-450AEA5B78DB}" type="presOf" srcId="{C2EFA9E0-D380-4575-BDA8-F9E31B938241}" destId="{36E15AE6-0863-4F70-BB10-8B776A8B71AB}" srcOrd="1" destOrd="0" presId="urn:microsoft.com/office/officeart/2005/8/layout/process1"/>
    <dgm:cxn modelId="{0DF8D679-CFED-4F9D-8257-975A694368DA}" srcId="{CEA26E0E-B211-4BC2-BACA-6CA3AD44E379}" destId="{7740E801-9088-4DB6-9E72-C77FF5065442}" srcOrd="0" destOrd="0" parTransId="{81C833E2-C8B4-4352-B5FE-7B68776B5FB5}" sibTransId="{C2EFA9E0-D380-4575-BDA8-F9E31B938241}"/>
    <dgm:cxn modelId="{FCCC6689-3237-46B1-8C81-A6D5A7FE69EE}" type="presOf" srcId="{7740E801-9088-4DB6-9E72-C77FF5065442}" destId="{E4C4AE6E-8D8D-4DC6-9707-E390F895AF21}" srcOrd="0" destOrd="0" presId="urn:microsoft.com/office/officeart/2005/8/layout/process1"/>
    <dgm:cxn modelId="{0EAE0A48-979A-4CE2-9A07-6A06A2421A75}" type="presOf" srcId="{BFF55F6D-FD22-457A-824A-E1370B1D0657}" destId="{25800F2D-4A69-4CAE-9B8B-6DAD1EC894C4}" srcOrd="0" destOrd="0" presId="urn:microsoft.com/office/officeart/2005/8/layout/process1"/>
    <dgm:cxn modelId="{03F79943-3459-4C4B-B795-F478585F6B19}" type="presOf" srcId="{CEA26E0E-B211-4BC2-BACA-6CA3AD44E379}" destId="{A31795DF-3171-45DC-A85F-685DC7CE309E}" srcOrd="0" destOrd="0" presId="urn:microsoft.com/office/officeart/2005/8/layout/process1"/>
    <dgm:cxn modelId="{5290364F-3E55-4590-955E-6DF75B5FE676}" type="presParOf" srcId="{A31795DF-3171-45DC-A85F-685DC7CE309E}" destId="{E4C4AE6E-8D8D-4DC6-9707-E390F895AF21}" srcOrd="0" destOrd="0" presId="urn:microsoft.com/office/officeart/2005/8/layout/process1"/>
    <dgm:cxn modelId="{7F13F4ED-0ED7-4DB1-B14A-7B9514A15F9E}" type="presParOf" srcId="{A31795DF-3171-45DC-A85F-685DC7CE309E}" destId="{E1AEB7DD-5C2B-4A9F-95FD-6E1008A720BF}" srcOrd="1" destOrd="0" presId="urn:microsoft.com/office/officeart/2005/8/layout/process1"/>
    <dgm:cxn modelId="{74E6DA51-10DB-40DE-BB15-951383450C1D}" type="presParOf" srcId="{E1AEB7DD-5C2B-4A9F-95FD-6E1008A720BF}" destId="{36E15AE6-0863-4F70-BB10-8B776A8B71AB}" srcOrd="0" destOrd="0" presId="urn:microsoft.com/office/officeart/2005/8/layout/process1"/>
    <dgm:cxn modelId="{AFFB76C0-4164-4140-BB0B-6BF574EC1E2C}" type="presParOf" srcId="{A31795DF-3171-45DC-A85F-685DC7CE309E}" destId="{AC27E0B9-EEA3-41BF-A7AC-E0DDE0862E32}" srcOrd="2" destOrd="0" presId="urn:microsoft.com/office/officeart/2005/8/layout/process1"/>
    <dgm:cxn modelId="{268AEF70-6189-4D84-804B-AB6C0E75885D}" type="presParOf" srcId="{A31795DF-3171-45DC-A85F-685DC7CE309E}" destId="{25800F2D-4A69-4CAE-9B8B-6DAD1EC894C4}" srcOrd="3" destOrd="0" presId="urn:microsoft.com/office/officeart/2005/8/layout/process1"/>
    <dgm:cxn modelId="{49365341-F88E-45E8-92D7-3C77C1906E36}" type="presParOf" srcId="{25800F2D-4A69-4CAE-9B8B-6DAD1EC894C4}" destId="{CA7CF864-0A73-41E1-950C-F9C9DD76E1FD}" srcOrd="0" destOrd="0" presId="urn:microsoft.com/office/officeart/2005/8/layout/process1"/>
    <dgm:cxn modelId="{3C8F9D3D-B282-4CA2-8634-8B4D8FDFC249}" type="presParOf" srcId="{A31795DF-3171-45DC-A85F-685DC7CE309E}" destId="{A5B6D33D-F934-4797-967E-314FC92F821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D0CA60-DF0A-479D-8BCE-529BE7A361EF}" type="doc">
      <dgm:prSet loTypeId="urn:microsoft.com/office/officeart/2005/8/layout/chevron1" loCatId="process" qsTypeId="urn:microsoft.com/office/officeart/2005/8/quickstyle/3d2" qsCatId="3D" csTypeId="urn:microsoft.com/office/officeart/2005/8/colors/accent1_2" csCatId="accent1" phldr="1"/>
      <dgm:spPr/>
    </dgm:pt>
    <dgm:pt modelId="{B92F090A-4015-4C2C-A681-5F40AE806A21}">
      <dgm:prSet phldrT="[Texto]" custT="1"/>
      <dgm:spPr/>
      <dgm:t>
        <a:bodyPr/>
        <a:lstStyle/>
        <a:p>
          <a:r>
            <a:rPr lang="es-ES" sz="1300" dirty="0" smtClean="0"/>
            <a:t>Atención al cliente</a:t>
          </a:r>
          <a:endParaRPr lang="es-ES" sz="1300" dirty="0"/>
        </a:p>
      </dgm:t>
    </dgm:pt>
    <dgm:pt modelId="{8BF9FAAC-92A7-42E5-A90A-7646CAC2066F}" type="parTrans" cxnId="{B02A4480-7664-4F69-9E8F-8090EC816D61}">
      <dgm:prSet/>
      <dgm:spPr/>
      <dgm:t>
        <a:bodyPr/>
        <a:lstStyle/>
        <a:p>
          <a:endParaRPr lang="es-ES" sz="1400"/>
        </a:p>
      </dgm:t>
    </dgm:pt>
    <dgm:pt modelId="{434AC3D4-752A-4A78-8683-592EC329C1A3}" type="sibTrans" cxnId="{B02A4480-7664-4F69-9E8F-8090EC816D61}">
      <dgm:prSet/>
      <dgm:spPr/>
      <dgm:t>
        <a:bodyPr/>
        <a:lstStyle/>
        <a:p>
          <a:endParaRPr lang="es-ES" sz="1400"/>
        </a:p>
      </dgm:t>
    </dgm:pt>
    <dgm:pt modelId="{6A38533B-3413-48E6-B160-41D5580BA52B}">
      <dgm:prSet phldrT="[Texto]" custT="1"/>
      <dgm:spPr/>
      <dgm:t>
        <a:bodyPr/>
        <a:lstStyle/>
        <a:p>
          <a:r>
            <a:rPr lang="es-ES" sz="1300" dirty="0" smtClean="0"/>
            <a:t>Arquitectura</a:t>
          </a:r>
          <a:endParaRPr lang="es-ES" sz="1300" dirty="0"/>
        </a:p>
      </dgm:t>
    </dgm:pt>
    <dgm:pt modelId="{0C3DC84D-D5B0-4FDC-ACCD-C8A595CA3C99}" type="parTrans" cxnId="{CDF13E84-68F7-4A76-9B5C-56024E47C9E4}">
      <dgm:prSet/>
      <dgm:spPr/>
      <dgm:t>
        <a:bodyPr/>
        <a:lstStyle/>
        <a:p>
          <a:endParaRPr lang="es-ES" sz="1400"/>
        </a:p>
      </dgm:t>
    </dgm:pt>
    <dgm:pt modelId="{85E11570-2015-43C8-A48C-11385DD92F4B}" type="sibTrans" cxnId="{CDF13E84-68F7-4A76-9B5C-56024E47C9E4}">
      <dgm:prSet/>
      <dgm:spPr/>
      <dgm:t>
        <a:bodyPr/>
        <a:lstStyle/>
        <a:p>
          <a:endParaRPr lang="es-ES" sz="1400"/>
        </a:p>
      </dgm:t>
    </dgm:pt>
    <dgm:pt modelId="{1D47D236-0678-4116-8821-C8903CB88C5E}">
      <dgm:prSet phldrT="[Texto]" custT="1"/>
      <dgm:spPr/>
      <dgm:t>
        <a:bodyPr/>
        <a:lstStyle/>
        <a:p>
          <a:r>
            <a:rPr lang="es-ES" sz="1300" dirty="0" smtClean="0"/>
            <a:t>Merchandising</a:t>
          </a:r>
          <a:endParaRPr lang="es-ES" sz="1300" dirty="0"/>
        </a:p>
      </dgm:t>
    </dgm:pt>
    <dgm:pt modelId="{374616AD-0B09-4EBB-A7A7-399732C018D2}" type="parTrans" cxnId="{27BE51AA-22B4-400F-8978-11017A110698}">
      <dgm:prSet/>
      <dgm:spPr/>
      <dgm:t>
        <a:bodyPr/>
        <a:lstStyle/>
        <a:p>
          <a:endParaRPr lang="es-ES" sz="1400"/>
        </a:p>
      </dgm:t>
    </dgm:pt>
    <dgm:pt modelId="{482C6649-2C03-4003-968F-3B3570A93304}" type="sibTrans" cxnId="{27BE51AA-22B4-400F-8978-11017A110698}">
      <dgm:prSet/>
      <dgm:spPr/>
      <dgm:t>
        <a:bodyPr/>
        <a:lstStyle/>
        <a:p>
          <a:endParaRPr lang="es-ES" sz="1400"/>
        </a:p>
      </dgm:t>
    </dgm:pt>
    <dgm:pt modelId="{3FB124D4-0D37-463C-8C32-A56917ADC6A0}" type="pres">
      <dgm:prSet presAssocID="{70D0CA60-DF0A-479D-8BCE-529BE7A361EF}" presName="Name0" presStyleCnt="0">
        <dgm:presLayoutVars>
          <dgm:dir/>
          <dgm:animLvl val="lvl"/>
          <dgm:resizeHandles val="exact"/>
        </dgm:presLayoutVars>
      </dgm:prSet>
      <dgm:spPr/>
    </dgm:pt>
    <dgm:pt modelId="{219A4372-F223-410F-AF40-79EA0519BDF7}" type="pres">
      <dgm:prSet presAssocID="{B92F090A-4015-4C2C-A681-5F40AE806A21}" presName="parTxOnly" presStyleLbl="node1" presStyleIdx="0" presStyleCnt="3" custScaleX="8119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0358BDA-EF99-4838-AC82-18BD26449815}" type="pres">
      <dgm:prSet presAssocID="{434AC3D4-752A-4A78-8683-592EC329C1A3}" presName="parTxOnlySpace" presStyleCnt="0"/>
      <dgm:spPr/>
    </dgm:pt>
    <dgm:pt modelId="{5106D6DE-FCB8-4F64-89DD-906609C2BB54}" type="pres">
      <dgm:prSet presAssocID="{6A38533B-3413-48E6-B160-41D5580BA52B}" presName="parTxOnly" presStyleLbl="node1" presStyleIdx="1" presStyleCnt="3" custScaleX="9069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EEF1119-95A5-4C7B-9AB8-94855EC0A9A4}" type="pres">
      <dgm:prSet presAssocID="{85E11570-2015-43C8-A48C-11385DD92F4B}" presName="parTxOnlySpace" presStyleCnt="0"/>
      <dgm:spPr/>
    </dgm:pt>
    <dgm:pt modelId="{7A336A8B-DC83-446D-9B5C-7F3D9468BEE4}" type="pres">
      <dgm:prSet presAssocID="{1D47D236-0678-4116-8821-C8903CB88C5E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DF13E84-68F7-4A76-9B5C-56024E47C9E4}" srcId="{70D0CA60-DF0A-479D-8BCE-529BE7A361EF}" destId="{6A38533B-3413-48E6-B160-41D5580BA52B}" srcOrd="1" destOrd="0" parTransId="{0C3DC84D-D5B0-4FDC-ACCD-C8A595CA3C99}" sibTransId="{85E11570-2015-43C8-A48C-11385DD92F4B}"/>
    <dgm:cxn modelId="{B02A4480-7664-4F69-9E8F-8090EC816D61}" srcId="{70D0CA60-DF0A-479D-8BCE-529BE7A361EF}" destId="{B92F090A-4015-4C2C-A681-5F40AE806A21}" srcOrd="0" destOrd="0" parTransId="{8BF9FAAC-92A7-42E5-A90A-7646CAC2066F}" sibTransId="{434AC3D4-752A-4A78-8683-592EC329C1A3}"/>
    <dgm:cxn modelId="{91E2E7DB-D176-442A-983D-A1265264F8F3}" type="presOf" srcId="{70D0CA60-DF0A-479D-8BCE-529BE7A361EF}" destId="{3FB124D4-0D37-463C-8C32-A56917ADC6A0}" srcOrd="0" destOrd="0" presId="urn:microsoft.com/office/officeart/2005/8/layout/chevron1"/>
    <dgm:cxn modelId="{319C08C1-71B8-43A5-B311-3630F5CDB41F}" type="presOf" srcId="{1D47D236-0678-4116-8821-C8903CB88C5E}" destId="{7A336A8B-DC83-446D-9B5C-7F3D9468BEE4}" srcOrd="0" destOrd="0" presId="urn:microsoft.com/office/officeart/2005/8/layout/chevron1"/>
    <dgm:cxn modelId="{27BE51AA-22B4-400F-8978-11017A110698}" srcId="{70D0CA60-DF0A-479D-8BCE-529BE7A361EF}" destId="{1D47D236-0678-4116-8821-C8903CB88C5E}" srcOrd="2" destOrd="0" parTransId="{374616AD-0B09-4EBB-A7A7-399732C018D2}" sibTransId="{482C6649-2C03-4003-968F-3B3570A93304}"/>
    <dgm:cxn modelId="{7A83C0DE-70D3-4746-AA27-BCFE4851BE70}" type="presOf" srcId="{B92F090A-4015-4C2C-A681-5F40AE806A21}" destId="{219A4372-F223-410F-AF40-79EA0519BDF7}" srcOrd="0" destOrd="0" presId="urn:microsoft.com/office/officeart/2005/8/layout/chevron1"/>
    <dgm:cxn modelId="{74D8DEFD-AB13-4BC9-9199-2244480E04B6}" type="presOf" srcId="{6A38533B-3413-48E6-B160-41D5580BA52B}" destId="{5106D6DE-FCB8-4F64-89DD-906609C2BB54}" srcOrd="0" destOrd="0" presId="urn:microsoft.com/office/officeart/2005/8/layout/chevron1"/>
    <dgm:cxn modelId="{C3C0EEDA-7217-41C6-892B-973036C056F0}" type="presParOf" srcId="{3FB124D4-0D37-463C-8C32-A56917ADC6A0}" destId="{219A4372-F223-410F-AF40-79EA0519BDF7}" srcOrd="0" destOrd="0" presId="urn:microsoft.com/office/officeart/2005/8/layout/chevron1"/>
    <dgm:cxn modelId="{80946EED-D897-434C-ABCB-9BC6004BBAD5}" type="presParOf" srcId="{3FB124D4-0D37-463C-8C32-A56917ADC6A0}" destId="{D0358BDA-EF99-4838-AC82-18BD26449815}" srcOrd="1" destOrd="0" presId="urn:microsoft.com/office/officeart/2005/8/layout/chevron1"/>
    <dgm:cxn modelId="{D17D9BC2-AE6D-48FC-A1C5-8A77B86AB22A}" type="presParOf" srcId="{3FB124D4-0D37-463C-8C32-A56917ADC6A0}" destId="{5106D6DE-FCB8-4F64-89DD-906609C2BB54}" srcOrd="2" destOrd="0" presId="urn:microsoft.com/office/officeart/2005/8/layout/chevron1"/>
    <dgm:cxn modelId="{FDBA0E85-50DF-4166-90B1-14F5B0E20123}" type="presParOf" srcId="{3FB124D4-0D37-463C-8C32-A56917ADC6A0}" destId="{7EEF1119-95A5-4C7B-9AB8-94855EC0A9A4}" srcOrd="3" destOrd="0" presId="urn:microsoft.com/office/officeart/2005/8/layout/chevron1"/>
    <dgm:cxn modelId="{204B6339-276E-4DDD-87B7-A119FCB23A64}" type="presParOf" srcId="{3FB124D4-0D37-463C-8C32-A56917ADC6A0}" destId="{7A336A8B-DC83-446D-9B5C-7F3D9468BEE4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61F9A58-99FE-4A21-9D78-BF149CFF514B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66AF50A-3A08-4E1A-ABB0-E43605FEFC26}">
      <dgm:prSet phldrT="[Texto]"/>
      <dgm:spPr/>
      <dgm:t>
        <a:bodyPr/>
        <a:lstStyle/>
        <a:p>
          <a:r>
            <a:rPr lang="es-ES" dirty="0" smtClean="0"/>
            <a:t>Específicos</a:t>
          </a:r>
          <a:endParaRPr lang="es-ES" dirty="0"/>
        </a:p>
      </dgm:t>
    </dgm:pt>
    <dgm:pt modelId="{641E68A4-B4AB-462E-86E0-BD5EB71F6E45}" type="parTrans" cxnId="{276641F5-26D4-4045-BC49-7D9215EC295E}">
      <dgm:prSet/>
      <dgm:spPr/>
      <dgm:t>
        <a:bodyPr/>
        <a:lstStyle/>
        <a:p>
          <a:endParaRPr lang="es-ES"/>
        </a:p>
      </dgm:t>
    </dgm:pt>
    <dgm:pt modelId="{B38A601E-EBB7-494C-B452-E79A6D6ED3B9}" type="sibTrans" cxnId="{276641F5-26D4-4045-BC49-7D9215EC295E}">
      <dgm:prSet/>
      <dgm:spPr/>
      <dgm:t>
        <a:bodyPr/>
        <a:lstStyle/>
        <a:p>
          <a:endParaRPr lang="es-ES"/>
        </a:p>
      </dgm:t>
    </dgm:pt>
    <dgm:pt modelId="{D9C7E4AC-0C30-4AA0-947B-59099D17D9AE}">
      <dgm:prSet phldrT="[Texto]"/>
      <dgm:spPr/>
      <dgm:t>
        <a:bodyPr/>
        <a:lstStyle/>
        <a:p>
          <a:r>
            <a:rPr lang="es-EC" dirty="0" smtClean="0"/>
            <a:t>Definir el Marco Teórico.</a:t>
          </a:r>
          <a:endParaRPr lang="es-ES" dirty="0"/>
        </a:p>
      </dgm:t>
    </dgm:pt>
    <dgm:pt modelId="{F0A6944C-CAB2-4CAA-9CC2-C5E3D79EC1FF}" type="parTrans" cxnId="{620E7315-DC91-40EA-BFDE-2F77242BB1F4}">
      <dgm:prSet/>
      <dgm:spPr/>
      <dgm:t>
        <a:bodyPr/>
        <a:lstStyle/>
        <a:p>
          <a:endParaRPr lang="es-ES"/>
        </a:p>
      </dgm:t>
    </dgm:pt>
    <dgm:pt modelId="{1012F902-B11C-41EA-83A6-547969DF8D41}" type="sibTrans" cxnId="{620E7315-DC91-40EA-BFDE-2F77242BB1F4}">
      <dgm:prSet/>
      <dgm:spPr/>
      <dgm:t>
        <a:bodyPr/>
        <a:lstStyle/>
        <a:p>
          <a:endParaRPr lang="es-ES"/>
        </a:p>
      </dgm:t>
    </dgm:pt>
    <dgm:pt modelId="{A82A967B-A0D3-4C64-961C-CF2AA42B7681}">
      <dgm:prSet phldrT="[Texto]"/>
      <dgm:spPr/>
      <dgm:t>
        <a:bodyPr/>
        <a:lstStyle/>
        <a:p>
          <a:r>
            <a:rPr lang="es-ES" dirty="0" smtClean="0"/>
            <a:t>Específicos</a:t>
          </a:r>
          <a:endParaRPr lang="es-ES" dirty="0"/>
        </a:p>
      </dgm:t>
    </dgm:pt>
    <dgm:pt modelId="{9DE3A040-29A7-4244-8E0D-45E42762042C}" type="parTrans" cxnId="{C50C19B1-E0A1-42C1-B131-0D30F8081FF0}">
      <dgm:prSet/>
      <dgm:spPr/>
      <dgm:t>
        <a:bodyPr/>
        <a:lstStyle/>
        <a:p>
          <a:endParaRPr lang="es-ES"/>
        </a:p>
      </dgm:t>
    </dgm:pt>
    <dgm:pt modelId="{03D87D57-17AA-46D6-A2AA-84F2CD272610}" type="sibTrans" cxnId="{C50C19B1-E0A1-42C1-B131-0D30F8081FF0}">
      <dgm:prSet/>
      <dgm:spPr/>
      <dgm:t>
        <a:bodyPr/>
        <a:lstStyle/>
        <a:p>
          <a:endParaRPr lang="es-ES"/>
        </a:p>
      </dgm:t>
    </dgm:pt>
    <dgm:pt modelId="{B0BC69BC-1EC2-47B0-BF8A-0FD20235C522}">
      <dgm:prSet phldrT="[Texto]"/>
      <dgm:spPr/>
      <dgm:t>
        <a:bodyPr/>
        <a:lstStyle/>
        <a:p>
          <a:r>
            <a:rPr lang="es-EC" dirty="0" smtClean="0"/>
            <a:t>Determinar el comportamiento del consumidor frente a las diferentes técnicas de Merchandising aplicadas en los centros comerciales del Distrito Metropolitano de Quito.</a:t>
          </a:r>
          <a:endParaRPr lang="es-ES" dirty="0"/>
        </a:p>
      </dgm:t>
    </dgm:pt>
    <dgm:pt modelId="{348663C6-3DF0-4D0E-90CE-D048D1B4C3B2}" type="parTrans" cxnId="{9955ED15-33F5-41CB-BDC1-D74F15C9AF0B}">
      <dgm:prSet/>
      <dgm:spPr/>
      <dgm:t>
        <a:bodyPr/>
        <a:lstStyle/>
        <a:p>
          <a:endParaRPr lang="es-ES"/>
        </a:p>
      </dgm:t>
    </dgm:pt>
    <dgm:pt modelId="{01FA2D77-C7B2-4D9B-B108-D69118D1D27B}" type="sibTrans" cxnId="{9955ED15-33F5-41CB-BDC1-D74F15C9AF0B}">
      <dgm:prSet/>
      <dgm:spPr/>
      <dgm:t>
        <a:bodyPr/>
        <a:lstStyle/>
        <a:p>
          <a:endParaRPr lang="es-ES"/>
        </a:p>
      </dgm:t>
    </dgm:pt>
    <dgm:pt modelId="{DB2DA50F-CD92-4F03-B485-7FFF225ABDF0}">
      <dgm:prSet phldrT="[Texto]"/>
      <dgm:spPr/>
      <dgm:t>
        <a:bodyPr/>
        <a:lstStyle/>
        <a:p>
          <a:r>
            <a:rPr lang="es-ES" dirty="0" smtClean="0"/>
            <a:t>Específicos</a:t>
          </a:r>
          <a:endParaRPr lang="es-ES" dirty="0"/>
        </a:p>
      </dgm:t>
    </dgm:pt>
    <dgm:pt modelId="{8C9745D9-4E0D-4483-A137-09BC0680D266}" type="parTrans" cxnId="{BD82229E-515E-4883-B444-50E3A52D3DEC}">
      <dgm:prSet/>
      <dgm:spPr/>
      <dgm:t>
        <a:bodyPr/>
        <a:lstStyle/>
        <a:p>
          <a:endParaRPr lang="es-ES"/>
        </a:p>
      </dgm:t>
    </dgm:pt>
    <dgm:pt modelId="{35D20166-FEF2-443C-B9C2-01BDA3E18906}" type="sibTrans" cxnId="{BD82229E-515E-4883-B444-50E3A52D3DEC}">
      <dgm:prSet/>
      <dgm:spPr/>
      <dgm:t>
        <a:bodyPr/>
        <a:lstStyle/>
        <a:p>
          <a:endParaRPr lang="es-ES"/>
        </a:p>
      </dgm:t>
    </dgm:pt>
    <dgm:pt modelId="{FE11D033-5548-446C-8995-4ED18663E1AB}">
      <dgm:prSet/>
      <dgm:spPr/>
      <dgm:t>
        <a:bodyPr/>
        <a:lstStyle/>
        <a:p>
          <a:r>
            <a:rPr lang="es-EC" dirty="0" smtClean="0"/>
            <a:t>Proponer un estudio comparativo entre los principales Centro Comerciales del Distrito Metropolitano de Quito.</a:t>
          </a:r>
          <a:endParaRPr lang="es-ES" dirty="0"/>
        </a:p>
      </dgm:t>
    </dgm:pt>
    <dgm:pt modelId="{370F1B32-9718-41E9-8D81-C20F1283656D}" type="parTrans" cxnId="{D087AEFF-C08B-4B2C-9F59-C441F0798000}">
      <dgm:prSet/>
      <dgm:spPr/>
      <dgm:t>
        <a:bodyPr/>
        <a:lstStyle/>
        <a:p>
          <a:endParaRPr lang="es-ES"/>
        </a:p>
      </dgm:t>
    </dgm:pt>
    <dgm:pt modelId="{F1FF1CA9-A62B-4C00-8E6A-0EE01AB177BF}" type="sibTrans" cxnId="{D087AEFF-C08B-4B2C-9F59-C441F0798000}">
      <dgm:prSet/>
      <dgm:spPr/>
      <dgm:t>
        <a:bodyPr/>
        <a:lstStyle/>
        <a:p>
          <a:endParaRPr lang="es-ES"/>
        </a:p>
      </dgm:t>
    </dgm:pt>
    <dgm:pt modelId="{AD52A03B-CCB1-4B2B-BD4F-BA365F9A75E5}">
      <dgm:prSet phldrT="[Texto]"/>
      <dgm:spPr/>
      <dgm:t>
        <a:bodyPr/>
        <a:lstStyle/>
        <a:p>
          <a:r>
            <a:rPr lang="es-ES" dirty="0" smtClean="0"/>
            <a:t>Específicos</a:t>
          </a:r>
          <a:endParaRPr lang="es-ES" dirty="0"/>
        </a:p>
      </dgm:t>
    </dgm:pt>
    <dgm:pt modelId="{2D898A32-1279-4292-8240-7E053370B749}" type="parTrans" cxnId="{5C4A669E-C093-47F1-A80A-4ABC260B6B5C}">
      <dgm:prSet/>
      <dgm:spPr/>
      <dgm:t>
        <a:bodyPr/>
        <a:lstStyle/>
        <a:p>
          <a:endParaRPr lang="es-ES"/>
        </a:p>
      </dgm:t>
    </dgm:pt>
    <dgm:pt modelId="{D2E73A44-7D16-4825-BED4-7093243758CE}" type="sibTrans" cxnId="{5C4A669E-C093-47F1-A80A-4ABC260B6B5C}">
      <dgm:prSet/>
      <dgm:spPr/>
      <dgm:t>
        <a:bodyPr/>
        <a:lstStyle/>
        <a:p>
          <a:endParaRPr lang="es-ES"/>
        </a:p>
      </dgm:t>
    </dgm:pt>
    <dgm:pt modelId="{DA7844F1-15A5-4622-AA9F-502980FD9928}">
      <dgm:prSet/>
      <dgm:spPr/>
      <dgm:t>
        <a:bodyPr/>
        <a:lstStyle/>
        <a:p>
          <a:r>
            <a:rPr lang="es-ES" dirty="0" smtClean="0"/>
            <a:t>Medir la satisfacción de los clientes que asisten a centros comerciales del Distrito Metropolitano de Quito.</a:t>
          </a:r>
          <a:endParaRPr lang="es-ES" dirty="0"/>
        </a:p>
      </dgm:t>
    </dgm:pt>
    <dgm:pt modelId="{F1F61CF4-FDFD-427E-94C8-B7B2384C2361}" type="parTrans" cxnId="{64B0EDBB-53CE-4BA0-9D44-A8C0A03EA3BC}">
      <dgm:prSet/>
      <dgm:spPr/>
      <dgm:t>
        <a:bodyPr/>
        <a:lstStyle/>
        <a:p>
          <a:endParaRPr lang="es-ES"/>
        </a:p>
      </dgm:t>
    </dgm:pt>
    <dgm:pt modelId="{D5E42FE9-570F-47F0-A4E2-462B52170DC2}" type="sibTrans" cxnId="{64B0EDBB-53CE-4BA0-9D44-A8C0A03EA3BC}">
      <dgm:prSet/>
      <dgm:spPr/>
      <dgm:t>
        <a:bodyPr/>
        <a:lstStyle/>
        <a:p>
          <a:endParaRPr lang="es-ES"/>
        </a:p>
      </dgm:t>
    </dgm:pt>
    <dgm:pt modelId="{EEE21509-0325-4EB6-B6B2-802062196205}" type="pres">
      <dgm:prSet presAssocID="{C61F9A58-99FE-4A21-9D78-BF149CFF514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3C9276F5-71F5-4BCC-804A-EC9B4AE04A87}" type="pres">
      <dgm:prSet presAssocID="{C61F9A58-99FE-4A21-9D78-BF149CFF514B}" presName="dummyMaxCanvas" presStyleCnt="0">
        <dgm:presLayoutVars/>
      </dgm:prSet>
      <dgm:spPr/>
    </dgm:pt>
    <dgm:pt modelId="{14E055E8-E382-4C44-83BB-38A97033B304}" type="pres">
      <dgm:prSet presAssocID="{C61F9A58-99FE-4A21-9D78-BF149CFF514B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4B533B1-9075-4D4B-BCB9-FA421139719C}" type="pres">
      <dgm:prSet presAssocID="{C61F9A58-99FE-4A21-9D78-BF149CFF514B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F7CA789-0C4D-468C-B15B-93B6EB98995F}" type="pres">
      <dgm:prSet presAssocID="{C61F9A58-99FE-4A21-9D78-BF149CFF514B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90E30BA-0987-40D5-B349-13824C5D98EB}" type="pres">
      <dgm:prSet presAssocID="{C61F9A58-99FE-4A21-9D78-BF149CFF514B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B0168FE-E197-43BA-8FEA-76DD3E39F506}" type="pres">
      <dgm:prSet presAssocID="{C61F9A58-99FE-4A21-9D78-BF149CFF514B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35449DD-50B3-4103-B68C-904673256F7C}" type="pres">
      <dgm:prSet presAssocID="{C61F9A58-99FE-4A21-9D78-BF149CFF514B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B2C7B2A-6ADD-45F6-B548-84A1F135257A}" type="pres">
      <dgm:prSet presAssocID="{C61F9A58-99FE-4A21-9D78-BF149CFF514B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32B85B2-E221-45E4-A9E3-9F3378B719F9}" type="pres">
      <dgm:prSet presAssocID="{C61F9A58-99FE-4A21-9D78-BF149CFF514B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D17F94E-A8B3-410B-8D24-A9676554FF5D}" type="pres">
      <dgm:prSet presAssocID="{C61F9A58-99FE-4A21-9D78-BF149CFF514B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D4B7309-B6FA-4680-A0E3-6CC37E50169C}" type="pres">
      <dgm:prSet presAssocID="{C61F9A58-99FE-4A21-9D78-BF149CFF514B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2C8B625-ED78-4888-BF53-388EF7F9F8B2}" type="pres">
      <dgm:prSet presAssocID="{C61F9A58-99FE-4A21-9D78-BF149CFF514B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81B08C1D-87D2-4522-9660-AF69C002492E}" type="presOf" srcId="{35D20166-FEF2-443C-B9C2-01BDA3E18906}" destId="{7B2C7B2A-6ADD-45F6-B548-84A1F135257A}" srcOrd="0" destOrd="0" presId="urn:microsoft.com/office/officeart/2005/8/layout/vProcess5"/>
    <dgm:cxn modelId="{C50C19B1-E0A1-42C1-B131-0D30F8081FF0}" srcId="{C61F9A58-99FE-4A21-9D78-BF149CFF514B}" destId="{A82A967B-A0D3-4C64-961C-CF2AA42B7681}" srcOrd="1" destOrd="0" parTransId="{9DE3A040-29A7-4244-8E0D-45E42762042C}" sibTransId="{03D87D57-17AA-46D6-A2AA-84F2CD272610}"/>
    <dgm:cxn modelId="{0D276A72-C62C-42A3-9A2A-13BF7329D371}" type="presOf" srcId="{C61F9A58-99FE-4A21-9D78-BF149CFF514B}" destId="{EEE21509-0325-4EB6-B6B2-802062196205}" srcOrd="0" destOrd="0" presId="urn:microsoft.com/office/officeart/2005/8/layout/vProcess5"/>
    <dgm:cxn modelId="{8CDCE6E0-B8D3-4B71-A4B2-EA6870369A9C}" type="presOf" srcId="{D9C7E4AC-0C30-4AA0-947B-59099D17D9AE}" destId="{14E055E8-E382-4C44-83BB-38A97033B304}" srcOrd="0" destOrd="1" presId="urn:microsoft.com/office/officeart/2005/8/layout/vProcess5"/>
    <dgm:cxn modelId="{13A52F11-BDF9-4D2C-9696-32366945DF44}" type="presOf" srcId="{B0BC69BC-1EC2-47B0-BF8A-0FD20235C522}" destId="{CD17F94E-A8B3-410B-8D24-A9676554FF5D}" srcOrd="1" destOrd="1" presId="urn:microsoft.com/office/officeart/2005/8/layout/vProcess5"/>
    <dgm:cxn modelId="{82C094E9-DBA2-4083-8CEE-3C75B5EDDBD5}" type="presOf" srcId="{D66AF50A-3A08-4E1A-ABB0-E43605FEFC26}" destId="{832B85B2-E221-45E4-A9E3-9F3378B719F9}" srcOrd="1" destOrd="0" presId="urn:microsoft.com/office/officeart/2005/8/layout/vProcess5"/>
    <dgm:cxn modelId="{9F851B63-F368-41F7-B913-5FAF7D7A5BC5}" type="presOf" srcId="{DB2DA50F-CD92-4F03-B485-7FFF225ABDF0}" destId="{4D4B7309-B6FA-4680-A0E3-6CC37E50169C}" srcOrd="1" destOrd="0" presId="urn:microsoft.com/office/officeart/2005/8/layout/vProcess5"/>
    <dgm:cxn modelId="{5C4A669E-C093-47F1-A80A-4ABC260B6B5C}" srcId="{C61F9A58-99FE-4A21-9D78-BF149CFF514B}" destId="{AD52A03B-CCB1-4B2B-BD4F-BA365F9A75E5}" srcOrd="3" destOrd="0" parTransId="{2D898A32-1279-4292-8240-7E053370B749}" sibTransId="{D2E73A44-7D16-4825-BED4-7093243758CE}"/>
    <dgm:cxn modelId="{64B0EDBB-53CE-4BA0-9D44-A8C0A03EA3BC}" srcId="{AD52A03B-CCB1-4B2B-BD4F-BA365F9A75E5}" destId="{DA7844F1-15A5-4622-AA9F-502980FD9928}" srcOrd="0" destOrd="0" parTransId="{F1F61CF4-FDFD-427E-94C8-B7B2384C2361}" sibTransId="{D5E42FE9-570F-47F0-A4E2-462B52170DC2}"/>
    <dgm:cxn modelId="{4934476A-3D60-4BC7-837F-7AECE362F64F}" type="presOf" srcId="{D9C7E4AC-0C30-4AA0-947B-59099D17D9AE}" destId="{832B85B2-E221-45E4-A9E3-9F3378B719F9}" srcOrd="1" destOrd="1" presId="urn:microsoft.com/office/officeart/2005/8/layout/vProcess5"/>
    <dgm:cxn modelId="{35110489-933B-463E-B8D4-DAC64A2A6DBE}" type="presOf" srcId="{AD52A03B-CCB1-4B2B-BD4F-BA365F9A75E5}" destId="{42C8B625-ED78-4888-BF53-388EF7F9F8B2}" srcOrd="1" destOrd="0" presId="urn:microsoft.com/office/officeart/2005/8/layout/vProcess5"/>
    <dgm:cxn modelId="{EBBAA7F4-0687-44BE-A583-67BD6B5C291E}" type="presOf" srcId="{B38A601E-EBB7-494C-B452-E79A6D6ED3B9}" destId="{9B0168FE-E197-43BA-8FEA-76DD3E39F506}" srcOrd="0" destOrd="0" presId="urn:microsoft.com/office/officeart/2005/8/layout/vProcess5"/>
    <dgm:cxn modelId="{9955ED15-33F5-41CB-BDC1-D74F15C9AF0B}" srcId="{A82A967B-A0D3-4C64-961C-CF2AA42B7681}" destId="{B0BC69BC-1EC2-47B0-BF8A-0FD20235C522}" srcOrd="0" destOrd="0" parTransId="{348663C6-3DF0-4D0E-90CE-D048D1B4C3B2}" sibTransId="{01FA2D77-C7B2-4D9B-B108-D69118D1D27B}"/>
    <dgm:cxn modelId="{808260A0-2A94-4DC7-96B3-F651DE70B82B}" type="presOf" srcId="{B0BC69BC-1EC2-47B0-BF8A-0FD20235C522}" destId="{14B533B1-9075-4D4B-BCB9-FA421139719C}" srcOrd="0" destOrd="1" presId="urn:microsoft.com/office/officeart/2005/8/layout/vProcess5"/>
    <dgm:cxn modelId="{5ECFA92A-85CF-49CD-A7FE-76D6EAFFDDDA}" type="presOf" srcId="{03D87D57-17AA-46D6-A2AA-84F2CD272610}" destId="{D35449DD-50B3-4103-B68C-904673256F7C}" srcOrd="0" destOrd="0" presId="urn:microsoft.com/office/officeart/2005/8/layout/vProcess5"/>
    <dgm:cxn modelId="{2B23AB60-C97E-4475-8C2C-EB94019F033F}" type="presOf" srcId="{DA7844F1-15A5-4622-AA9F-502980FD9928}" destId="{42C8B625-ED78-4888-BF53-388EF7F9F8B2}" srcOrd="1" destOrd="1" presId="urn:microsoft.com/office/officeart/2005/8/layout/vProcess5"/>
    <dgm:cxn modelId="{98B8ED4B-5A00-4F57-B252-1CDA53BFEFD8}" type="presOf" srcId="{FE11D033-5548-446C-8995-4ED18663E1AB}" destId="{4D4B7309-B6FA-4680-A0E3-6CC37E50169C}" srcOrd="1" destOrd="1" presId="urn:microsoft.com/office/officeart/2005/8/layout/vProcess5"/>
    <dgm:cxn modelId="{620E7315-DC91-40EA-BFDE-2F77242BB1F4}" srcId="{D66AF50A-3A08-4E1A-ABB0-E43605FEFC26}" destId="{D9C7E4AC-0C30-4AA0-947B-59099D17D9AE}" srcOrd="0" destOrd="0" parTransId="{F0A6944C-CAB2-4CAA-9CC2-C5E3D79EC1FF}" sibTransId="{1012F902-B11C-41EA-83A6-547969DF8D41}"/>
    <dgm:cxn modelId="{D087AEFF-C08B-4B2C-9F59-C441F0798000}" srcId="{DB2DA50F-CD92-4F03-B485-7FFF225ABDF0}" destId="{FE11D033-5548-446C-8995-4ED18663E1AB}" srcOrd="0" destOrd="0" parTransId="{370F1B32-9718-41E9-8D81-C20F1283656D}" sibTransId="{F1FF1CA9-A62B-4C00-8E6A-0EE01AB177BF}"/>
    <dgm:cxn modelId="{7F02640F-753D-42FE-BD2D-0B7E9491CCA6}" type="presOf" srcId="{AD52A03B-CCB1-4B2B-BD4F-BA365F9A75E5}" destId="{790E30BA-0987-40D5-B349-13824C5D98EB}" srcOrd="0" destOrd="0" presId="urn:microsoft.com/office/officeart/2005/8/layout/vProcess5"/>
    <dgm:cxn modelId="{C428147E-679C-48A1-9A84-C03B15FEA258}" type="presOf" srcId="{FE11D033-5548-446C-8995-4ED18663E1AB}" destId="{8F7CA789-0C4D-468C-B15B-93B6EB98995F}" srcOrd="0" destOrd="1" presId="urn:microsoft.com/office/officeart/2005/8/layout/vProcess5"/>
    <dgm:cxn modelId="{BD82229E-515E-4883-B444-50E3A52D3DEC}" srcId="{C61F9A58-99FE-4A21-9D78-BF149CFF514B}" destId="{DB2DA50F-CD92-4F03-B485-7FFF225ABDF0}" srcOrd="2" destOrd="0" parTransId="{8C9745D9-4E0D-4483-A137-09BC0680D266}" sibTransId="{35D20166-FEF2-443C-B9C2-01BDA3E18906}"/>
    <dgm:cxn modelId="{723E0E6B-194E-4EFB-B632-CDB9AC61221C}" type="presOf" srcId="{D66AF50A-3A08-4E1A-ABB0-E43605FEFC26}" destId="{14E055E8-E382-4C44-83BB-38A97033B304}" srcOrd="0" destOrd="0" presId="urn:microsoft.com/office/officeart/2005/8/layout/vProcess5"/>
    <dgm:cxn modelId="{99C098C0-93EC-4283-9968-93A5D18452CF}" type="presOf" srcId="{A82A967B-A0D3-4C64-961C-CF2AA42B7681}" destId="{14B533B1-9075-4D4B-BCB9-FA421139719C}" srcOrd="0" destOrd="0" presId="urn:microsoft.com/office/officeart/2005/8/layout/vProcess5"/>
    <dgm:cxn modelId="{E3B68E80-0713-4E43-AB44-20A8F8D76181}" type="presOf" srcId="{DA7844F1-15A5-4622-AA9F-502980FD9928}" destId="{790E30BA-0987-40D5-B349-13824C5D98EB}" srcOrd="0" destOrd="1" presId="urn:microsoft.com/office/officeart/2005/8/layout/vProcess5"/>
    <dgm:cxn modelId="{0A9E5265-7C70-439D-B7B5-B828FC108244}" type="presOf" srcId="{A82A967B-A0D3-4C64-961C-CF2AA42B7681}" destId="{CD17F94E-A8B3-410B-8D24-A9676554FF5D}" srcOrd="1" destOrd="0" presId="urn:microsoft.com/office/officeart/2005/8/layout/vProcess5"/>
    <dgm:cxn modelId="{276641F5-26D4-4045-BC49-7D9215EC295E}" srcId="{C61F9A58-99FE-4A21-9D78-BF149CFF514B}" destId="{D66AF50A-3A08-4E1A-ABB0-E43605FEFC26}" srcOrd="0" destOrd="0" parTransId="{641E68A4-B4AB-462E-86E0-BD5EB71F6E45}" sibTransId="{B38A601E-EBB7-494C-B452-E79A6D6ED3B9}"/>
    <dgm:cxn modelId="{B079EF19-BAD9-43B4-82B6-93B8BBA3ED2E}" type="presOf" srcId="{DB2DA50F-CD92-4F03-B485-7FFF225ABDF0}" destId="{8F7CA789-0C4D-468C-B15B-93B6EB98995F}" srcOrd="0" destOrd="0" presId="urn:microsoft.com/office/officeart/2005/8/layout/vProcess5"/>
    <dgm:cxn modelId="{D49204D2-D351-4623-92D8-1D6C41FF9441}" type="presParOf" srcId="{EEE21509-0325-4EB6-B6B2-802062196205}" destId="{3C9276F5-71F5-4BCC-804A-EC9B4AE04A87}" srcOrd="0" destOrd="0" presId="urn:microsoft.com/office/officeart/2005/8/layout/vProcess5"/>
    <dgm:cxn modelId="{3B3C7999-290F-4AB0-86C0-9B16F947059B}" type="presParOf" srcId="{EEE21509-0325-4EB6-B6B2-802062196205}" destId="{14E055E8-E382-4C44-83BB-38A97033B304}" srcOrd="1" destOrd="0" presId="urn:microsoft.com/office/officeart/2005/8/layout/vProcess5"/>
    <dgm:cxn modelId="{2209B191-8E92-4DD5-8723-89F9893210EB}" type="presParOf" srcId="{EEE21509-0325-4EB6-B6B2-802062196205}" destId="{14B533B1-9075-4D4B-BCB9-FA421139719C}" srcOrd="2" destOrd="0" presId="urn:microsoft.com/office/officeart/2005/8/layout/vProcess5"/>
    <dgm:cxn modelId="{D813DE9D-C2C5-41D7-B423-A0C5A728E6E9}" type="presParOf" srcId="{EEE21509-0325-4EB6-B6B2-802062196205}" destId="{8F7CA789-0C4D-468C-B15B-93B6EB98995F}" srcOrd="3" destOrd="0" presId="urn:microsoft.com/office/officeart/2005/8/layout/vProcess5"/>
    <dgm:cxn modelId="{0E75218D-5E7F-486D-ACAB-889A47FB2280}" type="presParOf" srcId="{EEE21509-0325-4EB6-B6B2-802062196205}" destId="{790E30BA-0987-40D5-B349-13824C5D98EB}" srcOrd="4" destOrd="0" presId="urn:microsoft.com/office/officeart/2005/8/layout/vProcess5"/>
    <dgm:cxn modelId="{000A720E-542D-44DB-BE48-9553CB8E9C77}" type="presParOf" srcId="{EEE21509-0325-4EB6-B6B2-802062196205}" destId="{9B0168FE-E197-43BA-8FEA-76DD3E39F506}" srcOrd="5" destOrd="0" presId="urn:microsoft.com/office/officeart/2005/8/layout/vProcess5"/>
    <dgm:cxn modelId="{90B5EF8E-1096-4224-8E35-4346E7167294}" type="presParOf" srcId="{EEE21509-0325-4EB6-B6B2-802062196205}" destId="{D35449DD-50B3-4103-B68C-904673256F7C}" srcOrd="6" destOrd="0" presId="urn:microsoft.com/office/officeart/2005/8/layout/vProcess5"/>
    <dgm:cxn modelId="{6FA20661-BF0F-47E6-ACBA-ABBB9E12D9DF}" type="presParOf" srcId="{EEE21509-0325-4EB6-B6B2-802062196205}" destId="{7B2C7B2A-6ADD-45F6-B548-84A1F135257A}" srcOrd="7" destOrd="0" presId="urn:microsoft.com/office/officeart/2005/8/layout/vProcess5"/>
    <dgm:cxn modelId="{B4A69DDE-9857-4E4A-A962-C8DA39186B75}" type="presParOf" srcId="{EEE21509-0325-4EB6-B6B2-802062196205}" destId="{832B85B2-E221-45E4-A9E3-9F3378B719F9}" srcOrd="8" destOrd="0" presId="urn:microsoft.com/office/officeart/2005/8/layout/vProcess5"/>
    <dgm:cxn modelId="{20B6AA58-BEB8-4716-9D07-3AE7458DBF69}" type="presParOf" srcId="{EEE21509-0325-4EB6-B6B2-802062196205}" destId="{CD17F94E-A8B3-410B-8D24-A9676554FF5D}" srcOrd="9" destOrd="0" presId="urn:microsoft.com/office/officeart/2005/8/layout/vProcess5"/>
    <dgm:cxn modelId="{078FBD4C-12FA-4152-84D9-A3BBD15C8DDF}" type="presParOf" srcId="{EEE21509-0325-4EB6-B6B2-802062196205}" destId="{4D4B7309-B6FA-4680-A0E3-6CC37E50169C}" srcOrd="10" destOrd="0" presId="urn:microsoft.com/office/officeart/2005/8/layout/vProcess5"/>
    <dgm:cxn modelId="{32B1101D-52C0-4AAA-A8BE-7DC1A0835987}" type="presParOf" srcId="{EEE21509-0325-4EB6-B6B2-802062196205}" destId="{42C8B625-ED78-4888-BF53-388EF7F9F8B2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7309E64-54A1-4A69-B281-30DA392D0BB0}" type="doc">
      <dgm:prSet loTypeId="urn:microsoft.com/office/officeart/2005/8/layout/hProcess4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FDBA29B6-8CC3-40A2-A1A4-6B0D1E491AF4}">
      <dgm:prSet phldrT="[Texto]"/>
      <dgm:spPr/>
      <dgm:t>
        <a:bodyPr/>
        <a:lstStyle/>
        <a:p>
          <a:r>
            <a:rPr lang="es-ES" b="1" dirty="0" smtClean="0"/>
            <a:t>Tipo de Investigación</a:t>
          </a:r>
          <a:endParaRPr lang="es-ES" b="1" dirty="0"/>
        </a:p>
      </dgm:t>
    </dgm:pt>
    <dgm:pt modelId="{1895D334-DBC5-4055-B3B7-17734A616AF7}" type="parTrans" cxnId="{00E1D6A4-A696-43A0-87F7-1B2462501650}">
      <dgm:prSet/>
      <dgm:spPr/>
      <dgm:t>
        <a:bodyPr/>
        <a:lstStyle/>
        <a:p>
          <a:endParaRPr lang="es-ES"/>
        </a:p>
      </dgm:t>
    </dgm:pt>
    <dgm:pt modelId="{FB5FA2F0-24BB-4B5C-9B16-F8710D5DA86F}" type="sibTrans" cxnId="{00E1D6A4-A696-43A0-87F7-1B2462501650}">
      <dgm:prSet/>
      <dgm:spPr/>
      <dgm:t>
        <a:bodyPr/>
        <a:lstStyle/>
        <a:p>
          <a:endParaRPr lang="es-ES"/>
        </a:p>
      </dgm:t>
    </dgm:pt>
    <dgm:pt modelId="{664BDC28-6EE8-410A-AD18-5A8D34E6EFCE}">
      <dgm:prSet phldrT="[Texto]"/>
      <dgm:spPr/>
      <dgm:t>
        <a:bodyPr/>
        <a:lstStyle/>
        <a:p>
          <a:r>
            <a:rPr lang="es-ES" dirty="0" smtClean="0"/>
            <a:t>Descriptiva</a:t>
          </a:r>
          <a:endParaRPr lang="es-ES" dirty="0"/>
        </a:p>
      </dgm:t>
    </dgm:pt>
    <dgm:pt modelId="{8FFCB656-6B4F-4EC1-BED1-E8F8445CAED9}" type="parTrans" cxnId="{DEC8E41D-3EAA-4F2A-A82C-2AC5613175D0}">
      <dgm:prSet/>
      <dgm:spPr/>
      <dgm:t>
        <a:bodyPr/>
        <a:lstStyle/>
        <a:p>
          <a:endParaRPr lang="es-ES"/>
        </a:p>
      </dgm:t>
    </dgm:pt>
    <dgm:pt modelId="{24B90379-EF67-4194-B0C4-75D685FF77F3}" type="sibTrans" cxnId="{DEC8E41D-3EAA-4F2A-A82C-2AC5613175D0}">
      <dgm:prSet/>
      <dgm:spPr/>
      <dgm:t>
        <a:bodyPr/>
        <a:lstStyle/>
        <a:p>
          <a:endParaRPr lang="es-ES"/>
        </a:p>
      </dgm:t>
    </dgm:pt>
    <dgm:pt modelId="{D3E8EEFA-0D66-4A45-812F-19E6CFE6678D}">
      <dgm:prSet phldrT="[Texto]"/>
      <dgm:spPr/>
      <dgm:t>
        <a:bodyPr/>
        <a:lstStyle/>
        <a:p>
          <a:r>
            <a:rPr lang="es-ES" b="1" dirty="0" smtClean="0"/>
            <a:t>Técnicas de investigación</a:t>
          </a:r>
          <a:endParaRPr lang="es-ES" b="1" dirty="0"/>
        </a:p>
      </dgm:t>
    </dgm:pt>
    <dgm:pt modelId="{2A0C3F84-D955-4E1F-B256-ABFBA0F3299F}" type="parTrans" cxnId="{6A0161AF-3A5A-4E1B-9418-D52772F6EA43}">
      <dgm:prSet/>
      <dgm:spPr/>
      <dgm:t>
        <a:bodyPr/>
        <a:lstStyle/>
        <a:p>
          <a:endParaRPr lang="es-ES"/>
        </a:p>
      </dgm:t>
    </dgm:pt>
    <dgm:pt modelId="{C5D7A80E-3726-4664-B72F-6E28C9E1E134}" type="sibTrans" cxnId="{6A0161AF-3A5A-4E1B-9418-D52772F6EA43}">
      <dgm:prSet/>
      <dgm:spPr/>
      <dgm:t>
        <a:bodyPr/>
        <a:lstStyle/>
        <a:p>
          <a:endParaRPr lang="es-ES"/>
        </a:p>
      </dgm:t>
    </dgm:pt>
    <dgm:pt modelId="{DEEDDA17-9BB9-4B1E-81D5-7533D7861B53}">
      <dgm:prSet phldrT="[Texto]"/>
      <dgm:spPr/>
      <dgm:t>
        <a:bodyPr/>
        <a:lstStyle/>
        <a:p>
          <a:r>
            <a:rPr lang="es-ES" dirty="0" smtClean="0"/>
            <a:t>Encuestas</a:t>
          </a:r>
          <a:endParaRPr lang="es-ES" dirty="0"/>
        </a:p>
      </dgm:t>
    </dgm:pt>
    <dgm:pt modelId="{DE3C21CB-91C4-4318-A9AA-C9F97305458B}" type="parTrans" cxnId="{1A40A202-CFE7-4B9A-93F0-C6591F090CAF}">
      <dgm:prSet/>
      <dgm:spPr/>
      <dgm:t>
        <a:bodyPr/>
        <a:lstStyle/>
        <a:p>
          <a:endParaRPr lang="es-ES"/>
        </a:p>
      </dgm:t>
    </dgm:pt>
    <dgm:pt modelId="{6836C9B6-A03F-422B-9C48-64900EA6B468}" type="sibTrans" cxnId="{1A40A202-CFE7-4B9A-93F0-C6591F090CAF}">
      <dgm:prSet/>
      <dgm:spPr/>
      <dgm:t>
        <a:bodyPr/>
        <a:lstStyle/>
        <a:p>
          <a:endParaRPr lang="es-ES"/>
        </a:p>
      </dgm:t>
    </dgm:pt>
    <dgm:pt modelId="{4733D501-0B13-4B9A-A9FD-AAA2DC71F2E2}">
      <dgm:prSet phldrT="[Texto]"/>
      <dgm:spPr/>
      <dgm:t>
        <a:bodyPr/>
        <a:lstStyle/>
        <a:p>
          <a:r>
            <a:rPr lang="es-ES" dirty="0" smtClean="0"/>
            <a:t>Observación</a:t>
          </a:r>
          <a:endParaRPr lang="es-ES" dirty="0"/>
        </a:p>
      </dgm:t>
    </dgm:pt>
    <dgm:pt modelId="{1E99135B-F3F6-4F5B-8959-607C9F7D4F4C}" type="parTrans" cxnId="{04678834-13B9-4EFE-9E5D-E45A8DEC0AB4}">
      <dgm:prSet/>
      <dgm:spPr/>
      <dgm:t>
        <a:bodyPr/>
        <a:lstStyle/>
        <a:p>
          <a:endParaRPr lang="es-ES"/>
        </a:p>
      </dgm:t>
    </dgm:pt>
    <dgm:pt modelId="{04D4ADF4-CA7B-4A4E-9DA6-9E7832381EAA}" type="sibTrans" cxnId="{04678834-13B9-4EFE-9E5D-E45A8DEC0AB4}">
      <dgm:prSet/>
      <dgm:spPr/>
      <dgm:t>
        <a:bodyPr/>
        <a:lstStyle/>
        <a:p>
          <a:endParaRPr lang="es-ES"/>
        </a:p>
      </dgm:t>
    </dgm:pt>
    <dgm:pt modelId="{5A749285-F02E-48D4-A45A-4FA0D8AE7E93}">
      <dgm:prSet phldrT="[Texto]"/>
      <dgm:spPr/>
      <dgm:t>
        <a:bodyPr/>
        <a:lstStyle/>
        <a:p>
          <a:r>
            <a:rPr lang="es-ES" b="1" dirty="0" smtClean="0"/>
            <a:t>Muestreo</a:t>
          </a:r>
          <a:endParaRPr lang="es-ES" b="1" dirty="0"/>
        </a:p>
      </dgm:t>
    </dgm:pt>
    <dgm:pt modelId="{123F2312-40B8-42A6-B305-546CC9E97516}" type="parTrans" cxnId="{0B334C8E-79FB-463E-BF0D-15B8BD267A74}">
      <dgm:prSet/>
      <dgm:spPr/>
      <dgm:t>
        <a:bodyPr/>
        <a:lstStyle/>
        <a:p>
          <a:endParaRPr lang="es-ES"/>
        </a:p>
      </dgm:t>
    </dgm:pt>
    <dgm:pt modelId="{B45ABFE0-6428-47D3-AEB3-ADC6990BF69C}" type="sibTrans" cxnId="{0B334C8E-79FB-463E-BF0D-15B8BD267A74}">
      <dgm:prSet/>
      <dgm:spPr/>
      <dgm:t>
        <a:bodyPr/>
        <a:lstStyle/>
        <a:p>
          <a:endParaRPr lang="es-ES"/>
        </a:p>
      </dgm:t>
    </dgm:pt>
    <dgm:pt modelId="{A9E1C928-7A89-4AD3-BD57-F7840135FD48}">
      <dgm:prSet phldrT="[Texto]"/>
      <dgm:spPr/>
      <dgm:t>
        <a:bodyPr/>
        <a:lstStyle/>
        <a:p>
          <a:r>
            <a:rPr lang="es-ES" dirty="0" smtClean="0"/>
            <a:t>Estatificado</a:t>
          </a:r>
          <a:endParaRPr lang="es-ES" dirty="0"/>
        </a:p>
      </dgm:t>
    </dgm:pt>
    <dgm:pt modelId="{48AB8578-EF54-466F-824C-ED68439A4ACC}" type="parTrans" cxnId="{1DB60016-42B2-45F2-9D57-CCD48A721C49}">
      <dgm:prSet/>
      <dgm:spPr/>
      <dgm:t>
        <a:bodyPr/>
        <a:lstStyle/>
        <a:p>
          <a:endParaRPr lang="es-ES"/>
        </a:p>
      </dgm:t>
    </dgm:pt>
    <dgm:pt modelId="{91A87BAB-7584-486E-8C30-F08A1D6B902C}" type="sibTrans" cxnId="{1DB60016-42B2-45F2-9D57-CCD48A721C49}">
      <dgm:prSet/>
      <dgm:spPr/>
      <dgm:t>
        <a:bodyPr/>
        <a:lstStyle/>
        <a:p>
          <a:endParaRPr lang="es-ES"/>
        </a:p>
      </dgm:t>
    </dgm:pt>
    <dgm:pt modelId="{8D1F9395-4CF5-4509-807B-6558B8B6B2D9}">
      <dgm:prSet phldrT="[Texto]"/>
      <dgm:spPr/>
      <dgm:t>
        <a:bodyPr/>
        <a:lstStyle/>
        <a:p>
          <a:r>
            <a:rPr lang="es-ES" b="1" dirty="0" smtClean="0"/>
            <a:t>Muestra</a:t>
          </a:r>
          <a:endParaRPr lang="es-ES" b="1" dirty="0"/>
        </a:p>
      </dgm:t>
    </dgm:pt>
    <dgm:pt modelId="{032DD491-C08F-4376-AB70-EDC80862AB60}" type="parTrans" cxnId="{1BF28D46-3FC9-474B-A7F6-CC8D7AB9D3FE}">
      <dgm:prSet/>
      <dgm:spPr/>
      <dgm:t>
        <a:bodyPr/>
        <a:lstStyle/>
        <a:p>
          <a:endParaRPr lang="es-ES"/>
        </a:p>
      </dgm:t>
    </dgm:pt>
    <dgm:pt modelId="{25A3C6C6-F035-4900-8A80-D4FE92459291}" type="sibTrans" cxnId="{1BF28D46-3FC9-474B-A7F6-CC8D7AB9D3FE}">
      <dgm:prSet/>
      <dgm:spPr/>
      <dgm:t>
        <a:bodyPr/>
        <a:lstStyle/>
        <a:p>
          <a:endParaRPr lang="es-ES"/>
        </a:p>
      </dgm:t>
    </dgm:pt>
    <dgm:pt modelId="{4EC4272A-FBF6-4143-99A1-266456AF6A44}">
      <dgm:prSet phldrT="[Texto]"/>
      <dgm:spPr/>
      <dgm:t>
        <a:bodyPr/>
        <a:lstStyle/>
        <a:p>
          <a:r>
            <a:rPr lang="es-ES" b="1" dirty="0" smtClean="0"/>
            <a:t>Población Objetivo</a:t>
          </a:r>
          <a:endParaRPr lang="es-ES" b="1" dirty="0"/>
        </a:p>
      </dgm:t>
    </dgm:pt>
    <dgm:pt modelId="{BDDFB98F-1056-4197-B988-9EE1628FE38D}" type="parTrans" cxnId="{F9658A94-B0A7-4092-9B0D-FEEA1C5561CF}">
      <dgm:prSet/>
      <dgm:spPr/>
      <dgm:t>
        <a:bodyPr/>
        <a:lstStyle/>
        <a:p>
          <a:endParaRPr lang="es-ES"/>
        </a:p>
      </dgm:t>
    </dgm:pt>
    <dgm:pt modelId="{9C7EB119-6430-41E2-B99C-7D126B7B3CD5}" type="sibTrans" cxnId="{F9658A94-B0A7-4092-9B0D-FEEA1C5561CF}">
      <dgm:prSet/>
      <dgm:spPr/>
      <dgm:t>
        <a:bodyPr/>
        <a:lstStyle/>
        <a:p>
          <a:endParaRPr lang="es-ES"/>
        </a:p>
      </dgm:t>
    </dgm:pt>
    <dgm:pt modelId="{28DCA0E4-2B01-4D8C-AEB7-75393F823F02}">
      <dgm:prSet/>
      <dgm:spPr/>
      <dgm:t>
        <a:bodyPr/>
        <a:lstStyle/>
        <a:p>
          <a:r>
            <a:rPr lang="es-ES" dirty="0" smtClean="0"/>
            <a:t>Hombres y mujeres de entre 18 a 64 años de edad, residentes del Distrito Metropolitano de Quito.</a:t>
          </a:r>
          <a:endParaRPr lang="es-ES" dirty="0"/>
        </a:p>
      </dgm:t>
    </dgm:pt>
    <dgm:pt modelId="{1DEDEA06-6906-443C-ADAB-33A7FE09B964}" type="parTrans" cxnId="{5D466A29-DF77-496F-9ABE-6CC6188DA056}">
      <dgm:prSet/>
      <dgm:spPr/>
      <dgm:t>
        <a:bodyPr/>
        <a:lstStyle/>
        <a:p>
          <a:endParaRPr lang="es-ES"/>
        </a:p>
      </dgm:t>
    </dgm:pt>
    <dgm:pt modelId="{B2CF4B21-4EE3-4EBE-8CB0-2E7928B594BF}" type="sibTrans" cxnId="{5D466A29-DF77-496F-9ABE-6CC6188DA056}">
      <dgm:prSet/>
      <dgm:spPr/>
      <dgm:t>
        <a:bodyPr/>
        <a:lstStyle/>
        <a:p>
          <a:endParaRPr lang="es-ES"/>
        </a:p>
      </dgm:t>
    </dgm:pt>
    <dgm:pt modelId="{A4ADADBD-B59B-4DF4-902E-B580969D9F27}">
      <dgm:prSet/>
      <dgm:spPr/>
      <dgm:t>
        <a:bodyPr/>
        <a:lstStyle/>
        <a:p>
          <a:r>
            <a:rPr lang="es-ES" dirty="0" smtClean="0"/>
            <a:t>La muestra para el presente estudio es de 246 personas.</a:t>
          </a:r>
          <a:endParaRPr lang="es-ES" dirty="0"/>
        </a:p>
      </dgm:t>
    </dgm:pt>
    <dgm:pt modelId="{1FE228F4-105E-4CF5-8D3F-25599654137D}" type="parTrans" cxnId="{F9730B1D-1793-4F01-AFBA-BC1063C3D88D}">
      <dgm:prSet/>
      <dgm:spPr/>
      <dgm:t>
        <a:bodyPr/>
        <a:lstStyle/>
        <a:p>
          <a:endParaRPr lang="es-ES"/>
        </a:p>
      </dgm:t>
    </dgm:pt>
    <dgm:pt modelId="{52E2B8E1-3884-4A41-89E3-BD2AEDF8A76E}" type="sibTrans" cxnId="{F9730B1D-1793-4F01-AFBA-BC1063C3D88D}">
      <dgm:prSet/>
      <dgm:spPr/>
      <dgm:t>
        <a:bodyPr/>
        <a:lstStyle/>
        <a:p>
          <a:endParaRPr lang="es-ES"/>
        </a:p>
      </dgm:t>
    </dgm:pt>
    <dgm:pt modelId="{45253C6C-0B11-4E49-8430-D074307B9E23}" type="pres">
      <dgm:prSet presAssocID="{B7309E64-54A1-4A69-B281-30DA392D0BB0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4502F2B-FBA0-4306-9F68-06CB2DC76599}" type="pres">
      <dgm:prSet presAssocID="{B7309E64-54A1-4A69-B281-30DA392D0BB0}" presName="tSp" presStyleCnt="0"/>
      <dgm:spPr/>
      <dgm:t>
        <a:bodyPr/>
        <a:lstStyle/>
        <a:p>
          <a:endParaRPr lang="es-EC"/>
        </a:p>
      </dgm:t>
    </dgm:pt>
    <dgm:pt modelId="{00310DF8-D00C-41A7-9301-79695F54DD82}" type="pres">
      <dgm:prSet presAssocID="{B7309E64-54A1-4A69-B281-30DA392D0BB0}" presName="bSp" presStyleCnt="0"/>
      <dgm:spPr/>
      <dgm:t>
        <a:bodyPr/>
        <a:lstStyle/>
        <a:p>
          <a:endParaRPr lang="es-EC"/>
        </a:p>
      </dgm:t>
    </dgm:pt>
    <dgm:pt modelId="{945BA628-F726-4661-9024-FB2CBDC00F42}" type="pres">
      <dgm:prSet presAssocID="{B7309E64-54A1-4A69-B281-30DA392D0BB0}" presName="process" presStyleCnt="0"/>
      <dgm:spPr/>
      <dgm:t>
        <a:bodyPr/>
        <a:lstStyle/>
        <a:p>
          <a:endParaRPr lang="es-EC"/>
        </a:p>
      </dgm:t>
    </dgm:pt>
    <dgm:pt modelId="{CB9BEBA1-A74A-4BA1-BD6E-5A33B24F9CE9}" type="pres">
      <dgm:prSet presAssocID="{FDBA29B6-8CC3-40A2-A1A4-6B0D1E491AF4}" presName="composite1" presStyleCnt="0"/>
      <dgm:spPr/>
      <dgm:t>
        <a:bodyPr/>
        <a:lstStyle/>
        <a:p>
          <a:endParaRPr lang="es-EC"/>
        </a:p>
      </dgm:t>
    </dgm:pt>
    <dgm:pt modelId="{0E11434E-C6E3-477C-97CA-4865B4668931}" type="pres">
      <dgm:prSet presAssocID="{FDBA29B6-8CC3-40A2-A1A4-6B0D1E491AF4}" presName="dummyNode1" presStyleLbl="node1" presStyleIdx="0" presStyleCnt="5"/>
      <dgm:spPr/>
      <dgm:t>
        <a:bodyPr/>
        <a:lstStyle/>
        <a:p>
          <a:endParaRPr lang="es-EC"/>
        </a:p>
      </dgm:t>
    </dgm:pt>
    <dgm:pt modelId="{1B7F9CB6-6D43-4FC6-84DC-67AD3FF82581}" type="pres">
      <dgm:prSet presAssocID="{FDBA29B6-8CC3-40A2-A1A4-6B0D1E491AF4}" presName="childNode1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5B0C7E3-A28F-425D-BD50-F355F2BA736E}" type="pres">
      <dgm:prSet presAssocID="{FDBA29B6-8CC3-40A2-A1A4-6B0D1E491AF4}" presName="childNode1tx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1B2BC2F-50AE-449B-BCF0-0512867C581D}" type="pres">
      <dgm:prSet presAssocID="{FDBA29B6-8CC3-40A2-A1A4-6B0D1E491AF4}" presName="parentNode1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9509F58-C7BC-4169-91BF-F871BBF37623}" type="pres">
      <dgm:prSet presAssocID="{FDBA29B6-8CC3-40A2-A1A4-6B0D1E491AF4}" presName="connSite1" presStyleCnt="0"/>
      <dgm:spPr/>
      <dgm:t>
        <a:bodyPr/>
        <a:lstStyle/>
        <a:p>
          <a:endParaRPr lang="es-EC"/>
        </a:p>
      </dgm:t>
    </dgm:pt>
    <dgm:pt modelId="{A31A8938-0DCE-4454-A323-258558734011}" type="pres">
      <dgm:prSet presAssocID="{FB5FA2F0-24BB-4B5C-9B16-F8710D5DA86F}" presName="Name9" presStyleLbl="sibTrans2D1" presStyleIdx="0" presStyleCnt="4"/>
      <dgm:spPr/>
      <dgm:t>
        <a:bodyPr/>
        <a:lstStyle/>
        <a:p>
          <a:endParaRPr lang="es-ES"/>
        </a:p>
      </dgm:t>
    </dgm:pt>
    <dgm:pt modelId="{ABB04D2D-2318-4AED-A062-712E5CE94120}" type="pres">
      <dgm:prSet presAssocID="{D3E8EEFA-0D66-4A45-812F-19E6CFE6678D}" presName="composite2" presStyleCnt="0"/>
      <dgm:spPr/>
      <dgm:t>
        <a:bodyPr/>
        <a:lstStyle/>
        <a:p>
          <a:endParaRPr lang="es-EC"/>
        </a:p>
      </dgm:t>
    </dgm:pt>
    <dgm:pt modelId="{1404BD50-24E0-4F83-AAFD-8698E3254999}" type="pres">
      <dgm:prSet presAssocID="{D3E8EEFA-0D66-4A45-812F-19E6CFE6678D}" presName="dummyNode2" presStyleLbl="node1" presStyleIdx="0" presStyleCnt="5"/>
      <dgm:spPr/>
      <dgm:t>
        <a:bodyPr/>
        <a:lstStyle/>
        <a:p>
          <a:endParaRPr lang="es-EC"/>
        </a:p>
      </dgm:t>
    </dgm:pt>
    <dgm:pt modelId="{44B34491-81A1-4F0E-A488-F2038FBA120E}" type="pres">
      <dgm:prSet presAssocID="{D3E8EEFA-0D66-4A45-812F-19E6CFE6678D}" presName="childNode2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06E1EC2-1417-4B07-95FD-5B8E08A0F95C}" type="pres">
      <dgm:prSet presAssocID="{D3E8EEFA-0D66-4A45-812F-19E6CFE6678D}" presName="childNode2tx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8C30F30-B4A1-478A-BEC3-8FD4836E2018}" type="pres">
      <dgm:prSet presAssocID="{D3E8EEFA-0D66-4A45-812F-19E6CFE6678D}" presName="parentNode2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790A88-5560-40BA-8C67-00219A13DC4B}" type="pres">
      <dgm:prSet presAssocID="{D3E8EEFA-0D66-4A45-812F-19E6CFE6678D}" presName="connSite2" presStyleCnt="0"/>
      <dgm:spPr/>
      <dgm:t>
        <a:bodyPr/>
        <a:lstStyle/>
        <a:p>
          <a:endParaRPr lang="es-EC"/>
        </a:p>
      </dgm:t>
    </dgm:pt>
    <dgm:pt modelId="{7BBF33E0-EA36-4D5E-B5A1-684DCA59BC8F}" type="pres">
      <dgm:prSet presAssocID="{C5D7A80E-3726-4664-B72F-6E28C9E1E134}" presName="Name18" presStyleLbl="sibTrans2D1" presStyleIdx="1" presStyleCnt="4"/>
      <dgm:spPr/>
      <dgm:t>
        <a:bodyPr/>
        <a:lstStyle/>
        <a:p>
          <a:endParaRPr lang="es-ES"/>
        </a:p>
      </dgm:t>
    </dgm:pt>
    <dgm:pt modelId="{A6565FED-B3DE-4989-86AF-2CF6D1753CFD}" type="pres">
      <dgm:prSet presAssocID="{5A749285-F02E-48D4-A45A-4FA0D8AE7E93}" presName="composite1" presStyleCnt="0"/>
      <dgm:spPr/>
      <dgm:t>
        <a:bodyPr/>
        <a:lstStyle/>
        <a:p>
          <a:endParaRPr lang="es-EC"/>
        </a:p>
      </dgm:t>
    </dgm:pt>
    <dgm:pt modelId="{30AE4E25-53D6-4E19-9861-4AAF17F9B0FD}" type="pres">
      <dgm:prSet presAssocID="{5A749285-F02E-48D4-A45A-4FA0D8AE7E93}" presName="dummyNode1" presStyleLbl="node1" presStyleIdx="1" presStyleCnt="5"/>
      <dgm:spPr/>
      <dgm:t>
        <a:bodyPr/>
        <a:lstStyle/>
        <a:p>
          <a:endParaRPr lang="es-EC"/>
        </a:p>
      </dgm:t>
    </dgm:pt>
    <dgm:pt modelId="{4DE1C819-E151-4793-8FF7-842689A6AC3E}" type="pres">
      <dgm:prSet presAssocID="{5A749285-F02E-48D4-A45A-4FA0D8AE7E93}" presName="childNode1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480E7D9-09BE-4E7B-868B-FEEBFF457ABC}" type="pres">
      <dgm:prSet presAssocID="{5A749285-F02E-48D4-A45A-4FA0D8AE7E93}" presName="childNode1tx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A80F4D0-0C29-4B9D-ADDD-5B3C0ECDF326}" type="pres">
      <dgm:prSet presAssocID="{5A749285-F02E-48D4-A45A-4FA0D8AE7E93}" presName="parentNode1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4F898EF-CC01-44EA-BFBA-21F8466F6B23}" type="pres">
      <dgm:prSet presAssocID="{5A749285-F02E-48D4-A45A-4FA0D8AE7E93}" presName="connSite1" presStyleCnt="0"/>
      <dgm:spPr/>
      <dgm:t>
        <a:bodyPr/>
        <a:lstStyle/>
        <a:p>
          <a:endParaRPr lang="es-EC"/>
        </a:p>
      </dgm:t>
    </dgm:pt>
    <dgm:pt modelId="{3CE56614-4FC7-413C-B50D-CF4C20829B63}" type="pres">
      <dgm:prSet presAssocID="{B45ABFE0-6428-47D3-AEB3-ADC6990BF69C}" presName="Name9" presStyleLbl="sibTrans2D1" presStyleIdx="2" presStyleCnt="4"/>
      <dgm:spPr/>
      <dgm:t>
        <a:bodyPr/>
        <a:lstStyle/>
        <a:p>
          <a:endParaRPr lang="es-ES"/>
        </a:p>
      </dgm:t>
    </dgm:pt>
    <dgm:pt modelId="{5AFDA801-46B8-4C8E-9B01-D3FC193A8386}" type="pres">
      <dgm:prSet presAssocID="{4EC4272A-FBF6-4143-99A1-266456AF6A44}" presName="composite2" presStyleCnt="0"/>
      <dgm:spPr/>
      <dgm:t>
        <a:bodyPr/>
        <a:lstStyle/>
        <a:p>
          <a:endParaRPr lang="es-EC"/>
        </a:p>
      </dgm:t>
    </dgm:pt>
    <dgm:pt modelId="{B143EB2F-AB4F-4D6D-A93E-866019BD492E}" type="pres">
      <dgm:prSet presAssocID="{4EC4272A-FBF6-4143-99A1-266456AF6A44}" presName="dummyNode2" presStyleLbl="node1" presStyleIdx="2" presStyleCnt="5"/>
      <dgm:spPr/>
      <dgm:t>
        <a:bodyPr/>
        <a:lstStyle/>
        <a:p>
          <a:endParaRPr lang="es-EC"/>
        </a:p>
      </dgm:t>
    </dgm:pt>
    <dgm:pt modelId="{5D961C2F-A3E5-4B4D-831A-22C4CA0E5203}" type="pres">
      <dgm:prSet presAssocID="{4EC4272A-FBF6-4143-99A1-266456AF6A44}" presName="childNode2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8F881C-DFD7-4779-8FAC-F6B14B1BD05A}" type="pres">
      <dgm:prSet presAssocID="{4EC4272A-FBF6-4143-99A1-266456AF6A44}" presName="childNode2tx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06EB402-B6DA-4973-9CBB-F2AC78541442}" type="pres">
      <dgm:prSet presAssocID="{4EC4272A-FBF6-4143-99A1-266456AF6A44}" presName="parentNode2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54AB506-374C-42D2-9BCC-DE926939A811}" type="pres">
      <dgm:prSet presAssocID="{4EC4272A-FBF6-4143-99A1-266456AF6A44}" presName="connSite2" presStyleCnt="0"/>
      <dgm:spPr/>
      <dgm:t>
        <a:bodyPr/>
        <a:lstStyle/>
        <a:p>
          <a:endParaRPr lang="es-EC"/>
        </a:p>
      </dgm:t>
    </dgm:pt>
    <dgm:pt modelId="{D7BF5BEE-2E3A-4FEB-B8B8-CF60BAB8A664}" type="pres">
      <dgm:prSet presAssocID="{9C7EB119-6430-41E2-B99C-7D126B7B3CD5}" presName="Name18" presStyleLbl="sibTrans2D1" presStyleIdx="3" presStyleCnt="4"/>
      <dgm:spPr/>
      <dgm:t>
        <a:bodyPr/>
        <a:lstStyle/>
        <a:p>
          <a:endParaRPr lang="es-ES"/>
        </a:p>
      </dgm:t>
    </dgm:pt>
    <dgm:pt modelId="{6294D12C-C852-40B1-A8D0-65A243692917}" type="pres">
      <dgm:prSet presAssocID="{8D1F9395-4CF5-4509-807B-6558B8B6B2D9}" presName="composite1" presStyleCnt="0"/>
      <dgm:spPr/>
      <dgm:t>
        <a:bodyPr/>
        <a:lstStyle/>
        <a:p>
          <a:endParaRPr lang="es-EC"/>
        </a:p>
      </dgm:t>
    </dgm:pt>
    <dgm:pt modelId="{44D03D36-55BF-4023-9BAA-30FBBF94CDF0}" type="pres">
      <dgm:prSet presAssocID="{8D1F9395-4CF5-4509-807B-6558B8B6B2D9}" presName="dummyNode1" presStyleLbl="node1" presStyleIdx="3" presStyleCnt="5"/>
      <dgm:spPr/>
      <dgm:t>
        <a:bodyPr/>
        <a:lstStyle/>
        <a:p>
          <a:endParaRPr lang="es-EC"/>
        </a:p>
      </dgm:t>
    </dgm:pt>
    <dgm:pt modelId="{3112FB53-9123-4C50-9BD5-090A04B370BD}" type="pres">
      <dgm:prSet presAssocID="{8D1F9395-4CF5-4509-807B-6558B8B6B2D9}" presName="childNode1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F7DC14E-AEF9-4BC0-A876-E6297CAAE76A}" type="pres">
      <dgm:prSet presAssocID="{8D1F9395-4CF5-4509-807B-6558B8B6B2D9}" presName="childNode1tx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0F3AC17-6EAD-4F87-A38F-8ADD199D61E3}" type="pres">
      <dgm:prSet presAssocID="{8D1F9395-4CF5-4509-807B-6558B8B6B2D9}" presName="parentNode1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F83A104-59CC-480F-B534-31B013E31A0B}" type="pres">
      <dgm:prSet presAssocID="{8D1F9395-4CF5-4509-807B-6558B8B6B2D9}" presName="connSite1" presStyleCnt="0"/>
      <dgm:spPr/>
      <dgm:t>
        <a:bodyPr/>
        <a:lstStyle/>
        <a:p>
          <a:endParaRPr lang="es-EC"/>
        </a:p>
      </dgm:t>
    </dgm:pt>
  </dgm:ptLst>
  <dgm:cxnLst>
    <dgm:cxn modelId="{C1B6353F-1C76-4D37-BEA1-12E5E6099CC6}" type="presOf" srcId="{B45ABFE0-6428-47D3-AEB3-ADC6990BF69C}" destId="{3CE56614-4FC7-413C-B50D-CF4C20829B63}" srcOrd="0" destOrd="0" presId="urn:microsoft.com/office/officeart/2005/8/layout/hProcess4"/>
    <dgm:cxn modelId="{25B552E0-5C6C-4C58-AFA8-A6C1FD3BCC99}" type="presOf" srcId="{664BDC28-6EE8-410A-AD18-5A8D34E6EFCE}" destId="{75B0C7E3-A28F-425D-BD50-F355F2BA736E}" srcOrd="1" destOrd="0" presId="urn:microsoft.com/office/officeart/2005/8/layout/hProcess4"/>
    <dgm:cxn modelId="{437789B6-C32C-48E1-8239-4EAB753C6D15}" type="presOf" srcId="{FDBA29B6-8CC3-40A2-A1A4-6B0D1E491AF4}" destId="{91B2BC2F-50AE-449B-BCF0-0512867C581D}" srcOrd="0" destOrd="0" presId="urn:microsoft.com/office/officeart/2005/8/layout/hProcess4"/>
    <dgm:cxn modelId="{0B334C8E-79FB-463E-BF0D-15B8BD267A74}" srcId="{B7309E64-54A1-4A69-B281-30DA392D0BB0}" destId="{5A749285-F02E-48D4-A45A-4FA0D8AE7E93}" srcOrd="2" destOrd="0" parTransId="{123F2312-40B8-42A6-B305-546CC9E97516}" sibTransId="{B45ABFE0-6428-47D3-AEB3-ADC6990BF69C}"/>
    <dgm:cxn modelId="{E4A79F14-44E0-4859-9832-473721098637}" type="presOf" srcId="{9C7EB119-6430-41E2-B99C-7D126B7B3CD5}" destId="{D7BF5BEE-2E3A-4FEB-B8B8-CF60BAB8A664}" srcOrd="0" destOrd="0" presId="urn:microsoft.com/office/officeart/2005/8/layout/hProcess4"/>
    <dgm:cxn modelId="{BB957F52-EB4B-4DEE-9395-F4300D4F001C}" type="presOf" srcId="{DEEDDA17-9BB9-4B1E-81D5-7533D7861B53}" destId="{44B34491-81A1-4F0E-A488-F2038FBA120E}" srcOrd="0" destOrd="0" presId="urn:microsoft.com/office/officeart/2005/8/layout/hProcess4"/>
    <dgm:cxn modelId="{04678834-13B9-4EFE-9E5D-E45A8DEC0AB4}" srcId="{D3E8EEFA-0D66-4A45-812F-19E6CFE6678D}" destId="{4733D501-0B13-4B9A-A9FD-AAA2DC71F2E2}" srcOrd="1" destOrd="0" parTransId="{1E99135B-F3F6-4F5B-8959-607C9F7D4F4C}" sibTransId="{04D4ADF4-CA7B-4A4E-9DA6-9E7832381EAA}"/>
    <dgm:cxn modelId="{6A0161AF-3A5A-4E1B-9418-D52772F6EA43}" srcId="{B7309E64-54A1-4A69-B281-30DA392D0BB0}" destId="{D3E8EEFA-0D66-4A45-812F-19E6CFE6678D}" srcOrd="1" destOrd="0" parTransId="{2A0C3F84-D955-4E1F-B256-ABFBA0F3299F}" sibTransId="{C5D7A80E-3726-4664-B72F-6E28C9E1E134}"/>
    <dgm:cxn modelId="{FC66BBE6-F79B-480B-AEE5-875EEB4A6EBB}" type="presOf" srcId="{B7309E64-54A1-4A69-B281-30DA392D0BB0}" destId="{45253C6C-0B11-4E49-8430-D074307B9E23}" srcOrd="0" destOrd="0" presId="urn:microsoft.com/office/officeart/2005/8/layout/hProcess4"/>
    <dgm:cxn modelId="{77727833-E032-4D3C-9C58-D3D1B5DE374D}" type="presOf" srcId="{A4ADADBD-B59B-4DF4-902E-B580969D9F27}" destId="{3112FB53-9123-4C50-9BD5-090A04B370BD}" srcOrd="0" destOrd="0" presId="urn:microsoft.com/office/officeart/2005/8/layout/hProcess4"/>
    <dgm:cxn modelId="{EA102993-A09C-415F-A1A8-94F08C4DC9B4}" type="presOf" srcId="{664BDC28-6EE8-410A-AD18-5A8D34E6EFCE}" destId="{1B7F9CB6-6D43-4FC6-84DC-67AD3FF82581}" srcOrd="0" destOrd="0" presId="urn:microsoft.com/office/officeart/2005/8/layout/hProcess4"/>
    <dgm:cxn modelId="{AE2E140F-BF76-46F2-9949-3C2D83C5CB51}" type="presOf" srcId="{A4ADADBD-B59B-4DF4-902E-B580969D9F27}" destId="{8F7DC14E-AEF9-4BC0-A876-E6297CAAE76A}" srcOrd="1" destOrd="0" presId="urn:microsoft.com/office/officeart/2005/8/layout/hProcess4"/>
    <dgm:cxn modelId="{1D427364-B803-4219-A029-2C3D3102CD3D}" type="presOf" srcId="{28DCA0E4-2B01-4D8C-AEB7-75393F823F02}" destId="{818F881C-DFD7-4779-8FAC-F6B14B1BD05A}" srcOrd="1" destOrd="0" presId="urn:microsoft.com/office/officeart/2005/8/layout/hProcess4"/>
    <dgm:cxn modelId="{F9730B1D-1793-4F01-AFBA-BC1063C3D88D}" srcId="{8D1F9395-4CF5-4509-807B-6558B8B6B2D9}" destId="{A4ADADBD-B59B-4DF4-902E-B580969D9F27}" srcOrd="0" destOrd="0" parTransId="{1FE228F4-105E-4CF5-8D3F-25599654137D}" sibTransId="{52E2B8E1-3884-4A41-89E3-BD2AEDF8A76E}"/>
    <dgm:cxn modelId="{5D466A29-DF77-496F-9ABE-6CC6188DA056}" srcId="{4EC4272A-FBF6-4143-99A1-266456AF6A44}" destId="{28DCA0E4-2B01-4D8C-AEB7-75393F823F02}" srcOrd="0" destOrd="0" parTransId="{1DEDEA06-6906-443C-ADAB-33A7FE09B964}" sibTransId="{B2CF4B21-4EE3-4EBE-8CB0-2E7928B594BF}"/>
    <dgm:cxn modelId="{52F3C910-BE28-43A0-A81C-4A1F47F286B4}" type="presOf" srcId="{4EC4272A-FBF6-4143-99A1-266456AF6A44}" destId="{A06EB402-B6DA-4973-9CBB-F2AC78541442}" srcOrd="0" destOrd="0" presId="urn:microsoft.com/office/officeart/2005/8/layout/hProcess4"/>
    <dgm:cxn modelId="{F9658A94-B0A7-4092-9B0D-FEEA1C5561CF}" srcId="{B7309E64-54A1-4A69-B281-30DA392D0BB0}" destId="{4EC4272A-FBF6-4143-99A1-266456AF6A44}" srcOrd="3" destOrd="0" parTransId="{BDDFB98F-1056-4197-B988-9EE1628FE38D}" sibTransId="{9C7EB119-6430-41E2-B99C-7D126B7B3CD5}"/>
    <dgm:cxn modelId="{0298CED9-6445-4FD3-8B4B-F922D05C2BDE}" type="presOf" srcId="{4733D501-0B13-4B9A-A9FD-AAA2DC71F2E2}" destId="{44B34491-81A1-4F0E-A488-F2038FBA120E}" srcOrd="0" destOrd="1" presId="urn:microsoft.com/office/officeart/2005/8/layout/hProcess4"/>
    <dgm:cxn modelId="{72338451-5971-4939-9C18-47A5BD65056D}" type="presOf" srcId="{D3E8EEFA-0D66-4A45-812F-19E6CFE6678D}" destId="{28C30F30-B4A1-478A-BEC3-8FD4836E2018}" srcOrd="0" destOrd="0" presId="urn:microsoft.com/office/officeart/2005/8/layout/hProcess4"/>
    <dgm:cxn modelId="{6BCA0C84-8D9E-4AB7-946B-DE950A60DD20}" type="presOf" srcId="{8D1F9395-4CF5-4509-807B-6558B8B6B2D9}" destId="{20F3AC17-6EAD-4F87-A38F-8ADD199D61E3}" srcOrd="0" destOrd="0" presId="urn:microsoft.com/office/officeart/2005/8/layout/hProcess4"/>
    <dgm:cxn modelId="{EF0499EB-9241-43D6-8F9D-85EAC02E484F}" type="presOf" srcId="{C5D7A80E-3726-4664-B72F-6E28C9E1E134}" destId="{7BBF33E0-EA36-4D5E-B5A1-684DCA59BC8F}" srcOrd="0" destOrd="0" presId="urn:microsoft.com/office/officeart/2005/8/layout/hProcess4"/>
    <dgm:cxn modelId="{00E1D6A4-A696-43A0-87F7-1B2462501650}" srcId="{B7309E64-54A1-4A69-B281-30DA392D0BB0}" destId="{FDBA29B6-8CC3-40A2-A1A4-6B0D1E491AF4}" srcOrd="0" destOrd="0" parTransId="{1895D334-DBC5-4055-B3B7-17734A616AF7}" sibTransId="{FB5FA2F0-24BB-4B5C-9B16-F8710D5DA86F}"/>
    <dgm:cxn modelId="{825D1276-205A-4647-A39A-AB17F619565A}" type="presOf" srcId="{DEEDDA17-9BB9-4B1E-81D5-7533D7861B53}" destId="{006E1EC2-1417-4B07-95FD-5B8E08A0F95C}" srcOrd="1" destOrd="0" presId="urn:microsoft.com/office/officeart/2005/8/layout/hProcess4"/>
    <dgm:cxn modelId="{F9E4295D-14DE-47D8-B5CB-2C0084110E6F}" type="presOf" srcId="{4733D501-0B13-4B9A-A9FD-AAA2DC71F2E2}" destId="{006E1EC2-1417-4B07-95FD-5B8E08A0F95C}" srcOrd="1" destOrd="1" presId="urn:microsoft.com/office/officeart/2005/8/layout/hProcess4"/>
    <dgm:cxn modelId="{DEC8E41D-3EAA-4F2A-A82C-2AC5613175D0}" srcId="{FDBA29B6-8CC3-40A2-A1A4-6B0D1E491AF4}" destId="{664BDC28-6EE8-410A-AD18-5A8D34E6EFCE}" srcOrd="0" destOrd="0" parTransId="{8FFCB656-6B4F-4EC1-BED1-E8F8445CAED9}" sibTransId="{24B90379-EF67-4194-B0C4-75D685FF77F3}"/>
    <dgm:cxn modelId="{64D8523C-9FE4-4DE6-8DCE-BE28B38DB7F1}" type="presOf" srcId="{5A749285-F02E-48D4-A45A-4FA0D8AE7E93}" destId="{9A80F4D0-0C29-4B9D-ADDD-5B3C0ECDF326}" srcOrd="0" destOrd="0" presId="urn:microsoft.com/office/officeart/2005/8/layout/hProcess4"/>
    <dgm:cxn modelId="{1DB60016-42B2-45F2-9D57-CCD48A721C49}" srcId="{5A749285-F02E-48D4-A45A-4FA0D8AE7E93}" destId="{A9E1C928-7A89-4AD3-BD57-F7840135FD48}" srcOrd="0" destOrd="0" parTransId="{48AB8578-EF54-466F-824C-ED68439A4ACC}" sibTransId="{91A87BAB-7584-486E-8C30-F08A1D6B902C}"/>
    <dgm:cxn modelId="{1A40A202-CFE7-4B9A-93F0-C6591F090CAF}" srcId="{D3E8EEFA-0D66-4A45-812F-19E6CFE6678D}" destId="{DEEDDA17-9BB9-4B1E-81D5-7533D7861B53}" srcOrd="0" destOrd="0" parTransId="{DE3C21CB-91C4-4318-A9AA-C9F97305458B}" sibTransId="{6836C9B6-A03F-422B-9C48-64900EA6B468}"/>
    <dgm:cxn modelId="{1BF28D46-3FC9-474B-A7F6-CC8D7AB9D3FE}" srcId="{B7309E64-54A1-4A69-B281-30DA392D0BB0}" destId="{8D1F9395-4CF5-4509-807B-6558B8B6B2D9}" srcOrd="4" destOrd="0" parTransId="{032DD491-C08F-4376-AB70-EDC80862AB60}" sibTransId="{25A3C6C6-F035-4900-8A80-D4FE92459291}"/>
    <dgm:cxn modelId="{AC764EBC-4C61-4187-ACF1-CEA8C70ADBD4}" type="presOf" srcId="{A9E1C928-7A89-4AD3-BD57-F7840135FD48}" destId="{2480E7D9-09BE-4E7B-868B-FEEBFF457ABC}" srcOrd="1" destOrd="0" presId="urn:microsoft.com/office/officeart/2005/8/layout/hProcess4"/>
    <dgm:cxn modelId="{1D98EAAC-8699-4543-8E9C-9433AD69F6A5}" type="presOf" srcId="{28DCA0E4-2B01-4D8C-AEB7-75393F823F02}" destId="{5D961C2F-A3E5-4B4D-831A-22C4CA0E5203}" srcOrd="0" destOrd="0" presId="urn:microsoft.com/office/officeart/2005/8/layout/hProcess4"/>
    <dgm:cxn modelId="{6E35D327-98B3-4AD3-815F-E869B5756D36}" type="presOf" srcId="{A9E1C928-7A89-4AD3-BD57-F7840135FD48}" destId="{4DE1C819-E151-4793-8FF7-842689A6AC3E}" srcOrd="0" destOrd="0" presId="urn:microsoft.com/office/officeart/2005/8/layout/hProcess4"/>
    <dgm:cxn modelId="{6534D05F-D5C8-48E5-B06F-1612888AA36F}" type="presOf" srcId="{FB5FA2F0-24BB-4B5C-9B16-F8710D5DA86F}" destId="{A31A8938-0DCE-4454-A323-258558734011}" srcOrd="0" destOrd="0" presId="urn:microsoft.com/office/officeart/2005/8/layout/hProcess4"/>
    <dgm:cxn modelId="{812B70FA-C0E5-4F1D-BF53-6FCADCE4AF82}" type="presParOf" srcId="{45253C6C-0B11-4E49-8430-D074307B9E23}" destId="{94502F2B-FBA0-4306-9F68-06CB2DC76599}" srcOrd="0" destOrd="0" presId="urn:microsoft.com/office/officeart/2005/8/layout/hProcess4"/>
    <dgm:cxn modelId="{AE2B4E6B-27DA-4026-803A-B2806DEF0E9E}" type="presParOf" srcId="{45253C6C-0B11-4E49-8430-D074307B9E23}" destId="{00310DF8-D00C-41A7-9301-79695F54DD82}" srcOrd="1" destOrd="0" presId="urn:microsoft.com/office/officeart/2005/8/layout/hProcess4"/>
    <dgm:cxn modelId="{95C0E8CC-3166-4010-B1F2-CEECC7AC6725}" type="presParOf" srcId="{45253C6C-0B11-4E49-8430-D074307B9E23}" destId="{945BA628-F726-4661-9024-FB2CBDC00F42}" srcOrd="2" destOrd="0" presId="urn:microsoft.com/office/officeart/2005/8/layout/hProcess4"/>
    <dgm:cxn modelId="{1BA6E432-90DC-4D51-8C59-57D3B782483B}" type="presParOf" srcId="{945BA628-F726-4661-9024-FB2CBDC00F42}" destId="{CB9BEBA1-A74A-4BA1-BD6E-5A33B24F9CE9}" srcOrd="0" destOrd="0" presId="urn:microsoft.com/office/officeart/2005/8/layout/hProcess4"/>
    <dgm:cxn modelId="{12DBE918-38F8-44CC-AA6C-446E24274239}" type="presParOf" srcId="{CB9BEBA1-A74A-4BA1-BD6E-5A33B24F9CE9}" destId="{0E11434E-C6E3-477C-97CA-4865B4668931}" srcOrd="0" destOrd="0" presId="urn:microsoft.com/office/officeart/2005/8/layout/hProcess4"/>
    <dgm:cxn modelId="{86E00769-51FA-4278-9E5A-F8D1309548C2}" type="presParOf" srcId="{CB9BEBA1-A74A-4BA1-BD6E-5A33B24F9CE9}" destId="{1B7F9CB6-6D43-4FC6-84DC-67AD3FF82581}" srcOrd="1" destOrd="0" presId="urn:microsoft.com/office/officeart/2005/8/layout/hProcess4"/>
    <dgm:cxn modelId="{EBDBCD9F-788C-4437-92C8-8FC1A2A274F2}" type="presParOf" srcId="{CB9BEBA1-A74A-4BA1-BD6E-5A33B24F9CE9}" destId="{75B0C7E3-A28F-425D-BD50-F355F2BA736E}" srcOrd="2" destOrd="0" presId="urn:microsoft.com/office/officeart/2005/8/layout/hProcess4"/>
    <dgm:cxn modelId="{B3CEBDE0-911B-42C0-A104-DDF2B9BAAC90}" type="presParOf" srcId="{CB9BEBA1-A74A-4BA1-BD6E-5A33B24F9CE9}" destId="{91B2BC2F-50AE-449B-BCF0-0512867C581D}" srcOrd="3" destOrd="0" presId="urn:microsoft.com/office/officeart/2005/8/layout/hProcess4"/>
    <dgm:cxn modelId="{A25035D5-A49B-46DC-80EA-387F08E0CEC0}" type="presParOf" srcId="{CB9BEBA1-A74A-4BA1-BD6E-5A33B24F9CE9}" destId="{59509F58-C7BC-4169-91BF-F871BBF37623}" srcOrd="4" destOrd="0" presId="urn:microsoft.com/office/officeart/2005/8/layout/hProcess4"/>
    <dgm:cxn modelId="{50F070EF-8192-4F38-978D-D9AD85B3C1B2}" type="presParOf" srcId="{945BA628-F726-4661-9024-FB2CBDC00F42}" destId="{A31A8938-0DCE-4454-A323-258558734011}" srcOrd="1" destOrd="0" presId="urn:microsoft.com/office/officeart/2005/8/layout/hProcess4"/>
    <dgm:cxn modelId="{CF35EDF2-7CA0-4E63-85E9-EB4462444BF5}" type="presParOf" srcId="{945BA628-F726-4661-9024-FB2CBDC00F42}" destId="{ABB04D2D-2318-4AED-A062-712E5CE94120}" srcOrd="2" destOrd="0" presId="urn:microsoft.com/office/officeart/2005/8/layout/hProcess4"/>
    <dgm:cxn modelId="{18CF254A-5083-48C9-A575-AAC2B29F8878}" type="presParOf" srcId="{ABB04D2D-2318-4AED-A062-712E5CE94120}" destId="{1404BD50-24E0-4F83-AAFD-8698E3254999}" srcOrd="0" destOrd="0" presId="urn:microsoft.com/office/officeart/2005/8/layout/hProcess4"/>
    <dgm:cxn modelId="{D7D88665-1AED-433D-8B76-8655858E3CE8}" type="presParOf" srcId="{ABB04D2D-2318-4AED-A062-712E5CE94120}" destId="{44B34491-81A1-4F0E-A488-F2038FBA120E}" srcOrd="1" destOrd="0" presId="urn:microsoft.com/office/officeart/2005/8/layout/hProcess4"/>
    <dgm:cxn modelId="{02DA0A98-757F-45B5-9E21-7B5BCD4B89C5}" type="presParOf" srcId="{ABB04D2D-2318-4AED-A062-712E5CE94120}" destId="{006E1EC2-1417-4B07-95FD-5B8E08A0F95C}" srcOrd="2" destOrd="0" presId="urn:microsoft.com/office/officeart/2005/8/layout/hProcess4"/>
    <dgm:cxn modelId="{068C7925-0C82-41FA-A5C6-7B6437F2E234}" type="presParOf" srcId="{ABB04D2D-2318-4AED-A062-712E5CE94120}" destId="{28C30F30-B4A1-478A-BEC3-8FD4836E2018}" srcOrd="3" destOrd="0" presId="urn:microsoft.com/office/officeart/2005/8/layout/hProcess4"/>
    <dgm:cxn modelId="{6616FD22-4D1B-4406-9310-B4DCE1966FED}" type="presParOf" srcId="{ABB04D2D-2318-4AED-A062-712E5CE94120}" destId="{D7790A88-5560-40BA-8C67-00219A13DC4B}" srcOrd="4" destOrd="0" presId="urn:microsoft.com/office/officeart/2005/8/layout/hProcess4"/>
    <dgm:cxn modelId="{C261F2CD-4AB9-4C13-A11D-76454846EC47}" type="presParOf" srcId="{945BA628-F726-4661-9024-FB2CBDC00F42}" destId="{7BBF33E0-EA36-4D5E-B5A1-684DCA59BC8F}" srcOrd="3" destOrd="0" presId="urn:microsoft.com/office/officeart/2005/8/layout/hProcess4"/>
    <dgm:cxn modelId="{A53EE2F5-1E45-4897-AEF8-C339A715FDFF}" type="presParOf" srcId="{945BA628-F726-4661-9024-FB2CBDC00F42}" destId="{A6565FED-B3DE-4989-86AF-2CF6D1753CFD}" srcOrd="4" destOrd="0" presId="urn:microsoft.com/office/officeart/2005/8/layout/hProcess4"/>
    <dgm:cxn modelId="{F05745DC-097B-435E-A9B2-73418522A460}" type="presParOf" srcId="{A6565FED-B3DE-4989-86AF-2CF6D1753CFD}" destId="{30AE4E25-53D6-4E19-9861-4AAF17F9B0FD}" srcOrd="0" destOrd="0" presId="urn:microsoft.com/office/officeart/2005/8/layout/hProcess4"/>
    <dgm:cxn modelId="{54E90F43-320F-4CB4-8F16-BEF6822A28D1}" type="presParOf" srcId="{A6565FED-B3DE-4989-86AF-2CF6D1753CFD}" destId="{4DE1C819-E151-4793-8FF7-842689A6AC3E}" srcOrd="1" destOrd="0" presId="urn:microsoft.com/office/officeart/2005/8/layout/hProcess4"/>
    <dgm:cxn modelId="{52776B68-6980-4AA7-947C-27FFC1829707}" type="presParOf" srcId="{A6565FED-B3DE-4989-86AF-2CF6D1753CFD}" destId="{2480E7D9-09BE-4E7B-868B-FEEBFF457ABC}" srcOrd="2" destOrd="0" presId="urn:microsoft.com/office/officeart/2005/8/layout/hProcess4"/>
    <dgm:cxn modelId="{8A481C7B-75C3-499A-9A7A-E3382E83677F}" type="presParOf" srcId="{A6565FED-B3DE-4989-86AF-2CF6D1753CFD}" destId="{9A80F4D0-0C29-4B9D-ADDD-5B3C0ECDF326}" srcOrd="3" destOrd="0" presId="urn:microsoft.com/office/officeart/2005/8/layout/hProcess4"/>
    <dgm:cxn modelId="{CC13E4D6-1662-44F3-B79D-F4FC51C33D27}" type="presParOf" srcId="{A6565FED-B3DE-4989-86AF-2CF6D1753CFD}" destId="{34F898EF-CC01-44EA-BFBA-21F8466F6B23}" srcOrd="4" destOrd="0" presId="urn:microsoft.com/office/officeart/2005/8/layout/hProcess4"/>
    <dgm:cxn modelId="{60904B46-0D39-401F-89CB-39E839541463}" type="presParOf" srcId="{945BA628-F726-4661-9024-FB2CBDC00F42}" destId="{3CE56614-4FC7-413C-B50D-CF4C20829B63}" srcOrd="5" destOrd="0" presId="urn:microsoft.com/office/officeart/2005/8/layout/hProcess4"/>
    <dgm:cxn modelId="{BFBABA60-ED4F-4CA2-80CB-FD3630267573}" type="presParOf" srcId="{945BA628-F726-4661-9024-FB2CBDC00F42}" destId="{5AFDA801-46B8-4C8E-9B01-D3FC193A8386}" srcOrd="6" destOrd="0" presId="urn:microsoft.com/office/officeart/2005/8/layout/hProcess4"/>
    <dgm:cxn modelId="{2CD7DFBD-AB38-42C0-BA5C-3F85AA2B40D7}" type="presParOf" srcId="{5AFDA801-46B8-4C8E-9B01-D3FC193A8386}" destId="{B143EB2F-AB4F-4D6D-A93E-866019BD492E}" srcOrd="0" destOrd="0" presId="urn:microsoft.com/office/officeart/2005/8/layout/hProcess4"/>
    <dgm:cxn modelId="{00289D0B-B4F2-42CD-BA7D-A2129D9268B0}" type="presParOf" srcId="{5AFDA801-46B8-4C8E-9B01-D3FC193A8386}" destId="{5D961C2F-A3E5-4B4D-831A-22C4CA0E5203}" srcOrd="1" destOrd="0" presId="urn:microsoft.com/office/officeart/2005/8/layout/hProcess4"/>
    <dgm:cxn modelId="{023E1C37-5B7A-4DBC-BBF6-246B3F43E9C3}" type="presParOf" srcId="{5AFDA801-46B8-4C8E-9B01-D3FC193A8386}" destId="{818F881C-DFD7-4779-8FAC-F6B14B1BD05A}" srcOrd="2" destOrd="0" presId="urn:microsoft.com/office/officeart/2005/8/layout/hProcess4"/>
    <dgm:cxn modelId="{81927A20-A132-468E-BF3E-C44B2A39956E}" type="presParOf" srcId="{5AFDA801-46B8-4C8E-9B01-D3FC193A8386}" destId="{A06EB402-B6DA-4973-9CBB-F2AC78541442}" srcOrd="3" destOrd="0" presId="urn:microsoft.com/office/officeart/2005/8/layout/hProcess4"/>
    <dgm:cxn modelId="{C4F319D4-4902-4F0F-8E06-3D7B69305AE9}" type="presParOf" srcId="{5AFDA801-46B8-4C8E-9B01-D3FC193A8386}" destId="{654AB506-374C-42D2-9BCC-DE926939A811}" srcOrd="4" destOrd="0" presId="urn:microsoft.com/office/officeart/2005/8/layout/hProcess4"/>
    <dgm:cxn modelId="{590C516C-C8F4-4FCB-9723-ADB04B9190F1}" type="presParOf" srcId="{945BA628-F726-4661-9024-FB2CBDC00F42}" destId="{D7BF5BEE-2E3A-4FEB-B8B8-CF60BAB8A664}" srcOrd="7" destOrd="0" presId="urn:microsoft.com/office/officeart/2005/8/layout/hProcess4"/>
    <dgm:cxn modelId="{80099698-1F60-427C-9D9E-957986482B42}" type="presParOf" srcId="{945BA628-F726-4661-9024-FB2CBDC00F42}" destId="{6294D12C-C852-40B1-A8D0-65A243692917}" srcOrd="8" destOrd="0" presId="urn:microsoft.com/office/officeart/2005/8/layout/hProcess4"/>
    <dgm:cxn modelId="{478A7C48-5611-40CF-A5ED-5F02B53B29DF}" type="presParOf" srcId="{6294D12C-C852-40B1-A8D0-65A243692917}" destId="{44D03D36-55BF-4023-9BAA-30FBBF94CDF0}" srcOrd="0" destOrd="0" presId="urn:microsoft.com/office/officeart/2005/8/layout/hProcess4"/>
    <dgm:cxn modelId="{D1E8A83F-3B50-4F6C-8810-9699428375F0}" type="presParOf" srcId="{6294D12C-C852-40B1-A8D0-65A243692917}" destId="{3112FB53-9123-4C50-9BD5-090A04B370BD}" srcOrd="1" destOrd="0" presId="urn:microsoft.com/office/officeart/2005/8/layout/hProcess4"/>
    <dgm:cxn modelId="{2E7F79DF-573C-4F04-8178-3CC2A351A6ED}" type="presParOf" srcId="{6294D12C-C852-40B1-A8D0-65A243692917}" destId="{8F7DC14E-AEF9-4BC0-A876-E6297CAAE76A}" srcOrd="2" destOrd="0" presId="urn:microsoft.com/office/officeart/2005/8/layout/hProcess4"/>
    <dgm:cxn modelId="{ABE6B38D-E276-455C-B117-510FF405BBFD}" type="presParOf" srcId="{6294D12C-C852-40B1-A8D0-65A243692917}" destId="{20F3AC17-6EAD-4F87-A38F-8ADD199D61E3}" srcOrd="3" destOrd="0" presId="urn:microsoft.com/office/officeart/2005/8/layout/hProcess4"/>
    <dgm:cxn modelId="{F506FB61-04CC-48D2-BE92-1E418F6F9270}" type="presParOf" srcId="{6294D12C-C852-40B1-A8D0-65A243692917}" destId="{AF83A104-59CC-480F-B534-31B013E31A0B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DB87A9C-8D80-4713-B07D-D0618FD68AE2}" type="doc">
      <dgm:prSet loTypeId="urn:microsoft.com/office/officeart/2005/8/layout/v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A28C14A0-2A1D-4062-BECD-507D285C6E46}">
      <dgm:prSet/>
      <dgm:spPr/>
      <dgm:t>
        <a:bodyPr/>
        <a:lstStyle/>
        <a:p>
          <a:r>
            <a:rPr lang="es-ES" smtClean="0"/>
            <a:t>Con el estudio realizado se logró determinar que el 91,87% de la población del Distrito Metropolitano de Quito si asiste a Centros Comerciales.</a:t>
          </a:r>
          <a:endParaRPr lang="es-EC"/>
        </a:p>
      </dgm:t>
    </dgm:pt>
    <dgm:pt modelId="{181FA2DB-9337-4BBD-B5C1-9A57F10B95ED}" type="parTrans" cxnId="{1AD4CFF7-9653-4792-87AA-116766503FA8}">
      <dgm:prSet/>
      <dgm:spPr/>
      <dgm:t>
        <a:bodyPr/>
        <a:lstStyle/>
        <a:p>
          <a:endParaRPr lang="es-EC"/>
        </a:p>
      </dgm:t>
    </dgm:pt>
    <dgm:pt modelId="{A603C068-BB82-49D0-BC2C-4F1E14EAD5B1}" type="sibTrans" cxnId="{1AD4CFF7-9653-4792-87AA-116766503FA8}">
      <dgm:prSet/>
      <dgm:spPr/>
      <dgm:t>
        <a:bodyPr/>
        <a:lstStyle/>
        <a:p>
          <a:endParaRPr lang="es-EC"/>
        </a:p>
      </dgm:t>
    </dgm:pt>
    <dgm:pt modelId="{429D4593-57F2-4934-AC76-8A8F18D27459}">
      <dgm:prSet/>
      <dgm:spPr/>
      <dgm:t>
        <a:bodyPr/>
        <a:lstStyle/>
        <a:p>
          <a:r>
            <a:rPr lang="es-ES" smtClean="0"/>
            <a:t>El rango de edad que más asiste a centros comerciales del Distrito metropolitano de Quito es de 26 – 35 años con un 34,15%, el género femenino con un 55,69%.</a:t>
          </a:r>
          <a:endParaRPr lang="es-EC"/>
        </a:p>
      </dgm:t>
    </dgm:pt>
    <dgm:pt modelId="{EB67A346-378C-451A-94D2-C58D0184D307}" type="parTrans" cxnId="{F832916B-9F6E-4372-9C71-FF4CA6AF6DF7}">
      <dgm:prSet/>
      <dgm:spPr/>
      <dgm:t>
        <a:bodyPr/>
        <a:lstStyle/>
        <a:p>
          <a:endParaRPr lang="es-EC"/>
        </a:p>
      </dgm:t>
    </dgm:pt>
    <dgm:pt modelId="{B239BDBD-1DA4-4B9E-953E-FC063D7FA6D7}" type="sibTrans" cxnId="{F832916B-9F6E-4372-9C71-FF4CA6AF6DF7}">
      <dgm:prSet/>
      <dgm:spPr/>
      <dgm:t>
        <a:bodyPr/>
        <a:lstStyle/>
        <a:p>
          <a:endParaRPr lang="es-EC"/>
        </a:p>
      </dgm:t>
    </dgm:pt>
    <dgm:pt modelId="{86E8A80A-4561-44B0-8748-F9F3CDF769EC}">
      <dgm:prSet/>
      <dgm:spPr/>
      <dgm:t>
        <a:bodyPr/>
        <a:lstStyle/>
        <a:p>
          <a:r>
            <a:rPr lang="es-ES" smtClean="0"/>
            <a:t>El centro comercial que prefiere la población del Distrito Metropolitano de Quito es Paseo San Francisco con un 21,24%, en segundo lugar el Scala Shopping con un 19,03% y en tercer lugar de preferencia es el CCI un  10,62%.</a:t>
          </a:r>
          <a:endParaRPr lang="es-EC"/>
        </a:p>
      </dgm:t>
    </dgm:pt>
    <dgm:pt modelId="{11F75AF7-E779-499B-A759-B9B80E462263}" type="parTrans" cxnId="{6A7A360D-F95E-48B8-BBC7-F56A5B3BFF2F}">
      <dgm:prSet/>
      <dgm:spPr/>
      <dgm:t>
        <a:bodyPr/>
        <a:lstStyle/>
        <a:p>
          <a:endParaRPr lang="es-EC"/>
        </a:p>
      </dgm:t>
    </dgm:pt>
    <dgm:pt modelId="{0A131F13-44E1-40BF-AE7E-A5657C90C9B6}" type="sibTrans" cxnId="{6A7A360D-F95E-48B8-BBC7-F56A5B3BFF2F}">
      <dgm:prSet/>
      <dgm:spPr/>
      <dgm:t>
        <a:bodyPr/>
        <a:lstStyle/>
        <a:p>
          <a:endParaRPr lang="es-EC"/>
        </a:p>
      </dgm:t>
    </dgm:pt>
    <dgm:pt modelId="{52C45593-A172-4AA2-A46D-995E13129C72}">
      <dgm:prSet/>
      <dgm:spPr/>
      <dgm:t>
        <a:bodyPr/>
        <a:lstStyle/>
        <a:p>
          <a:r>
            <a:rPr lang="es-ES" smtClean="0"/>
            <a:t>Las 3 principales razones por lo que la población del Distrito Metropolitano de Quito asiste a centros comerciales es compras de supermercado con un 24,34%, la segunda es entretenimiento con un 20,80% y la ultima es por comida con un 19,03%.</a:t>
          </a:r>
          <a:endParaRPr lang="es-EC"/>
        </a:p>
      </dgm:t>
    </dgm:pt>
    <dgm:pt modelId="{B67025EC-EF48-4CCD-A435-E51F70AD9C40}" type="parTrans" cxnId="{60831954-5BA1-4A49-9E92-2A33700CA989}">
      <dgm:prSet/>
      <dgm:spPr/>
      <dgm:t>
        <a:bodyPr/>
        <a:lstStyle/>
        <a:p>
          <a:endParaRPr lang="es-EC"/>
        </a:p>
      </dgm:t>
    </dgm:pt>
    <dgm:pt modelId="{620EAD4D-938E-40A6-A70E-CD28D4D1CCF3}" type="sibTrans" cxnId="{60831954-5BA1-4A49-9E92-2A33700CA989}">
      <dgm:prSet/>
      <dgm:spPr/>
      <dgm:t>
        <a:bodyPr/>
        <a:lstStyle/>
        <a:p>
          <a:endParaRPr lang="es-EC"/>
        </a:p>
      </dgm:t>
    </dgm:pt>
    <dgm:pt modelId="{F21AA2C5-1158-48E1-9F5A-D1F35838E161}">
      <dgm:prSet/>
      <dgm:spPr/>
      <dgm:t>
        <a:bodyPr/>
        <a:lstStyle/>
        <a:p>
          <a:r>
            <a:rPr lang="es-ES" smtClean="0"/>
            <a:t>Los 3 principales factores que influyen en la decisión de compra de la población del Distrito Metropolitano de Quito es la ubicación con un 20,44%, el otro factor es beneficios con un 16,47% y precios con un 16,32%.</a:t>
          </a:r>
          <a:endParaRPr lang="es-EC"/>
        </a:p>
      </dgm:t>
    </dgm:pt>
    <dgm:pt modelId="{9F2B4760-396F-4F33-B80C-F582FB68BC57}" type="parTrans" cxnId="{1F8BCDEC-4503-46CD-A46B-C3D4BBBEF1EA}">
      <dgm:prSet/>
      <dgm:spPr/>
      <dgm:t>
        <a:bodyPr/>
        <a:lstStyle/>
        <a:p>
          <a:endParaRPr lang="es-EC"/>
        </a:p>
      </dgm:t>
    </dgm:pt>
    <dgm:pt modelId="{54269482-0A27-4882-B0D6-BECB2F48071C}" type="sibTrans" cxnId="{1F8BCDEC-4503-46CD-A46B-C3D4BBBEF1EA}">
      <dgm:prSet/>
      <dgm:spPr/>
      <dgm:t>
        <a:bodyPr/>
        <a:lstStyle/>
        <a:p>
          <a:endParaRPr lang="es-EC"/>
        </a:p>
      </dgm:t>
    </dgm:pt>
    <dgm:pt modelId="{A8F6964F-068F-4E6A-98EC-05AD67AFD57E}">
      <dgm:prSet/>
      <dgm:spPr/>
      <dgm:t>
        <a:bodyPr/>
        <a:lstStyle/>
        <a:p>
          <a:endParaRPr lang="es-EC"/>
        </a:p>
      </dgm:t>
    </dgm:pt>
    <dgm:pt modelId="{F3B40057-DF22-4BA0-9454-D802A1D33E29}" type="parTrans" cxnId="{85CB609B-FD5B-4F05-9178-EDDA3065680B}">
      <dgm:prSet/>
      <dgm:spPr/>
      <dgm:t>
        <a:bodyPr/>
        <a:lstStyle/>
        <a:p>
          <a:endParaRPr lang="es-EC"/>
        </a:p>
      </dgm:t>
    </dgm:pt>
    <dgm:pt modelId="{C8937416-1D9F-43E9-8B5F-E4BA3C18F5F9}" type="sibTrans" cxnId="{85CB609B-FD5B-4F05-9178-EDDA3065680B}">
      <dgm:prSet/>
      <dgm:spPr/>
      <dgm:t>
        <a:bodyPr/>
        <a:lstStyle/>
        <a:p>
          <a:endParaRPr lang="es-EC"/>
        </a:p>
      </dgm:t>
    </dgm:pt>
    <dgm:pt modelId="{5B45F69B-8252-4757-A7AF-1D677F1FAC57}">
      <dgm:prSet/>
      <dgm:spPr/>
      <dgm:t>
        <a:bodyPr/>
        <a:lstStyle/>
        <a:p>
          <a:endParaRPr lang="es-EC"/>
        </a:p>
      </dgm:t>
    </dgm:pt>
    <dgm:pt modelId="{8A0D97AD-A4D9-4270-B2FB-6285B3029078}" type="parTrans" cxnId="{049423E9-0726-49FD-B1B5-0FEAF5E1C500}">
      <dgm:prSet/>
      <dgm:spPr/>
      <dgm:t>
        <a:bodyPr/>
        <a:lstStyle/>
        <a:p>
          <a:endParaRPr lang="es-EC"/>
        </a:p>
      </dgm:t>
    </dgm:pt>
    <dgm:pt modelId="{5AFF98C0-E674-40D6-8F11-C6A2DD401A01}" type="sibTrans" cxnId="{049423E9-0726-49FD-B1B5-0FEAF5E1C500}">
      <dgm:prSet/>
      <dgm:spPr/>
      <dgm:t>
        <a:bodyPr/>
        <a:lstStyle/>
        <a:p>
          <a:endParaRPr lang="es-EC"/>
        </a:p>
      </dgm:t>
    </dgm:pt>
    <dgm:pt modelId="{022F17A1-D489-4720-99FB-578DC787B6B6}">
      <dgm:prSet/>
      <dgm:spPr/>
      <dgm:t>
        <a:bodyPr/>
        <a:lstStyle/>
        <a:p>
          <a:endParaRPr lang="es-EC"/>
        </a:p>
      </dgm:t>
    </dgm:pt>
    <dgm:pt modelId="{2658432A-FE99-4C7F-8098-420904C06619}" type="parTrans" cxnId="{71EB4534-1B72-4964-BF0C-B40642DC2C16}">
      <dgm:prSet/>
      <dgm:spPr/>
      <dgm:t>
        <a:bodyPr/>
        <a:lstStyle/>
        <a:p>
          <a:endParaRPr lang="es-EC"/>
        </a:p>
      </dgm:t>
    </dgm:pt>
    <dgm:pt modelId="{76527EF1-2421-4A3C-AC2B-C17C74709A37}" type="sibTrans" cxnId="{71EB4534-1B72-4964-BF0C-B40642DC2C16}">
      <dgm:prSet/>
      <dgm:spPr/>
      <dgm:t>
        <a:bodyPr/>
        <a:lstStyle/>
        <a:p>
          <a:endParaRPr lang="es-EC"/>
        </a:p>
      </dgm:t>
    </dgm:pt>
    <dgm:pt modelId="{DD868453-136B-47FC-B9A8-4521E5DB4906}" type="pres">
      <dgm:prSet presAssocID="{5DB87A9C-8D80-4713-B07D-D0618FD68AE2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1D6C5EF-A6CC-4FBE-89F4-689118D6C291}" type="pres">
      <dgm:prSet presAssocID="{5DB87A9C-8D80-4713-B07D-D0618FD68AE2}" presName="dummyMaxCanvas" presStyleCnt="0">
        <dgm:presLayoutVars/>
      </dgm:prSet>
      <dgm:spPr/>
      <dgm:t>
        <a:bodyPr/>
        <a:lstStyle/>
        <a:p>
          <a:endParaRPr lang="es-EC"/>
        </a:p>
      </dgm:t>
    </dgm:pt>
    <dgm:pt modelId="{711A4BEA-C69B-45CA-B1CB-62C4816430CC}" type="pres">
      <dgm:prSet presAssocID="{5DB87A9C-8D80-4713-B07D-D0618FD68AE2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DB48EE3-F896-4632-AF59-D53F25EBEE27}" type="pres">
      <dgm:prSet presAssocID="{5DB87A9C-8D80-4713-B07D-D0618FD68AE2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F5B92C0-5180-424E-A2AD-58203180AFBC}" type="pres">
      <dgm:prSet presAssocID="{5DB87A9C-8D80-4713-B07D-D0618FD68AE2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3E95087-B0EB-43E1-B079-BCD4819B1D0A}" type="pres">
      <dgm:prSet presAssocID="{5DB87A9C-8D80-4713-B07D-D0618FD68AE2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8A4C376-C7CE-455F-92AA-1E41FB30B354}" type="pres">
      <dgm:prSet presAssocID="{5DB87A9C-8D80-4713-B07D-D0618FD68AE2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C48006D-B5F0-48F2-BF14-559CD570BB3C}" type="pres">
      <dgm:prSet presAssocID="{5DB87A9C-8D80-4713-B07D-D0618FD68AE2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72C531-F8C6-4C2B-AE5B-8EF78607DA65}" type="pres">
      <dgm:prSet presAssocID="{5DB87A9C-8D80-4713-B07D-D0618FD68AE2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919B14-3EE1-44BF-B9A1-198391A62490}" type="pres">
      <dgm:prSet presAssocID="{5DB87A9C-8D80-4713-B07D-D0618FD68AE2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FF953C2-F713-47F1-AB4F-8BEE8154F509}" type="pres">
      <dgm:prSet presAssocID="{5DB87A9C-8D80-4713-B07D-D0618FD68AE2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1E0D6F9-9508-4AEB-ABF4-D7A63BF17C54}" type="pres">
      <dgm:prSet presAssocID="{5DB87A9C-8D80-4713-B07D-D0618FD68AE2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D189FBA-5849-46D4-8EA8-C8819A0C3BFF}" type="pres">
      <dgm:prSet presAssocID="{5DB87A9C-8D80-4713-B07D-D0618FD68AE2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7FAD90C-6364-4715-9FF4-C1D83733A535}" type="pres">
      <dgm:prSet presAssocID="{5DB87A9C-8D80-4713-B07D-D0618FD68AE2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80A76F9-2B0C-4114-B347-2B5D51AF87A9}" type="pres">
      <dgm:prSet presAssocID="{5DB87A9C-8D80-4713-B07D-D0618FD68AE2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310A1B2-DD63-4315-9594-215E1C7BDDC3}" type="pres">
      <dgm:prSet presAssocID="{5DB87A9C-8D80-4713-B07D-D0618FD68AE2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AD4CFF7-9653-4792-87AA-116766503FA8}" srcId="{5DB87A9C-8D80-4713-B07D-D0618FD68AE2}" destId="{A28C14A0-2A1D-4062-BECD-507D285C6E46}" srcOrd="0" destOrd="0" parTransId="{181FA2DB-9337-4BBD-B5C1-9A57F10B95ED}" sibTransId="{A603C068-BB82-49D0-BC2C-4F1E14EAD5B1}"/>
    <dgm:cxn modelId="{1F8BCDEC-4503-46CD-A46B-C3D4BBBEF1EA}" srcId="{5DB87A9C-8D80-4713-B07D-D0618FD68AE2}" destId="{F21AA2C5-1158-48E1-9F5A-D1F35838E161}" srcOrd="4" destOrd="0" parTransId="{9F2B4760-396F-4F33-B80C-F582FB68BC57}" sibTransId="{54269482-0A27-4882-B0D6-BECB2F48071C}"/>
    <dgm:cxn modelId="{60831954-5BA1-4A49-9E92-2A33700CA989}" srcId="{5DB87A9C-8D80-4713-B07D-D0618FD68AE2}" destId="{52C45593-A172-4AA2-A46D-995E13129C72}" srcOrd="3" destOrd="0" parTransId="{B67025EC-EF48-4CCD-A435-E51F70AD9C40}" sibTransId="{620EAD4D-938E-40A6-A70E-CD28D4D1CCF3}"/>
    <dgm:cxn modelId="{1037AA00-C4C2-441B-835A-B1028DB4B566}" type="presOf" srcId="{620EAD4D-938E-40A6-A70E-CD28D4D1CCF3}" destId="{7FF953C2-F713-47F1-AB4F-8BEE8154F509}" srcOrd="0" destOrd="0" presId="urn:microsoft.com/office/officeart/2005/8/layout/vProcess5"/>
    <dgm:cxn modelId="{1DF39428-0C3E-4FF9-BC09-C23B5F83F73A}" type="presOf" srcId="{52C45593-A172-4AA2-A46D-995E13129C72}" destId="{03E95087-B0EB-43E1-B079-BCD4819B1D0A}" srcOrd="0" destOrd="0" presId="urn:microsoft.com/office/officeart/2005/8/layout/vProcess5"/>
    <dgm:cxn modelId="{F832916B-9F6E-4372-9C71-FF4CA6AF6DF7}" srcId="{5DB87A9C-8D80-4713-B07D-D0618FD68AE2}" destId="{429D4593-57F2-4934-AC76-8A8F18D27459}" srcOrd="1" destOrd="0" parTransId="{EB67A346-378C-451A-94D2-C58D0184D307}" sibTransId="{B239BDBD-1DA4-4B9E-953E-FC063D7FA6D7}"/>
    <dgm:cxn modelId="{85CB609B-FD5B-4F05-9178-EDDA3065680B}" srcId="{5DB87A9C-8D80-4713-B07D-D0618FD68AE2}" destId="{A8F6964F-068F-4E6A-98EC-05AD67AFD57E}" srcOrd="5" destOrd="0" parTransId="{F3B40057-DF22-4BA0-9454-D802A1D33E29}" sibTransId="{C8937416-1D9F-43E9-8B5F-E4BA3C18F5F9}"/>
    <dgm:cxn modelId="{979BD01E-F014-48CC-889A-CE161BE87760}" type="presOf" srcId="{A603C068-BB82-49D0-BC2C-4F1E14EAD5B1}" destId="{4C48006D-B5F0-48F2-BF14-559CD570BB3C}" srcOrd="0" destOrd="0" presId="urn:microsoft.com/office/officeart/2005/8/layout/vProcess5"/>
    <dgm:cxn modelId="{424D1719-1E33-4DC3-99BB-364BCFB63666}" type="presOf" srcId="{86E8A80A-4561-44B0-8748-F9F3CDF769EC}" destId="{07FAD90C-6364-4715-9FF4-C1D83733A535}" srcOrd="1" destOrd="0" presId="urn:microsoft.com/office/officeart/2005/8/layout/vProcess5"/>
    <dgm:cxn modelId="{6A7A360D-F95E-48B8-BBC7-F56A5B3BFF2F}" srcId="{5DB87A9C-8D80-4713-B07D-D0618FD68AE2}" destId="{86E8A80A-4561-44B0-8748-F9F3CDF769EC}" srcOrd="2" destOrd="0" parTransId="{11F75AF7-E779-499B-A759-B9B80E462263}" sibTransId="{0A131F13-44E1-40BF-AE7E-A5657C90C9B6}"/>
    <dgm:cxn modelId="{9C54EA18-9891-4784-BEB7-D2A528E8BFF4}" type="presOf" srcId="{429D4593-57F2-4934-AC76-8A8F18D27459}" destId="{8DB48EE3-F896-4632-AF59-D53F25EBEE27}" srcOrd="0" destOrd="0" presId="urn:microsoft.com/office/officeart/2005/8/layout/vProcess5"/>
    <dgm:cxn modelId="{63386D77-1E61-4B45-9CB6-8F6D7BAA4C58}" type="presOf" srcId="{F21AA2C5-1158-48E1-9F5A-D1F35838E161}" destId="{1310A1B2-DD63-4315-9594-215E1C7BDDC3}" srcOrd="1" destOrd="0" presId="urn:microsoft.com/office/officeart/2005/8/layout/vProcess5"/>
    <dgm:cxn modelId="{B131DCDB-1FAF-42AD-BE54-99DFEAB01BC4}" type="presOf" srcId="{5DB87A9C-8D80-4713-B07D-D0618FD68AE2}" destId="{DD868453-136B-47FC-B9A8-4521E5DB4906}" srcOrd="0" destOrd="0" presId="urn:microsoft.com/office/officeart/2005/8/layout/vProcess5"/>
    <dgm:cxn modelId="{531EB748-9235-4188-BDD7-4C909B54DC28}" type="presOf" srcId="{A28C14A0-2A1D-4062-BECD-507D285C6E46}" destId="{31E0D6F9-9508-4AEB-ABF4-D7A63BF17C54}" srcOrd="1" destOrd="0" presId="urn:microsoft.com/office/officeart/2005/8/layout/vProcess5"/>
    <dgm:cxn modelId="{6081DD4A-689E-4566-A712-3C4682A7C891}" type="presOf" srcId="{0A131F13-44E1-40BF-AE7E-A5657C90C9B6}" destId="{95919B14-3EE1-44BF-B9A1-198391A62490}" srcOrd="0" destOrd="0" presId="urn:microsoft.com/office/officeart/2005/8/layout/vProcess5"/>
    <dgm:cxn modelId="{415CC5B9-678B-469C-9F63-4FAEE4D2606C}" type="presOf" srcId="{429D4593-57F2-4934-AC76-8A8F18D27459}" destId="{3D189FBA-5849-46D4-8EA8-C8819A0C3BFF}" srcOrd="1" destOrd="0" presId="urn:microsoft.com/office/officeart/2005/8/layout/vProcess5"/>
    <dgm:cxn modelId="{8E2643C7-4C1E-481E-A124-F576EE22CA2B}" type="presOf" srcId="{52C45593-A172-4AA2-A46D-995E13129C72}" destId="{B80A76F9-2B0C-4114-B347-2B5D51AF87A9}" srcOrd="1" destOrd="0" presId="urn:microsoft.com/office/officeart/2005/8/layout/vProcess5"/>
    <dgm:cxn modelId="{CDEDEE50-A3EF-44A8-B87A-BDAD1A661578}" type="presOf" srcId="{A28C14A0-2A1D-4062-BECD-507D285C6E46}" destId="{711A4BEA-C69B-45CA-B1CB-62C4816430CC}" srcOrd="0" destOrd="0" presId="urn:microsoft.com/office/officeart/2005/8/layout/vProcess5"/>
    <dgm:cxn modelId="{89D26613-F489-4CE2-BB57-956CB0ECF235}" type="presOf" srcId="{86E8A80A-4561-44B0-8748-F9F3CDF769EC}" destId="{DF5B92C0-5180-424E-A2AD-58203180AFBC}" srcOrd="0" destOrd="0" presId="urn:microsoft.com/office/officeart/2005/8/layout/vProcess5"/>
    <dgm:cxn modelId="{049423E9-0726-49FD-B1B5-0FEAF5E1C500}" srcId="{5DB87A9C-8D80-4713-B07D-D0618FD68AE2}" destId="{5B45F69B-8252-4757-A7AF-1D677F1FAC57}" srcOrd="6" destOrd="0" parTransId="{8A0D97AD-A4D9-4270-B2FB-6285B3029078}" sibTransId="{5AFF98C0-E674-40D6-8F11-C6A2DD401A01}"/>
    <dgm:cxn modelId="{71EB4534-1B72-4964-BF0C-B40642DC2C16}" srcId="{5DB87A9C-8D80-4713-B07D-D0618FD68AE2}" destId="{022F17A1-D489-4720-99FB-578DC787B6B6}" srcOrd="7" destOrd="0" parTransId="{2658432A-FE99-4C7F-8098-420904C06619}" sibTransId="{76527EF1-2421-4A3C-AC2B-C17C74709A37}"/>
    <dgm:cxn modelId="{DFFA0003-8EB4-4C50-A163-7DF0136DF31C}" type="presOf" srcId="{B239BDBD-1DA4-4B9E-953E-FC063D7FA6D7}" destId="{8172C531-F8C6-4C2B-AE5B-8EF78607DA65}" srcOrd="0" destOrd="0" presId="urn:microsoft.com/office/officeart/2005/8/layout/vProcess5"/>
    <dgm:cxn modelId="{246A00CF-797D-4330-A435-2E74EE8B7E54}" type="presOf" srcId="{F21AA2C5-1158-48E1-9F5A-D1F35838E161}" destId="{E8A4C376-C7CE-455F-92AA-1E41FB30B354}" srcOrd="0" destOrd="0" presId="urn:microsoft.com/office/officeart/2005/8/layout/vProcess5"/>
    <dgm:cxn modelId="{B71C744F-EA68-4BD4-83BB-542873CD922B}" type="presParOf" srcId="{DD868453-136B-47FC-B9A8-4521E5DB4906}" destId="{D1D6C5EF-A6CC-4FBE-89F4-689118D6C291}" srcOrd="0" destOrd="0" presId="urn:microsoft.com/office/officeart/2005/8/layout/vProcess5"/>
    <dgm:cxn modelId="{0CA04343-8996-4D51-9DF8-A416E4D5DA79}" type="presParOf" srcId="{DD868453-136B-47FC-B9A8-4521E5DB4906}" destId="{711A4BEA-C69B-45CA-B1CB-62C4816430CC}" srcOrd="1" destOrd="0" presId="urn:microsoft.com/office/officeart/2005/8/layout/vProcess5"/>
    <dgm:cxn modelId="{CAC83D38-ED56-45AE-9DB5-60C4ACDBD909}" type="presParOf" srcId="{DD868453-136B-47FC-B9A8-4521E5DB4906}" destId="{8DB48EE3-F896-4632-AF59-D53F25EBEE27}" srcOrd="2" destOrd="0" presId="urn:microsoft.com/office/officeart/2005/8/layout/vProcess5"/>
    <dgm:cxn modelId="{B89014D4-4B27-495E-854F-D0A47255050A}" type="presParOf" srcId="{DD868453-136B-47FC-B9A8-4521E5DB4906}" destId="{DF5B92C0-5180-424E-A2AD-58203180AFBC}" srcOrd="3" destOrd="0" presId="urn:microsoft.com/office/officeart/2005/8/layout/vProcess5"/>
    <dgm:cxn modelId="{6F1B59EF-1C3C-4FD3-B909-5025F04853D2}" type="presParOf" srcId="{DD868453-136B-47FC-B9A8-4521E5DB4906}" destId="{03E95087-B0EB-43E1-B079-BCD4819B1D0A}" srcOrd="4" destOrd="0" presId="urn:microsoft.com/office/officeart/2005/8/layout/vProcess5"/>
    <dgm:cxn modelId="{B61CC7EE-BD88-4C44-BF38-0AEAC2FDC76F}" type="presParOf" srcId="{DD868453-136B-47FC-B9A8-4521E5DB4906}" destId="{E8A4C376-C7CE-455F-92AA-1E41FB30B354}" srcOrd="5" destOrd="0" presId="urn:microsoft.com/office/officeart/2005/8/layout/vProcess5"/>
    <dgm:cxn modelId="{A4BFF124-F860-4381-8330-F963DBAFB61C}" type="presParOf" srcId="{DD868453-136B-47FC-B9A8-4521E5DB4906}" destId="{4C48006D-B5F0-48F2-BF14-559CD570BB3C}" srcOrd="6" destOrd="0" presId="urn:microsoft.com/office/officeart/2005/8/layout/vProcess5"/>
    <dgm:cxn modelId="{EC43E38B-7A05-47CD-8532-61761701A776}" type="presParOf" srcId="{DD868453-136B-47FC-B9A8-4521E5DB4906}" destId="{8172C531-F8C6-4C2B-AE5B-8EF78607DA65}" srcOrd="7" destOrd="0" presId="urn:microsoft.com/office/officeart/2005/8/layout/vProcess5"/>
    <dgm:cxn modelId="{188EB981-F8F6-4E9F-8FF7-FAB175362996}" type="presParOf" srcId="{DD868453-136B-47FC-B9A8-4521E5DB4906}" destId="{95919B14-3EE1-44BF-B9A1-198391A62490}" srcOrd="8" destOrd="0" presId="urn:microsoft.com/office/officeart/2005/8/layout/vProcess5"/>
    <dgm:cxn modelId="{EA7E14B4-890E-44DC-9441-4B384F3997B6}" type="presParOf" srcId="{DD868453-136B-47FC-B9A8-4521E5DB4906}" destId="{7FF953C2-F713-47F1-AB4F-8BEE8154F509}" srcOrd="9" destOrd="0" presId="urn:microsoft.com/office/officeart/2005/8/layout/vProcess5"/>
    <dgm:cxn modelId="{6803A06F-D2C5-4F3A-803F-82433A52498E}" type="presParOf" srcId="{DD868453-136B-47FC-B9A8-4521E5DB4906}" destId="{31E0D6F9-9508-4AEB-ABF4-D7A63BF17C54}" srcOrd="10" destOrd="0" presId="urn:microsoft.com/office/officeart/2005/8/layout/vProcess5"/>
    <dgm:cxn modelId="{A9902FA4-051D-476E-A8E8-4E9397AE77E4}" type="presParOf" srcId="{DD868453-136B-47FC-B9A8-4521E5DB4906}" destId="{3D189FBA-5849-46D4-8EA8-C8819A0C3BFF}" srcOrd="11" destOrd="0" presId="urn:microsoft.com/office/officeart/2005/8/layout/vProcess5"/>
    <dgm:cxn modelId="{C466BDBE-23A6-460F-A8EC-4BE84840DB07}" type="presParOf" srcId="{DD868453-136B-47FC-B9A8-4521E5DB4906}" destId="{07FAD90C-6364-4715-9FF4-C1D83733A535}" srcOrd="12" destOrd="0" presId="urn:microsoft.com/office/officeart/2005/8/layout/vProcess5"/>
    <dgm:cxn modelId="{8EFCAC0F-81A9-4F4A-A050-0BAC92BE8ADD}" type="presParOf" srcId="{DD868453-136B-47FC-B9A8-4521E5DB4906}" destId="{B80A76F9-2B0C-4114-B347-2B5D51AF87A9}" srcOrd="13" destOrd="0" presId="urn:microsoft.com/office/officeart/2005/8/layout/vProcess5"/>
    <dgm:cxn modelId="{9DD33DD5-0F36-4906-9406-1398D65939F0}" type="presParOf" srcId="{DD868453-136B-47FC-B9A8-4521E5DB4906}" destId="{1310A1B2-DD63-4315-9594-215E1C7BDDC3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D084F62-7543-45FD-A493-566C2BEAD805}" type="doc">
      <dgm:prSet loTypeId="urn:microsoft.com/office/officeart/2005/8/layout/v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0FF6185F-5E8A-4829-8E48-C1D328D860F0}">
      <dgm:prSet/>
      <dgm:spPr/>
      <dgm:t>
        <a:bodyPr/>
        <a:lstStyle/>
        <a:p>
          <a:r>
            <a:rPr lang="es-ES" dirty="0" smtClean="0"/>
            <a:t>Modernizar las instalaciones de algunos centros comerciales ya que la arquitectura de los establecimientos es un factor importante al momento de asistir a un centro comercial.</a:t>
          </a:r>
          <a:endParaRPr lang="es-EC" dirty="0"/>
        </a:p>
      </dgm:t>
    </dgm:pt>
    <dgm:pt modelId="{5B5DBCE3-E0EE-4CA7-A2EB-2144A408A21F}" type="parTrans" cxnId="{5D19A880-53A3-495D-BA4F-C4D83CD508C9}">
      <dgm:prSet/>
      <dgm:spPr/>
      <dgm:t>
        <a:bodyPr/>
        <a:lstStyle/>
        <a:p>
          <a:endParaRPr lang="es-EC"/>
        </a:p>
      </dgm:t>
    </dgm:pt>
    <dgm:pt modelId="{1EE81DEF-FC14-4FD1-963D-B08A861846C2}" type="sibTrans" cxnId="{5D19A880-53A3-495D-BA4F-C4D83CD508C9}">
      <dgm:prSet/>
      <dgm:spPr/>
      <dgm:t>
        <a:bodyPr/>
        <a:lstStyle/>
        <a:p>
          <a:endParaRPr lang="es-EC"/>
        </a:p>
      </dgm:t>
    </dgm:pt>
    <dgm:pt modelId="{DB8EBCA7-A9A4-4FEF-8737-3D2985264BDB}">
      <dgm:prSet/>
      <dgm:spPr/>
      <dgm:t>
        <a:bodyPr/>
        <a:lstStyle/>
        <a:p>
          <a:r>
            <a:rPr lang="es-ES" smtClean="0"/>
            <a:t>Mejorar el sistema de parqueadero ya que es un factor de insatisfacción de la población del Distrito Metropolitano de Quito por las largas filas y su alto precio.</a:t>
          </a:r>
          <a:endParaRPr lang="es-EC"/>
        </a:p>
      </dgm:t>
    </dgm:pt>
    <dgm:pt modelId="{FF2AED20-B4D5-46F0-8F63-AF8491DD76FA}" type="parTrans" cxnId="{865ECEE4-D973-41A5-A628-C2E146A0BE14}">
      <dgm:prSet/>
      <dgm:spPr/>
      <dgm:t>
        <a:bodyPr/>
        <a:lstStyle/>
        <a:p>
          <a:endParaRPr lang="es-EC"/>
        </a:p>
      </dgm:t>
    </dgm:pt>
    <dgm:pt modelId="{3DE6EDDF-1881-464C-83AA-0F27FC3F1297}" type="sibTrans" cxnId="{865ECEE4-D973-41A5-A628-C2E146A0BE14}">
      <dgm:prSet/>
      <dgm:spPr/>
      <dgm:t>
        <a:bodyPr/>
        <a:lstStyle/>
        <a:p>
          <a:endParaRPr lang="es-EC"/>
        </a:p>
      </dgm:t>
    </dgm:pt>
    <dgm:pt modelId="{16239954-3A76-484E-AC15-D2E71CF01190}">
      <dgm:prSet/>
      <dgm:spPr/>
      <dgm:t>
        <a:bodyPr/>
        <a:lstStyle/>
        <a:p>
          <a:r>
            <a:rPr lang="es-ES" smtClean="0"/>
            <a:t>Evaluar el comportamiento de compra de la población del Distrito Metropolitano de Quito semestralmente para determinar qué factores de Merchandising influyen más, y mejorarlas para satisfacer completamente al consumidor final.</a:t>
          </a:r>
          <a:endParaRPr lang="es-EC"/>
        </a:p>
      </dgm:t>
    </dgm:pt>
    <dgm:pt modelId="{8EB65A52-0F8C-48BC-90E3-DF63A2ABE355}" type="parTrans" cxnId="{255CAC89-9AD2-4791-AE8D-E3E2EA9EDC10}">
      <dgm:prSet/>
      <dgm:spPr/>
      <dgm:t>
        <a:bodyPr/>
        <a:lstStyle/>
        <a:p>
          <a:endParaRPr lang="es-EC"/>
        </a:p>
      </dgm:t>
    </dgm:pt>
    <dgm:pt modelId="{14B5633C-81DC-459C-9E2E-7BA3F470EC53}" type="sibTrans" cxnId="{255CAC89-9AD2-4791-AE8D-E3E2EA9EDC10}">
      <dgm:prSet/>
      <dgm:spPr/>
      <dgm:t>
        <a:bodyPr/>
        <a:lstStyle/>
        <a:p>
          <a:endParaRPr lang="es-EC"/>
        </a:p>
      </dgm:t>
    </dgm:pt>
    <dgm:pt modelId="{E77A0D84-0014-4C9C-92E1-7D1E92B9984D}" type="pres">
      <dgm:prSet presAssocID="{CD084F62-7543-45FD-A493-566C2BEAD805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EE86E0F-FAFC-4BEC-83F7-07E559D2E6AB}" type="pres">
      <dgm:prSet presAssocID="{CD084F62-7543-45FD-A493-566C2BEAD805}" presName="dummyMaxCanvas" presStyleCnt="0">
        <dgm:presLayoutVars/>
      </dgm:prSet>
      <dgm:spPr/>
      <dgm:t>
        <a:bodyPr/>
        <a:lstStyle/>
        <a:p>
          <a:endParaRPr lang="es-EC"/>
        </a:p>
      </dgm:t>
    </dgm:pt>
    <dgm:pt modelId="{C52C1743-EA0D-4D28-8D18-26609E795727}" type="pres">
      <dgm:prSet presAssocID="{CD084F62-7543-45FD-A493-566C2BEAD805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0AA71A0-759C-43A1-9F0A-597491297113}" type="pres">
      <dgm:prSet presAssocID="{CD084F62-7543-45FD-A493-566C2BEAD805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001B777-0187-4ED5-9E8A-7F2DF3E9119C}" type="pres">
      <dgm:prSet presAssocID="{CD084F62-7543-45FD-A493-566C2BEAD805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EF4DFFA-3D07-495D-84C3-565F2E6FE8BB}" type="pres">
      <dgm:prSet presAssocID="{CD084F62-7543-45FD-A493-566C2BEAD805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87B93E9-94CF-4541-9C3C-01F2809E171E}" type="pres">
      <dgm:prSet presAssocID="{CD084F62-7543-45FD-A493-566C2BEAD805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7AA61A2-56AA-4B44-80BF-767DC20B05A7}" type="pres">
      <dgm:prSet presAssocID="{CD084F62-7543-45FD-A493-566C2BEAD805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A32F1E2-BB2E-44CF-9445-7C85E8D7E1D8}" type="pres">
      <dgm:prSet presAssocID="{CD084F62-7543-45FD-A493-566C2BEAD805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2CACF51-F337-49E7-BC51-FB4539F3CBFC}" type="pres">
      <dgm:prSet presAssocID="{CD084F62-7543-45FD-A493-566C2BEAD805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EF9D0FD-D23C-4069-83DF-D23EC63787B7}" type="presOf" srcId="{0FF6185F-5E8A-4829-8E48-C1D328D860F0}" destId="{B7AA61A2-56AA-4B44-80BF-767DC20B05A7}" srcOrd="1" destOrd="0" presId="urn:microsoft.com/office/officeart/2005/8/layout/vProcess5"/>
    <dgm:cxn modelId="{822075F7-FAF0-478F-9B5F-CAC08F5FF83C}" type="presOf" srcId="{16239954-3A76-484E-AC15-D2E71CF01190}" destId="{C001B777-0187-4ED5-9E8A-7F2DF3E9119C}" srcOrd="0" destOrd="0" presId="urn:microsoft.com/office/officeart/2005/8/layout/vProcess5"/>
    <dgm:cxn modelId="{5D19A880-53A3-495D-BA4F-C4D83CD508C9}" srcId="{CD084F62-7543-45FD-A493-566C2BEAD805}" destId="{0FF6185F-5E8A-4829-8E48-C1D328D860F0}" srcOrd="0" destOrd="0" parTransId="{5B5DBCE3-E0EE-4CA7-A2EB-2144A408A21F}" sibTransId="{1EE81DEF-FC14-4FD1-963D-B08A861846C2}"/>
    <dgm:cxn modelId="{F0346147-8106-4353-AB2D-2EBDD850DE6F}" type="presOf" srcId="{CD084F62-7543-45FD-A493-566C2BEAD805}" destId="{E77A0D84-0014-4C9C-92E1-7D1E92B9984D}" srcOrd="0" destOrd="0" presId="urn:microsoft.com/office/officeart/2005/8/layout/vProcess5"/>
    <dgm:cxn modelId="{7D6CA811-7F07-44E2-AB09-F7C6A7445CA2}" type="presOf" srcId="{DB8EBCA7-A9A4-4FEF-8737-3D2985264BDB}" destId="{00AA71A0-759C-43A1-9F0A-597491297113}" srcOrd="0" destOrd="0" presId="urn:microsoft.com/office/officeart/2005/8/layout/vProcess5"/>
    <dgm:cxn modelId="{51171084-5EE3-49FE-B694-FA1D533141BD}" type="presOf" srcId="{0FF6185F-5E8A-4829-8E48-C1D328D860F0}" destId="{C52C1743-EA0D-4D28-8D18-26609E795727}" srcOrd="0" destOrd="0" presId="urn:microsoft.com/office/officeart/2005/8/layout/vProcess5"/>
    <dgm:cxn modelId="{865ECEE4-D973-41A5-A628-C2E146A0BE14}" srcId="{CD084F62-7543-45FD-A493-566C2BEAD805}" destId="{DB8EBCA7-A9A4-4FEF-8737-3D2985264BDB}" srcOrd="1" destOrd="0" parTransId="{FF2AED20-B4D5-46F0-8F63-AF8491DD76FA}" sibTransId="{3DE6EDDF-1881-464C-83AA-0F27FC3F1297}"/>
    <dgm:cxn modelId="{428B4709-6C1A-4539-A1AC-936593430BF2}" type="presOf" srcId="{1EE81DEF-FC14-4FD1-963D-B08A861846C2}" destId="{2EF4DFFA-3D07-495D-84C3-565F2E6FE8BB}" srcOrd="0" destOrd="0" presId="urn:microsoft.com/office/officeart/2005/8/layout/vProcess5"/>
    <dgm:cxn modelId="{A232756E-0495-4898-A5B5-962E12856B39}" type="presOf" srcId="{DB8EBCA7-A9A4-4FEF-8737-3D2985264BDB}" destId="{1A32F1E2-BB2E-44CF-9445-7C85E8D7E1D8}" srcOrd="1" destOrd="0" presId="urn:microsoft.com/office/officeart/2005/8/layout/vProcess5"/>
    <dgm:cxn modelId="{255CAC89-9AD2-4791-AE8D-E3E2EA9EDC10}" srcId="{CD084F62-7543-45FD-A493-566C2BEAD805}" destId="{16239954-3A76-484E-AC15-D2E71CF01190}" srcOrd="2" destOrd="0" parTransId="{8EB65A52-0F8C-48BC-90E3-DF63A2ABE355}" sibTransId="{14B5633C-81DC-459C-9E2E-7BA3F470EC53}"/>
    <dgm:cxn modelId="{F6198E81-150F-405B-AD0B-A4AB4D130363}" type="presOf" srcId="{16239954-3A76-484E-AC15-D2E71CF01190}" destId="{12CACF51-F337-49E7-BC51-FB4539F3CBFC}" srcOrd="1" destOrd="0" presId="urn:microsoft.com/office/officeart/2005/8/layout/vProcess5"/>
    <dgm:cxn modelId="{108FFCE7-4244-4E64-8FAC-D8D0932BF628}" type="presOf" srcId="{3DE6EDDF-1881-464C-83AA-0F27FC3F1297}" destId="{C87B93E9-94CF-4541-9C3C-01F2809E171E}" srcOrd="0" destOrd="0" presId="urn:microsoft.com/office/officeart/2005/8/layout/vProcess5"/>
    <dgm:cxn modelId="{D784BDBA-5A9B-4C03-BDE7-791A21B6BE3B}" type="presParOf" srcId="{E77A0D84-0014-4C9C-92E1-7D1E92B9984D}" destId="{DEE86E0F-FAFC-4BEC-83F7-07E559D2E6AB}" srcOrd="0" destOrd="0" presId="urn:microsoft.com/office/officeart/2005/8/layout/vProcess5"/>
    <dgm:cxn modelId="{C9D61620-8D3C-421B-A5B5-9974D5B15DFA}" type="presParOf" srcId="{E77A0D84-0014-4C9C-92E1-7D1E92B9984D}" destId="{C52C1743-EA0D-4D28-8D18-26609E795727}" srcOrd="1" destOrd="0" presId="urn:microsoft.com/office/officeart/2005/8/layout/vProcess5"/>
    <dgm:cxn modelId="{0781BE87-FC4F-41C3-9848-44CC857C5D42}" type="presParOf" srcId="{E77A0D84-0014-4C9C-92E1-7D1E92B9984D}" destId="{00AA71A0-759C-43A1-9F0A-597491297113}" srcOrd="2" destOrd="0" presId="urn:microsoft.com/office/officeart/2005/8/layout/vProcess5"/>
    <dgm:cxn modelId="{E4E9DA94-C765-478B-848B-7ACF61CC3F2D}" type="presParOf" srcId="{E77A0D84-0014-4C9C-92E1-7D1E92B9984D}" destId="{C001B777-0187-4ED5-9E8A-7F2DF3E9119C}" srcOrd="3" destOrd="0" presId="urn:microsoft.com/office/officeart/2005/8/layout/vProcess5"/>
    <dgm:cxn modelId="{632F0FFC-F71E-43BF-ABE1-48CC082C0354}" type="presParOf" srcId="{E77A0D84-0014-4C9C-92E1-7D1E92B9984D}" destId="{2EF4DFFA-3D07-495D-84C3-565F2E6FE8BB}" srcOrd="4" destOrd="0" presId="urn:microsoft.com/office/officeart/2005/8/layout/vProcess5"/>
    <dgm:cxn modelId="{C0CB427C-8DBB-467E-B7DF-F14BE04C4967}" type="presParOf" srcId="{E77A0D84-0014-4C9C-92E1-7D1E92B9984D}" destId="{C87B93E9-94CF-4541-9C3C-01F2809E171E}" srcOrd="5" destOrd="0" presId="urn:microsoft.com/office/officeart/2005/8/layout/vProcess5"/>
    <dgm:cxn modelId="{7DFC901F-D842-4A53-A9AD-3772C2D646AB}" type="presParOf" srcId="{E77A0D84-0014-4C9C-92E1-7D1E92B9984D}" destId="{B7AA61A2-56AA-4B44-80BF-767DC20B05A7}" srcOrd="6" destOrd="0" presId="urn:microsoft.com/office/officeart/2005/8/layout/vProcess5"/>
    <dgm:cxn modelId="{970A5FB0-189B-4D09-9E41-A7CBE2F6F6EB}" type="presParOf" srcId="{E77A0D84-0014-4C9C-92E1-7D1E92B9984D}" destId="{1A32F1E2-BB2E-44CF-9445-7C85E8D7E1D8}" srcOrd="7" destOrd="0" presId="urn:microsoft.com/office/officeart/2005/8/layout/vProcess5"/>
    <dgm:cxn modelId="{29FD6B7B-B533-4CE2-A30B-17DDA844C589}" type="presParOf" srcId="{E77A0D84-0014-4C9C-92E1-7D1E92B9984D}" destId="{12CACF51-F337-49E7-BC51-FB4539F3CBFC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EAD5E3-C4B9-40BB-9E8C-4B74D42A19D2}">
      <dsp:nvSpPr>
        <dsp:cNvPr id="0" name=""/>
        <dsp:cNvSpPr/>
      </dsp:nvSpPr>
      <dsp:spPr>
        <a:xfrm>
          <a:off x="5357" y="993520"/>
          <a:ext cx="1601390" cy="20769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La mala aplicación de estas técnicas influyen negativamente sobre los consumidores lo que trae como consecuencia un descenso de las ventas.</a:t>
          </a:r>
          <a:endParaRPr lang="es-EC" sz="1300" kern="1200" dirty="0"/>
        </a:p>
      </dsp:txBody>
      <dsp:txXfrm>
        <a:off x="52260" y="1040423"/>
        <a:ext cx="1507584" cy="1983153"/>
      </dsp:txXfrm>
    </dsp:sp>
    <dsp:sp modelId="{C428B4CF-74C6-4FF7-AADF-BFC15073E141}">
      <dsp:nvSpPr>
        <dsp:cNvPr id="0" name=""/>
        <dsp:cNvSpPr/>
      </dsp:nvSpPr>
      <dsp:spPr>
        <a:xfrm>
          <a:off x="1766887" y="1833427"/>
          <a:ext cx="339494" cy="3971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000" kern="1200"/>
        </a:p>
      </dsp:txBody>
      <dsp:txXfrm>
        <a:off x="1766887" y="1912856"/>
        <a:ext cx="237646" cy="238286"/>
      </dsp:txXfrm>
    </dsp:sp>
    <dsp:sp modelId="{D797D457-79F0-4777-A037-A17AE371C0E3}">
      <dsp:nvSpPr>
        <dsp:cNvPr id="0" name=""/>
        <dsp:cNvSpPr/>
      </dsp:nvSpPr>
      <dsp:spPr>
        <a:xfrm>
          <a:off x="2247304" y="993520"/>
          <a:ext cx="1601390" cy="20769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En el norte, sur, centro y valles hay diferentes culturas, esto trae como consecuencia un diferente comportamiento  de los consumidores frente los mismos estímulos.  </a:t>
          </a:r>
          <a:endParaRPr lang="es-EC" sz="1300" kern="1200" dirty="0"/>
        </a:p>
      </dsp:txBody>
      <dsp:txXfrm>
        <a:off x="2294207" y="1040423"/>
        <a:ext cx="1507584" cy="1983153"/>
      </dsp:txXfrm>
    </dsp:sp>
    <dsp:sp modelId="{1AB3D672-CEAE-4707-9E54-568719FC09B3}">
      <dsp:nvSpPr>
        <dsp:cNvPr id="0" name=""/>
        <dsp:cNvSpPr/>
      </dsp:nvSpPr>
      <dsp:spPr>
        <a:xfrm>
          <a:off x="4008834" y="1833427"/>
          <a:ext cx="339494" cy="3971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000" kern="1200"/>
        </a:p>
      </dsp:txBody>
      <dsp:txXfrm>
        <a:off x="4008834" y="1912856"/>
        <a:ext cx="237646" cy="238286"/>
      </dsp:txXfrm>
    </dsp:sp>
    <dsp:sp modelId="{B0271D90-EF5B-4B65-B377-1038761BDD9E}">
      <dsp:nvSpPr>
        <dsp:cNvPr id="0" name=""/>
        <dsp:cNvSpPr/>
      </dsp:nvSpPr>
      <dsp:spPr>
        <a:xfrm>
          <a:off x="4489251" y="993520"/>
          <a:ext cx="1601390" cy="20769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 dirty="0" smtClean="0"/>
            <a:t>Los centros comerciales deben adaptarse continuamente a las nuevas necesidades de los consumidores.</a:t>
          </a:r>
          <a:endParaRPr lang="es-EC" sz="1300" kern="1200" dirty="0"/>
        </a:p>
      </dsp:txBody>
      <dsp:txXfrm>
        <a:off x="4536154" y="1040423"/>
        <a:ext cx="1507584" cy="19831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C4AE6E-8D8D-4DC6-9707-E390F895AF21}">
      <dsp:nvSpPr>
        <dsp:cNvPr id="0" name=""/>
        <dsp:cNvSpPr/>
      </dsp:nvSpPr>
      <dsp:spPr>
        <a:xfrm>
          <a:off x="4090" y="803755"/>
          <a:ext cx="1222466" cy="73348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Centros</a:t>
          </a:r>
          <a:r>
            <a:rPr lang="es-ES" sz="1200" kern="1200" baseline="0" dirty="0" smtClean="0"/>
            <a:t> comerciales</a:t>
          </a:r>
          <a:endParaRPr lang="es-ES" sz="1200" kern="1200" dirty="0"/>
        </a:p>
      </dsp:txBody>
      <dsp:txXfrm>
        <a:off x="25573" y="825238"/>
        <a:ext cx="1179500" cy="690514"/>
      </dsp:txXfrm>
    </dsp:sp>
    <dsp:sp modelId="{E1AEB7DD-5C2B-4A9F-95FD-6E1008A720BF}">
      <dsp:nvSpPr>
        <dsp:cNvPr id="0" name=""/>
        <dsp:cNvSpPr/>
      </dsp:nvSpPr>
      <dsp:spPr>
        <a:xfrm>
          <a:off x="1348803" y="1018910"/>
          <a:ext cx="259162" cy="3031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kern="1200"/>
        </a:p>
      </dsp:txBody>
      <dsp:txXfrm>
        <a:off x="1348803" y="1079544"/>
        <a:ext cx="181413" cy="181903"/>
      </dsp:txXfrm>
    </dsp:sp>
    <dsp:sp modelId="{AC27E0B9-EEA3-41BF-A7AC-E0DDE0862E32}">
      <dsp:nvSpPr>
        <dsp:cNvPr id="0" name=""/>
        <dsp:cNvSpPr/>
      </dsp:nvSpPr>
      <dsp:spPr>
        <a:xfrm>
          <a:off x="1715543" y="803755"/>
          <a:ext cx="1222466" cy="733480"/>
        </a:xfrm>
        <a:prstGeom prst="roundRect">
          <a:avLst>
            <a:gd name="adj" fmla="val 1000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Clientes más sofisticados</a:t>
          </a:r>
          <a:endParaRPr lang="es-ES" sz="1200" kern="1200" dirty="0"/>
        </a:p>
      </dsp:txBody>
      <dsp:txXfrm>
        <a:off x="1737026" y="825238"/>
        <a:ext cx="1179500" cy="690514"/>
      </dsp:txXfrm>
    </dsp:sp>
    <dsp:sp modelId="{25800F2D-4A69-4CAE-9B8B-6DAD1EC894C4}">
      <dsp:nvSpPr>
        <dsp:cNvPr id="0" name=""/>
        <dsp:cNvSpPr/>
      </dsp:nvSpPr>
      <dsp:spPr>
        <a:xfrm>
          <a:off x="3060257" y="1018910"/>
          <a:ext cx="259162" cy="30317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000" kern="1200"/>
        </a:p>
      </dsp:txBody>
      <dsp:txXfrm>
        <a:off x="3060257" y="1079544"/>
        <a:ext cx="181413" cy="181903"/>
      </dsp:txXfrm>
    </dsp:sp>
    <dsp:sp modelId="{A5B6D33D-F934-4797-967E-314FC92F821A}">
      <dsp:nvSpPr>
        <dsp:cNvPr id="0" name=""/>
        <dsp:cNvSpPr/>
      </dsp:nvSpPr>
      <dsp:spPr>
        <a:xfrm>
          <a:off x="3426997" y="803755"/>
          <a:ext cx="1222466" cy="733480"/>
        </a:xfrm>
        <a:prstGeom prst="roundRect">
          <a:avLst>
            <a:gd name="adj" fmla="val 1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Técnicas de </a:t>
          </a:r>
          <a:r>
            <a:rPr lang="es-ES" sz="1200" kern="1200" dirty="0" err="1" smtClean="0"/>
            <a:t>merchandising</a:t>
          </a:r>
          <a:endParaRPr lang="es-ES" sz="1200" kern="1200" dirty="0"/>
        </a:p>
      </dsp:txBody>
      <dsp:txXfrm>
        <a:off x="3448480" y="825238"/>
        <a:ext cx="1179500" cy="6905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9A4372-F223-410F-AF40-79EA0519BDF7}">
      <dsp:nvSpPr>
        <dsp:cNvPr id="0" name=""/>
        <dsp:cNvSpPr/>
      </dsp:nvSpPr>
      <dsp:spPr>
        <a:xfrm>
          <a:off x="198" y="134150"/>
          <a:ext cx="1647892" cy="81181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Atención al cliente</a:t>
          </a:r>
          <a:endParaRPr lang="es-ES" sz="1300" kern="1200" dirty="0"/>
        </a:p>
      </dsp:txBody>
      <dsp:txXfrm>
        <a:off x="406108" y="134150"/>
        <a:ext cx="836073" cy="811819"/>
      </dsp:txXfrm>
    </dsp:sp>
    <dsp:sp modelId="{5106D6DE-FCB8-4F64-89DD-906609C2BB54}">
      <dsp:nvSpPr>
        <dsp:cNvPr id="0" name=""/>
        <dsp:cNvSpPr/>
      </dsp:nvSpPr>
      <dsp:spPr>
        <a:xfrm>
          <a:off x="1445135" y="134150"/>
          <a:ext cx="1840639" cy="81181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Arquitectura</a:t>
          </a:r>
          <a:endParaRPr lang="es-ES" sz="1300" kern="1200" dirty="0"/>
        </a:p>
      </dsp:txBody>
      <dsp:txXfrm>
        <a:off x="1851045" y="134150"/>
        <a:ext cx="1028820" cy="811819"/>
      </dsp:txXfrm>
    </dsp:sp>
    <dsp:sp modelId="{7A336A8B-DC83-446D-9B5C-7F3D9468BEE4}">
      <dsp:nvSpPr>
        <dsp:cNvPr id="0" name=""/>
        <dsp:cNvSpPr/>
      </dsp:nvSpPr>
      <dsp:spPr>
        <a:xfrm>
          <a:off x="3082820" y="134150"/>
          <a:ext cx="2029549" cy="811819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Merchandising</a:t>
          </a:r>
          <a:endParaRPr lang="es-ES" sz="1300" kern="1200" dirty="0"/>
        </a:p>
      </dsp:txBody>
      <dsp:txXfrm>
        <a:off x="3488730" y="134150"/>
        <a:ext cx="1217730" cy="8118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E055E8-E382-4C44-83BB-38A97033B304}">
      <dsp:nvSpPr>
        <dsp:cNvPr id="0" name=""/>
        <dsp:cNvSpPr/>
      </dsp:nvSpPr>
      <dsp:spPr>
        <a:xfrm>
          <a:off x="0" y="0"/>
          <a:ext cx="6221491" cy="8079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Específicos</a:t>
          </a:r>
          <a:endParaRPr lang="es-ES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000" kern="1200" dirty="0" smtClean="0"/>
            <a:t>Definir el Marco Teórico.</a:t>
          </a:r>
          <a:endParaRPr lang="es-ES" sz="1000" kern="1200" dirty="0"/>
        </a:p>
      </dsp:txBody>
      <dsp:txXfrm>
        <a:off x="23663" y="23663"/>
        <a:ext cx="5281402" cy="760603"/>
      </dsp:txXfrm>
    </dsp:sp>
    <dsp:sp modelId="{14B533B1-9075-4D4B-BCB9-FA421139719C}">
      <dsp:nvSpPr>
        <dsp:cNvPr id="0" name=""/>
        <dsp:cNvSpPr/>
      </dsp:nvSpPr>
      <dsp:spPr>
        <a:xfrm>
          <a:off x="521049" y="954826"/>
          <a:ext cx="6221491" cy="8079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Específicos</a:t>
          </a:r>
          <a:endParaRPr lang="es-ES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000" kern="1200" dirty="0" smtClean="0"/>
            <a:t>Determinar el comportamiento del consumidor frente a las diferentes técnicas de Merchandising aplicadas en los centros comerciales del Distrito Metropolitano de Quito.</a:t>
          </a:r>
          <a:endParaRPr lang="es-ES" sz="1000" kern="1200" dirty="0"/>
        </a:p>
      </dsp:txBody>
      <dsp:txXfrm>
        <a:off x="544712" y="978489"/>
        <a:ext cx="5127960" cy="760603"/>
      </dsp:txXfrm>
    </dsp:sp>
    <dsp:sp modelId="{8F7CA789-0C4D-468C-B15B-93B6EB98995F}">
      <dsp:nvSpPr>
        <dsp:cNvPr id="0" name=""/>
        <dsp:cNvSpPr/>
      </dsp:nvSpPr>
      <dsp:spPr>
        <a:xfrm>
          <a:off x="1034322" y="1909652"/>
          <a:ext cx="6221491" cy="8079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Específicos</a:t>
          </a:r>
          <a:endParaRPr lang="es-ES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000" kern="1200" dirty="0" smtClean="0"/>
            <a:t>Proponer un estudio comparativo entre los principales Centro Comerciales del Distrito Metropolitano de Quito.</a:t>
          </a:r>
          <a:endParaRPr lang="es-ES" sz="1000" kern="1200" dirty="0"/>
        </a:p>
      </dsp:txBody>
      <dsp:txXfrm>
        <a:off x="1057985" y="1933315"/>
        <a:ext cx="5135737" cy="760603"/>
      </dsp:txXfrm>
    </dsp:sp>
    <dsp:sp modelId="{790E30BA-0987-40D5-B349-13824C5D98EB}">
      <dsp:nvSpPr>
        <dsp:cNvPr id="0" name=""/>
        <dsp:cNvSpPr/>
      </dsp:nvSpPr>
      <dsp:spPr>
        <a:xfrm>
          <a:off x="1555372" y="2864478"/>
          <a:ext cx="6221491" cy="8079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Específicos</a:t>
          </a:r>
          <a:endParaRPr lang="es-ES" sz="13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00" kern="1200" dirty="0" smtClean="0"/>
            <a:t>Medir la satisfacción de los clientes que asisten a centros comerciales del Distrito Metropolitano de Quito.</a:t>
          </a:r>
          <a:endParaRPr lang="es-ES" sz="1000" kern="1200" dirty="0"/>
        </a:p>
      </dsp:txBody>
      <dsp:txXfrm>
        <a:off x="1579035" y="2888141"/>
        <a:ext cx="5127960" cy="760603"/>
      </dsp:txXfrm>
    </dsp:sp>
    <dsp:sp modelId="{9B0168FE-E197-43BA-8FEA-76DD3E39F506}">
      <dsp:nvSpPr>
        <dsp:cNvPr id="0" name=""/>
        <dsp:cNvSpPr/>
      </dsp:nvSpPr>
      <dsp:spPr>
        <a:xfrm>
          <a:off x="5696336" y="618800"/>
          <a:ext cx="525154" cy="52515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500" kern="1200"/>
        </a:p>
      </dsp:txBody>
      <dsp:txXfrm>
        <a:off x="5814496" y="618800"/>
        <a:ext cx="288834" cy="395178"/>
      </dsp:txXfrm>
    </dsp:sp>
    <dsp:sp modelId="{D35449DD-50B3-4103-B68C-904673256F7C}">
      <dsp:nvSpPr>
        <dsp:cNvPr id="0" name=""/>
        <dsp:cNvSpPr/>
      </dsp:nvSpPr>
      <dsp:spPr>
        <a:xfrm>
          <a:off x="6217386" y="1573626"/>
          <a:ext cx="525154" cy="52515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500" kern="1200"/>
        </a:p>
      </dsp:txBody>
      <dsp:txXfrm>
        <a:off x="6335546" y="1573626"/>
        <a:ext cx="288834" cy="395178"/>
      </dsp:txXfrm>
    </dsp:sp>
    <dsp:sp modelId="{7B2C7B2A-6ADD-45F6-B548-84A1F135257A}">
      <dsp:nvSpPr>
        <dsp:cNvPr id="0" name=""/>
        <dsp:cNvSpPr/>
      </dsp:nvSpPr>
      <dsp:spPr>
        <a:xfrm>
          <a:off x="6730659" y="2528452"/>
          <a:ext cx="525154" cy="525154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500" kern="1200"/>
        </a:p>
      </dsp:txBody>
      <dsp:txXfrm>
        <a:off x="6848819" y="2528452"/>
        <a:ext cx="288834" cy="3951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7F9CB6-6D43-4FC6-84DC-67AD3FF82581}">
      <dsp:nvSpPr>
        <dsp:cNvPr id="0" name=""/>
        <dsp:cNvSpPr/>
      </dsp:nvSpPr>
      <dsp:spPr>
        <a:xfrm>
          <a:off x="315" y="1776415"/>
          <a:ext cx="1367243" cy="11276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00" kern="1200" dirty="0" smtClean="0"/>
            <a:t>Descriptiva</a:t>
          </a:r>
          <a:endParaRPr lang="es-ES" sz="1000" kern="1200" dirty="0"/>
        </a:p>
      </dsp:txBody>
      <dsp:txXfrm>
        <a:off x="26266" y="1802366"/>
        <a:ext cx="1315341" cy="834140"/>
      </dsp:txXfrm>
    </dsp:sp>
    <dsp:sp modelId="{A31A8938-0DCE-4454-A323-258558734011}">
      <dsp:nvSpPr>
        <dsp:cNvPr id="0" name=""/>
        <dsp:cNvSpPr/>
      </dsp:nvSpPr>
      <dsp:spPr>
        <a:xfrm>
          <a:off x="774527" y="2066027"/>
          <a:ext cx="1476745" cy="1476745"/>
        </a:xfrm>
        <a:prstGeom prst="leftCircularArrow">
          <a:avLst>
            <a:gd name="adj1" fmla="val 2945"/>
            <a:gd name="adj2" fmla="val 360696"/>
            <a:gd name="adj3" fmla="val 2136207"/>
            <a:gd name="adj4" fmla="val 9024489"/>
            <a:gd name="adj5" fmla="val 3436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B2BC2F-50AE-449B-BCF0-0512867C581D}">
      <dsp:nvSpPr>
        <dsp:cNvPr id="0" name=""/>
        <dsp:cNvSpPr/>
      </dsp:nvSpPr>
      <dsp:spPr>
        <a:xfrm>
          <a:off x="304147" y="2662457"/>
          <a:ext cx="1215327" cy="48329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 smtClean="0"/>
            <a:t>Tipo de Investigación</a:t>
          </a:r>
          <a:endParaRPr lang="es-ES" sz="1300" b="1" kern="1200" dirty="0"/>
        </a:p>
      </dsp:txBody>
      <dsp:txXfrm>
        <a:off x="318302" y="2676612"/>
        <a:ext cx="1187017" cy="454985"/>
      </dsp:txXfrm>
    </dsp:sp>
    <dsp:sp modelId="{44B34491-81A1-4F0E-A488-F2038FBA120E}">
      <dsp:nvSpPr>
        <dsp:cNvPr id="0" name=""/>
        <dsp:cNvSpPr/>
      </dsp:nvSpPr>
      <dsp:spPr>
        <a:xfrm>
          <a:off x="1726602" y="1776415"/>
          <a:ext cx="1367243" cy="11276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116192"/>
              <a:satOff val="6725"/>
              <a:lumOff val="5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00" kern="1200" dirty="0" smtClean="0"/>
            <a:t>Encuestas</a:t>
          </a:r>
          <a:endParaRPr lang="es-E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00" kern="1200" dirty="0" smtClean="0"/>
            <a:t>Observación</a:t>
          </a:r>
          <a:endParaRPr lang="es-ES" sz="1000" kern="1200" dirty="0"/>
        </a:p>
      </dsp:txBody>
      <dsp:txXfrm>
        <a:off x="1752553" y="2044013"/>
        <a:ext cx="1315341" cy="834140"/>
      </dsp:txXfrm>
    </dsp:sp>
    <dsp:sp modelId="{7BBF33E0-EA36-4D5E-B5A1-684DCA59BC8F}">
      <dsp:nvSpPr>
        <dsp:cNvPr id="0" name=""/>
        <dsp:cNvSpPr/>
      </dsp:nvSpPr>
      <dsp:spPr>
        <a:xfrm>
          <a:off x="2489419" y="1093531"/>
          <a:ext cx="1651448" cy="1651448"/>
        </a:xfrm>
        <a:prstGeom prst="circularArrow">
          <a:avLst>
            <a:gd name="adj1" fmla="val 2634"/>
            <a:gd name="adj2" fmla="val 320198"/>
            <a:gd name="adj3" fmla="val 19504291"/>
            <a:gd name="adj4" fmla="val 12575511"/>
            <a:gd name="adj5" fmla="val 3073"/>
          </a:avLst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C30F30-B4A1-478A-BEC3-8FD4836E2018}">
      <dsp:nvSpPr>
        <dsp:cNvPr id="0" name=""/>
        <dsp:cNvSpPr/>
      </dsp:nvSpPr>
      <dsp:spPr>
        <a:xfrm>
          <a:off x="2030434" y="1534767"/>
          <a:ext cx="1215327" cy="483295"/>
        </a:xfrm>
        <a:prstGeom prst="roundRect">
          <a:avLst>
            <a:gd name="adj" fmla="val 10000"/>
          </a:avLst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 smtClean="0"/>
            <a:t>Técnicas de investigación</a:t>
          </a:r>
          <a:endParaRPr lang="es-ES" sz="1300" b="1" kern="1200" dirty="0"/>
        </a:p>
      </dsp:txBody>
      <dsp:txXfrm>
        <a:off x="2044589" y="1548922"/>
        <a:ext cx="1187017" cy="454985"/>
      </dsp:txXfrm>
    </dsp:sp>
    <dsp:sp modelId="{4DE1C819-E151-4793-8FF7-842689A6AC3E}">
      <dsp:nvSpPr>
        <dsp:cNvPr id="0" name=""/>
        <dsp:cNvSpPr/>
      </dsp:nvSpPr>
      <dsp:spPr>
        <a:xfrm>
          <a:off x="3452888" y="1776415"/>
          <a:ext cx="1367243" cy="11276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00" kern="1200" dirty="0" smtClean="0"/>
            <a:t>Estatificado</a:t>
          </a:r>
          <a:endParaRPr lang="es-ES" sz="1000" kern="1200" dirty="0"/>
        </a:p>
      </dsp:txBody>
      <dsp:txXfrm>
        <a:off x="3478839" y="1802366"/>
        <a:ext cx="1315341" cy="834140"/>
      </dsp:txXfrm>
    </dsp:sp>
    <dsp:sp modelId="{3CE56614-4FC7-413C-B50D-CF4C20829B63}">
      <dsp:nvSpPr>
        <dsp:cNvPr id="0" name=""/>
        <dsp:cNvSpPr/>
      </dsp:nvSpPr>
      <dsp:spPr>
        <a:xfrm>
          <a:off x="4227099" y="2066027"/>
          <a:ext cx="1476745" cy="1476745"/>
        </a:xfrm>
        <a:prstGeom prst="leftCircularArrow">
          <a:avLst>
            <a:gd name="adj1" fmla="val 2945"/>
            <a:gd name="adj2" fmla="val 360696"/>
            <a:gd name="adj3" fmla="val 2136207"/>
            <a:gd name="adj4" fmla="val 9024489"/>
            <a:gd name="adj5" fmla="val 3436"/>
          </a:avLst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80F4D0-0C29-4B9D-ADDD-5B3C0ECDF326}">
      <dsp:nvSpPr>
        <dsp:cNvPr id="0" name=""/>
        <dsp:cNvSpPr/>
      </dsp:nvSpPr>
      <dsp:spPr>
        <a:xfrm>
          <a:off x="3756720" y="2662457"/>
          <a:ext cx="1215327" cy="483295"/>
        </a:xfrm>
        <a:prstGeom prst="roundRect">
          <a:avLst>
            <a:gd name="adj" fmla="val 1000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 smtClean="0"/>
            <a:t>Muestreo</a:t>
          </a:r>
          <a:endParaRPr lang="es-ES" sz="1300" b="1" kern="1200" dirty="0"/>
        </a:p>
      </dsp:txBody>
      <dsp:txXfrm>
        <a:off x="3770875" y="2676612"/>
        <a:ext cx="1187017" cy="454985"/>
      </dsp:txXfrm>
    </dsp:sp>
    <dsp:sp modelId="{5D961C2F-A3E5-4B4D-831A-22C4CA0E5203}">
      <dsp:nvSpPr>
        <dsp:cNvPr id="0" name=""/>
        <dsp:cNvSpPr/>
      </dsp:nvSpPr>
      <dsp:spPr>
        <a:xfrm>
          <a:off x="5179174" y="1776415"/>
          <a:ext cx="1367243" cy="11276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3348577"/>
              <a:satOff val="20174"/>
              <a:lumOff val="16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00" kern="1200" dirty="0" smtClean="0"/>
            <a:t>Hombres y mujeres de entre 18 a 64 años de edad, residentes del Distrito Metropolitano de Quito.</a:t>
          </a:r>
          <a:endParaRPr lang="es-ES" sz="1000" kern="1200" dirty="0"/>
        </a:p>
      </dsp:txBody>
      <dsp:txXfrm>
        <a:off x="5205125" y="2044013"/>
        <a:ext cx="1315341" cy="834140"/>
      </dsp:txXfrm>
    </dsp:sp>
    <dsp:sp modelId="{D7BF5BEE-2E3A-4FEB-B8B8-CF60BAB8A664}">
      <dsp:nvSpPr>
        <dsp:cNvPr id="0" name=""/>
        <dsp:cNvSpPr/>
      </dsp:nvSpPr>
      <dsp:spPr>
        <a:xfrm>
          <a:off x="5941991" y="1093531"/>
          <a:ext cx="1651448" cy="1651448"/>
        </a:xfrm>
        <a:prstGeom prst="circularArrow">
          <a:avLst>
            <a:gd name="adj1" fmla="val 2634"/>
            <a:gd name="adj2" fmla="val 320198"/>
            <a:gd name="adj3" fmla="val 19504291"/>
            <a:gd name="adj4" fmla="val 12575511"/>
            <a:gd name="adj5" fmla="val 3073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6EB402-B6DA-4973-9CBB-F2AC78541442}">
      <dsp:nvSpPr>
        <dsp:cNvPr id="0" name=""/>
        <dsp:cNvSpPr/>
      </dsp:nvSpPr>
      <dsp:spPr>
        <a:xfrm>
          <a:off x="5483006" y="1534767"/>
          <a:ext cx="1215327" cy="483295"/>
        </a:xfrm>
        <a:prstGeom prst="roundRect">
          <a:avLst>
            <a:gd name="adj" fmla="val 10000"/>
          </a:avLst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 smtClean="0"/>
            <a:t>Población Objetivo</a:t>
          </a:r>
          <a:endParaRPr lang="es-ES" sz="1300" b="1" kern="1200" dirty="0"/>
        </a:p>
      </dsp:txBody>
      <dsp:txXfrm>
        <a:off x="5497161" y="1548922"/>
        <a:ext cx="1187017" cy="454985"/>
      </dsp:txXfrm>
    </dsp:sp>
    <dsp:sp modelId="{3112FB53-9123-4C50-9BD5-090A04B370BD}">
      <dsp:nvSpPr>
        <dsp:cNvPr id="0" name=""/>
        <dsp:cNvSpPr/>
      </dsp:nvSpPr>
      <dsp:spPr>
        <a:xfrm>
          <a:off x="6905460" y="1776415"/>
          <a:ext cx="1367243" cy="11276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000" kern="1200" dirty="0" smtClean="0"/>
            <a:t>La muestra para el presente estudio es de 246 personas.</a:t>
          </a:r>
          <a:endParaRPr lang="es-ES" sz="1000" kern="1200" dirty="0"/>
        </a:p>
      </dsp:txBody>
      <dsp:txXfrm>
        <a:off x="6931411" y="1802366"/>
        <a:ext cx="1315341" cy="834140"/>
      </dsp:txXfrm>
    </dsp:sp>
    <dsp:sp modelId="{20F3AC17-6EAD-4F87-A38F-8ADD199D61E3}">
      <dsp:nvSpPr>
        <dsp:cNvPr id="0" name=""/>
        <dsp:cNvSpPr/>
      </dsp:nvSpPr>
      <dsp:spPr>
        <a:xfrm>
          <a:off x="7209292" y="2662457"/>
          <a:ext cx="1215327" cy="483295"/>
        </a:xfrm>
        <a:prstGeom prst="roundRect">
          <a:avLst>
            <a:gd name="adj" fmla="val 1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kern="1200" dirty="0" smtClean="0"/>
            <a:t>Muestra</a:t>
          </a:r>
          <a:endParaRPr lang="es-ES" sz="1300" b="1" kern="1200" dirty="0"/>
        </a:p>
      </dsp:txBody>
      <dsp:txXfrm>
        <a:off x="7223447" y="2676612"/>
        <a:ext cx="1187017" cy="45498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1A4BEA-C69B-45CA-B1CB-62C4816430CC}">
      <dsp:nvSpPr>
        <dsp:cNvPr id="0" name=""/>
        <dsp:cNvSpPr/>
      </dsp:nvSpPr>
      <dsp:spPr>
        <a:xfrm>
          <a:off x="0" y="0"/>
          <a:ext cx="6336792" cy="81467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Con el estudio realizado se logró determinar que el 91,87% de la población del Distrito Metropolitano de Quito si asiste a Centros Comerciales.</a:t>
          </a:r>
          <a:endParaRPr lang="es-EC" sz="1200" kern="1200"/>
        </a:p>
      </dsp:txBody>
      <dsp:txXfrm>
        <a:off x="23861" y="23861"/>
        <a:ext cx="5362379" cy="766951"/>
      </dsp:txXfrm>
    </dsp:sp>
    <dsp:sp modelId="{8DB48EE3-F896-4632-AF59-D53F25EBEE27}">
      <dsp:nvSpPr>
        <dsp:cNvPr id="0" name=""/>
        <dsp:cNvSpPr/>
      </dsp:nvSpPr>
      <dsp:spPr>
        <a:xfrm>
          <a:off x="473202" y="927822"/>
          <a:ext cx="6336792" cy="814673"/>
        </a:xfrm>
        <a:prstGeom prst="roundRect">
          <a:avLst>
            <a:gd name="adj" fmla="val 10000"/>
          </a:avLst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El rango de edad que más asiste a centros comerciales del Distrito metropolitano de Quito es de 26 – 35 años con un 34,15%, el género femenino con un 55,69%.</a:t>
          </a:r>
          <a:endParaRPr lang="es-EC" sz="1200" kern="1200"/>
        </a:p>
      </dsp:txBody>
      <dsp:txXfrm>
        <a:off x="497063" y="951683"/>
        <a:ext cx="5286330" cy="766951"/>
      </dsp:txXfrm>
    </dsp:sp>
    <dsp:sp modelId="{DF5B92C0-5180-424E-A2AD-58203180AFBC}">
      <dsp:nvSpPr>
        <dsp:cNvPr id="0" name=""/>
        <dsp:cNvSpPr/>
      </dsp:nvSpPr>
      <dsp:spPr>
        <a:xfrm>
          <a:off x="946404" y="1855644"/>
          <a:ext cx="6336792" cy="814673"/>
        </a:xfrm>
        <a:prstGeom prst="roundRect">
          <a:avLst>
            <a:gd name="adj" fmla="val 1000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El centro comercial que prefiere la población del Distrito Metropolitano de Quito es Paseo San Francisco con un 21,24%, en segundo lugar el Scala Shopping con un 19,03% y en tercer lugar de preferencia es el CCI un  10,62%.</a:t>
          </a:r>
          <a:endParaRPr lang="es-EC" sz="1200" kern="1200"/>
        </a:p>
      </dsp:txBody>
      <dsp:txXfrm>
        <a:off x="970265" y="1879505"/>
        <a:ext cx="5286330" cy="766951"/>
      </dsp:txXfrm>
    </dsp:sp>
    <dsp:sp modelId="{03E95087-B0EB-43E1-B079-BCD4819B1D0A}">
      <dsp:nvSpPr>
        <dsp:cNvPr id="0" name=""/>
        <dsp:cNvSpPr/>
      </dsp:nvSpPr>
      <dsp:spPr>
        <a:xfrm>
          <a:off x="1419605" y="2783467"/>
          <a:ext cx="6336792" cy="814673"/>
        </a:xfrm>
        <a:prstGeom prst="roundRect">
          <a:avLst>
            <a:gd name="adj" fmla="val 10000"/>
          </a:avLst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Las 3 principales razones por lo que la población del Distrito Metropolitano de Quito asiste a centros comerciales es compras de supermercado con un 24,34%, la segunda es entretenimiento con un 20,80% y la ultima es por comida con un 19,03%.</a:t>
          </a:r>
          <a:endParaRPr lang="es-EC" sz="1200" kern="1200"/>
        </a:p>
      </dsp:txBody>
      <dsp:txXfrm>
        <a:off x="1443466" y="2807328"/>
        <a:ext cx="5286330" cy="766951"/>
      </dsp:txXfrm>
    </dsp:sp>
    <dsp:sp modelId="{E8A4C376-C7CE-455F-92AA-1E41FB30B354}">
      <dsp:nvSpPr>
        <dsp:cNvPr id="0" name=""/>
        <dsp:cNvSpPr/>
      </dsp:nvSpPr>
      <dsp:spPr>
        <a:xfrm>
          <a:off x="1892808" y="3711289"/>
          <a:ext cx="6336792" cy="814673"/>
        </a:xfrm>
        <a:prstGeom prst="roundRect">
          <a:avLst>
            <a:gd name="adj" fmla="val 1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smtClean="0"/>
            <a:t>Los 3 principales factores que influyen en la decisión de compra de la población del Distrito Metropolitano de Quito es la ubicación con un 20,44%, el otro factor es beneficios con un 16,47% y precios con un 16,32%.</a:t>
          </a:r>
          <a:endParaRPr lang="es-EC" sz="1200" kern="1200"/>
        </a:p>
      </dsp:txBody>
      <dsp:txXfrm>
        <a:off x="1916669" y="3735150"/>
        <a:ext cx="5286330" cy="766951"/>
      </dsp:txXfrm>
    </dsp:sp>
    <dsp:sp modelId="{4C48006D-B5F0-48F2-BF14-559CD570BB3C}">
      <dsp:nvSpPr>
        <dsp:cNvPr id="0" name=""/>
        <dsp:cNvSpPr/>
      </dsp:nvSpPr>
      <dsp:spPr>
        <a:xfrm>
          <a:off x="5807254" y="595164"/>
          <a:ext cx="529537" cy="52953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500" kern="1200"/>
        </a:p>
      </dsp:txBody>
      <dsp:txXfrm>
        <a:off x="5926400" y="595164"/>
        <a:ext cx="291245" cy="398477"/>
      </dsp:txXfrm>
    </dsp:sp>
    <dsp:sp modelId="{8172C531-F8C6-4C2B-AE5B-8EF78607DA65}">
      <dsp:nvSpPr>
        <dsp:cNvPr id="0" name=""/>
        <dsp:cNvSpPr/>
      </dsp:nvSpPr>
      <dsp:spPr>
        <a:xfrm>
          <a:off x="6280456" y="1522986"/>
          <a:ext cx="529537" cy="52953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-1315237"/>
            <a:satOff val="7386"/>
            <a:lumOff val="469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1315237"/>
              <a:satOff val="7386"/>
              <a:lumOff val="4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500" kern="1200"/>
        </a:p>
      </dsp:txBody>
      <dsp:txXfrm>
        <a:off x="6399602" y="1522986"/>
        <a:ext cx="291245" cy="398477"/>
      </dsp:txXfrm>
    </dsp:sp>
    <dsp:sp modelId="{95919B14-3EE1-44BF-B9A1-198391A62490}">
      <dsp:nvSpPr>
        <dsp:cNvPr id="0" name=""/>
        <dsp:cNvSpPr/>
      </dsp:nvSpPr>
      <dsp:spPr>
        <a:xfrm>
          <a:off x="6753658" y="2437231"/>
          <a:ext cx="529537" cy="52953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-2630473"/>
            <a:satOff val="14771"/>
            <a:lumOff val="939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2630473"/>
              <a:satOff val="14771"/>
              <a:lumOff val="9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500" kern="1200"/>
        </a:p>
      </dsp:txBody>
      <dsp:txXfrm>
        <a:off x="6872804" y="2437231"/>
        <a:ext cx="291245" cy="398477"/>
      </dsp:txXfrm>
    </dsp:sp>
    <dsp:sp modelId="{7FF953C2-F713-47F1-AB4F-8BEE8154F509}">
      <dsp:nvSpPr>
        <dsp:cNvPr id="0" name=""/>
        <dsp:cNvSpPr/>
      </dsp:nvSpPr>
      <dsp:spPr>
        <a:xfrm>
          <a:off x="7226860" y="3374105"/>
          <a:ext cx="529537" cy="52953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-3945710"/>
            <a:satOff val="22157"/>
            <a:lumOff val="1408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2500" kern="1200"/>
        </a:p>
      </dsp:txBody>
      <dsp:txXfrm>
        <a:off x="7346006" y="3374105"/>
        <a:ext cx="291245" cy="39847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2C1743-EA0D-4D28-8D18-26609E795727}">
      <dsp:nvSpPr>
        <dsp:cNvPr id="0" name=""/>
        <dsp:cNvSpPr/>
      </dsp:nvSpPr>
      <dsp:spPr>
        <a:xfrm>
          <a:off x="0" y="0"/>
          <a:ext cx="6995160" cy="135778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Modernizar las instalaciones de algunos centros comerciales ya que la arquitectura de los establecimientos es un factor importante al momento de asistir a un centro comercial.</a:t>
          </a:r>
          <a:endParaRPr lang="es-EC" sz="1700" kern="1200" dirty="0"/>
        </a:p>
      </dsp:txBody>
      <dsp:txXfrm>
        <a:off x="39768" y="39768"/>
        <a:ext cx="5530000" cy="1278252"/>
      </dsp:txXfrm>
    </dsp:sp>
    <dsp:sp modelId="{00AA71A0-759C-43A1-9F0A-597491297113}">
      <dsp:nvSpPr>
        <dsp:cNvPr id="0" name=""/>
        <dsp:cNvSpPr/>
      </dsp:nvSpPr>
      <dsp:spPr>
        <a:xfrm>
          <a:off x="617219" y="1584087"/>
          <a:ext cx="6995160" cy="1357788"/>
        </a:xfrm>
        <a:prstGeom prst="roundRect">
          <a:avLst>
            <a:gd name="adj" fmla="val 1000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smtClean="0"/>
            <a:t>Mejorar el sistema de parqueadero ya que es un factor de insatisfacción de la población del Distrito Metropolitano de Quito por las largas filas y su alto precio.</a:t>
          </a:r>
          <a:endParaRPr lang="es-EC" sz="1700" kern="1200"/>
        </a:p>
      </dsp:txBody>
      <dsp:txXfrm>
        <a:off x="656987" y="1623855"/>
        <a:ext cx="5415841" cy="1278252"/>
      </dsp:txXfrm>
    </dsp:sp>
    <dsp:sp modelId="{C001B777-0187-4ED5-9E8A-7F2DF3E9119C}">
      <dsp:nvSpPr>
        <dsp:cNvPr id="0" name=""/>
        <dsp:cNvSpPr/>
      </dsp:nvSpPr>
      <dsp:spPr>
        <a:xfrm>
          <a:off x="1234439" y="3168174"/>
          <a:ext cx="6995160" cy="1357788"/>
        </a:xfrm>
        <a:prstGeom prst="roundRect">
          <a:avLst>
            <a:gd name="adj" fmla="val 1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smtClean="0"/>
            <a:t>Evaluar el comportamiento de compra de la población del Distrito Metropolitano de Quito semestralmente para determinar qué factores de Merchandising influyen más, y mejorarlas para satisfacer completamente al consumidor final.</a:t>
          </a:r>
          <a:endParaRPr lang="es-EC" sz="1700" kern="1200"/>
        </a:p>
      </dsp:txBody>
      <dsp:txXfrm>
        <a:off x="1274207" y="3207942"/>
        <a:ext cx="5415841" cy="1278252"/>
      </dsp:txXfrm>
    </dsp:sp>
    <dsp:sp modelId="{2EF4DFFA-3D07-495D-84C3-565F2E6FE8BB}">
      <dsp:nvSpPr>
        <dsp:cNvPr id="0" name=""/>
        <dsp:cNvSpPr/>
      </dsp:nvSpPr>
      <dsp:spPr>
        <a:xfrm>
          <a:off x="6112597" y="1029656"/>
          <a:ext cx="882562" cy="882562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600" kern="1200"/>
        </a:p>
      </dsp:txBody>
      <dsp:txXfrm>
        <a:off x="6311173" y="1029656"/>
        <a:ext cx="485410" cy="664128"/>
      </dsp:txXfrm>
    </dsp:sp>
    <dsp:sp modelId="{C87B93E9-94CF-4541-9C3C-01F2809E171E}">
      <dsp:nvSpPr>
        <dsp:cNvPr id="0" name=""/>
        <dsp:cNvSpPr/>
      </dsp:nvSpPr>
      <dsp:spPr>
        <a:xfrm>
          <a:off x="6729817" y="2604691"/>
          <a:ext cx="882562" cy="882562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-3945710"/>
            <a:satOff val="22157"/>
            <a:lumOff val="1408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3600" kern="1200"/>
        </a:p>
      </dsp:txBody>
      <dsp:txXfrm>
        <a:off x="6928393" y="2604691"/>
        <a:ext cx="485410" cy="6641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1044C-7A07-42C5-877C-80F2ABB09D34}" type="datetimeFigureOut">
              <a:rPr lang="es-MX" smtClean="0"/>
              <a:t>22/05/2015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49234-AD38-4DA5-88C2-F1CC2484046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841149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0BB1702-BF53-432D-A234-4C14C4DA4749}" type="datetimeFigureOut">
              <a:rPr lang="es-ES"/>
              <a:pPr>
                <a:defRPr/>
              </a:pPr>
              <a:t>22/05/2015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A561C96-BF47-41ED-B332-D2E9E6AB3EF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54759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561C96-BF47-41ED-B332-D2E9E6AB3EF2}" type="slidenum">
              <a:rPr lang="es-ES" smtClean="0"/>
              <a:pPr>
                <a:defRPr/>
              </a:pPr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8225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microsoft.com/office/2007/relationships/hdphoto" Target="../media/hdphoto1.wdp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7073810"/>
              </p:ext>
            </p:extLst>
          </p:nvPr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256" name="CorelDRAW" r:id="rId3" imgW="7748626" imgH="4759452" progId="">
                  <p:embed/>
                </p:oleObj>
              </mc:Choice>
              <mc:Fallback>
                <p:oleObj name="CorelDRAW" r:id="rId3" imgW="7748626" imgH="4759452" progId="">
                  <p:embed/>
                  <p:pic>
                    <p:nvPicPr>
                      <p:cNvPr id="0" name="Picture 6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50"/>
          <p:cNvSpPr>
            <a:spLocks noChangeArrowheads="1"/>
          </p:cNvSpPr>
          <p:nvPr userDrawn="1"/>
        </p:nvSpPr>
        <p:spPr bwMode="auto">
          <a:xfrm>
            <a:off x="217488" y="266701"/>
            <a:ext cx="792162" cy="85804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3" name="Rectangle 24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400"/>
          </a:p>
        </p:txBody>
      </p:sp>
      <p:sp>
        <p:nvSpPr>
          <p:cNvPr id="4" name="Rectangle 25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/>
          </a:p>
        </p:txBody>
      </p:sp>
      <p:sp>
        <p:nvSpPr>
          <p:cNvPr id="5" name="Rectangle 26"/>
          <p:cNvSpPr>
            <a:spLocks noChangeArrowheads="1"/>
          </p:cNvSpPr>
          <p:nvPr userDrawn="1"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400"/>
          </a:p>
        </p:txBody>
      </p:sp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/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12000" contras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2653903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12000" contras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6021288"/>
            <a:ext cx="2240856" cy="668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rot="10800000" flipH="1">
            <a:off x="25400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/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rot="10800000" flipH="1">
            <a:off x="25400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/>
          </a:p>
        </p:txBody>
      </p:sp>
      <p:pic>
        <p:nvPicPr>
          <p:cNvPr id="3078" name="Picture 26" descr="LOGO ESPE ORIGINAL copia"/>
          <p:cNvPicPr>
            <a:picLocks noChangeAspect="1" noChangeArrowheads="1"/>
          </p:cNvPicPr>
          <p:nvPr/>
        </p:nvPicPr>
        <p:blipFill>
          <a:blip r:embed="rId13" cstate="print"/>
          <a:srcRect l="3070"/>
          <a:stretch>
            <a:fillRect/>
          </a:stretch>
        </p:blipFill>
        <p:spPr bwMode="auto">
          <a:xfrm>
            <a:off x="6732588" y="5949950"/>
            <a:ext cx="230505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ec/url?sa=i&amp;rct=j&amp;q=&amp;esrc=s&amp;frm=1&amp;source=images&amp;cd=&amp;cad=rja&amp;docid=Ks5HAwc5y5KgZM&amp;tbnid=FCssSWu8052BQM:&amp;ved=&amp;url=http://www.planvital.ec/index.php/quienesomos/alianzas-estrategicas&amp;ei=3T8JU4ihBsmfkQeN4oCYAw&amp;psig=AFQjCNG2lxiFUsJPd_YrdIuDK_sQ-cQ5Vw&amp;ust=1393201501302037" TargetMode="External"/><Relationship Id="rId2" Type="http://schemas.openxmlformats.org/officeDocument/2006/relationships/hyperlink" Target="http://www.google.com.ec/url?sa=i&amp;rct=j&amp;q=&amp;esrc=s&amp;frm=1&amp;source=images&amp;cd=&amp;cad=rja&amp;docid=Ks5HAwc5y5KgZM&amp;tbnid=FCssSWu8052BQM:&amp;ved=0CAUQjRw&amp;url=http://www.planvital.ec/index.php/quienesomos/alianzas-estrategicas&amp;ei=4D8JU_DhOcmUkQe-lIGABg&amp;psig=AFQjCNG2lxiFUsJPd_YrdIuDK_sQ-cQ5Vw&amp;ust=139320150130203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hyperlink" Target="http://www.google.com.ec/url?sa=i&amp;rct=j&amp;q=&amp;esrc=s&amp;frm=1&amp;source=images&amp;cd=&amp;cad=rja&amp;docid=Ks5HAwc5y5KgZM&amp;tbnid=FCssSWu8052BQM:&amp;ved=0CAUQjRw&amp;url=http://www.google.com.ec/url?sa=i&amp;rct=j&amp;q=&amp;esrc=s&amp;frm=1&amp;source=images&amp;cd=&amp;cad=rja&amp;docid=Ks5HAwc5y5KgZM&amp;tbnid=FCssSWu8052BQM:&amp;ved=&amp;url=http://www.planvital.ec/index.php/quienesomos/alianzas-estrategicas&amp;ei=3T8JU4ihBsmfkQeN4oCYAw&amp;psig=AFQjCNG2lxiFUsJPd_YrdIuDK_sQ-cQ5Vw&amp;ust=1393201501302037&amp;ei=LEEJU8e4KYePkAf_ooDQDg&amp;psig=AFQjCNG2lxiFUsJPd_YrdIuDK_sQ-cQ5Vw&amp;ust=1393201501302037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hyperlink" Target="http://www.google.com.ec/url?sa=i&amp;rct=j&amp;q=&amp;esrc=s&amp;frm=1&amp;source=images&amp;cd=&amp;cad=rja&amp;docid=CF8dSMvps8BsPM&amp;tbnid=Y_EG60wOiCGgNM:&amp;ved=0CAUQjRw&amp;url=http://www.ideatarjetas.es/tarjetas-de-fidelizacion-en-farmacias/&amp;ei=YB0WU4vlHoPL0QHFhoDoAQ&amp;psig=AFQjCNGiNqJhQ2hLbXdmmWZuETFDof4PgQ&amp;ust=1394044632566203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hyperlink" Target="http://www.google.com.ec/url?sa=i&amp;rct=j&amp;q=&amp;esrc=s&amp;frm=1&amp;source=images&amp;cd=&amp;cad=rja&amp;docid=6y8a_Qs8Bf_-EM&amp;tbnid=VNEHT2mo2EjjfM:&amp;ved=&amp;url=http://www.cib.espol.edu.ec/Digipath/D_Tesis_PDF/D-93592.pdf&amp;ei=4CMWU5u4OKuR1AGk6IHQCA&amp;psig=AFQjCNFn5lhe8cJ_IuObRPedg0dI6g280w&amp;ust=139404630538885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8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692275" y="974756"/>
            <a:ext cx="6480175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781050" algn="l"/>
              </a:tabLst>
            </a:pPr>
            <a:endParaRPr lang="es-ES_tradnl" dirty="0" smtClean="0">
              <a:latin typeface="Arial" pitchFamily="34" charset="0"/>
              <a:cs typeface="Arial" pitchFamily="34" charset="0"/>
            </a:endParaRPr>
          </a:p>
          <a:p>
            <a:pPr algn="ctr">
              <a:tabLst>
                <a:tab pos="781050" algn="l"/>
              </a:tabLst>
            </a:pPr>
            <a:r>
              <a:rPr lang="es-ES_tradnl" dirty="0" smtClean="0">
                <a:latin typeface="Arial" pitchFamily="34" charset="0"/>
                <a:cs typeface="Arial" pitchFamily="34" charset="0"/>
              </a:rPr>
              <a:t>DEPARTAMENTO </a:t>
            </a:r>
            <a:r>
              <a:rPr lang="es-ES_tradnl" dirty="0">
                <a:latin typeface="Arial" pitchFamily="34" charset="0"/>
                <a:cs typeface="Arial" pitchFamily="34" charset="0"/>
              </a:rPr>
              <a:t>DE CIENCIAS ECONÓMICAS  ADMINISTRATIVAS Y DE COMERCIO</a:t>
            </a:r>
          </a:p>
          <a:p>
            <a:pPr algn="ctr">
              <a:tabLst>
                <a:tab pos="781050" algn="l"/>
              </a:tabLst>
            </a:pPr>
            <a:endParaRPr lang="es-ES_tradnl" dirty="0">
              <a:latin typeface="Arial" pitchFamily="34" charset="0"/>
              <a:cs typeface="Arial" pitchFamily="34" charset="0"/>
            </a:endParaRPr>
          </a:p>
          <a:p>
            <a:pPr algn="ctr">
              <a:tabLst>
                <a:tab pos="781050" algn="l"/>
              </a:tabLst>
            </a:pPr>
            <a:r>
              <a:rPr lang="es-ES_tradnl" dirty="0">
                <a:latin typeface="Arial" pitchFamily="34" charset="0"/>
                <a:cs typeface="Arial" pitchFamily="34" charset="0"/>
              </a:rPr>
              <a:t> “</a:t>
            </a:r>
            <a:r>
              <a:rPr lang="es-EC" dirty="0">
                <a:latin typeface="Arial" pitchFamily="34" charset="0"/>
                <a:cs typeface="Arial" pitchFamily="34" charset="0"/>
              </a:rPr>
              <a:t>COMPORTAMIENTO DEL  CONSUMIDOR FRENTE A LAS DIFERENTES  TÉCNICAS DE MERCHANDISING APLICADAS  EN LOS CENTROS COMERCIALES DEL DISTRITO METROPOLITANO DE QUITO.</a:t>
            </a:r>
            <a:r>
              <a:rPr lang="es-ES_tradnl" dirty="0">
                <a:latin typeface="Arial" pitchFamily="34" charset="0"/>
                <a:cs typeface="Arial" pitchFamily="34" charset="0"/>
              </a:rPr>
              <a:t>”</a:t>
            </a:r>
          </a:p>
          <a:p>
            <a:pPr algn="ctr">
              <a:tabLst>
                <a:tab pos="781050" algn="l"/>
              </a:tabLst>
            </a:pPr>
            <a:endParaRPr lang="es-ES_tradnl" dirty="0">
              <a:latin typeface="Arial" pitchFamily="34" charset="0"/>
              <a:cs typeface="Arial" pitchFamily="34" charset="0"/>
            </a:endParaRPr>
          </a:p>
          <a:p>
            <a:pPr algn="ctr">
              <a:tabLst>
                <a:tab pos="781050" algn="l"/>
              </a:tabLst>
            </a:pPr>
            <a:r>
              <a:rPr lang="es-ES_tradnl" dirty="0" smtClean="0">
                <a:latin typeface="Arial" pitchFamily="34" charset="0"/>
                <a:cs typeface="Arial" pitchFamily="34" charset="0"/>
              </a:rPr>
              <a:t>CORZO PONCE ANGHIE KATHERINE</a:t>
            </a:r>
          </a:p>
          <a:p>
            <a:pPr algn="ctr">
              <a:tabLst>
                <a:tab pos="781050" algn="l"/>
              </a:tabLst>
            </a:pPr>
            <a:endParaRPr lang="es-ES_tradnl" dirty="0">
              <a:latin typeface="Arial" pitchFamily="34" charset="0"/>
              <a:cs typeface="Arial" pitchFamily="34" charset="0"/>
            </a:endParaRPr>
          </a:p>
          <a:p>
            <a:pPr algn="ctr">
              <a:tabLst>
                <a:tab pos="781050" algn="l"/>
              </a:tabLst>
            </a:pPr>
            <a:r>
              <a:rPr lang="es-ES_tradnl" dirty="0">
                <a:latin typeface="Arial" pitchFamily="34" charset="0"/>
                <a:cs typeface="Arial" pitchFamily="34" charset="0"/>
              </a:rPr>
              <a:t>Tesis presentada como requisito previo a la obtención del grado de</a:t>
            </a:r>
            <a:r>
              <a:rPr lang="es-ES_tradnl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tabLst>
                <a:tab pos="781050" algn="l"/>
              </a:tabLst>
            </a:pPr>
            <a:endParaRPr lang="es-ES" dirty="0">
              <a:latin typeface="Arial" pitchFamily="34" charset="0"/>
              <a:cs typeface="Arial" pitchFamily="34" charset="0"/>
            </a:endParaRPr>
          </a:p>
          <a:p>
            <a:pPr algn="ctr">
              <a:tabLst>
                <a:tab pos="781050" algn="l"/>
              </a:tabLst>
            </a:pPr>
            <a:r>
              <a:rPr lang="es-ES_tradnl" dirty="0">
                <a:latin typeface="Arial" pitchFamily="34" charset="0"/>
                <a:cs typeface="Arial" pitchFamily="34" charset="0"/>
              </a:rPr>
              <a:t>Ingeniería en Mercadotecnia</a:t>
            </a:r>
            <a:endParaRPr lang="es-ES" dirty="0">
              <a:latin typeface="Arial" pitchFamily="34" charset="0"/>
              <a:cs typeface="Arial" pitchFamily="34" charset="0"/>
            </a:endParaRPr>
          </a:p>
          <a:p>
            <a:pPr algn="ctr" eaLnBrk="0" hangingPunct="0">
              <a:tabLst>
                <a:tab pos="781050" algn="l"/>
              </a:tabLst>
            </a:pPr>
            <a:endParaRPr lang="es-E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i="0" dirty="0" smtClean="0">
                <a:solidFill>
                  <a:schemeClr val="tx1"/>
                </a:solidFill>
              </a:rPr>
              <a:t>Centros </a:t>
            </a:r>
            <a:r>
              <a:rPr lang="es-ES" i="0" dirty="0" smtClean="0">
                <a:solidFill>
                  <a:schemeClr val="tx1"/>
                </a:solidFill>
              </a:rPr>
              <a:t>Comerciales de Preferencia</a:t>
            </a:r>
            <a:endParaRPr lang="es-MX" dirty="0"/>
          </a:p>
        </p:txBody>
      </p:sp>
      <p:sp>
        <p:nvSpPr>
          <p:cNvPr id="5" name="4 Rectángulo redondeado"/>
          <p:cNvSpPr/>
          <p:nvPr/>
        </p:nvSpPr>
        <p:spPr>
          <a:xfrm>
            <a:off x="5364088" y="2852936"/>
            <a:ext cx="3456384" cy="2592288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400" b="1" dirty="0"/>
              <a:t> </a:t>
            </a:r>
            <a:r>
              <a:rPr lang="es-EC" sz="1400" dirty="0"/>
              <a:t>De los 246 encuestados el 21,24% asiste al Paseo San Francisco, el 19, 03% asiste al </a:t>
            </a:r>
            <a:r>
              <a:rPr lang="es-EC" sz="1400" dirty="0" err="1"/>
              <a:t>Scala</a:t>
            </a:r>
            <a:r>
              <a:rPr lang="es-EC" sz="1400" dirty="0"/>
              <a:t> Shopping, el 10,62% asiste al CCI, el 10,62% asiste a otros centros comerciales, el 9,73% asiste al recreo, 8,41% al </a:t>
            </a:r>
            <a:r>
              <a:rPr lang="es-EC" sz="1400" dirty="0" err="1"/>
              <a:t>Quicentro</a:t>
            </a:r>
            <a:r>
              <a:rPr lang="es-EC" sz="1400" dirty="0"/>
              <a:t> Sur y </a:t>
            </a:r>
            <a:r>
              <a:rPr lang="es-EC" sz="1400" dirty="0" err="1"/>
              <a:t>Quicentro</a:t>
            </a:r>
            <a:r>
              <a:rPr lang="es-EC" sz="1400" dirty="0"/>
              <a:t> Shopping, el 6,64% asiste al San Luis, y el 5,31% asiste al Jardín.</a:t>
            </a:r>
            <a:endParaRPr lang="es-ES" sz="1400" dirty="0" smtClean="0"/>
          </a:p>
        </p:txBody>
      </p:sp>
      <p:sp>
        <p:nvSpPr>
          <p:cNvPr id="6" name="AutoShape 2" descr="data:image/jpeg;base64,/9j/4AAQSkZJRgABAQAAAQABAAD/2wCEAAkGBxQTEhUUEhQWFRUXGB4aFBgYGBwfHxsgHCEdHRwgIhcdHigiGB0mHxYZITEhJyksLi8uHSQzODMsNygtLi0BCgoKDg0OGxAQGzQkICQsNzQsMC8sNywsLCwsLC8sLCwvLCwvLCwsLCwsLS8sLCwsLCwsLCwsLCwsLCwsLCwsLP/AABEIAHgA8AMBEQACEQEDEQH/xAAcAAEAAgMBAQEAAAAAAAAAAAAABgcDBAUIAgH/xABKEAACAQIDAwYJCQUGBgMAAAABAgMAEQQSIQUGMQcTQVFhcRciMlOBkaKx0RQWIzVUcpKhwVJic4KyFTM0Q+HwJEJjs9LxJZOj/8QAGwEBAAMBAQEBAAAAAAAAAAAAAAIDBAEFBgf/xAAzEQACAQIDBQYGAgMBAQAAAAAAAQIDEQQSMRMUITJRFkFSYZGhBRUiM1OBccFCQ7HxBv/aAAwDAQACEQMRAD8AvGgFAKAUAoBQCgFAKAUAoBQCgFAKAUAoBQCgFAKAUAoBQCgFAKAUAoBQCgFAKAUAoBQCgFAKAUAoBQCgFAKAUAoBQCgFAKAUAoBQCgFAKAUAoBQCgNPam1IcOmeeRY14XY8ewdZqUYSk7JHHJLiyIz8q2BU2HOt2hNPzIrQsJUKt4gY/Czgv2ZvwD/ypudQ5vECY7G2kmJhjnjvkkF1uLG3aKzzi4txZdF5ldG7UTooBQCgOHvJvZhsCYxiGYc5mK5ULeTa/Dh5Qq2nRlU5SE6kY6nJh5TtnsyqJJLsQB9E/Emw6Km8LUXd7kNvAmDuACSQABck8AB29FZy41NmbVhxCloJFkVTlYqb2PG3qIqUoSjzI4pJ6GxicQsaM8jBVUXZibADvriTbsjrdjBsvakOITPBIsiXtdTfXq7K7KMouzRxST0NqRwoJYgAC5J4ADib9FROmnsrbEGJBOHlSUKbNlN7Ht6qlKEo8ysRjJS0Nx3ABJNgBck9AFRJHOXeDDFY3E8eWVssRzDxzwsO29T2crtW0I549Tp1Akc7aW3MPh2VJ5o42fyQzAE/6dtTjTlJXSIuUVqzo1Akam0tpQwLnnkSNeF2IH/upRi5OyRxyS1NiGUMoZTdWAKkdIOoNR0OmMYxOcMWYc4FzlenLe17dV67Z2ucvxsZ64dOdgNuYeaRo4Zo5HTylVgSKnKnKKu0RUk3ZM6NQJHOw23MPJKYY5o2lW+ZFYEi3HTsqbpySzNcCKnFu1zo1Aka+0cYsMTyyGyopZu4frXYxcnZHG7K55t3i27LjJjNMdToi9CL+yP8AetezTpqCyo8+U3J3ZzKmRFAeiuTr6twv8P8AU15GI+5L+TfS5F/BI6pLBQCgFAVHy7eXg/uy++KvQwWkv1/ZlxOqK22b/fRfxE/qFbJaMzLVHozfKNmwOJVFZmMTAKoJJ04ADUmvHpc6uehU5WfG5+Alhw6rM6uSFKhYRHlGUeKRmOZhrrp3UqyTlw/7c7BWXE0uUrCvLgikalmMsWgUt/mLclRxA4nsqeHaU7vo/wDhGqm42RqblYCeLHbQ5/xswgtIsRjR7CW+UXIJFwDYnoqVaUXCNvP+jlOLUnc62/kTPs/FKiszGIgKoJJ7ABqaroO1RX6kqivBo4u4+z5YMXiBKC2aCAiTmjGNAwyWHikrfXp66srSUoK3VkaaabuSDfB2GBxPNqztzTBVUEk3FtFGpOtVUrZ1fqTnfK7FX43dueNJAsTsuESOXDgIxLPKYzIBYeMQYW0GozCtsasW1x14P9f+mZ033LTQucGvONZWu+OycRJice0QsvyWMG8BfnPKuqNcWYdl+I0rZRnFRjfr1M9SMm210J5sFSMLAGBDCJAQdCDlF7g8DWWfMy+OiI1vRAY8fBipIHxECxMlkTOYnJBzc2NTcWFwOir6bvBxTs7+pXPhJO10TDDuGRSAQCAQCLEAjgV6D2VnZaR6KBv7Xd8rZPkgXNlOW+e9s3C9uirW1sreZD/P9Hex4JikA45GtbuNVR1RJ6FY7qbIxMcuymkU5RFKLCBkMWieLI9zck8LheB41tqzg1O3Xrr/AAUQjJZblq1hNBX+5eaLFtFh45vkbBnPPwNGYmJvlV2AMim/orXW4xvJ8fJ3uUU+DstCwKyF5EuVSYrs2a3TlU9xYA1owyvURVW5Gef69Uwln8le5+GxMDz4hOcOcoqkmwAA1sOJJP5VixNaUZZYmmjTjJXZOfmDs/7Kn5/Gsu8VOpdsodDo4mWHAYUsFKwwrfKuth2AntqCTqS82SbUY/wRXws4L9mb8A/8qv3OoVbxAl+wtrJioVnizBHvbMLHQ24eiqJwcJZWWxkpK6ODvBygYXCTNBKJS6gE5VBGuo1vVkMPOcbohKrGLsxu/wAoGFxcywRCUOwJGZQBpqdb0nh5wjdiNWMnZEQ5dvLwf3ZffFWnBaS/X9lWJ1RWWFlyOjWvlZWt12IP6VsaurGYnuN5W8Wx+jjijHRxY+kmwPqFZVg4LVl7xEugwXK5i1P0kUUg6eKn0EXA9Ro8HB6MLES7yyt098sPjh9GSkgF2je2Ydotow7R+VY6tGVPXQ0QqKehIqpLDBjsYkKNJKwRFF2YnQV1RbdkcbSV2VbtzleOYrhIRlH+ZLe57Qg4DvPoFboYPh9TM0sR4UcAcqW0L3zRW6ub/wBat3SmQ28yT7ucrSswTGRiMHhIlyo+8p1A7QT3CqKmDaV4MsjiPEWdFIGUMpBUi4I4EHgb1ifA0n0xsLnQdNAVzvNyrRRMUwic+w4uTZB3W1f8h21sp4RvjLgZ54hLhHiRSXlXxxNwIVHVkJ95q9YSmVbxIkfJ5vzisZi+Zm5vJkZvFWxuLW1v21TXoQhC6LKVWUpWZZeInVFZ3YKqi7EmwAHbWNJt2RpbsVbvHyt2YpgowQNOdkvr91B0dpPorbTwfC82ZZYjwkUflI2gTfngOwItvdV+7U+hXtpne2HyuTKwGKiWROlo/FYfynRu7Sq54OL5WTjiH3otjZe0Y8RGssLh0bgR7iOg9lYJRcXZmpNNXRt1E6Q7la+rZfvJ/UK0YX7qKq/Iyg69Uwkn3b35xOCiMUIjKli3jKSbm3b2VRUoRm7sshVcVZHV8LGN/Zh/CfjUN0pk94kTja+0nxOwZJpLZ5ICzW4caywio11FdS2Us1JvyKLr1DGeguS76tg/m/qNeTifuM3UeRFW8rP1lJ9xPdW7C/bRmr845JvrKP7j+6mK+2xQ5yQ8u3l4P7svviqrBaS/X9lmJ1RV1bTMdbYe7eJxdzh4mdQbM2gUHqueJ7BVc6sIczJRhKWh+bc3cxOEt8oiZAxsraFSerMOB7DSFSM+ViUJR1NDB4t4pFkiYq6G6sOg/wC+iptJqzIptcUejd0NujG4WOcCxOjjqYaN6Okdhrx6tPJJxPQhPNG5UHKhvO2KxJiU/QwMVA6GcaMx67EED09dehhqWSN+9mStPM7dyIhhcM8jrHGpd2NlVRck1obSV2VJX4I7+0txcbBCZpY1VBxvItx6L8ewVVHEQk7IsdKSV2Rurissvke3nZJfkchuj3MN/wDlYXJXuI17CO2sWLpXWdfs0UJ2eVm3yxb0MCMFEbAjNOR038le7pPoqOEpLnf6O15/4oqit5mJRg+T7aEihhAVB4Z2Cn1XuPTVDxFNd5YqM33Ex5N9zcXhcZzs8YVObYXDA6m1tB3VnxFeE4WRdSpyjK7ObywbytJN8kjNo47GW3/M51APYo6Os9lTwlKyzsjXnd5Su4oyzBVBZmNlAFySeAA6TWszkxh5MMeyZsiKf2C4v+Wl/TWd4qnexdsJ2Inj8FJDI0cqFHXylbiPiO2tEZKSuilpp2ZJ+TXeY4PEhGP0MxCyA8AeCt2dR7O6qMRSzxv3otpTyy8mX/XlG4h3K19Wy/eT+oVowv3UVV+RlB16phN/A7ExEy5oYJJFva6qSL9VxUJTjHg2dUW9EbHzVxv2Wf8A+s1zaw6o7s5dC1cRh3j3dZJFKOuHsysLEG/SKwpp4i66mpq1Gz6FJ16RjPQXJd9Wwfzf1GvJxP3GbqPIireVn6yk+4nurdhftozV+cck31lH9x/dTFfbYoc5IeXby8H92X3xVVgtJfr+yzE6orCGIsyqNCxCg95t+tbL24mY9Q7MwCQRJFGLIgAA/XvPGvFlJyd2ekkkrI/NqbPTERPDKLo4IPxHaOIpGTi7oNJqzPL80RVmU6lSVPoNv0r2r34nmlmcj2OZMPtC3CNVkUfvFZL/APaX1VjxcU3E04d8GVgvCtrMqJRufvOmASV0i5zEvZULeSiDUnrJYnh+6Naoq0nUsr8C2nPJd95x9ubbnxb85iJC5F8t9At+IVeC1ZCEYK0UQlJyd2dvdXcLE42zgc1CeEjjiP3V4t+Q7arq4iFPhqycKUpFw7sbm4bBC8a5pOmV7FvR0KOwV59StKpqa4U4x0KL3vnL47FMdTzzj8JKj8lFenSVoR/gxTd5MkvI5stJsY0jgHmUDKD+0TYH0WNU4uTULLvLKCTl/BeNeYbRQHl/bs5fEzueLTOfaNe3BWil5Hmyd2yc8iWCR8TNIwBaJFydmcsCfUtvTWXGSail1LsOvqbLnrzjYVhy44FeZgnt44k5u/WrKzfkU/M1twUndxM2JXBMp9+Br0EZGeptmzF4Y3PFkVj3kA14clZtHprQi/K19Wy/eT+oVfhfuorr8jKDr1TCXfyL/wCAb+M3uWvMxn3P0bMPyk+rKXkd5QhfZuKt5o/pV1D7kf5K6vIzzpXrmAu/ks29h/kKRNKiPGSGV2AOpJBF+IrzMTTlnvY2UZrLYrTlF2ik+PleJgyeKoYcDlGtuvWtuHi400mZ6rTnwN3klH/yUf3H91RxX2ztDnJny3bML4eGcf5TlW7pLa/iRfXWbBytJx6/0XYiPBMpv8q9EyF/7n79YfFRLzkixTgWkRyBcjpUnQg8a8qrh5QfDQ3U6qkvM/N8d+8PhYmEciyzkWRUINieliNABxpSw8pvjoKlVRXDUoCvVMJcPIzsf/hcRK/k4ghAP3UDC/rkYeivPxc/qSXcasPH6W+pU2PwTQSvC/lRsUb0aX7jx9Nb1JSV13mVqzsY8PGGZVLBQSAWbgt+k26BR6BFt7s7v7KwiCefEwzvYHMzLlU/ux3J9Jue6sFSpVm8qVjVCEIq7Z9pyvw88ytA/M3skikZj2mM2sOnjfspubtrxG8K+nAmuxN5sLi/7iZXa1yvBh/KdazTpThzIvjOMtGUXyhbOMG0JweDtzi9z6++4r06Es1NGKqrTY3D3k+Q4oSMCY2GSUDjY63A6bEXt30r0tpGwpzyO5fGD3gwsqho8REQf3wPyJuK8t05J2aNqnF95tw46JzZJEY9SsCfUDUXFrVHbo887+bMOHx86EWDOZE7Q5ze8keivXoTzU0zBUjaTPvcXec4DEc4VLRuMsqjjbiCO0H9a5WpbSNhTnkdy64t9sAyZ/lUYHabEfynWvNdCpe1jZtYdSpuUvfBcdIiQ35mIkgnQux0zW6ABoO81vw9HZq71ZlrVM74aEJfga0opZ6i2L/h4f4Sf0ivEnzM9OOiI3ytfVsv3k/qFXYX7qK6/Iyg69Uwl38i/wDgG/jN7lrzMZ9z9GzD8pPqyl5r7QwazRPE/kupVu4i1di8rujjV1Y817wbElwcxhmFiPJbocdDDs91ezCamro8+UXF2ZzSKmRFAW9yO7sPHmxcq5c65YQeNjqzEdR0A9PZXn4uqn9C/ZqoQa+plkY/BpNG8UgzI6lWHYaxxbi7o0NXVmee98t0pcBJZrtEx+jltoew9TdnT0V69Ksqi4amCpTcGR0irSAAoCR7mboy4+Sy3SFT9JLbQdYXrb3dPbTWrKmvMsp03NnoTAYNIY0ijGVEUKo7BXkybk7s3JWVkQHlO3GbE/8AE4YXmUWkTzgHAg/tD8/Rrqw1dQ+mWhRWpZuKKYZSCQQQQbEHQgjiCOg9lekZD5tQGXC4Z5HWONS7sbKqi5PorjaSuwlfgi9uTnc35DGXlsZ5AM1uCDjlH6np9FeXiK+0dlojbSp5Fx1MvKHueMfEGQhZ4782TwYHip77aHoPeaYets3x0Z2rTzrzKFxmFeJ2jlUo6mzKwsR/vrr1E01dGFqzszCVrpyxOORtR/aI/hP+lZsX9v8AZfh19ZZXKBucuPiBQhZ4782x4EHirdh6D0H01ioVtm+Ohoq0868yhtoYGSCQxTIY3HFW49/aO0V6sZKSujC007M1q6BQH4/A0RxnqLYv+Hh/hJ/SK8SfMz046Ix7eiw7QsMWEMNxmz8L30/O1cU8n1J2LIUZVnkirvoRb+zdh/s4b1/61Le5eMt+U1/xP0OtsramzsMmSCWGNL3yq2lz0/lVcq6k7yZOPw3Ex4Km/Q3PnRg/tEX4qjtI9Tvy7FfjfoPnRg/tEf4qbSPUfLsV+N+hqbT2rs7EJknkgkXqYg/+qlGsou6kcfwzEy4Om/Q884lbOwHQxHqNe6tDwSa8lAwglmfF834gQxGToN2vYHp0FY8bUyRXG1zbgsNUryeSOaxbnzowf2iP8VeZtI9T0vl2K/G/QfOjB/aI/wAVNpHqPl2K/G/Q+J94sC6lXnhZSLEEgg+g11VYrimPl2Kf+t+hEcdu3sSQ3EiRn/pyED1air446S/yKn8Hrv8A1v0PrAbu7EiNy6SH/qSEj1cKSx0n/kF8Irr/AFv0JZDvHgkUKs8KqBYAEADuA4VQ6sX3lvy7Ffjfoffzowf2iP8AFXNpHqPl2K/G/QfOjB/aIvxU2keo+XYr8b9DkbabZOKN52gdrWzXs34hrVkMTk5ZEZfC8RLWm/Q4S7rbDBvzo7ufa3vq3f5eJFfyev8AjfuSPZGL2XhQRh3gjvxIOp7zxNUzxGfmkWx+GYmOlN+h0fnRg/tEf4qhtI9Tvy7FfjfoPnRg/tEX4qbSPUfLsV+N+hzts4vZeKAGIeCS3Ak6jubiKnDEZOWRyXwzEy1pv0ItLulsUnTEFewS/EGr1j31RV8nr/jkdHd3ZmysHNz0OJ8bKV8aQEWPZbsqFTGZ1ZtEofCcRF3VOXoSn50YP7RF+KqNpHqWfLsV+N+hp7T2ps3ELlnkgkXoDWNu7qqUa6jxUjj+G4l6036HAbYWwyb3iHYJGt6r1bvsvEQ+UV/xP0MuM2VsWSMRZoUUNm+jbKSQCNW4kanSuRxjTvmD+E12rbJ+hzvmnsPz3/7NVm/y6oj8mr/jl7libLljaJOZYNGAFUg30XTj6KozZuJCpSnSeSaszQ3v2O2LwzQoyqxKm7Xt4pB6O6oVIuUbI2fDcVHC4hVZK6V9PNWIH4L8R56H2vhWbdpH0XaOh4Jew8F+I89D7Xwpu0h2joeCXsPBfiPPQ+18KbtIdo6Hgl7DwX4jz0PtfCm7SHaOh4Jex+HkvxHnofa+FN2l1Or/AOkoJ8kvYq/Gn6R/vt7zX1C0Pzoke4m7cmNaZY3RSgQnNfW+cdA7K834lTc4xt5/0e98A+IQwc6jmm7paeVyXeC/Eeeh9r4V5O7SPpu0dDwS9h4L8R56H2vhTdpDtHQ8EvYeC/Eeeh9r4U3aQ7R0PBL2HgvxHnofa+FN2kO0dDwS9h4L8R56H2vhTdpDtHQ8EvYeC/Eeeh9r4U3aQ7R0PBL2HgvxHnofa+FN2kO0dDwS9h4L8R56H2vhTdpDtHQ8EvYeC/Eeeh9r4U3aQ7R0PBL2HgvxHnofa+FN2kO0dDwS9h4L8R56H2vhTdpDtHQ8EvYeC/Eeeh9r4U3aQ7R0PBL2HgvxHnofa+FN2kO0dDwS9h4L8R56H2vhTdpDtHQ8EvYeC/Eeeh9r4U3aQ7R0PBL2HgvxHnofa+FN2kO0dDwS9h4L8R56H2vhTdpDtHQ8EvYeC/Eeeh9r4U3aQ7R0PBL2HgvxHnofa+FN2kO0dDwS9h4L8R56H2vhTdpDtHQ8EvYeC/Eeeh9r4U3aQ7R0PBL2J9unslsLhkhdlZlJuVvbUk9PfWmnFxjZnzfxDFRxNd1YqyfX+DsVMxCgFAKAUAoDgNuXgCSThYrnU+LVu3qdSGyh0N7ZWwsPhixw8KRlrBsote17e81GVSUuZnYxUdEcnGl1xw59pRC5QYYxvZA4uWV1GpLWFibjQjTpmrZOGveRd83E/cbvFKokmSNDh4ZObcljnezBXKgCwsSQAeNjwoqa4Jviw5vVaH7t/eGWJ5xEkbLh4RLKzsRxLWUAA6kIdeikKaklfvYlNq9u4yYfb8inEfKI1UQwrMQjFiA2fxGuAM/0fRprXHTXDL3uwU3xuMBtqfn4YsRHGvyiN3jyOSUyZCVa4FzaQajpBpKEcrcXodUndJ95n3d2tJOZecVEyNl5sFs6anywQBqACCNNeJ41ypBRtYRk2fu1tozLPFBh0jZnjd3aRiAgUoF0UEm5c+qkYxyuUjrbvZGsu8RbDRSDm0mkJCo2dgSps+UIpZxpfh0i9d2dpNdxzNwPn5xSNhYpY4laWSURKhYhT4xVmDFbhbKzai9hwruzWZpvgczu10fm1MZjBNhIk5kM+dpNWscg1HC+Xx0143pGMLNsNyukY8TvPJzzLFDnjjlWJ/FkLMSQGZSqFAq5tbnWx4V1Ulbiw5u/BHe2vtBcPDJM9ysaliBxNujvPCqoRzSSROTsrkfXFYlsXAmIWONUjedubdiBoECtcC+XMdeB6harbRUW4/wQu8yufew95ZZ5IvoSIZlZkOWTMgGq5yUCeMOo6dtcnSUU+PFCM2+4397sZLFhnaDKJDZVLX0LnKLAA3N2Gh0qNKKcuJ2baXA+4cdIs0EDhS7Ru8rKTZchRVtca5i/5GjirOSO3d0jPsPaBnhWWwAcsUseK3IU+kAH01GccrsIu6uaEm3mzvEqAy8/zUYJNiuVHZz1AKx9Nuup7NWv5HM3cYpts5PlUwQsVkSCNc5s7eLbQ+Kl2lsSBfTW9hXVC9l+zma12YcLjJTjG+VGNFw2HLMUc5PpW4kMBYgQtxvxPXXWlk+nvf8Az/04m83HuRsbA29JNM0UippGJFZOcAsSRa0iqTwuGGhqM6aUbolGTbsyQ1UTFAKAUAoBQCgFAKA5g2HFzolOdmViyhpGKqToSqE2BsSOy5qe0drEcqvc+X3fgL5yreWJMmZsmcahsl7XuAe/Wm0lawyozT7Hifncy357Lzmp8bJ5I7uztNcU2reQyo+zsyItKxW5mULLfUMACALdVmPrpmfDyO2RgwWwooyWXOWyc2GZ2YqvUpJ8UcOHUK66jZxRSM2z9lxwl2XMXe2d2Ysxy3Ci56Bc2Haa5KbZ1RSOfid3+dxMk0jEKY0jiyMysoGcyXItoxZfw1NVLRSRFxu7s2pdgwERAKU5lSsWRiuVWADLcHgcq+oVHaS4+Z3Kj7w+xoUSFFWywf3QudNCvp0Y+ujm22+oUUreRlxOzkeSOU5g8eYKQxGjZcwIHEHIuh6q4pNJo60m7mOPZMaymRS6ljmZQ7BSbWuUva9M7tYZVe5s4zCpKjRyKGRwVYHpB41xNp3QaurM1Nn7FiidnXOzsqozO7MSq3sLsf3jUpTbVjiilxPrZmyY4NIy4UCyoXYqo6gpOgrkpuWoUUtDNtDApMmR72uCLEggqQQQRwIIBrkZOLujrVzWxuxIpSpbPcIUursCym1wxB8YadNSU2jjimbeBwixRpHGLIihVHUBwqLbbuzqVlYxR7LiWdsQF+ldQrNc8B1DgOi/XYdVdzPLl7hlV7mOXY0LRPEV8R2Ltqb5ic1weIN9R1V3O73OZVaxjTd+ALMpUuJwBMXYsWsLDUnqNNpK6fQZFxMuz9kRwu8i5i7hVdncsSEzZdSejMaSm2rBRSdzfqBIUAoBQCgFAKAUAoBQCgFAKAUAoBQCgFAKAUAoBQCgFAKAUAoBQCgFAKAUAoBQCgFAKAUAoBQCgFAKAUAoBQCgFAKAUAoBQCgFAKAUAoBQCgFAKA/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8575" y="-685800"/>
            <a:ext cx="28575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7" name="AutoShape 4" descr="data:image/jpeg;base64,/9j/4AAQSkZJRgABAQAAAQABAAD/2wCEAAkGBxQTEhUUEhQWFRUXGB4aFBgYGBwfHxsgHCEdHRwgIhcdHigiGB0mHxYZITEhJyksLi8uHSQzODMsNygtLi0BCgoKDg0OGxAQGzQkICQsNzQsMC8sNywsLCwsLC8sLCwvLCwvLCwsLCwsLS8sLCwsLCwsLCwsLCwsLCwsLCwsLP/AABEIAHgA8AMBEQACEQEDEQH/xAAcAAEAAgMBAQEAAAAAAAAAAAAABgcDBAUIAgH/xABKEAACAQIDAwYJCQUGBgMAAAABAgMAEQQSIQUGMQcTQVFhcRciMlOBkaKx0RQWIzVUcpKhwVJic4KyFTM0Q+HwJEJjs9LxJZOj/8QAGwEBAAMBAQEBAAAAAAAAAAAAAAIDBAEFBgf/xAAzEQACAQIDBQYGAgMBAQAAAAAAAQIDEQQSMRMUITJRFkFSYZGhBRUiM1OBccFCQ7HxBv/aAAwDAQACEQMRAD8AvGgFAKAUAoBQCgFAKAUAoBQCgFAKAUAoBQCgFAKAUAoBQCgFAKAUAoBQCgFAKAUAoBQCgFAKAUAoBQCgFAKAUAoBQCgFAKAUAoBQCgFAKAUAoBQCgNPam1IcOmeeRY14XY8ewdZqUYSk7JHHJLiyIz8q2BU2HOt2hNPzIrQsJUKt4gY/Czgv2ZvwD/ypudQ5vECY7G2kmJhjnjvkkF1uLG3aKzzi4txZdF5ldG7UTooBQCgOHvJvZhsCYxiGYc5mK5ULeTa/Dh5Qq2nRlU5SE6kY6nJh5TtnsyqJJLsQB9E/Emw6Km8LUXd7kNvAmDuACSQABck8AB29FZy41NmbVhxCloJFkVTlYqb2PG3qIqUoSjzI4pJ6GxicQsaM8jBVUXZibADvriTbsjrdjBsvakOITPBIsiXtdTfXq7K7KMouzRxST0NqRwoJYgAC5J4ADib9FROmnsrbEGJBOHlSUKbNlN7Ht6qlKEo8ysRjJS0Nx3ABJNgBck9AFRJHOXeDDFY3E8eWVssRzDxzwsO29T2crtW0I549Tp1Akc7aW3MPh2VJ5o42fyQzAE/6dtTjTlJXSIuUVqzo1Akam0tpQwLnnkSNeF2IH/upRi5OyRxyS1NiGUMoZTdWAKkdIOoNR0OmMYxOcMWYc4FzlenLe17dV67Z2ucvxsZ64dOdgNuYeaRo4Zo5HTylVgSKnKnKKu0RUk3ZM6NQJHOw23MPJKYY5o2lW+ZFYEi3HTsqbpySzNcCKnFu1zo1Aka+0cYsMTyyGyopZu4frXYxcnZHG7K55t3i27LjJjNMdToi9CL+yP8AetezTpqCyo8+U3J3ZzKmRFAeiuTr6twv8P8AU15GI+5L+TfS5F/BI6pLBQCgFAVHy7eXg/uy++KvQwWkv1/ZlxOqK22b/fRfxE/qFbJaMzLVHozfKNmwOJVFZmMTAKoJJ04ADUmvHpc6uehU5WfG5+Alhw6rM6uSFKhYRHlGUeKRmOZhrrp3UqyTlw/7c7BWXE0uUrCvLgikalmMsWgUt/mLclRxA4nsqeHaU7vo/wDhGqm42RqblYCeLHbQ5/xswgtIsRjR7CW+UXIJFwDYnoqVaUXCNvP+jlOLUnc62/kTPs/FKiszGIgKoJJ7ABqaroO1RX6kqivBo4u4+z5YMXiBKC2aCAiTmjGNAwyWHikrfXp66srSUoK3VkaaabuSDfB2GBxPNqztzTBVUEk3FtFGpOtVUrZ1fqTnfK7FX43dueNJAsTsuESOXDgIxLPKYzIBYeMQYW0GozCtsasW1x14P9f+mZ033LTQucGvONZWu+OycRJice0QsvyWMG8BfnPKuqNcWYdl+I0rZRnFRjfr1M9SMm210J5sFSMLAGBDCJAQdCDlF7g8DWWfMy+OiI1vRAY8fBipIHxECxMlkTOYnJBzc2NTcWFwOir6bvBxTs7+pXPhJO10TDDuGRSAQCAQCLEAjgV6D2VnZaR6KBv7Xd8rZPkgXNlOW+e9s3C9uirW1sreZD/P9Hex4JikA45GtbuNVR1RJ6FY7qbIxMcuymkU5RFKLCBkMWieLI9zck8LheB41tqzg1O3Xrr/AAUQjJZblq1hNBX+5eaLFtFh45vkbBnPPwNGYmJvlV2AMim/orXW4xvJ8fJ3uUU+DstCwKyF5EuVSYrs2a3TlU9xYA1owyvURVW5Gef69Uwln8le5+GxMDz4hOcOcoqkmwAA1sOJJP5VixNaUZZYmmjTjJXZOfmDs/7Kn5/Gsu8VOpdsodDo4mWHAYUsFKwwrfKuth2AntqCTqS82SbUY/wRXws4L9mb8A/8qv3OoVbxAl+wtrJioVnizBHvbMLHQ24eiqJwcJZWWxkpK6ODvBygYXCTNBKJS6gE5VBGuo1vVkMPOcbohKrGLsxu/wAoGFxcywRCUOwJGZQBpqdb0nh5wjdiNWMnZEQ5dvLwf3ZffFWnBaS/X9lWJ1RWWFlyOjWvlZWt12IP6VsaurGYnuN5W8Wx+jjijHRxY+kmwPqFZVg4LVl7xEugwXK5i1P0kUUg6eKn0EXA9Ro8HB6MLES7yyt098sPjh9GSkgF2je2Ydotow7R+VY6tGVPXQ0QqKehIqpLDBjsYkKNJKwRFF2YnQV1RbdkcbSV2VbtzleOYrhIRlH+ZLe57Qg4DvPoFboYPh9TM0sR4UcAcqW0L3zRW6ub/wBat3SmQ28yT7ucrSswTGRiMHhIlyo+8p1A7QT3CqKmDaV4MsjiPEWdFIGUMpBUi4I4EHgb1ifA0n0xsLnQdNAVzvNyrRRMUwic+w4uTZB3W1f8h21sp4RvjLgZ54hLhHiRSXlXxxNwIVHVkJ95q9YSmVbxIkfJ5vzisZi+Zm5vJkZvFWxuLW1v21TXoQhC6LKVWUpWZZeInVFZ3YKqi7EmwAHbWNJt2RpbsVbvHyt2YpgowQNOdkvr91B0dpPorbTwfC82ZZYjwkUflI2gTfngOwItvdV+7U+hXtpne2HyuTKwGKiWROlo/FYfynRu7Sq54OL5WTjiH3otjZe0Y8RGssLh0bgR7iOg9lYJRcXZmpNNXRt1E6Q7la+rZfvJ/UK0YX7qKq/Iyg69Uwkn3b35xOCiMUIjKli3jKSbm3b2VRUoRm7sshVcVZHV8LGN/Zh/CfjUN0pk94kTja+0nxOwZJpLZ5ICzW4caywio11FdS2Us1JvyKLr1DGeguS76tg/m/qNeTifuM3UeRFW8rP1lJ9xPdW7C/bRmr845JvrKP7j+6mK+2xQ5yQ8u3l4P7svviqrBaS/X9lmJ1RV1bTMdbYe7eJxdzh4mdQbM2gUHqueJ7BVc6sIczJRhKWh+bc3cxOEt8oiZAxsraFSerMOB7DSFSM+ViUJR1NDB4t4pFkiYq6G6sOg/wC+iptJqzIptcUejd0NujG4WOcCxOjjqYaN6Okdhrx6tPJJxPQhPNG5UHKhvO2KxJiU/QwMVA6GcaMx67EED09dehhqWSN+9mStPM7dyIhhcM8jrHGpd2NlVRck1obSV2VJX4I7+0txcbBCZpY1VBxvItx6L8ewVVHEQk7IsdKSV2Rurissvke3nZJfkchuj3MN/wDlYXJXuI17CO2sWLpXWdfs0UJ2eVm3yxb0MCMFEbAjNOR038le7pPoqOEpLnf6O15/4oqit5mJRg+T7aEihhAVB4Z2Cn1XuPTVDxFNd5YqM33Ex5N9zcXhcZzs8YVObYXDA6m1tB3VnxFeE4WRdSpyjK7ObywbytJN8kjNo47GW3/M51APYo6Os9lTwlKyzsjXnd5Su4oyzBVBZmNlAFySeAA6TWszkxh5MMeyZsiKf2C4v+Wl/TWd4qnexdsJ2Inj8FJDI0cqFHXylbiPiO2tEZKSuilpp2ZJ+TXeY4PEhGP0MxCyA8AeCt2dR7O6qMRSzxv3otpTyy8mX/XlG4h3K19Wy/eT+oVowv3UVV+RlB16phN/A7ExEy5oYJJFva6qSL9VxUJTjHg2dUW9EbHzVxv2Wf8A+s1zaw6o7s5dC1cRh3j3dZJFKOuHsysLEG/SKwpp4i66mpq1Gz6FJ16RjPQXJd9Wwfzf1GvJxP3GbqPIireVn6yk+4nurdhftozV+cck31lH9x/dTFfbYoc5IeXby8H92X3xVVgtJfr+yzE6orCGIsyqNCxCg95t+tbL24mY9Q7MwCQRJFGLIgAA/XvPGvFlJyd2ekkkrI/NqbPTERPDKLo4IPxHaOIpGTi7oNJqzPL80RVmU6lSVPoNv0r2r34nmlmcj2OZMPtC3CNVkUfvFZL/APaX1VjxcU3E04d8GVgvCtrMqJRufvOmASV0i5zEvZULeSiDUnrJYnh+6Naoq0nUsr8C2nPJd95x9ubbnxb85iJC5F8t9At+IVeC1ZCEYK0UQlJyd2dvdXcLE42zgc1CeEjjiP3V4t+Q7arq4iFPhqycKUpFw7sbm4bBC8a5pOmV7FvR0KOwV59StKpqa4U4x0KL3vnL47FMdTzzj8JKj8lFenSVoR/gxTd5MkvI5stJsY0jgHmUDKD+0TYH0WNU4uTULLvLKCTl/BeNeYbRQHl/bs5fEzueLTOfaNe3BWil5Hmyd2yc8iWCR8TNIwBaJFydmcsCfUtvTWXGSail1LsOvqbLnrzjYVhy44FeZgnt44k5u/WrKzfkU/M1twUndxM2JXBMp9+Br0EZGeptmzF4Y3PFkVj3kA14clZtHprQi/K19Wy/eT+oVfhfuorr8jKDr1TCXfyL/wCAb+M3uWvMxn3P0bMPyk+rKXkd5QhfZuKt5o/pV1D7kf5K6vIzzpXrmAu/ks29h/kKRNKiPGSGV2AOpJBF+IrzMTTlnvY2UZrLYrTlF2ik+PleJgyeKoYcDlGtuvWtuHi400mZ6rTnwN3klH/yUf3H91RxX2ztDnJny3bML4eGcf5TlW7pLa/iRfXWbBytJx6/0XYiPBMpv8q9EyF/7n79YfFRLzkixTgWkRyBcjpUnQg8a8qrh5QfDQ3U6qkvM/N8d+8PhYmEciyzkWRUINieliNABxpSw8pvjoKlVRXDUoCvVMJcPIzsf/hcRK/k4ghAP3UDC/rkYeivPxc/qSXcasPH6W+pU2PwTQSvC/lRsUb0aX7jx9Nb1JSV13mVqzsY8PGGZVLBQSAWbgt+k26BR6BFt7s7v7KwiCefEwzvYHMzLlU/ux3J9Jue6sFSpVm8qVjVCEIq7Z9pyvw88ytA/M3skikZj2mM2sOnjfspubtrxG8K+nAmuxN5sLi/7iZXa1yvBh/KdazTpThzIvjOMtGUXyhbOMG0JweDtzi9z6++4r06Es1NGKqrTY3D3k+Q4oSMCY2GSUDjY63A6bEXt30r0tpGwpzyO5fGD3gwsqho8REQf3wPyJuK8t05J2aNqnF95tw46JzZJEY9SsCfUDUXFrVHbo887+bMOHx86EWDOZE7Q5ze8keivXoTzU0zBUjaTPvcXec4DEc4VLRuMsqjjbiCO0H9a5WpbSNhTnkdy64t9sAyZ/lUYHabEfynWvNdCpe1jZtYdSpuUvfBcdIiQ35mIkgnQux0zW6ABoO81vw9HZq71ZlrVM74aEJfga0opZ6i2L/h4f4Sf0ivEnzM9OOiI3ytfVsv3k/qFXYX7qK6/Iyg69Uwl38i/wDgG/jN7lrzMZ9z9GzD8pPqyl5r7QwazRPE/kupVu4i1di8rujjV1Y817wbElwcxhmFiPJbocdDDs91ezCamro8+UXF2ZzSKmRFAW9yO7sPHmxcq5c65YQeNjqzEdR0A9PZXn4uqn9C/ZqoQa+plkY/BpNG8UgzI6lWHYaxxbi7o0NXVmee98t0pcBJZrtEx+jltoew9TdnT0V69Ksqi4amCpTcGR0irSAAoCR7mboy4+Sy3SFT9JLbQdYXrb3dPbTWrKmvMsp03NnoTAYNIY0ijGVEUKo7BXkybk7s3JWVkQHlO3GbE/8AE4YXmUWkTzgHAg/tD8/Rrqw1dQ+mWhRWpZuKKYZSCQQQQbEHQgjiCOg9lekZD5tQGXC4Z5HWONS7sbKqi5PorjaSuwlfgi9uTnc35DGXlsZ5AM1uCDjlH6np9FeXiK+0dlojbSp5Fx1MvKHueMfEGQhZ4782TwYHip77aHoPeaYets3x0Z2rTzrzKFxmFeJ2jlUo6mzKwsR/vrr1E01dGFqzszCVrpyxOORtR/aI/hP+lZsX9v8AZfh19ZZXKBucuPiBQhZ4782x4EHirdh6D0H01ioVtm+Ohoq0868yhtoYGSCQxTIY3HFW49/aO0V6sZKSujC007M1q6BQH4/A0RxnqLYv+Hh/hJ/SK8SfMz046Ix7eiw7QsMWEMNxmz8L30/O1cU8n1J2LIUZVnkirvoRb+zdh/s4b1/61Le5eMt+U1/xP0OtsramzsMmSCWGNL3yq2lz0/lVcq6k7yZOPw3Ex4Km/Q3PnRg/tEX4qjtI9Tvy7FfjfoPnRg/tEf4qbSPUfLsV+N+hqbT2rs7EJknkgkXqYg/+qlGsou6kcfwzEy4Om/Q884lbOwHQxHqNe6tDwSa8lAwglmfF834gQxGToN2vYHp0FY8bUyRXG1zbgsNUryeSOaxbnzowf2iP8VeZtI9T0vl2K/G/QfOjB/aI/wAVNpHqPl2K/G/Q+J94sC6lXnhZSLEEgg+g11VYrimPl2Kf+t+hEcdu3sSQ3EiRn/pyED1air446S/yKn8Hrv8A1v0PrAbu7EiNy6SH/qSEj1cKSx0n/kF8Irr/AFv0JZDvHgkUKs8KqBYAEADuA4VQ6sX3lvy7Ffjfoffzowf2iP8AFXNpHqPl2K/G/QfOjB/aIvxU2keo+XYr8b9DkbabZOKN52gdrWzXs34hrVkMTk5ZEZfC8RLWm/Q4S7rbDBvzo7ufa3vq3f5eJFfyev8AjfuSPZGL2XhQRh3gjvxIOp7zxNUzxGfmkWx+GYmOlN+h0fnRg/tEf4qhtI9Tvy7FfjfoPnRg/tEX4qbSPUfLsV+N+hzts4vZeKAGIeCS3Ak6jubiKnDEZOWRyXwzEy1pv0ItLulsUnTEFewS/EGr1j31RV8nr/jkdHd3ZmysHNz0OJ8bKV8aQEWPZbsqFTGZ1ZtEofCcRF3VOXoSn50YP7RF+KqNpHqWfLsV+N+hp7T2ps3ELlnkgkXoDWNu7qqUa6jxUjj+G4l6036HAbYWwyb3iHYJGt6r1bvsvEQ+UV/xP0MuM2VsWSMRZoUUNm+jbKSQCNW4kanSuRxjTvmD+E12rbJ+hzvmnsPz3/7NVm/y6oj8mr/jl7libLljaJOZYNGAFUg30XTj6KozZuJCpSnSeSaszQ3v2O2LwzQoyqxKm7Xt4pB6O6oVIuUbI2fDcVHC4hVZK6V9PNWIH4L8R56H2vhWbdpH0XaOh4Jew8F+I89D7Xwpu0h2joeCXsPBfiPPQ+18KbtIdo6Hgl7DwX4jz0PtfCm7SHaOh4Jex+HkvxHnofa+FN2l1Or/AOkoJ8kvYq/Gn6R/vt7zX1C0Pzoke4m7cmNaZY3RSgQnNfW+cdA7K834lTc4xt5/0e98A+IQwc6jmm7paeVyXeC/Eeeh9r4V5O7SPpu0dDwS9h4L8R56H2vhTdpDtHQ8EvYeC/Eeeh9r4U3aQ7R0PBL2HgvxHnofa+FN2kO0dDwS9h4L8R56H2vhTdpDtHQ8EvYeC/Eeeh9r4U3aQ7R0PBL2HgvxHnofa+FN2kO0dDwS9h4L8R56H2vhTdpDtHQ8EvYeC/Eeeh9r4U3aQ7R0PBL2HgvxHnofa+FN2kO0dDwS9h4L8R56H2vhTdpDtHQ8EvYeC/Eeeh9r4U3aQ7R0PBL2HgvxHnofa+FN2kO0dDwS9h4L8R56H2vhTdpDtHQ8EvYeC/Eeeh9r4U3aQ7R0PBL2HgvxHnofa+FN2kO0dDwS9h4L8R56H2vhTdpDtHQ8EvYeC/Eeeh9r4U3aQ7R0PBL2HgvxHnofa+FN2kO0dDwS9h4L8R56H2vhTdpDtHQ8EvYeC/Eeeh9r4U3aQ7R0PBL2J9unslsLhkhdlZlJuVvbUk9PfWmnFxjZnzfxDFRxNd1YqyfX+DsVMxCgFAKAUAoDgNuXgCSThYrnU+LVu3qdSGyh0N7ZWwsPhixw8KRlrBsote17e81GVSUuZnYxUdEcnGl1xw59pRC5QYYxvZA4uWV1GpLWFibjQjTpmrZOGveRd83E/cbvFKokmSNDh4ZObcljnezBXKgCwsSQAeNjwoqa4Jviw5vVaH7t/eGWJ5xEkbLh4RLKzsRxLWUAA6kIdeikKaklfvYlNq9u4yYfb8inEfKI1UQwrMQjFiA2fxGuAM/0fRprXHTXDL3uwU3xuMBtqfn4YsRHGvyiN3jyOSUyZCVa4FzaQajpBpKEcrcXodUndJ95n3d2tJOZecVEyNl5sFs6anywQBqACCNNeJ41ypBRtYRk2fu1tozLPFBh0jZnjd3aRiAgUoF0UEm5c+qkYxyuUjrbvZGsu8RbDRSDm0mkJCo2dgSps+UIpZxpfh0i9d2dpNdxzNwPn5xSNhYpY4laWSURKhYhT4xVmDFbhbKzai9hwruzWZpvgczu10fm1MZjBNhIk5kM+dpNWscg1HC+Xx0143pGMLNsNyukY8TvPJzzLFDnjjlWJ/FkLMSQGZSqFAq5tbnWx4V1Ulbiw5u/BHe2vtBcPDJM9ysaliBxNujvPCqoRzSSROTsrkfXFYlsXAmIWONUjedubdiBoECtcC+XMdeB6harbRUW4/wQu8yufew95ZZ5IvoSIZlZkOWTMgGq5yUCeMOo6dtcnSUU+PFCM2+4397sZLFhnaDKJDZVLX0LnKLAA3N2Gh0qNKKcuJ2baXA+4cdIs0EDhS7Ru8rKTZchRVtca5i/5GjirOSO3d0jPsPaBnhWWwAcsUseK3IU+kAH01GccrsIu6uaEm3mzvEqAy8/zUYJNiuVHZz1AKx9Nuup7NWv5HM3cYpts5PlUwQsVkSCNc5s7eLbQ+Kl2lsSBfTW9hXVC9l+zma12YcLjJTjG+VGNFw2HLMUc5PpW4kMBYgQtxvxPXXWlk+nvf8Az/04m83HuRsbA29JNM0UippGJFZOcAsSRa0iqTwuGGhqM6aUbolGTbsyQ1UTFAKAUAoBQCgFAKA5g2HFzolOdmViyhpGKqToSqE2BsSOy5qe0drEcqvc+X3fgL5yreWJMmZsmcahsl7XuAe/Wm0lawyozT7Hifncy357Lzmp8bJ5I7uztNcU2reQyo+zsyItKxW5mULLfUMACALdVmPrpmfDyO2RgwWwooyWXOWyc2GZ2YqvUpJ8UcOHUK66jZxRSM2z9lxwl2XMXe2d2Ysxy3Ci56Bc2Haa5KbZ1RSOfid3+dxMk0jEKY0jiyMysoGcyXItoxZfw1NVLRSRFxu7s2pdgwERAKU5lSsWRiuVWADLcHgcq+oVHaS4+Z3Kj7w+xoUSFFWywf3QudNCvp0Y+ujm22+oUUreRlxOzkeSOU5g8eYKQxGjZcwIHEHIuh6q4pNJo60m7mOPZMaymRS6ljmZQ7BSbWuUva9M7tYZVe5s4zCpKjRyKGRwVYHpB41xNp3QaurM1Nn7FiidnXOzsqozO7MSq3sLsf3jUpTbVjiilxPrZmyY4NIy4UCyoXYqo6gpOgrkpuWoUUtDNtDApMmR72uCLEggqQQQRwIIBrkZOLujrVzWxuxIpSpbPcIUursCym1wxB8YadNSU2jjimbeBwixRpHGLIihVHUBwqLbbuzqVlYxR7LiWdsQF+ldQrNc8B1DgOi/XYdVdzPLl7hlV7mOXY0LRPEV8R2Ltqb5ic1weIN9R1V3O73OZVaxjTd+ALMpUuJwBMXYsWsLDUnqNNpK6fQZFxMuz9kRwu8i5i7hVdncsSEzZdSejMaSm2rBRSdzfqBIUAoBQCgFAKAUAoBQCgFAKAUAoBQCgFAKAUAoBQCgFAKAUAoBQCgFAKAUAoBQCgFAKAUAoBQCgFAKAUAoBQCgFAKAUAoBQCgFAKAUAoBQCgFAKA/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80975" y="-533400"/>
            <a:ext cx="28575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8" name="AutoShape 6" descr="data:image/jpeg;base64,/9j/4AAQSkZJRgABAQAAAQABAAD/2wCEAAkGBxQTEhUUEhQWFRUXGB4aFBgYGBwfHxsgHCEdHRwgIhcdHigiGB0mHxYZITEhJyksLi8uHSQzODMsNygtLi0BCgoKDg0OGxAQGzQkICQsNzQsMC8sNywsLCwsLC8sLCwvLCwvLCwsLCwsLS8sLCwsLCwsLCwsLCwsLCwsLCwsLP/AABEIAHgA8AMBEQACEQEDEQH/xAAcAAEAAgMBAQEAAAAAAAAAAAAABgcDBAUIAgH/xABKEAACAQIDAwYJCQUGBgMAAAABAgMAEQQSIQUGMQcTQVFhcRciMlOBkaKx0RQWIzVUcpKhwVJic4KyFTM0Q+HwJEJjs9LxJZOj/8QAGwEBAAMBAQEBAAAAAAAAAAAAAAIDBAEFBgf/xAAzEQACAQIDBQYGAgMBAQAAAAAAAQIDEQQSMRMUITJRFkFSYZGhBRUiM1OBccFCQ7HxBv/aAAwDAQACEQMRAD8AvGgFAKAUAoBQCgFAKAUAoBQCgFAKAUAoBQCgFAKAUAoBQCgFAKAUAoBQCgFAKAUAoBQCgFAKAUAoBQCgFAKAUAoBQCgFAKAUAoBQCgFAKAUAoBQCgNPam1IcOmeeRY14XY8ewdZqUYSk7JHHJLiyIz8q2BU2HOt2hNPzIrQsJUKt4gY/Czgv2ZvwD/ypudQ5vECY7G2kmJhjnjvkkF1uLG3aKzzi4txZdF5ldG7UTooBQCgOHvJvZhsCYxiGYc5mK5ULeTa/Dh5Qq2nRlU5SE6kY6nJh5TtnsyqJJLsQB9E/Emw6Km8LUXd7kNvAmDuACSQABck8AB29FZy41NmbVhxCloJFkVTlYqb2PG3qIqUoSjzI4pJ6GxicQsaM8jBVUXZibADvriTbsjrdjBsvakOITPBIsiXtdTfXq7K7KMouzRxST0NqRwoJYgAC5J4ADib9FROmnsrbEGJBOHlSUKbNlN7Ht6qlKEo8ysRjJS0Nx3ABJNgBck9AFRJHOXeDDFY3E8eWVssRzDxzwsO29T2crtW0I549Tp1Akc7aW3MPh2VJ5o42fyQzAE/6dtTjTlJXSIuUVqzo1Akam0tpQwLnnkSNeF2IH/upRi5OyRxyS1NiGUMoZTdWAKkdIOoNR0OmMYxOcMWYc4FzlenLe17dV67Z2ucvxsZ64dOdgNuYeaRo4Zo5HTylVgSKnKnKKu0RUk3ZM6NQJHOw23MPJKYY5o2lW+ZFYEi3HTsqbpySzNcCKnFu1zo1Aka+0cYsMTyyGyopZu4frXYxcnZHG7K55t3i27LjJjNMdToi9CL+yP8AetezTpqCyo8+U3J3ZzKmRFAeiuTr6twv8P8AU15GI+5L+TfS5F/BI6pLBQCgFAVHy7eXg/uy++KvQwWkv1/ZlxOqK22b/fRfxE/qFbJaMzLVHozfKNmwOJVFZmMTAKoJJ04ADUmvHpc6uehU5WfG5+Alhw6rM6uSFKhYRHlGUeKRmOZhrrp3UqyTlw/7c7BWXE0uUrCvLgikalmMsWgUt/mLclRxA4nsqeHaU7vo/wDhGqm42RqblYCeLHbQ5/xswgtIsRjR7CW+UXIJFwDYnoqVaUXCNvP+jlOLUnc62/kTPs/FKiszGIgKoJJ7ABqaroO1RX6kqivBo4u4+z5YMXiBKC2aCAiTmjGNAwyWHikrfXp66srSUoK3VkaaabuSDfB2GBxPNqztzTBVUEk3FtFGpOtVUrZ1fqTnfK7FX43dueNJAsTsuESOXDgIxLPKYzIBYeMQYW0GozCtsasW1x14P9f+mZ033LTQucGvONZWu+OycRJice0QsvyWMG8BfnPKuqNcWYdl+I0rZRnFRjfr1M9SMm210J5sFSMLAGBDCJAQdCDlF7g8DWWfMy+OiI1vRAY8fBipIHxECxMlkTOYnJBzc2NTcWFwOir6bvBxTs7+pXPhJO10TDDuGRSAQCAQCLEAjgV6D2VnZaR6KBv7Xd8rZPkgXNlOW+e9s3C9uirW1sreZD/P9Hex4JikA45GtbuNVR1RJ6FY7qbIxMcuymkU5RFKLCBkMWieLI9zck8LheB41tqzg1O3Xrr/AAUQjJZblq1hNBX+5eaLFtFh45vkbBnPPwNGYmJvlV2AMim/orXW4xvJ8fJ3uUU+DstCwKyF5EuVSYrs2a3TlU9xYA1owyvURVW5Gef69Uwln8le5+GxMDz4hOcOcoqkmwAA1sOJJP5VixNaUZZYmmjTjJXZOfmDs/7Kn5/Gsu8VOpdsodDo4mWHAYUsFKwwrfKuth2AntqCTqS82SbUY/wRXws4L9mb8A/8qv3OoVbxAl+wtrJioVnizBHvbMLHQ24eiqJwcJZWWxkpK6ODvBygYXCTNBKJS6gE5VBGuo1vVkMPOcbohKrGLsxu/wAoGFxcywRCUOwJGZQBpqdb0nh5wjdiNWMnZEQ5dvLwf3ZffFWnBaS/X9lWJ1RWWFlyOjWvlZWt12IP6VsaurGYnuN5W8Wx+jjijHRxY+kmwPqFZVg4LVl7xEugwXK5i1P0kUUg6eKn0EXA9Ro8HB6MLES7yyt098sPjh9GSkgF2je2Ydotow7R+VY6tGVPXQ0QqKehIqpLDBjsYkKNJKwRFF2YnQV1RbdkcbSV2VbtzleOYrhIRlH+ZLe57Qg4DvPoFboYPh9TM0sR4UcAcqW0L3zRW6ub/wBat3SmQ28yT7ucrSswTGRiMHhIlyo+8p1A7QT3CqKmDaV4MsjiPEWdFIGUMpBUi4I4EHgb1ifA0n0xsLnQdNAVzvNyrRRMUwic+w4uTZB3W1f8h21sp4RvjLgZ54hLhHiRSXlXxxNwIVHVkJ95q9YSmVbxIkfJ5vzisZi+Zm5vJkZvFWxuLW1v21TXoQhC6LKVWUpWZZeInVFZ3YKqi7EmwAHbWNJt2RpbsVbvHyt2YpgowQNOdkvr91B0dpPorbTwfC82ZZYjwkUflI2gTfngOwItvdV+7U+hXtpne2HyuTKwGKiWROlo/FYfynRu7Sq54OL5WTjiH3otjZe0Y8RGssLh0bgR7iOg9lYJRcXZmpNNXRt1E6Q7la+rZfvJ/UK0YX7qKq/Iyg69Uwkn3b35xOCiMUIjKli3jKSbm3b2VRUoRm7sshVcVZHV8LGN/Zh/CfjUN0pk94kTja+0nxOwZJpLZ5ICzW4caywio11FdS2Us1JvyKLr1DGeguS76tg/m/qNeTifuM3UeRFW8rP1lJ9xPdW7C/bRmr845JvrKP7j+6mK+2xQ5yQ8u3l4P7svviqrBaS/X9lmJ1RV1bTMdbYe7eJxdzh4mdQbM2gUHqueJ7BVc6sIczJRhKWh+bc3cxOEt8oiZAxsraFSerMOB7DSFSM+ViUJR1NDB4t4pFkiYq6G6sOg/wC+iptJqzIptcUejd0NujG4WOcCxOjjqYaN6Okdhrx6tPJJxPQhPNG5UHKhvO2KxJiU/QwMVA6GcaMx67EED09dehhqWSN+9mStPM7dyIhhcM8jrHGpd2NlVRck1obSV2VJX4I7+0txcbBCZpY1VBxvItx6L8ewVVHEQk7IsdKSV2Rurissvke3nZJfkchuj3MN/wDlYXJXuI17CO2sWLpXWdfs0UJ2eVm3yxb0MCMFEbAjNOR038le7pPoqOEpLnf6O15/4oqit5mJRg+T7aEihhAVB4Z2Cn1XuPTVDxFNd5YqM33Ex5N9zcXhcZzs8YVObYXDA6m1tB3VnxFeE4WRdSpyjK7ObywbytJN8kjNo47GW3/M51APYo6Os9lTwlKyzsjXnd5Su4oyzBVBZmNlAFySeAA6TWszkxh5MMeyZsiKf2C4v+Wl/TWd4qnexdsJ2Inj8FJDI0cqFHXylbiPiO2tEZKSuilpp2ZJ+TXeY4PEhGP0MxCyA8AeCt2dR7O6qMRSzxv3otpTyy8mX/XlG4h3K19Wy/eT+oVowv3UVV+RlB16phN/A7ExEy5oYJJFva6qSL9VxUJTjHg2dUW9EbHzVxv2Wf8A+s1zaw6o7s5dC1cRh3j3dZJFKOuHsysLEG/SKwpp4i66mpq1Gz6FJ16RjPQXJd9Wwfzf1GvJxP3GbqPIireVn6yk+4nurdhftozV+cck31lH9x/dTFfbYoc5IeXby8H92X3xVVgtJfr+yzE6orCGIsyqNCxCg95t+tbL24mY9Q7MwCQRJFGLIgAA/XvPGvFlJyd2ekkkrI/NqbPTERPDKLo4IPxHaOIpGTi7oNJqzPL80RVmU6lSVPoNv0r2r34nmlmcj2OZMPtC3CNVkUfvFZL/APaX1VjxcU3E04d8GVgvCtrMqJRufvOmASV0i5zEvZULeSiDUnrJYnh+6Naoq0nUsr8C2nPJd95x9ubbnxb85iJC5F8t9At+IVeC1ZCEYK0UQlJyd2dvdXcLE42zgc1CeEjjiP3V4t+Q7arq4iFPhqycKUpFw7sbm4bBC8a5pOmV7FvR0KOwV59StKpqa4U4x0KL3vnL47FMdTzzj8JKj8lFenSVoR/gxTd5MkvI5stJsY0jgHmUDKD+0TYH0WNU4uTULLvLKCTl/BeNeYbRQHl/bs5fEzueLTOfaNe3BWil5Hmyd2yc8iWCR8TNIwBaJFydmcsCfUtvTWXGSail1LsOvqbLnrzjYVhy44FeZgnt44k5u/WrKzfkU/M1twUndxM2JXBMp9+Br0EZGeptmzF4Y3PFkVj3kA14clZtHprQi/K19Wy/eT+oVfhfuorr8jKDr1TCXfyL/wCAb+M3uWvMxn3P0bMPyk+rKXkd5QhfZuKt5o/pV1D7kf5K6vIzzpXrmAu/ks29h/kKRNKiPGSGV2AOpJBF+IrzMTTlnvY2UZrLYrTlF2ik+PleJgyeKoYcDlGtuvWtuHi400mZ6rTnwN3klH/yUf3H91RxX2ztDnJny3bML4eGcf5TlW7pLa/iRfXWbBytJx6/0XYiPBMpv8q9EyF/7n79YfFRLzkixTgWkRyBcjpUnQg8a8qrh5QfDQ3U6qkvM/N8d+8PhYmEciyzkWRUINieliNABxpSw8pvjoKlVRXDUoCvVMJcPIzsf/hcRK/k4ghAP3UDC/rkYeivPxc/qSXcasPH6W+pU2PwTQSvC/lRsUb0aX7jx9Nb1JSV13mVqzsY8PGGZVLBQSAWbgt+k26BR6BFt7s7v7KwiCefEwzvYHMzLlU/ux3J9Jue6sFSpVm8qVjVCEIq7Z9pyvw88ytA/M3skikZj2mM2sOnjfspubtrxG8K+nAmuxN5sLi/7iZXa1yvBh/KdazTpThzIvjOMtGUXyhbOMG0JweDtzi9z6++4r06Es1NGKqrTY3D3k+Q4oSMCY2GSUDjY63A6bEXt30r0tpGwpzyO5fGD3gwsqho8REQf3wPyJuK8t05J2aNqnF95tw46JzZJEY9SsCfUDUXFrVHbo887+bMOHx86EWDOZE7Q5ze8keivXoTzU0zBUjaTPvcXec4DEc4VLRuMsqjjbiCO0H9a5WpbSNhTnkdy64t9sAyZ/lUYHabEfynWvNdCpe1jZtYdSpuUvfBcdIiQ35mIkgnQux0zW6ABoO81vw9HZq71ZlrVM74aEJfga0opZ6i2L/h4f4Sf0ivEnzM9OOiI3ytfVsv3k/qFXYX7qK6/Iyg69Uwl38i/wDgG/jN7lrzMZ9z9GzD8pPqyl5r7QwazRPE/kupVu4i1di8rujjV1Y817wbElwcxhmFiPJbocdDDs91ezCamro8+UXF2ZzSKmRFAW9yO7sPHmxcq5c65YQeNjqzEdR0A9PZXn4uqn9C/ZqoQa+plkY/BpNG8UgzI6lWHYaxxbi7o0NXVmee98t0pcBJZrtEx+jltoew9TdnT0V69Ksqi4amCpTcGR0irSAAoCR7mboy4+Sy3SFT9JLbQdYXrb3dPbTWrKmvMsp03NnoTAYNIY0ijGVEUKo7BXkybk7s3JWVkQHlO3GbE/8AE4YXmUWkTzgHAg/tD8/Rrqw1dQ+mWhRWpZuKKYZSCQQQQbEHQgjiCOg9lekZD5tQGXC4Z5HWONS7sbKqi5PorjaSuwlfgi9uTnc35DGXlsZ5AM1uCDjlH6np9FeXiK+0dlojbSp5Fx1MvKHueMfEGQhZ4782TwYHip77aHoPeaYets3x0Z2rTzrzKFxmFeJ2jlUo6mzKwsR/vrr1E01dGFqzszCVrpyxOORtR/aI/hP+lZsX9v8AZfh19ZZXKBucuPiBQhZ4782x4EHirdh6D0H01ioVtm+Ohoq0868yhtoYGSCQxTIY3HFW49/aO0V6sZKSujC007M1q6BQH4/A0RxnqLYv+Hh/hJ/SK8SfMz046Ix7eiw7QsMWEMNxmz8L30/O1cU8n1J2LIUZVnkirvoRb+zdh/s4b1/61Le5eMt+U1/xP0OtsramzsMmSCWGNL3yq2lz0/lVcq6k7yZOPw3Ex4Km/Q3PnRg/tEX4qjtI9Tvy7FfjfoPnRg/tEf4qbSPUfLsV+N+hqbT2rs7EJknkgkXqYg/+qlGsou6kcfwzEy4Om/Q884lbOwHQxHqNe6tDwSa8lAwglmfF834gQxGToN2vYHp0FY8bUyRXG1zbgsNUryeSOaxbnzowf2iP8VeZtI9T0vl2K/G/QfOjB/aI/wAVNpHqPl2K/G/Q+J94sC6lXnhZSLEEgg+g11VYrimPl2Kf+t+hEcdu3sSQ3EiRn/pyED1air446S/yKn8Hrv8A1v0PrAbu7EiNy6SH/qSEj1cKSx0n/kF8Irr/AFv0JZDvHgkUKs8KqBYAEADuA4VQ6sX3lvy7Ffjfoffzowf2iP8AFXNpHqPl2K/G/QfOjB/aIvxU2keo+XYr8b9DkbabZOKN52gdrWzXs34hrVkMTk5ZEZfC8RLWm/Q4S7rbDBvzo7ufa3vq3f5eJFfyev8AjfuSPZGL2XhQRh3gjvxIOp7zxNUzxGfmkWx+GYmOlN+h0fnRg/tEf4qhtI9Tvy7FfjfoPnRg/tEX4qbSPUfLsV+N+hzts4vZeKAGIeCS3Ak6jubiKnDEZOWRyXwzEy1pv0ItLulsUnTEFewS/EGr1j31RV8nr/jkdHd3ZmysHNz0OJ8bKV8aQEWPZbsqFTGZ1ZtEofCcRF3VOXoSn50YP7RF+KqNpHqWfLsV+N+hp7T2ps3ELlnkgkXoDWNu7qqUa6jxUjj+G4l6036HAbYWwyb3iHYJGt6r1bvsvEQ+UV/xP0MuM2VsWSMRZoUUNm+jbKSQCNW4kanSuRxjTvmD+E12rbJ+hzvmnsPz3/7NVm/y6oj8mr/jl7libLljaJOZYNGAFUg30XTj6KozZuJCpSnSeSaszQ3v2O2LwzQoyqxKm7Xt4pB6O6oVIuUbI2fDcVHC4hVZK6V9PNWIH4L8R56H2vhWbdpH0XaOh4Jew8F+I89D7Xwpu0h2joeCXsPBfiPPQ+18KbtIdo6Hgl7DwX4jz0PtfCm7SHaOh4Jex+HkvxHnofa+FN2l1Or/AOkoJ8kvYq/Gn6R/vt7zX1C0Pzoke4m7cmNaZY3RSgQnNfW+cdA7K834lTc4xt5/0e98A+IQwc6jmm7paeVyXeC/Eeeh9r4V5O7SPpu0dDwS9h4L8R56H2vhTdpDtHQ8EvYeC/Eeeh9r4U3aQ7R0PBL2HgvxHnofa+FN2kO0dDwS9h4L8R56H2vhTdpDtHQ8EvYeC/Eeeh9r4U3aQ7R0PBL2HgvxHnofa+FN2kO0dDwS9h4L8R56H2vhTdpDtHQ8EvYeC/Eeeh9r4U3aQ7R0PBL2HgvxHnofa+FN2kO0dDwS9h4L8R56H2vhTdpDtHQ8EvYeC/Eeeh9r4U3aQ7R0PBL2HgvxHnofa+FN2kO0dDwS9h4L8R56H2vhTdpDtHQ8EvYeC/Eeeh9r4U3aQ7R0PBL2HgvxHnofa+FN2kO0dDwS9h4L8R56H2vhTdpDtHQ8EvYeC/Eeeh9r4U3aQ7R0PBL2HgvxHnofa+FN2kO0dDwS9h4L8R56H2vhTdpDtHQ8EvYeC/Eeeh9r4U3aQ7R0PBL2J9unslsLhkhdlZlJuVvbUk9PfWmnFxjZnzfxDFRxNd1YqyfX+DsVMxCgFAKAUAoDgNuXgCSThYrnU+LVu3qdSGyh0N7ZWwsPhixw8KRlrBsote17e81GVSUuZnYxUdEcnGl1xw59pRC5QYYxvZA4uWV1GpLWFibjQjTpmrZOGveRd83E/cbvFKokmSNDh4ZObcljnezBXKgCwsSQAeNjwoqa4Jviw5vVaH7t/eGWJ5xEkbLh4RLKzsRxLWUAA6kIdeikKaklfvYlNq9u4yYfb8inEfKI1UQwrMQjFiA2fxGuAM/0fRprXHTXDL3uwU3xuMBtqfn4YsRHGvyiN3jyOSUyZCVa4FzaQajpBpKEcrcXodUndJ95n3d2tJOZecVEyNl5sFs6anywQBqACCNNeJ41ypBRtYRk2fu1tozLPFBh0jZnjd3aRiAgUoF0UEm5c+qkYxyuUjrbvZGsu8RbDRSDm0mkJCo2dgSps+UIpZxpfh0i9d2dpNdxzNwPn5xSNhYpY4laWSURKhYhT4xVmDFbhbKzai9hwruzWZpvgczu10fm1MZjBNhIk5kM+dpNWscg1HC+Xx0143pGMLNsNyukY8TvPJzzLFDnjjlWJ/FkLMSQGZSqFAq5tbnWx4V1Ulbiw5u/BHe2vtBcPDJM9ysaliBxNujvPCqoRzSSROTsrkfXFYlsXAmIWONUjedubdiBoECtcC+XMdeB6harbRUW4/wQu8yufew95ZZ5IvoSIZlZkOWTMgGq5yUCeMOo6dtcnSUU+PFCM2+4397sZLFhnaDKJDZVLX0LnKLAA3N2Gh0qNKKcuJ2baXA+4cdIs0EDhS7Ru8rKTZchRVtca5i/5GjirOSO3d0jPsPaBnhWWwAcsUseK3IU+kAH01GccrsIu6uaEm3mzvEqAy8/zUYJNiuVHZz1AKx9Nuup7NWv5HM3cYpts5PlUwQsVkSCNc5s7eLbQ+Kl2lsSBfTW9hXVC9l+zma12YcLjJTjG+VGNFw2HLMUc5PpW4kMBYgQtxvxPXXWlk+nvf8Az/04m83HuRsbA29JNM0UippGJFZOcAsSRa0iqTwuGGhqM6aUbolGTbsyQ1UTFAKAUAoBQCgFAKA5g2HFzolOdmViyhpGKqToSqE2BsSOy5qe0drEcqvc+X3fgL5yreWJMmZsmcahsl7XuAe/Wm0lawyozT7Hifncy357Lzmp8bJ5I7uztNcU2reQyo+zsyItKxW5mULLfUMACALdVmPrpmfDyO2RgwWwooyWXOWyc2GZ2YqvUpJ8UcOHUK66jZxRSM2z9lxwl2XMXe2d2Ysxy3Ci56Bc2Haa5KbZ1RSOfid3+dxMk0jEKY0jiyMysoGcyXItoxZfw1NVLRSRFxu7s2pdgwERAKU5lSsWRiuVWADLcHgcq+oVHaS4+Z3Kj7w+xoUSFFWywf3QudNCvp0Y+ujm22+oUUreRlxOzkeSOU5g8eYKQxGjZcwIHEHIuh6q4pNJo60m7mOPZMaymRS6ljmZQ7BSbWuUva9M7tYZVe5s4zCpKjRyKGRwVYHpB41xNp3QaurM1Nn7FiidnXOzsqozO7MSq3sLsf3jUpTbVjiilxPrZmyY4NIy4UCyoXYqo6gpOgrkpuWoUUtDNtDApMmR72uCLEggqQQQRwIIBrkZOLujrVzWxuxIpSpbPcIUursCym1wxB8YadNSU2jjimbeBwixRpHGLIihVHUBwqLbbuzqVlYxR7LiWdsQF+ldQrNc8B1DgOi/XYdVdzPLl7hlV7mOXY0LRPEV8R2Ltqb5ic1weIN9R1V3O73OZVaxjTd+ALMpUuJwBMXYsWsLDUnqNNpK6fQZFxMuz9kRwu8i5i7hVdncsSEzZdSejMaSm2rBRSdzfqBIUAoBQCgFAKAUAoBQCgFAKAUAoBQCgFAKAUAoBQCgFAKAUAoBQCgFAKAUAoBQCgFAKAUAoBQCgFAKAUAoBQCgFAKAUAoBQCgFAKAUAoBQCgFAKA/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333375" y="-381000"/>
            <a:ext cx="28575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9" name="AutoShape 8" descr="data:image/jpeg;base64,/9j/4AAQSkZJRgABAQAAAQABAAD/2wCEAAkGBxQTEhUUEhQWFRUXGB4aFBgYGBwfHxsgHCEdHRwgIhcdHigiGB0mHxYZITEhJyksLi8uHSQzODMsNygtLi0BCgoKDg0OGxAQGzQkICQsNzQsMC8sNywsLCwsLC8sLCwvLCwvLCwsLCwsLS8sLCwsLCwsLCwsLCwsLCwsLCwsLP/AABEIAHgA8AMBEQACEQEDEQH/xAAcAAEAAgMBAQEAAAAAAAAAAAAABgcDBAUIAgH/xABKEAACAQIDAwYJCQUGBgMAAAABAgMAEQQSIQUGMQcTQVFhcRciMlOBkaKx0RQWIzVUcpKhwVJic4KyFTM0Q+HwJEJjs9LxJZOj/8QAGwEBAAMBAQEBAAAAAAAAAAAAAAIDBAEFBgf/xAAzEQACAQIDBQYGAgMBAQAAAAAAAQIDEQQSMRMUITJRFkFSYZGhBRUiM1OBccFCQ7HxBv/aAAwDAQACEQMRAD8AvGgFAKAUAoBQCgFAKAUAoBQCgFAKAUAoBQCgFAKAUAoBQCgFAKAUAoBQCgFAKAUAoBQCgFAKAUAoBQCgFAKAUAoBQCgFAKAUAoBQCgFAKAUAoBQCgNPam1IcOmeeRY14XY8ewdZqUYSk7JHHJLiyIz8q2BU2HOt2hNPzIrQsJUKt4gY/Czgv2ZvwD/ypudQ5vECY7G2kmJhjnjvkkF1uLG3aKzzi4txZdF5ldG7UTooBQCgOHvJvZhsCYxiGYc5mK5ULeTa/Dh5Qq2nRlU5SE6kY6nJh5TtnsyqJJLsQB9E/Emw6Km8LUXd7kNvAmDuACSQABck8AB29FZy41NmbVhxCloJFkVTlYqb2PG3qIqUoSjzI4pJ6GxicQsaM8jBVUXZibADvriTbsjrdjBsvakOITPBIsiXtdTfXq7K7KMouzRxST0NqRwoJYgAC5J4ADib9FROmnsrbEGJBOHlSUKbNlN7Ht6qlKEo8ysRjJS0Nx3ABJNgBck9AFRJHOXeDDFY3E8eWVssRzDxzwsO29T2crtW0I549Tp1Akc7aW3MPh2VJ5o42fyQzAE/6dtTjTlJXSIuUVqzo1Akam0tpQwLnnkSNeF2IH/upRi5OyRxyS1NiGUMoZTdWAKkdIOoNR0OmMYxOcMWYc4FzlenLe17dV67Z2ucvxsZ64dOdgNuYeaRo4Zo5HTylVgSKnKnKKu0RUk3ZM6NQJHOw23MPJKYY5o2lW+ZFYEi3HTsqbpySzNcCKnFu1zo1Aka+0cYsMTyyGyopZu4frXYxcnZHG7K55t3i27LjJjNMdToi9CL+yP8AetezTpqCyo8+U3J3ZzKmRFAeiuTr6twv8P8AU15GI+5L+TfS5F/BI6pLBQCgFAVHy7eXg/uy++KvQwWkv1/ZlxOqK22b/fRfxE/qFbJaMzLVHozfKNmwOJVFZmMTAKoJJ04ADUmvHpc6uehU5WfG5+Alhw6rM6uSFKhYRHlGUeKRmOZhrrp3UqyTlw/7c7BWXE0uUrCvLgikalmMsWgUt/mLclRxA4nsqeHaU7vo/wDhGqm42RqblYCeLHbQ5/xswgtIsRjR7CW+UXIJFwDYnoqVaUXCNvP+jlOLUnc62/kTPs/FKiszGIgKoJJ7ABqaroO1RX6kqivBo4u4+z5YMXiBKC2aCAiTmjGNAwyWHikrfXp66srSUoK3VkaaabuSDfB2GBxPNqztzTBVUEk3FtFGpOtVUrZ1fqTnfK7FX43dueNJAsTsuESOXDgIxLPKYzIBYeMQYW0GozCtsasW1x14P9f+mZ033LTQucGvONZWu+OycRJice0QsvyWMG8BfnPKuqNcWYdl+I0rZRnFRjfr1M9SMm210J5sFSMLAGBDCJAQdCDlF7g8DWWfMy+OiI1vRAY8fBipIHxECxMlkTOYnJBzc2NTcWFwOir6bvBxTs7+pXPhJO10TDDuGRSAQCAQCLEAjgV6D2VnZaR6KBv7Xd8rZPkgXNlOW+e9s3C9uirW1sreZD/P9Hex4JikA45GtbuNVR1RJ6FY7qbIxMcuymkU5RFKLCBkMWieLI9zck8LheB41tqzg1O3Xrr/AAUQjJZblq1hNBX+5eaLFtFh45vkbBnPPwNGYmJvlV2AMim/orXW4xvJ8fJ3uUU+DstCwKyF5EuVSYrs2a3TlU9xYA1owyvURVW5Gef69Uwln8le5+GxMDz4hOcOcoqkmwAA1sOJJP5VixNaUZZYmmjTjJXZOfmDs/7Kn5/Gsu8VOpdsodDo4mWHAYUsFKwwrfKuth2AntqCTqS82SbUY/wRXws4L9mb8A/8qv3OoVbxAl+wtrJioVnizBHvbMLHQ24eiqJwcJZWWxkpK6ODvBygYXCTNBKJS6gE5VBGuo1vVkMPOcbohKrGLsxu/wAoGFxcywRCUOwJGZQBpqdb0nh5wjdiNWMnZEQ5dvLwf3ZffFWnBaS/X9lWJ1RWWFlyOjWvlZWt12IP6VsaurGYnuN5W8Wx+jjijHRxY+kmwPqFZVg4LVl7xEugwXK5i1P0kUUg6eKn0EXA9Ro8HB6MLES7yyt098sPjh9GSkgF2je2Ydotow7R+VY6tGVPXQ0QqKehIqpLDBjsYkKNJKwRFF2YnQV1RbdkcbSV2VbtzleOYrhIRlH+ZLe57Qg4DvPoFboYPh9TM0sR4UcAcqW0L3zRW6ub/wBat3SmQ28yT7ucrSswTGRiMHhIlyo+8p1A7QT3CqKmDaV4MsjiPEWdFIGUMpBUi4I4EHgb1ifA0n0xsLnQdNAVzvNyrRRMUwic+w4uTZB3W1f8h21sp4RvjLgZ54hLhHiRSXlXxxNwIVHVkJ95q9YSmVbxIkfJ5vzisZi+Zm5vJkZvFWxuLW1v21TXoQhC6LKVWUpWZZeInVFZ3YKqi7EmwAHbWNJt2RpbsVbvHyt2YpgowQNOdkvr91B0dpPorbTwfC82ZZYjwkUflI2gTfngOwItvdV+7U+hXtpne2HyuTKwGKiWROlo/FYfynRu7Sq54OL5WTjiH3otjZe0Y8RGssLh0bgR7iOg9lYJRcXZmpNNXRt1E6Q7la+rZfvJ/UK0YX7qKq/Iyg69Uwkn3b35xOCiMUIjKli3jKSbm3b2VRUoRm7sshVcVZHV8LGN/Zh/CfjUN0pk94kTja+0nxOwZJpLZ5ICzW4caywio11FdS2Us1JvyKLr1DGeguS76tg/m/qNeTifuM3UeRFW8rP1lJ9xPdW7C/bRmr845JvrKP7j+6mK+2xQ5yQ8u3l4P7svviqrBaS/X9lmJ1RV1bTMdbYe7eJxdzh4mdQbM2gUHqueJ7BVc6sIczJRhKWh+bc3cxOEt8oiZAxsraFSerMOB7DSFSM+ViUJR1NDB4t4pFkiYq6G6sOg/wC+iptJqzIptcUejd0NujG4WOcCxOjjqYaN6Okdhrx6tPJJxPQhPNG5UHKhvO2KxJiU/QwMVA6GcaMx67EED09dehhqWSN+9mStPM7dyIhhcM8jrHGpd2NlVRck1obSV2VJX4I7+0txcbBCZpY1VBxvItx6L8ewVVHEQk7IsdKSV2Rurissvke3nZJfkchuj3MN/wDlYXJXuI17CO2sWLpXWdfs0UJ2eVm3yxb0MCMFEbAjNOR038le7pPoqOEpLnf6O15/4oqit5mJRg+T7aEihhAVB4Z2Cn1XuPTVDxFNd5YqM33Ex5N9zcXhcZzs8YVObYXDA6m1tB3VnxFeE4WRdSpyjK7ObywbytJN8kjNo47GW3/M51APYo6Os9lTwlKyzsjXnd5Su4oyzBVBZmNlAFySeAA6TWszkxh5MMeyZsiKf2C4v+Wl/TWd4qnexdsJ2Inj8FJDI0cqFHXylbiPiO2tEZKSuilpp2ZJ+TXeY4PEhGP0MxCyA8AeCt2dR7O6qMRSzxv3otpTyy8mX/XlG4h3K19Wy/eT+oVowv3UVV+RlB16phN/A7ExEy5oYJJFva6qSL9VxUJTjHg2dUW9EbHzVxv2Wf8A+s1zaw6o7s5dC1cRh3j3dZJFKOuHsysLEG/SKwpp4i66mpq1Gz6FJ16RjPQXJd9Wwfzf1GvJxP3GbqPIireVn6yk+4nurdhftozV+cck31lH9x/dTFfbYoc5IeXby8H92X3xVVgtJfr+yzE6orCGIsyqNCxCg95t+tbL24mY9Q7MwCQRJFGLIgAA/XvPGvFlJyd2ekkkrI/NqbPTERPDKLo4IPxHaOIpGTi7oNJqzPL80RVmU6lSVPoNv0r2r34nmlmcj2OZMPtC3CNVkUfvFZL/APaX1VjxcU3E04d8GVgvCtrMqJRufvOmASV0i5zEvZULeSiDUnrJYnh+6Naoq0nUsr8C2nPJd95x9ubbnxb85iJC5F8t9At+IVeC1ZCEYK0UQlJyd2dvdXcLE42zgc1CeEjjiP3V4t+Q7arq4iFPhqycKUpFw7sbm4bBC8a5pOmV7FvR0KOwV59StKpqa4U4x0KL3vnL47FMdTzzj8JKj8lFenSVoR/gxTd5MkvI5stJsY0jgHmUDKD+0TYH0WNU4uTULLvLKCTl/BeNeYbRQHl/bs5fEzueLTOfaNe3BWil5Hmyd2yc8iWCR8TNIwBaJFydmcsCfUtvTWXGSail1LsOvqbLnrzjYVhy44FeZgnt44k5u/WrKzfkU/M1twUndxM2JXBMp9+Br0EZGeptmzF4Y3PFkVj3kA14clZtHprQi/K19Wy/eT+oVfhfuorr8jKDr1TCXfyL/wCAb+M3uWvMxn3P0bMPyk+rKXkd5QhfZuKt5o/pV1D7kf5K6vIzzpXrmAu/ks29h/kKRNKiPGSGV2AOpJBF+IrzMTTlnvY2UZrLYrTlF2ik+PleJgyeKoYcDlGtuvWtuHi400mZ6rTnwN3klH/yUf3H91RxX2ztDnJny3bML4eGcf5TlW7pLa/iRfXWbBytJx6/0XYiPBMpv8q9EyF/7n79YfFRLzkixTgWkRyBcjpUnQg8a8qrh5QfDQ3U6qkvM/N8d+8PhYmEciyzkWRUINieliNABxpSw8pvjoKlVRXDUoCvVMJcPIzsf/hcRK/k4ghAP3UDC/rkYeivPxc/qSXcasPH6W+pU2PwTQSvC/lRsUb0aX7jx9Nb1JSV13mVqzsY8PGGZVLBQSAWbgt+k26BR6BFt7s7v7KwiCefEwzvYHMzLlU/ux3J9Jue6sFSpVm8qVjVCEIq7Z9pyvw88ytA/M3skikZj2mM2sOnjfspubtrxG8K+nAmuxN5sLi/7iZXa1yvBh/KdazTpThzIvjOMtGUXyhbOMG0JweDtzi9z6++4r06Es1NGKqrTY3D3k+Q4oSMCY2GSUDjY63A6bEXt30r0tpGwpzyO5fGD3gwsqho8REQf3wPyJuK8t05J2aNqnF95tw46JzZJEY9SsCfUDUXFrVHbo887+bMOHx86EWDOZE7Q5ze8keivXoTzU0zBUjaTPvcXec4DEc4VLRuMsqjjbiCO0H9a5WpbSNhTnkdy64t9sAyZ/lUYHabEfynWvNdCpe1jZtYdSpuUvfBcdIiQ35mIkgnQux0zW6ABoO81vw9HZq71ZlrVM74aEJfga0opZ6i2L/h4f4Sf0ivEnzM9OOiI3ytfVsv3k/qFXYX7qK6/Iyg69Uwl38i/wDgG/jN7lrzMZ9z9GzD8pPqyl5r7QwazRPE/kupVu4i1di8rujjV1Y817wbElwcxhmFiPJbocdDDs91ezCamro8+UXF2ZzSKmRFAW9yO7sPHmxcq5c65YQeNjqzEdR0A9PZXn4uqn9C/ZqoQa+plkY/BpNG8UgzI6lWHYaxxbi7o0NXVmee98t0pcBJZrtEx+jltoew9TdnT0V69Ksqi4amCpTcGR0irSAAoCR7mboy4+Sy3SFT9JLbQdYXrb3dPbTWrKmvMsp03NnoTAYNIY0ijGVEUKo7BXkybk7s3JWVkQHlO3GbE/8AE4YXmUWkTzgHAg/tD8/Rrqw1dQ+mWhRWpZuKKYZSCQQQQbEHQgjiCOg9lekZD5tQGXC4Z5HWONS7sbKqi5PorjaSuwlfgi9uTnc35DGXlsZ5AM1uCDjlH6np9FeXiK+0dlojbSp5Fx1MvKHueMfEGQhZ4782TwYHip77aHoPeaYets3x0Z2rTzrzKFxmFeJ2jlUo6mzKwsR/vrr1E01dGFqzszCVrpyxOORtR/aI/hP+lZsX9v8AZfh19ZZXKBucuPiBQhZ4782x4EHirdh6D0H01ioVtm+Ohoq0868yhtoYGSCQxTIY3HFW49/aO0V6sZKSujC007M1q6BQH4/A0RxnqLYv+Hh/hJ/SK8SfMz046Ix7eiw7QsMWEMNxmz8L30/O1cU8n1J2LIUZVnkirvoRb+zdh/s4b1/61Le5eMt+U1/xP0OtsramzsMmSCWGNL3yq2lz0/lVcq6k7yZOPw3Ex4Km/Q3PnRg/tEX4qjtI9Tvy7FfjfoPnRg/tEf4qbSPUfLsV+N+hqbT2rs7EJknkgkXqYg/+qlGsou6kcfwzEy4Om/Q884lbOwHQxHqNe6tDwSa8lAwglmfF834gQxGToN2vYHp0FY8bUyRXG1zbgsNUryeSOaxbnzowf2iP8VeZtI9T0vl2K/G/QfOjB/aI/wAVNpHqPl2K/G/Q+J94sC6lXnhZSLEEgg+g11VYrimPl2Kf+t+hEcdu3sSQ3EiRn/pyED1air446S/yKn8Hrv8A1v0PrAbu7EiNy6SH/qSEj1cKSx0n/kF8Irr/AFv0JZDvHgkUKs8KqBYAEADuA4VQ6sX3lvy7Ffjfoffzowf2iP8AFXNpHqPl2K/G/QfOjB/aIvxU2keo+XYr8b9DkbabZOKN52gdrWzXs34hrVkMTk5ZEZfC8RLWm/Q4S7rbDBvzo7ufa3vq3f5eJFfyev8AjfuSPZGL2XhQRh3gjvxIOp7zxNUzxGfmkWx+GYmOlN+h0fnRg/tEf4qhtI9Tvy7FfjfoPnRg/tEX4qbSPUfLsV+N+hzts4vZeKAGIeCS3Ak6jubiKnDEZOWRyXwzEy1pv0ItLulsUnTEFewS/EGr1j31RV8nr/jkdHd3ZmysHNz0OJ8bKV8aQEWPZbsqFTGZ1ZtEofCcRF3VOXoSn50YP7RF+KqNpHqWfLsV+N+hp7T2ps3ELlnkgkXoDWNu7qqUa6jxUjj+G4l6036HAbYWwyb3iHYJGt6r1bvsvEQ+UV/xP0MuM2VsWSMRZoUUNm+jbKSQCNW4kanSuRxjTvmD+E12rbJ+hzvmnsPz3/7NVm/y6oj8mr/jl7libLljaJOZYNGAFUg30XTj6KozZuJCpSnSeSaszQ3v2O2LwzQoyqxKm7Xt4pB6O6oVIuUbI2fDcVHC4hVZK6V9PNWIH4L8R56H2vhWbdpH0XaOh4Jew8F+I89D7Xwpu0h2joeCXsPBfiPPQ+18KbtIdo6Hgl7DwX4jz0PtfCm7SHaOh4Jex+HkvxHnofa+FN2l1Or/AOkoJ8kvYq/Gn6R/vt7zX1C0Pzoke4m7cmNaZY3RSgQnNfW+cdA7K834lTc4xt5/0e98A+IQwc6jmm7paeVyXeC/Eeeh9r4V5O7SPpu0dDwS9h4L8R56H2vhTdpDtHQ8EvYeC/Eeeh9r4U3aQ7R0PBL2HgvxHnofa+FN2kO0dDwS9h4L8R56H2vhTdpDtHQ8EvYeC/Eeeh9r4U3aQ7R0PBL2HgvxHnofa+FN2kO0dDwS9h4L8R56H2vhTdpDtHQ8EvYeC/Eeeh9r4U3aQ7R0PBL2HgvxHnofa+FN2kO0dDwS9h4L8R56H2vhTdpDtHQ8EvYeC/Eeeh9r4U3aQ7R0PBL2HgvxHnofa+FN2kO0dDwS9h4L8R56H2vhTdpDtHQ8EvYeC/Eeeh9r4U3aQ7R0PBL2HgvxHnofa+FN2kO0dDwS9h4L8R56H2vhTdpDtHQ8EvYeC/Eeeh9r4U3aQ7R0PBL2HgvxHnofa+FN2kO0dDwS9h4L8R56H2vhTdpDtHQ8EvYeC/Eeeh9r4U3aQ7R0PBL2J9unslsLhkhdlZlJuVvbUk9PfWmnFxjZnzfxDFRxNd1YqyfX+DsVMxCgFAKAUAoDgNuXgCSThYrnU+LVu3qdSGyh0N7ZWwsPhixw8KRlrBsote17e81GVSUuZnYxUdEcnGl1xw59pRC5QYYxvZA4uWV1GpLWFibjQjTpmrZOGveRd83E/cbvFKokmSNDh4ZObcljnezBXKgCwsSQAeNjwoqa4Jviw5vVaH7t/eGWJ5xEkbLh4RLKzsRxLWUAA6kIdeikKaklfvYlNq9u4yYfb8inEfKI1UQwrMQjFiA2fxGuAM/0fRprXHTXDL3uwU3xuMBtqfn4YsRHGvyiN3jyOSUyZCVa4FzaQajpBpKEcrcXodUndJ95n3d2tJOZecVEyNl5sFs6anywQBqACCNNeJ41ypBRtYRk2fu1tozLPFBh0jZnjd3aRiAgUoF0UEm5c+qkYxyuUjrbvZGsu8RbDRSDm0mkJCo2dgSps+UIpZxpfh0i9d2dpNdxzNwPn5xSNhYpY4laWSURKhYhT4xVmDFbhbKzai9hwruzWZpvgczu10fm1MZjBNhIk5kM+dpNWscg1HC+Xx0143pGMLNsNyukY8TvPJzzLFDnjjlWJ/FkLMSQGZSqFAq5tbnWx4V1Ulbiw5u/BHe2vtBcPDJM9ysaliBxNujvPCqoRzSSROTsrkfXFYlsXAmIWONUjedubdiBoECtcC+XMdeB6harbRUW4/wQu8yufew95ZZ5IvoSIZlZkOWTMgGq5yUCeMOo6dtcnSUU+PFCM2+4397sZLFhnaDKJDZVLX0LnKLAA3N2Gh0qNKKcuJ2baXA+4cdIs0EDhS7Ru8rKTZchRVtca5i/5GjirOSO3d0jPsPaBnhWWwAcsUseK3IU+kAH01GccrsIu6uaEm3mzvEqAy8/zUYJNiuVHZz1AKx9Nuup7NWv5HM3cYpts5PlUwQsVkSCNc5s7eLbQ+Kl2lsSBfTW9hXVC9l+zma12YcLjJTjG+VGNFw2HLMUc5PpW4kMBYgQtxvxPXXWlk+nvf8Az/04m83HuRsbA29JNM0UippGJFZOcAsSRa0iqTwuGGhqM6aUbolGTbsyQ1UTFAKAUAoBQCgFAKA5g2HFzolOdmViyhpGKqToSqE2BsSOy5qe0drEcqvc+X3fgL5yreWJMmZsmcahsl7XuAe/Wm0lawyozT7Hifncy357Lzmp8bJ5I7uztNcU2reQyo+zsyItKxW5mULLfUMACALdVmPrpmfDyO2RgwWwooyWXOWyc2GZ2YqvUpJ8UcOHUK66jZxRSM2z9lxwl2XMXe2d2Ysxy3Ci56Bc2Haa5KbZ1RSOfid3+dxMk0jEKY0jiyMysoGcyXItoxZfw1NVLRSRFxu7s2pdgwERAKU5lSsWRiuVWADLcHgcq+oVHaS4+Z3Kj7w+xoUSFFWywf3QudNCvp0Y+ujm22+oUUreRlxOzkeSOU5g8eYKQxGjZcwIHEHIuh6q4pNJo60m7mOPZMaymRS6ljmZQ7BSbWuUva9M7tYZVe5s4zCpKjRyKGRwVYHpB41xNp3QaurM1Nn7FiidnXOzsqozO7MSq3sLsf3jUpTbVjiilxPrZmyY4NIy4UCyoXYqo6gpOgrkpuWoUUtDNtDApMmR72uCLEggqQQQRwIIBrkZOLujrVzWxuxIpSpbPcIUursCym1wxB8YadNSU2jjimbeBwixRpHGLIihVHUBwqLbbuzqVlYxR7LiWdsQF+ldQrNc8B1DgOi/XYdVdzPLl7hlV7mOXY0LRPEV8R2Ltqb5ic1weIN9R1V3O73OZVaxjTd+ALMpUuJwBMXYsWsLDUnqNNpK6fQZFxMuz9kRwu8i5i7hVdncsSEzZdSejMaSm2rBRSdzfqBIUAoBQCgFAKAUAoBQCgFAKAUAoBQCgFAKAUAoBQCgFAKAUAoBQCgFAKAUAoBQCgFAKAUAoBQCgFAKAUAoBQCgFAKAUAoBQCgFAKAUAoBQCgFAKA/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485775" y="-228600"/>
            <a:ext cx="28575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0" name="AutoShape 10" descr="data:image/jpeg;base64,/9j/4AAQSkZJRgABAQAAAQABAAD/2wCEAAkGBxQTEhUUEhQWFRUXGB4aFBgYGBwfHxsgHCEdHRwgIhcdHigiGB0mHxYZITEhJyksLi8uHSQzODMsNygtLi0BCgoKDg0OGxAQGzQkICQsNzQsMC8sNywsLCwsLC8sLCwvLCwvLCwsLCwsLS8sLCwsLCwsLCwsLCwsLCwsLCwsLP/AABEIAHgA8AMBEQACEQEDEQH/xAAcAAEAAgMBAQEAAAAAAAAAAAAABgcDBAUIAgH/xABKEAACAQIDAwYJCQUGBgMAAAABAgMAEQQSIQUGMQcTQVFhcRciMlOBkaKx0RQWIzVUcpKhwVJic4KyFTM0Q+HwJEJjs9LxJZOj/8QAGwEBAAMBAQEBAAAAAAAAAAAAAAIDBAEFBgf/xAAzEQACAQIDBQYGAgMBAQAAAAAAAQIDEQQSMRMUITJRFkFSYZGhBRUiM1OBccFCQ7HxBv/aAAwDAQACEQMRAD8AvGgFAKAUAoBQCgFAKAUAoBQCgFAKAUAoBQCgFAKAUAoBQCgFAKAUAoBQCgFAKAUAoBQCgFAKAUAoBQCgFAKAUAoBQCgFAKAUAoBQCgFAKAUAoBQCgNPam1IcOmeeRY14XY8ewdZqUYSk7JHHJLiyIz8q2BU2HOt2hNPzIrQsJUKt4gY/Czgv2ZvwD/ypudQ5vECY7G2kmJhjnjvkkF1uLG3aKzzi4txZdF5ldG7UTooBQCgOHvJvZhsCYxiGYc5mK5ULeTa/Dh5Qq2nRlU5SE6kY6nJh5TtnsyqJJLsQB9E/Emw6Km8LUXd7kNvAmDuACSQABck8AB29FZy41NmbVhxCloJFkVTlYqb2PG3qIqUoSjzI4pJ6GxicQsaM8jBVUXZibADvriTbsjrdjBsvakOITPBIsiXtdTfXq7K7KMouzRxST0NqRwoJYgAC5J4ADib9FROmnsrbEGJBOHlSUKbNlN7Ht6qlKEo8ysRjJS0Nx3ABJNgBck9AFRJHOXeDDFY3E8eWVssRzDxzwsO29T2crtW0I549Tp1Akc7aW3MPh2VJ5o42fyQzAE/6dtTjTlJXSIuUVqzo1Akam0tpQwLnnkSNeF2IH/upRi5OyRxyS1NiGUMoZTdWAKkdIOoNR0OmMYxOcMWYc4FzlenLe17dV67Z2ucvxsZ64dOdgNuYeaRo4Zo5HTylVgSKnKnKKu0RUk3ZM6NQJHOw23MPJKYY5o2lW+ZFYEi3HTsqbpySzNcCKnFu1zo1Aka+0cYsMTyyGyopZu4frXYxcnZHG7K55t3i27LjJjNMdToi9CL+yP8AetezTpqCyo8+U3J3ZzKmRFAeiuTr6twv8P8AU15GI+5L+TfS5F/BI6pLBQCgFAVHy7eXg/uy++KvQwWkv1/ZlxOqK22b/fRfxE/qFbJaMzLVHozfKNmwOJVFZmMTAKoJJ04ADUmvHpc6uehU5WfG5+Alhw6rM6uSFKhYRHlGUeKRmOZhrrp3UqyTlw/7c7BWXE0uUrCvLgikalmMsWgUt/mLclRxA4nsqeHaU7vo/wDhGqm42RqblYCeLHbQ5/xswgtIsRjR7CW+UXIJFwDYnoqVaUXCNvP+jlOLUnc62/kTPs/FKiszGIgKoJJ7ABqaroO1RX6kqivBo4u4+z5YMXiBKC2aCAiTmjGNAwyWHikrfXp66srSUoK3VkaaabuSDfB2GBxPNqztzTBVUEk3FtFGpOtVUrZ1fqTnfK7FX43dueNJAsTsuESOXDgIxLPKYzIBYeMQYW0GozCtsasW1x14P9f+mZ033LTQucGvONZWu+OycRJice0QsvyWMG8BfnPKuqNcWYdl+I0rZRnFRjfr1M9SMm210J5sFSMLAGBDCJAQdCDlF7g8DWWfMy+OiI1vRAY8fBipIHxECxMlkTOYnJBzc2NTcWFwOir6bvBxTs7+pXPhJO10TDDuGRSAQCAQCLEAjgV6D2VnZaR6KBv7Xd8rZPkgXNlOW+e9s3C9uirW1sreZD/P9Hex4JikA45GtbuNVR1RJ6FY7qbIxMcuymkU5RFKLCBkMWieLI9zck8LheB41tqzg1O3Xrr/AAUQjJZblq1hNBX+5eaLFtFh45vkbBnPPwNGYmJvlV2AMim/orXW4xvJ8fJ3uUU+DstCwKyF5EuVSYrs2a3TlU9xYA1owyvURVW5Gef69Uwln8le5+GxMDz4hOcOcoqkmwAA1sOJJP5VixNaUZZYmmjTjJXZOfmDs/7Kn5/Gsu8VOpdsodDo4mWHAYUsFKwwrfKuth2AntqCTqS82SbUY/wRXws4L9mb8A/8qv3OoVbxAl+wtrJioVnizBHvbMLHQ24eiqJwcJZWWxkpK6ODvBygYXCTNBKJS6gE5VBGuo1vVkMPOcbohKrGLsxu/wAoGFxcywRCUOwJGZQBpqdb0nh5wjdiNWMnZEQ5dvLwf3ZffFWnBaS/X9lWJ1RWWFlyOjWvlZWt12IP6VsaurGYnuN5W8Wx+jjijHRxY+kmwPqFZVg4LVl7xEugwXK5i1P0kUUg6eKn0EXA9Ro8HB6MLES7yyt098sPjh9GSkgF2je2Ydotow7R+VY6tGVPXQ0QqKehIqpLDBjsYkKNJKwRFF2YnQV1RbdkcbSV2VbtzleOYrhIRlH+ZLe57Qg4DvPoFboYPh9TM0sR4UcAcqW0L3zRW6ub/wBat3SmQ28yT7ucrSswTGRiMHhIlyo+8p1A7QT3CqKmDaV4MsjiPEWdFIGUMpBUi4I4EHgb1ifA0n0xsLnQdNAVzvNyrRRMUwic+w4uTZB3W1f8h21sp4RvjLgZ54hLhHiRSXlXxxNwIVHVkJ95q9YSmVbxIkfJ5vzisZi+Zm5vJkZvFWxuLW1v21TXoQhC6LKVWUpWZZeInVFZ3YKqi7EmwAHbWNJt2RpbsVbvHyt2YpgowQNOdkvr91B0dpPorbTwfC82ZZYjwkUflI2gTfngOwItvdV+7U+hXtpne2HyuTKwGKiWROlo/FYfynRu7Sq54OL5WTjiH3otjZe0Y8RGssLh0bgR7iOg9lYJRcXZmpNNXRt1E6Q7la+rZfvJ/UK0YX7qKq/Iyg69Uwkn3b35xOCiMUIjKli3jKSbm3b2VRUoRm7sshVcVZHV8LGN/Zh/CfjUN0pk94kTja+0nxOwZJpLZ5ICzW4caywio11FdS2Us1JvyKLr1DGeguS76tg/m/qNeTifuM3UeRFW8rP1lJ9xPdW7C/bRmr845JvrKP7j+6mK+2xQ5yQ8u3l4P7svviqrBaS/X9lmJ1RV1bTMdbYe7eJxdzh4mdQbM2gUHqueJ7BVc6sIczJRhKWh+bc3cxOEt8oiZAxsraFSerMOB7DSFSM+ViUJR1NDB4t4pFkiYq6G6sOg/wC+iptJqzIptcUejd0NujG4WOcCxOjjqYaN6Okdhrx6tPJJxPQhPNG5UHKhvO2KxJiU/QwMVA6GcaMx67EED09dehhqWSN+9mStPM7dyIhhcM8jrHGpd2NlVRck1obSV2VJX4I7+0txcbBCZpY1VBxvItx6L8ewVVHEQk7IsdKSV2Rurissvke3nZJfkchuj3MN/wDlYXJXuI17CO2sWLpXWdfs0UJ2eVm3yxb0MCMFEbAjNOR038le7pPoqOEpLnf6O15/4oqit5mJRg+T7aEihhAVB4Z2Cn1XuPTVDxFNd5YqM33Ex5N9zcXhcZzs8YVObYXDA6m1tB3VnxFeE4WRdSpyjK7ObywbytJN8kjNo47GW3/M51APYo6Os9lTwlKyzsjXnd5Su4oyzBVBZmNlAFySeAA6TWszkxh5MMeyZsiKf2C4v+Wl/TWd4qnexdsJ2Inj8FJDI0cqFHXylbiPiO2tEZKSuilpp2ZJ+TXeY4PEhGP0MxCyA8AeCt2dR7O6qMRSzxv3otpTyy8mX/XlG4h3K19Wy/eT+oVowv3UVV+RlB16phN/A7ExEy5oYJJFva6qSL9VxUJTjHg2dUW9EbHzVxv2Wf8A+s1zaw6o7s5dC1cRh3j3dZJFKOuHsysLEG/SKwpp4i66mpq1Gz6FJ16RjPQXJd9Wwfzf1GvJxP3GbqPIireVn6yk+4nurdhftozV+cck31lH9x/dTFfbYoc5IeXby8H92X3xVVgtJfr+yzE6orCGIsyqNCxCg95t+tbL24mY9Q7MwCQRJFGLIgAA/XvPGvFlJyd2ekkkrI/NqbPTERPDKLo4IPxHaOIpGTi7oNJqzPL80RVmU6lSVPoNv0r2r34nmlmcj2OZMPtC3CNVkUfvFZL/APaX1VjxcU3E04d8GVgvCtrMqJRufvOmASV0i5zEvZULeSiDUnrJYnh+6Naoq0nUsr8C2nPJd95x9ubbnxb85iJC5F8t9At+IVeC1ZCEYK0UQlJyd2dvdXcLE42zgc1CeEjjiP3V4t+Q7arq4iFPhqycKUpFw7sbm4bBC8a5pOmV7FvR0KOwV59StKpqa4U4x0KL3vnL47FMdTzzj8JKj8lFenSVoR/gxTd5MkvI5stJsY0jgHmUDKD+0TYH0WNU4uTULLvLKCTl/BeNeYbRQHl/bs5fEzueLTOfaNe3BWil5Hmyd2yc8iWCR8TNIwBaJFydmcsCfUtvTWXGSail1LsOvqbLnrzjYVhy44FeZgnt44k5u/WrKzfkU/M1twUndxM2JXBMp9+Br0EZGeptmzF4Y3PFkVj3kA14clZtHprQi/K19Wy/eT+oVfhfuorr8jKDr1TCXfyL/wCAb+M3uWvMxn3P0bMPyk+rKXkd5QhfZuKt5o/pV1D7kf5K6vIzzpXrmAu/ks29h/kKRNKiPGSGV2AOpJBF+IrzMTTlnvY2UZrLYrTlF2ik+PleJgyeKoYcDlGtuvWtuHi400mZ6rTnwN3klH/yUf3H91RxX2ztDnJny3bML4eGcf5TlW7pLa/iRfXWbBytJx6/0XYiPBMpv8q9EyF/7n79YfFRLzkixTgWkRyBcjpUnQg8a8qrh5QfDQ3U6qkvM/N8d+8PhYmEciyzkWRUINieliNABxpSw8pvjoKlVRXDUoCvVMJcPIzsf/hcRK/k4ghAP3UDC/rkYeivPxc/qSXcasPH6W+pU2PwTQSvC/lRsUb0aX7jx9Nb1JSV13mVqzsY8PGGZVLBQSAWbgt+k26BR6BFt7s7v7KwiCefEwzvYHMzLlU/ux3J9Jue6sFSpVm8qVjVCEIq7Z9pyvw88ytA/M3skikZj2mM2sOnjfspubtrxG8K+nAmuxN5sLi/7iZXa1yvBh/KdazTpThzIvjOMtGUXyhbOMG0JweDtzi9z6++4r06Es1NGKqrTY3D3k+Q4oSMCY2GSUDjY63A6bEXt30r0tpGwpzyO5fGD3gwsqho8REQf3wPyJuK8t05J2aNqnF95tw46JzZJEY9SsCfUDUXFrVHbo887+bMOHx86EWDOZE7Q5ze8keivXoTzU0zBUjaTPvcXec4DEc4VLRuMsqjjbiCO0H9a5WpbSNhTnkdy64t9sAyZ/lUYHabEfynWvNdCpe1jZtYdSpuUvfBcdIiQ35mIkgnQux0zW6ABoO81vw9HZq71ZlrVM74aEJfga0opZ6i2L/h4f4Sf0ivEnzM9OOiI3ytfVsv3k/qFXYX7qK6/Iyg69Uwl38i/wDgG/jN7lrzMZ9z9GzD8pPqyl5r7QwazRPE/kupVu4i1di8rujjV1Y817wbElwcxhmFiPJbocdDDs91ezCamro8+UXF2ZzSKmRFAW9yO7sPHmxcq5c65YQeNjqzEdR0A9PZXn4uqn9C/ZqoQa+plkY/BpNG8UgzI6lWHYaxxbi7o0NXVmee98t0pcBJZrtEx+jltoew9TdnT0V69Ksqi4amCpTcGR0irSAAoCR7mboy4+Sy3SFT9JLbQdYXrb3dPbTWrKmvMsp03NnoTAYNIY0ijGVEUKo7BXkybk7s3JWVkQHlO3GbE/8AE4YXmUWkTzgHAg/tD8/Rrqw1dQ+mWhRWpZuKKYZSCQQQQbEHQgjiCOg9lekZD5tQGXC4Z5HWONS7sbKqi5PorjaSuwlfgi9uTnc35DGXlsZ5AM1uCDjlH6np9FeXiK+0dlojbSp5Fx1MvKHueMfEGQhZ4782TwYHip77aHoPeaYets3x0Z2rTzrzKFxmFeJ2jlUo6mzKwsR/vrr1E01dGFqzszCVrpyxOORtR/aI/hP+lZsX9v8AZfh19ZZXKBucuPiBQhZ4782x4EHirdh6D0H01ioVtm+Ohoq0868yhtoYGSCQxTIY3HFW49/aO0V6sZKSujC007M1q6BQH4/A0RxnqLYv+Hh/hJ/SK8SfMz046Ix7eiw7QsMWEMNxmz8L30/O1cU8n1J2LIUZVnkirvoRb+zdh/s4b1/61Le5eMt+U1/xP0OtsramzsMmSCWGNL3yq2lz0/lVcq6k7yZOPw3Ex4Km/Q3PnRg/tEX4qjtI9Tvy7FfjfoPnRg/tEf4qbSPUfLsV+N+hqbT2rs7EJknkgkXqYg/+qlGsou6kcfwzEy4Om/Q884lbOwHQxHqNe6tDwSa8lAwglmfF834gQxGToN2vYHp0FY8bUyRXG1zbgsNUryeSOaxbnzowf2iP8VeZtI9T0vl2K/G/QfOjB/aI/wAVNpHqPl2K/G/Q+J94sC6lXnhZSLEEgg+g11VYrimPl2Kf+t+hEcdu3sSQ3EiRn/pyED1air446S/yKn8Hrv8A1v0PrAbu7EiNy6SH/qSEj1cKSx0n/kF8Irr/AFv0JZDvHgkUKs8KqBYAEADuA4VQ6sX3lvy7Ffjfoffzowf2iP8AFXNpHqPl2K/G/QfOjB/aIvxU2keo+XYr8b9DkbabZOKN52gdrWzXs34hrVkMTk5ZEZfC8RLWm/Q4S7rbDBvzo7ufa3vq3f5eJFfyev8AjfuSPZGL2XhQRh3gjvxIOp7zxNUzxGfmkWx+GYmOlN+h0fnRg/tEf4qhtI9Tvy7FfjfoPnRg/tEX4qbSPUfLsV+N+hzts4vZeKAGIeCS3Ak6jubiKnDEZOWRyXwzEy1pv0ItLulsUnTEFewS/EGr1j31RV8nr/jkdHd3ZmysHNz0OJ8bKV8aQEWPZbsqFTGZ1ZtEofCcRF3VOXoSn50YP7RF+KqNpHqWfLsV+N+hp7T2ps3ELlnkgkXoDWNu7qqUa6jxUjj+G4l6036HAbYWwyb3iHYJGt6r1bvsvEQ+UV/xP0MuM2VsWSMRZoUUNm+jbKSQCNW4kanSuRxjTvmD+E12rbJ+hzvmnsPz3/7NVm/y6oj8mr/jl7libLljaJOZYNGAFUg30XTj6KozZuJCpSnSeSaszQ3v2O2LwzQoyqxKm7Xt4pB6O6oVIuUbI2fDcVHC4hVZK6V9PNWIH4L8R56H2vhWbdpH0XaOh4Jew8F+I89D7Xwpu0h2joeCXsPBfiPPQ+18KbtIdo6Hgl7DwX4jz0PtfCm7SHaOh4Jex+HkvxHnofa+FN2l1Or/AOkoJ8kvYq/Gn6R/vt7zX1C0Pzoke4m7cmNaZY3RSgQnNfW+cdA7K834lTc4xt5/0e98A+IQwc6jmm7paeVyXeC/Eeeh9r4V5O7SPpu0dDwS9h4L8R56H2vhTdpDtHQ8EvYeC/Eeeh9r4U3aQ7R0PBL2HgvxHnofa+FN2kO0dDwS9h4L8R56H2vhTdpDtHQ8EvYeC/Eeeh9r4U3aQ7R0PBL2HgvxHnofa+FN2kO0dDwS9h4L8R56H2vhTdpDtHQ8EvYeC/Eeeh9r4U3aQ7R0PBL2HgvxHnofa+FN2kO0dDwS9h4L8R56H2vhTdpDtHQ8EvYeC/Eeeh9r4U3aQ7R0PBL2HgvxHnofa+FN2kO0dDwS9h4L8R56H2vhTdpDtHQ8EvYeC/Eeeh9r4U3aQ7R0PBL2HgvxHnofa+FN2kO0dDwS9h4L8R56H2vhTdpDtHQ8EvYeC/Eeeh9r4U3aQ7R0PBL2HgvxHnofa+FN2kO0dDwS9h4L8R56H2vhTdpDtHQ8EvYeC/Eeeh9r4U3aQ7R0PBL2J9unslsLhkhdlZlJuVvbUk9PfWmnFxjZnzfxDFRxNd1YqyfX+DsVMxCgFAKAUAoDgNuXgCSThYrnU+LVu3qdSGyh0N7ZWwsPhixw8KRlrBsote17e81GVSUuZnYxUdEcnGl1xw59pRC5QYYxvZA4uWV1GpLWFibjQjTpmrZOGveRd83E/cbvFKokmSNDh4ZObcljnezBXKgCwsSQAeNjwoqa4Jviw5vVaH7t/eGWJ5xEkbLh4RLKzsRxLWUAA6kIdeikKaklfvYlNq9u4yYfb8inEfKI1UQwrMQjFiA2fxGuAM/0fRprXHTXDL3uwU3xuMBtqfn4YsRHGvyiN3jyOSUyZCVa4FzaQajpBpKEcrcXodUndJ95n3d2tJOZecVEyNl5sFs6anywQBqACCNNeJ41ypBRtYRk2fu1tozLPFBh0jZnjd3aRiAgUoF0UEm5c+qkYxyuUjrbvZGsu8RbDRSDm0mkJCo2dgSps+UIpZxpfh0i9d2dpNdxzNwPn5xSNhYpY4laWSURKhYhT4xVmDFbhbKzai9hwruzWZpvgczu10fm1MZjBNhIk5kM+dpNWscg1HC+Xx0143pGMLNsNyukY8TvPJzzLFDnjjlWJ/FkLMSQGZSqFAq5tbnWx4V1Ulbiw5u/BHe2vtBcPDJM9ysaliBxNujvPCqoRzSSROTsrkfXFYlsXAmIWONUjedubdiBoECtcC+XMdeB6harbRUW4/wQu8yufew95ZZ5IvoSIZlZkOWTMgGq5yUCeMOo6dtcnSUU+PFCM2+4397sZLFhnaDKJDZVLX0LnKLAA3N2Gh0qNKKcuJ2baXA+4cdIs0EDhS7Ru8rKTZchRVtca5i/5GjirOSO3d0jPsPaBnhWWwAcsUseK3IU+kAH01GccrsIu6uaEm3mzvEqAy8/zUYJNiuVHZz1AKx9Nuup7NWv5HM3cYpts5PlUwQsVkSCNc5s7eLbQ+Kl2lsSBfTW9hXVC9l+zma12YcLjJTjG+VGNFw2HLMUc5PpW4kMBYgQtxvxPXXWlk+nvf8Az/04m83HuRsbA29JNM0UippGJFZOcAsSRa0iqTwuGGhqM6aUbolGTbsyQ1UTFAKAUAoBQCgFAKA5g2HFzolOdmViyhpGKqToSqE2BsSOy5qe0drEcqvc+X3fgL5yreWJMmZsmcahsl7XuAe/Wm0lawyozT7Hifncy357Lzmp8bJ5I7uztNcU2reQyo+zsyItKxW5mULLfUMACALdVmPrpmfDyO2RgwWwooyWXOWyc2GZ2YqvUpJ8UcOHUK66jZxRSM2z9lxwl2XMXe2d2Ysxy3Ci56Bc2Haa5KbZ1RSOfid3+dxMk0jEKY0jiyMysoGcyXItoxZfw1NVLRSRFxu7s2pdgwERAKU5lSsWRiuVWADLcHgcq+oVHaS4+Z3Kj7w+xoUSFFWywf3QudNCvp0Y+ujm22+oUUreRlxOzkeSOU5g8eYKQxGjZcwIHEHIuh6q4pNJo60m7mOPZMaymRS6ljmZQ7BSbWuUva9M7tYZVe5s4zCpKjRyKGRwVYHpB41xNp3QaurM1Nn7FiidnXOzsqozO7MSq3sLsf3jUpTbVjiilxPrZmyY4NIy4UCyoXYqo6gpOgrkpuWoUUtDNtDApMmR72uCLEggqQQQRwIIBrkZOLujrVzWxuxIpSpbPcIUursCym1wxB8YadNSU2jjimbeBwixRpHGLIihVHUBwqLbbuzqVlYxR7LiWdsQF+ldQrNc8B1DgOi/XYdVdzPLl7hlV7mOXY0LRPEV8R2Ltqb5ic1weIN9R1V3O73OZVaxjTd+ALMpUuJwBMXYsWsLDUnqNNpK6fQZFxMuz9kRwu8i5i7hVdncsSEzZdSejMaSm2rBRSdzfqBIUAoBQCgFAKAUAoBQCgFAKAUAoBQCgFAKAUAoBQCgFAKAUAoBQCgFAKAUAoBQCgFAKAUAoBQCgFAKAUAoBQCgFAKAUAoBQCgFAKAUAoBQCgFAKA/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638175" y="-76200"/>
            <a:ext cx="28575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1" name="AutoShape 12" descr="data:image/jpeg;base64,/9j/4AAQSkZJRgABAQAAAQABAAD/2wCEAAkGBxQTEhUUEhQWFRUXGB4aFBgYGBwfHxsgHCEdHRwgIhcdHigiGB0mHxYZITEhJyksLi8uHSQzODMsNygtLi0BCgoKDg0OGxAQGzQkICQsNzQsMC8sNywsLCwsLC8sLCwvLCwvLCwsLCwsLS8sLCwsLCwsLCwsLCwsLCwsLCwsLP/AABEIAHgA8AMBEQACEQEDEQH/xAAcAAEAAgMBAQEAAAAAAAAAAAAABgcDBAUIAgH/xABKEAACAQIDAwYJCQUGBgMAAAABAgMAEQQSIQUGMQcTQVFhcRciMlOBkaKx0RQWIzVUcpKhwVJic4KyFTM0Q+HwJEJjs9LxJZOj/8QAGwEBAAMBAQEBAAAAAAAAAAAAAAIDBAEFBgf/xAAzEQACAQIDBQYGAgMBAQAAAAAAAQIDEQQSMRMUITJRFkFSYZGhBRUiM1OBccFCQ7HxBv/aAAwDAQACEQMRAD8AvGgFAKAUAoBQCgFAKAUAoBQCgFAKAUAoBQCgFAKAUAoBQCgFAKAUAoBQCgFAKAUAoBQCgFAKAUAoBQCgFAKAUAoBQCgFAKAUAoBQCgFAKAUAoBQCgNPam1IcOmeeRY14XY8ewdZqUYSk7JHHJLiyIz8q2BU2HOt2hNPzIrQsJUKt4gY/Czgv2ZvwD/ypudQ5vECY7G2kmJhjnjvkkF1uLG3aKzzi4txZdF5ldG7UTooBQCgOHvJvZhsCYxiGYc5mK5ULeTa/Dh5Qq2nRlU5SE6kY6nJh5TtnsyqJJLsQB9E/Emw6Km8LUXd7kNvAmDuACSQABck8AB29FZy41NmbVhxCloJFkVTlYqb2PG3qIqUoSjzI4pJ6GxicQsaM8jBVUXZibADvriTbsjrdjBsvakOITPBIsiXtdTfXq7K7KMouzRxST0NqRwoJYgAC5J4ADib9FROmnsrbEGJBOHlSUKbNlN7Ht6qlKEo8ysRjJS0Nx3ABJNgBck9AFRJHOXeDDFY3E8eWVssRzDxzwsO29T2crtW0I549Tp1Akc7aW3MPh2VJ5o42fyQzAE/6dtTjTlJXSIuUVqzo1Akam0tpQwLnnkSNeF2IH/upRi5OyRxyS1NiGUMoZTdWAKkdIOoNR0OmMYxOcMWYc4FzlenLe17dV67Z2ucvxsZ64dOdgNuYeaRo4Zo5HTylVgSKnKnKKu0RUk3ZM6NQJHOw23MPJKYY5o2lW+ZFYEi3HTsqbpySzNcCKnFu1zo1Aka+0cYsMTyyGyopZu4frXYxcnZHG7K55t3i27LjJjNMdToi9CL+yP8AetezTpqCyo8+U3J3ZzKmRFAeiuTr6twv8P8AU15GI+5L+TfS5F/BI6pLBQCgFAVHy7eXg/uy++KvQwWkv1/ZlxOqK22b/fRfxE/qFbJaMzLVHozfKNmwOJVFZmMTAKoJJ04ADUmvHpc6uehU5WfG5+Alhw6rM6uSFKhYRHlGUeKRmOZhrrp3UqyTlw/7c7BWXE0uUrCvLgikalmMsWgUt/mLclRxA4nsqeHaU7vo/wDhGqm42RqblYCeLHbQ5/xswgtIsRjR7CW+UXIJFwDYnoqVaUXCNvP+jlOLUnc62/kTPs/FKiszGIgKoJJ7ABqaroO1RX6kqivBo4u4+z5YMXiBKC2aCAiTmjGNAwyWHikrfXp66srSUoK3VkaaabuSDfB2GBxPNqztzTBVUEk3FtFGpOtVUrZ1fqTnfK7FX43dueNJAsTsuESOXDgIxLPKYzIBYeMQYW0GozCtsasW1x14P9f+mZ033LTQucGvONZWu+OycRJice0QsvyWMG8BfnPKuqNcWYdl+I0rZRnFRjfr1M9SMm210J5sFSMLAGBDCJAQdCDlF7g8DWWfMy+OiI1vRAY8fBipIHxECxMlkTOYnJBzc2NTcWFwOir6bvBxTs7+pXPhJO10TDDuGRSAQCAQCLEAjgV6D2VnZaR6KBv7Xd8rZPkgXNlOW+e9s3C9uirW1sreZD/P9Hex4JikA45GtbuNVR1RJ6FY7qbIxMcuymkU5RFKLCBkMWieLI9zck8LheB41tqzg1O3Xrr/AAUQjJZblq1hNBX+5eaLFtFh45vkbBnPPwNGYmJvlV2AMim/orXW4xvJ8fJ3uUU+DstCwKyF5EuVSYrs2a3TlU9xYA1owyvURVW5Gef69Uwln8le5+GxMDz4hOcOcoqkmwAA1sOJJP5VixNaUZZYmmjTjJXZOfmDs/7Kn5/Gsu8VOpdsodDo4mWHAYUsFKwwrfKuth2AntqCTqS82SbUY/wRXws4L9mb8A/8qv3OoVbxAl+wtrJioVnizBHvbMLHQ24eiqJwcJZWWxkpK6ODvBygYXCTNBKJS6gE5VBGuo1vVkMPOcbohKrGLsxu/wAoGFxcywRCUOwJGZQBpqdb0nh5wjdiNWMnZEQ5dvLwf3ZffFWnBaS/X9lWJ1RWWFlyOjWvlZWt12IP6VsaurGYnuN5W8Wx+jjijHRxY+kmwPqFZVg4LVl7xEugwXK5i1P0kUUg6eKn0EXA9Ro8HB6MLES7yyt098sPjh9GSkgF2je2Ydotow7R+VY6tGVPXQ0QqKehIqpLDBjsYkKNJKwRFF2YnQV1RbdkcbSV2VbtzleOYrhIRlH+ZLe57Qg4DvPoFboYPh9TM0sR4UcAcqW0L3zRW6ub/wBat3SmQ28yT7ucrSswTGRiMHhIlyo+8p1A7QT3CqKmDaV4MsjiPEWdFIGUMpBUi4I4EHgb1ifA0n0xsLnQdNAVzvNyrRRMUwic+w4uTZB3W1f8h21sp4RvjLgZ54hLhHiRSXlXxxNwIVHVkJ95q9YSmVbxIkfJ5vzisZi+Zm5vJkZvFWxuLW1v21TXoQhC6LKVWUpWZZeInVFZ3YKqi7EmwAHbWNJt2RpbsVbvHyt2YpgowQNOdkvr91B0dpPorbTwfC82ZZYjwkUflI2gTfngOwItvdV+7U+hXtpne2HyuTKwGKiWROlo/FYfynRu7Sq54OL5WTjiH3otjZe0Y8RGssLh0bgR7iOg9lYJRcXZmpNNXRt1E6Q7la+rZfvJ/UK0YX7qKq/Iyg69Uwkn3b35xOCiMUIjKli3jKSbm3b2VRUoRm7sshVcVZHV8LGN/Zh/CfjUN0pk94kTja+0nxOwZJpLZ5ICzW4caywio11FdS2Us1JvyKLr1DGeguS76tg/m/qNeTifuM3UeRFW8rP1lJ9xPdW7C/bRmr845JvrKP7j+6mK+2xQ5yQ8u3l4P7svviqrBaS/X9lmJ1RV1bTMdbYe7eJxdzh4mdQbM2gUHqueJ7BVc6sIczJRhKWh+bc3cxOEt8oiZAxsraFSerMOB7DSFSM+ViUJR1NDB4t4pFkiYq6G6sOg/wC+iptJqzIptcUejd0NujG4WOcCxOjjqYaN6Okdhrx6tPJJxPQhPNG5UHKhvO2KxJiU/QwMVA6GcaMx67EED09dehhqWSN+9mStPM7dyIhhcM8jrHGpd2NlVRck1obSV2VJX4I7+0txcbBCZpY1VBxvItx6L8ewVVHEQk7IsdKSV2Rurissvke3nZJfkchuj3MN/wDlYXJXuI17CO2sWLpXWdfs0UJ2eVm3yxb0MCMFEbAjNOR038le7pPoqOEpLnf6O15/4oqit5mJRg+T7aEihhAVB4Z2Cn1XuPTVDxFNd5YqM33Ex5N9zcXhcZzs8YVObYXDA6m1tB3VnxFeE4WRdSpyjK7ObywbytJN8kjNo47GW3/M51APYo6Os9lTwlKyzsjXnd5Su4oyzBVBZmNlAFySeAA6TWszkxh5MMeyZsiKf2C4v+Wl/TWd4qnexdsJ2Inj8FJDI0cqFHXylbiPiO2tEZKSuilpp2ZJ+TXeY4PEhGP0MxCyA8AeCt2dR7O6qMRSzxv3otpTyy8mX/XlG4h3K19Wy/eT+oVowv3UVV+RlB16phN/A7ExEy5oYJJFva6qSL9VxUJTjHg2dUW9EbHzVxv2Wf8A+s1zaw6o7s5dC1cRh3j3dZJFKOuHsysLEG/SKwpp4i66mpq1Gz6FJ16RjPQXJd9Wwfzf1GvJxP3GbqPIireVn6yk+4nurdhftozV+cck31lH9x/dTFfbYoc5IeXby8H92X3xVVgtJfr+yzE6orCGIsyqNCxCg95t+tbL24mY9Q7MwCQRJFGLIgAA/XvPGvFlJyd2ekkkrI/NqbPTERPDKLo4IPxHaOIpGTi7oNJqzPL80RVmU6lSVPoNv0r2r34nmlmcj2OZMPtC3CNVkUfvFZL/APaX1VjxcU3E04d8GVgvCtrMqJRufvOmASV0i5zEvZULeSiDUnrJYnh+6Naoq0nUsr8C2nPJd95x9ubbnxb85iJC5F8t9At+IVeC1ZCEYK0UQlJyd2dvdXcLE42zgc1CeEjjiP3V4t+Q7arq4iFPhqycKUpFw7sbm4bBC8a5pOmV7FvR0KOwV59StKpqa4U4x0KL3vnL47FMdTzzj8JKj8lFenSVoR/gxTd5MkvI5stJsY0jgHmUDKD+0TYH0WNU4uTULLvLKCTl/BeNeYbRQHl/bs5fEzueLTOfaNe3BWil5Hmyd2yc8iWCR8TNIwBaJFydmcsCfUtvTWXGSail1LsOvqbLnrzjYVhy44FeZgnt44k5u/WrKzfkU/M1twUndxM2JXBMp9+Br0EZGeptmzF4Y3PFkVj3kA14clZtHprQi/K19Wy/eT+oVfhfuorr8jKDr1TCXfyL/wCAb+M3uWvMxn3P0bMPyk+rKXkd5QhfZuKt5o/pV1D7kf5K6vIzzpXrmAu/ks29h/kKRNKiPGSGV2AOpJBF+IrzMTTlnvY2UZrLYrTlF2ik+PleJgyeKoYcDlGtuvWtuHi400mZ6rTnwN3klH/yUf3H91RxX2ztDnJny3bML4eGcf5TlW7pLa/iRfXWbBytJx6/0XYiPBMpv8q9EyF/7n79YfFRLzkixTgWkRyBcjpUnQg8a8qrh5QfDQ3U6qkvM/N8d+8PhYmEciyzkWRUINieliNABxpSw8pvjoKlVRXDUoCvVMJcPIzsf/hcRK/k4ghAP3UDC/rkYeivPxc/qSXcasPH6W+pU2PwTQSvC/lRsUb0aX7jx9Nb1JSV13mVqzsY8PGGZVLBQSAWbgt+k26BR6BFt7s7v7KwiCefEwzvYHMzLlU/ux3J9Jue6sFSpVm8qVjVCEIq7Z9pyvw88ytA/M3skikZj2mM2sOnjfspubtrxG8K+nAmuxN5sLi/7iZXa1yvBh/KdazTpThzIvjOMtGUXyhbOMG0JweDtzi9z6++4r06Es1NGKqrTY3D3k+Q4oSMCY2GSUDjY63A6bEXt30r0tpGwpzyO5fGD3gwsqho8REQf3wPyJuK8t05J2aNqnF95tw46JzZJEY9SsCfUDUXFrVHbo887+bMOHx86EWDOZE7Q5ze8keivXoTzU0zBUjaTPvcXec4DEc4VLRuMsqjjbiCO0H9a5WpbSNhTnkdy64t9sAyZ/lUYHabEfynWvNdCpe1jZtYdSpuUvfBcdIiQ35mIkgnQux0zW6ABoO81vw9HZq71ZlrVM74aEJfga0opZ6i2L/h4f4Sf0ivEnzM9OOiI3ytfVsv3k/qFXYX7qK6/Iyg69Uwl38i/wDgG/jN7lrzMZ9z9GzD8pPqyl5r7QwazRPE/kupVu4i1di8rujjV1Y817wbElwcxhmFiPJbocdDDs91ezCamro8+UXF2ZzSKmRFAW9yO7sPHmxcq5c65YQeNjqzEdR0A9PZXn4uqn9C/ZqoQa+plkY/BpNG8UgzI6lWHYaxxbi7o0NXVmee98t0pcBJZrtEx+jltoew9TdnT0V69Ksqi4amCpTcGR0irSAAoCR7mboy4+Sy3SFT9JLbQdYXrb3dPbTWrKmvMsp03NnoTAYNIY0ijGVEUKo7BXkybk7s3JWVkQHlO3GbE/8AE4YXmUWkTzgHAg/tD8/Rrqw1dQ+mWhRWpZuKKYZSCQQQQbEHQgjiCOg9lekZD5tQGXC4Z5HWONS7sbKqi5PorjaSuwlfgi9uTnc35DGXlsZ5AM1uCDjlH6np9FeXiK+0dlojbSp5Fx1MvKHueMfEGQhZ4782TwYHip77aHoPeaYets3x0Z2rTzrzKFxmFeJ2jlUo6mzKwsR/vrr1E01dGFqzszCVrpyxOORtR/aI/hP+lZsX9v8AZfh19ZZXKBucuPiBQhZ4782x4EHirdh6D0H01ioVtm+Ohoq0868yhtoYGSCQxTIY3HFW49/aO0V6sZKSujC007M1q6BQH4/A0RxnqLYv+Hh/hJ/SK8SfMz046Ix7eiw7QsMWEMNxmz8L30/O1cU8n1J2LIUZVnkirvoRb+zdh/s4b1/61Le5eMt+U1/xP0OtsramzsMmSCWGNL3yq2lz0/lVcq6k7yZOPw3Ex4Km/Q3PnRg/tEX4qjtI9Tvy7FfjfoPnRg/tEf4qbSPUfLsV+N+hqbT2rs7EJknkgkXqYg/+qlGsou6kcfwzEy4Om/Q884lbOwHQxHqNe6tDwSa8lAwglmfF834gQxGToN2vYHp0FY8bUyRXG1zbgsNUryeSOaxbnzowf2iP8VeZtI9T0vl2K/G/QfOjB/aI/wAVNpHqPl2K/G/Q+J94sC6lXnhZSLEEgg+g11VYrimPl2Kf+t+hEcdu3sSQ3EiRn/pyED1air446S/yKn8Hrv8A1v0PrAbu7EiNy6SH/qSEj1cKSx0n/kF8Irr/AFv0JZDvHgkUKs8KqBYAEADuA4VQ6sX3lvy7Ffjfoffzowf2iP8AFXNpHqPl2K/G/QfOjB/aIvxU2keo+XYr8b9DkbabZOKN52gdrWzXs34hrVkMTk5ZEZfC8RLWm/Q4S7rbDBvzo7ufa3vq3f5eJFfyev8AjfuSPZGL2XhQRh3gjvxIOp7zxNUzxGfmkWx+GYmOlN+h0fnRg/tEf4qhtI9Tvy7FfjfoPnRg/tEX4qbSPUfLsV+N+hzts4vZeKAGIeCS3Ak6jubiKnDEZOWRyXwzEy1pv0ItLulsUnTEFewS/EGr1j31RV8nr/jkdHd3ZmysHNz0OJ8bKV8aQEWPZbsqFTGZ1ZtEofCcRF3VOXoSn50YP7RF+KqNpHqWfLsV+N+hp7T2ps3ELlnkgkXoDWNu7qqUa6jxUjj+G4l6036HAbYWwyb3iHYJGt6r1bvsvEQ+UV/xP0MuM2VsWSMRZoUUNm+jbKSQCNW4kanSuRxjTvmD+E12rbJ+hzvmnsPz3/7NVm/y6oj8mr/jl7libLljaJOZYNGAFUg30XTj6KozZuJCpSnSeSaszQ3v2O2LwzQoyqxKm7Xt4pB6O6oVIuUbI2fDcVHC4hVZK6V9PNWIH4L8R56H2vhWbdpH0XaOh4Jew8F+I89D7Xwpu0h2joeCXsPBfiPPQ+18KbtIdo6Hgl7DwX4jz0PtfCm7SHaOh4Jex+HkvxHnofa+FN2l1Or/AOkoJ8kvYq/Gn6R/vt7zX1C0Pzoke4m7cmNaZY3RSgQnNfW+cdA7K834lTc4xt5/0e98A+IQwc6jmm7paeVyXeC/Eeeh9r4V5O7SPpu0dDwS9h4L8R56H2vhTdpDtHQ8EvYeC/Eeeh9r4U3aQ7R0PBL2HgvxHnofa+FN2kO0dDwS9h4L8R56H2vhTdpDtHQ8EvYeC/Eeeh9r4U3aQ7R0PBL2HgvxHnofa+FN2kO0dDwS9h4L8R56H2vhTdpDtHQ8EvYeC/Eeeh9r4U3aQ7R0PBL2HgvxHnofa+FN2kO0dDwS9h4L8R56H2vhTdpDtHQ8EvYeC/Eeeh9r4U3aQ7R0PBL2HgvxHnofa+FN2kO0dDwS9h4L8R56H2vhTdpDtHQ8EvYeC/Eeeh9r4U3aQ7R0PBL2HgvxHnofa+FN2kO0dDwS9h4L8R56H2vhTdpDtHQ8EvYeC/Eeeh9r4U3aQ7R0PBL2HgvxHnofa+FN2kO0dDwS9h4L8R56H2vhTdpDtHQ8EvYeC/Eeeh9r4U3aQ7R0PBL2J9unslsLhkhdlZlJuVvbUk9PfWmnFxjZnzfxDFRxNd1YqyfX+DsVMxCgFAKAUAoDgNuXgCSThYrnU+LVu3qdSGyh0N7ZWwsPhixw8KRlrBsote17e81GVSUuZnYxUdEcnGl1xw59pRC5QYYxvZA4uWV1GpLWFibjQjTpmrZOGveRd83E/cbvFKokmSNDh4ZObcljnezBXKgCwsSQAeNjwoqa4Jviw5vVaH7t/eGWJ5xEkbLh4RLKzsRxLWUAA6kIdeikKaklfvYlNq9u4yYfb8inEfKI1UQwrMQjFiA2fxGuAM/0fRprXHTXDL3uwU3xuMBtqfn4YsRHGvyiN3jyOSUyZCVa4FzaQajpBpKEcrcXodUndJ95n3d2tJOZecVEyNl5sFs6anywQBqACCNNeJ41ypBRtYRk2fu1tozLPFBh0jZnjd3aRiAgUoF0UEm5c+qkYxyuUjrbvZGsu8RbDRSDm0mkJCo2dgSps+UIpZxpfh0i9d2dpNdxzNwPn5xSNhYpY4laWSURKhYhT4xVmDFbhbKzai9hwruzWZpvgczu10fm1MZjBNhIk5kM+dpNWscg1HC+Xx0143pGMLNsNyukY8TvPJzzLFDnjjlWJ/FkLMSQGZSqFAq5tbnWx4V1Ulbiw5u/BHe2vtBcPDJM9ysaliBxNujvPCqoRzSSROTsrkfXFYlsXAmIWONUjedubdiBoECtcC+XMdeB6harbRUW4/wQu8yufew95ZZ5IvoSIZlZkOWTMgGq5yUCeMOo6dtcnSUU+PFCM2+4397sZLFhnaDKJDZVLX0LnKLAA3N2Gh0qNKKcuJ2baXA+4cdIs0EDhS7Ru8rKTZchRVtca5i/5GjirOSO3d0jPsPaBnhWWwAcsUseK3IU+kAH01GccrsIu6uaEm3mzvEqAy8/zUYJNiuVHZz1AKx9Nuup7NWv5HM3cYpts5PlUwQsVkSCNc5s7eLbQ+Kl2lsSBfTW9hXVC9l+zma12YcLjJTjG+VGNFw2HLMUc5PpW4kMBYgQtxvxPXXWlk+nvf8Az/04m83HuRsbA29JNM0UippGJFZOcAsSRa0iqTwuGGhqM6aUbolGTbsyQ1UTFAKAUAoBQCgFAKA5g2HFzolOdmViyhpGKqToSqE2BsSOy5qe0drEcqvc+X3fgL5yreWJMmZsmcahsl7XuAe/Wm0lawyozT7Hifncy357Lzmp8bJ5I7uztNcU2reQyo+zsyItKxW5mULLfUMACALdVmPrpmfDyO2RgwWwooyWXOWyc2GZ2YqvUpJ8UcOHUK66jZxRSM2z9lxwl2XMXe2d2Ysxy3Ci56Bc2Haa5KbZ1RSOfid3+dxMk0jEKY0jiyMysoGcyXItoxZfw1NVLRSRFxu7s2pdgwERAKU5lSsWRiuVWADLcHgcq+oVHaS4+Z3Kj7w+xoUSFFWywf3QudNCvp0Y+ujm22+oUUreRlxOzkeSOU5g8eYKQxGjZcwIHEHIuh6q4pNJo60m7mOPZMaymRS6ljmZQ7BSbWuUva9M7tYZVe5s4zCpKjRyKGRwVYHpB41xNp3QaurM1Nn7FiidnXOzsqozO7MSq3sLsf3jUpTbVjiilxPrZmyY4NIy4UCyoXYqo6gpOgrkpuWoUUtDNtDApMmR72uCLEggqQQQRwIIBrkZOLujrVzWxuxIpSpbPcIUursCym1wxB8YadNSU2jjimbeBwixRpHGLIihVHUBwqLbbuzqVlYxR7LiWdsQF+ldQrNc8B1DgOi/XYdVdzPLl7hlV7mOXY0LRPEV8R2Ltqb5ic1weIN9R1V3O73OZVaxjTd+ALMpUuJwBMXYsWsLDUnqNNpK6fQZFxMuz9kRwu8i5i7hVdncsSEzZdSejMaSm2rBRSdzfqBIUAoBQCgFAKAUAoBQCgFAKAUAoBQCgFAKAUAoBQCgFAKAUAoBQCgFAKAUAoBQCgFAKAUAoBQCgFAKAUAoBQCgFAKAUAoBQCgFAKAUAoBQCgFAKA/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12" name="AutoShape 14" descr="data:image/jpeg;base64,/9j/4AAQSkZJRgABAQAAAQABAAD/2wCEAAkGBxQTEhUUEhQWFRUXGB4aFBgYGBwfHxsgHCEdHRwgIhcdHigiGB0mHxYZITEhJyksLi8uHSQzODMsNygtLi0BCgoKDg0OGxAQGzQkICQsNzQsMC8sNywsLCwsLC8sLCwvLCwvLCwsLCwsLS8sLCwsLCwsLCwsLCwsLCwsLCwsLP/AABEIAHgA8AMBEQACEQEDEQH/xAAcAAEAAgMBAQEAAAAAAAAAAAAABgcDBAUIAgH/xABKEAACAQIDAwYJCQUGBgMAAAABAgMAEQQSIQUGMQcTQVFhcRciMlOBkaKx0RQWIzVUcpKhwVJic4KyFTM0Q+HwJEJjs9LxJZOj/8QAGwEBAAMBAQEBAAAAAAAAAAAAAAIDBAEFBgf/xAAzEQACAQIDBQYGAgMBAQAAAAAAAQIDEQQSMRMUITJRFkFSYZGhBRUiM1OBccFCQ7HxBv/aAAwDAQACEQMRAD8AvGgFAKAUAoBQCgFAKAUAoBQCgFAKAUAoBQCgFAKAUAoBQCgFAKAUAoBQCgFAKAUAoBQCgFAKAUAoBQCgFAKAUAoBQCgFAKAUAoBQCgFAKAUAoBQCgNPam1IcOmeeRY14XY8ewdZqUYSk7JHHJLiyIz8q2BU2HOt2hNPzIrQsJUKt4gY/Czgv2ZvwD/ypudQ5vECY7G2kmJhjnjvkkF1uLG3aKzzi4txZdF5ldG7UTooBQCgOHvJvZhsCYxiGYc5mK5ULeTa/Dh5Qq2nRlU5SE6kY6nJh5TtnsyqJJLsQB9E/Emw6Km8LUXd7kNvAmDuACSQABck8AB29FZy41NmbVhxCloJFkVTlYqb2PG3qIqUoSjzI4pJ6GxicQsaM8jBVUXZibADvriTbsjrdjBsvakOITPBIsiXtdTfXq7K7KMouzRxST0NqRwoJYgAC5J4ADib9FROmnsrbEGJBOHlSUKbNlN7Ht6qlKEo8ysRjJS0Nx3ABJNgBck9AFRJHOXeDDFY3E8eWVssRzDxzwsO29T2crtW0I549Tp1Akc7aW3MPh2VJ5o42fyQzAE/6dtTjTlJXSIuUVqzo1Akam0tpQwLnnkSNeF2IH/upRi5OyRxyS1NiGUMoZTdWAKkdIOoNR0OmMYxOcMWYc4FzlenLe17dV67Z2ucvxsZ64dOdgNuYeaRo4Zo5HTylVgSKnKnKKu0RUk3ZM6NQJHOw23MPJKYY5o2lW+ZFYEi3HTsqbpySzNcCKnFu1zo1Aka+0cYsMTyyGyopZu4frXYxcnZHG7K55t3i27LjJjNMdToi9CL+yP8AetezTpqCyo8+U3J3ZzKmRFAeiuTr6twv8P8AU15GI+5L+TfS5F/BI6pLBQCgFAVHy7eXg/uy++KvQwWkv1/ZlxOqK22b/fRfxE/qFbJaMzLVHozfKNmwOJVFZmMTAKoJJ04ADUmvHpc6uehU5WfG5+Alhw6rM6uSFKhYRHlGUeKRmOZhrrp3UqyTlw/7c7BWXE0uUrCvLgikalmMsWgUt/mLclRxA4nsqeHaU7vo/wDhGqm42RqblYCeLHbQ5/xswgtIsRjR7CW+UXIJFwDYnoqVaUXCNvP+jlOLUnc62/kTPs/FKiszGIgKoJJ7ABqaroO1RX6kqivBo4u4+z5YMXiBKC2aCAiTmjGNAwyWHikrfXp66srSUoK3VkaaabuSDfB2GBxPNqztzTBVUEk3FtFGpOtVUrZ1fqTnfK7FX43dueNJAsTsuESOXDgIxLPKYzIBYeMQYW0GozCtsasW1x14P9f+mZ033LTQucGvONZWu+OycRJice0QsvyWMG8BfnPKuqNcWYdl+I0rZRnFRjfr1M9SMm210J5sFSMLAGBDCJAQdCDlF7g8DWWfMy+OiI1vRAY8fBipIHxECxMlkTOYnJBzc2NTcWFwOir6bvBxTs7+pXPhJO10TDDuGRSAQCAQCLEAjgV6D2VnZaR6KBv7Xd8rZPkgXNlOW+e9s3C9uirW1sreZD/P9Hex4JikA45GtbuNVR1RJ6FY7qbIxMcuymkU5RFKLCBkMWieLI9zck8LheB41tqzg1O3Xrr/AAUQjJZblq1hNBX+5eaLFtFh45vkbBnPPwNGYmJvlV2AMim/orXW4xvJ8fJ3uUU+DstCwKyF5EuVSYrs2a3TlU9xYA1owyvURVW5Gef69Uwln8le5+GxMDz4hOcOcoqkmwAA1sOJJP5VixNaUZZYmmjTjJXZOfmDs/7Kn5/Gsu8VOpdsodDo4mWHAYUsFKwwrfKuth2AntqCTqS82SbUY/wRXws4L9mb8A/8qv3OoVbxAl+wtrJioVnizBHvbMLHQ24eiqJwcJZWWxkpK6ODvBygYXCTNBKJS6gE5VBGuo1vVkMPOcbohKrGLsxu/wAoGFxcywRCUOwJGZQBpqdb0nh5wjdiNWMnZEQ5dvLwf3ZffFWnBaS/X9lWJ1RWWFlyOjWvlZWt12IP6VsaurGYnuN5W8Wx+jjijHRxY+kmwPqFZVg4LVl7xEugwXK5i1P0kUUg6eKn0EXA9Ro8HB6MLES7yyt098sPjh9GSkgF2je2Ydotow7R+VY6tGVPXQ0QqKehIqpLDBjsYkKNJKwRFF2YnQV1RbdkcbSV2VbtzleOYrhIRlH+ZLe57Qg4DvPoFboYPh9TM0sR4UcAcqW0L3zRW6ub/wBat3SmQ28yT7ucrSswTGRiMHhIlyo+8p1A7QT3CqKmDaV4MsjiPEWdFIGUMpBUi4I4EHgb1ifA0n0xsLnQdNAVzvNyrRRMUwic+w4uTZB3W1f8h21sp4RvjLgZ54hLhHiRSXlXxxNwIVHVkJ95q9YSmVbxIkfJ5vzisZi+Zm5vJkZvFWxuLW1v21TXoQhC6LKVWUpWZZeInVFZ3YKqi7EmwAHbWNJt2RpbsVbvHyt2YpgowQNOdkvr91B0dpPorbTwfC82ZZYjwkUflI2gTfngOwItvdV+7U+hXtpne2HyuTKwGKiWROlo/FYfynRu7Sq54OL5WTjiH3otjZe0Y8RGssLh0bgR7iOg9lYJRcXZmpNNXRt1E6Q7la+rZfvJ/UK0YX7qKq/Iyg69Uwkn3b35xOCiMUIjKli3jKSbm3b2VRUoRm7sshVcVZHV8LGN/Zh/CfjUN0pk94kTja+0nxOwZJpLZ5ICzW4caywio11FdS2Us1JvyKLr1DGeguS76tg/m/qNeTifuM3UeRFW8rP1lJ9xPdW7C/bRmr845JvrKP7j+6mK+2xQ5yQ8u3l4P7svviqrBaS/X9lmJ1RV1bTMdbYe7eJxdzh4mdQbM2gUHqueJ7BVc6sIczJRhKWh+bc3cxOEt8oiZAxsraFSerMOB7DSFSM+ViUJR1NDB4t4pFkiYq6G6sOg/wC+iptJqzIptcUejd0NujG4WOcCxOjjqYaN6Okdhrx6tPJJxPQhPNG5UHKhvO2KxJiU/QwMVA6GcaMx67EED09dehhqWSN+9mStPM7dyIhhcM8jrHGpd2NlVRck1obSV2VJX4I7+0txcbBCZpY1VBxvItx6L8ewVVHEQk7IsdKSV2Rurissvke3nZJfkchuj3MN/wDlYXJXuI17CO2sWLpXWdfs0UJ2eVm3yxb0MCMFEbAjNOR038le7pPoqOEpLnf6O15/4oqit5mJRg+T7aEihhAVB4Z2Cn1XuPTVDxFNd5YqM33Ex5N9zcXhcZzs8YVObYXDA6m1tB3VnxFeE4WRdSpyjK7ObywbytJN8kjNo47GW3/M51APYo6Os9lTwlKyzsjXnd5Su4oyzBVBZmNlAFySeAA6TWszkxh5MMeyZsiKf2C4v+Wl/TWd4qnexdsJ2Inj8FJDI0cqFHXylbiPiO2tEZKSuilpp2ZJ+TXeY4PEhGP0MxCyA8AeCt2dR7O6qMRSzxv3otpTyy8mX/XlG4h3K19Wy/eT+oVowv3UVV+RlB16phN/A7ExEy5oYJJFva6qSL9VxUJTjHg2dUW9EbHzVxv2Wf8A+s1zaw6o7s5dC1cRh3j3dZJFKOuHsysLEG/SKwpp4i66mpq1Gz6FJ16RjPQXJd9Wwfzf1GvJxP3GbqPIireVn6yk+4nurdhftozV+cck31lH9x/dTFfbYoc5IeXby8H92X3xVVgtJfr+yzE6orCGIsyqNCxCg95t+tbL24mY9Q7MwCQRJFGLIgAA/XvPGvFlJyd2ekkkrI/NqbPTERPDKLo4IPxHaOIpGTi7oNJqzPL80RVmU6lSVPoNv0r2r34nmlmcj2OZMPtC3CNVkUfvFZL/APaX1VjxcU3E04d8GVgvCtrMqJRufvOmASV0i5zEvZULeSiDUnrJYnh+6Naoq0nUsr8C2nPJd95x9ubbnxb85iJC5F8t9At+IVeC1ZCEYK0UQlJyd2dvdXcLE42zgc1CeEjjiP3V4t+Q7arq4iFPhqycKUpFw7sbm4bBC8a5pOmV7FvR0KOwV59StKpqa4U4x0KL3vnL47FMdTzzj8JKj8lFenSVoR/gxTd5MkvI5stJsY0jgHmUDKD+0TYH0WNU4uTULLvLKCTl/BeNeYbRQHl/bs5fEzueLTOfaNe3BWil5Hmyd2yc8iWCR8TNIwBaJFydmcsCfUtvTWXGSail1LsOvqbLnrzjYVhy44FeZgnt44k5u/WrKzfkU/M1twUndxM2JXBMp9+Br0EZGeptmzF4Y3PFkVj3kA14clZtHprQi/K19Wy/eT+oVfhfuorr8jKDr1TCXfyL/wCAb+M3uWvMxn3P0bMPyk+rKXkd5QhfZuKt5o/pV1D7kf5K6vIzzpXrmAu/ks29h/kKRNKiPGSGV2AOpJBF+IrzMTTlnvY2UZrLYrTlF2ik+PleJgyeKoYcDlGtuvWtuHi400mZ6rTnwN3klH/yUf3H91RxX2ztDnJny3bML4eGcf5TlW7pLa/iRfXWbBytJx6/0XYiPBMpv8q9EyF/7n79YfFRLzkixTgWkRyBcjpUnQg8a8qrh5QfDQ3U6qkvM/N8d+8PhYmEciyzkWRUINieliNABxpSw8pvjoKlVRXDUoCvVMJcPIzsf/hcRK/k4ghAP3UDC/rkYeivPxc/qSXcasPH6W+pU2PwTQSvC/lRsUb0aX7jx9Nb1JSV13mVqzsY8PGGZVLBQSAWbgt+k26BR6BFt7s7v7KwiCefEwzvYHMzLlU/ux3J9Jue6sFSpVm8qVjVCEIq7Z9pyvw88ytA/M3skikZj2mM2sOnjfspubtrxG8K+nAmuxN5sLi/7iZXa1yvBh/KdazTpThzIvjOMtGUXyhbOMG0JweDtzi9z6++4r06Es1NGKqrTY3D3k+Q4oSMCY2GSUDjY63A6bEXt30r0tpGwpzyO5fGD3gwsqho8REQf3wPyJuK8t05J2aNqnF95tw46JzZJEY9SsCfUDUXFrVHbo887+bMOHx86EWDOZE7Q5ze8keivXoTzU0zBUjaTPvcXec4DEc4VLRuMsqjjbiCO0H9a5WpbSNhTnkdy64t9sAyZ/lUYHabEfynWvNdCpe1jZtYdSpuUvfBcdIiQ35mIkgnQux0zW6ABoO81vw9HZq71ZlrVM74aEJfga0opZ6i2L/h4f4Sf0ivEnzM9OOiI3ytfVsv3k/qFXYX7qK6/Iyg69Uwl38i/wDgG/jN7lrzMZ9z9GzD8pPqyl5r7QwazRPE/kupVu4i1di8rujjV1Y817wbElwcxhmFiPJbocdDDs91ezCamro8+UXF2ZzSKmRFAW9yO7sPHmxcq5c65YQeNjqzEdR0A9PZXn4uqn9C/ZqoQa+plkY/BpNG8UgzI6lWHYaxxbi7o0NXVmee98t0pcBJZrtEx+jltoew9TdnT0V69Ksqi4amCpTcGR0irSAAoCR7mboy4+Sy3SFT9JLbQdYXrb3dPbTWrKmvMsp03NnoTAYNIY0ijGVEUKo7BXkybk7s3JWVkQHlO3GbE/8AE4YXmUWkTzgHAg/tD8/Rrqw1dQ+mWhRWpZuKKYZSCQQQQbEHQgjiCOg9lekZD5tQGXC4Z5HWONS7sbKqi5PorjaSuwlfgi9uTnc35DGXlsZ5AM1uCDjlH6np9FeXiK+0dlojbSp5Fx1MvKHueMfEGQhZ4782TwYHip77aHoPeaYets3x0Z2rTzrzKFxmFeJ2jlUo6mzKwsR/vrr1E01dGFqzszCVrpyxOORtR/aI/hP+lZsX9v8AZfh19ZZXKBucuPiBQhZ4782x4EHirdh6D0H01ioVtm+Ohoq0868yhtoYGSCQxTIY3HFW49/aO0V6sZKSujC007M1q6BQH4/A0RxnqLYv+Hh/hJ/SK8SfMz046Ix7eiw7QsMWEMNxmz8L30/O1cU8n1J2LIUZVnkirvoRb+zdh/s4b1/61Le5eMt+U1/xP0OtsramzsMmSCWGNL3yq2lz0/lVcq6k7yZOPw3Ex4Km/Q3PnRg/tEX4qjtI9Tvy7FfjfoPnRg/tEf4qbSPUfLsV+N+hqbT2rs7EJknkgkXqYg/+qlGsou6kcfwzEy4Om/Q884lbOwHQxHqNe6tDwSa8lAwglmfF834gQxGToN2vYHp0FY8bUyRXG1zbgsNUryeSOaxbnzowf2iP8VeZtI9T0vl2K/G/QfOjB/aI/wAVNpHqPl2K/G/Q+J94sC6lXnhZSLEEgg+g11VYrimPl2Kf+t+hEcdu3sSQ3EiRn/pyED1air446S/yKn8Hrv8A1v0PrAbu7EiNy6SH/qSEj1cKSx0n/kF8Irr/AFv0JZDvHgkUKs8KqBYAEADuA4VQ6sX3lvy7Ffjfoffzowf2iP8AFXNpHqPl2K/G/QfOjB/aIvxU2keo+XYr8b9DkbabZOKN52gdrWzXs34hrVkMTk5ZEZfC8RLWm/Q4S7rbDBvzo7ufa3vq3f5eJFfyev8AjfuSPZGL2XhQRh3gjvxIOp7zxNUzxGfmkWx+GYmOlN+h0fnRg/tEf4qhtI9Tvy7FfjfoPnRg/tEX4qbSPUfLsV+N+hzts4vZeKAGIeCS3Ak6jubiKnDEZOWRyXwzEy1pv0ItLulsUnTEFewS/EGr1j31RV8nr/jkdHd3ZmysHNz0OJ8bKV8aQEWPZbsqFTGZ1ZtEofCcRF3VOXoSn50YP7RF+KqNpHqWfLsV+N+hp7T2ps3ELlnkgkXoDWNu7qqUa6jxUjj+G4l6036HAbYWwyb3iHYJGt6r1bvsvEQ+UV/xP0MuM2VsWSMRZoUUNm+jbKSQCNW4kanSuRxjTvmD+E12rbJ+hzvmnsPz3/7NVm/y6oj8mr/jl7libLljaJOZYNGAFUg30XTj6KozZuJCpSnSeSaszQ3v2O2LwzQoyqxKm7Xt4pB6O6oVIuUbI2fDcVHC4hVZK6V9PNWIH4L8R56H2vhWbdpH0XaOh4Jew8F+I89D7Xwpu0h2joeCXsPBfiPPQ+18KbtIdo6Hgl7DwX4jz0PtfCm7SHaOh4Jex+HkvxHnofa+FN2l1Or/AOkoJ8kvYq/Gn6R/vt7zX1C0Pzoke4m7cmNaZY3RSgQnNfW+cdA7K834lTc4xt5/0e98A+IQwc6jmm7paeVyXeC/Eeeh9r4V5O7SPpu0dDwS9h4L8R56H2vhTdpDtHQ8EvYeC/Eeeh9r4U3aQ7R0PBL2HgvxHnofa+FN2kO0dDwS9h4L8R56H2vhTdpDtHQ8EvYeC/Eeeh9r4U3aQ7R0PBL2HgvxHnofa+FN2kO0dDwS9h4L8R56H2vhTdpDtHQ8EvYeC/Eeeh9r4U3aQ7R0PBL2HgvxHnofa+FN2kO0dDwS9h4L8R56H2vhTdpDtHQ8EvYeC/Eeeh9r4U3aQ7R0PBL2HgvxHnofa+FN2kO0dDwS9h4L8R56H2vhTdpDtHQ8EvYeC/Eeeh9r4U3aQ7R0PBL2HgvxHnofa+FN2kO0dDwS9h4L8R56H2vhTdpDtHQ8EvYeC/Eeeh9r4U3aQ7R0PBL2HgvxHnofa+FN2kO0dDwS9h4L8R56H2vhTdpDtHQ8EvYeC/Eeeh9r4U3aQ7R0PBL2J9unslsLhkhdlZlJuVvbUk9PfWmnFxjZnzfxDFRxNd1YqyfX+DsVMxCgFAKAUAoDgNuXgCSThYrnU+LVu3qdSGyh0N7ZWwsPhixw8KRlrBsote17e81GVSUuZnYxUdEcnGl1xw59pRC5QYYxvZA4uWV1GpLWFibjQjTpmrZOGveRd83E/cbvFKokmSNDh4ZObcljnezBXKgCwsSQAeNjwoqa4Jviw5vVaH7t/eGWJ5xEkbLh4RLKzsRxLWUAA6kIdeikKaklfvYlNq9u4yYfb8inEfKI1UQwrMQjFiA2fxGuAM/0fRprXHTXDL3uwU3xuMBtqfn4YsRHGvyiN3jyOSUyZCVa4FzaQajpBpKEcrcXodUndJ95n3d2tJOZecVEyNl5sFs6anywQBqACCNNeJ41ypBRtYRk2fu1tozLPFBh0jZnjd3aRiAgUoF0UEm5c+qkYxyuUjrbvZGsu8RbDRSDm0mkJCo2dgSps+UIpZxpfh0i9d2dpNdxzNwPn5xSNhYpY4laWSURKhYhT4xVmDFbhbKzai9hwruzWZpvgczu10fm1MZjBNhIk5kM+dpNWscg1HC+Xx0143pGMLNsNyukY8TvPJzzLFDnjjlWJ/FkLMSQGZSqFAq5tbnWx4V1Ulbiw5u/BHe2vtBcPDJM9ysaliBxNujvPCqoRzSSROTsrkfXFYlsXAmIWONUjedubdiBoECtcC+XMdeB6harbRUW4/wQu8yufew95ZZ5IvoSIZlZkOWTMgGq5yUCeMOo6dtcnSUU+PFCM2+4397sZLFhnaDKJDZVLX0LnKLAA3N2Gh0qNKKcuJ2baXA+4cdIs0EDhS7Ru8rKTZchRVtca5i/5GjirOSO3d0jPsPaBnhWWwAcsUseK3IU+kAH01GccrsIu6uaEm3mzvEqAy8/zUYJNiuVHZz1AKx9Nuup7NWv5HM3cYpts5PlUwQsVkSCNc5s7eLbQ+Kl2lsSBfTW9hXVC9l+zma12YcLjJTjG+VGNFw2HLMUc5PpW4kMBYgQtxvxPXXWlk+nvf8Az/04m83HuRsbA29JNM0UippGJFZOcAsSRa0iqTwuGGhqM6aUbolGTbsyQ1UTFAKAUAoBQCgFAKA5g2HFzolOdmViyhpGKqToSqE2BsSOy5qe0drEcqvc+X3fgL5yreWJMmZsmcahsl7XuAe/Wm0lawyozT7Hifncy357Lzmp8bJ5I7uztNcU2reQyo+zsyItKxW5mULLfUMACALdVmPrpmfDyO2RgwWwooyWXOWyc2GZ2YqvUpJ8UcOHUK66jZxRSM2z9lxwl2XMXe2d2Ysxy3Ci56Bc2Haa5KbZ1RSOfid3+dxMk0jEKY0jiyMysoGcyXItoxZfw1NVLRSRFxu7s2pdgwERAKU5lSsWRiuVWADLcHgcq+oVHaS4+Z3Kj7w+xoUSFFWywf3QudNCvp0Y+ujm22+oUUreRlxOzkeSOU5g8eYKQxGjZcwIHEHIuh6q4pNJo60m7mOPZMaymRS6ljmZQ7BSbWuUva9M7tYZVe5s4zCpKjRyKGRwVYHpB41xNp3QaurM1Nn7FiidnXOzsqozO7MSq3sLsf3jUpTbVjiilxPrZmyY4NIy4UCyoXYqo6gpOgrkpuWoUUtDNtDApMmR72uCLEggqQQQRwIIBrkZOLujrVzWxuxIpSpbPcIUursCym1wxB8YadNSU2jjimbeBwixRpHGLIihVHUBwqLbbuzqVlYxR7LiWdsQF+ldQrNc8B1DgOi/XYdVdzPLl7hlV7mOXY0LRPEV8R2Ltqb5ic1weIN9R1V3O73OZVaxjTd+ALMpUuJwBMXYsWsLDUnqNNpK6fQZFxMuz9kRwu8i5i7hVdncsSEzZdSejMaSm2rBRSdzfqBIUAoBQCgFAKAUAoBQCgFAKAUAoBQCgFAKAUAoBQCgFAKAUAoBQCgFAKAUAoBQCgFAKAUAoBQCgFAKAUAoBQCgFAKAUAoBQCgFAKAUAoBQCgFAKA//2Q==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4" name="Imagen 13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3" t="-1141" r="1278" b="30429"/>
          <a:stretch/>
        </p:blipFill>
        <p:spPr bwMode="auto">
          <a:xfrm>
            <a:off x="547569" y="1279236"/>
            <a:ext cx="4449445" cy="39499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6082" name="Picture 2" descr="https://fbcdn-profile-a.akamaihd.net/hprofile-ak-xap1/v/t1.0-1/c12.12.155.155/59604_123027907857049_1361793800_n.jpg?oh=8d73df5a67f4bcb8aed4a7b2eca6447c&amp;oe=55E0913D&amp;__gda__=1440610120_c8b8f6b5345f93c24e85bfc9f25a7a5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004613"/>
            <a:ext cx="147637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77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i="0" dirty="0" smtClean="0">
                <a:solidFill>
                  <a:schemeClr val="tx1"/>
                </a:solidFill>
              </a:rPr>
              <a:t>Lugares Sustitutos</a:t>
            </a:r>
            <a:endParaRPr lang="es-ES" dirty="0"/>
          </a:p>
        </p:txBody>
      </p:sp>
      <p:sp>
        <p:nvSpPr>
          <p:cNvPr id="5" name="4 Rectángulo redondeado"/>
          <p:cNvSpPr/>
          <p:nvPr/>
        </p:nvSpPr>
        <p:spPr>
          <a:xfrm>
            <a:off x="5429256" y="3714752"/>
            <a:ext cx="3456384" cy="1857388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400" dirty="0"/>
              <a:t>De los 246 encuestados el 49,56% asiste a tiendas  particulares, el 18,14% asiste a otros, el 17,70% asiste al mercado y el 14,60 asiste al centro comercial Ipiales.</a:t>
            </a:r>
            <a:endParaRPr lang="es-ES" sz="1400" dirty="0" smtClean="0"/>
          </a:p>
        </p:txBody>
      </p:sp>
      <p:pic>
        <p:nvPicPr>
          <p:cNvPr id="6" name="Imagen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69"/>
          <a:stretch/>
        </p:blipFill>
        <p:spPr bwMode="auto">
          <a:xfrm>
            <a:off x="96400" y="1714272"/>
            <a:ext cx="5219065" cy="38578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465" y="1760984"/>
            <a:ext cx="3518111" cy="17400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i="0" dirty="0" smtClean="0">
                <a:solidFill>
                  <a:schemeClr val="tx1"/>
                </a:solidFill>
              </a:rPr>
              <a:t>Tiempo de Permanencia</a:t>
            </a:r>
            <a:endParaRPr lang="es-ES" dirty="0"/>
          </a:p>
        </p:txBody>
      </p:sp>
      <p:sp>
        <p:nvSpPr>
          <p:cNvPr id="5" name="4 Rectángulo redondeado"/>
          <p:cNvSpPr/>
          <p:nvPr/>
        </p:nvSpPr>
        <p:spPr>
          <a:xfrm>
            <a:off x="5429256" y="3714752"/>
            <a:ext cx="3456384" cy="1857388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400" dirty="0"/>
              <a:t>De los 246 encuestados el 71,68% permanecen en centro comerciales de 2 a 3 horas, el 21% permanece de ½ hora a una hora, mientras que el 6,64% permanece más de 4 horas.</a:t>
            </a:r>
            <a:endParaRPr lang="es-ES" sz="1400" dirty="0" smtClean="0"/>
          </a:p>
        </p:txBody>
      </p:sp>
      <p:pic>
        <p:nvPicPr>
          <p:cNvPr id="7" name="Imagen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43"/>
          <a:stretch/>
        </p:blipFill>
        <p:spPr bwMode="auto">
          <a:xfrm>
            <a:off x="0" y="1556792"/>
            <a:ext cx="5219065" cy="43204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255" y="1124744"/>
            <a:ext cx="3645928" cy="2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1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5335" y="-104872"/>
            <a:ext cx="8229600" cy="1143000"/>
          </a:xfrm>
        </p:spPr>
        <p:txBody>
          <a:bodyPr/>
          <a:lstStyle/>
          <a:p>
            <a:pPr algn="ctr"/>
            <a:r>
              <a:rPr lang="es-ES" i="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Merchandising</a:t>
            </a:r>
            <a:endParaRPr lang="es-ES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509409" y="312838"/>
            <a:ext cx="1782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El establecimiento</a:t>
            </a:r>
            <a:endParaRPr lang="es-ES" dirty="0"/>
          </a:p>
        </p:txBody>
      </p:sp>
      <p:sp>
        <p:nvSpPr>
          <p:cNvPr id="17" name="16 CuadroTexto"/>
          <p:cNvSpPr txBox="1"/>
          <p:nvPr/>
        </p:nvSpPr>
        <p:spPr>
          <a:xfrm>
            <a:off x="3670047" y="369811"/>
            <a:ext cx="22205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Disposición</a:t>
            </a:r>
          </a:p>
          <a:p>
            <a:pPr algn="ctr"/>
            <a:r>
              <a:rPr lang="es-ES" dirty="0" smtClean="0"/>
              <a:t> Exterior</a:t>
            </a:r>
          </a:p>
          <a:p>
            <a:pPr algn="ctr"/>
            <a:endParaRPr lang="es-ES" dirty="0"/>
          </a:p>
        </p:txBody>
      </p:sp>
      <p:sp>
        <p:nvSpPr>
          <p:cNvPr id="16" name="15 CuadroTexto"/>
          <p:cNvSpPr txBox="1"/>
          <p:nvPr/>
        </p:nvSpPr>
        <p:spPr>
          <a:xfrm>
            <a:off x="661809" y="3047153"/>
            <a:ext cx="1782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La circulación</a:t>
            </a:r>
            <a:endParaRPr lang="es-ES" dirty="0"/>
          </a:p>
        </p:txBody>
      </p:sp>
      <p:sp>
        <p:nvSpPr>
          <p:cNvPr id="18" name="17 CuadroTexto"/>
          <p:cNvSpPr txBox="1"/>
          <p:nvPr/>
        </p:nvSpPr>
        <p:spPr>
          <a:xfrm>
            <a:off x="5141401" y="2873794"/>
            <a:ext cx="1865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Publicidad en el punto de venta</a:t>
            </a:r>
            <a:endParaRPr lang="es-ES" dirty="0"/>
          </a:p>
        </p:txBody>
      </p:sp>
      <p:sp>
        <p:nvSpPr>
          <p:cNvPr id="22" name="21 CuadroTexto"/>
          <p:cNvSpPr txBox="1"/>
          <p:nvPr/>
        </p:nvSpPr>
        <p:spPr>
          <a:xfrm>
            <a:off x="6610899" y="589837"/>
            <a:ext cx="1865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Surtido</a:t>
            </a:r>
            <a:endParaRPr lang="es-ES" dirty="0"/>
          </a:p>
        </p:txBody>
      </p:sp>
      <p:pic>
        <p:nvPicPr>
          <p:cNvPr id="47106" name="Picture 2" descr="http://3.bp.blogspot.com/-IVDFBwk7gPU/UzzhsPOfapI/AAAAAAAACpM/IO7-_-1KgO4/s1600/foto05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38" y="917403"/>
            <a:ext cx="2725800" cy="186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8" name="Picture 4" descr="http://www.wsya.com/proyectos/mall/el_jardin/imagenes/mall_jardin_1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000810"/>
            <a:ext cx="2725800" cy="187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762" y="1043364"/>
            <a:ext cx="2760439" cy="184424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6234" y="3487737"/>
            <a:ext cx="2409056" cy="183088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878" y="3440123"/>
            <a:ext cx="2409056" cy="181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5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i="0" dirty="0" smtClean="0">
                <a:solidFill>
                  <a:schemeClr val="tx1"/>
                </a:solidFill>
              </a:rPr>
              <a:t>El establecimiento</a:t>
            </a:r>
            <a:endParaRPr lang="es-MX" i="0" dirty="0">
              <a:solidFill>
                <a:schemeClr val="tx1"/>
              </a:solidFill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479061" y="1196752"/>
            <a:ext cx="2195736" cy="864096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400" dirty="0" smtClean="0"/>
              <a:t>Punto de convergencia</a:t>
            </a:r>
          </a:p>
        </p:txBody>
      </p:sp>
      <p:sp>
        <p:nvSpPr>
          <p:cNvPr id="13" name="12 Rectángulo redondeado"/>
          <p:cNvSpPr/>
          <p:nvPr/>
        </p:nvSpPr>
        <p:spPr>
          <a:xfrm>
            <a:off x="6516216" y="1402247"/>
            <a:ext cx="2195736" cy="864096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/>
              <a:t>Política comercial</a:t>
            </a:r>
          </a:p>
        </p:txBody>
      </p:sp>
      <p:sp>
        <p:nvSpPr>
          <p:cNvPr id="14" name="13 Rectángulo redondeado"/>
          <p:cNvSpPr/>
          <p:nvPr/>
        </p:nvSpPr>
        <p:spPr>
          <a:xfrm>
            <a:off x="3168352" y="3140968"/>
            <a:ext cx="2195736" cy="864096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/>
              <a:t>Instrumento de producción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59" y="2582019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286" y="4437112"/>
            <a:ext cx="18288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AutoShape 6" descr="data:image/jpeg;base64,/9j/4AAQSkZJRgABAQAAAQABAAD/2wCEAAkGBxQTEhUSExQWFhQWGBobFxYXFxcUHBwYGRccGBQXGBUYHCggGBwlHBQVITEhJSksLi4uFx8zODMsNygtLiwBCgoKDg0OGxAQGywkHCUsLCwsLCwtLCwsLCwsLCwsLCwsLCwsLCwsLCwsLCwsLCwsLCwsLCwsLCwsLCwsLCwsLP/AABEIAL8BBwMBIgACEQEDEQH/xAAcAAACAwEBAQEAAAAAAAAAAAAEBQMGBwIBAAj/xABGEAABAgQDBAkBBQUGBQUBAAABAgMABBEhBRIxBkFRcRMiMmGBkaGxwdEHI0Lh8BRSYnKCFTOSssLxFyRDY6I0U5PS4hb/xAAaAQACAwEBAAAAAAAAAAAAAAACBAABAwUG/8QAKhEAAgIBBAIABQUBAQAAAAAAAAECEQMEEiExQVEFEyIycWGRobHwQjP/2gAMAwEAAhEDEQA/ANEZShRs5XkUH4rDT9gRQWPnFD+z2WQp1RcQCm2VR3LBBFPrGlrReGNXjeKe1Ni+jyxzQ3NIS4rKpaQFUWamlEpK93BIrC5tZVo254oKf80WnEB1PGFyYyWSSNXjixY7h7luqfSFT2HOgmra/wDCYvTCND3RK8OqrkfaBx58nO5LsGWCJn/9mO0r0aqcq+0QrYUntJUOYIi7s9lPcr4/OBsfSpbKgN1CeQ1gp6lxi3XQUNLGUkrqyngx0Df5iPNH2a/zDMZbkmKzhtk16EGI9WfaP8vuRF1xBqgH8yveKRjyqTLKuXoqNFnJZS0dUFVwbX1BMSb6JCPYhUmOFNwY5LqGqSOYMRFMWmA0KcsfZYlUI8pBgHKRHq02MQzM623da0p5n4gZOPyxt0qa99R60gHOKfYahJroqxHUPctUOtiP/XN/zL9oTrPVXTTOaeMONkTSeaP/AHFDzRWNJcxYMOGjV59HUVCjGU/dmndDybHVXyMJ8TFWz4QkuxyXRQcKm3VLDajVJqL33QxeSlLzqEilMh51FYFkWfvQO8j3jvEXQ3MLKjbokn/D/vE1EbiyaSTUl+Q5uXKhC7EsHKhYQzwXEM4ukAHS8PEoSoRy6OzZkWI4Q4k1y1gKVllGxTpxjXsTwwLTUC8Ds7NN9HpShP1gr4BcFZRZKUzFJUClY/GLVHfTU98Guvlh1KV9lVcqu89pPzEmP4SWXUlvP1gk1BOVVaiyeIpSsQbWNZZZClEqqugrYpUEhQvvoaiBTClipWhs24MwXuPVVyV2T4K949SaE143+DCCUnOzU6gg+BqPeGQmagd49aj84MxG8s71ikaCPoVpmutUWFT7flH0UQ1HBNnEy7YQFk0USo01qbW3WAh6PmBn2a1ub63p8RKhNE03Cg9hHRnNzdyfJzseKOPiKOMQUA2STQCnvSAgj9awa831DQ1tvNYBy1FDTzgDQYJRVI7o7VZJ4UiFtdh8ROExmp7m0vAVUAMrCmwoJygq0130iZCNe+PXkgJCRup7x0gRIppclyfooOJshDy0jQKty1gSt+6LTPYYhbyySbndTgIDlMISsu1qAgkJp46+FIZWeKqJi8EpKUiibUD7xo8/cRrGAOVHNKf8o+sZjtexQNnvPtF92UmwSlP/AGx6JR+caZFcEY4+JMs5PGEmOSocy5aClamlOUTYrMqSsJBNCPkxKFAsgkVNIWTp8DDin2VpGzhWCQtNu4+8UDabaEMuLZbIWU2KwbBW8DiReNW2onUS0m+6kAZWyRS19E+pj8zLmCSSdSamLlmlVFQwQ7oIdllu1IJJ4cY9Zw54CzKiO8GLXsfJJISsi4uOZi9tIBGghKWV2Pww8WYwJlTZooKbruVXKfpFt2RmwqaZVv6QGn9NPKLfieBNPpKVJHOM1m5N7DZhKqEoCqpV8fXzjbBqHHjwZZ9MmrP0O9orkYTT/wDdq5D4hfg+1KXkoUNFAfmIsYp3U5QzdCdbjO0EJcBUadbfEkxIKcdSoIK2+jyqIBI0h1NYalbhKgaZjTdFkkWEoZKR2RU690XLKVDDRlTz5aUUBNhv4eG+LLgJNBU1hFiAAXmO8w0wt+hA3RzJM7EVRZ0GJ0JtC5L8HS71opMJiXEfunEKKSQmuRVCbE1p3EXHjFU2sWZjIkCiUkq01Ud9I0p1qoiq4lLBKiSASdwinwEnaopq5TrpT3g+l4MnWD1QnVPzDNnD1E5yk1OloOksEcKhmFianjT9W8YtPgCUORfKYf1L6x9Frw7A19JVYAQK+NdB4fEexaMmki6ua/ox0BYwi/taY3y9D/Wd/HLDHDZlxxCi4jo1XtfQaG4EdKWNxVs5ymmGOkFJA4H2hYFd3r+UMyTwtCJD6vT4/wBoVyzcao2hGxi24QRYesGhXCAVe36+kGIWKQON8sk0RzJsY60iGYbokmp0Opjt5NQRGzb54KoXv/3p8PaJjaoAsbmnGkcPtnpPAR685S1FG2oERP2RpvozjbAfdp7lfBhhshNEuoSDSqDfX8PDwgLbL+6Pcv6wLsnNBL7RUQBQgk2HZO+H3zjYgnWQ0p+UzdYuGwp2dd/HviGXXVIFRvG+B/7ZZy16VFCadqB5HEmgKFxHbUB1hx5wiO2hR9qcwRhztxQqbTv/AHxX2jBHXP1+ucbR9reItqw8hK0k9KiwIOhJNowpblT+u76QLXIcXwalsafuxFxbfSmmZQFdKmkZdgmLKbS22kddyuXkO0awYpbilpUAVVqAonSm/Kb03VtCrxux1ZFRpMxNhIKhuHGnrFDx3aFT6VNOhsJ/CLVruN7+kdYbhS5l1xCn3EhvoygE5k9KCVdYfiT2bV4wfJbLlLmdbVF37SgRrrUXUPKLSUSm2yq7I4gZd9Mus9VR6leNdPGP0G0BQRhn2lYEGg0+k9YqIsKAEDMKDwO/dGk7IbWNPSjTjrraF5aLBIBzJsTTvpDMJ7kJ5IbHZ1jinKpS2DXMqpEGyMq4plRUpea4AsK2hTP7Sy6XSOkQRXUGvoIOl9s5RKbuj1+kE/RmpJc2VjGFUGVLZcWQaAWpQXqfiAcBeISATvNORNhDef2iYXMpcSSQCK9UnnuhNiKmwtZYWaKuEqQtNKm+o3Vhd4mkOQ1UZui1trtBjLkVuQxHMAk9qGrDx3xg+BnsdJmYFeSkmpEDqmBHKH4Gy6G8mBwhmkgC8IEzoSKk2iwYNJqWA64KA3Sg+ilfSNccXJ8GWWSirYZKy2brKFtyfkx9Bj7wQKnSPobUYpCLlJ8mXK+18nsySjzdA/0RAv7XH69WRT4vE/6IrErhZF47/sw1htQXoRcpr/odufa7Mi37K0Oa1mFH/EqaGjLQ8VH9aQM7g9TEX9h13RHghLtFfNmvIwX9pM5XMUtUO4BX17o+/wCLE4KABA/oHzApwKoFogVgABFoL5EV0ivmy8tjFf2oz6hQFH+BJ+I5/wCIeJK0cA5No/8ArHMtgwG60MmcNSNBBLHEFzfsARtTibhu8fJKfYQU1M4i52ptaR/CSIZtywEShHC0TZH0Um/ZXcYkltsqUt9xwkiudVRrrSFyF1aHKLFtMn/l1+B9YrchdCR309Y0ivpYD4Z9MSpyAjWFrkuoaVEXRiTFKRzM4enhGW1BWzN8YbUGyVV1EIBeL1t1LhLFR+8n3ilMtgpqe+FcyqQ/p39JoGx8ulaACASAKE6jkd2kXRvCwdT5AJ9ReKHsZMCyQoE00qK8NI0OWdtHPlaZ1oKLQD1WFg0sKGgBqamm7WHnTKdTVIpTv14gjyhLik2pNkoKid50H1iHDwtagFuLvqEVQPE74qvJoocEP2jsdJIFW9taFeuVXoowh2HkwWVKIBOY9+4H5EPftEfSzILb3uKShIOuuZXoDHWxGHFUshSR2qk8z+hDWm/U5us5B9opMIcaUkCq20kgdwhXtLKlCEU3mvtF+ksHWlPWRU/vcAOcAYjgapoKbBCaLNCRW1BG+OW2k/Ao8fHALh2zqihtRIGelucETmB9DNtNqIUlQPkd0WJLKujZSL5KA+Fo5x+UUqZZdpRKfelYqMm27fAbglVFd2kw5LDqMicqFJ79QSDr4RG7PpbSCtQA7zBf2oSzr0qlbGbpEKTRKbk1ND4UjMHdksReILiVK/mUPaMJ4U3Y1HPSotL+1rRUENlSyf3AVe0FLxJYSCpK010zJKfcRVpHYicaUlRo2mozLSuhCSetTvpW0adhTgLiFuddLdAEm9QBQG/DXnA/Ij4CWol5GmxmALWEzEwLattn/Moewi8E0jlpwKAULg3BgHGZrImg1MbJKCMJzc3bAp6azrseqnT5MfQtacj6F5SthJCASEefsXdDlxMRluOupJHN2v0JzJx8JPuhopPd6R6GVGgCFVOlvzgZZ8cXTki1inLpC79lHCIX5cQ3/Y360DC+dgPOJk4G65UAAUNDmNL0B3cxFLPBurClpsiV1/KELUqo9lJPIE+0dOMlNiCO4ikXjBpFTKcqiDfdWA9o5cLdZSfxVHsYpZrZbw0ipAR1ktD2XwhJdUgmyfy+sKn26FQ4EiDU1IzlBx7FG0SKy7nL5ip4T2R3K+RF0xlurDg/hMUnC9P6o0X2szf3IuuFyjji8oI3623comRKFEyllwldaE26tD30gnAJFxLlVBYBBAUrS4NKQRiSAmZbqamib+JvHPc2zoqC9Fc+1+WaTIOBCAClSL04qG+MRZVYjjeNp+3KcyyiGrVcdFt9EitfaMVZFq8D7xV2F0d4dOrl3UuI1B8CN4MbJg2OIdSNxI0MZNK4Yt1KlJHVAJ5ca91YumCS5ASO6McyVDOC+i+hQVE0smhtCqQarTWHbKqWhYZtmY/aZMPPzfRhCujYQCKAkdfVRpppTwixfZHtBlJlFk1N2jy7Sfc/7RoWzskh3pVlINaN1puTVRHgVRHiexks4oKQkMuoIUl1sAEKBrcfiHOGocxTEp1udjpauodfGKthM6emKTpW3lFmdqW+JpqN9t0VKUlHkvBRbVQb6Rp4MX2WWXPZ5n3jzahzKhtXBXxCyWzh01zGtwk2pfdBW1Cz0AqKAEXMRUkC5BOGPhTSFWqda84LK07svlCzZxsGXQefuYaBgcIsisV7QSvStgJ1F+e4xU5ZCs4CbKrSpi9zCQCAOHyIQBn7wk/vH3iqDjKlTLBs/iIT90o94O6u8coDxOdzrJ3boAIoCd50iAOXpAZZeC4ryezK15fuyAa0qobqE/EfRFNPgdXVRuBy1jyF7NB3hrFXEhRqCaEbtIsqJRA0Qnyit4eMriLk9Ya84Z4niRbXlzAWqOPfCXwibnCe7mn55D1KqSoJxRtOUVoBXlugKWCcyctNRBM9OJDKXFHq9W9Ce1YWHeYWN4q2VJorVYTodbGl+4xlrccnn3JevAWKX0UWNawNTAbboSp4nSqTXmkD3EJ9o1KDtk16ovXn9IJmCSHQLEstHxqr6R3hWPTDVzyMuetEg0JNtdIWzk0h11ooUFZc1ad4FIHlJbpGlslZCqpUFU0pv4bvWJmZBLLjY6QqUa2OtKa00p4RE3fBTi65/wB/BOwAHl8bW8BSEGLNZXVDx84cyzAROOkCmZCCddbj4hVjrIS8QBQED5qY2wvkXzL6RTPJq0sfwn2igSJoFfrdGhOp6hHcfaM5YXTMIbj0xSXg2ptROWpqOrTxFD8RFiUy2yFuOqShCU1KlHQVO/jA37eluWbdNey3YXKiaAADeYqW0TJmFpVOKbR+4yqrmUbiWgRmOlzXupHN8nUMy+0Hac4hMlaAeiR1Wh7qI3Ewnl5NSW1KUKA0Hjr7Axo2MSLBQEpdUpNeyhktAeITX1gTZ/BP26ababSf2dg5nTSgraiL7z7ViyUOtjMEyy3WTdxhebmqqk+hPpEEtL5Kjgbct0axhsgKqtwA5Up8xS5nDuspO8E+9Ixzrga0ztNAEk5SJnp2iVK4aDvOgg0SGVMRYFJdM8gEdXOVHknTwrTzhaK3Ohhuk2XrZmS6GWQg9qmZR/iV1lepgmmpiVK6JpfhAE1NKSaJT4k/AjoVSOZduzuWILRB3WHOPeisASQriNfWx8YhkVUArpm9TEkwvrKPD9CKLIZiQXnDgIPVpwOusC7UgfspzaAisMg4ad+7zhB9oEw6lhJQUhsqyrqmpB/CRfmPKJQLdIl2XIMsjKbAnf3w5cMZ1hWMzLSMiFN01ugnX+qCv/6Gcr22/wD4/wD9RKKTLvMHs8jC19uhhB/aMy5Ql0CnBAHzBsnPkqUlZzKCc1eVvkRV0WrZ3Ou3oN0BPP5BXVRskcTHinNSdBcmIsPQVnpVb+wOCd3idYWk7dmyVE8uzl6yjVZ1PwI+iZyPoos7w2RdStoqdKsrgKjxHVGX0PnFoxdgFwKIHZHoTCdNBTmN9Ysk8BmBPCOBp9dljhySVWmv0X8DGWC3IgebCmMqhUAgaV0pSAUS6ARRFKGulKHj6CGlfufH5he4VcBTn+UZ6vLNqE7dtJ8ExJcoJxVjMsHu+YDnAQHqWP7NUU7lLPzDScSSRQE2gJ9qroQbZpdaeP4kj/VHX07yS1c9zbSXHrx1wBjpJCTYxCwVlZJOVJ1rqb+NhDjE2lGYZcp1QCCa7zoKecQ7P4B+zAnOVlQANqC3AVrDWfFk/wAw946mJOMaZNdkjkzOUHx+whanicScaIsGkmt+J8PKAcbmSp5dRTKcuh3c+e6Hk2AJtsAXLSq24EUv4wn2zdCVpF60NbH3hjF9xzMt7RI68AKc4zFLtHVJ7yPWLfiWKtti6gO7nraKGl2swrhVR9Kw0mK9mrSsx0hlUFeVCGEqUqvZJBFR/FQADhmMAYntU2gKblmVOLBsU3qQaiq9XDb8NYQtNOPFiWB7ak5lHQCgoD/ClPWpvKkjfGuYBs0zKKORNVEUK1XURz3DuFo57VtnUTpIobGyWIYgpK5oiWZP4EHM4RzJNPHyi+4JhCZNCGGW6t1pUdqpuVrJsq9am0WAGiLCpAPpHsoQUhQ3689484JIFuz1DQSLRS8aayvrp+9XzAPzF4VFX2mYo8FD8SR40t9IHIuDfTOp0JppvMAndv48vWGuyUqCpxylAOonkLqPmaeEKZh8JSVE6An5EW/Z6V6NhCTrSqv5lXV6mM8cUmb6iVRr2TrFDAc6mGLwgKaGkbiAMsZUJ84+cNSPM/HzHU0d3dA7yqewiizx2YNbUtr9OcCbTsdPIPoGoQVD+ZHXHqmCHEAC+mvMxJLuZkG1AbeERcMjVqjOMMBNKA6CGC0Q7w+VLKEoIoRb1iKdYzO9xpEb5AXCoClhEUo5VTquJAHIVP0gvE5fI2VNmh/ivAEkgttVcUK0KlHTvPpGGV8m0OiZxOYhG43VyG7xg9vhC/DFZk9IRQrvTgn8I8veDWlXjIM9cN49jlRvH0Qob9EBcUryEWdaAsJqNBx+kV00pFhYeGRJI3C5OUacY4XweOPLOeOaTTS4/Azqm0kzqZQA0QBT/eAXBaCp6bHRqygmg3Cg8zSEa8SUR/dK8x9Ya+IYWsiUVxXijPC+CxpBIH697Qun1hMyxWvWS4mwJv1SNOUKZraxloDOpANNM3Sq/wACLDxVFdxTbN55STLy56uai3iEC4p2EX9Y7uOEpQXHoV+dCEnf6miPLTlUK0NDYEV09IqOP7QyzSaOPgKqDlLudVAQTRtA1imTcxNvAh2ZUlB1bZAZTThVPWI5mBpLBWkXSgc9T5m8NLA+2KS1PhDue2sQ4424w0tWRJFXKoSa0vTtboMdwmYm2ukdcyKV2EIFEgb82+/OE+UJ0pb9aRZMJxwOUQTlUbU3E/w/SE9fLJggpQTry1/uvZtpVHLJqf7Gd4nhZYXlWiiuJvUcQrfFVdFJlXM+0fomYwdt9sodSFA6HQg8UndT1jHNqtkHpWbQojOw44kJcHEkDKofhV6HdFaL4hHPFKSqX9/grNpfly45RoOzGChSHnPxpWlKe4BCSfEk/wDiIurKytCVjtJsRx/OF2y0plSpX75qR30A+BDVCMi6/hOsao2ZPLuAg04/r3jlhwJWW+IzD2V8Hzjopoo94B+IHnxlWlwapHpW/pWLKGIhLtQ31UK4Ejzv8Q5aNRUXBuICx9urKu6h9fzinyjTE6mmUwtdI80z+8vMr+VNz56Rf2hFM2QZ6SYee3IAQnmbq9hFxzUgYdGmplcqOJi8QLbqREqjeOCYMXAZsXrASl0ObXh+v1pBU0v1MDqiEIHSVm9hBYTYCIkNeUeuuawJYuxeaCXKHgIMl5uqBRtR/ioKe8JMbNXE8Ske5h7L/dy4Kq9VJJHK8VZUexFj0xnUhulN6hFO2ixEOvIk0GxI6UjgL5PHfB+MYqUpW4O2qw7hx/XCK9szKEOhZuSak95hbdbs3Sou3SZbARK0uBVRKiKISLVePojeMfRChl0YAqSQOJUR61iV3a6UZSkF3OsCmVsZ1eKtB5xUzgKl9Z51x095oPBIjn+y0pslIH64wxpfhqwvc2KZNa5qkqHE9t4+4ClhgISbZnDmJ78ooB6wkdD73986pQ/dHVT5C0TKcbbHWUAeG/ygV3FzqhHVrQqOnnpWOjHSxbuuRV5pPiw6Xw5CdABTf+cTqeSlNa28PTjCtt8PdXMtTh7LaBu314x63JpSUodWhCqnQ513pQHKcqdN53wxsS7ApyYS46AMxsCbA2PPLqBEzCSpBWEqyjVRSQLm1zHWz+HOpdUttlMyCLFZGVJB3LNlHlWLZjQc/ZFl1KEmgolJKqUIOtBGWSSi6QccXbZRXV1MATqSpJANKXicrvAsw5Q+8ZZob4tB4J7JqRaNjtsXFoDTvWKeqVfi7geNt/dFuxCZzJbAA69ykivVGtvKMtwFpKHcw/FS+mlfrFqkphSp11JNUISgoHArHX/yCOFlwXJNLyd2G2rLjhywgkVHEpGo/KGnTIVb4iq4LNJW69S5S5lB5JSCPOsOH2SBnGu8Vp7mgglq3FqMv3M54IXwMnDZJBrS0czB6w5QnaxRBsVUPfBjj5NFC9OHCHVkTMJYWgzDF0zNnVBt/KdIkxQVZcH8CvaBJlzI425uV1TyOkG4j/dkcbecGZdMS7FyuSVQTq51z/VcelIbKXUx222EoCQKAAAcgKCIUi8WiSduzsxE4YlIgZ5dIhQvml9dPj8fWIXnKDv9o5efquu4Gg+f13R0+UbzAqSYcoONWLXJ9SbDSJUTQUm2sSKkm1fij0SQT2REKEONo+9bXeqE7ieJOkMmsZDku4kkCqFChNDpFa2oSen1UOqLAkcYUolhWuZX+IxUo2uAE2n0d4m3mCRutEmFNUUI+mkVCeUTyHaEJjQxJiUGIHI86SLBJZhUfQFMvx9EIFzWNIA6gKu/dC5GLkm7fIJOY+ULgpuvXQaVs2nqp87ndFpY2NXMZHWMrDakC4JTVPEALJNantER6WUYQ+48/h1MclqMWypzs11ySnLXcTfSmkSMTB/ZlpSEBJcziqwk9nKQEAHnW0WnH9hWZWTdfC1rdQARU0T2hXq79+pMKnZZvpnQUCmdVLGmtgO6kSM4yX0nQhiTXKorjjSwUrS4gqIUMiaqXRSSk3GljE7+yr/QreW10TaElRJ6qiBwTr50jS/s+aRlfokWWKEi9CNK0rBm2V5OZFRUNLPkDGGTUOM9qNo41FAH2dzNcOYNbAKFe5K1D4gzGp5Dsq4pBqMqgD3i8U7YbGujkWW6A53XE14VXfn2obYYf+TWk60cP/j+RhKf/o/yE1wymLXeB5ly8cqdvEDzl4bZz0SMvlJ7vTlDTD51TaunzZQpQTUkCpA7N+4wlQCpQSBrbx3Q62rwzpJToUf9O47yO0fGphTUQjV+R/RynurwOdl8WUlSgaCq1qzU0qSRz3RY8VW7NspaSrocwqtSRn8E3FjGEYVjS0AtuE1HnyjQtj8cmnWk1WA3nDaOreg1uedI58sSclfg6afFj2Q2JKLuzSyAagJGXzJJpyEW6UKEpCUq3bzUwHJIomjqU1uDmvUHuiBkyzFcooCa16yrncOEFtroHe32Nn+snLW0SDFCVJbULZa5hvKbGo3ag+cAMYihdwbRA/NJzJpqK+VL+8WpSTK+XGRa0OBaap/2j5DREKsAmwVKRXUVAPEWPuPKHkMp2hTJHbKgVwwBO9UFR0AJhi6IFmWgtKkHRQI84jBXZW3VISlKlGg1reAsOxFt1ZpZOg33+IKaUFJWw4Lpqk14biOYoYp6cBck3FrzLLRuCL37xqIS3OPB1dkZ8lwxCQIBUlVRw3+kANOuDRRhps7PBxAJ1jzHsIUpFWTTikbx3cI1hP2KZMVdFKxt8qeUSa2HsIEQYsM5gQUQUqpYVre++BVYER/1ExumqFH2Lnj1RHsqq8ez7JRVJ3HXmIGYcvCUuxldDwHWIntI6Tcd8QPu2IOsQoWT726PoGmV3j6IQ1CV2XK+s8UpHAAE/QRYJeWbl0WqEpG8k25bvCPhOJS0lajQFI9qwDMTvTMvBIpRNieXDwhyC4E4Y4x5SAdrZtL+HzYSCcrZ1tXfbyijlJzOOUBBoQNCaoSf9UWMI/5CfzEq+4UTu0Qs24RT5N3P1SSElCDqRq0iv67o6OnT2cewy5bDOENThylJoFU/pXw5RwFFTMyFigLDljcmgJ8bboi2AcSEzgFTRCTrWtAvS0QYcXHllSkpSnoHVJp1jQoKQM+grm3fuwOXE3kb9BFZ2eFZVGQXTMKAoKZapQqt9IsWEq+6eRwUsDllv6kwu2TklPsuIQQkpdQpRN7FBBpxPVEHzqeg6ToxdSlE1J1Ubn8oHUbVJ+wWUAuRGpd4DW3QnnHgTBNiKSGLTxSoKGov5Ra8OmekAW3cjtt6kV4cQbxQ1rI7NSeA+sRoxB+XUl5KgFA9nUUOqTxrT0EZTSkbYpODst+KYDKrf6VxtaVn8JOVJ5jfyhpgSCqZaaFBlqqgAAoAQLD+aDNntpRMs1sbdZtVFUPjqO+D2pJhS86GihwimZJ6tKjVJ5boWcKZ0PnJoYOSwaWFLXmBB76fSAJ6aSVDKTyoRutHrryQnKN1bneTqYUOrqoDmryt/qiNGW5nOKEhtxbdQsAkUNAT3iBtmZlZa6V5w5lnq2sEjSnCpv5QYO+PSynWnkYFxs3x5tvYwksYLc1LVNQpRST/ADCg9SI0VDwO+MemMOUVIW3+BQNNNCDyOkaQxMGggoqgc01J2htMr0sTypALk2P3T5iPf2uwrHLyQoVgjArG07mVaJgAgdldL/yk+oryjmVxlC7VB7jDDEWCUlOoIoeUUSbkFtKqk1A8/KF8mPm0OYc1Lay7S2VBqkADgLQ7lXwRSM5kcXNKKiw4Ziooa7oxujdq0M8RkDmOTfCV7CXcwJuK35Viwy00VJBOpFfOCELrBqYjOCbKRtXJkKGRBoUjQE3FfpFbaaXXsK/wn6Rri10jyYFaAabzAPl2EpUjN0v5Rex77QNMlahVKVHkCfWNPMuhQq4lKqaVAMDvMBXcIqi7MfcQ7/7avIx9GpNBoqKSBTdH0XRVh8+SZJsp1GXXuqk+0DYAg/egmpWig4VoafMESriTIVWaJTUk8AFwJL4iht1toWLgJSaE3AqK+GY+Ea488UoprwhOUns4E+z2ZTU6hSioqlz3iuVQ0MU/A1qzgbsiRoNQKUv/ACi0aTguDPNpfcdUOu2oBAvQEEg108LxmGz4UXiKgUFDW9bn+Hnwj0MJRk5Ndcf0LaCM44Ep92y+bENkLmQfxNClgN6hu11j7ZaVfKi4ttSW+hWkZurUkCmVoaCxvEuyWZMwtJtVqooRpnHdbWLeW7HkfaFM2Vxk17oeKD9nyFJcfSRQlLaqd1wL+UdY/MddTdNDrpfcB5iFmzM04y84pQ7SKJA1OUjLVVTQCEW1+1NHlJQM7tibZUg284y1NPJf4KEc+AlSq2AJ94D6TNpYcdCY5ylaitZzKJrwArwG6JSIvsVSo7bTSlIDxkfd+IgnhEGMD7o8x7xCwnZh1aClaSRur60PGwjW5ZeShN0lIPmK6RkWzixkAr+MW/pVGpdJZHehHsPpGGTs2x9EE4SonKKc45wSTKlqrdVNe6sFBHXpBWCijh5H3gTQHnZLLHCmfuwrvMN8WTVMBJRVgDvMUQXMuZVCuht9IsQnAlIqd0LpTC6iqoNMoKRZASaxR09hsEcVH4ELZrH5tG5IHcK+8WGSQKUpHM1KpO6KLK23tQ9opIPpBBUp5GYjLU84Lfk0jdE0onqU4GISwFnAULFDWu5QN/LQwlxHC32kkp6yDW6dad4i4y7noIQP7UNJRV1tYANfwnfbQxnKCYcczh2HyeLgAA8B7QzaxJO4xSnMUafKnGa5Cd4pegrHqJkp0jBqnRad8l9/aQq8TJetSKXLYqYbyU/mPIRRB/OOUaChuUKwLOzH3Yoe1HuGvB1C2jwhC28oLDZNgYHyWN2Ghvj2FuJPrbV3GPYIo//Z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82550" y="-1477963"/>
            <a:ext cx="424815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6284" y="1203970"/>
            <a:ext cx="2857500" cy="15049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0546" y="2545247"/>
            <a:ext cx="2161406" cy="1586086"/>
          </a:xfrm>
          <a:prstGeom prst="rect">
            <a:avLst/>
          </a:prstGeom>
        </p:spPr>
      </p:pic>
      <p:pic>
        <p:nvPicPr>
          <p:cNvPr id="48130" name="Picture 2" descr="http://empresariados.com/wp-content/2013/09/consejos-fijar-precio-tu-producto-servicio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117" y="4575770"/>
            <a:ext cx="1742263" cy="102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99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i="0" dirty="0" smtClean="0">
                <a:solidFill>
                  <a:schemeClr val="tx1"/>
                </a:solidFill>
              </a:rPr>
              <a:t>Disposición exterior</a:t>
            </a:r>
            <a:endParaRPr lang="es-MX" i="0" dirty="0">
              <a:solidFill>
                <a:schemeClr val="tx1"/>
              </a:solidFill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504056" y="3356992"/>
            <a:ext cx="1907704" cy="648072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/>
              <a:t>Rótulos</a:t>
            </a:r>
          </a:p>
        </p:txBody>
      </p:sp>
      <p:sp>
        <p:nvSpPr>
          <p:cNvPr id="10" name="9 Rectángulo redondeado"/>
          <p:cNvSpPr/>
          <p:nvPr/>
        </p:nvSpPr>
        <p:spPr>
          <a:xfrm>
            <a:off x="2664296" y="3356992"/>
            <a:ext cx="1907704" cy="648072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/>
              <a:t>Entrada al establecimiento</a:t>
            </a:r>
          </a:p>
        </p:txBody>
      </p:sp>
      <p:sp>
        <p:nvSpPr>
          <p:cNvPr id="11" name="10 Rectángulo redondeado"/>
          <p:cNvSpPr/>
          <p:nvPr/>
        </p:nvSpPr>
        <p:spPr>
          <a:xfrm>
            <a:off x="4824536" y="3356992"/>
            <a:ext cx="1907704" cy="648072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/>
              <a:t>Escaparates</a:t>
            </a:r>
          </a:p>
        </p:txBody>
      </p:sp>
      <p:sp>
        <p:nvSpPr>
          <p:cNvPr id="12" name="11 Rectángulo redondeado"/>
          <p:cNvSpPr/>
          <p:nvPr/>
        </p:nvSpPr>
        <p:spPr>
          <a:xfrm>
            <a:off x="6984776" y="3356992"/>
            <a:ext cx="1907704" cy="648072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/>
              <a:t>Fachada exterior y Arquitectura</a:t>
            </a:r>
          </a:p>
        </p:txBody>
      </p:sp>
      <p:sp>
        <p:nvSpPr>
          <p:cNvPr id="13" name="AutoShape 2" descr="data:image/jpeg;base64,/9j/4AAQSkZJRgABAQAAAQABAAD/2wCEAAkGBxQSEhUUExQVFhUXFxgXFxcWFxYXGBcYGRgXFxUYFBgYHCggGB0lHBcUITEhJSkrLi4uGB8zODMsNygtLisBCgoKDg0OGhAQGi8kHyQsLCwsLCwsLCwsLCwsLCwsLCwsLCwvLCwsLCwsLCwsLCwsLCwsLCwsLCwsLCwsLCwsLP/AABEIALcBEwMBIgACEQEDEQH/xAAcAAAABwEBAAAAAAAAAAAAAAAAAgMEBQYHAQj/xABMEAACAQIDBAcEBQkFBwMFAAABAhEAAwQSIQUxQVEGEyJhcYGRMqGxwRRCUnLRByMzYoKSsuHwFRZTovElNENzwtLTJDXiF2OTlLP/xAAaAQADAQEBAQAAAAAAAAAAAAAAAQIEAwUG/8QAMREAAgIBAgQEBAUFAQAAAAAAAAECEQMSIQQxQVETInGxMoGRoVJhwdHhM0Ji8PEU/9oADAMBAAIRAxEAPwCQujtN4n40WKVvL2j4n40WK9NHnhYrsV2KNFABYoRR4oRQAWKEUslkmutYI4UrHTEYrsUbLXYoEEihFHihlpgEihFHy1yKBBYrkUeK5FABYrkUeKEUAEim/SO2PoF1o1zJr+2tOopDpL/7dd+8n8a1E+nqi4c36Gd4XDNdbKok794Gmgkk+Iqb6OdGGxC9Zcbq7XA6S0byJ0A76hMGts5usZgApy5eLcATBgeVX3auyXxGDwyYcrlCoSCYBGQQT4GdKvLJrbkEVY3x3Ryxh0FwF2bOgUs2klhwAA3TVu24vYPiPjVR2/cGHsWMLmzOCrN3BZ9JJ07hVw22OwfEfGsLbc1Zs01iT9f0ICK5FHiuRW8wBIrkUciuRQATLXIpSK4RQAnFFIpWKKRQAlFcIpQiikUxUJRQoxFCgKLDdwUk+J+NEuYKN1SDNqfE/GgTWTWzXoREdSRXcndUtAo3Viq8QnwyICUqoHKnxsUBh+6jxEGhiCxFHFsmjdXBp5aAipcqKUbIx8JRfohqaFsUS4gpeKweNEI2HIO6i9UeVSwQ0Vk7qtZCPDIorRStP3w9ItYropIhwY0y0MtLm3XMlVZNCEUIpUrRYoEJxTbpMP8AZ137yfxrTyKa9KP/AG6795P41qJ9PVFw6+hnOEtsVcrkgABi2UkTMZc2oJiJHEirNtwXtnC3bs33KsGYghYBkeyCDG81WbItdW5Yt1sjIBGWJEk8Z31e06U2WtWnxNhy8dg9WrBiIBa0Tukx68a65LTW1oUaIzbuzEtWbFwhuvuQbjMzEnsS2hMDUrV+217B/rjWYdIdpXb19+tU28gyrbP1Rv15k6GfCtQ2v+jNYJp69/yN7rwYL19/4IIiuRSkUUitx5wQiuRR4oRQASK4RRyK4RQAmRXIo5FFIoAIRRSKUiikUxCRFCjRXaALCx7R8T8aUVab3G1PifjRku1mcWaU0OMtKpbputwUstyubTLTQsFpQLSAu0db1TTKsU6maHUxRhdrhu0tx7BSK4qzRGeTR1enTFaFAtdCVwPSyCk2MSNim96xFSG6kLriiLYmkRbW6QcU+vmmhFaIs4yQgVopWlMRfS2Jd0T7zAegNRGK6U4VPrM55Ip+LRT8RdCdBKC3THpYP9n3vFP41qExnTYzFuyByLksfRY+NOsTtB8Rsm87xOcDQAAQ6aaUS1bWq3Q46d6ZWej6pdKYcpq95Sz6TkGpQGJE5Tx9Kvu2MML0KiDPhrtplU6AqQp0/VjMPG3WeLiMRZtWHkC2HL2hC+0p1JMTHcTWiLtjENY6wYN8+WYLIAe8Cc8cYgGqzJ2mhQ7FY/KHl68R7XVDN+82We/f7qv+0/0R8KxrH4t7pe5cMuza8OQgDgBEeVbLtH9D5VllGvr+xtyPyxX+Pu2Q5FcilCKKRW2zzgkUWKUiuEUCE4opFKRXIoATIotKEUWKYBCKKRSkVwigBIihRiK5QBMXR2j4n40UUe5vPifjRDXKztQdTSgNRWJ2zZTe4J5L2vfu99R17pEx/R2473/AfzrjLLFFqEiz56QxG1Ldv2nAI4bz6DWqqXxF7Qs57lEDzjSnFvYZUZrhRFHF2H+nvrjLP2Oqxj/EdKwPYQtzJ0Ed0Uex0ttt7QKn1prtTZK27LNJJ05Ab+VV6zZLsAFJ4mBMDiTyFRHI3uVpRoVm7mAYbiJHgd1KB6jb+27Ce1dTT7JzH/LNReL6Y21nJbdo5woPhvPwrYrlyVmZtLqW61cpcXqzHHdNL25AieAzEd0tp7qjLm1b13W5ddh9mTB/Z3RSlid77DWVUaljdtWrc57qKRvEyfQa1A4vpnYBhM9wndAyj1bUelUSe1wAiIPgCZHDfSN9yTlHIyR8BXTHixy/uOUssr5FmxnTi4TFu2g8SXPluHuqKxW3cQ4bNcbQxC9kcOCxNRliyVOvLShYVx58/jNd1DDF78/qKs015Vt9F9RS6Cyg/W+NI2VGeJmB7+6uYnFqNC0c93upouKUHsqzd+v+lOXEY4vb9veio8JkaeqSXzv2sfMSDmY8Yjuq3W1/2Pf/AOZP+a3VKNy6/sWm8Wj5TV12dZf+x7y3BDG587cVwnxCyNRXdFx4eONart0+lL3v7EZ0KwFq5irXaLZUa4ylYAZcoAH2hLT+yKsOz+kd+7tBrGUdUrOpEdpQkgOW7yB3dqkdjdI8LbVFtYa61xUAY27KFjAAYkhpImnO0+lTrbZrWDxCtGr3bRVV/WaJmO8ilO5N3H6kqkuZT+maqMReC7s8+eUFv801qu0TFkn9X5ViuNuFlliSxliTvJOpJ9a2nan+7n7nyrPJVFer9zbm+Ou0Y+xAbP2vZvDsOCeR0NPYrGrRK6gwRxHyqd2Z0qv2gAT1i8m3+taqkjC0uhfsZjUtRmDGZjKAd3nUZf6QAERbIHEluHhGnrSWC2/hsTC3GNthwMQSY3GlekWBS3kyzrmme6O6sOXLJTpM048cXG2h/hcalz2Try3H0pxFUs241UkHuqQwm3HTS4Mw5jf/ADrrDiekjlLB+EsRFcIpLCY1LolGnu4jxFLkVpUk+RwaoTIrhFGutlBJ3AE+mtRdnbiPoq3Cfuj/ALqpbidIfkUKanaI+y/mB+NCq0MnXEsF3efE/Go7a2A65QBvB4kjTj40fH7ZsWyc1xZk6L2jv5LMedF2RthMQzBA0KJloEyeABNY8r8jNcF5kV7Etg8OSL2IQMN6J2mnkYmD4imF3pnhk/Q4dnP2rhgemvyqqdJbJfF3iB9c+/X51x9ivAytmY65FHsg7sx79ayRhq6mhyom8X01xL6BltLyQAe8yahbmNa6wzu7kmNSTv8AGpVujyK6AZSGgks/sQFZswjWe16ipDA7IVHVSVlrirbNsCCFjMzkzrDMI5iuixxQtZeukH6IjmwHxrN9ojtgGSACY5mf5Vo3SA/mx9/5NWfbYVlvDKpaRw9anhpxjNOQZYOSaTob2Uj0Iag1xoA3nw3fzo9jBYg7kVR+t8SNKcWdgXHHauQJO4V6EuNXKP8AvsZlwsbuTv7fv7DTDJwYd/pXGxSyDmEkxA5VK/3YQKSSzEAxJkelSy9HFtrPVR3sI/i8RWbJxLl/v/TqsMFyXv8Ax7FTOIElt/j3zIo5v6HLGo0bdx18T+HGktokKXAI9rUaGde6kcLLATwYrp3RqBHfrNYN+Zatch0iO0vuAEceIGoPHiafYbYK3ZLO57pPpvqTv27aLABzQkE8/noAfOpjo1jcOLpDAS0aMNAdwAJnfEjxojkafMdW9yHwvRm0NySfM/CpHZvR0soK2uJ1gDcSN58K0S1ECN3dSWEACCNBr7ySarWXpKva6N3OSjxP4UbbuD6jAXlJB1U6btWUVYr20rKe1dtjuLrPpNQvSS4uJwlxbTA5mt2wYMZjcQcu8V1wzetEZIrSyj9HLt2zea5Ysm8SmUgGMskGdBxirvsXaGJulhfw/VKF0JMyeUeE1AbGwV/C3zYRrLO9sMWYOQAC0biDzqM6RdKsUrXMOxtCCUZrasCdNYLMYr08sVkl5aMWK4qmKdLtn4K3hy1lkNzMAAt3NAMz2Qd0Cr9tL/dz9z5VieM3+VbZtAfmDr9Xu5Vln/Ti/U2TTjllFu62MG6yNCCvjp764Tyq94nZ6P7Sg/1zqDxPRpZPVkrEHu1n8KlZ5LmJwiyFsLG/nWk7eM2rJO/L8lqgX9m3rWrKGXmK0Ha6/mbX3Pktcs01JqioQpMzuxtF0JE7j7L6HyqUw+1UbRuye/d606OwhcdnuFXLjgCADBAiD3LUFiNkus5DmAJWHEGRwBOh05VTxroxa11J4CNVMHgRVj2FiblxTnggGJ4zAPzrMrOIu27iqJXMYytqPKa0no5fXKylhmJmJ1IgCQKeLaZGXeJK3llW8D8Kr2wbAggiZHcNPGfD0qysKpWG2VigzKjwUIBGcxqoYQI5EV6OOmmm6Mc4t00W44Xw4cqFRdq3iQADBIAk9cRJ5xk0rlRoQaZdytYuyS7kjTMY8Z+dTPRDH27QvMzCBkGmv24FNn2Kt/OM8NLE9qCPaM5eJnuqFxF7KRaAAGmaNNd27TjPpXnZOKnKLi63NsccYu0R+0e1dZp3tMeQ/lUkm0cjsA0hVUiN50gg68DFdt9GbznPKqp1GpJg7tPCkcRsQ2lLZiTOUwPkTrJI3cq4xkW4hMNtLK5LAmZnXUacKd7H22OsS2FU/ngUPaJQFgWEkcY1M8TSWztkILfWspYnWCTB01EgiNfHd6z+xdnygItov6wUZ9JOp3jl5U9dFRS7Dnau0XuJI9nMYOvl/XfUfs6+HvL1sgD2oiRInTnUpiLHVqqMezqZJ4iBv/rdULfyh2yEEqNZmCNJnLwHlurimNjva+0rak9XmbtZUE6tOgKgeR89JruydpCy4GSSZkEAwfPz0pmmHKucpH2pCgmW7JHE/aH+tSGztiHKHuTMHmAeEQpBmQe6BT35kpFgxXSJWXKGgMMpUCBqADw5nw9moPbW2M5MOSCo578oJ3/rF/QU52TsPN2yNCeImNQJHqanX2IsDsD2TIAHKY9Y9PU5j3M0x2B6wSgM7xA0Jn36D+ppvssEMRlMrqNwAkaz7vStJubBMgqAJcAqdAR2zw3cNR765gNl2rmLvAKMuW25WPZIzrlI55g37tNBpIPB4G48Z0EERMk79w89B5ULmzbvWBWYSMoJCyCpaJgnuBjuPOr22zQoEaaj1n5/KjXsGnWAkan3gTp76mh6RtgdjN1aC5fvGBEK+Ue4SaI+ybTwXUtoBqzRoAN01Nq1MLZ0pMtCNvAWl9m2o8h86G1L4tYdnjRXtsQO51OlOJqI6ZH/ANBe8U/jWu3Db5ERl+Bjm3ewjXRiBct9ZkyZusA7MzBUnf5TUN0h2RgmS9elTcKswIunV4MQoaN/CqNh2JUTSVlg6kHhp+Br2/8AydpM8tcS0948mNMYdT/XCtv2h+g/Z+VYZcWJBrddo/oT935Vl4iOiMY9jYsniZJT7uyiJiVPEeB0+NGG8+A+ddu2wd4B8qb/AEYScpK7tx8eBrGdTu0Um2fEfEVN7bXs2x3R7hUJetvlgkESvCDvHLSp7bY0Tz+VcJfEi1yKXhdqhbXaBjrDbJHKDJj1p9bxSXV7GVoYgZvtBTl7Pf8AKmGO6MW3kqzKSZicyzzg/jUPe2BiLZlCHjUawR4TqPI1qU/zIcYv8hfpFhwt2wQI7UbyZiNdec0baxgoRvjzqOxV+6TZF4EFXgBhrGnE76nNo7Me4FKkAgbjuO40KajOxONqhPCdJb6DLnkcyFLDwJBnzpe1tRjLfSLkt7QVFU6CBu38BpUJdw9y37aGOa6j+VG2cVa4gmRmUEcYkTpWmGVdDi4VzJr+1iNM1095Jk+MXR8KFT/9nYYfb/y0KWp9o/cnXD8Mvt+ww20z2puK1uc7eySY3xIgaid/eOWlWAhGusCRLAsqdmZOk8D+FWbH7K7ZOYuC2oVHn2gI0GpI18qkG2Zbv4b2SsM43ETFxpJB7zHlXms16Ss2GvXAGGbKo48BxA8PlR7DlusDj2lMDdlOpnXdr8TVs2dYQWH0gQfeI/GodtlZbN65ytswn6uhj3GpHRNYfZACqJlVGm7VgIny3U/2YAE4b9OG+nITKAo4AU0wR4Dn8P8AWlzKqiG6Y3YZQOXx0qkWmDE6nXfPx9K0HpZhc4HMKfjPy99VjYuycz5DInTTeJ7/AC/riosmS3HvRcdZchgCw1BJGo4CNJ1M+VXgWVNkAsinfqQJn72o1qD2L0dtI91WGfLdKrvJgKjAQOHbA19afYiwIUrZQGBLFVJIA8+EelWNKh3s7GWksome3mGUQGUmAQTuPKnqbcsncxb7qOfgtQ9raQDhWtostpAAiI0JGk7xU9Yvg7vl5xFIaCNtIMRlt3TEn9GRMA6LmiTrUJsnHN9NxbJZc5halSVUqVBGsniSTpzqzsdV8T8DVf2CP/X4v+t7RH+UetCAlHxN4xNkKJmTcB1AMCAOcVFbSxuIBBItrvgAk79O7nVhxu4ePyNQO0lzNyGg/nU3uPoKWXxLKD1qLI4JP8Rp+ggAUnhVhQO6laTYwVGdLFBwN0Hmn8a1J1E9MXIwF0jfmT+Na0cL/VRyz/AzNMTdCr37hTHD3Mpnhxp1bw8mX1PL8aXPKvpqb3PE1Riq5jfE2MxkedbRtAfmT935Vj24VsOO/Q/s/KvP49U4/P8AQ18HJu0UZcUh+sPPT40FMk+A+dSFzDK28D40yubNWTAjQbpHPl4V5huDlZgfrJ/EKlNubl8/lUdZwRVl7TRnTQmfrCpDbm5fE/KuMviRa5ETRYoxopqhBHtg7wD460ldcCJ0+G6lzSbcPH5GmuYMSMNMQR3a1D7Tw1pSrsANd85ZPDdvqXuWVM6a8xofUVBbYuMqgiWht3Hcd1dLaexElaof2sjAEEwf1Z9430KisNjmCgZrQ7mUFvMjSaFS8+TucfBj2NcUds+J+NV/Y97PhyTxe9//AFc6+tQOP6WBnYEHRmAyu6cSNSoBO6o+x0kNu11QAEZtdZ1Yn51x6GwsdnFRZZeLGB66/wBd4pXbiTgbscQvuYVTU2oBLQCF11zRrxiaW/vQbq9QMoBBiFYHQZhr5UddkFbGk7lk74HwFROz7mZvAn/WqNjOnNxlgZT4KR7zUbZ6X3l9kKKcccmuQOSvmadtd+2o/V+Zomw7dtLjO7qgBWMxAkidBPr5Vm9vpZcZpf3CamrXSK9ahYXtHioOu6ubhKL5FWmrsvWx9sWA+JZnVS16RLAyAiqMsbxoT51IDa9hQFL6iJGVjqAOQqrbLLWgxa8oVmLHKoidJ7TCBw0pfF7VTMp61pgxE/ADX+VdccHOVIyvisd0tx5tE4e4wZC2YSdEcbtZ1XU7/Wou1twWbsQxWdBlIMbuO+m2Ox92GuJcYgDcwVTpymJ8D76qeJ6QM1xbktIJ1gSdI01pTxzi6aOsZwlyZsFrbCtB6u92QTqkEzAgSd+tRuyNohb+JYW7jFmWQAJXeYcTpw51QsD0su3HCBromd5AGgnge6kcRt65ZZ2JuHO2pVt5E6nWo83Kjrtzs1h9om5A6p1G+WK8jyNMMVcBfTfxHdWXt0xY7+tPi/8AOkj0p/Vf96jRPsK49zYsKxCgEEeY/Gles7vhWM2ukeYxlf8Aen5UMTtsL9Uk8s3x0peHPsGqPc2TrhzHrUd0tuj6DcMiMyDQ/rrWQt0hP+H/AJ//AI1dlxJubCZiMpN2Imd14Df5Vp4aMo5E2cszi4NFVxON4L6/hXMHaYEseP8AUmhgbSxm3n4UfEYoLoNT/W+vo1+Jnjv8MUcxV7KR4GfDStqxv6E/d+VYLdctJPKt4x5/MH7vyrzuOlbRt4aGkqyY62frjz0+NKpeUnRlO7iO+qne2q6j2VPiKSwW1WuqT1SCDG8jgOQry02zY1RerY1X7wPvFDbu5fE1S7W3xZfW1qp4OfnTrH9NkuADq2Eccw86hp6ilyJE1ymeB2l1uotvlmCwykTwAMiT3VN/Q0/xG/8Aw3PlVUydhhFI3rUkQSNeHhT+2thhIvgjXUW3IkaHUCljgEEHrTA1P5q5+FXpcWrJUou6ZA4lXQxmnxH4RUB0ifLbB/WHwNXfG4K00E3o042rn4VXNv7Ptm0wS7m1gNlYCYnvPuq1CXVE6ovZMz8yeJFdpxdwqKSrXVkaHs3D/wBNCq0sNiyPgk6wtdcrbLMZQBmOp0AYqN+8z61KdG9n4O/eFtjii9x8tsKLTDUzJ7SkcZ3gAVab2ysPbxgZFxNx5JGQWLqA6gBlZRlEZt4G7Q6VNbT23Ywd60XW3ndWykW1R1kqpAZAZJzERoN+vJeVFRjJlK6RdH8BgrzWb+PIzKDkXD3HcKT2SXViJ0PCoK5s7ZbuOrx1zNBUBsPd4g6yLZPP0q49LOiGFx19r/0i7buMFBGRXWVAAMZgRoBoDVXu9D3sqRYuJdzTLwUJABIES0DTnvie4UbZLZG3eiNtoFjFWXLRlzMU1JgLlZQ2bj7MU0xfQTG2nKNakgTIYR4S8a91W3ov0Q6rEJexl3Di2kuEN0S7rqqmQABmgnXhHGmPTTo3jMXiXvZbbg6L+cWY38fE1TS5IN6tlZHRjFA62H05Q38JNPdtK6qrOjWzlMyCIbkCRTO90UxS+1h2hV0KhX3a6BCTMzRdn28SjqGGJtqSAZF5QAd8zpFTJahp0qEtpYu4lwqHdAAoIRnWYXeQTv376X2gI6uLl1iUUklm3md0nTdT/HYFbzElWJ+2ikty7YA7YmNT2u87q5jMOqNbzQSEQAEEAkcSY7xuqeRNLohrfuN9I6rO5UMBBYnQqJ300s2Qb+TXLmYb9dJjXyqSclsXIVSA8nKuoAGs6bqZYG4PpX7T/wDVTbb5iWwpsFR9KA4S/wADTq6guXsrNpmbdoYC++nmzMdYFq2og32fvzAZiSSYgCJ0ndSHUsMUCWARTqukksrkkeBVfWubXmO39pA4S0rXgm8ZiPIT+FcvWwlx1HBmA8jFOdl2z16ngWaNe5uFNMc5619frv8AxGrOdj/amGW1cyruyA7+Mnn4CuY3BAJbdVYs4JbWeFSG2tmXLt0MoEZRvaOLGlNp7LuixYA0ganOBrAoFZGNsn8wbmRs2YAb+JA3eZq6ohXYMEEHrdx/51VxrTnCFQx9uNW39oSdTVjCldhKG1/O6x/zjXXF8a9SW/KylpcZQY0B40/wttcsjiNfnRrtsMsDlp8qTwNtlBmvdjFpnnTmpRvkxo2GMlRw41uuP/QH7vyrHidK2DHn8yfu/KvP46NafmauFm5WZXiFkGm2yrgtqytMli2g4QO/upy5ppc315kdmbHuiK29jUu2w6Ex1hGuh9kHWpjo9siwFBxlwBioK2c4BUEZle8DqJGUheR15Uj0d2YGuXrj2w6Yey111aDmZQWtqo3mSoGnCedI4XCG9cuNdYI57R60ks7MZYlUUlSYY6gRIrrykcpLVGi637ltUsKh0e4QhA7BZNWAI0ECNDFTOMsXmtOqMOsKNDGcoMHeBHr37jVasX0OGw6K6l7N+7caA8aqwAUldTDJvij4jbuJys1i0Xg5XuEMUUmPacQAYI0pzlKcr2+m/wAicUI41W/12+Y7TERda2z2wVYA280NkyLDKu8me7hSzW2Y6nq0ExmaGJ3bj7I08d1E6NXsW5a7kwSqmt7E3rChEAGuZ5DExwmfCn+3/wArKWm6rDWVcjQ3boZEJjelsdrL4kfOut6Y6ash41Oevl+o3xWCC2+styTMhiIBA0gyY8pkA61Wtp41XK2w6Fus9mUA9nQTuGtL3enGLbtAYNSeK4VD73YzUdjfyg7QTTrbU92Hw8fwU5ZJOFNEwwwWTVFkZiOjeIZiQo15XbH/AJK5S/8A9Stof4lr/wDXw/8A46FZdJqpF72PtKxhmNwXroe4ircUnImZZJKkTrqRu9+9HpFj8Lea24QXGTc5d9NcwEAhd/MVnN/Yr3C4PWq+dyM2cIO0YgC2eHfSeG6O4hDJJ7sjiPPNFI6a3d2W/aPSwWcqoFFxyBOrZF+s8E6nkKQ/tWw0SDI+sGKHyHD1qr3dh4jOGylueZ093lThejWNYZrdpl5RcRR372nlVWRRbHWxetB7j9Y6jKF0MgxmJaQBuHA1D7T6TDD5URG0UQA0AKNAJIPL3U2wnR3aq6C1p+tctf8AfTjAdDsb1+e9YJBG8PZO/T7WgALbqlyVnTdqt6ObO2+L7AksrpqstA10MQQG8CKnrWOucLh8qisT0Nxf0jrLdlcoH1riCTryncCBqOHGnP8Ad7HwD1VvnAupPvWKlzXcNH5F4TaSBLb3bCkZNwLyx4EnUk0ljcLZuZXWwtuBAklzxMdoaeFP9mdILK4QWGYW8TbsFIeABcCgMFfce2R4xVcxO0rCqUuXrYQgEdrL2iWHGDMIJkeNPUTp/IhcY/0dt4yljljRt05SeOoPKoK22EBzZYOpkE7jw3xOvp73XSG/YKoLDI4BaAuo3amZ0O6q5bw0gkAEzpyI4ye6J/e5VzyW+otJPYYYZCXRQI1zGWC6DQSe+n4x9hoLRMb2GonU/DgKpbMylQTyJ1EGeR4SOdKPiQDK6btIBgKIA1MxI3fyrhLDfVgXKy9ncqrzAyhYnkInWh1dltctsnnlU+hjWqphMaYgN2okz72zE6GCT5U5Ull1ZdIDGTlO4nLAiN+/f3DfyeCuoFpfFKCJK+Gusb/DSmu1Ltt1CG6EnWRG7f2ddCY31Xr18EaEqATpMegBlhwjuHeKRGMZdwgSDIkGN2hG4RwmKccLTu2BYMOtnq8gZssTOYAmT3HTWI507O07S4MYUksgbMGJzMSHLwQAJGu+IgVTeuzEncTJBynXgBoffzo/WFTMAjTUarIgb+P867JTT+JidEoLyL2Q+YcDECOX9RQu4tVG8HuFQ6rXYr6TDllGCTdvuYZYYuVji/ii08By/HnW648/mT935VgYFbvtXEpbsFrmbLoIQAuSeChiBMAnU7gax8XK2jRhildGJ4i3cVmtm7mYEQ6OTag+Kht/hHKprZOzrDBesx2pkAAKCTugZt5rVtj4DZQwwxK2RlZm1vWy9xnntQrgzrOqjLVi2W1pyQtsIoIWMyTJGYAokgaA6TIrGzu6vYxu3sK1baLOKuIGBFwtaZ3YCIUsLi9nXcI3azTbHWktlQuINxVAkLZW2By0zmfCvQH0a2OA91NMZsvCXZFyzaed+ZFJ9YoTZLijCcLhEdSBet2VnnLNzJI0Hn6VeOiewTgrb4i9dFrDBSHBE9cvD2jqCSYOUE8NDNW210U2cjq64W1mUypykwRugExTzbOCw2KULiLfWKDIUlomDqQCJ/nTsWjfcxnb/S+3ibottNnCWz2LaQyiNQ7KP0jkxEmBPnVOxU3rjlQWJYkHxOla4nRnCYXF9qylyy3shxmKAn6pJ0yn3VbU2Hs8GRhLMzM5FmeZPOr1UhONuzzxj8LdsJ1V5WRtGUFSAy79Dymai7w0HgfjXpTazbPtANcwlp2JhQLK3HY7yFEHxrmydo4G7m6jD2gUMMDYFsqeUMg791JzsFCjzB1g5j1oV6y+l2/8JPRfwrlTZRkZwN4O0gntHfk591L2sFdP1fePxo2Lv3FdgSVMnQgA7+8U361/tt61yes6eUe2sPeQwBl8wKfp9I4gEd+X5VCPiLp3u58zRVv3Bud/3j+NRWSulj8pZLJub8i/ssQffSi4zWGDIe/8d1Vfrn+03qa51xO+fWhwm+v2DUi03dsC3GdbgX7QUMvnkYkVIYXHo4BVgQeRHwOtUcXT30cXu+hY3W7+38j19i/GCNdR3gEU2fZVhjJtWSebW0n3iqfbxbDcxHhIp1b2tdH1z5mfjVaBa2WS5sCwRHU2Y7kQfKo+50Hwhg9QARuKs4jwg6UzTblzjB8vwpxb2/zUeRI/GpcGPUuw3xP5O8I7Z4uqdN1wxp3MCKjsR+S+yYKXrykCNcjeug4aVY7PSFeOceYP4U4G27Z3Oy+IMe6aWiXceqPVFDufkqeQRiwQDMG0QfUOe6k8R+TzGRC3MM4iBIZdx3+wda0hNrIfr2z4gj404TGA7greDD5Gk1IPJ2Mav/k/x67ravH2biz/AJoqMxXRbHJq2Hvcdwzjj9gnma3pcX/9v3GjLjh9j3U1qQNQPPf9nYhRJsXREAE23B5nSKWsIC4N21cywREG3qdzTlga79DXoL6anIjyov8AaCajl3Glv2J0oxix0fwNxC6veXLq2qmO7VB7jULcwaAnIbhUGJJHy+E1v9zFWwCSVj7v8qIyW2GoQj7o/CqjOSLUYmBBFBMFo36nXzqd6Q7buYm0HLdktAtzouRNSOZOu/vrWXwtiYK2/wBwfhVJ6e9EOuIv4bKWChTbUhZjNqBEEw0fjXRZW+aFKMa2K63Tu5ltW2thVtW0RAAwACbmHa1nv5VPbO/KiLUsbTOx0BMLlHECCfXuFZjfw7IWzAgqYIOhU8iOFGsva+sbn7IUe8k/Crs4muL+VIshfqQo/WffziFqqba/KXdukwxUfZQkAe8zVHvXWchRMaaDjwAqawvR1Th7t43lmyyK9tELspYgDiA0TrHI6mgYZOmd6ZW9dU8w7D51pH5P+mb4oNavNmuJDBoALoZBkDSQY145h31j+P2flCtEBxmtuAQrgGDoe8EUrsDa74Z+ttntZSuuogkTI8qLEb7ts50niuvlx/rupxh8ZKKe4fCsXfp9iz9ZR+yvzFN36a4s/wDFI8Ao+Ap3sFG33cQGEGCO+krd5V0UAeFYbc6V4o/8a55MR8KbXOkGIO+9c/ff8aLCjfTi6Fefjti9/iv+8340KLQUat/eO+rMCwdcx7NxQ439+vvpYbVw7/pcMFP2rLZf8p0oUKkYd8HhmGa3iCv6ty2xI8Soio1wAYkHvEx7wDQoUAcC0OqoUKQHOpodTQoUAc6qudVQoUASOyMWloxctJdQ75AzD7rfL4U/u7TwhP8Aumn/ADCp91ChQCC3LuBYaLctHvlx7nmmq7NVv0d9G7it1T/CaFCkOhx/drExIUMOYZf+qKa39k309pCP2k+TUKFITGpuuvEjwP4GjrtG4N1xx+0aFCmAsm2rw/4jecH40YbZu/aH7q/hQoUUFgbbN07yCO9V/ClBt65uhP3RQoUUgs5/bzz7Kfun8aabQ6WdUAbipBMDsMfgaFChJBZV+kHSHB4oRctnOBC3EUh17pLQR3EEVRsSVViFYleBIg+Y1rlCqqgse9HbgF+2xAP5waHcT9UHumKuuyr9m7bu3OoXDKGKsEMq1zcAwCkRJAjIV7U6xQoU0IYdMVvFC95gy9aq2YAAACtmjjuKb/LQVUbFpI/OF1nUZQpkSdTLCNRQoUdQFOqsfavfup/3V3qrH2r3pb/GhQooAdXh+d/0t0S7bs8Dd8wh+FChToCONz+v6FdoUKkZ/9k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82550" y="-1798638"/>
            <a:ext cx="5610225" cy="375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4" name="Picture 2" descr="http://laretco.com/wp-content/uploads/2013/02/Quicentr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479" y="1147792"/>
            <a:ext cx="5260975" cy="177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4"/>
          <a:srcRect b="40574"/>
          <a:stretch/>
        </p:blipFill>
        <p:spPr>
          <a:xfrm>
            <a:off x="123905" y="4178178"/>
            <a:ext cx="2287855" cy="151170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5068" y="4103439"/>
            <a:ext cx="2259468" cy="1586443"/>
          </a:xfrm>
          <a:prstGeom prst="rect">
            <a:avLst/>
          </a:prstGeom>
        </p:spPr>
      </p:pic>
      <p:pic>
        <p:nvPicPr>
          <p:cNvPr id="17" name="Picture 4" descr="http://i1308.photobucket.com/albums/s608/abrackadabrah/Tiffany-amp-Co_zpsb3dd94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294" y="4163478"/>
            <a:ext cx="1543049" cy="169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8" name="Picture 2" descr="https://c2.staticflickr.com/6/5265/5563356906_3d2477c9c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873" y="4103440"/>
            <a:ext cx="2077509" cy="175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24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i="0" dirty="0">
                <a:solidFill>
                  <a:schemeClr val="tx1"/>
                </a:solidFill>
              </a:rPr>
              <a:t>La circulación</a:t>
            </a:r>
            <a:endParaRPr lang="es-MX" i="0" dirty="0">
              <a:solidFill>
                <a:schemeClr val="tx1"/>
              </a:solidFill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4283968" y="3329516"/>
            <a:ext cx="1440160" cy="648072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/>
              <a:t>La velocidad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611560" y="2420888"/>
            <a:ext cx="1440160" cy="648072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/>
              <a:t>El itinerario</a:t>
            </a:r>
          </a:p>
        </p:txBody>
      </p:sp>
      <p:sp>
        <p:nvSpPr>
          <p:cNvPr id="7" name="6 Rectángulo redondeado"/>
          <p:cNvSpPr/>
          <p:nvPr/>
        </p:nvSpPr>
        <p:spPr>
          <a:xfrm>
            <a:off x="7236296" y="2420888"/>
            <a:ext cx="1440160" cy="648072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/>
              <a:t>Duración</a:t>
            </a:r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75288" y="3404604"/>
            <a:ext cx="2162175" cy="1951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2525" y="820566"/>
            <a:ext cx="3642965" cy="238158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51" y="3862929"/>
            <a:ext cx="2763378" cy="191083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5242" y="4104950"/>
            <a:ext cx="3437611" cy="193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2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i="0" dirty="0">
                <a:solidFill>
                  <a:schemeClr val="tx1"/>
                </a:solidFill>
              </a:rPr>
              <a:t>P</a:t>
            </a:r>
            <a:r>
              <a:rPr lang="es-ES" i="0" dirty="0" smtClean="0">
                <a:solidFill>
                  <a:schemeClr val="tx1"/>
                </a:solidFill>
              </a:rPr>
              <a:t>ublicidad </a:t>
            </a:r>
            <a:r>
              <a:rPr lang="es-ES" i="0" dirty="0">
                <a:solidFill>
                  <a:schemeClr val="tx1"/>
                </a:solidFill>
              </a:rPr>
              <a:t>en el punto de venta</a:t>
            </a:r>
            <a:endParaRPr lang="es-MX" i="0" dirty="0">
              <a:solidFill>
                <a:schemeClr val="tx1"/>
              </a:solidFill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611560" y="2420888"/>
            <a:ext cx="1440160" cy="648072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/>
              <a:t>Promociones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4175" y="966763"/>
            <a:ext cx="3295650" cy="1905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05" y="3561394"/>
            <a:ext cx="3072003" cy="230400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3547260"/>
            <a:ext cx="3234116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3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i="0" dirty="0">
                <a:solidFill>
                  <a:schemeClr val="tx1"/>
                </a:solidFill>
              </a:rPr>
              <a:t>Surtido</a:t>
            </a:r>
            <a:endParaRPr lang="es-MX" i="0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4607" y="846138"/>
            <a:ext cx="3074785" cy="2124521"/>
          </a:xfrm>
          <a:prstGeom prst="rect">
            <a:avLst/>
          </a:prstGeom>
        </p:spPr>
      </p:pic>
      <p:pic>
        <p:nvPicPr>
          <p:cNvPr id="46082" name="Picture 2" descr="http://www.realestatepress.es/archivos/N1814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84984"/>
            <a:ext cx="309562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3068960"/>
            <a:ext cx="2606030" cy="263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3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pPr algn="ctr"/>
            <a:r>
              <a:rPr lang="es-ES" i="0" dirty="0" smtClean="0">
                <a:solidFill>
                  <a:schemeClr val="tx1"/>
                </a:solidFill>
              </a:rPr>
              <a:t>Decisión de Compra</a:t>
            </a:r>
            <a:endParaRPr lang="es-ES" i="0" dirty="0">
              <a:solidFill>
                <a:schemeClr val="tx1"/>
              </a:solidFill>
            </a:endParaRPr>
          </a:p>
        </p:txBody>
      </p:sp>
      <p:sp>
        <p:nvSpPr>
          <p:cNvPr id="86022" name="AutoShape 6" descr="data:image/jpeg;base64,/9j/4AAQSkZJRgABAQAAAQABAAD/2wCEAAkGBhQSERUUExQUFBUVFxUYFhgYFhgVGBQUFxUWFxcXFxcaHSceHBojGRcVHy8gIycpLSwsFR4xNTAqNSYrLCkBCQoKDgwOGg8PGiwkHyQsLCwsLCosLSwpLCwpLCksLCwpLCwsKSwsLCwsLCwsLCwsLCwpKSwsKSwsLCkpLCwsLP/AABEIALcBEwMBIgACEQEDEQH/xAAbAAACAwEBAQAAAAAAAAAAAAAEBQIDBgABB//EAEEQAAIBAgQDBgQDBgQFBQEAAAECEQADBBIhMQVBUQYTImFxkTKBobFCUsEUI3KS0fAVYoLhB1Oy0vEzQ2Oiwhb/xAAaAQADAQEBAQAAAAAAAAAAAAABAgMABAUG/8QAMBEAAgIBAwEHAwQBBQAAAAAAAAECEQMSITFBBBMiUWGBoTJx8JGx0fFCFFJi0uH/2gAMAwEAAhEDEQA/AI9le0xvoS9vKRAn8Lfwn9K1VjEIfL1rH9meKLdAD2u7I5pIH8rT9DWpt8PkwjgmJAIKmPt9aLwyLKaHOHwubaD6a0YnDjWbTOhnUQYkagEeYplhOPXF5hh5j9RrU9NcjfYZtw3yoa7wujMP2hQ/EpX08Q/rTC1etv8ACwPlsfY61qRjNthGXaoi6RuK01zBUHf4dQcTWKVvA1MGpX8BFDZCKUISBXuWqFvEb1el0GsY4JNHvwC4BIgnmvMfOgxRdriDqIDH70VXUDvoAFCCQQQRoa7LVpE15loGK4qDW5q/LXmWgYEe1VZWjSKg1qaFGA81TBofEYa4pJXxDmp/Q1GziQ2mx5g6EUhgyuiq1erAa1hOeqiKtNQNExURUCtXEVErWMDstVstEMtVMKBgdlqllol6oc0Ag7CrMDeRLitcTvFG6zE9J8p5VXcaKBu45ZhZY9FE1gG3H/EPLothQo2GeIHoFiurCZbp/wDb9zr966n1S8xdKDMNwFlTNaIDxOVvhb0P4Sfb0pa3bW7BtqmS8MyFuaGYMD80THvWnwOIBWVluegk/Ss5hezoxLubs2Llx2ZJUq4k6DxQG9BXqW2QaKOGcAxCEPZbMdyMxtOfc5T71oG7Qd0jftCMrqJyuhVj6EfF6zS39ov4NxYxEQf/AE7g+FwPPrtIOo+taa7jVuYfLeRLqESAwkf7MPKjSa2AD4TGpcAKhgCoadGGU8+R6g9INWYnGLbIDuoJ2BIUn0B3+U0v4PhAGiySgBlFeSqyfGmcScrdCJBAOtXY7ALeUFYdVf8AdnmjAw9oggETEgGIIjpU5Y4jqTHWF4vcWIYxynUH0n9Ka2OPn8ag+Y0+hrJcO4CqXbBtXriK0lk1AuADbQQDm3B136Vp7OAkEmdWJHhyQNwIgcuutJ3Q2sOOKtPzynz0+u1DXMP86UY/HWrLlGugOIlYJIB1EwOlXYbEEqGXNB2MET7gGkeJhUkMkwE8qru8Mryxxtl00PqIP0o+3xhG+IEfUf1qekaxS2HZaj3xG4p+qo/wsD5c/behcTw3ypXEwtW8DVgNV3cJUAjClCERRODwHeHcD++lALiI3EVcl/oa1mLcZgzbaDB8x+o5UOVqxnnfWvIomKitC4rh6vyg8iNCPnR2WolKVowldXt/EMy/mG49Rzq23eBEgyKZMtA3+GicyHKfofUUjiYkGr2KiqEATvz9a7NW4CexReAwttpNy5kA5czQc16FJrIBHFhQxyEleROhoO40V61m62+W2P529tqrPC0mWLXD/mOnsKAQO5j1mFlz0UT9apZLzbBbY8/Efam4tACAAB5CKiyVjCgcJXdyznzMD2ohbQUQoAHkIospUDbohBSldRHd11ajHuD4DdtgQykjaCRPXcaU4Cs6ZbtufIgMJG3X3oW7xS4hX9yxBWTAIKkbgjWP96vucdRCoYMMyhgY5H6zVV2tLkt/osjqld+W/BRjsImItGxeUgSCjflYfCRIkHyO4nU0r7OPmvLgcQoZWV2FxSQWyiRHQ6EH0rULxS3myFwG00MjfbfTWasucMtM6uUXOhJVh4WUneCsHWrx7Qnwc0sEo8oF4Jw9RicRZ1K2xbAnc5xI+g+tZteKtYxDkgwWYNI0vIs5bgja6IE9dDWnxHAA1431u3rVwgBirCGCiACpUjak/Gux9x1lbqmD+IEGW8O+v5v72p3kTE0tBNrtpaYAm1cdAVM5R4eavqdvnoQfKjk45axt1bOGuv8Au/3jughQBoozHqSRA316Vicd2O4jkyGLqQAVVk1ggj4oMyN623YXgzYOxDWx3lwhnhhI/KkGBoPPcmip+RtNjq3wC0GLsodzqWYA69Y2qeLw2mgon9uA+JXX1Un6rIqtsZbbZ1J6SJ9t6Opm0Mz6YUhzI38qYf4XI6en9KLQamjLa6UbBQmw/CSzgFtNZjcQKt4ojYcKVdiCYhtYq3/F7Nu4QzqrKdQTG45dd67iV4X0U22DDXY+VSk4uVB3QvTigb4l9tPoaPsX7Tc49dPrtXlrh0rqKovcMHKR9aLxLobUG3eGBhIg0pxfDCu1VJnVoQ+xijv225EOJHp+o0qbxMbUhYrMPOiExA56UZh79qfFI+o+lFnh1u4PCVPoanpYbAbGIymRB9da9xWILtJAnyEf+aHxXDWQ6TUFzDcTQ3MTK1ErUlvirsRjS4AMQOgAoBA2Wh3w+tGJaLGFBJ8qhetFTBEEcqDRgcJFeEmirOEZ9FBNQuWSpIO4oUEGK1ErVzCq2ahRj2xgXc+BS3py9TVeLwptmGifIg/avQW5T7x9qj+ysfKjRgdj61Sz+g+tHf4aTUhwuN61Mwrz+Z9q6nS4Feqe4rqOlms8PE7bMctwfGIKEMYAB1AnTWKKukZj8AlwPEAQViSNfWscvDWcMFyMAXAkgFinxb+VRXht1ApCMCxjwMAQxUsAcp/KCa5n2iKdOLOyPZ5tXGS/Pf8Ao2T8PttczG2hMtJ1DAL8MR51P9rMEhCw8JBH4gROnpWQwqXu9ZDee0yrnBuAtozRPi6knUVaOD463It4m2QsaFiI6fh0qsHCStbexLI8sdpK69X+ehr/ANuAJBDCGC7ddo8qm2JVwADqWG/VGVmHsKy1l+JqdRbaD1Q/LeauxXFMYiHNYGx8SwcpOmbQ/pVdP/L4ZzvKq3g/1RsFNWLWItcZxq+HJnYknQ2zCARzIJJYry0HWdJDt46OEuIqsMoeQygEkztMQI68+VPRz9+uqa9vP7WbgUNxDFWkyC8ygO4Rc0QXIJC66Scpj2rPYX/iJYYAsCs9SBzjn7npSrtHxNMUdPHZ8LKrAEBwCJjXXU+9bU0NDLCTqL3NauGtgtDZNdMrFOQnRSBvO4rPcL4o9pVyvAgabjbpWfv4hjuxPqSfvVb4+1bku8eX+3+1K5NlnvyF8UxrXr7NlPijUZQPSC0/SmeDvPayFMylsinmpkE+nLbzrKHtBbJkBj9Oc074bxlboHhKm2ySd5EeXy9qVsBtOGdp1JyXRkYEKSIIzETty5e9OnQHaDWN4dhD3yMPhZlJ28QyiNI3Gg5HQb1qzYX8o9QIPuNa6IT8wJFFrBrmnnNMf2cRQH7MQ3hdhz3zf9U0Ul1xzVvUEfUH9KfWBxMdxPFXRjXtG1+6VQyvlYTokjNsdWb2onOkkAuhBjYsNp0jWmfaG3cuWmVAVY5YYNoCGU76HYHlWZxnDr8N3ssJQqcsnRGDSYnfrS91OUu81rT1i1v90/dfoUhHXOMEq9R1Yx1xjAYXAOuseWuoPlTcX4UG5bKg8xt7GkfYayIuzqc8SdYGRetO+L40NadFBLKDAHMgHSeXz8qzUbXqDLF45OPkD4nD23+BgfLY+xqi7w1lEihOBoLwYOCrrrBUK0aQWA0+07iaY2luKujGNdDt9ZoSx1uIpCxr5XyrwX5qF3Gl7gUWyR4gzggBCukQdTJ6dKqHEYYqtp2K6H4QAYB3JHIjaoDh9q2x2FEJw1jS9OK4jZUtr7ufaAPrUsuKub3GA0+FQnXqT0rJowdc4XG5A9TH3oN3tIfE6iqH7PufiYn+J2+w0oXinBBZw964AhKW3YDIIYqCYPODEVr3ow771QJCEgcyVX7maAbjDs5t27JzKuY6aAcpJI1PSjuDqEtNKyJYwRJggNB66NQN/jdrC2S1uyihyIRVKFiZBJyoRO2ldixRJOTEFrtdduOEFu4mpDEjIEidNvETHI6da1GDwuYSVnzYsf1ilfDMA6K13ENLsWKIPF3KEyASN2jQnlt1JfYfGDo3tH3isnBcA3ZL/C16D7V1W/tw/Kfcf1r2j3iNR8+wtvE2AbYaw3fM+VmDqQz2zMRPJfrXmM43iLYsq2HBKsrNkYkuFUpqCsiZ89qA4xx+2buEyXNA8ucwMeHIOcDc9KuPF0fHPlcFRaSCWG5YkwSfTbauBpF9T8yy32ijE962FuhO5FvKFJIhgQdQNJBp7h+0Vm8rHuL8SM3hUHwwRIzzsRyoa3ixI1nQc1PM9P7+te4ZszXiNfEPzH/2rfT/AM0tIOuV8jD/ABKxm1F5SWz6o5krpyB6j3qvHcSspbLC6yxmIzBhLNPh8SidtBVLKe9X+B/+q35eVAdoEBt2wRM37OnxT4+hifQ01IzyTrk9PFrD73LRJJ+O2xJHeSPEGEaRAO0eVEYG3h7m4w7tkUHTM2gTdfgB6x6a1Z+yIfitqW6Gyv8A0r4vrQnEOBK+UoirvOgXpGgJ896vl2g7/PhEcbuXH58js5LVvwqmVYhVzLEnlvB1msR2k4wc/gROe+aJUfhAGs9Z3mmycFuW9V9gyid+tZrjIbMNGBEyDA0PpPUn515cJTeZL/Gvnc61JJrWtgO9xS6Wyg6aa5B4tYIgk+XM0Xj+FG5dIRdTMmTprEkRB3pSWfOp00I+4NbLg94C8+YgDKIn+Mf0rvZGbUpuuNhceyv5c6n6GvMBgu6xSoLrXJIiMoUz1g67xWtbGJ+ZeXMUt4qiftuGNtVGYE+GBmg+1I3swUObOALHwr4lEjxssSBsJInTpRpOIUQBc2GzK3MT+KdqXLdud6pAe3lKkgqCLw1BTnBHUTv5UzTFPl+CDlI+MAzmBGjBY3HvRjubU1weDi19d83L4k5aTsKus9rE2Z0B1BDKy+xk6edD3OLrmUlHaWbLCh/w+THZqBPaG3oLgug7GQG1G+kGnToKad2uPY1FnjCtEFDrycfqBSTB9p72U94tuczZcuaDbnwTMQ0aGJGk84pZiMRg7hUl2twRsndkyRoWFA4gm2vxSFCrEHpHP7moZcyxSUZPng1xn9CNHc7UkahBPPUj9ahgipUkuywuYqNQQupHUb1hOJcYYA5RqBOpIn4dNOcGflTW1wy/d8S4lUUgEKV5ExEjzkbcj0qtuwSTi9LRpuzvEUe/KrLlQGJBBK5QfoQNK0FwykbGevrWT4Vw1rbK5diVJ/GpDGBy7pdNSDU+Mccfu2tg3LbEhe8FsmM0KSlweFTJmSCPI0k0s2OWOT2ewNVS2Q6wWG0P8Tfc0dexCm2qRqpk/WsonHHURn15mACTzMARr5Uk45xu/wB27WbhFwlRMhDE6gEkdBTw6RRm+pvxPIf38qtsWnYkADYc/M+lfO+y3Fb/AH4bE3LxaFCAsTbKi0AxYK0Fs0kkg9a2b9oskldTAH1M1pJRfJuljHKev9/WqsRYBVg2oIgg6yDvSn/EbziVKxpsQDqJ/L5ig1x10Fe87zLGVwWg5i0AqQACB1J50kJJ70/cKpmibDCZk8ucAx1Hzqq5w22zh2RWdfhYiSPQ1nbvGGBcQQyyCA7EkxIny300+VUWsdiQID52LgkuGICROQCJHrNXyT7tJzdXx6iRam3pV1z6Gpxi+Fp6Gh7+ORXCblgSI6Des/hBfa5bz5cveZjlBBClXhZLdSNYnWmHG7FsILj+BhKhmuskSraBgeZ5c6i5OSuLKxobD+9DXUjsSVU5lMgGd5kdcutdTWajI4Hs0l25dtG6D3eUhlClWVgTM8oIIqNzsZa7u5cF2Vt95mledvMGjX/LQfCOOW7d+4zhjbZFWSp6nTwjz6VGzxpTg79sqe8uNeKaHQXCecRsx3rlc53sVUYUHHsKuRGDjxlQvhI3BMnXaAagvZRgrkH4HCRJEkwNJ0jUUVhe0NkJYUggqIc5SYhCBpGupNe47j1trN4IzlyfD4Iz/BBJ/DsTHlRjOfVCTjG9iu32VxAPw3J1/GswInY+lXYns9dNv953mUOm7gwc4B5nWdKm/asHE23h8gtsrb/E0bD/AEjrrXmE45mti2wbMcRI6ZXvZhP2rpI0i+3wvw5QWA6BiB7A0SMOyKTnuQoJ0dtgJ60d+zsB8LexpK/Eb7M9v9nuRFwZu7eIytEGIJJj3pqlkTT4AtMHaFWF/wCIttvhXFmBrBUx6+OguL9okunOJaRzdVIgbNlJEx60q4H2RxNtWY2LgZo3TUAzpB1MdKld4Wy+FrYTrKx0+Ic6k4Ri/CjswqEleRld/i5zqAkydgTpBAnatAgHfPtseWvxdf0pHh8PCrqQc20CYmRz2258qeo371tBz6/mHnTb1uJmUE/Aaj/CE6H3b82nPpSvEC5bx2EW64cAOVyjYAidAOpHI70YhvyAcgJMfOMx2P5aX4DjX7RirJAMowViRGhDEachIHtU5OkTo0/EeIOgDqqhUJNzvQRCASWQrOwn6Vn7/bW07kri7CzspkwYjmP7mnXG7gZu4YMUuoVlRqpYlSSYMCOZrNH/AIU4NXJnEEqQZ71NTv8A8uqR3VM0cksbuNe6T/c0WHv3LZQZA0FiTmK6H/cjrtXG07MSxZgSSF8JCyWOmgPMD/TVt/iI722mWO8bLOacsxrEa+lHPbKZt3AEghYkxJ31jlt71m7VdDa5anPrz0M7x27atKty7mS2DBAQEsTEAQ3RWNKMTimcQrQhhl0AgbjYaH50+45gFxdsI2ZYYOII1IDAAyNtayWKwbIxHMQORmPapd1GltdDRSly6PL3DcwJZwoA3ZiJJ2URvMUxuXHVzk8RBXayzABXZwC3eKp+IjzAFIsZaLCCPrvWhwPFbVokF7QJKhw1xAQe+yagmRCa/WrpMlOlJ736h3CcXekZ3IQ6nwZMpiJU52jaSNZireIcWtwy/tSlsy+BskmHU5ds0mP/ABSvAWsK2Ka7ba2btzcrfDfEmuW3JBk79IqtuxCObl8XXDB7jBSFIzKS2+mk1zZMEpztya9OgU1VV7nuM4lmiFIhiYgLpI3jfSRQYxV5Futh1YPlTKCM8zcUEgMIkCTNCstzy5/eout5kuwzscoyhSxIMxsNxEbVXDiWNKK49Q5fpStP7DRMfiGvqLl+6ypazjMiiLpUhlYBQQP7mmVztAovAwTaNoSInLcDa7nXwwKydrhrYfFghWZFI8ZVirqR4g0aAHanGIxXiQ91b2cRJYFTvHQg5Tvyrpm3Homcrt9WNLGPctbl2VGBJykj4QI/s0ZiLua4Ml5ngr8KlvLNlVSrADUk/pQFlLWS14C7lCYzEAAAZoOoOke9GYDiqWnWU0XQsoEkZGGggcxtPKuSfTb9vg7EvDwA42y6Ai4MQRnTMxUFCZIaXBJIy6aH5VLF4i3ltkEnLcGUAMWVAQWOp8JP1in1zjhuRFpoVwzazpDcsvnPypBxTDNdxLXFzIgUQhSMxkgMTIy8vzbVZJktgjB8QQ3RAfxOC0LGcBNSxnxNv1qzjj2mtElnfOUfMhAfw6KpzD4PG2nn1pIbd60pZRBEkEySIIHruImOdWvjeT282ugzFfkYXefT0pJXexaOmnb+CQ4jY/5V3+e3+q11Dtj0k/u48pmPmbcmuoCBmL4LaVAf2dF1XXvmbnsyawvU8t6vfAWhbaLNgaGCLsuP4UI1PqKS3ePgiFw6KdPFAnTrrEHYjpVjdonKle5tAHmBDD0YbHzFJ4j0tWHa6+f5Y5GHs5D4MJJXQ54aYPwAiM3SdNq4JayHw4WSvo0wfh5ZvXSYpQe0t7KVy24IgyJkRB1jT5VH/wDo7+UrmSCIIIBkREGfI1vEDVh9Pn/qOB3fdnw4bNEaIc05TtGgaeZ50Pxa4sWYFofv7Xw2jbPxruTpHlS0cWxBUrmlToRkmREQeoipd3ibvd5+9ZFu2m+BoEOJbbpzrK+pPJPE4tR/PhH0e7ctjYWif9NVPdX/AOIegBqWIvSNCf5WP2FDXD1J/l/qKq2cRb3i9U/kP6GsP2pabzka6jaB+EcjTHtPi2XL3ZI8DzsNdI+H0pGMbddokHVN9fXflHKnS21MjKavSDLbGmtMrWDJuFswAI023kfPlVb4QsDJCw5IICyRrodNh+lJeL4mLhBc7mBmge0xSxan9I/08m9ucftLzJ15A+k6xQvFbhfFYe4GC21D94c6qRJUoYJzddhWCsY0A6hT/qU/rTOxbu3ZZLRy+EZvwgkgAZ/hmSOfOneD/dsbXfB9DscTtEhUZWYnX4iT6sZmicQfE/yrKcAwLW7w7x7eYkAKGzMSROkCNp58jWyv4Yy2m9I0l9LsbfqZ7FH9/Y/jH96a1qMW57tv4ehnb1pLe4ae9tNpCmTJHQ8vWmeJIyNEbbwBy5aUEtgWJ0eNegpXc4WzHOwjMdBodxPXeK+hcP4dh2tjMFmNZAr55xrEWxecI4jM0AHlJg1WfZ5aXToh3ickKMZhnLQqSIfKdNcnxUYl5n0Un41XTTxEEhaW4y7576bnbTzFaLhnZO9cIe1csKA/eDOjEgspEEq4kR5T4R6UYwbVDalYwsMpVQsHKiZvVhmHrI1q/CcPuNh7jKsj99rI5A71bwfsddt3Va9ew7W/DmCJdDQlvIACXI1G5pnxQ2rYuKi6ZGjU7lTPOqQwO7YHkXCPnKXRm1VInzOmYf5ukip4NgH/AHZUEqJkNGYa6AAmTHv0qXE7Vsx3RI1M6HXXz8vvVHDlZWPcsC/IsICiRO2/hzD51OUU3Yt1cefUcYi+biEOVJZEIgMQPEjAHwjXw0mu3b+ZYGqfA3hACwUgGJjXnTIvitUcWMmUhihYHIhAAGbkCTA8+VIntAkhnhpHMkGdutCU8UNp7/nsBPJL6fn8Y8wXDbrWbd/NayhSCC4zgtA+EeY8tNaOw3C2TI6MxcxA0UBjOhZdR8bbTt7peEYC8is4T92e7IafyiG+YI086ZG+zhUJggFRBiDI5gzvHrApZ6HVex1qTUVuNDYvDViGfSSSGnTQAEafF1qDX7lu5oSnhEqMmurQZy6ak8qpa6+kEgAhgAdJhYOu+679aqxGN7whjO0aa7anf1pqk1RJ6Vuz3GYvFLbLFgyaHVVg6hgCFIMSPLegxxkXGhUs+EANIPUzGU6b8xRWJx/eJAIywNCJ2g6zuNK8ssAc2VB4SDlWCQY5z5fWpbLgdAF3FNJ7vDoybBtTMaHXNrrNdXttLqCFdQNYHdqdzO89TXUm49hbcBtg+CwG0/FcfTy0bWr24KumWzZGmubxQfIsNaWYrtNbY6d/8signrvNUYjtKGj92xgRJvMCfWF1o7llLGq4+f5NC3DgIhbCGPF+7X6c6tvALE3Vt6a5QAGPUcqyF7tQWgd3Z00Ehn//AEKkvHcQ8ZV20GSyDHpINAPeRX9L/wBNbexS5xN1xtop0Mc9BzjlVYRQx/8AVJE/mybe0VmLOKxjk63eZOqp5nQEGqGxLEKSzn95a3ZjvcXqaDB3qXT9v4Pot+5I0DDzgD/qqhh/Efn/ANtWXySNiP8AUB9poe5b9D8y33iiyJF4O6z/ABNP3rK9oz+98MAAL8IEDT1p7j77oBkC9TpGnyNZ3EDvTmuJOgMho8PX7VJ5lFtNG0a+oCL7DZvXU/1pBxsH9pP+r70bcwxDTDAEZhvqJGvPSjuIYi3mIayjEHc7n2E124WoSUqIyVqjLKDmPWBy/wB6a8NW+9l0tq+XvFJI8KoScplpyiSU32gdaKt2sMdWtqk9HuA/Rq1vZa7gktRLAZi0OxZc2gkCS2wGsfOvSl2hSVJfrwThjk3tfse9iezbDGJcvsrLnzMiL3iE92ygsRCaFzsDGvWa+sixYGyJ/Kv9KyXDePJcYraBCgAhoChtY0G/TfrtTH9rqMV3q1OV/bgXJcJVVDfGYq2LbBVAlWGwG4rMYgeBt/h/Q8qKxeIIRj0Vj7Amsf8A4zccxnJGnwLIjzIB033Nc/aEotUNjladmhFwlCsxKkekgisfxG6ArW4C6nVZVZyhQcszynfnWtKnKSOQP2rIX+G5mOcs3iB5gAH8PTer5I6o1LgXHtO06YrxmVgR451j+UATrWo4Px0pCkaageiMLf1cxWTv8KualWAMkgMBAEkAD2rTYbhlxwMpSBB1XrcF3fN+YVzwbi/APkVSaf5ZouG8d72IBEzz6My+upU1bjbBbN5j9KC4Pw27bfxC2VykeHMCNWYGCY3b2rT4XiGHUZLhAcbz56jy2rqjKVeM52l0MJf4E3JLnnBDR9B5j2oTBcBuG+UBuJ4QwYqBrMEAEGRFfUe8w0TnUepFAtxvCK07mAJ1iATtp5mpuEF5jJuqEPC+yjC4rXMSYHIoAG20kEdKdYvhWGA8ToJBGwJ9aE4zxdLyBbI1VtSQY+E6fUVmxgLmctI2iB60HkUfpGUL5NLxMYcWWSwwzaEKOhaT8oms4MKwiEG4OmXcbEQRrtV1rCspLEmSAPLSrknqK5cuRtnTCMUgN1bmrjWdMw105j0HloKBuYRNpZfmv/6WafEmos/rU+9aKaEZi7w3wwrwIicikidJzAir2kACV0AGoYTpzgmnNy2p3VT6qDQ74ROg+RI+xpdaNoE+Zv8AJ/M3/bXUyPDk8/5jXtbWjaGB3+AW2CnKVifh0nxHU+Dy/wBzvUcJweyC8icpMSQSOkgmOcaqKpu9p7IWAGYydlUDcn8Sj7fM1HDcbvMW7rDu2Ynm2kx0EcvKrWvF8EN/D8jDh4UOAqjLHVZO2wyjqBpyar0BFxYGQSfwkFtdtHJg+elJ+7xpYMWt2Y2zPMf6WY/aonhDEg3MXqP+UkR6EBajudGpDm60OuZgPFoBET1PgA8t51pZ2kxam2oVlY97ZMAg6B/L5VAcGw8y3fXT1ZwP+4/Wrnt21RglpBIIkksduRJ0PyrAu1Rrrsxpv51SyEbsB7D7is3cx91t7jfLw/agmuqTE5j0kufYSaDMaPFXsOdLjq3lJb7Vl+MXERj3MhIA2c+uk7TRi24+JXQHYlIn5GD9KVcVylvCxmOpWpaoatPU1Se0QZcYwMiNio8lMSPQxQfGnhzVd9yOYNF8U4c7mVBj6V2QST2I3sHcBE4cDX4p9nX605s4EXG6DKp211zf0pJwVTbskNplznnrsR5dadpedWAUFmZYgdQ5In3rycims8lHq2dOCUlenmv4G3CrwN4heSmRPMlTMU+Sk3BOClTndvGQfCOQJkz01/vnWhtWK+g7HBwxKJxdp0qVRdkSmh9D9qTXNiPIx7VpLuGhT6H7Vl7jaVz9u+qJsPDNZw7BW7ltSpExqPOvb3AidYr59Y4rctXTlZlkz5N8tjWmwHbS5BzAGBykf1rox9o1E5Y6GZ7MB/iQH1AP3q7AdmFtlpZYISOugMz70i4h28fRVWC3MmY0naKVXO0F2Ae8aT5xRlnXP7GWM+hDhqD8QrF9o8Mf2hjbII8OhkahROo8/KleM41cMr3j+mY6/IU0w94HQjWpSyd5sOo6RRj7dxhGWJETM1AYO4efT8P+9P3QVDKKm0+owHgLLLOu5k+1G99XhgCqWepyyaRki29dkULFTY1CK5sk9TKJEg5HOvTfPQfaqzUGNTsa2Wm8OciolQdjVLNVTVrG1F5s11C5/M+9dWsbUhbbxWX4VRP4UUH3iak+Kdt2Y+pJ+lda4Ox+K7H8Chfq2b9KKTg1rmC/8bMw/lJy/SruaFUWLjiVBgsJ6Tr7DWr7au3w27h9VyD/AO5WnNiyq6KAo6AAD2FXClcxtIptcNunfu09SXPsAB/9qvHApHiuOfJQqD7FvY0yWrBS6mHSgO1wOyN0zfxkv9GJFH2rIAgAAdAIHtXors1AJVjMAtwQ06dDHT+lL7/YbOudLh1zbiRP9/emc1oOzt1XRrZ0IMj5gD9KvgjGU/ESyvSrR8y4h2BxAMqiuNdmg7bQTuTXtnDmQADJgQN56aV9kHC/Sh+F9mrOHkqPEZljq3pPIeldkscf8WcsXRkOFdkHIm7In8M6/P8ApTLg3BgFJyiQ9xZgAwrso2HlWtfEIg5Cl/8Aj1hNA1sakkAgakyT6kkmqxSTtRA231B7XDI5b70XZ4f5VJeP2vzp/MKFxnau0n4pPRRP+1M8j+wigG4qwFtsTyVvsa+fESKN4l2pa+SgGVI15lvXy8qCtvyrizPVRWKopuYUEQQCPeqFwRU+FiNNj4h9dfrTUJUWt0i23RhJd4dmMsZjlGUfc1euAWPgT1yimJWvRbFazUC4bADkI9AKPt2oqSJFc5pdVBo4tUM1RqFTeRjUSZ6qJqRNRNSlKxkeTXTXhNeUljHhNQJr0moE1jEGaqmuVNjVL0Qke8rqhXlEwYpq1KqQ1appixalWqKqVqnmoGLhUlofva972iYvLV7mqnPXFqdIFnr3aDxPELloh0MFftzB6iiXoa8AwgjSrQjuTk9h9gu3gKjOjA/5SCPrUr/bMkeBfmx/Qf1rDvaa3oZI5GJ942NW2rpIhQSfQgfMnSunvJ8EdMR1iOJs5BZift8hS25c1OteJgSYLsT5AlR/X60wscJw53tr89am/NjIotXIioY/Ea6GTGw1PsNaZNwC1uiJp5A0RZ4cQICgD2FTe4wgwVszmbQ8h09fOmWFUkzyFENwrKddjsP0qwKBtU5MlW56DXhFdUSaTXQaIm3XA101ENSuQaJi5XM1V15NDUaiZNQNeZq4mp2NR4a8ava8JoGIlqiWr1qrNYJ1QY1xaoFqJjxjVLVJmqomiYia6vJrqJiyzdohXrq6nZZFgepd5XV1YJ5nqeeurqICxTVoNdXU6FPTbmqzh/nXV1ViKyhhXBK6uqliUXWrPWibVuurqIBhhbMan5UaF0rq6pPkcquqCI/uaWXF3HMV7XVKYrRXNQNeV1QYDjXhrq6lMRrwiurqwSsmuz11dShPM1dNe11YxWWqBNdXUTEGNVOa8rqJitzVD3a6uooBX3leV1dT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86024" name="AutoShape 8" descr="data:image/jpeg;base64,/9j/4AAQSkZJRgABAQAAAQABAAD/2wCEAAkGBhQSERUUExQUFBUVFxUYFhgYFhgVGBQUFxUWFxcXFxcaHSceHBojGRcVHy8gIycpLSwsFR4xNTAqNSYrLCkBCQoKDgwOGg8PGiwkHyQsLCwsLCosLSwpLCwpLCksLCwpLCwsKSwsLCwsLCwsLCwsLCwpKSwsKSwsLCkpLCwsLP/AABEIALcBEwMBIgACEQEDEQH/xAAbAAACAwEBAQAAAAAAAAAAAAAEBQIDBgABB//EAEEQAAIBAgQDBgQDBgQFBQEAAAECEQADBBIhMQVBUQYTImFxkTKBobFCUsEUI3KS0fAVYoLhB1Oy0vEzQ2Oiwhb/xAAaAQADAQEBAQAAAAAAAAAAAAABAgMABAUG/8QAMBEAAgIBAwEHAwQBBQAAAAAAAAECEQMSITFBBBMiUWGBoTJx8JGx0fFCFFJi0uH/2gAMAwEAAhEDEQA/AI9le0xvoS9vKRAn8Lfwn9K1VjEIfL1rH9meKLdAD2u7I5pIH8rT9DWpt8PkwjgmJAIKmPt9aLwyLKaHOHwubaD6a0YnDjWbTOhnUQYkagEeYplhOPXF5hh5j9RrU9NcjfYZtw3yoa7wujMP2hQ/EpX08Q/rTC1etv8ACwPlsfY61qRjNthGXaoi6RuK01zBUHf4dQcTWKVvA1MGpX8BFDZCKUISBXuWqFvEb1el0GsY4JNHvwC4BIgnmvMfOgxRdriDqIDH70VXUDvoAFCCQQQRoa7LVpE15loGK4qDW5q/LXmWgYEe1VZWjSKg1qaFGA81TBofEYa4pJXxDmp/Q1GziQ2mx5g6EUhgyuiq1erAa1hOeqiKtNQNExURUCtXEVErWMDstVstEMtVMKBgdlqllol6oc0Ag7CrMDeRLitcTvFG6zE9J8p5VXcaKBu45ZhZY9FE1gG3H/EPLothQo2GeIHoFiurCZbp/wDb9zr966n1S8xdKDMNwFlTNaIDxOVvhb0P4Sfb0pa3bW7BtqmS8MyFuaGYMD80THvWnwOIBWVluegk/Ss5hezoxLubs2Llx2ZJUq4k6DxQG9BXqW2QaKOGcAxCEPZbMdyMxtOfc5T71oG7Qd0jftCMrqJyuhVj6EfF6zS39ov4NxYxEQf/AE7g+FwPPrtIOo+taa7jVuYfLeRLqESAwkf7MPKjSa2AD4TGpcAKhgCoadGGU8+R6g9INWYnGLbIDuoJ2BIUn0B3+U0v4PhAGiySgBlFeSqyfGmcScrdCJBAOtXY7ALeUFYdVf8AdnmjAw9oggETEgGIIjpU5Y4jqTHWF4vcWIYxynUH0n9Ka2OPn8ag+Y0+hrJcO4CqXbBtXriK0lk1AuADbQQDm3B136Vp7OAkEmdWJHhyQNwIgcuutJ3Q2sOOKtPzynz0+u1DXMP86UY/HWrLlGugOIlYJIB1EwOlXYbEEqGXNB2MET7gGkeJhUkMkwE8qru8Mryxxtl00PqIP0o+3xhG+IEfUf1qekaxS2HZaj3xG4p+qo/wsD5c/behcTw3ypXEwtW8DVgNV3cJUAjClCERRODwHeHcD++lALiI3EVcl/oa1mLcZgzbaDB8x+o5UOVqxnnfWvIomKitC4rh6vyg8iNCPnR2WolKVowldXt/EMy/mG49Rzq23eBEgyKZMtA3+GicyHKfofUUjiYkGr2KiqEATvz9a7NW4CexReAwttpNy5kA5czQc16FJrIBHFhQxyEleROhoO40V61m62+W2P529tqrPC0mWLXD/mOnsKAQO5j1mFlz0UT9apZLzbBbY8/Efam4tACAAB5CKiyVjCgcJXdyznzMD2ohbQUQoAHkIospUDbohBSldRHd11ajHuD4DdtgQykjaCRPXcaU4Cs6ZbtufIgMJG3X3oW7xS4hX9yxBWTAIKkbgjWP96vucdRCoYMMyhgY5H6zVV2tLkt/osjqld+W/BRjsImItGxeUgSCjflYfCRIkHyO4nU0r7OPmvLgcQoZWV2FxSQWyiRHQ6EH0rULxS3myFwG00MjfbfTWasucMtM6uUXOhJVh4WUneCsHWrx7Qnwc0sEo8oF4Jw9RicRZ1K2xbAnc5xI+g+tZteKtYxDkgwWYNI0vIs5bgja6IE9dDWnxHAA1431u3rVwgBirCGCiACpUjak/Gux9x1lbqmD+IEGW8O+v5v72p3kTE0tBNrtpaYAm1cdAVM5R4eavqdvnoQfKjk45axt1bOGuv8Au/3jughQBoozHqSRA316Vicd2O4jkyGLqQAVVk1ggj4oMyN623YXgzYOxDWx3lwhnhhI/KkGBoPPcmip+RtNjq3wC0GLsodzqWYA69Y2qeLw2mgon9uA+JXX1Un6rIqtsZbbZ1J6SJ9t6Opm0Mz6YUhzI38qYf4XI6en9KLQamjLa6UbBQmw/CSzgFtNZjcQKt4ojYcKVdiCYhtYq3/F7Nu4QzqrKdQTG45dd67iV4X0U22DDXY+VSk4uVB3QvTigb4l9tPoaPsX7Tc49dPrtXlrh0rqKovcMHKR9aLxLobUG3eGBhIg0pxfDCu1VJnVoQ+xijv225EOJHp+o0qbxMbUhYrMPOiExA56UZh79qfFI+o+lFnh1u4PCVPoanpYbAbGIymRB9da9xWILtJAnyEf+aHxXDWQ6TUFzDcTQ3MTK1ErUlvirsRjS4AMQOgAoBA2Wh3w+tGJaLGFBJ8qhetFTBEEcqDRgcJFeEmirOEZ9FBNQuWSpIO4oUEGK1ErVzCq2ahRj2xgXc+BS3py9TVeLwptmGifIg/avQW5T7x9qj+ysfKjRgdj61Sz+g+tHf4aTUhwuN61Mwrz+Z9q6nS4Feqe4rqOlms8PE7bMctwfGIKEMYAB1AnTWKKukZj8AlwPEAQViSNfWscvDWcMFyMAXAkgFinxb+VRXht1ApCMCxjwMAQxUsAcp/KCa5n2iKdOLOyPZ5tXGS/Pf8Ao2T8PttczG2hMtJ1DAL8MR51P9rMEhCw8JBH4gROnpWQwqXu9ZDee0yrnBuAtozRPi6knUVaOD463It4m2QsaFiI6fh0qsHCStbexLI8sdpK69X+ehr/ANuAJBDCGC7ddo8qm2JVwADqWG/VGVmHsKy1l+JqdRbaD1Q/LeauxXFMYiHNYGx8SwcpOmbQ/pVdP/L4ZzvKq3g/1RsFNWLWItcZxq+HJnYknQ2zCARzIJJYry0HWdJDt46OEuIqsMoeQygEkztMQI68+VPRz9+uqa9vP7WbgUNxDFWkyC8ygO4Rc0QXIJC66Scpj2rPYX/iJYYAsCs9SBzjn7npSrtHxNMUdPHZ8LKrAEBwCJjXXU+9bU0NDLCTqL3NauGtgtDZNdMrFOQnRSBvO4rPcL4o9pVyvAgabjbpWfv4hjuxPqSfvVb4+1bku8eX+3+1K5NlnvyF8UxrXr7NlPijUZQPSC0/SmeDvPayFMylsinmpkE+nLbzrKHtBbJkBj9Oc074bxlboHhKm2ySd5EeXy9qVsBtOGdp1JyXRkYEKSIIzETty5e9OnQHaDWN4dhD3yMPhZlJ28QyiNI3Gg5HQb1qzYX8o9QIPuNa6IT8wJFFrBrmnnNMf2cRQH7MQ3hdhz3zf9U0Ul1xzVvUEfUH9KfWBxMdxPFXRjXtG1+6VQyvlYTokjNsdWb2onOkkAuhBjYsNp0jWmfaG3cuWmVAVY5YYNoCGU76HYHlWZxnDr8N3ssJQqcsnRGDSYnfrS91OUu81rT1i1v90/dfoUhHXOMEq9R1Yx1xjAYXAOuseWuoPlTcX4UG5bKg8xt7GkfYayIuzqc8SdYGRetO+L40NadFBLKDAHMgHSeXz8qzUbXqDLF45OPkD4nD23+BgfLY+xqi7w1lEihOBoLwYOCrrrBUK0aQWA0+07iaY2luKujGNdDt9ZoSx1uIpCxr5XyrwX5qF3Gl7gUWyR4gzggBCukQdTJ6dKqHEYYqtp2K6H4QAYB3JHIjaoDh9q2x2FEJw1jS9OK4jZUtr7ufaAPrUsuKub3GA0+FQnXqT0rJowdc4XG5A9TH3oN3tIfE6iqH7PufiYn+J2+w0oXinBBZw964AhKW3YDIIYqCYPODEVr3ow771QJCEgcyVX7maAbjDs5t27JzKuY6aAcpJI1PSjuDqEtNKyJYwRJggNB66NQN/jdrC2S1uyihyIRVKFiZBJyoRO2ldixRJOTEFrtdduOEFu4mpDEjIEidNvETHI6da1GDwuYSVnzYsf1ilfDMA6K13ENLsWKIPF3KEyASN2jQnlt1JfYfGDo3tH3isnBcA3ZL/C16D7V1W/tw/Kfcf1r2j3iNR8+wtvE2AbYaw3fM+VmDqQz2zMRPJfrXmM43iLYsq2HBKsrNkYkuFUpqCsiZ89qA4xx+2buEyXNA8ucwMeHIOcDc9KuPF0fHPlcFRaSCWG5YkwSfTbauBpF9T8yy32ijE962FuhO5FvKFJIhgQdQNJBp7h+0Vm8rHuL8SM3hUHwwRIzzsRyoa3ixI1nQc1PM9P7+te4ZszXiNfEPzH/2rfT/AM0tIOuV8jD/ABKxm1F5SWz6o5krpyB6j3qvHcSspbLC6yxmIzBhLNPh8SidtBVLKe9X+B/+q35eVAdoEBt2wRM37OnxT4+hifQ01IzyTrk9PFrD73LRJJ+O2xJHeSPEGEaRAO0eVEYG3h7m4w7tkUHTM2gTdfgB6x6a1Z+yIfitqW6Gyv8A0r4vrQnEOBK+UoirvOgXpGgJ896vl2g7/PhEcbuXH58js5LVvwqmVYhVzLEnlvB1msR2k4wc/gROe+aJUfhAGs9Z3mmycFuW9V9gyid+tZrjIbMNGBEyDA0PpPUn515cJTeZL/Gvnc61JJrWtgO9xS6Wyg6aa5B4tYIgk+XM0Xj+FG5dIRdTMmTprEkRB3pSWfOp00I+4NbLg94C8+YgDKIn+Mf0rvZGbUpuuNhceyv5c6n6GvMBgu6xSoLrXJIiMoUz1g67xWtbGJ+ZeXMUt4qiftuGNtVGYE+GBmg+1I3swUObOALHwr4lEjxssSBsJInTpRpOIUQBc2GzK3MT+KdqXLdud6pAe3lKkgqCLw1BTnBHUTv5UzTFPl+CDlI+MAzmBGjBY3HvRjubU1weDi19d83L4k5aTsKus9rE2Z0B1BDKy+xk6edD3OLrmUlHaWbLCh/w+THZqBPaG3oLgug7GQG1G+kGnToKad2uPY1FnjCtEFDrycfqBSTB9p72U94tuczZcuaDbnwTMQ0aGJGk84pZiMRg7hUl2twRsndkyRoWFA4gm2vxSFCrEHpHP7moZcyxSUZPng1xn9CNHc7UkahBPPUj9ahgipUkuywuYqNQQupHUb1hOJcYYA5RqBOpIn4dNOcGflTW1wy/d8S4lUUgEKV5ExEjzkbcj0qtuwSTi9LRpuzvEUe/KrLlQGJBBK5QfoQNK0FwykbGevrWT4Vw1rbK5diVJ/GpDGBy7pdNSDU+Mccfu2tg3LbEhe8FsmM0KSlweFTJmSCPI0k0s2OWOT2ewNVS2Q6wWG0P8Tfc0dexCm2qRqpk/WsonHHURn15mACTzMARr5Uk45xu/wB27WbhFwlRMhDE6gEkdBTw6RRm+pvxPIf38qtsWnYkADYc/M+lfO+y3Fb/AH4bE3LxaFCAsTbKi0AxYK0Fs0kkg9a2b9oskldTAH1M1pJRfJuljHKev9/WqsRYBVg2oIgg6yDvSn/EbziVKxpsQDqJ/L5ig1x10Fe87zLGVwWg5i0AqQACB1J50kJJ70/cKpmibDCZk8ucAx1Hzqq5w22zh2RWdfhYiSPQ1nbvGGBcQQyyCA7EkxIny300+VUWsdiQID52LgkuGICROQCJHrNXyT7tJzdXx6iRam3pV1z6Gpxi+Fp6Gh7+ORXCblgSI6Des/hBfa5bz5cveZjlBBClXhZLdSNYnWmHG7FsILj+BhKhmuskSraBgeZ5c6i5OSuLKxobD+9DXUjsSVU5lMgGd5kdcutdTWajI4Hs0l25dtG6D3eUhlClWVgTM8oIIqNzsZa7u5cF2Vt95mledvMGjX/LQfCOOW7d+4zhjbZFWSp6nTwjz6VGzxpTg79sqe8uNeKaHQXCecRsx3rlc53sVUYUHHsKuRGDjxlQvhI3BMnXaAagvZRgrkH4HCRJEkwNJ0jUUVhe0NkJYUggqIc5SYhCBpGupNe47j1trN4IzlyfD4Iz/BBJ/DsTHlRjOfVCTjG9iu32VxAPw3J1/GswInY+lXYns9dNv953mUOm7gwc4B5nWdKm/asHE23h8gtsrb/E0bD/AEjrrXmE45mti2wbMcRI6ZXvZhP2rpI0i+3wvw5QWA6BiB7A0SMOyKTnuQoJ0dtgJ60d+zsB8LexpK/Eb7M9v9nuRFwZu7eIytEGIJJj3pqlkTT4AtMHaFWF/wCIttvhXFmBrBUx6+OguL9okunOJaRzdVIgbNlJEx60q4H2RxNtWY2LgZo3TUAzpB1MdKld4Wy+FrYTrKx0+Ic6k4Ri/CjswqEleRld/i5zqAkydgTpBAnatAgHfPtseWvxdf0pHh8PCrqQc20CYmRz2258qeo371tBz6/mHnTb1uJmUE/Aaj/CE6H3b82nPpSvEC5bx2EW64cAOVyjYAidAOpHI70YhvyAcgJMfOMx2P5aX4DjX7RirJAMowViRGhDEachIHtU5OkTo0/EeIOgDqqhUJNzvQRCASWQrOwn6Vn7/bW07kri7CzspkwYjmP7mnXG7gZu4YMUuoVlRqpYlSSYMCOZrNH/AIU4NXJnEEqQZ71NTv8A8uqR3VM0cksbuNe6T/c0WHv3LZQZA0FiTmK6H/cjrtXG07MSxZgSSF8JCyWOmgPMD/TVt/iI722mWO8bLOacsxrEa+lHPbKZt3AEghYkxJ31jlt71m7VdDa5anPrz0M7x27atKty7mS2DBAQEsTEAQ3RWNKMTimcQrQhhl0AgbjYaH50+45gFxdsI2ZYYOII1IDAAyNtayWKwbIxHMQORmPapd1GltdDRSly6PL3DcwJZwoA3ZiJJ2URvMUxuXHVzk8RBXayzABXZwC3eKp+IjzAFIsZaLCCPrvWhwPFbVokF7QJKhw1xAQe+yagmRCa/WrpMlOlJ736h3CcXekZ3IQ6nwZMpiJU52jaSNZireIcWtwy/tSlsy+BskmHU5ds0mP/ABSvAWsK2Ka7ba2btzcrfDfEmuW3JBk79IqtuxCObl8XXDB7jBSFIzKS2+mk1zZMEpztya9OgU1VV7nuM4lmiFIhiYgLpI3jfSRQYxV5Futh1YPlTKCM8zcUEgMIkCTNCstzy5/eout5kuwzscoyhSxIMxsNxEbVXDiWNKK49Q5fpStP7DRMfiGvqLl+6ypazjMiiLpUhlYBQQP7mmVztAovAwTaNoSInLcDa7nXwwKydrhrYfFghWZFI8ZVirqR4g0aAHanGIxXiQ91b2cRJYFTvHQg5Tvyrpm3Homcrt9WNLGPctbl2VGBJykj4QI/s0ZiLua4Ml5ngr8KlvLNlVSrADUk/pQFlLWS14C7lCYzEAAAZoOoOke9GYDiqWnWU0XQsoEkZGGggcxtPKuSfTb9vg7EvDwA42y6Ai4MQRnTMxUFCZIaXBJIy6aH5VLF4i3ltkEnLcGUAMWVAQWOp8JP1in1zjhuRFpoVwzazpDcsvnPypBxTDNdxLXFzIgUQhSMxkgMTIy8vzbVZJktgjB8QQ3RAfxOC0LGcBNSxnxNv1qzjj2mtElnfOUfMhAfw6KpzD4PG2nn1pIbd60pZRBEkEySIIHruImOdWvjeT282ugzFfkYXefT0pJXexaOmnb+CQ4jY/5V3+e3+q11Dtj0k/u48pmPmbcmuoCBmL4LaVAf2dF1XXvmbnsyawvU8t6vfAWhbaLNgaGCLsuP4UI1PqKS3ePgiFw6KdPFAnTrrEHYjpVjdonKle5tAHmBDD0YbHzFJ4j0tWHa6+f5Y5GHs5D4MJJXQ54aYPwAiM3SdNq4JayHw4WSvo0wfh5ZvXSYpQe0t7KVy24IgyJkRB1jT5VH/wDo7+UrmSCIIIBkREGfI1vEDVh9Pn/qOB3fdnw4bNEaIc05TtGgaeZ50Pxa4sWYFofv7Xw2jbPxruTpHlS0cWxBUrmlToRkmREQeoipd3ibvd5+9ZFu2m+BoEOJbbpzrK+pPJPE4tR/PhH0e7ctjYWif9NVPdX/AOIegBqWIvSNCf5WP2FDXD1J/l/qKq2cRb3i9U/kP6GsP2pabzka6jaB+EcjTHtPi2XL3ZI8DzsNdI+H0pGMbddokHVN9fXflHKnS21MjKavSDLbGmtMrWDJuFswAI023kfPlVb4QsDJCw5IICyRrodNh+lJeL4mLhBc7mBmge0xSxan9I/08m9ucftLzJ15A+k6xQvFbhfFYe4GC21D94c6qRJUoYJzddhWCsY0A6hT/qU/rTOxbu3ZZLRy+EZvwgkgAZ/hmSOfOneD/dsbXfB9DscTtEhUZWYnX4iT6sZmicQfE/yrKcAwLW7w7x7eYkAKGzMSROkCNp58jWyv4Yy2m9I0l9LsbfqZ7FH9/Y/jH96a1qMW57tv4ehnb1pLe4ae9tNpCmTJHQ8vWmeJIyNEbbwBy5aUEtgWJ0eNegpXc4WzHOwjMdBodxPXeK+hcP4dh2tjMFmNZAr55xrEWxecI4jM0AHlJg1WfZ5aXToh3ickKMZhnLQqSIfKdNcnxUYl5n0Un41XTTxEEhaW4y7576bnbTzFaLhnZO9cIe1csKA/eDOjEgspEEq4kR5T4R6UYwbVDalYwsMpVQsHKiZvVhmHrI1q/CcPuNh7jKsj99rI5A71bwfsddt3Va9ew7W/DmCJdDQlvIACXI1G5pnxQ2rYuKi6ZGjU7lTPOqQwO7YHkXCPnKXRm1VInzOmYf5ukip4NgH/AHZUEqJkNGYa6AAmTHv0qXE7Vsx3RI1M6HXXz8vvVHDlZWPcsC/IsICiRO2/hzD51OUU3Yt1cefUcYi+biEOVJZEIgMQPEjAHwjXw0mu3b+ZYGqfA3hACwUgGJjXnTIvitUcWMmUhihYHIhAAGbkCTA8+VIntAkhnhpHMkGdutCU8UNp7/nsBPJL6fn8Y8wXDbrWbd/NayhSCC4zgtA+EeY8tNaOw3C2TI6MxcxA0UBjOhZdR8bbTt7peEYC8is4T92e7IafyiG+YI086ZG+zhUJggFRBiDI5gzvHrApZ6HVex1qTUVuNDYvDViGfSSSGnTQAEafF1qDX7lu5oSnhEqMmurQZy6ak8qpa6+kEgAhgAdJhYOu+679aqxGN7whjO0aa7anf1pqk1RJ6Vuz3GYvFLbLFgyaHVVg6hgCFIMSPLegxxkXGhUs+EANIPUzGU6b8xRWJx/eJAIywNCJ2g6zuNK8ssAc2VB4SDlWCQY5z5fWpbLgdAF3FNJ7vDoybBtTMaHXNrrNdXttLqCFdQNYHdqdzO89TXUm49hbcBtg+CwG0/FcfTy0bWr24KumWzZGmubxQfIsNaWYrtNbY6d/8signrvNUYjtKGj92xgRJvMCfWF1o7llLGq4+f5NC3DgIhbCGPF+7X6c6tvALE3Vt6a5QAGPUcqyF7tQWgd3Z00Ehn//AEKkvHcQ8ZV20GSyDHpINAPeRX9L/wBNbexS5xN1xtop0Mc9BzjlVYRQx/8AVJE/mybe0VmLOKxjk63eZOqp5nQEGqGxLEKSzn95a3ZjvcXqaDB3qXT9v4Pot+5I0DDzgD/qqhh/Efn/ANtWXySNiP8AUB9poe5b9D8y33iiyJF4O6z/ABNP3rK9oz+98MAAL8IEDT1p7j77oBkC9TpGnyNZ3EDvTmuJOgMho8PX7VJ5lFtNG0a+oCL7DZvXU/1pBxsH9pP+r70bcwxDTDAEZhvqJGvPSjuIYi3mIayjEHc7n2E124WoSUqIyVqjLKDmPWBy/wB6a8NW+9l0tq+XvFJI8KoScplpyiSU32gdaKt2sMdWtqk9HuA/Rq1vZa7gktRLAZi0OxZc2gkCS2wGsfOvSl2hSVJfrwThjk3tfse9iezbDGJcvsrLnzMiL3iE92ygsRCaFzsDGvWa+sixYGyJ/Kv9KyXDePJcYraBCgAhoChtY0G/TfrtTH9rqMV3q1OV/bgXJcJVVDfGYq2LbBVAlWGwG4rMYgeBt/h/Q8qKxeIIRj0Vj7Amsf8A4zccxnJGnwLIjzIB033Nc/aEotUNjladmhFwlCsxKkekgisfxG6ArW4C6nVZVZyhQcszynfnWtKnKSOQP2rIX+G5mOcs3iB5gAH8PTer5I6o1LgXHtO06YrxmVgR451j+UATrWo4Px0pCkaageiMLf1cxWTv8KualWAMkgMBAEkAD2rTYbhlxwMpSBB1XrcF3fN+YVzwbi/APkVSaf5ZouG8d72IBEzz6My+upU1bjbBbN5j9KC4Pw27bfxC2VykeHMCNWYGCY3b2rT4XiGHUZLhAcbz56jy2rqjKVeM52l0MJf4E3JLnnBDR9B5j2oTBcBuG+UBuJ4QwYqBrMEAEGRFfUe8w0TnUepFAtxvCK07mAJ1iATtp5mpuEF5jJuqEPC+yjC4rXMSYHIoAG20kEdKdYvhWGA8ToJBGwJ9aE4zxdLyBbI1VtSQY+E6fUVmxgLmctI2iB60HkUfpGUL5NLxMYcWWSwwzaEKOhaT8oms4MKwiEG4OmXcbEQRrtV1rCspLEmSAPLSrknqK5cuRtnTCMUgN1bmrjWdMw105j0HloKBuYRNpZfmv/6WafEmos/rU+9aKaEZi7w3wwrwIicikidJzAir2kACV0AGoYTpzgmnNy2p3VT6qDQ74ROg+RI+xpdaNoE+Zv8AJ/M3/bXUyPDk8/5jXtbWjaGB3+AW2CnKVifh0nxHU+Dy/wBzvUcJweyC8icpMSQSOkgmOcaqKpu9p7IWAGYydlUDcn8Sj7fM1HDcbvMW7rDu2Ynm2kx0EcvKrWvF8EN/D8jDh4UOAqjLHVZO2wyjqBpyar0BFxYGQSfwkFtdtHJg+elJ+7xpYMWt2Y2zPMf6WY/aonhDEg3MXqP+UkR6EBajudGpDm60OuZgPFoBET1PgA8t51pZ2kxam2oVlY97ZMAg6B/L5VAcGw8y3fXT1ZwP+4/Wrnt21RglpBIIkksduRJ0PyrAu1Rrrsxpv51SyEbsB7D7is3cx91t7jfLw/agmuqTE5j0kufYSaDMaPFXsOdLjq3lJb7Vl+MXERj3MhIA2c+uk7TRi24+JXQHYlIn5GD9KVcVylvCxmOpWpaoatPU1Se0QZcYwMiNio8lMSPQxQfGnhzVd9yOYNF8U4c7mVBj6V2QST2I3sHcBE4cDX4p9nX605s4EXG6DKp211zf0pJwVTbskNplznnrsR5dadpedWAUFmZYgdQ5In3rycims8lHq2dOCUlenmv4G3CrwN4heSmRPMlTMU+Sk3BOClTndvGQfCOQJkz01/vnWhtWK+g7HBwxKJxdp0qVRdkSmh9D9qTXNiPIx7VpLuGhT6H7Vl7jaVz9u+qJsPDNZw7BW7ltSpExqPOvb3AidYr59Y4rctXTlZlkz5N8tjWmwHbS5BzAGBykf1rox9o1E5Y6GZ7MB/iQH1AP3q7AdmFtlpZYISOugMz70i4h28fRVWC3MmY0naKVXO0F2Ae8aT5xRlnXP7GWM+hDhqD8QrF9o8Mf2hjbII8OhkahROo8/KleM41cMr3j+mY6/IU0w94HQjWpSyd5sOo6RRj7dxhGWJETM1AYO4efT8P+9P3QVDKKm0+owHgLLLOu5k+1G99XhgCqWepyyaRki29dkULFTY1CK5sk9TKJEg5HOvTfPQfaqzUGNTsa2Wm8OciolQdjVLNVTVrG1F5s11C5/M+9dWsbUhbbxWX4VRP4UUH3iak+Kdt2Y+pJ+lda4Ox+K7H8Chfq2b9KKTg1rmC/8bMw/lJy/SruaFUWLjiVBgsJ6Tr7DWr7au3w27h9VyD/AO5WnNiyq6KAo6AAD2FXClcxtIptcNunfu09SXPsAB/9qvHApHiuOfJQqD7FvY0yWrBS6mHSgO1wOyN0zfxkv9GJFH2rIAgAAdAIHtXors1AJVjMAtwQ06dDHT+lL7/YbOudLh1zbiRP9/emc1oOzt1XRrZ0IMj5gD9KvgjGU/ESyvSrR8y4h2BxAMqiuNdmg7bQTuTXtnDmQADJgQN56aV9kHC/Sh+F9mrOHkqPEZljq3pPIeldkscf8WcsXRkOFdkHIm7In8M6/P8ApTLg3BgFJyiQ9xZgAwrso2HlWtfEIg5Cl/8Aj1hNA1sakkAgakyT6kkmqxSTtRA231B7XDI5b70XZ4f5VJeP2vzp/MKFxnau0n4pPRRP+1M8j+wigG4qwFtsTyVvsa+fESKN4l2pa+SgGVI15lvXy8qCtvyrizPVRWKopuYUEQQCPeqFwRU+FiNNj4h9dfrTUJUWt0i23RhJd4dmMsZjlGUfc1euAWPgT1yimJWvRbFazUC4bADkI9AKPt2oqSJFc5pdVBo4tUM1RqFTeRjUSZ6qJqRNRNSlKxkeTXTXhNeUljHhNQJr0moE1jEGaqmuVNjVL0Qke8rqhXlEwYpq1KqQ1appixalWqKqVqnmoGLhUlofva972iYvLV7mqnPXFqdIFnr3aDxPELloh0MFftzB6iiXoa8AwgjSrQjuTk9h9gu3gKjOjA/5SCPrUr/bMkeBfmx/Qf1rDvaa3oZI5GJ942NW2rpIhQSfQgfMnSunvJ8EdMR1iOJs5BZift8hS25c1OteJgSYLsT5AlR/X60wscJw53tr89am/NjIotXIioY/Ea6GTGw1PsNaZNwC1uiJp5A0RZ4cQICgD2FTe4wgwVszmbQ8h09fOmWFUkzyFENwrKddjsP0qwKBtU5MlW56DXhFdUSaTXQaIm3XA101ENSuQaJi5XM1V15NDUaiZNQNeZq4mp2NR4a8ava8JoGIlqiWr1qrNYJ1QY1xaoFqJjxjVLVJmqomiYia6vJrqJiyzdohXrq6nZZFgepd5XV1YJ5nqeeurqICxTVoNdXU6FPTbmqzh/nXV1ViKyhhXBK6uqliUXWrPWibVuurqIBhhbMan5UaF0rq6pPkcquqCI/uaWXF3HMV7XVKYrRXNQNeV1QYDjXhrq6lMRrwiurqwSsmuz11dShPM1dNe11YxWWqBNdXUTEGNVOa8rqJitzVD3a6uooBX3leV1dTA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aphicFrame>
        <p:nvGraphicFramePr>
          <p:cNvPr id="9" name="Gráfico 8"/>
          <p:cNvGraphicFramePr/>
          <p:nvPr>
            <p:extLst>
              <p:ext uri="{D42A27DB-BD31-4B8C-83A1-F6EECF244321}">
                <p14:modId xmlns:p14="http://schemas.microsoft.com/office/powerpoint/2010/main" val="471293910"/>
              </p:ext>
            </p:extLst>
          </p:nvPr>
        </p:nvGraphicFramePr>
        <p:xfrm>
          <a:off x="1187624" y="692696"/>
          <a:ext cx="6912768" cy="3654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4539899"/>
            <a:ext cx="2312328" cy="153181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75" y="4509120"/>
            <a:ext cx="3304576" cy="15625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i="0" dirty="0" smtClean="0">
                <a:solidFill>
                  <a:schemeClr val="tx1"/>
                </a:solidFill>
              </a:rPr>
              <a:t>PLANTEAMIENTO DEL </a:t>
            </a:r>
            <a:r>
              <a:rPr lang="es-EC" i="0" dirty="0" smtClean="0">
                <a:solidFill>
                  <a:schemeClr val="tx1"/>
                </a:solidFill>
              </a:rPr>
              <a:t>PROBLEMA</a:t>
            </a:r>
            <a:endParaRPr lang="es-EC" i="0" dirty="0">
              <a:solidFill>
                <a:schemeClr val="tx1"/>
              </a:solidFill>
            </a:endParaRPr>
          </a:p>
        </p:txBody>
      </p:sp>
      <p:graphicFrame>
        <p:nvGraphicFramePr>
          <p:cNvPr id="127" name="Diagrama 126"/>
          <p:cNvGraphicFramePr/>
          <p:nvPr>
            <p:extLst>
              <p:ext uri="{D42A27DB-BD31-4B8C-83A1-F6EECF244321}">
                <p14:modId xmlns:p14="http://schemas.microsoft.com/office/powerpoint/2010/main" val="493894506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5058" name="Picture 2" descr="http://2.bp.blogspot.com/-dlagFuhgqc4/UTVh2jzxMmI/AAAAAAAAAMg/VQU0tuEEmTw/s1600/DSC0646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53136"/>
            <a:ext cx="2045361" cy="153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6" name="Imagen 4505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8172" y="764704"/>
            <a:ext cx="2068628" cy="155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73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/>
          <a:lstStyle/>
          <a:p>
            <a:pPr algn="ctr"/>
            <a:r>
              <a:rPr lang="es-ES" i="0" dirty="0" smtClean="0">
                <a:solidFill>
                  <a:schemeClr val="tx1"/>
                </a:solidFill>
              </a:rPr>
              <a:t>Decisión de Compra</a:t>
            </a:r>
            <a:endParaRPr lang="es-ES" dirty="0"/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621126269"/>
              </p:ext>
            </p:extLst>
          </p:nvPr>
        </p:nvGraphicFramePr>
        <p:xfrm>
          <a:off x="1159018" y="714352"/>
          <a:ext cx="6941373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4653136"/>
            <a:ext cx="1719175" cy="108012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6977" y="4849635"/>
            <a:ext cx="1608981" cy="88362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9692" y="4868457"/>
            <a:ext cx="2133997" cy="6494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868346"/>
          </a:xfrm>
        </p:spPr>
        <p:txBody>
          <a:bodyPr/>
          <a:lstStyle/>
          <a:p>
            <a:pPr algn="ctr"/>
            <a:r>
              <a:rPr lang="es-ES" i="0" dirty="0" smtClean="0">
                <a:solidFill>
                  <a:schemeClr val="tx1"/>
                </a:solidFill>
              </a:rPr>
              <a:t>Disposición exterior</a:t>
            </a:r>
            <a:endParaRPr lang="es-ES" i="0" dirty="0">
              <a:solidFill>
                <a:schemeClr val="tx1"/>
              </a:solidFill>
            </a:endParaRPr>
          </a:p>
        </p:txBody>
      </p:sp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3006324259"/>
              </p:ext>
            </p:extLst>
          </p:nvPr>
        </p:nvGraphicFramePr>
        <p:xfrm>
          <a:off x="1187624" y="836712"/>
          <a:ext cx="6768752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4244623"/>
            <a:ext cx="2627857" cy="173274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4293096"/>
            <a:ext cx="2304256" cy="17002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582594"/>
          </a:xfrm>
        </p:spPr>
        <p:txBody>
          <a:bodyPr/>
          <a:lstStyle/>
          <a:p>
            <a:pPr algn="ctr"/>
            <a:r>
              <a:rPr lang="es-ES" i="0" dirty="0" smtClean="0">
                <a:solidFill>
                  <a:schemeClr val="tx1"/>
                </a:solidFill>
              </a:rPr>
              <a:t>Mobiliario</a:t>
            </a:r>
            <a:endParaRPr lang="es-ES" i="0" dirty="0">
              <a:solidFill>
                <a:schemeClr val="tx1"/>
              </a:solidFill>
            </a:endParaRPr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3526943769"/>
              </p:ext>
            </p:extLst>
          </p:nvPr>
        </p:nvGraphicFramePr>
        <p:xfrm>
          <a:off x="1115616" y="764704"/>
          <a:ext cx="6480720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4005064"/>
            <a:ext cx="2321805" cy="177775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4077072"/>
            <a:ext cx="2193032" cy="17777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i="0" dirty="0" smtClean="0">
                <a:solidFill>
                  <a:schemeClr val="tx1"/>
                </a:solidFill>
                <a:effectLst/>
              </a:rPr>
              <a:t>Publicidad</a:t>
            </a:r>
            <a:endParaRPr lang="es-ES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5" name="AutoShape 4" descr="data:image/jpeg;base64,/9j/4AAQSkZJRgABAQAAAQABAAD/2wCEAAkGBxQTEhQUEhMUFhUXFBcYFBcWFRQVFxQXFRYXFxcXFRcYHCggGBolHRUUITEhJSkrLi4uFx8zODMsNygtLisBCgoKDg0OGxAQGywkHyQtLywsLCwsLCwsLCwsLCwsLCwsLCwsLCwsLCwsLCwsLCwsLCwsLCwsLCwsLCwsLCwsLP/AABEIAKYBMAMBEQACEQEDEQH/xAAcAAABBQEBAQAAAAAAAAAAAAAAAgMEBQYBBwj/xABHEAABAwEEBgcEBwYFAwUAAAABAAIRAwQFITESQVFhcZEGEyKBobHBMlLR4QcUI0JicrIVgpLC4vAzY2STohZT0iQlNENz/8QAGwEBAAIDAQEAAAAAAAAAAAAAAAQFAQMGAgf/xAA7EQACAQMBBgIIBAUEAwEAAAAAAQIDBBExBRIhQVFhcbETIjKBkaHB0QYj4fAUJDNCUhVicpJTgvE0/9oADAMBAAIRAxEAPwD3FACAEAIAQAgBACAEAg1NmPBAc0nbBzQB1m0EeIQDiAEAIAQAgBACAEAIDhcEBwOCAUgBAcJQHBUG0IBSAEAIAQAgBACAEAIAQAgBACAEAIAQAgBACAbcZMDLWfRALa2MkB1ACAbIjLLX8kA4gBACAEAIAQAgEOOMc0AoNQAQgEjDDkgOPdqGfkEB1tMcTtKAUWhAJ0Yy5fBAKBQHUAIAQAgBACAEAIAQAgBACA4SgE9aEAoFAdQCXugE7AgEWcdkbTieJxQEeraXiXBo0QcjMlZwBVW0Ox0AMBJmZPwTAEPthwIAjsyDM9rZwTAH6dQlzhhojCdrtfcsAdp5IBSA45wGaAjVLwpjNwWcMDf7Vp+95pusHRetL3h3pusEinaWuycCmAIbWxOBMuiQJAyGKwBitXMk4jsuwx1QQfNZAkk4w8wIMycJG3XllvQDtGtJIMzM6oEQIGyJHNAPWcyC7aTyBgeSwBptpJdHZ14YgwJy2rOAc+tkCSBBBIidW1MA6y1E4QNLSjdAgk8jzQEluZWAKQAgBACAEAIAQAgBACAEBwlANgiNJ3HHUEB01m49oYCTiMAgOBw1EZA4bDrQDqAZtnsO/KfJEBnqS8Nc2o5vZGAiNqyBFoc6cWOcNgy+aA6Q4PcdEw5ojcdh5oBRpENb2ZflMTo657kAzUs7g4aOlgWwZMR96RkgJ7DnxWAMPrlxhgnaTkPidyyBqpQYMartI7CcO5oz8VprXNOjHeqSUV3PSi3ohAt7G+wzwAVHW/EtpDhHMvBffBuVtN6nP2r+Hx+SiP8AFVPlTfxX2Pf8K+ooXmDm31WyH4pt37UJL4Mw7WXJnJoPzaAeGieYVnQ25ZVXhTw+/D9PmapUZrkdp2Isk0qhgmdF2IyjA5jIbVaqakso1jtK04w9ui7VOvgdazgwSRTERAhYBwtE4DiUBFstIOGMy1xGBIyMjzCywLZZ3dkOIOiTiBBM7skyAo2YjRkiGzG+cp5pkDNpZnMEl2DcwWiYHqiB2zU6oaBgIAEkycNw+KcALdZ3a6pHc0eaZQEuFRmIPWN1iIcOG1ODBKoVw8SCsYA6gBACAEAIAQAgBANWn2HR7p8kAzUplzSZDgRLBERI2zisgSLOZxGEkyDjiBAHf5IAp0XNO6MRhsMDbhh4oCZMLAGatdsEEhZwCBd1uAlkOOiTowCZB+Cy0Cb17jkw98DzKwA06nujmnAB1lT3ORCcAcda49ppB1SMOaYAku0+y09ke0fQb00BHtNtDexTjDAnZtA2neue2vtyNr+VS4z+UfHv2+JIpUd7i9CvJ1nNcLXuKleW/Uk2+5OjFRWEcWkyCAEAIBylWc04H4KbabQuLV5pSwunL4HidOMtSyo2ltQaLxj/AHlsK7fZe3KV3iE/Vn05Pw+3mQqtBw4rQ60uYYc6Wn2TGPBx2q91NA+6u0YDE7BiUwCIesD9JjOy72gSAdxGKcASfrJHttI35jmEwB11URKwCK+sKbDUfmR55ALTc3ELek6k9EeZyUVlmftN9VXZHRGxvxXF3G3Lqq/Ve6u2vx/+FfO5nLTgV76hOJJPEyqqdWc3mUm33eTQ5N6sgf8AV77Ham039ug9rS4H2qZJLS5h2YSW8Yhdbse8n6Bb7ys44kqjWceD0N+8BtRpbk+dLYSMQfNdHyJ5OWACAEAIAQAgBACAEBADjSwIJp6iMS3cRrCzqB0W+mcnTuAdPkmAOgziRA2a+9YBHB05c4wwZYxMZk7kbUVxMrjwRAqX7Z2eyJ/K0eZVTU23aw4Jt+CJsNnV5csEap0qH3afN3oAoU/xFBexB+94+5IjsqX90iJV6TVTkGt7p81DqfiCu/Zil8X9jfHZdNatsjPvusf/ALD3AD0UWW2rx/3Y9yNq2fQXL5sbffVpjsVoOrSY17e8YHkQt1HbtzF+viS8DzPZ1J6LAWD6QNCoKN4U209L2KzCTRf+YHFmY2xOMDFdFabRp145K2vZShoam8K4Y0Mp4F0mRqbrI34gDjuWva+0P4O3cl7T4R8evuI1KnvyK4BfNZScm5N5bLJIFgDFutrKTdKoYEwMyXE5NaBiTuW6hbzrz3ILLMNpalYLdaqn+FZ9Buo1CNI/uzh4roqX4brNesvml+pp9PDqPNfaR7YH8I9F5q/h+4jpTz4Nfc9xrUnzJFK2+8OXwVJVtnCW7JNPozfu5WYsmNM4hRpRcdTxpqdWE2nlAs7FaA8aD8fVd5sLa7uV6Gq/XWj/AMl9189epAr0t31loctlrZZ26y45DWeJ2K1v9oU7SG9Li3ouv6EKrVVNZZS1ukFU+zotG4T5rmau37mT9RKPz8/sQpXc3pwK6x9PSy0/V7SwEFzQyq3CNMAjTbxMSOSv7C/dalGU9X0+Bvp3GcbxqbVZYeGidF5xEmBGcDgrdMlkDpRaMWsHErmPxHXxGFFc+L8l9SFeT4KJQSuTwQchKYGTDdMjNpj/AC2DnJ9V0uzI/wAuvFm2Oh7ZVGNEbJ8GrrUWxOLgsAT1g2oBQcEB1ACAEAIBl9oxgAk7lnAE6VQ6gOJ+CcAcNJ33nxwHqUyCBabystMxUtVJh2OrU2nkSsbyPapzeiY5Z7TQqj7K0Mf+SpTf5IpGHGS1RE6SHq7MGg4YCdowVZtmTVpLHPC+ZM2dFSuFnuY3rFxGDpt0DU2kDiYXpUpPRHngAqTlJ4AnyW6NnXlpB/BniVSnHVoWQ4CS0gbwR5r1UsLinHenBpeB5jXpSeIyWfER1ii4N+6Q73sTa9J1N2ZxafdcMj6cCVItazo1FLlzNVWlvxGvo8vZ5DqNQkupABk5imDBZwaT/wAtykbcUp7k28rTw5/P6FQ4KLyuZvQVzJgCVlJt4QJt33U0kVXiXRDZ+4DqGydfyC+m7L2dCyoqP979p9+ngitq1HN9i2a0DUrI1HS0HUgK+23S1+IwK0XNtSuYblaOV814M906koPMSgqB1J0EfNcJtLZk7Oe6+MHo/wB6NfMtaVWNaPclMcCJGSo5x3XgxjAtroMjNeqVWVKanB4aeUYaTWGVl82vrHzuXQbUvFdThNf4rh0fM5i+9Wru9CBKrMEMxPTHs2gOH/bae9pI9Auk2W/5fwb+5vhoe52dwe1j/wAII/eAXVotkY697Rp1XHYYHcuC2vX9Ndya0Xq/D9clTcT3qj+BXdd29H8Bcf4gG+TlDUMUXLvg1f2jsrQeTGX23StoH46Teej8V1OzV+TBfvUkU+R7fXs2kWmY0Z8Y+C6jJakCveVlY4tdWaXDNodpOHFrcuS9xpzl7KNNW5pUlmckveM/t6yzr46Dlv8A4Ov0+aIX+sWecb/yf2JlltFCp/hvE7ASD/CVpnSqQ9pEujd0a39OSfn8CTplntYjb8VrJBIBWAdQEa8K+gwnuHErKQM1076Vtuyg1zWdZVqEhjSYEgSXvOcDDAbRlmtdSe6skq0tXXnjktTzFnTu9bXJbWZQZMEspgdzdLSJ596g1rz0epe0NkU5aLPiQ7RYqtX/AORbLVVnMGoY5GcFBltCT0XxLKGyqcenuRyhclnblSafzS7zwWiV3VfMkxsqS5ZJtOixvssYODWjyC0urN6tm9UYLRIsKF6VGt0NNxZraSSMNgORSdWc6bpyk8MjzsaLlvqKUlzXD4lkyrIBCqJQcZYZHcccGVHROP2nTa7EGtUaR3Pj0XSbP/qxfb6FJef0pL96ntTbIwZNHJdBvMoTlexscCC0ckyMnnt92TqqpbqzC4ratrGhcNQ0fFds8vidXs6s61HMtVwIGkq3BOwU10jQvEkZOLgf32aXnCn3L37TjywVVxDGT0izuloXMTXrEMkUGaTmt2nwz9FbbBoelvoZ0jmXw0+eDTXeIM0IX0grTqAEAICuvmxdYwkZjJRru2jc0ZUpc9Oz5P8AfI2Uqjpy3kZm7rR2iw93EZ/3uXza5oyjlPWL4ltLDWUWJcoWDyZ+u7FWOOCOTvpZuJ+PkR7PW0tP8Ly3k1vxW+vDdUO6+rI8uGDL9NmdukdrHDk7+pXGyX+VJdzbSfA9Xua3f+3Uan+nZz0APNdNOt6O3dV8o5+RZb+Ke92MsXL53JtvLKXJVXdX07RaTqb1bB+7pz4yrC6huW9OPXL8jbLhFFpKrjVkydQg3gJIAFenJOQDS2SeS6zZ8fUprwJVPVFvfnSqteFY0bO91KzN9pzZD6g2k6gTk3nsHaW9tx46kW/2i4p7unmP2WysptDWNDW7te8nWd6tYxUVhHL1KkpvMmPcuYWcnjB0SIOWw/ApwfAysxeVwNX0dvrrPsqpkx2SfvbjvVReWih68NOZ1WydqOq/Q1X63J9fHuXlI6LtE5fd+Cry/JKwCr6QH7P94eBXqOoPPvpzs8ss79Qc5v8AE2f5VEuvZT7l/sBp1JxfTP7+JiLmdFFgH4uekfkufuv6h11KCSwi6uaxG0Vm0g7RLpgxOQn0S2o+mqKDeMmm+uP4ag6uM4xw01eDc2T6PmD23ud4eSuYbMoR9rL+XkcrV/EFzL2Eo/Pz+x5p0qL7Ja6lGQWggtBA9lwkCRjhlO5Rbi0pxm4pcDpNm3X8TbxnL2tH4oWysCARkQCO9VU47rwWCWUW911ZZGwkevqodwuKZAuY4mV101NC9aR/1Lf+Z/qV3YPjB+Bzl2vVmvE97XQFACA8+6Y1gbQQPutAPHNcptuopV1Fcl+p0uyIONFt82UcqmwWxDsdGbXpbJ8G6PmpFaWKG6Vt1wg31N3ZRDG8PPFc/U9pleixuoTUHArpvwtH8+pLpH6kW79lF6u2IAIAQAgOEIDA34OptM6pDvHFcftu3SuHLlJZ9+jLK2lvU8dCzruhruBXJxXrYN5QVDJPFWLRxNaW9Uk+rfmVdy1tLrz/AKip6fBT7+G76Nf7UZq8iv6ZNltI7HPHMNPopGyX7a8PqeqPM1V0W6bss7PzNPBj3fJWe1q+7ZRgv7n8l+uCTXnigl1+hEr1wxrnnJrS7kJXM0ae/NR6kGKy8FJ0R/w6jjm6pjvgT/MVYbV9qK7Gys9C+lVRpMFfT5q1d9R/LSK73YlDeak9IpfFnq4nuwx1ND0asvV0QfvP7R4fdHLHvXY0Y4WTnrue9PHQ09w3f11SD7Ixd8Fru6/oocNWStlWSuauZ+zHi+/RGutNx0nN0dEblTRrTjLeTOwqW9KpD0c4prp9unuMVeVLqHljhhq3j4q7oVfTQ3uZxl/aO0rbmsXxXh90R21C1wLTiCC0+IK3NKUcMgpunNSi+K4o9Cp2gVKLKo2B3PMLnakNybi+R9Bt6yrUo1FzSZOacFrNxX36yaRXqOoMd9KVDrbra+JLDTf/ACn9RWi5jmDLXY1Tcu13TX1+h5ZctT7ONjj4gfNc/dR4pnc0nnJo+i1o0LZZz/mNH8XZ9Vize7Wi+5H2nDftKi7eXE9qttsp0mOqVXtYxolznEAADeV0z4HzqMXJ4R8zdNekItdtrVmToEgU5wJa0QCRqnPvUKr68snU2DdCkoMsrukUmA56PmSR4EKkuMOo8HSUG3TTZf3T7PEnyj0UC45ES6eamOw2+7HfWG12vALXseGlpOLNHAkHct9C9VJR4aFRWtJVG+Optf8ArS0e5R5VD/Mpz26/8Pn+hB/0X/cJr9L67mwNBp2tafCSVoq7arSWIJL5m+lselF5k2yhc8kkkyTiTtKp23J5ZapJLCAO1/2TsWYx6mJMsblu4zpO15/BRLmvyRU3NVVJYjojRyq0jk253fadxXT/AIXlivNf7fqRLxeqi+XbFeCAEAIAQGI+kCnDqbtukPJUW3IZjCXivImWj1QPrTRadrW+MLiNz89ruSqkt2m5dEUunr71MisyRw8eLKLopUltX84PMfJWm1I8Ym6vyHelLZog7HjxDgtezHio12MUXxZJuCRZ6YOUuI4OcsbSqudRQ5R+vFitPLS6DHSa0aNAjW9wb3DtHyHNNm081d7oKKy8nOiwihO17vQeibTeaqXYVnxLhpxVekacmBtvaqVD+N3iSfVfTdiU8W+er8kjXdy9ZLsbJvZAaNQA5CPRdCuCwc/N5k2bnoRRiiXa3OPhh6Kov5ZqY6I63YVNRtt7q38uBo1BLoxf0kWf7NlQZh0dzvmAp9hU3ZtdSm25RU6Cl/i/MyNhr6TBuJHqPNW2Tkpxxg9A6JVdKyke6Xj1Hmqa+jitnqdfsSe9apdG19fqXtmMtHBQ2W41ebZpu4LK1Bmr6odbdVdmZFOoAN7Zc30WKqymuxJs57lxCXdHh1yP9sflPmPVUFyspM+hUHxwW1GsWua4GCCCDsIMgqLB7skzfUipwcXzTRSXlUt1rM2ms92MgVH9kb2sGDe4BW87qHN5ObobNml6sMeP7yOWK5mMILjpkaohvLX/AHgodS7b4RWC0o7OUXmo89uRf3ZYald+hTBJzcdTRtK0UbedaW7ElXd3Stae/Ufgub7IuLPT0cNQwCqarzLiVu85vefMK9tpsMPqNaYmCQDG3wKQoVJrMVk8SrQi8SZJqU3N9oEcQlWhUpe3FrxQp1qdT2JJ+AiVqwbCBar4ZSqNbUZUDScXwCI2tAPa4TO5T7azhUw5S4diFXupQyox49zW3pdFFtjbaKT+tGkxwfMggPGAjLhuVxcWVClaydNZfDi9dce4o5XlarPdm8Lp+9S3BGrLUvn0k8kpBKxgySrtqRVbxjmFdbAq+jvYr/JNfLPmiPdRzTZpV9BKoEAIAQAgMV9JToZS/Of0qp2ws0Y+P0JNt7TIDnxZ6X5B+j5ricfnyNt9LdtZvt58Cptj4p1Dspv/AElS7eOasV3Rx9P2kUvRTDrB+T+ZWG0+Ki/E3V9EWV8Uy+i5ozlkcdMD1USxlu1cvozXSfrEum0NAaMgABwAhRqknOTk+ZrlLLyZ3pTVl7W6mtk8XfIBXGz47tNy6kmjwiX9jsvVU6bNYYC7i/tH9Si7UWLhx6JeSf1PFzwnjsh5pxHFQIrijStTE0RJJ/GfNfUdjr+VXiyNfPFX3I1L34niVcZKZo9D6FOmyt/M79RVNef1Wdlsb/8AJHxfmXyiloZP6TDFicfxM/WFJtHioiDtJZtpe7zPOLkqyx35h5K4izjq8cYPSOgh+wq/nP6Gqsv/AG14fc6PYH9CX/L6I0tk9gcFCZeHbUJY7giBS3S3Sp16Z2z/ABNj0XqWpnOOJ8+Wan1daow6i9v8B/pKoq8eDR9Ftp727LqibpqFgnlxdfRu014LKZ0SJDnEAEHWNZ5KVTsqs1lLh3K252ta27cZy4rkuL+3zNddX0aOMGvUw91ojmVMp7OiuM3nwKS4/Eknwowx3fH5G1ui77PSY6nQDZaO1GOc5nWcCrCEI00lFYRzte4q15b9STbPN7WIe8bHOHiVw9dYqyXd+Z2NF5pxfZeRlOldOXtO2nHJzvirCxfqe8g3a/M9x7nTu+nXs1OQO1TYebQV00oxqQ3ZrKZzUZypz3ovDRgL3u91CoWnL7p2hchfWbtqm7yej7fodZZXSuKe9zWpV2uztqNLHiQeYO0b1HpVZU5ZRvq0o1I4ZVXVelSydbZapJoVQZzhpPs1WbMYkbtoXQUbhTpuPKS+BQ3Fu1Luvmeg3NbOspMJzDQD3YT4LibunuVH0Z7hxROlRj3g618EEalso1JUqiqR1TyYlFSWGa6z1Q5ocNYX1GlVjVgpx0ayUUouLwxxbDAIAQAgPOvpRtM1KFJucOMb3ENb6qo2tLhGPiyTbrVibz7LWtH3Wx+kei4qi96UpdTztmW7a46tff6FHej4o1PyxzIHqrCzWayOVo+0QOjTMKrvyDnpH0U/aEc0lLv5p/Y31l6me5c6X9+PoqhNrQip4OtWEsmFxM/Y6H1m2NbqfVj9xv8AS1dNa0uMKf77ljSjmSiau+HfbVOMcgFUbUebub7/AEI1281pEMugE7ATyBKh01ma8TTD2kZGwidIb55j5L6VsKWaUo9H5r9CNtJYlGXb9+ZfVXYnfjzE+quCpa4m8+ju1aVJ7NbXz3OHxBVZex9dS6nUbCqZoyh0fma1Qi8PP/pht4bZ6dLXUqTH4WCSeZapVqvWyV+0Z4pbvV+RhLkwpT7zifIehVnDQ5O69rB6n0Jp6NkLveL3eg8lW3ks1Dpti0921T6tv6fQ0dmENHBRGWwuoMDwQFDc5is9vvMPgfmV7loDw/pXZuqvOu3bVJ/3BpfzKpuY+tJHdbLqb1vTfbHw4ELTVfguz2/oRaSbqpuZGk2m4DCcWEj0V7avNOJ892xDdvand5+KyTadhq1RNRziNhMDkMFKykVp25GBtWo0e55H5rEtDBgb5EV6o/GfHFcVfRxcTXdnZWTzbwfZGb6QMnQP5h+le7V4izXdL1kes2Ssf2bZntOIZRIO8ABdbQeYrwOWrLFSS7sVf1kFqs4qNHaAmNjhmFHvrX09Jw5riv33N9jc+gqpvR8H4foeeFca1g6/Ug3tY+tZh7bcWb9re/zhSLaruSw9GRrmjvxytUSeg154GkTi3Fu9usd2HPcte07fK317yqxhm4DlQNGwJQYLm4bdH2bj+X4Lqvw/tBR/lqj/AOP1X2K+8oP217y+XWlcCAEAitVDWlziAACSTgABiSUB5PZ6xttuqWkz1TDFOdejgwebu8LkNs3aecc+C8CytqROvZ/a7h6lUluvUKz8QTxCEe/kv1KG+3/Yne9o8z6BWdhH8xvsc9Q1ZI6N0P8A0lV/+c0cm/1K0vIZs2/9y8v1JVZfy7fdD0rniuyNWyto03u2NIHF3ZHn4LfbQ3qiNlJZkSPousOlaH1SMKdOB+Z/yB5rq7GGZuXT6lvax9ZsdvF81ah/GfNcteS3rib7vzKmvLNWT7siWh0Mf/8Am/8ASV4oLNSPieaftIp+j13moaxb9ymHf8vhK7jYdTcrPOjWPmbry3dahJx1jxX1+RNtLIa0/unuxb4fpXT1FhnNxe8skzo3fJs1YPzaey8bWnWN4zUatT9JHBNsLp21Xf5Pg/A9Dt3SyyUqQqPrsgiWtBBe7cGDGVV+hnnGDr1d0XDfUlg8c6QXpUvG0mqQWUx2WA/cYPNxz+QVhSpbqwUV5dqUt5+5E6yUS5zabBmQ1o8FIbUVllKoyrVElq2evWazClRp0hsA7hmf72qmnLek5Hd0aSpU4wXJYLJowXg2AUBnaB0bS3eSOYPrC2PQHlf0u2Q07eKkYPptcDtLSQfJvNVl2vWz1R2GwZqVu49H58TKVDBPFV7R0i0PZPohr6dgez3Krx3Oa138xVrZv8v3nE/iKG7dp9Yr6o3FlPYHBS2UJTXeYtJ3td5gr09DJhulLNG1VN5B8AuQ2nHF1Lvh/I6zZks20ff5mcvZktbHvHxHyWm3eMm24WcHqFxsJuqkDmGN8H4eELrbR5pRfY5W6WK0vEeumvoP0T7FTDg7Vzy5KTJGgy3TC6+pq6QHZeeRXL7WtfR1PSR0l5/rr8TpdlXXpKfo5ax8v0+xQSqgtikt00K7azMidKNU/fbwIP8AyVjTarUnCXgVNxS3J8NGeiWC0BzQWmQ5oc07Q7ELmq1Nwk0zVEkytOD0dDllZTyhgurvvyOzUk/iGfeuo2ft/CULn/t9/v8AIrq9lzp/D7FxSttN2T28wPArpaVzRqrMJJ+DIEoSjqiNbr8oUvbqtn3WnTeeDGyTyXqpXp01mckjEYSlojF3/eNe3fZta6z2ae1pYVao2aP3W7j37Fz20NtU8OFPiTqNpLVjtks7abAxghoyHmTtJ2rlKtSVSW9LUsYwUVhFVeTu2ePoFLor8tHLfiLO/T8H9Civx3ZYNrie4CPU8la2KxllNbrg2aa5bGW3VpEe1Uc/u0g0eDVb3MG9ny8c/Mn1Y/yr+PzKvSXL4KYr76q9hrdpk8BgPEnkrCyjrIlW64Nm++jqw9XYi8jGoS790YN8BPeupsobtNPrxLq2jiGeplKz5c4/iPmuJqPem33Odk8ybI1sd9nU/IfHD1Wy2X5qPdH20W/0T0A59pnLQYOZeuqsNZPw+pdWnMs776PaJdAljswNWvDguno3cZx3Z69SlvtkShN1KCynrHmvDt5eBirbY3UzjiNTtXfsO5billHDwRdJYMJtaDtCk550WNLjsGKw2lqe4U51JYiss9B6J9HBZwa9eA4DDY0epUCvX3/VjodPs3ZvoPzKnteX6mnsRLyahEA4MGxu/eVFZbk5YAIDNXkwioSMCHSOIxC2LQyR78uijeVEseNGo0YRm0+83aFqqU1JYkSrS8qWtTfh71yZ5LefRC106pYKTn5Q5uRwzzw71WTtailjGTtaG17WdLec0uz1X39x610AuN1ishbU9t7i9w2EgANHcB4qfQpejjh6nJbWvVd196OiWF9zUWdsNA3LaysM9VqaFYPAnRcZG0HArZqjJG6S3B9Z0atEiSO4jequ+2erjEk8SXzLGwv/AOHzGSzF/Ir7t6FOdHXHAGYHxUShsfDzVl7l9/0JVfbGf6cfe/sbCmxui2myNBsDDLDIBXaSisIpJScnl6lNedENcWzwWxMDtppC12YtPttwPEZO78+aj3FBVabpy5+Zut67o1FNcjza0Uixxa4QQYK4ypTlTm4S1R2VOpGpFTjoyHb7N1jC0DEEEcZjyK2UJ7sjVcQ3omzuS5qlGz0hU2H92SSAfBbto7KqeiVaKz/kua7/AHWvMo1cw9K4p+/qSHCM1zLWCYuJyVgzgJWRgJQYAFDGAlDOAlYGBNK6DWfhkY0pGzYrvZNlUuZYxiC1f0XfyKzaVKjUhu1Fl8idW6IUS7t1Bhq0gMNm5dTHZVCOm9jx/QolZU1pkutCi+mbPTI7LYAGUARAOuFOlSjKDg1wax7iTKCcd16aGPtHRqq1xESPFczU2JXUvUw1448ymls2onweURqXRKrWqjTGi3AHXDRqG/fvUq22bWXqzWFz4p+Rvp2k84fBHoVnbTa3qGESxgGiNQiB5K+SxjGhaJYWDzS8bOadRzSIxMbwuHu7eVGtKD/a5HMXFN0qjiyvvCeqI1ugDgDJPgAvVrHEt5nuguO8zZfRnYDRs9Wq8QHmRPuMGfMuXVWMGqe918i7tY4hnqTbDeb2iDD2n7rjiJ2FWDRKH317O/26bm92kPBZUpx0ZrnShP2kn4oiG67BMwP9t3/ivfpqnUj/AOn22c7iJlC0WekPsqZcdXZ0R4/BeG5S1ZIhShTWIJLwHqFN9dwdUwYDg0ZfMrzoey8a2BAXgHUAICrvSyT2h3r1Fgpy0ghzTDhkRqXsySv2pU1spk7cVjdBaWNrngOqROoDABeGYJywChvOzkOJ1Fe4syQaek2dB7mznBw5L0B+lQqVey57nDXJw74zWOCBeWekAA1uDRhxXhmCPelmlsgZLMWClpVXU3abODh7w2L21kyKvC7LNaYdpBrthOi4bt6h3FnSr/1Fx6ok295Voew+HTkcu65bNZ+2XtcdWIce4BeLewo0XvQXHqz3cX9aut2T4dESv2xLodT+yOA1uG87eCm7pDE2i7A8aVIhzdk5cNnBUt9sWjcNyh6svk/dy8V70yVRu5Q4PiiorWVzcwe/Bcvc7IuqHFwyuq4+XH4pFlTu6c+eBghVri08MkJp6HJWDJ1AKZTJyBUqhY3FZ4pwb93D46GqdanD2mWliuVzsXYBdBZ/h3HrXD/9V9X9viQat/ypr3kyra20x1dnEu1uzA4bSuop0owioxWEtEiubcnlkKlYCT7JJOJJ18StuTAmpS0T7pBwIwIO5AOi21/+5za0nyWMICm2y0HDTz91rZ8kwgR2NLHaTD2gcScZnOdsrIJde0UKuNVjmu14Fw7iFpqUIVFicU13R4lCMtVkjts1iJnE8WP1dy1KyoJ5VOPwPHoKeu6i2oVBW7DWkUgIM4F26NQUjQ2nK10e6e4opAhvut4yHwXreRkGXe8/dTKBMs11a3cgvLkYLRjABAXkCkAIAQAQgK60XWCZBhelIHbPdgBkmUcgWAXkAgEVKYcIIlARxd7NizlgdqwxhIEQCsAbNYAaAcA4DX3fFZAwarsWknFzW4gaQDhyQFJbaD2mQSWhxBOGo4z3bNa9pmSPTAdII7UzEZCYgbfisgtLHdWljEBYcgNWizlhghE8gjsBaZY4tO458RkVkEtt5vyqMY/eOyfULGOhg4bTQPtUnt4AEeBXidKM+E0n4pPzPSk1oxB+rfj/AISo3+n2v/ih/wBUe/TVP8n8RTatmGTHu/d+JW2FrSh7EIrwS+x5dSb1b+IsXmB/h0QN7iPIfFb8dWeBpzqtYw5xj3W4N79venBGS5u+wNpjLFeG8mCYAsAh1rG17iSMvNZzgEX6rTxwd4Y4xh81nLA/ZgxhENdJMGY7JmMcfJYeWCNbLHpHTYM5w27+9ZTBAr2V+A0TJMD18F6yjI4yxEZiBw+CZBc2RzGgNBz2giYG8LwzA6y0tJicdUgieE5rAO07Q1xIBxGORGG0TmEAMqA4jKSD3YIB1ACAEAIAQAgBACAEAIAQAgGrSzSY4bQUA1ZnCpTGkJwhw3jNAOfVW78wZkzIyxQB9WbAEYAzxOeO3HFAN/VGAyG4nymTGzFZyCUsARVpBwghAVte6vdPcvSkCHUsLxqXrKMjRs7vdKZAfV3e6UyBxlhefuplAmULp94rzvGCxo0GtGAWMgdWACAiNYC9wJIIIcIJEggDGM8WlZAn6mccROogZ9qRPJMgc+rbYkuk4atYHILACz0S0mTMmdeGr++CA5Xd9ozg498D5oBVGs4khzC0RMzI4IBqmdIPdskN7s/73LIGg+WUjmZHMmD6oDrqJaQA6TokDDJsySfJAKs1onswANAOaQZwmMd6AnrABACAEAIAQAgBACAEAIAQAgINWg5ji+njPtNOR4bCsgWy3D7zXNOwtJ8QmAPNrTkD3iB4rAFtbzQCkAIAQAgCEAQgBACAEAIAQEe00SYcww4ZbCNYKyBDbcBg9rmngSO4hMAcbaNL2QTvILR4rAHWN5oCHeJ0Sx/unHgcCsoE3AjcVgCaVINEAYfFAJZZ2gyAMMt3BAKFISXazAPcgENotBwEfAakA8gBACAEAIAQAgBACAEAIAQAgBACAEAIAQAgBACAEAIAQAgBACAEAIAQAgBAIq0w4EHIoCuo1jROg+Sz7rtm47lnUFlTqBwlpBG0LAFIBBqDIYn+80B1oQCkAIAQAgBACAEAIAQAgBACAEAIAQAgBACAEAIAQAgBACAEAIAQAgBACAEAIAQCXsBwIlARTdrJkS07iQs5AttjGsuPFxKZBIa0DIQsA6gBACAEAID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1983936159"/>
              </p:ext>
            </p:extLst>
          </p:nvPr>
        </p:nvGraphicFramePr>
        <p:xfrm>
          <a:off x="1115616" y="1052736"/>
          <a:ext cx="648072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933056"/>
            <a:ext cx="2143125" cy="21431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1920" y="4005063"/>
            <a:ext cx="2952328" cy="199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7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i="0" dirty="0" smtClean="0">
                <a:solidFill>
                  <a:schemeClr val="tx1"/>
                </a:solidFill>
                <a:effectLst/>
              </a:rPr>
              <a:t>Surtido</a:t>
            </a:r>
            <a:endParaRPr lang="es-ES" i="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2570565544"/>
              </p:ext>
            </p:extLst>
          </p:nvPr>
        </p:nvGraphicFramePr>
        <p:xfrm>
          <a:off x="971600" y="980728"/>
          <a:ext cx="6912768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785" y="4365104"/>
            <a:ext cx="3120430" cy="175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0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/>
          <a:lstStyle/>
          <a:p>
            <a:pPr algn="ctr"/>
            <a:r>
              <a:rPr lang="es-ES" i="0" dirty="0" smtClean="0">
                <a:solidFill>
                  <a:schemeClr val="tx1"/>
                </a:solidFill>
              </a:rPr>
              <a:t>Beneficios</a:t>
            </a:r>
            <a:endParaRPr lang="es-ES" dirty="0"/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0568869"/>
              </p:ext>
            </p:extLst>
          </p:nvPr>
        </p:nvGraphicFramePr>
        <p:xfrm>
          <a:off x="1115616" y="1000108"/>
          <a:ext cx="7128792" cy="3220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7106" name="Picture 2" descr="http://localizadorgpstracker.com.mx/images/stories/virtuemart/product/promociones-categoriasv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365104"/>
            <a:ext cx="2237009" cy="160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4437112"/>
            <a:ext cx="1680418" cy="1260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/>
          <a:lstStyle/>
          <a:p>
            <a:pPr algn="ctr"/>
            <a:r>
              <a:rPr lang="es-ES" i="0" dirty="0" smtClean="0">
                <a:solidFill>
                  <a:schemeClr val="tx1"/>
                </a:solidFill>
              </a:rPr>
              <a:t>Comportamientos</a:t>
            </a:r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457987" y="727309"/>
            <a:ext cx="2880320" cy="952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NORTE Y VALLES</a:t>
            </a:r>
          </a:p>
          <a:p>
            <a:pPr algn="ctr"/>
            <a:endParaRPr lang="es-EC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5853091" y="698067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SUR Y CENTRO</a:t>
            </a:r>
          </a:p>
          <a:p>
            <a:pPr algn="ctr"/>
            <a:endParaRPr lang="es-EC" b="1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032" y="2960257"/>
            <a:ext cx="2018178" cy="151363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390" y="2801136"/>
            <a:ext cx="2046330" cy="15214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2701" y="1055191"/>
            <a:ext cx="2833709" cy="1745945"/>
          </a:xfrm>
          <a:prstGeom prst="rect">
            <a:avLst/>
          </a:prstGeom>
        </p:spPr>
      </p:pic>
      <p:pic>
        <p:nvPicPr>
          <p:cNvPr id="45060" name="Picture 4" descr="http://cdn.mtrip.me/img/117936/original/e7af62d9c6ca937f_Quito_Shopping_Quicentr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36" y="1138416"/>
            <a:ext cx="2854771" cy="17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736" y="4626647"/>
            <a:ext cx="3455385" cy="128131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6521" y="4591135"/>
            <a:ext cx="1533460" cy="118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58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/>
          <a:lstStyle/>
          <a:p>
            <a:pPr algn="ctr"/>
            <a:r>
              <a:rPr lang="es-ES" i="0" dirty="0" smtClean="0">
                <a:solidFill>
                  <a:schemeClr val="tx1"/>
                </a:solidFill>
              </a:rPr>
              <a:t>Satisfacción del Cliente</a:t>
            </a:r>
            <a:endParaRPr lang="es-ES" i="0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407" y="3325358"/>
            <a:ext cx="3956647" cy="253005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92" y="3325358"/>
            <a:ext cx="4188315" cy="2530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092" y="927795"/>
            <a:ext cx="4127350" cy="232887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7300" y="907163"/>
            <a:ext cx="3877392" cy="23166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5335" y="-104872"/>
            <a:ext cx="8229600" cy="1143000"/>
          </a:xfrm>
        </p:spPr>
        <p:txBody>
          <a:bodyPr/>
          <a:lstStyle/>
          <a:p>
            <a:pPr algn="ctr"/>
            <a:r>
              <a:rPr lang="es-ES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Propuesta</a:t>
            </a:r>
            <a:endParaRPr lang="es-ES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251591" y="1425319"/>
            <a:ext cx="1944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Relojes</a:t>
            </a:r>
            <a:endParaRPr lang="es-ES" dirty="0"/>
          </a:p>
        </p:txBody>
      </p:sp>
      <p:sp>
        <p:nvSpPr>
          <p:cNvPr id="11" name="10 CuadroTexto"/>
          <p:cNvSpPr txBox="1"/>
          <p:nvPr/>
        </p:nvSpPr>
        <p:spPr>
          <a:xfrm>
            <a:off x="7021661" y="1306411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Promociones</a:t>
            </a:r>
            <a:endParaRPr lang="es-ES" dirty="0"/>
          </a:p>
        </p:txBody>
      </p:sp>
      <p:sp>
        <p:nvSpPr>
          <p:cNvPr id="15" name="14 CuadroTexto"/>
          <p:cNvSpPr txBox="1"/>
          <p:nvPr/>
        </p:nvSpPr>
        <p:spPr>
          <a:xfrm>
            <a:off x="21415" y="1306411"/>
            <a:ext cx="1782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Escaleras eléctricas</a:t>
            </a:r>
            <a:endParaRPr lang="es-ES" dirty="0"/>
          </a:p>
        </p:txBody>
      </p:sp>
      <p:sp>
        <p:nvSpPr>
          <p:cNvPr id="17" name="16 CuadroTexto"/>
          <p:cNvSpPr txBox="1"/>
          <p:nvPr/>
        </p:nvSpPr>
        <p:spPr>
          <a:xfrm>
            <a:off x="4195808" y="1306411"/>
            <a:ext cx="2220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Parking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16" y="2158735"/>
            <a:ext cx="2083675" cy="143705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2082313"/>
            <a:ext cx="1404228" cy="158990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062" y="1890909"/>
            <a:ext cx="1997208" cy="187922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6537" y="1890909"/>
            <a:ext cx="2039514" cy="180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0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i="0" dirty="0" smtClean="0">
                <a:solidFill>
                  <a:schemeClr val="tx1"/>
                </a:solidFill>
                <a:effectLst/>
              </a:rPr>
              <a:t>Conclusiones </a:t>
            </a:r>
            <a:endParaRPr lang="es-ES" i="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7608640"/>
              </p:ext>
            </p:extLst>
          </p:nvPr>
        </p:nvGraphicFramePr>
        <p:xfrm>
          <a:off x="500034" y="1142984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i="0" dirty="0" smtClean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  <a:t>INTRODUCCIÓN</a:t>
            </a:r>
            <a:endParaRPr lang="es-ES" i="0" dirty="0">
              <a:solidFill>
                <a:schemeClr val="tx1"/>
              </a:solidFill>
              <a:effectLst/>
              <a:latin typeface="+mn-lt"/>
              <a:cs typeface="Times New Roman" pitchFamily="18" charset="0"/>
            </a:endParaRPr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5667301"/>
              </p:ext>
            </p:extLst>
          </p:nvPr>
        </p:nvGraphicFramePr>
        <p:xfrm>
          <a:off x="107504" y="638324"/>
          <a:ext cx="4653554" cy="2340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7 Rectángulo redondeado"/>
          <p:cNvSpPr/>
          <p:nvPr/>
        </p:nvSpPr>
        <p:spPr>
          <a:xfrm>
            <a:off x="4932040" y="1628800"/>
            <a:ext cx="3672408" cy="936104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/>
              <a:t>Consumidores exigentes</a:t>
            </a:r>
            <a:endParaRPr lang="es-ES" sz="1400" dirty="0"/>
          </a:p>
        </p:txBody>
      </p:sp>
      <p:graphicFrame>
        <p:nvGraphicFramePr>
          <p:cNvPr id="12" name="11 Diagrama"/>
          <p:cNvGraphicFramePr/>
          <p:nvPr>
            <p:extLst>
              <p:ext uri="{D42A27DB-BD31-4B8C-83A1-F6EECF244321}">
                <p14:modId xmlns:p14="http://schemas.microsoft.com/office/powerpoint/2010/main" val="3346640298"/>
              </p:ext>
            </p:extLst>
          </p:nvPr>
        </p:nvGraphicFramePr>
        <p:xfrm>
          <a:off x="4031432" y="2780928"/>
          <a:ext cx="5112568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13 Rectángulo redondeado"/>
          <p:cNvSpPr/>
          <p:nvPr/>
        </p:nvSpPr>
        <p:spPr>
          <a:xfrm>
            <a:off x="5016857" y="4077072"/>
            <a:ext cx="3672408" cy="936104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/>
              <a:t>Por </a:t>
            </a:r>
            <a:r>
              <a:rPr lang="es-ES" sz="1400" dirty="0" smtClean="0"/>
              <a:t>tales razones es importante aplicar diferentes técnicas de Merchandising. </a:t>
            </a:r>
            <a:endParaRPr lang="es-ES" sz="1400" dirty="0"/>
          </a:p>
        </p:txBody>
      </p:sp>
      <p:sp>
        <p:nvSpPr>
          <p:cNvPr id="17" name="16 Rectángulo redondeado"/>
          <p:cNvSpPr/>
          <p:nvPr/>
        </p:nvSpPr>
        <p:spPr>
          <a:xfrm>
            <a:off x="755576" y="4941168"/>
            <a:ext cx="1584176" cy="1008112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/>
              <a:t>Distrito Metropolitano de Quito</a:t>
            </a:r>
            <a:endParaRPr lang="es-ES" sz="1400" dirty="0"/>
          </a:p>
        </p:txBody>
      </p:sp>
      <p:sp>
        <p:nvSpPr>
          <p:cNvPr id="18" name="17 Rectángulo redondeado"/>
          <p:cNvSpPr/>
          <p:nvPr/>
        </p:nvSpPr>
        <p:spPr>
          <a:xfrm>
            <a:off x="2915816" y="4941168"/>
            <a:ext cx="1656184" cy="1008112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smtClean="0"/>
              <a:t>En el norte, sur, centro y valles diferentes comportamientos.</a:t>
            </a:r>
            <a:endParaRPr lang="es-ES" sz="1400" dirty="0"/>
          </a:p>
        </p:txBody>
      </p:sp>
      <p:cxnSp>
        <p:nvCxnSpPr>
          <p:cNvPr id="19" name="18 Conector recto de flecha"/>
          <p:cNvCxnSpPr>
            <a:endCxn id="18" idx="1"/>
          </p:cNvCxnSpPr>
          <p:nvPr/>
        </p:nvCxnSpPr>
        <p:spPr>
          <a:xfrm>
            <a:off x="2339752" y="5445224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200" y="2457095"/>
            <a:ext cx="3480048" cy="208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74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i="0" dirty="0" smtClean="0">
                <a:solidFill>
                  <a:schemeClr val="tx1"/>
                </a:solidFill>
              </a:rPr>
              <a:t>Recomendaciones</a:t>
            </a:r>
            <a:endParaRPr lang="es-ES" i="0" dirty="0">
              <a:solidFill>
                <a:schemeClr val="tx1"/>
              </a:solidFill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7818356"/>
              </p:ext>
            </p:extLst>
          </p:nvPr>
        </p:nvGraphicFramePr>
        <p:xfrm>
          <a:off x="357158" y="1357298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196752"/>
            <a:ext cx="6113859" cy="40101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algn="ctr"/>
            <a:r>
              <a:rPr lang="es-ES" i="0" dirty="0" smtClean="0">
                <a:solidFill>
                  <a:schemeClr val="tx1"/>
                </a:solidFill>
                <a:effectLst/>
              </a:rPr>
              <a:t>OBJETIVOS</a:t>
            </a:r>
            <a:endParaRPr lang="es-ES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1331640" y="603688"/>
            <a:ext cx="1693709" cy="99154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40970" tIns="140970" rIns="140970" bIns="140970" numCol="1" spcCol="1270" anchor="ctr" anchorCtr="0">
            <a:noAutofit/>
          </a:bodyPr>
          <a:lstStyle/>
          <a:p>
            <a:pPr lvl="0" algn="ctr" defTabSz="1644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ES" sz="3700" kern="1200"/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945426776"/>
              </p:ext>
            </p:extLst>
          </p:nvPr>
        </p:nvGraphicFramePr>
        <p:xfrm>
          <a:off x="755576" y="1988840"/>
          <a:ext cx="7776864" cy="367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7 Rectángulo redondeado"/>
          <p:cNvSpPr/>
          <p:nvPr/>
        </p:nvSpPr>
        <p:spPr>
          <a:xfrm>
            <a:off x="251520" y="768088"/>
            <a:ext cx="8640960" cy="936104"/>
          </a:xfrm>
          <a:prstGeom prst="round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C" sz="1400"/>
              <a:t>Realizar  un estudio sobre el comportamiento del consumidor, a través de una investigación de mercados, que permita identificar las diferentes técnicas de Merchandising que valoran los consumidores al momento de asistir a un Centro Comercial del Distrito Metropolitano de Quito.</a:t>
            </a:r>
            <a:endParaRPr lang="es-ES" sz="1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43000"/>
          </a:xfrm>
        </p:spPr>
        <p:txBody>
          <a:bodyPr/>
          <a:lstStyle/>
          <a:p>
            <a:pPr algn="ctr"/>
            <a:r>
              <a:rPr lang="es-ES" i="0" dirty="0">
                <a:solidFill>
                  <a:schemeClr val="tx1"/>
                </a:solidFill>
                <a:effectLst/>
              </a:rPr>
              <a:t>METODOLOGÍA</a:t>
            </a:r>
            <a:endParaRPr lang="es-ES" dirty="0"/>
          </a:p>
        </p:txBody>
      </p:sp>
      <p:graphicFrame>
        <p:nvGraphicFramePr>
          <p:cNvPr id="8" name="7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0103646"/>
              </p:ext>
            </p:extLst>
          </p:nvPr>
        </p:nvGraphicFramePr>
        <p:xfrm>
          <a:off x="323528" y="980728"/>
          <a:ext cx="8424936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5058" name="Picture 2" descr="http://www.undermedia.com.ec/portal/pnTemp/PageMaster/dz3l6dlr2wqnk2uyvvojw1urck2hhp-pr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97152"/>
            <a:ext cx="3257178" cy="124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http://static.adnpolitico.com/media/2012/11/23/encuesta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720" y="692696"/>
            <a:ext cx="2228080" cy="141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28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algn="ctr"/>
            <a:r>
              <a:rPr lang="es-ES" i="0" dirty="0" smtClean="0">
                <a:solidFill>
                  <a:schemeClr val="tx1"/>
                </a:solidFill>
              </a:rPr>
              <a:t>Características </a:t>
            </a:r>
            <a:r>
              <a:rPr lang="es-ES" i="0" dirty="0">
                <a:solidFill>
                  <a:schemeClr val="tx1"/>
                </a:solidFill>
              </a:rPr>
              <a:t>del Consumidor</a:t>
            </a:r>
            <a:endParaRPr lang="es-ES" dirty="0"/>
          </a:p>
        </p:txBody>
      </p:sp>
      <p:graphicFrame>
        <p:nvGraphicFramePr>
          <p:cNvPr id="12" name="Marcador de contenido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2131456"/>
              </p:ext>
            </p:extLst>
          </p:nvPr>
        </p:nvGraphicFramePr>
        <p:xfrm>
          <a:off x="2483768" y="1000108"/>
          <a:ext cx="4104455" cy="4805152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578637"/>
                <a:gridCol w="1617197"/>
                <a:gridCol w="908621"/>
              </a:tblGrid>
              <a:tr h="2988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u="none" strike="noStrike" dirty="0">
                          <a:effectLst/>
                        </a:rPr>
                        <a:t>Variable</a:t>
                      </a:r>
                      <a:endParaRPr lang="es-EC" sz="9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u="none" strike="noStrike">
                          <a:effectLst/>
                        </a:rPr>
                        <a:t>Opciones de Respuesta</a:t>
                      </a:r>
                      <a:endParaRPr lang="es-EC" sz="9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C" sz="900" u="none" strike="noStrike">
                          <a:effectLst/>
                        </a:rPr>
                        <a:t>Porcentaje</a:t>
                      </a:r>
                      <a:endParaRPr lang="es-EC" sz="9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/>
                </a:tc>
              </a:tr>
              <a:tr h="160940">
                <a:tc rowSpan="5"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effectLst/>
                        </a:rPr>
                        <a:t>Edad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900" u="none" strike="noStrike">
                          <a:effectLst/>
                        </a:rPr>
                        <a:t>15 - 25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u="none" strike="noStrike">
                          <a:effectLst/>
                        </a:rPr>
                        <a:t>14,23%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/>
                </a:tc>
              </a:tr>
              <a:tr h="1609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900" u="none" strike="noStrike" dirty="0">
                          <a:effectLst/>
                        </a:rPr>
                        <a:t>26 - 35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u="none" strike="noStrike" dirty="0">
                          <a:effectLst/>
                        </a:rPr>
                        <a:t>34,15%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1609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900" u="none" strike="noStrike">
                          <a:effectLst/>
                        </a:rPr>
                        <a:t>36 - 45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u="none" strike="noStrike" dirty="0">
                          <a:effectLst/>
                        </a:rPr>
                        <a:t>32,11%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/>
                </a:tc>
              </a:tr>
              <a:tr h="1609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900" u="none" strike="noStrike">
                          <a:effectLst/>
                        </a:rPr>
                        <a:t>46 - 55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u="none" strike="noStrike">
                          <a:effectLst/>
                        </a:rPr>
                        <a:t>13,41%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/>
                </a:tc>
              </a:tr>
              <a:tr h="1609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900" u="none" strike="noStrike">
                          <a:effectLst/>
                        </a:rPr>
                        <a:t>56 - 64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u="none" strike="noStrike">
                          <a:effectLst/>
                        </a:rPr>
                        <a:t>6,10%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/>
                </a:tc>
              </a:tr>
              <a:tr h="160940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effectLst/>
                        </a:rPr>
                        <a:t>Estado civil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900" u="none" strike="noStrike">
                          <a:effectLst/>
                        </a:rPr>
                        <a:t>Soltero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u="none" strike="noStrike">
                          <a:effectLst/>
                        </a:rPr>
                        <a:t>20,33%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/>
                </a:tc>
              </a:tr>
              <a:tr h="1609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900" u="none" strike="noStrike" dirty="0">
                          <a:effectLst/>
                        </a:rPr>
                        <a:t>Casado 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u="none" strike="noStrike" dirty="0">
                          <a:effectLst/>
                        </a:rPr>
                        <a:t>53,66%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1609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900" u="none" strike="noStrike" dirty="0">
                          <a:effectLst/>
                        </a:rPr>
                        <a:t>Divorciado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u="none" strike="noStrike" dirty="0">
                          <a:effectLst/>
                        </a:rPr>
                        <a:t>20,33%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/>
                </a:tc>
              </a:tr>
              <a:tr h="1609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900" u="none" strike="noStrike">
                          <a:effectLst/>
                        </a:rPr>
                        <a:t>Viudo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u="none" strike="noStrike">
                          <a:effectLst/>
                        </a:rPr>
                        <a:t>5,69%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/>
                </a:tc>
              </a:tr>
              <a:tr h="16094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 smtClean="0">
                          <a:effectLst/>
                        </a:rPr>
                        <a:t>Género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900" u="none" strike="noStrike" dirty="0">
                          <a:effectLst/>
                        </a:rPr>
                        <a:t>Femenino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u="none" strike="noStrike" dirty="0">
                          <a:effectLst/>
                        </a:rPr>
                        <a:t>55,69%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1609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900" u="none" strike="noStrike">
                          <a:effectLst/>
                        </a:rPr>
                        <a:t>Masculino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u="none" strike="noStrike">
                          <a:effectLst/>
                        </a:rPr>
                        <a:t>44,31%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/>
                </a:tc>
              </a:tr>
              <a:tr h="160940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effectLst/>
                        </a:rPr>
                        <a:t>Nivel de educación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900" u="none" strike="noStrike">
                          <a:effectLst/>
                        </a:rPr>
                        <a:t>Primaria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u="none" strike="noStrike">
                          <a:effectLst/>
                        </a:rPr>
                        <a:t>6,50%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/>
                </a:tc>
              </a:tr>
              <a:tr h="1609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900" u="none" strike="noStrike">
                          <a:effectLst/>
                        </a:rPr>
                        <a:t>Secundaria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u="none" strike="noStrike">
                          <a:effectLst/>
                        </a:rPr>
                        <a:t>32,93%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/>
                </a:tc>
              </a:tr>
              <a:tr h="1609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900" u="none" strike="noStrike" dirty="0">
                          <a:effectLst/>
                        </a:rPr>
                        <a:t>Superior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u="none" strike="noStrike" dirty="0">
                          <a:effectLst/>
                        </a:rPr>
                        <a:t>53,25%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1609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900" u="none" strike="noStrike">
                          <a:effectLst/>
                        </a:rPr>
                        <a:t>Cuarto Nivel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u="none" strike="noStrike">
                          <a:effectLst/>
                        </a:rPr>
                        <a:t>7,32%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/>
                </a:tc>
              </a:tr>
              <a:tr h="160940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effectLst/>
                        </a:rPr>
                        <a:t>Miembros por hogar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900" u="none" strike="noStrike">
                          <a:effectLst/>
                        </a:rPr>
                        <a:t>Menos de dos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u="none" strike="noStrike">
                          <a:effectLst/>
                        </a:rPr>
                        <a:t>3,25%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/>
                </a:tc>
              </a:tr>
              <a:tr h="1609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900" u="none" strike="noStrike">
                          <a:effectLst/>
                        </a:rPr>
                        <a:t>De dos a tres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u="none" strike="noStrike">
                          <a:effectLst/>
                        </a:rPr>
                        <a:t>41,06%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/>
                </a:tc>
              </a:tr>
              <a:tr h="1609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900" u="none" strike="noStrike" dirty="0">
                          <a:effectLst/>
                        </a:rPr>
                        <a:t>De cuatro a cinco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u="none" strike="noStrike" dirty="0">
                          <a:effectLst/>
                        </a:rPr>
                        <a:t>54,47%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1609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900" u="none" strike="noStrike">
                          <a:effectLst/>
                        </a:rPr>
                        <a:t>Más de cinco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u="none" strike="noStrike" dirty="0">
                          <a:effectLst/>
                        </a:rPr>
                        <a:t>1,22%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/>
                </a:tc>
              </a:tr>
              <a:tr h="160940">
                <a:tc rowSpan="5"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effectLst/>
                        </a:rPr>
                        <a:t>Ingresos mensuales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900" u="none" strike="noStrike">
                          <a:effectLst/>
                        </a:rPr>
                        <a:t>200 - 400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u="none" strike="noStrike">
                          <a:effectLst/>
                        </a:rPr>
                        <a:t>14,63%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/>
                </a:tc>
              </a:tr>
              <a:tr h="1609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900" u="none" strike="noStrike">
                          <a:effectLst/>
                        </a:rPr>
                        <a:t>401 - 800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u="none" strike="noStrike">
                          <a:effectLst/>
                        </a:rPr>
                        <a:t>17,89%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/>
                </a:tc>
              </a:tr>
              <a:tr h="1609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900" u="none" strike="noStrike">
                          <a:effectLst/>
                        </a:rPr>
                        <a:t>801 - 1200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u="none" strike="noStrike">
                          <a:effectLst/>
                        </a:rPr>
                        <a:t>24,80%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/>
                </a:tc>
              </a:tr>
              <a:tr h="1609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900" u="none" strike="noStrike" dirty="0">
                          <a:effectLst/>
                        </a:rPr>
                        <a:t>1201 - 2000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u="none" strike="noStrike" dirty="0">
                          <a:effectLst/>
                        </a:rPr>
                        <a:t>30,08%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1609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900" u="none" strike="noStrike">
                          <a:effectLst/>
                        </a:rPr>
                        <a:t>Más de 2000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u="none" strike="noStrike">
                          <a:effectLst/>
                        </a:rPr>
                        <a:t>12,60%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/>
                </a:tc>
              </a:tr>
              <a:tr h="160940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s-EC" sz="1400" u="none" strike="noStrike" dirty="0">
                          <a:effectLst/>
                        </a:rPr>
                        <a:t>Sector donde vive</a:t>
                      </a:r>
                      <a:endParaRPr lang="es-EC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>
                    <a:lnT w="12700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900" u="none" strike="noStrike" dirty="0">
                          <a:effectLst/>
                        </a:rPr>
                        <a:t>Norte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u="none" strike="noStrike" dirty="0">
                          <a:effectLst/>
                        </a:rPr>
                        <a:t>42,28%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1609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900" u="none" strike="noStrike" dirty="0">
                          <a:effectLst/>
                        </a:rPr>
                        <a:t>Sur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u="none" strike="noStrike" dirty="0">
                          <a:effectLst/>
                        </a:rPr>
                        <a:t>32,93%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/>
                </a:tc>
              </a:tr>
              <a:tr h="1609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900" u="none" strike="noStrike">
                          <a:effectLst/>
                        </a:rPr>
                        <a:t>Centro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u="none" strike="noStrike">
                          <a:effectLst/>
                        </a:rPr>
                        <a:t>10,57%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/>
                </a:tc>
              </a:tr>
              <a:tr h="1609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EC" sz="900" u="none" strike="noStrike">
                          <a:effectLst/>
                        </a:rPr>
                        <a:t>Valles</a:t>
                      </a:r>
                      <a:endParaRPr lang="es-EC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EC" sz="900" u="none" strike="noStrike" dirty="0">
                          <a:effectLst/>
                        </a:rPr>
                        <a:t>14,23%</a:t>
                      </a:r>
                      <a:endParaRPr lang="es-EC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591" marR="7591" marT="7591" marB="0" anchor="ctr"/>
                </a:tc>
              </a:tr>
            </a:tbl>
          </a:graphicData>
        </a:graphic>
      </p:graphicFrame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80" y="1988840"/>
            <a:ext cx="1325141" cy="132514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852936"/>
            <a:ext cx="1899555" cy="194421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4043189"/>
            <a:ext cx="2040100" cy="124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1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i="0" dirty="0" smtClean="0">
                <a:solidFill>
                  <a:schemeClr val="tx1"/>
                </a:solidFill>
              </a:rPr>
              <a:t>Asiste a </a:t>
            </a:r>
            <a:r>
              <a:rPr lang="es-ES" i="0" dirty="0" smtClean="0">
                <a:solidFill>
                  <a:schemeClr val="tx1"/>
                </a:solidFill>
              </a:rPr>
              <a:t>Centros </a:t>
            </a:r>
            <a:r>
              <a:rPr lang="es-ES" i="0" dirty="0" smtClean="0">
                <a:solidFill>
                  <a:schemeClr val="tx1"/>
                </a:solidFill>
              </a:rPr>
              <a:t>Comerciales</a:t>
            </a:r>
            <a:endParaRPr lang="es-MX" dirty="0"/>
          </a:p>
        </p:txBody>
      </p:sp>
      <p:sp>
        <p:nvSpPr>
          <p:cNvPr id="5" name="4 Rectángulo redondeado"/>
          <p:cNvSpPr/>
          <p:nvPr/>
        </p:nvSpPr>
        <p:spPr>
          <a:xfrm>
            <a:off x="5633792" y="3573016"/>
            <a:ext cx="3168352" cy="2016224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400" dirty="0"/>
              <a:t>De los 246 encuestados el 91,87% si asiste a los Centros Comerciales del Distrito Metropolitano de Quito y el 8, 13% no lo hacen.</a:t>
            </a:r>
            <a:endParaRPr lang="es-ES" sz="1400" dirty="0" smtClean="0"/>
          </a:p>
        </p:txBody>
      </p:sp>
      <p:pic>
        <p:nvPicPr>
          <p:cNvPr id="7" name="Imagen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9" t="-684" r="8029" b="29973"/>
          <a:stretch/>
        </p:blipFill>
        <p:spPr bwMode="auto">
          <a:xfrm>
            <a:off x="971600" y="1556792"/>
            <a:ext cx="4536504" cy="40324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280" y="1196752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6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i="0" dirty="0" smtClean="0">
                <a:solidFill>
                  <a:schemeClr val="tx1"/>
                </a:solidFill>
              </a:rPr>
              <a:t>Frecuencia de Compra</a:t>
            </a:r>
            <a:endParaRPr lang="es-MX" dirty="0"/>
          </a:p>
        </p:txBody>
      </p:sp>
      <p:sp>
        <p:nvSpPr>
          <p:cNvPr id="5" name="4 Rectángulo redondeado"/>
          <p:cNvSpPr/>
          <p:nvPr/>
        </p:nvSpPr>
        <p:spPr>
          <a:xfrm>
            <a:off x="5518448" y="3789040"/>
            <a:ext cx="3168352" cy="2016224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400" dirty="0"/>
              <a:t>De los 246 encuestados el 39,38% realiza compras 3 veces al mes en los centros comerciales del Distrito Metropolitano de Quito, el 30,53% compra dos veces al mes, el 22,57% compra una vez al mes, mientras que el 3,96% compra 4 veces al mes y el 3,54% compra más de 5 veces al mes.</a:t>
            </a:r>
            <a:endParaRPr lang="es-ES" sz="1400" dirty="0" smtClean="0"/>
          </a:p>
        </p:txBody>
      </p:sp>
      <p:pic>
        <p:nvPicPr>
          <p:cNvPr id="6" name="Imagen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4" r="7476" b="29484"/>
          <a:stretch/>
        </p:blipFill>
        <p:spPr bwMode="auto">
          <a:xfrm>
            <a:off x="683568" y="1556792"/>
            <a:ext cx="4536504" cy="39604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398" y="1196752"/>
            <a:ext cx="3307402" cy="220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75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i="0" dirty="0" smtClean="0">
                <a:solidFill>
                  <a:schemeClr val="tx1"/>
                </a:solidFill>
              </a:rPr>
              <a:t>Razón de asistencia</a:t>
            </a:r>
            <a:endParaRPr lang="es-MX" dirty="0"/>
          </a:p>
        </p:txBody>
      </p:sp>
      <p:sp>
        <p:nvSpPr>
          <p:cNvPr id="5" name="4 Rectángulo redondeado"/>
          <p:cNvSpPr/>
          <p:nvPr/>
        </p:nvSpPr>
        <p:spPr>
          <a:xfrm>
            <a:off x="5364088" y="3356992"/>
            <a:ext cx="3456384" cy="2448272"/>
          </a:xfrm>
          <a:prstGeom prst="round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400" b="1" dirty="0"/>
              <a:t> </a:t>
            </a:r>
            <a:r>
              <a:rPr lang="es-EC" sz="1400" dirty="0"/>
              <a:t>De los 246 encuestados el 24,34% prefiere asistir a centros comerciales del Distrito Metropolitano de Quito para realizar compras de supermercado, el 22,12% por que necesita ropa, el 20,80% para entretenerse, el 19,03% va a comer, el 11,06% para comprar artículos de hogar y el 2,65% por otras razones. </a:t>
            </a:r>
            <a:endParaRPr lang="es-ES" sz="1400" dirty="0" smtClean="0"/>
          </a:p>
        </p:txBody>
      </p:sp>
      <p:pic>
        <p:nvPicPr>
          <p:cNvPr id="8" name="Imagen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0" r="2895" b="29712"/>
          <a:stretch/>
        </p:blipFill>
        <p:spPr bwMode="auto">
          <a:xfrm>
            <a:off x="755576" y="1484784"/>
            <a:ext cx="4344670" cy="40049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5058" name="Picture 2" descr="http://www.yalavelosplatos.com/wp-content/uploads/2012/05/hombre-al-supermercad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092" y="846138"/>
            <a:ext cx="3317708" cy="213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3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5220</TotalTime>
  <Words>1154</Words>
  <Application>Microsoft Office PowerPoint</Application>
  <PresentationFormat>Presentación en pantalla (4:3)</PresentationFormat>
  <Paragraphs>183</Paragraphs>
  <Slides>31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6" baseType="lpstr">
      <vt:lpstr>Arial</vt:lpstr>
      <vt:lpstr>Calibri</vt:lpstr>
      <vt:lpstr>Times New Roman</vt:lpstr>
      <vt:lpstr>Diseño predeterminado</vt:lpstr>
      <vt:lpstr>CorelDRAW</vt:lpstr>
      <vt:lpstr>Presentación de PowerPoint</vt:lpstr>
      <vt:lpstr>PLANTEAMIENTO DEL PROBLEMA</vt:lpstr>
      <vt:lpstr>INTRODUCCIÓN</vt:lpstr>
      <vt:lpstr>OBJETIVOS</vt:lpstr>
      <vt:lpstr>METODOLOGÍA</vt:lpstr>
      <vt:lpstr>Características del Consumidor</vt:lpstr>
      <vt:lpstr>Asiste a Centros Comerciales</vt:lpstr>
      <vt:lpstr>Frecuencia de Compra</vt:lpstr>
      <vt:lpstr>Razón de asistencia</vt:lpstr>
      <vt:lpstr>Centros Comerciales de Preferencia</vt:lpstr>
      <vt:lpstr>Lugares Sustitutos</vt:lpstr>
      <vt:lpstr>Tiempo de Permanencia</vt:lpstr>
      <vt:lpstr>Merchandising</vt:lpstr>
      <vt:lpstr>El establecimiento</vt:lpstr>
      <vt:lpstr>Disposición exterior</vt:lpstr>
      <vt:lpstr>La circulación</vt:lpstr>
      <vt:lpstr>Publicidad en el punto de venta</vt:lpstr>
      <vt:lpstr>Surtido</vt:lpstr>
      <vt:lpstr>Decisión de Compra</vt:lpstr>
      <vt:lpstr>Decisión de Compra</vt:lpstr>
      <vt:lpstr>Disposición exterior</vt:lpstr>
      <vt:lpstr>Mobiliario</vt:lpstr>
      <vt:lpstr>Publicidad</vt:lpstr>
      <vt:lpstr>Surtido</vt:lpstr>
      <vt:lpstr>Beneficios</vt:lpstr>
      <vt:lpstr>Comportamientos</vt:lpstr>
      <vt:lpstr>Satisfacción del Cliente</vt:lpstr>
      <vt:lpstr>Propuesta</vt:lpstr>
      <vt:lpstr>Conclusiones </vt:lpstr>
      <vt:lpstr>Recomendaciones</vt:lpstr>
      <vt:lpstr>Presentación de PowerPoint</vt:lpstr>
    </vt:vector>
  </TitlesOfParts>
  <Company>ESPE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Tesis</dc:title>
  <dc:creator>Juan Pablo García</dc:creator>
  <cp:lastModifiedBy>Katherine Corzo</cp:lastModifiedBy>
  <cp:revision>537</cp:revision>
  <cp:lastPrinted>2014-03-04T22:49:32Z</cp:lastPrinted>
  <dcterms:created xsi:type="dcterms:W3CDTF">2008-02-13T16:07:44Z</dcterms:created>
  <dcterms:modified xsi:type="dcterms:W3CDTF">2015-05-22T23:37:18Z</dcterms:modified>
  <cp:contentStatus/>
</cp:coreProperties>
</file>