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56" r:id="rId2"/>
    <p:sldId id="261" r:id="rId3"/>
    <p:sldId id="306" r:id="rId4"/>
    <p:sldId id="300" r:id="rId5"/>
    <p:sldId id="299" r:id="rId6"/>
    <p:sldId id="307" r:id="rId7"/>
    <p:sldId id="301" r:id="rId8"/>
    <p:sldId id="311" r:id="rId9"/>
    <p:sldId id="332" r:id="rId10"/>
    <p:sldId id="333" r:id="rId11"/>
    <p:sldId id="334" r:id="rId12"/>
    <p:sldId id="335" r:id="rId13"/>
    <p:sldId id="319" r:id="rId14"/>
    <p:sldId id="320" r:id="rId15"/>
    <p:sldId id="321" r:id="rId16"/>
    <p:sldId id="322" r:id="rId17"/>
    <p:sldId id="323" r:id="rId18"/>
    <p:sldId id="270" r:id="rId19"/>
    <p:sldId id="271" r:id="rId20"/>
    <p:sldId id="272" r:id="rId21"/>
    <p:sldId id="273" r:id="rId22"/>
    <p:sldId id="304" r:id="rId23"/>
    <p:sldId id="305" r:id="rId24"/>
    <p:sldId id="324" r:id="rId25"/>
    <p:sldId id="327" r:id="rId26"/>
    <p:sldId id="291" r:id="rId27"/>
    <p:sldId id="328" r:id="rId28"/>
    <p:sldId id="329" r:id="rId29"/>
    <p:sldId id="292" r:id="rId30"/>
    <p:sldId id="330" r:id="rId31"/>
    <p:sldId id="294" r:id="rId32"/>
    <p:sldId id="296" r:id="rId33"/>
    <p:sldId id="297" r:id="rId34"/>
    <p:sldId id="298" r:id="rId35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8886"/>
    <a:srgbClr val="FBE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esktop\Estudio%20Financiero%20-%20JOSE%20PALACIOS%2044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Gráfico 09: Preferencia hacia un hotel</a:t>
            </a:r>
            <a:r>
              <a:rPr lang="en-US" sz="1200" baseline="0"/>
              <a:t> ecológico </a:t>
            </a:r>
            <a:endParaRPr lang="en-US" sz="120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Grafico 09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dPt>
            <c:idx val="1"/>
            <c:bubble3D val="0"/>
            <c:explosion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72.7</c:v>
                </c:pt>
                <c:pt idx="1">
                  <c:v>27.3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079418197725284"/>
          <c:y val="5.1400554097404488E-2"/>
          <c:w val="0.60273568412644074"/>
          <c:h val="0.8326195683872849"/>
        </c:manualLayout>
      </c:layout>
      <c:scatterChart>
        <c:scatterStyle val="lineMarker"/>
        <c:varyColors val="0"/>
        <c:ser>
          <c:idx val="0"/>
          <c:order val="0"/>
          <c:tx>
            <c:strRef>
              <c:f>'PUNTO DE EQUILIBRIO'!$C$2</c:f>
              <c:strCache>
                <c:ptCount val="1"/>
                <c:pt idx="0">
                  <c:v>Ingreso Total</c:v>
                </c:pt>
              </c:strCache>
            </c:strRef>
          </c:tx>
          <c:spPr>
            <a:ln w="19050"/>
          </c:spPr>
          <c:xVal>
            <c:numRef>
              <c:f>'PUNTO DE EQUILIBRIO'!$B$3:$B$10</c:f>
              <c:numCache>
                <c:formatCode>_(* #,##0_);_(* \(#,##0\);_(* "-"??_);_(@_)</c:formatCode>
                <c:ptCount val="8"/>
                <c:pt idx="0">
                  <c:v>0</c:v>
                </c:pt>
                <c:pt idx="1">
                  <c:v>100</c:v>
                </c:pt>
                <c:pt idx="2">
                  <c:v>250</c:v>
                </c:pt>
                <c:pt idx="3" formatCode="_(* #,##0.000_);_(* \(#,##0.000\);_(* &quot;-&quot;??_);_(@_)">
                  <c:v>283.77369952382259</c:v>
                </c:pt>
                <c:pt idx="4">
                  <c:v>650</c:v>
                </c:pt>
                <c:pt idx="5">
                  <c:v>800</c:v>
                </c:pt>
                <c:pt idx="6">
                  <c:v>900</c:v>
                </c:pt>
                <c:pt idx="7">
                  <c:v>1000</c:v>
                </c:pt>
              </c:numCache>
            </c:numRef>
          </c:xVal>
          <c:yVal>
            <c:numRef>
              <c:f>'PUNTO DE EQUILIBRIO'!$C$3:$C$10</c:f>
              <c:numCache>
                <c:formatCode>[$$-409]#,##0.00_);[Red]\([$$-409]#,##0.00\)</c:formatCode>
                <c:ptCount val="8"/>
                <c:pt idx="0">
                  <c:v>0</c:v>
                </c:pt>
                <c:pt idx="1">
                  <c:v>32000</c:v>
                </c:pt>
                <c:pt idx="2">
                  <c:v>80000</c:v>
                </c:pt>
                <c:pt idx="3">
                  <c:v>90807.583847623231</c:v>
                </c:pt>
                <c:pt idx="4">
                  <c:v>208000</c:v>
                </c:pt>
                <c:pt idx="5">
                  <c:v>256000</c:v>
                </c:pt>
                <c:pt idx="6">
                  <c:v>288000</c:v>
                </c:pt>
                <c:pt idx="7">
                  <c:v>320000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'PUNTO DE EQUILIBRIO'!$D$2</c:f>
              <c:strCache>
                <c:ptCount val="1"/>
                <c:pt idx="0">
                  <c:v>Costo Fijo</c:v>
                </c:pt>
              </c:strCache>
            </c:strRef>
          </c:tx>
          <c:spPr>
            <a:ln w="19050"/>
          </c:spPr>
          <c:xVal>
            <c:numRef>
              <c:f>'PUNTO DE EQUILIBRIO'!$B$3:$B$10</c:f>
              <c:numCache>
                <c:formatCode>_(* #,##0_);_(* \(#,##0\);_(* "-"??_);_(@_)</c:formatCode>
                <c:ptCount val="8"/>
                <c:pt idx="0">
                  <c:v>0</c:v>
                </c:pt>
                <c:pt idx="1">
                  <c:v>100</c:v>
                </c:pt>
                <c:pt idx="2">
                  <c:v>250</c:v>
                </c:pt>
                <c:pt idx="3" formatCode="_(* #,##0.000_);_(* \(#,##0.000\);_(* &quot;-&quot;??_);_(@_)">
                  <c:v>283.77369952382259</c:v>
                </c:pt>
                <c:pt idx="4">
                  <c:v>650</c:v>
                </c:pt>
                <c:pt idx="5">
                  <c:v>800</c:v>
                </c:pt>
                <c:pt idx="6">
                  <c:v>900</c:v>
                </c:pt>
                <c:pt idx="7">
                  <c:v>1000</c:v>
                </c:pt>
              </c:numCache>
            </c:numRef>
          </c:xVal>
          <c:yVal>
            <c:numRef>
              <c:f>'PUNTO DE EQUILIBRIO'!$D$3:$D$10</c:f>
              <c:numCache>
                <c:formatCode>[$$-409]#,##0.00_);[Red]\([$$-409]#,##0.00\)</c:formatCode>
                <c:ptCount val="8"/>
                <c:pt idx="0">
                  <c:v>90152.12</c:v>
                </c:pt>
                <c:pt idx="1">
                  <c:v>90152.12</c:v>
                </c:pt>
                <c:pt idx="2">
                  <c:v>90152.12</c:v>
                </c:pt>
                <c:pt idx="3">
                  <c:v>90152.12</c:v>
                </c:pt>
                <c:pt idx="4">
                  <c:v>90152.12</c:v>
                </c:pt>
                <c:pt idx="5">
                  <c:v>90152.12</c:v>
                </c:pt>
                <c:pt idx="6">
                  <c:v>90152.12</c:v>
                </c:pt>
                <c:pt idx="7">
                  <c:v>90152.12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'PUNTO DE EQUILIBRIO'!$F$2</c:f>
              <c:strCache>
                <c:ptCount val="1"/>
                <c:pt idx="0">
                  <c:v>Costo Variable Total</c:v>
                </c:pt>
              </c:strCache>
            </c:strRef>
          </c:tx>
          <c:spPr>
            <a:ln w="19050"/>
          </c:spPr>
          <c:xVal>
            <c:numRef>
              <c:f>'PUNTO DE EQUILIBRIO'!$B$3:$B$10</c:f>
              <c:numCache>
                <c:formatCode>_(* #,##0_);_(* \(#,##0\);_(* "-"??_);_(@_)</c:formatCode>
                <c:ptCount val="8"/>
                <c:pt idx="0">
                  <c:v>0</c:v>
                </c:pt>
                <c:pt idx="1">
                  <c:v>100</c:v>
                </c:pt>
                <c:pt idx="2">
                  <c:v>250</c:v>
                </c:pt>
                <c:pt idx="3" formatCode="_(* #,##0.000_);_(* \(#,##0.000\);_(* &quot;-&quot;??_);_(@_)">
                  <c:v>283.77369952382259</c:v>
                </c:pt>
                <c:pt idx="4">
                  <c:v>650</c:v>
                </c:pt>
                <c:pt idx="5">
                  <c:v>800</c:v>
                </c:pt>
                <c:pt idx="6">
                  <c:v>900</c:v>
                </c:pt>
                <c:pt idx="7">
                  <c:v>1000</c:v>
                </c:pt>
              </c:numCache>
            </c:numRef>
          </c:xVal>
          <c:yVal>
            <c:numRef>
              <c:f>'PUNTO DE EQUILIBRIO'!$F$3:$F$10</c:f>
              <c:numCache>
                <c:formatCode>[$$-409]#,##0.00_);[Red]\([$$-409]#,##0.00\)</c:formatCode>
                <c:ptCount val="8"/>
                <c:pt idx="0">
                  <c:v>0</c:v>
                </c:pt>
                <c:pt idx="1">
                  <c:v>230.98118279569891</c:v>
                </c:pt>
                <c:pt idx="2">
                  <c:v>577.45295698924724</c:v>
                </c:pt>
                <c:pt idx="3">
                  <c:v>655.46384762323794</c:v>
                </c:pt>
                <c:pt idx="4">
                  <c:v>1501.3776881720428</c:v>
                </c:pt>
                <c:pt idx="5">
                  <c:v>1847.8494623655913</c:v>
                </c:pt>
                <c:pt idx="6">
                  <c:v>2078.8306451612902</c:v>
                </c:pt>
                <c:pt idx="7">
                  <c:v>2309.811827956989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'PUNTO DE EQUILIBRIO'!$G$2</c:f>
              <c:strCache>
                <c:ptCount val="1"/>
                <c:pt idx="0">
                  <c:v>Costo Total</c:v>
                </c:pt>
              </c:strCache>
            </c:strRef>
          </c:tx>
          <c:spPr>
            <a:ln w="19050"/>
          </c:spPr>
          <c:xVal>
            <c:numRef>
              <c:f>'PUNTO DE EQUILIBRIO'!$B$3:$B$10</c:f>
              <c:numCache>
                <c:formatCode>_(* #,##0_);_(* \(#,##0\);_(* "-"??_);_(@_)</c:formatCode>
                <c:ptCount val="8"/>
                <c:pt idx="0">
                  <c:v>0</c:v>
                </c:pt>
                <c:pt idx="1">
                  <c:v>100</c:v>
                </c:pt>
                <c:pt idx="2">
                  <c:v>250</c:v>
                </c:pt>
                <c:pt idx="3" formatCode="_(* #,##0.000_);_(* \(#,##0.000\);_(* &quot;-&quot;??_);_(@_)">
                  <c:v>283.77369952382259</c:v>
                </c:pt>
                <c:pt idx="4">
                  <c:v>650</c:v>
                </c:pt>
                <c:pt idx="5">
                  <c:v>800</c:v>
                </c:pt>
                <c:pt idx="6">
                  <c:v>900</c:v>
                </c:pt>
                <c:pt idx="7">
                  <c:v>1000</c:v>
                </c:pt>
              </c:numCache>
            </c:numRef>
          </c:xVal>
          <c:yVal>
            <c:numRef>
              <c:f>'PUNTO DE EQUILIBRIO'!$G$3:$G$10</c:f>
              <c:numCache>
                <c:formatCode>[$$-409]#,##0.00_);[Red]\([$$-409]#,##0.00\)</c:formatCode>
                <c:ptCount val="8"/>
                <c:pt idx="0">
                  <c:v>90152.12</c:v>
                </c:pt>
                <c:pt idx="1">
                  <c:v>90383.101182795697</c:v>
                </c:pt>
                <c:pt idx="2">
                  <c:v>90729.572956989243</c:v>
                </c:pt>
                <c:pt idx="3">
                  <c:v>90807.583847623231</c:v>
                </c:pt>
                <c:pt idx="4">
                  <c:v>91653.497688172036</c:v>
                </c:pt>
                <c:pt idx="5">
                  <c:v>91999.969462365581</c:v>
                </c:pt>
                <c:pt idx="6">
                  <c:v>92230.950645161283</c:v>
                </c:pt>
                <c:pt idx="7">
                  <c:v>92461.931827956985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488000"/>
        <c:axId val="73488576"/>
      </c:scatterChart>
      <c:valAx>
        <c:axId val="73488000"/>
        <c:scaling>
          <c:orientation val="minMax"/>
        </c:scaling>
        <c:delete val="0"/>
        <c:axPos val="b"/>
        <c:numFmt formatCode="_(* #,##0_);_(* \(#,##0\);_(* &quot;-&quot;??_);_(@_)" sourceLinked="1"/>
        <c:majorTickMark val="out"/>
        <c:minorTickMark val="none"/>
        <c:tickLblPos val="nextTo"/>
        <c:crossAx val="73488576"/>
        <c:crosses val="autoZero"/>
        <c:crossBetween val="midCat"/>
      </c:valAx>
      <c:valAx>
        <c:axId val="73488576"/>
        <c:scaling>
          <c:orientation val="minMax"/>
        </c:scaling>
        <c:delete val="0"/>
        <c:axPos val="l"/>
        <c:majorGridlines/>
        <c:numFmt formatCode="[$$-409]#,##0.00_);[Red]\([$$-409]#,##0.00\)" sourceLinked="1"/>
        <c:majorTickMark val="out"/>
        <c:minorTickMark val="none"/>
        <c:tickLblPos val="nextTo"/>
        <c:crossAx val="734880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3766600479287912"/>
          <c:y val="0.18441746864975211"/>
          <c:w val="0.14566719160104988"/>
          <c:h val="0.7469058034412364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982F8F-B468-4867-8D39-F2E9A1A304EF}" type="doc">
      <dgm:prSet loTypeId="urn:microsoft.com/office/officeart/2005/8/layout/cycle3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69A73515-98F6-45A6-B0B8-9C7AACDDBA3A}">
      <dgm:prSet phldrT="[Texto]" custT="1"/>
      <dgm:spPr/>
      <dgm:t>
        <a:bodyPr/>
        <a:lstStyle/>
        <a:p>
          <a:pPr algn="just"/>
          <a:r>
            <a:rPr lang="es-EC" sz="1800" b="1" smtClean="0"/>
            <a:t>¿</a:t>
          </a:r>
          <a:r>
            <a:rPr lang="es-EC" sz="1400" b="1" smtClean="0">
              <a:latin typeface="Arial" pitchFamily="34" charset="0"/>
              <a:cs typeface="Arial" pitchFamily="34" charset="0"/>
            </a:rPr>
            <a:t>De que manera la factibilidad económica y financiera influye para la construcción  de un hotel ecológico en las riberas del río Portoviejo en los cantones Santa Ana, Portoviejo y Manta?</a:t>
          </a:r>
          <a:endParaRPr lang="es-EC" sz="1400" b="1" dirty="0">
            <a:latin typeface="Arial" pitchFamily="34" charset="0"/>
            <a:cs typeface="Arial" pitchFamily="34" charset="0"/>
          </a:endParaRPr>
        </a:p>
      </dgm:t>
    </dgm:pt>
    <dgm:pt modelId="{4E83E0AF-CD8A-48C5-B997-6BF558A87138}" type="parTrans" cxnId="{D6BA2CAE-006D-410B-9475-C3575440DF50}">
      <dgm:prSet/>
      <dgm:spPr/>
      <dgm:t>
        <a:bodyPr/>
        <a:lstStyle/>
        <a:p>
          <a:endParaRPr lang="es-EC"/>
        </a:p>
      </dgm:t>
    </dgm:pt>
    <dgm:pt modelId="{ECBF6602-0FD9-447A-BAC2-4D5EB714C036}" type="sibTrans" cxnId="{D6BA2CAE-006D-410B-9475-C3575440DF50}">
      <dgm:prSet/>
      <dgm:spPr/>
      <dgm:t>
        <a:bodyPr/>
        <a:lstStyle/>
        <a:p>
          <a:endParaRPr lang="es-EC"/>
        </a:p>
      </dgm:t>
    </dgm:pt>
    <dgm:pt modelId="{7D655017-A083-463D-9C8D-D1FE59FB4883}">
      <dgm:prSet phldrT="[Texto]" custT="1"/>
      <dgm:spPr/>
      <dgm:t>
        <a:bodyPr/>
        <a:lstStyle/>
        <a:p>
          <a:pPr algn="just"/>
          <a:r>
            <a:rPr lang="es-EC" sz="1400" smtClean="0">
              <a:latin typeface="Arial" pitchFamily="34" charset="0"/>
              <a:cs typeface="Arial" pitchFamily="34" charset="0"/>
            </a:rPr>
            <a:t>Deficiente estructura hotelera y turística; la misma que incide en la poca afluencia de turistas.</a:t>
          </a:r>
          <a:endParaRPr lang="es-EC" sz="1400" b="0" dirty="0">
            <a:latin typeface="Arial" pitchFamily="34" charset="0"/>
            <a:cs typeface="Arial" pitchFamily="34" charset="0"/>
          </a:endParaRPr>
        </a:p>
      </dgm:t>
    </dgm:pt>
    <dgm:pt modelId="{5108C087-A0C6-4AA8-9F0C-D70160A4FA38}" type="parTrans" cxnId="{E9718138-1F1E-41FC-8576-9E3C9966F22D}">
      <dgm:prSet/>
      <dgm:spPr/>
      <dgm:t>
        <a:bodyPr/>
        <a:lstStyle/>
        <a:p>
          <a:endParaRPr lang="es-EC"/>
        </a:p>
      </dgm:t>
    </dgm:pt>
    <dgm:pt modelId="{F0B22D17-2FAF-4EDE-B182-0B2CDFB552E3}" type="sibTrans" cxnId="{E9718138-1F1E-41FC-8576-9E3C9966F22D}">
      <dgm:prSet/>
      <dgm:spPr/>
      <dgm:t>
        <a:bodyPr/>
        <a:lstStyle/>
        <a:p>
          <a:endParaRPr lang="es-EC"/>
        </a:p>
      </dgm:t>
    </dgm:pt>
    <dgm:pt modelId="{7AFD7FF5-3FB3-44BC-859C-2A143C7FC577}">
      <dgm:prSet phldrT="[Texto]" custT="1"/>
      <dgm:spPr/>
      <dgm:t>
        <a:bodyPr/>
        <a:lstStyle/>
        <a:p>
          <a:r>
            <a:rPr lang="es-EC" sz="1400" smtClean="0">
              <a:latin typeface="Arial" pitchFamily="34" charset="0"/>
              <a:cs typeface="Arial" pitchFamily="34" charset="0"/>
            </a:rPr>
            <a:t>Desconocimiento de los requerimientos técnicos para la construcción de un hotel ecológico.</a:t>
          </a:r>
          <a:endParaRPr lang="es-EC" sz="1400" b="0" dirty="0">
            <a:latin typeface="Arial" pitchFamily="34" charset="0"/>
            <a:cs typeface="Arial" pitchFamily="34" charset="0"/>
          </a:endParaRPr>
        </a:p>
      </dgm:t>
    </dgm:pt>
    <dgm:pt modelId="{F66F9BFE-16C4-4E9B-804B-05CF7320AF8E}" type="parTrans" cxnId="{429C714F-F059-4B18-88E2-1199E5D3B6A8}">
      <dgm:prSet/>
      <dgm:spPr/>
      <dgm:t>
        <a:bodyPr/>
        <a:lstStyle/>
        <a:p>
          <a:endParaRPr lang="es-EC"/>
        </a:p>
      </dgm:t>
    </dgm:pt>
    <dgm:pt modelId="{5700DA5D-D83E-49DF-A6F6-8C28B0B6AE3C}" type="sibTrans" cxnId="{429C714F-F059-4B18-88E2-1199E5D3B6A8}">
      <dgm:prSet/>
      <dgm:spPr/>
      <dgm:t>
        <a:bodyPr/>
        <a:lstStyle/>
        <a:p>
          <a:endParaRPr lang="es-EC"/>
        </a:p>
      </dgm:t>
    </dgm:pt>
    <dgm:pt modelId="{84327AD7-F4B5-4867-BC4B-31BDDA37B7B4}">
      <dgm:prSet phldrT="[Texto]" custT="1"/>
      <dgm:spPr/>
      <dgm:t>
        <a:bodyPr/>
        <a:lstStyle/>
        <a:p>
          <a:r>
            <a:rPr lang="es-EC" sz="1400" smtClean="0">
              <a:latin typeface="Arial" pitchFamily="34" charset="0"/>
              <a:cs typeface="Arial" pitchFamily="34" charset="0"/>
            </a:rPr>
            <a:t>Conocer el costo total de la inversión, ofertas similares y la rentabilidad del proyecto.</a:t>
          </a:r>
          <a:endParaRPr lang="es-EC" sz="1400" b="0" dirty="0">
            <a:latin typeface="Arial" pitchFamily="34" charset="0"/>
            <a:cs typeface="Arial" pitchFamily="34" charset="0"/>
          </a:endParaRPr>
        </a:p>
      </dgm:t>
    </dgm:pt>
    <dgm:pt modelId="{4CB1B2F9-D6C1-4C62-A94B-9EB758F4D1B7}" type="parTrans" cxnId="{D5E08D8E-CCB0-43BC-98CB-A4559B0F999D}">
      <dgm:prSet/>
      <dgm:spPr/>
      <dgm:t>
        <a:bodyPr/>
        <a:lstStyle/>
        <a:p>
          <a:endParaRPr lang="es-EC"/>
        </a:p>
      </dgm:t>
    </dgm:pt>
    <dgm:pt modelId="{E5635121-14E9-4B4A-AA3C-E0A95B804789}" type="sibTrans" cxnId="{D5E08D8E-CCB0-43BC-98CB-A4559B0F999D}">
      <dgm:prSet/>
      <dgm:spPr/>
      <dgm:t>
        <a:bodyPr/>
        <a:lstStyle/>
        <a:p>
          <a:endParaRPr lang="es-EC"/>
        </a:p>
      </dgm:t>
    </dgm:pt>
    <dgm:pt modelId="{12A49CF5-2933-4EC4-A0A0-020ABC4C58D7}">
      <dgm:prSet phldrT="[Texto]" custT="1"/>
      <dgm:spPr/>
      <dgm:t>
        <a:bodyPr/>
        <a:lstStyle/>
        <a:p>
          <a:pPr algn="just"/>
          <a:r>
            <a:rPr lang="es-EC" sz="1400" dirty="0" smtClean="0">
              <a:latin typeface="Arial" pitchFamily="34" charset="0"/>
              <a:cs typeface="Arial" pitchFamily="34" charset="0"/>
            </a:rPr>
            <a:t>Usar una técnica constructiva funcional que garantice la comodidad de los turistas, se conserve el aspecto rústico y natural, no contaminante. </a:t>
          </a:r>
          <a:endParaRPr lang="es-EC" sz="1400" b="0" dirty="0">
            <a:latin typeface="Arial" pitchFamily="34" charset="0"/>
            <a:cs typeface="Arial" pitchFamily="34" charset="0"/>
          </a:endParaRPr>
        </a:p>
      </dgm:t>
    </dgm:pt>
    <dgm:pt modelId="{D681B90F-7AD0-4FEE-9268-2B2C01A72431}" type="parTrans" cxnId="{D67C375A-1868-4C1E-AB83-6B8F52D123DA}">
      <dgm:prSet/>
      <dgm:spPr/>
      <dgm:t>
        <a:bodyPr/>
        <a:lstStyle/>
        <a:p>
          <a:endParaRPr lang="es-EC"/>
        </a:p>
      </dgm:t>
    </dgm:pt>
    <dgm:pt modelId="{BC77E393-CB9B-4F77-839C-FCB9AEEC05F4}" type="sibTrans" cxnId="{D67C375A-1868-4C1E-AB83-6B8F52D123DA}">
      <dgm:prSet/>
      <dgm:spPr/>
      <dgm:t>
        <a:bodyPr/>
        <a:lstStyle/>
        <a:p>
          <a:endParaRPr lang="es-EC"/>
        </a:p>
      </dgm:t>
    </dgm:pt>
    <dgm:pt modelId="{670BE826-20BF-41AC-8E76-85B91A0B4977}" type="pres">
      <dgm:prSet presAssocID="{1B982F8F-B468-4867-8D39-F2E9A1A304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31A3D5E-3A48-402A-824E-D4E750A66C9A}" type="pres">
      <dgm:prSet presAssocID="{1B982F8F-B468-4867-8D39-F2E9A1A304EF}" presName="cycle" presStyleCnt="0"/>
      <dgm:spPr/>
      <dgm:t>
        <a:bodyPr/>
        <a:lstStyle/>
        <a:p>
          <a:endParaRPr lang="es-EC"/>
        </a:p>
      </dgm:t>
    </dgm:pt>
    <dgm:pt modelId="{DF70325D-73D2-4D45-BF71-051C4B4B175A}" type="pres">
      <dgm:prSet presAssocID="{69A73515-98F6-45A6-B0B8-9C7AACDDBA3A}" presName="nodeFirstNode" presStyleLbl="node1" presStyleIdx="0" presStyleCnt="5" custScaleX="14149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364433-575C-47A4-8375-27E5B19AE694}" type="pres">
      <dgm:prSet presAssocID="{ECBF6602-0FD9-447A-BAC2-4D5EB714C036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03D352E0-2D89-4C57-AC2C-5DCFBA682B87}" type="pres">
      <dgm:prSet presAssocID="{7D655017-A083-463D-9C8D-D1FE59FB4883}" presName="nodeFollowingNodes" presStyleLbl="node1" presStyleIdx="1" presStyleCnt="5" custScaleX="140386" custScaleY="119931" custRadScaleRad="93906" custRadScaleInc="348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BC79AE-1A61-4537-A09C-96D3DFF8625A}" type="pres">
      <dgm:prSet presAssocID="{7AFD7FF5-3FB3-44BC-859C-2A143C7FC577}" presName="nodeFollowingNodes" presStyleLbl="node1" presStyleIdx="2" presStyleCnt="5" custScaleX="119477" custScaleY="113523" custRadScaleRad="100071" custRadScaleInc="-2700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55C98E-5082-45F0-B222-947F3BC32137}" type="pres">
      <dgm:prSet presAssocID="{84327AD7-F4B5-4867-BC4B-31BDDA37B7B4}" presName="nodeFollowingNodes" presStyleLbl="node1" presStyleIdx="3" presStyleCnt="5" custScaleX="118911" custScaleY="110678" custRadScaleRad="97493" custRadScaleInc="2403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54E15E-4266-467D-8D3C-7D18DB832CC6}" type="pres">
      <dgm:prSet presAssocID="{12A49CF5-2933-4EC4-A0A0-020ABC4C58D7}" presName="nodeFollowingNodes" presStyleLbl="node1" presStyleIdx="4" presStyleCnt="5" custScaleX="141434" custScaleY="116014" custRadScaleRad="97810" custRadScaleInc="-748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1BB4377-DBF0-4820-85EA-C0CCB163B51A}" type="presOf" srcId="{1B982F8F-B468-4867-8D39-F2E9A1A304EF}" destId="{670BE826-20BF-41AC-8E76-85B91A0B4977}" srcOrd="0" destOrd="0" presId="urn:microsoft.com/office/officeart/2005/8/layout/cycle3"/>
    <dgm:cxn modelId="{ECB5CF7B-9B8B-4171-B60B-04B66B39CA91}" type="presOf" srcId="{12A49CF5-2933-4EC4-A0A0-020ABC4C58D7}" destId="{8B54E15E-4266-467D-8D3C-7D18DB832CC6}" srcOrd="0" destOrd="0" presId="urn:microsoft.com/office/officeart/2005/8/layout/cycle3"/>
    <dgm:cxn modelId="{D67C375A-1868-4C1E-AB83-6B8F52D123DA}" srcId="{1B982F8F-B468-4867-8D39-F2E9A1A304EF}" destId="{12A49CF5-2933-4EC4-A0A0-020ABC4C58D7}" srcOrd="4" destOrd="0" parTransId="{D681B90F-7AD0-4FEE-9268-2B2C01A72431}" sibTransId="{BC77E393-CB9B-4F77-839C-FCB9AEEC05F4}"/>
    <dgm:cxn modelId="{3F1448F1-30BB-4E23-9FAE-0C39686C3446}" type="presOf" srcId="{69A73515-98F6-45A6-B0B8-9C7AACDDBA3A}" destId="{DF70325D-73D2-4D45-BF71-051C4B4B175A}" srcOrd="0" destOrd="0" presId="urn:microsoft.com/office/officeart/2005/8/layout/cycle3"/>
    <dgm:cxn modelId="{5CB8E4D8-74FF-4A2B-BB52-BCD480323008}" type="presOf" srcId="{84327AD7-F4B5-4867-BC4B-31BDDA37B7B4}" destId="{DB55C98E-5082-45F0-B222-947F3BC32137}" srcOrd="0" destOrd="0" presId="urn:microsoft.com/office/officeart/2005/8/layout/cycle3"/>
    <dgm:cxn modelId="{E9718138-1F1E-41FC-8576-9E3C9966F22D}" srcId="{1B982F8F-B468-4867-8D39-F2E9A1A304EF}" destId="{7D655017-A083-463D-9C8D-D1FE59FB4883}" srcOrd="1" destOrd="0" parTransId="{5108C087-A0C6-4AA8-9F0C-D70160A4FA38}" sibTransId="{F0B22D17-2FAF-4EDE-B182-0B2CDFB552E3}"/>
    <dgm:cxn modelId="{D6BA2CAE-006D-410B-9475-C3575440DF50}" srcId="{1B982F8F-B468-4867-8D39-F2E9A1A304EF}" destId="{69A73515-98F6-45A6-B0B8-9C7AACDDBA3A}" srcOrd="0" destOrd="0" parTransId="{4E83E0AF-CD8A-48C5-B997-6BF558A87138}" sibTransId="{ECBF6602-0FD9-447A-BAC2-4D5EB714C036}"/>
    <dgm:cxn modelId="{EAA82CC2-F477-4FF6-9F8B-FF7AA684B7ED}" type="presOf" srcId="{ECBF6602-0FD9-447A-BAC2-4D5EB714C036}" destId="{67364433-575C-47A4-8375-27E5B19AE694}" srcOrd="0" destOrd="0" presId="urn:microsoft.com/office/officeart/2005/8/layout/cycle3"/>
    <dgm:cxn modelId="{C70F6A0A-144D-45D2-81AD-3E08ECCE8652}" type="presOf" srcId="{7AFD7FF5-3FB3-44BC-859C-2A143C7FC577}" destId="{12BC79AE-1A61-4537-A09C-96D3DFF8625A}" srcOrd="0" destOrd="0" presId="urn:microsoft.com/office/officeart/2005/8/layout/cycle3"/>
    <dgm:cxn modelId="{0F0F6BB4-0794-4CA8-B58F-BB39E32E6E90}" type="presOf" srcId="{7D655017-A083-463D-9C8D-D1FE59FB4883}" destId="{03D352E0-2D89-4C57-AC2C-5DCFBA682B87}" srcOrd="0" destOrd="0" presId="urn:microsoft.com/office/officeart/2005/8/layout/cycle3"/>
    <dgm:cxn modelId="{429C714F-F059-4B18-88E2-1199E5D3B6A8}" srcId="{1B982F8F-B468-4867-8D39-F2E9A1A304EF}" destId="{7AFD7FF5-3FB3-44BC-859C-2A143C7FC577}" srcOrd="2" destOrd="0" parTransId="{F66F9BFE-16C4-4E9B-804B-05CF7320AF8E}" sibTransId="{5700DA5D-D83E-49DF-A6F6-8C28B0B6AE3C}"/>
    <dgm:cxn modelId="{D5E08D8E-CCB0-43BC-98CB-A4559B0F999D}" srcId="{1B982F8F-B468-4867-8D39-F2E9A1A304EF}" destId="{84327AD7-F4B5-4867-BC4B-31BDDA37B7B4}" srcOrd="3" destOrd="0" parTransId="{4CB1B2F9-D6C1-4C62-A94B-9EB758F4D1B7}" sibTransId="{E5635121-14E9-4B4A-AA3C-E0A95B804789}"/>
    <dgm:cxn modelId="{600B4523-36BA-47E9-956E-99105D2FF1FB}" type="presParOf" srcId="{670BE826-20BF-41AC-8E76-85B91A0B4977}" destId="{331A3D5E-3A48-402A-824E-D4E750A66C9A}" srcOrd="0" destOrd="0" presId="urn:microsoft.com/office/officeart/2005/8/layout/cycle3"/>
    <dgm:cxn modelId="{90FBD910-9098-42CD-83E5-B2111CE314E5}" type="presParOf" srcId="{331A3D5E-3A48-402A-824E-D4E750A66C9A}" destId="{DF70325D-73D2-4D45-BF71-051C4B4B175A}" srcOrd="0" destOrd="0" presId="urn:microsoft.com/office/officeart/2005/8/layout/cycle3"/>
    <dgm:cxn modelId="{AA7950CE-5A85-42B2-B9B1-E070F66E52A1}" type="presParOf" srcId="{331A3D5E-3A48-402A-824E-D4E750A66C9A}" destId="{67364433-575C-47A4-8375-27E5B19AE694}" srcOrd="1" destOrd="0" presId="urn:microsoft.com/office/officeart/2005/8/layout/cycle3"/>
    <dgm:cxn modelId="{871754B1-68E5-4B2A-82EE-AC78FD894442}" type="presParOf" srcId="{331A3D5E-3A48-402A-824E-D4E750A66C9A}" destId="{03D352E0-2D89-4C57-AC2C-5DCFBA682B87}" srcOrd="2" destOrd="0" presId="urn:microsoft.com/office/officeart/2005/8/layout/cycle3"/>
    <dgm:cxn modelId="{178E87DC-76BC-4F98-A3F8-724C505E9067}" type="presParOf" srcId="{331A3D5E-3A48-402A-824E-D4E750A66C9A}" destId="{12BC79AE-1A61-4537-A09C-96D3DFF8625A}" srcOrd="3" destOrd="0" presId="urn:microsoft.com/office/officeart/2005/8/layout/cycle3"/>
    <dgm:cxn modelId="{F62855C9-CED0-4223-ADF7-6F620E4D55D9}" type="presParOf" srcId="{331A3D5E-3A48-402A-824E-D4E750A66C9A}" destId="{DB55C98E-5082-45F0-B222-947F3BC32137}" srcOrd="4" destOrd="0" presId="urn:microsoft.com/office/officeart/2005/8/layout/cycle3"/>
    <dgm:cxn modelId="{CB39719D-E708-41AB-A481-265AE2B7EED5}" type="presParOf" srcId="{331A3D5E-3A48-402A-824E-D4E750A66C9A}" destId="{8B54E15E-4266-467D-8D3C-7D18DB832CC6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8AC7A2-7FA5-433F-9382-528E3FCCEC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6C836B9-104E-430F-A067-E7D7F8FECA4B}">
      <dgm:prSet phldrT="[Texto]" custT="1"/>
      <dgm:spPr/>
      <dgm:t>
        <a:bodyPr/>
        <a:lstStyle/>
        <a:p>
          <a:pPr algn="just"/>
          <a:r>
            <a:rPr lang="es-EC" sz="2600" dirty="0" smtClean="0"/>
            <a:t>Objetivo general</a:t>
          </a:r>
          <a:endParaRPr lang="es-EC" sz="2600" dirty="0"/>
        </a:p>
      </dgm:t>
    </dgm:pt>
    <dgm:pt modelId="{40D2A3A6-8B7B-4F96-86B9-9C9E71FAB04D}" type="parTrans" cxnId="{A5F71108-2725-4F17-8584-E879C03703C9}">
      <dgm:prSet/>
      <dgm:spPr/>
      <dgm:t>
        <a:bodyPr/>
        <a:lstStyle/>
        <a:p>
          <a:pPr algn="just"/>
          <a:endParaRPr lang="es-EC"/>
        </a:p>
      </dgm:t>
    </dgm:pt>
    <dgm:pt modelId="{BF29F851-9759-4CB9-AF3E-DEF16EB43ADB}" type="sibTrans" cxnId="{A5F71108-2725-4F17-8584-E879C03703C9}">
      <dgm:prSet/>
      <dgm:spPr/>
      <dgm:t>
        <a:bodyPr/>
        <a:lstStyle/>
        <a:p>
          <a:pPr algn="just"/>
          <a:endParaRPr lang="es-EC"/>
        </a:p>
      </dgm:t>
    </dgm:pt>
    <dgm:pt modelId="{5A81A204-5199-406D-997B-0997760AEA71}">
      <dgm:prSet phldrT="[Texto]" custT="1"/>
      <dgm:spPr/>
      <dgm:t>
        <a:bodyPr/>
        <a:lstStyle/>
        <a:p>
          <a:pPr algn="just"/>
          <a:r>
            <a:rPr lang="es-ES" sz="18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/>
              <a:ea typeface="Calibri"/>
            </a:rPr>
            <a:t>Desarrollar el estudio de factibilidad para el fortalecimiento económico del sector turístico del cantón Santa Ana</a:t>
          </a:r>
          <a:endParaRPr lang="es-EC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7EA7B46-7BBD-404B-AB14-4BA9F27D98F2}" type="parTrans" cxnId="{96580380-C64D-4908-B1F2-E9BB79AF6424}">
      <dgm:prSet/>
      <dgm:spPr/>
      <dgm:t>
        <a:bodyPr/>
        <a:lstStyle/>
        <a:p>
          <a:pPr algn="just"/>
          <a:endParaRPr lang="es-EC"/>
        </a:p>
      </dgm:t>
    </dgm:pt>
    <dgm:pt modelId="{8DE11D94-F1DC-4723-95D1-72675A179F0F}" type="sibTrans" cxnId="{96580380-C64D-4908-B1F2-E9BB79AF6424}">
      <dgm:prSet/>
      <dgm:spPr/>
      <dgm:t>
        <a:bodyPr/>
        <a:lstStyle/>
        <a:p>
          <a:pPr algn="just"/>
          <a:endParaRPr lang="es-EC"/>
        </a:p>
      </dgm:t>
    </dgm:pt>
    <dgm:pt modelId="{A834EF23-D136-40F8-8717-5C9127D7B428}">
      <dgm:prSet phldrT="[Texto]" custT="1"/>
      <dgm:spPr/>
      <dgm:t>
        <a:bodyPr/>
        <a:lstStyle/>
        <a:p>
          <a:pPr algn="just"/>
          <a:r>
            <a:rPr lang="es-EC" sz="2600" dirty="0" smtClean="0"/>
            <a:t>Objetivos específicos</a:t>
          </a:r>
          <a:endParaRPr lang="es-EC" sz="2600" dirty="0"/>
        </a:p>
      </dgm:t>
    </dgm:pt>
    <dgm:pt modelId="{9DFCE9B4-4126-425D-9418-3A1AAA7A839C}" type="parTrans" cxnId="{4A276B39-9245-427E-8A61-6C464BCD9E51}">
      <dgm:prSet/>
      <dgm:spPr/>
      <dgm:t>
        <a:bodyPr/>
        <a:lstStyle/>
        <a:p>
          <a:pPr algn="just"/>
          <a:endParaRPr lang="es-EC"/>
        </a:p>
      </dgm:t>
    </dgm:pt>
    <dgm:pt modelId="{B76B86E2-54A4-4969-8625-0577DC505FCF}" type="sibTrans" cxnId="{4A276B39-9245-427E-8A61-6C464BCD9E51}">
      <dgm:prSet/>
      <dgm:spPr/>
      <dgm:t>
        <a:bodyPr/>
        <a:lstStyle/>
        <a:p>
          <a:pPr algn="just"/>
          <a:endParaRPr lang="es-EC"/>
        </a:p>
      </dgm:t>
    </dgm:pt>
    <dgm:pt modelId="{282A0968-D701-4760-99B0-0B4D221D805F}">
      <dgm:prSet phldrT="[Texto]" custT="1"/>
      <dgm:spPr/>
      <dgm:t>
        <a:bodyPr/>
        <a:lstStyle/>
        <a:p>
          <a:pPr algn="just"/>
          <a:r>
            <a:rPr lang="es-EC" sz="18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/>
              <a:ea typeface="Calibri"/>
            </a:rPr>
            <a:t>Determinar las tendencias del mercado.</a:t>
          </a:r>
          <a:endParaRPr lang="es-EC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9E419FC-2DEF-4917-BC0C-0C3F86798A74}" type="parTrans" cxnId="{E065A9C9-CFB9-4565-A93B-91645764CAD4}">
      <dgm:prSet/>
      <dgm:spPr/>
      <dgm:t>
        <a:bodyPr/>
        <a:lstStyle/>
        <a:p>
          <a:pPr algn="just"/>
          <a:endParaRPr lang="es-EC"/>
        </a:p>
      </dgm:t>
    </dgm:pt>
    <dgm:pt modelId="{7A72BE2A-C6CC-4E72-BA00-D5B957B59D21}" type="sibTrans" cxnId="{E065A9C9-CFB9-4565-A93B-91645764CAD4}">
      <dgm:prSet/>
      <dgm:spPr/>
      <dgm:t>
        <a:bodyPr/>
        <a:lstStyle/>
        <a:p>
          <a:pPr algn="just"/>
          <a:endParaRPr lang="es-EC"/>
        </a:p>
      </dgm:t>
    </dgm:pt>
    <dgm:pt modelId="{BDD40531-B83B-4008-AFD5-5B62C84913F2}">
      <dgm:prSet phldrT="[Texto]" custT="1"/>
      <dgm:spPr/>
      <dgm:t>
        <a:bodyPr/>
        <a:lstStyle/>
        <a:p>
          <a:pPr algn="just"/>
          <a:r>
            <a:rPr lang="es-EC" sz="18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/>
              <a:ea typeface="Calibri"/>
            </a:rPr>
            <a:t>Identificar los requerimientos para la construcción.</a:t>
          </a:r>
          <a:endParaRPr lang="es-EC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07B995D-9377-4060-9326-209BCD355477}" type="parTrans" cxnId="{D8801314-F2D9-41C4-9E07-EA4CB1F17AA5}">
      <dgm:prSet/>
      <dgm:spPr/>
      <dgm:t>
        <a:bodyPr/>
        <a:lstStyle/>
        <a:p>
          <a:pPr algn="just"/>
          <a:endParaRPr lang="es-EC"/>
        </a:p>
      </dgm:t>
    </dgm:pt>
    <dgm:pt modelId="{E017BA42-8413-4057-8CEA-C98DD5B1984D}" type="sibTrans" cxnId="{D8801314-F2D9-41C4-9E07-EA4CB1F17AA5}">
      <dgm:prSet/>
      <dgm:spPr/>
      <dgm:t>
        <a:bodyPr/>
        <a:lstStyle/>
        <a:p>
          <a:pPr algn="just"/>
          <a:endParaRPr lang="es-EC"/>
        </a:p>
      </dgm:t>
    </dgm:pt>
    <dgm:pt modelId="{2B0E9BC7-22B1-4750-AA19-F457C72D974E}">
      <dgm:prSet phldrT="[Texto]" custT="1"/>
      <dgm:spPr/>
      <dgm:t>
        <a:bodyPr/>
        <a:lstStyle/>
        <a:p>
          <a:pPr algn="just"/>
          <a:r>
            <a:rPr lang="es-EC" sz="18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/>
              <a:ea typeface="Calibri"/>
            </a:rPr>
            <a:t>Analizar la rentabilidad económica del proyecto.</a:t>
          </a:r>
          <a:endParaRPr lang="es-EC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7A849AF-6C68-4A5F-9C74-8BE4399E851B}" type="parTrans" cxnId="{6A891BAA-6D1E-4CB0-90A6-F671A4EABD30}">
      <dgm:prSet/>
      <dgm:spPr/>
      <dgm:t>
        <a:bodyPr/>
        <a:lstStyle/>
        <a:p>
          <a:pPr algn="just"/>
          <a:endParaRPr lang="es-EC"/>
        </a:p>
      </dgm:t>
    </dgm:pt>
    <dgm:pt modelId="{61DB7714-7B6C-4BCB-A3D8-4DD493B33066}" type="sibTrans" cxnId="{6A891BAA-6D1E-4CB0-90A6-F671A4EABD30}">
      <dgm:prSet/>
      <dgm:spPr/>
      <dgm:t>
        <a:bodyPr/>
        <a:lstStyle/>
        <a:p>
          <a:pPr algn="just"/>
          <a:endParaRPr lang="es-EC"/>
        </a:p>
      </dgm:t>
    </dgm:pt>
    <dgm:pt modelId="{7A00EB3B-7088-4CC0-BAAD-9F7E79EC5251}">
      <dgm:prSet phldrT="[Texto]" custT="1"/>
      <dgm:spPr/>
      <dgm:t>
        <a:bodyPr/>
        <a:lstStyle/>
        <a:p>
          <a:pPr algn="just"/>
          <a:r>
            <a:rPr lang="es-EC" sz="18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/>
              <a:ea typeface="Calibri"/>
            </a:rPr>
            <a:t>Diagnosticar el impacto ambiental.</a:t>
          </a:r>
          <a:endParaRPr lang="es-EC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2D85026-319B-43FF-A0BF-1B91F77FC752}" type="parTrans" cxnId="{606AD6F5-4220-49CE-8511-ED3035B54C3D}">
      <dgm:prSet/>
      <dgm:spPr/>
      <dgm:t>
        <a:bodyPr/>
        <a:lstStyle/>
        <a:p>
          <a:pPr algn="just"/>
          <a:endParaRPr lang="es-EC"/>
        </a:p>
      </dgm:t>
    </dgm:pt>
    <dgm:pt modelId="{48B55E20-D297-464A-88B2-32CAB0D22BE2}" type="sibTrans" cxnId="{606AD6F5-4220-49CE-8511-ED3035B54C3D}">
      <dgm:prSet/>
      <dgm:spPr/>
      <dgm:t>
        <a:bodyPr/>
        <a:lstStyle/>
        <a:p>
          <a:pPr algn="just"/>
          <a:endParaRPr lang="es-EC"/>
        </a:p>
      </dgm:t>
    </dgm:pt>
    <dgm:pt modelId="{3AEEAE06-78B9-4A0B-8045-45D7821053E2}">
      <dgm:prSet phldrT="[Texto]" custT="1"/>
      <dgm:spPr/>
      <dgm:t>
        <a:bodyPr/>
        <a:lstStyle/>
        <a:p>
          <a:pPr algn="just"/>
          <a:endParaRPr lang="es-EC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82F7ADD-0A5E-4180-9406-86DE17C18BED}" type="parTrans" cxnId="{3B7F109E-35F0-481E-88AD-13E3E29107A2}">
      <dgm:prSet/>
      <dgm:spPr/>
      <dgm:t>
        <a:bodyPr/>
        <a:lstStyle/>
        <a:p>
          <a:pPr algn="just"/>
          <a:endParaRPr lang="es-EC"/>
        </a:p>
      </dgm:t>
    </dgm:pt>
    <dgm:pt modelId="{5B4A5077-6743-48F0-9382-A6AC1F0DA377}" type="sibTrans" cxnId="{3B7F109E-35F0-481E-88AD-13E3E29107A2}">
      <dgm:prSet/>
      <dgm:spPr/>
      <dgm:t>
        <a:bodyPr/>
        <a:lstStyle/>
        <a:p>
          <a:pPr algn="just"/>
          <a:endParaRPr lang="es-EC"/>
        </a:p>
      </dgm:t>
    </dgm:pt>
    <dgm:pt modelId="{6D910B20-2F59-4EFD-936E-0EA349D51A65}">
      <dgm:prSet phldrT="[Texto]" custT="1"/>
      <dgm:spPr/>
      <dgm:t>
        <a:bodyPr/>
        <a:lstStyle/>
        <a:p>
          <a:pPr algn="just"/>
          <a:endParaRPr lang="es-EC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D2F5D5E-B9CC-4ACF-8C22-188C71DA300C}" type="parTrans" cxnId="{0C8F32F9-A9A1-4E80-AAD8-3374E74E547F}">
      <dgm:prSet/>
      <dgm:spPr/>
      <dgm:t>
        <a:bodyPr/>
        <a:lstStyle/>
        <a:p>
          <a:pPr algn="just"/>
          <a:endParaRPr lang="es-EC"/>
        </a:p>
      </dgm:t>
    </dgm:pt>
    <dgm:pt modelId="{753E5415-3D5E-4790-9167-7AAD46FEEEEB}" type="sibTrans" cxnId="{0C8F32F9-A9A1-4E80-AAD8-3374E74E547F}">
      <dgm:prSet/>
      <dgm:spPr/>
      <dgm:t>
        <a:bodyPr/>
        <a:lstStyle/>
        <a:p>
          <a:pPr algn="just"/>
          <a:endParaRPr lang="es-EC"/>
        </a:p>
      </dgm:t>
    </dgm:pt>
    <dgm:pt modelId="{A65B63B8-0222-472B-87A7-000664BF7714}">
      <dgm:prSet phldrT="[Texto]" custT="1"/>
      <dgm:spPr/>
      <dgm:t>
        <a:bodyPr/>
        <a:lstStyle/>
        <a:p>
          <a:pPr algn="just"/>
          <a:endParaRPr lang="es-EC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8068A7A-1529-4BB8-9277-40391A029110}" type="parTrans" cxnId="{9607D3D6-14D9-44F5-9127-BBBC3595FFF4}">
      <dgm:prSet/>
      <dgm:spPr/>
      <dgm:t>
        <a:bodyPr/>
        <a:lstStyle/>
        <a:p>
          <a:pPr algn="just"/>
          <a:endParaRPr lang="es-EC"/>
        </a:p>
      </dgm:t>
    </dgm:pt>
    <dgm:pt modelId="{AA043C16-21F5-4EAF-A199-2A24A21F540A}" type="sibTrans" cxnId="{9607D3D6-14D9-44F5-9127-BBBC3595FFF4}">
      <dgm:prSet/>
      <dgm:spPr/>
      <dgm:t>
        <a:bodyPr/>
        <a:lstStyle/>
        <a:p>
          <a:pPr algn="just"/>
          <a:endParaRPr lang="es-EC"/>
        </a:p>
      </dgm:t>
    </dgm:pt>
    <dgm:pt modelId="{6FA85A01-CC2D-42A6-946E-343C3F4DD303}">
      <dgm:prSet phldrT="[Texto]" custT="1"/>
      <dgm:spPr/>
      <dgm:t>
        <a:bodyPr/>
        <a:lstStyle/>
        <a:p>
          <a:pPr algn="just"/>
          <a:endParaRPr lang="es-EC" sz="2600" dirty="0"/>
        </a:p>
      </dgm:t>
    </dgm:pt>
    <dgm:pt modelId="{6FE6905A-5C07-445D-A975-C134748F4E20}" type="parTrans" cxnId="{4B1C9129-7C1B-433D-A483-B8B0117C59A1}">
      <dgm:prSet/>
      <dgm:spPr/>
      <dgm:t>
        <a:bodyPr/>
        <a:lstStyle/>
        <a:p>
          <a:endParaRPr lang="es-EC"/>
        </a:p>
      </dgm:t>
    </dgm:pt>
    <dgm:pt modelId="{B7BBF701-BDDE-4D2F-816F-D450799555D1}" type="sibTrans" cxnId="{4B1C9129-7C1B-433D-A483-B8B0117C59A1}">
      <dgm:prSet/>
      <dgm:spPr/>
      <dgm:t>
        <a:bodyPr/>
        <a:lstStyle/>
        <a:p>
          <a:endParaRPr lang="es-EC"/>
        </a:p>
      </dgm:t>
    </dgm:pt>
    <dgm:pt modelId="{88B76B63-FB40-45FC-904F-2B1662E69D25}">
      <dgm:prSet phldrT="[Texto]" custT="1"/>
      <dgm:spPr/>
      <dgm:t>
        <a:bodyPr/>
        <a:lstStyle/>
        <a:p>
          <a:pPr algn="just"/>
          <a:endParaRPr lang="es-EC" sz="2600" dirty="0"/>
        </a:p>
      </dgm:t>
    </dgm:pt>
    <dgm:pt modelId="{AFBBB421-3A0D-4825-BCEE-41311CEDA564}" type="parTrans" cxnId="{5A1BED9B-8600-4854-9256-1C5E7F7BBDBD}">
      <dgm:prSet/>
      <dgm:spPr/>
      <dgm:t>
        <a:bodyPr/>
        <a:lstStyle/>
        <a:p>
          <a:endParaRPr lang="es-EC"/>
        </a:p>
      </dgm:t>
    </dgm:pt>
    <dgm:pt modelId="{D93637C9-B97F-407C-8D71-DC2B983D3FAE}" type="sibTrans" cxnId="{5A1BED9B-8600-4854-9256-1C5E7F7BBDBD}">
      <dgm:prSet/>
      <dgm:spPr/>
      <dgm:t>
        <a:bodyPr/>
        <a:lstStyle/>
        <a:p>
          <a:endParaRPr lang="es-EC"/>
        </a:p>
      </dgm:t>
    </dgm:pt>
    <dgm:pt modelId="{F54974CB-4020-4EFA-AEB5-1443CCA46301}">
      <dgm:prSet phldrT="[Texto]" custT="1"/>
      <dgm:spPr/>
      <dgm:t>
        <a:bodyPr/>
        <a:lstStyle/>
        <a:p>
          <a:pPr algn="just"/>
          <a:endParaRPr lang="es-EC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5237059-DBD6-4FBF-843E-5791A9435A29}" type="parTrans" cxnId="{A57347B0-F220-461A-B420-553A0F3A80C2}">
      <dgm:prSet/>
      <dgm:spPr/>
      <dgm:t>
        <a:bodyPr/>
        <a:lstStyle/>
        <a:p>
          <a:endParaRPr lang="es-EC"/>
        </a:p>
      </dgm:t>
    </dgm:pt>
    <dgm:pt modelId="{3A66BA75-E83D-4BCD-BACF-F8734281AE54}" type="sibTrans" cxnId="{A57347B0-F220-461A-B420-553A0F3A80C2}">
      <dgm:prSet/>
      <dgm:spPr/>
      <dgm:t>
        <a:bodyPr/>
        <a:lstStyle/>
        <a:p>
          <a:endParaRPr lang="es-EC"/>
        </a:p>
      </dgm:t>
    </dgm:pt>
    <dgm:pt modelId="{E9108176-D68B-439A-9804-A62F20BB6533}" type="pres">
      <dgm:prSet presAssocID="{A88AC7A2-7FA5-433F-9382-528E3FCCEC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2B3CDDA-008C-4FA1-A9E0-30C175C2CF4F}" type="pres">
      <dgm:prSet presAssocID="{06C836B9-104E-430F-A067-E7D7F8FECA4B}" presName="parentText" presStyleLbl="node1" presStyleIdx="0" presStyleCnt="2" custScaleY="58011" custLinFactNeighborY="-656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260440-5763-4EBD-9E86-E784288DDE3C}" type="pres">
      <dgm:prSet presAssocID="{06C836B9-104E-430F-A067-E7D7F8FECA4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08F775-D7B9-4921-B0D4-434D7AEC9232}" type="pres">
      <dgm:prSet presAssocID="{A834EF23-D136-40F8-8717-5C9127D7B428}" presName="parentText" presStyleLbl="node1" presStyleIdx="1" presStyleCnt="2" custScaleY="45215" custLinFactNeighborX="-161" custLinFactNeighborY="-1039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2F831D-A32D-4C9C-958B-C7E5550B1057}" type="pres">
      <dgm:prSet presAssocID="{A834EF23-D136-40F8-8717-5C9127D7B42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A891BAA-6D1E-4CB0-90A6-F671A4EABD30}" srcId="{A834EF23-D136-40F8-8717-5C9127D7B428}" destId="{2B0E9BC7-22B1-4750-AA19-F457C72D974E}" srcOrd="4" destOrd="0" parTransId="{F7A849AF-6C68-4A5F-9C74-8BE4399E851B}" sibTransId="{61DB7714-7B6C-4BCB-A3D8-4DD493B33066}"/>
    <dgm:cxn modelId="{5A1BED9B-8600-4854-9256-1C5E7F7BBDBD}" srcId="{06C836B9-104E-430F-A067-E7D7F8FECA4B}" destId="{88B76B63-FB40-45FC-904F-2B1662E69D25}" srcOrd="2" destOrd="0" parTransId="{AFBBB421-3A0D-4825-BCEE-41311CEDA564}" sibTransId="{D93637C9-B97F-407C-8D71-DC2B983D3FAE}"/>
    <dgm:cxn modelId="{2827305F-D983-46F3-9C4B-5C73463A1F0C}" type="presOf" srcId="{3AEEAE06-78B9-4A0B-8045-45D7821053E2}" destId="{992F831D-A32D-4C9C-958B-C7E5550B1057}" srcOrd="0" destOrd="1" presId="urn:microsoft.com/office/officeart/2005/8/layout/vList2"/>
    <dgm:cxn modelId="{265FD592-BD3F-4F7A-A2FB-3A6EDA69C499}" type="presOf" srcId="{6FA85A01-CC2D-42A6-946E-343C3F4DD303}" destId="{F0260440-5763-4EBD-9E86-E784288DDE3C}" srcOrd="0" destOrd="3" presId="urn:microsoft.com/office/officeart/2005/8/layout/vList2"/>
    <dgm:cxn modelId="{09659E7F-15A4-46A6-93F6-C1FFA4303491}" type="presOf" srcId="{6D910B20-2F59-4EFD-936E-0EA349D51A65}" destId="{992F831D-A32D-4C9C-958B-C7E5550B1057}" srcOrd="0" destOrd="3" presId="urn:microsoft.com/office/officeart/2005/8/layout/vList2"/>
    <dgm:cxn modelId="{40D08E59-3220-4187-9610-3685949F7A3F}" type="presOf" srcId="{A65B63B8-0222-472B-87A7-000664BF7714}" destId="{992F831D-A32D-4C9C-958B-C7E5550B1057}" srcOrd="0" destOrd="5" presId="urn:microsoft.com/office/officeart/2005/8/layout/vList2"/>
    <dgm:cxn modelId="{96580380-C64D-4908-B1F2-E9BB79AF6424}" srcId="{06C836B9-104E-430F-A067-E7D7F8FECA4B}" destId="{5A81A204-5199-406D-997B-0997760AEA71}" srcOrd="1" destOrd="0" parTransId="{A7EA7B46-7BBD-404B-AB14-4BA9F27D98F2}" sibTransId="{8DE11D94-F1DC-4723-95D1-72675A179F0F}"/>
    <dgm:cxn modelId="{E6618A34-69DA-41CF-9DA7-2C67FC2AF309}" type="presOf" srcId="{88B76B63-FB40-45FC-904F-2B1662E69D25}" destId="{F0260440-5763-4EBD-9E86-E784288DDE3C}" srcOrd="0" destOrd="2" presId="urn:microsoft.com/office/officeart/2005/8/layout/vList2"/>
    <dgm:cxn modelId="{A5F71108-2725-4F17-8584-E879C03703C9}" srcId="{A88AC7A2-7FA5-433F-9382-528E3FCCEC76}" destId="{06C836B9-104E-430F-A067-E7D7F8FECA4B}" srcOrd="0" destOrd="0" parTransId="{40D2A3A6-8B7B-4F96-86B9-9C9E71FAB04D}" sibTransId="{BF29F851-9759-4CB9-AF3E-DEF16EB43ADB}"/>
    <dgm:cxn modelId="{34DFD06E-CC52-446D-B2CE-B5AB2EF006D4}" type="presOf" srcId="{7A00EB3B-7088-4CC0-BAAD-9F7E79EC5251}" destId="{992F831D-A32D-4C9C-958B-C7E5550B1057}" srcOrd="0" destOrd="6" presId="urn:microsoft.com/office/officeart/2005/8/layout/vList2"/>
    <dgm:cxn modelId="{4B1C9129-7C1B-433D-A483-B8B0117C59A1}" srcId="{06C836B9-104E-430F-A067-E7D7F8FECA4B}" destId="{6FA85A01-CC2D-42A6-946E-343C3F4DD303}" srcOrd="3" destOrd="0" parTransId="{6FE6905A-5C07-445D-A975-C134748F4E20}" sibTransId="{B7BBF701-BDDE-4D2F-816F-D450799555D1}"/>
    <dgm:cxn modelId="{02A640A2-E3E7-4A27-ACC2-141AFBDAB095}" type="presOf" srcId="{A88AC7A2-7FA5-433F-9382-528E3FCCEC76}" destId="{E9108176-D68B-439A-9804-A62F20BB6533}" srcOrd="0" destOrd="0" presId="urn:microsoft.com/office/officeart/2005/8/layout/vList2"/>
    <dgm:cxn modelId="{E065A9C9-CFB9-4565-A93B-91645764CAD4}" srcId="{A834EF23-D136-40F8-8717-5C9127D7B428}" destId="{282A0968-D701-4760-99B0-0B4D221D805F}" srcOrd="0" destOrd="0" parTransId="{09E419FC-2DEF-4917-BC0C-0C3F86798A74}" sibTransId="{7A72BE2A-C6CC-4E72-BA00-D5B957B59D21}"/>
    <dgm:cxn modelId="{8ABA42BC-53C2-4CF3-8A9A-BE7E3EA7071E}" type="presOf" srcId="{06C836B9-104E-430F-A067-E7D7F8FECA4B}" destId="{62B3CDDA-008C-4FA1-A9E0-30C175C2CF4F}" srcOrd="0" destOrd="0" presId="urn:microsoft.com/office/officeart/2005/8/layout/vList2"/>
    <dgm:cxn modelId="{A57347B0-F220-461A-B420-553A0F3A80C2}" srcId="{06C836B9-104E-430F-A067-E7D7F8FECA4B}" destId="{F54974CB-4020-4EFA-AEB5-1443CCA46301}" srcOrd="0" destOrd="0" parTransId="{75237059-DBD6-4FBF-843E-5791A9435A29}" sibTransId="{3A66BA75-E83D-4BCD-BACF-F8734281AE54}"/>
    <dgm:cxn modelId="{ABA4D07B-F2D8-423C-A394-87C178D41304}" type="presOf" srcId="{BDD40531-B83B-4008-AFD5-5B62C84913F2}" destId="{992F831D-A32D-4C9C-958B-C7E5550B1057}" srcOrd="0" destOrd="2" presId="urn:microsoft.com/office/officeart/2005/8/layout/vList2"/>
    <dgm:cxn modelId="{F7F4F97F-334A-46E8-A150-44884FC6C6E8}" type="presOf" srcId="{282A0968-D701-4760-99B0-0B4D221D805F}" destId="{992F831D-A32D-4C9C-958B-C7E5550B1057}" srcOrd="0" destOrd="0" presId="urn:microsoft.com/office/officeart/2005/8/layout/vList2"/>
    <dgm:cxn modelId="{BA6025BE-2F43-45B6-ACB4-61A74BC637A2}" type="presOf" srcId="{F54974CB-4020-4EFA-AEB5-1443CCA46301}" destId="{F0260440-5763-4EBD-9E86-E784288DDE3C}" srcOrd="0" destOrd="0" presId="urn:microsoft.com/office/officeart/2005/8/layout/vList2"/>
    <dgm:cxn modelId="{4A276B39-9245-427E-8A61-6C464BCD9E51}" srcId="{A88AC7A2-7FA5-433F-9382-528E3FCCEC76}" destId="{A834EF23-D136-40F8-8717-5C9127D7B428}" srcOrd="1" destOrd="0" parTransId="{9DFCE9B4-4126-425D-9418-3A1AAA7A839C}" sibTransId="{B76B86E2-54A4-4969-8625-0577DC505FCF}"/>
    <dgm:cxn modelId="{F6C00D3B-DF46-4D5A-B705-65FA51452FB0}" type="presOf" srcId="{5A81A204-5199-406D-997B-0997760AEA71}" destId="{F0260440-5763-4EBD-9E86-E784288DDE3C}" srcOrd="0" destOrd="1" presId="urn:microsoft.com/office/officeart/2005/8/layout/vList2"/>
    <dgm:cxn modelId="{9607D3D6-14D9-44F5-9127-BBBC3595FFF4}" srcId="{A834EF23-D136-40F8-8717-5C9127D7B428}" destId="{A65B63B8-0222-472B-87A7-000664BF7714}" srcOrd="5" destOrd="0" parTransId="{B8068A7A-1529-4BB8-9277-40391A029110}" sibTransId="{AA043C16-21F5-4EAF-A199-2A24A21F540A}"/>
    <dgm:cxn modelId="{0C8F32F9-A9A1-4E80-AAD8-3374E74E547F}" srcId="{A834EF23-D136-40F8-8717-5C9127D7B428}" destId="{6D910B20-2F59-4EFD-936E-0EA349D51A65}" srcOrd="3" destOrd="0" parTransId="{3D2F5D5E-B9CC-4ACF-8C22-188C71DA300C}" sibTransId="{753E5415-3D5E-4790-9167-7AAD46FEEEEB}"/>
    <dgm:cxn modelId="{995B201D-5C66-4ED4-9954-DC8B765E8BCF}" type="presOf" srcId="{2B0E9BC7-22B1-4750-AA19-F457C72D974E}" destId="{992F831D-A32D-4C9C-958B-C7E5550B1057}" srcOrd="0" destOrd="4" presId="urn:microsoft.com/office/officeart/2005/8/layout/vList2"/>
    <dgm:cxn modelId="{D8801314-F2D9-41C4-9E07-EA4CB1F17AA5}" srcId="{A834EF23-D136-40F8-8717-5C9127D7B428}" destId="{BDD40531-B83B-4008-AFD5-5B62C84913F2}" srcOrd="2" destOrd="0" parTransId="{107B995D-9377-4060-9326-209BCD355477}" sibTransId="{E017BA42-8413-4057-8CEA-C98DD5B1984D}"/>
    <dgm:cxn modelId="{606AD6F5-4220-49CE-8511-ED3035B54C3D}" srcId="{A834EF23-D136-40F8-8717-5C9127D7B428}" destId="{7A00EB3B-7088-4CC0-BAAD-9F7E79EC5251}" srcOrd="6" destOrd="0" parTransId="{02D85026-319B-43FF-A0BF-1B91F77FC752}" sibTransId="{48B55E20-D297-464A-88B2-32CAB0D22BE2}"/>
    <dgm:cxn modelId="{3B7F109E-35F0-481E-88AD-13E3E29107A2}" srcId="{A834EF23-D136-40F8-8717-5C9127D7B428}" destId="{3AEEAE06-78B9-4A0B-8045-45D7821053E2}" srcOrd="1" destOrd="0" parTransId="{082F7ADD-0A5E-4180-9406-86DE17C18BED}" sibTransId="{5B4A5077-6743-48F0-9382-A6AC1F0DA377}"/>
    <dgm:cxn modelId="{0A56AC0E-5982-4891-82C7-1F1F65CF56D9}" type="presOf" srcId="{A834EF23-D136-40F8-8717-5C9127D7B428}" destId="{2108F775-D7B9-4921-B0D4-434D7AEC9232}" srcOrd="0" destOrd="0" presId="urn:microsoft.com/office/officeart/2005/8/layout/vList2"/>
    <dgm:cxn modelId="{F37784EE-C763-4E7E-8DB6-B1E66E07BA32}" type="presParOf" srcId="{E9108176-D68B-439A-9804-A62F20BB6533}" destId="{62B3CDDA-008C-4FA1-A9E0-30C175C2CF4F}" srcOrd="0" destOrd="0" presId="urn:microsoft.com/office/officeart/2005/8/layout/vList2"/>
    <dgm:cxn modelId="{8D05A881-BD94-4118-B655-0F46C3BC5B13}" type="presParOf" srcId="{E9108176-D68B-439A-9804-A62F20BB6533}" destId="{F0260440-5763-4EBD-9E86-E784288DDE3C}" srcOrd="1" destOrd="0" presId="urn:microsoft.com/office/officeart/2005/8/layout/vList2"/>
    <dgm:cxn modelId="{BC0117B5-30FE-4B0C-B8B8-87BDE906094D}" type="presParOf" srcId="{E9108176-D68B-439A-9804-A62F20BB6533}" destId="{2108F775-D7B9-4921-B0D4-434D7AEC9232}" srcOrd="2" destOrd="0" presId="urn:microsoft.com/office/officeart/2005/8/layout/vList2"/>
    <dgm:cxn modelId="{2C8C0D1A-253A-494C-8098-2FE71031869F}" type="presParOf" srcId="{E9108176-D68B-439A-9804-A62F20BB6533}" destId="{992F831D-A32D-4C9C-958B-C7E5550B1057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2E9945-1900-42D6-B008-21F50539897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09C8B5F-B396-45AA-ACAE-8AAA6917F8BB}">
      <dgm:prSet phldrT="[Texto]"/>
      <dgm:spPr/>
      <dgm:t>
        <a:bodyPr/>
        <a:lstStyle/>
        <a:p>
          <a:r>
            <a:rPr lang="es-EC" dirty="0" smtClean="0"/>
            <a:t>Beneficios</a:t>
          </a:r>
          <a:endParaRPr lang="es-EC" dirty="0"/>
        </a:p>
      </dgm:t>
    </dgm:pt>
    <dgm:pt modelId="{80461A49-C479-40FA-81AB-BB7188DA06AA}" type="parTrans" cxnId="{AA605A05-5E92-4E20-A0A0-C4F027C14747}">
      <dgm:prSet/>
      <dgm:spPr/>
      <dgm:t>
        <a:bodyPr/>
        <a:lstStyle/>
        <a:p>
          <a:endParaRPr lang="es-EC"/>
        </a:p>
      </dgm:t>
    </dgm:pt>
    <dgm:pt modelId="{771B46A2-1DB5-45EC-9DA9-A66043749464}" type="sibTrans" cxnId="{AA605A05-5E92-4E20-A0A0-C4F027C14747}">
      <dgm:prSet/>
      <dgm:spPr/>
      <dgm:t>
        <a:bodyPr/>
        <a:lstStyle/>
        <a:p>
          <a:endParaRPr lang="es-EC"/>
        </a:p>
      </dgm:t>
    </dgm:pt>
    <dgm:pt modelId="{48CD9E39-8AC7-477C-988E-76A2F1F14F99}">
      <dgm:prSet phldrT="[Texto]"/>
      <dgm:spPr/>
      <dgm:t>
        <a:bodyPr/>
        <a:lstStyle/>
        <a:p>
          <a:r>
            <a:rPr lang="es-EC" dirty="0" smtClean="0"/>
            <a:t>Propietarios.</a:t>
          </a:r>
          <a:endParaRPr lang="es-EC" dirty="0"/>
        </a:p>
      </dgm:t>
    </dgm:pt>
    <dgm:pt modelId="{B73F2BDD-A0B7-4436-9B4C-CFC5FF436146}" type="parTrans" cxnId="{9D36B1EB-2DC1-4C4E-8CC9-0AD905564687}">
      <dgm:prSet/>
      <dgm:spPr/>
      <dgm:t>
        <a:bodyPr/>
        <a:lstStyle/>
        <a:p>
          <a:endParaRPr lang="es-EC"/>
        </a:p>
      </dgm:t>
    </dgm:pt>
    <dgm:pt modelId="{D45D48CA-E220-4419-8EB4-B8EFC98A2484}" type="sibTrans" cxnId="{9D36B1EB-2DC1-4C4E-8CC9-0AD905564687}">
      <dgm:prSet/>
      <dgm:spPr/>
      <dgm:t>
        <a:bodyPr/>
        <a:lstStyle/>
        <a:p>
          <a:endParaRPr lang="es-EC"/>
        </a:p>
      </dgm:t>
    </dgm:pt>
    <dgm:pt modelId="{736DF0B6-B399-419F-89F8-D24A49320FFD}">
      <dgm:prSet phldrT="[Texto]"/>
      <dgm:spPr/>
      <dgm:t>
        <a:bodyPr/>
        <a:lstStyle/>
        <a:p>
          <a:r>
            <a:rPr lang="es-EC" dirty="0" smtClean="0"/>
            <a:t>Empleados.</a:t>
          </a:r>
          <a:endParaRPr lang="es-EC" dirty="0"/>
        </a:p>
      </dgm:t>
    </dgm:pt>
    <dgm:pt modelId="{14420A9F-0B8A-468C-855D-B8BFE439679D}" type="parTrans" cxnId="{862C11B0-124E-4A9D-8B2E-A65F49F9C3BC}">
      <dgm:prSet/>
      <dgm:spPr/>
      <dgm:t>
        <a:bodyPr/>
        <a:lstStyle/>
        <a:p>
          <a:endParaRPr lang="es-EC"/>
        </a:p>
      </dgm:t>
    </dgm:pt>
    <dgm:pt modelId="{46B4A29B-4DA9-4695-AF82-AA458F5E6FF0}" type="sibTrans" cxnId="{862C11B0-124E-4A9D-8B2E-A65F49F9C3BC}">
      <dgm:prSet/>
      <dgm:spPr/>
      <dgm:t>
        <a:bodyPr/>
        <a:lstStyle/>
        <a:p>
          <a:endParaRPr lang="es-EC"/>
        </a:p>
      </dgm:t>
    </dgm:pt>
    <dgm:pt modelId="{4E78027D-E511-447E-BB0B-118DE549C29A}">
      <dgm:prSet phldrT="[Texto]"/>
      <dgm:spPr/>
      <dgm:t>
        <a:bodyPr/>
        <a:lstStyle/>
        <a:p>
          <a:r>
            <a:rPr lang="es-EC" dirty="0" smtClean="0"/>
            <a:t>Importancia</a:t>
          </a:r>
          <a:endParaRPr lang="es-EC" dirty="0"/>
        </a:p>
      </dgm:t>
    </dgm:pt>
    <dgm:pt modelId="{8F45A374-6C5A-4BFB-B13F-5532F2653F89}" type="parTrans" cxnId="{FC437FF1-55E4-4D25-BB9D-029BA9DF5F64}">
      <dgm:prSet/>
      <dgm:spPr/>
      <dgm:t>
        <a:bodyPr/>
        <a:lstStyle/>
        <a:p>
          <a:endParaRPr lang="es-EC"/>
        </a:p>
      </dgm:t>
    </dgm:pt>
    <dgm:pt modelId="{D1270779-257E-46C6-AD7D-59037890BFB8}" type="sibTrans" cxnId="{FC437FF1-55E4-4D25-BB9D-029BA9DF5F64}">
      <dgm:prSet/>
      <dgm:spPr/>
      <dgm:t>
        <a:bodyPr/>
        <a:lstStyle/>
        <a:p>
          <a:endParaRPr lang="es-EC"/>
        </a:p>
      </dgm:t>
    </dgm:pt>
    <dgm:pt modelId="{40D65E99-E437-48C7-84D3-0764A9915665}">
      <dgm:prSet phldrT="[Texto]"/>
      <dgm:spPr/>
      <dgm:t>
        <a:bodyPr/>
        <a:lstStyle/>
        <a:p>
          <a:r>
            <a:rPr lang="es-EC" dirty="0" smtClean="0"/>
            <a:t>Potencial turístico de Santa Ana.</a:t>
          </a:r>
          <a:endParaRPr lang="es-EC" dirty="0"/>
        </a:p>
      </dgm:t>
    </dgm:pt>
    <dgm:pt modelId="{F2429DAE-1D73-4ED4-88CE-869C6B2A7B1B}" type="parTrans" cxnId="{76B472B2-DE28-4DF6-ABE5-549E0BE71C51}">
      <dgm:prSet/>
      <dgm:spPr/>
      <dgm:t>
        <a:bodyPr/>
        <a:lstStyle/>
        <a:p>
          <a:endParaRPr lang="es-EC"/>
        </a:p>
      </dgm:t>
    </dgm:pt>
    <dgm:pt modelId="{561BB837-2C98-4131-B8BB-1BE5A847B0C3}" type="sibTrans" cxnId="{76B472B2-DE28-4DF6-ABE5-549E0BE71C51}">
      <dgm:prSet/>
      <dgm:spPr/>
      <dgm:t>
        <a:bodyPr/>
        <a:lstStyle/>
        <a:p>
          <a:endParaRPr lang="es-EC"/>
        </a:p>
      </dgm:t>
    </dgm:pt>
    <dgm:pt modelId="{F6381F12-4135-4CCC-B29B-7D324EB65587}">
      <dgm:prSet phldrT="[Texto]"/>
      <dgm:spPr/>
      <dgm:t>
        <a:bodyPr/>
        <a:lstStyle/>
        <a:p>
          <a:r>
            <a:rPr lang="es-EC" dirty="0" smtClean="0"/>
            <a:t>Belleza natural de las riberas río Portoviejo.</a:t>
          </a:r>
          <a:endParaRPr lang="es-EC" dirty="0"/>
        </a:p>
      </dgm:t>
    </dgm:pt>
    <dgm:pt modelId="{146295B7-013F-49CA-AB70-13B83C41024B}" type="parTrans" cxnId="{ED8E50FA-FBAF-41B8-8AA9-0C82C20436D0}">
      <dgm:prSet/>
      <dgm:spPr/>
      <dgm:t>
        <a:bodyPr/>
        <a:lstStyle/>
        <a:p>
          <a:endParaRPr lang="es-EC"/>
        </a:p>
      </dgm:t>
    </dgm:pt>
    <dgm:pt modelId="{212F546B-E159-40D6-957F-F1F95E3ECAA2}" type="sibTrans" cxnId="{ED8E50FA-FBAF-41B8-8AA9-0C82C20436D0}">
      <dgm:prSet/>
      <dgm:spPr/>
      <dgm:t>
        <a:bodyPr/>
        <a:lstStyle/>
        <a:p>
          <a:endParaRPr lang="es-EC"/>
        </a:p>
      </dgm:t>
    </dgm:pt>
    <dgm:pt modelId="{49E6E8EF-831D-42E7-A503-DD94AD684508}">
      <dgm:prSet phldrT="[Texto]"/>
      <dgm:spPr/>
      <dgm:t>
        <a:bodyPr/>
        <a:lstStyle/>
        <a:p>
          <a:r>
            <a:rPr lang="es-EC" dirty="0" smtClean="0"/>
            <a:t>Alcance</a:t>
          </a:r>
          <a:endParaRPr lang="es-EC" dirty="0"/>
        </a:p>
      </dgm:t>
    </dgm:pt>
    <dgm:pt modelId="{1E875CB5-8EC5-4712-9B33-50E2DC231223}" type="parTrans" cxnId="{FFF081E9-E78E-4576-8442-DC18EF4866F3}">
      <dgm:prSet/>
      <dgm:spPr/>
      <dgm:t>
        <a:bodyPr/>
        <a:lstStyle/>
        <a:p>
          <a:endParaRPr lang="es-EC"/>
        </a:p>
      </dgm:t>
    </dgm:pt>
    <dgm:pt modelId="{D3C1B498-903A-4CAF-9517-0F82688738EA}" type="sibTrans" cxnId="{FFF081E9-E78E-4576-8442-DC18EF4866F3}">
      <dgm:prSet/>
      <dgm:spPr/>
      <dgm:t>
        <a:bodyPr/>
        <a:lstStyle/>
        <a:p>
          <a:endParaRPr lang="es-EC"/>
        </a:p>
      </dgm:t>
    </dgm:pt>
    <dgm:pt modelId="{649D5D63-EE49-4B19-A8EB-F9296B5A6034}">
      <dgm:prSet phldrT="[Texto]"/>
      <dgm:spPr/>
      <dgm:t>
        <a:bodyPr/>
        <a:lstStyle/>
        <a:p>
          <a:r>
            <a:rPr lang="es-EC" dirty="0" smtClean="0"/>
            <a:t>Estudio de mercado.</a:t>
          </a:r>
          <a:endParaRPr lang="es-EC" dirty="0"/>
        </a:p>
      </dgm:t>
    </dgm:pt>
    <dgm:pt modelId="{5762FA70-9AFB-4F7E-9C1A-EFBDCD9F55AD}" type="parTrans" cxnId="{1236698C-6191-431D-B540-A589301721F6}">
      <dgm:prSet/>
      <dgm:spPr/>
      <dgm:t>
        <a:bodyPr/>
        <a:lstStyle/>
        <a:p>
          <a:endParaRPr lang="es-EC"/>
        </a:p>
      </dgm:t>
    </dgm:pt>
    <dgm:pt modelId="{3D16125A-CE35-4243-9E65-C500DCCFEDEA}" type="sibTrans" cxnId="{1236698C-6191-431D-B540-A589301721F6}">
      <dgm:prSet/>
      <dgm:spPr/>
      <dgm:t>
        <a:bodyPr/>
        <a:lstStyle/>
        <a:p>
          <a:endParaRPr lang="es-EC"/>
        </a:p>
      </dgm:t>
    </dgm:pt>
    <dgm:pt modelId="{F6A4482C-D3F2-43D8-9A72-37EF193310B3}">
      <dgm:prSet phldrT="[Texto]"/>
      <dgm:spPr/>
      <dgm:t>
        <a:bodyPr/>
        <a:lstStyle/>
        <a:p>
          <a:r>
            <a:rPr lang="es-EC" dirty="0" smtClean="0"/>
            <a:t>Proveedores.</a:t>
          </a:r>
          <a:endParaRPr lang="es-EC" dirty="0"/>
        </a:p>
      </dgm:t>
    </dgm:pt>
    <dgm:pt modelId="{D9A0FDCE-E24A-4AD0-997C-73CA860800FB}" type="parTrans" cxnId="{AA95F819-2D42-45F3-8E8B-09629B2562E7}">
      <dgm:prSet/>
      <dgm:spPr/>
      <dgm:t>
        <a:bodyPr/>
        <a:lstStyle/>
        <a:p>
          <a:endParaRPr lang="es-EC"/>
        </a:p>
      </dgm:t>
    </dgm:pt>
    <dgm:pt modelId="{F1DAD75D-4715-41A7-A84A-496AE3494DA0}" type="sibTrans" cxnId="{AA95F819-2D42-45F3-8E8B-09629B2562E7}">
      <dgm:prSet/>
      <dgm:spPr/>
      <dgm:t>
        <a:bodyPr/>
        <a:lstStyle/>
        <a:p>
          <a:endParaRPr lang="es-EC"/>
        </a:p>
      </dgm:t>
    </dgm:pt>
    <dgm:pt modelId="{848BB0F1-8F7B-47D2-8563-138372A603F5}">
      <dgm:prSet phldrT="[Texto]"/>
      <dgm:spPr/>
      <dgm:t>
        <a:bodyPr/>
        <a:lstStyle/>
        <a:p>
          <a:r>
            <a:rPr lang="es-EC" dirty="0" smtClean="0"/>
            <a:t>Clientes.</a:t>
          </a:r>
          <a:endParaRPr lang="es-EC" dirty="0"/>
        </a:p>
      </dgm:t>
    </dgm:pt>
    <dgm:pt modelId="{8B5BDDD0-371D-4A4B-B449-24C0D831C9F2}" type="parTrans" cxnId="{82B02AB5-0F5C-44A3-B893-F5957F06B199}">
      <dgm:prSet/>
      <dgm:spPr/>
      <dgm:t>
        <a:bodyPr/>
        <a:lstStyle/>
        <a:p>
          <a:endParaRPr lang="es-EC"/>
        </a:p>
      </dgm:t>
    </dgm:pt>
    <dgm:pt modelId="{2FC92664-85AD-40BB-B857-4545C4DC9004}" type="sibTrans" cxnId="{82B02AB5-0F5C-44A3-B893-F5957F06B199}">
      <dgm:prSet/>
      <dgm:spPr/>
      <dgm:t>
        <a:bodyPr/>
        <a:lstStyle/>
        <a:p>
          <a:endParaRPr lang="es-EC"/>
        </a:p>
      </dgm:t>
    </dgm:pt>
    <dgm:pt modelId="{4D2A22D0-EE70-4402-A357-5BE927CCD552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Estudio legal</a:t>
          </a:r>
          <a:endParaRPr lang="es-EC" dirty="0">
            <a:solidFill>
              <a:schemeClr val="bg1"/>
            </a:solidFill>
          </a:endParaRPr>
        </a:p>
      </dgm:t>
    </dgm:pt>
    <dgm:pt modelId="{30818AC0-8419-4134-9583-20C59CD88D7A}" type="parTrans" cxnId="{16F72A7A-7F1D-46C0-B5BB-78534BF6F4AE}">
      <dgm:prSet/>
      <dgm:spPr/>
      <dgm:t>
        <a:bodyPr/>
        <a:lstStyle/>
        <a:p>
          <a:endParaRPr lang="es-EC"/>
        </a:p>
      </dgm:t>
    </dgm:pt>
    <dgm:pt modelId="{DEBBCF1A-2FD9-4BA6-BF00-A24BDDFBF945}" type="sibTrans" cxnId="{16F72A7A-7F1D-46C0-B5BB-78534BF6F4AE}">
      <dgm:prSet/>
      <dgm:spPr/>
      <dgm:t>
        <a:bodyPr/>
        <a:lstStyle/>
        <a:p>
          <a:endParaRPr lang="es-EC"/>
        </a:p>
      </dgm:t>
    </dgm:pt>
    <dgm:pt modelId="{44957068-6A00-466C-BF86-5A8190381C16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Estudio técnico.</a:t>
          </a:r>
          <a:endParaRPr lang="es-EC" dirty="0">
            <a:solidFill>
              <a:schemeClr val="bg1"/>
            </a:solidFill>
          </a:endParaRPr>
        </a:p>
      </dgm:t>
    </dgm:pt>
    <dgm:pt modelId="{EA3B262E-9FF5-435F-99E4-C64BE511B9AC}" type="parTrans" cxnId="{0EDCE7D5-A3BC-4B87-862A-01A5CC9B41B5}">
      <dgm:prSet/>
      <dgm:spPr/>
      <dgm:t>
        <a:bodyPr/>
        <a:lstStyle/>
        <a:p>
          <a:endParaRPr lang="es-EC"/>
        </a:p>
      </dgm:t>
    </dgm:pt>
    <dgm:pt modelId="{6A0AB40B-9B8E-47C9-8DFC-56FB5CB3AF14}" type="sibTrans" cxnId="{0EDCE7D5-A3BC-4B87-862A-01A5CC9B41B5}">
      <dgm:prSet/>
      <dgm:spPr/>
      <dgm:t>
        <a:bodyPr/>
        <a:lstStyle/>
        <a:p>
          <a:endParaRPr lang="es-EC"/>
        </a:p>
      </dgm:t>
    </dgm:pt>
    <dgm:pt modelId="{4CB0E6D6-33D7-4E8C-9852-D43935585BB9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Estudio ambiental.</a:t>
          </a:r>
          <a:endParaRPr lang="es-EC" dirty="0">
            <a:solidFill>
              <a:schemeClr val="bg1"/>
            </a:solidFill>
          </a:endParaRPr>
        </a:p>
      </dgm:t>
    </dgm:pt>
    <dgm:pt modelId="{ADF50F90-AD85-4C3D-B565-06F302CFABA7}" type="parTrans" cxnId="{78682D49-70FB-4B9D-9756-1565C53C6D56}">
      <dgm:prSet/>
      <dgm:spPr/>
      <dgm:t>
        <a:bodyPr/>
        <a:lstStyle/>
        <a:p>
          <a:endParaRPr lang="es-EC"/>
        </a:p>
      </dgm:t>
    </dgm:pt>
    <dgm:pt modelId="{4DB0A210-DD1B-4BD9-BB10-59064E1B00FC}" type="sibTrans" cxnId="{78682D49-70FB-4B9D-9756-1565C53C6D56}">
      <dgm:prSet/>
      <dgm:spPr/>
      <dgm:t>
        <a:bodyPr/>
        <a:lstStyle/>
        <a:p>
          <a:endParaRPr lang="es-EC"/>
        </a:p>
      </dgm:t>
    </dgm:pt>
    <dgm:pt modelId="{AA4483AE-E0B5-451A-9AA3-FBF9E847F6BF}">
      <dgm:prSet phldrT="[Texto]"/>
      <dgm:spPr/>
      <dgm:t>
        <a:bodyPr/>
        <a:lstStyle/>
        <a:p>
          <a:r>
            <a:rPr lang="es-EC" dirty="0" smtClean="0"/>
            <a:t>Necesidades económicas y sociales.</a:t>
          </a:r>
          <a:endParaRPr lang="es-EC" dirty="0"/>
        </a:p>
      </dgm:t>
    </dgm:pt>
    <dgm:pt modelId="{06F95BDD-5C08-4716-8FEC-3E1BF3DEBF0C}" type="parTrans" cxnId="{7D994156-4798-4164-BC33-933254C9563B}">
      <dgm:prSet/>
      <dgm:spPr/>
      <dgm:t>
        <a:bodyPr/>
        <a:lstStyle/>
        <a:p>
          <a:endParaRPr lang="es-EC"/>
        </a:p>
      </dgm:t>
    </dgm:pt>
    <dgm:pt modelId="{7EA2FC2F-C8FD-4869-B908-F189C7B4AA52}" type="sibTrans" cxnId="{7D994156-4798-4164-BC33-933254C9563B}">
      <dgm:prSet/>
      <dgm:spPr/>
      <dgm:t>
        <a:bodyPr/>
        <a:lstStyle/>
        <a:p>
          <a:endParaRPr lang="es-EC"/>
        </a:p>
      </dgm:t>
    </dgm:pt>
    <dgm:pt modelId="{EAE80FE3-7FC1-4BBD-81CD-59056D1E841D}">
      <dgm:prSet phldrT="[Texto]"/>
      <dgm:spPr/>
      <dgm:t>
        <a:bodyPr/>
        <a:lstStyle/>
        <a:p>
          <a:r>
            <a:rPr lang="es-EC" dirty="0" smtClean="0"/>
            <a:t>Generación de recursos económicos</a:t>
          </a:r>
          <a:endParaRPr lang="es-EC" dirty="0"/>
        </a:p>
      </dgm:t>
    </dgm:pt>
    <dgm:pt modelId="{A7EDF65B-B628-4A46-8231-786CC8A75EF1}" type="parTrans" cxnId="{FAE553EC-6E95-43AC-A8CA-9CE856FB89B8}">
      <dgm:prSet/>
      <dgm:spPr/>
      <dgm:t>
        <a:bodyPr/>
        <a:lstStyle/>
        <a:p>
          <a:endParaRPr lang="es-EC"/>
        </a:p>
      </dgm:t>
    </dgm:pt>
    <dgm:pt modelId="{59E2895F-10C8-4BF1-9EEE-EC42FF7519B1}" type="sibTrans" cxnId="{FAE553EC-6E95-43AC-A8CA-9CE856FB89B8}">
      <dgm:prSet/>
      <dgm:spPr/>
      <dgm:t>
        <a:bodyPr/>
        <a:lstStyle/>
        <a:p>
          <a:endParaRPr lang="es-EC"/>
        </a:p>
      </dgm:t>
    </dgm:pt>
    <dgm:pt modelId="{0E83E369-A81F-442D-90C0-8CFC7C42F7BF}">
      <dgm:prSet phldrT="[Texto]"/>
      <dgm:spPr/>
      <dgm:t>
        <a:bodyPr/>
        <a:lstStyle/>
        <a:p>
          <a:r>
            <a:rPr lang="es-EC" dirty="0" smtClean="0"/>
            <a:t>Servicio público</a:t>
          </a:r>
          <a:endParaRPr lang="es-EC" dirty="0"/>
        </a:p>
      </dgm:t>
    </dgm:pt>
    <dgm:pt modelId="{1E7354D0-FE28-434F-858D-1521D3CBAD4F}" type="parTrans" cxnId="{DFC342FB-38F8-4A7D-B549-05E2F7028701}">
      <dgm:prSet/>
      <dgm:spPr/>
      <dgm:t>
        <a:bodyPr/>
        <a:lstStyle/>
        <a:p>
          <a:endParaRPr lang="es-EC"/>
        </a:p>
      </dgm:t>
    </dgm:pt>
    <dgm:pt modelId="{8A1D95AC-6D8D-4AEE-87DC-CDB5BE99EC32}" type="sibTrans" cxnId="{DFC342FB-38F8-4A7D-B549-05E2F7028701}">
      <dgm:prSet/>
      <dgm:spPr/>
      <dgm:t>
        <a:bodyPr/>
        <a:lstStyle/>
        <a:p>
          <a:endParaRPr lang="es-EC"/>
        </a:p>
      </dgm:t>
    </dgm:pt>
    <dgm:pt modelId="{F5B6CB83-048E-4DFE-A39B-80D63E8ACEFA}">
      <dgm:prSet phldrT="[Texto]"/>
      <dgm:spPr/>
      <dgm:t>
        <a:bodyPr/>
        <a:lstStyle/>
        <a:p>
          <a:r>
            <a:rPr lang="es-EC" dirty="0" smtClean="0"/>
            <a:t>Servicio de transporte</a:t>
          </a:r>
          <a:endParaRPr lang="es-EC" dirty="0"/>
        </a:p>
      </dgm:t>
    </dgm:pt>
    <dgm:pt modelId="{9B1465B0-3225-46CB-8587-46798BF0B8EE}" type="parTrans" cxnId="{718F1BA0-DC5D-4118-BCDB-6BC64A03AFC4}">
      <dgm:prSet/>
      <dgm:spPr/>
      <dgm:t>
        <a:bodyPr/>
        <a:lstStyle/>
        <a:p>
          <a:endParaRPr lang="es-EC"/>
        </a:p>
      </dgm:t>
    </dgm:pt>
    <dgm:pt modelId="{AD370E10-0B87-475F-A094-B8E96F8C313B}" type="sibTrans" cxnId="{718F1BA0-DC5D-4118-BCDB-6BC64A03AFC4}">
      <dgm:prSet/>
      <dgm:spPr/>
      <dgm:t>
        <a:bodyPr/>
        <a:lstStyle/>
        <a:p>
          <a:endParaRPr lang="es-EC"/>
        </a:p>
      </dgm:t>
    </dgm:pt>
    <dgm:pt modelId="{28CCBC03-F61E-4945-BC63-A9D006747F94}">
      <dgm:prSet phldrT="[Texto]"/>
      <dgm:spPr/>
      <dgm:t>
        <a:bodyPr/>
        <a:lstStyle/>
        <a:p>
          <a:endParaRPr lang="es-EC" dirty="0"/>
        </a:p>
      </dgm:t>
    </dgm:pt>
    <dgm:pt modelId="{982F12EE-4B1D-48FA-B337-34A80E16C39F}" type="parTrans" cxnId="{78359935-E67F-4D9F-B74D-A26802821832}">
      <dgm:prSet/>
      <dgm:spPr/>
      <dgm:t>
        <a:bodyPr/>
        <a:lstStyle/>
        <a:p>
          <a:endParaRPr lang="es-EC"/>
        </a:p>
      </dgm:t>
    </dgm:pt>
    <dgm:pt modelId="{C99D4456-00AD-484A-B1C9-B21736B53326}" type="sibTrans" cxnId="{78359935-E67F-4D9F-B74D-A26802821832}">
      <dgm:prSet/>
      <dgm:spPr/>
      <dgm:t>
        <a:bodyPr/>
        <a:lstStyle/>
        <a:p>
          <a:endParaRPr lang="es-EC"/>
        </a:p>
      </dgm:t>
    </dgm:pt>
    <dgm:pt modelId="{9946F0EC-A91F-46E7-B2C4-555AB6D9EDF4}">
      <dgm:prSet phldrT="[Texto]"/>
      <dgm:spPr/>
      <dgm:t>
        <a:bodyPr/>
        <a:lstStyle/>
        <a:p>
          <a:r>
            <a:rPr lang="es-EC" dirty="0" smtClean="0"/>
            <a:t>Sector Público</a:t>
          </a:r>
          <a:endParaRPr lang="es-EC" dirty="0"/>
        </a:p>
      </dgm:t>
    </dgm:pt>
    <dgm:pt modelId="{59FEF43E-55BF-4D29-BBD0-0EB383854227}" type="parTrans" cxnId="{D0677F10-2526-4E0F-A121-1C39922033EE}">
      <dgm:prSet/>
      <dgm:spPr/>
      <dgm:t>
        <a:bodyPr/>
        <a:lstStyle/>
        <a:p>
          <a:endParaRPr lang="es-EC"/>
        </a:p>
      </dgm:t>
    </dgm:pt>
    <dgm:pt modelId="{759304FC-DA32-4062-9102-D625017439C9}" type="sibTrans" cxnId="{D0677F10-2526-4E0F-A121-1C39922033EE}">
      <dgm:prSet/>
      <dgm:spPr/>
      <dgm:t>
        <a:bodyPr/>
        <a:lstStyle/>
        <a:p>
          <a:endParaRPr lang="es-EC"/>
        </a:p>
      </dgm:t>
    </dgm:pt>
    <dgm:pt modelId="{1CFD0F05-BB1F-488A-96E2-7F8D94D6712F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Estudio financiero.</a:t>
          </a:r>
          <a:endParaRPr lang="es-EC" dirty="0">
            <a:solidFill>
              <a:schemeClr val="bg1"/>
            </a:solidFill>
          </a:endParaRPr>
        </a:p>
      </dgm:t>
    </dgm:pt>
    <dgm:pt modelId="{A8E97BFB-2462-48D1-BE51-1775F496C2B7}" type="parTrans" cxnId="{CB70F81C-0E09-4645-AAEE-FAE46FE9A6EC}">
      <dgm:prSet/>
      <dgm:spPr/>
      <dgm:t>
        <a:bodyPr/>
        <a:lstStyle/>
        <a:p>
          <a:endParaRPr lang="es-EC"/>
        </a:p>
      </dgm:t>
    </dgm:pt>
    <dgm:pt modelId="{36B3EEB3-375F-4310-B5E1-3A417BDBC3D5}" type="sibTrans" cxnId="{CB70F81C-0E09-4645-AAEE-FAE46FE9A6EC}">
      <dgm:prSet/>
      <dgm:spPr/>
      <dgm:t>
        <a:bodyPr/>
        <a:lstStyle/>
        <a:p>
          <a:endParaRPr lang="es-EC"/>
        </a:p>
      </dgm:t>
    </dgm:pt>
    <dgm:pt modelId="{7AE1FCE0-0FE5-4F9A-A05F-026999D17766}" type="pres">
      <dgm:prSet presAssocID="{AB2E9945-1900-42D6-B008-21F50539897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B771538-6F43-4CC6-BF0C-528CC120734D}" type="pres">
      <dgm:prSet presAssocID="{109C8B5F-B396-45AA-ACAE-8AAA6917F8BB}" presName="node" presStyleLbl="node1" presStyleIdx="0" presStyleCnt="3" custScaleY="80866" custLinFactX="100000" custLinFactNeighborX="1380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90C06E-7D62-4BE1-A384-B438799227D9}" type="pres">
      <dgm:prSet presAssocID="{771B46A2-1DB5-45EC-9DA9-A66043749464}" presName="sibTrans" presStyleCnt="0"/>
      <dgm:spPr/>
    </dgm:pt>
    <dgm:pt modelId="{AC0E507A-5906-416D-ABC3-006DD79CA567}" type="pres">
      <dgm:prSet presAssocID="{4E78027D-E511-447E-BB0B-118DE549C29A}" presName="node" presStyleLbl="node1" presStyleIdx="1" presStyleCnt="3" custScaleY="83258" custLinFactX="-93853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92AD8C-6740-4D9A-B507-34368EE30F4F}" type="pres">
      <dgm:prSet presAssocID="{D1270779-257E-46C6-AD7D-59037890BFB8}" presName="sibTrans" presStyleCnt="0"/>
      <dgm:spPr/>
    </dgm:pt>
    <dgm:pt modelId="{C8D1895D-9DEA-4A96-BF06-F6922D2482EC}" type="pres">
      <dgm:prSet presAssocID="{49E6E8EF-831D-42E7-A503-DD94AD684508}" presName="node" presStyleLbl="node1" presStyleIdx="2" presStyleCnt="3" custScaleY="808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226BB83-9F02-4402-BA74-94285D480CDE}" type="presOf" srcId="{736DF0B6-B399-419F-89F8-D24A49320FFD}" destId="{BB771538-6F43-4CC6-BF0C-528CC120734D}" srcOrd="0" destOrd="2" presId="urn:microsoft.com/office/officeart/2005/8/layout/hList6"/>
    <dgm:cxn modelId="{0EDCE7D5-A3BC-4B87-862A-01A5CC9B41B5}" srcId="{49E6E8EF-831D-42E7-A503-DD94AD684508}" destId="{44957068-6A00-466C-BF86-5A8190381C16}" srcOrd="1" destOrd="0" parTransId="{EA3B262E-9FF5-435F-99E4-C64BE511B9AC}" sibTransId="{6A0AB40B-9B8E-47C9-8DFC-56FB5CB3AF14}"/>
    <dgm:cxn modelId="{FAE553EC-6E95-43AC-A8CA-9CE856FB89B8}" srcId="{4E78027D-E511-447E-BB0B-118DE549C29A}" destId="{EAE80FE3-7FC1-4BBD-81CD-59056D1E841D}" srcOrd="3" destOrd="0" parTransId="{A7EDF65B-B628-4A46-8231-786CC8A75EF1}" sibTransId="{59E2895F-10C8-4BF1-9EEE-EC42FF7519B1}"/>
    <dgm:cxn modelId="{FC437FF1-55E4-4D25-BB9D-029BA9DF5F64}" srcId="{AB2E9945-1900-42D6-B008-21F505398975}" destId="{4E78027D-E511-447E-BB0B-118DE549C29A}" srcOrd="1" destOrd="0" parTransId="{8F45A374-6C5A-4BFB-B13F-5532F2653F89}" sibTransId="{D1270779-257E-46C6-AD7D-59037890BFB8}"/>
    <dgm:cxn modelId="{64B7DC36-6357-4142-B84A-FA8A56F8380F}" type="presOf" srcId="{4D2A22D0-EE70-4402-A357-5BE927CCD552}" destId="{C8D1895D-9DEA-4A96-BF06-F6922D2482EC}" srcOrd="0" destOrd="5" presId="urn:microsoft.com/office/officeart/2005/8/layout/hList6"/>
    <dgm:cxn modelId="{907BE12C-E30C-41A9-8CBD-3966B1B5DB4A}" type="presOf" srcId="{4CB0E6D6-33D7-4E8C-9852-D43935585BB9}" destId="{C8D1895D-9DEA-4A96-BF06-F6922D2482EC}" srcOrd="0" destOrd="4" presId="urn:microsoft.com/office/officeart/2005/8/layout/hList6"/>
    <dgm:cxn modelId="{AA605A05-5E92-4E20-A0A0-C4F027C14747}" srcId="{AB2E9945-1900-42D6-B008-21F505398975}" destId="{109C8B5F-B396-45AA-ACAE-8AAA6917F8BB}" srcOrd="0" destOrd="0" parTransId="{80461A49-C479-40FA-81AB-BB7188DA06AA}" sibTransId="{771B46A2-1DB5-45EC-9DA9-A66043749464}"/>
    <dgm:cxn modelId="{3CD2ADD4-F1CF-4012-AC05-BFCD845C0BD6}" type="presOf" srcId="{848BB0F1-8F7B-47D2-8563-138372A603F5}" destId="{BB771538-6F43-4CC6-BF0C-528CC120734D}" srcOrd="0" destOrd="4" presId="urn:microsoft.com/office/officeart/2005/8/layout/hList6"/>
    <dgm:cxn modelId="{76B472B2-DE28-4DF6-ABE5-549E0BE71C51}" srcId="{4E78027D-E511-447E-BB0B-118DE549C29A}" destId="{40D65E99-E437-48C7-84D3-0764A9915665}" srcOrd="1" destOrd="0" parTransId="{F2429DAE-1D73-4ED4-88CE-869C6B2A7B1B}" sibTransId="{561BB837-2C98-4131-B8BB-1BE5A847B0C3}"/>
    <dgm:cxn modelId="{ED8E50FA-FBAF-41B8-8AA9-0C82C20436D0}" srcId="{4E78027D-E511-447E-BB0B-118DE549C29A}" destId="{F6381F12-4135-4CCC-B29B-7D324EB65587}" srcOrd="2" destOrd="0" parTransId="{146295B7-013F-49CA-AB70-13B83C41024B}" sibTransId="{212F546B-E159-40D6-957F-F1F95E3ECAA2}"/>
    <dgm:cxn modelId="{0ABA8788-8F29-46B6-9EC6-050F5A9B0D3A}" type="presOf" srcId="{F6A4482C-D3F2-43D8-9A72-37EF193310B3}" destId="{BB771538-6F43-4CC6-BF0C-528CC120734D}" srcOrd="0" destOrd="3" presId="urn:microsoft.com/office/officeart/2005/8/layout/hList6"/>
    <dgm:cxn modelId="{78359935-E67F-4D9F-B74D-A26802821832}" srcId="{109C8B5F-B396-45AA-ACAE-8AAA6917F8BB}" destId="{28CCBC03-F61E-4945-BC63-A9D006747F94}" srcOrd="7" destOrd="0" parTransId="{982F12EE-4B1D-48FA-B337-34A80E16C39F}" sibTransId="{C99D4456-00AD-484A-B1C9-B21736B53326}"/>
    <dgm:cxn modelId="{F57407A4-8638-4F94-BA30-D1D00432989D}" type="presOf" srcId="{649D5D63-EE49-4B19-A8EB-F9296B5A6034}" destId="{C8D1895D-9DEA-4A96-BF06-F6922D2482EC}" srcOrd="0" destOrd="1" presId="urn:microsoft.com/office/officeart/2005/8/layout/hList6"/>
    <dgm:cxn modelId="{16F72A7A-7F1D-46C0-B5BB-78534BF6F4AE}" srcId="{49E6E8EF-831D-42E7-A503-DD94AD684508}" destId="{4D2A22D0-EE70-4402-A357-5BE927CCD552}" srcOrd="4" destOrd="0" parTransId="{30818AC0-8419-4134-9583-20C59CD88D7A}" sibTransId="{DEBBCF1A-2FD9-4BA6-BF00-A24BDDFBF945}"/>
    <dgm:cxn modelId="{9D36B1EB-2DC1-4C4E-8CC9-0AD905564687}" srcId="{109C8B5F-B396-45AA-ACAE-8AAA6917F8BB}" destId="{48CD9E39-8AC7-477C-988E-76A2F1F14F99}" srcOrd="0" destOrd="0" parTransId="{B73F2BDD-A0B7-4436-9B4C-CFC5FF436146}" sibTransId="{D45D48CA-E220-4419-8EB4-B8EFC98A2484}"/>
    <dgm:cxn modelId="{6E169933-53B4-45FE-A5E0-ADFF1D22711F}" type="presOf" srcId="{AA4483AE-E0B5-451A-9AA3-FBF9E847F6BF}" destId="{AC0E507A-5906-416D-ABC3-006DD79CA567}" srcOrd="0" destOrd="1" presId="urn:microsoft.com/office/officeart/2005/8/layout/hList6"/>
    <dgm:cxn modelId="{FFF081E9-E78E-4576-8442-DC18EF4866F3}" srcId="{AB2E9945-1900-42D6-B008-21F505398975}" destId="{49E6E8EF-831D-42E7-A503-DD94AD684508}" srcOrd="2" destOrd="0" parTransId="{1E875CB5-8EC5-4712-9B33-50E2DC231223}" sibTransId="{D3C1B498-903A-4CAF-9517-0F82688738EA}"/>
    <dgm:cxn modelId="{39520800-8952-4F37-BB2D-E7D0397CE5DC}" type="presOf" srcId="{49E6E8EF-831D-42E7-A503-DD94AD684508}" destId="{C8D1895D-9DEA-4A96-BF06-F6922D2482EC}" srcOrd="0" destOrd="0" presId="urn:microsoft.com/office/officeart/2005/8/layout/hList6"/>
    <dgm:cxn modelId="{D0677F10-2526-4E0F-A121-1C39922033EE}" srcId="{109C8B5F-B396-45AA-ACAE-8AAA6917F8BB}" destId="{9946F0EC-A91F-46E7-B2C4-555AB6D9EDF4}" srcOrd="6" destOrd="0" parTransId="{59FEF43E-55BF-4D29-BBD0-0EB383854227}" sibTransId="{759304FC-DA32-4062-9102-D625017439C9}"/>
    <dgm:cxn modelId="{4B7625D8-5397-415C-90FE-9054EC232DD3}" type="presOf" srcId="{28CCBC03-F61E-4945-BC63-A9D006747F94}" destId="{BB771538-6F43-4CC6-BF0C-528CC120734D}" srcOrd="0" destOrd="8" presId="urn:microsoft.com/office/officeart/2005/8/layout/hList6"/>
    <dgm:cxn modelId="{FBCD58F7-BCB1-42F2-9911-613FDA698E5A}" type="presOf" srcId="{9946F0EC-A91F-46E7-B2C4-555AB6D9EDF4}" destId="{BB771538-6F43-4CC6-BF0C-528CC120734D}" srcOrd="0" destOrd="7" presId="urn:microsoft.com/office/officeart/2005/8/layout/hList6"/>
    <dgm:cxn modelId="{1236698C-6191-431D-B540-A589301721F6}" srcId="{49E6E8EF-831D-42E7-A503-DD94AD684508}" destId="{649D5D63-EE49-4B19-A8EB-F9296B5A6034}" srcOrd="0" destOrd="0" parTransId="{5762FA70-9AFB-4F7E-9C1A-EFBDCD9F55AD}" sibTransId="{3D16125A-CE35-4243-9E65-C500DCCFEDEA}"/>
    <dgm:cxn modelId="{82B02AB5-0F5C-44A3-B893-F5957F06B199}" srcId="{109C8B5F-B396-45AA-ACAE-8AAA6917F8BB}" destId="{848BB0F1-8F7B-47D2-8563-138372A603F5}" srcOrd="3" destOrd="0" parTransId="{8B5BDDD0-371D-4A4B-B449-24C0D831C9F2}" sibTransId="{2FC92664-85AD-40BB-B857-4545C4DC9004}"/>
    <dgm:cxn modelId="{DFC342FB-38F8-4A7D-B549-05E2F7028701}" srcId="{109C8B5F-B396-45AA-ACAE-8AAA6917F8BB}" destId="{0E83E369-A81F-442D-90C0-8CFC7C42F7BF}" srcOrd="4" destOrd="0" parTransId="{1E7354D0-FE28-434F-858D-1521D3CBAD4F}" sibTransId="{8A1D95AC-6D8D-4AEE-87DC-CDB5BE99EC32}"/>
    <dgm:cxn modelId="{D846B34D-3A3B-40B9-93E7-9D7EB13F156B}" type="presOf" srcId="{48CD9E39-8AC7-477C-988E-76A2F1F14F99}" destId="{BB771538-6F43-4CC6-BF0C-528CC120734D}" srcOrd="0" destOrd="1" presId="urn:microsoft.com/office/officeart/2005/8/layout/hList6"/>
    <dgm:cxn modelId="{862C11B0-124E-4A9D-8B2E-A65F49F9C3BC}" srcId="{109C8B5F-B396-45AA-ACAE-8AAA6917F8BB}" destId="{736DF0B6-B399-419F-89F8-D24A49320FFD}" srcOrd="1" destOrd="0" parTransId="{14420A9F-0B8A-468C-855D-B8BFE439679D}" sibTransId="{46B4A29B-4DA9-4695-AF82-AA458F5E6FF0}"/>
    <dgm:cxn modelId="{1D6CF390-5D07-4194-8ABD-F94FAF7992D7}" type="presOf" srcId="{AB2E9945-1900-42D6-B008-21F505398975}" destId="{7AE1FCE0-0FE5-4F9A-A05F-026999D17766}" srcOrd="0" destOrd="0" presId="urn:microsoft.com/office/officeart/2005/8/layout/hList6"/>
    <dgm:cxn modelId="{75993214-F6E9-4301-8DE7-9BFE6D24B246}" type="presOf" srcId="{F6381F12-4135-4CCC-B29B-7D324EB65587}" destId="{AC0E507A-5906-416D-ABC3-006DD79CA567}" srcOrd="0" destOrd="3" presId="urn:microsoft.com/office/officeart/2005/8/layout/hList6"/>
    <dgm:cxn modelId="{91C92376-F0F3-4230-85D7-7B63C197F98A}" type="presOf" srcId="{109C8B5F-B396-45AA-ACAE-8AAA6917F8BB}" destId="{BB771538-6F43-4CC6-BF0C-528CC120734D}" srcOrd="0" destOrd="0" presId="urn:microsoft.com/office/officeart/2005/8/layout/hList6"/>
    <dgm:cxn modelId="{AA95F819-2D42-45F3-8E8B-09629B2562E7}" srcId="{109C8B5F-B396-45AA-ACAE-8AAA6917F8BB}" destId="{F6A4482C-D3F2-43D8-9A72-37EF193310B3}" srcOrd="2" destOrd="0" parTransId="{D9A0FDCE-E24A-4AD0-997C-73CA860800FB}" sibTransId="{F1DAD75D-4715-41A7-A84A-496AE3494DA0}"/>
    <dgm:cxn modelId="{524A6BBA-41A7-405A-86EF-B9A8F2908857}" type="presOf" srcId="{1CFD0F05-BB1F-488A-96E2-7F8D94D6712F}" destId="{C8D1895D-9DEA-4A96-BF06-F6922D2482EC}" srcOrd="0" destOrd="3" presId="urn:microsoft.com/office/officeart/2005/8/layout/hList6"/>
    <dgm:cxn modelId="{7D994156-4798-4164-BC33-933254C9563B}" srcId="{4E78027D-E511-447E-BB0B-118DE549C29A}" destId="{AA4483AE-E0B5-451A-9AA3-FBF9E847F6BF}" srcOrd="0" destOrd="0" parTransId="{06F95BDD-5C08-4716-8FEC-3E1BF3DEBF0C}" sibTransId="{7EA2FC2F-C8FD-4869-B908-F189C7B4AA52}"/>
    <dgm:cxn modelId="{78682D49-70FB-4B9D-9756-1565C53C6D56}" srcId="{49E6E8EF-831D-42E7-A503-DD94AD684508}" destId="{4CB0E6D6-33D7-4E8C-9852-D43935585BB9}" srcOrd="3" destOrd="0" parTransId="{ADF50F90-AD85-4C3D-B565-06F302CFABA7}" sibTransId="{4DB0A210-DD1B-4BD9-BB10-59064E1B00FC}"/>
    <dgm:cxn modelId="{2166E349-C064-4531-9B83-01C8C84A8B25}" type="presOf" srcId="{0E83E369-A81F-442D-90C0-8CFC7C42F7BF}" destId="{BB771538-6F43-4CC6-BF0C-528CC120734D}" srcOrd="0" destOrd="5" presId="urn:microsoft.com/office/officeart/2005/8/layout/hList6"/>
    <dgm:cxn modelId="{E7DD87BE-9C7F-4469-8809-7B81077E966A}" type="presOf" srcId="{F5B6CB83-048E-4DFE-A39B-80D63E8ACEFA}" destId="{BB771538-6F43-4CC6-BF0C-528CC120734D}" srcOrd="0" destOrd="6" presId="urn:microsoft.com/office/officeart/2005/8/layout/hList6"/>
    <dgm:cxn modelId="{CB70F81C-0E09-4645-AAEE-FAE46FE9A6EC}" srcId="{49E6E8EF-831D-42E7-A503-DD94AD684508}" destId="{1CFD0F05-BB1F-488A-96E2-7F8D94D6712F}" srcOrd="2" destOrd="0" parTransId="{A8E97BFB-2462-48D1-BE51-1775F496C2B7}" sibTransId="{36B3EEB3-375F-4310-B5E1-3A417BDBC3D5}"/>
    <dgm:cxn modelId="{89A9F7C3-380C-430B-BF47-BBA9163D3E32}" type="presOf" srcId="{44957068-6A00-466C-BF86-5A8190381C16}" destId="{C8D1895D-9DEA-4A96-BF06-F6922D2482EC}" srcOrd="0" destOrd="2" presId="urn:microsoft.com/office/officeart/2005/8/layout/hList6"/>
    <dgm:cxn modelId="{258EBADD-C515-4646-A8E3-1B20D5C118A6}" type="presOf" srcId="{4E78027D-E511-447E-BB0B-118DE549C29A}" destId="{AC0E507A-5906-416D-ABC3-006DD79CA567}" srcOrd="0" destOrd="0" presId="urn:microsoft.com/office/officeart/2005/8/layout/hList6"/>
    <dgm:cxn modelId="{E13D4572-ACCC-4729-9AA5-AAFF1259188C}" type="presOf" srcId="{40D65E99-E437-48C7-84D3-0764A9915665}" destId="{AC0E507A-5906-416D-ABC3-006DD79CA567}" srcOrd="0" destOrd="2" presId="urn:microsoft.com/office/officeart/2005/8/layout/hList6"/>
    <dgm:cxn modelId="{718F1BA0-DC5D-4118-BCDB-6BC64A03AFC4}" srcId="{109C8B5F-B396-45AA-ACAE-8AAA6917F8BB}" destId="{F5B6CB83-048E-4DFE-A39B-80D63E8ACEFA}" srcOrd="5" destOrd="0" parTransId="{9B1465B0-3225-46CB-8587-46798BF0B8EE}" sibTransId="{AD370E10-0B87-475F-A094-B8E96F8C313B}"/>
    <dgm:cxn modelId="{761F0C1C-C800-4645-91B3-78F967F20A1A}" type="presOf" srcId="{EAE80FE3-7FC1-4BBD-81CD-59056D1E841D}" destId="{AC0E507A-5906-416D-ABC3-006DD79CA567}" srcOrd="0" destOrd="4" presId="urn:microsoft.com/office/officeart/2005/8/layout/hList6"/>
    <dgm:cxn modelId="{CA1F4C26-602A-4200-85B9-A80A710519BA}" type="presParOf" srcId="{7AE1FCE0-0FE5-4F9A-A05F-026999D17766}" destId="{BB771538-6F43-4CC6-BF0C-528CC120734D}" srcOrd="0" destOrd="0" presId="urn:microsoft.com/office/officeart/2005/8/layout/hList6"/>
    <dgm:cxn modelId="{73BA841D-2187-4456-9121-FBD25394A278}" type="presParOf" srcId="{7AE1FCE0-0FE5-4F9A-A05F-026999D17766}" destId="{5590C06E-7D62-4BE1-A384-B438799227D9}" srcOrd="1" destOrd="0" presId="urn:microsoft.com/office/officeart/2005/8/layout/hList6"/>
    <dgm:cxn modelId="{2645C4ED-07B6-4B8C-80BA-73B6243A798F}" type="presParOf" srcId="{7AE1FCE0-0FE5-4F9A-A05F-026999D17766}" destId="{AC0E507A-5906-416D-ABC3-006DD79CA567}" srcOrd="2" destOrd="0" presId="urn:microsoft.com/office/officeart/2005/8/layout/hList6"/>
    <dgm:cxn modelId="{C336E097-C869-4441-A6FE-939183BD51A5}" type="presParOf" srcId="{7AE1FCE0-0FE5-4F9A-A05F-026999D17766}" destId="{2892AD8C-6740-4D9A-B507-34368EE30F4F}" srcOrd="3" destOrd="0" presId="urn:microsoft.com/office/officeart/2005/8/layout/hList6"/>
    <dgm:cxn modelId="{399F2A3E-9463-4CB8-83FC-5EC9C39C8421}" type="presParOf" srcId="{7AE1FCE0-0FE5-4F9A-A05F-026999D17766}" destId="{C8D1895D-9DEA-4A96-BF06-F6922D2482E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37EFDA-0D47-4970-8A77-3F15DA90C44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304CB43-894E-45F8-9088-40B9026DA499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algn="just"/>
          <a:r>
            <a:rPr lang="es-EC" sz="3200" dirty="0" smtClean="0">
              <a:solidFill>
                <a:schemeClr val="tx1">
                  <a:lumMod val="65000"/>
                  <a:lumOff val="35000"/>
                </a:schemeClr>
              </a:solidFill>
            </a:rPr>
            <a:t>Sector turístico del Ecuador.</a:t>
          </a:r>
        </a:p>
        <a:p>
          <a:pPr algn="just"/>
          <a:r>
            <a:rPr lang="es-EC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</a:p>
        <a:p>
          <a:pPr algn="just"/>
          <a:r>
            <a:rPr lang="es-EC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- Ecuador está dotado de un sinnúmero de lugares paradisíacos.</a:t>
          </a:r>
        </a:p>
        <a:p>
          <a:pPr algn="just"/>
          <a:endParaRPr lang="es-EC" sz="16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algn="just"/>
          <a:endParaRPr lang="es-EC" sz="8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algn="just"/>
          <a:r>
            <a:rPr lang="es-EC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- En el 2011, </a:t>
          </a:r>
          <a:r>
            <a:rPr lang="es-EC" sz="16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1´141.000,00</a:t>
          </a:r>
          <a:r>
            <a:rPr lang="es-EC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 turistas extranjeros ingresaron al Ecuador.</a:t>
          </a:r>
        </a:p>
        <a:p>
          <a:pPr algn="just"/>
          <a:endParaRPr lang="es-EC" sz="16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algn="just"/>
          <a:endParaRPr lang="es-EC" sz="8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algn="just"/>
          <a:r>
            <a:rPr lang="es-EC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- El turista nacional gasta por 3 noches  94.00 USD; El turista extranjero gasta 1000 USD por 14 noches.</a:t>
          </a:r>
        </a:p>
        <a:p>
          <a:pPr algn="just"/>
          <a:endParaRPr lang="es-EC" sz="16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algn="just"/>
          <a:endParaRPr lang="es-EC" sz="8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algn="just"/>
          <a:r>
            <a:rPr lang="es-EC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- En el 2011 ingresaron </a:t>
          </a:r>
          <a:r>
            <a:rPr lang="es-EC" sz="16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849.7</a:t>
          </a:r>
          <a:r>
            <a:rPr lang="es-EC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 millones USD.  </a:t>
          </a:r>
          <a:endParaRPr lang="es-EC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BB1F2CF-0BDD-4928-AC89-589E75CD33FA}" type="parTrans" cxnId="{0577B653-1174-48EA-95C0-5A41D6D4C4EA}">
      <dgm:prSet/>
      <dgm:spPr/>
      <dgm:t>
        <a:bodyPr/>
        <a:lstStyle/>
        <a:p>
          <a:endParaRPr lang="es-EC"/>
        </a:p>
      </dgm:t>
    </dgm:pt>
    <dgm:pt modelId="{3B55899A-EC7A-411B-8C27-44EFE6825F47}" type="sibTrans" cxnId="{0577B653-1174-48EA-95C0-5A41D6D4C4EA}">
      <dgm:prSet/>
      <dgm:spPr/>
      <dgm:t>
        <a:bodyPr/>
        <a:lstStyle/>
        <a:p>
          <a:endParaRPr lang="es-EC"/>
        </a:p>
      </dgm:t>
    </dgm:pt>
    <dgm:pt modelId="{1347EECE-0F05-4984-BF9B-DD3C3B7077CD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algn="just"/>
          <a:r>
            <a:rPr lang="es-EC" sz="2800" dirty="0" smtClean="0">
              <a:solidFill>
                <a:schemeClr val="tx1">
                  <a:lumMod val="65000"/>
                  <a:lumOff val="35000"/>
                </a:schemeClr>
              </a:solidFill>
            </a:rPr>
            <a:t>Sector Turismo Hotelero en Manabí y Santa Ana.</a:t>
          </a:r>
        </a:p>
        <a:p>
          <a:pPr algn="just"/>
          <a:endParaRPr lang="es-EC" sz="8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algn="just"/>
          <a:endParaRPr lang="es-EC" sz="8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algn="just"/>
          <a:r>
            <a:rPr lang="es-EC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- Manabí un aproximado de visitas de </a:t>
          </a:r>
          <a:r>
            <a:rPr lang="es-EC" sz="16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1.5 millones</a:t>
          </a:r>
          <a:r>
            <a:rPr lang="es-EC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 de turistas nacionales y extranjeros.</a:t>
          </a:r>
        </a:p>
        <a:p>
          <a:pPr algn="just"/>
          <a:endParaRPr lang="es-EC" sz="8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algn="just"/>
          <a:r>
            <a:rPr lang="es-EC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- Manabí acoge el 15% de los turistas  extranjeros que visitan Ecuador .</a:t>
          </a:r>
        </a:p>
        <a:p>
          <a:pPr algn="just"/>
          <a:endParaRPr lang="es-EC" sz="8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algn="just"/>
          <a:r>
            <a:rPr lang="es-EC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- Santa Ana reconocida por sus atractivos balnearios.</a:t>
          </a:r>
        </a:p>
        <a:p>
          <a:pPr algn="just"/>
          <a:endParaRPr lang="es-EC" sz="8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algn="just"/>
          <a:r>
            <a:rPr lang="es-EC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- En el 2014 ingresaron </a:t>
          </a:r>
          <a:r>
            <a:rPr lang="es-EC" sz="16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350.000</a:t>
          </a:r>
          <a:r>
            <a:rPr lang="es-EC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 turistas.</a:t>
          </a:r>
        </a:p>
      </dgm:t>
    </dgm:pt>
    <dgm:pt modelId="{E56068A3-0D3D-4DC9-A34D-00A8620F1ACE}" type="parTrans" cxnId="{EC9FA4C8-B210-4790-82D2-F10D6D4B904F}">
      <dgm:prSet/>
      <dgm:spPr/>
      <dgm:t>
        <a:bodyPr/>
        <a:lstStyle/>
        <a:p>
          <a:endParaRPr lang="es-EC"/>
        </a:p>
      </dgm:t>
    </dgm:pt>
    <dgm:pt modelId="{19496B20-2607-4111-94B6-1EB904BDB682}" type="sibTrans" cxnId="{EC9FA4C8-B210-4790-82D2-F10D6D4B904F}">
      <dgm:prSet/>
      <dgm:spPr/>
      <dgm:t>
        <a:bodyPr/>
        <a:lstStyle/>
        <a:p>
          <a:endParaRPr lang="es-EC"/>
        </a:p>
      </dgm:t>
    </dgm:pt>
    <dgm:pt modelId="{0044E802-2B6A-4059-880C-F1C2475A39C7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60000"/>
            <a:lumOff val="40000"/>
          </a:schemeClr>
        </a:solidFill>
        <a:ln cap="rnd">
          <a:solidFill>
            <a:schemeClr val="bg1"/>
          </a:solidFill>
          <a:round/>
        </a:ln>
      </dgm:spPr>
      <dgm:t>
        <a:bodyPr vert="vert270" anchor="ctr" anchorCtr="0"/>
        <a:lstStyle/>
        <a:p>
          <a:pPr algn="ctr"/>
          <a:r>
            <a:rPr lang="es-EC" sz="4200" dirty="0" smtClean="0">
              <a:solidFill>
                <a:schemeClr val="bg1"/>
              </a:solidFill>
            </a:rPr>
            <a:t>Marco de Referencia</a:t>
          </a:r>
          <a:endParaRPr lang="es-EC" sz="4200" dirty="0">
            <a:solidFill>
              <a:schemeClr val="bg1"/>
            </a:solidFill>
          </a:endParaRPr>
        </a:p>
      </dgm:t>
    </dgm:pt>
    <dgm:pt modelId="{4828F9A9-85C2-4081-91BF-70B12C6DD783}" type="sibTrans" cxnId="{547BC20A-BC9B-484D-993E-89C2F9C83904}">
      <dgm:prSet/>
      <dgm:spPr/>
      <dgm:t>
        <a:bodyPr/>
        <a:lstStyle/>
        <a:p>
          <a:endParaRPr lang="es-EC"/>
        </a:p>
      </dgm:t>
    </dgm:pt>
    <dgm:pt modelId="{64620850-F82E-4B12-B72C-972DD54BE811}" type="parTrans" cxnId="{547BC20A-BC9B-484D-993E-89C2F9C83904}">
      <dgm:prSet/>
      <dgm:spPr/>
      <dgm:t>
        <a:bodyPr/>
        <a:lstStyle/>
        <a:p>
          <a:endParaRPr lang="es-EC"/>
        </a:p>
      </dgm:t>
    </dgm:pt>
    <dgm:pt modelId="{E1A7A811-13BB-4BBF-9C3F-BC289D25A303}" type="pres">
      <dgm:prSet presAssocID="{C237EFDA-0D47-4970-8A77-3F15DA90C44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5115677E-31FC-4FE8-9963-364B030A594C}" type="pres">
      <dgm:prSet presAssocID="{0044E802-2B6A-4059-880C-F1C2475A39C7}" presName="thickLine" presStyleLbl="alignNode1" presStyleIdx="0" presStyleCnt="1"/>
      <dgm:spPr/>
    </dgm:pt>
    <dgm:pt modelId="{7C2B5EFB-85C0-4F52-8CA5-54F0650E4BDF}" type="pres">
      <dgm:prSet presAssocID="{0044E802-2B6A-4059-880C-F1C2475A39C7}" presName="horz1" presStyleCnt="0"/>
      <dgm:spPr/>
    </dgm:pt>
    <dgm:pt modelId="{5AD5BA6E-BE26-4C0C-8F0C-3BF7C178BB58}" type="pres">
      <dgm:prSet presAssocID="{0044E802-2B6A-4059-880C-F1C2475A39C7}" presName="tx1" presStyleLbl="revTx" presStyleIdx="0" presStyleCnt="3" custScaleX="53505" custLinFactNeighborY="449"/>
      <dgm:spPr>
        <a:prstGeom prst="roundRect">
          <a:avLst/>
        </a:prstGeom>
      </dgm:spPr>
      <dgm:t>
        <a:bodyPr/>
        <a:lstStyle/>
        <a:p>
          <a:endParaRPr lang="es-EC"/>
        </a:p>
      </dgm:t>
    </dgm:pt>
    <dgm:pt modelId="{91C5C50F-2A13-43C7-8FA1-F08DF4E8665C}" type="pres">
      <dgm:prSet presAssocID="{0044E802-2B6A-4059-880C-F1C2475A39C7}" presName="vert1" presStyleCnt="0"/>
      <dgm:spPr/>
    </dgm:pt>
    <dgm:pt modelId="{FB99565F-1B53-40E2-A886-2394A60D5048}" type="pres">
      <dgm:prSet presAssocID="{3304CB43-894E-45F8-9088-40B9026DA499}" presName="vertSpace2a" presStyleCnt="0"/>
      <dgm:spPr/>
    </dgm:pt>
    <dgm:pt modelId="{C129C6D6-0D12-4725-9048-E7D31D3144FE}" type="pres">
      <dgm:prSet presAssocID="{3304CB43-894E-45F8-9088-40B9026DA499}" presName="horz2" presStyleCnt="0"/>
      <dgm:spPr/>
    </dgm:pt>
    <dgm:pt modelId="{95598A02-93F6-40A3-9B53-537ED094B7EB}" type="pres">
      <dgm:prSet presAssocID="{3304CB43-894E-45F8-9088-40B9026DA499}" presName="horzSpace2" presStyleCnt="0"/>
      <dgm:spPr/>
    </dgm:pt>
    <dgm:pt modelId="{74B42DDE-BC11-4DAF-9943-E98C8F837FBF}" type="pres">
      <dgm:prSet presAssocID="{3304CB43-894E-45F8-9088-40B9026DA499}" presName="tx2" presStyleLbl="revTx" presStyleIdx="1" presStyleCnt="3" custScaleY="107714" custLinFactNeighborX="1968" custLinFactNeighborY="-575"/>
      <dgm:spPr>
        <a:prstGeom prst="roundRect">
          <a:avLst/>
        </a:prstGeom>
      </dgm:spPr>
      <dgm:t>
        <a:bodyPr/>
        <a:lstStyle/>
        <a:p>
          <a:endParaRPr lang="es-EC"/>
        </a:p>
      </dgm:t>
    </dgm:pt>
    <dgm:pt modelId="{4A9EA0AC-F26A-4E35-ADAA-935E5FF3F942}" type="pres">
      <dgm:prSet presAssocID="{3304CB43-894E-45F8-9088-40B9026DA499}" presName="vert2" presStyleCnt="0"/>
      <dgm:spPr/>
    </dgm:pt>
    <dgm:pt modelId="{EA593D97-E5CF-4302-9E84-6F0846850101}" type="pres">
      <dgm:prSet presAssocID="{1347EECE-0F05-4984-BF9B-DD3C3B7077CD}" presName="horz3" presStyleCnt="0"/>
      <dgm:spPr/>
    </dgm:pt>
    <dgm:pt modelId="{8CE341DD-F050-4820-9DC7-34385DB5A849}" type="pres">
      <dgm:prSet presAssocID="{1347EECE-0F05-4984-BF9B-DD3C3B7077CD}" presName="horzSpace3" presStyleCnt="0"/>
      <dgm:spPr/>
    </dgm:pt>
    <dgm:pt modelId="{8C192421-A08B-4EFA-A8E7-96F041E962C1}" type="pres">
      <dgm:prSet presAssocID="{1347EECE-0F05-4984-BF9B-DD3C3B7077CD}" presName="tx3" presStyleLbl="revTx" presStyleIdx="2" presStyleCnt="3" custScaleY="177883" custLinFactNeighborX="6669" custLinFactNeighborY="6361"/>
      <dgm:spPr>
        <a:prstGeom prst="roundRect">
          <a:avLst/>
        </a:prstGeom>
      </dgm:spPr>
      <dgm:t>
        <a:bodyPr/>
        <a:lstStyle/>
        <a:p>
          <a:endParaRPr lang="es-EC"/>
        </a:p>
      </dgm:t>
    </dgm:pt>
    <dgm:pt modelId="{33210E46-2058-44E0-80E7-49B6A9A3EC07}" type="pres">
      <dgm:prSet presAssocID="{1347EECE-0F05-4984-BF9B-DD3C3B7077CD}" presName="vert3" presStyleCnt="0"/>
      <dgm:spPr/>
    </dgm:pt>
    <dgm:pt modelId="{12CBB27A-4B85-4B6C-9AF1-451C12DAD2AA}" type="pres">
      <dgm:prSet presAssocID="{3304CB43-894E-45F8-9088-40B9026DA499}" presName="thinLine2b" presStyleLbl="callout" presStyleIdx="0" presStyleCnt="1" custLinFactNeighborX="1874" custLinFactNeighborY="-4667"/>
      <dgm:spPr/>
    </dgm:pt>
    <dgm:pt modelId="{45EE0993-D5E7-4029-BD1A-1F051C4BF0D7}" type="pres">
      <dgm:prSet presAssocID="{3304CB43-894E-45F8-9088-40B9026DA499}" presName="vertSpace2b" presStyleCnt="0"/>
      <dgm:spPr/>
    </dgm:pt>
  </dgm:ptLst>
  <dgm:cxnLst>
    <dgm:cxn modelId="{0FBC7C92-45DE-4DB8-91A1-A1BC60F9DFFE}" type="presOf" srcId="{C237EFDA-0D47-4970-8A77-3F15DA90C445}" destId="{E1A7A811-13BB-4BBF-9C3F-BC289D25A303}" srcOrd="0" destOrd="0" presId="urn:microsoft.com/office/officeart/2008/layout/LinedList"/>
    <dgm:cxn modelId="{61F422E1-E30F-4902-91E2-166E95BAAA48}" type="presOf" srcId="{3304CB43-894E-45F8-9088-40B9026DA499}" destId="{74B42DDE-BC11-4DAF-9943-E98C8F837FBF}" srcOrd="0" destOrd="0" presId="urn:microsoft.com/office/officeart/2008/layout/LinedList"/>
    <dgm:cxn modelId="{042E7AA7-1984-439E-9F92-872529E00692}" type="presOf" srcId="{1347EECE-0F05-4984-BF9B-DD3C3B7077CD}" destId="{8C192421-A08B-4EFA-A8E7-96F041E962C1}" srcOrd="0" destOrd="0" presId="urn:microsoft.com/office/officeart/2008/layout/LinedList"/>
    <dgm:cxn modelId="{02C713E2-0F06-41E4-83E5-3CE1921E9651}" type="presOf" srcId="{0044E802-2B6A-4059-880C-F1C2475A39C7}" destId="{5AD5BA6E-BE26-4C0C-8F0C-3BF7C178BB58}" srcOrd="0" destOrd="0" presId="urn:microsoft.com/office/officeart/2008/layout/LinedList"/>
    <dgm:cxn modelId="{EC9FA4C8-B210-4790-82D2-F10D6D4B904F}" srcId="{3304CB43-894E-45F8-9088-40B9026DA499}" destId="{1347EECE-0F05-4984-BF9B-DD3C3B7077CD}" srcOrd="0" destOrd="0" parTransId="{E56068A3-0D3D-4DC9-A34D-00A8620F1ACE}" sibTransId="{19496B20-2607-4111-94B6-1EB904BDB682}"/>
    <dgm:cxn modelId="{0577B653-1174-48EA-95C0-5A41D6D4C4EA}" srcId="{0044E802-2B6A-4059-880C-F1C2475A39C7}" destId="{3304CB43-894E-45F8-9088-40B9026DA499}" srcOrd="0" destOrd="0" parTransId="{BBB1F2CF-0BDD-4928-AC89-589E75CD33FA}" sibTransId="{3B55899A-EC7A-411B-8C27-44EFE6825F47}"/>
    <dgm:cxn modelId="{547BC20A-BC9B-484D-993E-89C2F9C83904}" srcId="{C237EFDA-0D47-4970-8A77-3F15DA90C445}" destId="{0044E802-2B6A-4059-880C-F1C2475A39C7}" srcOrd="0" destOrd="0" parTransId="{64620850-F82E-4B12-B72C-972DD54BE811}" sibTransId="{4828F9A9-85C2-4081-91BF-70B12C6DD783}"/>
    <dgm:cxn modelId="{48E1E637-6975-4105-95AF-D763BC21F011}" type="presParOf" srcId="{E1A7A811-13BB-4BBF-9C3F-BC289D25A303}" destId="{5115677E-31FC-4FE8-9963-364B030A594C}" srcOrd="0" destOrd="0" presId="urn:microsoft.com/office/officeart/2008/layout/LinedList"/>
    <dgm:cxn modelId="{BF94571E-BAB1-4020-9163-5AB53CCC1172}" type="presParOf" srcId="{E1A7A811-13BB-4BBF-9C3F-BC289D25A303}" destId="{7C2B5EFB-85C0-4F52-8CA5-54F0650E4BDF}" srcOrd="1" destOrd="0" presId="urn:microsoft.com/office/officeart/2008/layout/LinedList"/>
    <dgm:cxn modelId="{CF4D2DA3-B412-4C18-AA31-8D8C93FBAE37}" type="presParOf" srcId="{7C2B5EFB-85C0-4F52-8CA5-54F0650E4BDF}" destId="{5AD5BA6E-BE26-4C0C-8F0C-3BF7C178BB58}" srcOrd="0" destOrd="0" presId="urn:microsoft.com/office/officeart/2008/layout/LinedList"/>
    <dgm:cxn modelId="{5715F41E-9FA2-41D1-B43E-4F7CFA1882A9}" type="presParOf" srcId="{7C2B5EFB-85C0-4F52-8CA5-54F0650E4BDF}" destId="{91C5C50F-2A13-43C7-8FA1-F08DF4E8665C}" srcOrd="1" destOrd="0" presId="urn:microsoft.com/office/officeart/2008/layout/LinedList"/>
    <dgm:cxn modelId="{13E583A8-DFA1-4CF8-976C-F1FF6EDBA9FA}" type="presParOf" srcId="{91C5C50F-2A13-43C7-8FA1-F08DF4E8665C}" destId="{FB99565F-1B53-40E2-A886-2394A60D5048}" srcOrd="0" destOrd="0" presId="urn:microsoft.com/office/officeart/2008/layout/LinedList"/>
    <dgm:cxn modelId="{E5D1A032-8CE5-4EDA-B091-454DB5524415}" type="presParOf" srcId="{91C5C50F-2A13-43C7-8FA1-F08DF4E8665C}" destId="{C129C6D6-0D12-4725-9048-E7D31D3144FE}" srcOrd="1" destOrd="0" presId="urn:microsoft.com/office/officeart/2008/layout/LinedList"/>
    <dgm:cxn modelId="{EB00A4BD-C651-402D-9A39-4F1B0C85985C}" type="presParOf" srcId="{C129C6D6-0D12-4725-9048-E7D31D3144FE}" destId="{95598A02-93F6-40A3-9B53-537ED094B7EB}" srcOrd="0" destOrd="0" presId="urn:microsoft.com/office/officeart/2008/layout/LinedList"/>
    <dgm:cxn modelId="{F9C524CA-C057-4161-94A8-D3AE35215B35}" type="presParOf" srcId="{C129C6D6-0D12-4725-9048-E7D31D3144FE}" destId="{74B42DDE-BC11-4DAF-9943-E98C8F837FBF}" srcOrd="1" destOrd="0" presId="urn:microsoft.com/office/officeart/2008/layout/LinedList"/>
    <dgm:cxn modelId="{EEFD6B22-66C0-42FD-93A9-B9F66C317016}" type="presParOf" srcId="{C129C6D6-0D12-4725-9048-E7D31D3144FE}" destId="{4A9EA0AC-F26A-4E35-ADAA-935E5FF3F942}" srcOrd="2" destOrd="0" presId="urn:microsoft.com/office/officeart/2008/layout/LinedList"/>
    <dgm:cxn modelId="{0EFFDB42-F30C-46BA-9BA2-79F5DA9ECE46}" type="presParOf" srcId="{4A9EA0AC-F26A-4E35-ADAA-935E5FF3F942}" destId="{EA593D97-E5CF-4302-9E84-6F0846850101}" srcOrd="0" destOrd="0" presId="urn:microsoft.com/office/officeart/2008/layout/LinedList"/>
    <dgm:cxn modelId="{F6B93735-B3D4-4976-88AD-42DFF1C0C6E1}" type="presParOf" srcId="{EA593D97-E5CF-4302-9E84-6F0846850101}" destId="{8CE341DD-F050-4820-9DC7-34385DB5A849}" srcOrd="0" destOrd="0" presId="urn:microsoft.com/office/officeart/2008/layout/LinedList"/>
    <dgm:cxn modelId="{1C46ABB0-98ED-4496-BE6B-E62F2CBFEB61}" type="presParOf" srcId="{EA593D97-E5CF-4302-9E84-6F0846850101}" destId="{8C192421-A08B-4EFA-A8E7-96F041E962C1}" srcOrd="1" destOrd="0" presId="urn:microsoft.com/office/officeart/2008/layout/LinedList"/>
    <dgm:cxn modelId="{8E2CEA94-0F8E-4158-9C61-75F4C527FE99}" type="presParOf" srcId="{EA593D97-E5CF-4302-9E84-6F0846850101}" destId="{33210E46-2058-44E0-80E7-49B6A9A3EC07}" srcOrd="2" destOrd="0" presId="urn:microsoft.com/office/officeart/2008/layout/LinedList"/>
    <dgm:cxn modelId="{FD671C7A-3EF0-40C5-8D0A-9A6EEF3C156A}" type="presParOf" srcId="{91C5C50F-2A13-43C7-8FA1-F08DF4E8665C}" destId="{12CBB27A-4B85-4B6C-9AF1-451C12DAD2AA}" srcOrd="2" destOrd="0" presId="urn:microsoft.com/office/officeart/2008/layout/LinedList"/>
    <dgm:cxn modelId="{7C3EF083-86E8-4C1F-9777-93554133A2FC}" type="presParOf" srcId="{91C5C50F-2A13-43C7-8FA1-F08DF4E8665C}" destId="{45EE0993-D5E7-4029-BD1A-1F051C4BF0D7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37EFDA-0D47-4970-8A77-3F15DA90C44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044E802-2B6A-4059-880C-F1C2475A39C7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/>
        </a:solidFill>
        <a:ln>
          <a:solidFill>
            <a:schemeClr val="bg1"/>
          </a:solidFill>
        </a:ln>
      </dgm:spPr>
      <dgm:t>
        <a:bodyPr vert="vert270" anchor="ctr" anchorCtr="0"/>
        <a:lstStyle/>
        <a:p>
          <a:pPr algn="ctr"/>
          <a:r>
            <a:rPr lang="es-EC" sz="4200" dirty="0" smtClean="0">
              <a:solidFill>
                <a:schemeClr val="bg1"/>
              </a:solidFill>
            </a:rPr>
            <a:t>Marco de referencia</a:t>
          </a:r>
          <a:endParaRPr lang="es-EC" sz="4200" dirty="0">
            <a:solidFill>
              <a:schemeClr val="bg1"/>
            </a:solidFill>
          </a:endParaRPr>
        </a:p>
      </dgm:t>
    </dgm:pt>
    <dgm:pt modelId="{64620850-F82E-4B12-B72C-972DD54BE811}" type="parTrans" cxnId="{547BC20A-BC9B-484D-993E-89C2F9C83904}">
      <dgm:prSet/>
      <dgm:spPr/>
      <dgm:t>
        <a:bodyPr/>
        <a:lstStyle/>
        <a:p>
          <a:endParaRPr lang="es-EC"/>
        </a:p>
      </dgm:t>
    </dgm:pt>
    <dgm:pt modelId="{4828F9A9-85C2-4081-91BF-70B12C6DD783}" type="sibTrans" cxnId="{547BC20A-BC9B-484D-993E-89C2F9C83904}">
      <dgm:prSet/>
      <dgm:spPr/>
      <dgm:t>
        <a:bodyPr/>
        <a:lstStyle/>
        <a:p>
          <a:endParaRPr lang="es-EC"/>
        </a:p>
      </dgm:t>
    </dgm:pt>
    <dgm:pt modelId="{0825B223-2FEB-4784-A204-CC70CDCDB231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algn="just"/>
          <a:r>
            <a:rPr lang="es-EC" sz="3400" dirty="0" smtClean="0">
              <a:solidFill>
                <a:schemeClr val="tx1">
                  <a:lumMod val="65000"/>
                  <a:lumOff val="35000"/>
                </a:schemeClr>
              </a:solidFill>
            </a:rPr>
            <a:t>Sector de la Construcción en el Ecuador.</a:t>
          </a:r>
        </a:p>
      </dgm:t>
    </dgm:pt>
    <dgm:pt modelId="{BB01A06C-0AC1-4725-A4D8-316D711FF513}" type="parTrans" cxnId="{F82E33BC-5518-4931-A5C9-6950CBE0E0DB}">
      <dgm:prSet/>
      <dgm:spPr/>
      <dgm:t>
        <a:bodyPr/>
        <a:lstStyle/>
        <a:p>
          <a:endParaRPr lang="es-EC"/>
        </a:p>
      </dgm:t>
    </dgm:pt>
    <dgm:pt modelId="{87C9CE27-3CE1-4EEB-827A-2D3FC9A91FDE}" type="sibTrans" cxnId="{F82E33BC-5518-4931-A5C9-6950CBE0E0DB}">
      <dgm:prSet/>
      <dgm:spPr/>
      <dgm:t>
        <a:bodyPr/>
        <a:lstStyle/>
        <a:p>
          <a:endParaRPr lang="es-EC"/>
        </a:p>
      </dgm:t>
    </dgm:pt>
    <dgm:pt modelId="{94C090AB-5405-4FE2-96A4-053BFBCDBA84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algn="just"/>
          <a:r>
            <a:rPr lang="es-EC" sz="3200" dirty="0" smtClean="0">
              <a:solidFill>
                <a:schemeClr val="tx1">
                  <a:lumMod val="65000"/>
                  <a:lumOff val="35000"/>
                </a:schemeClr>
              </a:solidFill>
            </a:rPr>
            <a:t>Infraestructura hotelera del Ecuador</a:t>
          </a:r>
        </a:p>
        <a:p>
          <a:pPr algn="ctr"/>
          <a:r>
            <a:rPr lang="es-EC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Hoteles de 1 a 5 Estrellas.</a:t>
          </a:r>
        </a:p>
        <a:p>
          <a:pPr algn="just"/>
          <a:endParaRPr lang="es-EC" sz="1600" dirty="0"/>
        </a:p>
      </dgm:t>
    </dgm:pt>
    <dgm:pt modelId="{277C463C-0770-4DB3-B4BC-84D9EEC9D168}" type="parTrans" cxnId="{C336F1B1-9B44-43B0-A83D-469E8588A2BA}">
      <dgm:prSet/>
      <dgm:spPr/>
      <dgm:t>
        <a:bodyPr/>
        <a:lstStyle/>
        <a:p>
          <a:endParaRPr lang="es-EC"/>
        </a:p>
      </dgm:t>
    </dgm:pt>
    <dgm:pt modelId="{E2D0C18C-8E6A-4D7F-8D3A-189D85BAAD46}" type="sibTrans" cxnId="{C336F1B1-9B44-43B0-A83D-469E8588A2BA}">
      <dgm:prSet/>
      <dgm:spPr/>
      <dgm:t>
        <a:bodyPr/>
        <a:lstStyle/>
        <a:p>
          <a:endParaRPr lang="es-EC"/>
        </a:p>
      </dgm:t>
    </dgm:pt>
    <dgm:pt modelId="{863BEC18-7397-40BA-8B51-0A136C61D825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algn="just"/>
          <a:r>
            <a:rPr lang="es-EC" sz="3200" dirty="0" smtClean="0">
              <a:solidFill>
                <a:schemeClr val="tx1">
                  <a:lumMod val="65000"/>
                  <a:lumOff val="35000"/>
                </a:schemeClr>
              </a:solidFill>
            </a:rPr>
            <a:t>Sector Construcción de Manabí  y Santa Ana.</a:t>
          </a:r>
        </a:p>
        <a:p>
          <a:pPr algn="just"/>
          <a:endParaRPr lang="es-EC" sz="8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algn="just"/>
          <a:endParaRPr lang="es-EC" sz="8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algn="just"/>
          <a:r>
            <a:rPr lang="es-EC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La participación del sector de la  Construcción en la economía de Manabí se presenta en un  11%.</a:t>
          </a:r>
          <a:endParaRPr lang="es-EC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589B646-7A72-41EF-8F7B-934FE752A944}" type="parTrans" cxnId="{B31ED607-2C18-4BEE-BC07-CEB0A626219D}">
      <dgm:prSet/>
      <dgm:spPr/>
      <dgm:t>
        <a:bodyPr/>
        <a:lstStyle/>
        <a:p>
          <a:endParaRPr lang="es-EC"/>
        </a:p>
      </dgm:t>
    </dgm:pt>
    <dgm:pt modelId="{96A81720-5A72-4F6A-A9FB-34CB9C43833C}" type="sibTrans" cxnId="{B31ED607-2C18-4BEE-BC07-CEB0A626219D}">
      <dgm:prSet/>
      <dgm:spPr/>
      <dgm:t>
        <a:bodyPr/>
        <a:lstStyle/>
        <a:p>
          <a:endParaRPr lang="es-EC"/>
        </a:p>
      </dgm:t>
    </dgm:pt>
    <dgm:pt modelId="{58E44200-1D04-4F81-A04D-BC3D88C2760C}">
      <dgm:prSet phldrT="[Texto]" custT="1"/>
      <dgm:spPr/>
      <dgm:t>
        <a:bodyPr/>
        <a:lstStyle/>
        <a:p>
          <a:r>
            <a:rPr lang="es-EC" sz="3200" b="1" i="1" dirty="0" smtClean="0">
              <a:solidFill>
                <a:schemeClr val="tx1">
                  <a:lumMod val="65000"/>
                  <a:lumOff val="35000"/>
                </a:schemeClr>
              </a:solidFill>
            </a:rPr>
            <a:t>23% en el PIB</a:t>
          </a:r>
          <a:endParaRPr lang="es-EC" sz="3200" b="1" i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6B7EAEE-82CA-4EED-BBD5-10A63151CF16}" type="parTrans" cxnId="{F1102D71-4DB0-4A7C-A88B-2E0100E1DC7B}">
      <dgm:prSet/>
      <dgm:spPr/>
      <dgm:t>
        <a:bodyPr/>
        <a:lstStyle/>
        <a:p>
          <a:endParaRPr lang="es-EC"/>
        </a:p>
      </dgm:t>
    </dgm:pt>
    <dgm:pt modelId="{2CAB862E-8F0D-4916-88D9-B9B73B92BFAB}" type="sibTrans" cxnId="{F1102D71-4DB0-4A7C-A88B-2E0100E1DC7B}">
      <dgm:prSet/>
      <dgm:spPr/>
      <dgm:t>
        <a:bodyPr/>
        <a:lstStyle/>
        <a:p>
          <a:endParaRPr lang="es-EC"/>
        </a:p>
      </dgm:t>
    </dgm:pt>
    <dgm:pt modelId="{E1A7A811-13BB-4BBF-9C3F-BC289D25A303}" type="pres">
      <dgm:prSet presAssocID="{C237EFDA-0D47-4970-8A77-3F15DA90C44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5115677E-31FC-4FE8-9963-364B030A594C}" type="pres">
      <dgm:prSet presAssocID="{0044E802-2B6A-4059-880C-F1C2475A39C7}" presName="thickLine" presStyleLbl="alignNode1" presStyleIdx="0" presStyleCnt="1"/>
      <dgm:spPr/>
      <dgm:t>
        <a:bodyPr/>
        <a:lstStyle/>
        <a:p>
          <a:endParaRPr lang="es-EC"/>
        </a:p>
      </dgm:t>
    </dgm:pt>
    <dgm:pt modelId="{7C2B5EFB-85C0-4F52-8CA5-54F0650E4BDF}" type="pres">
      <dgm:prSet presAssocID="{0044E802-2B6A-4059-880C-F1C2475A39C7}" presName="horz1" presStyleCnt="0"/>
      <dgm:spPr/>
      <dgm:t>
        <a:bodyPr/>
        <a:lstStyle/>
        <a:p>
          <a:endParaRPr lang="es-EC"/>
        </a:p>
      </dgm:t>
    </dgm:pt>
    <dgm:pt modelId="{5AD5BA6E-BE26-4C0C-8F0C-3BF7C178BB58}" type="pres">
      <dgm:prSet presAssocID="{0044E802-2B6A-4059-880C-F1C2475A39C7}" presName="tx1" presStyleLbl="revTx" presStyleIdx="0" presStyleCnt="5" custScaleX="53894"/>
      <dgm:spPr>
        <a:prstGeom prst="roundRect">
          <a:avLst/>
        </a:prstGeom>
      </dgm:spPr>
      <dgm:t>
        <a:bodyPr/>
        <a:lstStyle/>
        <a:p>
          <a:endParaRPr lang="es-EC"/>
        </a:p>
      </dgm:t>
    </dgm:pt>
    <dgm:pt modelId="{91C5C50F-2A13-43C7-8FA1-F08DF4E8665C}" type="pres">
      <dgm:prSet presAssocID="{0044E802-2B6A-4059-880C-F1C2475A39C7}" presName="vert1" presStyleCnt="0"/>
      <dgm:spPr/>
      <dgm:t>
        <a:bodyPr/>
        <a:lstStyle/>
        <a:p>
          <a:endParaRPr lang="es-EC"/>
        </a:p>
      </dgm:t>
    </dgm:pt>
    <dgm:pt modelId="{2E5B39C5-0B7D-4E56-8B9C-EFDD279E3CC4}" type="pres">
      <dgm:prSet presAssocID="{0825B223-2FEB-4784-A204-CC70CDCDB231}" presName="vertSpace2a" presStyleCnt="0"/>
      <dgm:spPr/>
      <dgm:t>
        <a:bodyPr/>
        <a:lstStyle/>
        <a:p>
          <a:endParaRPr lang="es-EC"/>
        </a:p>
      </dgm:t>
    </dgm:pt>
    <dgm:pt modelId="{B4077D5C-9BBE-4F0B-9594-09CE6BB50846}" type="pres">
      <dgm:prSet presAssocID="{0825B223-2FEB-4784-A204-CC70CDCDB231}" presName="horz2" presStyleCnt="0"/>
      <dgm:spPr/>
      <dgm:t>
        <a:bodyPr/>
        <a:lstStyle/>
        <a:p>
          <a:endParaRPr lang="es-EC"/>
        </a:p>
      </dgm:t>
    </dgm:pt>
    <dgm:pt modelId="{892C843D-F606-4BDF-9C88-7A2C3AE3FAED}" type="pres">
      <dgm:prSet presAssocID="{0825B223-2FEB-4784-A204-CC70CDCDB231}" presName="horzSpace2" presStyleCnt="0"/>
      <dgm:spPr/>
      <dgm:t>
        <a:bodyPr/>
        <a:lstStyle/>
        <a:p>
          <a:endParaRPr lang="es-EC"/>
        </a:p>
      </dgm:t>
    </dgm:pt>
    <dgm:pt modelId="{F9E35116-AB4F-4ACA-8224-064E874D20A9}" type="pres">
      <dgm:prSet presAssocID="{0825B223-2FEB-4784-A204-CC70CDCDB231}" presName="tx2" presStyleLbl="revTx" presStyleIdx="1" presStyleCnt="5" custScaleX="106994" custScaleY="46248" custLinFactNeighborX="-203" custLinFactNeighborY="1818"/>
      <dgm:spPr>
        <a:prstGeom prst="roundRect">
          <a:avLst/>
        </a:prstGeom>
      </dgm:spPr>
      <dgm:t>
        <a:bodyPr/>
        <a:lstStyle/>
        <a:p>
          <a:endParaRPr lang="es-EC"/>
        </a:p>
      </dgm:t>
    </dgm:pt>
    <dgm:pt modelId="{C6888906-28D5-486B-B811-17E3EE766849}" type="pres">
      <dgm:prSet presAssocID="{0825B223-2FEB-4784-A204-CC70CDCDB231}" presName="vert2" presStyleCnt="0"/>
      <dgm:spPr/>
      <dgm:t>
        <a:bodyPr/>
        <a:lstStyle/>
        <a:p>
          <a:endParaRPr lang="es-EC"/>
        </a:p>
      </dgm:t>
    </dgm:pt>
    <dgm:pt modelId="{38D310F5-15DE-49F2-A638-785E2FDB8985}" type="pres">
      <dgm:prSet presAssocID="{0825B223-2FEB-4784-A204-CC70CDCDB231}" presName="thinLine2b" presStyleLbl="callout" presStyleIdx="0" presStyleCnt="3" custLinFactY="1900000" custLinFactNeighborX="-1874" custLinFactNeighborY="1989760"/>
      <dgm:spPr>
        <a:ln>
          <a:noFill/>
        </a:ln>
      </dgm:spPr>
      <dgm:t>
        <a:bodyPr/>
        <a:lstStyle/>
        <a:p>
          <a:endParaRPr lang="es-EC"/>
        </a:p>
      </dgm:t>
    </dgm:pt>
    <dgm:pt modelId="{01E6E484-897F-4C22-9D15-052635AA97F9}" type="pres">
      <dgm:prSet presAssocID="{0825B223-2FEB-4784-A204-CC70CDCDB231}" presName="vertSpace2b" presStyleCnt="0"/>
      <dgm:spPr/>
      <dgm:t>
        <a:bodyPr/>
        <a:lstStyle/>
        <a:p>
          <a:endParaRPr lang="es-EC"/>
        </a:p>
      </dgm:t>
    </dgm:pt>
    <dgm:pt modelId="{27DA4D61-0B93-4088-814A-DD2E0D51DDB9}" type="pres">
      <dgm:prSet presAssocID="{58E44200-1D04-4F81-A04D-BC3D88C2760C}" presName="horz2" presStyleCnt="0"/>
      <dgm:spPr/>
      <dgm:t>
        <a:bodyPr/>
        <a:lstStyle/>
        <a:p>
          <a:endParaRPr lang="es-EC"/>
        </a:p>
      </dgm:t>
    </dgm:pt>
    <dgm:pt modelId="{5F06565A-B602-4B37-9D66-4498E99C728F}" type="pres">
      <dgm:prSet presAssocID="{58E44200-1D04-4F81-A04D-BC3D88C2760C}" presName="horzSpace2" presStyleCnt="0"/>
      <dgm:spPr/>
      <dgm:t>
        <a:bodyPr/>
        <a:lstStyle/>
        <a:p>
          <a:endParaRPr lang="es-EC"/>
        </a:p>
      </dgm:t>
    </dgm:pt>
    <dgm:pt modelId="{BC33FA5D-7441-446E-B2DB-DF1873E8909C}" type="pres">
      <dgm:prSet presAssocID="{58E44200-1D04-4F81-A04D-BC3D88C2760C}" presName="tx2" presStyleLbl="revTx" presStyleIdx="2" presStyleCnt="5" custScaleX="80780" custScaleY="15415" custLinFactX="32749" custLinFactNeighborX="100000" custLinFactNeighborY="-53246"/>
      <dgm:spPr/>
      <dgm:t>
        <a:bodyPr/>
        <a:lstStyle/>
        <a:p>
          <a:endParaRPr lang="es-EC"/>
        </a:p>
      </dgm:t>
    </dgm:pt>
    <dgm:pt modelId="{8496ADE8-1F9F-491C-A89C-2BF805BCE7AB}" type="pres">
      <dgm:prSet presAssocID="{58E44200-1D04-4F81-A04D-BC3D88C2760C}" presName="vert2" presStyleCnt="0"/>
      <dgm:spPr/>
      <dgm:t>
        <a:bodyPr/>
        <a:lstStyle/>
        <a:p>
          <a:endParaRPr lang="es-EC"/>
        </a:p>
      </dgm:t>
    </dgm:pt>
    <dgm:pt modelId="{331861BA-6EAE-4413-9E56-D1ADAE5A36F3}" type="pres">
      <dgm:prSet presAssocID="{58E44200-1D04-4F81-A04D-BC3D88C2760C}" presName="thinLine2b" presStyleLbl="callout" presStyleIdx="1" presStyleCnt="3" custLinFactY="-100000" custLinFactNeighborX="3746" custLinFactNeighborY="-19692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E131673F-F9E6-42A0-8C92-A0CD0D11EC5C}" type="pres">
      <dgm:prSet presAssocID="{58E44200-1D04-4F81-A04D-BC3D88C2760C}" presName="vertSpace2b" presStyleCnt="0"/>
      <dgm:spPr/>
      <dgm:t>
        <a:bodyPr/>
        <a:lstStyle/>
        <a:p>
          <a:endParaRPr lang="es-EC"/>
        </a:p>
      </dgm:t>
    </dgm:pt>
    <dgm:pt modelId="{C0F990B1-47BF-4EB6-88CE-D8A34BFC8E69}" type="pres">
      <dgm:prSet presAssocID="{94C090AB-5405-4FE2-96A4-053BFBCDBA84}" presName="horz2" presStyleCnt="0"/>
      <dgm:spPr/>
      <dgm:t>
        <a:bodyPr/>
        <a:lstStyle/>
        <a:p>
          <a:endParaRPr lang="es-EC"/>
        </a:p>
      </dgm:t>
    </dgm:pt>
    <dgm:pt modelId="{8636EAA7-900C-4A62-83ED-DD43CD591BB5}" type="pres">
      <dgm:prSet presAssocID="{94C090AB-5405-4FE2-96A4-053BFBCDBA84}" presName="horzSpace2" presStyleCnt="0"/>
      <dgm:spPr/>
      <dgm:t>
        <a:bodyPr/>
        <a:lstStyle/>
        <a:p>
          <a:endParaRPr lang="es-EC"/>
        </a:p>
      </dgm:t>
    </dgm:pt>
    <dgm:pt modelId="{E4E261BA-76AA-4A31-B265-0DE7C44C0737}" type="pres">
      <dgm:prSet presAssocID="{94C090AB-5405-4FE2-96A4-053BFBCDBA84}" presName="tx2" presStyleLbl="revTx" presStyleIdx="3" presStyleCnt="5" custScaleX="112273" custScaleY="59596" custLinFactNeighborX="-1593" custLinFactNeighborY="-6907"/>
      <dgm:spPr>
        <a:prstGeom prst="roundRect">
          <a:avLst/>
        </a:prstGeom>
      </dgm:spPr>
      <dgm:t>
        <a:bodyPr/>
        <a:lstStyle/>
        <a:p>
          <a:endParaRPr lang="es-EC"/>
        </a:p>
      </dgm:t>
    </dgm:pt>
    <dgm:pt modelId="{E321A6EF-850C-448E-BA3B-146451366910}" type="pres">
      <dgm:prSet presAssocID="{94C090AB-5405-4FE2-96A4-053BFBCDBA84}" presName="vert2" presStyleCnt="0"/>
      <dgm:spPr/>
      <dgm:t>
        <a:bodyPr/>
        <a:lstStyle/>
        <a:p>
          <a:endParaRPr lang="es-EC"/>
        </a:p>
      </dgm:t>
    </dgm:pt>
    <dgm:pt modelId="{DA8C3369-7667-468E-A71B-97C2738AB314}" type="pres">
      <dgm:prSet presAssocID="{863BEC18-7397-40BA-8B51-0A136C61D825}" presName="horz3" presStyleCnt="0"/>
      <dgm:spPr/>
      <dgm:t>
        <a:bodyPr/>
        <a:lstStyle/>
        <a:p>
          <a:endParaRPr lang="es-EC"/>
        </a:p>
      </dgm:t>
    </dgm:pt>
    <dgm:pt modelId="{B6A0444C-865C-4C37-A2E8-FD655E9DDF60}" type="pres">
      <dgm:prSet presAssocID="{863BEC18-7397-40BA-8B51-0A136C61D825}" presName="horzSpace3" presStyleCnt="0"/>
      <dgm:spPr/>
      <dgm:t>
        <a:bodyPr/>
        <a:lstStyle/>
        <a:p>
          <a:endParaRPr lang="es-EC"/>
        </a:p>
      </dgm:t>
    </dgm:pt>
    <dgm:pt modelId="{7E5B1855-ED64-48AD-8D84-D416AFD9F8EA}" type="pres">
      <dgm:prSet presAssocID="{863BEC18-7397-40BA-8B51-0A136C61D825}" presName="tx3" presStyleLbl="revTx" presStyleIdx="4" presStyleCnt="5" custScaleX="114740" custScaleY="532050" custLinFactNeighborX="-1829" custLinFactNeighborY="-51957"/>
      <dgm:spPr>
        <a:prstGeom prst="roundRect">
          <a:avLst/>
        </a:prstGeom>
      </dgm:spPr>
      <dgm:t>
        <a:bodyPr/>
        <a:lstStyle/>
        <a:p>
          <a:endParaRPr lang="es-EC"/>
        </a:p>
      </dgm:t>
    </dgm:pt>
    <dgm:pt modelId="{B485C0B0-ED37-4067-8127-4253A7BB8520}" type="pres">
      <dgm:prSet presAssocID="{863BEC18-7397-40BA-8B51-0A136C61D825}" presName="vert3" presStyleCnt="0"/>
      <dgm:spPr/>
      <dgm:t>
        <a:bodyPr/>
        <a:lstStyle/>
        <a:p>
          <a:endParaRPr lang="es-EC"/>
        </a:p>
      </dgm:t>
    </dgm:pt>
    <dgm:pt modelId="{9CD89728-4C7A-435D-A8D9-C26A68C38EA7}" type="pres">
      <dgm:prSet presAssocID="{94C090AB-5405-4FE2-96A4-053BFBCDBA84}" presName="thinLine2b" presStyleLbl="callout" presStyleIdx="2" presStyleCnt="3"/>
      <dgm:spPr>
        <a:ln>
          <a:noFill/>
        </a:ln>
      </dgm:spPr>
      <dgm:t>
        <a:bodyPr/>
        <a:lstStyle/>
        <a:p>
          <a:endParaRPr lang="es-EC"/>
        </a:p>
      </dgm:t>
    </dgm:pt>
    <dgm:pt modelId="{4DE33514-587D-44A4-A0B1-F97BC799A257}" type="pres">
      <dgm:prSet presAssocID="{94C090AB-5405-4FE2-96A4-053BFBCDBA84}" presName="vertSpace2b" presStyleCnt="0"/>
      <dgm:spPr/>
      <dgm:t>
        <a:bodyPr/>
        <a:lstStyle/>
        <a:p>
          <a:endParaRPr lang="es-EC"/>
        </a:p>
      </dgm:t>
    </dgm:pt>
  </dgm:ptLst>
  <dgm:cxnLst>
    <dgm:cxn modelId="{C336F1B1-9B44-43B0-A83D-469E8588A2BA}" srcId="{0044E802-2B6A-4059-880C-F1C2475A39C7}" destId="{94C090AB-5405-4FE2-96A4-053BFBCDBA84}" srcOrd="2" destOrd="0" parTransId="{277C463C-0770-4DB3-B4BC-84D9EEC9D168}" sibTransId="{E2D0C18C-8E6A-4D7F-8D3A-189D85BAAD46}"/>
    <dgm:cxn modelId="{F82E33BC-5518-4931-A5C9-6950CBE0E0DB}" srcId="{0044E802-2B6A-4059-880C-F1C2475A39C7}" destId="{0825B223-2FEB-4784-A204-CC70CDCDB231}" srcOrd="0" destOrd="0" parTransId="{BB01A06C-0AC1-4725-A4D8-316D711FF513}" sibTransId="{87C9CE27-3CE1-4EEB-827A-2D3FC9A91FDE}"/>
    <dgm:cxn modelId="{131A0902-2DB1-476F-9214-D5AC0825A401}" type="presOf" srcId="{58E44200-1D04-4F81-A04D-BC3D88C2760C}" destId="{BC33FA5D-7441-446E-B2DB-DF1873E8909C}" srcOrd="0" destOrd="0" presId="urn:microsoft.com/office/officeart/2008/layout/LinedList"/>
    <dgm:cxn modelId="{911592AD-DE4C-4EC0-9ABD-3B27B1F80D78}" type="presOf" srcId="{94C090AB-5405-4FE2-96A4-053BFBCDBA84}" destId="{E4E261BA-76AA-4A31-B265-0DE7C44C0737}" srcOrd="0" destOrd="0" presId="urn:microsoft.com/office/officeart/2008/layout/LinedList"/>
    <dgm:cxn modelId="{B31ED607-2C18-4BEE-BC07-CEB0A626219D}" srcId="{94C090AB-5405-4FE2-96A4-053BFBCDBA84}" destId="{863BEC18-7397-40BA-8B51-0A136C61D825}" srcOrd="0" destOrd="0" parTransId="{9589B646-7A72-41EF-8F7B-934FE752A944}" sibTransId="{96A81720-5A72-4F6A-A9FB-34CB9C43833C}"/>
    <dgm:cxn modelId="{DE4A9D39-D9C6-4DD8-A100-4137E2BE340D}" type="presOf" srcId="{0044E802-2B6A-4059-880C-F1C2475A39C7}" destId="{5AD5BA6E-BE26-4C0C-8F0C-3BF7C178BB58}" srcOrd="0" destOrd="0" presId="urn:microsoft.com/office/officeart/2008/layout/LinedList"/>
    <dgm:cxn modelId="{F1102D71-4DB0-4A7C-A88B-2E0100E1DC7B}" srcId="{0044E802-2B6A-4059-880C-F1C2475A39C7}" destId="{58E44200-1D04-4F81-A04D-BC3D88C2760C}" srcOrd="1" destOrd="0" parTransId="{E6B7EAEE-82CA-4EED-BBD5-10A63151CF16}" sibTransId="{2CAB862E-8F0D-4916-88D9-B9B73B92BFAB}"/>
    <dgm:cxn modelId="{547BC20A-BC9B-484D-993E-89C2F9C83904}" srcId="{C237EFDA-0D47-4970-8A77-3F15DA90C445}" destId="{0044E802-2B6A-4059-880C-F1C2475A39C7}" srcOrd="0" destOrd="0" parTransId="{64620850-F82E-4B12-B72C-972DD54BE811}" sibTransId="{4828F9A9-85C2-4081-91BF-70B12C6DD783}"/>
    <dgm:cxn modelId="{76FCF6AD-14AD-4B54-AC24-D53444E2AA03}" type="presOf" srcId="{C237EFDA-0D47-4970-8A77-3F15DA90C445}" destId="{E1A7A811-13BB-4BBF-9C3F-BC289D25A303}" srcOrd="0" destOrd="0" presId="urn:microsoft.com/office/officeart/2008/layout/LinedList"/>
    <dgm:cxn modelId="{351F844D-5A69-4AC7-9355-4B827C2F5331}" type="presOf" srcId="{863BEC18-7397-40BA-8B51-0A136C61D825}" destId="{7E5B1855-ED64-48AD-8D84-D416AFD9F8EA}" srcOrd="0" destOrd="0" presId="urn:microsoft.com/office/officeart/2008/layout/LinedList"/>
    <dgm:cxn modelId="{2363A5D7-37AD-4BE3-AB33-B638F0D94614}" type="presOf" srcId="{0825B223-2FEB-4784-A204-CC70CDCDB231}" destId="{F9E35116-AB4F-4ACA-8224-064E874D20A9}" srcOrd="0" destOrd="0" presId="urn:microsoft.com/office/officeart/2008/layout/LinedList"/>
    <dgm:cxn modelId="{A01DAA04-317F-4499-BF4D-741D8EE333AA}" type="presParOf" srcId="{E1A7A811-13BB-4BBF-9C3F-BC289D25A303}" destId="{5115677E-31FC-4FE8-9963-364B030A594C}" srcOrd="0" destOrd="0" presId="urn:microsoft.com/office/officeart/2008/layout/LinedList"/>
    <dgm:cxn modelId="{3E13A9D6-C94F-400E-AF25-66F52B29B2F9}" type="presParOf" srcId="{E1A7A811-13BB-4BBF-9C3F-BC289D25A303}" destId="{7C2B5EFB-85C0-4F52-8CA5-54F0650E4BDF}" srcOrd="1" destOrd="0" presId="urn:microsoft.com/office/officeart/2008/layout/LinedList"/>
    <dgm:cxn modelId="{B89EC361-D56C-4C46-A0E8-B7AD50B6ECEB}" type="presParOf" srcId="{7C2B5EFB-85C0-4F52-8CA5-54F0650E4BDF}" destId="{5AD5BA6E-BE26-4C0C-8F0C-3BF7C178BB58}" srcOrd="0" destOrd="0" presId="urn:microsoft.com/office/officeart/2008/layout/LinedList"/>
    <dgm:cxn modelId="{B836B757-64DA-42AA-9B7B-CE205AACFDED}" type="presParOf" srcId="{7C2B5EFB-85C0-4F52-8CA5-54F0650E4BDF}" destId="{91C5C50F-2A13-43C7-8FA1-F08DF4E8665C}" srcOrd="1" destOrd="0" presId="urn:microsoft.com/office/officeart/2008/layout/LinedList"/>
    <dgm:cxn modelId="{26F91562-82E1-4EAD-9E47-CDC95C10917A}" type="presParOf" srcId="{91C5C50F-2A13-43C7-8FA1-F08DF4E8665C}" destId="{2E5B39C5-0B7D-4E56-8B9C-EFDD279E3CC4}" srcOrd="0" destOrd="0" presId="urn:microsoft.com/office/officeart/2008/layout/LinedList"/>
    <dgm:cxn modelId="{FB5282E3-E6AD-43A5-941F-801B88EB512A}" type="presParOf" srcId="{91C5C50F-2A13-43C7-8FA1-F08DF4E8665C}" destId="{B4077D5C-9BBE-4F0B-9594-09CE6BB50846}" srcOrd="1" destOrd="0" presId="urn:microsoft.com/office/officeart/2008/layout/LinedList"/>
    <dgm:cxn modelId="{AFB1007A-2119-4DDC-9380-E134CE1B4D9C}" type="presParOf" srcId="{B4077D5C-9BBE-4F0B-9594-09CE6BB50846}" destId="{892C843D-F606-4BDF-9C88-7A2C3AE3FAED}" srcOrd="0" destOrd="0" presId="urn:microsoft.com/office/officeart/2008/layout/LinedList"/>
    <dgm:cxn modelId="{32FF20BD-ABEE-428D-B88E-2FF1A2D9C23F}" type="presParOf" srcId="{B4077D5C-9BBE-4F0B-9594-09CE6BB50846}" destId="{F9E35116-AB4F-4ACA-8224-064E874D20A9}" srcOrd="1" destOrd="0" presId="urn:microsoft.com/office/officeart/2008/layout/LinedList"/>
    <dgm:cxn modelId="{1CE5699D-FBAD-4506-82FD-4A86482C598C}" type="presParOf" srcId="{B4077D5C-9BBE-4F0B-9594-09CE6BB50846}" destId="{C6888906-28D5-486B-B811-17E3EE766849}" srcOrd="2" destOrd="0" presId="urn:microsoft.com/office/officeart/2008/layout/LinedList"/>
    <dgm:cxn modelId="{78B3DF55-CF63-421F-94BD-7A9899E5EE92}" type="presParOf" srcId="{91C5C50F-2A13-43C7-8FA1-F08DF4E8665C}" destId="{38D310F5-15DE-49F2-A638-785E2FDB8985}" srcOrd="2" destOrd="0" presId="urn:microsoft.com/office/officeart/2008/layout/LinedList"/>
    <dgm:cxn modelId="{F73B9C56-26FB-41D5-91B3-C649CC42BEC8}" type="presParOf" srcId="{91C5C50F-2A13-43C7-8FA1-F08DF4E8665C}" destId="{01E6E484-897F-4C22-9D15-052635AA97F9}" srcOrd="3" destOrd="0" presId="urn:microsoft.com/office/officeart/2008/layout/LinedList"/>
    <dgm:cxn modelId="{2C610EC1-48E5-4721-B969-1BAD9C59FE87}" type="presParOf" srcId="{91C5C50F-2A13-43C7-8FA1-F08DF4E8665C}" destId="{27DA4D61-0B93-4088-814A-DD2E0D51DDB9}" srcOrd="4" destOrd="0" presId="urn:microsoft.com/office/officeart/2008/layout/LinedList"/>
    <dgm:cxn modelId="{4157E1F1-2903-4678-9CBC-79F86DE750FD}" type="presParOf" srcId="{27DA4D61-0B93-4088-814A-DD2E0D51DDB9}" destId="{5F06565A-B602-4B37-9D66-4498E99C728F}" srcOrd="0" destOrd="0" presId="urn:microsoft.com/office/officeart/2008/layout/LinedList"/>
    <dgm:cxn modelId="{09B90483-BB2A-4913-BDCF-3A73DDEFE040}" type="presParOf" srcId="{27DA4D61-0B93-4088-814A-DD2E0D51DDB9}" destId="{BC33FA5D-7441-446E-B2DB-DF1873E8909C}" srcOrd="1" destOrd="0" presId="urn:microsoft.com/office/officeart/2008/layout/LinedList"/>
    <dgm:cxn modelId="{5270AB4A-1284-4704-8074-807C07FF14A4}" type="presParOf" srcId="{27DA4D61-0B93-4088-814A-DD2E0D51DDB9}" destId="{8496ADE8-1F9F-491C-A89C-2BF805BCE7AB}" srcOrd="2" destOrd="0" presId="urn:microsoft.com/office/officeart/2008/layout/LinedList"/>
    <dgm:cxn modelId="{595A9A46-A94A-4AFD-B3C0-CC2376BCAC6E}" type="presParOf" srcId="{91C5C50F-2A13-43C7-8FA1-F08DF4E8665C}" destId="{331861BA-6EAE-4413-9E56-D1ADAE5A36F3}" srcOrd="5" destOrd="0" presId="urn:microsoft.com/office/officeart/2008/layout/LinedList"/>
    <dgm:cxn modelId="{6080C264-EEA3-4A2C-AB81-F04BF715A5EE}" type="presParOf" srcId="{91C5C50F-2A13-43C7-8FA1-F08DF4E8665C}" destId="{E131673F-F9E6-42A0-8C92-A0CD0D11EC5C}" srcOrd="6" destOrd="0" presId="urn:microsoft.com/office/officeart/2008/layout/LinedList"/>
    <dgm:cxn modelId="{67A64F06-CE29-4D31-97B7-08C96DD72E76}" type="presParOf" srcId="{91C5C50F-2A13-43C7-8FA1-F08DF4E8665C}" destId="{C0F990B1-47BF-4EB6-88CE-D8A34BFC8E69}" srcOrd="7" destOrd="0" presId="urn:microsoft.com/office/officeart/2008/layout/LinedList"/>
    <dgm:cxn modelId="{BC500EC0-E8FE-4830-A999-8A505623DB45}" type="presParOf" srcId="{C0F990B1-47BF-4EB6-88CE-D8A34BFC8E69}" destId="{8636EAA7-900C-4A62-83ED-DD43CD591BB5}" srcOrd="0" destOrd="0" presId="urn:microsoft.com/office/officeart/2008/layout/LinedList"/>
    <dgm:cxn modelId="{3A829D7A-2433-4EEC-ADB0-4B1235642807}" type="presParOf" srcId="{C0F990B1-47BF-4EB6-88CE-D8A34BFC8E69}" destId="{E4E261BA-76AA-4A31-B265-0DE7C44C0737}" srcOrd="1" destOrd="0" presId="urn:microsoft.com/office/officeart/2008/layout/LinedList"/>
    <dgm:cxn modelId="{0C2188C4-71AD-4B2D-834C-55B512DC661B}" type="presParOf" srcId="{C0F990B1-47BF-4EB6-88CE-D8A34BFC8E69}" destId="{E321A6EF-850C-448E-BA3B-146451366910}" srcOrd="2" destOrd="0" presId="urn:microsoft.com/office/officeart/2008/layout/LinedList"/>
    <dgm:cxn modelId="{FF63425D-367E-4E47-AFF2-242A6B4DF40B}" type="presParOf" srcId="{E321A6EF-850C-448E-BA3B-146451366910}" destId="{DA8C3369-7667-468E-A71B-97C2738AB314}" srcOrd="0" destOrd="0" presId="urn:microsoft.com/office/officeart/2008/layout/LinedList"/>
    <dgm:cxn modelId="{D4E2C60A-3482-492C-9A50-3D2C7562B9B8}" type="presParOf" srcId="{DA8C3369-7667-468E-A71B-97C2738AB314}" destId="{B6A0444C-865C-4C37-A2E8-FD655E9DDF60}" srcOrd="0" destOrd="0" presId="urn:microsoft.com/office/officeart/2008/layout/LinedList"/>
    <dgm:cxn modelId="{0F756EF4-5844-41EF-BA87-265E64777C88}" type="presParOf" srcId="{DA8C3369-7667-468E-A71B-97C2738AB314}" destId="{7E5B1855-ED64-48AD-8D84-D416AFD9F8EA}" srcOrd="1" destOrd="0" presId="urn:microsoft.com/office/officeart/2008/layout/LinedList"/>
    <dgm:cxn modelId="{22DAE9B0-5361-4E05-843B-446CADD09B4E}" type="presParOf" srcId="{DA8C3369-7667-468E-A71B-97C2738AB314}" destId="{B485C0B0-ED37-4067-8127-4253A7BB8520}" srcOrd="2" destOrd="0" presId="urn:microsoft.com/office/officeart/2008/layout/LinedList"/>
    <dgm:cxn modelId="{2A4CA9C3-C70D-4CD7-AFE5-91CD0AA5B20D}" type="presParOf" srcId="{91C5C50F-2A13-43C7-8FA1-F08DF4E8665C}" destId="{9CD89728-4C7A-435D-A8D9-C26A68C38EA7}" srcOrd="8" destOrd="0" presId="urn:microsoft.com/office/officeart/2008/layout/LinedList"/>
    <dgm:cxn modelId="{1ED3BFFD-05EB-4431-9BA9-3C2ED6B38D61}" type="presParOf" srcId="{91C5C50F-2A13-43C7-8FA1-F08DF4E8665C}" destId="{4DE33514-587D-44A4-A0B1-F97BC799A25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C15975-7A40-4399-AD50-377B013209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EC61C3E-5ABC-47D9-8A4A-4F1041A4EA0F}">
      <dgm:prSet phldrT="[Texto]" custT="1"/>
      <dgm:spPr/>
      <dgm:t>
        <a:bodyPr anchor="ctr" anchorCtr="0"/>
        <a:lstStyle/>
        <a:p>
          <a:pPr algn="just"/>
          <a:r>
            <a:rPr lang="es-EC" sz="3300" b="1" i="1" u="sng" dirty="0" smtClean="0"/>
            <a:t>Técnica Constructiva aplicable al hotel ecológico.</a:t>
          </a:r>
          <a:endParaRPr lang="es-EC" sz="3300" b="1" i="1" u="sng" dirty="0"/>
        </a:p>
      </dgm:t>
    </dgm:pt>
    <dgm:pt modelId="{1D077751-576D-486C-AE89-A3C03A5C7B09}" type="parTrans" cxnId="{95C3A561-D3A3-4FEE-B775-9F447B7AB0B3}">
      <dgm:prSet/>
      <dgm:spPr/>
      <dgm:t>
        <a:bodyPr/>
        <a:lstStyle/>
        <a:p>
          <a:endParaRPr lang="es-EC"/>
        </a:p>
      </dgm:t>
    </dgm:pt>
    <dgm:pt modelId="{FFFC5800-73CA-42FA-AD93-254D61C533F1}" type="sibTrans" cxnId="{95C3A561-D3A3-4FEE-B775-9F447B7AB0B3}">
      <dgm:prSet/>
      <dgm:spPr/>
      <dgm:t>
        <a:bodyPr/>
        <a:lstStyle/>
        <a:p>
          <a:endParaRPr lang="es-EC"/>
        </a:p>
      </dgm:t>
    </dgm:pt>
    <dgm:pt modelId="{CD0FA4A9-2B8C-45E4-937E-61431E61AE3C}">
      <dgm:prSet phldrT="[Texto]"/>
      <dgm:spPr/>
      <dgm:t>
        <a:bodyPr/>
        <a:lstStyle/>
        <a:p>
          <a:r>
            <a:rPr lang="es-EC" b="1" i="1" dirty="0" smtClean="0"/>
            <a:t>Tratamiento</a:t>
          </a:r>
          <a:r>
            <a:rPr lang="es-EC" dirty="0" smtClean="0"/>
            <a:t> </a:t>
          </a:r>
          <a:r>
            <a:rPr lang="es-EC" b="1" i="1" dirty="0" smtClean="0"/>
            <a:t>de</a:t>
          </a:r>
          <a:r>
            <a:rPr lang="es-EC" dirty="0" smtClean="0"/>
            <a:t> </a:t>
          </a:r>
          <a:r>
            <a:rPr lang="es-EC" b="1" i="1" dirty="0" smtClean="0"/>
            <a:t>Aguas</a:t>
          </a:r>
          <a:r>
            <a:rPr lang="es-EC" dirty="0" smtClean="0"/>
            <a:t> </a:t>
          </a:r>
          <a:r>
            <a:rPr lang="es-EC" b="1" i="1" dirty="0" smtClean="0"/>
            <a:t>Residuales</a:t>
          </a:r>
          <a:endParaRPr lang="es-EC" b="1" i="1" dirty="0"/>
        </a:p>
      </dgm:t>
    </dgm:pt>
    <dgm:pt modelId="{BEC7E3DC-83D3-4965-B782-BD8FA2517254}" type="parTrans" cxnId="{F63F9059-7CAA-432F-85B1-E89F6FBF1253}">
      <dgm:prSet/>
      <dgm:spPr/>
      <dgm:t>
        <a:bodyPr/>
        <a:lstStyle/>
        <a:p>
          <a:endParaRPr lang="es-EC"/>
        </a:p>
      </dgm:t>
    </dgm:pt>
    <dgm:pt modelId="{9FAA5240-12FA-4700-8018-6D1DE6A8D7B2}" type="sibTrans" cxnId="{F63F9059-7CAA-432F-85B1-E89F6FBF1253}">
      <dgm:prSet/>
      <dgm:spPr/>
      <dgm:t>
        <a:bodyPr/>
        <a:lstStyle/>
        <a:p>
          <a:endParaRPr lang="es-EC"/>
        </a:p>
      </dgm:t>
    </dgm:pt>
    <dgm:pt modelId="{B28309C3-C8ED-4B6D-915C-C671EA261C79}" type="pres">
      <dgm:prSet presAssocID="{A0C15975-7A40-4399-AD50-377B013209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39CC557-80A8-40FA-B57E-A1A65679FD7B}" type="pres">
      <dgm:prSet presAssocID="{2EC61C3E-5ABC-47D9-8A4A-4F1041A4EA0F}" presName="parentText" presStyleLbl="node1" presStyleIdx="0" presStyleCnt="2" custScaleX="95451" custScaleY="28036" custLinFactY="-90418" custLinFactNeighborX="-190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374550-18E0-4CA0-8445-3DA7AD728EF2}" type="pres">
      <dgm:prSet presAssocID="{FFFC5800-73CA-42FA-AD93-254D61C533F1}" presName="spacer" presStyleCnt="0"/>
      <dgm:spPr/>
    </dgm:pt>
    <dgm:pt modelId="{984736D4-8EF5-4B27-BC36-BF679C2E07A7}" type="pres">
      <dgm:prSet presAssocID="{CD0FA4A9-2B8C-45E4-937E-61431E61AE3C}" presName="parentText" presStyleLbl="node1" presStyleIdx="1" presStyleCnt="2" custScaleX="80384" custScaleY="25038" custLinFactY="-80440" custLinFactNeighborX="-1094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FB255C6-2742-4F8E-A1DB-AFE3A9D71EA5}" type="presOf" srcId="{A0C15975-7A40-4399-AD50-377B0132092D}" destId="{B28309C3-C8ED-4B6D-915C-C671EA261C79}" srcOrd="0" destOrd="0" presId="urn:microsoft.com/office/officeart/2005/8/layout/vList2"/>
    <dgm:cxn modelId="{F63F9059-7CAA-432F-85B1-E89F6FBF1253}" srcId="{A0C15975-7A40-4399-AD50-377B0132092D}" destId="{CD0FA4A9-2B8C-45E4-937E-61431E61AE3C}" srcOrd="1" destOrd="0" parTransId="{BEC7E3DC-83D3-4965-B782-BD8FA2517254}" sibTransId="{9FAA5240-12FA-4700-8018-6D1DE6A8D7B2}"/>
    <dgm:cxn modelId="{95C3A561-D3A3-4FEE-B775-9F447B7AB0B3}" srcId="{A0C15975-7A40-4399-AD50-377B0132092D}" destId="{2EC61C3E-5ABC-47D9-8A4A-4F1041A4EA0F}" srcOrd="0" destOrd="0" parTransId="{1D077751-576D-486C-AE89-A3C03A5C7B09}" sibTransId="{FFFC5800-73CA-42FA-AD93-254D61C533F1}"/>
    <dgm:cxn modelId="{2A03A355-1CCC-48AC-878C-C973CF938E0C}" type="presOf" srcId="{2EC61C3E-5ABC-47D9-8A4A-4F1041A4EA0F}" destId="{439CC557-80A8-40FA-B57E-A1A65679FD7B}" srcOrd="0" destOrd="0" presId="urn:microsoft.com/office/officeart/2005/8/layout/vList2"/>
    <dgm:cxn modelId="{1F8B69DC-6092-443D-94C9-9924F4AFD507}" type="presOf" srcId="{CD0FA4A9-2B8C-45E4-937E-61431E61AE3C}" destId="{984736D4-8EF5-4B27-BC36-BF679C2E07A7}" srcOrd="0" destOrd="0" presId="urn:microsoft.com/office/officeart/2005/8/layout/vList2"/>
    <dgm:cxn modelId="{5C22ED41-0F93-4E2B-8D58-38597DF7F05C}" type="presParOf" srcId="{B28309C3-C8ED-4B6D-915C-C671EA261C79}" destId="{439CC557-80A8-40FA-B57E-A1A65679FD7B}" srcOrd="0" destOrd="0" presId="urn:microsoft.com/office/officeart/2005/8/layout/vList2"/>
    <dgm:cxn modelId="{ADB220ED-943F-4CFE-AD74-616B3BD99E55}" type="presParOf" srcId="{B28309C3-C8ED-4B6D-915C-C671EA261C79}" destId="{F5374550-18E0-4CA0-8445-3DA7AD728EF2}" srcOrd="1" destOrd="0" presId="urn:microsoft.com/office/officeart/2005/8/layout/vList2"/>
    <dgm:cxn modelId="{722283BC-9EE0-4A1B-9FEB-E01EA06B1CDD}" type="presParOf" srcId="{B28309C3-C8ED-4B6D-915C-C671EA261C79}" destId="{984736D4-8EF5-4B27-BC36-BF679C2E07A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C15975-7A40-4399-AD50-377B0132092D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34FF36E-086E-4660-B856-31170A62D02B}">
      <dgm:prSet phldrT="[Texto]" custT="1"/>
      <dgm:spPr/>
      <dgm:t>
        <a:bodyPr anchor="ctr" anchorCtr="0"/>
        <a:lstStyle/>
        <a:p>
          <a:pPr algn="just"/>
          <a:r>
            <a:rPr lang="es-EC" sz="3500" b="1" i="1" u="sng" dirty="0" smtClean="0"/>
            <a:t>Técnica Constructiva aplicable al hotel ecológico</a:t>
          </a:r>
          <a:r>
            <a:rPr lang="es-EC" sz="3600" b="1" i="1" u="sng" dirty="0" smtClean="0"/>
            <a:t>.</a:t>
          </a:r>
          <a:endParaRPr lang="es-EC" sz="3600" b="1" i="1" u="sng" dirty="0"/>
        </a:p>
      </dgm:t>
    </dgm:pt>
    <dgm:pt modelId="{0197FD45-71C1-4717-91B4-CD0A0083D7ED}" type="parTrans" cxnId="{06224D38-0CF4-4907-A88C-6B5C98BF5628}">
      <dgm:prSet/>
      <dgm:spPr/>
      <dgm:t>
        <a:bodyPr/>
        <a:lstStyle/>
        <a:p>
          <a:endParaRPr lang="es-EC"/>
        </a:p>
      </dgm:t>
    </dgm:pt>
    <dgm:pt modelId="{D3BC8818-97C6-44F5-9607-EDBB515E9DF9}" type="sibTrans" cxnId="{06224D38-0CF4-4907-A88C-6B5C98BF5628}">
      <dgm:prSet/>
      <dgm:spPr/>
      <dgm:t>
        <a:bodyPr/>
        <a:lstStyle/>
        <a:p>
          <a:endParaRPr lang="es-EC"/>
        </a:p>
      </dgm:t>
    </dgm:pt>
    <dgm:pt modelId="{7D5172AB-51F8-4D16-ADD6-9BE2EC3A42AA}">
      <dgm:prSet phldrT="[Texto]" custT="1"/>
      <dgm:spPr/>
      <dgm:t>
        <a:bodyPr/>
        <a:lstStyle/>
        <a:p>
          <a:r>
            <a:rPr lang="es-EC" sz="2400" b="1" i="1" dirty="0" smtClean="0"/>
            <a:t>Tratamiento de aguas grises mediante fosas y biofiltro</a:t>
          </a:r>
          <a:endParaRPr lang="es-EC" sz="2400" b="1" i="1" dirty="0"/>
        </a:p>
      </dgm:t>
    </dgm:pt>
    <dgm:pt modelId="{A2B02B11-8C90-4811-8E84-90AB8DDDF5CD}" type="parTrans" cxnId="{00584B59-7D63-4BF1-A2A2-1E1665C88248}">
      <dgm:prSet/>
      <dgm:spPr/>
      <dgm:t>
        <a:bodyPr/>
        <a:lstStyle/>
        <a:p>
          <a:endParaRPr lang="es-EC"/>
        </a:p>
      </dgm:t>
    </dgm:pt>
    <dgm:pt modelId="{381E91F6-0090-4541-9BF6-ACB034B2FE43}" type="sibTrans" cxnId="{00584B59-7D63-4BF1-A2A2-1E1665C88248}">
      <dgm:prSet/>
      <dgm:spPr/>
      <dgm:t>
        <a:bodyPr/>
        <a:lstStyle/>
        <a:p>
          <a:endParaRPr lang="es-EC"/>
        </a:p>
      </dgm:t>
    </dgm:pt>
    <dgm:pt modelId="{DBBCB719-FC7D-4C58-BA4C-7ABF6C59E294}" type="pres">
      <dgm:prSet presAssocID="{A0C15975-7A40-4399-AD50-377B0132092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CBB47623-4007-4360-8746-A389BA38174D}" type="pres">
      <dgm:prSet presAssocID="{734FF36E-086E-4660-B856-31170A62D02B}" presName="root" presStyleCnt="0">
        <dgm:presLayoutVars>
          <dgm:chMax/>
          <dgm:chPref val="4"/>
        </dgm:presLayoutVars>
      </dgm:prSet>
      <dgm:spPr/>
    </dgm:pt>
    <dgm:pt modelId="{66FAE09E-E650-4320-A83F-8E291E297701}" type="pres">
      <dgm:prSet presAssocID="{734FF36E-086E-4660-B856-31170A62D02B}" presName="rootComposite" presStyleCnt="0">
        <dgm:presLayoutVars/>
      </dgm:prSet>
      <dgm:spPr/>
    </dgm:pt>
    <dgm:pt modelId="{5037A3E5-61B2-4E5F-9D27-00D908D13D50}" type="pres">
      <dgm:prSet presAssocID="{734FF36E-086E-4660-B856-31170A62D02B}" presName="rootText" presStyleLbl="node0" presStyleIdx="0" presStyleCnt="1" custScaleY="35468" custLinFactY="-12263" custLinFactNeighborY="-100000">
        <dgm:presLayoutVars>
          <dgm:chMax/>
          <dgm:chPref val="4"/>
        </dgm:presLayoutVars>
      </dgm:prSet>
      <dgm:spPr/>
      <dgm:t>
        <a:bodyPr/>
        <a:lstStyle/>
        <a:p>
          <a:endParaRPr lang="es-EC"/>
        </a:p>
      </dgm:t>
    </dgm:pt>
    <dgm:pt modelId="{EF322B7C-AD92-4279-9D07-E5AC139F83BC}" type="pres">
      <dgm:prSet presAssocID="{734FF36E-086E-4660-B856-31170A62D02B}" presName="childShape" presStyleCnt="0">
        <dgm:presLayoutVars>
          <dgm:chMax val="0"/>
          <dgm:chPref val="0"/>
        </dgm:presLayoutVars>
      </dgm:prSet>
      <dgm:spPr/>
    </dgm:pt>
    <dgm:pt modelId="{F32B7342-0A38-4D4E-B9B3-0CDE6F798FFA}" type="pres">
      <dgm:prSet presAssocID="{7D5172AB-51F8-4D16-ADD6-9BE2EC3A42AA}" presName="childComposite" presStyleCnt="0">
        <dgm:presLayoutVars>
          <dgm:chMax val="0"/>
          <dgm:chPref val="0"/>
        </dgm:presLayoutVars>
      </dgm:prSet>
      <dgm:spPr/>
    </dgm:pt>
    <dgm:pt modelId="{57BF6D8D-2683-4856-BF65-384B850F803D}" type="pres">
      <dgm:prSet presAssocID="{7D5172AB-51F8-4D16-ADD6-9BE2EC3A42AA}" presName="Image" presStyleLbl="node1" presStyleIdx="0" presStyleCnt="1" custLinFactNeighborX="2070" custLinFactNeighborY="-9273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6F8F0DB1-6793-48D2-953D-587A96997282}" type="pres">
      <dgm:prSet presAssocID="{7D5172AB-51F8-4D16-ADD6-9BE2EC3A42AA}" presName="childText" presStyleLbl="lnNode1" presStyleIdx="0" presStyleCnt="1" custScaleY="44534" custLinFactY="-20468" custLinFactNeighborX="-158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F70BE9E-AE5C-449E-B87F-4D1EC3313330}" type="presOf" srcId="{7D5172AB-51F8-4D16-ADD6-9BE2EC3A42AA}" destId="{6F8F0DB1-6793-48D2-953D-587A96997282}" srcOrd="0" destOrd="0" presId="urn:microsoft.com/office/officeart/2008/layout/PictureAccentList"/>
    <dgm:cxn modelId="{AD045155-559A-463D-9277-223DB6AE805A}" type="presOf" srcId="{734FF36E-086E-4660-B856-31170A62D02B}" destId="{5037A3E5-61B2-4E5F-9D27-00D908D13D50}" srcOrd="0" destOrd="0" presId="urn:microsoft.com/office/officeart/2008/layout/PictureAccentList"/>
    <dgm:cxn modelId="{47CB5C83-C97D-4633-9BF8-2FB721C8BB85}" type="presOf" srcId="{A0C15975-7A40-4399-AD50-377B0132092D}" destId="{DBBCB719-FC7D-4C58-BA4C-7ABF6C59E294}" srcOrd="0" destOrd="0" presId="urn:microsoft.com/office/officeart/2008/layout/PictureAccentList"/>
    <dgm:cxn modelId="{06224D38-0CF4-4907-A88C-6B5C98BF5628}" srcId="{A0C15975-7A40-4399-AD50-377B0132092D}" destId="{734FF36E-086E-4660-B856-31170A62D02B}" srcOrd="0" destOrd="0" parTransId="{0197FD45-71C1-4717-91B4-CD0A0083D7ED}" sibTransId="{D3BC8818-97C6-44F5-9607-EDBB515E9DF9}"/>
    <dgm:cxn modelId="{00584B59-7D63-4BF1-A2A2-1E1665C88248}" srcId="{734FF36E-086E-4660-B856-31170A62D02B}" destId="{7D5172AB-51F8-4D16-ADD6-9BE2EC3A42AA}" srcOrd="0" destOrd="0" parTransId="{A2B02B11-8C90-4811-8E84-90AB8DDDF5CD}" sibTransId="{381E91F6-0090-4541-9BF6-ACB034B2FE43}"/>
    <dgm:cxn modelId="{615C9BF3-CC27-4E57-B633-B1BD66B48B87}" type="presParOf" srcId="{DBBCB719-FC7D-4C58-BA4C-7ABF6C59E294}" destId="{CBB47623-4007-4360-8746-A389BA38174D}" srcOrd="0" destOrd="0" presId="urn:microsoft.com/office/officeart/2008/layout/PictureAccentList"/>
    <dgm:cxn modelId="{CE3E8E9B-796B-4CE0-914D-1C6FF8678F39}" type="presParOf" srcId="{CBB47623-4007-4360-8746-A389BA38174D}" destId="{66FAE09E-E650-4320-A83F-8E291E297701}" srcOrd="0" destOrd="0" presId="urn:microsoft.com/office/officeart/2008/layout/PictureAccentList"/>
    <dgm:cxn modelId="{2A8423A3-F1D1-4001-8E90-4B28D9764637}" type="presParOf" srcId="{66FAE09E-E650-4320-A83F-8E291E297701}" destId="{5037A3E5-61B2-4E5F-9D27-00D908D13D50}" srcOrd="0" destOrd="0" presId="urn:microsoft.com/office/officeart/2008/layout/PictureAccentList"/>
    <dgm:cxn modelId="{E3E7FB48-8BD4-4AED-823C-361FFAAC1BBC}" type="presParOf" srcId="{CBB47623-4007-4360-8746-A389BA38174D}" destId="{EF322B7C-AD92-4279-9D07-E5AC139F83BC}" srcOrd="1" destOrd="0" presId="urn:microsoft.com/office/officeart/2008/layout/PictureAccentList"/>
    <dgm:cxn modelId="{EF82CBD6-C18A-4453-B658-D3D23C2AB2B5}" type="presParOf" srcId="{EF322B7C-AD92-4279-9D07-E5AC139F83BC}" destId="{F32B7342-0A38-4D4E-B9B3-0CDE6F798FFA}" srcOrd="0" destOrd="0" presId="urn:microsoft.com/office/officeart/2008/layout/PictureAccentList"/>
    <dgm:cxn modelId="{94480AC3-E166-4871-80FB-7BDAD27579FA}" type="presParOf" srcId="{F32B7342-0A38-4D4E-B9B3-0CDE6F798FFA}" destId="{57BF6D8D-2683-4856-BF65-384B850F803D}" srcOrd="0" destOrd="0" presId="urn:microsoft.com/office/officeart/2008/layout/PictureAccentList"/>
    <dgm:cxn modelId="{6ECF0342-BA2B-46E3-83C0-F0BADF8FB5BF}" type="presParOf" srcId="{F32B7342-0A38-4D4E-B9B3-0CDE6F798FFA}" destId="{6F8F0DB1-6793-48D2-953D-587A96997282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C15975-7A40-4399-AD50-377B0132092D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34FF36E-086E-4660-B856-31170A62D02B}">
      <dgm:prSet phldrT="[Texto]" custT="1"/>
      <dgm:spPr/>
      <dgm:t>
        <a:bodyPr anchor="ctr" anchorCtr="0"/>
        <a:lstStyle/>
        <a:p>
          <a:pPr algn="just"/>
          <a:r>
            <a:rPr lang="es-EC" sz="3500" b="1" i="1" u="sng" dirty="0" smtClean="0"/>
            <a:t>Técnica Constructiva aplicable al hotel ecológico</a:t>
          </a:r>
          <a:r>
            <a:rPr lang="es-EC" sz="3600" b="1" i="1" u="sng" dirty="0" smtClean="0"/>
            <a:t>.</a:t>
          </a:r>
          <a:endParaRPr lang="es-EC" sz="3600" b="1" i="1" u="sng" dirty="0"/>
        </a:p>
      </dgm:t>
    </dgm:pt>
    <dgm:pt modelId="{0197FD45-71C1-4717-91B4-CD0A0083D7ED}" type="parTrans" cxnId="{06224D38-0CF4-4907-A88C-6B5C98BF5628}">
      <dgm:prSet/>
      <dgm:spPr/>
      <dgm:t>
        <a:bodyPr/>
        <a:lstStyle/>
        <a:p>
          <a:endParaRPr lang="es-EC"/>
        </a:p>
      </dgm:t>
    </dgm:pt>
    <dgm:pt modelId="{D3BC8818-97C6-44F5-9607-EDBB515E9DF9}" type="sibTrans" cxnId="{06224D38-0CF4-4907-A88C-6B5C98BF5628}">
      <dgm:prSet/>
      <dgm:spPr/>
      <dgm:t>
        <a:bodyPr/>
        <a:lstStyle/>
        <a:p>
          <a:endParaRPr lang="es-EC"/>
        </a:p>
      </dgm:t>
    </dgm:pt>
    <dgm:pt modelId="{7D5172AB-51F8-4D16-ADD6-9BE2EC3A42AA}">
      <dgm:prSet phldrT="[Texto]" custT="1"/>
      <dgm:spPr/>
      <dgm:t>
        <a:bodyPr/>
        <a:lstStyle/>
        <a:p>
          <a:r>
            <a:rPr lang="es-EC" sz="2400" b="1" i="1" dirty="0" smtClean="0"/>
            <a:t>Tratamiento de aguas negras mediante fosas séptica</a:t>
          </a:r>
          <a:endParaRPr lang="es-EC" sz="2400" b="1" i="1" dirty="0"/>
        </a:p>
      </dgm:t>
    </dgm:pt>
    <dgm:pt modelId="{A2B02B11-8C90-4811-8E84-90AB8DDDF5CD}" type="parTrans" cxnId="{00584B59-7D63-4BF1-A2A2-1E1665C88248}">
      <dgm:prSet/>
      <dgm:spPr/>
      <dgm:t>
        <a:bodyPr/>
        <a:lstStyle/>
        <a:p>
          <a:endParaRPr lang="es-EC"/>
        </a:p>
      </dgm:t>
    </dgm:pt>
    <dgm:pt modelId="{381E91F6-0090-4541-9BF6-ACB034B2FE43}" type="sibTrans" cxnId="{00584B59-7D63-4BF1-A2A2-1E1665C88248}">
      <dgm:prSet/>
      <dgm:spPr/>
      <dgm:t>
        <a:bodyPr/>
        <a:lstStyle/>
        <a:p>
          <a:endParaRPr lang="es-EC"/>
        </a:p>
      </dgm:t>
    </dgm:pt>
    <dgm:pt modelId="{DBBCB719-FC7D-4C58-BA4C-7ABF6C59E294}" type="pres">
      <dgm:prSet presAssocID="{A0C15975-7A40-4399-AD50-377B0132092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CBB47623-4007-4360-8746-A389BA38174D}" type="pres">
      <dgm:prSet presAssocID="{734FF36E-086E-4660-B856-31170A62D02B}" presName="root" presStyleCnt="0">
        <dgm:presLayoutVars>
          <dgm:chMax/>
          <dgm:chPref val="4"/>
        </dgm:presLayoutVars>
      </dgm:prSet>
      <dgm:spPr/>
    </dgm:pt>
    <dgm:pt modelId="{66FAE09E-E650-4320-A83F-8E291E297701}" type="pres">
      <dgm:prSet presAssocID="{734FF36E-086E-4660-B856-31170A62D02B}" presName="rootComposite" presStyleCnt="0">
        <dgm:presLayoutVars/>
      </dgm:prSet>
      <dgm:spPr/>
    </dgm:pt>
    <dgm:pt modelId="{5037A3E5-61B2-4E5F-9D27-00D908D13D50}" type="pres">
      <dgm:prSet presAssocID="{734FF36E-086E-4660-B856-31170A62D02B}" presName="rootText" presStyleLbl="node0" presStyleIdx="0" presStyleCnt="1" custScaleY="35468" custLinFactY="-12263" custLinFactNeighborY="-100000">
        <dgm:presLayoutVars>
          <dgm:chMax/>
          <dgm:chPref val="4"/>
        </dgm:presLayoutVars>
      </dgm:prSet>
      <dgm:spPr/>
      <dgm:t>
        <a:bodyPr/>
        <a:lstStyle/>
        <a:p>
          <a:endParaRPr lang="es-EC"/>
        </a:p>
      </dgm:t>
    </dgm:pt>
    <dgm:pt modelId="{EF322B7C-AD92-4279-9D07-E5AC139F83BC}" type="pres">
      <dgm:prSet presAssocID="{734FF36E-086E-4660-B856-31170A62D02B}" presName="childShape" presStyleCnt="0">
        <dgm:presLayoutVars>
          <dgm:chMax val="0"/>
          <dgm:chPref val="0"/>
        </dgm:presLayoutVars>
      </dgm:prSet>
      <dgm:spPr/>
    </dgm:pt>
    <dgm:pt modelId="{F32B7342-0A38-4D4E-B9B3-0CDE6F798FFA}" type="pres">
      <dgm:prSet presAssocID="{7D5172AB-51F8-4D16-ADD6-9BE2EC3A42AA}" presName="childComposite" presStyleCnt="0">
        <dgm:presLayoutVars>
          <dgm:chMax val="0"/>
          <dgm:chPref val="0"/>
        </dgm:presLayoutVars>
      </dgm:prSet>
      <dgm:spPr/>
    </dgm:pt>
    <dgm:pt modelId="{57BF6D8D-2683-4856-BF65-384B850F803D}" type="pres">
      <dgm:prSet presAssocID="{7D5172AB-51F8-4D16-ADD6-9BE2EC3A42AA}" presName="Image" presStyleLbl="node1" presStyleIdx="0" presStyleCnt="1" custLinFactNeighborX="2070" custLinFactNeighborY="-9273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6F8F0DB1-6793-48D2-953D-587A96997282}" type="pres">
      <dgm:prSet presAssocID="{7D5172AB-51F8-4D16-ADD6-9BE2EC3A42AA}" presName="childText" presStyleLbl="lnNode1" presStyleIdx="0" presStyleCnt="1" custScaleY="44534" custLinFactY="-20468" custLinFactNeighborX="-158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0584B59-7D63-4BF1-A2A2-1E1665C88248}" srcId="{734FF36E-086E-4660-B856-31170A62D02B}" destId="{7D5172AB-51F8-4D16-ADD6-9BE2EC3A42AA}" srcOrd="0" destOrd="0" parTransId="{A2B02B11-8C90-4811-8E84-90AB8DDDF5CD}" sibTransId="{381E91F6-0090-4541-9BF6-ACB034B2FE43}"/>
    <dgm:cxn modelId="{06224D38-0CF4-4907-A88C-6B5C98BF5628}" srcId="{A0C15975-7A40-4399-AD50-377B0132092D}" destId="{734FF36E-086E-4660-B856-31170A62D02B}" srcOrd="0" destOrd="0" parTransId="{0197FD45-71C1-4717-91B4-CD0A0083D7ED}" sibTransId="{D3BC8818-97C6-44F5-9607-EDBB515E9DF9}"/>
    <dgm:cxn modelId="{F29E818A-9CAF-435C-9E42-3E1C2AEE10B0}" type="presOf" srcId="{A0C15975-7A40-4399-AD50-377B0132092D}" destId="{DBBCB719-FC7D-4C58-BA4C-7ABF6C59E294}" srcOrd="0" destOrd="0" presId="urn:microsoft.com/office/officeart/2008/layout/PictureAccentList"/>
    <dgm:cxn modelId="{5E30727E-7A11-46E2-9170-41AB0446DC07}" type="presOf" srcId="{734FF36E-086E-4660-B856-31170A62D02B}" destId="{5037A3E5-61B2-4E5F-9D27-00D908D13D50}" srcOrd="0" destOrd="0" presId="urn:microsoft.com/office/officeart/2008/layout/PictureAccentList"/>
    <dgm:cxn modelId="{D6338E8E-870C-4D09-87A7-211B3713399F}" type="presOf" srcId="{7D5172AB-51F8-4D16-ADD6-9BE2EC3A42AA}" destId="{6F8F0DB1-6793-48D2-953D-587A96997282}" srcOrd="0" destOrd="0" presId="urn:microsoft.com/office/officeart/2008/layout/PictureAccentList"/>
    <dgm:cxn modelId="{1D59A621-6CC2-4EBA-91CC-9A73F604DF29}" type="presParOf" srcId="{DBBCB719-FC7D-4C58-BA4C-7ABF6C59E294}" destId="{CBB47623-4007-4360-8746-A389BA38174D}" srcOrd="0" destOrd="0" presId="urn:microsoft.com/office/officeart/2008/layout/PictureAccentList"/>
    <dgm:cxn modelId="{F5026D91-6C5A-44EA-BF1F-639081D3F90E}" type="presParOf" srcId="{CBB47623-4007-4360-8746-A389BA38174D}" destId="{66FAE09E-E650-4320-A83F-8E291E297701}" srcOrd="0" destOrd="0" presId="urn:microsoft.com/office/officeart/2008/layout/PictureAccentList"/>
    <dgm:cxn modelId="{CF9015CF-C3E2-4717-803E-19573810EDD1}" type="presParOf" srcId="{66FAE09E-E650-4320-A83F-8E291E297701}" destId="{5037A3E5-61B2-4E5F-9D27-00D908D13D50}" srcOrd="0" destOrd="0" presId="urn:microsoft.com/office/officeart/2008/layout/PictureAccentList"/>
    <dgm:cxn modelId="{C6A0B688-3741-458B-B1A4-2859D80F6321}" type="presParOf" srcId="{CBB47623-4007-4360-8746-A389BA38174D}" destId="{EF322B7C-AD92-4279-9D07-E5AC139F83BC}" srcOrd="1" destOrd="0" presId="urn:microsoft.com/office/officeart/2008/layout/PictureAccentList"/>
    <dgm:cxn modelId="{C6CA98C3-00DD-4C4E-B5B7-75686C5F01A4}" type="presParOf" srcId="{EF322B7C-AD92-4279-9D07-E5AC139F83BC}" destId="{F32B7342-0A38-4D4E-B9B3-0CDE6F798FFA}" srcOrd="0" destOrd="0" presId="urn:microsoft.com/office/officeart/2008/layout/PictureAccentList"/>
    <dgm:cxn modelId="{422E1E78-27D4-408C-9B2E-5FB078DCBAA0}" type="presParOf" srcId="{F32B7342-0A38-4D4E-B9B3-0CDE6F798FFA}" destId="{57BF6D8D-2683-4856-BF65-384B850F803D}" srcOrd="0" destOrd="0" presId="urn:microsoft.com/office/officeart/2008/layout/PictureAccentList"/>
    <dgm:cxn modelId="{48F17D74-CECA-45E2-8424-8A028DF4C539}" type="presParOf" srcId="{F32B7342-0A38-4D4E-B9B3-0CDE6F798FFA}" destId="{6F8F0DB1-6793-48D2-953D-587A96997282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88AC7A2-7FA5-433F-9382-528E3FCCEC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6C836B9-104E-430F-A067-E7D7F8FECA4B}">
      <dgm:prSet phldrT="[Texto]" custT="1"/>
      <dgm:spPr/>
      <dgm:t>
        <a:bodyPr/>
        <a:lstStyle/>
        <a:p>
          <a:pPr algn="just"/>
          <a:r>
            <a:rPr lang="es-EC" sz="3200" dirty="0" smtClean="0"/>
            <a:t>Hipótesis General</a:t>
          </a:r>
          <a:endParaRPr lang="es-EC" sz="3200" dirty="0"/>
        </a:p>
      </dgm:t>
    </dgm:pt>
    <dgm:pt modelId="{40D2A3A6-8B7B-4F96-86B9-9C9E71FAB04D}" type="parTrans" cxnId="{A5F71108-2725-4F17-8584-E879C03703C9}">
      <dgm:prSet/>
      <dgm:spPr/>
      <dgm:t>
        <a:bodyPr/>
        <a:lstStyle/>
        <a:p>
          <a:pPr algn="just"/>
          <a:endParaRPr lang="es-EC"/>
        </a:p>
      </dgm:t>
    </dgm:pt>
    <dgm:pt modelId="{BF29F851-9759-4CB9-AF3E-DEF16EB43ADB}" type="sibTrans" cxnId="{A5F71108-2725-4F17-8584-E879C03703C9}">
      <dgm:prSet/>
      <dgm:spPr/>
      <dgm:t>
        <a:bodyPr/>
        <a:lstStyle/>
        <a:p>
          <a:pPr algn="just"/>
          <a:endParaRPr lang="es-EC"/>
        </a:p>
      </dgm:t>
    </dgm:pt>
    <dgm:pt modelId="{5A81A204-5199-406D-997B-0997760AEA71}">
      <dgm:prSet phldrT="[Texto]" custT="1"/>
      <dgm:spPr/>
      <dgm:t>
        <a:bodyPr/>
        <a:lstStyle/>
        <a:p>
          <a:pPr algn="just"/>
          <a:r>
            <a:rPr lang="es-EC" sz="1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Se promoverá </a:t>
          </a:r>
          <a:r>
            <a:rPr lang="es-EC" sz="1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el fortalecimiento económico del sector turístico y de construcción del cantón Santa Ana.</a:t>
          </a:r>
          <a:endParaRPr lang="es-EC" sz="19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EA7B46-7BBD-404B-AB14-4BA9F27D98F2}" type="parTrans" cxnId="{96580380-C64D-4908-B1F2-E9BB79AF6424}">
      <dgm:prSet/>
      <dgm:spPr/>
      <dgm:t>
        <a:bodyPr/>
        <a:lstStyle/>
        <a:p>
          <a:pPr algn="just"/>
          <a:endParaRPr lang="es-EC"/>
        </a:p>
      </dgm:t>
    </dgm:pt>
    <dgm:pt modelId="{8DE11D94-F1DC-4723-95D1-72675A179F0F}" type="sibTrans" cxnId="{96580380-C64D-4908-B1F2-E9BB79AF6424}">
      <dgm:prSet/>
      <dgm:spPr/>
      <dgm:t>
        <a:bodyPr/>
        <a:lstStyle/>
        <a:p>
          <a:pPr algn="just"/>
          <a:endParaRPr lang="es-EC"/>
        </a:p>
      </dgm:t>
    </dgm:pt>
    <dgm:pt modelId="{A834EF23-D136-40F8-8717-5C9127D7B428}">
      <dgm:prSet phldrT="[Texto]" custT="1"/>
      <dgm:spPr/>
      <dgm:t>
        <a:bodyPr/>
        <a:lstStyle/>
        <a:p>
          <a:pPr algn="just"/>
          <a:r>
            <a:rPr lang="es-EC" sz="3200" dirty="0" smtClean="0"/>
            <a:t>Hipótesis Específicas</a:t>
          </a:r>
          <a:endParaRPr lang="es-EC" sz="3200" dirty="0"/>
        </a:p>
      </dgm:t>
    </dgm:pt>
    <dgm:pt modelId="{9DFCE9B4-4126-425D-9418-3A1AAA7A839C}" type="parTrans" cxnId="{4A276B39-9245-427E-8A61-6C464BCD9E51}">
      <dgm:prSet/>
      <dgm:spPr/>
      <dgm:t>
        <a:bodyPr/>
        <a:lstStyle/>
        <a:p>
          <a:pPr algn="just"/>
          <a:endParaRPr lang="es-EC"/>
        </a:p>
      </dgm:t>
    </dgm:pt>
    <dgm:pt modelId="{B76B86E2-54A4-4969-8625-0577DC505FCF}" type="sibTrans" cxnId="{4A276B39-9245-427E-8A61-6C464BCD9E51}">
      <dgm:prSet/>
      <dgm:spPr/>
      <dgm:t>
        <a:bodyPr/>
        <a:lstStyle/>
        <a:p>
          <a:pPr algn="just"/>
          <a:endParaRPr lang="es-EC"/>
        </a:p>
      </dgm:t>
    </dgm:pt>
    <dgm:pt modelId="{282A0968-D701-4760-99B0-0B4D221D805F}">
      <dgm:prSet phldrT="[Texto]" custT="1"/>
      <dgm:spPr/>
      <dgm:t>
        <a:bodyPr/>
        <a:lstStyle/>
        <a:p>
          <a:pPr algn="just"/>
          <a:r>
            <a:rPr lang="es-EC" sz="18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Revisión bibliográfica y de campo              </a:t>
          </a:r>
          <a:r>
            <a:rPr lang="es-EC" sz="18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 Establecerá Oferta del Servicio Turístico</a:t>
          </a:r>
          <a:endParaRPr lang="es-EC" sz="18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E419FC-2DEF-4917-BC0C-0C3F86798A74}" type="parTrans" cxnId="{E065A9C9-CFB9-4565-A93B-91645764CAD4}">
      <dgm:prSet/>
      <dgm:spPr/>
      <dgm:t>
        <a:bodyPr/>
        <a:lstStyle/>
        <a:p>
          <a:pPr algn="just"/>
          <a:endParaRPr lang="es-EC"/>
        </a:p>
      </dgm:t>
    </dgm:pt>
    <dgm:pt modelId="{7A72BE2A-C6CC-4E72-BA00-D5B957B59D21}" type="sibTrans" cxnId="{E065A9C9-CFB9-4565-A93B-91645764CAD4}">
      <dgm:prSet/>
      <dgm:spPr/>
      <dgm:t>
        <a:bodyPr/>
        <a:lstStyle/>
        <a:p>
          <a:pPr algn="just"/>
          <a:endParaRPr lang="es-EC"/>
        </a:p>
      </dgm:t>
    </dgm:pt>
    <dgm:pt modelId="{BDD40531-B83B-4008-AFD5-5B62C84913F2}">
      <dgm:prSet phldrT="[Texto]" custT="1"/>
      <dgm:spPr/>
      <dgm:t>
        <a:bodyPr/>
        <a:lstStyle/>
        <a:p>
          <a:pPr algn="just"/>
          <a:r>
            <a:rPr lang="es-EC" sz="18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Estudio de Mercado              </a:t>
          </a:r>
          <a:r>
            <a:rPr lang="es-EC" sz="18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   Ofrecerá tendencias </a:t>
          </a:r>
          <a:r>
            <a:rPr lang="es-EC" sz="18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de </a:t>
          </a:r>
          <a:r>
            <a:rPr lang="es-EC" sz="18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Hoteles Ecológicos.</a:t>
          </a:r>
          <a:endParaRPr lang="es-EC" sz="18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7B995D-9377-4060-9326-209BCD355477}" type="parTrans" cxnId="{D8801314-F2D9-41C4-9E07-EA4CB1F17AA5}">
      <dgm:prSet/>
      <dgm:spPr/>
      <dgm:t>
        <a:bodyPr/>
        <a:lstStyle/>
        <a:p>
          <a:pPr algn="just"/>
          <a:endParaRPr lang="es-EC"/>
        </a:p>
      </dgm:t>
    </dgm:pt>
    <dgm:pt modelId="{E017BA42-8413-4057-8CEA-C98DD5B1984D}" type="sibTrans" cxnId="{D8801314-F2D9-41C4-9E07-EA4CB1F17AA5}">
      <dgm:prSet/>
      <dgm:spPr/>
      <dgm:t>
        <a:bodyPr/>
        <a:lstStyle/>
        <a:p>
          <a:pPr algn="just"/>
          <a:endParaRPr lang="es-EC"/>
        </a:p>
      </dgm:t>
    </dgm:pt>
    <dgm:pt modelId="{2B0E9BC7-22B1-4750-AA19-F457C72D974E}">
      <dgm:prSet phldrT="[Texto]" custT="1"/>
      <dgm:spPr/>
      <dgm:t>
        <a:bodyPr/>
        <a:lstStyle/>
        <a:p>
          <a:pPr algn="just"/>
          <a:r>
            <a:rPr lang="es-EC" sz="18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Estudio Técnico               </a:t>
          </a:r>
          <a:r>
            <a:rPr lang="es-EC" sz="18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   Identificará </a:t>
          </a:r>
          <a:r>
            <a:rPr lang="es-EC" sz="18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requerimientos </a:t>
          </a:r>
          <a:r>
            <a:rPr lang="es-EC" sz="18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para </a:t>
          </a:r>
          <a:r>
            <a:rPr lang="es-EC" sz="18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la </a:t>
          </a:r>
          <a:r>
            <a:rPr lang="es-EC" sz="18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construcción.</a:t>
          </a:r>
          <a:endParaRPr lang="es-EC" sz="18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A849AF-6C68-4A5F-9C74-8BE4399E851B}" type="parTrans" cxnId="{6A891BAA-6D1E-4CB0-90A6-F671A4EABD30}">
      <dgm:prSet/>
      <dgm:spPr/>
      <dgm:t>
        <a:bodyPr/>
        <a:lstStyle/>
        <a:p>
          <a:pPr algn="just"/>
          <a:endParaRPr lang="es-EC"/>
        </a:p>
      </dgm:t>
    </dgm:pt>
    <dgm:pt modelId="{61DB7714-7B6C-4BCB-A3D8-4DD493B33066}" type="sibTrans" cxnId="{6A891BAA-6D1E-4CB0-90A6-F671A4EABD30}">
      <dgm:prSet/>
      <dgm:spPr/>
      <dgm:t>
        <a:bodyPr/>
        <a:lstStyle/>
        <a:p>
          <a:pPr algn="just"/>
          <a:endParaRPr lang="es-EC"/>
        </a:p>
      </dgm:t>
    </dgm:pt>
    <dgm:pt modelId="{7A00EB3B-7088-4CC0-BAAD-9F7E79EC5251}">
      <dgm:prSet phldrT="[Texto]" custT="1"/>
      <dgm:spPr/>
      <dgm:t>
        <a:bodyPr/>
        <a:lstStyle/>
        <a:p>
          <a:pPr algn="just"/>
          <a:r>
            <a:rPr lang="es-EC" sz="18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Estudio Financiero               </a:t>
          </a:r>
          <a:r>
            <a:rPr lang="es-EC" sz="18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   Determinará la Rentabilidad </a:t>
          </a:r>
          <a:r>
            <a:rPr lang="es-EC" sz="18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del </a:t>
          </a:r>
          <a:r>
            <a:rPr lang="es-EC" sz="18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Proyecto.</a:t>
          </a:r>
          <a:endParaRPr lang="es-EC" sz="18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D85026-319B-43FF-A0BF-1B91F77FC752}" type="parTrans" cxnId="{606AD6F5-4220-49CE-8511-ED3035B54C3D}">
      <dgm:prSet/>
      <dgm:spPr/>
      <dgm:t>
        <a:bodyPr/>
        <a:lstStyle/>
        <a:p>
          <a:pPr algn="just"/>
          <a:endParaRPr lang="es-EC"/>
        </a:p>
      </dgm:t>
    </dgm:pt>
    <dgm:pt modelId="{48B55E20-D297-464A-88B2-32CAB0D22BE2}" type="sibTrans" cxnId="{606AD6F5-4220-49CE-8511-ED3035B54C3D}">
      <dgm:prSet/>
      <dgm:spPr/>
      <dgm:t>
        <a:bodyPr/>
        <a:lstStyle/>
        <a:p>
          <a:pPr algn="just"/>
          <a:endParaRPr lang="es-EC"/>
        </a:p>
      </dgm:t>
    </dgm:pt>
    <dgm:pt modelId="{3AEEAE06-78B9-4A0B-8045-45D7821053E2}">
      <dgm:prSet phldrT="[Texto]" custT="1"/>
      <dgm:spPr/>
      <dgm:t>
        <a:bodyPr/>
        <a:lstStyle/>
        <a:p>
          <a:pPr algn="just"/>
          <a:endParaRPr lang="es-EC" sz="18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2F7ADD-0A5E-4180-9406-86DE17C18BED}" type="parTrans" cxnId="{3B7F109E-35F0-481E-88AD-13E3E29107A2}">
      <dgm:prSet/>
      <dgm:spPr/>
      <dgm:t>
        <a:bodyPr/>
        <a:lstStyle/>
        <a:p>
          <a:pPr algn="just"/>
          <a:endParaRPr lang="es-EC"/>
        </a:p>
      </dgm:t>
    </dgm:pt>
    <dgm:pt modelId="{5B4A5077-6743-48F0-9382-A6AC1F0DA377}" type="sibTrans" cxnId="{3B7F109E-35F0-481E-88AD-13E3E29107A2}">
      <dgm:prSet/>
      <dgm:spPr/>
      <dgm:t>
        <a:bodyPr/>
        <a:lstStyle/>
        <a:p>
          <a:pPr algn="just"/>
          <a:endParaRPr lang="es-EC"/>
        </a:p>
      </dgm:t>
    </dgm:pt>
    <dgm:pt modelId="{6D910B20-2F59-4EFD-936E-0EA349D51A65}">
      <dgm:prSet phldrT="[Texto]" custT="1"/>
      <dgm:spPr/>
      <dgm:t>
        <a:bodyPr/>
        <a:lstStyle/>
        <a:p>
          <a:pPr algn="just"/>
          <a:endParaRPr lang="es-EC" sz="18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2F5D5E-B9CC-4ACF-8C22-188C71DA300C}" type="parTrans" cxnId="{0C8F32F9-A9A1-4E80-AAD8-3374E74E547F}">
      <dgm:prSet/>
      <dgm:spPr/>
      <dgm:t>
        <a:bodyPr/>
        <a:lstStyle/>
        <a:p>
          <a:pPr algn="just"/>
          <a:endParaRPr lang="es-EC"/>
        </a:p>
      </dgm:t>
    </dgm:pt>
    <dgm:pt modelId="{753E5415-3D5E-4790-9167-7AAD46FEEEEB}" type="sibTrans" cxnId="{0C8F32F9-A9A1-4E80-AAD8-3374E74E547F}">
      <dgm:prSet/>
      <dgm:spPr/>
      <dgm:t>
        <a:bodyPr/>
        <a:lstStyle/>
        <a:p>
          <a:pPr algn="just"/>
          <a:endParaRPr lang="es-EC"/>
        </a:p>
      </dgm:t>
    </dgm:pt>
    <dgm:pt modelId="{A65B63B8-0222-472B-87A7-000664BF7714}">
      <dgm:prSet phldrT="[Texto]" custT="1"/>
      <dgm:spPr/>
      <dgm:t>
        <a:bodyPr/>
        <a:lstStyle/>
        <a:p>
          <a:pPr algn="just"/>
          <a:endParaRPr lang="es-EC" sz="18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068A7A-1529-4BB8-9277-40391A029110}" type="parTrans" cxnId="{9607D3D6-14D9-44F5-9127-BBBC3595FFF4}">
      <dgm:prSet/>
      <dgm:spPr/>
      <dgm:t>
        <a:bodyPr/>
        <a:lstStyle/>
        <a:p>
          <a:pPr algn="just"/>
          <a:endParaRPr lang="es-EC"/>
        </a:p>
      </dgm:t>
    </dgm:pt>
    <dgm:pt modelId="{AA043C16-21F5-4EAF-A199-2A24A21F540A}" type="sibTrans" cxnId="{9607D3D6-14D9-44F5-9127-BBBC3595FFF4}">
      <dgm:prSet/>
      <dgm:spPr/>
      <dgm:t>
        <a:bodyPr/>
        <a:lstStyle/>
        <a:p>
          <a:pPr algn="just"/>
          <a:endParaRPr lang="es-EC"/>
        </a:p>
      </dgm:t>
    </dgm:pt>
    <dgm:pt modelId="{01F71696-C1E0-4216-8884-82AF4C6D940E}">
      <dgm:prSet phldrT="[Texto]" custT="1"/>
      <dgm:spPr/>
      <dgm:t>
        <a:bodyPr/>
        <a:lstStyle/>
        <a:p>
          <a:pPr algn="just"/>
          <a:endParaRPr lang="es-EC" sz="20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51A65C2-8B89-47E6-8DDD-6D424C164919}" type="parTrans" cxnId="{D1B7212E-608D-4779-8CA0-0BE8B658CFAE}">
      <dgm:prSet/>
      <dgm:spPr/>
      <dgm:t>
        <a:bodyPr/>
        <a:lstStyle/>
        <a:p>
          <a:endParaRPr lang="es-EC"/>
        </a:p>
      </dgm:t>
    </dgm:pt>
    <dgm:pt modelId="{E965065E-487E-4C56-86D3-44E621276130}" type="sibTrans" cxnId="{D1B7212E-608D-4779-8CA0-0BE8B658CFAE}">
      <dgm:prSet/>
      <dgm:spPr/>
      <dgm:t>
        <a:bodyPr/>
        <a:lstStyle/>
        <a:p>
          <a:endParaRPr lang="es-EC"/>
        </a:p>
      </dgm:t>
    </dgm:pt>
    <dgm:pt modelId="{B952D49A-3D5A-46E0-AC73-9141E4AFB7A3}">
      <dgm:prSet phldrT="[Texto]" custT="1"/>
      <dgm:spPr/>
      <dgm:t>
        <a:bodyPr/>
        <a:lstStyle/>
        <a:p>
          <a:pPr algn="just"/>
          <a:r>
            <a:rPr lang="es-EC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Estudio Ambiental              </a:t>
          </a:r>
          <a:r>
            <a:rPr lang="es-EC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 Proveerá Normas </a:t>
          </a:r>
          <a:r>
            <a:rPr lang="es-EC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de disminución de Impacto Ambiental</a:t>
          </a:r>
          <a:endParaRPr lang="es-EC" sz="18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B27850-E427-4486-ABCA-23A55E164E1A}" type="parTrans" cxnId="{43D67EDD-52FF-4F10-AFA0-DDD0EF4D2549}">
      <dgm:prSet/>
      <dgm:spPr/>
      <dgm:t>
        <a:bodyPr/>
        <a:lstStyle/>
        <a:p>
          <a:endParaRPr lang="es-EC"/>
        </a:p>
      </dgm:t>
    </dgm:pt>
    <dgm:pt modelId="{4A0754F4-4FF7-4A0D-991F-6AC240AF104C}" type="sibTrans" cxnId="{43D67EDD-52FF-4F10-AFA0-DDD0EF4D2549}">
      <dgm:prSet/>
      <dgm:spPr/>
      <dgm:t>
        <a:bodyPr/>
        <a:lstStyle/>
        <a:p>
          <a:endParaRPr lang="es-EC"/>
        </a:p>
      </dgm:t>
    </dgm:pt>
    <dgm:pt modelId="{A66E90E2-75A5-442F-9BB1-B5A820D0EE60}">
      <dgm:prSet phldrT="[Texto]" custT="1"/>
      <dgm:spPr/>
      <dgm:t>
        <a:bodyPr/>
        <a:lstStyle/>
        <a:p>
          <a:pPr algn="just"/>
          <a:endParaRPr lang="es-EC" sz="18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7C549D-A831-4137-90C8-18439A2C27FF}" type="parTrans" cxnId="{702238A6-42E8-4D00-A342-AB0271FC38C4}">
      <dgm:prSet/>
      <dgm:spPr/>
      <dgm:t>
        <a:bodyPr/>
        <a:lstStyle/>
        <a:p>
          <a:endParaRPr lang="es-EC"/>
        </a:p>
      </dgm:t>
    </dgm:pt>
    <dgm:pt modelId="{F05090CD-AC55-4917-BFF8-600EBFFCD6B7}" type="sibTrans" cxnId="{702238A6-42E8-4D00-A342-AB0271FC38C4}">
      <dgm:prSet/>
      <dgm:spPr/>
      <dgm:t>
        <a:bodyPr/>
        <a:lstStyle/>
        <a:p>
          <a:endParaRPr lang="es-EC"/>
        </a:p>
      </dgm:t>
    </dgm:pt>
    <dgm:pt modelId="{E9108176-D68B-439A-9804-A62F20BB6533}" type="pres">
      <dgm:prSet presAssocID="{A88AC7A2-7FA5-433F-9382-528E3FCCEC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2B3CDDA-008C-4FA1-A9E0-30C175C2CF4F}" type="pres">
      <dgm:prSet presAssocID="{06C836B9-104E-430F-A067-E7D7F8FECA4B}" presName="parentText" presStyleLbl="node1" presStyleIdx="0" presStyleCnt="2" custScaleY="58048" custLinFactNeighborY="-223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260440-5763-4EBD-9E86-E784288DDE3C}" type="pres">
      <dgm:prSet presAssocID="{06C836B9-104E-430F-A067-E7D7F8FECA4B}" presName="childText" presStyleLbl="revTx" presStyleIdx="0" presStyleCnt="2" custLinFactNeighborX="96" custLinFactNeighborY="-1904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08F775-D7B9-4921-B0D4-434D7AEC9232}" type="pres">
      <dgm:prSet presAssocID="{A834EF23-D136-40F8-8717-5C9127D7B428}" presName="parentText" presStyleLbl="node1" presStyleIdx="1" presStyleCnt="2" custScaleY="61701" custLinFactNeighborX="-28" custLinFactNeighborY="-539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2F831D-A32D-4C9C-958B-C7E5550B1057}" type="pres">
      <dgm:prSet presAssocID="{A834EF23-D136-40F8-8717-5C9127D7B42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7EDA51C-CA18-4DBE-BEF6-74A68FED350A}" type="presOf" srcId="{A834EF23-D136-40F8-8717-5C9127D7B428}" destId="{2108F775-D7B9-4921-B0D4-434D7AEC9232}" srcOrd="0" destOrd="0" presId="urn:microsoft.com/office/officeart/2005/8/layout/vList2"/>
    <dgm:cxn modelId="{96580380-C64D-4908-B1F2-E9BB79AF6424}" srcId="{06C836B9-104E-430F-A067-E7D7F8FECA4B}" destId="{5A81A204-5199-406D-997B-0997760AEA71}" srcOrd="1" destOrd="0" parTransId="{A7EA7B46-7BBD-404B-AB14-4BA9F27D98F2}" sibTransId="{8DE11D94-F1DC-4723-95D1-72675A179F0F}"/>
    <dgm:cxn modelId="{4A276B39-9245-427E-8A61-6C464BCD9E51}" srcId="{A88AC7A2-7FA5-433F-9382-528E3FCCEC76}" destId="{A834EF23-D136-40F8-8717-5C9127D7B428}" srcOrd="1" destOrd="0" parTransId="{9DFCE9B4-4126-425D-9418-3A1AAA7A839C}" sibTransId="{B76B86E2-54A4-4969-8625-0577DC505FCF}"/>
    <dgm:cxn modelId="{CB9A0B60-1C7A-4BA1-9095-3FE3A4DDB52B}" type="presOf" srcId="{B952D49A-3D5A-46E0-AC73-9141E4AFB7A3}" destId="{992F831D-A32D-4C9C-958B-C7E5550B1057}" srcOrd="0" destOrd="8" presId="urn:microsoft.com/office/officeart/2005/8/layout/vList2"/>
    <dgm:cxn modelId="{CC05DF06-0950-4225-98DA-0F2607FE48ED}" type="presOf" srcId="{6D910B20-2F59-4EFD-936E-0EA349D51A65}" destId="{992F831D-A32D-4C9C-958B-C7E5550B1057}" srcOrd="0" destOrd="3" presId="urn:microsoft.com/office/officeart/2005/8/layout/vList2"/>
    <dgm:cxn modelId="{84674494-E5E4-4C27-A6ED-EF4BD4EDE986}" type="presOf" srcId="{BDD40531-B83B-4008-AFD5-5B62C84913F2}" destId="{992F831D-A32D-4C9C-958B-C7E5550B1057}" srcOrd="0" destOrd="2" presId="urn:microsoft.com/office/officeart/2005/8/layout/vList2"/>
    <dgm:cxn modelId="{D8801314-F2D9-41C4-9E07-EA4CB1F17AA5}" srcId="{A834EF23-D136-40F8-8717-5C9127D7B428}" destId="{BDD40531-B83B-4008-AFD5-5B62C84913F2}" srcOrd="2" destOrd="0" parTransId="{107B995D-9377-4060-9326-209BCD355477}" sibTransId="{E017BA42-8413-4057-8CEA-C98DD5B1984D}"/>
    <dgm:cxn modelId="{64982AF9-DF9F-4E2E-930D-B480577C1726}" type="presOf" srcId="{7A00EB3B-7088-4CC0-BAAD-9F7E79EC5251}" destId="{992F831D-A32D-4C9C-958B-C7E5550B1057}" srcOrd="0" destOrd="6" presId="urn:microsoft.com/office/officeart/2005/8/layout/vList2"/>
    <dgm:cxn modelId="{CC8842CE-8C8D-4F34-89EC-148A77474025}" type="presOf" srcId="{A66E90E2-75A5-442F-9BB1-B5A820D0EE60}" destId="{992F831D-A32D-4C9C-958B-C7E5550B1057}" srcOrd="0" destOrd="7" presId="urn:microsoft.com/office/officeart/2005/8/layout/vList2"/>
    <dgm:cxn modelId="{53AB343F-22D4-403B-B3AD-6B6B639D01FD}" type="presOf" srcId="{2B0E9BC7-22B1-4750-AA19-F457C72D974E}" destId="{992F831D-A32D-4C9C-958B-C7E5550B1057}" srcOrd="0" destOrd="4" presId="urn:microsoft.com/office/officeart/2005/8/layout/vList2"/>
    <dgm:cxn modelId="{6C77FBB6-0040-4E34-889D-12FE154CC8F9}" type="presOf" srcId="{5A81A204-5199-406D-997B-0997760AEA71}" destId="{F0260440-5763-4EBD-9E86-E784288DDE3C}" srcOrd="0" destOrd="1" presId="urn:microsoft.com/office/officeart/2005/8/layout/vList2"/>
    <dgm:cxn modelId="{0C8F32F9-A9A1-4E80-AAD8-3374E74E547F}" srcId="{A834EF23-D136-40F8-8717-5C9127D7B428}" destId="{6D910B20-2F59-4EFD-936E-0EA349D51A65}" srcOrd="3" destOrd="0" parTransId="{3D2F5D5E-B9CC-4ACF-8C22-188C71DA300C}" sibTransId="{753E5415-3D5E-4790-9167-7AAD46FEEEEB}"/>
    <dgm:cxn modelId="{E065A9C9-CFB9-4565-A93B-91645764CAD4}" srcId="{A834EF23-D136-40F8-8717-5C9127D7B428}" destId="{282A0968-D701-4760-99B0-0B4D221D805F}" srcOrd="0" destOrd="0" parTransId="{09E419FC-2DEF-4917-BC0C-0C3F86798A74}" sibTransId="{7A72BE2A-C6CC-4E72-BA00-D5B957B59D21}"/>
    <dgm:cxn modelId="{3991D977-3F75-42AD-9F4C-3020F445670B}" type="presOf" srcId="{06C836B9-104E-430F-A067-E7D7F8FECA4B}" destId="{62B3CDDA-008C-4FA1-A9E0-30C175C2CF4F}" srcOrd="0" destOrd="0" presId="urn:microsoft.com/office/officeart/2005/8/layout/vList2"/>
    <dgm:cxn modelId="{EE11433C-3336-4FAF-9870-FF12CABB11F9}" type="presOf" srcId="{3AEEAE06-78B9-4A0B-8045-45D7821053E2}" destId="{992F831D-A32D-4C9C-958B-C7E5550B1057}" srcOrd="0" destOrd="1" presId="urn:microsoft.com/office/officeart/2005/8/layout/vList2"/>
    <dgm:cxn modelId="{702238A6-42E8-4D00-A342-AB0271FC38C4}" srcId="{A834EF23-D136-40F8-8717-5C9127D7B428}" destId="{A66E90E2-75A5-442F-9BB1-B5A820D0EE60}" srcOrd="7" destOrd="0" parTransId="{AA7C549D-A831-4137-90C8-18439A2C27FF}" sibTransId="{F05090CD-AC55-4917-BFF8-600EBFFCD6B7}"/>
    <dgm:cxn modelId="{A0B2F202-73B2-473D-BDE0-D3B53A01B06C}" type="presOf" srcId="{A65B63B8-0222-472B-87A7-000664BF7714}" destId="{992F831D-A32D-4C9C-958B-C7E5550B1057}" srcOrd="0" destOrd="5" presId="urn:microsoft.com/office/officeart/2005/8/layout/vList2"/>
    <dgm:cxn modelId="{F357208C-C11D-485C-A643-6D389AA788B6}" type="presOf" srcId="{A88AC7A2-7FA5-433F-9382-528E3FCCEC76}" destId="{E9108176-D68B-439A-9804-A62F20BB6533}" srcOrd="0" destOrd="0" presId="urn:microsoft.com/office/officeart/2005/8/layout/vList2"/>
    <dgm:cxn modelId="{A5F71108-2725-4F17-8584-E879C03703C9}" srcId="{A88AC7A2-7FA5-433F-9382-528E3FCCEC76}" destId="{06C836B9-104E-430F-A067-E7D7F8FECA4B}" srcOrd="0" destOrd="0" parTransId="{40D2A3A6-8B7B-4F96-86B9-9C9E71FAB04D}" sibTransId="{BF29F851-9759-4CB9-AF3E-DEF16EB43ADB}"/>
    <dgm:cxn modelId="{D1B7212E-608D-4779-8CA0-0BE8B658CFAE}" srcId="{06C836B9-104E-430F-A067-E7D7F8FECA4B}" destId="{01F71696-C1E0-4216-8884-82AF4C6D940E}" srcOrd="0" destOrd="0" parTransId="{B51A65C2-8B89-47E6-8DDD-6D424C164919}" sibTransId="{E965065E-487E-4C56-86D3-44E621276130}"/>
    <dgm:cxn modelId="{C7A6193E-4734-4198-9173-4804506C7F34}" type="presOf" srcId="{282A0968-D701-4760-99B0-0B4D221D805F}" destId="{992F831D-A32D-4C9C-958B-C7E5550B1057}" srcOrd="0" destOrd="0" presId="urn:microsoft.com/office/officeart/2005/8/layout/vList2"/>
    <dgm:cxn modelId="{43D67EDD-52FF-4F10-AFA0-DDD0EF4D2549}" srcId="{A834EF23-D136-40F8-8717-5C9127D7B428}" destId="{B952D49A-3D5A-46E0-AC73-9141E4AFB7A3}" srcOrd="8" destOrd="0" parTransId="{6DB27850-E427-4486-ABCA-23A55E164E1A}" sibTransId="{4A0754F4-4FF7-4A0D-991F-6AC240AF104C}"/>
    <dgm:cxn modelId="{6A891BAA-6D1E-4CB0-90A6-F671A4EABD30}" srcId="{A834EF23-D136-40F8-8717-5C9127D7B428}" destId="{2B0E9BC7-22B1-4750-AA19-F457C72D974E}" srcOrd="4" destOrd="0" parTransId="{F7A849AF-6C68-4A5F-9C74-8BE4399E851B}" sibTransId="{61DB7714-7B6C-4BCB-A3D8-4DD493B33066}"/>
    <dgm:cxn modelId="{606AD6F5-4220-49CE-8511-ED3035B54C3D}" srcId="{A834EF23-D136-40F8-8717-5C9127D7B428}" destId="{7A00EB3B-7088-4CC0-BAAD-9F7E79EC5251}" srcOrd="6" destOrd="0" parTransId="{02D85026-319B-43FF-A0BF-1B91F77FC752}" sibTransId="{48B55E20-D297-464A-88B2-32CAB0D22BE2}"/>
    <dgm:cxn modelId="{3B7F109E-35F0-481E-88AD-13E3E29107A2}" srcId="{A834EF23-D136-40F8-8717-5C9127D7B428}" destId="{3AEEAE06-78B9-4A0B-8045-45D7821053E2}" srcOrd="1" destOrd="0" parTransId="{082F7ADD-0A5E-4180-9406-86DE17C18BED}" sibTransId="{5B4A5077-6743-48F0-9382-A6AC1F0DA377}"/>
    <dgm:cxn modelId="{9A3E0989-66BD-4637-820B-169CE57E32FE}" type="presOf" srcId="{01F71696-C1E0-4216-8884-82AF4C6D940E}" destId="{F0260440-5763-4EBD-9E86-E784288DDE3C}" srcOrd="0" destOrd="0" presId="urn:microsoft.com/office/officeart/2005/8/layout/vList2"/>
    <dgm:cxn modelId="{9607D3D6-14D9-44F5-9127-BBBC3595FFF4}" srcId="{A834EF23-D136-40F8-8717-5C9127D7B428}" destId="{A65B63B8-0222-472B-87A7-000664BF7714}" srcOrd="5" destOrd="0" parTransId="{B8068A7A-1529-4BB8-9277-40391A029110}" sibTransId="{AA043C16-21F5-4EAF-A199-2A24A21F540A}"/>
    <dgm:cxn modelId="{40848ACD-02B9-46B1-A6A9-46DD5FCDAA5D}" type="presParOf" srcId="{E9108176-D68B-439A-9804-A62F20BB6533}" destId="{62B3CDDA-008C-4FA1-A9E0-30C175C2CF4F}" srcOrd="0" destOrd="0" presId="urn:microsoft.com/office/officeart/2005/8/layout/vList2"/>
    <dgm:cxn modelId="{CD74579C-2CCB-4A20-850F-C00CE5E61E39}" type="presParOf" srcId="{E9108176-D68B-439A-9804-A62F20BB6533}" destId="{F0260440-5763-4EBD-9E86-E784288DDE3C}" srcOrd="1" destOrd="0" presId="urn:microsoft.com/office/officeart/2005/8/layout/vList2"/>
    <dgm:cxn modelId="{EC495D91-008B-41C2-A026-40EE3B98C118}" type="presParOf" srcId="{E9108176-D68B-439A-9804-A62F20BB6533}" destId="{2108F775-D7B9-4921-B0D4-434D7AEC9232}" srcOrd="2" destOrd="0" presId="urn:microsoft.com/office/officeart/2005/8/layout/vList2"/>
    <dgm:cxn modelId="{B964F60C-078D-463C-BF4A-98791BE95496}" type="presParOf" srcId="{E9108176-D68B-439A-9804-A62F20BB6533}" destId="{992F831D-A32D-4C9C-958B-C7E5550B105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64433-575C-47A4-8375-27E5B19AE694}">
      <dsp:nvSpPr>
        <dsp:cNvPr id="0" name=""/>
        <dsp:cNvSpPr/>
      </dsp:nvSpPr>
      <dsp:spPr>
        <a:xfrm>
          <a:off x="1504379" y="-559678"/>
          <a:ext cx="5718343" cy="5718343"/>
        </a:xfrm>
        <a:prstGeom prst="circularArrow">
          <a:avLst>
            <a:gd name="adj1" fmla="val 5544"/>
            <a:gd name="adj2" fmla="val 330680"/>
            <a:gd name="adj3" fmla="val 12682570"/>
            <a:gd name="adj4" fmla="val 18093417"/>
            <a:gd name="adj5" fmla="val 5757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0325D-73D2-4D45-BF71-051C4B4B175A}">
      <dsp:nvSpPr>
        <dsp:cNvPr id="0" name=""/>
        <dsp:cNvSpPr/>
      </dsp:nvSpPr>
      <dsp:spPr>
        <a:xfrm>
          <a:off x="2455335" y="-45260"/>
          <a:ext cx="3816430" cy="1348638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smtClean="0"/>
            <a:t>¿</a:t>
          </a:r>
          <a:r>
            <a:rPr lang="es-EC" sz="1400" b="1" kern="1200" smtClean="0">
              <a:latin typeface="Arial" pitchFamily="34" charset="0"/>
              <a:cs typeface="Arial" pitchFamily="34" charset="0"/>
            </a:rPr>
            <a:t>De que manera la factibilidad económica y financiera influye para la construcción  de un hotel ecológico en las riberas del río Portoviejo en los cantones Santa Ana, Portoviejo y Manta?</a:t>
          </a:r>
          <a:endParaRPr lang="es-EC" sz="1400" b="1" kern="1200" dirty="0">
            <a:latin typeface="Arial" pitchFamily="34" charset="0"/>
            <a:cs typeface="Arial" pitchFamily="34" charset="0"/>
          </a:endParaRPr>
        </a:p>
      </dsp:txBody>
      <dsp:txXfrm>
        <a:off x="2521170" y="20575"/>
        <a:ext cx="3684760" cy="1216968"/>
      </dsp:txXfrm>
    </dsp:sp>
    <dsp:sp modelId="{03D352E0-2D89-4C57-AC2C-5DCFBA682B87}">
      <dsp:nvSpPr>
        <dsp:cNvPr id="0" name=""/>
        <dsp:cNvSpPr/>
      </dsp:nvSpPr>
      <dsp:spPr>
        <a:xfrm>
          <a:off x="4672472" y="1631198"/>
          <a:ext cx="3786598" cy="1617435"/>
        </a:xfrm>
        <a:prstGeom prst="roundRect">
          <a:avLst/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latin typeface="Arial" pitchFamily="34" charset="0"/>
              <a:cs typeface="Arial" pitchFamily="34" charset="0"/>
            </a:rPr>
            <a:t>Deficiente estructura hotelera y turística; la misma que incide en la poca afluencia de turistas.</a:t>
          </a:r>
          <a:endParaRPr lang="es-EC" sz="1400" b="0" kern="1200" dirty="0">
            <a:latin typeface="Arial" pitchFamily="34" charset="0"/>
            <a:cs typeface="Arial" pitchFamily="34" charset="0"/>
          </a:endParaRPr>
        </a:p>
      </dsp:txBody>
      <dsp:txXfrm>
        <a:off x="4751429" y="1710155"/>
        <a:ext cx="3628684" cy="1459521"/>
      </dsp:txXfrm>
    </dsp:sp>
    <dsp:sp modelId="{12BC79AE-1A61-4537-A09C-96D3DFF8625A}">
      <dsp:nvSpPr>
        <dsp:cNvPr id="0" name=""/>
        <dsp:cNvSpPr/>
      </dsp:nvSpPr>
      <dsp:spPr>
        <a:xfrm>
          <a:off x="4680529" y="3797586"/>
          <a:ext cx="3222624" cy="1531014"/>
        </a:xfrm>
        <a:prstGeom prst="roundRect">
          <a:avLst/>
        </a:prstGeom>
        <a:solidFill>
          <a:schemeClr val="accent1">
            <a:shade val="50000"/>
            <a:hueOff val="289149"/>
            <a:satOff val="-6048"/>
            <a:lumOff val="336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latin typeface="Arial" pitchFamily="34" charset="0"/>
              <a:cs typeface="Arial" pitchFamily="34" charset="0"/>
            </a:rPr>
            <a:t>Desconocimiento de los requerimientos técnicos para la construcción de un hotel ecológico.</a:t>
          </a:r>
          <a:endParaRPr lang="es-EC" sz="1400" b="0" kern="1200" dirty="0">
            <a:latin typeface="Arial" pitchFamily="34" charset="0"/>
            <a:cs typeface="Arial" pitchFamily="34" charset="0"/>
          </a:endParaRPr>
        </a:p>
      </dsp:txBody>
      <dsp:txXfrm>
        <a:off x="4755267" y="3872324"/>
        <a:ext cx="3073148" cy="1381538"/>
      </dsp:txXfrm>
    </dsp:sp>
    <dsp:sp modelId="{DB55C98E-5082-45F0-B222-947F3BC32137}">
      <dsp:nvSpPr>
        <dsp:cNvPr id="0" name=""/>
        <dsp:cNvSpPr/>
      </dsp:nvSpPr>
      <dsp:spPr>
        <a:xfrm>
          <a:off x="927456" y="3835939"/>
          <a:ext cx="3207358" cy="1492645"/>
        </a:xfrm>
        <a:prstGeom prst="roundRect">
          <a:avLst/>
        </a:prstGeom>
        <a:solidFill>
          <a:schemeClr val="accent1">
            <a:shade val="50000"/>
            <a:hueOff val="289149"/>
            <a:satOff val="-6048"/>
            <a:lumOff val="336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latin typeface="Arial" pitchFamily="34" charset="0"/>
              <a:cs typeface="Arial" pitchFamily="34" charset="0"/>
            </a:rPr>
            <a:t>Conocer el costo total de la inversión, ofertas similares y la rentabilidad del proyecto.</a:t>
          </a:r>
          <a:endParaRPr lang="es-EC" sz="1400" b="0" kern="1200" dirty="0">
            <a:latin typeface="Arial" pitchFamily="34" charset="0"/>
            <a:cs typeface="Arial" pitchFamily="34" charset="0"/>
          </a:endParaRPr>
        </a:p>
      </dsp:txBody>
      <dsp:txXfrm>
        <a:off x="1000321" y="3908804"/>
        <a:ext cx="3061628" cy="1346915"/>
      </dsp:txXfrm>
    </dsp:sp>
    <dsp:sp modelId="{8B54E15E-4266-467D-8D3C-7D18DB832CC6}">
      <dsp:nvSpPr>
        <dsp:cNvPr id="0" name=""/>
        <dsp:cNvSpPr/>
      </dsp:nvSpPr>
      <dsp:spPr>
        <a:xfrm>
          <a:off x="136967" y="1728192"/>
          <a:ext cx="3814865" cy="1564609"/>
        </a:xfrm>
        <a:prstGeom prst="roundRect">
          <a:avLst/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itchFamily="34" charset="0"/>
              <a:cs typeface="Arial" pitchFamily="34" charset="0"/>
            </a:rPr>
            <a:t>Usar una técnica constructiva funcional que garantice la comodidad de los turistas, se conserve el aspecto rústico y natural, no contaminante. </a:t>
          </a:r>
          <a:endParaRPr lang="es-EC" sz="1400" b="0" kern="1200" dirty="0">
            <a:latin typeface="Arial" pitchFamily="34" charset="0"/>
            <a:cs typeface="Arial" pitchFamily="34" charset="0"/>
          </a:endParaRPr>
        </a:p>
      </dsp:txBody>
      <dsp:txXfrm>
        <a:off x="213345" y="1804570"/>
        <a:ext cx="3662109" cy="14118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3CDDA-008C-4FA1-A9E0-30C175C2CF4F}">
      <dsp:nvSpPr>
        <dsp:cNvPr id="0" name=""/>
        <dsp:cNvSpPr/>
      </dsp:nvSpPr>
      <dsp:spPr>
        <a:xfrm>
          <a:off x="0" y="361155"/>
          <a:ext cx="9144000" cy="6950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Objetivo general</a:t>
          </a:r>
          <a:endParaRPr lang="es-EC" sz="2600" kern="1200" dirty="0"/>
        </a:p>
      </dsp:txBody>
      <dsp:txXfrm>
        <a:off x="33928" y="395083"/>
        <a:ext cx="9076144" cy="627162"/>
      </dsp:txXfrm>
    </dsp:sp>
    <dsp:sp modelId="{F0260440-5763-4EBD-9E86-E784288DDE3C}">
      <dsp:nvSpPr>
        <dsp:cNvPr id="0" name=""/>
        <dsp:cNvSpPr/>
      </dsp:nvSpPr>
      <dsp:spPr>
        <a:xfrm>
          <a:off x="0" y="1169221"/>
          <a:ext cx="9144000" cy="1722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22860" rIns="128016" bIns="2286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C" sz="18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/>
              <a:ea typeface="Calibri"/>
            </a:rPr>
            <a:t>Desarrollar el estudio de factibilidad para el fortalecimiento económico del sector turístico del cantón Santa Ana</a:t>
          </a:r>
          <a:endParaRPr lang="es-EC" sz="18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C" sz="2600" kern="1200" dirty="0"/>
        </a:p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C" sz="2600" kern="1200" dirty="0"/>
        </a:p>
      </dsp:txBody>
      <dsp:txXfrm>
        <a:off x="0" y="1169221"/>
        <a:ext cx="9144000" cy="1722240"/>
      </dsp:txXfrm>
    </dsp:sp>
    <dsp:sp modelId="{2108F775-D7B9-4921-B0D4-434D7AEC9232}">
      <dsp:nvSpPr>
        <dsp:cNvPr id="0" name=""/>
        <dsp:cNvSpPr/>
      </dsp:nvSpPr>
      <dsp:spPr>
        <a:xfrm>
          <a:off x="0" y="2664300"/>
          <a:ext cx="9144000" cy="5417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Objetivos específicos</a:t>
          </a:r>
          <a:endParaRPr lang="es-EC" sz="2600" kern="1200" dirty="0"/>
        </a:p>
      </dsp:txBody>
      <dsp:txXfrm>
        <a:off x="26444" y="2690744"/>
        <a:ext cx="9091112" cy="488823"/>
      </dsp:txXfrm>
    </dsp:sp>
    <dsp:sp modelId="{992F831D-A32D-4C9C-958B-C7E5550B1057}">
      <dsp:nvSpPr>
        <dsp:cNvPr id="0" name=""/>
        <dsp:cNvSpPr/>
      </dsp:nvSpPr>
      <dsp:spPr>
        <a:xfrm>
          <a:off x="0" y="3433173"/>
          <a:ext cx="9144000" cy="218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22860" rIns="128016" bIns="2286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8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/>
              <a:ea typeface="Calibri"/>
            </a:rPr>
            <a:t>Determinar las tendencias del mercado.</a:t>
          </a:r>
          <a:endParaRPr lang="es-EC" sz="18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C" sz="18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8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/>
              <a:ea typeface="Calibri"/>
            </a:rPr>
            <a:t>Identificar los requerimientos para la construcción.</a:t>
          </a:r>
          <a:endParaRPr lang="es-EC" sz="18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C" sz="18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8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/>
              <a:ea typeface="Calibri"/>
            </a:rPr>
            <a:t>Analizar la rentabilidad económica del proyecto.</a:t>
          </a:r>
          <a:endParaRPr lang="es-EC" sz="18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C" sz="18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8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/>
              <a:ea typeface="Calibri"/>
            </a:rPr>
            <a:t>Diagnosticar el impacto ambiental.</a:t>
          </a:r>
          <a:endParaRPr lang="es-EC" sz="18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3433173"/>
        <a:ext cx="9144000" cy="2185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71538-6F43-4CC6-BF0C-528CC120734D}">
      <dsp:nvSpPr>
        <dsp:cNvPr id="0" name=""/>
        <dsp:cNvSpPr/>
      </dsp:nvSpPr>
      <dsp:spPr>
        <a:xfrm rot="16200000">
          <a:off x="2220337" y="1559569"/>
          <a:ext cx="4869174" cy="290214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0813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Beneficios</a:t>
          </a:r>
          <a:endParaRPr lang="es-EC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Propietarios.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Empleados.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Proveedores.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Clientes.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Servicio público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Servicio de transporte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Sector Público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900" kern="1200" dirty="0"/>
        </a:p>
      </dsp:txBody>
      <dsp:txXfrm rot="5400000">
        <a:off x="3203850" y="1549891"/>
        <a:ext cx="2902148" cy="2921504"/>
      </dsp:txXfrm>
    </dsp:sp>
    <dsp:sp modelId="{AC0E507A-5906-416D-ABC3-006DD79CA567}">
      <dsp:nvSpPr>
        <dsp:cNvPr id="0" name=""/>
        <dsp:cNvSpPr/>
      </dsp:nvSpPr>
      <dsp:spPr>
        <a:xfrm rot="16200000">
          <a:off x="-876016" y="1559569"/>
          <a:ext cx="5013203" cy="290214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0813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Importancia</a:t>
          </a:r>
          <a:endParaRPr lang="es-EC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Necesidades económicas y sociales.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Potencial turístico de Santa Ana.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Belleza natural de las riberas río Portoviejo.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Generación de recursos económicos</a:t>
          </a:r>
          <a:endParaRPr lang="es-EC" sz="1900" kern="1200" dirty="0"/>
        </a:p>
      </dsp:txBody>
      <dsp:txXfrm rot="5400000">
        <a:off x="179511" y="1506683"/>
        <a:ext cx="2902148" cy="3007921"/>
      </dsp:txXfrm>
    </dsp:sp>
    <dsp:sp modelId="{C8D1895D-9DEA-4A96-BF06-F6922D2482EC}">
      <dsp:nvSpPr>
        <dsp:cNvPr id="0" name=""/>
        <dsp:cNvSpPr/>
      </dsp:nvSpPr>
      <dsp:spPr>
        <a:xfrm rot="16200000">
          <a:off x="5257222" y="1559569"/>
          <a:ext cx="4869174" cy="290214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0813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Alcance</a:t>
          </a:r>
          <a:endParaRPr lang="es-EC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Estudio de mercado.</a:t>
          </a: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>
              <a:solidFill>
                <a:schemeClr val="bg1"/>
              </a:solidFill>
            </a:rPr>
            <a:t>Estudio técnico.</a:t>
          </a:r>
          <a:endParaRPr lang="es-EC" sz="1900" kern="1200" dirty="0">
            <a:solidFill>
              <a:schemeClr val="bg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>
              <a:solidFill>
                <a:schemeClr val="bg1"/>
              </a:solidFill>
            </a:rPr>
            <a:t>Estudio financiero.</a:t>
          </a:r>
          <a:endParaRPr lang="es-EC" sz="1900" kern="1200" dirty="0">
            <a:solidFill>
              <a:schemeClr val="bg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>
              <a:solidFill>
                <a:schemeClr val="bg1"/>
              </a:solidFill>
            </a:rPr>
            <a:t>Estudio ambiental.</a:t>
          </a:r>
          <a:endParaRPr lang="es-EC" sz="1900" kern="1200" dirty="0">
            <a:solidFill>
              <a:schemeClr val="bg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>
              <a:solidFill>
                <a:schemeClr val="bg1"/>
              </a:solidFill>
            </a:rPr>
            <a:t>Estudio legal</a:t>
          </a:r>
          <a:endParaRPr lang="es-EC" sz="1900" kern="1200" dirty="0">
            <a:solidFill>
              <a:schemeClr val="bg1"/>
            </a:solidFill>
          </a:endParaRPr>
        </a:p>
      </dsp:txBody>
      <dsp:txXfrm rot="5400000">
        <a:off x="6240735" y="1549891"/>
        <a:ext cx="2902148" cy="29215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5677E-31FC-4FE8-9963-364B030A594C}">
      <dsp:nvSpPr>
        <dsp:cNvPr id="0" name=""/>
        <dsp:cNvSpPr/>
      </dsp:nvSpPr>
      <dsp:spPr>
        <a:xfrm>
          <a:off x="0" y="3348"/>
          <a:ext cx="914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D5BA6E-BE26-4C0C-8F0C-3BF7C178BB58}">
      <dsp:nvSpPr>
        <dsp:cNvPr id="0" name=""/>
        <dsp:cNvSpPr/>
      </dsp:nvSpPr>
      <dsp:spPr>
        <a:xfrm>
          <a:off x="0" y="6697"/>
          <a:ext cx="978499" cy="6851302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rnd" cmpd="sng" algn="ctr">
          <a:solidFill>
            <a:schemeClr val="bg1"/>
          </a:solidFill>
          <a:prstDash val="solid"/>
          <a:round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vert270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200" kern="1200" dirty="0" smtClean="0">
              <a:solidFill>
                <a:schemeClr val="bg1"/>
              </a:solidFill>
            </a:rPr>
            <a:t>Marco de Referencia</a:t>
          </a:r>
          <a:endParaRPr lang="es-EC" sz="4200" kern="1200" dirty="0">
            <a:solidFill>
              <a:schemeClr val="bg1"/>
            </a:solidFill>
          </a:endParaRPr>
        </a:p>
      </dsp:txBody>
      <dsp:txXfrm>
        <a:off x="47766" y="54463"/>
        <a:ext cx="882967" cy="6755770"/>
      </dsp:txXfrm>
    </dsp:sp>
    <dsp:sp modelId="{74B42DDE-BC11-4DAF-9943-E98C8F837FBF}">
      <dsp:nvSpPr>
        <dsp:cNvPr id="0" name=""/>
        <dsp:cNvSpPr/>
      </dsp:nvSpPr>
      <dsp:spPr>
        <a:xfrm>
          <a:off x="1187641" y="260628"/>
          <a:ext cx="3520440" cy="626275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Sector turístico del Ecuador.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 Ecuador está dotado de un sinnúmero de lugares paradisíacos.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 En el 2011, </a:t>
          </a:r>
          <a:r>
            <a:rPr lang="es-EC" sz="16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1´141.000,00</a:t>
          </a:r>
          <a:r>
            <a:rPr lang="es-EC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turistas extranjeros ingresaron al Ecuador.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 El turista nacional gasta por 3 noches  94.00 USD; El turista extranjero gasta 1000 USD por 14 noches.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 En el 2011 ingresaron </a:t>
          </a:r>
          <a:r>
            <a:rPr lang="es-EC" sz="16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849.7</a:t>
          </a:r>
          <a:r>
            <a:rPr lang="es-EC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millones USD.  </a:t>
          </a:r>
          <a:endParaRPr lang="es-EC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359495" y="432482"/>
        <a:ext cx="3176732" cy="5919042"/>
      </dsp:txXfrm>
    </dsp:sp>
    <dsp:sp modelId="{8C192421-A08B-4EFA-A8E7-96F041E962C1}">
      <dsp:nvSpPr>
        <dsp:cNvPr id="0" name=""/>
        <dsp:cNvSpPr/>
      </dsp:nvSpPr>
      <dsp:spPr>
        <a:xfrm>
          <a:off x="5008037" y="501736"/>
          <a:ext cx="3520440" cy="580758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Sector Turismo Hotelero en Manabí y Santa Ana.</a:t>
          </a: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 Manabí un aproximado de visitas de </a:t>
          </a:r>
          <a:r>
            <a:rPr lang="es-EC" sz="16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1.5 millones</a:t>
          </a:r>
          <a:r>
            <a:rPr lang="es-EC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de turistas nacionales y extranjeros.</a:t>
          </a: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 Manabí acoge el 15% de los turistas  extranjeros que visitan Ecuador .</a:t>
          </a: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 Santa Ana reconocida por sus atractivos balnearios.</a:t>
          </a: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 En el 2014 ingresaron </a:t>
          </a:r>
          <a:r>
            <a:rPr lang="es-EC" sz="16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350.000</a:t>
          </a:r>
          <a:r>
            <a:rPr lang="es-EC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turistas.</a:t>
          </a:r>
        </a:p>
      </dsp:txBody>
      <dsp:txXfrm>
        <a:off x="5179891" y="673590"/>
        <a:ext cx="3176732" cy="5463873"/>
      </dsp:txXfrm>
    </dsp:sp>
    <dsp:sp modelId="{12CBB27A-4B85-4B6C-9AF1-451C12DAD2AA}">
      <dsp:nvSpPr>
        <dsp:cNvPr id="0" name=""/>
        <dsp:cNvSpPr/>
      </dsp:nvSpPr>
      <dsp:spPr>
        <a:xfrm>
          <a:off x="1115586" y="6543243"/>
          <a:ext cx="7315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5677E-31FC-4FE8-9963-364B030A594C}">
      <dsp:nvSpPr>
        <dsp:cNvPr id="0" name=""/>
        <dsp:cNvSpPr/>
      </dsp:nvSpPr>
      <dsp:spPr>
        <a:xfrm>
          <a:off x="0" y="3348"/>
          <a:ext cx="914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D5BA6E-BE26-4C0C-8F0C-3BF7C178BB58}">
      <dsp:nvSpPr>
        <dsp:cNvPr id="0" name=""/>
        <dsp:cNvSpPr/>
      </dsp:nvSpPr>
      <dsp:spPr>
        <a:xfrm>
          <a:off x="0" y="3348"/>
          <a:ext cx="974063" cy="6851302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vert270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200" kern="1200" dirty="0" smtClean="0">
              <a:solidFill>
                <a:schemeClr val="bg1"/>
              </a:solidFill>
            </a:rPr>
            <a:t>Marco de referencia</a:t>
          </a:r>
          <a:endParaRPr lang="es-EC" sz="4200" kern="1200" dirty="0">
            <a:solidFill>
              <a:schemeClr val="bg1"/>
            </a:solidFill>
          </a:endParaRPr>
        </a:p>
      </dsp:txBody>
      <dsp:txXfrm>
        <a:off x="47550" y="50898"/>
        <a:ext cx="878963" cy="6756202"/>
      </dsp:txXfrm>
    </dsp:sp>
    <dsp:sp modelId="{F9E35116-AB4F-4ACA-8224-064E874D20A9}">
      <dsp:nvSpPr>
        <dsp:cNvPr id="0" name=""/>
        <dsp:cNvSpPr/>
      </dsp:nvSpPr>
      <dsp:spPr>
        <a:xfrm>
          <a:off x="1102553" y="260630"/>
          <a:ext cx="3722519" cy="17452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just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Sector de la Construcción en el Ecuador.</a:t>
          </a:r>
        </a:p>
      </dsp:txBody>
      <dsp:txXfrm>
        <a:off x="1187747" y="345824"/>
        <a:ext cx="3552131" cy="1574812"/>
      </dsp:txXfrm>
    </dsp:sp>
    <dsp:sp modelId="{38D310F5-15DE-49F2-A638-785E2FDB8985}">
      <dsp:nvSpPr>
        <dsp:cNvPr id="0" name=""/>
        <dsp:cNvSpPr/>
      </dsp:nvSpPr>
      <dsp:spPr>
        <a:xfrm>
          <a:off x="838582" y="6375475"/>
          <a:ext cx="72294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33FA5D-7441-446E-B2DB-DF1873E8909C}">
      <dsp:nvSpPr>
        <dsp:cNvPr id="0" name=""/>
        <dsp:cNvSpPr/>
      </dsp:nvSpPr>
      <dsp:spPr>
        <a:xfrm>
          <a:off x="5728199" y="116631"/>
          <a:ext cx="2810485" cy="581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b="1" i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23% en el PIB</a:t>
          </a:r>
          <a:endParaRPr lang="es-EC" sz="3200" b="1" i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728199" y="116631"/>
        <a:ext cx="2810485" cy="581695"/>
      </dsp:txXfrm>
    </dsp:sp>
    <dsp:sp modelId="{331861BA-6EAE-4413-9E56-D1ADAE5A36F3}">
      <dsp:nvSpPr>
        <dsp:cNvPr id="0" name=""/>
        <dsp:cNvSpPr/>
      </dsp:nvSpPr>
      <dsp:spPr>
        <a:xfrm>
          <a:off x="1244879" y="2300052"/>
          <a:ext cx="7229474" cy="0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E261BA-76AA-4A31-B265-0DE7C44C0737}">
      <dsp:nvSpPr>
        <dsp:cNvPr id="0" name=""/>
        <dsp:cNvSpPr/>
      </dsp:nvSpPr>
      <dsp:spPr>
        <a:xfrm>
          <a:off x="1043863" y="2635639"/>
          <a:ext cx="3906185" cy="224889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Infraestructura hotelera del Ecuador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Hoteles de 1 a 5 Estrellas.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/>
        </a:p>
      </dsp:txBody>
      <dsp:txXfrm>
        <a:off x="1153645" y="2745421"/>
        <a:ext cx="3686621" cy="2029332"/>
      </dsp:txXfrm>
    </dsp:sp>
    <dsp:sp modelId="{7E5B1855-ED64-48AD-8D84-D416AFD9F8EA}">
      <dsp:nvSpPr>
        <dsp:cNvPr id="0" name=""/>
        <dsp:cNvSpPr/>
      </dsp:nvSpPr>
      <dsp:spPr>
        <a:xfrm>
          <a:off x="5087719" y="2528182"/>
          <a:ext cx="3992016" cy="376939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Sector Construcción de Manabí  y Santa Ana.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La participación del sector de la  Construcción en la economía de Manabí se presenta en un  11%.</a:t>
          </a:r>
          <a:endParaRPr lang="es-EC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271725" y="2712188"/>
        <a:ext cx="3624004" cy="3401378"/>
      </dsp:txXfrm>
    </dsp:sp>
    <dsp:sp modelId="{9CD89728-4C7A-435D-A8D9-C26A68C38EA7}">
      <dsp:nvSpPr>
        <dsp:cNvPr id="0" name=""/>
        <dsp:cNvSpPr/>
      </dsp:nvSpPr>
      <dsp:spPr>
        <a:xfrm>
          <a:off x="974063" y="6665670"/>
          <a:ext cx="72294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CC557-80A8-40FA-B57E-A1A65679FD7B}">
      <dsp:nvSpPr>
        <dsp:cNvPr id="0" name=""/>
        <dsp:cNvSpPr/>
      </dsp:nvSpPr>
      <dsp:spPr>
        <a:xfrm>
          <a:off x="35538" y="188631"/>
          <a:ext cx="9106552" cy="713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just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300" b="1" i="1" u="sng" kern="1200" dirty="0" smtClean="0"/>
            <a:t>Técnica Constructiva aplicable al hotel ecológico.</a:t>
          </a:r>
          <a:endParaRPr lang="es-EC" sz="3300" b="1" i="1" u="sng" kern="1200" dirty="0"/>
        </a:p>
      </dsp:txBody>
      <dsp:txXfrm>
        <a:off x="70382" y="223475"/>
        <a:ext cx="9036864" cy="644086"/>
      </dsp:txXfrm>
    </dsp:sp>
    <dsp:sp modelId="{984736D4-8EF5-4B27-BC36-BF679C2E07A7}">
      <dsp:nvSpPr>
        <dsp:cNvPr id="0" name=""/>
        <dsp:cNvSpPr/>
      </dsp:nvSpPr>
      <dsp:spPr>
        <a:xfrm>
          <a:off x="0" y="1340757"/>
          <a:ext cx="7669077" cy="637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b="1" i="1" kern="1200" dirty="0" smtClean="0"/>
            <a:t>Tratamiento</a:t>
          </a:r>
          <a:r>
            <a:rPr lang="es-EC" sz="2600" kern="1200" dirty="0" smtClean="0"/>
            <a:t> </a:t>
          </a:r>
          <a:r>
            <a:rPr lang="es-EC" sz="2600" b="1" i="1" kern="1200" dirty="0" smtClean="0"/>
            <a:t>de</a:t>
          </a:r>
          <a:r>
            <a:rPr lang="es-EC" sz="2600" kern="1200" dirty="0" smtClean="0"/>
            <a:t> </a:t>
          </a:r>
          <a:r>
            <a:rPr lang="es-EC" sz="2600" b="1" i="1" kern="1200" dirty="0" smtClean="0"/>
            <a:t>Aguas</a:t>
          </a:r>
          <a:r>
            <a:rPr lang="es-EC" sz="2600" kern="1200" dirty="0" smtClean="0"/>
            <a:t> </a:t>
          </a:r>
          <a:r>
            <a:rPr lang="es-EC" sz="2600" b="1" i="1" kern="1200" dirty="0" smtClean="0"/>
            <a:t>Residuales</a:t>
          </a:r>
          <a:endParaRPr lang="es-EC" sz="2600" b="1" i="1" kern="1200" dirty="0"/>
        </a:p>
      </dsp:txBody>
      <dsp:txXfrm>
        <a:off x="31118" y="1371875"/>
        <a:ext cx="7606841" cy="5752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7A3E5-61B2-4E5F-9D27-00D908D13D50}">
      <dsp:nvSpPr>
        <dsp:cNvPr id="0" name=""/>
        <dsp:cNvSpPr/>
      </dsp:nvSpPr>
      <dsp:spPr>
        <a:xfrm>
          <a:off x="0" y="188646"/>
          <a:ext cx="9144000" cy="608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b="1" i="1" u="sng" kern="1200" dirty="0" smtClean="0"/>
            <a:t>Técnica Constructiva aplicable al hotel ecológico</a:t>
          </a:r>
          <a:r>
            <a:rPr lang="es-EC" sz="3600" b="1" i="1" u="sng" kern="1200" dirty="0" smtClean="0"/>
            <a:t>.</a:t>
          </a:r>
          <a:endParaRPr lang="es-EC" sz="3600" b="1" i="1" u="sng" kern="1200" dirty="0"/>
        </a:p>
      </dsp:txBody>
      <dsp:txXfrm>
        <a:off x="17811" y="206457"/>
        <a:ext cx="9108378" cy="572476"/>
      </dsp:txXfrm>
    </dsp:sp>
    <dsp:sp modelId="{57BF6D8D-2683-4856-BF65-384B850F803D}">
      <dsp:nvSpPr>
        <dsp:cNvPr id="0" name=""/>
        <dsp:cNvSpPr/>
      </dsp:nvSpPr>
      <dsp:spPr>
        <a:xfrm>
          <a:off x="35490" y="1440162"/>
          <a:ext cx="1714500" cy="171450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F0DB1-6793-48D2-953D-587A96997282}">
      <dsp:nvSpPr>
        <dsp:cNvPr id="0" name=""/>
        <dsp:cNvSpPr/>
      </dsp:nvSpPr>
      <dsp:spPr>
        <a:xfrm>
          <a:off x="1805793" y="1440162"/>
          <a:ext cx="7326629" cy="76353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i="1" kern="1200" dirty="0" smtClean="0"/>
            <a:t>Tratamiento de aguas grises mediante fosas y biofiltro</a:t>
          </a:r>
          <a:endParaRPr lang="es-EC" sz="2400" b="1" i="1" kern="1200" dirty="0"/>
        </a:p>
      </dsp:txBody>
      <dsp:txXfrm>
        <a:off x="1843072" y="1477441"/>
        <a:ext cx="7252071" cy="6889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7A3E5-61B2-4E5F-9D27-00D908D13D50}">
      <dsp:nvSpPr>
        <dsp:cNvPr id="0" name=""/>
        <dsp:cNvSpPr/>
      </dsp:nvSpPr>
      <dsp:spPr>
        <a:xfrm>
          <a:off x="0" y="188646"/>
          <a:ext cx="9144000" cy="608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b="1" i="1" u="sng" kern="1200" dirty="0" smtClean="0"/>
            <a:t>Técnica Constructiva aplicable al hotel ecológico</a:t>
          </a:r>
          <a:r>
            <a:rPr lang="es-EC" sz="3600" b="1" i="1" u="sng" kern="1200" dirty="0" smtClean="0"/>
            <a:t>.</a:t>
          </a:r>
          <a:endParaRPr lang="es-EC" sz="3600" b="1" i="1" u="sng" kern="1200" dirty="0"/>
        </a:p>
      </dsp:txBody>
      <dsp:txXfrm>
        <a:off x="17811" y="206457"/>
        <a:ext cx="9108378" cy="572476"/>
      </dsp:txXfrm>
    </dsp:sp>
    <dsp:sp modelId="{57BF6D8D-2683-4856-BF65-384B850F803D}">
      <dsp:nvSpPr>
        <dsp:cNvPr id="0" name=""/>
        <dsp:cNvSpPr/>
      </dsp:nvSpPr>
      <dsp:spPr>
        <a:xfrm>
          <a:off x="35490" y="1440162"/>
          <a:ext cx="1714500" cy="171450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F0DB1-6793-48D2-953D-587A96997282}">
      <dsp:nvSpPr>
        <dsp:cNvPr id="0" name=""/>
        <dsp:cNvSpPr/>
      </dsp:nvSpPr>
      <dsp:spPr>
        <a:xfrm>
          <a:off x="1805793" y="1440162"/>
          <a:ext cx="7326629" cy="76353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i="1" kern="1200" dirty="0" smtClean="0"/>
            <a:t>Tratamiento de aguas negras mediante fosas séptica</a:t>
          </a:r>
          <a:endParaRPr lang="es-EC" sz="2400" b="1" i="1" kern="1200" dirty="0"/>
        </a:p>
      </dsp:txBody>
      <dsp:txXfrm>
        <a:off x="1843072" y="1477441"/>
        <a:ext cx="7252071" cy="6889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3CDDA-008C-4FA1-A9E0-30C175C2CF4F}">
      <dsp:nvSpPr>
        <dsp:cNvPr id="0" name=""/>
        <dsp:cNvSpPr/>
      </dsp:nvSpPr>
      <dsp:spPr>
        <a:xfrm>
          <a:off x="0" y="450896"/>
          <a:ext cx="9144000" cy="6954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Hipótesis General</a:t>
          </a:r>
          <a:endParaRPr lang="es-EC" sz="3200" kern="1200" dirty="0"/>
        </a:p>
      </dsp:txBody>
      <dsp:txXfrm>
        <a:off x="33950" y="484846"/>
        <a:ext cx="9076100" cy="627561"/>
      </dsp:txXfrm>
    </dsp:sp>
    <dsp:sp modelId="{F0260440-5763-4EBD-9E86-E784288DDE3C}">
      <dsp:nvSpPr>
        <dsp:cNvPr id="0" name=""/>
        <dsp:cNvSpPr/>
      </dsp:nvSpPr>
      <dsp:spPr>
        <a:xfrm>
          <a:off x="0" y="941870"/>
          <a:ext cx="91440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25400" rIns="142240" bIns="254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C" sz="20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9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Se promoverá </a:t>
          </a:r>
          <a:r>
            <a:rPr lang="es-EC" sz="19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el fortalecimiento económico del sector turístico y de construcción del cantón Santa Ana.</a:t>
          </a:r>
          <a:endParaRPr lang="es-EC" sz="19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941870"/>
        <a:ext cx="9144000" cy="1059840"/>
      </dsp:txXfrm>
    </dsp:sp>
    <dsp:sp modelId="{2108F775-D7B9-4921-B0D4-434D7AEC9232}">
      <dsp:nvSpPr>
        <dsp:cNvPr id="0" name=""/>
        <dsp:cNvSpPr/>
      </dsp:nvSpPr>
      <dsp:spPr>
        <a:xfrm>
          <a:off x="0" y="2086859"/>
          <a:ext cx="9144000" cy="7392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Hipótesis Específicas</a:t>
          </a:r>
          <a:endParaRPr lang="es-EC" sz="3200" kern="1200" dirty="0"/>
        </a:p>
      </dsp:txBody>
      <dsp:txXfrm>
        <a:off x="36086" y="2122945"/>
        <a:ext cx="9071828" cy="667055"/>
      </dsp:txXfrm>
    </dsp:sp>
    <dsp:sp modelId="{992F831D-A32D-4C9C-958B-C7E5550B1057}">
      <dsp:nvSpPr>
        <dsp:cNvPr id="0" name=""/>
        <dsp:cNvSpPr/>
      </dsp:nvSpPr>
      <dsp:spPr>
        <a:xfrm>
          <a:off x="0" y="2969112"/>
          <a:ext cx="9144000" cy="264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22860" rIns="128016" bIns="2286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8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Revisión bibliográfica y de campo              </a:t>
          </a:r>
          <a:r>
            <a:rPr lang="es-EC" sz="18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 Establecerá Oferta del Servicio Turístico</a:t>
          </a:r>
          <a:endParaRPr lang="es-EC" sz="18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C" sz="18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8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Estudio de Mercado              </a:t>
          </a:r>
          <a:r>
            <a:rPr lang="es-EC" sz="18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   Ofrecerá tendencias </a:t>
          </a:r>
          <a:r>
            <a:rPr lang="es-EC" sz="18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de </a:t>
          </a:r>
          <a:r>
            <a:rPr lang="es-EC" sz="18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Hoteles Ecológicos.</a:t>
          </a:r>
          <a:endParaRPr lang="es-EC" sz="18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C" sz="18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8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Estudio Técnico               </a:t>
          </a:r>
          <a:r>
            <a:rPr lang="es-EC" sz="18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   Identificará </a:t>
          </a:r>
          <a:r>
            <a:rPr lang="es-EC" sz="18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requerimientos </a:t>
          </a:r>
          <a:r>
            <a:rPr lang="es-EC" sz="18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para </a:t>
          </a:r>
          <a:r>
            <a:rPr lang="es-EC" sz="18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la </a:t>
          </a:r>
          <a:r>
            <a:rPr lang="es-EC" sz="18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construcción.</a:t>
          </a:r>
          <a:endParaRPr lang="es-EC" sz="18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C" sz="18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8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Estudio Financiero               </a:t>
          </a:r>
          <a:r>
            <a:rPr lang="es-EC" sz="18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   Determinará la Rentabilidad </a:t>
          </a:r>
          <a:r>
            <a:rPr lang="es-EC" sz="18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del </a:t>
          </a:r>
          <a:r>
            <a:rPr lang="es-EC" sz="1800" kern="12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Proyecto.</a:t>
          </a:r>
          <a:endParaRPr lang="es-EC" sz="18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C" sz="18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8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Estudio Ambiental              </a:t>
          </a:r>
          <a:r>
            <a:rPr lang="es-EC" sz="18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 Proveerá Normas </a:t>
          </a:r>
          <a:r>
            <a:rPr lang="es-EC" sz="18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de disminución de Impacto Ambiental</a:t>
          </a:r>
          <a:endParaRPr lang="es-EC" sz="18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969112"/>
        <a:ext cx="9144000" cy="2649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7E8F6-BAC1-454E-8BE0-CD5FBBA6CA79}" type="datetimeFigureOut">
              <a:rPr lang="es-EC" smtClean="0"/>
              <a:t>17/06/2015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75082-2334-4B87-923B-AA542F22ECD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2731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Acabado de madera tal y como se adquiere, sin barnices</a:t>
            </a:r>
          </a:p>
          <a:p>
            <a:pPr marL="171450" indent="-171450">
              <a:buFontTx/>
              <a:buChar char="-"/>
            </a:pP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Aplicación de barniz al aceite </a:t>
            </a:r>
          </a:p>
          <a:p>
            <a:pPr marL="171450" indent="-171450">
              <a:buFontTx/>
              <a:buChar char="-"/>
            </a:pPr>
            <a:endParaRPr lang="es-EC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Tx/>
              <a:buChar char="-"/>
            </a:pP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75082-2334-4B87-923B-AA542F22ECD1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891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75082-2334-4B87-923B-AA542F22ECD1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44593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1C2E-3831-4767-B56A-19DF3BE117C2}" type="datetimeFigureOut">
              <a:rPr lang="es-EC" smtClean="0"/>
              <a:t>17/06/2015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C71B-8858-43FB-8232-63059E0CF4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2597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1C2E-3831-4767-B56A-19DF3BE117C2}" type="datetimeFigureOut">
              <a:rPr lang="es-EC" smtClean="0"/>
              <a:t>17/06/2015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C71B-8858-43FB-8232-63059E0CF4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3315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1C2E-3831-4767-B56A-19DF3BE117C2}" type="datetimeFigureOut">
              <a:rPr lang="es-EC" smtClean="0"/>
              <a:t>17/06/2015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C71B-8858-43FB-8232-63059E0CF4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1408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1C2E-3831-4767-B56A-19DF3BE117C2}" type="datetimeFigureOut">
              <a:rPr lang="es-EC" smtClean="0"/>
              <a:t>17/06/2015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C71B-8858-43FB-8232-63059E0CF4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01007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1C2E-3831-4767-B56A-19DF3BE117C2}" type="datetimeFigureOut">
              <a:rPr lang="es-EC" smtClean="0"/>
              <a:t>17/06/2015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C71B-8858-43FB-8232-63059E0CF4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4709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1C2E-3831-4767-B56A-19DF3BE117C2}" type="datetimeFigureOut">
              <a:rPr lang="es-EC" smtClean="0"/>
              <a:t>17/06/2015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C71B-8858-43FB-8232-63059E0CF4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71782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1C2E-3831-4767-B56A-19DF3BE117C2}" type="datetimeFigureOut">
              <a:rPr lang="es-EC" smtClean="0"/>
              <a:t>17/06/2015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C71B-8858-43FB-8232-63059E0CF4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69486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1C2E-3831-4767-B56A-19DF3BE117C2}" type="datetimeFigureOut">
              <a:rPr lang="es-EC" smtClean="0"/>
              <a:t>17/06/2015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C71B-8858-43FB-8232-63059E0CF4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56484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1C2E-3831-4767-B56A-19DF3BE117C2}" type="datetimeFigureOut">
              <a:rPr lang="es-EC" smtClean="0"/>
              <a:t>17/06/2015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C71B-8858-43FB-8232-63059E0CF4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2554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1C2E-3831-4767-B56A-19DF3BE117C2}" type="datetimeFigureOut">
              <a:rPr lang="es-EC" smtClean="0"/>
              <a:t>17/06/2015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C71B-8858-43FB-8232-63059E0CF4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4932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1C2E-3831-4767-B56A-19DF3BE117C2}" type="datetimeFigureOut">
              <a:rPr lang="es-EC" smtClean="0"/>
              <a:t>17/06/2015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C71B-8858-43FB-8232-63059E0CF4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1003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C1C2E-3831-4767-B56A-19DF3BE117C2}" type="datetimeFigureOut">
              <a:rPr lang="es-EC" smtClean="0"/>
              <a:t>17/06/2015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BC71B-8858-43FB-8232-63059E0CF4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181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7.xml"/><Relationship Id="rId7" Type="http://schemas.openxmlformats.org/officeDocument/2006/relationships/image" Target="../media/image2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0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32656"/>
            <a:ext cx="2487930" cy="641985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611560" y="1098015"/>
            <a:ext cx="8208912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Times New Roman"/>
                <a:cs typeface="Times New Roman"/>
              </a:rPr>
              <a:t>UNI</a:t>
            </a:r>
            <a:r>
              <a:rPr lang="es-EC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Times New Roman"/>
                <a:cs typeface="Times New Roman"/>
              </a:rPr>
              <a:t>VERSIDAD DE LAS FUERZA ARMADAS</a:t>
            </a:r>
            <a:endParaRPr lang="es-EC" sz="1600" dirty="0" smtClean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es-EC" sz="1600" dirty="0" smtClean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C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Times New Roman"/>
                <a:cs typeface="Times New Roman"/>
              </a:rPr>
              <a:t>VICERRECTORADO </a:t>
            </a:r>
            <a:r>
              <a:rPr lang="es-EC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Times New Roman"/>
                <a:cs typeface="Times New Roman"/>
              </a:rPr>
              <a:t>DE INVESTIGACIÓN INNOVACIÓN Y TRANSFERENCIA </a:t>
            </a:r>
            <a:r>
              <a:rPr lang="es-EC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Times New Roman"/>
                <a:cs typeface="Times New Roman"/>
              </a:rPr>
              <a:t>TECNOLÓGICA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es-ES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/>
              <a:ea typeface="Times New Roman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Times New Roman"/>
                <a:cs typeface="Times New Roman"/>
              </a:rPr>
              <a:t> MAESTRÍA EN ADMINISTRACIÓN DE LA CONSTRUCCIÓN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es-ES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Times New Roman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Times New Roman"/>
                <a:cs typeface="Times New Roman"/>
              </a:rPr>
              <a:t>TESIS DE GRADO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es-ES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Times New Roman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Times New Roman"/>
                <a:cs typeface="Times New Roman"/>
              </a:rPr>
              <a:t>Autor: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Times New Roman"/>
                <a:cs typeface="Times New Roman"/>
              </a:rPr>
              <a:t>Ing.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Times New Roman"/>
                <a:cs typeface="Times New Roman"/>
              </a:rPr>
              <a:t>Palacios Ponce, José 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Times New Roman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es-ES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Times New Roman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Times New Roman"/>
                <a:cs typeface="Times New Roman"/>
              </a:rPr>
              <a:t>Director de tesis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Times New Roman"/>
                <a:cs typeface="Times New Roman"/>
              </a:rPr>
              <a:t>: </a:t>
            </a: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Times New Roman"/>
                <a:cs typeface="Times New Roman"/>
              </a:rPr>
              <a:t>Mba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Times New Roman"/>
                <a:cs typeface="Times New Roman"/>
              </a:rPr>
              <a:t>. </a:t>
            </a: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Times New Roman"/>
                <a:cs typeface="Times New Roman"/>
              </a:rPr>
              <a:t>Unda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Times New Roman"/>
                <a:cs typeface="Times New Roman"/>
              </a:rPr>
              <a:t> Duque, Roberto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Times New Roman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es-EC" sz="1600" b="1" dirty="0" smtClean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C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2015</a:t>
            </a:r>
            <a:endParaRPr lang="es-EC" sz="1600" b="1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513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-19882" y="12379"/>
            <a:ext cx="9144000" cy="608098"/>
            <a:chOff x="0" y="0"/>
            <a:chExt cx="9144000" cy="608098"/>
          </a:xfrm>
        </p:grpSpPr>
        <p:sp>
          <p:nvSpPr>
            <p:cNvPr id="5" name="4 Rectángulo redondeado"/>
            <p:cNvSpPr/>
            <p:nvPr/>
          </p:nvSpPr>
          <p:spPr>
            <a:xfrm>
              <a:off x="0" y="0"/>
              <a:ext cx="9144000" cy="6080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17811" y="17811"/>
              <a:ext cx="9108378" cy="572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75" tIns="44450" rIns="66675" bIns="44450" numCol="1" spcCol="1270" anchor="ctr" anchorCtr="0">
              <a:noAutofit/>
            </a:bodyPr>
            <a:lstStyle/>
            <a:p>
              <a:pPr lvl="0" algn="just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500" b="1" i="1" u="sng" kern="1200" dirty="0" smtClean="0"/>
                <a:t>Técnica Constructiva aplicable al hotel ecológico</a:t>
              </a:r>
              <a:r>
                <a:rPr lang="es-EC" sz="3600" b="1" i="1" u="sng" kern="1200" dirty="0" smtClean="0"/>
                <a:t>.</a:t>
              </a:r>
              <a:endParaRPr lang="es-EC" sz="3600" b="1" i="1" u="sng" kern="1200" dirty="0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15217" y="908720"/>
            <a:ext cx="3260639" cy="608098"/>
            <a:chOff x="0" y="0"/>
            <a:chExt cx="9144000" cy="608098"/>
          </a:xfrm>
        </p:grpSpPr>
        <p:sp>
          <p:nvSpPr>
            <p:cNvPr id="8" name="7 Rectángulo redondeado"/>
            <p:cNvSpPr/>
            <p:nvPr/>
          </p:nvSpPr>
          <p:spPr>
            <a:xfrm>
              <a:off x="0" y="0"/>
              <a:ext cx="9144000" cy="6080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17811" y="17811"/>
              <a:ext cx="9108378" cy="572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75" tIns="44450" rIns="66675" bIns="44450" numCol="1" spcCol="1270" anchor="ctr" anchorCtr="0">
              <a:noAutofit/>
            </a:bodyPr>
            <a:lstStyle/>
            <a:p>
              <a:pPr lvl="0"/>
              <a:r>
                <a:rPr lang="es-EC" sz="2800" b="1" i="1" dirty="0"/>
                <a:t>Fijación Viga - Pilote</a:t>
              </a:r>
            </a:p>
          </p:txBody>
        </p:sp>
      </p:grpSp>
      <p:sp>
        <p:nvSpPr>
          <p:cNvPr id="10" name="9 Rectángulo"/>
          <p:cNvSpPr/>
          <p:nvPr/>
        </p:nvSpPr>
        <p:spPr>
          <a:xfrm>
            <a:off x="2051720" y="16288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Mediante pernos hilados con anillos de presión y tuercas</a:t>
            </a: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Mediante 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dos cortes paralelos al pilote de un ancho de la viga, y dos pernos pasados.</a:t>
            </a:r>
          </a:p>
          <a:p>
            <a:pPr marL="285750" indent="-285750" algn="just">
              <a:buFontTx/>
              <a:buChar char="-"/>
            </a:pPr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50978" y="3789040"/>
            <a:ext cx="3512910" cy="608098"/>
            <a:chOff x="0" y="0"/>
            <a:chExt cx="9144000" cy="608098"/>
          </a:xfrm>
        </p:grpSpPr>
        <p:sp>
          <p:nvSpPr>
            <p:cNvPr id="15" name="14 Rectángulo redondeado"/>
            <p:cNvSpPr/>
            <p:nvPr/>
          </p:nvSpPr>
          <p:spPr>
            <a:xfrm>
              <a:off x="0" y="0"/>
              <a:ext cx="9144000" cy="6080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17811" y="17811"/>
              <a:ext cx="9108378" cy="572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75" tIns="44450" rIns="66675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800" b="1" i="1" dirty="0" smtClean="0"/>
                <a:t>Curado de Piso</a:t>
              </a:r>
              <a:endParaRPr lang="es-EC" sz="2800" b="1" i="1" dirty="0"/>
            </a:p>
          </p:txBody>
        </p:sp>
      </p:grpSp>
      <p:sp>
        <p:nvSpPr>
          <p:cNvPr id="19" name="18 CuadroTexto"/>
          <p:cNvSpPr txBox="1"/>
          <p:nvPr/>
        </p:nvSpPr>
        <p:spPr>
          <a:xfrm>
            <a:off x="2051720" y="4583687"/>
            <a:ext cx="48374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Natural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.- tal y como se adquiere, sin </a:t>
            </a: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barnices</a:t>
            </a:r>
          </a:p>
          <a:p>
            <a:pPr marL="285750" indent="-285750" algn="just">
              <a:buFontTx/>
              <a:buChar char="-"/>
            </a:pPr>
            <a:endParaRPr lang="es-EC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Plastificado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.- Aplicación de barniz al </a:t>
            </a: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aceite</a:t>
            </a:r>
          </a:p>
          <a:p>
            <a:pPr marL="285750" indent="-285750" algn="just">
              <a:buFontTx/>
              <a:buChar char="-"/>
            </a:pPr>
            <a:endParaRPr lang="es-EC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s-EC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Hidrolaqueado</a:t>
            </a: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.- 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 acuosa, sin solventes</a:t>
            </a:r>
            <a:endParaRPr lang="es-EC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endParaRPr lang="es-EC" dirty="0"/>
          </a:p>
          <a:p>
            <a:pPr algn="just"/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endParaRPr lang="es-EC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179512" y="1772816"/>
            <a:ext cx="1714500" cy="1714500"/>
          </a:xfrm>
          <a:prstGeom prst="roundRect">
            <a:avLst>
              <a:gd name="adj" fmla="val 1667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21 Rectángulo redondeado"/>
          <p:cNvSpPr/>
          <p:nvPr/>
        </p:nvSpPr>
        <p:spPr>
          <a:xfrm>
            <a:off x="6955110" y="1772816"/>
            <a:ext cx="1714500" cy="1714500"/>
          </a:xfrm>
          <a:prstGeom prst="roundRect">
            <a:avLst>
              <a:gd name="adj" fmla="val 16670"/>
            </a:avLst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22 Rectángulo redondeado"/>
          <p:cNvSpPr/>
          <p:nvPr/>
        </p:nvSpPr>
        <p:spPr>
          <a:xfrm>
            <a:off x="195719" y="4581128"/>
            <a:ext cx="1714500" cy="1714500"/>
          </a:xfrm>
          <a:prstGeom prst="roundRect">
            <a:avLst>
              <a:gd name="adj" fmla="val 16670"/>
            </a:avLst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23 Rectángulo redondeado"/>
          <p:cNvSpPr/>
          <p:nvPr/>
        </p:nvSpPr>
        <p:spPr>
          <a:xfrm>
            <a:off x="6976296" y="4522812"/>
            <a:ext cx="1714500" cy="1714500"/>
          </a:xfrm>
          <a:prstGeom prst="roundRect">
            <a:avLst>
              <a:gd name="adj" fmla="val 16670"/>
            </a:avLst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52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-19882" y="12379"/>
            <a:ext cx="9144000" cy="608098"/>
            <a:chOff x="0" y="0"/>
            <a:chExt cx="9144000" cy="608098"/>
          </a:xfrm>
        </p:grpSpPr>
        <p:sp>
          <p:nvSpPr>
            <p:cNvPr id="5" name="4 Rectángulo redondeado"/>
            <p:cNvSpPr/>
            <p:nvPr/>
          </p:nvSpPr>
          <p:spPr>
            <a:xfrm>
              <a:off x="0" y="0"/>
              <a:ext cx="9144000" cy="6080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17811" y="17811"/>
              <a:ext cx="9108378" cy="572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75" tIns="44450" rIns="66675" bIns="44450" numCol="1" spcCol="1270" anchor="ctr" anchorCtr="0">
              <a:noAutofit/>
            </a:bodyPr>
            <a:lstStyle/>
            <a:p>
              <a:pPr lvl="0" algn="just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500" b="1" i="1" u="sng" kern="1200" dirty="0" smtClean="0"/>
                <a:t>Técnica Constructiva aplicable al hotel ecológico</a:t>
              </a:r>
              <a:r>
                <a:rPr lang="es-EC" sz="3600" b="1" i="1" u="sng" kern="1200" dirty="0" smtClean="0"/>
                <a:t>.</a:t>
              </a:r>
              <a:endParaRPr lang="es-EC" sz="3600" b="1" i="1" u="sng" kern="1200" dirty="0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15217" y="908720"/>
            <a:ext cx="2900599" cy="608098"/>
            <a:chOff x="0" y="0"/>
            <a:chExt cx="9144000" cy="608098"/>
          </a:xfrm>
        </p:grpSpPr>
        <p:sp>
          <p:nvSpPr>
            <p:cNvPr id="8" name="7 Rectángulo redondeado"/>
            <p:cNvSpPr/>
            <p:nvPr/>
          </p:nvSpPr>
          <p:spPr>
            <a:xfrm>
              <a:off x="0" y="0"/>
              <a:ext cx="9144000" cy="6080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17811" y="17811"/>
              <a:ext cx="9108378" cy="572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75" tIns="44450" rIns="66675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800" b="1" i="1" dirty="0" smtClean="0"/>
                <a:t>MAMPOSTERÍA</a:t>
              </a:r>
              <a:endParaRPr lang="es-EC" sz="2800" b="1" i="1" dirty="0"/>
            </a:p>
          </p:txBody>
        </p:sp>
      </p:grpSp>
      <p:sp>
        <p:nvSpPr>
          <p:cNvPr id="10" name="9 Rectángulo"/>
          <p:cNvSpPr/>
          <p:nvPr/>
        </p:nvSpPr>
        <p:spPr>
          <a:xfrm>
            <a:off x="2224192" y="206084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aneles 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autoportantes de estructura de </a:t>
            </a: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madera, unidos 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mediantes varillas de D=6mm.</a:t>
            </a:r>
          </a:p>
          <a:p>
            <a:pPr marL="285750" indent="-285750" algn="just">
              <a:buFontTx/>
              <a:buChar char="-"/>
            </a:pPr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50978" y="3789040"/>
            <a:ext cx="5745158" cy="608098"/>
            <a:chOff x="0" y="0"/>
            <a:chExt cx="9144000" cy="608098"/>
          </a:xfrm>
        </p:grpSpPr>
        <p:sp>
          <p:nvSpPr>
            <p:cNvPr id="15" name="14 Rectángulo redondeado"/>
            <p:cNvSpPr/>
            <p:nvPr/>
          </p:nvSpPr>
          <p:spPr>
            <a:xfrm>
              <a:off x="0" y="0"/>
              <a:ext cx="9144000" cy="6080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17811" y="17811"/>
              <a:ext cx="9108378" cy="572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75" tIns="44450" rIns="66675" bIns="44450" numCol="1" spcCol="1270" anchor="ctr" anchorCtr="0">
              <a:noAutofit/>
            </a:bodyPr>
            <a:lstStyle/>
            <a:p>
              <a:pPr lvl="0"/>
              <a:r>
                <a:rPr lang="es-EC" sz="2800" b="1" i="1" dirty="0"/>
                <a:t>Forrado </a:t>
              </a:r>
              <a:r>
                <a:rPr lang="es-EC" sz="2800" b="1" i="1" dirty="0" smtClean="0"/>
                <a:t>y Recubrimiento de </a:t>
              </a:r>
              <a:r>
                <a:rPr lang="es-EC" sz="2800" b="1" i="1" dirty="0"/>
                <a:t>Paneles</a:t>
              </a:r>
            </a:p>
          </p:txBody>
        </p:sp>
      </p:grpSp>
      <p:sp>
        <p:nvSpPr>
          <p:cNvPr id="20" name="19 Rectángulo redondeado"/>
          <p:cNvSpPr/>
          <p:nvPr/>
        </p:nvSpPr>
        <p:spPr>
          <a:xfrm>
            <a:off x="251520" y="1723153"/>
            <a:ext cx="1714500" cy="1714500"/>
          </a:xfrm>
          <a:prstGeom prst="roundRect">
            <a:avLst>
              <a:gd name="adj" fmla="val 16670"/>
            </a:avLst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20 Rectángulo redondeado"/>
          <p:cNvSpPr/>
          <p:nvPr/>
        </p:nvSpPr>
        <p:spPr>
          <a:xfrm>
            <a:off x="6948264" y="1628800"/>
            <a:ext cx="1944216" cy="1944216"/>
          </a:xfrm>
          <a:prstGeom prst="roundRect">
            <a:avLst>
              <a:gd name="adj" fmla="val 1667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21 Rectángulo redondeado"/>
          <p:cNvSpPr/>
          <p:nvPr/>
        </p:nvSpPr>
        <p:spPr>
          <a:xfrm>
            <a:off x="179512" y="4653136"/>
            <a:ext cx="1714500" cy="1714500"/>
          </a:xfrm>
          <a:prstGeom prst="roundRect">
            <a:avLst>
              <a:gd name="adj" fmla="val 16670"/>
            </a:avLst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22 Rectángulo redondeado"/>
          <p:cNvSpPr/>
          <p:nvPr/>
        </p:nvSpPr>
        <p:spPr>
          <a:xfrm>
            <a:off x="7177980" y="4563200"/>
            <a:ext cx="1714500" cy="1714500"/>
          </a:xfrm>
          <a:prstGeom prst="roundRect">
            <a:avLst>
              <a:gd name="adj" fmla="val 16670"/>
            </a:avLst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23 CuadroTexto"/>
          <p:cNvSpPr txBox="1"/>
          <p:nvPr/>
        </p:nvSpPr>
        <p:spPr>
          <a:xfrm>
            <a:off x="1990575" y="4802997"/>
            <a:ext cx="48136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Caña picada horizontalmente unida con clavos y alambre.</a:t>
            </a:r>
          </a:p>
          <a:p>
            <a:pPr marL="285750" indent="-285750" algn="just">
              <a:buFontTx/>
              <a:buChar char="-"/>
            </a:pPr>
            <a:endParaRPr lang="es-EC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Utilización de Mortero de Cemento y Arena.</a:t>
            </a:r>
          </a:p>
          <a:p>
            <a:pPr marL="285750" indent="-285750" algn="just">
              <a:buFontTx/>
              <a:buChar char="-"/>
            </a:pPr>
            <a:endParaRPr lang="es-EC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6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-19882" y="12379"/>
            <a:ext cx="9144000" cy="608098"/>
            <a:chOff x="0" y="0"/>
            <a:chExt cx="9144000" cy="608098"/>
          </a:xfrm>
        </p:grpSpPr>
        <p:sp>
          <p:nvSpPr>
            <p:cNvPr id="5" name="4 Rectángulo redondeado"/>
            <p:cNvSpPr/>
            <p:nvPr/>
          </p:nvSpPr>
          <p:spPr>
            <a:xfrm>
              <a:off x="0" y="0"/>
              <a:ext cx="9144000" cy="6080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17811" y="17811"/>
              <a:ext cx="9108378" cy="572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75" tIns="44450" rIns="66675" bIns="44450" numCol="1" spcCol="1270" anchor="ctr" anchorCtr="0">
              <a:noAutofit/>
            </a:bodyPr>
            <a:lstStyle/>
            <a:p>
              <a:pPr lvl="0" algn="just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500" b="1" i="1" u="sng" kern="1200" dirty="0" smtClean="0"/>
                <a:t>Técnica Constructiva aplicable al hotel ecológico</a:t>
              </a:r>
              <a:r>
                <a:rPr lang="es-EC" sz="3600" b="1" i="1" u="sng" kern="1200" dirty="0" smtClean="0"/>
                <a:t>.</a:t>
              </a:r>
              <a:endParaRPr lang="es-EC" sz="3600" b="1" i="1" u="sng" kern="1200" dirty="0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15217" y="908720"/>
            <a:ext cx="2900599" cy="608098"/>
            <a:chOff x="0" y="0"/>
            <a:chExt cx="9144000" cy="608098"/>
          </a:xfrm>
        </p:grpSpPr>
        <p:sp>
          <p:nvSpPr>
            <p:cNvPr id="8" name="7 Rectángulo redondeado"/>
            <p:cNvSpPr/>
            <p:nvPr/>
          </p:nvSpPr>
          <p:spPr>
            <a:xfrm>
              <a:off x="0" y="0"/>
              <a:ext cx="9144000" cy="6080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17811" y="17811"/>
              <a:ext cx="9108378" cy="572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75" tIns="44450" rIns="66675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800" b="1" i="1" dirty="0" smtClean="0"/>
                <a:t>CUBIERTA</a:t>
              </a:r>
              <a:endParaRPr lang="es-EC" sz="2800" b="1" i="1" dirty="0"/>
            </a:p>
          </p:txBody>
        </p:sp>
      </p:grpSp>
      <p:sp>
        <p:nvSpPr>
          <p:cNvPr id="10" name="9 Rectángulo"/>
          <p:cNvSpPr/>
          <p:nvPr/>
        </p:nvSpPr>
        <p:spPr>
          <a:xfrm>
            <a:off x="2224192" y="206084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Estructura de cubierta </a:t>
            </a: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deberá estar apoyada en 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misma dirección de los pies </a:t>
            </a: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derechos</a:t>
            </a:r>
          </a:p>
          <a:p>
            <a:pPr marL="285750" indent="-285750" algn="just">
              <a:buFontTx/>
              <a:buChar char="-"/>
            </a:pPr>
            <a:endParaRPr lang="es-EC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 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colocará entablado de duelas de madera machihembradas y clavadas a la vigas</a:t>
            </a: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es-EC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Sellar el </a:t>
            </a: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entablado y revestir 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 capa de polietileno de 10 micras</a:t>
            </a: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Colocar lámina asfáltica </a:t>
            </a: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impermeabilizante y  posterior Teja asfáltica.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276075" y="2002532"/>
            <a:ext cx="1714500" cy="1714500"/>
          </a:xfrm>
          <a:prstGeom prst="roundRect">
            <a:avLst>
              <a:gd name="adj" fmla="val 16670"/>
            </a:avLst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17 Rectángulo redondeado"/>
          <p:cNvSpPr/>
          <p:nvPr/>
        </p:nvSpPr>
        <p:spPr>
          <a:xfrm>
            <a:off x="7177980" y="1858516"/>
            <a:ext cx="1714500" cy="1714500"/>
          </a:xfrm>
          <a:prstGeom prst="roundRect">
            <a:avLst>
              <a:gd name="adj" fmla="val 1667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5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564977"/>
              </p:ext>
            </p:extLst>
          </p:nvPr>
        </p:nvGraphicFramePr>
        <p:xfrm>
          <a:off x="0" y="-216024"/>
          <a:ext cx="9540552" cy="6885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79512" y="2060848"/>
            <a:ext cx="84969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Definición.-</a:t>
            </a:r>
          </a:p>
          <a:p>
            <a:endParaRPr lang="es-EC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s-EC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Aguas Servidas</a:t>
            </a: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.- aquellas que resultan del uso doméstico o industrial. Se llaman también Aguas Residuales, Aguas Negras o Aguas Cloacales.</a:t>
            </a:r>
          </a:p>
          <a:p>
            <a:endParaRPr lang="es-EC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s-EC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Aguas Grises</a:t>
            </a: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.-  aquellas usadas para nuestra higiene corporal o de nuestra casa o utensilios. </a:t>
            </a:r>
          </a:p>
          <a:p>
            <a:pPr marL="742950" lvl="1" indent="-285750">
              <a:buFontTx/>
              <a:buChar char="-"/>
            </a:pP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Pueden transformarse en Aguas Negras</a:t>
            </a:r>
          </a:p>
          <a:p>
            <a:pPr marL="742950" lvl="1" indent="-285750">
              <a:buFontTx/>
              <a:buChar char="-"/>
            </a:pP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 tratamiento es sencillo si contamos con un espacio verde suficiente.</a:t>
            </a:r>
          </a:p>
          <a:p>
            <a:pPr marL="742950" lvl="1" indent="-285750">
              <a:buFontTx/>
              <a:buChar char="-"/>
            </a:pPr>
            <a:endParaRPr lang="es-EC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s-EC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Aguas </a:t>
            </a:r>
            <a:r>
              <a:rPr lang="es-EC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Negras</a:t>
            </a: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.-  resultan de los sanitarios, que por su potencial de transmisión de parásitos e infecciones, conviene tratar por separado con sistemas de biorreactores.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6013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675233"/>
              </p:ext>
            </p:extLst>
          </p:nvPr>
        </p:nvGraphicFramePr>
        <p:xfrm>
          <a:off x="0" y="-99392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Imagen"/>
          <p:cNvPicPr/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2536" y="2564904"/>
            <a:ext cx="6867936" cy="367240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223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201425"/>
              </p:ext>
            </p:extLst>
          </p:nvPr>
        </p:nvGraphicFramePr>
        <p:xfrm>
          <a:off x="0" y="-99392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6872" y="2276872"/>
            <a:ext cx="6657538" cy="444083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970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224029"/>
              </p:ext>
            </p:extLst>
          </p:nvPr>
        </p:nvGraphicFramePr>
        <p:xfrm>
          <a:off x="0" y="764704"/>
          <a:ext cx="9144000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23528" y="260648"/>
            <a:ext cx="813690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SISTEMA DE HIPÓTESIS</a:t>
            </a:r>
            <a:endParaRPr lang="es-EC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3923928" y="3861048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>
            <a:off x="2627784" y="4437112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2267744" y="5013176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2555776" y="5661248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2411760" y="6237312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jpalacios\Desktop\HIPOTESI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0"/>
            <a:ext cx="1512168" cy="113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30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755576" y="1093386"/>
            <a:ext cx="4583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Calibri"/>
              </a:rPr>
              <a:t>¿Le gustaría visitar hoteles ecológicos?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570895"/>
              </p:ext>
            </p:extLst>
          </p:nvPr>
        </p:nvGraphicFramePr>
        <p:xfrm>
          <a:off x="1331640" y="1700808"/>
          <a:ext cx="5480050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1826260"/>
                <a:gridCol w="1826895"/>
                <a:gridCol w="1826895"/>
              </a:tblGrid>
              <a:tr h="2552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Alternativas</a:t>
                      </a:r>
                      <a:endParaRPr lang="es-EC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Frecuencia</a:t>
                      </a:r>
                      <a:endParaRPr lang="es-EC" sz="1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Porcentaje</a:t>
                      </a:r>
                      <a:endParaRPr lang="es-EC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Si</a:t>
                      </a:r>
                      <a:endParaRPr lang="es-EC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205</a:t>
                      </a:r>
                      <a:endParaRPr lang="es-EC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72,70</a:t>
                      </a:r>
                      <a:endParaRPr lang="es-EC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</a:t>
                      </a:r>
                      <a:endParaRPr lang="es-EC" sz="1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77</a:t>
                      </a:r>
                      <a:endParaRPr lang="es-EC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27,30</a:t>
                      </a:r>
                      <a:endParaRPr lang="es-EC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282</a:t>
                      </a:r>
                      <a:endParaRPr lang="es-EC" sz="1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es-EC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3894592486"/>
              </p:ext>
            </p:extLst>
          </p:nvPr>
        </p:nvGraphicFramePr>
        <p:xfrm>
          <a:off x="1547664" y="2996952"/>
          <a:ext cx="5184576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10 Rectángulo"/>
          <p:cNvSpPr/>
          <p:nvPr/>
        </p:nvSpPr>
        <p:spPr>
          <a:xfrm>
            <a:off x="1115616" y="4869160"/>
            <a:ext cx="633670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1000"/>
              </a:spcAft>
            </a:pPr>
            <a:r>
              <a:rPr lang="es-EC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Calibri"/>
                <a:cs typeface="Times New Roman"/>
              </a:rPr>
              <a:t>El </a:t>
            </a:r>
            <a:r>
              <a:rPr lang="es-EC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Calibri"/>
                <a:cs typeface="Times New Roman"/>
              </a:rPr>
              <a:t>72,70% </a:t>
            </a:r>
            <a:r>
              <a:rPr lang="es-EC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Calibri"/>
                <a:cs typeface="Times New Roman"/>
              </a:rPr>
              <a:t>de los </a:t>
            </a:r>
            <a:r>
              <a:rPr lang="es-EC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Calibri"/>
                <a:cs typeface="Times New Roman"/>
              </a:rPr>
              <a:t>turistas que visitan los balnearios del cantón Santa Ana manifiesta que si le gustaría visitar hoteles </a:t>
            </a:r>
            <a:r>
              <a:rPr lang="es-EC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Calibri"/>
                <a:cs typeface="Times New Roman"/>
              </a:rPr>
              <a:t>ecológicos. El </a:t>
            </a:r>
            <a:r>
              <a:rPr lang="es-EC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Calibri"/>
                <a:cs typeface="Times New Roman"/>
              </a:rPr>
              <a:t>27,30% ostenta que no.</a:t>
            </a:r>
            <a:endParaRPr lang="es-EC" sz="1400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Times New Roman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-17811" y="188640"/>
            <a:ext cx="9144000" cy="608098"/>
            <a:chOff x="0" y="188646"/>
            <a:chExt cx="9144000" cy="608098"/>
          </a:xfrm>
        </p:grpSpPr>
        <p:sp>
          <p:nvSpPr>
            <p:cNvPr id="7" name="6 Rectángulo redondeado"/>
            <p:cNvSpPr/>
            <p:nvPr/>
          </p:nvSpPr>
          <p:spPr>
            <a:xfrm>
              <a:off x="0" y="188646"/>
              <a:ext cx="9144000" cy="6080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17811" y="206457"/>
              <a:ext cx="9108378" cy="572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75" tIns="44450" rIns="66675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500" b="1" i="1" u="sng" kern="1200" dirty="0" smtClean="0"/>
                <a:t>Estudio de Mercado</a:t>
              </a:r>
              <a:endParaRPr lang="es-EC" sz="3600" b="1" i="1" u="sng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0144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67744" y="511769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latin typeface="Arial"/>
                <a:ea typeface="Calibri"/>
              </a:rPr>
              <a:t>ESTUDIO TÉCNICO </a:t>
            </a:r>
            <a:endParaRPr lang="es-EC" b="1" dirty="0"/>
          </a:p>
        </p:txBody>
      </p:sp>
      <p:sp>
        <p:nvSpPr>
          <p:cNvPr id="7" name="6 Rectángulo"/>
          <p:cNvSpPr/>
          <p:nvPr/>
        </p:nvSpPr>
        <p:spPr>
          <a:xfrm>
            <a:off x="755576" y="1202372"/>
            <a:ext cx="7551353" cy="12905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es-EC" b="1" dirty="0">
                <a:solidFill>
                  <a:srgbClr val="4F81BD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es-EC" sz="1400" b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Localización </a:t>
            </a:r>
            <a:r>
              <a:rPr lang="es-EC" sz="1400" b="1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del proyecto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s-EC" sz="14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 </a:t>
            </a:r>
            <a:r>
              <a:rPr lang="es-EC" sz="1400" dirty="0" smtClean="0">
                <a:latin typeface="Arial" pitchFamily="34" charset="0"/>
                <a:ea typeface="Calibri"/>
                <a:cs typeface="Arial" pitchFamily="34" charset="0"/>
              </a:rPr>
              <a:t>Se </a:t>
            </a:r>
            <a:r>
              <a:rPr lang="es-EC" sz="1400" dirty="0">
                <a:latin typeface="Arial" pitchFamily="34" charset="0"/>
                <a:ea typeface="Calibri"/>
                <a:cs typeface="Arial" pitchFamily="34" charset="0"/>
              </a:rPr>
              <a:t>prefirió para la construcción del hotel ecológico la ciudad de Santa Ana,  sitio las Guaijas  con paisajes campestres bañados por un río que serpentea libremente.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55576" y="2755776"/>
            <a:ext cx="7551353" cy="1177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es-EC" sz="1400" b="1" dirty="0">
                <a:solidFill>
                  <a:schemeClr val="tx1"/>
                </a:solidFill>
                <a:latin typeface="Arial"/>
                <a:ea typeface="Times New Roman"/>
                <a:cs typeface="Times New Roman"/>
              </a:rPr>
              <a:t>Macro-localización </a:t>
            </a:r>
            <a:endParaRPr lang="es-EC" sz="1400" b="1" dirty="0">
              <a:solidFill>
                <a:schemeClr val="tx1"/>
              </a:solidFill>
              <a:latin typeface="Cambria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tabLst>
                <a:tab pos="540385" algn="l"/>
              </a:tabLst>
            </a:pPr>
            <a:r>
              <a:rPr lang="es-EC" sz="1400" dirty="0">
                <a:latin typeface="Arial"/>
              </a:rPr>
              <a:t>El hotel Ecológico estará ubicado en la  Provincia de </a:t>
            </a:r>
            <a:r>
              <a:rPr lang="es-EC" sz="1400" dirty="0" smtClean="0">
                <a:latin typeface="Arial"/>
              </a:rPr>
              <a:t>Manabí </a:t>
            </a:r>
            <a:r>
              <a:rPr lang="es-EC" sz="1400" dirty="0">
                <a:latin typeface="Arial"/>
              </a:rPr>
              <a:t>en el cantón “Santa Ana” sitio las Guaijas. </a:t>
            </a:r>
            <a:endParaRPr lang="es-EC" sz="1400" dirty="0">
              <a:effectLst/>
            </a:endParaRPr>
          </a:p>
        </p:txBody>
      </p:sp>
      <p:pic>
        <p:nvPicPr>
          <p:cNvPr id="9" name="irc_mi" descr="http://4.bp.blogspot.com/_vw9eqayyEbI/SvmpelzSDII/AAAAAAAAAis/zj-30vDITS4/s400/cant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21088"/>
            <a:ext cx="6192688" cy="2114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5 Grupo"/>
          <p:cNvGrpSpPr/>
          <p:nvPr/>
        </p:nvGrpSpPr>
        <p:grpSpPr>
          <a:xfrm>
            <a:off x="36512" y="188640"/>
            <a:ext cx="9144000" cy="608098"/>
            <a:chOff x="0" y="188646"/>
            <a:chExt cx="9144000" cy="608098"/>
          </a:xfrm>
        </p:grpSpPr>
        <p:sp>
          <p:nvSpPr>
            <p:cNvPr id="10" name="9 Rectángulo redondeado"/>
            <p:cNvSpPr/>
            <p:nvPr/>
          </p:nvSpPr>
          <p:spPr>
            <a:xfrm>
              <a:off x="0" y="188646"/>
              <a:ext cx="9144000" cy="6080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17811" y="206457"/>
              <a:ext cx="9108378" cy="572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75" tIns="44450" rIns="66675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500" b="1" i="1" u="sng" kern="1200" dirty="0" smtClean="0"/>
                <a:t>ESTUDIO TÉCNICO</a:t>
              </a:r>
              <a:endParaRPr lang="es-EC" sz="3600" b="1" i="1" u="sng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4763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7" t="11683" r="13264" b="6776"/>
          <a:stretch/>
        </p:blipFill>
        <p:spPr bwMode="auto">
          <a:xfrm>
            <a:off x="-1548680" y="692696"/>
            <a:ext cx="8784976" cy="6480720"/>
          </a:xfrm>
          <a:prstGeom prst="rect">
            <a:avLst/>
          </a:prstGeom>
          <a:ln w="3175">
            <a:solidFill>
              <a:sysClr val="window" lastClr="FFFFFF">
                <a:lumMod val="75000"/>
              </a:sys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340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36512" y="1509458"/>
            <a:ext cx="9144000" cy="4151790"/>
            <a:chOff x="0" y="-3238795"/>
            <a:chExt cx="9144000" cy="4151790"/>
          </a:xfrm>
        </p:grpSpPr>
        <p:sp>
          <p:nvSpPr>
            <p:cNvPr id="5" name="4 Rectángulo redondeado"/>
            <p:cNvSpPr/>
            <p:nvPr/>
          </p:nvSpPr>
          <p:spPr>
            <a:xfrm>
              <a:off x="0" y="-3238795"/>
              <a:ext cx="9144000" cy="41517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44492" y="-3094779"/>
              <a:ext cx="9055016" cy="39632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just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800" b="1" dirty="0"/>
                <a:t>ESTUDIO DE FACTIBILIDAD ECONÓMICA Y FINANCIERA PARA LA CONSTRUCCIÓN DE UN HOTEL ECOLÓGICO EN LAS RIBERAS DEL RÍO PORTOVIEJO EN LOS CANTONES SANTA ANA, PORTOVIEJO Y MANTA.</a:t>
              </a:r>
            </a:p>
          </p:txBody>
        </p:sp>
      </p:grpSp>
      <p:pic>
        <p:nvPicPr>
          <p:cNvPr id="8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32655"/>
            <a:ext cx="2487930" cy="64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8" t="12028" r="13098" b="7009"/>
          <a:stretch/>
        </p:blipFill>
        <p:spPr bwMode="auto">
          <a:xfrm>
            <a:off x="179513" y="188640"/>
            <a:ext cx="8856984" cy="6480720"/>
          </a:xfrm>
          <a:prstGeom prst="rect">
            <a:avLst/>
          </a:prstGeom>
          <a:ln>
            <a:solidFill>
              <a:sysClr val="window" lastClr="FFFFFF">
                <a:lumMod val="75000"/>
              </a:sys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014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0" t="8645" r="13547" b="7711"/>
          <a:stretch/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>
            <a:solidFill>
              <a:sysClr val="window" lastClr="FFFFFF">
                <a:lumMod val="75000"/>
              </a:sys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287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0" y="2492896"/>
            <a:ext cx="9144000" cy="1656184"/>
            <a:chOff x="0" y="188646"/>
            <a:chExt cx="9144000" cy="608098"/>
          </a:xfrm>
        </p:grpSpPr>
        <p:sp>
          <p:nvSpPr>
            <p:cNvPr id="5" name="4 Rectángulo redondeado"/>
            <p:cNvSpPr/>
            <p:nvPr/>
          </p:nvSpPr>
          <p:spPr>
            <a:xfrm>
              <a:off x="0" y="188646"/>
              <a:ext cx="9144000" cy="6080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17811" y="206457"/>
              <a:ext cx="9108378" cy="572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75" tIns="44450" rIns="66675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500" b="1" i="1" u="sng" kern="1200" dirty="0" smtClean="0"/>
                <a:t>ESTUDIO FINANCIERO</a:t>
              </a:r>
              <a:endParaRPr lang="es-EC" sz="3600" b="1" i="1" u="sng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2448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275563"/>
              </p:ext>
            </p:extLst>
          </p:nvPr>
        </p:nvGraphicFramePr>
        <p:xfrm>
          <a:off x="0" y="-2"/>
          <a:ext cx="9144000" cy="722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40873"/>
                <a:gridCol w="2603127"/>
              </a:tblGrid>
              <a:tr h="527539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>
                          <a:effectLst/>
                        </a:rPr>
                        <a:t>Inversión Inicial</a:t>
                      </a:r>
                      <a:endParaRPr lang="es-EC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275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Terreno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$113.783,28 </a:t>
                      </a:r>
                      <a:endParaRPr lang="es-EC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275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Edificio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$4’229.055,50 </a:t>
                      </a:r>
                      <a:endParaRPr lang="es-EC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275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Maquinarias y Equipos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$50.355,00 </a:t>
                      </a:r>
                      <a:endParaRPr lang="es-EC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275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Muebles y Enseres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$51.817,50 </a:t>
                      </a:r>
                      <a:endParaRPr lang="es-EC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275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Equipos de Oficina 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$1.500,00 </a:t>
                      </a:r>
                      <a:endParaRPr lang="es-EC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275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Equipos de Computación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$3.000,00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275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Herramienta</a:t>
                      </a:r>
                      <a:endParaRPr lang="es-EC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$15.070,00 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275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Suministros y materiales</a:t>
                      </a:r>
                      <a:endParaRPr lang="es-EC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$286,00 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275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Activo Diferido</a:t>
                      </a:r>
                      <a:endParaRPr lang="es-EC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$355,00 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275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Capital de Trabajo Operativo</a:t>
                      </a:r>
                      <a:endParaRPr lang="es-EC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$54.787,06 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275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Capital de Trabajo no Operativo</a:t>
                      </a:r>
                      <a:endParaRPr lang="es-EC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$42.239,06 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275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Total</a:t>
                      </a:r>
                      <a:endParaRPr lang="es-EC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 smtClean="0">
                          <a:effectLst/>
                        </a:rPr>
                        <a:t>$4’562.248,40  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91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93712" y="980728"/>
            <a:ext cx="8229600" cy="1684784"/>
          </a:xfrm>
        </p:spPr>
        <p:txBody>
          <a:bodyPr/>
          <a:lstStyle/>
          <a:p>
            <a:r>
              <a:rPr lang="es-EC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Inversiones Fijas:			$4´465.222,28</a:t>
            </a:r>
          </a:p>
          <a:p>
            <a:r>
              <a:rPr lang="es-EC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Capital de Trabajo:			$      97.026,12</a:t>
            </a:r>
          </a:p>
          <a:p>
            <a:r>
              <a:rPr lang="es-EC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Crédito a CFN (70% valor total): 	</a:t>
            </a:r>
            <a:r>
              <a:rPr lang="es-EC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$</a:t>
            </a:r>
            <a:r>
              <a:rPr lang="es-EC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3.193.573,88</a:t>
            </a:r>
          </a:p>
          <a:p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-36512" y="188640"/>
            <a:ext cx="9144000" cy="608098"/>
            <a:chOff x="0" y="188646"/>
            <a:chExt cx="9144000" cy="608098"/>
          </a:xfrm>
        </p:grpSpPr>
        <p:sp>
          <p:nvSpPr>
            <p:cNvPr id="6" name="5 Rectángulo redondeado"/>
            <p:cNvSpPr/>
            <p:nvPr/>
          </p:nvSpPr>
          <p:spPr>
            <a:xfrm>
              <a:off x="0" y="188646"/>
              <a:ext cx="9144000" cy="6080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17811" y="206457"/>
              <a:ext cx="9108378" cy="572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75" tIns="44450" rIns="66675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500" b="1" i="1" u="sng" dirty="0" smtClean="0"/>
                <a:t>Datos de crédito</a:t>
              </a:r>
              <a:endParaRPr lang="es-EC" sz="3600" b="1" i="1" u="sng" kern="1200" dirty="0"/>
            </a:p>
          </p:txBody>
        </p:sp>
      </p:grp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525550"/>
              </p:ext>
            </p:extLst>
          </p:nvPr>
        </p:nvGraphicFramePr>
        <p:xfrm>
          <a:off x="1115616" y="2780928"/>
          <a:ext cx="6984776" cy="3456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4250"/>
                <a:gridCol w="1583579"/>
                <a:gridCol w="1560050"/>
                <a:gridCol w="1499005"/>
                <a:gridCol w="1587892"/>
              </a:tblGrid>
              <a:tr h="26587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+mj-lt"/>
                        </a:rPr>
                        <a:t>Tabla de Amortización</a:t>
                      </a:r>
                      <a:endParaRPr lang="es-EC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5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Años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+mj-lt"/>
                        </a:rPr>
                        <a:t>Pagos</a:t>
                      </a:r>
                      <a:endParaRPr lang="es-EC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+mj-lt"/>
                        </a:rPr>
                        <a:t>Interés</a:t>
                      </a:r>
                      <a:endParaRPr lang="es-EC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j-lt"/>
                        </a:rPr>
                        <a:t>Capital</a:t>
                      </a:r>
                      <a:endParaRPr lang="es-EC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j-lt"/>
                        </a:rPr>
                        <a:t>Saldo</a:t>
                      </a:r>
                      <a:endParaRPr lang="es-EC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b"/>
                </a:tc>
              </a:tr>
              <a:tr h="265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j-lt"/>
                        </a:rPr>
                        <a:t>$3.193.573,88</a:t>
                      </a:r>
                      <a:endParaRPr lang="es-EC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</a:tr>
              <a:tr h="265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($ 509.291,92)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($ 304.347,59)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($ 204.944,33)</a:t>
                      </a:r>
                      <a:endParaRPr lang="es-EC" sz="120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j-lt"/>
                        </a:rPr>
                        <a:t>$2.988.629,55</a:t>
                      </a:r>
                      <a:endParaRPr lang="es-EC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</a:tr>
              <a:tr h="265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($ 509.291,92)</a:t>
                      </a:r>
                      <a:endParaRPr lang="es-EC" sz="120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($ 284.816,40)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($ 224.475,53)</a:t>
                      </a:r>
                      <a:endParaRPr lang="es-EC" sz="120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j-lt"/>
                        </a:rPr>
                        <a:t>$2.764.154,02</a:t>
                      </a:r>
                      <a:endParaRPr lang="es-EC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</a:tr>
              <a:tr h="265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($ 509.291,92)</a:t>
                      </a:r>
                      <a:endParaRPr lang="es-EC" sz="120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($ 263.423,88)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($ 245.868,04)</a:t>
                      </a:r>
                      <a:endParaRPr lang="es-EC" sz="120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j-lt"/>
                        </a:rPr>
                        <a:t>$2.518.285,98</a:t>
                      </a:r>
                      <a:endParaRPr lang="es-EC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</a:tr>
              <a:tr h="265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($ 509.291,92)</a:t>
                      </a:r>
                      <a:endParaRPr lang="es-EC" sz="120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($ 239.992,65)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($ 269.299,27)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j-lt"/>
                        </a:rPr>
                        <a:t>$2.248.986,71</a:t>
                      </a:r>
                      <a:endParaRPr lang="es-EC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</a:tr>
              <a:tr h="265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($ 509.291,92)</a:t>
                      </a:r>
                      <a:endParaRPr lang="es-EC" sz="120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($ 214.328,43)</a:t>
                      </a:r>
                      <a:endParaRPr lang="es-EC" sz="120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($ 294.963,49)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j-lt"/>
                        </a:rPr>
                        <a:t>$1.954.023,22</a:t>
                      </a:r>
                      <a:endParaRPr lang="es-EC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</a:tr>
              <a:tr h="265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($ 509.291,92)</a:t>
                      </a:r>
                      <a:endParaRPr lang="es-EC" sz="120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($ 186.218,41)</a:t>
                      </a:r>
                      <a:endParaRPr lang="es-EC" sz="120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($ 323.073,51)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j-lt"/>
                        </a:rPr>
                        <a:t>$1.630.949,71</a:t>
                      </a:r>
                      <a:endParaRPr lang="es-EC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</a:tr>
              <a:tr h="265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($ 509.291,92)</a:t>
                      </a:r>
                      <a:endParaRPr lang="es-EC" sz="120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($ 155.429,51)</a:t>
                      </a:r>
                      <a:endParaRPr lang="es-EC" sz="120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($ 353.862,42)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j-lt"/>
                        </a:rPr>
                        <a:t>$1.277.087,29</a:t>
                      </a:r>
                      <a:endParaRPr lang="es-EC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</a:tr>
              <a:tr h="265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($ 509.291,92)</a:t>
                      </a:r>
                      <a:endParaRPr lang="es-EC" sz="120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($ 121.706,42)</a:t>
                      </a:r>
                      <a:endParaRPr lang="es-EC" sz="120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($ 387.585,50)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j-lt"/>
                        </a:rPr>
                        <a:t>$889.501,79</a:t>
                      </a:r>
                      <a:endParaRPr lang="es-EC" sz="12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</a:tr>
              <a:tr h="265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($ 509.291,92)</a:t>
                      </a:r>
                      <a:endParaRPr lang="es-EC" sz="120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($ 84.769,52)</a:t>
                      </a:r>
                      <a:endParaRPr lang="es-EC" sz="120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($ 424.522,40)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+mj-lt"/>
                        </a:rPr>
                        <a:t>$464.979,39</a:t>
                      </a:r>
                      <a:endParaRPr lang="es-EC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</a:tr>
              <a:tr h="265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($ 509.291,92)</a:t>
                      </a:r>
                      <a:endParaRPr lang="es-EC" sz="120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($ 44.312,54)</a:t>
                      </a:r>
                      <a:endParaRPr lang="es-EC" sz="120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($ 464.979,39)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+mj-lt"/>
                        </a:rPr>
                        <a:t>$0,00</a:t>
                      </a:r>
                      <a:endParaRPr lang="es-EC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590" marR="4159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04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36512" y="188640"/>
            <a:ext cx="9144000" cy="608098"/>
            <a:chOff x="0" y="188646"/>
            <a:chExt cx="9144000" cy="608098"/>
          </a:xfrm>
        </p:grpSpPr>
        <p:sp>
          <p:nvSpPr>
            <p:cNvPr id="6" name="5 Rectángulo redondeado"/>
            <p:cNvSpPr/>
            <p:nvPr/>
          </p:nvSpPr>
          <p:spPr>
            <a:xfrm>
              <a:off x="0" y="188646"/>
              <a:ext cx="9144000" cy="6080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17811" y="206457"/>
              <a:ext cx="9108378" cy="572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75" tIns="44450" rIns="66675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500" b="1" i="1" u="sng" dirty="0" smtClean="0"/>
                <a:t>Proyección de Ventas</a:t>
              </a:r>
              <a:endParaRPr lang="es-EC" sz="3600" b="1" i="1" u="sng" kern="1200" dirty="0"/>
            </a:p>
          </p:txBody>
        </p:sp>
      </p:grp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228334"/>
              </p:ext>
            </p:extLst>
          </p:nvPr>
        </p:nvGraphicFramePr>
        <p:xfrm>
          <a:off x="971601" y="2996950"/>
          <a:ext cx="7200799" cy="3384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7398"/>
                <a:gridCol w="2286938"/>
                <a:gridCol w="2088232"/>
                <a:gridCol w="2088231"/>
              </a:tblGrid>
              <a:tr h="28443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Proyección de Ventas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84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Años</a:t>
                      </a:r>
                      <a:endParaRPr lang="es-EC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Paquetes vendidos 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Precio Unitario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Valor Total</a:t>
                      </a:r>
                      <a:endParaRPr lang="es-EC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1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2.976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$320,00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$952.320,00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1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3.274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$352,00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$1.152.307,20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1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3.601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$387,20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$1.394.291,71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1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3.961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$425,92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$1.687.092,97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1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4.357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$468,51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$2.041.382,50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1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4.793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$515,36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$2.470.072,82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1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5.272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$566,90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$2.988.788,11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1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5.799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$623,59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$3.616.433,62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1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6.379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$685,95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$4.375.884,67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1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7.017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$754,54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$5.294.820,46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827584" y="119675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Capacidad de Atención del Hotel: 136 turistas Semanales / 7.072 Anuales.</a:t>
            </a:r>
          </a:p>
          <a:p>
            <a:pPr marL="285750" indent="-285750">
              <a:buFontTx/>
              <a:buChar char="-"/>
            </a:pPr>
            <a:endParaRPr lang="es-EC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177855"/>
              </p:ext>
            </p:extLst>
          </p:nvPr>
        </p:nvGraphicFramePr>
        <p:xfrm>
          <a:off x="1853148" y="1768611"/>
          <a:ext cx="5311140" cy="10123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9590"/>
                <a:gridCol w="1800225"/>
                <a:gridCol w="1711325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C" sz="1200" dirty="0">
                          <a:effectLst/>
                        </a:rPr>
                        <a:t>Análisis de la Demanda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C" sz="1200">
                          <a:effectLst/>
                        </a:rPr>
                        <a:t>Capacidad total de Turistas</a:t>
                      </a:r>
                      <a:endParaRPr lang="es-EC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C" sz="1200">
                          <a:effectLst/>
                        </a:rPr>
                        <a:t>Oferta (turistas)</a:t>
                      </a:r>
                      <a:endParaRPr lang="es-EC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C" sz="1200">
                          <a:effectLst/>
                        </a:rPr>
                        <a:t>Porcentaje de Capacidad total</a:t>
                      </a:r>
                      <a:endParaRPr lang="es-EC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C" sz="1200">
                          <a:effectLst/>
                        </a:rPr>
                        <a:t>7.072</a:t>
                      </a:r>
                      <a:endParaRPr lang="es-EC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C" sz="1200">
                          <a:effectLst/>
                        </a:rPr>
                        <a:t>2.976</a:t>
                      </a:r>
                      <a:endParaRPr lang="es-EC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s-EC" sz="1200" dirty="0">
                          <a:effectLst/>
                        </a:rPr>
                        <a:t>42,08%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41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370727"/>
              </p:ext>
            </p:extLst>
          </p:nvPr>
        </p:nvGraphicFramePr>
        <p:xfrm>
          <a:off x="-1" y="980725"/>
          <a:ext cx="9144003" cy="503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9713"/>
                <a:gridCol w="792088"/>
                <a:gridCol w="720080"/>
                <a:gridCol w="720080"/>
                <a:gridCol w="797440"/>
                <a:gridCol w="671921"/>
                <a:gridCol w="675836"/>
                <a:gridCol w="675836"/>
                <a:gridCol w="675836"/>
                <a:gridCol w="675836"/>
                <a:gridCol w="759337"/>
              </a:tblGrid>
              <a:tr h="216247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Estado de resultados proyectado a diez años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6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 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AÑO 1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AÑO 2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AÑO 3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AÑO 4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AÑO 5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AÑO 6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AÑO 7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AÑO 8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AÑO 9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AÑO 10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b"/>
                </a:tc>
              </a:tr>
              <a:tr h="265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Ventas del producto al por mayor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$952.320,00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$1.152.307,20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$1.394.291,71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$1.687.092,97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$2.041.382,50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$2.470.072,82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$2.988.788,11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$3.616.433,62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$4.375.884,67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$5.294.820,46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</a:tr>
              <a:tr h="265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Total Ingresos</a:t>
                      </a:r>
                      <a:endParaRPr lang="es-EC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$952.320,00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$1.152.307,20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$1.394.291,71 </a:t>
                      </a:r>
                      <a:endParaRPr lang="es-EC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$1.687.092,97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$2.041.382,50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$2.470.072,82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$2.988.788,11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$3.616.433,62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$4.375.884,67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$5.294.820,46 </a:t>
                      </a:r>
                      <a:endParaRPr lang="es-EC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</a:tr>
              <a:tr h="205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Sueldos y Salarios Operativos + Beneficios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$47.913,06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$52.704,36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$57.974,80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$63.772,28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$70.149,51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$77.164,46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$84.880,90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$93.368,99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$102.705,89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$112.976,48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</a:tr>
              <a:tr h="216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Egresos Operativos</a:t>
                      </a:r>
                      <a:endParaRPr lang="es-EC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$47.913,06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$52.704,36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$57.974,80 </a:t>
                      </a:r>
                      <a:endParaRPr lang="es-EC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$63.772,28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$70.149,51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$77.164,46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$84.880,90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$93.368,99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$102.705,89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$112.976,48 </a:t>
                      </a:r>
                      <a:endParaRPr lang="es-EC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</a:tr>
              <a:tr h="205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Gastos de Ventas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$8.160,00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$8.976,00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$9.873,60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$10.860,96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$11.947,06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$13.141,76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$14.455,94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$15.901,53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$17.491,68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$19.240,85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</a:tr>
              <a:tr h="205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Gastos Administrativos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$13.143,48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$14.457,83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$15.903,61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$17.493,97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$19.243,37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$21.167,71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$23.284,48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$25.612,92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$28.174,22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$30.991,64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</a:tr>
              <a:tr h="205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Sueldos y Salarios no Operativos + Beneficios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$20.935,58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$23.029,14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$25.332,06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$27.865,26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$30.651,79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$33.716,97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$37.088,66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$40.797,53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$44.877,28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$49.365,01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</a:tr>
              <a:tr h="205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Gastos Operativos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$6.874,00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$7.561,40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$8.317,54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$9.149,29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$10.064,22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$11.070,65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$12.177,71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$13.395,48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$14.735,03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$16.208,53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</a:tr>
              <a:tr h="205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Gastos de Depreciación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$222.820,03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$222.820,03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$222.820,03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$221.820,03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$221.820,03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$221.820,03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$221.820,03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$221.820,03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$221.820,03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$221.820,03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</a:tr>
              <a:tr h="205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Gastos de Amortización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$71,00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$71,00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$71,00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$71,00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$71,00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$0,00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$0,00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$0,00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$0,00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$0,00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</a:tr>
              <a:tr h="205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Gastos Financieros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$304.347,59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$284.816,40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$263.423,88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$239.992,65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$214.328,43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$186.218,41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$155.429,51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$121.706,42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$84.769,52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$44.312,54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</a:tr>
              <a:tr h="216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Egresos no Operativos</a:t>
                      </a:r>
                      <a:endParaRPr lang="es-EC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$576.351,68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$561.731,79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$545.741,71 </a:t>
                      </a:r>
                      <a:endParaRPr lang="es-EC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$527.253,17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$508.125,90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$487.135,52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$464.256,32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$439.233,91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$411.867,76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$381.938,60 </a:t>
                      </a:r>
                      <a:endParaRPr lang="es-EC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</a:tr>
              <a:tr h="265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Utilidad Bruta</a:t>
                      </a:r>
                      <a:endParaRPr lang="es-EC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$328.055,26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$537.871,05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$790.575,20 </a:t>
                      </a:r>
                      <a:endParaRPr lang="es-EC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$1.096.067,53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$1.463.107,09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$1.905.772,85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$2.439.650,89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$3.083.830,71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$3.861.311,02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$4.799.905,38 </a:t>
                      </a:r>
                      <a:endParaRPr lang="es-EC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</a:tr>
              <a:tr h="205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15% Participación de Trabajadores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$49.208,29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$80.680,66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$118.586,28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$164.410,13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$219.466,06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$285.865,93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$365.947,63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$462.574,61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$579.196,65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$719.985,81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</a:tr>
              <a:tr h="265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Utilidad antes del Impuesto a la Renta</a:t>
                      </a:r>
                      <a:endParaRPr lang="es-EC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$278.846,97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$457.190,39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$671.988,92 </a:t>
                      </a:r>
                      <a:endParaRPr lang="es-EC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$931.657,40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$1.243.641,03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$1.619.906,92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$2.073.703,26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$2.621.256,11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$3.282.114,37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$4.079.919,57 </a:t>
                      </a:r>
                      <a:endParaRPr lang="es-EC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</a:tr>
              <a:tr h="205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25% Impuesto a la Renta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$69.711,74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$114.297,60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$167.997,23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$232.914,35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$310.910,26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$404.976,73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$518.425,81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$655.314,03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$820.528,59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$1.019.979,89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</a:tr>
              <a:tr h="216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Utilidad antes de las Reservas</a:t>
                      </a:r>
                      <a:endParaRPr lang="es-EC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$209.135,23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$342.892,79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$503.991,69 </a:t>
                      </a:r>
                      <a:endParaRPr lang="es-EC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$698.743,05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$932.730,77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$1.214.930,19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$1.555.277,44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$1.965.942,08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>
                          <a:effectLst/>
                        </a:rPr>
                        <a:t>$2.461.585,78 </a:t>
                      </a:r>
                      <a:endParaRPr lang="es-EC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effectLst/>
                        </a:rPr>
                        <a:t>$3.059.939,68 </a:t>
                      </a:r>
                      <a:endParaRPr lang="es-EC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</a:tr>
              <a:tr h="205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Reserva Legal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$20.913,52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$34.289,28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$50.399,17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$69.874,30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$93.273,08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$121.493,02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$155.527,74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$196.594,21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$246.158,58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$305.993,97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</a:tr>
              <a:tr h="205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Reserva Facultativa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$16.730,82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$27.431,42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$40.319,34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$55.899,44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$74.618,46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$97.194,42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$124.422,20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$157.275,37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$196.926,86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$244.795,17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</a:tr>
              <a:tr h="205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Reserva Estatutaria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$10.456,76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$17.144,64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$25.199,58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$34.937,15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$46.636,54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$60.746,51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$77.763,87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$98.297,10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$123.079,29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$152.996,98 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</a:tr>
              <a:tr h="2162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i="1" dirty="0">
                          <a:effectLst/>
                        </a:rPr>
                        <a:t>Utilidad del Presente Ejercicio</a:t>
                      </a:r>
                      <a:endParaRPr lang="es-EC" sz="9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$161.034,13 </a:t>
                      </a:r>
                      <a:endParaRPr lang="es-EC" sz="800" b="1" i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$264.027,45 </a:t>
                      </a:r>
                      <a:endParaRPr lang="es-EC" sz="800" b="1" i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$388.073,60 </a:t>
                      </a:r>
                      <a:endParaRPr lang="es-EC" sz="800" b="1" i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$538.032,15 </a:t>
                      </a:r>
                      <a:endParaRPr lang="es-EC" sz="800" b="1" i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$718.202,70 </a:t>
                      </a:r>
                      <a:endParaRPr lang="es-EC" sz="800" b="1" i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$935.496,25 </a:t>
                      </a:r>
                      <a:endParaRPr lang="es-EC" sz="800" b="1" i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$1.197.563,63 </a:t>
                      </a:r>
                      <a:endParaRPr lang="es-EC" sz="800" b="1" i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$1.513.775,40 </a:t>
                      </a:r>
                      <a:endParaRPr lang="es-EC" sz="800" b="1" i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$1.895.421,05 </a:t>
                      </a:r>
                      <a:endParaRPr lang="es-EC" sz="800" b="1" i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$2.356.153,55 </a:t>
                      </a:r>
                      <a:endParaRPr lang="es-EC" sz="800" b="1" i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98" marR="41098" marT="0" marB="0" anchor="ctr"/>
                </a:tc>
              </a:tr>
            </a:tbl>
          </a:graphicData>
        </a:graphic>
      </p:graphicFrame>
      <p:grpSp>
        <p:nvGrpSpPr>
          <p:cNvPr id="5" name="4 Grupo"/>
          <p:cNvGrpSpPr/>
          <p:nvPr/>
        </p:nvGrpSpPr>
        <p:grpSpPr>
          <a:xfrm>
            <a:off x="36512" y="188640"/>
            <a:ext cx="9144000" cy="608098"/>
            <a:chOff x="0" y="188646"/>
            <a:chExt cx="9144000" cy="608098"/>
          </a:xfrm>
        </p:grpSpPr>
        <p:sp>
          <p:nvSpPr>
            <p:cNvPr id="6" name="5 Rectángulo redondeado"/>
            <p:cNvSpPr/>
            <p:nvPr/>
          </p:nvSpPr>
          <p:spPr>
            <a:xfrm>
              <a:off x="0" y="188646"/>
              <a:ext cx="9144000" cy="6080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17811" y="206457"/>
              <a:ext cx="9108378" cy="572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75" tIns="44450" rIns="66675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500" b="1" i="1" u="sng" dirty="0" smtClean="0"/>
                <a:t>Estado de Resultados proyectados a Diez años</a:t>
              </a:r>
              <a:endParaRPr lang="es-EC" sz="3600" b="1" i="1" u="sng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008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36512" y="188640"/>
            <a:ext cx="9144000" cy="608098"/>
            <a:chOff x="0" y="188646"/>
            <a:chExt cx="9144000" cy="608098"/>
          </a:xfrm>
        </p:grpSpPr>
        <p:sp>
          <p:nvSpPr>
            <p:cNvPr id="6" name="5 Rectángulo redondeado"/>
            <p:cNvSpPr/>
            <p:nvPr/>
          </p:nvSpPr>
          <p:spPr>
            <a:xfrm>
              <a:off x="0" y="188646"/>
              <a:ext cx="9144000" cy="6080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17811" y="206457"/>
              <a:ext cx="9108378" cy="572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75" tIns="44450" rIns="66675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500" b="1" i="1" u="sng" dirty="0" smtClean="0"/>
                <a:t>Resumen de Costos y Gastos del Primer Año</a:t>
              </a:r>
              <a:endParaRPr lang="es-EC" sz="3600" b="1" i="1" u="sng" kern="1200" dirty="0"/>
            </a:p>
          </p:txBody>
        </p:sp>
      </p:grpSp>
      <p:sp>
        <p:nvSpPr>
          <p:cNvPr id="3" name="2 CuadroTexto"/>
          <p:cNvSpPr txBox="1"/>
          <p:nvPr/>
        </p:nvSpPr>
        <p:spPr>
          <a:xfrm>
            <a:off x="1043608" y="530120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el cálculo del </a:t>
            </a: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 es 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importante primero determinar </a:t>
            </a: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 los costos 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 </a:t>
            </a: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gastos son 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fijos o </a:t>
            </a: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variables.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81887"/>
              </p:ext>
            </p:extLst>
          </p:nvPr>
        </p:nvGraphicFramePr>
        <p:xfrm>
          <a:off x="1115617" y="1124744"/>
          <a:ext cx="6912767" cy="40555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2739"/>
                <a:gridCol w="991760"/>
                <a:gridCol w="1262951"/>
                <a:gridCol w="1845317"/>
              </a:tblGrid>
              <a:tr h="23372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Resumen de costos y gastos del primer año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97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DETALLE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COSTOS FIJOS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</a:rPr>
                        <a:t>COSTOS VARIABLES</a:t>
                      </a:r>
                      <a:endParaRPr lang="es-EC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COSTOS TOTALES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2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Mano de Obra Área de Producción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$47.913,06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$47.913,06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2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Gastos Operativos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$6.874,00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$6.874,00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33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2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</a:rPr>
                        <a:t>TOTAL COSTO DE PRODUCCIÓN</a:t>
                      </a:r>
                      <a:endParaRPr lang="es-EC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</a:rPr>
                        <a:t>$47.913,06 </a:t>
                      </a:r>
                      <a:endParaRPr lang="es-EC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$6.874,00 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$54.787,06 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2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33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</a:rPr>
                        <a:t>GASTOS DE ADMINISTRACIÓN</a:t>
                      </a:r>
                      <a:endParaRPr lang="es-EC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</a:rPr>
                        <a:t>$34.079,06 </a:t>
                      </a:r>
                      <a:endParaRPr lang="es-EC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$0,00 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$34.079,06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2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Sueldos Administrativos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$20.935,58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$20.935,58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2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Gastos Varios de Administración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$13.143,48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$13.143,48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33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33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</a:rPr>
                        <a:t>GASTOS DE VENTAS</a:t>
                      </a:r>
                      <a:endParaRPr lang="es-EC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</a:rPr>
                        <a:t>$8.160,00 </a:t>
                      </a:r>
                      <a:endParaRPr lang="es-EC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</a:rPr>
                        <a:t>$0,00 </a:t>
                      </a:r>
                      <a:endParaRPr lang="es-EC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$8.160,00 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2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Publicidad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$8.160,00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$8.160,00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2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2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</a:rPr>
                        <a:t>TOTAL GASTOS DE PRODUCCIÓN</a:t>
                      </a:r>
                      <a:endParaRPr lang="es-EC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</a:rPr>
                        <a:t>$42.239,06 </a:t>
                      </a:r>
                      <a:endParaRPr lang="es-EC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</a:rPr>
                        <a:t>$0,00 </a:t>
                      </a:r>
                      <a:endParaRPr lang="es-EC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$42.239,06 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31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31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i="1" u="sng" dirty="0">
                          <a:solidFill>
                            <a:schemeClr val="bg1"/>
                          </a:solidFill>
                          <a:effectLst/>
                        </a:rPr>
                        <a:t>TOTALES</a:t>
                      </a:r>
                      <a:endParaRPr lang="es-EC" sz="12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i="1" u="sng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$90.152,12 </a:t>
                      </a:r>
                      <a:endParaRPr lang="es-EC" sz="1200" b="1" i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i="1" u="sng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$6.874,00 </a:t>
                      </a:r>
                      <a:endParaRPr lang="es-EC" sz="1200" b="1" i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i="1" u="sng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$97.026,12 </a:t>
                      </a:r>
                      <a:endParaRPr lang="es-EC" sz="1200" b="1" i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65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36512" y="188640"/>
            <a:ext cx="9144000" cy="608098"/>
            <a:chOff x="0" y="188646"/>
            <a:chExt cx="9144000" cy="608098"/>
          </a:xfrm>
        </p:grpSpPr>
        <p:sp>
          <p:nvSpPr>
            <p:cNvPr id="6" name="5 Rectángulo redondeado"/>
            <p:cNvSpPr/>
            <p:nvPr/>
          </p:nvSpPr>
          <p:spPr>
            <a:xfrm>
              <a:off x="0" y="188646"/>
              <a:ext cx="9144000" cy="6080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17811" y="206457"/>
              <a:ext cx="9108378" cy="572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75" tIns="44450" rIns="66675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500" b="1" i="1" u="sng" dirty="0" smtClean="0"/>
                <a:t>Punto de Equilibrio (PE)</a:t>
              </a:r>
              <a:endParaRPr lang="es-EC" sz="3600" b="1" i="1" u="sng" kern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Rectángulo"/>
              <p:cNvSpPr/>
              <p:nvPr/>
            </p:nvSpPr>
            <p:spPr>
              <a:xfrm>
                <a:off x="685796" y="1340768"/>
                <a:ext cx="3094116" cy="659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𝑃𝐸</m:t>
                      </m:r>
                      <m:r>
                        <a:rPr lang="es-EC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s-EC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𝑈𝑛𝑖𝑑𝑎𝑑𝑒𝑠</m:t>
                      </m:r>
                      <m:r>
                        <a:rPr lang="es-EC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s-EC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𝐶𝐹</m:t>
                          </m:r>
                        </m:num>
                        <m:den>
                          <m:r>
                            <a:rPr lang="es-EC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𝑃𝑉𝑞</m:t>
                          </m:r>
                          <m:r>
                            <a:rPr lang="es-EC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s-EC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𝐶𝑉𝑞</m:t>
                          </m:r>
                        </m:den>
                      </m:f>
                    </m:oMath>
                  </m:oMathPara>
                </a14:m>
                <a:endParaRPr lang="es-EC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6" y="1340768"/>
                <a:ext cx="3094116" cy="65941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Rectángulo"/>
              <p:cNvSpPr/>
              <p:nvPr/>
            </p:nvSpPr>
            <p:spPr>
              <a:xfrm>
                <a:off x="467544" y="2276872"/>
                <a:ext cx="36004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𝑷𝑬</m:t>
                      </m:r>
                      <m:d>
                        <m:dPr>
                          <m:ctrlPr>
                            <a:rPr lang="es-EC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C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𝑼𝒏𝒊𝒅𝒂𝒅𝒆𝒔</m:t>
                          </m:r>
                        </m:e>
                      </m:d>
                      <m:r>
                        <a:rPr lang="es-EC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s-EC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𝟐𝟖𝟑</m:t>
                      </m:r>
                      <m:r>
                        <a:rPr lang="es-EC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s-EC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𝟕𝟕</m:t>
                      </m:r>
                      <m:r>
                        <a:rPr lang="es-EC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≈</m:t>
                      </m:r>
                      <m:r>
                        <a:rPr lang="es-EC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𝟐𝟖𝟒</m:t>
                      </m:r>
                    </m:oMath>
                  </m:oMathPara>
                </a14:m>
                <a:endParaRPr lang="es-EC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276872"/>
                <a:ext cx="36004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Rectángulo"/>
              <p:cNvSpPr/>
              <p:nvPr/>
            </p:nvSpPr>
            <p:spPr>
              <a:xfrm>
                <a:off x="5364088" y="1296537"/>
                <a:ext cx="2581155" cy="836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𝑃𝐸</m:t>
                      </m:r>
                      <m:r>
                        <a:rPr lang="es-ES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s-ES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𝑉𝑒𝑛𝑡𝑎𝑠</m:t>
                      </m:r>
                      <m:r>
                        <a:rPr lang="es-ES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s-EC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𝐶𝐹</m:t>
                          </m:r>
                        </m:num>
                        <m:den>
                          <m:r>
                            <a:rPr lang="es-E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s-EC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𝐶𝑉𝑈</m:t>
                              </m:r>
                            </m:num>
                            <m:den>
                              <m:r>
                                <a:rPr lang="es-ES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𝑃𝑉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s-EC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296537"/>
                <a:ext cx="2581155" cy="83631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Rectángulo"/>
              <p:cNvSpPr/>
              <p:nvPr/>
            </p:nvSpPr>
            <p:spPr>
              <a:xfrm>
                <a:off x="5364088" y="2276872"/>
                <a:ext cx="31767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𝑷𝑬</m:t>
                      </m:r>
                      <m:r>
                        <a:rPr lang="es-ES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s-EC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𝑽𝒆𝒏𝒕𝒂𝒔</m:t>
                          </m:r>
                        </m:e>
                      </m:d>
                      <m:r>
                        <a:rPr lang="es-ES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 </m:t>
                      </m:r>
                      <m:r>
                        <a:rPr lang="es-EC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$</m:t>
                      </m:r>
                      <m:r>
                        <a:rPr lang="es-EC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𝟗𝟎</m:t>
                      </m:r>
                      <m:r>
                        <a:rPr lang="es-EC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.</m:t>
                      </m:r>
                      <m:r>
                        <a:rPr lang="es-EC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𝟖𝟎𝟕</m:t>
                      </m:r>
                      <m:r>
                        <a:rPr lang="es-EC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s-EC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𝟓𝟖</m:t>
                      </m:r>
                    </m:oMath>
                  </m:oMathPara>
                </a14:m>
                <a:endParaRPr lang="es-EC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2276872"/>
                <a:ext cx="317670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10 Gráfico" title="PUNTO DE EQUILIBRIO"/>
          <p:cNvGraphicFramePr/>
          <p:nvPr>
            <p:extLst>
              <p:ext uri="{D42A27DB-BD31-4B8C-83A1-F6EECF244321}">
                <p14:modId xmlns:p14="http://schemas.microsoft.com/office/powerpoint/2010/main" val="153242807"/>
              </p:ext>
            </p:extLst>
          </p:nvPr>
        </p:nvGraphicFramePr>
        <p:xfrm>
          <a:off x="1756660" y="2924944"/>
          <a:ext cx="6188583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1801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5877" y="332656"/>
            <a:ext cx="9144000" cy="608098"/>
            <a:chOff x="0" y="188646"/>
            <a:chExt cx="9144000" cy="608098"/>
          </a:xfrm>
        </p:grpSpPr>
        <p:sp>
          <p:nvSpPr>
            <p:cNvPr id="7" name="6 Rectángulo redondeado"/>
            <p:cNvSpPr/>
            <p:nvPr/>
          </p:nvSpPr>
          <p:spPr>
            <a:xfrm>
              <a:off x="0" y="188646"/>
              <a:ext cx="9144000" cy="6080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 dirty="0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17811" y="206457"/>
              <a:ext cx="9108378" cy="572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75" tIns="44450" rIns="66675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500" b="1" i="1" u="sng" dirty="0" smtClean="0"/>
                <a:t>Cálculo del TIR y VAN</a:t>
              </a:r>
              <a:endParaRPr lang="es-EC" sz="3600" b="1" i="1" u="sng" kern="1200" dirty="0"/>
            </a:p>
          </p:txBody>
        </p:sp>
      </p:grp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477222"/>
              </p:ext>
            </p:extLst>
          </p:nvPr>
        </p:nvGraphicFramePr>
        <p:xfrm>
          <a:off x="539552" y="1414310"/>
          <a:ext cx="3672408" cy="3022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/>
                <a:gridCol w="1800200"/>
              </a:tblGrid>
              <a:tr h="304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CÁLCULO DEL TIR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4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TASA</a:t>
                      </a:r>
                      <a:endParaRPr lang="es-EC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VAN</a:t>
                      </a:r>
                      <a:endParaRPr lang="es-EC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166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$5.266.912,34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166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$3.462.977,90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166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$2.063.633,53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166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$966.981,61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166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15,3903786934%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$0,00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166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18%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</a:rPr>
                        <a:t>($594.127,13)</a:t>
                      </a:r>
                      <a:endParaRPr lang="es-EC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166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21%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</a:rPr>
                        <a:t>($1.152.845,58)</a:t>
                      </a:r>
                      <a:endParaRPr lang="es-EC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166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24%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</a:rPr>
                        <a:t>($1.607.001,73)</a:t>
                      </a:r>
                      <a:endParaRPr lang="es-EC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Rectángulo"/>
              <p:cNvSpPr/>
              <p:nvPr/>
            </p:nvSpPr>
            <p:spPr>
              <a:xfrm>
                <a:off x="5364088" y="1412776"/>
                <a:ext cx="2748380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𝑉𝐴𝑁</m:t>
                      </m:r>
                      <m:r>
                        <a:rPr lang="es-EC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=−</m:t>
                      </m:r>
                      <m:r>
                        <a:rPr lang="es-EC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𝐼</m:t>
                      </m:r>
                      <m:r>
                        <a:rPr lang="es-EC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s-EC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s-EC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s-EC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s-EC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s-EC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C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s-EC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s-EC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C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C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1+</m:t>
                                      </m:r>
                                      <m:r>
                                        <a:rPr lang="es-EC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s-EC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s-EC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412776"/>
                <a:ext cx="2748380" cy="87120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Rectángulo"/>
              <p:cNvSpPr/>
              <p:nvPr/>
            </p:nvSpPr>
            <p:spPr>
              <a:xfrm>
                <a:off x="5652120" y="3150260"/>
                <a:ext cx="23070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𝑉𝐴𝑁</m:t>
                      </m:r>
                      <m:r>
                        <a:rPr lang="es-ES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=1′668.583,34</m:t>
                      </m:r>
                    </m:oMath>
                  </m:oMathPara>
                </a14:m>
                <a:endParaRPr lang="es-EC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150260"/>
                <a:ext cx="230704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Rectángulo"/>
              <p:cNvSpPr/>
              <p:nvPr/>
            </p:nvSpPr>
            <p:spPr>
              <a:xfrm>
                <a:off x="4860032" y="2483604"/>
                <a:ext cx="40655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𝑉𝐴𝑁</m:t>
                      </m:r>
                      <m:r>
                        <a:rPr lang="es-ES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=−4′465</m:t>
                      </m:r>
                      <m:r>
                        <a:rPr lang="es-EC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.222,28</m:t>
                      </m:r>
                      <m:r>
                        <a:rPr lang="es-ES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+6′133.805,62</m:t>
                      </m:r>
                    </m:oMath>
                  </m:oMathPara>
                </a14:m>
                <a:endParaRPr lang="es-EC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1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483604"/>
                <a:ext cx="406553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13 CuadroTexto"/>
          <p:cNvSpPr txBox="1"/>
          <p:nvPr/>
        </p:nvSpPr>
        <p:spPr>
          <a:xfrm>
            <a:off x="5436096" y="3969483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&gt; 0               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GANANCIAS</a:t>
            </a:r>
            <a:endParaRPr lang="es-EC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6355656" y="4149080"/>
            <a:ext cx="57606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2051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328899971"/>
              </p:ext>
            </p:extLst>
          </p:nvPr>
        </p:nvGraphicFramePr>
        <p:xfrm>
          <a:off x="179512" y="1124744"/>
          <a:ext cx="871296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3 Grupo"/>
          <p:cNvGrpSpPr/>
          <p:nvPr/>
        </p:nvGrpSpPr>
        <p:grpSpPr>
          <a:xfrm>
            <a:off x="0" y="0"/>
            <a:ext cx="9144000" cy="911430"/>
            <a:chOff x="0" y="1565"/>
            <a:chExt cx="9144000" cy="911430"/>
          </a:xfrm>
        </p:grpSpPr>
        <p:sp>
          <p:nvSpPr>
            <p:cNvPr id="5" name="4 Rectángulo redondeado"/>
            <p:cNvSpPr/>
            <p:nvPr/>
          </p:nvSpPr>
          <p:spPr>
            <a:xfrm>
              <a:off x="0" y="1565"/>
              <a:ext cx="9144000" cy="91143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44492" y="46057"/>
              <a:ext cx="9055016" cy="822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800" dirty="0" smtClean="0"/>
                <a:t>Planteamiento del Problema</a:t>
              </a:r>
              <a:endParaRPr lang="es-EC" sz="3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7316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5877" y="332656"/>
            <a:ext cx="9144000" cy="608098"/>
            <a:chOff x="0" y="188646"/>
            <a:chExt cx="9144000" cy="608098"/>
          </a:xfrm>
        </p:grpSpPr>
        <p:sp>
          <p:nvSpPr>
            <p:cNvPr id="7" name="6 Rectángulo redondeado"/>
            <p:cNvSpPr/>
            <p:nvPr/>
          </p:nvSpPr>
          <p:spPr>
            <a:xfrm>
              <a:off x="0" y="188646"/>
              <a:ext cx="9144000" cy="6080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 dirty="0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17811" y="206457"/>
              <a:ext cx="9108378" cy="572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75" tIns="44450" rIns="66675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500" b="1" i="1" u="sng" dirty="0" smtClean="0"/>
                <a:t>Período de Recuperación</a:t>
              </a:r>
              <a:endParaRPr lang="es-EC" sz="3600" b="1" i="1" u="sng" kern="1200" dirty="0"/>
            </a:p>
          </p:txBody>
        </p:sp>
      </p:grpSp>
      <p:sp>
        <p:nvSpPr>
          <p:cNvPr id="14" name="13 CuadroTexto"/>
          <p:cNvSpPr txBox="1"/>
          <p:nvPr/>
        </p:nvSpPr>
        <p:spPr>
          <a:xfrm>
            <a:off x="752966" y="5085184"/>
            <a:ext cx="6951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 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período de recuperación de la inversión será a partir del tercer año de operaciones del Hotel Ecológico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916847"/>
              </p:ext>
            </p:extLst>
          </p:nvPr>
        </p:nvGraphicFramePr>
        <p:xfrm>
          <a:off x="323528" y="1515350"/>
          <a:ext cx="4320480" cy="323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9390"/>
                <a:gridCol w="1190176"/>
                <a:gridCol w="1169229"/>
                <a:gridCol w="1431685"/>
              </a:tblGrid>
              <a:tr h="28803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Período de recuperación de la inversión</a:t>
                      </a:r>
                      <a:endParaRPr lang="es-EC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</a:rPr>
                        <a:t>AÑOS</a:t>
                      </a:r>
                      <a:endParaRPr lang="es-EC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INVERSIÓN</a:t>
                      </a:r>
                      <a:endParaRPr lang="es-EC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FLUJO NETO</a:t>
                      </a:r>
                      <a:endParaRPr lang="es-EC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FLUJO NETO ACUMULADO</a:t>
                      </a:r>
                      <a:endParaRPr lang="es-EC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$4.465.222,28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$233.955,92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$233.955,92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$348.869,69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$582.825,61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$489.332,21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$1.072.157,83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$660.484,10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$1.732.641,93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$869.722,53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$2.602.364,46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$1.124.747,35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$3.727.111,81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$1.435.412,76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$5.162.524,57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$1.813.572,08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$6.976.096,65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$2.273.618,43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$9.249.715,08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$2.832.988,85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$12.082.703,93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i="1" dirty="0">
                          <a:solidFill>
                            <a:schemeClr val="tx1"/>
                          </a:solidFill>
                          <a:effectLst/>
                        </a:rPr>
                        <a:t>$4.465.222,28 </a:t>
                      </a:r>
                      <a:endParaRPr lang="es-EC" sz="11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i="1" dirty="0">
                          <a:solidFill>
                            <a:schemeClr val="tx1"/>
                          </a:solidFill>
                          <a:effectLst/>
                        </a:rPr>
                        <a:t>$12.082.703,93 </a:t>
                      </a:r>
                      <a:endParaRPr lang="es-EC" sz="11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4770655" y="1837074"/>
                <a:ext cx="4265841" cy="583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𝑃𝑅</m:t>
                      </m:r>
                      <m:r>
                        <a:rPr lang="es-EC" sz="140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𝑆𝑈𝑀𝐴</m:t>
                          </m:r>
                          <m:r>
                            <a:rPr lang="es-EC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s-EC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𝐷𝐸</m:t>
                          </m:r>
                          <m:r>
                            <a:rPr lang="es-EC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s-EC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𝐹𝐿𝑈𝐽𝑂</m:t>
                          </m:r>
                          <m:r>
                            <a:rPr lang="es-EC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s-EC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𝑁𝐸𝑇𝑂</m:t>
                          </m:r>
                          <m:r>
                            <a:rPr lang="es-EC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s-EC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𝐼𝑁𝑉𝐸𝑅𝑆𝐼</m:t>
                          </m:r>
                          <m:r>
                            <a:rPr lang="es-EC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Ó</m:t>
                          </m:r>
                          <m:r>
                            <a:rPr lang="es-EC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es-EC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𝐹𝐿𝑈𝐽𝑂</m:t>
                          </m:r>
                          <m:r>
                            <a:rPr lang="es-EC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s-EC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𝑁𝐸𝑇𝑂</m:t>
                          </m:r>
                          <m:r>
                            <a:rPr lang="es-EC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 (Ú</m:t>
                          </m:r>
                          <m:r>
                            <a:rPr lang="es-EC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𝐿𝑇𝐼𝑀𝑂</m:t>
                          </m:r>
                          <m:r>
                            <a:rPr lang="es-EC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s-EC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𝑃𝐸𝑅</m:t>
                          </m:r>
                          <m:r>
                            <a:rPr lang="es-EC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Í</m:t>
                          </m:r>
                          <m:r>
                            <a:rPr lang="es-EC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𝑂𝐷𝑂</m:t>
                          </m:r>
                          <m:r>
                            <a:rPr lang="es-EC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s-EC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655" y="1837074"/>
                <a:ext cx="4265841" cy="58381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Rectángulo"/>
              <p:cNvSpPr/>
              <p:nvPr/>
            </p:nvSpPr>
            <p:spPr>
              <a:xfrm>
                <a:off x="5682748" y="2685268"/>
                <a:ext cx="2021900" cy="5997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60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𝑃𝑅</m:t>
                      </m:r>
                      <m:r>
                        <a:rPr lang="es-EC" sz="160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$7′617.481,65</m:t>
                          </m:r>
                        </m:num>
                        <m:den>
                          <m:r>
                            <a:rPr lang="es-EC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$2′832.988,85</m:t>
                          </m:r>
                        </m:den>
                      </m:f>
                    </m:oMath>
                  </m:oMathPara>
                </a14:m>
                <a:endParaRPr lang="es-EC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748" y="2685268"/>
                <a:ext cx="2021900" cy="5997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Rectángulo"/>
              <p:cNvSpPr/>
              <p:nvPr/>
            </p:nvSpPr>
            <p:spPr>
              <a:xfrm>
                <a:off x="4648545" y="3581345"/>
                <a:ext cx="4572000" cy="33855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6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𝑷𝑹</m:t>
                      </m:r>
                      <m:r>
                        <a:rPr lang="es-EC" sz="16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s-EC" sz="16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es-EC" sz="16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s-EC" sz="16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𝟔𝟖𝟖𝟖𝟒𝟗𝟖𝟓</m:t>
                      </m:r>
                      <m:r>
                        <a:rPr lang="es-EC" sz="16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≈</m:t>
                      </m:r>
                      <m:r>
                        <a:rPr lang="es-EC" sz="16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s-EC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1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545" y="3581345"/>
                <a:ext cx="4572000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25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-36512" y="404664"/>
            <a:ext cx="9144000" cy="608098"/>
            <a:chOff x="0" y="188646"/>
            <a:chExt cx="9144000" cy="608098"/>
          </a:xfrm>
        </p:grpSpPr>
        <p:sp>
          <p:nvSpPr>
            <p:cNvPr id="6" name="5 Rectángulo redondeado"/>
            <p:cNvSpPr/>
            <p:nvPr/>
          </p:nvSpPr>
          <p:spPr>
            <a:xfrm>
              <a:off x="0" y="188646"/>
              <a:ext cx="9144000" cy="6080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17811" y="206457"/>
              <a:ext cx="9108378" cy="572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75" tIns="44450" rIns="66675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500" b="1" i="1" u="sng" dirty="0" smtClean="0"/>
                <a:t>Relación Beneficio / Costo</a:t>
              </a:r>
              <a:endParaRPr lang="es-EC" sz="3600" b="1" i="1" u="sng" kern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466240" y="2181681"/>
                <a:ext cx="3923928" cy="653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𝑉𝑃</m:t>
                          </m:r>
                        </m:e>
                        <m:sub>
                          <m:r>
                            <a:rPr lang="es-EC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s-EC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C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s-EC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es-EC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es-EC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+..….. + </m:t>
                      </m:r>
                      <m:f>
                        <m:fPr>
                          <m:ctrlPr>
                            <a:rPr lang="es-EC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C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10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s-EC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es-EC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10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C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40" y="2181681"/>
                <a:ext cx="3923928" cy="65364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CuadroTexto"/>
          <p:cNvSpPr txBox="1"/>
          <p:nvPr/>
        </p:nvSpPr>
        <p:spPr>
          <a:xfrm>
            <a:off x="827584" y="1556792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Valor Presente de los Ingresos</a:t>
            </a:r>
            <a:endParaRPr lang="es-EC" sz="2000" b="1" i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Rectángulo"/>
              <p:cNvSpPr/>
              <p:nvPr/>
            </p:nvSpPr>
            <p:spPr>
              <a:xfrm>
                <a:off x="1364553" y="3115102"/>
                <a:ext cx="26580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𝑽𝑷</m:t>
                          </m:r>
                        </m:e>
                        <m:sub>
                          <m:r>
                            <a:rPr lang="es-EC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𝑰</m:t>
                          </m:r>
                        </m:sub>
                      </m:sSub>
                      <m:r>
                        <a:rPr lang="es-EC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=$</m:t>
                      </m:r>
                      <m:r>
                        <a:rPr lang="es-EC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𝟏𝟑</m:t>
                      </m:r>
                      <m:r>
                        <a:rPr lang="es-ES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′</m:t>
                      </m:r>
                      <m:r>
                        <a:rPr lang="es-ES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𝟕𝟗𝟕</m:t>
                      </m:r>
                      <m:r>
                        <a:rPr lang="es-ES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.</m:t>
                      </m:r>
                      <m:r>
                        <a:rPr lang="es-ES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𝟕𝟓𝟐</m:t>
                      </m:r>
                      <m:r>
                        <a:rPr lang="es-ES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s-ES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𝟗𝟏</m:t>
                      </m:r>
                    </m:oMath>
                  </m:oMathPara>
                </a14:m>
                <a:endParaRPr lang="es-EC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553" y="3115102"/>
                <a:ext cx="2658035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8 CuadroTexto"/>
          <p:cNvSpPr txBox="1"/>
          <p:nvPr/>
        </p:nvSpPr>
        <p:spPr>
          <a:xfrm>
            <a:off x="4788024" y="1556792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Valor Presente de los Egresos</a:t>
            </a:r>
            <a:endParaRPr lang="es-EC" sz="2000" b="1" i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Rectángulo"/>
              <p:cNvSpPr/>
              <p:nvPr/>
            </p:nvSpPr>
            <p:spPr>
              <a:xfrm>
                <a:off x="4374822" y="2227810"/>
                <a:ext cx="4572000" cy="66697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𝑉𝑃</m:t>
                          </m:r>
                        </m:e>
                        <m:sub>
                          <m:r>
                            <a:rPr lang="es-EC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s-EC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C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s-EC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s-EC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s-EC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EC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s-EC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es-EC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es-EC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s-EC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…..</m:t>
                      </m:r>
                      <m:r>
                        <a:rPr lang="es-EC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s-EC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EC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10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s-EC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es-EC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10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C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1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822" y="2227810"/>
                <a:ext cx="4572000" cy="6669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Rectángulo"/>
              <p:cNvSpPr/>
              <p:nvPr/>
            </p:nvSpPr>
            <p:spPr>
              <a:xfrm>
                <a:off x="5508104" y="3115102"/>
                <a:ext cx="26949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𝑽𝑷</m:t>
                          </m:r>
                        </m:e>
                        <m:sub>
                          <m:r>
                            <a:rPr lang="es-EC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𝑬</m:t>
                          </m:r>
                        </m:sub>
                      </m:sSub>
                      <m:r>
                        <a:rPr lang="es-EC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=$</m:t>
                      </m:r>
                      <m:r>
                        <a:rPr lang="es-EC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𝟏𝟐</m:t>
                      </m:r>
                      <m:r>
                        <a:rPr lang="es-EC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′</m:t>
                      </m:r>
                      <m:r>
                        <a:rPr lang="es-EC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𝟏𝟐𝟗</m:t>
                      </m:r>
                      <m:r>
                        <a:rPr lang="es-EC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.</m:t>
                      </m:r>
                      <m:r>
                        <a:rPr lang="es-EC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𝟏𝟔𝟗</m:t>
                      </m:r>
                      <m:r>
                        <a:rPr lang="es-EC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s-EC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𝟓𝟕</m:t>
                      </m:r>
                    </m:oMath>
                  </m:oMathPara>
                </a14:m>
                <a:endParaRPr lang="es-EC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1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115102"/>
                <a:ext cx="269490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Rectángulo"/>
              <p:cNvSpPr/>
              <p:nvPr/>
            </p:nvSpPr>
            <p:spPr>
              <a:xfrm>
                <a:off x="3286588" y="3918061"/>
                <a:ext cx="2497799" cy="6630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𝐵</m:t>
                      </m:r>
                      <m:r>
                        <a:rPr lang="es-EC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/</m:t>
                      </m:r>
                      <m:r>
                        <a:rPr lang="es-EC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𝐶</m:t>
                      </m:r>
                      <m:r>
                        <a:rPr lang="es-EC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$13</m:t>
                          </m:r>
                          <m:r>
                            <a:rPr lang="es-E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′797.752,91</m:t>
                          </m:r>
                        </m:num>
                        <m:den>
                          <m:r>
                            <a:rPr lang="es-EC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$12′129.169,57</m:t>
                          </m:r>
                        </m:den>
                      </m:f>
                    </m:oMath>
                  </m:oMathPara>
                </a14:m>
                <a:endParaRPr lang="es-EC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1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588" y="3918061"/>
                <a:ext cx="2497799" cy="6630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Rectángulo"/>
              <p:cNvSpPr/>
              <p:nvPr/>
            </p:nvSpPr>
            <p:spPr>
              <a:xfrm>
                <a:off x="3842409" y="5085184"/>
                <a:ext cx="1463862" cy="36933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solidFill>
                            <a:schemeClr val="dk1"/>
                          </a:solidFill>
                          <a:latin typeface="Cambria Math"/>
                        </a:rPr>
                        <m:t>𝑩</m:t>
                      </m:r>
                      <m:r>
                        <a:rPr lang="es-EC" i="1">
                          <a:solidFill>
                            <a:schemeClr val="dk1"/>
                          </a:solidFill>
                          <a:latin typeface="Cambria Math"/>
                        </a:rPr>
                        <m:t>/</m:t>
                      </m:r>
                      <m:r>
                        <a:rPr lang="es-EC" i="1">
                          <a:solidFill>
                            <a:schemeClr val="dk1"/>
                          </a:solidFill>
                          <a:latin typeface="Cambria Math"/>
                        </a:rPr>
                        <m:t>𝑪</m:t>
                      </m:r>
                      <m:r>
                        <a:rPr lang="es-EC" i="1">
                          <a:solidFill>
                            <a:schemeClr val="dk1"/>
                          </a:solidFill>
                          <a:latin typeface="Cambria Math"/>
                        </a:rPr>
                        <m:t>=</m:t>
                      </m:r>
                      <m:r>
                        <a:rPr lang="es-EC" b="1" i="1">
                          <a:solidFill>
                            <a:schemeClr val="dk1"/>
                          </a:solidFill>
                          <a:latin typeface="Cambria Math"/>
                        </a:rPr>
                        <m:t>𝟏</m:t>
                      </m:r>
                      <m:r>
                        <a:rPr lang="es-EC" b="1" i="1">
                          <a:solidFill>
                            <a:schemeClr val="dk1"/>
                          </a:solidFill>
                          <a:latin typeface="Cambria Math"/>
                        </a:rPr>
                        <m:t>,</m:t>
                      </m:r>
                      <m:r>
                        <a:rPr lang="es-EC" b="1" i="1">
                          <a:solidFill>
                            <a:schemeClr val="dk1"/>
                          </a:solidFill>
                          <a:latin typeface="Cambria Math"/>
                        </a:rPr>
                        <m:t>𝟏𝟒</m:t>
                      </m:r>
                    </m:oMath>
                  </m:oMathPara>
                </a14:m>
                <a:endParaRPr lang="es-EC" b="1" i="1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14" name="1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409" y="5085184"/>
                <a:ext cx="1463862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14 Rectángulo"/>
          <p:cNvSpPr/>
          <p:nvPr/>
        </p:nvSpPr>
        <p:spPr>
          <a:xfrm>
            <a:off x="5617457" y="5085184"/>
            <a:ext cx="3180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B/C &gt; 1	</a:t>
            </a:r>
            <a:r>
              <a:rPr lang="es-EC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</a:t>
            </a: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Proyecto Viable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15 Flecha derecha"/>
          <p:cNvSpPr/>
          <p:nvPr/>
        </p:nvSpPr>
        <p:spPr>
          <a:xfrm>
            <a:off x="6484432" y="5148692"/>
            <a:ext cx="684076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4480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95536" y="692696"/>
            <a:ext cx="84249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es-EC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Calibri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  <a:cs typeface="Arial" pitchFamily="34" charset="0"/>
              </a:rPr>
              <a:t>Existe un interés del 72,70% del </a:t>
            </a:r>
            <a:r>
              <a:rPr lang="es-EC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  <a:cs typeface="Arial" pitchFamily="34" charset="0"/>
              </a:rPr>
              <a:t>público objetivo </a:t>
            </a:r>
            <a:r>
              <a:rPr lang="es-EC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  <a:cs typeface="Arial" pitchFamily="34" charset="0"/>
              </a:rPr>
              <a:t>hacia los </a:t>
            </a:r>
            <a:r>
              <a:rPr lang="es-EC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  <a:cs typeface="Arial" pitchFamily="34" charset="0"/>
              </a:rPr>
              <a:t>Hoteles Ecológicos, sin embargo en la provincia de Manabí no existe la oferta necesaria para atender el volumen de la demanda.</a:t>
            </a:r>
          </a:p>
          <a:p>
            <a:pPr algn="just"/>
            <a:endParaRPr lang="es-EC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Calibri"/>
              <a:cs typeface="Arial" pitchFamily="34" charset="0"/>
            </a:endParaRPr>
          </a:p>
          <a:p>
            <a:pPr algn="just"/>
            <a:endParaRPr lang="es-EC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Calibri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  <a:cs typeface="Arial" pitchFamily="34" charset="0"/>
              </a:rPr>
              <a:t>La tecnología constructiva a utilizarse en la construcción del Hotel Ecológico </a:t>
            </a:r>
            <a:r>
              <a:rPr lang="es-EC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  <a:cs typeface="Arial" pitchFamily="34" charset="0"/>
              </a:rPr>
              <a:t>cumple con los parámetros para considerarse una Construcción Ecológica. </a:t>
            </a:r>
            <a:endParaRPr lang="es-EC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Calibri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s-EC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Calibri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s-EC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Calibri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La relación beneficio / costo se ubicó en </a:t>
            </a:r>
            <a:r>
              <a:rPr lang="es-EC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1,14 </a:t>
            </a:r>
            <a:r>
              <a:rPr lang="es-EC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lo cual indica que </a:t>
            </a:r>
            <a:r>
              <a:rPr lang="es-EC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sea un </a:t>
            </a:r>
            <a:r>
              <a:rPr lang="es-EC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proyecto constructivo rentable ofreciendo una rápida recuperación de la inversión y la obtención de utilidades anualmente</a:t>
            </a:r>
            <a:r>
              <a:rPr lang="es-EC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C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s-EC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El impacto ambiental en la construcción del Hotel Ecológico será </a:t>
            </a:r>
            <a:r>
              <a:rPr lang="es-EC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mínima, </a:t>
            </a:r>
            <a:r>
              <a:rPr lang="es-EC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ya que será una construcción responsable y amigable con el ambiente. </a:t>
            </a:r>
            <a:r>
              <a:rPr lang="es-EC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Arial" pitchFamily="34" charset="0"/>
              </a:rPr>
              <a:t>Sus materiales principales la Madera y Caña </a:t>
            </a:r>
            <a:r>
              <a:rPr lang="es-EC" sz="2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Arial" pitchFamily="34" charset="0"/>
              </a:rPr>
              <a:t>Guadúa</a:t>
            </a:r>
            <a:r>
              <a:rPr lang="es-EC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Arial" pitchFamily="34" charset="0"/>
              </a:rPr>
              <a:t> </a:t>
            </a:r>
            <a:r>
              <a:rPr lang="es-EC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Arial" pitchFamily="34" charset="0"/>
              </a:rPr>
              <a:t>no generan interacción negativa a la naturaleza.</a:t>
            </a:r>
            <a:endParaRPr lang="es-EC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s-EC" sz="14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s-EC" sz="1400" dirty="0"/>
          </a:p>
          <a:p>
            <a:pPr marL="285750" indent="-285750" algn="just">
              <a:buFont typeface="Arial" pitchFamily="34" charset="0"/>
              <a:buChar char="•"/>
            </a:pPr>
            <a:endParaRPr lang="es-EC" sz="1400" dirty="0"/>
          </a:p>
        </p:txBody>
      </p:sp>
      <p:grpSp>
        <p:nvGrpSpPr>
          <p:cNvPr id="10" name="9 Grupo"/>
          <p:cNvGrpSpPr/>
          <p:nvPr/>
        </p:nvGrpSpPr>
        <p:grpSpPr>
          <a:xfrm>
            <a:off x="36512" y="135555"/>
            <a:ext cx="9144000" cy="608098"/>
            <a:chOff x="0" y="188646"/>
            <a:chExt cx="9144000" cy="608098"/>
          </a:xfrm>
        </p:grpSpPr>
        <p:sp>
          <p:nvSpPr>
            <p:cNvPr id="11" name="10 Rectángulo redondeado"/>
            <p:cNvSpPr/>
            <p:nvPr/>
          </p:nvSpPr>
          <p:spPr>
            <a:xfrm>
              <a:off x="0" y="188646"/>
              <a:ext cx="9144000" cy="6080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 dirty="0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17811" y="206457"/>
              <a:ext cx="9108378" cy="572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75" tIns="44450" rIns="66675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500" b="1" i="1" u="sng" dirty="0" smtClean="0"/>
                <a:t>CONCLUSIONES</a:t>
              </a:r>
              <a:endParaRPr lang="es-EC" sz="3600" b="1" i="1" u="sng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9787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27584" y="1124744"/>
            <a:ext cx="8064896" cy="92333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Posicionar el proyecto constructivo como un entorno de </a:t>
            </a: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descanso 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para todos los usuarios, así como la opción de realizar actividades recreativas al aire libre y en contacto con la </a:t>
            </a: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naturaleza.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827584" y="4017838"/>
            <a:ext cx="8064896" cy="92333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Se recomienda que las utilidades del proyecto se direccionen a la creación de nuevos proyectos que guarden similitud con este concepto de cuidado al medio ambiente.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51520" y="5374957"/>
            <a:ext cx="8020652" cy="64633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Mantener un impacto ambiental bajo durante el período de operaciones del hotel y motivar a los huéspedes para que colaboren con ésta </a:t>
            </a: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tarea.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Calibri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36512" y="135555"/>
            <a:ext cx="9144000" cy="608098"/>
            <a:chOff x="0" y="188646"/>
            <a:chExt cx="9144000" cy="608098"/>
          </a:xfrm>
        </p:grpSpPr>
        <p:sp>
          <p:nvSpPr>
            <p:cNvPr id="10" name="9 Rectángulo redondeado"/>
            <p:cNvSpPr/>
            <p:nvPr/>
          </p:nvSpPr>
          <p:spPr>
            <a:xfrm>
              <a:off x="0" y="188646"/>
              <a:ext cx="9144000" cy="6080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 dirty="0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7811" y="206457"/>
              <a:ext cx="9108378" cy="572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75" tIns="44450" rIns="66675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500" b="1" i="1" u="sng" dirty="0" smtClean="0"/>
                <a:t>RECOMENDACIONES</a:t>
              </a:r>
              <a:endParaRPr lang="es-EC" sz="3600" b="1" i="1" u="sng" kern="1200" dirty="0"/>
            </a:p>
          </p:txBody>
        </p:sp>
      </p:grpSp>
      <p:sp>
        <p:nvSpPr>
          <p:cNvPr id="12" name="11 Rectángulo"/>
          <p:cNvSpPr/>
          <p:nvPr/>
        </p:nvSpPr>
        <p:spPr>
          <a:xfrm>
            <a:off x="179512" y="2444695"/>
            <a:ext cx="8064896" cy="120032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Se recomienda implementar en los procesos de mantenimiento de la construcción materiales proactivos del cuidado ambiental como limpiadores a base de microorganismos eficientes, el uso de empaques biodegradables o similares a fin de mantener siempre tecnología favorable con el medio </a:t>
            </a: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</a:rPr>
              <a:t>ambiente</a:t>
            </a:r>
            <a:r>
              <a:rPr lang="es-EC" dirty="0" smtClean="0">
                <a:latin typeface="+mj-lt"/>
                <a:ea typeface="Calibri"/>
              </a:rPr>
              <a:t>.</a:t>
            </a:r>
            <a:endParaRPr lang="es-EC" dirty="0">
              <a:latin typeface="+mj-lt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323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GRACIAS POR SU ATENCION</a:t>
            </a:r>
            <a:endParaRPr lang="es-EC" sz="7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437112"/>
            <a:ext cx="540060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6350972"/>
              </p:ext>
            </p:extLst>
          </p:nvPr>
        </p:nvGraphicFramePr>
        <p:xfrm>
          <a:off x="0" y="216024"/>
          <a:ext cx="9144000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jpalacios\Desktop\thCAHPP93W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37112"/>
            <a:ext cx="2857500" cy="211455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79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128270"/>
              </p:ext>
            </p:extLst>
          </p:nvPr>
        </p:nvGraphicFramePr>
        <p:xfrm>
          <a:off x="0" y="836712"/>
          <a:ext cx="9144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3 Grupo"/>
          <p:cNvGrpSpPr/>
          <p:nvPr/>
        </p:nvGrpSpPr>
        <p:grpSpPr>
          <a:xfrm>
            <a:off x="-3251" y="78547"/>
            <a:ext cx="9144000" cy="911430"/>
            <a:chOff x="0" y="1565"/>
            <a:chExt cx="9144000" cy="911430"/>
          </a:xfrm>
        </p:grpSpPr>
        <p:sp>
          <p:nvSpPr>
            <p:cNvPr id="6" name="5 Rectángulo redondeado"/>
            <p:cNvSpPr/>
            <p:nvPr/>
          </p:nvSpPr>
          <p:spPr>
            <a:xfrm>
              <a:off x="0" y="1565"/>
              <a:ext cx="9144000" cy="91143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44492" y="46057"/>
              <a:ext cx="9055016" cy="822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800" dirty="0" smtClean="0"/>
                <a:t>Justificación</a:t>
              </a:r>
              <a:endParaRPr lang="es-EC" sz="3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3670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04705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4 Conector recto"/>
          <p:cNvCxnSpPr/>
          <p:nvPr/>
        </p:nvCxnSpPr>
        <p:spPr>
          <a:xfrm>
            <a:off x="1331640" y="1556792"/>
            <a:ext cx="324036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5148064" y="1988840"/>
            <a:ext cx="324036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2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palacios\Desktop\thCAWNFL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48680"/>
            <a:ext cx="28575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76327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931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17124" y="17868"/>
            <a:ext cx="1053203" cy="6851302"/>
            <a:chOff x="0" y="3348"/>
            <a:chExt cx="1907441" cy="6851302"/>
          </a:xfrm>
        </p:grpSpPr>
        <p:sp>
          <p:nvSpPr>
            <p:cNvPr id="5" name="4 Rectángulo"/>
            <p:cNvSpPr/>
            <p:nvPr/>
          </p:nvSpPr>
          <p:spPr>
            <a:xfrm>
              <a:off x="0" y="3348"/>
              <a:ext cx="1828800" cy="6851302"/>
            </a:xfrm>
            <a:prstGeom prst="round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0" y="3348"/>
              <a:ext cx="1907441" cy="6851302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vert270" wrap="square" lIns="247650" tIns="247650" rIns="247650" bIns="247650" numCol="1" spcCol="1270" anchor="t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4200" kern="1200" dirty="0" smtClean="0">
                  <a:solidFill>
                    <a:schemeClr val="bg1"/>
                  </a:solidFill>
                </a:rPr>
                <a:t>Marco teórico</a:t>
              </a:r>
              <a:endParaRPr lang="es-EC" sz="42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1339592" y="770077"/>
            <a:ext cx="3520440" cy="5035187"/>
            <a:chOff x="1339592" y="227331"/>
            <a:chExt cx="3520440" cy="6506116"/>
          </a:xfrm>
        </p:grpSpPr>
        <p:grpSp>
          <p:nvGrpSpPr>
            <p:cNvPr id="7" name="6 Grupo"/>
            <p:cNvGrpSpPr/>
            <p:nvPr/>
          </p:nvGrpSpPr>
          <p:grpSpPr>
            <a:xfrm>
              <a:off x="1339592" y="227331"/>
              <a:ext cx="3520440" cy="6506116"/>
              <a:chOff x="1403640" y="240869"/>
              <a:chExt cx="3520440" cy="6506116"/>
            </a:xfrm>
          </p:grpSpPr>
          <p:sp>
            <p:nvSpPr>
              <p:cNvPr id="8" name="7 Rectángulo"/>
              <p:cNvSpPr/>
              <p:nvPr/>
            </p:nvSpPr>
            <p:spPr>
              <a:xfrm>
                <a:off x="1403640" y="240869"/>
                <a:ext cx="3520440" cy="637002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8 Rectángulo redondeado"/>
              <p:cNvSpPr/>
              <p:nvPr/>
            </p:nvSpPr>
            <p:spPr>
              <a:xfrm>
                <a:off x="1403640" y="240870"/>
                <a:ext cx="3520440" cy="650611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6210" tIns="156210" rIns="156210" bIns="156210" numCol="1" spcCol="1270" anchor="ctr" anchorCtr="0">
                <a:noAutofit/>
              </a:bodyPr>
              <a:lstStyle/>
              <a:p>
                <a:pPr lvl="0" algn="ctr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41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Estudio de Factibilidad</a:t>
                </a:r>
              </a:p>
              <a:p>
                <a:pPr lvl="0" algn="l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C" sz="16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0" algn="l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16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- Fijar metas claves.</a:t>
                </a:r>
              </a:p>
              <a:p>
                <a:pPr lvl="0" algn="l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C" sz="16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0" algn="l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16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- Determinar si el negocio es </a:t>
                </a:r>
                <a:r>
                  <a:rPr lang="es-EC" sz="1600" i="1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Bueno</a:t>
                </a:r>
                <a:r>
                  <a:rPr lang="es-EC" sz="16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o </a:t>
                </a:r>
                <a:r>
                  <a:rPr lang="es-EC" sz="1600" i="1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Malo</a:t>
                </a:r>
                <a:r>
                  <a:rPr lang="es-EC" sz="16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.</a:t>
                </a:r>
              </a:p>
              <a:p>
                <a:pPr lvl="0" algn="l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C" sz="16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0" algn="l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16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- Saber cuales son las estrategias.</a:t>
                </a:r>
              </a:p>
              <a:p>
                <a:pPr lvl="0" algn="l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C" sz="16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0" algn="l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16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- Reducción de errores y costos, con mayor precisión.</a:t>
                </a:r>
              </a:p>
              <a:p>
                <a:pPr lvl="0" algn="l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C" sz="16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0" algn="l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16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</a:p>
              <a:p>
                <a:pPr lvl="0" algn="l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C" sz="1600" kern="1200" dirty="0"/>
              </a:p>
            </p:txBody>
          </p:sp>
        </p:grpSp>
        <p:cxnSp>
          <p:nvCxnSpPr>
            <p:cNvPr id="3" name="2 Conector recto"/>
            <p:cNvCxnSpPr/>
            <p:nvPr/>
          </p:nvCxnSpPr>
          <p:spPr>
            <a:xfrm>
              <a:off x="1619672" y="2090941"/>
              <a:ext cx="3024336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18 Grupo"/>
          <p:cNvGrpSpPr/>
          <p:nvPr/>
        </p:nvGrpSpPr>
        <p:grpSpPr>
          <a:xfrm>
            <a:off x="5148064" y="1844824"/>
            <a:ext cx="3545127" cy="3023264"/>
            <a:chOff x="5148064" y="189712"/>
            <a:chExt cx="3545127" cy="3023264"/>
          </a:xfrm>
        </p:grpSpPr>
        <p:grpSp>
          <p:nvGrpSpPr>
            <p:cNvPr id="10" name="9 Grupo"/>
            <p:cNvGrpSpPr/>
            <p:nvPr/>
          </p:nvGrpSpPr>
          <p:grpSpPr>
            <a:xfrm>
              <a:off x="5148064" y="189712"/>
              <a:ext cx="3545127" cy="3023264"/>
              <a:chOff x="5300031" y="196618"/>
              <a:chExt cx="3545127" cy="2748226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1" name="10 Rectángulo"/>
              <p:cNvSpPr/>
              <p:nvPr/>
            </p:nvSpPr>
            <p:spPr>
              <a:xfrm>
                <a:off x="5300031" y="294772"/>
                <a:ext cx="3520440" cy="265007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11 Rectángulo"/>
              <p:cNvSpPr/>
              <p:nvPr/>
            </p:nvSpPr>
            <p:spPr>
              <a:xfrm>
                <a:off x="5324718" y="196618"/>
                <a:ext cx="3520440" cy="265007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9540" tIns="129540" rIns="129540" bIns="129540" numCol="1" spcCol="1270" anchor="t" anchorCtr="0">
                <a:noAutofit/>
              </a:bodyPr>
              <a:lstStyle/>
              <a:p>
                <a:pPr lvl="0" algn="ctr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34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Componentes</a:t>
                </a:r>
              </a:p>
              <a:p>
                <a:pPr lvl="0" algn="l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16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- Estudio de Mercado</a:t>
                </a:r>
              </a:p>
              <a:p>
                <a:pPr lvl="0" algn="l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16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- Estudio Técnico</a:t>
                </a:r>
              </a:p>
              <a:p>
                <a:pPr lvl="0" algn="l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16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- Estudio Financiero</a:t>
                </a:r>
              </a:p>
              <a:p>
                <a:pPr lvl="0" algn="l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16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- Factibilidad Operacional</a:t>
                </a:r>
              </a:p>
              <a:p>
                <a:pPr lvl="0" algn="l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16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-Factibilidad Técnica</a:t>
                </a:r>
              </a:p>
              <a:p>
                <a:pPr lvl="0" algn="l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16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-Factibilidad Económica</a:t>
                </a:r>
                <a:endParaRPr lang="es-EC" sz="1600" kern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cxnSp>
          <p:nvCxnSpPr>
            <p:cNvPr id="18" name="17 Conector recto"/>
            <p:cNvCxnSpPr/>
            <p:nvPr/>
          </p:nvCxnSpPr>
          <p:spPr>
            <a:xfrm>
              <a:off x="5396116" y="980728"/>
              <a:ext cx="3024336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031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-19882" y="12379"/>
            <a:ext cx="9144000" cy="608098"/>
            <a:chOff x="0" y="0"/>
            <a:chExt cx="9144000" cy="608098"/>
          </a:xfrm>
        </p:grpSpPr>
        <p:sp>
          <p:nvSpPr>
            <p:cNvPr id="5" name="4 Rectángulo redondeado"/>
            <p:cNvSpPr/>
            <p:nvPr/>
          </p:nvSpPr>
          <p:spPr>
            <a:xfrm>
              <a:off x="0" y="0"/>
              <a:ext cx="9144000" cy="6080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17811" y="17811"/>
              <a:ext cx="9108378" cy="572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75" tIns="44450" rIns="66675" bIns="44450" numCol="1" spcCol="1270" anchor="ctr" anchorCtr="0">
              <a:noAutofit/>
            </a:bodyPr>
            <a:lstStyle/>
            <a:p>
              <a:pPr lvl="0" algn="just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500" b="1" i="1" u="sng" kern="1200" dirty="0" smtClean="0"/>
                <a:t>Técnica Constructiva aplicable al hotel ecológico</a:t>
              </a:r>
              <a:r>
                <a:rPr lang="es-EC" sz="3600" b="1" i="1" u="sng" kern="1200" dirty="0" smtClean="0"/>
                <a:t>.</a:t>
              </a:r>
              <a:endParaRPr lang="es-EC" sz="3600" b="1" i="1" u="sng" kern="1200" dirty="0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15217" y="908720"/>
            <a:ext cx="7812360" cy="608098"/>
            <a:chOff x="0" y="0"/>
            <a:chExt cx="9144000" cy="608098"/>
          </a:xfrm>
        </p:grpSpPr>
        <p:sp>
          <p:nvSpPr>
            <p:cNvPr id="8" name="7 Rectángulo redondeado"/>
            <p:cNvSpPr/>
            <p:nvPr/>
          </p:nvSpPr>
          <p:spPr>
            <a:xfrm>
              <a:off x="0" y="0"/>
              <a:ext cx="9144000" cy="6080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17811" y="17811"/>
              <a:ext cx="9108378" cy="572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75" tIns="44450" rIns="66675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800" b="1" i="1" dirty="0"/>
                <a:t>CIMENTACIÓN AISLADA CON PILOTES DE </a:t>
              </a:r>
              <a:r>
                <a:rPr lang="es-EC" sz="2800" b="1" i="1" dirty="0" smtClean="0"/>
                <a:t>MADERA</a:t>
              </a:r>
              <a:endParaRPr lang="es-EC" sz="2800" b="1" i="1" dirty="0"/>
            </a:p>
          </p:txBody>
        </p:sp>
      </p:grpSp>
      <p:sp>
        <p:nvSpPr>
          <p:cNvPr id="10" name="9 Rectángulo"/>
          <p:cNvSpPr/>
          <p:nvPr/>
        </p:nvSpPr>
        <p:spPr>
          <a:xfrm>
            <a:off x="2051720" y="16288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Constituyen la cimentación más barata en relación a la carga soportada. </a:t>
            </a:r>
            <a:endParaRPr lang="es-EC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Diámetro </a:t>
            </a: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siempre 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función de su longitud</a:t>
            </a: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Proteger </a:t>
            </a: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punta 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 </a:t>
            </a: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Azuches 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hierro y la 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cabeza </a:t>
            </a: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 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cinchos de hierro</a:t>
            </a: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Hincado mediante golpes de maza o martillo</a:t>
            </a:r>
          </a:p>
          <a:p>
            <a:pPr marL="285750" indent="-285750" algn="just">
              <a:buFontTx/>
              <a:buChar char="-"/>
            </a:pPr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955110" y="1786508"/>
            <a:ext cx="1714500" cy="1714500"/>
          </a:xfrm>
          <a:prstGeom prst="roundRect">
            <a:avLst>
              <a:gd name="adj" fmla="val 16670"/>
            </a:avLst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12 Rectángulo redondeado"/>
          <p:cNvSpPr/>
          <p:nvPr/>
        </p:nvSpPr>
        <p:spPr>
          <a:xfrm>
            <a:off x="251520" y="1786508"/>
            <a:ext cx="1714500" cy="1714500"/>
          </a:xfrm>
          <a:prstGeom prst="roundRect">
            <a:avLst>
              <a:gd name="adj" fmla="val 1667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" name="13 Grupo"/>
          <p:cNvGrpSpPr/>
          <p:nvPr/>
        </p:nvGrpSpPr>
        <p:grpSpPr>
          <a:xfrm>
            <a:off x="50978" y="3933056"/>
            <a:ext cx="1712710" cy="608098"/>
            <a:chOff x="0" y="0"/>
            <a:chExt cx="9144000" cy="608098"/>
          </a:xfrm>
        </p:grpSpPr>
        <p:sp>
          <p:nvSpPr>
            <p:cNvPr id="15" name="14 Rectángulo redondeado"/>
            <p:cNvSpPr/>
            <p:nvPr/>
          </p:nvSpPr>
          <p:spPr>
            <a:xfrm>
              <a:off x="0" y="0"/>
              <a:ext cx="9144000" cy="6080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17811" y="17811"/>
              <a:ext cx="9108378" cy="572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75" tIns="44450" rIns="66675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800" b="1" i="1" dirty="0" smtClean="0"/>
                <a:t>PISO</a:t>
              </a:r>
              <a:endParaRPr lang="es-EC" sz="2800" b="1" i="1" dirty="0"/>
            </a:p>
          </p:txBody>
        </p:sp>
      </p:grpSp>
      <p:sp>
        <p:nvSpPr>
          <p:cNvPr id="17" name="16 Rectángulo redondeado"/>
          <p:cNvSpPr/>
          <p:nvPr/>
        </p:nvSpPr>
        <p:spPr>
          <a:xfrm>
            <a:off x="251520" y="4741678"/>
            <a:ext cx="1714500" cy="1714500"/>
          </a:xfrm>
          <a:prstGeom prst="roundRect">
            <a:avLst>
              <a:gd name="adj" fmla="val 16670"/>
            </a:avLst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17 Rectángulo redondeado"/>
          <p:cNvSpPr/>
          <p:nvPr/>
        </p:nvSpPr>
        <p:spPr>
          <a:xfrm>
            <a:off x="7033964" y="4581128"/>
            <a:ext cx="1714500" cy="1714500"/>
          </a:xfrm>
          <a:prstGeom prst="roundRect">
            <a:avLst>
              <a:gd name="adj" fmla="val 16670"/>
            </a:avLst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18 CuadroTexto"/>
          <p:cNvSpPr txBox="1"/>
          <p:nvPr/>
        </p:nvSpPr>
        <p:spPr>
          <a:xfrm>
            <a:off x="2117691" y="4437257"/>
            <a:ext cx="48374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Técnica de Entramado, conformado por Vigas, Cadenetas y Riostras de madera o  Metálicas</a:t>
            </a:r>
          </a:p>
          <a:p>
            <a:pPr marL="285750" indent="-285750" algn="just">
              <a:buFontTx/>
              <a:buChar char="-"/>
            </a:pP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Sirve de apoyo 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otros elementos </a:t>
            </a: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estructurales, transmitiendo </a:t>
            </a: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las cargas hacia los pilotes</a:t>
            </a: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s-EC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Evitan deformaciones laterales y alabeos a los elementos</a:t>
            </a:r>
            <a:r>
              <a:rPr lang="es-EC" dirty="0"/>
              <a:t>.</a:t>
            </a:r>
          </a:p>
          <a:p>
            <a:pPr algn="just"/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endParaRPr lang="es-EC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0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5994</TotalTime>
  <Words>2615</Words>
  <Application>Microsoft Office PowerPoint</Application>
  <PresentationFormat>Presentación en pantalla (4:3)</PresentationFormat>
  <Paragraphs>762</Paragraphs>
  <Slides>34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Oswaldo</cp:lastModifiedBy>
  <cp:revision>178</cp:revision>
  <dcterms:created xsi:type="dcterms:W3CDTF">2015-05-06T23:15:54Z</dcterms:created>
  <dcterms:modified xsi:type="dcterms:W3CDTF">2015-06-18T03:54:36Z</dcterms:modified>
</cp:coreProperties>
</file>