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7.xml" ContentType="application/vnd.openxmlformats-officedocument.drawingml.chart+xml"/>
  <Override PartName="/ppt/theme/themeOverride17.xml" ContentType="application/vnd.openxmlformats-officedocument.themeOverr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Override13.xml" ContentType="application/vnd.openxmlformats-officedocument.themeOverr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drawings/drawing3.xml" ContentType="application/vnd.openxmlformats-officedocument.drawingml.chartshapes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theme/themeOverride18.xml" ContentType="application/vnd.openxmlformats-officedocument.themeOverride+xml"/>
  <Override PartName="/ppt/charts/chart4.xml" ContentType="application/vnd.openxmlformats-officedocument.drawingml.chart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handoutMasterIdLst>
    <p:handoutMasterId r:id="rId38"/>
  </p:handoutMasterIdLst>
  <p:sldIdLst>
    <p:sldId id="256" r:id="rId3"/>
    <p:sldId id="389" r:id="rId4"/>
    <p:sldId id="390" r:id="rId5"/>
    <p:sldId id="259" r:id="rId6"/>
    <p:sldId id="260" r:id="rId7"/>
    <p:sldId id="386" r:id="rId8"/>
    <p:sldId id="404" r:id="rId9"/>
    <p:sldId id="402" r:id="rId10"/>
    <p:sldId id="405" r:id="rId11"/>
    <p:sldId id="261" r:id="rId12"/>
    <p:sldId id="388" r:id="rId13"/>
    <p:sldId id="407" r:id="rId14"/>
    <p:sldId id="391" r:id="rId15"/>
    <p:sldId id="363" r:id="rId16"/>
    <p:sldId id="392" r:id="rId17"/>
    <p:sldId id="408" r:id="rId18"/>
    <p:sldId id="262" r:id="rId19"/>
    <p:sldId id="383" r:id="rId20"/>
    <p:sldId id="394" r:id="rId21"/>
    <p:sldId id="410" r:id="rId22"/>
    <p:sldId id="411" r:id="rId23"/>
    <p:sldId id="412" r:id="rId24"/>
    <p:sldId id="421" r:id="rId25"/>
    <p:sldId id="413" r:id="rId26"/>
    <p:sldId id="414" r:id="rId27"/>
    <p:sldId id="416" r:id="rId28"/>
    <p:sldId id="415" r:id="rId29"/>
    <p:sldId id="417" r:id="rId30"/>
    <p:sldId id="418" r:id="rId31"/>
    <p:sldId id="342" r:id="rId32"/>
    <p:sldId id="318" r:id="rId33"/>
    <p:sldId id="371" r:id="rId34"/>
    <p:sldId id="349" r:id="rId35"/>
    <p:sldId id="419" r:id="rId3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9966"/>
    <a:srgbClr val="C9C9C9"/>
    <a:srgbClr val="DEDEDE"/>
    <a:srgbClr val="E4E4E4"/>
    <a:srgbClr val="ECECE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8" autoAdjust="0"/>
    <p:restoredTop sz="99874" autoAdjust="0"/>
  </p:normalViewPr>
  <p:slideViewPr>
    <p:cSldViewPr>
      <p:cViewPr varScale="1">
        <p:scale>
          <a:sx n="102" d="100"/>
          <a:sy n="102" d="100"/>
        </p:scale>
        <p:origin x="-14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Tesis\Mariana%20Samaniego\Estadisticas%20del%20Panorama%20economico%20del%20Ecuado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Tesis\Mariana%20Samaniego\Estadisticas%20del%20Panorama%20economico%20del%20Ecuado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cuments\Tesis%20Escritorio\escritorio_fija\tesis\mariana_samaniego\Libro1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i%20pc\Documents\Andrea%20Yaguachi\Estadisticas%20de%20micro%20cr&#233;dito.xlsx" TargetMode="External"/><Relationship Id="rId1" Type="http://schemas.openxmlformats.org/officeDocument/2006/relationships/themeOverride" Target="../theme/themeOverride7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mi%20pc\Documents\Andrea%20Yaguachi\Estadisticas%20de%20micro%20cr&#233;dito.xlsx" TargetMode="External"/><Relationship Id="rId1" Type="http://schemas.openxmlformats.org/officeDocument/2006/relationships/themeOverride" Target="../theme/themeOverride8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mi%20pc\Documents\Andrea%20Yaguachi\Estadisticas%20de%20micro%20cr&#233;dito.xlsx" TargetMode="External"/><Relationship Id="rId1" Type="http://schemas.openxmlformats.org/officeDocument/2006/relationships/themeOverride" Target="../theme/themeOverride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mi%20pc\Documents\Andrea%20Yaguachi\Estadisticas%20de%20micro%20cr&#233;dito.xlsx" TargetMode="External"/><Relationship Id="rId1" Type="http://schemas.openxmlformats.org/officeDocument/2006/relationships/themeOverride" Target="../theme/themeOverride10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C:\Users\mi%20pc\Documents\Andrea%20Yaguachi\Estadisticas%20de%20micro%20cr&#233;dito.xlsx" TargetMode="External"/><Relationship Id="rId1" Type="http://schemas.openxmlformats.org/officeDocument/2006/relationships/themeOverride" Target="../theme/themeOverride1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Hoja1!$B$6:$B$13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Hoja1!$C$6:$C$13</c:f>
              <c:numCache>
                <c:formatCode>0.0%</c:formatCode>
                <c:ptCount val="8"/>
                <c:pt idx="0">
                  <c:v>2.300000000000001E-2</c:v>
                </c:pt>
                <c:pt idx="1">
                  <c:v>6.4000000000000154E-2</c:v>
                </c:pt>
                <c:pt idx="2">
                  <c:v>1.0000000000000012E-2</c:v>
                </c:pt>
                <c:pt idx="3">
                  <c:v>3.3000000000000002E-2</c:v>
                </c:pt>
                <c:pt idx="4">
                  <c:v>8.0000000000000099E-2</c:v>
                </c:pt>
                <c:pt idx="5">
                  <c:v>5.1000000000000004E-2</c:v>
                </c:pt>
                <c:pt idx="6">
                  <c:v>4.6000000000000013E-2</c:v>
                </c:pt>
                <c:pt idx="7">
                  <c:v>4.9000000000000141E-2</c:v>
                </c:pt>
              </c:numCache>
            </c:numRef>
          </c:val>
        </c:ser>
        <c:dLbls>
          <c:showVal val="1"/>
        </c:dLbls>
        <c:shape val="box"/>
        <c:axId val="79105024"/>
        <c:axId val="84030208"/>
        <c:axId val="0"/>
      </c:bar3DChart>
      <c:catAx>
        <c:axId val="791050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84030208"/>
        <c:crosses val="autoZero"/>
        <c:auto val="1"/>
        <c:lblAlgn val="ctr"/>
        <c:lblOffset val="100"/>
      </c:catAx>
      <c:valAx>
        <c:axId val="840302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79105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Hoja1!$J$6:$J$13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Hoja1!$K$6:$K$13</c:f>
              <c:numCache>
                <c:formatCode>0.00%</c:formatCode>
                <c:ptCount val="8"/>
                <c:pt idx="0">
                  <c:v>3.3000000000000002E-2</c:v>
                </c:pt>
                <c:pt idx="1">
                  <c:v>8.8000000000000064E-2</c:v>
                </c:pt>
                <c:pt idx="2">
                  <c:v>4.3000000000000003E-2</c:v>
                </c:pt>
                <c:pt idx="3">
                  <c:v>3.3000000000000002E-2</c:v>
                </c:pt>
                <c:pt idx="4">
                  <c:v>5.3999999999999999E-2</c:v>
                </c:pt>
                <c:pt idx="5">
                  <c:v>4.1599999999999998E-2</c:v>
                </c:pt>
                <c:pt idx="6">
                  <c:v>2.7000000000000166E-2</c:v>
                </c:pt>
                <c:pt idx="7">
                  <c:v>3.670000000000001E-2</c:v>
                </c:pt>
              </c:numCache>
            </c:numRef>
          </c:val>
        </c:ser>
        <c:dLbls>
          <c:showVal val="1"/>
        </c:dLbls>
        <c:shape val="box"/>
        <c:axId val="84091648"/>
        <c:axId val="84093184"/>
        <c:axId val="0"/>
      </c:bar3DChart>
      <c:catAx>
        <c:axId val="840916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84093184"/>
        <c:crosses val="autoZero"/>
        <c:auto val="1"/>
        <c:lblAlgn val="ctr"/>
        <c:lblOffset val="100"/>
      </c:catAx>
      <c:valAx>
        <c:axId val="840931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84091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autoTitleDeleted val="1"/>
    <c:plotArea>
      <c:layout/>
      <c:barChart>
        <c:barDir val="col"/>
        <c:grouping val="clustered"/>
        <c:ser>
          <c:idx val="0"/>
          <c:order val="0"/>
          <c:tx>
            <c:v>Exportaciones</c:v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Hoja2!$M$40:$T$40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Hoja2!$M$41:$T$41</c:f>
              <c:numCache>
                <c:formatCode>#,##0</c:formatCode>
                <c:ptCount val="8"/>
                <c:pt idx="0">
                  <c:v>14321</c:v>
                </c:pt>
                <c:pt idx="1">
                  <c:v>18818</c:v>
                </c:pt>
                <c:pt idx="2">
                  <c:v>13863</c:v>
                </c:pt>
                <c:pt idx="3">
                  <c:v>17490</c:v>
                </c:pt>
                <c:pt idx="4">
                  <c:v>22322</c:v>
                </c:pt>
                <c:pt idx="5">
                  <c:v>23765</c:v>
                </c:pt>
                <c:pt idx="6">
                  <c:v>24848</c:v>
                </c:pt>
                <c:pt idx="7">
                  <c:v>25732</c:v>
                </c:pt>
              </c:numCache>
            </c:numRef>
          </c:val>
        </c:ser>
        <c:ser>
          <c:idx val="1"/>
          <c:order val="1"/>
          <c:tx>
            <c:v>Importaciones</c:v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Hoja2!$M$40:$T$40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Hoja2!$M$42:$T$42</c:f>
              <c:numCache>
                <c:formatCode>#,##0</c:formatCode>
                <c:ptCount val="8"/>
                <c:pt idx="0">
                  <c:v>17176.400000000001</c:v>
                </c:pt>
                <c:pt idx="1">
                  <c:v>23579</c:v>
                </c:pt>
                <c:pt idx="2">
                  <c:v>18328</c:v>
                </c:pt>
                <c:pt idx="3">
                  <c:v>23664</c:v>
                </c:pt>
                <c:pt idx="4">
                  <c:v>27653</c:v>
                </c:pt>
                <c:pt idx="5">
                  <c:v>28528</c:v>
                </c:pt>
                <c:pt idx="6">
                  <c:v>30422.656074999992</c:v>
                </c:pt>
                <c:pt idx="7">
                  <c:v>30262.706927335847</c:v>
                </c:pt>
              </c:numCache>
            </c:numRef>
          </c:val>
        </c:ser>
        <c:axId val="84943616"/>
        <c:axId val="84945152"/>
      </c:barChart>
      <c:lineChart>
        <c:grouping val="stacked"/>
        <c:ser>
          <c:idx val="2"/>
          <c:order val="2"/>
          <c:tx>
            <c:v>Balanza Comercial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Hoja2!$M$40:$T$40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Hoja2!$M$43:$T$43</c:f>
              <c:numCache>
                <c:formatCode>#,##0</c:formatCode>
                <c:ptCount val="8"/>
                <c:pt idx="0">
                  <c:v>-2855.4000000000015</c:v>
                </c:pt>
                <c:pt idx="1">
                  <c:v>-4761</c:v>
                </c:pt>
                <c:pt idx="2">
                  <c:v>-4465</c:v>
                </c:pt>
                <c:pt idx="3">
                  <c:v>-6174</c:v>
                </c:pt>
                <c:pt idx="4">
                  <c:v>-5331</c:v>
                </c:pt>
                <c:pt idx="5">
                  <c:v>-4763</c:v>
                </c:pt>
                <c:pt idx="6">
                  <c:v>-5574.6560750000044</c:v>
                </c:pt>
                <c:pt idx="7">
                  <c:v>-4530.7069273359994</c:v>
                </c:pt>
              </c:numCache>
            </c:numRef>
          </c:val>
        </c:ser>
        <c:marker val="1"/>
        <c:axId val="84943616"/>
        <c:axId val="84945152"/>
      </c:lineChart>
      <c:catAx>
        <c:axId val="849436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84945152"/>
        <c:crosses val="autoZero"/>
        <c:auto val="1"/>
        <c:lblAlgn val="ctr"/>
        <c:lblOffset val="100"/>
      </c:catAx>
      <c:valAx>
        <c:axId val="849451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849436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es-ES"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zero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style val="30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S" sz="1200">
                <a:latin typeface="Times New Roman" pitchFamily="18" charset="0"/>
                <a:cs typeface="Times New Roman" pitchFamily="18" charset="0"/>
              </a:defRPr>
            </a:pPr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Bancos privados más representativos en volumen de crédito año 2014</a:t>
            </a:r>
          </a:p>
        </c:rich>
      </c:tx>
      <c:layout/>
    </c:title>
    <c:view3D>
      <c:rAngAx val="1"/>
    </c:view3D>
    <c:sideWall>
      <c:spPr>
        <a:scene3d>
          <a:camera prst="orthographicFront"/>
          <a:lightRig rig="threePt" dir="t"/>
        </a:scene3d>
        <a:sp3d>
          <a:bevelT/>
        </a:sp3d>
      </c:spPr>
    </c:sideWall>
    <c:backWall>
      <c:spPr>
        <a:scene3d>
          <a:camera prst="orthographicFront"/>
          <a:lightRig rig="threePt" dir="t"/>
        </a:scene3d>
        <a:sp3d>
          <a:bevelT/>
        </a:sp3d>
      </c:spPr>
    </c:backWall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1.6666666666666701E-2"/>
                  <c:y val="-2.777777777777839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888888888889079E-2"/>
                  <c:y val="-2.314814814814814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666666666666701E-2"/>
                  <c:y val="-3.240740740740787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666666666666701E-2"/>
                  <c:y val="-2.314814814814814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b="1">
                    <a:latin typeface="Times New Roman" pitchFamily="18" charset="0"/>
                    <a:cs typeface="Times New Roman" pitchFamily="18" charset="0"/>
                  </a:defRPr>
                </a:pPr>
                <a:endParaRPr lang="es-EC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'V. cartera de micro'!$A$23:$A$26</c:f>
              <c:strCache>
                <c:ptCount val="4"/>
                <c:pt idx="0">
                  <c:v>Pichincha</c:v>
                </c:pt>
                <c:pt idx="1">
                  <c:v>Solidario</c:v>
                </c:pt>
                <c:pt idx="2">
                  <c:v>Procredit</c:v>
                </c:pt>
                <c:pt idx="3">
                  <c:v>Otros</c:v>
                </c:pt>
              </c:strCache>
            </c:strRef>
          </c:cat>
          <c:val>
            <c:numRef>
              <c:f>'V. cartera de micro'!$B$23:$B$26</c:f>
              <c:numCache>
                <c:formatCode>0.00%</c:formatCode>
                <c:ptCount val="4"/>
                <c:pt idx="0">
                  <c:v>0.55159235096612158</c:v>
                </c:pt>
                <c:pt idx="1">
                  <c:v>0.19929137435750541</c:v>
                </c:pt>
                <c:pt idx="2">
                  <c:v>7.2718931015935559E-2</c:v>
                </c:pt>
                <c:pt idx="3">
                  <c:v>0.17639734366044052</c:v>
                </c:pt>
              </c:numCache>
            </c:numRef>
          </c:val>
        </c:ser>
        <c:dLbls>
          <c:showVal val="1"/>
        </c:dLbls>
        <c:shape val="box"/>
        <c:axId val="85111552"/>
        <c:axId val="85113088"/>
        <c:axId val="0"/>
      </c:bar3DChart>
      <c:catAx>
        <c:axId val="85111552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lang="es-ES">
                <a:latin typeface="Times New Roman" pitchFamily="18" charset="0"/>
                <a:cs typeface="Times New Roman" pitchFamily="18" charset="0"/>
              </a:defRPr>
            </a:pPr>
            <a:endParaRPr lang="es-EC"/>
          </a:p>
        </c:txPr>
        <c:crossAx val="85113088"/>
        <c:crosses val="autoZero"/>
        <c:auto val="1"/>
        <c:lblAlgn val="ctr"/>
        <c:lblOffset val="100"/>
      </c:catAx>
      <c:valAx>
        <c:axId val="85113088"/>
        <c:scaling>
          <c:orientation val="minMax"/>
        </c:scaling>
        <c:axPos val="l"/>
        <c:numFmt formatCode="0.00%" sourceLinked="1"/>
        <c:majorTickMark val="none"/>
        <c:tickLblPos val="nextTo"/>
        <c:txPr>
          <a:bodyPr/>
          <a:lstStyle/>
          <a:p>
            <a:pPr>
              <a:defRPr lang="es-ES">
                <a:latin typeface="Times New Roman" pitchFamily="18" charset="0"/>
                <a:cs typeface="Times New Roman" pitchFamily="18" charset="0"/>
              </a:defRPr>
            </a:pPr>
            <a:endParaRPr lang="es-EC"/>
          </a:p>
        </c:txPr>
        <c:crossAx val="85111552"/>
        <c:crosses val="autoZero"/>
        <c:crossBetween val="between"/>
      </c:valAx>
    </c:plotArea>
    <c:plotVisOnly val="1"/>
    <c:dispBlanksAs val="gap"/>
  </c:chart>
  <c:spPr>
    <a:ln w="25400" cmpd="dbl">
      <a:solidFill>
        <a:sysClr val="windowText" lastClr="000000">
          <a:lumMod val="15000"/>
          <a:lumOff val="85000"/>
        </a:sysClr>
      </a:solidFill>
    </a:ln>
  </c:sp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30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S" sz="1200">
                <a:latin typeface="Times New Roman" pitchFamily="18" charset="0"/>
                <a:cs typeface="Times New Roman" pitchFamily="18" charset="0"/>
              </a:defRPr>
            </a:pPr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Mutualistas más </a:t>
            </a:r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representativas </a:t>
            </a:r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en volumen de crédito año 2014</a:t>
            </a:r>
          </a:p>
        </c:rich>
      </c:tx>
      <c:layout>
        <c:manualLayout>
          <c:xMode val="edge"/>
          <c:yMode val="edge"/>
          <c:x val="0.10454752785006287"/>
          <c:y val="4.2328630152205372E-2"/>
        </c:manualLayout>
      </c:layout>
    </c:title>
    <c:view3D>
      <c:rAngAx val="1"/>
    </c:view3D>
    <c:sideWall>
      <c:spPr>
        <a:scene3d>
          <a:camera prst="orthographicFront"/>
          <a:lightRig rig="threePt" dir="t"/>
        </a:scene3d>
        <a:sp3d>
          <a:bevelT/>
        </a:sp3d>
      </c:spPr>
    </c:sideWall>
    <c:backWall>
      <c:spPr>
        <a:scene3d>
          <a:camera prst="orthographicFront"/>
          <a:lightRig rig="threePt" dir="t"/>
        </a:scene3d>
        <a:sp3d>
          <a:bevelT/>
        </a:sp3d>
      </c:spPr>
    </c:backWall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1.6666666666666701E-2"/>
                  <c:y val="-2.777777777777816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888888888889018E-2"/>
                  <c:y val="-2.314814814814814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666666666666701E-2"/>
                  <c:y val="-3.240740740740770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666666666666701E-2"/>
                  <c:y val="-2.314814814814814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b="1">
                    <a:latin typeface="Times New Roman" pitchFamily="18" charset="0"/>
                    <a:cs typeface="Times New Roman" pitchFamily="18" charset="0"/>
                  </a:defRPr>
                </a:pPr>
                <a:endParaRPr lang="es-EC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'V. cartera de micro'!$A$61:$A$64</c:f>
              <c:strCache>
                <c:ptCount val="4"/>
                <c:pt idx="0">
                  <c:v>Pichincha</c:v>
                </c:pt>
                <c:pt idx="1">
                  <c:v>Ambato</c:v>
                </c:pt>
                <c:pt idx="2">
                  <c:v>Azuay</c:v>
                </c:pt>
                <c:pt idx="3">
                  <c:v>Imbabura</c:v>
                </c:pt>
              </c:strCache>
            </c:strRef>
          </c:cat>
          <c:val>
            <c:numRef>
              <c:f>'V. cartera de micro'!$B$61:$B$64</c:f>
              <c:numCache>
                <c:formatCode>0.00%</c:formatCode>
                <c:ptCount val="4"/>
                <c:pt idx="0">
                  <c:v>0.86024341416316474</c:v>
                </c:pt>
                <c:pt idx="1">
                  <c:v>6.2482296269623941E-2</c:v>
                </c:pt>
                <c:pt idx="2">
                  <c:v>4.6334750093286144E-2</c:v>
                </c:pt>
                <c:pt idx="3">
                  <c:v>3.0939539473931452E-2</c:v>
                </c:pt>
              </c:numCache>
            </c:numRef>
          </c:val>
        </c:ser>
        <c:dLbls>
          <c:showVal val="1"/>
        </c:dLbls>
        <c:shape val="box"/>
        <c:axId val="85126528"/>
        <c:axId val="85230720"/>
        <c:axId val="0"/>
      </c:bar3DChart>
      <c:catAx>
        <c:axId val="85126528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lang="es-ES">
                <a:latin typeface="Times New Roman" pitchFamily="18" charset="0"/>
                <a:cs typeface="Times New Roman" pitchFamily="18" charset="0"/>
              </a:defRPr>
            </a:pPr>
            <a:endParaRPr lang="es-EC"/>
          </a:p>
        </c:txPr>
        <c:crossAx val="85230720"/>
        <c:crosses val="autoZero"/>
        <c:auto val="1"/>
        <c:lblAlgn val="ctr"/>
        <c:lblOffset val="100"/>
      </c:catAx>
      <c:valAx>
        <c:axId val="85230720"/>
        <c:scaling>
          <c:orientation val="minMax"/>
        </c:scaling>
        <c:axPos val="l"/>
        <c:numFmt formatCode="0.00%" sourceLinked="1"/>
        <c:majorTickMark val="none"/>
        <c:tickLblPos val="nextTo"/>
        <c:txPr>
          <a:bodyPr/>
          <a:lstStyle/>
          <a:p>
            <a:pPr>
              <a:defRPr lang="es-ES">
                <a:latin typeface="Times New Roman" pitchFamily="18" charset="0"/>
                <a:cs typeface="Times New Roman" pitchFamily="18" charset="0"/>
              </a:defRPr>
            </a:pPr>
            <a:endParaRPr lang="es-EC"/>
          </a:p>
        </c:txPr>
        <c:crossAx val="85126528"/>
        <c:crosses val="autoZero"/>
        <c:crossBetween val="between"/>
      </c:valAx>
    </c:plotArea>
    <c:plotVisOnly val="1"/>
    <c:dispBlanksAs val="gap"/>
  </c:chart>
  <c:spPr>
    <a:ln w="25400">
      <a:solidFill>
        <a:sysClr val="windowText" lastClr="000000">
          <a:lumMod val="15000"/>
          <a:lumOff val="85000"/>
        </a:sysClr>
      </a:solidFill>
    </a:ln>
  </c:sp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style val="30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S" sz="1200">
                <a:latin typeface="Times New Roman" pitchFamily="18" charset="0"/>
                <a:cs typeface="Times New Roman" pitchFamily="18" charset="0"/>
              </a:defRPr>
            </a:pPr>
            <a:r>
              <a:rPr lang="es-ES" sz="1200">
                <a:latin typeface="Times New Roman" pitchFamily="18" charset="0"/>
                <a:cs typeface="Times New Roman" pitchFamily="18" charset="0"/>
              </a:rPr>
              <a:t>Sociedades financieras más representativos en volumen de crédito año 2014</a:t>
            </a:r>
          </a:p>
        </c:rich>
      </c:tx>
      <c:layout/>
    </c:title>
    <c:view3D>
      <c:rAngAx val="1"/>
    </c:view3D>
    <c:sideWall>
      <c:spPr>
        <a:ln w="25400">
          <a:solidFill>
            <a:sysClr val="windowText" lastClr="000000">
              <a:lumMod val="15000"/>
              <a:lumOff val="85000"/>
            </a:sysClr>
          </a:solidFill>
        </a:ln>
        <a:scene3d>
          <a:camera prst="orthographicFront"/>
          <a:lightRig rig="threePt" dir="t"/>
        </a:scene3d>
        <a:sp3d>
          <a:bevelT/>
        </a:sp3d>
      </c:spPr>
    </c:sideWall>
    <c:backWall>
      <c:spPr>
        <a:ln w="25400">
          <a:solidFill>
            <a:sysClr val="windowText" lastClr="000000">
              <a:lumMod val="15000"/>
              <a:lumOff val="85000"/>
            </a:sysClr>
          </a:solidFill>
        </a:ln>
        <a:scene3d>
          <a:camera prst="orthographicFront"/>
          <a:lightRig rig="threePt" dir="t"/>
        </a:scene3d>
        <a:sp3d>
          <a:bevelT/>
        </a:sp3d>
      </c:spPr>
    </c:backWall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1.6666666666666701E-2"/>
                  <c:y val="-2.777777777777819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888888888889025E-2"/>
                  <c:y val="-2.314814814814814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666666666666701E-2"/>
                  <c:y val="-3.240740740740772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666666666666701E-2"/>
                  <c:y val="-2.314814814814814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b="1">
                    <a:latin typeface="Times New Roman" pitchFamily="18" charset="0"/>
                    <a:cs typeface="Times New Roman" pitchFamily="18" charset="0"/>
                  </a:defRPr>
                </a:pPr>
                <a:endParaRPr lang="es-EC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'V. cartera de micro'!$A$99:$A$102</c:f>
              <c:strCache>
                <c:ptCount val="4"/>
                <c:pt idx="0">
                  <c:v>Vazcorp</c:v>
                </c:pt>
                <c:pt idx="1">
                  <c:v>Proinco</c:v>
                </c:pt>
                <c:pt idx="2">
                  <c:v>Unifinsa</c:v>
                </c:pt>
                <c:pt idx="3">
                  <c:v>Otros</c:v>
                </c:pt>
              </c:strCache>
            </c:strRef>
          </c:cat>
          <c:val>
            <c:numRef>
              <c:f>'V. cartera de micro'!$B$99:$B$102</c:f>
              <c:numCache>
                <c:formatCode>0.00%</c:formatCode>
                <c:ptCount val="4"/>
                <c:pt idx="0">
                  <c:v>0.34735259841302696</c:v>
                </c:pt>
                <c:pt idx="1">
                  <c:v>0.32858073019270151</c:v>
                </c:pt>
                <c:pt idx="2">
                  <c:v>0.17557376766444352</c:v>
                </c:pt>
                <c:pt idx="3">
                  <c:v>0.14849290372983254</c:v>
                </c:pt>
              </c:numCache>
            </c:numRef>
          </c:val>
        </c:ser>
        <c:dLbls>
          <c:showVal val="1"/>
        </c:dLbls>
        <c:shape val="box"/>
        <c:axId val="85260544"/>
        <c:axId val="85282816"/>
        <c:axId val="0"/>
      </c:bar3DChart>
      <c:catAx>
        <c:axId val="85260544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lang="es-ES">
                <a:latin typeface="Times New Roman" pitchFamily="18" charset="0"/>
                <a:cs typeface="Times New Roman" pitchFamily="18" charset="0"/>
              </a:defRPr>
            </a:pPr>
            <a:endParaRPr lang="es-EC"/>
          </a:p>
        </c:txPr>
        <c:crossAx val="85282816"/>
        <c:crosses val="autoZero"/>
        <c:auto val="1"/>
        <c:lblAlgn val="ctr"/>
        <c:lblOffset val="100"/>
      </c:catAx>
      <c:valAx>
        <c:axId val="85282816"/>
        <c:scaling>
          <c:orientation val="minMax"/>
        </c:scaling>
        <c:axPos val="l"/>
        <c:numFmt formatCode="0.00%" sourceLinked="1"/>
        <c:majorTickMark val="none"/>
        <c:tickLblPos val="nextTo"/>
        <c:txPr>
          <a:bodyPr/>
          <a:lstStyle/>
          <a:p>
            <a:pPr>
              <a:defRPr lang="es-ES">
                <a:latin typeface="Times New Roman" pitchFamily="18" charset="0"/>
                <a:cs typeface="Times New Roman" pitchFamily="18" charset="0"/>
              </a:defRPr>
            </a:pPr>
            <a:endParaRPr lang="es-EC"/>
          </a:p>
        </c:txPr>
        <c:crossAx val="85260544"/>
        <c:crosses val="autoZero"/>
        <c:crossBetween val="between"/>
      </c:valAx>
    </c:plotArea>
    <c:plotVisOnly val="1"/>
    <c:dispBlanksAs val="gap"/>
  </c:chart>
  <c:spPr>
    <a:ln w="25400">
      <a:solidFill>
        <a:sysClr val="windowText" lastClr="000000">
          <a:lumMod val="15000"/>
          <a:lumOff val="85000"/>
        </a:sysClr>
      </a:solidFill>
    </a:ln>
  </c:sp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style val="30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S" sz="1200">
                <a:latin typeface="Times New Roman" pitchFamily="18" charset="0"/>
                <a:cs typeface="Times New Roman" pitchFamily="18" charset="0"/>
              </a:defRPr>
            </a:pPr>
            <a:r>
              <a:rPr lang="es-ES" sz="1200">
                <a:latin typeface="Times New Roman" pitchFamily="18" charset="0"/>
                <a:cs typeface="Times New Roman" pitchFamily="18" charset="0"/>
              </a:rPr>
              <a:t>Bancos públicos más representativos en volumen de crédito año 2014</a:t>
            </a:r>
          </a:p>
        </c:rich>
      </c:tx>
      <c:layout>
        <c:manualLayout>
          <c:xMode val="edge"/>
          <c:yMode val="edge"/>
          <c:x val="0.13342734667176104"/>
          <c:y val="3.9193176066856787E-2"/>
        </c:manualLayout>
      </c:layout>
    </c:title>
    <c:view3D>
      <c:rAngAx val="1"/>
    </c:view3D>
    <c:sideWall>
      <c:spPr>
        <a:scene3d>
          <a:camera prst="orthographicFront"/>
          <a:lightRig rig="threePt" dir="t"/>
        </a:scene3d>
        <a:sp3d>
          <a:bevelT/>
        </a:sp3d>
      </c:spPr>
    </c:sideWall>
    <c:backWall>
      <c:spPr>
        <a:scene3d>
          <a:camera prst="orthographicFront"/>
          <a:lightRig rig="threePt" dir="t"/>
        </a:scene3d>
        <a:sp3d>
          <a:bevelT/>
        </a:sp3d>
      </c:spPr>
    </c:backWall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6.2825324404542924E-3"/>
                  <c:y val="-5.239329699172290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426750394518367E-2"/>
                  <c:y val="-6.007122955784391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666666666666701E-2"/>
                  <c:y val="-3.240740740740775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666666666666701E-2"/>
                  <c:y val="-2.314814814814814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b="1">
                    <a:latin typeface="Times New Roman" pitchFamily="18" charset="0"/>
                    <a:cs typeface="Times New Roman" pitchFamily="18" charset="0"/>
                  </a:defRPr>
                </a:pPr>
                <a:endParaRPr lang="es-EC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'V. cartera de micro'!$A$138:$A$139</c:f>
              <c:strCache>
                <c:ptCount val="2"/>
                <c:pt idx="0">
                  <c:v>BNF</c:v>
                </c:pt>
                <c:pt idx="1">
                  <c:v>CFN</c:v>
                </c:pt>
              </c:strCache>
            </c:strRef>
          </c:cat>
          <c:val>
            <c:numRef>
              <c:f>'V. cartera de micro'!$B$138:$B$139</c:f>
              <c:numCache>
                <c:formatCode>0.00%</c:formatCode>
                <c:ptCount val="2"/>
                <c:pt idx="0">
                  <c:v>0.98818013408157501</c:v>
                </c:pt>
                <c:pt idx="1">
                  <c:v>1.1819865918424675E-2</c:v>
                </c:pt>
              </c:numCache>
            </c:numRef>
          </c:val>
        </c:ser>
        <c:dLbls>
          <c:showVal val="1"/>
        </c:dLbls>
        <c:shape val="box"/>
        <c:axId val="85152512"/>
        <c:axId val="85154048"/>
        <c:axId val="0"/>
      </c:bar3DChart>
      <c:catAx>
        <c:axId val="85152512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lang="es-ES">
                <a:latin typeface="Times New Roman" pitchFamily="18" charset="0"/>
                <a:cs typeface="Times New Roman" pitchFamily="18" charset="0"/>
              </a:defRPr>
            </a:pPr>
            <a:endParaRPr lang="es-EC"/>
          </a:p>
        </c:txPr>
        <c:crossAx val="85154048"/>
        <c:crosses val="autoZero"/>
        <c:auto val="1"/>
        <c:lblAlgn val="ctr"/>
        <c:lblOffset val="100"/>
      </c:catAx>
      <c:valAx>
        <c:axId val="85154048"/>
        <c:scaling>
          <c:orientation val="minMax"/>
        </c:scaling>
        <c:axPos val="l"/>
        <c:numFmt formatCode="0.00%" sourceLinked="1"/>
        <c:majorTickMark val="none"/>
        <c:tickLblPos val="nextTo"/>
        <c:txPr>
          <a:bodyPr/>
          <a:lstStyle/>
          <a:p>
            <a:pPr>
              <a:defRPr lang="es-ES">
                <a:latin typeface="Times New Roman" pitchFamily="18" charset="0"/>
                <a:cs typeface="Times New Roman" pitchFamily="18" charset="0"/>
              </a:defRPr>
            </a:pPr>
            <a:endParaRPr lang="es-EC"/>
          </a:p>
        </c:txPr>
        <c:crossAx val="85152512"/>
        <c:crosses val="autoZero"/>
        <c:crossBetween val="between"/>
      </c:valAx>
    </c:plotArea>
    <c:plotVisOnly val="1"/>
    <c:dispBlanksAs val="gap"/>
  </c:chart>
  <c:spPr>
    <a:ln w="25400">
      <a:solidFill>
        <a:sysClr val="windowText" lastClr="000000">
          <a:lumMod val="15000"/>
          <a:lumOff val="85000"/>
        </a:sysClr>
      </a:solidFill>
    </a:ln>
  </c:spPr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S" sz="1200">
                <a:latin typeface="Times New Roman" pitchFamily="18" charset="0"/>
                <a:cs typeface="Times New Roman" pitchFamily="18" charset="0"/>
              </a:defRPr>
            </a:pPr>
            <a:r>
              <a:rPr lang="es-ES" sz="1200">
                <a:latin typeface="Times New Roman" pitchFamily="18" charset="0"/>
                <a:cs typeface="Times New Roman" pitchFamily="18" charset="0"/>
              </a:rPr>
              <a:t>Cooperativas mas representativas en volumen de crédito año 2014</a:t>
            </a:r>
          </a:p>
        </c:rich>
      </c:tx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dLbls>
            <c:dLbl>
              <c:idx val="0"/>
              <c:layout>
                <c:manualLayout>
                  <c:x val="2.1699819168173901E-2"/>
                  <c:y val="-0.1249999999999999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699819168173901E-2"/>
                  <c:y val="-0.125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877637130801686E-2"/>
                  <c:y val="-0.125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4110720337173038E-2"/>
                  <c:y val="-0.3796296296296324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b="1">
                    <a:latin typeface="Times New Roman" pitchFamily="18" charset="0"/>
                    <a:cs typeface="Times New Roman" pitchFamily="18" charset="0"/>
                  </a:defRPr>
                </a:pPr>
                <a:endParaRPr lang="es-EC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'Cooperativas 2012 V. C Micr cre'!$A$24:$A$27</c:f>
              <c:strCache>
                <c:ptCount val="4"/>
                <c:pt idx="0">
                  <c:v>Cooprogreso</c:v>
                </c:pt>
                <c:pt idx="1">
                  <c:v>Mushuc Runa</c:v>
                </c:pt>
                <c:pt idx="2">
                  <c:v>San Francisco</c:v>
                </c:pt>
                <c:pt idx="3">
                  <c:v>Otros</c:v>
                </c:pt>
              </c:strCache>
            </c:strRef>
          </c:cat>
          <c:val>
            <c:numRef>
              <c:f>'Cooperativas 2012 V. C Micr cre'!$B$24:$B$27</c:f>
              <c:numCache>
                <c:formatCode>0.00%</c:formatCode>
                <c:ptCount val="4"/>
                <c:pt idx="0">
                  <c:v>8.0511412403740712E-2</c:v>
                </c:pt>
                <c:pt idx="1">
                  <c:v>0.10074732005682746</c:v>
                </c:pt>
                <c:pt idx="2">
                  <c:v>7.7701738955476912E-2</c:v>
                </c:pt>
                <c:pt idx="3">
                  <c:v>0.74103952858395561</c:v>
                </c:pt>
              </c:numCache>
            </c:numRef>
          </c:val>
        </c:ser>
        <c:dLbls>
          <c:showVal val="1"/>
        </c:dLbls>
        <c:gapWidth val="55"/>
        <c:gapDepth val="55"/>
        <c:shape val="box"/>
        <c:axId val="85258624"/>
        <c:axId val="86523904"/>
        <c:axId val="0"/>
      </c:bar3DChart>
      <c:catAx>
        <c:axId val="85258624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lang="es-ES">
                <a:latin typeface="Times New Roman" pitchFamily="18" charset="0"/>
                <a:cs typeface="Times New Roman" pitchFamily="18" charset="0"/>
              </a:defRPr>
            </a:pPr>
            <a:endParaRPr lang="es-EC"/>
          </a:p>
        </c:txPr>
        <c:crossAx val="86523904"/>
        <c:crosses val="autoZero"/>
        <c:auto val="1"/>
        <c:lblAlgn val="ctr"/>
        <c:lblOffset val="100"/>
      </c:catAx>
      <c:valAx>
        <c:axId val="86523904"/>
        <c:scaling>
          <c:orientation val="minMax"/>
        </c:scaling>
        <c:axPos val="l"/>
        <c:numFmt formatCode="0.00%" sourceLinked="1"/>
        <c:majorTickMark val="none"/>
        <c:tickLblPos val="nextTo"/>
        <c:txPr>
          <a:bodyPr/>
          <a:lstStyle/>
          <a:p>
            <a:pPr>
              <a:defRPr lang="es-ES">
                <a:latin typeface="Times New Roman" pitchFamily="18" charset="0"/>
                <a:cs typeface="Times New Roman" pitchFamily="18" charset="0"/>
              </a:defRPr>
            </a:pPr>
            <a:endParaRPr lang="es-EC"/>
          </a:p>
        </c:txPr>
        <c:crossAx val="85258624"/>
        <c:crosses val="autoZero"/>
        <c:crossBetween val="between"/>
      </c:valAx>
    </c:plotArea>
    <c:plotVisOnly val="1"/>
    <c:dispBlanksAs val="gap"/>
  </c:chart>
  <c:spPr>
    <a:ln w="25400">
      <a:solidFill>
        <a:sysClr val="windowText" lastClr="000000">
          <a:lumMod val="15000"/>
          <a:lumOff val="85000"/>
        </a:sysClr>
      </a:solidFill>
    </a:ln>
  </c:sp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0.02105</cdr:x>
      <cdr:y>0</cdr:y>
    </cdr:from>
    <cdr:to>
      <cdr:x>0.11301</cdr:x>
      <cdr:y>0.19845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72008" y="0"/>
          <a:ext cx="31451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s-E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es-EC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s-EC" sz="2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0.03411</cdr:x>
      <cdr:y>0.02716</cdr:y>
    </cdr:from>
    <cdr:to>
      <cdr:x>0.12146</cdr:x>
      <cdr:y>0.24105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122808" y="50800"/>
          <a:ext cx="31451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C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s-EC" sz="2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0.04822</cdr:x>
      <cdr:y>0.06135</cdr:y>
    </cdr:from>
    <cdr:to>
      <cdr:x>0.13557</cdr:x>
      <cdr:y>0.30293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173608" y="101600"/>
          <a:ext cx="31451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C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es-EC" sz="2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0.04573</cdr:x>
      <cdr:y>0.05556</cdr:y>
    </cdr:from>
    <cdr:to>
      <cdr:x>0.10982</cdr:x>
      <cdr:y>0.20141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4408" y="152400"/>
          <a:ext cx="31451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C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5CCA54A5-95C8-435B-99AB-CFDC3AC9C68A}" type="datetimeFigureOut">
              <a:rPr lang="es-ES"/>
              <a:pPr>
                <a:defRPr/>
              </a:pPr>
              <a:t>30/06/2015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B9F6A0D2-3C30-4DED-A4FE-97254A03EC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218855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E0597C5D-8DF6-4B86-981F-E6BA400CA50F}" type="datetimeFigureOut">
              <a:rPr lang="es-ES"/>
              <a:pPr>
                <a:defRPr/>
              </a:pPr>
              <a:t>30/06/2015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C95F5794-E542-4665-9AEF-F0B6DAFB156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941280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F5794-E542-4665-9AEF-F0B6DAFB1565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86481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F5794-E542-4665-9AEF-F0B6DAFB1565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32151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F5794-E542-4665-9AEF-F0B6DAFB1565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11938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F5794-E542-4665-9AEF-F0B6DAFB1565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8995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2E991-1C7A-4792-A379-D9EC48A00190}" type="datetimeFigureOut">
              <a:rPr lang="es-ES"/>
              <a:pPr>
                <a:defRPr/>
              </a:pPr>
              <a:t>30/06/2015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FE329-8B81-49E2-AEA3-B894BBC9BF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BEE30-070D-4815-9B1A-E6D1A1345835}" type="datetimeFigureOut">
              <a:rPr lang="es-ES"/>
              <a:pPr>
                <a:defRPr/>
              </a:pPr>
              <a:t>30/06/2015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D6055-7D5F-42EE-BF2E-AA943A312B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EA50-8088-4669-8A43-474BD7CFF1EB}" type="datetimeFigureOut">
              <a:rPr lang="es-ES"/>
              <a:pPr>
                <a:defRPr/>
              </a:pPr>
              <a:t>30/06/2015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3454-3637-48D2-A76F-CEA958C8A7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5D2DB-DE59-4D0C-87F0-124255995D77}" type="datetimeFigureOut">
              <a:rPr lang="es-ES"/>
              <a:pPr>
                <a:defRPr/>
              </a:pPr>
              <a:t>30/06/2015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13C4F-71BB-4BA8-A016-F5C617F91D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32D75-8370-408B-A7C0-62C0467CB7A5}" type="datetimeFigureOut">
              <a:rPr lang="es-ES"/>
              <a:pPr>
                <a:defRPr/>
              </a:pPr>
              <a:t>30/06/2015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5DFF4-6EA8-4002-9B47-427319D8D1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DA3B7-0B4E-4BF0-9970-7873E59CF8F3}" type="datetimeFigureOut">
              <a:rPr lang="es-ES"/>
              <a:pPr>
                <a:defRPr/>
              </a:pPr>
              <a:t>30/06/2015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4E2BF-8C15-4A59-9DC5-EB39292763D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A9DC6-1803-4187-A466-BFAF4A3E67F9}" type="datetimeFigureOut">
              <a:rPr lang="es-ES"/>
              <a:pPr>
                <a:defRPr/>
              </a:pPr>
              <a:t>30/06/2015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9C2F6-1391-45C5-90ED-C6D569C74E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E2D24-1225-46AD-8BB3-6C6FDBEDDF24}" type="datetimeFigureOut">
              <a:rPr lang="es-ES"/>
              <a:pPr>
                <a:defRPr/>
              </a:pPr>
              <a:t>30/06/2015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F80DA-13E1-438E-9D5A-92AECB4C7C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05AC2-C983-41C8-8796-91FCB67FE4BA}" type="datetimeFigureOut">
              <a:rPr lang="es-ES"/>
              <a:pPr>
                <a:defRPr/>
              </a:pPr>
              <a:t>30/06/2015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6AD19-409A-4078-9145-07B4A00348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D3F60-D62D-4FD2-878A-6ACE4D945524}" type="datetimeFigureOut">
              <a:rPr lang="es-ES"/>
              <a:pPr>
                <a:defRPr/>
              </a:pPr>
              <a:t>30/06/2015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B2DC8-0FD6-4006-A3E3-CC91B889DA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491D5-F974-4A57-B9C9-957AA2B34CA8}" type="datetimeFigureOut">
              <a:rPr lang="es-ES"/>
              <a:pPr>
                <a:defRPr/>
              </a:pPr>
              <a:t>30/06/2015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12847-6DC3-49E8-B403-0495451055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9FCC6-50F8-4D77-9DE7-446F98FF0651}" type="datetimeFigureOut">
              <a:rPr lang="es-ES"/>
              <a:pPr>
                <a:defRPr/>
              </a:pPr>
              <a:t>30/06/2015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4BD29-A77A-47FB-A8C7-3CDFDA46E3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1A000-A234-40B0-AF40-C0ED08C7A728}" type="datetimeFigureOut">
              <a:rPr lang="es-ES"/>
              <a:pPr>
                <a:defRPr/>
              </a:pPr>
              <a:t>30/06/2015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D361C-AE9A-4FC3-A5E6-9594E0B97D3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27129-1AFC-430F-9A0A-4B5BD01DAB01}" type="datetimeFigureOut">
              <a:rPr lang="es-ES"/>
              <a:pPr>
                <a:defRPr/>
              </a:pPr>
              <a:t>30/06/2015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8556-859B-47E1-9092-5F927BC84E1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8B5F5-0CA5-41CF-94CA-DC34333A219B}" type="datetimeFigureOut">
              <a:rPr lang="es-ES"/>
              <a:pPr>
                <a:defRPr/>
              </a:pPr>
              <a:t>30/06/2015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742C6-CBB5-48B6-9B31-0E14DB38C6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F43A1-05E7-46EC-A5A4-5218BA838434}" type="datetimeFigureOut">
              <a:rPr lang="es-ES"/>
              <a:pPr>
                <a:defRPr/>
              </a:pPr>
              <a:t>30/06/2015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C75ED-EE3E-49C4-80AE-37C4B7D27D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75C12-1674-49E9-ACB9-042AE7D3F188}" type="datetimeFigureOut">
              <a:rPr lang="es-ES"/>
              <a:pPr>
                <a:defRPr/>
              </a:pPr>
              <a:t>30/06/2015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4F23F-E5C0-4F93-9EB9-C403638993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232B0-F929-43B0-AC69-8FAF19793EF2}" type="datetimeFigureOut">
              <a:rPr lang="es-ES"/>
              <a:pPr>
                <a:defRPr/>
              </a:pPr>
              <a:t>30/06/2015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416F6-E6C8-4D85-9B2D-9492E9E103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5E11-F429-4D9F-A4C2-0278207675D9}" type="datetimeFigureOut">
              <a:rPr lang="es-ES"/>
              <a:pPr>
                <a:defRPr/>
              </a:pPr>
              <a:t>30/06/2015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D3A40-012D-4739-A5DB-B53C3B8597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123EB-A72E-4887-AD6D-48948ABB8056}" type="datetimeFigureOut">
              <a:rPr lang="es-ES"/>
              <a:pPr>
                <a:defRPr/>
              </a:pPr>
              <a:t>30/06/2015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FA43D-4587-4337-B75C-AC5808ADE1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3AEC4-645F-4ADE-835B-445A3056D564}" type="datetimeFigureOut">
              <a:rPr lang="es-ES"/>
              <a:pPr>
                <a:defRPr/>
              </a:pPr>
              <a:t>30/06/2015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4A3F8-285E-40E4-B202-2218EF4D84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24D92-7BF8-4EBF-962E-D058F5811DE5}" type="datetimeFigureOut">
              <a:rPr lang="es-ES"/>
              <a:pPr>
                <a:defRPr/>
              </a:pPr>
              <a:t>30/06/2015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229D5-3E22-40CA-9DCB-F5F27F31E8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031008-45A2-47D3-8FA7-BEA9F850FF04}" type="datetimeFigureOut">
              <a:rPr lang="es-ES"/>
              <a:pPr>
                <a:defRPr/>
              </a:pPr>
              <a:t>30/06/2015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29E72E-7929-49D6-9547-25972353F7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3E18C3-64B0-444A-93AA-E563808282FC}" type="datetimeFigureOut">
              <a:rPr lang="es-ES"/>
              <a:pPr>
                <a:defRPr/>
              </a:pPr>
              <a:t>30/06/2015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E18F90-16D0-4D7E-A92A-19048FF58E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2.png"/><Relationship Id="rId7" Type="http://schemas.openxmlformats.org/officeDocument/2006/relationships/chart" Target="../charts/chart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ctrTitle"/>
          </p:nvPr>
        </p:nvSpPr>
        <p:spPr>
          <a:xfrm>
            <a:off x="1101725" y="3436938"/>
            <a:ext cx="7772400" cy="2089150"/>
          </a:xfrm>
        </p:spPr>
        <p:txBody>
          <a:bodyPr/>
          <a:lstStyle/>
          <a:p>
            <a:pPr eaLnBrk="1" hangingPunct="1"/>
            <a:r>
              <a:rPr lang="es-ES" alt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AUTOR: VERÓNICA ELIZABETH MERINO SÁNCHEZ.</a:t>
            </a:r>
            <a:br>
              <a:rPr lang="es-ES" alt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DIRECTOR: ING. EDUARDO SANDOVAL.</a:t>
            </a:r>
            <a:br>
              <a:rPr lang="es-ES" alt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CODIRECTOR: ECO. GALO ACOSTA.</a:t>
            </a:r>
          </a:p>
        </p:txBody>
      </p:sp>
      <p:sp>
        <p:nvSpPr>
          <p:cNvPr id="3075" name="1 Título"/>
          <p:cNvSpPr txBox="1">
            <a:spLocks/>
          </p:cNvSpPr>
          <p:nvPr/>
        </p:nvSpPr>
        <p:spPr bwMode="auto">
          <a:xfrm>
            <a:off x="1115616" y="1412776"/>
            <a:ext cx="77724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PROYECTO DE TITULACION  PREVIO A LA OBTENCIÓN DEL TÍTULO </a:t>
            </a:r>
            <a:r>
              <a:rPr lang="es-ES" sz="2800" b="1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800" b="1" smtClean="0">
                <a:latin typeface="Arial" panose="020B0604020202020204" pitchFamily="34" charset="0"/>
                <a:cs typeface="Arial" panose="020B0604020202020204" pitchFamily="34" charset="0"/>
              </a:rPr>
              <a:t>INGENIERA EN FINANZAS Y AUDITORÍA, CPA.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endParaRPr lang="es-ES" alt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78098"/>
          </a:xfrm>
        </p:spPr>
        <p:txBody>
          <a:bodyPr/>
          <a:lstStyle/>
          <a:p>
            <a:pPr marL="342900" indent="-342900"/>
            <a:r>
              <a:rPr lang="es-ES" altLang="es-ES" sz="3600" b="1" dirty="0" smtClean="0"/>
              <a:t/>
            </a:r>
            <a:br>
              <a:rPr lang="es-ES" altLang="es-ES" sz="3600" b="1" dirty="0" smtClean="0"/>
            </a:br>
            <a:r>
              <a:rPr lang="es-ES" altLang="es-ES" sz="3600" b="1" dirty="0" smtClean="0"/>
              <a:t>Misión Solidaria Manuela Espejo</a:t>
            </a:r>
            <a:r>
              <a:rPr lang="es-ES" altLang="es-ES" b="1" dirty="0" smtClean="0"/>
              <a:t> </a:t>
            </a:r>
            <a:r>
              <a:rPr lang="es-ES" altLang="es-ES" dirty="0" smtClean="0"/>
              <a:t/>
            </a:r>
            <a:br>
              <a:rPr lang="es-ES" altLang="es-ES" dirty="0" smtClean="0"/>
            </a:br>
            <a:endParaRPr lang="es-ES" altLang="es-ES" dirty="0" smtClean="0"/>
          </a:p>
        </p:txBody>
      </p:sp>
      <p:sp>
        <p:nvSpPr>
          <p:cNvPr id="7171" name="6 CuadroTexto"/>
          <p:cNvSpPr txBox="1">
            <a:spLocks noChangeArrowheads="1"/>
          </p:cNvSpPr>
          <p:nvPr/>
        </p:nvSpPr>
        <p:spPr bwMode="auto">
          <a:xfrm>
            <a:off x="539553" y="1124745"/>
            <a:ext cx="799288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ES" sz="2600" dirty="0" smtClean="0">
                <a:solidFill>
                  <a:srgbClr val="000000"/>
                </a:solidFill>
              </a:rPr>
              <a:t>La declaración del estado de emergencia al sistema de prevención de discapacidades, tuvo como propósito fundamental brindar atención prioritaria a este grupo de personas, reconociéndoles como sujetos de derechos y promoviendo su inclusión integral en la esfera social.</a:t>
            </a:r>
          </a:p>
        </p:txBody>
      </p:sp>
      <p:sp>
        <p:nvSpPr>
          <p:cNvPr id="4" name="6 CuadroTexto"/>
          <p:cNvSpPr txBox="1">
            <a:spLocks noChangeArrowheads="1"/>
          </p:cNvSpPr>
          <p:nvPr/>
        </p:nvSpPr>
        <p:spPr bwMode="auto">
          <a:xfrm>
            <a:off x="539552" y="3212976"/>
            <a:ext cx="7992888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ES" sz="2600" b="1" u="sng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Objetivos:</a:t>
            </a:r>
          </a:p>
          <a:p>
            <a:pPr marL="261938" indent="-261938" algn="just">
              <a:buFont typeface="Arial" panose="020B0604020202020204" pitchFamily="34" charset="0"/>
              <a:buChar char="•"/>
            </a:pPr>
            <a:r>
              <a:rPr lang="es-ES" altLang="es-ES" sz="2400" dirty="0" smtClean="0">
                <a:solidFill>
                  <a:srgbClr val="000000"/>
                </a:solidFill>
                <a:latin typeface="+mj-lt"/>
              </a:rPr>
              <a:t>Estudiar el universo de las personas con discapacidad y sus peculiaridades psicosociales, pedagógicas y clínico genéticas.</a:t>
            </a:r>
          </a:p>
          <a:p>
            <a:pPr marL="261938" indent="-261938" algn="just">
              <a:buFont typeface="Arial" panose="020B0604020202020204" pitchFamily="34" charset="0"/>
              <a:buChar char="•"/>
            </a:pPr>
            <a:r>
              <a:rPr lang="es-ES" altLang="es-ES" sz="2400" dirty="0" smtClean="0">
                <a:solidFill>
                  <a:srgbClr val="000000"/>
                </a:solidFill>
                <a:latin typeface="+mj-lt"/>
              </a:rPr>
              <a:t>Conocer las posibles causas que determinan la discapacidad.</a:t>
            </a:r>
          </a:p>
          <a:p>
            <a:pPr marL="261938" indent="-261938" algn="just">
              <a:buFont typeface="Arial" panose="020B0604020202020204" pitchFamily="34" charset="0"/>
              <a:buChar char="•"/>
            </a:pPr>
            <a:r>
              <a:rPr lang="es-ES" altLang="es-ES" sz="2400" dirty="0" smtClean="0">
                <a:solidFill>
                  <a:srgbClr val="000000"/>
                </a:solidFill>
                <a:latin typeface="+mj-lt"/>
              </a:rPr>
              <a:t>Identificar sus principales necesidades.</a:t>
            </a:r>
          </a:p>
          <a:p>
            <a:pPr marL="261938" indent="-261938" algn="just">
              <a:buFont typeface="Arial" panose="020B0604020202020204" pitchFamily="34" charset="0"/>
              <a:buChar char="•"/>
            </a:pPr>
            <a:r>
              <a:rPr lang="es-ES" altLang="es-ES" sz="2400" dirty="0" smtClean="0">
                <a:solidFill>
                  <a:srgbClr val="000000"/>
                </a:solidFill>
                <a:latin typeface="+mj-lt"/>
              </a:rPr>
              <a:t>Propiciar políticas y estrategias estatales.</a:t>
            </a:r>
            <a:endParaRPr lang="es-ES" altLang="es-ES" sz="24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RVwkK_mc_cG3ZVsIs4CMe9EypDQ5CjY7mVdVzmckSwfVnu7O7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77616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78098"/>
          </a:xfrm>
        </p:spPr>
        <p:txBody>
          <a:bodyPr/>
          <a:lstStyle/>
          <a:p>
            <a:pPr marL="342900" indent="-342900"/>
            <a:r>
              <a:rPr lang="es-ES" altLang="es-ES" sz="3600" b="1" dirty="0" smtClean="0"/>
              <a:t/>
            </a:r>
            <a:br>
              <a:rPr lang="es-ES" altLang="es-ES" sz="3600" b="1" dirty="0" smtClean="0"/>
            </a:br>
            <a:r>
              <a:rPr lang="es-ES" altLang="es-ES" sz="3600" b="1" dirty="0" smtClean="0"/>
              <a:t>Misión Solidaria Manuela Espejo</a:t>
            </a:r>
            <a:r>
              <a:rPr lang="es-ES" altLang="es-ES" b="1" dirty="0" smtClean="0"/>
              <a:t> </a:t>
            </a:r>
            <a:r>
              <a:rPr lang="es-ES" altLang="es-ES" dirty="0" smtClean="0"/>
              <a:t/>
            </a:r>
            <a:br>
              <a:rPr lang="es-ES" altLang="es-ES" dirty="0" smtClean="0"/>
            </a:br>
            <a:endParaRPr lang="es-ES" altLang="es-ES" dirty="0" smtClean="0"/>
          </a:p>
        </p:txBody>
      </p:sp>
      <p:pic>
        <p:nvPicPr>
          <p:cNvPr id="1030" name="Picture 6" descr="http://fotos.lahora.com.ec/cache/e/e5/e53/e535/manuela-espejo-devela-la-otra-realidad-del-centro-2010118083427-e535a6d5d662f3ae6874a9bfa0769b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43131"/>
            <a:ext cx="1520531" cy="1008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diariopinion.com/nacional/fotos/2012-3-2-1/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85667"/>
            <a:ext cx="1945131" cy="11072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776962" y="2492896"/>
            <a:ext cx="2210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BRIGADAS DE LA MSME</a:t>
            </a:r>
            <a:endParaRPr lang="es-EC" sz="16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3347864" y="2693713"/>
            <a:ext cx="28928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600" b="1" dirty="0" smtClean="0"/>
              <a:t>VISITARON 1´286.331 HOGARES</a:t>
            </a:r>
          </a:p>
          <a:p>
            <a:pPr algn="ctr"/>
            <a:r>
              <a:rPr lang="es-EC" sz="1600" b="1" dirty="0" smtClean="0"/>
              <a:t> EN 24 PROVINCIAS</a:t>
            </a:r>
            <a:endParaRPr lang="es-EC" sz="16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5190388" y="5171505"/>
            <a:ext cx="3579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600" b="1" dirty="0" smtClean="0"/>
              <a:t>ESTUDIANDO Y LOCALIZANDO A </a:t>
            </a:r>
          </a:p>
          <a:p>
            <a:pPr algn="ctr"/>
            <a:r>
              <a:rPr lang="es-EC" sz="1600" b="1" dirty="0" smtClean="0"/>
              <a:t>294.611 PERSONAS CON DISCAPACIDAD</a:t>
            </a:r>
            <a:endParaRPr lang="es-EC" sz="1600" b="1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78098"/>
          </a:xfrm>
        </p:spPr>
        <p:txBody>
          <a:bodyPr/>
          <a:lstStyle/>
          <a:p>
            <a:pPr marL="342900" indent="-342900"/>
            <a:r>
              <a:rPr lang="es-ES" altLang="es-ES" sz="3600" b="1" dirty="0" smtClean="0"/>
              <a:t/>
            </a:r>
            <a:br>
              <a:rPr lang="es-ES" altLang="es-ES" sz="3600" b="1" dirty="0" smtClean="0"/>
            </a:br>
            <a:r>
              <a:rPr lang="es-ES" altLang="es-ES" sz="3600" b="1" dirty="0" smtClean="0"/>
              <a:t>Bono Joaquín Gallegos Lara</a:t>
            </a:r>
            <a:r>
              <a:rPr lang="es-ES" altLang="es-ES" dirty="0" smtClean="0"/>
              <a:t/>
            </a:r>
            <a:br>
              <a:rPr lang="es-ES" altLang="es-ES" dirty="0" smtClean="0"/>
            </a:br>
            <a:endParaRPr lang="es-ES" altLang="es-ES" dirty="0" smtClean="0"/>
          </a:p>
        </p:txBody>
      </p:sp>
      <p:sp>
        <p:nvSpPr>
          <p:cNvPr id="7171" name="6 CuadroTexto"/>
          <p:cNvSpPr txBox="1">
            <a:spLocks noChangeArrowheads="1"/>
          </p:cNvSpPr>
          <p:nvPr/>
        </p:nvSpPr>
        <p:spPr bwMode="auto">
          <a:xfrm>
            <a:off x="539553" y="1124745"/>
            <a:ext cx="799288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C" sz="2600" dirty="0" smtClean="0"/>
              <a:t>Se creó con la finalidad de </a:t>
            </a:r>
            <a:r>
              <a:rPr lang="es-EC" sz="2600" dirty="0"/>
              <a:t>mejorar las condiciones de vida de las personas con discapacidad severa y profunda que no pueden gobernarse por sí mismas, identificadas en la base de datos de la “Misión Solidaria Manuela Espejo”</a:t>
            </a:r>
            <a:r>
              <a:rPr lang="es-ES" sz="2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altLang="es-ES" sz="2600" dirty="0" smtClean="0">
              <a:solidFill>
                <a:srgbClr val="000000"/>
              </a:solidFill>
            </a:endParaRPr>
          </a:p>
        </p:txBody>
      </p:sp>
      <p:sp>
        <p:nvSpPr>
          <p:cNvPr id="4" name="6 CuadroTexto"/>
          <p:cNvSpPr txBox="1">
            <a:spLocks noChangeArrowheads="1"/>
          </p:cNvSpPr>
          <p:nvPr/>
        </p:nvSpPr>
        <p:spPr bwMode="auto">
          <a:xfrm>
            <a:off x="539553" y="3212976"/>
            <a:ext cx="799288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C" sz="2600" dirty="0" smtClean="0"/>
              <a:t>Este programa consiste en la entrega de </a:t>
            </a:r>
            <a:r>
              <a:rPr lang="es-EC" sz="2600" dirty="0"/>
              <a:t>240 dólares mensuales a través del Banco Nacional de Fomento </a:t>
            </a:r>
            <a:r>
              <a:rPr lang="es-EC" sz="2600" b="1" dirty="0"/>
              <a:t>(BNF)</a:t>
            </a:r>
            <a:r>
              <a:rPr lang="es-EC" sz="2600" dirty="0"/>
              <a:t> a la persona responsable o cuidadora que deberá direccionar los recursos a gastos de alimentación, vestido, movilización e insumos básicos que garanticen el bienestar individual y </a:t>
            </a:r>
            <a:r>
              <a:rPr lang="es-EC" sz="2600" dirty="0" smtClean="0"/>
              <a:t>familiar.</a:t>
            </a:r>
            <a:endParaRPr lang="es-ES" altLang="es-ES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263126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683568" y="2276872"/>
            <a:ext cx="8229600" cy="1143000"/>
          </a:xfrm>
        </p:spPr>
        <p:txBody>
          <a:bodyPr/>
          <a:lstStyle/>
          <a:p>
            <a:r>
              <a:rPr lang="es-EC" altLang="es-ES" dirty="0" smtClean="0"/>
              <a:t/>
            </a:r>
            <a:br>
              <a:rPr lang="es-EC" altLang="es-ES" dirty="0" smtClean="0"/>
            </a:br>
            <a:r>
              <a:rPr lang="es-EC" altLang="es-ES" dirty="0" smtClean="0"/>
              <a:t>CAPÍTULO II</a:t>
            </a:r>
            <a:br>
              <a:rPr lang="es-EC" altLang="es-ES" dirty="0" smtClean="0"/>
            </a:br>
            <a:r>
              <a:rPr lang="es-EC" altLang="es-ES" dirty="0" smtClean="0"/>
              <a:t/>
            </a:r>
            <a:br>
              <a:rPr lang="es-EC" altLang="es-ES" dirty="0" smtClean="0"/>
            </a:br>
            <a:r>
              <a:rPr lang="es-ES" altLang="es-ES" sz="3600" b="1" dirty="0" smtClean="0"/>
              <a:t>LA EVOLUCIÓN DEL MICROCRÉDITO Y LOS BENEFICIOS QUE APORTA AL DESARROLLO ECONÓMICO DE LA POBLACIÓN EN EXTREMA POBREZA</a:t>
            </a:r>
            <a:endParaRPr lang="es-EC" altLang="es-ES" sz="36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992656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 Rectángulo"/>
          <p:cNvSpPr>
            <a:spLocks noChangeArrowheads="1"/>
          </p:cNvSpPr>
          <p:nvPr/>
        </p:nvSpPr>
        <p:spPr bwMode="auto">
          <a:xfrm>
            <a:off x="468313" y="1700213"/>
            <a:ext cx="8280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1800"/>
              </a:spcBef>
              <a:spcAft>
                <a:spcPts val="1200"/>
              </a:spcAft>
              <a:defRPr/>
            </a:pPr>
            <a:r>
              <a:rPr lang="es-EC" sz="2200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s-EC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ienen </a:t>
            </a:r>
            <a:r>
              <a:rPr lang="es-EC" sz="2200" dirty="0">
                <a:ea typeface="Calibri" panose="020F0502020204030204" pitchFamily="34" charset="0"/>
                <a:cs typeface="Times New Roman" panose="02020603050405020304" pitchFamily="18" charset="0"/>
              </a:rPr>
              <a:t>la característica de que son entregados a pequeñas microempresas en montos pequeños y a cortos y medianos plazos, la facilidad de obtenerlo se debe a que no requieren de ningún tipo de garantía y que el análisis del crédito no se basa en la información financiera formal sino que el mismo oficial o agente de crédito es quien sustenta la información con la visita al negocio del solicitante</a:t>
            </a:r>
            <a:r>
              <a:rPr lang="es-EC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387" name="1 CuadroTexto"/>
          <p:cNvSpPr txBox="1">
            <a:spLocks noChangeArrowheads="1"/>
          </p:cNvSpPr>
          <p:nvPr/>
        </p:nvSpPr>
        <p:spPr bwMode="auto">
          <a:xfrm>
            <a:off x="900113" y="836613"/>
            <a:ext cx="7559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altLang="es-ES"/>
          </a:p>
        </p:txBody>
      </p:sp>
      <p:sp>
        <p:nvSpPr>
          <p:cNvPr id="16388" name="2 CuadroTexto"/>
          <p:cNvSpPr txBox="1">
            <a:spLocks noChangeArrowheads="1"/>
          </p:cNvSpPr>
          <p:nvPr/>
        </p:nvSpPr>
        <p:spPr bwMode="auto">
          <a:xfrm>
            <a:off x="575369" y="1115259"/>
            <a:ext cx="82091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altLang="es-ES" sz="3600" b="1" dirty="0" smtClean="0">
                <a:solidFill>
                  <a:srgbClr val="000000"/>
                </a:solidFill>
              </a:rPr>
              <a:t>El Microcrédito</a:t>
            </a:r>
            <a:endParaRPr lang="es-MX" altLang="es-ES" sz="3600" b="1" dirty="0">
              <a:solidFill>
                <a:srgbClr val="000000"/>
              </a:solidFill>
            </a:endParaRPr>
          </a:p>
        </p:txBody>
      </p:sp>
      <p:sp>
        <p:nvSpPr>
          <p:cNvPr id="5" name="2 Rectángulo"/>
          <p:cNvSpPr>
            <a:spLocks noChangeArrowheads="1"/>
          </p:cNvSpPr>
          <p:nvPr/>
        </p:nvSpPr>
        <p:spPr bwMode="auto">
          <a:xfrm>
            <a:off x="539552" y="4005064"/>
            <a:ext cx="8280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1800"/>
              </a:spcBef>
              <a:spcAft>
                <a:spcPts val="1200"/>
              </a:spcAft>
              <a:defRPr/>
            </a:pPr>
            <a:r>
              <a:rPr lang="es-ES" sz="2200" dirty="0" smtClean="0">
                <a:ea typeface="Calibri" panose="020F0502020204030204" pitchFamily="34" charset="0"/>
              </a:rPr>
              <a:t>Según la mayoría de estudios sobre estos programas, muestran que el microcrédito tiene efectos positivos en el alivio de la pobreza al incrementar el ingreso y el consumo de las familias pobres.</a:t>
            </a:r>
            <a:endParaRPr lang="es-ES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777875"/>
          </a:xfrm>
        </p:spPr>
        <p:txBody>
          <a:bodyPr/>
          <a:lstStyle/>
          <a:p>
            <a:pPr marL="342900" indent="-342900"/>
            <a:r>
              <a:rPr lang="es-MX" altLang="es-ES" sz="3600" b="1" dirty="0" smtClean="0"/>
              <a:t>Experiencias en otros países en el otorgamiento de Microcrédito</a:t>
            </a:r>
            <a:endParaRPr lang="es-EC" altLang="es-ES" sz="3600" dirty="0" smtClean="0"/>
          </a:p>
        </p:txBody>
      </p:sp>
      <p:pic>
        <p:nvPicPr>
          <p:cNvPr id="4" name="Picture 4" descr="http://2.bp.blogspot.com/-AWZxtAJiCRI/UBkTAQUrFXI/AAAAAAAAAEY/f8mOdoVM00c/s1600/Grameen_Ban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252028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ocud.es/sites/default/files/casa_africa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96530"/>
            <a:ext cx="2622321" cy="199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ttp://promujer.org/wp-content/themes/ProMujer/images/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789" y="4482980"/>
            <a:ext cx="3276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encrypted-tbn2.gstatic.com/images?q=tbn:ANd9GcTLY3rYJ_Vsv1IPBBLjqq9spYximtvBpULFQnTK8ugjn0XcZy5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21088"/>
            <a:ext cx="1249747" cy="936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3.bp.blogspot.com/-iXxIDmzINGM/VMCeKNx8xOI/AAAAAAAAFDA/9U0Q2kSMMR4/s1600/brigadadelimpiez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869" y="2060848"/>
            <a:ext cx="1567029" cy="1175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romujerblog.files.wordpress.com/2013/03/final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313" y="4307190"/>
            <a:ext cx="1286500" cy="1296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7038648" y="1788776"/>
            <a:ext cx="1615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/>
              <a:t>CONSEJOS LOCALES</a:t>
            </a:r>
            <a:endParaRPr lang="es-EC" sz="1400" dirty="0"/>
          </a:p>
        </p:txBody>
      </p:sp>
    </p:spTree>
    <p:extLst>
      <p:ext uri="{BB962C8B-B14F-4D97-AF65-F5344CB8AC3E}">
        <p14:creationId xmlns="" xmlns:p14="http://schemas.microsoft.com/office/powerpoint/2010/main" val="7111520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 Rectángulo"/>
          <p:cNvSpPr>
            <a:spLocks noChangeArrowheads="1"/>
          </p:cNvSpPr>
          <p:nvPr/>
        </p:nvSpPr>
        <p:spPr bwMode="auto">
          <a:xfrm>
            <a:off x="488146" y="2040236"/>
            <a:ext cx="8280400" cy="26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1800"/>
              </a:spcBef>
              <a:spcAft>
                <a:spcPts val="1200"/>
              </a:spcAft>
              <a:defRPr/>
            </a:pPr>
            <a:r>
              <a:rPr lang="es-EC" sz="2400" dirty="0">
                <a:ea typeface="Calibri" panose="020F0502020204030204" pitchFamily="34" charset="0"/>
                <a:cs typeface="Times New Roman" panose="02020603050405020304" pitchFamily="18" charset="0"/>
              </a:rPr>
              <a:t>Se entiende por emprendimiento </a:t>
            </a:r>
            <a:r>
              <a:rPr lang="es-EC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 aquella actitud y aptitud de una persona que le permite emprender nuevos retos, nuevos proyectos productivos, con los que pueda generar sus propios recursos y de esta manera mejorar su calidad de vida.</a:t>
            </a:r>
          </a:p>
          <a:p>
            <a:pPr algn="just">
              <a:spcBef>
                <a:spcPts val="1800"/>
              </a:spcBef>
              <a:spcAft>
                <a:spcPts val="1200"/>
              </a:spcAft>
              <a:defRPr/>
            </a:pPr>
            <a:r>
              <a:rPr lang="es-E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El emprendimiento constituye el motor de transformación de las sociedades y tiene un gran efecto en la reducción de la pobreza.</a:t>
            </a:r>
            <a:endParaRPr lang="es-EC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87" name="1 CuadroTexto"/>
          <p:cNvSpPr txBox="1">
            <a:spLocks noChangeArrowheads="1"/>
          </p:cNvSpPr>
          <p:nvPr/>
        </p:nvSpPr>
        <p:spPr bwMode="auto">
          <a:xfrm>
            <a:off x="900113" y="836613"/>
            <a:ext cx="7559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altLang="es-ES"/>
          </a:p>
        </p:txBody>
      </p:sp>
      <p:sp>
        <p:nvSpPr>
          <p:cNvPr id="16388" name="2 CuadroTexto"/>
          <p:cNvSpPr txBox="1">
            <a:spLocks noChangeArrowheads="1"/>
          </p:cNvSpPr>
          <p:nvPr/>
        </p:nvSpPr>
        <p:spPr bwMode="auto">
          <a:xfrm>
            <a:off x="575369" y="1115259"/>
            <a:ext cx="82091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altLang="es-ES" sz="3600" b="1" smtClean="0">
                <a:solidFill>
                  <a:srgbClr val="000000"/>
                </a:solidFill>
              </a:rPr>
              <a:t>El Emprendimiento</a:t>
            </a:r>
            <a:endParaRPr lang="es-MX" altLang="es-ES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43109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4213" y="22764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s-MX" b="1" cap="all" dirty="0"/>
              <a:t>CAPÍTULO </a:t>
            </a:r>
            <a:r>
              <a:rPr lang="es-MX" b="1" cap="all" dirty="0" smtClean="0"/>
              <a:t>III</a:t>
            </a:r>
            <a:br>
              <a:rPr lang="es-MX" b="1" cap="all" dirty="0" smtClean="0"/>
            </a:br>
            <a:r>
              <a:rPr lang="es-MX" b="1" cap="all" dirty="0" smtClean="0"/>
              <a:t/>
            </a:r>
            <a:br>
              <a:rPr lang="es-MX" b="1" cap="all" dirty="0" smtClean="0"/>
            </a:br>
            <a:r>
              <a:rPr lang="es-MX" sz="3600" b="1" cap="all" dirty="0" smtClean="0"/>
              <a:t>análisis situacional del microcrédito en el ecuador</a:t>
            </a:r>
            <a:endParaRPr lang="es-EC" sz="3600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 derecha 3"/>
          <p:cNvSpPr/>
          <p:nvPr/>
        </p:nvSpPr>
        <p:spPr>
          <a:xfrm>
            <a:off x="1500166" y="2500306"/>
            <a:ext cx="3071834" cy="1071570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263525" indent="-263525">
              <a:buFont typeface="Arial" panose="020B0604020202020204" pitchFamily="34" charset="0"/>
              <a:buChar char="•"/>
            </a:pPr>
            <a:r>
              <a:rPr lang="es-EC" sz="2400" dirty="0" smtClean="0"/>
              <a:t>Factor Económico</a:t>
            </a:r>
            <a:endParaRPr lang="es-EC" sz="2400" dirty="0"/>
          </a:p>
        </p:txBody>
      </p:sp>
      <p:sp>
        <p:nvSpPr>
          <p:cNvPr id="12" name="Flecha derecha 3"/>
          <p:cNvSpPr/>
          <p:nvPr/>
        </p:nvSpPr>
        <p:spPr>
          <a:xfrm>
            <a:off x="4643438" y="642918"/>
            <a:ext cx="4018047" cy="1170189"/>
          </a:xfrm>
          <a:prstGeom prst="rightArrow">
            <a:avLst>
              <a:gd name="adj1" fmla="val 75000"/>
              <a:gd name="adj2" fmla="val 3306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63525" indent="-263525">
              <a:buFont typeface="Arial" panose="020B0604020202020204" pitchFamily="34" charset="0"/>
              <a:buChar char="•"/>
            </a:pPr>
            <a:r>
              <a:rPr lang="es-EC" sz="2800" dirty="0" smtClean="0"/>
              <a:t>Producto Interno Bruto (PIB)</a:t>
            </a:r>
            <a:endParaRPr lang="es-EC" sz="2800" dirty="0"/>
          </a:p>
        </p:txBody>
      </p:sp>
      <p:sp>
        <p:nvSpPr>
          <p:cNvPr id="14" name="Flecha derecha 6"/>
          <p:cNvSpPr/>
          <p:nvPr/>
        </p:nvSpPr>
        <p:spPr>
          <a:xfrm>
            <a:off x="4643438" y="1928802"/>
            <a:ext cx="4018047" cy="1170189"/>
          </a:xfrm>
          <a:prstGeom prst="rightArrow">
            <a:avLst>
              <a:gd name="adj1" fmla="val 75000"/>
              <a:gd name="adj2" fmla="val 3437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s-EC" sz="1100" dirty="0" smtClean="0"/>
          </a:p>
          <a:p>
            <a:pPr marL="263525" indent="-263525">
              <a:buFont typeface="Arial" panose="020B0604020202020204" pitchFamily="34" charset="0"/>
              <a:buChar char="•"/>
            </a:pPr>
            <a:r>
              <a:rPr lang="es-EC" sz="2800" dirty="0" smtClean="0"/>
              <a:t>Inflación</a:t>
            </a:r>
            <a:endParaRPr lang="es-EC" sz="2800" dirty="0"/>
          </a:p>
        </p:txBody>
      </p:sp>
      <p:sp>
        <p:nvSpPr>
          <p:cNvPr id="16" name="Flecha derecha 8"/>
          <p:cNvSpPr/>
          <p:nvPr/>
        </p:nvSpPr>
        <p:spPr>
          <a:xfrm>
            <a:off x="4643438" y="3286124"/>
            <a:ext cx="4018047" cy="1149752"/>
          </a:xfrm>
          <a:prstGeom prst="rightArrow">
            <a:avLst>
              <a:gd name="adj1" fmla="val 75000"/>
              <a:gd name="adj2" fmla="val 3276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s-EC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800" dirty="0" smtClean="0"/>
              <a:t>Balanza Comercial</a:t>
            </a:r>
            <a:endParaRPr lang="es-EC" sz="2800" dirty="0"/>
          </a:p>
        </p:txBody>
      </p:sp>
      <p:sp>
        <p:nvSpPr>
          <p:cNvPr id="17" name="Forma libre 10"/>
          <p:cNvSpPr/>
          <p:nvPr/>
        </p:nvSpPr>
        <p:spPr>
          <a:xfrm>
            <a:off x="4643438" y="4643446"/>
            <a:ext cx="4018047" cy="1149752"/>
          </a:xfrm>
          <a:custGeom>
            <a:avLst/>
            <a:gdLst>
              <a:gd name="connsiteX0" fmla="*/ 0 w 4666118"/>
              <a:gd name="connsiteY0" fmla="*/ 94010 h 752078"/>
              <a:gd name="connsiteX1" fmla="*/ 4290079 w 4666118"/>
              <a:gd name="connsiteY1" fmla="*/ 94010 h 752078"/>
              <a:gd name="connsiteX2" fmla="*/ 4290079 w 4666118"/>
              <a:gd name="connsiteY2" fmla="*/ 0 h 752078"/>
              <a:gd name="connsiteX3" fmla="*/ 4666118 w 4666118"/>
              <a:gd name="connsiteY3" fmla="*/ 376039 h 752078"/>
              <a:gd name="connsiteX4" fmla="*/ 4290079 w 4666118"/>
              <a:gd name="connsiteY4" fmla="*/ 752078 h 752078"/>
              <a:gd name="connsiteX5" fmla="*/ 4290079 w 4666118"/>
              <a:gd name="connsiteY5" fmla="*/ 658068 h 752078"/>
              <a:gd name="connsiteX6" fmla="*/ 0 w 4666118"/>
              <a:gd name="connsiteY6" fmla="*/ 658068 h 752078"/>
              <a:gd name="connsiteX7" fmla="*/ 0 w 4666118"/>
              <a:gd name="connsiteY7" fmla="*/ 94010 h 75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6118" h="752078">
                <a:moveTo>
                  <a:pt x="0" y="94010"/>
                </a:moveTo>
                <a:lnTo>
                  <a:pt x="4290079" y="94010"/>
                </a:lnTo>
                <a:lnTo>
                  <a:pt x="4290079" y="0"/>
                </a:lnTo>
                <a:lnTo>
                  <a:pt x="4666118" y="376039"/>
                </a:lnTo>
                <a:lnTo>
                  <a:pt x="4290079" y="752078"/>
                </a:lnTo>
                <a:lnTo>
                  <a:pt x="4290079" y="658068"/>
                </a:lnTo>
                <a:lnTo>
                  <a:pt x="0" y="658068"/>
                </a:lnTo>
                <a:lnTo>
                  <a:pt x="0" y="9401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4765" tIns="118775" rIns="306794" bIns="118775" numCol="1" spcCol="1270" anchor="t" anchorCtr="0">
            <a:noAutofit/>
          </a:bodyPr>
          <a:lstStyle/>
          <a:p>
            <a:pPr marL="363538" lvl="1" indent="-276225" algn="l" defTabSz="1733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C" sz="2800" dirty="0" smtClean="0"/>
              <a:t>Ingreso y consumo de hogares</a:t>
            </a:r>
            <a:endParaRPr lang="es-EC" sz="2800" kern="1200" dirty="0"/>
          </a:p>
        </p:txBody>
      </p:sp>
      <p:sp>
        <p:nvSpPr>
          <p:cNvPr id="18" name="17 Rectángulo"/>
          <p:cNvSpPr/>
          <p:nvPr/>
        </p:nvSpPr>
        <p:spPr>
          <a:xfrm>
            <a:off x="571472" y="214290"/>
            <a:ext cx="518925" cy="54404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wordArtVert" wrap="none" lIns="91440" tIns="45720" rIns="91440" bIns="45720" anchor="ctr" anchorCtr="1">
            <a:spAutoFit/>
          </a:bodyPr>
          <a:lstStyle/>
          <a:p>
            <a:pPr algn="ctr"/>
            <a:r>
              <a:rPr lang="es-E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Analisis</a:t>
            </a:r>
            <a:r>
              <a:rPr lang="es-E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externo</a:t>
            </a:r>
            <a:endParaRPr lang="es-E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4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971600" y="476672"/>
            <a:ext cx="7283152" cy="647353"/>
          </a:xfrm>
        </p:spPr>
        <p:txBody>
          <a:bodyPr/>
          <a:lstStyle/>
          <a:p>
            <a:pPr marL="342900" indent="-342900"/>
            <a:r>
              <a:rPr lang="es-MX" altLang="es-ES" sz="3600" b="1" dirty="0" smtClean="0"/>
              <a:t>Producto Interno Bruto (PIB)</a:t>
            </a:r>
            <a:endParaRPr lang="es-EC" altLang="es-ES" sz="3600" dirty="0" smtClean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="" xmlns:p14="http://schemas.microsoft.com/office/powerpoint/2010/main" val="1940854204"/>
              </p:ext>
            </p:extLst>
          </p:nvPr>
        </p:nvGraphicFramePr>
        <p:xfrm>
          <a:off x="2339752" y="1196752"/>
          <a:ext cx="4552950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ángulo 3"/>
          <p:cNvSpPr/>
          <p:nvPr/>
        </p:nvSpPr>
        <p:spPr>
          <a:xfrm>
            <a:off x="457200" y="4221088"/>
            <a:ext cx="8003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+mj-lt"/>
                <a:ea typeface="Calibri" panose="020F0502020204030204" pitchFamily="34" charset="0"/>
              </a:rPr>
              <a:t>La </a:t>
            </a:r>
            <a:r>
              <a:rPr lang="es-ES" dirty="0">
                <a:latin typeface="+mj-lt"/>
                <a:ea typeface="Calibri" panose="020F0502020204030204" pitchFamily="34" charset="0"/>
              </a:rPr>
              <a:t>evolución que ha tenido el PIB durante el periodo 2007 – 2014, ha sido favorable, a excepción de los años 2007 y 2009, donde si bien hubo crecimiento, este no fue tan alto como en los otros </a:t>
            </a:r>
            <a:r>
              <a:rPr lang="es-ES" dirty="0" smtClean="0">
                <a:latin typeface="+mj-lt"/>
                <a:ea typeface="Calibri" panose="020F0502020204030204" pitchFamily="34" charset="0"/>
              </a:rPr>
              <a:t>años.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 smtClean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880320" y="391331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ea typeface="Calibri" panose="020F0502020204030204" pitchFamily="34" charset="0"/>
              </a:rPr>
              <a:t>Fuente: </a:t>
            </a:r>
            <a:r>
              <a:rPr lang="es-EC" sz="1400" b="1" dirty="0">
                <a:latin typeface="Arial" panose="020B0604020202020204" pitchFamily="34" charset="0"/>
                <a:ea typeface="Calibri" panose="020F0502020204030204" pitchFamily="34" charset="0"/>
              </a:rPr>
              <a:t>(Banco Central del Ecuador, 2014)</a:t>
            </a:r>
            <a:endParaRPr lang="es-EC" sz="1400" dirty="0"/>
          </a:p>
        </p:txBody>
      </p:sp>
      <p:sp>
        <p:nvSpPr>
          <p:cNvPr id="6" name="5 Rectángulo"/>
          <p:cNvSpPr/>
          <p:nvPr/>
        </p:nvSpPr>
        <p:spPr>
          <a:xfrm>
            <a:off x="467544" y="5230941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+mj-lt"/>
              </a:rPr>
              <a:t>En el año 2011 se experimenta uno de los crecimientos del PIB más importantes dentro de los últimos años, en donde la economía creció al 8%.</a:t>
            </a:r>
            <a:endParaRPr lang="es-EC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57201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1 Título"/>
          <p:cNvSpPr txBox="1">
            <a:spLocks/>
          </p:cNvSpPr>
          <p:nvPr/>
        </p:nvSpPr>
        <p:spPr bwMode="auto">
          <a:xfrm>
            <a:off x="1069667" y="2060848"/>
            <a:ext cx="77724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s-EC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DISEÑO DE METODOLOGÍA PARA LA APLICACIÓN DEL BONO JOAQUÍN GALLEGOS LARA COMO GARANTÍA PARA EL OTORGAMIENTO DE MICROCRÉDITOS A LAS MUJERES EN EXTREMA POBREZA EN EL DISTRITO METROPOLITANO DE QUITO</a:t>
            </a:r>
            <a:endParaRPr lang="es-ES" alt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435972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777875"/>
          </a:xfrm>
        </p:spPr>
        <p:txBody>
          <a:bodyPr/>
          <a:lstStyle/>
          <a:p>
            <a:pPr marL="342900" indent="-342900"/>
            <a:r>
              <a:rPr lang="es-MX" altLang="es-ES" b="1" dirty="0" smtClean="0"/>
              <a:t>La Inflación</a:t>
            </a:r>
            <a:endParaRPr lang="es-EC" altLang="es-ES" dirty="0" smtClean="0"/>
          </a:p>
        </p:txBody>
      </p:sp>
      <p:sp>
        <p:nvSpPr>
          <p:cNvPr id="4" name="Rectángulo 3"/>
          <p:cNvSpPr/>
          <p:nvPr/>
        </p:nvSpPr>
        <p:spPr>
          <a:xfrm>
            <a:off x="457200" y="4221088"/>
            <a:ext cx="8003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+mj-lt"/>
              </a:rPr>
              <a:t>Durante el periodo de análisis 2007 – 2014, </a:t>
            </a:r>
            <a:r>
              <a:rPr lang="es-ES" dirty="0" smtClean="0">
                <a:latin typeface="+mj-lt"/>
              </a:rPr>
              <a:t>podemos observar que en el  </a:t>
            </a:r>
            <a:r>
              <a:rPr lang="es-ES" dirty="0">
                <a:latin typeface="+mj-lt"/>
              </a:rPr>
              <a:t>año 2008 </a:t>
            </a:r>
            <a:r>
              <a:rPr lang="es-ES" dirty="0" smtClean="0">
                <a:latin typeface="+mj-lt"/>
              </a:rPr>
              <a:t>se registró una mayor </a:t>
            </a:r>
            <a:r>
              <a:rPr lang="es-ES" dirty="0">
                <a:latin typeface="+mj-lt"/>
              </a:rPr>
              <a:t>inflación con el 8.80</a:t>
            </a:r>
            <a:r>
              <a:rPr lang="es-ES" dirty="0" smtClean="0">
                <a:latin typeface="+mj-lt"/>
              </a:rPr>
              <a:t>%.</a:t>
            </a:r>
          </a:p>
          <a:p>
            <a:pPr algn="just"/>
            <a:endParaRPr lang="es-ES" dirty="0" smtClean="0">
              <a:latin typeface="+mj-lt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="" xmlns:p14="http://schemas.microsoft.com/office/powerpoint/2010/main" val="1961723204"/>
              </p:ext>
            </p:extLst>
          </p:nvPr>
        </p:nvGraphicFramePr>
        <p:xfrm>
          <a:off x="2123728" y="1137844"/>
          <a:ext cx="4752528" cy="2723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/>
          <p:cNvSpPr/>
          <p:nvPr/>
        </p:nvSpPr>
        <p:spPr>
          <a:xfrm>
            <a:off x="2664296" y="3897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ea typeface="Calibri" panose="020F0502020204030204" pitchFamily="34" charset="0"/>
              </a:rPr>
              <a:t>Fuente:</a:t>
            </a:r>
            <a:r>
              <a:rPr lang="es-EC" sz="1400" b="1" dirty="0">
                <a:latin typeface="Arial" panose="020B0604020202020204" pitchFamily="34" charset="0"/>
                <a:ea typeface="Calibri" panose="020F0502020204030204" pitchFamily="34" charset="0"/>
              </a:rPr>
              <a:t> (Banco Central del Ecuador, 2014)</a:t>
            </a:r>
            <a:endParaRPr lang="es-EC" sz="1400" dirty="0"/>
          </a:p>
        </p:txBody>
      </p:sp>
      <p:sp>
        <p:nvSpPr>
          <p:cNvPr id="6" name="5 Rectángulo"/>
          <p:cNvSpPr/>
          <p:nvPr/>
        </p:nvSpPr>
        <p:spPr>
          <a:xfrm>
            <a:off x="539552" y="4941168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+mj-lt"/>
              </a:rPr>
              <a:t>A partir del año 2008, la inflación se ha reducido considerablemente con respecto a los años anteriores, en donde la inflación registrada al finalizar los años 2013 y 2014 se ubicó en 2.7% y 3.67% respectivamente.</a:t>
            </a:r>
            <a:endParaRPr lang="es-EC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75007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777875"/>
          </a:xfrm>
        </p:spPr>
        <p:txBody>
          <a:bodyPr/>
          <a:lstStyle/>
          <a:p>
            <a:pPr marL="342900" indent="-342900"/>
            <a:r>
              <a:rPr lang="es-MX" altLang="es-ES" b="1" dirty="0" smtClean="0"/>
              <a:t>La Balanza Comercial</a:t>
            </a:r>
            <a:endParaRPr lang="es-EC" altLang="es-ES" dirty="0" smtClean="0"/>
          </a:p>
        </p:txBody>
      </p:sp>
      <p:sp>
        <p:nvSpPr>
          <p:cNvPr id="4" name="Rectángulo 3"/>
          <p:cNvSpPr/>
          <p:nvPr/>
        </p:nvSpPr>
        <p:spPr>
          <a:xfrm>
            <a:off x="457200" y="4277995"/>
            <a:ext cx="8003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+mj-lt"/>
              </a:rPr>
              <a:t>El comportamiento de la balanza </a:t>
            </a:r>
            <a:r>
              <a:rPr lang="es-ES" dirty="0" smtClean="0">
                <a:latin typeface="+mj-lt"/>
              </a:rPr>
              <a:t>comercial </a:t>
            </a:r>
            <a:r>
              <a:rPr lang="es-ES" dirty="0">
                <a:latin typeface="+mj-lt"/>
              </a:rPr>
              <a:t>ha presentado una tendencia de déficit comercial. Sin embargo, es necesario mencionar que el déficit tuvo su mayor valor en el año </a:t>
            </a:r>
            <a:r>
              <a:rPr lang="es-ES" dirty="0" smtClean="0">
                <a:latin typeface="+mj-lt"/>
              </a:rPr>
              <a:t>2010.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 smtClean="0">
              <a:latin typeface="+mj-lt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="" xmlns:p14="http://schemas.microsoft.com/office/powerpoint/2010/main" val="588704707"/>
              </p:ext>
            </p:extLst>
          </p:nvPr>
        </p:nvGraphicFramePr>
        <p:xfrm>
          <a:off x="1979712" y="1144605"/>
          <a:ext cx="5173563" cy="2860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/>
          <p:cNvSpPr/>
          <p:nvPr/>
        </p:nvSpPr>
        <p:spPr>
          <a:xfrm>
            <a:off x="2699792" y="400506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ea typeface="Calibri" panose="020F0502020204030204" pitchFamily="34" charset="0"/>
              </a:rPr>
              <a:t>Fuente: </a:t>
            </a:r>
            <a:r>
              <a:rPr lang="es-EC" sz="1400" b="1" dirty="0">
                <a:latin typeface="Arial" panose="020B0604020202020204" pitchFamily="34" charset="0"/>
                <a:ea typeface="Calibri" panose="020F0502020204030204" pitchFamily="34" charset="0"/>
              </a:rPr>
              <a:t>(Banco Central del Ecuador, 2014)</a:t>
            </a:r>
            <a:endParaRPr lang="es-EC" sz="1400" dirty="0"/>
          </a:p>
        </p:txBody>
      </p:sp>
      <p:sp>
        <p:nvSpPr>
          <p:cNvPr id="7" name="6 Rectángulo"/>
          <p:cNvSpPr/>
          <p:nvPr/>
        </p:nvSpPr>
        <p:spPr>
          <a:xfrm>
            <a:off x="467544" y="5241974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+mj-lt"/>
              </a:rPr>
              <a:t>A partir de entonces ha tenido una tendencia a disminuir debido a la aplicación de políticas orientadas a proteger la industria local y fomentar la producción nacional.</a:t>
            </a:r>
            <a:endParaRPr lang="es-EC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343445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27584" y="707504"/>
            <a:ext cx="3550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>
                <a:latin typeface="+mj-lt"/>
              </a:rPr>
              <a:t>Ingreso de los hogares</a:t>
            </a:r>
            <a:endParaRPr lang="es-EC" sz="2400" b="1" dirty="0">
              <a:latin typeface="+mj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860032" y="707504"/>
            <a:ext cx="3858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>
                <a:latin typeface="+mj-lt"/>
              </a:rPr>
              <a:t>Consumo de los hogares</a:t>
            </a:r>
            <a:endParaRPr lang="es-EC" sz="2400" b="1" dirty="0">
              <a:latin typeface="+mj-l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27584" y="5517232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Arial" panose="020B0604020202020204" pitchFamily="34" charset="0"/>
                <a:ea typeface="Calibri" panose="020F0502020204030204" pitchFamily="34" charset="0"/>
              </a:rPr>
              <a:t>Fuente: </a:t>
            </a:r>
            <a:r>
              <a:rPr lang="es-EC" sz="1400" b="1" dirty="0">
                <a:latin typeface="Arial" panose="020B0604020202020204" pitchFamily="34" charset="0"/>
                <a:ea typeface="Calibri" panose="020F0502020204030204" pitchFamily="34" charset="0"/>
              </a:rPr>
              <a:t>(Instituto Nacional de Estadísticas y Censos, INEC, 2011 - 2012</a:t>
            </a:r>
            <a:r>
              <a:rPr lang="es-EC" sz="14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</a:p>
          <a:p>
            <a:pPr algn="ctr"/>
            <a:r>
              <a:rPr lang="es-ES" sz="1400" dirty="0"/>
              <a:t>Encuesta Nacional de Ingresos y Gastos de Hogares Urbanos y Rurales "ENIGHUR 2011-2012</a:t>
            </a:r>
            <a:endParaRPr lang="es-EC" sz="14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94578115"/>
              </p:ext>
            </p:extLst>
          </p:nvPr>
        </p:nvGraphicFramePr>
        <p:xfrm>
          <a:off x="827584" y="1196752"/>
          <a:ext cx="3550972" cy="42484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2921"/>
                <a:gridCol w="862307"/>
                <a:gridCol w="800971"/>
                <a:gridCol w="964773"/>
              </a:tblGrid>
              <a:tr h="8032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Área geográfica y </a:t>
                      </a:r>
                      <a:r>
                        <a:rPr lang="es-EC" sz="800" dirty="0" err="1">
                          <a:effectLst/>
                        </a:rPr>
                        <a:t>deciles</a:t>
                      </a:r>
                      <a:r>
                        <a:rPr lang="es-EC" sz="800" dirty="0">
                          <a:effectLst/>
                        </a:rPr>
                        <a:t> del hogar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Total de hogares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Ingreso promedio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% Concentración de ingresos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67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Decil 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392.364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305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3%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18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Decil 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392.254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433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5</a:t>
                      </a:r>
                      <a:r>
                        <a:rPr lang="es-EC" sz="1100" dirty="0">
                          <a:effectLst/>
                        </a:rPr>
                        <a:t>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18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Decil 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392.317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522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6%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18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Decil 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392.220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591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6%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18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Decil 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392.440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678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7%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18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Decil 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392.337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771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8%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18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Decil 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392.194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874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9%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18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Decil 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392.395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1.004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11%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18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Decil 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392.281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1.291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15</a:t>
                      </a:r>
                      <a:r>
                        <a:rPr lang="es-EC" sz="1100" dirty="0">
                          <a:effectLst/>
                        </a:rPr>
                        <a:t>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18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Decil 10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392.319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2.459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30%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18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Total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3.923.123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893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100%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29754967"/>
              </p:ext>
            </p:extLst>
          </p:nvPr>
        </p:nvGraphicFramePr>
        <p:xfrm>
          <a:off x="4644008" y="1196752"/>
          <a:ext cx="4258945" cy="42756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9200"/>
                <a:gridCol w="1018540"/>
                <a:gridCol w="751205"/>
              </a:tblGrid>
              <a:tr h="8147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Área geográfica y división de gasto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Gasto promedio por hogar que adquiere el bien o servicio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% Del monto de gasto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3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Alimentos y bebidas no alcohólicas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151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24%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6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Bebidas alcohólicas, tabaco y estupefacientes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17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1%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6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Prendas de vestir y calzado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51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8%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Alojamiento, agua, electricidad, gas y otros combustibles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46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7%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0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Muebles, artículos para el hogar y para la conservación ordinaria del mismo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36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6%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Salud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7%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7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Transporte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97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15%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1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Comunicaciones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37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5%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4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Recreación y cultura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33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5%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56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Educación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99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4%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9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Restaurantes y hoteles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60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8%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3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Bienes y servicios diversos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61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10%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9695717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echa derecha 6"/>
          <p:cNvSpPr/>
          <p:nvPr/>
        </p:nvSpPr>
        <p:spPr>
          <a:xfrm>
            <a:off x="1071538" y="2786058"/>
            <a:ext cx="2500330" cy="1285884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263525" indent="-263525">
              <a:buFont typeface="Arial" panose="020B0604020202020204" pitchFamily="34" charset="0"/>
              <a:buChar char="•"/>
            </a:pPr>
            <a:r>
              <a:rPr lang="es-EC" sz="2800" dirty="0" smtClean="0"/>
              <a:t>Factor Político</a:t>
            </a:r>
            <a:endParaRPr lang="es-EC" sz="2800" dirty="0"/>
          </a:p>
        </p:txBody>
      </p:sp>
      <p:sp>
        <p:nvSpPr>
          <p:cNvPr id="8" name="Forma libre 7"/>
          <p:cNvSpPr/>
          <p:nvPr/>
        </p:nvSpPr>
        <p:spPr>
          <a:xfrm>
            <a:off x="428596" y="357166"/>
            <a:ext cx="500066" cy="5857916"/>
          </a:xfrm>
          <a:custGeom>
            <a:avLst/>
            <a:gdLst>
              <a:gd name="connsiteX0" fmla="*/ 0 w 3110745"/>
              <a:gd name="connsiteY0" fmla="*/ 125349 h 752078"/>
              <a:gd name="connsiteX1" fmla="*/ 125349 w 3110745"/>
              <a:gd name="connsiteY1" fmla="*/ 0 h 752078"/>
              <a:gd name="connsiteX2" fmla="*/ 2985396 w 3110745"/>
              <a:gd name="connsiteY2" fmla="*/ 0 h 752078"/>
              <a:gd name="connsiteX3" fmla="*/ 3110745 w 3110745"/>
              <a:gd name="connsiteY3" fmla="*/ 125349 h 752078"/>
              <a:gd name="connsiteX4" fmla="*/ 3110745 w 3110745"/>
              <a:gd name="connsiteY4" fmla="*/ 626729 h 752078"/>
              <a:gd name="connsiteX5" fmla="*/ 2985396 w 3110745"/>
              <a:gd name="connsiteY5" fmla="*/ 752078 h 752078"/>
              <a:gd name="connsiteX6" fmla="*/ 125349 w 3110745"/>
              <a:gd name="connsiteY6" fmla="*/ 752078 h 752078"/>
              <a:gd name="connsiteX7" fmla="*/ 0 w 3110745"/>
              <a:gd name="connsiteY7" fmla="*/ 626729 h 752078"/>
              <a:gd name="connsiteX8" fmla="*/ 0 w 3110745"/>
              <a:gd name="connsiteY8" fmla="*/ 125349 h 75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0745" h="752078">
                <a:moveTo>
                  <a:pt x="0" y="125349"/>
                </a:moveTo>
                <a:cubicBezTo>
                  <a:pt x="0" y="56121"/>
                  <a:pt x="56121" y="0"/>
                  <a:pt x="125349" y="0"/>
                </a:cubicBezTo>
                <a:lnTo>
                  <a:pt x="2985396" y="0"/>
                </a:lnTo>
                <a:cubicBezTo>
                  <a:pt x="3054624" y="0"/>
                  <a:pt x="3110745" y="56121"/>
                  <a:pt x="3110745" y="125349"/>
                </a:cubicBezTo>
                <a:lnTo>
                  <a:pt x="3110745" y="626729"/>
                </a:lnTo>
                <a:cubicBezTo>
                  <a:pt x="3110745" y="695957"/>
                  <a:pt x="3054624" y="752078"/>
                  <a:pt x="2985396" y="752078"/>
                </a:cubicBezTo>
                <a:lnTo>
                  <a:pt x="125349" y="752078"/>
                </a:lnTo>
                <a:cubicBezTo>
                  <a:pt x="56121" y="752078"/>
                  <a:pt x="0" y="695957"/>
                  <a:pt x="0" y="626729"/>
                </a:cubicBezTo>
                <a:lnTo>
                  <a:pt x="0" y="125349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51013" tIns="93863" rIns="151013" bIns="93863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400" kern="1200" dirty="0" err="1" smtClean="0"/>
              <a:t>Anál</a:t>
            </a:r>
            <a:endParaRPr lang="es-EC" sz="2400" kern="1200" dirty="0" smtClean="0"/>
          </a:p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400" kern="1200" dirty="0" smtClean="0"/>
              <a:t>Isis</a:t>
            </a:r>
          </a:p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400" kern="1200" dirty="0" smtClean="0"/>
              <a:t> Externo</a:t>
            </a:r>
            <a:endParaRPr lang="es-EC" sz="2400" kern="1200" dirty="0"/>
          </a:p>
        </p:txBody>
      </p:sp>
      <p:sp>
        <p:nvSpPr>
          <p:cNvPr id="12" name="Flecha derecha 3"/>
          <p:cNvSpPr/>
          <p:nvPr/>
        </p:nvSpPr>
        <p:spPr>
          <a:xfrm>
            <a:off x="4071934" y="285728"/>
            <a:ext cx="4357718" cy="928694"/>
          </a:xfrm>
          <a:prstGeom prst="rightArrow">
            <a:avLst>
              <a:gd name="adj1" fmla="val 75000"/>
              <a:gd name="adj2" fmla="val 3306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63525" indent="-263525">
              <a:buFont typeface="Arial" panose="020B0604020202020204" pitchFamily="34" charset="0"/>
              <a:buChar char="•"/>
            </a:pPr>
            <a:r>
              <a:rPr lang="es-EC" sz="2800" dirty="0" smtClean="0"/>
              <a:t>Asamblea Nacional</a:t>
            </a:r>
            <a:endParaRPr lang="es-EC" sz="2800" dirty="0"/>
          </a:p>
        </p:txBody>
      </p:sp>
      <p:sp>
        <p:nvSpPr>
          <p:cNvPr id="10" name="CuadroTexto 4"/>
          <p:cNvSpPr txBox="1"/>
          <p:nvPr/>
        </p:nvSpPr>
        <p:spPr>
          <a:xfrm>
            <a:off x="3643306" y="1285860"/>
            <a:ext cx="5214974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C" sz="2300" dirty="0" smtClean="0"/>
              <a:t>Es importante contar con el respaldo del poder Legislativo, con la finalidad de agilitar la aprobación de las políticas que provienen del Poder Ejecutivo, enfocado a dinamizar el sector popular y solidario.</a:t>
            </a:r>
            <a:endParaRPr lang="es-EC" sz="2300" dirty="0"/>
          </a:p>
        </p:txBody>
      </p:sp>
      <p:sp>
        <p:nvSpPr>
          <p:cNvPr id="14" name="Flecha derecha 3"/>
          <p:cNvSpPr/>
          <p:nvPr/>
        </p:nvSpPr>
        <p:spPr>
          <a:xfrm>
            <a:off x="4071934" y="3286124"/>
            <a:ext cx="4357718" cy="928694"/>
          </a:xfrm>
          <a:prstGeom prst="rightArrow">
            <a:avLst>
              <a:gd name="adj1" fmla="val 75000"/>
              <a:gd name="adj2" fmla="val 3306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263525" indent="-263525">
              <a:buFont typeface="Arial" panose="020B0604020202020204" pitchFamily="34" charset="0"/>
              <a:buChar char="•"/>
            </a:pPr>
            <a:r>
              <a:rPr lang="es-EC" sz="2400" dirty="0" smtClean="0"/>
              <a:t>Relaciones Internacionales</a:t>
            </a:r>
            <a:endParaRPr lang="es-EC" sz="2400" dirty="0"/>
          </a:p>
        </p:txBody>
      </p:sp>
      <p:sp>
        <p:nvSpPr>
          <p:cNvPr id="16" name="CuadroTexto 13"/>
          <p:cNvSpPr txBox="1"/>
          <p:nvPr/>
        </p:nvSpPr>
        <p:spPr>
          <a:xfrm>
            <a:off x="3643306" y="4357694"/>
            <a:ext cx="5214974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C" sz="2400" dirty="0" smtClean="0"/>
              <a:t>El Gobierno Ecuatoriano sustenta su intercambio comercial en base a sus lineamientos políticos y no se enfoca en dinamizar el sector exportador con la búsqueda de acuerdos comerciales.</a:t>
            </a:r>
            <a:endParaRPr lang="es-EC" sz="2400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 derecha 3"/>
          <p:cNvSpPr/>
          <p:nvPr/>
        </p:nvSpPr>
        <p:spPr>
          <a:xfrm>
            <a:off x="534751" y="1325346"/>
            <a:ext cx="2664296" cy="752078"/>
          </a:xfrm>
          <a:prstGeom prst="rightArrow">
            <a:avLst>
              <a:gd name="adj1" fmla="val 75000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s-EC" sz="2800" dirty="0" smtClean="0"/>
              <a:t>Globalización</a:t>
            </a:r>
            <a:endParaRPr lang="es-EC" sz="2800" dirty="0"/>
          </a:p>
        </p:txBody>
      </p:sp>
      <p:sp>
        <p:nvSpPr>
          <p:cNvPr id="7" name="Flecha derecha 6"/>
          <p:cNvSpPr/>
          <p:nvPr/>
        </p:nvSpPr>
        <p:spPr>
          <a:xfrm>
            <a:off x="590419" y="3090060"/>
            <a:ext cx="2613429" cy="752078"/>
          </a:xfrm>
          <a:prstGeom prst="rightArrow">
            <a:avLst>
              <a:gd name="adj1" fmla="val 75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s-EC" sz="2800" dirty="0" smtClean="0"/>
              <a:t>Desempleo</a:t>
            </a:r>
            <a:endParaRPr lang="es-EC" sz="2800" dirty="0"/>
          </a:p>
        </p:txBody>
      </p:sp>
      <p:sp>
        <p:nvSpPr>
          <p:cNvPr id="9" name="Flecha derecha 8"/>
          <p:cNvSpPr/>
          <p:nvPr/>
        </p:nvSpPr>
        <p:spPr>
          <a:xfrm>
            <a:off x="600696" y="4781153"/>
            <a:ext cx="2613429" cy="752078"/>
          </a:xfrm>
          <a:prstGeom prst="rightArrow">
            <a:avLst>
              <a:gd name="adj1" fmla="val 7500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s-EC" sz="2800" dirty="0" smtClean="0"/>
              <a:t>Migración</a:t>
            </a:r>
            <a:endParaRPr lang="es-EC" sz="2800" dirty="0"/>
          </a:p>
        </p:txBody>
      </p:sp>
      <p:sp>
        <p:nvSpPr>
          <p:cNvPr id="2" name="Rectángulo redondeado 1"/>
          <p:cNvSpPr/>
          <p:nvPr/>
        </p:nvSpPr>
        <p:spPr>
          <a:xfrm>
            <a:off x="3275856" y="909874"/>
            <a:ext cx="5616624" cy="15830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 smtClean="0"/>
              <a:t>En la corriente globalizante de la economía, se nos presentan algunos cambios en las variables socioculturales que pueden incidir en las actitudes de los individuos hacia los productos y actividades de mercadeo.</a:t>
            </a:r>
            <a:endParaRPr lang="es-EC" dirty="0"/>
          </a:p>
        </p:txBody>
      </p:sp>
      <p:sp>
        <p:nvSpPr>
          <p:cNvPr id="10" name="Rectángulo redondeado 9"/>
          <p:cNvSpPr/>
          <p:nvPr/>
        </p:nvSpPr>
        <p:spPr>
          <a:xfrm>
            <a:off x="3275856" y="2710015"/>
            <a:ext cx="5616624" cy="15099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 smtClean="0"/>
              <a:t>A diciembre de 2014, nuestro país registró una tasa de desempleo del 4.54%, lo que demuestra que nuestro país está siendo más productivo y generando mayor riqueza.</a:t>
            </a:r>
            <a:endParaRPr lang="es-EC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3275856" y="4437112"/>
            <a:ext cx="5616624" cy="14401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 smtClean="0"/>
              <a:t>La migración constituye un fenómeno socioeconómico que se ha incrementado de manera vertiginosa en los últimos años, cerca del 25% de la población de nuestro país vive en el extranjero.</a:t>
            </a:r>
            <a:endParaRPr lang="es-EC" dirty="0"/>
          </a:p>
        </p:txBody>
      </p:sp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534751" y="312710"/>
            <a:ext cx="8229600" cy="576064"/>
          </a:xfrm>
        </p:spPr>
        <p:txBody>
          <a:bodyPr/>
          <a:lstStyle/>
          <a:p>
            <a:r>
              <a:rPr lang="es-EC" altLang="es-ES" sz="4000" dirty="0" smtClean="0"/>
              <a:t>Factor Social</a:t>
            </a:r>
          </a:p>
        </p:txBody>
      </p:sp>
    </p:spTree>
    <p:extLst>
      <p:ext uri="{BB962C8B-B14F-4D97-AF65-F5344CB8AC3E}">
        <p14:creationId xmlns="" xmlns:p14="http://schemas.microsoft.com/office/powerpoint/2010/main" val="3824197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echa derecha 6"/>
          <p:cNvSpPr/>
          <p:nvPr/>
        </p:nvSpPr>
        <p:spPr>
          <a:xfrm>
            <a:off x="662426" y="3717032"/>
            <a:ext cx="7910603" cy="752078"/>
          </a:xfrm>
          <a:prstGeom prst="rightArrow">
            <a:avLst>
              <a:gd name="adj1" fmla="val 75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s-EC" sz="2800" dirty="0" smtClean="0"/>
              <a:t>Principios de Economía Popular y Solidaria</a:t>
            </a:r>
            <a:endParaRPr lang="es-EC" sz="2800" dirty="0"/>
          </a:p>
        </p:txBody>
      </p:sp>
      <p:sp>
        <p:nvSpPr>
          <p:cNvPr id="9" name="Flecha derecha 8"/>
          <p:cNvSpPr/>
          <p:nvPr/>
        </p:nvSpPr>
        <p:spPr>
          <a:xfrm>
            <a:off x="662427" y="1130265"/>
            <a:ext cx="7942021" cy="752078"/>
          </a:xfrm>
          <a:prstGeom prst="rightArrow">
            <a:avLst>
              <a:gd name="adj1" fmla="val 7500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s-EC" sz="2800" dirty="0" smtClean="0"/>
              <a:t>Ley Orgánica de Economía Popular y Solidaria</a:t>
            </a:r>
            <a:endParaRPr lang="es-EC" sz="2800" dirty="0"/>
          </a:p>
        </p:txBody>
      </p:sp>
      <p:sp>
        <p:nvSpPr>
          <p:cNvPr id="10" name="Rectángulo redondeado 9"/>
          <p:cNvSpPr/>
          <p:nvPr/>
        </p:nvSpPr>
        <p:spPr>
          <a:xfrm>
            <a:off x="662425" y="4511310"/>
            <a:ext cx="7910603" cy="13659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 smtClean="0"/>
              <a:t>La Red de Redes de Economía Alternativa y Solidaria publicó la carta de Principios de la Economía Solidaria en Mayo de 2011, la cual establece seis principios: equidad, trabajo, sostenibilidad ambiental, cooperación, sin fines de lucro y compromiso con el entorno.</a:t>
            </a:r>
            <a:endParaRPr lang="es-EC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662426" y="1944476"/>
            <a:ext cx="7942021" cy="17005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600" dirty="0" smtClean="0"/>
              <a:t>Art. 1. “..se entiende por economía popular y solidaria a la forma de organización económica, donde sus integrantes, individual o colectivamente, organizan y desarrollan procesos de producción, intercambio, comercialización, financiamiento y consumo de bienes y servicios, para satisfacer necesidades y generar ingresos, basadas en relaciones de solidaridad, cooperación y reciprocidad, privilegiando al trabajo y al ser humano como sujeto y fin de su actividad, orientada al buen vivir, en armonía con la naturaleza..”</a:t>
            </a:r>
            <a:endParaRPr lang="es-EC" sz="1600" dirty="0"/>
          </a:p>
        </p:txBody>
      </p:sp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539552" y="482193"/>
            <a:ext cx="8229600" cy="576064"/>
          </a:xfrm>
        </p:spPr>
        <p:txBody>
          <a:bodyPr/>
          <a:lstStyle/>
          <a:p>
            <a:r>
              <a:rPr lang="es-EC" altLang="es-ES" sz="4000" dirty="0" smtClean="0"/>
              <a:t>Factor Legal</a:t>
            </a:r>
          </a:p>
        </p:txBody>
      </p:sp>
    </p:spTree>
    <p:extLst>
      <p:ext uri="{BB962C8B-B14F-4D97-AF65-F5344CB8AC3E}">
        <p14:creationId xmlns="" xmlns:p14="http://schemas.microsoft.com/office/powerpoint/2010/main" val="730396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 derecha 3"/>
          <p:cNvSpPr/>
          <p:nvPr/>
        </p:nvSpPr>
        <p:spPr>
          <a:xfrm>
            <a:off x="3851920" y="964729"/>
            <a:ext cx="2664296" cy="1024111"/>
          </a:xfrm>
          <a:prstGeom prst="rightArrow">
            <a:avLst>
              <a:gd name="adj1" fmla="val 75000"/>
              <a:gd name="adj2" fmla="val 2060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s-EC" sz="700" dirty="0" smtClean="0"/>
          </a:p>
          <a:p>
            <a:pPr marL="263525" indent="-263525">
              <a:buFont typeface="Arial" panose="020B0604020202020204" pitchFamily="34" charset="0"/>
              <a:buChar char="•"/>
            </a:pPr>
            <a:r>
              <a:rPr lang="es-EC" sz="2400" dirty="0" smtClean="0"/>
              <a:t>Bancos</a:t>
            </a:r>
            <a:endParaRPr lang="es-EC" sz="2400" dirty="0"/>
          </a:p>
        </p:txBody>
      </p:sp>
      <p:sp>
        <p:nvSpPr>
          <p:cNvPr id="7" name="Flecha derecha 6"/>
          <p:cNvSpPr/>
          <p:nvPr/>
        </p:nvSpPr>
        <p:spPr>
          <a:xfrm>
            <a:off x="3866320" y="2020863"/>
            <a:ext cx="2649896" cy="1048097"/>
          </a:xfrm>
          <a:prstGeom prst="rightArrow">
            <a:avLst>
              <a:gd name="adj1" fmla="val 75000"/>
              <a:gd name="adj2" fmla="val 1914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es-EC" sz="700" dirty="0" smtClean="0"/>
          </a:p>
          <a:p>
            <a:pPr marL="263525" indent="-263525">
              <a:buFont typeface="Arial" panose="020B0604020202020204" pitchFamily="34" charset="0"/>
              <a:buChar char="•"/>
            </a:pPr>
            <a:r>
              <a:rPr lang="es-EC" sz="2400" dirty="0" smtClean="0"/>
              <a:t>Mutualistas</a:t>
            </a:r>
            <a:endParaRPr lang="es-EC" sz="2400" dirty="0"/>
          </a:p>
        </p:txBody>
      </p:sp>
      <p:sp>
        <p:nvSpPr>
          <p:cNvPr id="8" name="Forma libre 7"/>
          <p:cNvSpPr/>
          <p:nvPr/>
        </p:nvSpPr>
        <p:spPr>
          <a:xfrm>
            <a:off x="611560" y="3180978"/>
            <a:ext cx="2880320" cy="752078"/>
          </a:xfrm>
          <a:custGeom>
            <a:avLst/>
            <a:gdLst>
              <a:gd name="connsiteX0" fmla="*/ 0 w 3110745"/>
              <a:gd name="connsiteY0" fmla="*/ 125349 h 752078"/>
              <a:gd name="connsiteX1" fmla="*/ 125349 w 3110745"/>
              <a:gd name="connsiteY1" fmla="*/ 0 h 752078"/>
              <a:gd name="connsiteX2" fmla="*/ 2985396 w 3110745"/>
              <a:gd name="connsiteY2" fmla="*/ 0 h 752078"/>
              <a:gd name="connsiteX3" fmla="*/ 3110745 w 3110745"/>
              <a:gd name="connsiteY3" fmla="*/ 125349 h 752078"/>
              <a:gd name="connsiteX4" fmla="*/ 3110745 w 3110745"/>
              <a:gd name="connsiteY4" fmla="*/ 626729 h 752078"/>
              <a:gd name="connsiteX5" fmla="*/ 2985396 w 3110745"/>
              <a:gd name="connsiteY5" fmla="*/ 752078 h 752078"/>
              <a:gd name="connsiteX6" fmla="*/ 125349 w 3110745"/>
              <a:gd name="connsiteY6" fmla="*/ 752078 h 752078"/>
              <a:gd name="connsiteX7" fmla="*/ 0 w 3110745"/>
              <a:gd name="connsiteY7" fmla="*/ 626729 h 752078"/>
              <a:gd name="connsiteX8" fmla="*/ 0 w 3110745"/>
              <a:gd name="connsiteY8" fmla="*/ 125349 h 75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0745" h="752078">
                <a:moveTo>
                  <a:pt x="0" y="125349"/>
                </a:moveTo>
                <a:cubicBezTo>
                  <a:pt x="0" y="56121"/>
                  <a:pt x="56121" y="0"/>
                  <a:pt x="125349" y="0"/>
                </a:cubicBezTo>
                <a:lnTo>
                  <a:pt x="2985396" y="0"/>
                </a:lnTo>
                <a:cubicBezTo>
                  <a:pt x="3054624" y="0"/>
                  <a:pt x="3110745" y="56121"/>
                  <a:pt x="3110745" y="125349"/>
                </a:cubicBezTo>
                <a:lnTo>
                  <a:pt x="3110745" y="626729"/>
                </a:lnTo>
                <a:cubicBezTo>
                  <a:pt x="3110745" y="695957"/>
                  <a:pt x="3054624" y="752078"/>
                  <a:pt x="2985396" y="752078"/>
                </a:cubicBezTo>
                <a:lnTo>
                  <a:pt x="125349" y="752078"/>
                </a:lnTo>
                <a:cubicBezTo>
                  <a:pt x="56121" y="752078"/>
                  <a:pt x="0" y="695957"/>
                  <a:pt x="0" y="626729"/>
                </a:cubicBezTo>
                <a:lnTo>
                  <a:pt x="0" y="125349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151013" tIns="93863" rIns="151013" bIns="93863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800" kern="1200" dirty="0" smtClean="0"/>
              <a:t>Microcrédito</a:t>
            </a:r>
            <a:endParaRPr lang="es-EC" sz="2800" kern="1200" dirty="0"/>
          </a:p>
        </p:txBody>
      </p:sp>
      <p:sp>
        <p:nvSpPr>
          <p:cNvPr id="9" name="Flecha derecha 8"/>
          <p:cNvSpPr/>
          <p:nvPr/>
        </p:nvSpPr>
        <p:spPr>
          <a:xfrm>
            <a:off x="3875572" y="3028950"/>
            <a:ext cx="2664297" cy="976114"/>
          </a:xfrm>
          <a:prstGeom prst="rightArrow">
            <a:avLst>
              <a:gd name="adj1" fmla="val 75000"/>
              <a:gd name="adj2" fmla="val 2258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 smtClean="0"/>
              <a:t>Sociedades Financieras</a:t>
            </a:r>
            <a:endParaRPr lang="es-EC" sz="2400" dirty="0"/>
          </a:p>
        </p:txBody>
      </p:sp>
      <p:sp>
        <p:nvSpPr>
          <p:cNvPr id="11" name="Forma libre 10"/>
          <p:cNvSpPr/>
          <p:nvPr/>
        </p:nvSpPr>
        <p:spPr>
          <a:xfrm>
            <a:off x="3875572" y="3980917"/>
            <a:ext cx="2664297" cy="960251"/>
          </a:xfrm>
          <a:custGeom>
            <a:avLst/>
            <a:gdLst>
              <a:gd name="connsiteX0" fmla="*/ 0 w 4666118"/>
              <a:gd name="connsiteY0" fmla="*/ 94010 h 752078"/>
              <a:gd name="connsiteX1" fmla="*/ 4290079 w 4666118"/>
              <a:gd name="connsiteY1" fmla="*/ 94010 h 752078"/>
              <a:gd name="connsiteX2" fmla="*/ 4290079 w 4666118"/>
              <a:gd name="connsiteY2" fmla="*/ 0 h 752078"/>
              <a:gd name="connsiteX3" fmla="*/ 4666118 w 4666118"/>
              <a:gd name="connsiteY3" fmla="*/ 376039 h 752078"/>
              <a:gd name="connsiteX4" fmla="*/ 4290079 w 4666118"/>
              <a:gd name="connsiteY4" fmla="*/ 752078 h 752078"/>
              <a:gd name="connsiteX5" fmla="*/ 4290079 w 4666118"/>
              <a:gd name="connsiteY5" fmla="*/ 658068 h 752078"/>
              <a:gd name="connsiteX6" fmla="*/ 0 w 4666118"/>
              <a:gd name="connsiteY6" fmla="*/ 658068 h 752078"/>
              <a:gd name="connsiteX7" fmla="*/ 0 w 4666118"/>
              <a:gd name="connsiteY7" fmla="*/ 94010 h 75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6118" h="752078">
                <a:moveTo>
                  <a:pt x="0" y="94010"/>
                </a:moveTo>
                <a:lnTo>
                  <a:pt x="4290079" y="94010"/>
                </a:lnTo>
                <a:lnTo>
                  <a:pt x="4290079" y="0"/>
                </a:lnTo>
                <a:lnTo>
                  <a:pt x="4666118" y="376039"/>
                </a:lnTo>
                <a:lnTo>
                  <a:pt x="4290079" y="752078"/>
                </a:lnTo>
                <a:lnTo>
                  <a:pt x="4290079" y="658068"/>
                </a:lnTo>
                <a:lnTo>
                  <a:pt x="0" y="658068"/>
                </a:lnTo>
                <a:lnTo>
                  <a:pt x="0" y="9401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4765" tIns="118775" rIns="306794" bIns="118775" numCol="1" spcCol="1270" anchor="t" anchorCtr="0">
            <a:noAutofit/>
          </a:bodyPr>
          <a:lstStyle/>
          <a:p>
            <a:pPr marL="87313" lvl="1" algn="l" defTabSz="1733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EC" sz="1200" dirty="0" smtClean="0"/>
          </a:p>
          <a:p>
            <a:pPr marL="363538" lvl="1" indent="-276225" algn="l" defTabSz="1733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C" sz="2400" dirty="0" smtClean="0"/>
              <a:t>Cooperativas</a:t>
            </a:r>
            <a:endParaRPr lang="es-EC" sz="2400" kern="1200" dirty="0"/>
          </a:p>
        </p:txBody>
      </p:sp>
      <p:sp>
        <p:nvSpPr>
          <p:cNvPr id="10" name="Forma libre 9"/>
          <p:cNvSpPr/>
          <p:nvPr/>
        </p:nvSpPr>
        <p:spPr>
          <a:xfrm>
            <a:off x="3875572" y="4982550"/>
            <a:ext cx="2664297" cy="966730"/>
          </a:xfrm>
          <a:custGeom>
            <a:avLst/>
            <a:gdLst>
              <a:gd name="connsiteX0" fmla="*/ 0 w 4666118"/>
              <a:gd name="connsiteY0" fmla="*/ 94010 h 752078"/>
              <a:gd name="connsiteX1" fmla="*/ 4290079 w 4666118"/>
              <a:gd name="connsiteY1" fmla="*/ 94010 h 752078"/>
              <a:gd name="connsiteX2" fmla="*/ 4290079 w 4666118"/>
              <a:gd name="connsiteY2" fmla="*/ 0 h 752078"/>
              <a:gd name="connsiteX3" fmla="*/ 4666118 w 4666118"/>
              <a:gd name="connsiteY3" fmla="*/ 376039 h 752078"/>
              <a:gd name="connsiteX4" fmla="*/ 4290079 w 4666118"/>
              <a:gd name="connsiteY4" fmla="*/ 752078 h 752078"/>
              <a:gd name="connsiteX5" fmla="*/ 4290079 w 4666118"/>
              <a:gd name="connsiteY5" fmla="*/ 658068 h 752078"/>
              <a:gd name="connsiteX6" fmla="*/ 0 w 4666118"/>
              <a:gd name="connsiteY6" fmla="*/ 658068 h 752078"/>
              <a:gd name="connsiteX7" fmla="*/ 0 w 4666118"/>
              <a:gd name="connsiteY7" fmla="*/ 94010 h 75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6118" h="752078">
                <a:moveTo>
                  <a:pt x="0" y="94010"/>
                </a:moveTo>
                <a:lnTo>
                  <a:pt x="4290079" y="94010"/>
                </a:lnTo>
                <a:lnTo>
                  <a:pt x="4290079" y="0"/>
                </a:lnTo>
                <a:lnTo>
                  <a:pt x="4666118" y="376039"/>
                </a:lnTo>
                <a:lnTo>
                  <a:pt x="4290079" y="752078"/>
                </a:lnTo>
                <a:lnTo>
                  <a:pt x="4290079" y="658068"/>
                </a:lnTo>
                <a:lnTo>
                  <a:pt x="0" y="658068"/>
                </a:lnTo>
                <a:lnTo>
                  <a:pt x="0" y="9401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4765" tIns="118775" rIns="306794" bIns="118775" numCol="1" spcCol="1270" anchor="t" anchorCtr="0">
            <a:noAutofit/>
          </a:bodyPr>
          <a:lstStyle/>
          <a:p>
            <a:pPr marL="87313" lvl="1" algn="l" defTabSz="1733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EC" sz="1100" dirty="0" smtClean="0"/>
          </a:p>
          <a:p>
            <a:pPr marL="363538" lvl="1" indent="-276225" algn="l" defTabSz="1733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C" sz="2400" dirty="0" smtClean="0"/>
              <a:t>Banca Pública</a:t>
            </a:r>
            <a:endParaRPr lang="es-EC" sz="2400" kern="1200" dirty="0"/>
          </a:p>
        </p:txBody>
      </p:sp>
      <p:sp>
        <p:nvSpPr>
          <p:cNvPr id="12" name="Flecha derecha 11"/>
          <p:cNvSpPr/>
          <p:nvPr/>
        </p:nvSpPr>
        <p:spPr>
          <a:xfrm>
            <a:off x="6732240" y="3821038"/>
            <a:ext cx="1984188" cy="760090"/>
          </a:xfrm>
          <a:prstGeom prst="rightArrow">
            <a:avLst>
              <a:gd name="adj1" fmla="val 75000"/>
              <a:gd name="adj2" fmla="val 2258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Sector Financiero</a:t>
            </a:r>
            <a:endParaRPr lang="es-EC" sz="1600" dirty="0"/>
          </a:p>
        </p:txBody>
      </p:sp>
      <p:sp>
        <p:nvSpPr>
          <p:cNvPr id="14" name="Flecha derecha 13"/>
          <p:cNvSpPr/>
          <p:nvPr/>
        </p:nvSpPr>
        <p:spPr>
          <a:xfrm>
            <a:off x="6732240" y="4581128"/>
            <a:ext cx="1984188" cy="720080"/>
          </a:xfrm>
          <a:prstGeom prst="rightArrow">
            <a:avLst>
              <a:gd name="adj1" fmla="val 75000"/>
              <a:gd name="adj2" fmla="val 2258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Sector Real</a:t>
            </a:r>
            <a:endParaRPr lang="es-EC" sz="1600" dirty="0"/>
          </a:p>
        </p:txBody>
      </p:sp>
      <p:cxnSp>
        <p:nvCxnSpPr>
          <p:cNvPr id="3" name="Conector recto 2"/>
          <p:cNvCxnSpPr>
            <a:stCxn id="11" idx="3"/>
          </p:cNvCxnSpPr>
          <p:nvPr/>
        </p:nvCxnSpPr>
        <p:spPr>
          <a:xfrm flipV="1">
            <a:off x="6539869" y="4179807"/>
            <a:ext cx="192371" cy="2812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>
            <a:stCxn id="11" idx="3"/>
            <a:endCxn id="14" idx="1"/>
          </p:cNvCxnSpPr>
          <p:nvPr/>
        </p:nvCxnSpPr>
        <p:spPr>
          <a:xfrm>
            <a:off x="6539869" y="4461043"/>
            <a:ext cx="192371" cy="4801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ángulo 16"/>
          <p:cNvSpPr/>
          <p:nvPr/>
        </p:nvSpPr>
        <p:spPr>
          <a:xfrm>
            <a:off x="2699792" y="435598"/>
            <a:ext cx="3078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dirty="0"/>
              <a:t>Análisis Interno</a:t>
            </a:r>
          </a:p>
        </p:txBody>
      </p:sp>
    </p:spTree>
    <p:extLst>
      <p:ext uri="{BB962C8B-B14F-4D97-AF65-F5344CB8AC3E}">
        <p14:creationId xmlns="" xmlns:p14="http://schemas.microsoft.com/office/powerpoint/2010/main" val="3973399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>
            <p:extLst>
              <p:ext uri="{D42A27DB-BD31-4B8C-83A1-F6EECF244321}">
                <p14:modId xmlns="" xmlns:p14="http://schemas.microsoft.com/office/powerpoint/2010/main" val="1940666768"/>
              </p:ext>
            </p:extLst>
          </p:nvPr>
        </p:nvGraphicFramePr>
        <p:xfrm>
          <a:off x="323528" y="620688"/>
          <a:ext cx="360040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="" xmlns:p14="http://schemas.microsoft.com/office/powerpoint/2010/main" val="1251506269"/>
              </p:ext>
            </p:extLst>
          </p:nvPr>
        </p:nvGraphicFramePr>
        <p:xfrm>
          <a:off x="4860032" y="620688"/>
          <a:ext cx="342010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="" xmlns:p14="http://schemas.microsoft.com/office/powerpoint/2010/main" val="1154652024"/>
              </p:ext>
            </p:extLst>
          </p:nvPr>
        </p:nvGraphicFramePr>
        <p:xfrm>
          <a:off x="323528" y="2636912"/>
          <a:ext cx="3600400" cy="1870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="" xmlns:p14="http://schemas.microsoft.com/office/powerpoint/2010/main" val="3813726204"/>
              </p:ext>
            </p:extLst>
          </p:nvPr>
        </p:nvGraphicFramePr>
        <p:xfrm>
          <a:off x="323528" y="4509120"/>
          <a:ext cx="3600400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Gráfico 11"/>
          <p:cNvGraphicFramePr/>
          <p:nvPr>
            <p:extLst>
              <p:ext uri="{D42A27DB-BD31-4B8C-83A1-F6EECF244321}">
                <p14:modId xmlns="" xmlns:p14="http://schemas.microsoft.com/office/powerpoint/2010/main" val="1510097024"/>
              </p:ext>
            </p:extLst>
          </p:nvPr>
        </p:nvGraphicFramePr>
        <p:xfrm>
          <a:off x="4067944" y="2780928"/>
          <a:ext cx="490728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95536" y="62068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C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4380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title"/>
          </p:nvPr>
        </p:nvSpPr>
        <p:spPr>
          <a:xfrm>
            <a:off x="457200" y="3222625"/>
            <a:ext cx="8229600" cy="1143000"/>
          </a:xfrm>
        </p:spPr>
        <p:txBody>
          <a:bodyPr/>
          <a:lstStyle/>
          <a:p>
            <a:r>
              <a:rPr lang="es-ES" altLang="es-ES" sz="3600" b="1" dirty="0" smtClean="0"/>
              <a:t>CAPÍTULO IV</a:t>
            </a:r>
            <a:r>
              <a:rPr lang="es-ES" altLang="es-ES" sz="3200" dirty="0" smtClean="0"/>
              <a:t/>
            </a:r>
            <a:br>
              <a:rPr lang="es-ES" altLang="es-ES" sz="3200" dirty="0" smtClean="0"/>
            </a:br>
            <a:r>
              <a:rPr lang="es-ES" altLang="es-ES" sz="3200" dirty="0" smtClean="0"/>
              <a:t/>
            </a:r>
            <a:br>
              <a:rPr lang="es-ES" altLang="es-ES" sz="3200" dirty="0" smtClean="0"/>
            </a:br>
            <a:r>
              <a:rPr lang="es-ES" altLang="es-ES" sz="3200" dirty="0" smtClean="0"/>
              <a:t/>
            </a:r>
            <a:br>
              <a:rPr lang="es-ES" altLang="es-ES" sz="3200" dirty="0" smtClean="0"/>
            </a:br>
            <a:r>
              <a:rPr lang="es-ES" altLang="es-ES" sz="2800" dirty="0" smtClean="0"/>
              <a:t>METODOLOGÍA PARA LA APLICACIÓN DEL BONO JOAQUÍN GALLEGOS LARA COMO GARANTÍA PARA EL OTORGAMIENTO DE MICROCRÉDITOS A LAS MUJERES EN EXTREMA POBREZA.</a:t>
            </a:r>
            <a:endParaRPr lang="es-ES" altLang="es-ES" sz="3200" dirty="0" smtClean="0"/>
          </a:p>
        </p:txBody>
      </p:sp>
    </p:spTree>
    <p:extLst>
      <p:ext uri="{BB962C8B-B14F-4D97-AF65-F5344CB8AC3E}">
        <p14:creationId xmlns="" xmlns:p14="http://schemas.microsoft.com/office/powerpoint/2010/main" val="1356001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ecuavisa.com/sites/ecuavisa.com/files/fotos/2013/02/bnf_26-02-2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05" y="3093087"/>
            <a:ext cx="1504836" cy="114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echa derecha 4"/>
          <p:cNvSpPr/>
          <p:nvPr/>
        </p:nvSpPr>
        <p:spPr>
          <a:xfrm>
            <a:off x="4013448" y="3040856"/>
            <a:ext cx="990600" cy="776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5004048" y="3138447"/>
            <a:ext cx="1673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C" b="1" dirty="0"/>
              <a:t>Elementos del microcrédito</a:t>
            </a:r>
          </a:p>
        </p:txBody>
      </p:sp>
      <p:sp>
        <p:nvSpPr>
          <p:cNvPr id="9" name="Pentágono 8"/>
          <p:cNvSpPr/>
          <p:nvPr/>
        </p:nvSpPr>
        <p:spPr>
          <a:xfrm>
            <a:off x="6677924" y="1131305"/>
            <a:ext cx="2142548" cy="643231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Monto</a:t>
            </a:r>
          </a:p>
          <a:p>
            <a:pPr algn="ctr"/>
            <a:r>
              <a:rPr lang="es-EC" b="1" dirty="0" smtClean="0"/>
              <a:t>$ 240 a 1.094</a:t>
            </a:r>
            <a:endParaRPr lang="es-EC" b="1" dirty="0"/>
          </a:p>
        </p:txBody>
      </p:sp>
      <p:sp>
        <p:nvSpPr>
          <p:cNvPr id="11" name="Pentágono 10"/>
          <p:cNvSpPr/>
          <p:nvPr/>
        </p:nvSpPr>
        <p:spPr>
          <a:xfrm>
            <a:off x="6677924" y="1916832"/>
            <a:ext cx="2142548" cy="62054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Plazo</a:t>
            </a:r>
          </a:p>
          <a:p>
            <a:pPr algn="ctr"/>
            <a:r>
              <a:rPr lang="es-EC" b="1" dirty="0" smtClean="0"/>
              <a:t>12 a 24 meses</a:t>
            </a:r>
            <a:endParaRPr lang="es-EC" b="1" dirty="0"/>
          </a:p>
        </p:txBody>
      </p:sp>
      <p:sp>
        <p:nvSpPr>
          <p:cNvPr id="12" name="Pentágono 11"/>
          <p:cNvSpPr/>
          <p:nvPr/>
        </p:nvSpPr>
        <p:spPr>
          <a:xfrm>
            <a:off x="6677924" y="2669085"/>
            <a:ext cx="2142548" cy="615899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Interés</a:t>
            </a:r>
          </a:p>
          <a:p>
            <a:pPr algn="ctr"/>
            <a:r>
              <a:rPr lang="es-EC" b="1" dirty="0" smtClean="0"/>
              <a:t>5% anual</a:t>
            </a:r>
            <a:endParaRPr lang="es-EC" b="1" dirty="0"/>
          </a:p>
        </p:txBody>
      </p:sp>
      <p:sp>
        <p:nvSpPr>
          <p:cNvPr id="13" name="Pentágono 12"/>
          <p:cNvSpPr/>
          <p:nvPr/>
        </p:nvSpPr>
        <p:spPr>
          <a:xfrm>
            <a:off x="6677924" y="3429000"/>
            <a:ext cx="2142548" cy="71419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Amortizaciones</a:t>
            </a:r>
          </a:p>
          <a:p>
            <a:pPr algn="ctr"/>
            <a:r>
              <a:rPr lang="es-EC" b="1" dirty="0" smtClean="0"/>
              <a:t>$48 mensuales</a:t>
            </a:r>
            <a:endParaRPr lang="es-EC" b="1" dirty="0"/>
          </a:p>
        </p:txBody>
      </p:sp>
      <p:sp>
        <p:nvSpPr>
          <p:cNvPr id="14" name="Pentágono 13"/>
          <p:cNvSpPr/>
          <p:nvPr/>
        </p:nvSpPr>
        <p:spPr>
          <a:xfrm>
            <a:off x="6677924" y="4287210"/>
            <a:ext cx="2155054" cy="653958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Doc. Cobranza</a:t>
            </a:r>
          </a:p>
          <a:p>
            <a:pPr algn="ctr"/>
            <a:r>
              <a:rPr lang="es-EC" b="1" dirty="0" smtClean="0"/>
              <a:t>Pagaré</a:t>
            </a:r>
          </a:p>
        </p:txBody>
      </p:sp>
      <p:sp>
        <p:nvSpPr>
          <p:cNvPr id="15" name="Pentágono 14"/>
          <p:cNvSpPr/>
          <p:nvPr/>
        </p:nvSpPr>
        <p:spPr>
          <a:xfrm>
            <a:off x="6665418" y="5085184"/>
            <a:ext cx="2155054" cy="643231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Garantía</a:t>
            </a:r>
          </a:p>
          <a:p>
            <a:pPr algn="ctr"/>
            <a:r>
              <a:rPr lang="es-EC" b="1" dirty="0" smtClean="0"/>
              <a:t>Bono JGL</a:t>
            </a:r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393948" y="476672"/>
            <a:ext cx="8426524" cy="770149"/>
          </a:xfrm>
        </p:spPr>
        <p:txBody>
          <a:bodyPr/>
          <a:lstStyle/>
          <a:p>
            <a:r>
              <a:rPr lang="es-EC" sz="3200" b="1" dirty="0" smtClean="0"/>
              <a:t>Microcrédito Bono Joaquín Gallegos Lara</a:t>
            </a:r>
            <a:endParaRPr lang="es-EC" sz="3200" b="1" dirty="0"/>
          </a:p>
        </p:txBody>
      </p:sp>
      <p:pic>
        <p:nvPicPr>
          <p:cNvPr id="2052" name="Picture 4" descr="http://www.monografias.com/trabajos104/mejorando-estrategias-pedagogicas-inclusion-personas-discapacidad/image00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174" y="4019984"/>
            <a:ext cx="1451435" cy="14621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ángulo 18"/>
          <p:cNvSpPr/>
          <p:nvPr/>
        </p:nvSpPr>
        <p:spPr>
          <a:xfrm>
            <a:off x="685733" y="1214219"/>
            <a:ext cx="1841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C" b="1" dirty="0" smtClean="0"/>
              <a:t>Beneficiarios </a:t>
            </a:r>
            <a:r>
              <a:rPr lang="es-ES" altLang="es-EC" b="1" dirty="0"/>
              <a:t>del microcrédito</a:t>
            </a:r>
          </a:p>
        </p:txBody>
      </p:sp>
      <p:pic>
        <p:nvPicPr>
          <p:cNvPr id="2056" name="Picture 8" descr="http://xn--lamaanaonline-lkb.com.ar/fotos/138236227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33" y="1888536"/>
            <a:ext cx="1866590" cy="11199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 19"/>
          <p:cNvSpPr/>
          <p:nvPr/>
        </p:nvSpPr>
        <p:spPr>
          <a:xfrm>
            <a:off x="3100511" y="5413057"/>
            <a:ext cx="2090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C" b="1" dirty="0" smtClean="0"/>
              <a:t>Estar registrado en la base de datos</a:t>
            </a:r>
            <a:endParaRPr lang="es-ES" altLang="es-EC" b="1" dirty="0"/>
          </a:p>
        </p:txBody>
      </p:sp>
    </p:spTree>
    <p:extLst>
      <p:ext uri="{BB962C8B-B14F-4D97-AF65-F5344CB8AC3E}">
        <p14:creationId xmlns="" xmlns:p14="http://schemas.microsoft.com/office/powerpoint/2010/main" val="559674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3"/>
          <p:cNvSpPr>
            <a:spLocks noChangeArrowheads="1"/>
          </p:cNvSpPr>
          <p:nvPr/>
        </p:nvSpPr>
        <p:spPr bwMode="gray">
          <a:xfrm>
            <a:off x="1763688" y="1268759"/>
            <a:ext cx="6286500" cy="733349"/>
          </a:xfrm>
          <a:prstGeom prst="roundRect">
            <a:avLst>
              <a:gd name="adj" fmla="val 49106"/>
            </a:avLst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ESTRUCTURA DE LA PRESENTACIÓN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</a:p>
        </p:txBody>
      </p:sp>
      <p:sp>
        <p:nvSpPr>
          <p:cNvPr id="4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gray">
          <a:xfrm>
            <a:off x="1043608" y="2204864"/>
            <a:ext cx="3879391" cy="916655"/>
          </a:xfrm>
          <a:prstGeom prst="homePlat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261938" lvl="0" indent="-261938">
              <a:buAutoNum type="arabicPeriod"/>
            </a:pPr>
            <a:r>
              <a:rPr kumimoji="0" lang="es-EC" alt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Planteamiento</a:t>
            </a:r>
            <a:r>
              <a:rPr kumimoji="0" lang="es-EC" altLang="es-ES" sz="20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kumimoji="0" lang="es-EC" altLang="es-ES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endParaRPr kumimoji="0" lang="es-EC" altLang="es-ES" sz="2000" b="1" i="0" u="none" strike="noStrike" kern="120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0"/>
            <a:r>
              <a:rPr lang="es-EC" altLang="es-ES" sz="2000" b="1" baseline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y Justificación</a:t>
            </a:r>
            <a:endParaRPr kumimoji="0" lang="es-ES" altLang="es-ES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gray">
          <a:xfrm>
            <a:off x="5116962" y="2191862"/>
            <a:ext cx="3879391" cy="942658"/>
          </a:xfrm>
          <a:prstGeom prst="homePlat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0">
              <a:defRPr/>
            </a:pPr>
            <a:r>
              <a:rPr lang="es-ES_tradnl" altLang="es-ES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ES_tradnl" altLang="es-ES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_tradnl" altLang="es-ES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Situacional del </a:t>
            </a:r>
          </a:p>
          <a:p>
            <a:pPr marL="261938" lvl="0">
              <a:defRPr/>
            </a:pPr>
            <a:r>
              <a:rPr lang="es-ES_tradnl" altLang="es-ES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Microcrédito en el </a:t>
            </a:r>
            <a:r>
              <a:rPr lang="es-ES_tradnl" altLang="es-ES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Ecuador </a:t>
            </a:r>
            <a:endParaRPr lang="es-ES_tradnl" altLang="es-ES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gray">
          <a:xfrm>
            <a:off x="1043608" y="3324275"/>
            <a:ext cx="3879391" cy="947371"/>
          </a:xfrm>
          <a:prstGeom prst="homePlat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s-ES_tradnl" altLang="es-ES" sz="2000" b="1" dirty="0">
                <a:solidFill>
                  <a:sysClr val="windowText" lastClr="000000"/>
                </a:solidFill>
                <a:latin typeface="+mj-lt"/>
              </a:rPr>
              <a:t>2</a:t>
            </a:r>
            <a:r>
              <a:rPr lang="es-ES_tradnl" altLang="es-ES" sz="2000" dirty="0">
                <a:solidFill>
                  <a:sysClr val="windowText" lastClr="000000"/>
                </a:solidFill>
                <a:latin typeface="+mj-lt"/>
              </a:rPr>
              <a:t>. </a:t>
            </a:r>
            <a:r>
              <a:rPr lang="es-ES" altLang="es-ES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 de la MSME</a:t>
            </a:r>
          </a:p>
          <a:p>
            <a:pPr marL="358775" lvl="0">
              <a:defRPr/>
            </a:pPr>
            <a:r>
              <a:rPr lang="es-ES" altLang="es-ES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del Bono </a:t>
            </a:r>
            <a:r>
              <a:rPr lang="es-ES" altLang="es-ES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JGL</a:t>
            </a:r>
            <a:endParaRPr lang="es-ES" altLang="es-ES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gray">
          <a:xfrm>
            <a:off x="5148064" y="3356992"/>
            <a:ext cx="3879391" cy="914654"/>
          </a:xfrm>
          <a:prstGeom prst="homePlat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0">
              <a:defRPr/>
            </a:pPr>
            <a:r>
              <a:rPr lang="es-ES_tradnl" altLang="es-ES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ES_tradnl" altLang="es-ES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Metodología microcrédito</a:t>
            </a:r>
          </a:p>
          <a:p>
            <a:pPr marL="266700" lvl="0">
              <a:defRPr/>
            </a:pPr>
            <a:r>
              <a:rPr lang="es-ES_tradnl" altLang="es-ES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Bono JGL </a:t>
            </a:r>
            <a:endParaRPr lang="es-ES_tradnl" altLang="es-E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gray">
          <a:xfrm>
            <a:off x="1043608" y="4474402"/>
            <a:ext cx="3879391" cy="899815"/>
          </a:xfrm>
          <a:prstGeom prst="homePlat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0">
              <a:defRPr/>
            </a:pPr>
            <a:r>
              <a:rPr lang="es-ES" altLang="es-ES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altLang="es-ES" sz="2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_tradnl" altLang="es-ES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Evolución del  Microcrédito</a:t>
            </a:r>
          </a:p>
          <a:p>
            <a:pPr marL="261938" lvl="0">
              <a:defRPr/>
            </a:pPr>
            <a:r>
              <a:rPr lang="es-ES_tradnl" altLang="es-ES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_tradnl" altLang="es-ES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Ecuador</a:t>
            </a:r>
            <a:r>
              <a:rPr lang="es-ES" altLang="es-ES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altLang="es-ES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gray">
          <a:xfrm>
            <a:off x="5148064" y="4474402"/>
            <a:ext cx="3879391" cy="864053"/>
          </a:xfrm>
          <a:prstGeom prst="homePlat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0">
              <a:defRPr/>
            </a:pPr>
            <a:r>
              <a:rPr lang="es-ES_tradnl" altLang="es-ES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s-ES_tradnl" altLang="es-ES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_tradnl" altLang="es-ES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 y </a:t>
            </a:r>
          </a:p>
          <a:p>
            <a:pPr marL="266700" lvl="0">
              <a:defRPr/>
            </a:pPr>
            <a:r>
              <a:rPr lang="es-ES_tradnl" altLang="es-ES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</a:p>
        </p:txBody>
      </p:sp>
    </p:spTree>
    <p:extLst>
      <p:ext uri="{BB962C8B-B14F-4D97-AF65-F5344CB8AC3E}">
        <p14:creationId xmlns="" xmlns:p14="http://schemas.microsoft.com/office/powerpoint/2010/main" val="271601309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/>
          <p:cNvSpPr>
            <a:spLocks noGrp="1"/>
          </p:cNvSpPr>
          <p:nvPr>
            <p:ph type="title"/>
          </p:nvPr>
        </p:nvSpPr>
        <p:spPr>
          <a:xfrm>
            <a:off x="673224" y="620688"/>
            <a:ext cx="4258816" cy="759430"/>
          </a:xfrm>
        </p:spPr>
        <p:txBody>
          <a:bodyPr/>
          <a:lstStyle/>
          <a:p>
            <a:pPr marL="342900" indent="-342900"/>
            <a:r>
              <a:rPr lang="es-ES" altLang="es-ES" sz="2400" b="1" dirty="0" smtClean="0"/>
              <a:t>Solicitud de Crédito</a:t>
            </a:r>
            <a:endParaRPr lang="es-ES" altLang="es-ES" sz="2000" dirty="0" smtClean="0"/>
          </a:p>
        </p:txBody>
      </p:sp>
      <p:pic>
        <p:nvPicPr>
          <p:cNvPr id="5" name="Imagen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12775"/>
            <a:ext cx="4248472" cy="482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412775"/>
            <a:ext cx="3512299" cy="482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 Título"/>
          <p:cNvSpPr txBox="1">
            <a:spLocks/>
          </p:cNvSpPr>
          <p:nvPr/>
        </p:nvSpPr>
        <p:spPr bwMode="auto">
          <a:xfrm>
            <a:off x="5148063" y="653345"/>
            <a:ext cx="3656315" cy="75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/>
            <a:r>
              <a:rPr lang="es-ES" altLang="es-ES" sz="2400" b="1" dirty="0" smtClean="0"/>
              <a:t>Pagaré</a:t>
            </a:r>
            <a:endParaRPr lang="es-ES" altLang="es-ES" sz="20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4213" y="27813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s-MX" b="1" cap="all" dirty="0" smtClean="0"/>
              <a:t/>
            </a:r>
            <a:br>
              <a:rPr lang="es-MX" b="1" cap="all" dirty="0" smtClean="0"/>
            </a:br>
            <a:r>
              <a:rPr lang="es-MX" b="1" cap="all" dirty="0" smtClean="0"/>
              <a:t>Conclusiones </a:t>
            </a:r>
            <a:r>
              <a:rPr lang="es-MX" b="1" cap="all" dirty="0"/>
              <a:t>y Recomendaciones</a:t>
            </a: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MX" b="1" cap="all" dirty="0" smtClean="0"/>
              <a:t/>
            </a:r>
            <a:br>
              <a:rPr lang="es-MX" b="1" cap="all" dirty="0" smtClean="0"/>
            </a:br>
            <a:r>
              <a:rPr lang="es-MX" sz="3600" b="1" cap="all" dirty="0" smtClean="0"/>
              <a:t>Conclusiones</a:t>
            </a: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sp>
        <p:nvSpPr>
          <p:cNvPr id="39939" name="2 Marcador de contenido"/>
          <p:cNvSpPr>
            <a:spLocks noGrp="1"/>
          </p:cNvSpPr>
          <p:nvPr>
            <p:ph idx="1"/>
          </p:nvPr>
        </p:nvSpPr>
        <p:spPr>
          <a:xfrm>
            <a:off x="467544" y="1196753"/>
            <a:ext cx="8208143" cy="1728192"/>
          </a:xfrm>
        </p:spPr>
        <p:txBody>
          <a:bodyPr/>
          <a:lstStyle/>
          <a:p>
            <a:pPr algn="just">
              <a:defRPr/>
            </a:pPr>
            <a:r>
              <a:rPr lang="es-ES" sz="1800" dirty="0"/>
              <a:t>La metodología de evaluación de crédito para la aplicación del bono </a:t>
            </a:r>
            <a:r>
              <a:rPr lang="es-ES" sz="1800" dirty="0" smtClean="0"/>
              <a:t>JGL </a:t>
            </a:r>
            <a:r>
              <a:rPr lang="es-ES" sz="1800" dirty="0"/>
              <a:t>como garantía para el otorgamiento de microcréditos a las personas en extrema pobreza en la ciudad de Quito, se desarrolló en base a establecer las políticas y procedimientos para evaluar la condición personal de los solicitantes, para lo cual se estableció condicionamientos cuantitativos y cualitativos.</a:t>
            </a:r>
          </a:p>
          <a:p>
            <a:pPr algn="just">
              <a:buNone/>
            </a:pPr>
            <a:endParaRPr lang="es-ES" altLang="es-ES" sz="1800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467544" y="2948751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 algn="just">
              <a:buFont typeface="Arial" pitchFamily="34" charset="0"/>
              <a:buChar char="•"/>
              <a:tabLst>
                <a:tab pos="365125" algn="l"/>
              </a:tabLst>
              <a:defRPr/>
            </a:pPr>
            <a:r>
              <a:rPr lang="es-ES" dirty="0" smtClean="0">
                <a:latin typeface="+mj-lt"/>
              </a:rPr>
              <a:t>Las familias en situación de extrema pobreza de la ciudad de Quito son sensibles a cualquier cambio en las condiciones de su ingreso y consumo en sus hogares. Los </a:t>
            </a:r>
            <a:r>
              <a:rPr lang="es-ES" dirty="0" err="1" smtClean="0">
                <a:latin typeface="+mj-lt"/>
              </a:rPr>
              <a:t>deciles</a:t>
            </a:r>
            <a:r>
              <a:rPr lang="es-ES" dirty="0" smtClean="0">
                <a:latin typeface="+mj-lt"/>
              </a:rPr>
              <a:t> con menores ingresos tienen mayor dificultad para abastecerse de los productos de primera necesidad.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67544" y="4338970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 algn="just">
              <a:buFont typeface="Arial" pitchFamily="34" charset="0"/>
              <a:buChar char="•"/>
              <a:defRPr/>
            </a:pPr>
            <a:r>
              <a:rPr lang="es-ES" dirty="0" smtClean="0">
                <a:latin typeface="+mj-lt"/>
              </a:rPr>
              <a:t> El financiamiento es un factor importante para los emprendedores; en el caso de las personas con menores ingresos, la provisión de un microcrédito tiene una mayor incidencia en el apoyo y generación de actividades productivas. Ya que, no acceden al sistema financiero formal para el financiamiento y carecen de redes sociales físicas para obtener dinero para iniciar un negocio</a:t>
            </a:r>
            <a:r>
              <a:rPr lang="es-MX" dirty="0" smtClean="0">
                <a:latin typeface="+mj-lt"/>
              </a:rPr>
              <a:t>.</a:t>
            </a:r>
            <a:endParaRPr lang="es-ES" dirty="0">
              <a:latin typeface="+mj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Título"/>
          <p:cNvSpPr>
            <a:spLocks noGrp="1"/>
          </p:cNvSpPr>
          <p:nvPr>
            <p:ph type="title"/>
          </p:nvPr>
        </p:nvSpPr>
        <p:spPr>
          <a:xfrm>
            <a:off x="606996" y="476672"/>
            <a:ext cx="8229600" cy="720080"/>
          </a:xfrm>
        </p:spPr>
        <p:txBody>
          <a:bodyPr/>
          <a:lstStyle/>
          <a:p>
            <a:pPr marL="342900" indent="-342900"/>
            <a:r>
              <a:rPr lang="es-MX" altLang="es-ES" sz="3600" b="1" dirty="0" smtClean="0"/>
              <a:t>Recomendaciones</a:t>
            </a:r>
            <a:endParaRPr lang="es-ES" altLang="es-ES" sz="3600" dirty="0" smtClean="0"/>
          </a:p>
        </p:txBody>
      </p:sp>
      <p:sp>
        <p:nvSpPr>
          <p:cNvPr id="40963" name="2 Marcador de contenido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1656184"/>
          </a:xfrm>
        </p:spPr>
        <p:txBody>
          <a:bodyPr/>
          <a:lstStyle/>
          <a:p>
            <a:pPr algn="just">
              <a:spcAft>
                <a:spcPts val="600"/>
              </a:spcAft>
              <a:defRPr/>
            </a:pPr>
            <a:r>
              <a:rPr lang="es-ES" sz="2300" dirty="0" smtClean="0"/>
              <a:t>Generar </a:t>
            </a:r>
            <a:r>
              <a:rPr lang="es-ES" sz="2300" dirty="0"/>
              <a:t>mecanismos de supervisión para los beneficiarios del microcrédito, con el fin de verificar que el </a:t>
            </a:r>
            <a:r>
              <a:rPr lang="es-ES" sz="2300" dirty="0" smtClean="0"/>
              <a:t>dinero </a:t>
            </a:r>
            <a:r>
              <a:rPr lang="es-ES" sz="2300" dirty="0"/>
              <a:t>desembolsado sea usado en actividades productivas que permitan acceder a una mejor condición socio </a:t>
            </a:r>
            <a:r>
              <a:rPr lang="es-ES" sz="2300" dirty="0" smtClean="0"/>
              <a:t>económica. </a:t>
            </a:r>
            <a:endParaRPr lang="es-ES" sz="2300" dirty="0"/>
          </a:p>
          <a:p>
            <a:pPr marL="0" indent="0" algn="just">
              <a:spcAft>
                <a:spcPts val="600"/>
              </a:spcAft>
              <a:buNone/>
            </a:pPr>
            <a:endParaRPr lang="es-ES" altLang="es-ES" sz="2300" dirty="0" smtClean="0"/>
          </a:p>
          <a:p>
            <a:pPr algn="just"/>
            <a:endParaRPr lang="es-ES" altLang="es-ES" sz="2300" dirty="0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467544" y="1124744"/>
            <a:ext cx="82296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E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Ampliar la aplicación de la metodología de crédito hacia otras ciudades del país. De esta manera se democratiza la provisión de microcrédito a las personas con menores ingresos para que inicien actividades de emprendimiento. 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518864" y="4653136"/>
            <a:ext cx="82296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E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acceso a capacitación es un factor que permite a los emprendedores evaluar de mejor manera sus opciones para desarrollar actividades productivas.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s-ES" altLang="es-E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s-ES" altLang="es-E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k32.kn3.net/04CD2D78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5314950" cy="3486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91818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/>
          <a:lstStyle/>
          <a:p>
            <a:r>
              <a:rPr lang="es-EC" alt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PLANTEAMIENTO DEL PROBLEMA</a:t>
            </a:r>
          </a:p>
        </p:txBody>
      </p:sp>
      <p:sp>
        <p:nvSpPr>
          <p:cNvPr id="4099" name="2 Rectángulo"/>
          <p:cNvSpPr>
            <a:spLocks noChangeArrowheads="1"/>
          </p:cNvSpPr>
          <p:nvPr/>
        </p:nvSpPr>
        <p:spPr bwMode="auto">
          <a:xfrm>
            <a:off x="1125339" y="1772816"/>
            <a:ext cx="70580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C" altLang="es-EC" sz="2800" dirty="0"/>
              <a:t>La pobreza se ha presentado como un problema persistente en nuestro país, que </a:t>
            </a:r>
            <a:r>
              <a:rPr lang="es-EC" altLang="es-EC" sz="2800" dirty="0" smtClean="0"/>
              <a:t>ha afectado </a:t>
            </a:r>
            <a:r>
              <a:rPr lang="es-EC" altLang="es-EC" sz="2800" dirty="0"/>
              <a:t>a los sectores más vulnerables de la población</a:t>
            </a:r>
            <a:r>
              <a:rPr lang="es-EC" altLang="es-EC" sz="2800" dirty="0" smtClean="0"/>
              <a:t>.</a:t>
            </a:r>
            <a:endParaRPr lang="es-E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6610109"/>
              </p:ext>
            </p:extLst>
          </p:nvPr>
        </p:nvGraphicFramePr>
        <p:xfrm>
          <a:off x="2123728" y="3944895"/>
          <a:ext cx="5544616" cy="20043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7822"/>
                <a:gridCol w="913715"/>
                <a:gridCol w="803644"/>
                <a:gridCol w="718771"/>
                <a:gridCol w="913715"/>
                <a:gridCol w="803644"/>
                <a:gridCol w="743305"/>
              </a:tblGrid>
              <a:tr h="394227">
                <a:tc>
                  <a:txBody>
                    <a:bodyPr/>
                    <a:lstStyle/>
                    <a:p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POBREZA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POBREZA EXTREMA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648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AÑO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NACIONAL</a:t>
                      </a:r>
                      <a:endParaRPr lang="es-EC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URBANO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RURAL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NACIONAL</a:t>
                      </a:r>
                      <a:endParaRPr lang="es-EC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URBANO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RURAL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55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2012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27,31%</a:t>
                      </a:r>
                      <a:endParaRPr lang="es-EC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16,14%</a:t>
                      </a:r>
                      <a:endParaRPr lang="es-EC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49,07%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11,18%</a:t>
                      </a:r>
                      <a:endParaRPr lang="es-EC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4,96%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23,30%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55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2013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25,55%</a:t>
                      </a:r>
                      <a:endParaRPr lang="es-EC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17,63%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42,03%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8,61%</a:t>
                      </a:r>
                      <a:endParaRPr lang="es-EC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4,39%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17,39%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2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2014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22,49%</a:t>
                      </a:r>
                      <a:endParaRPr lang="es-EC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16,43%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35,29%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7,65%</a:t>
                      </a:r>
                      <a:endParaRPr lang="es-EC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4,49%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14,33%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81457" y="3588698"/>
            <a:ext cx="33457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es-EC" altLang="es-EC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Niveles de pobreza en Ecuador 2012 </a:t>
            </a:r>
            <a:r>
              <a:rPr kumimoji="0" lang="es-EC" altLang="es-EC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kumimoji="0" lang="es-EC" altLang="es-EC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2014</a:t>
            </a:r>
            <a:endParaRPr kumimoji="0" lang="es-EC" altLang="es-EC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995430" y="5949280"/>
            <a:ext cx="53178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tabLst>
                <a:tab pos="450850" algn="l"/>
              </a:tabLst>
            </a:pPr>
            <a:r>
              <a:rPr lang="es-ES" altLang="es-EC" sz="1100" b="1" dirty="0">
                <a:latin typeface="Arial" panose="020B0604020202020204" pitchFamily="34" charset="0"/>
                <a:cs typeface="Arial" panose="020B0604020202020204" pitchFamily="34" charset="0"/>
              </a:rPr>
              <a:t>Fuente: (</a:t>
            </a:r>
            <a:r>
              <a:rPr lang="es-EC" altLang="es-EC" sz="1100" b="1" dirty="0">
                <a:latin typeface="Arial" panose="020B0604020202020204" pitchFamily="34" charset="0"/>
                <a:cs typeface="Arial" panose="020B0604020202020204" pitchFamily="34" charset="0"/>
              </a:rPr>
              <a:t> (Instituto Ecuatoriano de Estadísticas y Censos INEC, 2014)</a:t>
            </a:r>
            <a:endParaRPr lang="es-EC" altLang="es-EC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>
          <a:xfrm>
            <a:off x="395288" y="771525"/>
            <a:ext cx="4906962" cy="922338"/>
          </a:xfrm>
        </p:spPr>
        <p:txBody>
          <a:bodyPr/>
          <a:lstStyle/>
          <a:p>
            <a:r>
              <a:rPr lang="es-EC" altLang="es-ES" sz="3600" b="1" dirty="0" smtClean="0"/>
              <a:t>Objetivo General</a:t>
            </a:r>
          </a:p>
        </p:txBody>
      </p:sp>
      <p:sp>
        <p:nvSpPr>
          <p:cNvPr id="5123" name="2 Rectángulo"/>
          <p:cNvSpPr>
            <a:spLocks noChangeArrowheads="1"/>
          </p:cNvSpPr>
          <p:nvPr/>
        </p:nvSpPr>
        <p:spPr bwMode="auto">
          <a:xfrm>
            <a:off x="930275" y="1700213"/>
            <a:ext cx="7561263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s-MX" altLang="es-E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2600" dirty="0">
                <a:latin typeface="Arial" panose="020B0604020202020204" pitchFamily="34" charset="0"/>
                <a:cs typeface="Arial" panose="020B0604020202020204" pitchFamily="34" charset="0"/>
              </a:rPr>
              <a:t>Diseñar metodología para la aplicación del Bono Joaquín Gallegos Lara como garantía para el otorgamiento de microcréditos a las mujeres en extrema pobreza en el Distrito Metropolitano de </a:t>
            </a:r>
            <a:r>
              <a:rPr lang="es-EC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Quito</a:t>
            </a:r>
            <a:r>
              <a:rPr lang="es-MX" altLang="es-E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altLang="es-E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altLang="es-E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95536" y="692696"/>
            <a:ext cx="5545137" cy="922337"/>
          </a:xfrm>
        </p:spPr>
        <p:txBody>
          <a:bodyPr/>
          <a:lstStyle/>
          <a:p>
            <a:r>
              <a:rPr lang="es-EC" altLang="es-ES" sz="3600" b="1" dirty="0" smtClean="0">
                <a:latin typeface="+mn-lt"/>
              </a:rPr>
              <a:t>Objetivos Específicos</a:t>
            </a:r>
          </a:p>
        </p:txBody>
      </p:sp>
      <p:sp>
        <p:nvSpPr>
          <p:cNvPr id="6147" name="2 Rectángulo"/>
          <p:cNvSpPr>
            <a:spLocks noChangeArrowheads="1"/>
          </p:cNvSpPr>
          <p:nvPr/>
        </p:nvSpPr>
        <p:spPr bwMode="auto">
          <a:xfrm>
            <a:off x="613221" y="1580599"/>
            <a:ext cx="79192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C" sz="2400" dirty="0">
                <a:latin typeface="+mn-lt"/>
              </a:rPr>
              <a:t>Definir </a:t>
            </a:r>
            <a:r>
              <a:rPr lang="es-EC" sz="2400" dirty="0" smtClean="0">
                <a:latin typeface="+mn-lt"/>
              </a:rPr>
              <a:t>los condicionantes y características socioeconómicas de las familias en situación de extrema pobreza en el Distrito Metropolitano de Quito. </a:t>
            </a:r>
            <a:endParaRPr lang="es-EC" sz="2400" dirty="0">
              <a:latin typeface="+mn-lt"/>
            </a:endParaRPr>
          </a:p>
        </p:txBody>
      </p:sp>
      <p:sp>
        <p:nvSpPr>
          <p:cNvPr id="4" name="2 Rectángulo"/>
          <p:cNvSpPr>
            <a:spLocks noChangeArrowheads="1"/>
          </p:cNvSpPr>
          <p:nvPr/>
        </p:nvSpPr>
        <p:spPr bwMode="auto">
          <a:xfrm>
            <a:off x="613221" y="2876743"/>
            <a:ext cx="79192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C" sz="2400" dirty="0" smtClean="0">
                <a:latin typeface="+mn-lt"/>
              </a:rPr>
              <a:t>Investigar </a:t>
            </a:r>
            <a:r>
              <a:rPr lang="es-EC" sz="2400" dirty="0">
                <a:latin typeface="+mn-lt"/>
              </a:rPr>
              <a:t>la incidencia del microcrédito en el apoyo y generación de emprendimiento en las mujeres en situación de extrema pobreza. </a:t>
            </a:r>
          </a:p>
        </p:txBody>
      </p:sp>
      <p:sp>
        <p:nvSpPr>
          <p:cNvPr id="5" name="2 Rectángulo"/>
          <p:cNvSpPr>
            <a:spLocks noChangeArrowheads="1"/>
          </p:cNvSpPr>
          <p:nvPr/>
        </p:nvSpPr>
        <p:spPr bwMode="auto">
          <a:xfrm>
            <a:off x="683568" y="4221088"/>
            <a:ext cx="791921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C" sz="2400" dirty="0" smtClean="0">
                <a:latin typeface="+mn-lt"/>
              </a:rPr>
              <a:t>Determinar las características de la metodología de evaluación de crédito para que el Bono </a:t>
            </a:r>
            <a:r>
              <a:rPr lang="es-EC" sz="2400" dirty="0">
                <a:latin typeface="+mn-lt"/>
              </a:rPr>
              <a:t>Joaquín Gallegos Lara </a:t>
            </a:r>
            <a:r>
              <a:rPr lang="es-EC" sz="2400" dirty="0" smtClean="0">
                <a:latin typeface="+mn-lt"/>
              </a:rPr>
              <a:t>sea una garantía en el otorgamiento de microcrédito a familias en situación de extrema pobreza.</a:t>
            </a:r>
            <a:endParaRPr lang="es-EC" sz="2400" dirty="0">
              <a:latin typeface="+mn-lt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95536" y="692696"/>
            <a:ext cx="5545137" cy="922337"/>
          </a:xfrm>
        </p:spPr>
        <p:txBody>
          <a:bodyPr/>
          <a:lstStyle/>
          <a:p>
            <a:pPr marL="185738" algn="l"/>
            <a:r>
              <a:rPr lang="es-EC" altLang="es-ES" sz="3600" b="1" dirty="0"/>
              <a:t>Justificación</a:t>
            </a:r>
            <a:endParaRPr lang="es-EC" altLang="es-ES" sz="3600" b="1" dirty="0" smtClean="0">
              <a:latin typeface="+mn-lt"/>
            </a:endParaRPr>
          </a:p>
        </p:txBody>
      </p:sp>
      <p:sp>
        <p:nvSpPr>
          <p:cNvPr id="6147" name="2 Rectángulo"/>
          <p:cNvSpPr>
            <a:spLocks noChangeArrowheads="1"/>
          </p:cNvSpPr>
          <p:nvPr/>
        </p:nvSpPr>
        <p:spPr bwMode="auto">
          <a:xfrm>
            <a:off x="467544" y="1484784"/>
            <a:ext cx="7919219" cy="39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800"/>
              </a:spcBef>
              <a:spcAft>
                <a:spcPts val="1200"/>
              </a:spcAft>
              <a:defRPr/>
            </a:pPr>
            <a:r>
              <a:rPr lang="es-EC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 presente investigación pretende realizar un estudio que permita establecer si las personas del Distrito Metropolitano de Quito beneficiadas del Bono Joaquín Gallegos Lara pueden acceder a un microcrédito y mejorar sus condiciones de vida, considerando la ayuda económica que reciben por parte del estado como garantía para la obtención de un microcrédito futuro</a:t>
            </a:r>
            <a:r>
              <a:rPr lang="es-EC" sz="2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735350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2736304"/>
          </a:xfrm>
        </p:spPr>
        <p:txBody>
          <a:bodyPr/>
          <a:lstStyle/>
          <a:p>
            <a:r>
              <a:rPr lang="es-ES" altLang="es-ES" sz="3600" b="1" dirty="0" smtClean="0">
                <a:latin typeface="+mn-lt"/>
              </a:rPr>
              <a:t>MISIÓN SOLIDARIA MANUELA ESPEJO – BONO JOAQUÍN GALLEGOS LARA</a:t>
            </a:r>
            <a:endParaRPr lang="es-EC" altLang="es-ES" sz="3600" b="1" dirty="0" smtClean="0">
              <a:latin typeface="+mn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21088"/>
            <a:ext cx="2410845" cy="220486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613" y="4710285"/>
            <a:ext cx="2538779" cy="1586737"/>
          </a:xfrm>
          <a:prstGeom prst="rect">
            <a:avLst/>
          </a:prstGeom>
        </p:spPr>
      </p:pic>
      <p:pic>
        <p:nvPicPr>
          <p:cNvPr id="2050" name="Picture 2" descr="http://www.vicepresidencia.gob.ec/wp-content/themes/twentyeleven/images/Logotipo_republica_ecuador-02_vicepresidenci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29643"/>
            <a:ext cx="2667000" cy="923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969144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lecha doblada hacia arriba"/>
          <p:cNvSpPr/>
          <p:nvPr/>
        </p:nvSpPr>
        <p:spPr>
          <a:xfrm rot="5400000">
            <a:off x="1074325" y="1516188"/>
            <a:ext cx="814296" cy="927047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4 Forma libre"/>
          <p:cNvSpPr/>
          <p:nvPr/>
        </p:nvSpPr>
        <p:spPr>
          <a:xfrm>
            <a:off x="469608" y="599985"/>
            <a:ext cx="2527076" cy="959512"/>
          </a:xfrm>
          <a:custGeom>
            <a:avLst/>
            <a:gdLst>
              <a:gd name="connsiteX0" fmla="*/ 0 w 2527076"/>
              <a:gd name="connsiteY0" fmla="*/ 159951 h 959512"/>
              <a:gd name="connsiteX1" fmla="*/ 46849 w 2527076"/>
              <a:gd name="connsiteY1" fmla="*/ 46849 h 959512"/>
              <a:gd name="connsiteX2" fmla="*/ 159952 w 2527076"/>
              <a:gd name="connsiteY2" fmla="*/ 1 h 959512"/>
              <a:gd name="connsiteX3" fmla="*/ 2367125 w 2527076"/>
              <a:gd name="connsiteY3" fmla="*/ 0 h 959512"/>
              <a:gd name="connsiteX4" fmla="*/ 2480227 w 2527076"/>
              <a:gd name="connsiteY4" fmla="*/ 46849 h 959512"/>
              <a:gd name="connsiteX5" fmla="*/ 2527075 w 2527076"/>
              <a:gd name="connsiteY5" fmla="*/ 159952 h 959512"/>
              <a:gd name="connsiteX6" fmla="*/ 2527076 w 2527076"/>
              <a:gd name="connsiteY6" fmla="*/ 799561 h 959512"/>
              <a:gd name="connsiteX7" fmla="*/ 2480227 w 2527076"/>
              <a:gd name="connsiteY7" fmla="*/ 912663 h 959512"/>
              <a:gd name="connsiteX8" fmla="*/ 2367125 w 2527076"/>
              <a:gd name="connsiteY8" fmla="*/ 959512 h 959512"/>
              <a:gd name="connsiteX9" fmla="*/ 159951 w 2527076"/>
              <a:gd name="connsiteY9" fmla="*/ 959512 h 959512"/>
              <a:gd name="connsiteX10" fmla="*/ 46849 w 2527076"/>
              <a:gd name="connsiteY10" fmla="*/ 912663 h 959512"/>
              <a:gd name="connsiteX11" fmla="*/ 1 w 2527076"/>
              <a:gd name="connsiteY11" fmla="*/ 799560 h 959512"/>
              <a:gd name="connsiteX12" fmla="*/ 0 w 2527076"/>
              <a:gd name="connsiteY12" fmla="*/ 159951 h 95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27076" h="959512">
                <a:moveTo>
                  <a:pt x="0" y="159951"/>
                </a:moveTo>
                <a:cubicBezTo>
                  <a:pt x="0" y="117529"/>
                  <a:pt x="16852" y="76845"/>
                  <a:pt x="46849" y="46849"/>
                </a:cubicBezTo>
                <a:cubicBezTo>
                  <a:pt x="76846" y="16852"/>
                  <a:pt x="117530" y="1"/>
                  <a:pt x="159952" y="1"/>
                </a:cubicBezTo>
                <a:lnTo>
                  <a:pt x="2367125" y="0"/>
                </a:lnTo>
                <a:cubicBezTo>
                  <a:pt x="2409547" y="0"/>
                  <a:pt x="2450231" y="16852"/>
                  <a:pt x="2480227" y="46849"/>
                </a:cubicBezTo>
                <a:cubicBezTo>
                  <a:pt x="2510224" y="76846"/>
                  <a:pt x="2527075" y="117530"/>
                  <a:pt x="2527075" y="159952"/>
                </a:cubicBezTo>
                <a:cubicBezTo>
                  <a:pt x="2527075" y="373155"/>
                  <a:pt x="2527076" y="586358"/>
                  <a:pt x="2527076" y="799561"/>
                </a:cubicBezTo>
                <a:cubicBezTo>
                  <a:pt x="2527076" y="841983"/>
                  <a:pt x="2510224" y="882667"/>
                  <a:pt x="2480227" y="912663"/>
                </a:cubicBezTo>
                <a:cubicBezTo>
                  <a:pt x="2450230" y="942660"/>
                  <a:pt x="2409546" y="959512"/>
                  <a:pt x="2367125" y="959512"/>
                </a:cubicBezTo>
                <a:lnTo>
                  <a:pt x="159951" y="959512"/>
                </a:lnTo>
                <a:cubicBezTo>
                  <a:pt x="117529" y="959512"/>
                  <a:pt x="76845" y="942660"/>
                  <a:pt x="46849" y="912663"/>
                </a:cubicBezTo>
                <a:cubicBezTo>
                  <a:pt x="16852" y="882666"/>
                  <a:pt x="0" y="841982"/>
                  <a:pt x="1" y="799560"/>
                </a:cubicBezTo>
                <a:cubicBezTo>
                  <a:pt x="1" y="586357"/>
                  <a:pt x="0" y="373154"/>
                  <a:pt x="0" y="159951"/>
                </a:cubicBez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568" tIns="92568" rIns="92568" bIns="925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200" kern="1200" dirty="0" smtClean="0">
                <a:solidFill>
                  <a:schemeClr val="tx1"/>
                </a:solidFill>
              </a:rPr>
              <a:t>Ecuador se adhiere a la Convención sobre los derechos de las personas con discapacidad de las NNUU en 2007.</a:t>
            </a:r>
            <a:endParaRPr lang="es-EC" sz="1200" kern="1200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420381" y="705036"/>
            <a:ext cx="996986" cy="77552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6 Flecha doblada hacia arriba"/>
          <p:cNvSpPr/>
          <p:nvPr/>
        </p:nvSpPr>
        <p:spPr>
          <a:xfrm rot="5400000">
            <a:off x="2460537" y="2594038"/>
            <a:ext cx="814296" cy="927047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3572888"/>
              <a:satOff val="-5243"/>
              <a:lumOff val="3553"/>
              <a:alphaOff val="0"/>
            </a:schemeClr>
          </a:fillRef>
          <a:effectRef idx="0">
            <a:schemeClr val="accent3">
              <a:tint val="50000"/>
              <a:hueOff val="3572888"/>
              <a:satOff val="-5243"/>
              <a:lumOff val="355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7 Forma libre"/>
          <p:cNvSpPr/>
          <p:nvPr/>
        </p:nvSpPr>
        <p:spPr>
          <a:xfrm>
            <a:off x="1918976" y="1700326"/>
            <a:ext cx="2717397" cy="959512"/>
          </a:xfrm>
          <a:custGeom>
            <a:avLst/>
            <a:gdLst>
              <a:gd name="connsiteX0" fmla="*/ 0 w 2717397"/>
              <a:gd name="connsiteY0" fmla="*/ 159951 h 959512"/>
              <a:gd name="connsiteX1" fmla="*/ 46849 w 2717397"/>
              <a:gd name="connsiteY1" fmla="*/ 46849 h 959512"/>
              <a:gd name="connsiteX2" fmla="*/ 159952 w 2717397"/>
              <a:gd name="connsiteY2" fmla="*/ 1 h 959512"/>
              <a:gd name="connsiteX3" fmla="*/ 2557446 w 2717397"/>
              <a:gd name="connsiteY3" fmla="*/ 0 h 959512"/>
              <a:gd name="connsiteX4" fmla="*/ 2670548 w 2717397"/>
              <a:gd name="connsiteY4" fmla="*/ 46849 h 959512"/>
              <a:gd name="connsiteX5" fmla="*/ 2717396 w 2717397"/>
              <a:gd name="connsiteY5" fmla="*/ 159952 h 959512"/>
              <a:gd name="connsiteX6" fmla="*/ 2717397 w 2717397"/>
              <a:gd name="connsiteY6" fmla="*/ 799561 h 959512"/>
              <a:gd name="connsiteX7" fmla="*/ 2670548 w 2717397"/>
              <a:gd name="connsiteY7" fmla="*/ 912663 h 959512"/>
              <a:gd name="connsiteX8" fmla="*/ 2557446 w 2717397"/>
              <a:gd name="connsiteY8" fmla="*/ 959512 h 959512"/>
              <a:gd name="connsiteX9" fmla="*/ 159951 w 2717397"/>
              <a:gd name="connsiteY9" fmla="*/ 959512 h 959512"/>
              <a:gd name="connsiteX10" fmla="*/ 46849 w 2717397"/>
              <a:gd name="connsiteY10" fmla="*/ 912663 h 959512"/>
              <a:gd name="connsiteX11" fmla="*/ 1 w 2717397"/>
              <a:gd name="connsiteY11" fmla="*/ 799560 h 959512"/>
              <a:gd name="connsiteX12" fmla="*/ 0 w 2717397"/>
              <a:gd name="connsiteY12" fmla="*/ 159951 h 95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7397" h="959512">
                <a:moveTo>
                  <a:pt x="0" y="159951"/>
                </a:moveTo>
                <a:cubicBezTo>
                  <a:pt x="0" y="117529"/>
                  <a:pt x="16852" y="76845"/>
                  <a:pt x="46849" y="46849"/>
                </a:cubicBezTo>
                <a:cubicBezTo>
                  <a:pt x="76846" y="16852"/>
                  <a:pt x="117530" y="1"/>
                  <a:pt x="159952" y="1"/>
                </a:cubicBezTo>
                <a:lnTo>
                  <a:pt x="2557446" y="0"/>
                </a:lnTo>
                <a:cubicBezTo>
                  <a:pt x="2599868" y="0"/>
                  <a:pt x="2640552" y="16852"/>
                  <a:pt x="2670548" y="46849"/>
                </a:cubicBezTo>
                <a:cubicBezTo>
                  <a:pt x="2700545" y="76846"/>
                  <a:pt x="2717396" y="117530"/>
                  <a:pt x="2717396" y="159952"/>
                </a:cubicBezTo>
                <a:cubicBezTo>
                  <a:pt x="2717396" y="373155"/>
                  <a:pt x="2717397" y="586358"/>
                  <a:pt x="2717397" y="799561"/>
                </a:cubicBezTo>
                <a:cubicBezTo>
                  <a:pt x="2717397" y="841983"/>
                  <a:pt x="2700545" y="882667"/>
                  <a:pt x="2670548" y="912663"/>
                </a:cubicBezTo>
                <a:cubicBezTo>
                  <a:pt x="2640551" y="942660"/>
                  <a:pt x="2599867" y="959512"/>
                  <a:pt x="2557446" y="959512"/>
                </a:cubicBezTo>
                <a:lnTo>
                  <a:pt x="159951" y="959512"/>
                </a:lnTo>
                <a:cubicBezTo>
                  <a:pt x="117529" y="959512"/>
                  <a:pt x="76845" y="942660"/>
                  <a:pt x="46849" y="912663"/>
                </a:cubicBezTo>
                <a:cubicBezTo>
                  <a:pt x="16852" y="882666"/>
                  <a:pt x="0" y="841982"/>
                  <a:pt x="1" y="799560"/>
                </a:cubicBezTo>
                <a:cubicBezTo>
                  <a:pt x="1" y="586357"/>
                  <a:pt x="0" y="373154"/>
                  <a:pt x="0" y="159951"/>
                </a:cubicBez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812566"/>
              <a:satOff val="-4220"/>
              <a:lumOff val="-686"/>
              <a:alphaOff val="0"/>
            </a:schemeClr>
          </a:fillRef>
          <a:effectRef idx="0">
            <a:schemeClr val="accent3">
              <a:hueOff val="2812566"/>
              <a:satOff val="-4220"/>
              <a:lumOff val="-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568" tIns="92568" rIns="92568" bIns="925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200" b="0" kern="1200" dirty="0" smtClean="0">
                <a:solidFill>
                  <a:schemeClr val="tx1"/>
                </a:solidFill>
              </a:rPr>
              <a:t>Mediante Decreto Ejecutivo No. 43-A de 17 de enero 2007, se encarga a la Vicepresidencia de la República la atención de las personas con discapacidad.</a:t>
            </a:r>
            <a:endParaRPr lang="es-EC" sz="1200" b="0" kern="1200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929585" y="1782885"/>
            <a:ext cx="996986" cy="77552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9 Flecha doblada hacia arriba"/>
          <p:cNvSpPr/>
          <p:nvPr/>
        </p:nvSpPr>
        <p:spPr>
          <a:xfrm rot="5400000">
            <a:off x="3751426" y="3712431"/>
            <a:ext cx="814296" cy="927047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7145777"/>
              <a:satOff val="-10486"/>
              <a:lumOff val="7107"/>
              <a:alphaOff val="0"/>
            </a:schemeClr>
          </a:fillRef>
          <a:effectRef idx="0">
            <a:schemeClr val="accent3">
              <a:tint val="50000"/>
              <a:hueOff val="7145777"/>
              <a:satOff val="-10486"/>
              <a:lumOff val="710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10 Forma libre"/>
          <p:cNvSpPr/>
          <p:nvPr/>
        </p:nvSpPr>
        <p:spPr>
          <a:xfrm>
            <a:off x="3305192" y="2798459"/>
            <a:ext cx="2410572" cy="959512"/>
          </a:xfrm>
          <a:custGeom>
            <a:avLst/>
            <a:gdLst>
              <a:gd name="connsiteX0" fmla="*/ 0 w 2410572"/>
              <a:gd name="connsiteY0" fmla="*/ 159951 h 959512"/>
              <a:gd name="connsiteX1" fmla="*/ 46849 w 2410572"/>
              <a:gd name="connsiteY1" fmla="*/ 46849 h 959512"/>
              <a:gd name="connsiteX2" fmla="*/ 159952 w 2410572"/>
              <a:gd name="connsiteY2" fmla="*/ 1 h 959512"/>
              <a:gd name="connsiteX3" fmla="*/ 2250621 w 2410572"/>
              <a:gd name="connsiteY3" fmla="*/ 0 h 959512"/>
              <a:gd name="connsiteX4" fmla="*/ 2363723 w 2410572"/>
              <a:gd name="connsiteY4" fmla="*/ 46849 h 959512"/>
              <a:gd name="connsiteX5" fmla="*/ 2410571 w 2410572"/>
              <a:gd name="connsiteY5" fmla="*/ 159952 h 959512"/>
              <a:gd name="connsiteX6" fmla="*/ 2410572 w 2410572"/>
              <a:gd name="connsiteY6" fmla="*/ 799561 h 959512"/>
              <a:gd name="connsiteX7" fmla="*/ 2363723 w 2410572"/>
              <a:gd name="connsiteY7" fmla="*/ 912663 h 959512"/>
              <a:gd name="connsiteX8" fmla="*/ 2250621 w 2410572"/>
              <a:gd name="connsiteY8" fmla="*/ 959512 h 959512"/>
              <a:gd name="connsiteX9" fmla="*/ 159951 w 2410572"/>
              <a:gd name="connsiteY9" fmla="*/ 959512 h 959512"/>
              <a:gd name="connsiteX10" fmla="*/ 46849 w 2410572"/>
              <a:gd name="connsiteY10" fmla="*/ 912663 h 959512"/>
              <a:gd name="connsiteX11" fmla="*/ 1 w 2410572"/>
              <a:gd name="connsiteY11" fmla="*/ 799560 h 959512"/>
              <a:gd name="connsiteX12" fmla="*/ 0 w 2410572"/>
              <a:gd name="connsiteY12" fmla="*/ 159951 h 95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10572" h="959512">
                <a:moveTo>
                  <a:pt x="0" y="159951"/>
                </a:moveTo>
                <a:cubicBezTo>
                  <a:pt x="0" y="117529"/>
                  <a:pt x="16852" y="76845"/>
                  <a:pt x="46849" y="46849"/>
                </a:cubicBezTo>
                <a:cubicBezTo>
                  <a:pt x="76846" y="16852"/>
                  <a:pt x="117530" y="1"/>
                  <a:pt x="159952" y="1"/>
                </a:cubicBezTo>
                <a:lnTo>
                  <a:pt x="2250621" y="0"/>
                </a:lnTo>
                <a:cubicBezTo>
                  <a:pt x="2293043" y="0"/>
                  <a:pt x="2333727" y="16852"/>
                  <a:pt x="2363723" y="46849"/>
                </a:cubicBezTo>
                <a:cubicBezTo>
                  <a:pt x="2393720" y="76846"/>
                  <a:pt x="2410571" y="117530"/>
                  <a:pt x="2410571" y="159952"/>
                </a:cubicBezTo>
                <a:cubicBezTo>
                  <a:pt x="2410571" y="373155"/>
                  <a:pt x="2410572" y="586358"/>
                  <a:pt x="2410572" y="799561"/>
                </a:cubicBezTo>
                <a:cubicBezTo>
                  <a:pt x="2410572" y="841983"/>
                  <a:pt x="2393720" y="882667"/>
                  <a:pt x="2363723" y="912663"/>
                </a:cubicBezTo>
                <a:cubicBezTo>
                  <a:pt x="2333726" y="942660"/>
                  <a:pt x="2293042" y="959512"/>
                  <a:pt x="2250621" y="959512"/>
                </a:cubicBezTo>
                <a:lnTo>
                  <a:pt x="159951" y="959512"/>
                </a:lnTo>
                <a:cubicBezTo>
                  <a:pt x="117529" y="959512"/>
                  <a:pt x="76845" y="942660"/>
                  <a:pt x="46849" y="912663"/>
                </a:cubicBezTo>
                <a:cubicBezTo>
                  <a:pt x="16852" y="882666"/>
                  <a:pt x="0" y="841982"/>
                  <a:pt x="1" y="799560"/>
                </a:cubicBezTo>
                <a:cubicBezTo>
                  <a:pt x="1" y="586357"/>
                  <a:pt x="0" y="373154"/>
                  <a:pt x="0" y="159951"/>
                </a:cubicBez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568" tIns="92568" rIns="92568" bIns="925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200" kern="1200" dirty="0" smtClean="0">
                <a:solidFill>
                  <a:schemeClr val="tx1"/>
                </a:solidFill>
              </a:rPr>
              <a:t>Se declaró el estado de emergencia al sistema de prevención de discapacidades mediante Decreto Ejecutivo No. 1188 de 07 de julio de 2008.</a:t>
            </a:r>
            <a:endParaRPr lang="es-EC" sz="1200" kern="1200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190215" y="2860735"/>
            <a:ext cx="996986" cy="77552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12 Flecha doblada hacia arriba"/>
          <p:cNvSpPr/>
          <p:nvPr/>
        </p:nvSpPr>
        <p:spPr>
          <a:xfrm rot="5400000">
            <a:off x="5308907" y="4749737"/>
            <a:ext cx="814296" cy="927047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10718665"/>
              <a:satOff val="-15729"/>
              <a:lumOff val="10660"/>
              <a:alphaOff val="0"/>
            </a:schemeClr>
          </a:fillRef>
          <a:effectRef idx="0">
            <a:schemeClr val="accent3">
              <a:tint val="50000"/>
              <a:hueOff val="10718665"/>
              <a:satOff val="-15729"/>
              <a:lumOff val="1066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13 Forma libre"/>
          <p:cNvSpPr/>
          <p:nvPr/>
        </p:nvSpPr>
        <p:spPr>
          <a:xfrm>
            <a:off x="4616096" y="3847073"/>
            <a:ext cx="2722387" cy="959512"/>
          </a:xfrm>
          <a:custGeom>
            <a:avLst/>
            <a:gdLst>
              <a:gd name="connsiteX0" fmla="*/ 0 w 2722387"/>
              <a:gd name="connsiteY0" fmla="*/ 159951 h 959512"/>
              <a:gd name="connsiteX1" fmla="*/ 46849 w 2722387"/>
              <a:gd name="connsiteY1" fmla="*/ 46849 h 959512"/>
              <a:gd name="connsiteX2" fmla="*/ 159952 w 2722387"/>
              <a:gd name="connsiteY2" fmla="*/ 1 h 959512"/>
              <a:gd name="connsiteX3" fmla="*/ 2562436 w 2722387"/>
              <a:gd name="connsiteY3" fmla="*/ 0 h 959512"/>
              <a:gd name="connsiteX4" fmla="*/ 2675538 w 2722387"/>
              <a:gd name="connsiteY4" fmla="*/ 46849 h 959512"/>
              <a:gd name="connsiteX5" fmla="*/ 2722386 w 2722387"/>
              <a:gd name="connsiteY5" fmla="*/ 159952 h 959512"/>
              <a:gd name="connsiteX6" fmla="*/ 2722387 w 2722387"/>
              <a:gd name="connsiteY6" fmla="*/ 799561 h 959512"/>
              <a:gd name="connsiteX7" fmla="*/ 2675538 w 2722387"/>
              <a:gd name="connsiteY7" fmla="*/ 912663 h 959512"/>
              <a:gd name="connsiteX8" fmla="*/ 2562436 w 2722387"/>
              <a:gd name="connsiteY8" fmla="*/ 959512 h 959512"/>
              <a:gd name="connsiteX9" fmla="*/ 159951 w 2722387"/>
              <a:gd name="connsiteY9" fmla="*/ 959512 h 959512"/>
              <a:gd name="connsiteX10" fmla="*/ 46849 w 2722387"/>
              <a:gd name="connsiteY10" fmla="*/ 912663 h 959512"/>
              <a:gd name="connsiteX11" fmla="*/ 1 w 2722387"/>
              <a:gd name="connsiteY11" fmla="*/ 799560 h 959512"/>
              <a:gd name="connsiteX12" fmla="*/ 0 w 2722387"/>
              <a:gd name="connsiteY12" fmla="*/ 159951 h 95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22387" h="959512">
                <a:moveTo>
                  <a:pt x="0" y="159951"/>
                </a:moveTo>
                <a:cubicBezTo>
                  <a:pt x="0" y="117529"/>
                  <a:pt x="16852" y="76845"/>
                  <a:pt x="46849" y="46849"/>
                </a:cubicBezTo>
                <a:cubicBezTo>
                  <a:pt x="76846" y="16852"/>
                  <a:pt x="117530" y="1"/>
                  <a:pt x="159952" y="1"/>
                </a:cubicBezTo>
                <a:lnTo>
                  <a:pt x="2562436" y="0"/>
                </a:lnTo>
                <a:cubicBezTo>
                  <a:pt x="2604858" y="0"/>
                  <a:pt x="2645542" y="16852"/>
                  <a:pt x="2675538" y="46849"/>
                </a:cubicBezTo>
                <a:cubicBezTo>
                  <a:pt x="2705535" y="76846"/>
                  <a:pt x="2722386" y="117530"/>
                  <a:pt x="2722386" y="159952"/>
                </a:cubicBezTo>
                <a:cubicBezTo>
                  <a:pt x="2722386" y="373155"/>
                  <a:pt x="2722387" y="586358"/>
                  <a:pt x="2722387" y="799561"/>
                </a:cubicBezTo>
                <a:cubicBezTo>
                  <a:pt x="2722387" y="841983"/>
                  <a:pt x="2705535" y="882667"/>
                  <a:pt x="2675538" y="912663"/>
                </a:cubicBezTo>
                <a:cubicBezTo>
                  <a:pt x="2645541" y="942660"/>
                  <a:pt x="2604857" y="959512"/>
                  <a:pt x="2562436" y="959512"/>
                </a:cubicBezTo>
                <a:lnTo>
                  <a:pt x="159951" y="959512"/>
                </a:lnTo>
                <a:cubicBezTo>
                  <a:pt x="117529" y="959512"/>
                  <a:pt x="76845" y="942660"/>
                  <a:pt x="46849" y="912663"/>
                </a:cubicBezTo>
                <a:cubicBezTo>
                  <a:pt x="16852" y="882666"/>
                  <a:pt x="0" y="841982"/>
                  <a:pt x="1" y="799560"/>
                </a:cubicBezTo>
                <a:cubicBezTo>
                  <a:pt x="1" y="586357"/>
                  <a:pt x="0" y="373154"/>
                  <a:pt x="0" y="159951"/>
                </a:cubicBez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8437698"/>
              <a:satOff val="-12660"/>
              <a:lumOff val="-2059"/>
              <a:alphaOff val="0"/>
            </a:schemeClr>
          </a:fillRef>
          <a:effectRef idx="0">
            <a:schemeClr val="accent3">
              <a:hueOff val="8437698"/>
              <a:satOff val="-12660"/>
              <a:lumOff val="-20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568" tIns="92568" rIns="92568" bIns="925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200" kern="1200" dirty="0" smtClean="0">
                <a:solidFill>
                  <a:schemeClr val="tx1"/>
                </a:solidFill>
              </a:rPr>
              <a:t>El 11 de junio de 2009 la Vicepresidencia de Ecuador y el Ministerio de Salud de Cuba, suscribieron un Convenio Interinstitucional para realizar la Misión Solidaria Manuela Espejo.</a:t>
            </a:r>
            <a:endParaRPr lang="es-EC" sz="1200" kern="1200" dirty="0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760165" y="3938584"/>
            <a:ext cx="996986" cy="77552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15 Forma libre"/>
          <p:cNvSpPr/>
          <p:nvPr/>
        </p:nvSpPr>
        <p:spPr>
          <a:xfrm>
            <a:off x="6059515" y="4924922"/>
            <a:ext cx="2544937" cy="959512"/>
          </a:xfrm>
          <a:custGeom>
            <a:avLst/>
            <a:gdLst>
              <a:gd name="connsiteX0" fmla="*/ 0 w 2544937"/>
              <a:gd name="connsiteY0" fmla="*/ 159951 h 959512"/>
              <a:gd name="connsiteX1" fmla="*/ 46849 w 2544937"/>
              <a:gd name="connsiteY1" fmla="*/ 46849 h 959512"/>
              <a:gd name="connsiteX2" fmla="*/ 159952 w 2544937"/>
              <a:gd name="connsiteY2" fmla="*/ 1 h 959512"/>
              <a:gd name="connsiteX3" fmla="*/ 2384986 w 2544937"/>
              <a:gd name="connsiteY3" fmla="*/ 0 h 959512"/>
              <a:gd name="connsiteX4" fmla="*/ 2498088 w 2544937"/>
              <a:gd name="connsiteY4" fmla="*/ 46849 h 959512"/>
              <a:gd name="connsiteX5" fmla="*/ 2544936 w 2544937"/>
              <a:gd name="connsiteY5" fmla="*/ 159952 h 959512"/>
              <a:gd name="connsiteX6" fmla="*/ 2544937 w 2544937"/>
              <a:gd name="connsiteY6" fmla="*/ 799561 h 959512"/>
              <a:gd name="connsiteX7" fmla="*/ 2498088 w 2544937"/>
              <a:gd name="connsiteY7" fmla="*/ 912663 h 959512"/>
              <a:gd name="connsiteX8" fmla="*/ 2384986 w 2544937"/>
              <a:gd name="connsiteY8" fmla="*/ 959512 h 959512"/>
              <a:gd name="connsiteX9" fmla="*/ 159951 w 2544937"/>
              <a:gd name="connsiteY9" fmla="*/ 959512 h 959512"/>
              <a:gd name="connsiteX10" fmla="*/ 46849 w 2544937"/>
              <a:gd name="connsiteY10" fmla="*/ 912663 h 959512"/>
              <a:gd name="connsiteX11" fmla="*/ 1 w 2544937"/>
              <a:gd name="connsiteY11" fmla="*/ 799560 h 959512"/>
              <a:gd name="connsiteX12" fmla="*/ 0 w 2544937"/>
              <a:gd name="connsiteY12" fmla="*/ 159951 h 95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44937" h="959512">
                <a:moveTo>
                  <a:pt x="0" y="159951"/>
                </a:moveTo>
                <a:cubicBezTo>
                  <a:pt x="0" y="117529"/>
                  <a:pt x="16852" y="76845"/>
                  <a:pt x="46849" y="46849"/>
                </a:cubicBezTo>
                <a:cubicBezTo>
                  <a:pt x="76846" y="16852"/>
                  <a:pt x="117530" y="1"/>
                  <a:pt x="159952" y="1"/>
                </a:cubicBezTo>
                <a:lnTo>
                  <a:pt x="2384986" y="0"/>
                </a:lnTo>
                <a:cubicBezTo>
                  <a:pt x="2427408" y="0"/>
                  <a:pt x="2468092" y="16852"/>
                  <a:pt x="2498088" y="46849"/>
                </a:cubicBezTo>
                <a:cubicBezTo>
                  <a:pt x="2528085" y="76846"/>
                  <a:pt x="2544936" y="117530"/>
                  <a:pt x="2544936" y="159952"/>
                </a:cubicBezTo>
                <a:cubicBezTo>
                  <a:pt x="2544936" y="373155"/>
                  <a:pt x="2544937" y="586358"/>
                  <a:pt x="2544937" y="799561"/>
                </a:cubicBezTo>
                <a:cubicBezTo>
                  <a:pt x="2544937" y="841983"/>
                  <a:pt x="2528085" y="882667"/>
                  <a:pt x="2498088" y="912663"/>
                </a:cubicBezTo>
                <a:cubicBezTo>
                  <a:pt x="2468091" y="942660"/>
                  <a:pt x="2427407" y="959512"/>
                  <a:pt x="2384986" y="959512"/>
                </a:cubicBezTo>
                <a:lnTo>
                  <a:pt x="159951" y="959512"/>
                </a:lnTo>
                <a:cubicBezTo>
                  <a:pt x="117529" y="959512"/>
                  <a:pt x="76845" y="942660"/>
                  <a:pt x="46849" y="912663"/>
                </a:cubicBezTo>
                <a:cubicBezTo>
                  <a:pt x="16852" y="882666"/>
                  <a:pt x="0" y="841982"/>
                  <a:pt x="1" y="799560"/>
                </a:cubicBezTo>
                <a:cubicBezTo>
                  <a:pt x="1" y="586357"/>
                  <a:pt x="0" y="373154"/>
                  <a:pt x="0" y="159951"/>
                </a:cubicBez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568" tIns="92568" rIns="92568" bIns="925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200" kern="1200" dirty="0" smtClean="0">
                <a:solidFill>
                  <a:schemeClr val="tx1"/>
                </a:solidFill>
              </a:rPr>
              <a:t>Con la finalidad de ampliar la fase de respuesta la Vicepresidencia mediante Decreto Ejecutivo No. 422 de 15 de julio de 2010 creó el bono Joaquín Gallegos Lara.</a:t>
            </a:r>
            <a:endParaRPr lang="es-EC" sz="12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559518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13362</TotalTime>
  <Words>2090</Words>
  <Application>Microsoft Office PowerPoint</Application>
  <PresentationFormat>Presentación en pantalla (4:3)</PresentationFormat>
  <Paragraphs>295</Paragraphs>
  <Slides>34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34</vt:i4>
      </vt:variant>
    </vt:vector>
  </HeadingPairs>
  <TitlesOfParts>
    <vt:vector size="36" baseType="lpstr">
      <vt:lpstr>Tema de Office</vt:lpstr>
      <vt:lpstr>1_Tema de Office</vt:lpstr>
      <vt:lpstr>AUTOR: VERÓNICA ELIZABETH MERINO SÁNCHEZ.  DIRECTOR: ING. EDUARDO SANDOVAL. CODIRECTOR: ECO. GALO ACOSTA.</vt:lpstr>
      <vt:lpstr>Diapositiva 2</vt:lpstr>
      <vt:lpstr>Diapositiva 3</vt:lpstr>
      <vt:lpstr>1. PLANTEAMIENTO DEL PROBLEMA</vt:lpstr>
      <vt:lpstr>Objetivo General</vt:lpstr>
      <vt:lpstr>Objetivos Específicos</vt:lpstr>
      <vt:lpstr>Justificación</vt:lpstr>
      <vt:lpstr>MISIÓN SOLIDARIA MANUELA ESPEJO – BONO JOAQUÍN GALLEGOS LARA</vt:lpstr>
      <vt:lpstr>Diapositiva 9</vt:lpstr>
      <vt:lpstr> Misión Solidaria Manuela Espejo  </vt:lpstr>
      <vt:lpstr> Misión Solidaria Manuela Espejo  </vt:lpstr>
      <vt:lpstr> Bono Joaquín Gallegos Lara </vt:lpstr>
      <vt:lpstr> CAPÍTULO II  LA EVOLUCIÓN DEL MICROCRÉDITO Y LOS BENEFICIOS QUE APORTA AL DESARROLLO ECONÓMICO DE LA POBLACIÓN EN EXTREMA POBREZA</vt:lpstr>
      <vt:lpstr>Diapositiva 14</vt:lpstr>
      <vt:lpstr>Experiencias en otros países en el otorgamiento de Microcrédito</vt:lpstr>
      <vt:lpstr>Diapositiva 16</vt:lpstr>
      <vt:lpstr>CAPÍTULO III  análisis situacional del microcrédito en el ecuador</vt:lpstr>
      <vt:lpstr>Diapositiva 18</vt:lpstr>
      <vt:lpstr>Producto Interno Bruto (PIB)</vt:lpstr>
      <vt:lpstr>La Inflación</vt:lpstr>
      <vt:lpstr>La Balanza Comercial</vt:lpstr>
      <vt:lpstr>Diapositiva 22</vt:lpstr>
      <vt:lpstr>Diapositiva 23</vt:lpstr>
      <vt:lpstr>Factor Social</vt:lpstr>
      <vt:lpstr>Factor Legal</vt:lpstr>
      <vt:lpstr>Diapositiva 26</vt:lpstr>
      <vt:lpstr>Diapositiva 27</vt:lpstr>
      <vt:lpstr>CAPÍTULO IV   METODOLOGÍA PARA LA APLICACIÓN DEL BONO JOAQUÍN GALLEGOS LARA COMO GARANTÍA PARA EL OTORGAMIENTO DE MICROCRÉDITOS A LAS MUJERES EN EXTREMA POBREZA.</vt:lpstr>
      <vt:lpstr>Microcrédito Bono Joaquín Gallegos Lara</vt:lpstr>
      <vt:lpstr>Solicitud de Crédito</vt:lpstr>
      <vt:lpstr> Conclusiones y Recomendaciones </vt:lpstr>
      <vt:lpstr> Conclusiones </vt:lpstr>
      <vt:lpstr>Recomendaciones</vt:lpstr>
      <vt:lpstr>Diapositiva 34</vt:lpstr>
    </vt:vector>
  </TitlesOfParts>
  <Company>JONATHAN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Veronica Merino</dc:creator>
  <cp:lastModifiedBy>Veronica Merino</cp:lastModifiedBy>
  <cp:revision>598</cp:revision>
  <dcterms:created xsi:type="dcterms:W3CDTF">2014-02-06T17:16:42Z</dcterms:created>
  <dcterms:modified xsi:type="dcterms:W3CDTF">2015-06-30T15:45:26Z</dcterms:modified>
</cp:coreProperties>
</file>