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9"/>
  </p:notesMasterIdLst>
  <p:sldIdLst>
    <p:sldId id="256" r:id="rId2"/>
    <p:sldId id="257" r:id="rId3"/>
    <p:sldId id="258" r:id="rId4"/>
    <p:sldId id="294" r:id="rId5"/>
    <p:sldId id="259" r:id="rId6"/>
    <p:sldId id="261" r:id="rId7"/>
    <p:sldId id="263" r:id="rId8"/>
    <p:sldId id="264" r:id="rId9"/>
    <p:sldId id="285" r:id="rId10"/>
    <p:sldId id="262" r:id="rId11"/>
    <p:sldId id="265" r:id="rId12"/>
    <p:sldId id="268" r:id="rId13"/>
    <p:sldId id="271" r:id="rId14"/>
    <p:sldId id="275" r:id="rId15"/>
    <p:sldId id="274" r:id="rId16"/>
    <p:sldId id="266" r:id="rId17"/>
    <p:sldId id="267" r:id="rId18"/>
    <p:sldId id="276" r:id="rId19"/>
    <p:sldId id="277" r:id="rId20"/>
    <p:sldId id="291" r:id="rId21"/>
    <p:sldId id="292" r:id="rId22"/>
    <p:sldId id="293" r:id="rId23"/>
    <p:sldId id="278" r:id="rId24"/>
    <p:sldId id="279" r:id="rId25"/>
    <p:sldId id="280" r:id="rId26"/>
    <p:sldId id="290" r:id="rId27"/>
    <p:sldId id="281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B520-10A0-4819-8CC5-40D845BD1135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7D6B-3843-44F2-AAC4-3681EBA480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15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7D6B-3843-44F2-AAC4-3681EBA48066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245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7D6B-3843-44F2-AAC4-3681EBA4806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79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700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08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42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144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93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718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31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22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09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26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8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83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15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898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540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092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B5B6-8024-4271-BE0A-66EFDA53B4D8}" type="datetimeFigureOut">
              <a:rPr lang="es-EC" smtClean="0"/>
              <a:t>02/06/2015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E12A43-AF4B-4655-B8C1-2526F333F1C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45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espe.espe.edu.ec/cp/home/displaylog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9419" y="1983346"/>
            <a:ext cx="10452581" cy="1493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CARRERA DE INGENIERÍA EN </a:t>
            </a:r>
            <a:r>
              <a:rPr lang="en-US" sz="3200" b="1" dirty="0" smtClean="0"/>
              <a:t>SISTEMAS </a:t>
            </a:r>
            <a:br>
              <a:rPr lang="en-US" sz="3200" b="1" dirty="0" smtClean="0"/>
            </a:br>
            <a:r>
              <a:rPr lang="en-US" sz="3200" b="1" dirty="0" smtClean="0"/>
              <a:t>E </a:t>
            </a:r>
            <a:r>
              <a:rPr lang="en-US" sz="3200" b="1" dirty="0"/>
              <a:t>INFORMÁTICA</a:t>
            </a:r>
            <a:r>
              <a:rPr lang="es-EC" sz="3200" dirty="0"/>
              <a:t/>
            </a:r>
            <a:br>
              <a:rPr lang="es-EC" sz="3200" dirty="0"/>
            </a:br>
            <a:endParaRPr lang="es-EC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3117" y="3107474"/>
            <a:ext cx="8482365" cy="3589540"/>
          </a:xfrm>
        </p:spPr>
        <p:txBody>
          <a:bodyPr>
            <a:norm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b="1" dirty="0" smtClean="0"/>
              <a:t>AUTORES:</a:t>
            </a:r>
          </a:p>
          <a:p>
            <a:pPr algn="ctr"/>
            <a:r>
              <a:rPr lang="es-EC" dirty="0" smtClean="0"/>
              <a:t>MARTHA SAAVEDRA ORTIZ</a:t>
            </a:r>
          </a:p>
          <a:p>
            <a:pPr algn="ctr"/>
            <a:r>
              <a:rPr lang="es-EC" dirty="0" smtClean="0"/>
              <a:t>VERÓNICA SIMBAÑA GARCÍA</a:t>
            </a:r>
          </a:p>
          <a:p>
            <a:pPr algn="ctr"/>
            <a:endParaRPr lang="es-EC" dirty="0"/>
          </a:p>
          <a:p>
            <a:pPr algn="ctr"/>
            <a:r>
              <a:rPr lang="es-EC" b="1" dirty="0" smtClean="0"/>
              <a:t>DIRECTOR: </a:t>
            </a:r>
            <a:r>
              <a:rPr lang="es-EC" dirty="0" smtClean="0"/>
              <a:t>ING GERMÁN ÑACATO</a:t>
            </a:r>
          </a:p>
          <a:p>
            <a:pPr algn="ctr"/>
            <a:r>
              <a:rPr lang="es-EC" b="1" dirty="0" smtClean="0"/>
              <a:t>CODIRECTOR: </a:t>
            </a:r>
            <a:r>
              <a:rPr lang="es-EC" dirty="0" smtClean="0"/>
              <a:t>ING. FERNANDO SOLÍS</a:t>
            </a:r>
          </a:p>
          <a:p>
            <a:pPr algn="ctr"/>
            <a:r>
              <a:rPr lang="es-EC" dirty="0" smtClean="0"/>
              <a:t>SANGOLQUI, MAYO 2015</a:t>
            </a:r>
            <a:endParaRPr lang="es-EC" dirty="0"/>
          </a:p>
        </p:txBody>
      </p:sp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5" y="263049"/>
            <a:ext cx="5986327" cy="15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480" y="409432"/>
            <a:ext cx="10018713" cy="1019032"/>
          </a:xfrm>
        </p:spPr>
        <p:txBody>
          <a:bodyPr/>
          <a:lstStyle/>
          <a:p>
            <a:pPr algn="ctr"/>
            <a:r>
              <a:rPr lang="es-EC" dirty="0" smtClean="0"/>
              <a:t>MODELO TCP / IP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54810" t="33872" r="3540" b="22342"/>
          <a:stretch/>
        </p:blipFill>
        <p:spPr bwMode="auto">
          <a:xfrm>
            <a:off x="965476" y="1783308"/>
            <a:ext cx="6977522" cy="398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407019" y="2485494"/>
            <a:ext cx="3136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E</a:t>
            </a:r>
            <a:r>
              <a:rPr lang="es-EC" dirty="0" smtClean="0"/>
              <a:t>n la </a:t>
            </a:r>
            <a:r>
              <a:rPr lang="es-EC" dirty="0"/>
              <a:t>investigación </a:t>
            </a:r>
            <a:r>
              <a:rPr lang="es-EC" dirty="0" smtClean="0"/>
              <a:t>se utiliz</a:t>
            </a:r>
            <a:r>
              <a:rPr lang="es-EC" dirty="0"/>
              <a:t>ó</a:t>
            </a:r>
            <a:r>
              <a:rPr lang="es-EC" dirty="0" smtClean="0"/>
              <a:t> </a:t>
            </a:r>
            <a:r>
              <a:rPr lang="es-EC" dirty="0"/>
              <a:t>el modelo </a:t>
            </a:r>
            <a:r>
              <a:rPr lang="es-EC" dirty="0" smtClean="0"/>
              <a:t>TCP/IP </a:t>
            </a:r>
            <a:r>
              <a:rPr lang="es-EC" dirty="0"/>
              <a:t>en el cual cada capa tiene protocolos que ayudan a la comunicación </a:t>
            </a:r>
            <a:r>
              <a:rPr lang="es-EC" dirty="0" smtClean="0"/>
              <a:t>se utilizó los protocolos TCP – UDP – ICMP – IP – ARP, para realizar </a:t>
            </a:r>
            <a:r>
              <a:rPr lang="es-EC" dirty="0"/>
              <a:t>los ataques a la red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78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81888" y="613167"/>
            <a:ext cx="10018713" cy="10338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u="sng" dirty="0" smtClean="0"/>
              <a:t>PROTOCOLO TCP</a:t>
            </a:r>
            <a:endParaRPr lang="es-EC" u="sng" dirty="0"/>
          </a:p>
        </p:txBody>
      </p:sp>
      <p:pic>
        <p:nvPicPr>
          <p:cNvPr id="5" name="Imagen 4" descr="http://www.rootzilopochtli.com/site-content/uploads/2010/03/3-way-h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91" y="3310484"/>
            <a:ext cx="4764310" cy="31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807705" y="1893708"/>
            <a:ext cx="956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uno de los protocolos fundamentales del internet. Muchos programas dentro de una red de datos compuesta por computadoras pueden usar TCP para crear conexiones entre ellos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391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8083" y="576618"/>
            <a:ext cx="10018713" cy="992875"/>
          </a:xfrm>
        </p:spPr>
        <p:txBody>
          <a:bodyPr/>
          <a:lstStyle/>
          <a:p>
            <a:pPr algn="ctr"/>
            <a:r>
              <a:rPr lang="es-EC" u="sng" dirty="0" smtClean="0"/>
              <a:t>PROTOCOLO ARP</a:t>
            </a:r>
            <a:endParaRPr lang="es-EC" u="sng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910" y="2560324"/>
            <a:ext cx="8297058" cy="38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264389" y="1418577"/>
            <a:ext cx="878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propósito del protocolo ARP es poder obtener la dirección física (dirección </a:t>
            </a:r>
            <a:r>
              <a:rPr lang="es-ES" dirty="0" smtClean="0"/>
              <a:t>MAC) </a:t>
            </a:r>
            <a:r>
              <a:rPr lang="es-ES" dirty="0"/>
              <a:t>de un computador, dada su dirección lógica (dirección </a:t>
            </a:r>
            <a:r>
              <a:rPr lang="es-ES" dirty="0" smtClean="0"/>
              <a:t>IP).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08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89492" y="2125426"/>
            <a:ext cx="2186472" cy="8188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9492" y="576624"/>
            <a:ext cx="10018713" cy="979227"/>
          </a:xfrm>
        </p:spPr>
        <p:txBody>
          <a:bodyPr/>
          <a:lstStyle/>
          <a:p>
            <a:pPr algn="ctr"/>
            <a:r>
              <a:rPr lang="es-EC" dirty="0" smtClean="0"/>
              <a:t>PROTOCOLO ICMP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999397" y="2350192"/>
            <a:ext cx="161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CONCEPTO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672432" y="3825683"/>
            <a:ext cx="2220591" cy="8188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689491" y="3911949"/>
            <a:ext cx="218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MENSAJES </a:t>
            </a:r>
          </a:p>
          <a:p>
            <a:pPr algn="ctr"/>
            <a:r>
              <a:rPr lang="es-EC" dirty="0" smtClean="0"/>
              <a:t>INFORMATIVOS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623413" y="2125426"/>
            <a:ext cx="2593076" cy="866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4671178" y="4051104"/>
            <a:ext cx="7053853" cy="5694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7832793" y="2125426"/>
            <a:ext cx="2730573" cy="8661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4817660" y="2125426"/>
            <a:ext cx="218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ermite </a:t>
            </a:r>
            <a:r>
              <a:rPr lang="es-ES" dirty="0"/>
              <a:t>administrar información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134066" y="2125426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ICMP no permite corregir los errores</a:t>
            </a:r>
            <a:endParaRPr lang="es-EC" dirty="0"/>
          </a:p>
        </p:txBody>
      </p:sp>
      <p:cxnSp>
        <p:nvCxnSpPr>
          <p:cNvPr id="17" name="Conector recto de flecha 16"/>
          <p:cNvCxnSpPr>
            <a:endCxn id="8" idx="1"/>
          </p:cNvCxnSpPr>
          <p:nvPr/>
        </p:nvCxnSpPr>
        <p:spPr>
          <a:xfrm>
            <a:off x="3875964" y="2534309"/>
            <a:ext cx="747449" cy="24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8" idx="3"/>
            <a:endCxn id="11" idx="1"/>
          </p:cNvCxnSpPr>
          <p:nvPr/>
        </p:nvCxnSpPr>
        <p:spPr>
          <a:xfrm>
            <a:off x="7216489" y="2558500"/>
            <a:ext cx="616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1689491" y="5412172"/>
            <a:ext cx="2254712" cy="8188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/>
          <p:cNvSpPr txBox="1"/>
          <p:nvPr/>
        </p:nvSpPr>
        <p:spPr>
          <a:xfrm>
            <a:off x="1873622" y="5525941"/>
            <a:ext cx="184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MENSAJES </a:t>
            </a:r>
          </a:p>
          <a:p>
            <a:pPr algn="ctr"/>
            <a:r>
              <a:rPr lang="es-EC" dirty="0" smtClean="0"/>
              <a:t>ERROR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4623413" y="5525941"/>
            <a:ext cx="7053853" cy="6384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4671177" y="4229305"/>
            <a:ext cx="705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S</a:t>
            </a:r>
            <a:r>
              <a:rPr lang="es-EC" sz="1400" dirty="0" smtClean="0"/>
              <a:t>e </a:t>
            </a:r>
            <a:r>
              <a:rPr lang="es-EC" sz="1400" dirty="0"/>
              <a:t>usan en redes para comprobar si existe una comunicación entre dos </a:t>
            </a:r>
            <a:r>
              <a:rPr lang="es-EC" sz="1400" dirty="0" smtClean="0"/>
              <a:t>host</a:t>
            </a:r>
            <a:endParaRPr lang="es-EC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722590" y="5559994"/>
            <a:ext cx="69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Los mensajes ICMP de tipo= 12 (problemas de parámetros) </a:t>
            </a:r>
            <a:endParaRPr lang="es-EC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Los </a:t>
            </a:r>
            <a:r>
              <a:rPr lang="es-EC" sz="1400" dirty="0"/>
              <a:t>mensajes de tipo=5 (mensajes de redirección</a:t>
            </a:r>
            <a:r>
              <a:rPr lang="es-EC" sz="1400" dirty="0" smtClean="0"/>
              <a:t>)</a:t>
            </a:r>
            <a:endParaRPr lang="es-EC" sz="14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3923729" y="4344783"/>
            <a:ext cx="747449" cy="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3941022" y="5803773"/>
            <a:ext cx="747449" cy="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6322" y="606274"/>
            <a:ext cx="10018713" cy="897340"/>
          </a:xfrm>
        </p:spPr>
        <p:txBody>
          <a:bodyPr/>
          <a:lstStyle/>
          <a:p>
            <a:pPr algn="ctr"/>
            <a:r>
              <a:rPr lang="es-EC" dirty="0" smtClean="0"/>
              <a:t>PROTOCOLO IP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904530" y="2087772"/>
            <a:ext cx="2647665" cy="1078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910687" y="3812275"/>
            <a:ext cx="2647665" cy="1078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5165051" y="2335244"/>
            <a:ext cx="6016388" cy="608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2327177" y="2319698"/>
            <a:ext cx="17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CONCEPTO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01756" y="4166695"/>
            <a:ext cx="22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CARACTERÍSTICAS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84314" y="2384673"/>
            <a:ext cx="573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 </a:t>
            </a:r>
            <a:r>
              <a:rPr lang="es-EC" dirty="0"/>
              <a:t>la base fundamental de la </a:t>
            </a:r>
            <a:r>
              <a:rPr lang="es-EC" dirty="0" smtClean="0"/>
              <a:t>Internet. </a:t>
            </a:r>
            <a:endParaRPr lang="es-EC" dirty="0"/>
          </a:p>
        </p:txBody>
      </p:sp>
      <p:cxnSp>
        <p:nvCxnSpPr>
          <p:cNvPr id="13" name="Conector recto de flecha 12"/>
          <p:cNvCxnSpPr>
            <a:stCxn id="4" idx="3"/>
            <a:endCxn id="6" idx="1"/>
          </p:cNvCxnSpPr>
          <p:nvPr/>
        </p:nvCxnSpPr>
        <p:spPr>
          <a:xfrm>
            <a:off x="4552195" y="2626859"/>
            <a:ext cx="612856" cy="12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5165051" y="3848221"/>
            <a:ext cx="5998818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5281684" y="3889696"/>
            <a:ext cx="573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Protocolo orientado a no conexión.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Fragmenta paquetes si es necesario. </a:t>
            </a:r>
          </a:p>
          <a:p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1910687" y="5244868"/>
            <a:ext cx="2665235" cy="10781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2327177" y="5599287"/>
            <a:ext cx="207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PROPÓSITO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5165050" y="5358387"/>
            <a:ext cx="5998819" cy="819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/>
          <p:cNvSpPr txBox="1"/>
          <p:nvPr/>
        </p:nvSpPr>
        <p:spPr>
          <a:xfrm>
            <a:off x="5279172" y="5394905"/>
            <a:ext cx="56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</a:t>
            </a:r>
            <a:r>
              <a:rPr lang="es-MX" dirty="0" smtClean="0">
                <a:effectLst/>
              </a:rPr>
              <a:t>roveer una dirección única dentro de una infraestructura</a:t>
            </a:r>
            <a:endParaRPr lang="es-EC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4575922" y="4308144"/>
            <a:ext cx="5891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575922" y="5768031"/>
            <a:ext cx="5891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436" y="644856"/>
            <a:ext cx="10018713" cy="733567"/>
          </a:xfrm>
        </p:spPr>
        <p:txBody>
          <a:bodyPr/>
          <a:lstStyle/>
          <a:p>
            <a:pPr algn="ctr"/>
            <a:r>
              <a:rPr lang="es-EC" dirty="0" smtClean="0"/>
              <a:t>PROTOCOLO UDP</a:t>
            </a:r>
            <a:endParaRPr lang="es-EC" dirty="0"/>
          </a:p>
        </p:txBody>
      </p:sp>
      <p:pic>
        <p:nvPicPr>
          <p:cNvPr id="4" name="Imagen 3" descr="http://solucionesinfomatica.files.wordpress.com/2012/10/transpdatosud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63" y="2701797"/>
            <a:ext cx="7995458" cy="37672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838734" y="1578445"/>
            <a:ext cx="780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UDP es un protocolo no orientado a conexión. Es decir cuando una maquina A envía paquetes a una maquina B, el flujo es unidireccional.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5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437" y="576618"/>
            <a:ext cx="10018713" cy="1074761"/>
          </a:xfrm>
        </p:spPr>
        <p:txBody>
          <a:bodyPr/>
          <a:lstStyle/>
          <a:p>
            <a:pPr algn="ctr"/>
            <a:r>
              <a:rPr lang="es-EC" dirty="0" smtClean="0"/>
              <a:t>ATAQUE SYN FLOODING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15" y="1774209"/>
            <a:ext cx="5708036" cy="384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8038531" y="2405882"/>
            <a:ext cx="3437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Para analizar este tipo de ataque se realizó un </a:t>
            </a:r>
            <a:r>
              <a:rPr lang="es-MX" dirty="0" err="1"/>
              <a:t>DoS</a:t>
            </a:r>
            <a:r>
              <a:rPr lang="es-MX" dirty="0"/>
              <a:t> entre dos computadores del Laboratorio de Multimedia, en el cual el atacante denegará el servicio Http de la víctima mediante un SYN Flooding. </a:t>
            </a:r>
            <a:endParaRPr lang="es-EC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01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1607" y="167186"/>
            <a:ext cx="10018713" cy="1006522"/>
          </a:xfrm>
        </p:spPr>
        <p:txBody>
          <a:bodyPr/>
          <a:lstStyle/>
          <a:p>
            <a:pPr algn="ctr"/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4" name="Imagen 3" descr="I:\DOC TESIS\Captura de pantalla de 2014-11-17 17_43_19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10916" r="33182" b="58826"/>
          <a:stretch/>
        </p:blipFill>
        <p:spPr bwMode="auto">
          <a:xfrm>
            <a:off x="992992" y="1279068"/>
            <a:ext cx="5897397" cy="1904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94" y="3439238"/>
            <a:ext cx="5949315" cy="3158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719618" y="4141320"/>
            <a:ext cx="3452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En un intervalo muy corto de tiempo, existen numerosos intentos de conexión por parte de la IP 74.125.225.50 al puerto 80 de la máquina 10.9.8.126 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7344768" y="1429194"/>
            <a:ext cx="368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Al contar con la </a:t>
            </a:r>
            <a:r>
              <a:rPr lang="es-EC" dirty="0" smtClean="0"/>
              <a:t>herramienta Hping3 </a:t>
            </a:r>
            <a:r>
              <a:rPr lang="es-EC" dirty="0"/>
              <a:t>y la IP de la víctima se realiza el ataque con el </a:t>
            </a:r>
            <a:r>
              <a:rPr lang="es-EC" dirty="0" smtClean="0"/>
              <a:t>comando</a:t>
            </a:r>
            <a:r>
              <a:rPr lang="es-EC" dirty="0"/>
              <a:t> </a:t>
            </a:r>
            <a:r>
              <a:rPr lang="es-EC" dirty="0" smtClean="0"/>
              <a:t>siguiente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51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7" y="343606"/>
            <a:ext cx="10018713" cy="1752599"/>
          </a:xfrm>
        </p:spPr>
        <p:txBody>
          <a:bodyPr/>
          <a:lstStyle/>
          <a:p>
            <a:pPr algn="ctr"/>
            <a:r>
              <a:rPr lang="es-EC" dirty="0" smtClean="0"/>
              <a:t>DNS SPOOFING</a:t>
            </a:r>
            <a:br>
              <a:rPr lang="es-EC" dirty="0" smtClean="0"/>
            </a:br>
            <a:r>
              <a:rPr lang="es-EC" sz="3000" u="sng" dirty="0" smtClean="0"/>
              <a:t>SUPLANTACIÓN PÁGINA WEB</a:t>
            </a:r>
            <a:endParaRPr lang="es-EC" sz="3000" u="sng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39" y="2792241"/>
            <a:ext cx="5993433" cy="37177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601760" y="1675061"/>
            <a:ext cx="80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muestra el esquema </a:t>
            </a:r>
            <a:r>
              <a:rPr lang="es-ES" dirty="0"/>
              <a:t>del ataque, donde el computador atacante con Sistema Operativo Linux </a:t>
            </a:r>
            <a:r>
              <a:rPr lang="es-ES" dirty="0" smtClean="0"/>
              <a:t>clonará </a:t>
            </a:r>
            <a:r>
              <a:rPr lang="es-ES" dirty="0"/>
              <a:t>el Sitio Web de mi </a:t>
            </a:r>
            <a:r>
              <a:rPr lang="es-ES" dirty="0" smtClean="0"/>
              <a:t>ESPE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30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3824" y="814833"/>
            <a:ext cx="10018713" cy="1027822"/>
          </a:xfrm>
        </p:spPr>
        <p:txBody>
          <a:bodyPr>
            <a:noAutofit/>
          </a:bodyPr>
          <a:lstStyle/>
          <a:p>
            <a:r>
              <a:rPr lang="es-ES" sz="2000" dirty="0"/>
              <a:t>Un </a:t>
            </a:r>
            <a:r>
              <a:rPr lang="es-ES" sz="2000" dirty="0" smtClean="0"/>
              <a:t>ejemplo sería </a:t>
            </a:r>
            <a:r>
              <a:rPr lang="es-ES" sz="2000" dirty="0"/>
              <a:t>la propia web de la universidad,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miespe.espe.edu.ec/cp/home/displaylogin</a:t>
            </a:r>
            <a:r>
              <a:rPr lang="es-ES" sz="2000" dirty="0" smtClean="0"/>
              <a:t> 192.88.58.167. </a:t>
            </a:r>
            <a:endParaRPr lang="es-EC" sz="2000" dirty="0"/>
          </a:p>
        </p:txBody>
      </p:sp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6715" r="9851" b="16476"/>
          <a:stretch/>
        </p:blipFill>
        <p:spPr bwMode="auto">
          <a:xfrm>
            <a:off x="2987499" y="1940691"/>
            <a:ext cx="6897479" cy="427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5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TEMA: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9411" y="2174991"/>
            <a:ext cx="10018713" cy="258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ANÁLISIS DEL TRÁFICO DE LA RED EN LOS LABORATORIOS ESPECIALIZADOS DEL DEPARTAMENTO DE CIENCIAS DE LA COMPUTACIÓN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1319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332" t="9742" r="43743" b="82725"/>
          <a:stretch/>
        </p:blipFill>
        <p:spPr bwMode="auto">
          <a:xfrm>
            <a:off x="1261241" y="1707540"/>
            <a:ext cx="4831179" cy="56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3217" t="6656" r="9357" b="19267"/>
          <a:stretch/>
        </p:blipFill>
        <p:spPr bwMode="auto">
          <a:xfrm>
            <a:off x="1261241" y="2656611"/>
            <a:ext cx="6789244" cy="3642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37011" y="580090"/>
            <a:ext cx="10018713" cy="79151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DNS SPOOFING</a:t>
            </a:r>
            <a:br>
              <a:rPr lang="es-EC" dirty="0" smtClean="0"/>
            </a:br>
            <a:endParaRPr lang="es-EC" sz="3000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8231466" y="3761107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despliega el editor de texto</a:t>
            </a:r>
            <a:r>
              <a:rPr lang="es-ES" dirty="0" smtClean="0"/>
              <a:t>,</a:t>
            </a:r>
          </a:p>
          <a:p>
            <a:pPr algn="ctr"/>
            <a:r>
              <a:rPr lang="es-ES" dirty="0" smtClean="0"/>
              <a:t>para </a:t>
            </a:r>
            <a:r>
              <a:rPr lang="es-ES" dirty="0"/>
              <a:t>ingresar la URL a suplantar </a:t>
            </a:r>
            <a:endParaRPr lang="es-ES" dirty="0" smtClean="0"/>
          </a:p>
          <a:p>
            <a:pPr algn="ctr"/>
            <a:r>
              <a:rPr lang="es-ES" dirty="0" smtClean="0"/>
              <a:t>y </a:t>
            </a:r>
            <a:r>
              <a:rPr lang="es-ES" dirty="0"/>
              <a:t>la dirección IP del servidor </a:t>
            </a:r>
            <a:endParaRPr lang="es-ES" dirty="0" smtClean="0"/>
          </a:p>
          <a:p>
            <a:pPr algn="ctr"/>
            <a:r>
              <a:rPr lang="es-ES" dirty="0" smtClean="0"/>
              <a:t>que </a:t>
            </a:r>
            <a:r>
              <a:rPr lang="es-ES" dirty="0"/>
              <a:t>aloja la web clonada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14355" y="1456282"/>
            <a:ext cx="556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herramienta a usar para realizar la práctica se llama </a:t>
            </a:r>
            <a:r>
              <a:rPr lang="es-ES" dirty="0" err="1"/>
              <a:t>ettercap</a:t>
            </a:r>
            <a:r>
              <a:rPr lang="es-ES" dirty="0"/>
              <a:t>, se introduce el </a:t>
            </a:r>
            <a:r>
              <a:rPr lang="es-ES" dirty="0" smtClean="0"/>
              <a:t>comando </a:t>
            </a:r>
            <a:r>
              <a:rPr lang="es-ES" dirty="0"/>
              <a:t>para ingresar la IP del DNS falso.</a:t>
            </a:r>
            <a:endParaRPr lang="es-EC" dirty="0"/>
          </a:p>
          <a:p>
            <a:r>
              <a:rPr lang="es-ES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72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2514" t="8529" r="51813" b="47833"/>
          <a:stretch/>
        </p:blipFill>
        <p:spPr bwMode="auto">
          <a:xfrm>
            <a:off x="1426568" y="1892300"/>
            <a:ext cx="6448896" cy="386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95121" y="785041"/>
            <a:ext cx="10018713" cy="79151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DNS SPOOFING</a:t>
            </a:r>
            <a:br>
              <a:rPr lang="es-EC" dirty="0" smtClean="0"/>
            </a:br>
            <a:endParaRPr lang="es-EC" sz="3000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8157350" y="2356570"/>
            <a:ext cx="37305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Se ejecuta el comando </a:t>
            </a:r>
            <a:endParaRPr lang="es-ES" dirty="0" smtClean="0"/>
          </a:p>
          <a:p>
            <a:pPr algn="ctr"/>
            <a:r>
              <a:rPr lang="es-ES" dirty="0" smtClean="0"/>
              <a:t>para </a:t>
            </a:r>
            <a:r>
              <a:rPr lang="es-ES" dirty="0"/>
              <a:t>comenzar el </a:t>
            </a:r>
            <a:r>
              <a:rPr lang="es-ES" dirty="0" smtClean="0"/>
              <a:t>ataque.</a:t>
            </a:r>
          </a:p>
          <a:p>
            <a:pPr algn="ctr"/>
            <a:r>
              <a:rPr lang="es-ES" dirty="0"/>
              <a:t>Cada vez que la víctima </a:t>
            </a:r>
            <a:endParaRPr lang="es-ES" dirty="0" smtClean="0"/>
          </a:p>
          <a:p>
            <a:pPr algn="ctr"/>
            <a:r>
              <a:rPr lang="es-ES" dirty="0" smtClean="0"/>
              <a:t>ingrese </a:t>
            </a:r>
            <a:r>
              <a:rPr lang="es-ES" dirty="0"/>
              <a:t>a la URL seleccionada </a:t>
            </a:r>
            <a:endParaRPr lang="es-ES" dirty="0" smtClean="0"/>
          </a:p>
          <a:p>
            <a:pPr algn="ctr"/>
            <a:r>
              <a:rPr lang="es-ES" dirty="0" smtClean="0"/>
              <a:t>para </a:t>
            </a:r>
            <a:r>
              <a:rPr lang="es-ES" dirty="0"/>
              <a:t>la suplantación, </a:t>
            </a:r>
            <a:r>
              <a:rPr lang="es-ES" dirty="0" smtClean="0"/>
              <a:t>la </a:t>
            </a:r>
          </a:p>
          <a:p>
            <a:pPr algn="ctr"/>
            <a:r>
              <a:rPr lang="es-ES" dirty="0" smtClean="0"/>
              <a:t>herramienta </a:t>
            </a:r>
            <a:r>
              <a:rPr lang="es-ES" dirty="0"/>
              <a:t>mostrara un </a:t>
            </a:r>
            <a:endParaRPr lang="es-ES" dirty="0" smtClean="0"/>
          </a:p>
          <a:p>
            <a:pPr algn="ctr"/>
            <a:r>
              <a:rPr lang="es-ES" dirty="0" smtClean="0"/>
              <a:t>mensaje </a:t>
            </a:r>
            <a:r>
              <a:rPr lang="es-ES" dirty="0"/>
              <a:t>indicando que se </a:t>
            </a:r>
            <a:r>
              <a:rPr lang="es-ES" dirty="0" smtClean="0"/>
              <a:t>tuvo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éxito al realizar el ataque DNS</a:t>
            </a:r>
            <a:r>
              <a:rPr lang="es-ES" dirty="0" smtClean="0"/>
              <a:t> 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10516" t="6235" r="10475" b="18466"/>
          <a:stretch/>
        </p:blipFill>
        <p:spPr bwMode="auto">
          <a:xfrm>
            <a:off x="2597862" y="762830"/>
            <a:ext cx="8248814" cy="5354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www.fixpicture.org/medias/1430282088_tmp_Captura_de_pantalla_de_2014-12-21_12_33_33.jpg"/>
          <p:cNvPicPr/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2730" r="22332" b="40727"/>
          <a:stretch/>
        </p:blipFill>
        <p:spPr bwMode="auto">
          <a:xfrm>
            <a:off x="1476935" y="2054564"/>
            <a:ext cx="7667065" cy="4196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89979" y="682388"/>
            <a:ext cx="651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ROBO DE CREDENCIALES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206887" y="3124836"/>
            <a:ext cx="2985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Como se muestra </a:t>
            </a:r>
            <a:r>
              <a:rPr lang="es-ES" dirty="0" smtClean="0"/>
              <a:t>en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la </a:t>
            </a:r>
            <a:r>
              <a:rPr lang="es-ES" dirty="0" smtClean="0"/>
              <a:t>Fig. </a:t>
            </a:r>
            <a:r>
              <a:rPr lang="es-ES" dirty="0"/>
              <a:t>el paquete 434 </a:t>
            </a:r>
            <a:endParaRPr lang="es-ES" dirty="0" smtClean="0"/>
          </a:p>
          <a:p>
            <a:pPr algn="ctr"/>
            <a:r>
              <a:rPr lang="es-ES" dirty="0" smtClean="0"/>
              <a:t>contiene </a:t>
            </a:r>
            <a:r>
              <a:rPr lang="es-ES" dirty="0"/>
              <a:t>el usuario y </a:t>
            </a:r>
            <a:endParaRPr lang="es-ES" dirty="0" smtClean="0"/>
          </a:p>
          <a:p>
            <a:pPr algn="ctr"/>
            <a:r>
              <a:rPr lang="es-ES" dirty="0" smtClean="0"/>
              <a:t>contraseña </a:t>
            </a:r>
            <a:r>
              <a:rPr lang="es-ES" dirty="0"/>
              <a:t>antes </a:t>
            </a:r>
            <a:endParaRPr lang="es-ES" dirty="0" smtClean="0"/>
          </a:p>
          <a:p>
            <a:pPr algn="ctr"/>
            <a:r>
              <a:rPr lang="es-ES" dirty="0" smtClean="0"/>
              <a:t>ingresados </a:t>
            </a:r>
            <a:r>
              <a:rPr lang="es-ES" dirty="0"/>
              <a:t>de la víctima.</a:t>
            </a:r>
            <a:endParaRPr lang="es-EC" dirty="0"/>
          </a:p>
          <a:p>
            <a:pPr algn="ctr"/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152" y="590265"/>
            <a:ext cx="10018713" cy="870045"/>
          </a:xfrm>
        </p:spPr>
        <p:txBody>
          <a:bodyPr/>
          <a:lstStyle/>
          <a:p>
            <a:pPr algn="ctr"/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943668"/>
            <a:ext cx="10018713" cy="5057634"/>
          </a:xfrm>
        </p:spPr>
        <p:txBody>
          <a:bodyPr/>
          <a:lstStyle/>
          <a:p>
            <a:pPr algn="just"/>
            <a:r>
              <a:rPr lang="es-EC" dirty="0" smtClean="0"/>
              <a:t>Se realizó un análisis comparativo de las herramientas y se obtuvo como resultado que Wireshark es una herramienta adecuada, completa</a:t>
            </a:r>
            <a:r>
              <a:rPr lang="es-EC" dirty="0"/>
              <a:t>, confiable, compatible con distintos sistemas operativos y de gran </a:t>
            </a:r>
            <a:r>
              <a:rPr lang="es-EC" dirty="0" smtClean="0"/>
              <a:t>facilidad de uso.</a:t>
            </a:r>
          </a:p>
          <a:p>
            <a:pPr algn="just"/>
            <a:r>
              <a:rPr lang="es-ES" dirty="0"/>
              <a:t>Wireshark permite identificar el tráfico que circula por el puerto de monitoreo, obteniendo así un reporte continuo de una posible duplicidad de identidad alertando al administrador para aislar el equipo </a:t>
            </a:r>
            <a:r>
              <a:rPr lang="es-ES" dirty="0" smtClean="0"/>
              <a:t>afectado.</a:t>
            </a:r>
          </a:p>
          <a:p>
            <a:r>
              <a:rPr lang="es-ES" dirty="0"/>
              <a:t>En el ataque DNS Spoofing, se realizó la suplantación de la página web de MI ESPE mediante el sistema operativo LINUX y la utilización del comando </a:t>
            </a:r>
            <a:r>
              <a:rPr lang="es-ES" dirty="0" err="1"/>
              <a:t>Ettercap</a:t>
            </a:r>
            <a:r>
              <a:rPr lang="es-ES" dirty="0"/>
              <a:t> el cual permitió enviar resoluciones falsas de DNS hacia la víctima para luego re-direccionarlo  hacia una página clonada y mediante la técnica sniffing capturar las credenciales para obtener acceso a información sensible de los usuarios.</a:t>
            </a:r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8752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9026" y="549323"/>
            <a:ext cx="10018713" cy="760863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8545" y="2329569"/>
            <a:ext cx="10018713" cy="315683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 necesario que las personas encargadas de los laboratorios utilicen una herramienta </a:t>
            </a:r>
            <a:r>
              <a:rPr lang="es-ES" dirty="0" err="1" smtClean="0"/>
              <a:t>sniffer</a:t>
            </a:r>
            <a:r>
              <a:rPr lang="es-ES" dirty="0" smtClean="0"/>
              <a:t> </a:t>
            </a:r>
            <a:r>
              <a:rPr lang="es-ES" dirty="0"/>
              <a:t>para poder minimizar posibles vulnerabilidades o ataques que puedan estar ocurriendo, con lo que permitirá salvaguardar la información de acceso a sitios sensibles como son instituciones financieras, etc.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algn="just"/>
            <a:r>
              <a:rPr lang="es-ES" dirty="0"/>
              <a:t>Para mayor seguridad de los usuarios se recomienda que al ingresar a una página Web donde se necesite digitar su usuario y contraseña lo realice por medio de un buscador y no mediante links los cuales son alterados para así evitar acceder a una página clonada o maligna y que tenga como objetivo robar sus credenciales.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58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Realizar </a:t>
            </a:r>
            <a:r>
              <a:rPr lang="es-ES" dirty="0"/>
              <a:t>el análisis del tráfico en los Laboratorios de Ciencias de la Computación continuamente para prevenir posibles problemas  y evitar perdida, suplantación o manipulación de la información y así disminuir el tiempo de corrección de </a:t>
            </a:r>
            <a:r>
              <a:rPr lang="es-ES" dirty="0" smtClean="0"/>
              <a:t>errores</a:t>
            </a:r>
          </a:p>
          <a:p>
            <a:pPr marL="0" indent="0">
              <a:buNone/>
            </a:pPr>
            <a:endParaRPr lang="es-EC" dirty="0"/>
          </a:p>
          <a:p>
            <a:pPr algn="just"/>
            <a:r>
              <a:rPr lang="es-ES" dirty="0"/>
              <a:t>Para mejorar la seguridad se recomienda tener una línea base del funcionamiento normal de la red, mediante esto se puede hacer comparaciones y poder descubrir algún error o irregularidad a tiempo y así poder actuar frente a esta amenaza.</a:t>
            </a:r>
            <a:endParaRPr lang="es-EC" dirty="0"/>
          </a:p>
          <a:p>
            <a:endParaRPr lang="es-EC" dirty="0"/>
          </a:p>
          <a:p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89026" y="549323"/>
            <a:ext cx="10018713" cy="760863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2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20678401">
            <a:off x="2261764" y="2776267"/>
            <a:ext cx="9060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GRACIAS POR SU ATENCIÓN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4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8608" y="1056837"/>
            <a:ext cx="2611171" cy="764145"/>
          </a:xfrm>
        </p:spPr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6345" y="2175823"/>
            <a:ext cx="10018713" cy="3932351"/>
          </a:xfrm>
        </p:spPr>
        <p:txBody>
          <a:bodyPr>
            <a:normAutofit/>
          </a:bodyPr>
          <a:lstStyle/>
          <a:p>
            <a:r>
              <a:rPr lang="es-EC" dirty="0" smtClean="0"/>
              <a:t>INTRODUCCIÓN </a:t>
            </a:r>
          </a:p>
          <a:p>
            <a:r>
              <a:rPr lang="es-EC" dirty="0" smtClean="0"/>
              <a:t>OBJETIVOS </a:t>
            </a:r>
          </a:p>
          <a:p>
            <a:r>
              <a:rPr lang="es-EC" dirty="0"/>
              <a:t>FUNDAMENTO </a:t>
            </a:r>
            <a:r>
              <a:rPr lang="es-EC" dirty="0" smtClean="0"/>
              <a:t>TEÓRICO</a:t>
            </a:r>
          </a:p>
          <a:p>
            <a:r>
              <a:rPr lang="es-EC" dirty="0" smtClean="0"/>
              <a:t>METODOLOGÍA</a:t>
            </a:r>
            <a:endParaRPr lang="es-EC" dirty="0"/>
          </a:p>
          <a:p>
            <a:r>
              <a:rPr lang="es-EC" dirty="0" smtClean="0"/>
              <a:t>HERRAMIENTA WIRESHARK</a:t>
            </a:r>
            <a:endParaRPr lang="es-EC" dirty="0"/>
          </a:p>
          <a:p>
            <a:r>
              <a:rPr lang="es-EC" dirty="0" smtClean="0"/>
              <a:t>CAPTURA Y SIMULACIÓN </a:t>
            </a:r>
          </a:p>
          <a:p>
            <a:r>
              <a:rPr lang="es-EC" dirty="0" smtClean="0"/>
              <a:t>RESULTADOS </a:t>
            </a:r>
          </a:p>
          <a:p>
            <a:r>
              <a:rPr lang="es-EC" dirty="0" smtClean="0"/>
              <a:t>CONCLUSIONES </a:t>
            </a:r>
          </a:p>
          <a:p>
            <a:r>
              <a:rPr lang="es-EC" dirty="0" smtClean="0"/>
              <a:t>RECOMENDACIONES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31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9601" y="647157"/>
            <a:ext cx="8911687" cy="1280890"/>
          </a:xfrm>
        </p:spPr>
        <p:txBody>
          <a:bodyPr/>
          <a:lstStyle/>
          <a:p>
            <a:pPr algn="ctr"/>
            <a:r>
              <a:rPr lang="es-MX" dirty="0" smtClean="0"/>
              <a:t>INTRODUCCIÓN</a:t>
            </a:r>
            <a:endParaRPr lang="es-MX" dirty="0"/>
          </a:p>
        </p:txBody>
      </p:sp>
      <p:pic>
        <p:nvPicPr>
          <p:cNvPr id="1026" name="Picture 2" descr="http://www.cyldigital.es/sites/default/files/imagecache/resize_600_auto/story/seguridad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65" y="1519086"/>
            <a:ext cx="6517983" cy="49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134066" y="2114980"/>
            <a:ext cx="3534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Todo administrador de redes en determinada instancia debe enfrentarse a una pérdida de conectividad o de rendimiento en la red que gestiona; en ese caso sabrá que no siempre es sencillo un diagnóstico, ya sea por falta de recursos o por desconocimiento de las herramientas apropiadas.</a:t>
            </a:r>
            <a:endParaRPr lang="es-EC" dirty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26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4551" y="119731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/>
              <a:t>OBJETIVO GENERAL</a:t>
            </a:r>
            <a:endParaRPr lang="es-EC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9508" y="2053861"/>
            <a:ext cx="10018713" cy="109924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000" dirty="0"/>
              <a:t>Realizar el análisis de red mediante la captura del tráfico utilizando herramienta open </a:t>
            </a:r>
            <a:r>
              <a:rPr lang="es-ES" sz="2000" dirty="0" err="1"/>
              <a:t>source</a:t>
            </a:r>
            <a:r>
              <a:rPr lang="es-ES" sz="2000" dirty="0"/>
              <a:t> para determinar posibles problemas de seguridad en los laboratorios especializados del Departamento de Ciencias de la Computación.</a:t>
            </a:r>
            <a:endParaRPr lang="es-EC" sz="2000" dirty="0"/>
          </a:p>
          <a:p>
            <a:pPr marL="0" indent="0">
              <a:buNone/>
            </a:pPr>
            <a:endParaRPr lang="es-EC" sz="3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184348" y="4067503"/>
            <a:ext cx="9019130" cy="231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Utilizar procesos de captura de tráfico mediante </a:t>
            </a:r>
            <a:r>
              <a:rPr lang="es-ES" dirty="0" err="1" smtClean="0"/>
              <a:t>sniffer</a:t>
            </a:r>
            <a:r>
              <a:rPr lang="es-ES" dirty="0" smtClean="0"/>
              <a:t>, utilizando la herramienta Open 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Wireshark</a:t>
            </a:r>
            <a:r>
              <a:rPr lang="es-ES" dirty="0" smtClean="0"/>
              <a:t>.</a:t>
            </a:r>
            <a:endParaRPr lang="es-EC" dirty="0" smtClean="0"/>
          </a:p>
          <a:p>
            <a:r>
              <a:rPr lang="es-ES" dirty="0" smtClean="0"/>
              <a:t>Capturar el tráfico de la red utilizando la técnica </a:t>
            </a:r>
            <a:r>
              <a:rPr lang="es-ES" dirty="0" err="1" smtClean="0"/>
              <a:t>sniffing</a:t>
            </a:r>
            <a:r>
              <a:rPr lang="es-ES" dirty="0"/>
              <a:t> </a:t>
            </a:r>
            <a:r>
              <a:rPr lang="es-ES" dirty="0" smtClean="0"/>
              <a:t>que consiste en monitorear todo lo que sucede en una red.</a:t>
            </a:r>
            <a:endParaRPr lang="es-EC" dirty="0" smtClean="0"/>
          </a:p>
          <a:p>
            <a:r>
              <a:rPr lang="es-ES" dirty="0" smtClean="0"/>
              <a:t>Interpretar los datos capturados, con el fin de recomendar posibles soluciones a los problemas de alto riesgo.</a:t>
            </a:r>
            <a:endParaRPr lang="es-EC" dirty="0" smtClean="0"/>
          </a:p>
          <a:p>
            <a:pPr marL="0" indent="0">
              <a:buFont typeface="Wingdings 3" charset="2"/>
              <a:buNone/>
            </a:pPr>
            <a:endParaRPr lang="es-EC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85089" y="3228047"/>
            <a:ext cx="8485384" cy="839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/>
              <a:t>OBJETIVO ESPECÍFICOS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8080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159" y="595504"/>
            <a:ext cx="10018713" cy="1068946"/>
          </a:xfrm>
        </p:spPr>
        <p:txBody>
          <a:bodyPr/>
          <a:lstStyle/>
          <a:p>
            <a:pPr algn="ctr"/>
            <a:r>
              <a:rPr lang="es-EC" dirty="0" smtClean="0"/>
              <a:t>FUNDAMENTO TEÓRICO</a:t>
            </a:r>
            <a:endParaRPr lang="es-EC" dirty="0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t="9473" b="6161"/>
          <a:stretch/>
        </p:blipFill>
        <p:spPr>
          <a:xfrm>
            <a:off x="1311221" y="1419370"/>
            <a:ext cx="6496334" cy="51249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39567" y="2464766"/>
            <a:ext cx="3985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</a:t>
            </a:r>
            <a:r>
              <a:rPr lang="es-EC" dirty="0"/>
              <a:t>modelo de referencia OSI </a:t>
            </a:r>
            <a:r>
              <a:rPr lang="es-EC" dirty="0" smtClean="0"/>
              <a:t>es </a:t>
            </a:r>
            <a:r>
              <a:rPr lang="es-EC" dirty="0"/>
              <a:t>universalmente </a:t>
            </a:r>
            <a:r>
              <a:rPr lang="es-EC" dirty="0" smtClean="0"/>
              <a:t>reconocido, pero desde </a:t>
            </a:r>
            <a:r>
              <a:rPr lang="es-EC" dirty="0"/>
              <a:t>el punto de vista histórico y técnico es el Protocolo </a:t>
            </a:r>
            <a:r>
              <a:rPr lang="es-EC" dirty="0" smtClean="0"/>
              <a:t>(TCP/IP)es el que hacen </a:t>
            </a:r>
            <a:r>
              <a:rPr lang="es-EC" dirty="0"/>
              <a:t>que sea posible la comunicación entre dos computadores, desde cualquier parte del mundo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83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492" y="631210"/>
            <a:ext cx="10018713" cy="747214"/>
          </a:xfrm>
        </p:spPr>
        <p:txBody>
          <a:bodyPr/>
          <a:lstStyle/>
          <a:p>
            <a:pPr algn="ctr"/>
            <a:r>
              <a:rPr lang="es-EC" dirty="0" smtClean="0"/>
              <a:t>METODOLOGÍA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5336" t="49115" r="24303" b="23743"/>
          <a:stretch/>
        </p:blipFill>
        <p:spPr bwMode="auto">
          <a:xfrm>
            <a:off x="1963026" y="1634889"/>
            <a:ext cx="9553646" cy="370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72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78591" y="4847287"/>
            <a:ext cx="2188191" cy="723332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603913"/>
            <a:ext cx="10018713" cy="965579"/>
          </a:xfrm>
        </p:spPr>
        <p:txBody>
          <a:bodyPr/>
          <a:lstStyle/>
          <a:p>
            <a:pPr algn="ctr"/>
            <a:r>
              <a:rPr lang="es-EC" dirty="0" smtClean="0"/>
              <a:t>HERRAMIENTA A UTILIZAR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08155"/>
              </p:ext>
            </p:extLst>
          </p:nvPr>
        </p:nvGraphicFramePr>
        <p:xfrm>
          <a:off x="1608629" y="1619848"/>
          <a:ext cx="6997535" cy="2233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25"/>
                <a:gridCol w="786846"/>
                <a:gridCol w="803296"/>
                <a:gridCol w="803296"/>
                <a:gridCol w="768568"/>
                <a:gridCol w="842592"/>
                <a:gridCol w="810606"/>
                <a:gridCol w="810606"/>
              </a:tblGrid>
              <a:tr h="382137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Criterios de selección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208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Alternativas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II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III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IV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∑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208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Wireshark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0.125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0.154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0.036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0.031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0.012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0.358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35.8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208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SmartSniff 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0.025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0.123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0.014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0.031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0.012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0.205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20.5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208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Kismet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0.025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0.062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0.014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0.006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0.062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0.169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16.9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208"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TCPDump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0.125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0.062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0.036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0.031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0.012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0.266</a:t>
                      </a:r>
                      <a:endParaRPr lang="es-EC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26.6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24000" y="5022375"/>
            <a:ext cx="224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CARACTERÍSTICAS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4858601" y="4355189"/>
            <a:ext cx="6644421" cy="340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4858601" y="5921015"/>
            <a:ext cx="6644419" cy="355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4858602" y="5174480"/>
            <a:ext cx="6644419" cy="4344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3" name="Conector recto de flecha 12"/>
          <p:cNvCxnSpPr>
            <a:stCxn id="5" idx="3"/>
            <a:endCxn id="9" idx="1"/>
          </p:cNvCxnSpPr>
          <p:nvPr/>
        </p:nvCxnSpPr>
        <p:spPr>
          <a:xfrm flipV="1">
            <a:off x="3766782" y="4525266"/>
            <a:ext cx="1091819" cy="6817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endCxn id="11" idx="1"/>
          </p:cNvCxnSpPr>
          <p:nvPr/>
        </p:nvCxnSpPr>
        <p:spPr>
          <a:xfrm>
            <a:off x="3766782" y="5391708"/>
            <a:ext cx="1091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10" idx="1"/>
          </p:cNvCxnSpPr>
          <p:nvPr/>
        </p:nvCxnSpPr>
        <p:spPr>
          <a:xfrm>
            <a:off x="3766782" y="5391707"/>
            <a:ext cx="1091819" cy="706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906367" y="5174480"/>
            <a:ext cx="654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Filtra </a:t>
            </a:r>
            <a:r>
              <a:rPr lang="es-ES" sz="1400" dirty="0"/>
              <a:t>los paquetes que cumplan con un criterio definido previamente.</a:t>
            </a:r>
            <a:endParaRPr lang="es-EC" sz="1400" dirty="0"/>
          </a:p>
          <a:p>
            <a:endParaRPr lang="es-EC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954135" y="5946001"/>
            <a:ext cx="614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Sus funciones gráficas son muy </a:t>
            </a:r>
            <a:r>
              <a:rPr lang="es-ES" sz="1400" dirty="0" smtClean="0"/>
              <a:t>poderosas</a:t>
            </a:r>
            <a:endParaRPr lang="es-EC" sz="1400" dirty="0"/>
          </a:p>
          <a:p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4954137" y="4402956"/>
            <a:ext cx="622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Disponible para UNIX, LINUX, Windows y Mac OS.</a:t>
            </a:r>
            <a:endParaRPr lang="es-EC" sz="1400" dirty="0" smtClean="0"/>
          </a:p>
          <a:p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9112469" y="1983874"/>
            <a:ext cx="2595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s-MX" sz="1600" dirty="0" smtClean="0"/>
              <a:t>Multiplataforma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Interfaz Amigable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Soporta Redes Tipo Wireless o Cable</a:t>
            </a:r>
          </a:p>
          <a:p>
            <a:pPr marL="400050" indent="-400050">
              <a:buAutoNum type="romanUcPeriod"/>
            </a:pPr>
            <a:r>
              <a:rPr lang="es-MX" sz="1600" dirty="0" smtClean="0"/>
              <a:t>Open </a:t>
            </a:r>
            <a:r>
              <a:rPr lang="es-MX" sz="1600" dirty="0" err="1" smtClean="0"/>
              <a:t>Source</a:t>
            </a:r>
            <a:endParaRPr lang="es-MX" sz="1600" dirty="0" smtClean="0"/>
          </a:p>
          <a:p>
            <a:pPr marL="400050" indent="-400050">
              <a:buAutoNum type="romanUcPeriod"/>
            </a:pPr>
            <a:r>
              <a:rPr lang="es-MX" sz="1600" dirty="0" smtClean="0"/>
              <a:t>Soporte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9152"/>
          </a:xfrm>
        </p:spPr>
        <p:txBody>
          <a:bodyPr/>
          <a:lstStyle/>
          <a:p>
            <a:r>
              <a:rPr lang="es-MX" dirty="0" smtClean="0"/>
              <a:t>WIRESHARK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9987455" y="3698552"/>
            <a:ext cx="238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panel "Lista de paquetes"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5" b="39116"/>
          <a:stretch/>
        </p:blipFill>
        <p:spPr bwMode="auto">
          <a:xfrm>
            <a:off x="1624083" y="2423599"/>
            <a:ext cx="7140838" cy="41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987455" y="5163014"/>
            <a:ext cx="214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panel "Detalles del paquete"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19339" y="5930685"/>
            <a:ext cx="214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panel de "Bytes del paquete"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9065172" y="3862767"/>
            <a:ext cx="80404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9065172" y="5309208"/>
            <a:ext cx="80404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>
            <a:off x="9065172" y="6076879"/>
            <a:ext cx="80404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190272" y="1466466"/>
            <a:ext cx="974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Mediante la captura del tráfico de la red con Wireshark, y realizar un filtro ARP se obtuvo lo siguiente: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43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1214</TotalTime>
  <Words>1156</Words>
  <Application>Microsoft Office PowerPoint</Application>
  <PresentationFormat>Panorámica</PresentationFormat>
  <Paragraphs>165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Espiral</vt:lpstr>
      <vt:lpstr>CARRERA DE INGENIERÍA EN SISTEMAS  E INFORMÁTICA </vt:lpstr>
      <vt:lpstr>TEMA:</vt:lpstr>
      <vt:lpstr>AGENDA</vt:lpstr>
      <vt:lpstr>INTRODUCCIÓN</vt:lpstr>
      <vt:lpstr>OBJETIVO GENERAL</vt:lpstr>
      <vt:lpstr>FUNDAMENTO TEÓRICO</vt:lpstr>
      <vt:lpstr>METODOLOGÍA</vt:lpstr>
      <vt:lpstr>HERRAMIENTA A UTILIZAR</vt:lpstr>
      <vt:lpstr>WIRESHARK</vt:lpstr>
      <vt:lpstr>MODELO TCP / IP</vt:lpstr>
      <vt:lpstr>Presentación de PowerPoint</vt:lpstr>
      <vt:lpstr>PROTOCOLO ARP</vt:lpstr>
      <vt:lpstr>PROTOCOLO ICMP</vt:lpstr>
      <vt:lpstr>PROTOCOLO IP</vt:lpstr>
      <vt:lpstr>PROTOCOLO UDP</vt:lpstr>
      <vt:lpstr>ATAQUE SYN FLOODING</vt:lpstr>
      <vt:lpstr>RESULTADOS </vt:lpstr>
      <vt:lpstr>DNS SPOOFING SUPLANTACIÓN PÁGINA WEB</vt:lpstr>
      <vt:lpstr>Presentación de PowerPoint</vt:lpstr>
      <vt:lpstr>DNS SPOOFING </vt:lpstr>
      <vt:lpstr>DNS SPOOFING </vt:lpstr>
      <vt:lpstr>Presentación de PowerPoint</vt:lpstr>
      <vt:lpstr>Presentación de PowerPoint</vt:lpstr>
      <vt:lpstr>CONCLUSIONES </vt:lpstr>
      <vt:lpstr>RECOMENDACIONES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 DE INGENIERÍA EN SISTEMAS  E INFORMÁTICA</dc:title>
  <dc:creator>Vero Simbaña</dc:creator>
  <cp:lastModifiedBy>Vero Simbaña</cp:lastModifiedBy>
  <cp:revision>59</cp:revision>
  <dcterms:created xsi:type="dcterms:W3CDTF">2015-05-16T17:00:43Z</dcterms:created>
  <dcterms:modified xsi:type="dcterms:W3CDTF">2015-06-03T02:19:57Z</dcterms:modified>
</cp:coreProperties>
</file>